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 id="2147490715" r:id="rId2"/>
    <p:sldMasterId id="2147490764" r:id="rId3"/>
    <p:sldMasterId id="2147490813" r:id="rId4"/>
  </p:sldMasterIdLst>
  <p:notesMasterIdLst>
    <p:notesMasterId r:id="rId41"/>
  </p:notesMasterIdLst>
  <p:handoutMasterIdLst>
    <p:handoutMasterId r:id="rId42"/>
  </p:handoutMasterIdLst>
  <p:sldIdLst>
    <p:sldId id="606" r:id="rId5"/>
    <p:sldId id="617" r:id="rId6"/>
    <p:sldId id="625" r:id="rId7"/>
    <p:sldId id="618" r:id="rId8"/>
    <p:sldId id="619" r:id="rId9"/>
    <p:sldId id="466" r:id="rId10"/>
    <p:sldId id="524" r:id="rId11"/>
    <p:sldId id="653" r:id="rId12"/>
    <p:sldId id="469" r:id="rId13"/>
    <p:sldId id="399" r:id="rId14"/>
    <p:sldId id="654" r:id="rId15"/>
    <p:sldId id="655" r:id="rId16"/>
    <p:sldId id="453" r:id="rId17"/>
    <p:sldId id="705" r:id="rId18"/>
    <p:sldId id="470" r:id="rId19"/>
    <p:sldId id="683" r:id="rId20"/>
    <p:sldId id="685" r:id="rId21"/>
    <p:sldId id="675" r:id="rId22"/>
    <p:sldId id="679" r:id="rId23"/>
    <p:sldId id="668" r:id="rId24"/>
    <p:sldId id="650" r:id="rId25"/>
    <p:sldId id="651" r:id="rId26"/>
    <p:sldId id="648" r:id="rId27"/>
    <p:sldId id="684" r:id="rId28"/>
    <p:sldId id="659" r:id="rId29"/>
    <p:sldId id="672" r:id="rId30"/>
    <p:sldId id="677" r:id="rId31"/>
    <p:sldId id="678" r:id="rId32"/>
    <p:sldId id="704" r:id="rId33"/>
    <p:sldId id="700" r:id="rId34"/>
    <p:sldId id="663" r:id="rId35"/>
    <p:sldId id="703" r:id="rId36"/>
    <p:sldId id="702" r:id="rId37"/>
    <p:sldId id="701" r:id="rId38"/>
    <p:sldId id="706" r:id="rId39"/>
    <p:sldId id="260" r:id="rId40"/>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75"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65"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5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942" algn="l" defTabSz="914375" rtl="0" eaLnBrk="1" latinLnBrk="0" hangingPunct="1">
      <a:defRPr kern="1200">
        <a:solidFill>
          <a:schemeClr val="tx1"/>
        </a:solidFill>
        <a:latin typeface="Arial" pitchFamily="34" charset="0"/>
        <a:ea typeface="ＭＳ Ｐゴシック" pitchFamily="34" charset="-128"/>
        <a:cs typeface="+mn-cs"/>
      </a:defRPr>
    </a:lvl6pPr>
    <a:lvl7pPr marL="2743129" algn="l" defTabSz="914375" rtl="0" eaLnBrk="1" latinLnBrk="0" hangingPunct="1">
      <a:defRPr kern="1200">
        <a:solidFill>
          <a:schemeClr val="tx1"/>
        </a:solidFill>
        <a:latin typeface="Arial" pitchFamily="34" charset="0"/>
        <a:ea typeface="ＭＳ Ｐゴシック" pitchFamily="34" charset="-128"/>
        <a:cs typeface="+mn-cs"/>
      </a:defRPr>
    </a:lvl7pPr>
    <a:lvl8pPr marL="3200324" algn="l" defTabSz="914375" rtl="0" eaLnBrk="1" latinLnBrk="0" hangingPunct="1">
      <a:defRPr kern="1200">
        <a:solidFill>
          <a:schemeClr val="tx1"/>
        </a:solidFill>
        <a:latin typeface="Arial" pitchFamily="34" charset="0"/>
        <a:ea typeface="ＭＳ Ｐゴシック" pitchFamily="34" charset="-128"/>
        <a:cs typeface="+mn-cs"/>
      </a:defRPr>
    </a:lvl8pPr>
    <a:lvl9pPr marL="3657508" algn="l" defTabSz="914375"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BF4B"/>
    <a:srgbClr val="FF6600"/>
    <a:srgbClr val="FFAB1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19" autoAdjust="0"/>
    <p:restoredTop sz="99710" autoAdjust="0"/>
  </p:normalViewPr>
  <p:slideViewPr>
    <p:cSldViewPr snapToGrid="0" snapToObjects="1">
      <p:cViewPr varScale="1">
        <p:scale>
          <a:sx n="73" d="100"/>
          <a:sy n="73" d="100"/>
        </p:scale>
        <p:origin x="1032" y="90"/>
      </p:cViewPr>
      <p:guideLst>
        <p:guide orient="horz" pos="2160"/>
        <p:guide pos="2880"/>
      </p:guideLst>
    </p:cSldViewPr>
  </p:slideViewPr>
  <p:outlineViewPr>
    <p:cViewPr>
      <p:scale>
        <a:sx n="33" d="100"/>
        <a:sy n="33" d="100"/>
      </p:scale>
      <p:origin x="0" y="-10608"/>
    </p:cViewPr>
  </p:outlineViewPr>
  <p:notesTextViewPr>
    <p:cViewPr>
      <p:scale>
        <a:sx n="100" d="100"/>
        <a:sy n="100" d="100"/>
      </p:scale>
      <p:origin x="0" y="0"/>
    </p:cViewPr>
  </p:notesTextViewPr>
  <p:sorterViewPr>
    <p:cViewPr>
      <p:scale>
        <a:sx n="100" d="100"/>
        <a:sy n="100" d="100"/>
      </p:scale>
      <p:origin x="0" y="-52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34" cy="496016"/>
          </a:xfrm>
          <a:prstGeom prst="rect">
            <a:avLst/>
          </a:prstGeom>
        </p:spPr>
        <p:txBody>
          <a:bodyPr vert="horz" lIns="91440" tIns="45720" rIns="91440" bIns="45720" rtlCol="0"/>
          <a:lstStyle>
            <a:lvl1pPr algn="l">
              <a:defRPr sz="1200"/>
            </a:lvl1pPr>
          </a:lstStyle>
          <a:p>
            <a:pPr>
              <a:defRPr/>
            </a:pPr>
            <a:endParaRPr lang="en-ZA" dirty="0"/>
          </a:p>
        </p:txBody>
      </p:sp>
      <p:sp>
        <p:nvSpPr>
          <p:cNvPr id="3" name="Date Placeholder 2"/>
          <p:cNvSpPr>
            <a:spLocks noGrp="1"/>
          </p:cNvSpPr>
          <p:nvPr>
            <p:ph type="dt" sz="quarter" idx="1"/>
          </p:nvPr>
        </p:nvSpPr>
        <p:spPr>
          <a:xfrm>
            <a:off x="3849955" y="0"/>
            <a:ext cx="2946134" cy="496016"/>
          </a:xfrm>
          <a:prstGeom prst="rect">
            <a:avLst/>
          </a:prstGeom>
        </p:spPr>
        <p:txBody>
          <a:bodyPr vert="horz" lIns="91440" tIns="45720" rIns="91440" bIns="45720" rtlCol="0"/>
          <a:lstStyle>
            <a:lvl1pPr algn="r">
              <a:defRPr sz="1200"/>
            </a:lvl1pPr>
          </a:lstStyle>
          <a:p>
            <a:pPr>
              <a:defRPr/>
            </a:pPr>
            <a:fld id="{7408DFE2-BDE1-4486-8465-5D3A3151738C}" type="datetimeFigureOut">
              <a:rPr lang="en-ZA"/>
              <a:pPr>
                <a:defRPr/>
              </a:pPr>
              <a:t>2020/05/14</a:t>
            </a:fld>
            <a:endParaRPr lang="en-ZA" dirty="0"/>
          </a:p>
        </p:txBody>
      </p:sp>
      <p:sp>
        <p:nvSpPr>
          <p:cNvPr id="4" name="Footer Placeholder 3"/>
          <p:cNvSpPr>
            <a:spLocks noGrp="1"/>
          </p:cNvSpPr>
          <p:nvPr>
            <p:ph type="ftr" sz="quarter" idx="2"/>
          </p:nvPr>
        </p:nvSpPr>
        <p:spPr>
          <a:xfrm>
            <a:off x="1" y="9429039"/>
            <a:ext cx="2946134" cy="496016"/>
          </a:xfrm>
          <a:prstGeom prst="rect">
            <a:avLst/>
          </a:prstGeom>
        </p:spPr>
        <p:txBody>
          <a:bodyPr vert="horz" lIns="91440" tIns="45720" rIns="91440" bIns="45720" rtlCol="0" anchor="b"/>
          <a:lstStyle>
            <a:lvl1pPr algn="l">
              <a:defRPr sz="1200"/>
            </a:lvl1pPr>
          </a:lstStyle>
          <a:p>
            <a:pPr>
              <a:defRPr/>
            </a:pPr>
            <a:endParaRPr lang="en-ZA" dirty="0"/>
          </a:p>
        </p:txBody>
      </p:sp>
      <p:sp>
        <p:nvSpPr>
          <p:cNvPr id="5" name="Slide Number Placeholder 4"/>
          <p:cNvSpPr>
            <a:spLocks noGrp="1"/>
          </p:cNvSpPr>
          <p:nvPr>
            <p:ph type="sldNum" sz="quarter" idx="3"/>
          </p:nvPr>
        </p:nvSpPr>
        <p:spPr>
          <a:xfrm>
            <a:off x="3849955" y="9429039"/>
            <a:ext cx="2946134" cy="496016"/>
          </a:xfrm>
          <a:prstGeom prst="rect">
            <a:avLst/>
          </a:prstGeom>
        </p:spPr>
        <p:txBody>
          <a:bodyPr vert="horz" lIns="91440" tIns="45720" rIns="91440" bIns="45720" rtlCol="0" anchor="b"/>
          <a:lstStyle>
            <a:lvl1pPr algn="r">
              <a:defRPr sz="1200"/>
            </a:lvl1pPr>
          </a:lstStyle>
          <a:p>
            <a:pPr>
              <a:defRPr/>
            </a:pPr>
            <a:fld id="{E1AAA8E8-5BBB-4569-88CB-52E046BDDB35}" type="slidenum">
              <a:rPr lang="en-ZA"/>
              <a:pPr>
                <a:defRPr/>
              </a:pPr>
              <a:t>‹#›</a:t>
            </a:fld>
            <a:endParaRPr lang="en-ZA" dirty="0"/>
          </a:p>
        </p:txBody>
      </p:sp>
    </p:spTree>
    <p:extLst>
      <p:ext uri="{BB962C8B-B14F-4D97-AF65-F5344CB8AC3E}">
        <p14:creationId xmlns:p14="http://schemas.microsoft.com/office/powerpoint/2010/main" val="2821828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34" cy="496016"/>
          </a:xfrm>
          <a:prstGeom prst="rect">
            <a:avLst/>
          </a:prstGeom>
        </p:spPr>
        <p:txBody>
          <a:bodyPr vert="horz" lIns="93177" tIns="46589" rIns="93177" bIns="46589"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849955" y="0"/>
            <a:ext cx="2946134" cy="496016"/>
          </a:xfrm>
          <a:prstGeom prst="rect">
            <a:avLst/>
          </a:prstGeom>
        </p:spPr>
        <p:txBody>
          <a:bodyPr vert="horz" lIns="93177" tIns="46589" rIns="93177" bIns="46589" rtlCol="0"/>
          <a:lstStyle>
            <a:lvl1pPr algn="r">
              <a:defRPr sz="1200">
                <a:latin typeface="Arial" charset="0"/>
              </a:defRPr>
            </a:lvl1pPr>
          </a:lstStyle>
          <a:p>
            <a:pPr>
              <a:defRPr/>
            </a:pPr>
            <a:fld id="{9EF294BD-E844-43CC-B176-53E6B2A26254}" type="datetimeFigureOut">
              <a:rPr lang="en-US"/>
              <a:pPr>
                <a:defRPr/>
              </a:pPr>
              <a:t>5/14/2020</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680244" y="4716105"/>
            <a:ext cx="5437188" cy="446572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429039"/>
            <a:ext cx="2946134" cy="496016"/>
          </a:xfrm>
          <a:prstGeom prst="rect">
            <a:avLst/>
          </a:prstGeom>
        </p:spPr>
        <p:txBody>
          <a:bodyPr vert="horz" lIns="93177" tIns="46589" rIns="93177" bIns="46589"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849955" y="9429039"/>
            <a:ext cx="2946134" cy="496016"/>
          </a:xfrm>
          <a:prstGeom prst="rect">
            <a:avLst/>
          </a:prstGeom>
        </p:spPr>
        <p:txBody>
          <a:bodyPr vert="horz" lIns="93177" tIns="46589" rIns="93177" bIns="46589" rtlCol="0" anchor="b"/>
          <a:lstStyle>
            <a:lvl1pPr algn="r">
              <a:defRPr sz="1200">
                <a:latin typeface="Arial" charset="0"/>
              </a:defRPr>
            </a:lvl1pPr>
          </a:lstStyle>
          <a:p>
            <a:pPr>
              <a:defRPr/>
            </a:pPr>
            <a:fld id="{57016A73-DBED-47E0-9133-4A89D3A4B7B8}" type="slidenum">
              <a:rPr lang="en-US"/>
              <a:pPr>
                <a:defRPr/>
              </a:pPr>
              <a:t>‹#›</a:t>
            </a:fld>
            <a:endParaRPr lang="en-US" dirty="0"/>
          </a:p>
        </p:txBody>
      </p:sp>
    </p:spTree>
    <p:extLst>
      <p:ext uri="{BB962C8B-B14F-4D97-AF65-F5344CB8AC3E}">
        <p14:creationId xmlns:p14="http://schemas.microsoft.com/office/powerpoint/2010/main" val="3325472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375" algn="l" rtl="0" eaLnBrk="0" fontAlgn="base" hangingPunct="0">
      <a:spcBef>
        <a:spcPct val="30000"/>
      </a:spcBef>
      <a:spcAft>
        <a:spcPct val="0"/>
      </a:spcAft>
      <a:defRPr sz="1200" kern="1200">
        <a:solidFill>
          <a:schemeClr val="tx1"/>
        </a:solidFill>
        <a:latin typeface="+mn-lt"/>
        <a:ea typeface="+mn-ea"/>
        <a:cs typeface="+mn-cs"/>
      </a:defRPr>
    </a:lvl3pPr>
    <a:lvl4pPr marL="1371565" algn="l" rtl="0" eaLnBrk="0" fontAlgn="base" hangingPunct="0">
      <a:spcBef>
        <a:spcPct val="30000"/>
      </a:spcBef>
      <a:spcAft>
        <a:spcPct val="0"/>
      </a:spcAft>
      <a:defRPr sz="1200" kern="1200">
        <a:solidFill>
          <a:schemeClr val="tx1"/>
        </a:solidFill>
        <a:latin typeface="+mn-lt"/>
        <a:ea typeface="+mn-ea"/>
        <a:cs typeface="+mn-cs"/>
      </a:defRPr>
    </a:lvl4pPr>
    <a:lvl5pPr marL="1828750" algn="l" rtl="0" eaLnBrk="0" fontAlgn="base" hangingPunct="0">
      <a:spcBef>
        <a:spcPct val="30000"/>
      </a:spcBef>
      <a:spcAft>
        <a:spcPct val="0"/>
      </a:spcAft>
      <a:defRPr sz="1200" kern="1200">
        <a:solidFill>
          <a:schemeClr val="tx1"/>
        </a:solidFill>
        <a:latin typeface="+mn-lt"/>
        <a:ea typeface="+mn-ea"/>
        <a:cs typeface="+mn-cs"/>
      </a:defRPr>
    </a:lvl5pPr>
    <a:lvl6pPr marL="2285942" algn="l" defTabSz="914375" rtl="0" eaLnBrk="1" latinLnBrk="0" hangingPunct="1">
      <a:defRPr sz="1200" kern="1200">
        <a:solidFill>
          <a:schemeClr val="tx1"/>
        </a:solidFill>
        <a:latin typeface="+mn-lt"/>
        <a:ea typeface="+mn-ea"/>
        <a:cs typeface="+mn-cs"/>
      </a:defRPr>
    </a:lvl6pPr>
    <a:lvl7pPr marL="2743129" algn="l" defTabSz="914375" rtl="0" eaLnBrk="1" latinLnBrk="0" hangingPunct="1">
      <a:defRPr sz="1200" kern="1200">
        <a:solidFill>
          <a:schemeClr val="tx1"/>
        </a:solidFill>
        <a:latin typeface="+mn-lt"/>
        <a:ea typeface="+mn-ea"/>
        <a:cs typeface="+mn-cs"/>
      </a:defRPr>
    </a:lvl7pPr>
    <a:lvl8pPr marL="3200324" algn="l" defTabSz="914375" rtl="0" eaLnBrk="1" latinLnBrk="0" hangingPunct="1">
      <a:defRPr sz="1200" kern="1200">
        <a:solidFill>
          <a:schemeClr val="tx1"/>
        </a:solidFill>
        <a:latin typeface="+mn-lt"/>
        <a:ea typeface="+mn-ea"/>
        <a:cs typeface="+mn-cs"/>
      </a:defRPr>
    </a:lvl8pPr>
    <a:lvl9pPr marL="3657508" algn="l" defTabSz="9143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7016A73-DBED-47E0-9133-4A89D3A4B7B8}" type="slidenum">
              <a:rPr lang="en-US" smtClean="0"/>
              <a:pPr>
                <a:defRPr/>
              </a:pPr>
              <a:t>20</a:t>
            </a:fld>
            <a:endParaRPr lang="en-US" dirty="0"/>
          </a:p>
        </p:txBody>
      </p:sp>
    </p:spTree>
    <p:extLst>
      <p:ext uri="{BB962C8B-B14F-4D97-AF65-F5344CB8AC3E}">
        <p14:creationId xmlns:p14="http://schemas.microsoft.com/office/powerpoint/2010/main" val="3625210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0"/>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375" indent="0" algn="ctr">
              <a:buNone/>
              <a:defRPr>
                <a:solidFill>
                  <a:schemeClr val="tx1">
                    <a:tint val="75000"/>
                  </a:schemeClr>
                </a:solidFill>
              </a:defRPr>
            </a:lvl3pPr>
            <a:lvl4pPr marL="1371565" indent="0" algn="ctr">
              <a:buNone/>
              <a:defRPr>
                <a:solidFill>
                  <a:schemeClr val="tx1">
                    <a:tint val="75000"/>
                  </a:schemeClr>
                </a:solidFill>
              </a:defRPr>
            </a:lvl4pPr>
            <a:lvl5pPr marL="1828750" indent="0" algn="ctr">
              <a:buNone/>
              <a:defRPr>
                <a:solidFill>
                  <a:schemeClr val="tx1">
                    <a:tint val="75000"/>
                  </a:schemeClr>
                </a:solidFill>
              </a:defRPr>
            </a:lvl5pPr>
            <a:lvl6pPr marL="2285942" indent="0" algn="ctr">
              <a:buNone/>
              <a:defRPr>
                <a:solidFill>
                  <a:schemeClr val="tx1">
                    <a:tint val="75000"/>
                  </a:schemeClr>
                </a:solidFill>
              </a:defRPr>
            </a:lvl6pPr>
            <a:lvl7pPr marL="2743129" indent="0" algn="ctr">
              <a:buNone/>
              <a:defRPr>
                <a:solidFill>
                  <a:schemeClr val="tx1">
                    <a:tint val="75000"/>
                  </a:schemeClr>
                </a:solidFill>
              </a:defRPr>
            </a:lvl7pPr>
            <a:lvl8pPr marL="3200324" indent="0" algn="ctr">
              <a:buNone/>
              <a:defRPr>
                <a:solidFill>
                  <a:schemeClr val="tx1">
                    <a:tint val="75000"/>
                  </a:schemeClr>
                </a:solidFill>
              </a:defRPr>
            </a:lvl8pPr>
            <a:lvl9pPr marL="3657508"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B7601B6-98C2-491F-8AFA-DD39E3545E42}" type="datetime1">
              <a:rPr lang="en-US"/>
              <a:pPr>
                <a:defRPr/>
              </a:pPr>
              <a:t>5/14/2020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903E6D-CAD1-4300-B0E1-9415A990CA29}" type="slidenum">
              <a:rPr lang="en-US"/>
              <a:pPr>
                <a:defRPr/>
              </a:pPr>
              <a:t>‹#›</a:t>
            </a:fld>
            <a:endParaRPr lang="en-US" dirty="0"/>
          </a:p>
        </p:txBody>
      </p:sp>
    </p:spTree>
    <p:extLst>
      <p:ext uri="{BB962C8B-B14F-4D97-AF65-F5344CB8AC3E}">
        <p14:creationId xmlns:p14="http://schemas.microsoft.com/office/powerpoint/2010/main" val="192302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8762F597-C74F-4FC7-963C-76C041D716F3}" type="datetime1">
              <a:rPr lang="en-US"/>
              <a:pPr>
                <a:defRPr/>
              </a:pPr>
              <a:t>5/14/2020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29EB88-D429-47C4-8FF3-9E24C500C59B}" type="slidenum">
              <a:rPr lang="en-US"/>
              <a:pPr>
                <a:defRPr/>
              </a:pPr>
              <a:t>‹#›</a:t>
            </a:fld>
            <a:endParaRPr lang="en-US" dirty="0"/>
          </a:p>
        </p:txBody>
      </p:sp>
    </p:spTree>
    <p:extLst>
      <p:ext uri="{BB962C8B-B14F-4D97-AF65-F5344CB8AC3E}">
        <p14:creationId xmlns:p14="http://schemas.microsoft.com/office/powerpoint/2010/main" val="56014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3"/>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63"/>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92FCE7B7-A1FF-46C2-BB94-150570ACB7E5}" type="datetime1">
              <a:rPr lang="en-US"/>
              <a:pPr>
                <a:defRPr/>
              </a:pPr>
              <a:t>5/14/2020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EEC258-73F1-4879-865A-BD940C8582F4}" type="slidenum">
              <a:rPr lang="en-US"/>
              <a:pPr>
                <a:defRPr/>
              </a:pPr>
              <a:t>‹#›</a:t>
            </a:fld>
            <a:endParaRPr lang="en-US" dirty="0"/>
          </a:p>
        </p:txBody>
      </p:sp>
    </p:spTree>
    <p:extLst>
      <p:ext uri="{BB962C8B-B14F-4D97-AF65-F5344CB8AC3E}">
        <p14:creationId xmlns:p14="http://schemas.microsoft.com/office/powerpoint/2010/main" val="4018336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0"/>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375" indent="0" algn="ctr">
              <a:buNone/>
              <a:defRPr>
                <a:solidFill>
                  <a:schemeClr val="tx1">
                    <a:tint val="75000"/>
                  </a:schemeClr>
                </a:solidFill>
              </a:defRPr>
            </a:lvl3pPr>
            <a:lvl4pPr marL="1371565" indent="0" algn="ctr">
              <a:buNone/>
              <a:defRPr>
                <a:solidFill>
                  <a:schemeClr val="tx1">
                    <a:tint val="75000"/>
                  </a:schemeClr>
                </a:solidFill>
              </a:defRPr>
            </a:lvl4pPr>
            <a:lvl5pPr marL="1828750" indent="0" algn="ctr">
              <a:buNone/>
              <a:defRPr>
                <a:solidFill>
                  <a:schemeClr val="tx1">
                    <a:tint val="75000"/>
                  </a:schemeClr>
                </a:solidFill>
              </a:defRPr>
            </a:lvl5pPr>
            <a:lvl6pPr marL="2285942" indent="0" algn="ctr">
              <a:buNone/>
              <a:defRPr>
                <a:solidFill>
                  <a:schemeClr val="tx1">
                    <a:tint val="75000"/>
                  </a:schemeClr>
                </a:solidFill>
              </a:defRPr>
            </a:lvl6pPr>
            <a:lvl7pPr marL="2743129" indent="0" algn="ctr">
              <a:buNone/>
              <a:defRPr>
                <a:solidFill>
                  <a:schemeClr val="tx1">
                    <a:tint val="75000"/>
                  </a:schemeClr>
                </a:solidFill>
              </a:defRPr>
            </a:lvl7pPr>
            <a:lvl8pPr marL="3200324" indent="0" algn="ctr">
              <a:buNone/>
              <a:defRPr>
                <a:solidFill>
                  <a:schemeClr val="tx1">
                    <a:tint val="75000"/>
                  </a:schemeClr>
                </a:solidFill>
              </a:defRPr>
            </a:lvl8pPr>
            <a:lvl9pPr marL="3657508"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8A3562A-E798-4379-9AFA-19D90C5FF845}" type="datetime1">
              <a:rPr lang="en-ZA" smtClean="0"/>
              <a:pPr>
                <a:defRPr/>
              </a:pPr>
              <a:t>2020/05/14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5A71D2D-2D27-48E2-9230-5F3B56AF3FD2}" type="slidenum">
              <a:rPr lang="en-US" altLang="en-US" smtClean="0">
                <a:ea typeface="MS PGothic" panose="020B0600070205080204" pitchFamily="34" charset="-128"/>
              </a:rPr>
              <a:pPr>
                <a:defRPr/>
              </a:pPr>
              <a:t>‹#›</a:t>
            </a:fld>
            <a:endParaRPr lang="en-US" altLang="en-US" dirty="0">
              <a:ea typeface="MS PGothic" panose="020B0600070205080204" pitchFamily="34" charset="-128"/>
            </a:endParaRPr>
          </a:p>
        </p:txBody>
      </p:sp>
    </p:spTree>
    <p:extLst>
      <p:ext uri="{BB962C8B-B14F-4D97-AF65-F5344CB8AC3E}">
        <p14:creationId xmlns:p14="http://schemas.microsoft.com/office/powerpoint/2010/main" val="232544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4308001F-07DC-49DB-803F-A134EB62102E}" type="datetime1">
              <a:rPr lang="en-ZA" smtClean="0"/>
              <a:pPr>
                <a:defRPr/>
              </a:pPr>
              <a:t>2020/05/14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E0D0DA9-2F5F-4A99-9034-65570EB87DD9}" type="slidenum">
              <a:rPr lang="en-US" altLang="en-US" smtClean="0">
                <a:ea typeface="MS PGothic" panose="020B0600070205080204" pitchFamily="34" charset="-128"/>
              </a:rPr>
              <a:pPr>
                <a:defRPr/>
              </a:pPr>
              <a:t>‹#›</a:t>
            </a:fld>
            <a:endParaRPr lang="en-US" altLang="en-US" dirty="0">
              <a:ea typeface="MS PGothic" panose="020B0600070205080204" pitchFamily="34" charset="-128"/>
            </a:endParaRPr>
          </a:p>
        </p:txBody>
      </p:sp>
    </p:spTree>
    <p:extLst>
      <p:ext uri="{BB962C8B-B14F-4D97-AF65-F5344CB8AC3E}">
        <p14:creationId xmlns:p14="http://schemas.microsoft.com/office/powerpoint/2010/main" val="4114878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375" indent="0">
              <a:buNone/>
              <a:defRPr sz="1600">
                <a:solidFill>
                  <a:schemeClr val="tx1">
                    <a:tint val="75000"/>
                  </a:schemeClr>
                </a:solidFill>
              </a:defRPr>
            </a:lvl3pPr>
            <a:lvl4pPr marL="1371565" indent="0">
              <a:buNone/>
              <a:defRPr sz="1400">
                <a:solidFill>
                  <a:schemeClr val="tx1">
                    <a:tint val="75000"/>
                  </a:schemeClr>
                </a:solidFill>
              </a:defRPr>
            </a:lvl4pPr>
            <a:lvl5pPr marL="1828750" indent="0">
              <a:buNone/>
              <a:defRPr sz="1400">
                <a:solidFill>
                  <a:schemeClr val="tx1">
                    <a:tint val="75000"/>
                  </a:schemeClr>
                </a:solidFill>
              </a:defRPr>
            </a:lvl5pPr>
            <a:lvl6pPr marL="2285942" indent="0">
              <a:buNone/>
              <a:defRPr sz="1400">
                <a:solidFill>
                  <a:schemeClr val="tx1">
                    <a:tint val="75000"/>
                  </a:schemeClr>
                </a:solidFill>
              </a:defRPr>
            </a:lvl6pPr>
            <a:lvl7pPr marL="2743129" indent="0">
              <a:buNone/>
              <a:defRPr sz="1400">
                <a:solidFill>
                  <a:schemeClr val="tx1">
                    <a:tint val="75000"/>
                  </a:schemeClr>
                </a:solidFill>
              </a:defRPr>
            </a:lvl7pPr>
            <a:lvl8pPr marL="3200324" indent="0">
              <a:buNone/>
              <a:defRPr sz="1400">
                <a:solidFill>
                  <a:schemeClr val="tx1">
                    <a:tint val="75000"/>
                  </a:schemeClr>
                </a:solidFill>
              </a:defRPr>
            </a:lvl8pPr>
            <a:lvl9pPr marL="3657508"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B0FC2976-6E4E-4041-900A-23A0B3FE2B17}" type="datetime1">
              <a:rPr lang="en-ZA" smtClean="0"/>
              <a:pPr>
                <a:defRPr/>
              </a:pPr>
              <a:t>2020/05/14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C3CB011-770E-4B94-89CC-3FFD452FF7C4}" type="slidenum">
              <a:rPr lang="en-US" altLang="en-US" smtClean="0">
                <a:ea typeface="MS PGothic" panose="020B0600070205080204" pitchFamily="34" charset="-128"/>
              </a:rPr>
              <a:pPr>
                <a:defRPr/>
              </a:pPr>
              <a:t>‹#›</a:t>
            </a:fld>
            <a:endParaRPr lang="en-US" altLang="en-US" dirty="0">
              <a:ea typeface="MS PGothic" panose="020B0600070205080204" pitchFamily="34" charset="-128"/>
            </a:endParaRPr>
          </a:p>
        </p:txBody>
      </p:sp>
    </p:spTree>
    <p:extLst>
      <p:ext uri="{BB962C8B-B14F-4D97-AF65-F5344CB8AC3E}">
        <p14:creationId xmlns:p14="http://schemas.microsoft.com/office/powerpoint/2010/main" val="905804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7AC27D6A-5A75-460A-AF9C-8AC61A8009BB}" type="datetime1">
              <a:rPr lang="en-ZA" smtClean="0"/>
              <a:pPr>
                <a:defRPr/>
              </a:pPr>
              <a:t>2020/05/14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7DEEE71-ED5A-4D25-B1A0-D0698695A53C}" type="slidenum">
              <a:rPr lang="en-US" altLang="en-US" smtClean="0">
                <a:ea typeface="MS PGothic" panose="020B0600070205080204" pitchFamily="34" charset="-128"/>
              </a:rPr>
              <a:pPr>
                <a:defRPr/>
              </a:pPr>
              <a:t>‹#›</a:t>
            </a:fld>
            <a:endParaRPr lang="en-US" altLang="en-US" dirty="0">
              <a:ea typeface="MS PGothic" panose="020B0600070205080204" pitchFamily="34" charset="-128"/>
            </a:endParaRPr>
          </a:p>
        </p:txBody>
      </p:sp>
    </p:spTree>
    <p:extLst>
      <p:ext uri="{BB962C8B-B14F-4D97-AF65-F5344CB8AC3E}">
        <p14:creationId xmlns:p14="http://schemas.microsoft.com/office/powerpoint/2010/main" val="3805955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375" indent="0">
              <a:buNone/>
              <a:defRPr sz="1800" b="1"/>
            </a:lvl3pPr>
            <a:lvl4pPr marL="1371565" indent="0">
              <a:buNone/>
              <a:defRPr sz="1600" b="1"/>
            </a:lvl4pPr>
            <a:lvl5pPr marL="1828750" indent="0">
              <a:buNone/>
              <a:defRPr sz="1600" b="1"/>
            </a:lvl5pPr>
            <a:lvl6pPr marL="2285942" indent="0">
              <a:buNone/>
              <a:defRPr sz="1600" b="1"/>
            </a:lvl6pPr>
            <a:lvl7pPr marL="2743129" indent="0">
              <a:buNone/>
              <a:defRPr sz="1600" b="1"/>
            </a:lvl7pPr>
            <a:lvl8pPr marL="3200324" indent="0">
              <a:buNone/>
              <a:defRPr sz="1600" b="1"/>
            </a:lvl8pPr>
            <a:lvl9pPr marL="3657508"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375" indent="0">
              <a:buNone/>
              <a:defRPr sz="1800" b="1"/>
            </a:lvl3pPr>
            <a:lvl4pPr marL="1371565" indent="0">
              <a:buNone/>
              <a:defRPr sz="1600" b="1"/>
            </a:lvl4pPr>
            <a:lvl5pPr marL="1828750" indent="0">
              <a:buNone/>
              <a:defRPr sz="1600" b="1"/>
            </a:lvl5pPr>
            <a:lvl6pPr marL="2285942" indent="0">
              <a:buNone/>
              <a:defRPr sz="1600" b="1"/>
            </a:lvl6pPr>
            <a:lvl7pPr marL="2743129" indent="0">
              <a:buNone/>
              <a:defRPr sz="1600" b="1"/>
            </a:lvl7pPr>
            <a:lvl8pPr marL="3200324" indent="0">
              <a:buNone/>
              <a:defRPr sz="1600" b="1"/>
            </a:lvl8pPr>
            <a:lvl9pPr marL="3657508"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05BDD725-1040-4725-B378-5914971AFF5B}" type="datetime1">
              <a:rPr lang="en-ZA" smtClean="0"/>
              <a:pPr>
                <a:defRPr/>
              </a:pPr>
              <a:t>2020/05/14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96B0885-082A-46DB-80A7-A72A0689CEB8}" type="slidenum">
              <a:rPr lang="en-US" altLang="en-US" smtClean="0">
                <a:ea typeface="MS PGothic" panose="020B0600070205080204" pitchFamily="34" charset="-128"/>
              </a:rPr>
              <a:pPr>
                <a:defRPr/>
              </a:pPr>
              <a:t>‹#›</a:t>
            </a:fld>
            <a:endParaRPr lang="en-US" altLang="en-US" dirty="0">
              <a:ea typeface="MS PGothic" panose="020B0600070205080204" pitchFamily="34" charset="-128"/>
            </a:endParaRPr>
          </a:p>
        </p:txBody>
      </p:sp>
    </p:spTree>
    <p:extLst>
      <p:ext uri="{BB962C8B-B14F-4D97-AF65-F5344CB8AC3E}">
        <p14:creationId xmlns:p14="http://schemas.microsoft.com/office/powerpoint/2010/main" val="2018447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445B555-8C62-4414-A66D-542EB5CD0282}" type="datetime1">
              <a:rPr lang="en-ZA" smtClean="0"/>
              <a:pPr>
                <a:defRPr/>
              </a:pPr>
              <a:t>2020/05/14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E7CF239-329B-4430-BE57-8E3A19C5531F}" type="slidenum">
              <a:rPr lang="en-US" altLang="en-US" smtClean="0">
                <a:ea typeface="MS PGothic" panose="020B0600070205080204" pitchFamily="34" charset="-128"/>
              </a:rPr>
              <a:pPr>
                <a:defRPr/>
              </a:pPr>
              <a:t>‹#›</a:t>
            </a:fld>
            <a:endParaRPr lang="en-US" altLang="en-US" dirty="0">
              <a:ea typeface="MS PGothic" panose="020B0600070205080204" pitchFamily="34" charset="-128"/>
            </a:endParaRPr>
          </a:p>
        </p:txBody>
      </p:sp>
    </p:spTree>
    <p:extLst>
      <p:ext uri="{BB962C8B-B14F-4D97-AF65-F5344CB8AC3E}">
        <p14:creationId xmlns:p14="http://schemas.microsoft.com/office/powerpoint/2010/main" val="791735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53A5A9-9EF2-424C-BFD5-DD0118B4CAD5}" type="datetime1">
              <a:rPr lang="en-ZA" smtClean="0"/>
              <a:pPr>
                <a:defRPr/>
              </a:pPr>
              <a:t>2020/05/14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D8F99BF-4DCA-4D85-9C21-066AEA9A313E}" type="slidenum">
              <a:rPr lang="en-US" altLang="en-US" smtClean="0">
                <a:ea typeface="MS PGothic" panose="020B0600070205080204" pitchFamily="34" charset="-128"/>
              </a:rPr>
              <a:pPr>
                <a:defRPr/>
              </a:pPr>
              <a:t>‹#›</a:t>
            </a:fld>
            <a:endParaRPr lang="en-US" altLang="en-US" dirty="0">
              <a:ea typeface="MS PGothic" panose="020B0600070205080204" pitchFamily="34" charset="-128"/>
            </a:endParaRPr>
          </a:p>
        </p:txBody>
      </p:sp>
    </p:spTree>
    <p:extLst>
      <p:ext uri="{BB962C8B-B14F-4D97-AF65-F5344CB8AC3E}">
        <p14:creationId xmlns:p14="http://schemas.microsoft.com/office/powerpoint/2010/main" val="3126723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7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25"/>
            <a:ext cx="3008313" cy="4691063"/>
          </a:xfrm>
        </p:spPr>
        <p:txBody>
          <a:bodyPr/>
          <a:lstStyle>
            <a:lvl1pPr marL="0" indent="0">
              <a:buNone/>
              <a:defRPr sz="1400"/>
            </a:lvl1pPr>
            <a:lvl2pPr marL="457200" indent="0">
              <a:buNone/>
              <a:defRPr sz="1200"/>
            </a:lvl2pPr>
            <a:lvl3pPr marL="914375" indent="0">
              <a:buNone/>
              <a:defRPr sz="1000"/>
            </a:lvl3pPr>
            <a:lvl4pPr marL="1371565" indent="0">
              <a:buNone/>
              <a:defRPr sz="900"/>
            </a:lvl4pPr>
            <a:lvl5pPr marL="1828750" indent="0">
              <a:buNone/>
              <a:defRPr sz="900"/>
            </a:lvl5pPr>
            <a:lvl6pPr marL="2285942" indent="0">
              <a:buNone/>
              <a:defRPr sz="900"/>
            </a:lvl6pPr>
            <a:lvl7pPr marL="2743129" indent="0">
              <a:buNone/>
              <a:defRPr sz="900"/>
            </a:lvl7pPr>
            <a:lvl8pPr marL="3200324" indent="0">
              <a:buNone/>
              <a:defRPr sz="900"/>
            </a:lvl8pPr>
            <a:lvl9pPr marL="3657508"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B32E10BE-24C4-40CC-8BF7-1A3F20FBE6BF}" type="datetime1">
              <a:rPr lang="en-ZA" smtClean="0"/>
              <a:pPr>
                <a:defRPr/>
              </a:pPr>
              <a:t>2020/05/14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CE5AF93-AFD3-4CAE-A5E4-C2DE2496EF57}" type="slidenum">
              <a:rPr lang="en-US" altLang="en-US" smtClean="0">
                <a:ea typeface="MS PGothic" panose="020B0600070205080204" pitchFamily="34" charset="-128"/>
              </a:rPr>
              <a:pPr>
                <a:defRPr/>
              </a:pPr>
              <a:t>‹#›</a:t>
            </a:fld>
            <a:endParaRPr lang="en-US" altLang="en-US" dirty="0">
              <a:ea typeface="MS PGothic" panose="020B0600070205080204" pitchFamily="34" charset="-128"/>
            </a:endParaRPr>
          </a:p>
        </p:txBody>
      </p:sp>
    </p:spTree>
    <p:extLst>
      <p:ext uri="{BB962C8B-B14F-4D97-AF65-F5344CB8AC3E}">
        <p14:creationId xmlns:p14="http://schemas.microsoft.com/office/powerpoint/2010/main" val="2290937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ECF4BA9E-8220-4969-B1E6-066F51DB1263}" type="datetime1">
              <a:rPr lang="en-US"/>
              <a:pPr>
                <a:defRPr/>
              </a:pPr>
              <a:t>5/14/2020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79B0E16-3B21-4DA7-809D-032F5E4D0A06}" type="slidenum">
              <a:rPr lang="en-US"/>
              <a:pPr>
                <a:defRPr/>
              </a:pPr>
              <a:t>‹#›</a:t>
            </a:fld>
            <a:endParaRPr lang="en-US" dirty="0"/>
          </a:p>
        </p:txBody>
      </p:sp>
    </p:spTree>
    <p:extLst>
      <p:ext uri="{BB962C8B-B14F-4D97-AF65-F5344CB8AC3E}">
        <p14:creationId xmlns:p14="http://schemas.microsoft.com/office/powerpoint/2010/main" val="3440313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375" indent="0">
              <a:buNone/>
              <a:defRPr sz="2400"/>
            </a:lvl3pPr>
            <a:lvl4pPr marL="1371565" indent="0">
              <a:buNone/>
              <a:defRPr sz="2000"/>
            </a:lvl4pPr>
            <a:lvl5pPr marL="1828750" indent="0">
              <a:buNone/>
              <a:defRPr sz="2000"/>
            </a:lvl5pPr>
            <a:lvl6pPr marL="2285942" indent="0">
              <a:buNone/>
              <a:defRPr sz="2000"/>
            </a:lvl6pPr>
            <a:lvl7pPr marL="2743129" indent="0">
              <a:buNone/>
              <a:defRPr sz="2000"/>
            </a:lvl7pPr>
            <a:lvl8pPr marL="3200324" indent="0">
              <a:buNone/>
              <a:defRPr sz="2000"/>
            </a:lvl8pPr>
            <a:lvl9pPr marL="3657508"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375" indent="0">
              <a:buNone/>
              <a:defRPr sz="1000"/>
            </a:lvl3pPr>
            <a:lvl4pPr marL="1371565" indent="0">
              <a:buNone/>
              <a:defRPr sz="900"/>
            </a:lvl4pPr>
            <a:lvl5pPr marL="1828750" indent="0">
              <a:buNone/>
              <a:defRPr sz="900"/>
            </a:lvl5pPr>
            <a:lvl6pPr marL="2285942" indent="0">
              <a:buNone/>
              <a:defRPr sz="900"/>
            </a:lvl6pPr>
            <a:lvl7pPr marL="2743129" indent="0">
              <a:buNone/>
              <a:defRPr sz="900"/>
            </a:lvl7pPr>
            <a:lvl8pPr marL="3200324" indent="0">
              <a:buNone/>
              <a:defRPr sz="900"/>
            </a:lvl8pPr>
            <a:lvl9pPr marL="3657508"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342744B5-FF5A-44C4-B103-1520F5F0C48C}" type="datetime1">
              <a:rPr lang="en-ZA" smtClean="0"/>
              <a:pPr>
                <a:defRPr/>
              </a:pPr>
              <a:t>2020/05/14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903F725-DEC7-49E1-8B13-C49F8A263CA3}" type="slidenum">
              <a:rPr lang="en-US" altLang="en-US" smtClean="0">
                <a:ea typeface="MS PGothic" panose="020B0600070205080204" pitchFamily="34" charset="-128"/>
              </a:rPr>
              <a:pPr>
                <a:defRPr/>
              </a:pPr>
              <a:t>‹#›</a:t>
            </a:fld>
            <a:endParaRPr lang="en-US" altLang="en-US" dirty="0">
              <a:ea typeface="MS PGothic" panose="020B0600070205080204" pitchFamily="34" charset="-128"/>
            </a:endParaRPr>
          </a:p>
        </p:txBody>
      </p:sp>
    </p:spTree>
    <p:extLst>
      <p:ext uri="{BB962C8B-B14F-4D97-AF65-F5344CB8AC3E}">
        <p14:creationId xmlns:p14="http://schemas.microsoft.com/office/powerpoint/2010/main" val="4064140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4A8A3E6B-A8DD-4BA1-A426-C24188915FF9}" type="datetime1">
              <a:rPr lang="en-ZA" smtClean="0"/>
              <a:pPr>
                <a:defRPr/>
              </a:pPr>
              <a:t>2020/05/14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36DDA42-FEC9-4DF3-B5DC-4CECE3D2B83A}" type="slidenum">
              <a:rPr lang="en-US" altLang="en-US" smtClean="0">
                <a:ea typeface="MS PGothic" panose="020B0600070205080204" pitchFamily="34" charset="-128"/>
              </a:rPr>
              <a:pPr>
                <a:defRPr/>
              </a:pPr>
              <a:t>‹#›</a:t>
            </a:fld>
            <a:endParaRPr lang="en-US" altLang="en-US" dirty="0">
              <a:ea typeface="MS PGothic" panose="020B0600070205080204" pitchFamily="34" charset="-128"/>
            </a:endParaRPr>
          </a:p>
        </p:txBody>
      </p:sp>
    </p:spTree>
    <p:extLst>
      <p:ext uri="{BB962C8B-B14F-4D97-AF65-F5344CB8AC3E}">
        <p14:creationId xmlns:p14="http://schemas.microsoft.com/office/powerpoint/2010/main" val="1956608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3"/>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63"/>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DE9DEDF7-701F-4165-8B56-97FFEAE9BF68}" type="datetime1">
              <a:rPr lang="en-ZA" smtClean="0"/>
              <a:pPr>
                <a:defRPr/>
              </a:pPr>
              <a:t>2020/05/14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12F697F-8F19-4841-A1B8-8C0C4A41B622}" type="slidenum">
              <a:rPr lang="en-US" altLang="en-US" smtClean="0">
                <a:ea typeface="MS PGothic" panose="020B0600070205080204" pitchFamily="34" charset="-128"/>
              </a:rPr>
              <a:pPr>
                <a:defRPr/>
              </a:pPr>
              <a:t>‹#›</a:t>
            </a:fld>
            <a:endParaRPr lang="en-US" altLang="en-US" dirty="0">
              <a:ea typeface="MS PGothic" panose="020B0600070205080204" pitchFamily="34" charset="-128"/>
            </a:endParaRPr>
          </a:p>
        </p:txBody>
      </p:sp>
    </p:spTree>
    <p:extLst>
      <p:ext uri="{BB962C8B-B14F-4D97-AF65-F5344CB8AC3E}">
        <p14:creationId xmlns:p14="http://schemas.microsoft.com/office/powerpoint/2010/main" val="2551292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0"/>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375" indent="0" algn="ctr">
              <a:buNone/>
              <a:defRPr>
                <a:solidFill>
                  <a:schemeClr val="tx1">
                    <a:tint val="75000"/>
                  </a:schemeClr>
                </a:solidFill>
              </a:defRPr>
            </a:lvl3pPr>
            <a:lvl4pPr marL="1371565" indent="0" algn="ctr">
              <a:buNone/>
              <a:defRPr>
                <a:solidFill>
                  <a:schemeClr val="tx1">
                    <a:tint val="75000"/>
                  </a:schemeClr>
                </a:solidFill>
              </a:defRPr>
            </a:lvl4pPr>
            <a:lvl5pPr marL="1828750" indent="0" algn="ctr">
              <a:buNone/>
              <a:defRPr>
                <a:solidFill>
                  <a:schemeClr val="tx1">
                    <a:tint val="75000"/>
                  </a:schemeClr>
                </a:solidFill>
              </a:defRPr>
            </a:lvl5pPr>
            <a:lvl6pPr marL="2285942" indent="0" algn="ctr">
              <a:buNone/>
              <a:defRPr>
                <a:solidFill>
                  <a:schemeClr val="tx1">
                    <a:tint val="75000"/>
                  </a:schemeClr>
                </a:solidFill>
              </a:defRPr>
            </a:lvl6pPr>
            <a:lvl7pPr marL="2743129" indent="0" algn="ctr">
              <a:buNone/>
              <a:defRPr>
                <a:solidFill>
                  <a:schemeClr val="tx1">
                    <a:tint val="75000"/>
                  </a:schemeClr>
                </a:solidFill>
              </a:defRPr>
            </a:lvl7pPr>
            <a:lvl8pPr marL="3200324" indent="0" algn="ctr">
              <a:buNone/>
              <a:defRPr>
                <a:solidFill>
                  <a:schemeClr val="tx1">
                    <a:tint val="75000"/>
                  </a:schemeClr>
                </a:solidFill>
              </a:defRPr>
            </a:lvl8pPr>
            <a:lvl9pPr marL="3657508"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A66E2DE-B4F6-4D91-BD7B-380AA0B626AE}" type="datetime1">
              <a:rPr lang="en-US" smtClean="0"/>
              <a:pPr>
                <a:defRPr/>
              </a:pPr>
              <a:t>5/14/2020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ea typeface="ＭＳ Ｐゴシック"/>
            </a:endParaRPr>
          </a:p>
        </p:txBody>
      </p:sp>
      <p:sp>
        <p:nvSpPr>
          <p:cNvPr id="6" name="Slide Number Placeholder 5"/>
          <p:cNvSpPr>
            <a:spLocks noGrp="1"/>
          </p:cNvSpPr>
          <p:nvPr>
            <p:ph type="sldNum" sz="quarter" idx="12"/>
          </p:nvPr>
        </p:nvSpPr>
        <p:spPr/>
        <p:txBody>
          <a:bodyPr/>
          <a:lstStyle>
            <a:lvl1pPr>
              <a:defRPr/>
            </a:lvl1pPr>
          </a:lstStyle>
          <a:p>
            <a:pPr>
              <a:defRPr/>
            </a:pPr>
            <a:fld id="{A4B93D65-22F9-4B70-B3F8-58EBC2B97B1B}" type="slidenum">
              <a:rPr lang="en-US" smtClean="0"/>
              <a:pPr>
                <a:defRPr/>
              </a:pPr>
              <a:t>‹#›</a:t>
            </a:fld>
            <a:endParaRPr lang="en-US" dirty="0"/>
          </a:p>
        </p:txBody>
      </p:sp>
    </p:spTree>
    <p:extLst>
      <p:ext uri="{BB962C8B-B14F-4D97-AF65-F5344CB8AC3E}">
        <p14:creationId xmlns:p14="http://schemas.microsoft.com/office/powerpoint/2010/main" val="2072582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B4EF1BC1-B3CC-4ADC-8185-31B45C16CEBB}" type="datetime1">
              <a:rPr lang="en-US" smtClean="0"/>
              <a:pPr>
                <a:defRPr/>
              </a:pPr>
              <a:t>5/14/2020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ea typeface="ＭＳ Ｐゴシック"/>
            </a:endParaRPr>
          </a:p>
        </p:txBody>
      </p:sp>
      <p:sp>
        <p:nvSpPr>
          <p:cNvPr id="6" name="Slide Number Placeholder 5"/>
          <p:cNvSpPr>
            <a:spLocks noGrp="1"/>
          </p:cNvSpPr>
          <p:nvPr>
            <p:ph type="sldNum" sz="quarter" idx="12"/>
          </p:nvPr>
        </p:nvSpPr>
        <p:spPr/>
        <p:txBody>
          <a:bodyPr/>
          <a:lstStyle>
            <a:lvl1pPr>
              <a:defRPr/>
            </a:lvl1pPr>
          </a:lstStyle>
          <a:p>
            <a:pPr>
              <a:defRPr/>
            </a:pPr>
            <a:fld id="{1D5B42D9-C7FB-45B2-8CBD-E43F3AEB7E9B}" type="slidenum">
              <a:rPr lang="en-US" smtClean="0"/>
              <a:pPr>
                <a:defRPr/>
              </a:pPr>
              <a:t>‹#›</a:t>
            </a:fld>
            <a:endParaRPr lang="en-US" dirty="0"/>
          </a:p>
        </p:txBody>
      </p:sp>
    </p:spTree>
    <p:extLst>
      <p:ext uri="{BB962C8B-B14F-4D97-AF65-F5344CB8AC3E}">
        <p14:creationId xmlns:p14="http://schemas.microsoft.com/office/powerpoint/2010/main" val="199135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375" indent="0">
              <a:buNone/>
              <a:defRPr sz="1600">
                <a:solidFill>
                  <a:schemeClr val="tx1">
                    <a:tint val="75000"/>
                  </a:schemeClr>
                </a:solidFill>
              </a:defRPr>
            </a:lvl3pPr>
            <a:lvl4pPr marL="1371565" indent="0">
              <a:buNone/>
              <a:defRPr sz="1400">
                <a:solidFill>
                  <a:schemeClr val="tx1">
                    <a:tint val="75000"/>
                  </a:schemeClr>
                </a:solidFill>
              </a:defRPr>
            </a:lvl4pPr>
            <a:lvl5pPr marL="1828750" indent="0">
              <a:buNone/>
              <a:defRPr sz="1400">
                <a:solidFill>
                  <a:schemeClr val="tx1">
                    <a:tint val="75000"/>
                  </a:schemeClr>
                </a:solidFill>
              </a:defRPr>
            </a:lvl5pPr>
            <a:lvl6pPr marL="2285942" indent="0">
              <a:buNone/>
              <a:defRPr sz="1400">
                <a:solidFill>
                  <a:schemeClr val="tx1">
                    <a:tint val="75000"/>
                  </a:schemeClr>
                </a:solidFill>
              </a:defRPr>
            </a:lvl6pPr>
            <a:lvl7pPr marL="2743129" indent="0">
              <a:buNone/>
              <a:defRPr sz="1400">
                <a:solidFill>
                  <a:schemeClr val="tx1">
                    <a:tint val="75000"/>
                  </a:schemeClr>
                </a:solidFill>
              </a:defRPr>
            </a:lvl7pPr>
            <a:lvl8pPr marL="3200324" indent="0">
              <a:buNone/>
              <a:defRPr sz="1400">
                <a:solidFill>
                  <a:schemeClr val="tx1">
                    <a:tint val="75000"/>
                  </a:schemeClr>
                </a:solidFill>
              </a:defRPr>
            </a:lvl8pPr>
            <a:lvl9pPr marL="3657508"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20D9F213-6BF3-48B1-B3BF-A032DFBF8D03}" type="datetime1">
              <a:rPr lang="en-US" smtClean="0"/>
              <a:pPr>
                <a:defRPr/>
              </a:pPr>
              <a:t>5/14/2020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ea typeface="ＭＳ Ｐゴシック"/>
            </a:endParaRPr>
          </a:p>
        </p:txBody>
      </p:sp>
      <p:sp>
        <p:nvSpPr>
          <p:cNvPr id="6" name="Slide Number Placeholder 5"/>
          <p:cNvSpPr>
            <a:spLocks noGrp="1"/>
          </p:cNvSpPr>
          <p:nvPr>
            <p:ph type="sldNum" sz="quarter" idx="12"/>
          </p:nvPr>
        </p:nvSpPr>
        <p:spPr/>
        <p:txBody>
          <a:bodyPr/>
          <a:lstStyle>
            <a:lvl1pPr>
              <a:defRPr/>
            </a:lvl1pPr>
          </a:lstStyle>
          <a:p>
            <a:pPr>
              <a:defRPr/>
            </a:pPr>
            <a:fld id="{7FF4D7BA-42FF-475C-B409-1912841D1CB9}" type="slidenum">
              <a:rPr lang="en-US" smtClean="0"/>
              <a:pPr>
                <a:defRPr/>
              </a:pPr>
              <a:t>‹#›</a:t>
            </a:fld>
            <a:endParaRPr lang="en-US" dirty="0"/>
          </a:p>
        </p:txBody>
      </p:sp>
    </p:spTree>
    <p:extLst>
      <p:ext uri="{BB962C8B-B14F-4D97-AF65-F5344CB8AC3E}">
        <p14:creationId xmlns:p14="http://schemas.microsoft.com/office/powerpoint/2010/main" val="664255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D47C1208-F122-42E6-905B-6A82B32066A3}" type="datetime1">
              <a:rPr lang="en-US" smtClean="0"/>
              <a:pPr>
                <a:defRPr/>
              </a:pPr>
              <a:t>5/14/2020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ea typeface="ＭＳ Ｐゴシック"/>
            </a:endParaRPr>
          </a:p>
        </p:txBody>
      </p:sp>
      <p:sp>
        <p:nvSpPr>
          <p:cNvPr id="7" name="Slide Number Placeholder 5"/>
          <p:cNvSpPr>
            <a:spLocks noGrp="1"/>
          </p:cNvSpPr>
          <p:nvPr>
            <p:ph type="sldNum" sz="quarter" idx="12"/>
          </p:nvPr>
        </p:nvSpPr>
        <p:spPr/>
        <p:txBody>
          <a:bodyPr/>
          <a:lstStyle>
            <a:lvl1pPr>
              <a:defRPr/>
            </a:lvl1pPr>
          </a:lstStyle>
          <a:p>
            <a:pPr>
              <a:defRPr/>
            </a:pPr>
            <a:fld id="{B0A8FC9D-8341-4172-B96F-F31D016F7E22}" type="slidenum">
              <a:rPr lang="en-US" smtClean="0"/>
              <a:pPr>
                <a:defRPr/>
              </a:pPr>
              <a:t>‹#›</a:t>
            </a:fld>
            <a:endParaRPr lang="en-US" dirty="0"/>
          </a:p>
        </p:txBody>
      </p:sp>
    </p:spTree>
    <p:extLst>
      <p:ext uri="{BB962C8B-B14F-4D97-AF65-F5344CB8AC3E}">
        <p14:creationId xmlns:p14="http://schemas.microsoft.com/office/powerpoint/2010/main" val="11577531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375" indent="0">
              <a:buNone/>
              <a:defRPr sz="1800" b="1"/>
            </a:lvl3pPr>
            <a:lvl4pPr marL="1371565" indent="0">
              <a:buNone/>
              <a:defRPr sz="1600" b="1"/>
            </a:lvl4pPr>
            <a:lvl5pPr marL="1828750" indent="0">
              <a:buNone/>
              <a:defRPr sz="1600" b="1"/>
            </a:lvl5pPr>
            <a:lvl6pPr marL="2285942" indent="0">
              <a:buNone/>
              <a:defRPr sz="1600" b="1"/>
            </a:lvl6pPr>
            <a:lvl7pPr marL="2743129" indent="0">
              <a:buNone/>
              <a:defRPr sz="1600" b="1"/>
            </a:lvl7pPr>
            <a:lvl8pPr marL="3200324" indent="0">
              <a:buNone/>
              <a:defRPr sz="1600" b="1"/>
            </a:lvl8pPr>
            <a:lvl9pPr marL="3657508"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375" indent="0">
              <a:buNone/>
              <a:defRPr sz="1800" b="1"/>
            </a:lvl3pPr>
            <a:lvl4pPr marL="1371565" indent="0">
              <a:buNone/>
              <a:defRPr sz="1600" b="1"/>
            </a:lvl4pPr>
            <a:lvl5pPr marL="1828750" indent="0">
              <a:buNone/>
              <a:defRPr sz="1600" b="1"/>
            </a:lvl5pPr>
            <a:lvl6pPr marL="2285942" indent="0">
              <a:buNone/>
              <a:defRPr sz="1600" b="1"/>
            </a:lvl6pPr>
            <a:lvl7pPr marL="2743129" indent="0">
              <a:buNone/>
              <a:defRPr sz="1600" b="1"/>
            </a:lvl7pPr>
            <a:lvl8pPr marL="3200324" indent="0">
              <a:buNone/>
              <a:defRPr sz="1600" b="1"/>
            </a:lvl8pPr>
            <a:lvl9pPr marL="3657508"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BB149193-D22D-4972-9D96-5F946AF5CC59}" type="datetime1">
              <a:rPr lang="en-US" smtClean="0"/>
              <a:pPr>
                <a:defRPr/>
              </a:pPr>
              <a:t>5/14/2020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ea typeface="ＭＳ Ｐゴシック"/>
            </a:endParaRPr>
          </a:p>
        </p:txBody>
      </p:sp>
      <p:sp>
        <p:nvSpPr>
          <p:cNvPr id="9" name="Slide Number Placeholder 5"/>
          <p:cNvSpPr>
            <a:spLocks noGrp="1"/>
          </p:cNvSpPr>
          <p:nvPr>
            <p:ph type="sldNum" sz="quarter" idx="12"/>
          </p:nvPr>
        </p:nvSpPr>
        <p:spPr/>
        <p:txBody>
          <a:bodyPr/>
          <a:lstStyle>
            <a:lvl1pPr>
              <a:defRPr/>
            </a:lvl1pPr>
          </a:lstStyle>
          <a:p>
            <a:pPr>
              <a:defRPr/>
            </a:pPr>
            <a:fld id="{FD1A8E9A-103A-45D8-A6FF-1D664856E4B8}" type="slidenum">
              <a:rPr lang="en-US" smtClean="0"/>
              <a:pPr>
                <a:defRPr/>
              </a:pPr>
              <a:t>‹#›</a:t>
            </a:fld>
            <a:endParaRPr lang="en-US" dirty="0"/>
          </a:p>
        </p:txBody>
      </p:sp>
    </p:spTree>
    <p:extLst>
      <p:ext uri="{BB962C8B-B14F-4D97-AF65-F5344CB8AC3E}">
        <p14:creationId xmlns:p14="http://schemas.microsoft.com/office/powerpoint/2010/main" val="3473507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52B6BD3-B8AA-4A37-9AFA-B786FF6B79F9}" type="datetime1">
              <a:rPr lang="en-US" smtClean="0"/>
              <a:pPr>
                <a:defRPr/>
              </a:pPr>
              <a:t>5/14/2020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ea typeface="ＭＳ Ｐゴシック"/>
            </a:endParaRPr>
          </a:p>
        </p:txBody>
      </p:sp>
      <p:sp>
        <p:nvSpPr>
          <p:cNvPr id="5" name="Slide Number Placeholder 5"/>
          <p:cNvSpPr>
            <a:spLocks noGrp="1"/>
          </p:cNvSpPr>
          <p:nvPr>
            <p:ph type="sldNum" sz="quarter" idx="12"/>
          </p:nvPr>
        </p:nvSpPr>
        <p:spPr/>
        <p:txBody>
          <a:bodyPr/>
          <a:lstStyle>
            <a:lvl1pPr>
              <a:defRPr/>
            </a:lvl1pPr>
          </a:lstStyle>
          <a:p>
            <a:pPr>
              <a:defRPr/>
            </a:pPr>
            <a:fld id="{A84C79A8-B6EC-4E29-98CC-53ECC40DC57A}" type="slidenum">
              <a:rPr lang="en-US" smtClean="0"/>
              <a:pPr>
                <a:defRPr/>
              </a:pPr>
              <a:t>‹#›</a:t>
            </a:fld>
            <a:endParaRPr lang="en-US" dirty="0"/>
          </a:p>
        </p:txBody>
      </p:sp>
    </p:spTree>
    <p:extLst>
      <p:ext uri="{BB962C8B-B14F-4D97-AF65-F5344CB8AC3E}">
        <p14:creationId xmlns:p14="http://schemas.microsoft.com/office/powerpoint/2010/main" val="3372214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A2413-59A4-4FFC-99D5-292A4E1E7AFD}" type="datetime1">
              <a:rPr lang="en-US" smtClean="0"/>
              <a:pPr>
                <a:defRPr/>
              </a:pPr>
              <a:t>5/14/2020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ea typeface="ＭＳ Ｐゴシック"/>
            </a:endParaRPr>
          </a:p>
        </p:txBody>
      </p:sp>
      <p:sp>
        <p:nvSpPr>
          <p:cNvPr id="4" name="Slide Number Placeholder 5"/>
          <p:cNvSpPr>
            <a:spLocks noGrp="1"/>
          </p:cNvSpPr>
          <p:nvPr>
            <p:ph type="sldNum" sz="quarter" idx="12"/>
          </p:nvPr>
        </p:nvSpPr>
        <p:spPr/>
        <p:txBody>
          <a:bodyPr/>
          <a:lstStyle>
            <a:lvl1pPr>
              <a:defRPr/>
            </a:lvl1pPr>
          </a:lstStyle>
          <a:p>
            <a:pPr>
              <a:defRPr/>
            </a:pPr>
            <a:fld id="{02973164-415C-4C83-A7EC-60F18549655F}" type="slidenum">
              <a:rPr lang="en-US" smtClean="0"/>
              <a:pPr>
                <a:defRPr/>
              </a:pPr>
              <a:t>‹#›</a:t>
            </a:fld>
            <a:endParaRPr lang="en-US" dirty="0"/>
          </a:p>
        </p:txBody>
      </p:sp>
    </p:spTree>
    <p:extLst>
      <p:ext uri="{BB962C8B-B14F-4D97-AF65-F5344CB8AC3E}">
        <p14:creationId xmlns:p14="http://schemas.microsoft.com/office/powerpoint/2010/main" val="6122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375" indent="0">
              <a:buNone/>
              <a:defRPr sz="1600">
                <a:solidFill>
                  <a:schemeClr val="tx1">
                    <a:tint val="75000"/>
                  </a:schemeClr>
                </a:solidFill>
              </a:defRPr>
            </a:lvl3pPr>
            <a:lvl4pPr marL="1371565" indent="0">
              <a:buNone/>
              <a:defRPr sz="1400">
                <a:solidFill>
                  <a:schemeClr val="tx1">
                    <a:tint val="75000"/>
                  </a:schemeClr>
                </a:solidFill>
              </a:defRPr>
            </a:lvl4pPr>
            <a:lvl5pPr marL="1828750" indent="0">
              <a:buNone/>
              <a:defRPr sz="1400">
                <a:solidFill>
                  <a:schemeClr val="tx1">
                    <a:tint val="75000"/>
                  </a:schemeClr>
                </a:solidFill>
              </a:defRPr>
            </a:lvl5pPr>
            <a:lvl6pPr marL="2285942" indent="0">
              <a:buNone/>
              <a:defRPr sz="1400">
                <a:solidFill>
                  <a:schemeClr val="tx1">
                    <a:tint val="75000"/>
                  </a:schemeClr>
                </a:solidFill>
              </a:defRPr>
            </a:lvl6pPr>
            <a:lvl7pPr marL="2743129" indent="0">
              <a:buNone/>
              <a:defRPr sz="1400">
                <a:solidFill>
                  <a:schemeClr val="tx1">
                    <a:tint val="75000"/>
                  </a:schemeClr>
                </a:solidFill>
              </a:defRPr>
            </a:lvl7pPr>
            <a:lvl8pPr marL="3200324" indent="0">
              <a:buNone/>
              <a:defRPr sz="1400">
                <a:solidFill>
                  <a:schemeClr val="tx1">
                    <a:tint val="75000"/>
                  </a:schemeClr>
                </a:solidFill>
              </a:defRPr>
            </a:lvl8pPr>
            <a:lvl9pPr marL="3657508"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525A09DC-4E47-404B-A443-74E13B217FD0}" type="datetime1">
              <a:rPr lang="en-US"/>
              <a:pPr>
                <a:defRPr/>
              </a:pPr>
              <a:t>5/14/2020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2E0537-E538-4FE5-B502-4A6B1779F360}" type="slidenum">
              <a:rPr lang="en-US"/>
              <a:pPr>
                <a:defRPr/>
              </a:pPr>
              <a:t>‹#›</a:t>
            </a:fld>
            <a:endParaRPr lang="en-US" dirty="0"/>
          </a:p>
        </p:txBody>
      </p:sp>
    </p:spTree>
    <p:extLst>
      <p:ext uri="{BB962C8B-B14F-4D97-AF65-F5344CB8AC3E}">
        <p14:creationId xmlns:p14="http://schemas.microsoft.com/office/powerpoint/2010/main" val="8031711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7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25"/>
            <a:ext cx="3008313" cy="4691063"/>
          </a:xfrm>
        </p:spPr>
        <p:txBody>
          <a:bodyPr/>
          <a:lstStyle>
            <a:lvl1pPr marL="0" indent="0">
              <a:buNone/>
              <a:defRPr sz="1400"/>
            </a:lvl1pPr>
            <a:lvl2pPr marL="457200" indent="0">
              <a:buNone/>
              <a:defRPr sz="1200"/>
            </a:lvl2pPr>
            <a:lvl3pPr marL="914375" indent="0">
              <a:buNone/>
              <a:defRPr sz="1000"/>
            </a:lvl3pPr>
            <a:lvl4pPr marL="1371565" indent="0">
              <a:buNone/>
              <a:defRPr sz="900"/>
            </a:lvl4pPr>
            <a:lvl5pPr marL="1828750" indent="0">
              <a:buNone/>
              <a:defRPr sz="900"/>
            </a:lvl5pPr>
            <a:lvl6pPr marL="2285942" indent="0">
              <a:buNone/>
              <a:defRPr sz="900"/>
            </a:lvl6pPr>
            <a:lvl7pPr marL="2743129" indent="0">
              <a:buNone/>
              <a:defRPr sz="900"/>
            </a:lvl7pPr>
            <a:lvl8pPr marL="3200324" indent="0">
              <a:buNone/>
              <a:defRPr sz="900"/>
            </a:lvl8pPr>
            <a:lvl9pPr marL="3657508"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C2236B45-BA04-486D-B72F-51D1677F3F3C}" type="datetime1">
              <a:rPr lang="en-US" smtClean="0"/>
              <a:pPr>
                <a:defRPr/>
              </a:pPr>
              <a:t>5/14/2020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ea typeface="ＭＳ Ｐゴシック"/>
            </a:endParaRPr>
          </a:p>
        </p:txBody>
      </p:sp>
      <p:sp>
        <p:nvSpPr>
          <p:cNvPr id="7" name="Slide Number Placeholder 5"/>
          <p:cNvSpPr>
            <a:spLocks noGrp="1"/>
          </p:cNvSpPr>
          <p:nvPr>
            <p:ph type="sldNum" sz="quarter" idx="12"/>
          </p:nvPr>
        </p:nvSpPr>
        <p:spPr/>
        <p:txBody>
          <a:bodyPr/>
          <a:lstStyle>
            <a:lvl1pPr>
              <a:defRPr/>
            </a:lvl1pPr>
          </a:lstStyle>
          <a:p>
            <a:pPr>
              <a:defRPr/>
            </a:pPr>
            <a:fld id="{F6F35E58-33C9-4AEF-9925-A37B9C9F3D35}" type="slidenum">
              <a:rPr lang="en-US" smtClean="0"/>
              <a:pPr>
                <a:defRPr/>
              </a:pPr>
              <a:t>‹#›</a:t>
            </a:fld>
            <a:endParaRPr lang="en-US" dirty="0"/>
          </a:p>
        </p:txBody>
      </p:sp>
    </p:spTree>
    <p:extLst>
      <p:ext uri="{BB962C8B-B14F-4D97-AF65-F5344CB8AC3E}">
        <p14:creationId xmlns:p14="http://schemas.microsoft.com/office/powerpoint/2010/main" val="23680080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375" indent="0">
              <a:buNone/>
              <a:defRPr sz="2400"/>
            </a:lvl3pPr>
            <a:lvl4pPr marL="1371565" indent="0">
              <a:buNone/>
              <a:defRPr sz="2000"/>
            </a:lvl4pPr>
            <a:lvl5pPr marL="1828750" indent="0">
              <a:buNone/>
              <a:defRPr sz="2000"/>
            </a:lvl5pPr>
            <a:lvl6pPr marL="2285942" indent="0">
              <a:buNone/>
              <a:defRPr sz="2000"/>
            </a:lvl6pPr>
            <a:lvl7pPr marL="2743129" indent="0">
              <a:buNone/>
              <a:defRPr sz="2000"/>
            </a:lvl7pPr>
            <a:lvl8pPr marL="3200324" indent="0">
              <a:buNone/>
              <a:defRPr sz="2000"/>
            </a:lvl8pPr>
            <a:lvl9pPr marL="3657508"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375" indent="0">
              <a:buNone/>
              <a:defRPr sz="1000"/>
            </a:lvl3pPr>
            <a:lvl4pPr marL="1371565" indent="0">
              <a:buNone/>
              <a:defRPr sz="900"/>
            </a:lvl4pPr>
            <a:lvl5pPr marL="1828750" indent="0">
              <a:buNone/>
              <a:defRPr sz="900"/>
            </a:lvl5pPr>
            <a:lvl6pPr marL="2285942" indent="0">
              <a:buNone/>
              <a:defRPr sz="900"/>
            </a:lvl6pPr>
            <a:lvl7pPr marL="2743129" indent="0">
              <a:buNone/>
              <a:defRPr sz="900"/>
            </a:lvl7pPr>
            <a:lvl8pPr marL="3200324" indent="0">
              <a:buNone/>
              <a:defRPr sz="900"/>
            </a:lvl8pPr>
            <a:lvl9pPr marL="3657508"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C886ED9D-2DD0-4EC0-80E9-75B96F5433EA}" type="datetime1">
              <a:rPr lang="en-US" smtClean="0"/>
              <a:pPr>
                <a:defRPr/>
              </a:pPr>
              <a:t>5/14/2020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ea typeface="ＭＳ Ｐゴシック"/>
            </a:endParaRPr>
          </a:p>
        </p:txBody>
      </p:sp>
      <p:sp>
        <p:nvSpPr>
          <p:cNvPr id="7" name="Slide Number Placeholder 5"/>
          <p:cNvSpPr>
            <a:spLocks noGrp="1"/>
          </p:cNvSpPr>
          <p:nvPr>
            <p:ph type="sldNum" sz="quarter" idx="12"/>
          </p:nvPr>
        </p:nvSpPr>
        <p:spPr/>
        <p:txBody>
          <a:bodyPr/>
          <a:lstStyle>
            <a:lvl1pPr>
              <a:defRPr/>
            </a:lvl1pPr>
          </a:lstStyle>
          <a:p>
            <a:pPr>
              <a:defRPr/>
            </a:pPr>
            <a:fld id="{A9F136E8-5220-4D68-BF02-2A1FFB68B01C}" type="slidenum">
              <a:rPr lang="en-US" smtClean="0"/>
              <a:pPr>
                <a:defRPr/>
              </a:pPr>
              <a:t>‹#›</a:t>
            </a:fld>
            <a:endParaRPr lang="en-US" dirty="0"/>
          </a:p>
        </p:txBody>
      </p:sp>
    </p:spTree>
    <p:extLst>
      <p:ext uri="{BB962C8B-B14F-4D97-AF65-F5344CB8AC3E}">
        <p14:creationId xmlns:p14="http://schemas.microsoft.com/office/powerpoint/2010/main" val="1834438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5C47B749-0D6C-4562-9DE0-CF27844A130F}" type="datetime1">
              <a:rPr lang="en-US" smtClean="0"/>
              <a:pPr>
                <a:defRPr/>
              </a:pPr>
              <a:t>5/14/2020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ea typeface="ＭＳ Ｐゴシック"/>
            </a:endParaRPr>
          </a:p>
        </p:txBody>
      </p:sp>
      <p:sp>
        <p:nvSpPr>
          <p:cNvPr id="6" name="Slide Number Placeholder 5"/>
          <p:cNvSpPr>
            <a:spLocks noGrp="1"/>
          </p:cNvSpPr>
          <p:nvPr>
            <p:ph type="sldNum" sz="quarter" idx="12"/>
          </p:nvPr>
        </p:nvSpPr>
        <p:spPr/>
        <p:txBody>
          <a:bodyPr/>
          <a:lstStyle>
            <a:lvl1pPr>
              <a:defRPr/>
            </a:lvl1pPr>
          </a:lstStyle>
          <a:p>
            <a:pPr>
              <a:defRPr/>
            </a:pPr>
            <a:fld id="{D940726C-1E0C-4580-91E7-8415904B30F9}" type="slidenum">
              <a:rPr lang="en-US" smtClean="0"/>
              <a:pPr>
                <a:defRPr/>
              </a:pPr>
              <a:t>‹#›</a:t>
            </a:fld>
            <a:endParaRPr lang="en-US" dirty="0"/>
          </a:p>
        </p:txBody>
      </p:sp>
    </p:spTree>
    <p:extLst>
      <p:ext uri="{BB962C8B-B14F-4D97-AF65-F5344CB8AC3E}">
        <p14:creationId xmlns:p14="http://schemas.microsoft.com/office/powerpoint/2010/main" val="30973959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3"/>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63"/>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5B52A85A-897F-4C07-B5B3-E708640FA1C5}" type="datetime1">
              <a:rPr lang="en-US" smtClean="0"/>
              <a:pPr>
                <a:defRPr/>
              </a:pPr>
              <a:t>5/14/2020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ea typeface="ＭＳ Ｐゴシック"/>
            </a:endParaRPr>
          </a:p>
        </p:txBody>
      </p:sp>
      <p:sp>
        <p:nvSpPr>
          <p:cNvPr id="6" name="Slide Number Placeholder 5"/>
          <p:cNvSpPr>
            <a:spLocks noGrp="1"/>
          </p:cNvSpPr>
          <p:nvPr>
            <p:ph type="sldNum" sz="quarter" idx="12"/>
          </p:nvPr>
        </p:nvSpPr>
        <p:spPr/>
        <p:txBody>
          <a:bodyPr/>
          <a:lstStyle>
            <a:lvl1pPr>
              <a:defRPr/>
            </a:lvl1pPr>
          </a:lstStyle>
          <a:p>
            <a:pPr>
              <a:defRPr/>
            </a:pPr>
            <a:fld id="{25AEEFA3-4D7C-4428-BFB3-2A6E79DBAA2F}" type="slidenum">
              <a:rPr lang="en-US" smtClean="0"/>
              <a:pPr>
                <a:defRPr/>
              </a:pPr>
              <a:t>‹#›</a:t>
            </a:fld>
            <a:endParaRPr lang="en-US" dirty="0"/>
          </a:p>
        </p:txBody>
      </p:sp>
    </p:spTree>
    <p:extLst>
      <p:ext uri="{BB962C8B-B14F-4D97-AF65-F5344CB8AC3E}">
        <p14:creationId xmlns:p14="http://schemas.microsoft.com/office/powerpoint/2010/main" val="35454570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17"/>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17"/>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4316CA9-87C7-4F06-ADDE-829D77695E2A}" type="datetime1">
              <a:rPr lang="en-US" smtClean="0"/>
              <a:pPr>
                <a:defRPr/>
              </a:pPr>
              <a:t>5/14/2020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ea typeface="ＭＳ Ｐゴシック"/>
            </a:endParaRPr>
          </a:p>
        </p:txBody>
      </p:sp>
      <p:sp>
        <p:nvSpPr>
          <p:cNvPr id="7" name="Slide Number Placeholder 5"/>
          <p:cNvSpPr>
            <a:spLocks noGrp="1"/>
          </p:cNvSpPr>
          <p:nvPr>
            <p:ph type="sldNum" sz="quarter" idx="12"/>
          </p:nvPr>
        </p:nvSpPr>
        <p:spPr/>
        <p:txBody>
          <a:bodyPr/>
          <a:lstStyle>
            <a:lvl1pPr>
              <a:defRPr/>
            </a:lvl1pPr>
          </a:lstStyle>
          <a:p>
            <a:pPr>
              <a:defRPr/>
            </a:pPr>
            <a:fld id="{079C0C5F-C8B0-4AA6-BC29-40EEF311B5ED}" type="slidenum">
              <a:rPr lang="en-US" smtClean="0"/>
              <a:pPr>
                <a:defRPr/>
              </a:pPr>
              <a:t>‹#›</a:t>
            </a:fld>
            <a:endParaRPr lang="en-US" dirty="0"/>
          </a:p>
        </p:txBody>
      </p:sp>
    </p:spTree>
    <p:extLst>
      <p:ext uri="{BB962C8B-B14F-4D97-AF65-F5344CB8AC3E}">
        <p14:creationId xmlns:p14="http://schemas.microsoft.com/office/powerpoint/2010/main" val="5826025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0"/>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375" indent="0" algn="ctr">
              <a:buNone/>
              <a:defRPr>
                <a:solidFill>
                  <a:schemeClr val="tx1">
                    <a:tint val="75000"/>
                  </a:schemeClr>
                </a:solidFill>
              </a:defRPr>
            </a:lvl3pPr>
            <a:lvl4pPr marL="1371565" indent="0" algn="ctr">
              <a:buNone/>
              <a:defRPr>
                <a:solidFill>
                  <a:schemeClr val="tx1">
                    <a:tint val="75000"/>
                  </a:schemeClr>
                </a:solidFill>
              </a:defRPr>
            </a:lvl4pPr>
            <a:lvl5pPr marL="1828750" indent="0" algn="ctr">
              <a:buNone/>
              <a:defRPr>
                <a:solidFill>
                  <a:schemeClr val="tx1">
                    <a:tint val="75000"/>
                  </a:schemeClr>
                </a:solidFill>
              </a:defRPr>
            </a:lvl5pPr>
            <a:lvl6pPr marL="2285942" indent="0" algn="ctr">
              <a:buNone/>
              <a:defRPr>
                <a:solidFill>
                  <a:schemeClr val="tx1">
                    <a:tint val="75000"/>
                  </a:schemeClr>
                </a:solidFill>
              </a:defRPr>
            </a:lvl6pPr>
            <a:lvl7pPr marL="2743129" indent="0" algn="ctr">
              <a:buNone/>
              <a:defRPr>
                <a:solidFill>
                  <a:schemeClr val="tx1">
                    <a:tint val="75000"/>
                  </a:schemeClr>
                </a:solidFill>
              </a:defRPr>
            </a:lvl7pPr>
            <a:lvl8pPr marL="3200324" indent="0" algn="ctr">
              <a:buNone/>
              <a:defRPr>
                <a:solidFill>
                  <a:schemeClr val="tx1">
                    <a:tint val="75000"/>
                  </a:schemeClr>
                </a:solidFill>
              </a:defRPr>
            </a:lvl8pPr>
            <a:lvl9pPr marL="3657508"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62C7D35-DCD3-4BDD-A343-984F5D67983A}" type="datetime1">
              <a:rPr lang="en-US" altLang="en-US" smtClean="0">
                <a:ea typeface="ＭＳ Ｐゴシック" charset="-128"/>
              </a:rPr>
              <a:pPr>
                <a:defRPr/>
              </a:pPr>
              <a:t>5/14/2020</a:t>
            </a:fld>
            <a:endParaRPr lang="en-US" altLang="en-US">
              <a:ea typeface="ＭＳ Ｐゴシック" charset="-128"/>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6106C2-BF0C-8046-9CFF-50B6C670F383}"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val="38474573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9E68C84D-AFDD-40CC-AD8F-B97CC5944F25}" type="datetime1">
              <a:rPr lang="en-US" altLang="en-US" smtClean="0">
                <a:ea typeface="ＭＳ Ｐゴシック" charset="-128"/>
              </a:rPr>
              <a:pPr>
                <a:defRPr/>
              </a:pPr>
              <a:t>5/14/2020</a:t>
            </a:fld>
            <a:endParaRPr lang="en-US" altLang="en-US">
              <a:ea typeface="ＭＳ Ｐゴシック" charset="-128"/>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EAC414-3863-0A4F-922A-7C0CD46505DF}"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val="25475057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375" indent="0">
              <a:buNone/>
              <a:defRPr sz="1600">
                <a:solidFill>
                  <a:schemeClr val="tx1">
                    <a:tint val="75000"/>
                  </a:schemeClr>
                </a:solidFill>
              </a:defRPr>
            </a:lvl3pPr>
            <a:lvl4pPr marL="1371565" indent="0">
              <a:buNone/>
              <a:defRPr sz="1400">
                <a:solidFill>
                  <a:schemeClr val="tx1">
                    <a:tint val="75000"/>
                  </a:schemeClr>
                </a:solidFill>
              </a:defRPr>
            </a:lvl4pPr>
            <a:lvl5pPr marL="1828750" indent="0">
              <a:buNone/>
              <a:defRPr sz="1400">
                <a:solidFill>
                  <a:schemeClr val="tx1">
                    <a:tint val="75000"/>
                  </a:schemeClr>
                </a:solidFill>
              </a:defRPr>
            </a:lvl5pPr>
            <a:lvl6pPr marL="2285942" indent="0">
              <a:buNone/>
              <a:defRPr sz="1400">
                <a:solidFill>
                  <a:schemeClr val="tx1">
                    <a:tint val="75000"/>
                  </a:schemeClr>
                </a:solidFill>
              </a:defRPr>
            </a:lvl6pPr>
            <a:lvl7pPr marL="2743129" indent="0">
              <a:buNone/>
              <a:defRPr sz="1400">
                <a:solidFill>
                  <a:schemeClr val="tx1">
                    <a:tint val="75000"/>
                  </a:schemeClr>
                </a:solidFill>
              </a:defRPr>
            </a:lvl7pPr>
            <a:lvl8pPr marL="3200324" indent="0">
              <a:buNone/>
              <a:defRPr sz="1400">
                <a:solidFill>
                  <a:schemeClr val="tx1">
                    <a:tint val="75000"/>
                  </a:schemeClr>
                </a:solidFill>
              </a:defRPr>
            </a:lvl8pPr>
            <a:lvl9pPr marL="3657508"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94BDD0E3-6A35-489B-838C-159F52DA7F69}" type="datetime1">
              <a:rPr lang="en-US" altLang="en-US" smtClean="0">
                <a:ea typeface="ＭＳ Ｐゴシック" charset="-128"/>
              </a:rPr>
              <a:pPr>
                <a:defRPr/>
              </a:pPr>
              <a:t>5/14/2020</a:t>
            </a:fld>
            <a:endParaRPr lang="en-US" altLang="en-US">
              <a:ea typeface="ＭＳ Ｐゴシック" charset="-128"/>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68A73D-C516-AE4C-A34D-343BFC82992A}"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val="7808045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23472D7E-ABCE-4563-B704-92DA47305764}" type="datetime1">
              <a:rPr lang="en-US" altLang="en-US" smtClean="0">
                <a:ea typeface="ＭＳ Ｐゴシック" charset="-128"/>
              </a:rPr>
              <a:pPr>
                <a:defRPr/>
              </a:pPr>
              <a:t>5/14/2020</a:t>
            </a:fld>
            <a:endParaRPr lang="en-US" altLang="en-US">
              <a:ea typeface="ＭＳ Ｐゴシック" charset="-128"/>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0D8F30-13D5-314C-95C1-23F121E0AE71}"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val="36860247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375" indent="0">
              <a:buNone/>
              <a:defRPr sz="1800" b="1"/>
            </a:lvl3pPr>
            <a:lvl4pPr marL="1371565" indent="0">
              <a:buNone/>
              <a:defRPr sz="1600" b="1"/>
            </a:lvl4pPr>
            <a:lvl5pPr marL="1828750" indent="0">
              <a:buNone/>
              <a:defRPr sz="1600" b="1"/>
            </a:lvl5pPr>
            <a:lvl6pPr marL="2285942" indent="0">
              <a:buNone/>
              <a:defRPr sz="1600" b="1"/>
            </a:lvl6pPr>
            <a:lvl7pPr marL="2743129" indent="0">
              <a:buNone/>
              <a:defRPr sz="1600" b="1"/>
            </a:lvl7pPr>
            <a:lvl8pPr marL="3200324" indent="0">
              <a:buNone/>
              <a:defRPr sz="1600" b="1"/>
            </a:lvl8pPr>
            <a:lvl9pPr marL="3657508"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375" indent="0">
              <a:buNone/>
              <a:defRPr sz="1800" b="1"/>
            </a:lvl3pPr>
            <a:lvl4pPr marL="1371565" indent="0">
              <a:buNone/>
              <a:defRPr sz="1600" b="1"/>
            </a:lvl4pPr>
            <a:lvl5pPr marL="1828750" indent="0">
              <a:buNone/>
              <a:defRPr sz="1600" b="1"/>
            </a:lvl5pPr>
            <a:lvl6pPr marL="2285942" indent="0">
              <a:buNone/>
              <a:defRPr sz="1600" b="1"/>
            </a:lvl6pPr>
            <a:lvl7pPr marL="2743129" indent="0">
              <a:buNone/>
              <a:defRPr sz="1600" b="1"/>
            </a:lvl7pPr>
            <a:lvl8pPr marL="3200324" indent="0">
              <a:buNone/>
              <a:defRPr sz="1600" b="1"/>
            </a:lvl8pPr>
            <a:lvl9pPr marL="3657508"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3F2008CE-E839-48D7-9118-7EF369977F03}" type="datetime1">
              <a:rPr lang="en-US" altLang="en-US" smtClean="0">
                <a:ea typeface="ＭＳ Ｐゴシック" charset="-128"/>
              </a:rPr>
              <a:pPr>
                <a:defRPr/>
              </a:pPr>
              <a:t>5/14/2020</a:t>
            </a:fld>
            <a:endParaRPr lang="en-US" altLang="en-US">
              <a:ea typeface="ＭＳ Ｐゴシック" charset="-128"/>
            </a:endParaRP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4F6D1B6-9D35-E142-A6DF-6611F51E2618}"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val="2487369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73B7D2F4-7ADD-4576-A4E3-B946DC292747}" type="datetime1">
              <a:rPr lang="en-US"/>
              <a:pPr>
                <a:defRPr/>
              </a:pPr>
              <a:t>5/14/2020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CDB51D-3DD3-46CA-A7B0-C435659DA373}" type="slidenum">
              <a:rPr lang="en-US"/>
              <a:pPr>
                <a:defRPr/>
              </a:pPr>
              <a:t>‹#›</a:t>
            </a:fld>
            <a:endParaRPr lang="en-US" dirty="0"/>
          </a:p>
        </p:txBody>
      </p:sp>
    </p:spTree>
    <p:extLst>
      <p:ext uri="{BB962C8B-B14F-4D97-AF65-F5344CB8AC3E}">
        <p14:creationId xmlns:p14="http://schemas.microsoft.com/office/powerpoint/2010/main" val="21893612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36E4E90-7C7F-4530-A0C4-75ECB05AE8D9}" type="datetime1">
              <a:rPr lang="en-US" altLang="en-US" smtClean="0">
                <a:ea typeface="ＭＳ Ｐゴシック" charset="-128"/>
              </a:rPr>
              <a:pPr>
                <a:defRPr/>
              </a:pPr>
              <a:t>5/14/2020</a:t>
            </a:fld>
            <a:endParaRPr lang="en-US" altLang="en-US">
              <a:ea typeface="ＭＳ Ｐゴシック" charset="-128"/>
            </a:endParaRP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09E0AE0-A3FC-FE41-BBD5-A1A861DDEB45}"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val="3775390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821DB38-3C24-4CAD-8EB5-C08C7B50B9B4}" type="datetime1">
              <a:rPr lang="en-US" altLang="en-US" smtClean="0">
                <a:ea typeface="ＭＳ Ｐゴシック" charset="-128"/>
              </a:rPr>
              <a:pPr>
                <a:defRPr/>
              </a:pPr>
              <a:t>5/14/2020</a:t>
            </a:fld>
            <a:endParaRPr lang="en-US" altLang="en-US">
              <a:ea typeface="ＭＳ Ｐゴシック" charset="-128"/>
            </a:endParaRP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1914EA2-522F-6549-869B-3E8237C224B4}"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val="13690926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7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25"/>
            <a:ext cx="3008313" cy="4691063"/>
          </a:xfrm>
        </p:spPr>
        <p:txBody>
          <a:bodyPr/>
          <a:lstStyle>
            <a:lvl1pPr marL="0" indent="0">
              <a:buNone/>
              <a:defRPr sz="1400"/>
            </a:lvl1pPr>
            <a:lvl2pPr marL="457200" indent="0">
              <a:buNone/>
              <a:defRPr sz="1200"/>
            </a:lvl2pPr>
            <a:lvl3pPr marL="914375" indent="0">
              <a:buNone/>
              <a:defRPr sz="1000"/>
            </a:lvl3pPr>
            <a:lvl4pPr marL="1371565" indent="0">
              <a:buNone/>
              <a:defRPr sz="900"/>
            </a:lvl4pPr>
            <a:lvl5pPr marL="1828750" indent="0">
              <a:buNone/>
              <a:defRPr sz="900"/>
            </a:lvl5pPr>
            <a:lvl6pPr marL="2285942" indent="0">
              <a:buNone/>
              <a:defRPr sz="900"/>
            </a:lvl6pPr>
            <a:lvl7pPr marL="2743129" indent="0">
              <a:buNone/>
              <a:defRPr sz="900"/>
            </a:lvl7pPr>
            <a:lvl8pPr marL="3200324" indent="0">
              <a:buNone/>
              <a:defRPr sz="900"/>
            </a:lvl8pPr>
            <a:lvl9pPr marL="3657508"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5AFBF6E7-9D51-46F0-964E-7EE540C8B330}" type="datetime1">
              <a:rPr lang="en-US" altLang="en-US" smtClean="0">
                <a:ea typeface="ＭＳ Ｐゴシック" charset="-128"/>
              </a:rPr>
              <a:pPr>
                <a:defRPr/>
              </a:pPr>
              <a:t>5/14/2020</a:t>
            </a:fld>
            <a:endParaRPr lang="en-US" altLang="en-US">
              <a:ea typeface="ＭＳ Ｐゴシック" charset="-128"/>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CC79FFB-3560-2347-94DF-ECEF3381548C}"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val="408030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375" indent="0">
              <a:buNone/>
              <a:defRPr sz="2400"/>
            </a:lvl3pPr>
            <a:lvl4pPr marL="1371565" indent="0">
              <a:buNone/>
              <a:defRPr sz="2000"/>
            </a:lvl4pPr>
            <a:lvl5pPr marL="1828750" indent="0">
              <a:buNone/>
              <a:defRPr sz="2000"/>
            </a:lvl5pPr>
            <a:lvl6pPr marL="2285942" indent="0">
              <a:buNone/>
              <a:defRPr sz="2000"/>
            </a:lvl6pPr>
            <a:lvl7pPr marL="2743129" indent="0">
              <a:buNone/>
              <a:defRPr sz="2000"/>
            </a:lvl7pPr>
            <a:lvl8pPr marL="3200324" indent="0">
              <a:buNone/>
              <a:defRPr sz="2000"/>
            </a:lvl8pPr>
            <a:lvl9pPr marL="3657508"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375" indent="0">
              <a:buNone/>
              <a:defRPr sz="1000"/>
            </a:lvl3pPr>
            <a:lvl4pPr marL="1371565" indent="0">
              <a:buNone/>
              <a:defRPr sz="900"/>
            </a:lvl4pPr>
            <a:lvl5pPr marL="1828750" indent="0">
              <a:buNone/>
              <a:defRPr sz="900"/>
            </a:lvl5pPr>
            <a:lvl6pPr marL="2285942" indent="0">
              <a:buNone/>
              <a:defRPr sz="900"/>
            </a:lvl6pPr>
            <a:lvl7pPr marL="2743129" indent="0">
              <a:buNone/>
              <a:defRPr sz="900"/>
            </a:lvl7pPr>
            <a:lvl8pPr marL="3200324" indent="0">
              <a:buNone/>
              <a:defRPr sz="900"/>
            </a:lvl8pPr>
            <a:lvl9pPr marL="3657508"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078B2F85-5C7B-48D8-A987-EF9507441BA5}" type="datetime1">
              <a:rPr lang="en-US" altLang="en-US" smtClean="0">
                <a:ea typeface="ＭＳ Ｐゴシック" charset="-128"/>
              </a:rPr>
              <a:pPr>
                <a:defRPr/>
              </a:pPr>
              <a:t>5/14/2020</a:t>
            </a:fld>
            <a:endParaRPr lang="en-US" altLang="en-US">
              <a:ea typeface="ＭＳ Ｐゴシック" charset="-128"/>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0C52E2-5825-7949-8A9F-6264969B5488}"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val="34105061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3DD0AC17-3684-4878-9B86-141446748D4A}" type="datetime1">
              <a:rPr lang="en-US" altLang="en-US" smtClean="0">
                <a:ea typeface="ＭＳ Ｐゴシック" charset="-128"/>
              </a:rPr>
              <a:pPr>
                <a:defRPr/>
              </a:pPr>
              <a:t>5/14/2020</a:t>
            </a:fld>
            <a:endParaRPr lang="en-US" altLang="en-US">
              <a:ea typeface="ＭＳ Ｐゴシック" charset="-128"/>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972526-5DE4-9448-BFAB-865881B5FF66}"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val="15116471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3"/>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63"/>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68E5880D-405A-432A-B3AC-8EB6875AF4DA}" type="datetime1">
              <a:rPr lang="en-US" altLang="en-US" smtClean="0">
                <a:ea typeface="ＭＳ Ｐゴシック" charset="-128"/>
              </a:rPr>
              <a:pPr>
                <a:defRPr/>
              </a:pPr>
              <a:t>5/14/2020</a:t>
            </a:fld>
            <a:endParaRPr lang="en-US" altLang="en-US">
              <a:ea typeface="ＭＳ Ｐゴシック" charset="-128"/>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1CD907-11B3-EE46-9E8E-03367B624BB5}"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val="654438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375" indent="0">
              <a:buNone/>
              <a:defRPr sz="1800" b="1"/>
            </a:lvl3pPr>
            <a:lvl4pPr marL="1371565" indent="0">
              <a:buNone/>
              <a:defRPr sz="1600" b="1"/>
            </a:lvl4pPr>
            <a:lvl5pPr marL="1828750" indent="0">
              <a:buNone/>
              <a:defRPr sz="1600" b="1"/>
            </a:lvl5pPr>
            <a:lvl6pPr marL="2285942" indent="0">
              <a:buNone/>
              <a:defRPr sz="1600" b="1"/>
            </a:lvl6pPr>
            <a:lvl7pPr marL="2743129" indent="0">
              <a:buNone/>
              <a:defRPr sz="1600" b="1"/>
            </a:lvl7pPr>
            <a:lvl8pPr marL="3200324" indent="0">
              <a:buNone/>
              <a:defRPr sz="1600" b="1"/>
            </a:lvl8pPr>
            <a:lvl9pPr marL="3657508"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375" indent="0">
              <a:buNone/>
              <a:defRPr sz="1800" b="1"/>
            </a:lvl3pPr>
            <a:lvl4pPr marL="1371565" indent="0">
              <a:buNone/>
              <a:defRPr sz="1600" b="1"/>
            </a:lvl4pPr>
            <a:lvl5pPr marL="1828750" indent="0">
              <a:buNone/>
              <a:defRPr sz="1600" b="1"/>
            </a:lvl5pPr>
            <a:lvl6pPr marL="2285942" indent="0">
              <a:buNone/>
              <a:defRPr sz="1600" b="1"/>
            </a:lvl6pPr>
            <a:lvl7pPr marL="2743129" indent="0">
              <a:buNone/>
              <a:defRPr sz="1600" b="1"/>
            </a:lvl7pPr>
            <a:lvl8pPr marL="3200324" indent="0">
              <a:buNone/>
              <a:defRPr sz="1600" b="1"/>
            </a:lvl8pPr>
            <a:lvl9pPr marL="3657508"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17E249BB-79B0-4B0B-8856-CA6EC36B9D90}" type="datetime1">
              <a:rPr lang="en-US"/>
              <a:pPr>
                <a:defRPr/>
              </a:pPr>
              <a:t>5/14/2020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379AE24-4363-45CF-8714-CDE9C674431E}" type="slidenum">
              <a:rPr lang="en-US"/>
              <a:pPr>
                <a:defRPr/>
              </a:pPr>
              <a:t>‹#›</a:t>
            </a:fld>
            <a:endParaRPr lang="en-US" dirty="0"/>
          </a:p>
        </p:txBody>
      </p:sp>
    </p:spTree>
    <p:extLst>
      <p:ext uri="{BB962C8B-B14F-4D97-AF65-F5344CB8AC3E}">
        <p14:creationId xmlns:p14="http://schemas.microsoft.com/office/powerpoint/2010/main" val="1719803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B3E9AB-3EB8-4F18-9DA6-6DA1D672CE58}" type="datetime1">
              <a:rPr lang="en-US"/>
              <a:pPr>
                <a:defRPr/>
              </a:pPr>
              <a:t>5/14/2020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F29A480-4700-4E88-AA5E-E79B77ABE416}" type="slidenum">
              <a:rPr lang="en-US"/>
              <a:pPr>
                <a:defRPr/>
              </a:pPr>
              <a:t>‹#›</a:t>
            </a:fld>
            <a:endParaRPr lang="en-US" dirty="0"/>
          </a:p>
        </p:txBody>
      </p:sp>
    </p:spTree>
    <p:extLst>
      <p:ext uri="{BB962C8B-B14F-4D97-AF65-F5344CB8AC3E}">
        <p14:creationId xmlns:p14="http://schemas.microsoft.com/office/powerpoint/2010/main" val="5538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496DAA-F22F-435C-ABB3-E16507BBEC56}" type="datetime1">
              <a:rPr lang="en-US"/>
              <a:pPr>
                <a:defRPr/>
              </a:pPr>
              <a:t>5/14/2020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45CD794-3974-4077-A28B-9B10E9C0BBCE}" type="slidenum">
              <a:rPr lang="en-US"/>
              <a:pPr>
                <a:defRPr/>
              </a:pPr>
              <a:t>‹#›</a:t>
            </a:fld>
            <a:endParaRPr lang="en-US" dirty="0"/>
          </a:p>
        </p:txBody>
      </p:sp>
    </p:spTree>
    <p:extLst>
      <p:ext uri="{BB962C8B-B14F-4D97-AF65-F5344CB8AC3E}">
        <p14:creationId xmlns:p14="http://schemas.microsoft.com/office/powerpoint/2010/main" val="3641998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7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25"/>
            <a:ext cx="3008313" cy="4691063"/>
          </a:xfrm>
        </p:spPr>
        <p:txBody>
          <a:bodyPr/>
          <a:lstStyle>
            <a:lvl1pPr marL="0" indent="0">
              <a:buNone/>
              <a:defRPr sz="1400"/>
            </a:lvl1pPr>
            <a:lvl2pPr marL="457200" indent="0">
              <a:buNone/>
              <a:defRPr sz="1200"/>
            </a:lvl2pPr>
            <a:lvl3pPr marL="914375" indent="0">
              <a:buNone/>
              <a:defRPr sz="1000"/>
            </a:lvl3pPr>
            <a:lvl4pPr marL="1371565" indent="0">
              <a:buNone/>
              <a:defRPr sz="900"/>
            </a:lvl4pPr>
            <a:lvl5pPr marL="1828750" indent="0">
              <a:buNone/>
              <a:defRPr sz="900"/>
            </a:lvl5pPr>
            <a:lvl6pPr marL="2285942" indent="0">
              <a:buNone/>
              <a:defRPr sz="900"/>
            </a:lvl6pPr>
            <a:lvl7pPr marL="2743129" indent="0">
              <a:buNone/>
              <a:defRPr sz="900"/>
            </a:lvl7pPr>
            <a:lvl8pPr marL="3200324" indent="0">
              <a:buNone/>
              <a:defRPr sz="900"/>
            </a:lvl8pPr>
            <a:lvl9pPr marL="3657508"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DBF0305B-055F-45E3-9EE4-7EB7925AC213}" type="datetime1">
              <a:rPr lang="en-US"/>
              <a:pPr>
                <a:defRPr/>
              </a:pPr>
              <a:t>5/14/2020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1B677-7AB4-47AB-9602-C84729DF3EE3}" type="slidenum">
              <a:rPr lang="en-US"/>
              <a:pPr>
                <a:defRPr/>
              </a:pPr>
              <a:t>‹#›</a:t>
            </a:fld>
            <a:endParaRPr lang="en-US" dirty="0"/>
          </a:p>
        </p:txBody>
      </p:sp>
    </p:spTree>
    <p:extLst>
      <p:ext uri="{BB962C8B-B14F-4D97-AF65-F5344CB8AC3E}">
        <p14:creationId xmlns:p14="http://schemas.microsoft.com/office/powerpoint/2010/main" val="284460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375" indent="0">
              <a:buNone/>
              <a:defRPr sz="2400"/>
            </a:lvl3pPr>
            <a:lvl4pPr marL="1371565" indent="0">
              <a:buNone/>
              <a:defRPr sz="2000"/>
            </a:lvl4pPr>
            <a:lvl5pPr marL="1828750" indent="0">
              <a:buNone/>
              <a:defRPr sz="2000"/>
            </a:lvl5pPr>
            <a:lvl6pPr marL="2285942" indent="0">
              <a:buNone/>
              <a:defRPr sz="2000"/>
            </a:lvl6pPr>
            <a:lvl7pPr marL="2743129" indent="0">
              <a:buNone/>
              <a:defRPr sz="2000"/>
            </a:lvl7pPr>
            <a:lvl8pPr marL="3200324" indent="0">
              <a:buNone/>
              <a:defRPr sz="2000"/>
            </a:lvl8pPr>
            <a:lvl9pPr marL="3657508"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375" indent="0">
              <a:buNone/>
              <a:defRPr sz="1000"/>
            </a:lvl3pPr>
            <a:lvl4pPr marL="1371565" indent="0">
              <a:buNone/>
              <a:defRPr sz="900"/>
            </a:lvl4pPr>
            <a:lvl5pPr marL="1828750" indent="0">
              <a:buNone/>
              <a:defRPr sz="900"/>
            </a:lvl5pPr>
            <a:lvl6pPr marL="2285942" indent="0">
              <a:buNone/>
              <a:defRPr sz="900"/>
            </a:lvl6pPr>
            <a:lvl7pPr marL="2743129" indent="0">
              <a:buNone/>
              <a:defRPr sz="900"/>
            </a:lvl7pPr>
            <a:lvl8pPr marL="3200324" indent="0">
              <a:buNone/>
              <a:defRPr sz="900"/>
            </a:lvl8pPr>
            <a:lvl9pPr marL="3657508"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C2E6C486-7657-480D-A9A9-448D08EAF8DB}" type="datetime1">
              <a:rPr lang="en-US"/>
              <a:pPr>
                <a:defRPr/>
              </a:pPr>
              <a:t>5/14/2020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E54237-94AC-48C6-9E3D-A47CC9B5ECF8}" type="slidenum">
              <a:rPr lang="en-US"/>
              <a:pPr>
                <a:defRPr/>
              </a:pPr>
              <a:t>‹#›</a:t>
            </a:fld>
            <a:endParaRPr lang="en-US" dirty="0"/>
          </a:p>
        </p:txBody>
      </p:sp>
    </p:spTree>
    <p:extLst>
      <p:ext uri="{BB962C8B-B14F-4D97-AF65-F5344CB8AC3E}">
        <p14:creationId xmlns:p14="http://schemas.microsoft.com/office/powerpoint/2010/main" val="63733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17"/>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pPr>
              <a:defRPr/>
            </a:pPr>
            <a:fld id="{98D99DEC-0FE2-482A-8972-5358A582667A}" type="datetime1">
              <a:rPr lang="en-US"/>
              <a:pPr>
                <a:defRPr/>
              </a:pPr>
              <a:t>5/14/2020</a:t>
            </a:fld>
            <a:endParaRPr lang="en-US" dirty="0"/>
          </a:p>
        </p:txBody>
      </p:sp>
      <p:sp>
        <p:nvSpPr>
          <p:cNvPr id="5" name="Footer Placeholder 4"/>
          <p:cNvSpPr>
            <a:spLocks noGrp="1"/>
          </p:cNvSpPr>
          <p:nvPr>
            <p:ph type="ftr" sz="quarter" idx="3"/>
          </p:nvPr>
        </p:nvSpPr>
        <p:spPr>
          <a:xfrm>
            <a:off x="3124201" y="6356375"/>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pPr>
              <a:defRPr/>
            </a:pPr>
            <a:endParaRPr lang="en-US" dirty="0"/>
          </a:p>
        </p:txBody>
      </p:sp>
      <p:sp>
        <p:nvSpPr>
          <p:cNvPr id="6" name="Slide Number Placeholder 5"/>
          <p:cNvSpPr>
            <a:spLocks noGrp="1"/>
          </p:cNvSpPr>
          <p:nvPr>
            <p:ph type="sldNum" sz="quarter" idx="4"/>
          </p:nvPr>
        </p:nvSpPr>
        <p:spPr>
          <a:xfrm>
            <a:off x="6553200" y="63563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pPr>
              <a:defRPr/>
            </a:pPr>
            <a:fld id="{84A6EB58-93C4-4CE7-B9F9-65EB31AC4D9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0693" r:id="rId1"/>
    <p:sldLayoutId id="2147490694" r:id="rId2"/>
    <p:sldLayoutId id="2147490695" r:id="rId3"/>
    <p:sldLayoutId id="2147490696" r:id="rId4"/>
    <p:sldLayoutId id="2147490697" r:id="rId5"/>
    <p:sldLayoutId id="2147490698" r:id="rId6"/>
    <p:sldLayoutId id="2147490699" r:id="rId7"/>
    <p:sldLayoutId id="2147490700" r:id="rId8"/>
    <p:sldLayoutId id="2147490701" r:id="rId9"/>
    <p:sldLayoutId id="2147490702" r:id="rId10"/>
    <p:sldLayoutId id="214749070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375"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565"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75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80" charset="-128"/>
          <a:cs typeface="+mn-cs"/>
        </a:defRPr>
      </a:lvl2pPr>
      <a:lvl3pPr marL="1142975"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80" charset="-128"/>
          <a:cs typeface="+mn-cs"/>
        </a:defRPr>
      </a:lvl3pPr>
      <a:lvl4pPr marL="1600157"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4pPr>
      <a:lvl5pPr marL="205735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5pPr>
      <a:lvl6pPr marL="251454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725"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8915"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1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375" algn="l" defTabSz="457200" rtl="0" eaLnBrk="1" latinLnBrk="0" hangingPunct="1">
        <a:defRPr sz="1800" kern="1200">
          <a:solidFill>
            <a:schemeClr val="tx1"/>
          </a:solidFill>
          <a:latin typeface="+mn-lt"/>
          <a:ea typeface="+mn-ea"/>
          <a:cs typeface="+mn-cs"/>
        </a:defRPr>
      </a:lvl3pPr>
      <a:lvl4pPr marL="1371565" algn="l" defTabSz="457200" rtl="0" eaLnBrk="1" latinLnBrk="0" hangingPunct="1">
        <a:defRPr sz="1800" kern="1200">
          <a:solidFill>
            <a:schemeClr val="tx1"/>
          </a:solidFill>
          <a:latin typeface="+mn-lt"/>
          <a:ea typeface="+mn-ea"/>
          <a:cs typeface="+mn-cs"/>
        </a:defRPr>
      </a:lvl4pPr>
      <a:lvl5pPr marL="1828750" algn="l" defTabSz="457200" rtl="0" eaLnBrk="1" latinLnBrk="0" hangingPunct="1">
        <a:defRPr sz="1800" kern="1200">
          <a:solidFill>
            <a:schemeClr val="tx1"/>
          </a:solidFill>
          <a:latin typeface="+mn-lt"/>
          <a:ea typeface="+mn-ea"/>
          <a:cs typeface="+mn-cs"/>
        </a:defRPr>
      </a:lvl5pPr>
      <a:lvl6pPr marL="2285942" algn="l" defTabSz="457200" rtl="0" eaLnBrk="1" latinLnBrk="0" hangingPunct="1">
        <a:defRPr sz="1800" kern="1200">
          <a:solidFill>
            <a:schemeClr val="tx1"/>
          </a:solidFill>
          <a:latin typeface="+mn-lt"/>
          <a:ea typeface="+mn-ea"/>
          <a:cs typeface="+mn-cs"/>
        </a:defRPr>
      </a:lvl6pPr>
      <a:lvl7pPr marL="2743129" algn="l" defTabSz="457200" rtl="0" eaLnBrk="1" latinLnBrk="0" hangingPunct="1">
        <a:defRPr sz="1800" kern="1200">
          <a:solidFill>
            <a:schemeClr val="tx1"/>
          </a:solidFill>
          <a:latin typeface="+mn-lt"/>
          <a:ea typeface="+mn-ea"/>
          <a:cs typeface="+mn-cs"/>
        </a:defRPr>
      </a:lvl7pPr>
      <a:lvl8pPr marL="3200324" algn="l" defTabSz="457200" rtl="0" eaLnBrk="1" latinLnBrk="0" hangingPunct="1">
        <a:defRPr sz="1800" kern="1200">
          <a:solidFill>
            <a:schemeClr val="tx1"/>
          </a:solidFill>
          <a:latin typeface="+mn-lt"/>
          <a:ea typeface="+mn-ea"/>
          <a:cs typeface="+mn-cs"/>
        </a:defRPr>
      </a:lvl8pPr>
      <a:lvl9pPr marL="3657508"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17"/>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ea typeface="ＭＳ Ｐゴシック" pitchFamily="-111" charset="-128"/>
              </a:defRPr>
            </a:lvl1pPr>
          </a:lstStyle>
          <a:p>
            <a:pPr>
              <a:defRPr/>
            </a:pPr>
            <a:fld id="{8CA99CFE-773A-4824-8DA2-FE16BB93A534}" type="datetime1">
              <a:rPr lang="en-ZA" smtClean="0"/>
              <a:pPr>
                <a:defRPr/>
              </a:pPr>
              <a:t>2020/05/14</a:t>
            </a:fld>
            <a:endParaRPr lang="en-US" dirty="0"/>
          </a:p>
        </p:txBody>
      </p:sp>
      <p:sp>
        <p:nvSpPr>
          <p:cNvPr id="5" name="Footer Placeholder 4"/>
          <p:cNvSpPr>
            <a:spLocks noGrp="1"/>
          </p:cNvSpPr>
          <p:nvPr>
            <p:ph type="ftr" sz="quarter" idx="3"/>
          </p:nvPr>
        </p:nvSpPr>
        <p:spPr>
          <a:xfrm>
            <a:off x="3124201" y="6356375"/>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ea typeface="ＭＳ Ｐゴシック" pitchFamily="-111" charset="-128"/>
                <a:cs typeface="ＭＳ Ｐゴシック" pitchFamily="-111" charset="-128"/>
              </a:defRPr>
            </a:lvl1pPr>
          </a:lstStyle>
          <a:p>
            <a:pPr>
              <a:defRPr/>
            </a:pPr>
            <a:endParaRPr lang="en-US" dirty="0"/>
          </a:p>
        </p:txBody>
      </p:sp>
      <p:sp>
        <p:nvSpPr>
          <p:cNvPr id="6" name="Slide Number Placeholder 5"/>
          <p:cNvSpPr>
            <a:spLocks noGrp="1"/>
          </p:cNvSpPr>
          <p:nvPr>
            <p:ph type="sldNum" sz="quarter" idx="4"/>
          </p:nvPr>
        </p:nvSpPr>
        <p:spPr>
          <a:xfrm>
            <a:off x="6553200" y="63563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a:defRPr/>
            </a:pPr>
            <a:fld id="{EE1EDF6B-7371-46D4-8EE5-4ABF50DD8611}" type="slidenum">
              <a:rPr lang="en-US" altLang="en-US" smtClean="0">
                <a:ea typeface="MS PGothic" panose="020B0600070205080204" pitchFamily="34" charset="-128"/>
              </a:rPr>
              <a:pPr>
                <a:defRPr/>
              </a:pPr>
              <a:t>‹#›</a:t>
            </a:fld>
            <a:endParaRPr lang="en-US" altLang="en-US" dirty="0">
              <a:ea typeface="MS PGothic" panose="020B0600070205080204" pitchFamily="34" charset="-128"/>
            </a:endParaRPr>
          </a:p>
        </p:txBody>
      </p:sp>
    </p:spTree>
    <p:extLst>
      <p:ext uri="{BB962C8B-B14F-4D97-AF65-F5344CB8AC3E}">
        <p14:creationId xmlns:p14="http://schemas.microsoft.com/office/powerpoint/2010/main" val="1220335492"/>
      </p:ext>
    </p:extLst>
  </p:cSld>
  <p:clrMap bg1="lt1" tx1="dk1" bg2="lt2" tx2="dk2" accent1="accent1" accent2="accent2" accent3="accent3" accent4="accent4" accent5="accent5" accent6="accent6" hlink="hlink" folHlink="folHlink"/>
  <p:sldLayoutIdLst>
    <p:sldLayoutId id="2147490716" r:id="rId1"/>
    <p:sldLayoutId id="2147490717" r:id="rId2"/>
    <p:sldLayoutId id="2147490718" r:id="rId3"/>
    <p:sldLayoutId id="2147490719" r:id="rId4"/>
    <p:sldLayoutId id="2147490720" r:id="rId5"/>
    <p:sldLayoutId id="2147490721" r:id="rId6"/>
    <p:sldLayoutId id="2147490722" r:id="rId7"/>
    <p:sldLayoutId id="2147490723" r:id="rId8"/>
    <p:sldLayoutId id="2147490724" r:id="rId9"/>
    <p:sldLayoutId id="2147490725" r:id="rId10"/>
    <p:sldLayoutId id="2147490726" r:id="rId11"/>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375"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565"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75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2975"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157"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35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54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725"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8915"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1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375" algn="l" defTabSz="457200" rtl="0" eaLnBrk="1" latinLnBrk="0" hangingPunct="1">
        <a:defRPr sz="1800" kern="1200">
          <a:solidFill>
            <a:schemeClr val="tx1"/>
          </a:solidFill>
          <a:latin typeface="+mn-lt"/>
          <a:ea typeface="+mn-ea"/>
          <a:cs typeface="+mn-cs"/>
        </a:defRPr>
      </a:lvl3pPr>
      <a:lvl4pPr marL="1371565" algn="l" defTabSz="457200" rtl="0" eaLnBrk="1" latinLnBrk="0" hangingPunct="1">
        <a:defRPr sz="1800" kern="1200">
          <a:solidFill>
            <a:schemeClr val="tx1"/>
          </a:solidFill>
          <a:latin typeface="+mn-lt"/>
          <a:ea typeface="+mn-ea"/>
          <a:cs typeface="+mn-cs"/>
        </a:defRPr>
      </a:lvl4pPr>
      <a:lvl5pPr marL="1828750" algn="l" defTabSz="457200" rtl="0" eaLnBrk="1" latinLnBrk="0" hangingPunct="1">
        <a:defRPr sz="1800" kern="1200">
          <a:solidFill>
            <a:schemeClr val="tx1"/>
          </a:solidFill>
          <a:latin typeface="+mn-lt"/>
          <a:ea typeface="+mn-ea"/>
          <a:cs typeface="+mn-cs"/>
        </a:defRPr>
      </a:lvl5pPr>
      <a:lvl6pPr marL="2285942" algn="l" defTabSz="457200" rtl="0" eaLnBrk="1" latinLnBrk="0" hangingPunct="1">
        <a:defRPr sz="1800" kern="1200">
          <a:solidFill>
            <a:schemeClr val="tx1"/>
          </a:solidFill>
          <a:latin typeface="+mn-lt"/>
          <a:ea typeface="+mn-ea"/>
          <a:cs typeface="+mn-cs"/>
        </a:defRPr>
      </a:lvl6pPr>
      <a:lvl7pPr marL="2743129" algn="l" defTabSz="457200" rtl="0" eaLnBrk="1" latinLnBrk="0" hangingPunct="1">
        <a:defRPr sz="1800" kern="1200">
          <a:solidFill>
            <a:schemeClr val="tx1"/>
          </a:solidFill>
          <a:latin typeface="+mn-lt"/>
          <a:ea typeface="+mn-ea"/>
          <a:cs typeface="+mn-cs"/>
        </a:defRPr>
      </a:lvl7pPr>
      <a:lvl8pPr marL="3200324" algn="l" defTabSz="457200" rtl="0" eaLnBrk="1" latinLnBrk="0" hangingPunct="1">
        <a:defRPr sz="1800" kern="1200">
          <a:solidFill>
            <a:schemeClr val="tx1"/>
          </a:solidFill>
          <a:latin typeface="+mn-lt"/>
          <a:ea typeface="+mn-ea"/>
          <a:cs typeface="+mn-cs"/>
        </a:defRPr>
      </a:lvl8pPr>
      <a:lvl9pPr marL="3657508"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17"/>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cs typeface="+mn-cs"/>
              </a:defRPr>
            </a:lvl1pPr>
          </a:lstStyle>
          <a:p>
            <a:pPr>
              <a:defRPr/>
            </a:pPr>
            <a:fld id="{B8006F17-C435-4323-A67C-BEDE58572E99}" type="datetime1">
              <a:rPr lang="en-US" smtClean="0"/>
              <a:pPr>
                <a:defRPr/>
              </a:pPr>
              <a:t>5/14/2020</a:t>
            </a:fld>
            <a:endParaRPr lang="en-US" dirty="0"/>
          </a:p>
        </p:txBody>
      </p:sp>
      <p:sp>
        <p:nvSpPr>
          <p:cNvPr id="5" name="Footer Placeholder 4"/>
          <p:cNvSpPr>
            <a:spLocks noGrp="1"/>
          </p:cNvSpPr>
          <p:nvPr>
            <p:ph type="ftr" sz="quarter" idx="3"/>
          </p:nvPr>
        </p:nvSpPr>
        <p:spPr>
          <a:xfrm>
            <a:off x="3124201" y="6356375"/>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a:ea typeface="ＭＳ Ｐゴシック"/>
            </a:endParaRPr>
          </a:p>
        </p:txBody>
      </p:sp>
      <p:sp>
        <p:nvSpPr>
          <p:cNvPr id="6" name="Slide Number Placeholder 5"/>
          <p:cNvSpPr>
            <a:spLocks noGrp="1"/>
          </p:cNvSpPr>
          <p:nvPr>
            <p:ph type="sldNum" sz="quarter" idx="4"/>
          </p:nvPr>
        </p:nvSpPr>
        <p:spPr>
          <a:xfrm>
            <a:off x="6553200" y="63563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cs typeface="+mn-cs"/>
              </a:defRPr>
            </a:lvl1pPr>
          </a:lstStyle>
          <a:p>
            <a:pPr>
              <a:defRPr/>
            </a:pPr>
            <a:fld id="{26B07B3F-1D04-4AEE-8B6B-EF7DEFED1ABD}" type="slidenum">
              <a:rPr lang="en-US" smtClean="0"/>
              <a:pPr>
                <a:defRPr/>
              </a:pPr>
              <a:t>‹#›</a:t>
            </a:fld>
            <a:endParaRPr lang="en-US" dirty="0"/>
          </a:p>
        </p:txBody>
      </p:sp>
    </p:spTree>
    <p:extLst>
      <p:ext uri="{BB962C8B-B14F-4D97-AF65-F5344CB8AC3E}">
        <p14:creationId xmlns:p14="http://schemas.microsoft.com/office/powerpoint/2010/main" val="455681571"/>
      </p:ext>
    </p:extLst>
  </p:cSld>
  <p:clrMap bg1="lt1" tx1="dk1" bg2="lt2" tx2="dk2" accent1="accent1" accent2="accent2" accent3="accent3" accent4="accent4" accent5="accent5" accent6="accent6" hlink="hlink" folHlink="folHlink"/>
  <p:sldLayoutIdLst>
    <p:sldLayoutId id="2147490765" r:id="rId1"/>
    <p:sldLayoutId id="2147490766" r:id="rId2"/>
    <p:sldLayoutId id="2147490767" r:id="rId3"/>
    <p:sldLayoutId id="2147490768" r:id="rId4"/>
    <p:sldLayoutId id="2147490769" r:id="rId5"/>
    <p:sldLayoutId id="2147490770" r:id="rId6"/>
    <p:sldLayoutId id="2147490771" r:id="rId7"/>
    <p:sldLayoutId id="2147490772" r:id="rId8"/>
    <p:sldLayoutId id="2147490773" r:id="rId9"/>
    <p:sldLayoutId id="2147490774" r:id="rId10"/>
    <p:sldLayoutId id="2147490775" r:id="rId11"/>
    <p:sldLayoutId id="2147490776"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ＭＳ Ｐゴシック"/>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375"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565"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75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ＭＳ Ｐゴシック"/>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ＭＳ Ｐゴシック"/>
        </a:defRPr>
      </a:lvl2pPr>
      <a:lvl3pPr marL="1142975"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ＭＳ Ｐゴシック"/>
        </a:defRPr>
      </a:lvl3pPr>
      <a:lvl4pPr marL="1600157"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ＭＳ Ｐゴシック"/>
        </a:defRPr>
      </a:lvl4pPr>
      <a:lvl5pPr marL="205735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ＭＳ Ｐゴシック"/>
        </a:defRPr>
      </a:lvl5pPr>
      <a:lvl6pPr marL="251454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725"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8915"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1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375" algn="l" defTabSz="457200" rtl="0" eaLnBrk="1" latinLnBrk="0" hangingPunct="1">
        <a:defRPr sz="1800" kern="1200">
          <a:solidFill>
            <a:schemeClr val="tx1"/>
          </a:solidFill>
          <a:latin typeface="+mn-lt"/>
          <a:ea typeface="+mn-ea"/>
          <a:cs typeface="+mn-cs"/>
        </a:defRPr>
      </a:lvl3pPr>
      <a:lvl4pPr marL="1371565" algn="l" defTabSz="457200" rtl="0" eaLnBrk="1" latinLnBrk="0" hangingPunct="1">
        <a:defRPr sz="1800" kern="1200">
          <a:solidFill>
            <a:schemeClr val="tx1"/>
          </a:solidFill>
          <a:latin typeface="+mn-lt"/>
          <a:ea typeface="+mn-ea"/>
          <a:cs typeface="+mn-cs"/>
        </a:defRPr>
      </a:lvl4pPr>
      <a:lvl5pPr marL="1828750" algn="l" defTabSz="457200" rtl="0" eaLnBrk="1" latinLnBrk="0" hangingPunct="1">
        <a:defRPr sz="1800" kern="1200">
          <a:solidFill>
            <a:schemeClr val="tx1"/>
          </a:solidFill>
          <a:latin typeface="+mn-lt"/>
          <a:ea typeface="+mn-ea"/>
          <a:cs typeface="+mn-cs"/>
        </a:defRPr>
      </a:lvl5pPr>
      <a:lvl6pPr marL="2285942" algn="l" defTabSz="457200" rtl="0" eaLnBrk="1" latinLnBrk="0" hangingPunct="1">
        <a:defRPr sz="1800" kern="1200">
          <a:solidFill>
            <a:schemeClr val="tx1"/>
          </a:solidFill>
          <a:latin typeface="+mn-lt"/>
          <a:ea typeface="+mn-ea"/>
          <a:cs typeface="+mn-cs"/>
        </a:defRPr>
      </a:lvl6pPr>
      <a:lvl7pPr marL="2743129" algn="l" defTabSz="457200" rtl="0" eaLnBrk="1" latinLnBrk="0" hangingPunct="1">
        <a:defRPr sz="1800" kern="1200">
          <a:solidFill>
            <a:schemeClr val="tx1"/>
          </a:solidFill>
          <a:latin typeface="+mn-lt"/>
          <a:ea typeface="+mn-ea"/>
          <a:cs typeface="+mn-cs"/>
        </a:defRPr>
      </a:lvl7pPr>
      <a:lvl8pPr marL="3200324" algn="l" defTabSz="457200" rtl="0" eaLnBrk="1" latinLnBrk="0" hangingPunct="1">
        <a:defRPr sz="1800" kern="1200">
          <a:solidFill>
            <a:schemeClr val="tx1"/>
          </a:solidFill>
          <a:latin typeface="+mn-lt"/>
          <a:ea typeface="+mn-ea"/>
          <a:cs typeface="+mn-cs"/>
        </a:defRPr>
      </a:lvl8pPr>
      <a:lvl9pPr marL="3657508"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17"/>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75"/>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charset="0"/>
              </a:defRPr>
            </a:lvl1pPr>
          </a:lstStyle>
          <a:p>
            <a:pPr>
              <a:defRPr/>
            </a:pPr>
            <a:fld id="{C9AB34BD-5137-445A-9911-0FC2BA71A9F5}" type="datetime1">
              <a:rPr lang="en-US" altLang="en-US" smtClean="0">
                <a:ea typeface="ＭＳ Ｐゴシック" charset="-128"/>
              </a:rPr>
              <a:pPr>
                <a:defRPr/>
              </a:pPr>
              <a:t>5/14/2020</a:t>
            </a:fld>
            <a:endParaRPr lang="en-US" altLang="en-US">
              <a:ea typeface="ＭＳ Ｐゴシック" charset="-128"/>
            </a:endParaRPr>
          </a:p>
        </p:txBody>
      </p:sp>
      <p:sp>
        <p:nvSpPr>
          <p:cNvPr id="5" name="Footer Placeholder 4"/>
          <p:cNvSpPr>
            <a:spLocks noGrp="1"/>
          </p:cNvSpPr>
          <p:nvPr>
            <p:ph type="ftr" sz="quarter" idx="3"/>
          </p:nvPr>
        </p:nvSpPr>
        <p:spPr>
          <a:xfrm>
            <a:off x="3124201" y="6356375"/>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11" charset="0"/>
                <a:ea typeface="ＭＳ Ｐゴシック" pitchFamily="-111" charset="-128"/>
                <a:cs typeface="ＭＳ Ｐゴシック" pitchFamily="-111" charset="-128"/>
              </a:defRPr>
            </a:lvl1pPr>
          </a:lstStyle>
          <a:p>
            <a:pPr>
              <a:defRPr/>
            </a:pPr>
            <a:endParaRPr lang="en-US"/>
          </a:p>
        </p:txBody>
      </p:sp>
      <p:sp>
        <p:nvSpPr>
          <p:cNvPr id="6" name="Slide Number Placeholder 5"/>
          <p:cNvSpPr>
            <a:spLocks noGrp="1"/>
          </p:cNvSpPr>
          <p:nvPr>
            <p:ph type="sldNum" sz="quarter" idx="4"/>
          </p:nvPr>
        </p:nvSpPr>
        <p:spPr>
          <a:xfrm>
            <a:off x="6553200" y="635637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charset="0"/>
              </a:defRPr>
            </a:lvl1pPr>
          </a:lstStyle>
          <a:p>
            <a:pPr>
              <a:defRPr/>
            </a:pPr>
            <a:fld id="{37FCA026-D70E-2549-82C1-258494C76DCA}"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val="3202071574"/>
      </p:ext>
    </p:extLst>
  </p:cSld>
  <p:clrMap bg1="lt1" tx1="dk1" bg2="lt2" tx2="dk2" accent1="accent1" accent2="accent2" accent3="accent3" accent4="accent4" accent5="accent5" accent6="accent6" hlink="hlink" folHlink="folHlink"/>
  <p:sldLayoutIdLst>
    <p:sldLayoutId id="2147490814" r:id="rId1"/>
    <p:sldLayoutId id="2147490815" r:id="rId2"/>
    <p:sldLayoutId id="2147490816" r:id="rId3"/>
    <p:sldLayoutId id="2147490817" r:id="rId4"/>
    <p:sldLayoutId id="2147490818" r:id="rId5"/>
    <p:sldLayoutId id="2147490819" r:id="rId6"/>
    <p:sldLayoutId id="2147490820" r:id="rId7"/>
    <p:sldLayoutId id="2147490821" r:id="rId8"/>
    <p:sldLayoutId id="2147490822" r:id="rId9"/>
    <p:sldLayoutId id="2147490823" r:id="rId10"/>
    <p:sldLayoutId id="2147490824"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375"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565"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75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2975"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157"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35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54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725"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8915"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1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375" algn="l" defTabSz="457200" rtl="0" eaLnBrk="1" latinLnBrk="0" hangingPunct="1">
        <a:defRPr sz="1800" kern="1200">
          <a:solidFill>
            <a:schemeClr val="tx1"/>
          </a:solidFill>
          <a:latin typeface="+mn-lt"/>
          <a:ea typeface="+mn-ea"/>
          <a:cs typeface="+mn-cs"/>
        </a:defRPr>
      </a:lvl3pPr>
      <a:lvl4pPr marL="1371565" algn="l" defTabSz="457200" rtl="0" eaLnBrk="1" latinLnBrk="0" hangingPunct="1">
        <a:defRPr sz="1800" kern="1200">
          <a:solidFill>
            <a:schemeClr val="tx1"/>
          </a:solidFill>
          <a:latin typeface="+mn-lt"/>
          <a:ea typeface="+mn-ea"/>
          <a:cs typeface="+mn-cs"/>
        </a:defRPr>
      </a:lvl4pPr>
      <a:lvl5pPr marL="1828750" algn="l" defTabSz="457200" rtl="0" eaLnBrk="1" latinLnBrk="0" hangingPunct="1">
        <a:defRPr sz="1800" kern="1200">
          <a:solidFill>
            <a:schemeClr val="tx1"/>
          </a:solidFill>
          <a:latin typeface="+mn-lt"/>
          <a:ea typeface="+mn-ea"/>
          <a:cs typeface="+mn-cs"/>
        </a:defRPr>
      </a:lvl5pPr>
      <a:lvl6pPr marL="2285942" algn="l" defTabSz="457200" rtl="0" eaLnBrk="1" latinLnBrk="0" hangingPunct="1">
        <a:defRPr sz="1800" kern="1200">
          <a:solidFill>
            <a:schemeClr val="tx1"/>
          </a:solidFill>
          <a:latin typeface="+mn-lt"/>
          <a:ea typeface="+mn-ea"/>
          <a:cs typeface="+mn-cs"/>
        </a:defRPr>
      </a:lvl6pPr>
      <a:lvl7pPr marL="2743129" algn="l" defTabSz="457200" rtl="0" eaLnBrk="1" latinLnBrk="0" hangingPunct="1">
        <a:defRPr sz="1800" kern="1200">
          <a:solidFill>
            <a:schemeClr val="tx1"/>
          </a:solidFill>
          <a:latin typeface="+mn-lt"/>
          <a:ea typeface="+mn-ea"/>
          <a:cs typeface="+mn-cs"/>
        </a:defRPr>
      </a:lvl7pPr>
      <a:lvl8pPr marL="3200324" algn="l" defTabSz="457200" rtl="0" eaLnBrk="1" latinLnBrk="0" hangingPunct="1">
        <a:defRPr sz="1800" kern="1200">
          <a:solidFill>
            <a:schemeClr val="tx1"/>
          </a:solidFill>
          <a:latin typeface="+mn-lt"/>
          <a:ea typeface="+mn-ea"/>
          <a:cs typeface="+mn-cs"/>
        </a:defRPr>
      </a:lvl8pPr>
      <a:lvl9pPr marL="3657508"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35.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4.xml"/><Relationship Id="rId5" Type="http://schemas.openxmlformats.org/officeDocument/2006/relationships/image" Target="../media/image11.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5" descr="New_Powerpoint presentation-01.jpg">
            <a:extLst>
              <a:ext uri="{FF2B5EF4-FFF2-40B4-BE49-F238E27FC236}">
                <a16:creationId xmlns:a16="http://schemas.microsoft.com/office/drawing/2014/main" id="{0DC63542-64BC-D14F-B745-D73B1ED109CF}"/>
              </a:ext>
            </a:extLst>
          </p:cNvPr>
          <p:cNvPicPr>
            <a:picLocks noChangeAspect="1"/>
          </p:cNvPicPr>
          <p:nvPr/>
        </p:nvPicPr>
        <p:blipFill rotWithShape="1">
          <a:blip r:embed="rId2">
            <a:extLst>
              <a:ext uri="{28A0092B-C50C-407E-A947-70E740481C1C}">
                <a14:useLocalDpi xmlns:a14="http://schemas.microsoft.com/office/drawing/2010/main" val="0"/>
              </a:ext>
            </a:extLst>
          </a:blip>
          <a:srcRect b="15805"/>
          <a:stretch/>
        </p:blipFill>
        <p:spPr bwMode="auto">
          <a:xfrm>
            <a:off x="-10196" y="-79942"/>
            <a:ext cx="9144000" cy="577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6">
            <a:extLst>
              <a:ext uri="{FF2B5EF4-FFF2-40B4-BE49-F238E27FC236}">
                <a16:creationId xmlns:a16="http://schemas.microsoft.com/office/drawing/2014/main" id="{689C141B-9D52-8A48-8A53-6B08F9E0092F}"/>
              </a:ext>
            </a:extLst>
          </p:cNvPr>
          <p:cNvSpPr txBox="1">
            <a:spLocks/>
          </p:cNvSpPr>
          <p:nvPr/>
        </p:nvSpPr>
        <p:spPr bwMode="auto">
          <a:xfrm>
            <a:off x="3122638" y="1098552"/>
            <a:ext cx="5354637"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r">
              <a:lnSpc>
                <a:spcPct val="90000"/>
              </a:lnSpc>
              <a:spcBef>
                <a:spcPct val="0"/>
              </a:spcBef>
              <a:buNone/>
              <a:defRPr/>
            </a:pPr>
            <a:endParaRPr lang="en-US" altLang="en-US" sz="3000" b="1" dirty="0">
              <a:solidFill>
                <a:prstClr val="white"/>
              </a:solidFill>
              <a:latin typeface="Arial" charset="0"/>
            </a:endParaRPr>
          </a:p>
        </p:txBody>
      </p:sp>
      <p:sp>
        <p:nvSpPr>
          <p:cNvPr id="11" name="Subtitle 17">
            <a:extLst>
              <a:ext uri="{FF2B5EF4-FFF2-40B4-BE49-F238E27FC236}">
                <a16:creationId xmlns:a16="http://schemas.microsoft.com/office/drawing/2014/main" id="{9389A286-81DA-0D49-8E5A-1A07ABE4436B}"/>
              </a:ext>
            </a:extLst>
          </p:cNvPr>
          <p:cNvSpPr txBox="1">
            <a:spLocks/>
          </p:cNvSpPr>
          <p:nvPr/>
        </p:nvSpPr>
        <p:spPr bwMode="auto">
          <a:xfrm>
            <a:off x="259517" y="2702108"/>
            <a:ext cx="1374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None/>
              <a:defRPr/>
            </a:pPr>
            <a:r>
              <a:rPr lang="en-US" altLang="en-US" sz="1800" b="1" dirty="0" smtClean="0">
                <a:solidFill>
                  <a:srgbClr val="404040"/>
                </a:solidFill>
                <a:latin typeface="Arial Bold" charset="0"/>
              </a:rPr>
              <a:t>20-05-2020</a:t>
            </a:r>
            <a:endParaRPr lang="en-US" altLang="en-US" sz="1800" b="1" dirty="0">
              <a:solidFill>
                <a:srgbClr val="404040"/>
              </a:solidFill>
              <a:latin typeface="Arial Bold" charset="0"/>
            </a:endParaRPr>
          </a:p>
        </p:txBody>
      </p:sp>
      <p:sp>
        <p:nvSpPr>
          <p:cNvPr id="12" name="Subtitle 17">
            <a:extLst>
              <a:ext uri="{FF2B5EF4-FFF2-40B4-BE49-F238E27FC236}">
                <a16:creationId xmlns:a16="http://schemas.microsoft.com/office/drawing/2014/main" id="{BBBF6199-60BB-CA43-9BE6-974014ED394A}"/>
              </a:ext>
            </a:extLst>
          </p:cNvPr>
          <p:cNvSpPr txBox="1">
            <a:spLocks/>
          </p:cNvSpPr>
          <p:nvPr/>
        </p:nvSpPr>
        <p:spPr bwMode="auto">
          <a:xfrm>
            <a:off x="3205018" y="1904518"/>
            <a:ext cx="527223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lvl="0" algn="just">
              <a:buNone/>
            </a:pPr>
            <a:endParaRPr lang="en-US" altLang="en-US" sz="2500" b="1" u="sng" dirty="0" smtClean="0">
              <a:solidFill>
                <a:srgbClr val="404040"/>
              </a:solidFill>
            </a:endParaRPr>
          </a:p>
          <a:p>
            <a:pPr lvl="0" algn="just">
              <a:buNone/>
            </a:pPr>
            <a:endParaRPr lang="en-US" altLang="en-US" sz="2500" b="1" u="sng" dirty="0" smtClean="0">
              <a:solidFill>
                <a:srgbClr val="404040"/>
              </a:solidFill>
            </a:endParaRPr>
          </a:p>
          <a:p>
            <a:pPr algn="r">
              <a:buNone/>
              <a:defRPr/>
            </a:pPr>
            <a:endParaRPr lang="en-US" altLang="en-US" sz="2500" b="1" u="sng" dirty="0">
              <a:solidFill>
                <a:srgbClr val="404040"/>
              </a:solidFill>
            </a:endParaRPr>
          </a:p>
        </p:txBody>
      </p:sp>
      <p:pic>
        <p:nvPicPr>
          <p:cNvPr id="13" name="Picture 12">
            <a:extLst>
              <a:ext uri="{FF2B5EF4-FFF2-40B4-BE49-F238E27FC236}">
                <a16:creationId xmlns:a16="http://schemas.microsoft.com/office/drawing/2014/main" id="{4AD35E89-6DC6-CD48-8CED-ACF88A61C3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3690" y="5914881"/>
            <a:ext cx="842908" cy="842908"/>
          </a:xfrm>
          <a:prstGeom prst="rect">
            <a:avLst/>
          </a:prstGeom>
        </p:spPr>
      </p:pic>
      <p:pic>
        <p:nvPicPr>
          <p:cNvPr id="14" name="Picture 13">
            <a:extLst>
              <a:ext uri="{FF2B5EF4-FFF2-40B4-BE49-F238E27FC236}">
                <a16:creationId xmlns:a16="http://schemas.microsoft.com/office/drawing/2014/main" id="{477A308C-C6F9-B245-8DC2-58B9323D1DF5}"/>
              </a:ext>
            </a:extLst>
          </p:cNvPr>
          <p:cNvPicPr>
            <a:picLocks noChangeAspect="1"/>
          </p:cNvPicPr>
          <p:nvPr/>
        </p:nvPicPr>
        <p:blipFill>
          <a:blip r:embed="rId4"/>
          <a:stretch>
            <a:fillRect/>
          </a:stretch>
        </p:blipFill>
        <p:spPr>
          <a:xfrm>
            <a:off x="259517" y="5890167"/>
            <a:ext cx="2845715" cy="842908"/>
          </a:xfrm>
          <a:prstGeom prst="rect">
            <a:avLst/>
          </a:prstGeom>
        </p:spPr>
      </p:pic>
      <p:sp>
        <p:nvSpPr>
          <p:cNvPr id="2" name="Slide Number Placeholder 1"/>
          <p:cNvSpPr>
            <a:spLocks noGrp="1"/>
          </p:cNvSpPr>
          <p:nvPr>
            <p:ph type="sldNum" sz="quarter" idx="12"/>
          </p:nvPr>
        </p:nvSpPr>
        <p:spPr/>
        <p:txBody>
          <a:bodyPr/>
          <a:lstStyle/>
          <a:p>
            <a:pPr>
              <a:defRPr/>
            </a:pPr>
            <a:fld id="{996106C2-BF0C-8046-9CFF-50B6C670F383}" type="slidenum">
              <a:rPr lang="en-US" altLang="en-US">
                <a:ea typeface="ＭＳ Ｐゴシック" charset="-128"/>
              </a:rPr>
              <a:pPr>
                <a:defRPr/>
              </a:pPr>
              <a:t>1</a:t>
            </a:fld>
            <a:endParaRPr lang="en-US" altLang="en-US">
              <a:ea typeface="ＭＳ Ｐゴシック" charset="-128"/>
            </a:endParaRPr>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5275" y="5835652"/>
            <a:ext cx="2110798"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51344" y="868218"/>
            <a:ext cx="7915253" cy="1631216"/>
          </a:xfrm>
          <a:prstGeom prst="rect">
            <a:avLst/>
          </a:prstGeom>
        </p:spPr>
        <p:txBody>
          <a:bodyPr wrap="square">
            <a:spAutoFit/>
          </a:bodyPr>
          <a:lstStyle/>
          <a:p>
            <a:pPr algn="ctr"/>
            <a:r>
              <a:rPr lang="en-US" sz="2000" b="1" dirty="0"/>
              <a:t>PRESENTATION OF THE STRATEGIC </a:t>
            </a:r>
            <a:r>
              <a:rPr lang="en-US" sz="2000" b="1" dirty="0" smtClean="0"/>
              <a:t>PLAN 2020/21 – 2024/25</a:t>
            </a:r>
          </a:p>
          <a:p>
            <a:pPr algn="ctr"/>
            <a:endParaRPr lang="en-US" sz="2000" b="1" dirty="0"/>
          </a:p>
          <a:p>
            <a:pPr algn="ctr"/>
            <a:r>
              <a:rPr lang="en-US" sz="2000" b="1" dirty="0" smtClean="0"/>
              <a:t>AND </a:t>
            </a:r>
          </a:p>
          <a:p>
            <a:pPr algn="ctr"/>
            <a:endParaRPr lang="en-US" sz="2000" b="1" dirty="0" smtClean="0"/>
          </a:p>
          <a:p>
            <a:pPr algn="ctr"/>
            <a:r>
              <a:rPr lang="en-US" sz="2000" b="1" dirty="0" smtClean="0"/>
              <a:t>ANNUAL </a:t>
            </a:r>
            <a:r>
              <a:rPr lang="en-US" sz="2000" b="1" dirty="0"/>
              <a:t>PERFORMANCE </a:t>
            </a:r>
            <a:r>
              <a:rPr lang="en-US" sz="2000" b="1" dirty="0" smtClean="0"/>
              <a:t>PLAN 2020/21</a:t>
            </a:r>
            <a:endParaRPr lang="en-US" sz="2000" b="1" dirty="0"/>
          </a:p>
        </p:txBody>
      </p:sp>
    </p:spTree>
    <p:extLst>
      <p:ext uri="{BB962C8B-B14F-4D97-AF65-F5344CB8AC3E}">
        <p14:creationId xmlns:p14="http://schemas.microsoft.com/office/powerpoint/2010/main" val="266645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428182" cy="1143000"/>
          </a:xfrm>
        </p:spPr>
        <p:txBody>
          <a:bodyPr/>
          <a:lstStyle/>
          <a:p>
            <a:pPr lvl="0" algn="l">
              <a:spcBef>
                <a:spcPct val="20000"/>
              </a:spcBef>
              <a:defRPr/>
            </a:pPr>
            <a:r>
              <a:rPr lang="en-ZA" sz="2800" b="1" dirty="0">
                <a:latin typeface="Arial" panose="020B0604020202020204" pitchFamily="34" charset="0"/>
                <a:cs typeface="Arial" panose="020B0604020202020204" pitchFamily="34" charset="0"/>
              </a:rPr>
              <a:t>CHANGES TO THE LEGISLATIVE FRAMEWORK</a:t>
            </a:r>
            <a:endParaRPr lang="en-US" sz="2800" b="1" dirty="0">
              <a:latin typeface="Arial" panose="020B0604020202020204" pitchFamily="34" charset="0"/>
              <a:ea typeface="ＭＳ Ｐゴシック" pitchFamily="-80" charset="-128"/>
              <a:cs typeface="Arial" panose="020B0604020202020204" pitchFamily="34" charset="0"/>
            </a:endParaRPr>
          </a:p>
        </p:txBody>
      </p:sp>
      <p:sp>
        <p:nvSpPr>
          <p:cNvPr id="3" name="Content Placeholder 2"/>
          <p:cNvSpPr>
            <a:spLocks noGrp="1"/>
          </p:cNvSpPr>
          <p:nvPr>
            <p:ph idx="1"/>
          </p:nvPr>
        </p:nvSpPr>
        <p:spPr>
          <a:xfrm>
            <a:off x="228599" y="1325880"/>
            <a:ext cx="8723335" cy="5167019"/>
          </a:xfrm>
        </p:spPr>
        <p:txBody>
          <a:bodyPr/>
          <a:lstStyle/>
          <a:p>
            <a:pPr marL="182563" indent="-182563" defTabSz="914400" eaLnBrk="1" fontAlgn="auto" hangingPunct="1">
              <a:spcBef>
                <a:spcPts val="0"/>
              </a:spcBef>
              <a:spcAft>
                <a:spcPts val="0"/>
              </a:spcAft>
              <a:defRPr/>
            </a:pPr>
            <a:r>
              <a:rPr lang="en-ZA" sz="2400" dirty="0" smtClean="0">
                <a:solidFill>
                  <a:srgbClr val="001408"/>
                </a:solidFill>
                <a:latin typeface="Arial" panose="020B0604020202020204" pitchFamily="34" charset="0"/>
                <a:cs typeface="Arial" panose="020B0604020202020204" pitchFamily="34" charset="0"/>
              </a:rPr>
              <a:t>Amendments </a:t>
            </a:r>
            <a:r>
              <a:rPr lang="en-ZA" sz="2400" dirty="0">
                <a:solidFill>
                  <a:srgbClr val="001408"/>
                </a:solidFill>
                <a:latin typeface="Arial" panose="020B0604020202020204" pitchFamily="34" charset="0"/>
                <a:cs typeface="Arial" panose="020B0604020202020204" pitchFamily="34" charset="0"/>
              </a:rPr>
              <a:t>to the Compensation for Occupational Injuries and Diseases Act (COIDA Amendment Bill</a:t>
            </a:r>
            <a:r>
              <a:rPr lang="en-ZA" sz="2400" dirty="0" smtClean="0">
                <a:solidFill>
                  <a:srgbClr val="001408"/>
                </a:solidFill>
                <a:latin typeface="Arial" panose="020B0604020202020204" pitchFamily="34" charset="0"/>
                <a:cs typeface="Arial" panose="020B0604020202020204" pitchFamily="34" charset="0"/>
              </a:rPr>
              <a:t>) going through the approval processes:</a:t>
            </a:r>
          </a:p>
          <a:p>
            <a:pPr marL="182563" indent="-182563" defTabSz="914400" eaLnBrk="1" fontAlgn="auto" hangingPunct="1">
              <a:spcBef>
                <a:spcPts val="0"/>
              </a:spcBef>
              <a:spcAft>
                <a:spcPts val="0"/>
              </a:spcAft>
              <a:defRPr/>
            </a:pPr>
            <a:endParaRPr lang="en-ZA" sz="2400" dirty="0">
              <a:solidFill>
                <a:srgbClr val="001408"/>
              </a:solidFill>
              <a:latin typeface="Arial" panose="020B0604020202020204" pitchFamily="34" charset="0"/>
              <a:cs typeface="Arial" panose="020B0604020202020204" pitchFamily="34" charset="0"/>
            </a:endParaRPr>
          </a:p>
          <a:p>
            <a:pPr marL="182563" indent="-182563" defTabSz="914400" eaLnBrk="1" fontAlgn="auto" hangingPunct="1">
              <a:spcBef>
                <a:spcPts val="0"/>
              </a:spcBef>
              <a:spcAft>
                <a:spcPts val="0"/>
              </a:spcAft>
              <a:defRPr/>
            </a:pPr>
            <a:r>
              <a:rPr lang="en-ZA" sz="2400" dirty="0" smtClean="0">
                <a:solidFill>
                  <a:srgbClr val="001408"/>
                </a:solidFill>
                <a:latin typeface="Arial" panose="020B0604020202020204" pitchFamily="34" charset="0"/>
                <a:cs typeface="Arial" panose="020B0604020202020204" pitchFamily="34" charset="0"/>
              </a:rPr>
              <a:t>Changes to the COIDA Include: </a:t>
            </a:r>
            <a:endParaRPr lang="en-ZA" sz="2400" dirty="0">
              <a:solidFill>
                <a:srgbClr val="001408"/>
              </a:solidFill>
              <a:latin typeface="Arial" panose="020B0604020202020204" pitchFamily="34" charset="0"/>
              <a:cs typeface="Arial" panose="020B0604020202020204" pitchFamily="34" charset="0"/>
            </a:endParaRPr>
          </a:p>
          <a:p>
            <a:pPr marL="812800" marR="0" lvl="0" indent="-457200" defTabSz="914400" eaLnBrk="1" fontAlgn="auto" latinLnBrk="0" hangingPunct="1">
              <a:lnSpc>
                <a:spcPct val="150000"/>
              </a:lnSpc>
              <a:spcBef>
                <a:spcPts val="0"/>
              </a:spcBef>
              <a:spcAft>
                <a:spcPts val="0"/>
              </a:spcAft>
              <a:buClrTx/>
              <a:buSzTx/>
              <a:buFont typeface="Wingdings" panose="05000000000000000000" pitchFamily="2" charset="2"/>
              <a:buChar char="§"/>
              <a:tabLst/>
              <a:defRPr/>
            </a:pPr>
            <a:r>
              <a:rPr lang="en-GB" sz="2000" dirty="0">
                <a:solidFill>
                  <a:srgbClr val="001408"/>
                </a:solidFill>
                <a:latin typeface="Arial" panose="020B0604020202020204" pitchFamily="34" charset="0"/>
                <a:cs typeface="Arial" panose="020B0604020202020204" pitchFamily="34" charset="0"/>
              </a:rPr>
              <a:t>In order to eliminate discrimination, the Bill removes the express exclusion of domestic workers as employees. This is in conformity with international labour standards.</a:t>
            </a:r>
          </a:p>
          <a:p>
            <a:pPr marL="812800" marR="0" lvl="0" indent="-457200" defTabSz="914400" eaLnBrk="1" fontAlgn="auto" latinLnBrk="0" hangingPunct="1">
              <a:lnSpc>
                <a:spcPct val="150000"/>
              </a:lnSpc>
              <a:spcBef>
                <a:spcPts val="0"/>
              </a:spcBef>
              <a:spcAft>
                <a:spcPts val="0"/>
              </a:spcAft>
              <a:buClrTx/>
              <a:buSzTx/>
              <a:buFont typeface="Wingdings" panose="05000000000000000000" pitchFamily="2" charset="2"/>
              <a:buChar char="§"/>
              <a:tabLst/>
              <a:defRPr/>
            </a:pPr>
            <a:r>
              <a:rPr lang="en-GB" sz="2000" dirty="0">
                <a:solidFill>
                  <a:srgbClr val="001408"/>
                </a:solidFill>
                <a:latin typeface="Arial" panose="020B0604020202020204" pitchFamily="34" charset="0"/>
                <a:cs typeface="Arial" panose="020B0604020202020204" pitchFamily="34" charset="0"/>
              </a:rPr>
              <a:t>Negligence (contribution by the employee in occurrence of an accident) on the part of the employee will no longer be considered in accepting liability and assessment of disability whether there is serious disablement or not.</a:t>
            </a:r>
          </a:p>
          <a:p>
            <a:pPr marL="0" indent="0">
              <a:buNone/>
              <a:defRPr/>
            </a:pPr>
            <a:endParaRPr lang="en-US" sz="2400" b="1" dirty="0">
              <a:solidFill>
                <a:prstClr val="black"/>
              </a:solidFill>
              <a:ea typeface="ＭＳ Ｐゴシック" pitchFamily="-80" charset="-128"/>
              <a:cs typeface="+mj-cs"/>
            </a:endParaRPr>
          </a:p>
        </p:txBody>
      </p:sp>
      <p:sp>
        <p:nvSpPr>
          <p:cNvPr id="21508" name="Slide Number Placeholder 1"/>
          <p:cNvSpPr>
            <a:spLocks noGrp="1"/>
          </p:cNvSpPr>
          <p:nvPr>
            <p:ph type="sldNum" sz="quarter" idx="12"/>
          </p:nvPr>
        </p:nvSpPr>
        <p:spPr bwMode="auto">
          <a:xfrm>
            <a:off x="6818335" y="64929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b="1">
                <a:solidFill>
                  <a:schemeClr val="bg1"/>
                </a:solidFill>
              </a:rPr>
              <a:pPr/>
              <a:t>10</a:t>
            </a:fld>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08000" y="274638"/>
            <a:ext cx="8350249" cy="1143000"/>
          </a:xfrm>
        </p:spPr>
        <p:txBody>
          <a:bodyPr/>
          <a:lstStyle/>
          <a:p>
            <a:pPr lvl="0" algn="l">
              <a:spcBef>
                <a:spcPct val="20000"/>
              </a:spcBef>
              <a:defRPr/>
            </a:pPr>
            <a:r>
              <a:rPr lang="en-ZA" sz="2800" b="1" dirty="0">
                <a:latin typeface="Arial" panose="020B0604020202020204" pitchFamily="34" charset="0"/>
                <a:cs typeface="Arial" panose="020B0604020202020204" pitchFamily="34" charset="0"/>
              </a:rPr>
              <a:t>CHANGES TO </a:t>
            </a:r>
            <a:r>
              <a:rPr lang="en-ZA" sz="2800" b="1" dirty="0">
                <a:latin typeface="Arial" charset="0"/>
                <a:cs typeface="Arial" charset="0"/>
              </a:rPr>
              <a:t>THE LEGISLATIVE </a:t>
            </a:r>
            <a:r>
              <a:rPr lang="en-ZA" sz="2800" b="1" dirty="0" smtClean="0">
                <a:latin typeface="Arial" charset="0"/>
                <a:cs typeface="Arial" charset="0"/>
              </a:rPr>
              <a:t>FRAMEWORK </a:t>
            </a:r>
            <a:endParaRPr lang="en-US" sz="2800" b="1" dirty="0">
              <a:ea typeface="ＭＳ Ｐゴシック" pitchFamily="-80" charset="-128"/>
              <a:cs typeface="+mj-cs"/>
            </a:endParaRPr>
          </a:p>
        </p:txBody>
      </p:sp>
      <p:sp>
        <p:nvSpPr>
          <p:cNvPr id="3" name="Content Placeholder 2"/>
          <p:cNvSpPr>
            <a:spLocks noGrp="1"/>
          </p:cNvSpPr>
          <p:nvPr>
            <p:ph idx="1"/>
          </p:nvPr>
        </p:nvSpPr>
        <p:spPr>
          <a:xfrm>
            <a:off x="228599" y="1325881"/>
            <a:ext cx="8723335" cy="4800300"/>
          </a:xfrm>
        </p:spPr>
        <p:txBody>
          <a:bodyPr/>
          <a:lstStyle/>
          <a:p>
            <a:pPr marL="182563" indent="-182563" defTabSz="914400" eaLnBrk="1" fontAlgn="auto" hangingPunct="1">
              <a:lnSpc>
                <a:spcPct val="150000"/>
              </a:lnSpc>
              <a:spcBef>
                <a:spcPts val="0"/>
              </a:spcBef>
              <a:spcAft>
                <a:spcPts val="0"/>
              </a:spcAft>
              <a:defRPr/>
            </a:pPr>
            <a:r>
              <a:rPr lang="en-ZA" sz="2400" dirty="0">
                <a:solidFill>
                  <a:srgbClr val="001408"/>
                </a:solidFill>
                <a:latin typeface="Arial" panose="020B0604020202020204" pitchFamily="34" charset="0"/>
                <a:cs typeface="Arial" panose="020B0604020202020204" pitchFamily="34" charset="0"/>
              </a:rPr>
              <a:t>Changes to the COIDA </a:t>
            </a:r>
            <a:r>
              <a:rPr lang="en-ZA" sz="2400" dirty="0" smtClean="0">
                <a:solidFill>
                  <a:srgbClr val="001408"/>
                </a:solidFill>
                <a:latin typeface="Arial" panose="020B0604020202020204" pitchFamily="34" charset="0"/>
                <a:cs typeface="Arial" panose="020B0604020202020204" pitchFamily="34" charset="0"/>
              </a:rPr>
              <a:t>Include (cont…): </a:t>
            </a:r>
            <a:endParaRPr lang="en-GB" sz="2200" dirty="0" smtClean="0">
              <a:solidFill>
                <a:srgbClr val="001408"/>
              </a:solidFill>
              <a:latin typeface="Arial" panose="020B0604020202020204" pitchFamily="34" charset="0"/>
              <a:cs typeface="Arial" panose="020B0604020202020204" pitchFamily="34" charset="0"/>
            </a:endParaRPr>
          </a:p>
          <a:p>
            <a:pPr marL="812800" indent="-457200" defTabSz="914400" eaLnBrk="1" fontAlgn="auto" hangingPunct="1">
              <a:lnSpc>
                <a:spcPct val="150000"/>
              </a:lnSpc>
              <a:spcBef>
                <a:spcPts val="0"/>
              </a:spcBef>
              <a:spcAft>
                <a:spcPts val="0"/>
              </a:spcAft>
              <a:buFont typeface="Wingdings" panose="05000000000000000000" pitchFamily="2" charset="2"/>
              <a:buChar char="§"/>
              <a:defRPr/>
            </a:pPr>
            <a:r>
              <a:rPr lang="en-GB" sz="2000" dirty="0">
                <a:solidFill>
                  <a:srgbClr val="001408"/>
                </a:solidFill>
                <a:latin typeface="Arial" panose="020B0604020202020204" pitchFamily="34" charset="0"/>
                <a:cs typeface="Arial" panose="020B0604020202020204" pitchFamily="34" charset="0"/>
              </a:rPr>
              <a:t>Strengthening Governance </a:t>
            </a:r>
            <a:endParaRPr lang="en-GB" sz="2000" dirty="0" smtClean="0">
              <a:solidFill>
                <a:srgbClr val="001408"/>
              </a:solidFill>
              <a:latin typeface="Arial" panose="020B0604020202020204" pitchFamily="34" charset="0"/>
              <a:cs typeface="Arial" panose="020B0604020202020204" pitchFamily="34" charset="0"/>
            </a:endParaRPr>
          </a:p>
          <a:p>
            <a:pPr marL="812800" marR="0" lvl="0" indent="-457200" defTabSz="914400" eaLnBrk="1" fontAlgn="auto" latinLnBrk="0" hangingPunct="1">
              <a:lnSpc>
                <a:spcPct val="150000"/>
              </a:lnSpc>
              <a:spcBef>
                <a:spcPts val="0"/>
              </a:spcBef>
              <a:spcAft>
                <a:spcPts val="0"/>
              </a:spcAft>
              <a:buClrTx/>
              <a:buSzTx/>
              <a:buFont typeface="Wingdings" panose="05000000000000000000" pitchFamily="2" charset="2"/>
              <a:buChar char="§"/>
              <a:tabLst/>
              <a:defRPr/>
            </a:pPr>
            <a:r>
              <a:rPr lang="en-GB" sz="2000" dirty="0" smtClean="0">
                <a:solidFill>
                  <a:srgbClr val="001408"/>
                </a:solidFill>
                <a:latin typeface="Arial" panose="020B0604020202020204" pitchFamily="34" charset="0"/>
                <a:cs typeface="Arial" panose="020B0604020202020204" pitchFamily="34" charset="0"/>
              </a:rPr>
              <a:t>Compensation </a:t>
            </a:r>
            <a:r>
              <a:rPr lang="en-GB" sz="2000" dirty="0">
                <a:solidFill>
                  <a:srgbClr val="001408"/>
                </a:solidFill>
                <a:latin typeface="Arial" panose="020B0604020202020204" pitchFamily="34" charset="0"/>
                <a:cs typeface="Arial" panose="020B0604020202020204" pitchFamily="34" charset="0"/>
              </a:rPr>
              <a:t>benefits in the form of pension will continue to apply to the surviving dependents.   </a:t>
            </a:r>
          </a:p>
          <a:p>
            <a:pPr marL="812800" marR="0" lvl="0" indent="-457200" defTabSz="914400" eaLnBrk="1" fontAlgn="auto" latinLnBrk="0" hangingPunct="1">
              <a:lnSpc>
                <a:spcPct val="150000"/>
              </a:lnSpc>
              <a:spcBef>
                <a:spcPts val="0"/>
              </a:spcBef>
              <a:spcAft>
                <a:spcPts val="0"/>
              </a:spcAft>
              <a:buClrTx/>
              <a:buSzTx/>
              <a:buFont typeface="Wingdings" panose="05000000000000000000" pitchFamily="2" charset="2"/>
              <a:buChar char="§"/>
              <a:tabLst/>
              <a:defRPr/>
            </a:pPr>
            <a:r>
              <a:rPr lang="en-GB" sz="2000" dirty="0">
                <a:solidFill>
                  <a:srgbClr val="001408"/>
                </a:solidFill>
                <a:latin typeface="Arial" panose="020B0604020202020204" pitchFamily="34" charset="0"/>
                <a:cs typeface="Arial" panose="020B0604020202020204" pitchFamily="34" charset="0"/>
              </a:rPr>
              <a:t>Introduction of penalties for non compliance by employers in reporting incidents</a:t>
            </a:r>
          </a:p>
          <a:p>
            <a:pPr marL="812800" lvl="0" indent="-457200" defTabSz="914400" eaLnBrk="1" fontAlgn="auto" hangingPunct="1">
              <a:lnSpc>
                <a:spcPct val="150000"/>
              </a:lnSpc>
              <a:spcBef>
                <a:spcPts val="0"/>
              </a:spcBef>
              <a:spcAft>
                <a:spcPts val="0"/>
              </a:spcAft>
              <a:buFont typeface="Wingdings" panose="05000000000000000000" pitchFamily="2" charset="2"/>
              <a:buChar char="§"/>
              <a:defRPr/>
            </a:pPr>
            <a:r>
              <a:rPr lang="en-GB" sz="2000" dirty="0">
                <a:solidFill>
                  <a:srgbClr val="001408"/>
                </a:solidFill>
                <a:latin typeface="Arial" panose="020B0604020202020204" pitchFamily="34" charset="0"/>
                <a:cs typeface="Arial" panose="020B0604020202020204" pitchFamily="34" charset="0"/>
              </a:rPr>
              <a:t>Broadening the scope of the medical advisory panel to include occupational injuries.</a:t>
            </a:r>
          </a:p>
          <a:p>
            <a:pPr marL="812800" lvl="0" indent="-457200" defTabSz="914400" eaLnBrk="1" fontAlgn="auto" hangingPunct="1">
              <a:lnSpc>
                <a:spcPct val="150000"/>
              </a:lnSpc>
              <a:spcBef>
                <a:spcPts val="0"/>
              </a:spcBef>
              <a:spcAft>
                <a:spcPts val="0"/>
              </a:spcAft>
              <a:buFont typeface="Wingdings" panose="05000000000000000000" pitchFamily="2" charset="2"/>
              <a:buChar char="§"/>
              <a:defRPr/>
            </a:pPr>
            <a:r>
              <a:rPr lang="en-GB" sz="2000" dirty="0">
                <a:solidFill>
                  <a:srgbClr val="001408"/>
                </a:solidFill>
                <a:latin typeface="Arial" panose="020B0604020202020204" pitchFamily="34" charset="0"/>
                <a:cs typeface="Arial" panose="020B0604020202020204" pitchFamily="34" charset="0"/>
              </a:rPr>
              <a:t>Introduction of Rehabilitation and Return to work</a:t>
            </a:r>
            <a:endParaRPr lang="en-ZA" sz="2000" dirty="0">
              <a:solidFill>
                <a:srgbClr val="001408"/>
              </a:solidFill>
              <a:latin typeface="Arial" panose="020B0604020202020204" pitchFamily="34" charset="0"/>
              <a:cs typeface="Arial" panose="020B0604020202020204" pitchFamily="34" charset="0"/>
            </a:endParaRPr>
          </a:p>
          <a:p>
            <a:pPr marL="0" indent="0" algn="ctr">
              <a:buNone/>
              <a:defRPr/>
            </a:pPr>
            <a:r>
              <a:rPr lang="en-US" sz="2000" b="1" dirty="0">
                <a:solidFill>
                  <a:prstClr val="black"/>
                </a:solidFill>
                <a:ea typeface="ＭＳ Ｐゴシック" pitchFamily="-80" charset="-128"/>
                <a:cs typeface="+mj-cs"/>
              </a:rPr>
              <a:t/>
            </a:r>
            <a:br>
              <a:rPr lang="en-US" sz="2000" b="1" dirty="0">
                <a:solidFill>
                  <a:prstClr val="black"/>
                </a:solidFill>
                <a:ea typeface="ＭＳ Ｐゴシック" pitchFamily="-80" charset="-128"/>
                <a:cs typeface="+mj-cs"/>
              </a:rPr>
            </a:br>
            <a:endParaRPr lang="en-US" sz="2000" b="1" dirty="0">
              <a:solidFill>
                <a:prstClr val="black"/>
              </a:solidFill>
              <a:ea typeface="ＭＳ Ｐゴシック" pitchFamily="-80" charset="-128"/>
              <a:cs typeface="+mj-cs"/>
            </a:endParaRPr>
          </a:p>
          <a:p>
            <a:pPr marL="0" indent="0">
              <a:buNone/>
              <a:defRPr/>
            </a:pPr>
            <a:endParaRPr lang="en-US" sz="2400" b="1" dirty="0">
              <a:solidFill>
                <a:prstClr val="black"/>
              </a:solidFill>
              <a:ea typeface="ＭＳ Ｐゴシック" pitchFamily="-80" charset="-128"/>
              <a:cs typeface="+mj-cs"/>
            </a:endParaRPr>
          </a:p>
        </p:txBody>
      </p:sp>
      <p:sp>
        <p:nvSpPr>
          <p:cNvPr id="21508" name="Slide Number Placeholder 1"/>
          <p:cNvSpPr>
            <a:spLocks noGrp="1"/>
          </p:cNvSpPr>
          <p:nvPr>
            <p:ph type="sldNum" sz="quarter" idx="12"/>
          </p:nvPr>
        </p:nvSpPr>
        <p:spPr bwMode="auto">
          <a:xfrm>
            <a:off x="6818335" y="64929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b="1">
                <a:solidFill>
                  <a:schemeClr val="bg1"/>
                </a:solidFill>
              </a:rPr>
              <a:pPr/>
              <a:t>11</a:t>
            </a:fld>
            <a:endParaRPr lang="en-US" altLang="en-US" sz="1200" b="1" dirty="0">
              <a:solidFill>
                <a:schemeClr val="bg1"/>
              </a:solidFill>
            </a:endParaRPr>
          </a:p>
        </p:txBody>
      </p:sp>
    </p:spTree>
    <p:extLst>
      <p:ext uri="{BB962C8B-B14F-4D97-AF65-F5344CB8AC3E}">
        <p14:creationId xmlns:p14="http://schemas.microsoft.com/office/powerpoint/2010/main" val="1389081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325881"/>
            <a:ext cx="8723335" cy="4800300"/>
          </a:xfrm>
        </p:spPr>
        <p:txBody>
          <a:bodyPr/>
          <a:lstStyle/>
          <a:p>
            <a:pPr marL="0" indent="0" algn="ctr">
              <a:buNone/>
              <a:defRPr/>
            </a:pPr>
            <a:endParaRPr lang="en-GB" sz="2400" dirty="0" smtClean="0">
              <a:solidFill>
                <a:srgbClr val="001408"/>
              </a:solidFill>
              <a:cs typeface="+mj-cs"/>
            </a:endParaRPr>
          </a:p>
          <a:p>
            <a:pPr marL="0" indent="0" algn="ctr">
              <a:buNone/>
              <a:defRPr/>
            </a:pPr>
            <a:endParaRPr lang="en-GB" sz="2400" b="1" dirty="0">
              <a:solidFill>
                <a:srgbClr val="001408"/>
              </a:solidFill>
              <a:ea typeface="ＭＳ Ｐゴシック" pitchFamily="-80" charset="-128"/>
              <a:cs typeface="+mj-cs"/>
            </a:endParaRPr>
          </a:p>
          <a:p>
            <a:pPr marL="0" indent="0" algn="ctr">
              <a:buNone/>
              <a:defRPr/>
            </a:pPr>
            <a:endParaRPr lang="en-GB" sz="2400" b="1" dirty="0" smtClean="0">
              <a:solidFill>
                <a:srgbClr val="001408"/>
              </a:solidFill>
              <a:ea typeface="ＭＳ Ｐゴシック" pitchFamily="-80" charset="-128"/>
              <a:cs typeface="+mj-cs"/>
            </a:endParaRPr>
          </a:p>
          <a:p>
            <a:pPr marL="0" indent="0" algn="ctr">
              <a:buNone/>
              <a:defRPr/>
            </a:pP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endParaRPr lang="en-US" sz="2400" b="1" dirty="0">
              <a:solidFill>
                <a:prstClr val="black"/>
              </a:solidFill>
              <a:ea typeface="ＭＳ Ｐゴシック" pitchFamily="-80" charset="-128"/>
              <a:cs typeface="+mj-cs"/>
            </a:endParaRPr>
          </a:p>
          <a:p>
            <a:pPr marL="0" indent="0">
              <a:buNone/>
              <a:defRPr/>
            </a:pPr>
            <a:endParaRPr lang="en-US" sz="2400" b="1" dirty="0">
              <a:solidFill>
                <a:prstClr val="black"/>
              </a:solidFill>
              <a:ea typeface="ＭＳ Ｐゴシック" pitchFamily="-80" charset="-128"/>
              <a:cs typeface="+mj-cs"/>
            </a:endParaRPr>
          </a:p>
        </p:txBody>
      </p:sp>
      <p:sp>
        <p:nvSpPr>
          <p:cNvPr id="21508" name="Slide Number Placeholder 1"/>
          <p:cNvSpPr>
            <a:spLocks noGrp="1"/>
          </p:cNvSpPr>
          <p:nvPr>
            <p:ph type="sldNum" sz="quarter" idx="12"/>
          </p:nvPr>
        </p:nvSpPr>
        <p:spPr bwMode="auto">
          <a:xfrm>
            <a:off x="6818335" y="64929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b="1">
                <a:solidFill>
                  <a:schemeClr val="bg1"/>
                </a:solidFill>
              </a:rPr>
              <a:pPr/>
              <a:t>12</a:t>
            </a:fld>
            <a:endParaRPr lang="en-US" altLang="en-US" sz="1200" b="1" dirty="0">
              <a:solidFill>
                <a:schemeClr val="bg1"/>
              </a:solidFill>
            </a:endParaRPr>
          </a:p>
        </p:txBody>
      </p:sp>
      <p:sp>
        <p:nvSpPr>
          <p:cNvPr id="5" name="Rectangle 3"/>
          <p:cNvSpPr txBox="1">
            <a:spLocks noChangeArrowheads="1"/>
          </p:cNvSpPr>
          <p:nvPr/>
        </p:nvSpPr>
        <p:spPr bwMode="auto">
          <a:xfrm>
            <a:off x="251459" y="2798618"/>
            <a:ext cx="8606791" cy="1708727"/>
          </a:xfrm>
          <a:prstGeom prst="rect">
            <a:avLst/>
          </a:prstGeom>
          <a:solidFill>
            <a:srgbClr val="FFC00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lt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lt1"/>
                </a:solidFill>
                <a:latin typeface="+mn-lt"/>
                <a:ea typeface="+mn-ea"/>
                <a:cs typeface="+mn-cs"/>
              </a:defRPr>
            </a:lvl2pPr>
            <a:lvl3pPr marL="1142975" indent="-228600" algn="l" defTabSz="457200" rtl="0" eaLnBrk="0" fontAlgn="base" hangingPunct="0">
              <a:spcBef>
                <a:spcPct val="20000"/>
              </a:spcBef>
              <a:spcAft>
                <a:spcPct val="0"/>
              </a:spcAft>
              <a:buFont typeface="Arial" pitchFamily="34" charset="0"/>
              <a:buChar char="•"/>
              <a:defRPr sz="2400" kern="1200">
                <a:solidFill>
                  <a:schemeClr val="lt1"/>
                </a:solidFill>
                <a:latin typeface="+mn-lt"/>
                <a:ea typeface="+mn-ea"/>
                <a:cs typeface="+mn-cs"/>
              </a:defRPr>
            </a:lvl3pPr>
            <a:lvl4pPr marL="1600157" indent="-228600" algn="l" defTabSz="457200"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4pPr>
            <a:lvl5pPr marL="2057350" indent="-228600" algn="l" defTabSz="457200"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5pPr>
            <a:lvl6pPr marL="251454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725"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8915"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1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ctr">
              <a:lnSpc>
                <a:spcPct val="150000"/>
              </a:lnSpc>
              <a:buFont typeface="Arial" pitchFamily="34" charset="0"/>
              <a:buNone/>
            </a:pPr>
            <a:r>
              <a:rPr lang="en-ZA" sz="2800" b="1" dirty="0" smtClean="0">
                <a:solidFill>
                  <a:schemeClr val="tx1"/>
                </a:solidFill>
                <a:latin typeface="Arial" pitchFamily="34" charset="0"/>
                <a:ea typeface="ＭＳ Ｐゴシック" pitchFamily="34" charset="-128"/>
                <a:cs typeface="Arial" pitchFamily="34" charset="0"/>
              </a:rPr>
              <a:t>2. COMPENSATION FUND STRATEGIC PLAN 2020/21 – 2024/25</a:t>
            </a:r>
            <a:endParaRPr lang="en-ZA" sz="2800" b="1" dirty="0">
              <a:solidFill>
                <a:schemeClr val="tx1"/>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4177966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378" y="165100"/>
            <a:ext cx="8545160" cy="1143000"/>
          </a:xfrm>
        </p:spPr>
        <p:txBody>
          <a:bodyPr/>
          <a:lstStyle/>
          <a:p>
            <a:pPr>
              <a:defRPr/>
            </a:pPr>
            <a:r>
              <a:rPr lang="en-ZA" sz="2800" b="1" dirty="0" smtClean="0"/>
              <a:t>CURRENT CHALLENGES AND PROPOSED SOLUTIONS</a:t>
            </a:r>
            <a:endParaRPr lang="en-ZA" sz="2800" b="1" dirty="0"/>
          </a:p>
        </p:txBody>
      </p:sp>
      <p:sp>
        <p:nvSpPr>
          <p:cNvPr id="29699" name="Slide Number Placeholder 4"/>
          <p:cNvSpPr>
            <a:spLocks noGrp="1"/>
          </p:cNvSpPr>
          <p:nvPr>
            <p:ph type="sldNum" sz="quarter" idx="12"/>
          </p:nvPr>
        </p:nvSpPr>
        <p:spPr bwMode="auto">
          <a:xfrm>
            <a:off x="6738938" y="64929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C31F17A-3748-41D8-8DE2-B3C3F3DF3DC2}" type="slidenum">
              <a:rPr lang="en-US" altLang="en-US" sz="1200" b="1">
                <a:solidFill>
                  <a:schemeClr val="bg1"/>
                </a:solidFill>
              </a:rPr>
              <a:pPr/>
              <a:t>13</a:t>
            </a:fld>
            <a:endParaRPr lang="en-US" altLang="en-US" sz="1200" b="1" dirty="0">
              <a:solidFill>
                <a:schemeClr val="bg1"/>
              </a:solidFill>
            </a:endParaRPr>
          </a:p>
        </p:txBody>
      </p:sp>
      <p:pic>
        <p:nvPicPr>
          <p:cNvPr id="4" name="Content Placeholder 3"/>
          <p:cNvPicPr>
            <a:picLocks noGrp="1" noChangeAspect="1"/>
          </p:cNvPicPr>
          <p:nvPr>
            <p:ph idx="1"/>
          </p:nvPr>
        </p:nvPicPr>
        <p:blipFill>
          <a:blip r:embed="rId2"/>
          <a:stretch>
            <a:fillRect/>
          </a:stretch>
        </p:blipFill>
        <p:spPr>
          <a:xfrm>
            <a:off x="240030" y="1308100"/>
            <a:ext cx="8732520" cy="5184800"/>
          </a:xfrm>
          <a:prstGeom prst="rect">
            <a:avLst/>
          </a:prstGeom>
        </p:spPr>
      </p:pic>
    </p:spTree>
    <p:extLst>
      <p:ext uri="{BB962C8B-B14F-4D97-AF65-F5344CB8AC3E}">
        <p14:creationId xmlns:p14="http://schemas.microsoft.com/office/powerpoint/2010/main" val="3509799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b="1" dirty="0">
                <a:latin typeface="Arial" charset="0"/>
                <a:cs typeface="Arial" charset="0"/>
              </a:rPr>
              <a:t>CF STRATEGIC PRIORITIES IN THE NEXT MTSF </a:t>
            </a:r>
            <a:endParaRPr lang="en-ZA" sz="3600" b="1" dirty="0"/>
          </a:p>
        </p:txBody>
      </p:sp>
      <p:sp>
        <p:nvSpPr>
          <p:cNvPr id="4" name="Slide Number Placeholder 3"/>
          <p:cNvSpPr>
            <a:spLocks noGrp="1"/>
          </p:cNvSpPr>
          <p:nvPr>
            <p:ph type="sldNum" sz="quarter" idx="12"/>
          </p:nvPr>
        </p:nvSpPr>
        <p:spPr>
          <a:xfrm>
            <a:off x="6400800" y="5726907"/>
            <a:ext cx="1600200" cy="273844"/>
          </a:xfrm>
        </p:spPr>
        <p:txBody>
          <a:bodyPr/>
          <a:lstStyle/>
          <a:p>
            <a:pPr defTabSz="342900">
              <a:defRPr/>
            </a:pPr>
            <a:fld id="{A79B0E16-3B21-4DA7-809D-032F5E4D0A06}" type="slidenum">
              <a:rPr lang="en-US">
                <a:solidFill>
                  <a:prstClr val="white"/>
                </a:solidFill>
              </a:rPr>
              <a:pPr defTabSz="342900">
                <a:defRPr/>
              </a:pPr>
              <a:t>14</a:t>
            </a:fld>
            <a:endParaRPr lang="en-US" dirty="0">
              <a:solidFill>
                <a:prstClr val="white"/>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401637247"/>
              </p:ext>
            </p:extLst>
          </p:nvPr>
        </p:nvGraphicFramePr>
        <p:xfrm>
          <a:off x="457200" y="1554481"/>
          <a:ext cx="8037576" cy="4270247"/>
        </p:xfrm>
        <a:graphic>
          <a:graphicData uri="http://schemas.openxmlformats.org/drawingml/2006/table">
            <a:tbl>
              <a:tblPr firstRow="1" firstCol="1" bandRow="1"/>
              <a:tblGrid>
                <a:gridCol w="4107913">
                  <a:extLst>
                    <a:ext uri="{9D8B030D-6E8A-4147-A177-3AD203B41FA5}">
                      <a16:colId xmlns:a16="http://schemas.microsoft.com/office/drawing/2014/main" val="2602029933"/>
                    </a:ext>
                  </a:extLst>
                </a:gridCol>
                <a:gridCol w="3929663">
                  <a:extLst>
                    <a:ext uri="{9D8B030D-6E8A-4147-A177-3AD203B41FA5}">
                      <a16:colId xmlns:a16="http://schemas.microsoft.com/office/drawing/2014/main" val="867360640"/>
                    </a:ext>
                  </a:extLst>
                </a:gridCol>
              </a:tblGrid>
              <a:tr h="1994685">
                <a:tc>
                  <a:txBody>
                    <a:bodyPr/>
                    <a:lstStyle/>
                    <a:p>
                      <a:pPr algn="ctr">
                        <a:spcAft>
                          <a:spcPts val="0"/>
                        </a:spcAft>
                      </a:pPr>
                      <a:r>
                        <a:rPr lang="en-ZA" sz="12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Financial Management</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ZA" sz="1200" b="1"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0"/>
                        </a:spcAft>
                        <a:buFont typeface="+mj-lt"/>
                        <a:buAutoNum type="arabicPeriod"/>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Improve the system of internal control and maintain financial soundness.</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marL="457200">
                        <a:spcAft>
                          <a:spcPts val="0"/>
                        </a:spcAft>
                      </a:pPr>
                      <a:r>
                        <a:rPr lang="en-ZA" sz="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p>
                      <a:pPr marL="457200">
                        <a:spcAft>
                          <a:spcPts val="0"/>
                        </a:spcAft>
                      </a:pPr>
                      <a:r>
                        <a:rPr lang="en-ZA" sz="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ZA" sz="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ZA" sz="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ZA" sz="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spcAft>
                          <a:spcPts val="0"/>
                        </a:spcAft>
                      </a:pPr>
                      <a:r>
                        <a:rPr lang="en-ZA" sz="12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Customer Services</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ZA" sz="1200" b="1"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marL="118110" indent="-118110">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Ensure appropriate benefits are delivered to intended beneficiaries, efficiently and at a reasonable cost.</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marL="118110" indent="-118110">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marL="204470" marR="50165" indent="-204470" algn="just" hangingPunct="0">
                        <a:lnSpc>
                          <a:spcPct val="115000"/>
                        </a:lnSpc>
                        <a:spcAft>
                          <a:spcPts val="0"/>
                        </a:spcAft>
                        <a:tabLst>
                          <a:tab pos="450215" algn="l"/>
                        </a:tabLs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a:t>
                      </a:r>
                      <a:r>
                        <a:rPr lang="en-ZA" sz="1200" b="1" dirty="0">
                          <a:effectLst/>
                          <a:latin typeface="Arial" panose="020B0604020202020204" pitchFamily="34" charset="0"/>
                          <a:ea typeface="Times New Roman" panose="02020603050405020304" pitchFamily="18" charset="0"/>
                          <a:cs typeface="Arial" panose="020B0604020202020204" pitchFamily="34" charset="0"/>
                        </a:rPr>
                        <a:t>Contribute to employment and economic growth through rehabilitation and re-integration.</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sz="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429135426"/>
                  </a:ext>
                </a:extLst>
              </a:tr>
              <a:tr h="1269345">
                <a:tc>
                  <a:txBody>
                    <a:bodyPr/>
                    <a:lstStyle/>
                    <a:p>
                      <a:pPr algn="ctr">
                        <a:spcAft>
                          <a:spcPts val="0"/>
                        </a:spcAft>
                      </a:pPr>
                      <a:r>
                        <a:rPr lang="en-ZA" sz="12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Organisational Capacity</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marL="107315" indent="-90170">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Develop the capacity of the Fund to deliver according to its mandate</a:t>
                      </a:r>
                      <a:r>
                        <a:rPr lang="en-ZA" sz="12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spcAft>
                          <a:spcPts val="0"/>
                        </a:spcAft>
                      </a:pPr>
                      <a:r>
                        <a:rPr lang="en-ZA" sz="12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Internal Business Process</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marL="118110" indent="-118110">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Improve Operational efficiency through process reengineering and technological innovation.</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ZA" sz="12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971398185"/>
                  </a:ext>
                </a:extLst>
              </a:tr>
              <a:tr h="1006217">
                <a:tc gridSpan="2">
                  <a:txBody>
                    <a:bodyPr/>
                    <a:lstStyle/>
                    <a:p>
                      <a:pPr algn="ctr"/>
                      <a:r>
                        <a:rPr lang="en-ZA" sz="1200" b="1" i="0" u="sng" strike="noStrike" baseline="0" dirty="0" smtClean="0">
                          <a:solidFill>
                            <a:srgbClr val="000000"/>
                          </a:solidFill>
                          <a:latin typeface="Arial" panose="020B0604020202020204" pitchFamily="34" charset="0"/>
                          <a:cs typeface="Arial" panose="020B0604020202020204" pitchFamily="34" charset="0"/>
                        </a:rPr>
                        <a:t>Anti-Fraud and Corruption elimination </a:t>
                      </a:r>
                      <a:endParaRPr lang="en-ZA" sz="1200" b="0" i="0" u="none" strike="noStrike" baseline="0" dirty="0" smtClean="0">
                        <a:solidFill>
                          <a:srgbClr val="000000"/>
                        </a:solidFill>
                        <a:latin typeface="Arial" panose="020B0604020202020204" pitchFamily="34" charset="0"/>
                        <a:cs typeface="Arial" panose="020B0604020202020204" pitchFamily="34" charset="0"/>
                      </a:endParaRPr>
                    </a:p>
                    <a:p>
                      <a:endParaRPr lang="en-US" sz="1200" b="1" i="0" u="none" strike="noStrike" baseline="0" dirty="0" smtClean="0">
                        <a:solidFill>
                          <a:srgbClr val="000000"/>
                        </a:solidFill>
                        <a:latin typeface="Arial" panose="020B0604020202020204" pitchFamily="34" charset="0"/>
                        <a:cs typeface="Arial" panose="020B0604020202020204" pitchFamily="34" charset="0"/>
                      </a:endParaRPr>
                    </a:p>
                    <a:p>
                      <a:pPr algn="ctr"/>
                      <a:r>
                        <a:rPr lang="en-US" sz="1200" b="1" i="0" u="none" strike="noStrike" baseline="0" dirty="0" smtClean="0">
                          <a:solidFill>
                            <a:srgbClr val="000000"/>
                          </a:solidFill>
                          <a:latin typeface="Arial" panose="020B0604020202020204" pitchFamily="34" charset="0"/>
                          <a:cs typeface="Arial" panose="020B0604020202020204" pitchFamily="34" charset="0"/>
                        </a:rPr>
                        <a:t>6. Improved ethic and zero tolerance to fraud and corruption</a:t>
                      </a:r>
                      <a:r>
                        <a:rPr lang="en-US" sz="1200" b="0" i="0" u="none" strike="noStrike" baseline="0" dirty="0" smtClean="0">
                          <a:solidFill>
                            <a:srgbClr val="000000"/>
                          </a:solidFill>
                          <a:latin typeface="Arial" panose="020B0604020202020204" pitchFamily="34" charset="0"/>
                          <a:cs typeface="Arial" panose="020B0604020202020204" pitchFamily="34" charset="0"/>
                        </a:rPr>
                        <a:t>	</a:t>
                      </a:r>
                    </a:p>
                    <a:p>
                      <a:pPr>
                        <a:spcAft>
                          <a:spcPts val="0"/>
                        </a:spcAft>
                      </a:pP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hMerge="1">
                  <a:txBody>
                    <a:bodyPr/>
                    <a:lstStyle/>
                    <a:p>
                      <a:pPr>
                        <a:spcAft>
                          <a:spcPts val="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7904583"/>
                  </a:ext>
                </a:extLst>
              </a:tr>
            </a:tbl>
          </a:graphicData>
        </a:graphic>
      </p:graphicFrame>
    </p:spTree>
    <p:extLst>
      <p:ext uri="{BB962C8B-B14F-4D97-AF65-F5344CB8AC3E}">
        <p14:creationId xmlns:p14="http://schemas.microsoft.com/office/powerpoint/2010/main" val="3222028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90" y="274640"/>
            <a:ext cx="8209445" cy="953796"/>
          </a:xfrm>
        </p:spPr>
        <p:txBody>
          <a:bodyPr/>
          <a:lstStyle/>
          <a:p>
            <a:r>
              <a:rPr lang="en-US" sz="2400" b="1" dirty="0">
                <a:solidFill>
                  <a:srgbClr val="FF0000"/>
                </a:solidFill>
              </a:rPr>
              <a:t/>
            </a:r>
            <a:br>
              <a:rPr lang="en-US" sz="2400" b="1" dirty="0">
                <a:solidFill>
                  <a:srgbClr val="FF0000"/>
                </a:solidFill>
              </a:rPr>
            </a:br>
            <a:r>
              <a:rPr lang="en-US" sz="2400" b="1" dirty="0"/>
              <a:t>ALIGNMENT OF THE CF PRIORITIES TO THE MEDIUM TERM STRATEGIC FRAMEWORK (MTSF</a:t>
            </a:r>
            <a:r>
              <a:rPr lang="en-US" sz="2400" b="1" dirty="0" smtClean="0"/>
              <a:t>)</a:t>
            </a:r>
            <a:endParaRPr lang="en-ZA" sz="2400" dirty="0"/>
          </a:p>
        </p:txBody>
      </p:sp>
      <p:sp>
        <p:nvSpPr>
          <p:cNvPr id="4" name="Slide Number Placeholder 3"/>
          <p:cNvSpPr>
            <a:spLocks noGrp="1"/>
          </p:cNvSpPr>
          <p:nvPr>
            <p:ph type="sldNum" sz="quarter" idx="12"/>
          </p:nvPr>
        </p:nvSpPr>
        <p:spPr>
          <a:xfrm>
            <a:off x="6813255" y="6473320"/>
            <a:ext cx="2130329" cy="290738"/>
          </a:xfrm>
        </p:spPr>
        <p:txBody>
          <a:bodyPr/>
          <a:lstStyle/>
          <a:p>
            <a:pPr>
              <a:defRPr/>
            </a:pPr>
            <a:fld id="{A79B0E16-3B21-4DA7-809D-032F5E4D0A06}" type="slidenum">
              <a:rPr lang="en-US" b="1" smtClean="0">
                <a:solidFill>
                  <a:schemeClr val="bg1"/>
                </a:solidFill>
              </a:rPr>
              <a:pPr>
                <a:defRPr/>
              </a:pPr>
              <a:t>15</a:t>
            </a:fld>
            <a:endParaRPr lang="en-US" b="1" dirty="0">
              <a:solidFill>
                <a:schemeClr val="bg1"/>
              </a:solidFill>
            </a:endParaRPr>
          </a:p>
        </p:txBody>
      </p:sp>
      <p:pic>
        <p:nvPicPr>
          <p:cNvPr id="3" name="Picture 2"/>
          <p:cNvPicPr>
            <a:picLocks noChangeAspect="1"/>
          </p:cNvPicPr>
          <p:nvPr/>
        </p:nvPicPr>
        <p:blipFill>
          <a:blip r:embed="rId2"/>
          <a:stretch>
            <a:fillRect/>
          </a:stretch>
        </p:blipFill>
        <p:spPr>
          <a:xfrm>
            <a:off x="260927" y="1289326"/>
            <a:ext cx="8762999" cy="5007247"/>
          </a:xfrm>
          <a:prstGeom prst="rect">
            <a:avLst/>
          </a:prstGeom>
        </p:spPr>
      </p:pic>
    </p:spTree>
    <p:extLst>
      <p:ext uri="{BB962C8B-B14F-4D97-AF65-F5344CB8AC3E}">
        <p14:creationId xmlns:p14="http://schemas.microsoft.com/office/powerpoint/2010/main" val="2435294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90" y="274640"/>
            <a:ext cx="8209445" cy="953796"/>
          </a:xfrm>
        </p:spPr>
        <p:txBody>
          <a:bodyPr/>
          <a:lstStyle/>
          <a:p>
            <a:r>
              <a:rPr lang="en-US" sz="2400" b="1" dirty="0">
                <a:solidFill>
                  <a:srgbClr val="FF0000"/>
                </a:solidFill>
              </a:rPr>
              <a:t/>
            </a:r>
            <a:br>
              <a:rPr lang="en-US" sz="2400" b="1" dirty="0">
                <a:solidFill>
                  <a:srgbClr val="FF0000"/>
                </a:solidFill>
              </a:rPr>
            </a:br>
            <a:r>
              <a:rPr lang="en-US" sz="2400" b="1" dirty="0"/>
              <a:t>ALIGNMENT OF THE CF PRIORITIES TO THE MEDIUM TERM STRATEGIC FRAMEWORK (MTSF</a:t>
            </a:r>
            <a:r>
              <a:rPr lang="en-US" sz="2400" b="1" dirty="0" smtClean="0"/>
              <a:t>)</a:t>
            </a:r>
            <a:endParaRPr lang="en-ZA" sz="2400" dirty="0"/>
          </a:p>
        </p:txBody>
      </p:sp>
      <p:sp>
        <p:nvSpPr>
          <p:cNvPr id="4" name="Slide Number Placeholder 3"/>
          <p:cNvSpPr>
            <a:spLocks noGrp="1"/>
          </p:cNvSpPr>
          <p:nvPr>
            <p:ph type="sldNum" sz="quarter" idx="12"/>
          </p:nvPr>
        </p:nvSpPr>
        <p:spPr>
          <a:xfrm>
            <a:off x="6813255" y="6473320"/>
            <a:ext cx="2130329" cy="290738"/>
          </a:xfrm>
        </p:spPr>
        <p:txBody>
          <a:bodyPr/>
          <a:lstStyle/>
          <a:p>
            <a:pPr>
              <a:defRPr/>
            </a:pPr>
            <a:fld id="{A79B0E16-3B21-4DA7-809D-032F5E4D0A06}" type="slidenum">
              <a:rPr lang="en-US" b="1" smtClean="0">
                <a:solidFill>
                  <a:schemeClr val="bg1"/>
                </a:solidFill>
              </a:rPr>
              <a:pPr>
                <a:defRPr/>
              </a:pPr>
              <a:t>16</a:t>
            </a:fld>
            <a:endParaRPr lang="en-US" b="1" dirty="0">
              <a:solidFill>
                <a:schemeClr val="bg1"/>
              </a:solidFill>
            </a:endParaRPr>
          </a:p>
        </p:txBody>
      </p:sp>
      <p:pic>
        <p:nvPicPr>
          <p:cNvPr id="7" name="Picture 6"/>
          <p:cNvPicPr>
            <a:picLocks noChangeAspect="1"/>
          </p:cNvPicPr>
          <p:nvPr/>
        </p:nvPicPr>
        <p:blipFill>
          <a:blip r:embed="rId2"/>
          <a:stretch>
            <a:fillRect/>
          </a:stretch>
        </p:blipFill>
        <p:spPr>
          <a:xfrm>
            <a:off x="193963" y="1228436"/>
            <a:ext cx="8638783" cy="4763583"/>
          </a:xfrm>
          <a:prstGeom prst="rect">
            <a:avLst/>
          </a:prstGeom>
        </p:spPr>
      </p:pic>
    </p:spTree>
    <p:extLst>
      <p:ext uri="{BB962C8B-B14F-4D97-AF65-F5344CB8AC3E}">
        <p14:creationId xmlns:p14="http://schemas.microsoft.com/office/powerpoint/2010/main" val="27286989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90" y="274640"/>
            <a:ext cx="8209445" cy="679773"/>
          </a:xfrm>
        </p:spPr>
        <p:txBody>
          <a:bodyPr/>
          <a:lstStyle/>
          <a:p>
            <a:r>
              <a:rPr lang="en-US" sz="2400" b="1" dirty="0">
                <a:solidFill>
                  <a:srgbClr val="FF0000"/>
                </a:solidFill>
              </a:rPr>
              <a:t/>
            </a:r>
            <a:br>
              <a:rPr lang="en-US" sz="2400" b="1" dirty="0">
                <a:solidFill>
                  <a:srgbClr val="FF0000"/>
                </a:solidFill>
              </a:rPr>
            </a:br>
            <a:r>
              <a:rPr lang="en-US" sz="2400" b="1" dirty="0"/>
              <a:t>ALIGNMENT OF THE CF PRIORITIES TO THE MEDIUM TERM STRATEGIC FRAMEWORK (MTSF</a:t>
            </a:r>
            <a:r>
              <a:rPr lang="en-US" sz="2400" b="1" dirty="0" smtClean="0"/>
              <a:t>)</a:t>
            </a:r>
            <a:endParaRPr lang="en-ZA" sz="2400" dirty="0"/>
          </a:p>
        </p:txBody>
      </p:sp>
      <p:sp>
        <p:nvSpPr>
          <p:cNvPr id="4" name="Slide Number Placeholder 3"/>
          <p:cNvSpPr>
            <a:spLocks noGrp="1"/>
          </p:cNvSpPr>
          <p:nvPr>
            <p:ph type="sldNum" sz="quarter" idx="12"/>
          </p:nvPr>
        </p:nvSpPr>
        <p:spPr>
          <a:xfrm>
            <a:off x="6813255" y="6473320"/>
            <a:ext cx="2130329" cy="290738"/>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79B0E16-3B21-4DA7-809D-032F5E4D0A06}" type="slidenum">
              <a:rPr kumimoji="0" lang="en-US" sz="1200" b="1" i="0" u="none" strike="noStrike" kern="1200" cap="none" spc="0" normalizeH="0" baseline="0" noProof="0" smtClean="0">
                <a:ln>
                  <a:noFill/>
                </a:ln>
                <a:solidFill>
                  <a:prstClr val="white"/>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sz="1200" b="1" i="0" u="none" strike="noStrike" kern="1200" cap="none" spc="0" normalizeH="0" baseline="0" noProof="0" dirty="0">
              <a:ln>
                <a:noFill/>
              </a:ln>
              <a:solidFill>
                <a:prstClr val="white"/>
              </a:solidFill>
              <a:effectLst/>
              <a:uLnTx/>
              <a:uFillTx/>
              <a:latin typeface="Calibri" pitchFamily="80" charset="0"/>
              <a:ea typeface="ＭＳ Ｐゴシック" pitchFamily="80" charset="-128"/>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272298407"/>
              </p:ext>
            </p:extLst>
          </p:nvPr>
        </p:nvGraphicFramePr>
        <p:xfrm>
          <a:off x="217704" y="1315528"/>
          <a:ext cx="8711831" cy="4623454"/>
        </p:xfrm>
        <a:graphic>
          <a:graphicData uri="http://schemas.openxmlformats.org/drawingml/2006/table">
            <a:tbl>
              <a:tblPr firstRow="1" bandRow="1"/>
              <a:tblGrid>
                <a:gridCol w="1526633">
                  <a:extLst>
                    <a:ext uri="{9D8B030D-6E8A-4147-A177-3AD203B41FA5}">
                      <a16:colId xmlns:a16="http://schemas.microsoft.com/office/drawing/2014/main" val="3636212805"/>
                    </a:ext>
                  </a:extLst>
                </a:gridCol>
                <a:gridCol w="1826072">
                  <a:extLst>
                    <a:ext uri="{9D8B030D-6E8A-4147-A177-3AD203B41FA5}">
                      <a16:colId xmlns:a16="http://schemas.microsoft.com/office/drawing/2014/main" val="2622620881"/>
                    </a:ext>
                  </a:extLst>
                </a:gridCol>
                <a:gridCol w="2082246">
                  <a:extLst>
                    <a:ext uri="{9D8B030D-6E8A-4147-A177-3AD203B41FA5}">
                      <a16:colId xmlns:a16="http://schemas.microsoft.com/office/drawing/2014/main" val="3235589183"/>
                    </a:ext>
                  </a:extLst>
                </a:gridCol>
                <a:gridCol w="3276880">
                  <a:extLst>
                    <a:ext uri="{9D8B030D-6E8A-4147-A177-3AD203B41FA5}">
                      <a16:colId xmlns:a16="http://schemas.microsoft.com/office/drawing/2014/main" val="4024286812"/>
                    </a:ext>
                  </a:extLst>
                </a:gridCol>
              </a:tblGrid>
              <a:tr h="603773">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375" algn="l" defTabSz="457200" rtl="0" eaLnBrk="1" latinLnBrk="0" hangingPunct="1">
                        <a:defRPr sz="1800" b="1" kern="1200">
                          <a:solidFill>
                            <a:schemeClr val="lt1"/>
                          </a:solidFill>
                          <a:latin typeface="Arial"/>
                        </a:defRPr>
                      </a:lvl3pPr>
                      <a:lvl4pPr marL="1371565" algn="l" defTabSz="457200" rtl="0" eaLnBrk="1" latinLnBrk="0" hangingPunct="1">
                        <a:defRPr sz="1800" b="1" kern="1200">
                          <a:solidFill>
                            <a:schemeClr val="lt1"/>
                          </a:solidFill>
                          <a:latin typeface="Arial"/>
                        </a:defRPr>
                      </a:lvl4pPr>
                      <a:lvl5pPr marL="1828750" algn="l" defTabSz="457200" rtl="0" eaLnBrk="1" latinLnBrk="0" hangingPunct="1">
                        <a:defRPr sz="1800" b="1" kern="1200">
                          <a:solidFill>
                            <a:schemeClr val="lt1"/>
                          </a:solidFill>
                          <a:latin typeface="Arial"/>
                        </a:defRPr>
                      </a:lvl5pPr>
                      <a:lvl6pPr marL="2285942" algn="l" defTabSz="457200" rtl="0" eaLnBrk="1" latinLnBrk="0" hangingPunct="1">
                        <a:defRPr sz="1800" b="1" kern="1200">
                          <a:solidFill>
                            <a:schemeClr val="lt1"/>
                          </a:solidFill>
                          <a:latin typeface="Arial"/>
                        </a:defRPr>
                      </a:lvl6pPr>
                      <a:lvl7pPr marL="2743129" algn="l" defTabSz="457200" rtl="0" eaLnBrk="1" latinLnBrk="0" hangingPunct="1">
                        <a:defRPr sz="1800" b="1" kern="1200">
                          <a:solidFill>
                            <a:schemeClr val="lt1"/>
                          </a:solidFill>
                          <a:latin typeface="Arial"/>
                        </a:defRPr>
                      </a:lvl7pPr>
                      <a:lvl8pPr marL="3200324" algn="l" defTabSz="457200" rtl="0" eaLnBrk="1" latinLnBrk="0" hangingPunct="1">
                        <a:defRPr sz="1800" b="1" kern="1200">
                          <a:solidFill>
                            <a:schemeClr val="lt1"/>
                          </a:solidFill>
                          <a:latin typeface="Arial"/>
                        </a:defRPr>
                      </a:lvl8pPr>
                      <a:lvl9pPr marL="3657508" algn="l" defTabSz="457200" rtl="0" eaLnBrk="1" latinLnBrk="0" hangingPunct="1">
                        <a:defRPr sz="1800" b="1" kern="1200">
                          <a:solidFill>
                            <a:schemeClr val="lt1"/>
                          </a:solidFill>
                          <a:latin typeface="Arial"/>
                        </a:defRPr>
                      </a:lvl9pPr>
                    </a:lstStyle>
                    <a:p>
                      <a:pPr marL="457200" algn="ctr">
                        <a:lnSpc>
                          <a:spcPct val="115000"/>
                        </a:lnSpc>
                        <a:spcAft>
                          <a:spcPts val="0"/>
                        </a:spcAft>
                      </a:pPr>
                      <a:r>
                        <a:rPr lang="en-ZA" sz="1600" b="1" dirty="0">
                          <a:solidFill>
                            <a:srgbClr val="000000"/>
                          </a:solidFill>
                          <a:effectLst/>
                          <a:latin typeface="+mn-lt"/>
                          <a:ea typeface="Times New Roman" panose="02020603050405020304" pitchFamily="18" charset="0"/>
                          <a:cs typeface="Times New Roman" panose="02020603050405020304" pitchFamily="18" charset="0"/>
                        </a:rPr>
                        <a:t>MTSF Priorities</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C00"/>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375" algn="l" defTabSz="457200" rtl="0" eaLnBrk="1" latinLnBrk="0" hangingPunct="1">
                        <a:defRPr sz="1800" b="1" kern="1200">
                          <a:solidFill>
                            <a:schemeClr val="lt1"/>
                          </a:solidFill>
                          <a:latin typeface="Arial"/>
                        </a:defRPr>
                      </a:lvl3pPr>
                      <a:lvl4pPr marL="1371565" algn="l" defTabSz="457200" rtl="0" eaLnBrk="1" latinLnBrk="0" hangingPunct="1">
                        <a:defRPr sz="1800" b="1" kern="1200">
                          <a:solidFill>
                            <a:schemeClr val="lt1"/>
                          </a:solidFill>
                          <a:latin typeface="Arial"/>
                        </a:defRPr>
                      </a:lvl4pPr>
                      <a:lvl5pPr marL="1828750" algn="l" defTabSz="457200" rtl="0" eaLnBrk="1" latinLnBrk="0" hangingPunct="1">
                        <a:defRPr sz="1800" b="1" kern="1200">
                          <a:solidFill>
                            <a:schemeClr val="lt1"/>
                          </a:solidFill>
                          <a:latin typeface="Arial"/>
                        </a:defRPr>
                      </a:lvl5pPr>
                      <a:lvl6pPr marL="2285942" algn="l" defTabSz="457200" rtl="0" eaLnBrk="1" latinLnBrk="0" hangingPunct="1">
                        <a:defRPr sz="1800" b="1" kern="1200">
                          <a:solidFill>
                            <a:schemeClr val="lt1"/>
                          </a:solidFill>
                          <a:latin typeface="Arial"/>
                        </a:defRPr>
                      </a:lvl6pPr>
                      <a:lvl7pPr marL="2743129" algn="l" defTabSz="457200" rtl="0" eaLnBrk="1" latinLnBrk="0" hangingPunct="1">
                        <a:defRPr sz="1800" b="1" kern="1200">
                          <a:solidFill>
                            <a:schemeClr val="lt1"/>
                          </a:solidFill>
                          <a:latin typeface="Arial"/>
                        </a:defRPr>
                      </a:lvl7pPr>
                      <a:lvl8pPr marL="3200324" algn="l" defTabSz="457200" rtl="0" eaLnBrk="1" latinLnBrk="0" hangingPunct="1">
                        <a:defRPr sz="1800" b="1" kern="1200">
                          <a:solidFill>
                            <a:schemeClr val="lt1"/>
                          </a:solidFill>
                          <a:latin typeface="Arial"/>
                        </a:defRPr>
                      </a:lvl8pPr>
                      <a:lvl9pPr marL="3657508" algn="l" defTabSz="457200" rtl="0" eaLnBrk="1" latinLnBrk="0" hangingPunct="1">
                        <a:defRPr sz="1800" b="1" kern="1200">
                          <a:solidFill>
                            <a:schemeClr val="lt1"/>
                          </a:solidFill>
                          <a:latin typeface="Arial"/>
                        </a:defRPr>
                      </a:lvl9pPr>
                    </a:lstStyle>
                    <a:p>
                      <a:pPr marL="457200" algn="ctr">
                        <a:lnSpc>
                          <a:spcPct val="115000"/>
                        </a:lnSpc>
                        <a:spcAft>
                          <a:spcPts val="0"/>
                        </a:spcAft>
                      </a:pPr>
                      <a:r>
                        <a:rPr lang="en-ZA" sz="1600" b="1" dirty="0">
                          <a:solidFill>
                            <a:srgbClr val="000000"/>
                          </a:solidFill>
                          <a:effectLst/>
                          <a:latin typeface="+mn-lt"/>
                          <a:ea typeface="Times New Roman" panose="02020603050405020304" pitchFamily="18" charset="0"/>
                          <a:cs typeface="Times New Roman" panose="02020603050405020304" pitchFamily="18" charset="0"/>
                        </a:rPr>
                        <a:t>MTSF Target</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C00"/>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375" algn="l" defTabSz="457200" rtl="0" eaLnBrk="1" latinLnBrk="0" hangingPunct="1">
                        <a:defRPr sz="1800" b="1" kern="1200">
                          <a:solidFill>
                            <a:schemeClr val="lt1"/>
                          </a:solidFill>
                          <a:latin typeface="Arial"/>
                        </a:defRPr>
                      </a:lvl3pPr>
                      <a:lvl4pPr marL="1371565" algn="l" defTabSz="457200" rtl="0" eaLnBrk="1" latinLnBrk="0" hangingPunct="1">
                        <a:defRPr sz="1800" b="1" kern="1200">
                          <a:solidFill>
                            <a:schemeClr val="lt1"/>
                          </a:solidFill>
                          <a:latin typeface="Arial"/>
                        </a:defRPr>
                      </a:lvl4pPr>
                      <a:lvl5pPr marL="1828750" algn="l" defTabSz="457200" rtl="0" eaLnBrk="1" latinLnBrk="0" hangingPunct="1">
                        <a:defRPr sz="1800" b="1" kern="1200">
                          <a:solidFill>
                            <a:schemeClr val="lt1"/>
                          </a:solidFill>
                          <a:latin typeface="Arial"/>
                        </a:defRPr>
                      </a:lvl5pPr>
                      <a:lvl6pPr marL="2285942" algn="l" defTabSz="457200" rtl="0" eaLnBrk="1" latinLnBrk="0" hangingPunct="1">
                        <a:defRPr sz="1800" b="1" kern="1200">
                          <a:solidFill>
                            <a:schemeClr val="lt1"/>
                          </a:solidFill>
                          <a:latin typeface="Arial"/>
                        </a:defRPr>
                      </a:lvl6pPr>
                      <a:lvl7pPr marL="2743129" algn="l" defTabSz="457200" rtl="0" eaLnBrk="1" latinLnBrk="0" hangingPunct="1">
                        <a:defRPr sz="1800" b="1" kern="1200">
                          <a:solidFill>
                            <a:schemeClr val="lt1"/>
                          </a:solidFill>
                          <a:latin typeface="Arial"/>
                        </a:defRPr>
                      </a:lvl7pPr>
                      <a:lvl8pPr marL="3200324" algn="l" defTabSz="457200" rtl="0" eaLnBrk="1" latinLnBrk="0" hangingPunct="1">
                        <a:defRPr sz="1800" b="1" kern="1200">
                          <a:solidFill>
                            <a:schemeClr val="lt1"/>
                          </a:solidFill>
                          <a:latin typeface="Arial"/>
                        </a:defRPr>
                      </a:lvl8pPr>
                      <a:lvl9pPr marL="3657508" algn="l" defTabSz="457200" rtl="0" eaLnBrk="1" latinLnBrk="0" hangingPunct="1">
                        <a:defRPr sz="1800" b="1" kern="1200">
                          <a:solidFill>
                            <a:schemeClr val="lt1"/>
                          </a:solidFill>
                          <a:latin typeface="Arial"/>
                        </a:defRPr>
                      </a:lvl9pPr>
                    </a:lstStyle>
                    <a:p>
                      <a:pPr marL="457200" algn="ctr">
                        <a:lnSpc>
                          <a:spcPct val="115000"/>
                        </a:lnSpc>
                        <a:spcAft>
                          <a:spcPts val="0"/>
                        </a:spcAft>
                      </a:pPr>
                      <a:r>
                        <a:rPr lang="en-ZA" sz="1600" b="1" dirty="0">
                          <a:solidFill>
                            <a:srgbClr val="000000"/>
                          </a:solidFill>
                          <a:effectLst/>
                          <a:latin typeface="+mn-lt"/>
                          <a:ea typeface="Times New Roman" panose="02020603050405020304" pitchFamily="18" charset="0"/>
                          <a:cs typeface="Times New Roman" panose="02020603050405020304" pitchFamily="18" charset="0"/>
                        </a:rPr>
                        <a:t>MTSF Outcome</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C00"/>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375" algn="l" defTabSz="457200" rtl="0" eaLnBrk="1" latinLnBrk="0" hangingPunct="1">
                        <a:defRPr sz="1800" b="1" kern="1200">
                          <a:solidFill>
                            <a:schemeClr val="lt1"/>
                          </a:solidFill>
                          <a:latin typeface="Arial"/>
                        </a:defRPr>
                      </a:lvl3pPr>
                      <a:lvl4pPr marL="1371565" algn="l" defTabSz="457200" rtl="0" eaLnBrk="1" latinLnBrk="0" hangingPunct="1">
                        <a:defRPr sz="1800" b="1" kern="1200">
                          <a:solidFill>
                            <a:schemeClr val="lt1"/>
                          </a:solidFill>
                          <a:latin typeface="Arial"/>
                        </a:defRPr>
                      </a:lvl4pPr>
                      <a:lvl5pPr marL="1828750" algn="l" defTabSz="457200" rtl="0" eaLnBrk="1" latinLnBrk="0" hangingPunct="1">
                        <a:defRPr sz="1800" b="1" kern="1200">
                          <a:solidFill>
                            <a:schemeClr val="lt1"/>
                          </a:solidFill>
                          <a:latin typeface="Arial"/>
                        </a:defRPr>
                      </a:lvl5pPr>
                      <a:lvl6pPr marL="2285942" algn="l" defTabSz="457200" rtl="0" eaLnBrk="1" latinLnBrk="0" hangingPunct="1">
                        <a:defRPr sz="1800" b="1" kern="1200">
                          <a:solidFill>
                            <a:schemeClr val="lt1"/>
                          </a:solidFill>
                          <a:latin typeface="Arial"/>
                        </a:defRPr>
                      </a:lvl6pPr>
                      <a:lvl7pPr marL="2743129" algn="l" defTabSz="457200" rtl="0" eaLnBrk="1" latinLnBrk="0" hangingPunct="1">
                        <a:defRPr sz="1800" b="1" kern="1200">
                          <a:solidFill>
                            <a:schemeClr val="lt1"/>
                          </a:solidFill>
                          <a:latin typeface="Arial"/>
                        </a:defRPr>
                      </a:lvl7pPr>
                      <a:lvl8pPr marL="3200324" algn="l" defTabSz="457200" rtl="0" eaLnBrk="1" latinLnBrk="0" hangingPunct="1">
                        <a:defRPr sz="1800" b="1" kern="1200">
                          <a:solidFill>
                            <a:schemeClr val="lt1"/>
                          </a:solidFill>
                          <a:latin typeface="Arial"/>
                        </a:defRPr>
                      </a:lvl8pPr>
                      <a:lvl9pPr marL="3657508" algn="l" defTabSz="457200" rtl="0" eaLnBrk="1" latinLnBrk="0" hangingPunct="1">
                        <a:defRPr sz="1800" b="1" kern="1200">
                          <a:solidFill>
                            <a:schemeClr val="lt1"/>
                          </a:solidFill>
                          <a:latin typeface="Arial"/>
                        </a:defRPr>
                      </a:lvl9pPr>
                    </a:lstStyle>
                    <a:p>
                      <a:pPr marL="457200" algn="ctr">
                        <a:lnSpc>
                          <a:spcPct val="115000"/>
                        </a:lnSpc>
                        <a:spcAft>
                          <a:spcPts val="0"/>
                        </a:spcAft>
                      </a:pPr>
                      <a:r>
                        <a:rPr lang="en-ZA" sz="1600" b="1" dirty="0">
                          <a:solidFill>
                            <a:srgbClr val="000000"/>
                          </a:solidFill>
                          <a:effectLst/>
                          <a:latin typeface="+mn-lt"/>
                          <a:ea typeface="Times New Roman" panose="02020603050405020304" pitchFamily="18" charset="0"/>
                          <a:cs typeface="Times New Roman" panose="02020603050405020304" pitchFamily="18" charset="0"/>
                        </a:rPr>
                        <a:t>CF Priority</a:t>
                      </a:r>
                      <a:endParaRPr lang="en-ZA" sz="16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00"/>
                    </a:solidFill>
                  </a:tcPr>
                </a:tc>
                <a:extLst>
                  <a:ext uri="{0D108BD9-81ED-4DB2-BD59-A6C34878D82A}">
                    <a16:rowId xmlns:a16="http://schemas.microsoft.com/office/drawing/2014/main" val="2202411595"/>
                  </a:ext>
                </a:extLst>
              </a:tr>
              <a:tr h="1263328">
                <a:tc rowSpan="3">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375" algn="l" defTabSz="457200" rtl="0" eaLnBrk="1" latinLnBrk="0" hangingPunct="1">
                        <a:defRPr sz="1800" kern="1200">
                          <a:solidFill>
                            <a:schemeClr val="dk1"/>
                          </a:solidFill>
                          <a:latin typeface="Arial"/>
                        </a:defRPr>
                      </a:lvl3pPr>
                      <a:lvl4pPr marL="1371565" algn="l" defTabSz="457200" rtl="0" eaLnBrk="1" latinLnBrk="0" hangingPunct="1">
                        <a:defRPr sz="1800" kern="1200">
                          <a:solidFill>
                            <a:schemeClr val="dk1"/>
                          </a:solidFill>
                          <a:latin typeface="Arial"/>
                        </a:defRPr>
                      </a:lvl4pPr>
                      <a:lvl5pPr marL="1828750" algn="l" defTabSz="457200" rtl="0" eaLnBrk="1" latinLnBrk="0" hangingPunct="1">
                        <a:defRPr sz="1800" kern="1200">
                          <a:solidFill>
                            <a:schemeClr val="dk1"/>
                          </a:solidFill>
                          <a:latin typeface="Arial"/>
                        </a:defRPr>
                      </a:lvl5pPr>
                      <a:lvl6pPr marL="2285942" algn="l" defTabSz="457200" rtl="0" eaLnBrk="1" latinLnBrk="0" hangingPunct="1">
                        <a:defRPr sz="1800" kern="1200">
                          <a:solidFill>
                            <a:schemeClr val="dk1"/>
                          </a:solidFill>
                          <a:latin typeface="Arial"/>
                        </a:defRPr>
                      </a:lvl6pPr>
                      <a:lvl7pPr marL="2743129" algn="l" defTabSz="457200" rtl="0" eaLnBrk="1" latinLnBrk="0" hangingPunct="1">
                        <a:defRPr sz="1800" kern="1200">
                          <a:solidFill>
                            <a:schemeClr val="dk1"/>
                          </a:solidFill>
                          <a:latin typeface="Arial"/>
                        </a:defRPr>
                      </a:lvl7pPr>
                      <a:lvl8pPr marL="3200324" algn="l" defTabSz="457200" rtl="0" eaLnBrk="1" latinLnBrk="0" hangingPunct="1">
                        <a:defRPr sz="1800" kern="1200">
                          <a:solidFill>
                            <a:schemeClr val="dk1"/>
                          </a:solidFill>
                          <a:latin typeface="Arial"/>
                        </a:defRPr>
                      </a:lvl8pPr>
                      <a:lvl9pPr marL="3657508" algn="l" defTabSz="457200" rtl="0" eaLnBrk="1" latinLnBrk="0" hangingPunct="1">
                        <a:defRPr sz="1800" kern="1200">
                          <a:solidFill>
                            <a:schemeClr val="dk1"/>
                          </a:solidFill>
                          <a:latin typeface="Arial"/>
                        </a:defRPr>
                      </a:lvl9pPr>
                    </a:lstStyle>
                    <a:p>
                      <a:r>
                        <a:rPr lang="en-US" sz="1400" b="1" i="0" u="sng" strike="noStrike" baseline="0" dirty="0" smtClean="0">
                          <a:solidFill>
                            <a:srgbClr val="000000"/>
                          </a:solidFill>
                          <a:latin typeface="+mn-lt"/>
                        </a:rPr>
                        <a:t>Priority 4: </a:t>
                      </a:r>
                      <a:r>
                        <a:rPr lang="en-US" sz="1400" b="0" i="0" u="none" strike="noStrike" baseline="0" dirty="0" smtClean="0">
                          <a:solidFill>
                            <a:srgbClr val="000000"/>
                          </a:solidFill>
                          <a:latin typeface="+mn-lt"/>
                        </a:rPr>
                        <a:t>Consolidating the Social Wage through Reliable and Basic Services 	</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00">
                        <a:tint val="40000"/>
                      </a:srgbClr>
                    </a:solidFill>
                  </a:tcPr>
                </a:tc>
                <a:tc rowSpan="3">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375" algn="l" defTabSz="457200" rtl="0" eaLnBrk="1" latinLnBrk="0" hangingPunct="1">
                        <a:defRPr sz="1800" kern="1200">
                          <a:solidFill>
                            <a:schemeClr val="dk1"/>
                          </a:solidFill>
                          <a:latin typeface="Arial"/>
                        </a:defRPr>
                      </a:lvl3pPr>
                      <a:lvl4pPr marL="1371565" algn="l" defTabSz="457200" rtl="0" eaLnBrk="1" latinLnBrk="0" hangingPunct="1">
                        <a:defRPr sz="1800" kern="1200">
                          <a:solidFill>
                            <a:schemeClr val="dk1"/>
                          </a:solidFill>
                          <a:latin typeface="Arial"/>
                        </a:defRPr>
                      </a:lvl4pPr>
                      <a:lvl5pPr marL="1828750" algn="l" defTabSz="457200" rtl="0" eaLnBrk="1" latinLnBrk="0" hangingPunct="1">
                        <a:defRPr sz="1800" kern="1200">
                          <a:solidFill>
                            <a:schemeClr val="dk1"/>
                          </a:solidFill>
                          <a:latin typeface="Arial"/>
                        </a:defRPr>
                      </a:lvl5pPr>
                      <a:lvl6pPr marL="2285942" algn="l" defTabSz="457200" rtl="0" eaLnBrk="1" latinLnBrk="0" hangingPunct="1">
                        <a:defRPr sz="1800" kern="1200">
                          <a:solidFill>
                            <a:schemeClr val="dk1"/>
                          </a:solidFill>
                          <a:latin typeface="Arial"/>
                        </a:defRPr>
                      </a:lvl6pPr>
                      <a:lvl7pPr marL="2743129" algn="l" defTabSz="457200" rtl="0" eaLnBrk="1" latinLnBrk="0" hangingPunct="1">
                        <a:defRPr sz="1800" kern="1200">
                          <a:solidFill>
                            <a:schemeClr val="dk1"/>
                          </a:solidFill>
                          <a:latin typeface="Arial"/>
                        </a:defRPr>
                      </a:lvl7pPr>
                      <a:lvl8pPr marL="3200324" algn="l" defTabSz="457200" rtl="0" eaLnBrk="1" latinLnBrk="0" hangingPunct="1">
                        <a:defRPr sz="1800" kern="1200">
                          <a:solidFill>
                            <a:schemeClr val="dk1"/>
                          </a:solidFill>
                          <a:latin typeface="Arial"/>
                        </a:defRPr>
                      </a:lvl8pPr>
                      <a:lvl9pPr marL="3657508" algn="l" defTabSz="457200" rtl="0" eaLnBrk="1" latinLnBrk="0" hangingPunct="1">
                        <a:defRPr sz="1800" kern="1200">
                          <a:solidFill>
                            <a:schemeClr val="dk1"/>
                          </a:solidFill>
                          <a:latin typeface="Arial"/>
                        </a:defRPr>
                      </a:lvl9pPr>
                    </a:lstStyle>
                    <a:p>
                      <a:r>
                        <a:rPr lang="en-US" sz="1400" b="0" i="0" u="none" strike="noStrike" baseline="0" dirty="0" smtClean="0">
                          <a:solidFill>
                            <a:srgbClr val="000000"/>
                          </a:solidFill>
                          <a:latin typeface="Arial" panose="020B0604020202020204" pitchFamily="34" charset="0"/>
                        </a:rPr>
                        <a:t>Implementation of the comprehensive social protection system by 2024 	</a:t>
                      </a: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00">
                        <a:tint val="40000"/>
                      </a:srgbClr>
                    </a:solidFill>
                  </a:tcPr>
                </a:tc>
                <a:tc rowSpan="3">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375" algn="l" defTabSz="457200" rtl="0" eaLnBrk="1" latinLnBrk="0" hangingPunct="1">
                        <a:defRPr sz="1800" kern="1200">
                          <a:solidFill>
                            <a:schemeClr val="dk1"/>
                          </a:solidFill>
                          <a:latin typeface="Arial"/>
                        </a:defRPr>
                      </a:lvl3pPr>
                      <a:lvl4pPr marL="1371565" algn="l" defTabSz="457200" rtl="0" eaLnBrk="1" latinLnBrk="0" hangingPunct="1">
                        <a:defRPr sz="1800" kern="1200">
                          <a:solidFill>
                            <a:schemeClr val="dk1"/>
                          </a:solidFill>
                          <a:latin typeface="Arial"/>
                        </a:defRPr>
                      </a:lvl4pPr>
                      <a:lvl5pPr marL="1828750" algn="l" defTabSz="457200" rtl="0" eaLnBrk="1" latinLnBrk="0" hangingPunct="1">
                        <a:defRPr sz="1800" kern="1200">
                          <a:solidFill>
                            <a:schemeClr val="dk1"/>
                          </a:solidFill>
                          <a:latin typeface="Arial"/>
                        </a:defRPr>
                      </a:lvl5pPr>
                      <a:lvl6pPr marL="2285942" algn="l" defTabSz="457200" rtl="0" eaLnBrk="1" latinLnBrk="0" hangingPunct="1">
                        <a:defRPr sz="1800" kern="1200">
                          <a:solidFill>
                            <a:schemeClr val="dk1"/>
                          </a:solidFill>
                          <a:latin typeface="Arial"/>
                        </a:defRPr>
                      </a:lvl6pPr>
                      <a:lvl7pPr marL="2743129" algn="l" defTabSz="457200" rtl="0" eaLnBrk="1" latinLnBrk="0" hangingPunct="1">
                        <a:defRPr sz="1800" kern="1200">
                          <a:solidFill>
                            <a:schemeClr val="dk1"/>
                          </a:solidFill>
                          <a:latin typeface="Arial"/>
                        </a:defRPr>
                      </a:lvl7pPr>
                      <a:lvl8pPr marL="3200324" algn="l" defTabSz="457200" rtl="0" eaLnBrk="1" latinLnBrk="0" hangingPunct="1">
                        <a:defRPr sz="1800" kern="1200">
                          <a:solidFill>
                            <a:schemeClr val="dk1"/>
                          </a:solidFill>
                          <a:latin typeface="Arial"/>
                        </a:defRPr>
                      </a:lvl8pPr>
                      <a:lvl9pPr marL="3657508" algn="l" defTabSz="457200" rtl="0" eaLnBrk="1" latinLnBrk="0" hangingPunct="1">
                        <a:defRPr sz="1800" kern="1200">
                          <a:solidFill>
                            <a:schemeClr val="dk1"/>
                          </a:solidFill>
                          <a:latin typeface="Arial"/>
                        </a:defRPr>
                      </a:lvl9pPr>
                    </a:lstStyle>
                    <a:p>
                      <a:r>
                        <a:rPr lang="en-US" sz="1400" b="0" i="0" u="none" strike="noStrike" baseline="0" dirty="0" smtClean="0">
                          <a:solidFill>
                            <a:srgbClr val="000000"/>
                          </a:solidFill>
                          <a:latin typeface="Arial" panose="020B0604020202020204" pitchFamily="34" charset="0"/>
                        </a:rPr>
                        <a:t>Comprehensive social security coverage; efficient and effective 	</a:t>
                      </a:r>
                    </a:p>
                    <a:p>
                      <a:pPr marL="457200" algn="just">
                        <a:lnSpc>
                          <a:spcPct val="150000"/>
                        </a:lnSpc>
                        <a:spcAft>
                          <a:spcPts val="0"/>
                        </a:spcAft>
                      </a:pPr>
                      <a:endParaRPr lang="en-ZA"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00">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375" algn="l" defTabSz="457200" rtl="0" eaLnBrk="1" latinLnBrk="0" hangingPunct="1">
                        <a:defRPr sz="1800" kern="1200">
                          <a:solidFill>
                            <a:schemeClr val="dk1"/>
                          </a:solidFill>
                          <a:latin typeface="Arial"/>
                        </a:defRPr>
                      </a:lvl3pPr>
                      <a:lvl4pPr marL="1371565" algn="l" defTabSz="457200" rtl="0" eaLnBrk="1" latinLnBrk="0" hangingPunct="1">
                        <a:defRPr sz="1800" kern="1200">
                          <a:solidFill>
                            <a:schemeClr val="dk1"/>
                          </a:solidFill>
                          <a:latin typeface="Arial"/>
                        </a:defRPr>
                      </a:lvl4pPr>
                      <a:lvl5pPr marL="1828750" algn="l" defTabSz="457200" rtl="0" eaLnBrk="1" latinLnBrk="0" hangingPunct="1">
                        <a:defRPr sz="1800" kern="1200">
                          <a:solidFill>
                            <a:schemeClr val="dk1"/>
                          </a:solidFill>
                          <a:latin typeface="Arial"/>
                        </a:defRPr>
                      </a:lvl5pPr>
                      <a:lvl6pPr marL="2285942" algn="l" defTabSz="457200" rtl="0" eaLnBrk="1" latinLnBrk="0" hangingPunct="1">
                        <a:defRPr sz="1800" kern="1200">
                          <a:solidFill>
                            <a:schemeClr val="dk1"/>
                          </a:solidFill>
                          <a:latin typeface="Arial"/>
                        </a:defRPr>
                      </a:lvl6pPr>
                      <a:lvl7pPr marL="2743129" algn="l" defTabSz="457200" rtl="0" eaLnBrk="1" latinLnBrk="0" hangingPunct="1">
                        <a:defRPr sz="1800" kern="1200">
                          <a:solidFill>
                            <a:schemeClr val="dk1"/>
                          </a:solidFill>
                          <a:latin typeface="Arial"/>
                        </a:defRPr>
                      </a:lvl7pPr>
                      <a:lvl8pPr marL="3200324" algn="l" defTabSz="457200" rtl="0" eaLnBrk="1" latinLnBrk="0" hangingPunct="1">
                        <a:defRPr sz="1800" kern="1200">
                          <a:solidFill>
                            <a:schemeClr val="dk1"/>
                          </a:solidFill>
                          <a:latin typeface="Arial"/>
                        </a:defRPr>
                      </a:lvl8pPr>
                      <a:lvl9pPr marL="3657508" algn="l" defTabSz="457200" rtl="0" eaLnBrk="1" latinLnBrk="0" hangingPunct="1">
                        <a:defRPr sz="1800" kern="1200">
                          <a:solidFill>
                            <a:schemeClr val="dk1"/>
                          </a:solidFill>
                          <a:latin typeface="Arial"/>
                        </a:defRPr>
                      </a:lvl9pPr>
                    </a:lstStyle>
                    <a:p>
                      <a:r>
                        <a:rPr lang="en-ZA" sz="1400" b="1" i="0" u="sng" strike="noStrike" baseline="0" dirty="0" smtClean="0">
                          <a:solidFill>
                            <a:srgbClr val="000000"/>
                          </a:solidFill>
                          <a:latin typeface="Arial" panose="020B0604020202020204" pitchFamily="34" charset="0"/>
                        </a:rPr>
                        <a:t>Priority 5: </a:t>
                      </a:r>
                      <a:endParaRPr lang="en-ZA" sz="1400" b="0" i="0" u="none" strike="noStrike" baseline="0" dirty="0" smtClean="0">
                        <a:solidFill>
                          <a:srgbClr val="000000"/>
                        </a:solidFill>
                        <a:latin typeface="Arial" panose="020B0604020202020204" pitchFamily="34" charset="0"/>
                      </a:endParaRPr>
                    </a:p>
                    <a:p>
                      <a:r>
                        <a:rPr lang="en-US" sz="1400" b="0" i="0" u="none" strike="noStrike" baseline="0" dirty="0" smtClean="0">
                          <a:solidFill>
                            <a:srgbClr val="000000"/>
                          </a:solidFill>
                          <a:latin typeface="Arial" panose="020B0604020202020204" pitchFamily="34" charset="0"/>
                        </a:rPr>
                        <a:t>To improve operational efficiency through process reengineering and technological innovation 	</a:t>
                      </a:r>
                    </a:p>
                    <a:p>
                      <a:pPr marL="457200" algn="just">
                        <a:lnSpc>
                          <a:spcPct val="150000"/>
                        </a:lnSpc>
                        <a:spcAft>
                          <a:spcPts val="0"/>
                        </a:spcAft>
                      </a:pPr>
                      <a:endParaRPr lang="en-ZA" sz="1400" b="0" u="none"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00">
                        <a:tint val="40000"/>
                      </a:srgbClr>
                    </a:solidFill>
                  </a:tcPr>
                </a:tc>
                <a:extLst>
                  <a:ext uri="{0D108BD9-81ED-4DB2-BD59-A6C34878D82A}">
                    <a16:rowId xmlns:a16="http://schemas.microsoft.com/office/drawing/2014/main" val="4014080419"/>
                  </a:ext>
                </a:extLst>
              </a:tr>
              <a:tr h="1493025">
                <a:tc vMerge="1">
                  <a:txBody>
                    <a:bodyPr/>
                    <a:lstStyle/>
                    <a:p>
                      <a:pPr algn="just">
                        <a:lnSpc>
                          <a:spcPct val="150000"/>
                        </a:lnSpc>
                      </a:pPr>
                      <a:endParaRPr lang="en-ZA" sz="1400" b="0" u="none" dirty="0">
                        <a:solidFill>
                          <a:srgbClr val="000000"/>
                        </a:solidFill>
                        <a:latin typeface="+mn-lt"/>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00">
                        <a:tint val="40000"/>
                      </a:srgbClr>
                    </a:solidFill>
                  </a:tcPr>
                </a:tc>
                <a:tc vMerge="1">
                  <a:txBody>
                    <a:bodyPr/>
                    <a:lstStyle/>
                    <a:p>
                      <a:endParaRPr lang="en-US" sz="1400" b="0" i="0" u="none" strike="noStrike" baseline="0" dirty="0" smtClean="0">
                        <a:solidFill>
                          <a:srgbClr val="000000"/>
                        </a:solidFill>
                        <a:latin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00">
                        <a:tint val="40000"/>
                      </a:srgbClr>
                    </a:solidFill>
                  </a:tcPr>
                </a:tc>
                <a:tc vMerge="1">
                  <a:txBody>
                    <a:bodyPr/>
                    <a:lstStyle/>
                    <a:p>
                      <a:pPr marL="457200" algn="just">
                        <a:lnSpc>
                          <a:spcPct val="150000"/>
                        </a:lnSpc>
                        <a:spcAft>
                          <a:spcPts val="0"/>
                        </a:spcAft>
                      </a:pPr>
                      <a:endParaRPr lang="en-ZA"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00">
                        <a:tint val="40000"/>
                      </a:srgbClr>
                    </a:solidFill>
                  </a:tcPr>
                </a:tc>
                <a:tc>
                  <a:txBody>
                    <a:bodyPr/>
                    <a:lstStyle/>
                    <a:p>
                      <a:r>
                        <a:rPr lang="en-ZA" sz="1400" b="1" i="0" u="sng" strike="noStrike" baseline="0" dirty="0" smtClean="0">
                          <a:solidFill>
                            <a:srgbClr val="000000"/>
                          </a:solidFill>
                          <a:latin typeface="Arial" panose="020B0604020202020204" pitchFamily="34" charset="0"/>
                        </a:rPr>
                        <a:t>Priority 2: </a:t>
                      </a:r>
                      <a:endParaRPr lang="en-ZA" sz="1400" b="0" i="0" u="none" strike="noStrike" baseline="0" dirty="0" smtClean="0">
                        <a:solidFill>
                          <a:srgbClr val="000000"/>
                        </a:solidFill>
                        <a:latin typeface="Arial" panose="020B0604020202020204" pitchFamily="34" charset="0"/>
                      </a:endParaRPr>
                    </a:p>
                    <a:p>
                      <a:r>
                        <a:rPr lang="en-US" sz="1400" b="0" i="0" u="none" strike="noStrike" baseline="0" dirty="0" smtClean="0">
                          <a:solidFill>
                            <a:srgbClr val="000000"/>
                          </a:solidFill>
                          <a:latin typeface="Arial" panose="020B0604020202020204" pitchFamily="34" charset="0"/>
                        </a:rPr>
                        <a:t>To ensure that appropriate benefits are delivered to Intended Beneficiaries, efficiently and at a reasonable cost 	</a:t>
                      </a:r>
                    </a:p>
                    <a:p>
                      <a:pPr marL="457200" algn="just">
                        <a:lnSpc>
                          <a:spcPct val="150000"/>
                        </a:lnSpc>
                        <a:spcAft>
                          <a:spcPts val="0"/>
                        </a:spcAft>
                      </a:pPr>
                      <a:endParaRPr lang="en-ZA" sz="1400" b="0" u="none"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00">
                        <a:tint val="40000"/>
                      </a:srgbClr>
                    </a:solidFill>
                  </a:tcPr>
                </a:tc>
                <a:extLst>
                  <a:ext uri="{0D108BD9-81ED-4DB2-BD59-A6C34878D82A}">
                    <a16:rowId xmlns:a16="http://schemas.microsoft.com/office/drawing/2014/main" val="2766565044"/>
                  </a:ext>
                </a:extLst>
              </a:tr>
              <a:tr h="1263328">
                <a:tc vMerge="1">
                  <a:txBody>
                    <a:bodyPr/>
                    <a:lstStyle/>
                    <a:p>
                      <a:pPr algn="just">
                        <a:lnSpc>
                          <a:spcPct val="150000"/>
                        </a:lnSpc>
                      </a:pPr>
                      <a:endParaRPr lang="en-ZA" sz="1400" b="0" u="none" dirty="0">
                        <a:solidFill>
                          <a:srgbClr val="000000"/>
                        </a:solidFill>
                        <a:latin typeface="+mn-lt"/>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C00">
                        <a:tint val="40000"/>
                      </a:srgbClr>
                    </a:solidFill>
                  </a:tcPr>
                </a:tc>
                <a:tc vMerge="1">
                  <a:txBody>
                    <a:bodyPr/>
                    <a:lstStyle/>
                    <a:p>
                      <a:endParaRPr lang="en-US" sz="1400" b="0" i="0" u="none" strike="noStrike" baseline="0" dirty="0" smtClean="0">
                        <a:solidFill>
                          <a:srgbClr val="000000"/>
                        </a:solidFill>
                        <a:latin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C00">
                        <a:tint val="40000"/>
                      </a:srgbClr>
                    </a:solidFill>
                  </a:tcPr>
                </a:tc>
                <a:tc vMerge="1">
                  <a:txBody>
                    <a:bodyPr/>
                    <a:lstStyle/>
                    <a:p>
                      <a:pPr marL="457200" algn="just">
                        <a:lnSpc>
                          <a:spcPct val="150000"/>
                        </a:lnSpc>
                        <a:spcAft>
                          <a:spcPts val="0"/>
                        </a:spcAft>
                      </a:pPr>
                      <a:endParaRPr lang="en-ZA"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C00">
                        <a:tint val="40000"/>
                      </a:srgbClr>
                    </a:solidFill>
                  </a:tcPr>
                </a:tc>
                <a:tc>
                  <a:txBody>
                    <a:bodyPr/>
                    <a:lstStyle/>
                    <a:p>
                      <a:r>
                        <a:rPr lang="en-ZA" sz="1400" b="1" i="0" u="sng" strike="noStrike" baseline="0" dirty="0" smtClean="0">
                          <a:solidFill>
                            <a:srgbClr val="000000"/>
                          </a:solidFill>
                          <a:latin typeface="Arial" panose="020B0604020202020204" pitchFamily="34" charset="0"/>
                        </a:rPr>
                        <a:t>Priority 3: </a:t>
                      </a:r>
                      <a:endParaRPr lang="en-ZA" sz="1400" b="0" i="0" u="none" strike="noStrike" baseline="0" dirty="0" smtClean="0">
                        <a:solidFill>
                          <a:srgbClr val="000000"/>
                        </a:solidFill>
                        <a:latin typeface="Arial" panose="020B0604020202020204" pitchFamily="34" charset="0"/>
                      </a:endParaRPr>
                    </a:p>
                    <a:p>
                      <a:r>
                        <a:rPr lang="en-US" sz="1400" b="0" i="0" u="none" strike="noStrike" baseline="0" dirty="0" smtClean="0">
                          <a:solidFill>
                            <a:srgbClr val="000000"/>
                          </a:solidFill>
                          <a:latin typeface="Arial" panose="020B0604020202020204" pitchFamily="34" charset="0"/>
                        </a:rPr>
                        <a:t>Contribute to employment and economic growth through rehabilitation and re-integration. 	</a:t>
                      </a:r>
                    </a:p>
                    <a:p>
                      <a:pPr marL="457200" algn="just">
                        <a:lnSpc>
                          <a:spcPct val="150000"/>
                        </a:lnSpc>
                        <a:spcAft>
                          <a:spcPts val="0"/>
                        </a:spcAft>
                      </a:pPr>
                      <a:endParaRPr lang="en-ZA" sz="1400" b="0" u="none"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CC00">
                        <a:tint val="40000"/>
                      </a:srgbClr>
                    </a:solidFill>
                  </a:tcPr>
                </a:tc>
                <a:extLst>
                  <a:ext uri="{0D108BD9-81ED-4DB2-BD59-A6C34878D82A}">
                    <a16:rowId xmlns:a16="http://schemas.microsoft.com/office/drawing/2014/main" val="2768663472"/>
                  </a:ext>
                </a:extLst>
              </a:tr>
            </a:tbl>
          </a:graphicData>
        </a:graphic>
      </p:graphicFrame>
    </p:spTree>
    <p:extLst>
      <p:ext uri="{BB962C8B-B14F-4D97-AF65-F5344CB8AC3E}">
        <p14:creationId xmlns:p14="http://schemas.microsoft.com/office/powerpoint/2010/main" val="8986694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prstClr val="black"/>
                </a:solidFill>
                <a:latin typeface="Arial" panose="020B0604020202020204" pitchFamily="34" charset="0"/>
                <a:cs typeface="Arial" panose="020B0604020202020204" pitchFamily="34" charset="0"/>
              </a:rPr>
              <a:t>CF 5 YEAR STRATEGIC PLAN 2020/21-2024/25</a:t>
            </a:r>
            <a:endParaRPr lang="en-ZA" dirty="0"/>
          </a:p>
        </p:txBody>
      </p:sp>
      <p:sp>
        <p:nvSpPr>
          <p:cNvPr id="4" name="Slide Number Placeholder 3"/>
          <p:cNvSpPr>
            <a:spLocks noGrp="1"/>
          </p:cNvSpPr>
          <p:nvPr>
            <p:ph type="sldNum" sz="quarter" idx="12"/>
          </p:nvPr>
        </p:nvSpPr>
        <p:spPr>
          <a:xfrm>
            <a:off x="6736080" y="6492875"/>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79B0E16-3B21-4DA7-809D-032F5E4D0A06}" type="slidenum">
              <a:rPr kumimoji="0" lang="en-US" sz="1200" b="0" i="0" u="none" strike="noStrike" kern="1200" cap="none" spc="0" normalizeH="0" baseline="0" noProof="0" smtClean="0">
                <a:ln>
                  <a:noFill/>
                </a:ln>
                <a:solidFill>
                  <a:prstClr val="white"/>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prstClr val="white"/>
              </a:solidFill>
              <a:effectLst/>
              <a:uLnTx/>
              <a:uFillTx/>
              <a:latin typeface="Calibri" pitchFamily="80" charset="0"/>
              <a:ea typeface="ＭＳ Ｐゴシック" pitchFamily="80" charset="-128"/>
              <a:cs typeface="+mn-cs"/>
            </a:endParaRPr>
          </a:p>
        </p:txBody>
      </p:sp>
      <p:pic>
        <p:nvPicPr>
          <p:cNvPr id="3" name="Picture 2"/>
          <p:cNvPicPr>
            <a:picLocks noChangeAspect="1"/>
          </p:cNvPicPr>
          <p:nvPr/>
        </p:nvPicPr>
        <p:blipFill>
          <a:blip r:embed="rId2"/>
          <a:stretch>
            <a:fillRect/>
          </a:stretch>
        </p:blipFill>
        <p:spPr>
          <a:xfrm>
            <a:off x="203200" y="1276827"/>
            <a:ext cx="8666480" cy="5356860"/>
          </a:xfrm>
          <a:prstGeom prst="rect">
            <a:avLst/>
          </a:prstGeom>
        </p:spPr>
      </p:pic>
    </p:spTree>
    <p:extLst>
      <p:ext uri="{BB962C8B-B14F-4D97-AF65-F5344CB8AC3E}">
        <p14:creationId xmlns:p14="http://schemas.microsoft.com/office/powerpoint/2010/main" val="34087390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prstClr val="black"/>
                </a:solidFill>
                <a:latin typeface="Arial" panose="020B0604020202020204" pitchFamily="34" charset="0"/>
                <a:cs typeface="Arial" panose="020B0604020202020204" pitchFamily="34" charset="0"/>
              </a:rPr>
              <a:t>CF 5 YEAR STRATEGIC PLAN 2020/21-2024/25</a:t>
            </a:r>
            <a:endParaRPr lang="en-ZA" dirty="0"/>
          </a:p>
        </p:txBody>
      </p:sp>
      <p:sp>
        <p:nvSpPr>
          <p:cNvPr id="4" name="Slide Number Placeholder 3"/>
          <p:cNvSpPr>
            <a:spLocks noGrp="1"/>
          </p:cNvSpPr>
          <p:nvPr>
            <p:ph type="sldNum" sz="quarter" idx="12"/>
          </p:nvPr>
        </p:nvSpPr>
        <p:spPr>
          <a:xfrm>
            <a:off x="6736080" y="6492875"/>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79B0E16-3B21-4DA7-809D-032F5E4D0A06}" type="slidenum">
              <a:rPr kumimoji="0" lang="en-US" sz="1200" b="0" i="0" u="none" strike="noStrike" kern="1200" cap="none" spc="0" normalizeH="0" baseline="0" noProof="0" smtClean="0">
                <a:ln>
                  <a:noFill/>
                </a:ln>
                <a:solidFill>
                  <a:prstClr val="white"/>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prstClr val="white"/>
              </a:solidFill>
              <a:effectLst/>
              <a:uLnTx/>
              <a:uFillTx/>
              <a:latin typeface="Calibri" pitchFamily="80" charset="0"/>
              <a:ea typeface="ＭＳ Ｐゴシック" pitchFamily="80" charset="-128"/>
              <a:cs typeface="+mn-cs"/>
            </a:endParaRPr>
          </a:p>
        </p:txBody>
      </p:sp>
      <p:pic>
        <p:nvPicPr>
          <p:cNvPr id="3" name="Picture 2"/>
          <p:cNvPicPr>
            <a:picLocks noChangeAspect="1"/>
          </p:cNvPicPr>
          <p:nvPr/>
        </p:nvPicPr>
        <p:blipFill>
          <a:blip r:embed="rId2"/>
          <a:stretch>
            <a:fillRect/>
          </a:stretch>
        </p:blipFill>
        <p:spPr>
          <a:xfrm>
            <a:off x="203200" y="1333164"/>
            <a:ext cx="8783782" cy="5244185"/>
          </a:xfrm>
          <a:prstGeom prst="rect">
            <a:avLst/>
          </a:prstGeom>
        </p:spPr>
      </p:pic>
    </p:spTree>
    <p:extLst>
      <p:ext uri="{BB962C8B-B14F-4D97-AF65-F5344CB8AC3E}">
        <p14:creationId xmlns:p14="http://schemas.microsoft.com/office/powerpoint/2010/main" val="3648517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2800" b="1" dirty="0" smtClean="0">
                <a:latin typeface="Arial" panose="020B0604020202020204" pitchFamily="34" charset="0"/>
                <a:ea typeface="ＭＳ Ｐゴシック" pitchFamily="34" charset="-128"/>
                <a:cs typeface="Arial" panose="020B0604020202020204" pitchFamily="34" charset="0"/>
              </a:rPr>
              <a:t>TABLE OF CONTENTS</a:t>
            </a:r>
            <a:endParaRPr lang="en-US" altLang="en-US" sz="2800" b="1" dirty="0">
              <a:latin typeface="Arial" panose="020B0604020202020204" pitchFamily="34" charset="0"/>
              <a:ea typeface="ＭＳ Ｐゴシック" pitchFamily="34" charset="-128"/>
              <a:cs typeface="Arial" panose="020B0604020202020204" pitchFamily="34" charset="0"/>
            </a:endParaRPr>
          </a:p>
        </p:txBody>
      </p:sp>
      <p:sp>
        <p:nvSpPr>
          <p:cNvPr id="17412" name="Slide Number Placeholder 1"/>
          <p:cNvSpPr>
            <a:spLocks noGrp="1"/>
          </p:cNvSpPr>
          <p:nvPr>
            <p:ph type="sldNum" sz="quarter" idx="12"/>
          </p:nvPr>
        </p:nvSpPr>
        <p:spPr bwMode="auto">
          <a:xfrm>
            <a:off x="6881812"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defRPr/>
            </a:pPr>
            <a:fld id="{43A91E76-9EBF-4284-A71D-23B6CAFC73C1}" type="slidenum">
              <a:rPr lang="en-US" altLang="en-US" sz="1200" b="1">
                <a:solidFill>
                  <a:schemeClr val="bg1"/>
                </a:solidFill>
              </a:rPr>
              <a:pPr>
                <a:defRPr/>
              </a:pPr>
              <a:t>2</a:t>
            </a:fld>
            <a:endParaRPr lang="en-US" altLang="en-US" sz="1200" b="1" dirty="0">
              <a:solidFill>
                <a:schemeClr val="bg1"/>
              </a:solidFill>
            </a:endParaRPr>
          </a:p>
        </p:txBody>
      </p:sp>
      <p:sp>
        <p:nvSpPr>
          <p:cNvPr id="8" name="Content Placeholder 2"/>
          <p:cNvSpPr txBox="1">
            <a:spLocks/>
          </p:cNvSpPr>
          <p:nvPr/>
        </p:nvSpPr>
        <p:spPr bwMode="auto">
          <a:xfrm>
            <a:off x="203200" y="1417638"/>
            <a:ext cx="8709891" cy="358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marL="342900" indent="-342900">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457200" indent="-457200" algn="just">
              <a:buAutoNum type="arabicPeriod"/>
            </a:pPr>
            <a:endParaRPr lang="en-ZA" altLang="en-US" sz="2400" dirty="0" smtClean="0">
              <a:latin typeface="Arial" panose="020B0604020202020204" pitchFamily="34" charset="0"/>
              <a:cs typeface="Arial" panose="020B0604020202020204" pitchFamily="34" charset="0"/>
            </a:endParaRPr>
          </a:p>
          <a:p>
            <a:pPr marL="457200" indent="-457200" algn="just">
              <a:buAutoNum type="arabicPeriod"/>
            </a:pPr>
            <a:endParaRPr lang="en-ZA" altLang="en-US" sz="2400" dirty="0">
              <a:latin typeface="Arial" panose="020B0604020202020204" pitchFamily="34" charset="0"/>
              <a:cs typeface="Arial" panose="020B0604020202020204" pitchFamily="34" charset="0"/>
            </a:endParaRPr>
          </a:p>
          <a:p>
            <a:pPr marL="457200" indent="-457200" algn="just">
              <a:buAutoNum type="arabicPeriod"/>
            </a:pPr>
            <a:endParaRPr lang="en-ZA" altLang="en-US" sz="2400" dirty="0" smtClean="0">
              <a:latin typeface="Arial" panose="020B0604020202020204" pitchFamily="34" charset="0"/>
              <a:cs typeface="Arial" panose="020B0604020202020204" pitchFamily="34" charset="0"/>
            </a:endParaRPr>
          </a:p>
          <a:p>
            <a:pPr marL="457200" indent="-457200" algn="just">
              <a:buAutoNum type="arabicPeriod"/>
            </a:pPr>
            <a:r>
              <a:rPr lang="en-ZA" altLang="en-US" sz="2400" dirty="0" smtClean="0">
                <a:latin typeface="Arial" panose="020B0604020202020204" pitchFamily="34" charset="0"/>
                <a:cs typeface="Arial" panose="020B0604020202020204" pitchFamily="34" charset="0"/>
              </a:rPr>
              <a:t>Mandate</a:t>
            </a:r>
            <a:r>
              <a:rPr lang="en-ZA" altLang="en-US" sz="2400" dirty="0">
                <a:latin typeface="Arial" panose="020B0604020202020204" pitchFamily="34" charset="0"/>
                <a:cs typeface="Arial" panose="020B0604020202020204" pitchFamily="34" charset="0"/>
              </a:rPr>
              <a:t>, Vision, Mission, Values and </a:t>
            </a:r>
            <a:r>
              <a:rPr lang="en-ZA" altLang="en-US" sz="2400" dirty="0" smtClean="0">
                <a:latin typeface="Arial" panose="020B0604020202020204" pitchFamily="34" charset="0"/>
                <a:cs typeface="Arial" panose="020B0604020202020204" pitchFamily="34" charset="0"/>
              </a:rPr>
              <a:t>Services</a:t>
            </a:r>
          </a:p>
          <a:p>
            <a:pPr marL="457200" indent="-457200" algn="just">
              <a:buAutoNum type="arabicPeriod"/>
            </a:pPr>
            <a:r>
              <a:rPr lang="en-ZA" altLang="en-US" sz="2400" dirty="0" smtClean="0">
                <a:solidFill>
                  <a:prstClr val="black"/>
                </a:solidFill>
                <a:latin typeface="Arial" panose="020B0604020202020204" pitchFamily="34" charset="0"/>
                <a:ea typeface="ＭＳ Ｐゴシック" pitchFamily="34" charset="-128"/>
                <a:cs typeface="Arial" panose="020B0604020202020204" pitchFamily="34" charset="0"/>
              </a:rPr>
              <a:t>Compensation Fund Strategic Plan 2020/21- 2024/25</a:t>
            </a:r>
          </a:p>
          <a:p>
            <a:pPr marL="457200" indent="-457200" algn="just">
              <a:buAutoNum type="arabicPeriod"/>
            </a:pPr>
            <a:r>
              <a:rPr lang="en-US" altLang="en-US" sz="2400" dirty="0" smtClean="0">
                <a:solidFill>
                  <a:prstClr val="black"/>
                </a:solidFill>
                <a:latin typeface="Arial" panose="020B0604020202020204" pitchFamily="34" charset="0"/>
                <a:ea typeface="ＭＳ Ｐゴシック" pitchFamily="34" charset="-128"/>
                <a:cs typeface="Arial" panose="020B0604020202020204" pitchFamily="34" charset="0"/>
              </a:rPr>
              <a:t>Compensation </a:t>
            </a:r>
            <a:r>
              <a:rPr lang="en-US" altLang="en-US" sz="2400" dirty="0">
                <a:solidFill>
                  <a:prstClr val="black"/>
                </a:solidFill>
                <a:latin typeface="Arial" panose="020B0604020202020204" pitchFamily="34" charset="0"/>
                <a:ea typeface="ＭＳ Ｐゴシック" pitchFamily="34" charset="-128"/>
                <a:cs typeface="Arial" panose="020B0604020202020204" pitchFamily="34" charset="0"/>
              </a:rPr>
              <a:t>Fund </a:t>
            </a:r>
            <a:r>
              <a:rPr lang="en-US" altLang="en-US" sz="2400" dirty="0" smtClean="0">
                <a:solidFill>
                  <a:prstClr val="black"/>
                </a:solidFill>
                <a:latin typeface="Arial" panose="020B0604020202020204" pitchFamily="34" charset="0"/>
                <a:ea typeface="ＭＳ Ｐゴシック" pitchFamily="34" charset="-128"/>
                <a:cs typeface="Arial" panose="020B0604020202020204" pitchFamily="34" charset="0"/>
              </a:rPr>
              <a:t>Annual Performance </a:t>
            </a:r>
            <a:r>
              <a:rPr lang="en-US" altLang="en-US" sz="2400" dirty="0">
                <a:solidFill>
                  <a:prstClr val="black"/>
                </a:solidFill>
                <a:latin typeface="Arial" panose="020B0604020202020204" pitchFamily="34" charset="0"/>
                <a:ea typeface="ＭＳ Ｐゴシック" pitchFamily="34" charset="-128"/>
                <a:cs typeface="Arial" panose="020B0604020202020204" pitchFamily="34" charset="0"/>
              </a:rPr>
              <a:t>Plan </a:t>
            </a:r>
            <a:r>
              <a:rPr lang="en-US" altLang="en-US" sz="2400" dirty="0" smtClean="0">
                <a:solidFill>
                  <a:prstClr val="black"/>
                </a:solidFill>
                <a:latin typeface="Arial" panose="020B0604020202020204" pitchFamily="34" charset="0"/>
                <a:ea typeface="ＭＳ Ｐゴシック" pitchFamily="34" charset="-128"/>
                <a:cs typeface="Arial" panose="020B0604020202020204" pitchFamily="34" charset="0"/>
              </a:rPr>
              <a:t>2020 – 2021</a:t>
            </a:r>
          </a:p>
          <a:p>
            <a:pPr marL="457200" indent="-457200" algn="just">
              <a:buAutoNum type="arabicPeriod"/>
            </a:pPr>
            <a:endParaRPr lang="en-US" altLang="en-US" sz="2400" dirty="0">
              <a:solidFill>
                <a:prstClr val="black"/>
              </a:solidFill>
              <a:latin typeface="Arial" panose="020B0604020202020204" pitchFamily="34" charset="0"/>
              <a:ea typeface="ＭＳ Ｐゴシック" pitchFamily="34" charset="-128"/>
              <a:cs typeface="Arial" panose="020B0604020202020204" pitchFamily="34" charset="0"/>
            </a:endParaRPr>
          </a:p>
          <a:p>
            <a:pPr marL="457200" indent="-457200" algn="just">
              <a:buAutoNum type="arabicPeriod"/>
            </a:pPr>
            <a:endParaRPr lang="en-ZA" altLang="en-US" sz="2400" dirty="0" smtClean="0">
              <a:solidFill>
                <a:prstClr val="black"/>
              </a:solidFill>
              <a:latin typeface="Arial" charset="0"/>
              <a:ea typeface="ＭＳ Ｐゴシック" pitchFamily="34" charset="-128"/>
            </a:endParaRPr>
          </a:p>
          <a:p>
            <a:pPr algn="just"/>
            <a:endParaRPr lang="en-ZA" altLang="en-US" sz="2400" dirty="0">
              <a:solidFill>
                <a:prstClr val="black"/>
              </a:solidFill>
              <a:latin typeface="Arial" charset="0"/>
              <a:ea typeface="ＭＳ Ｐゴシック" pitchFamily="34" charset="-128"/>
            </a:endParaRPr>
          </a:p>
        </p:txBody>
      </p:sp>
    </p:spTree>
    <p:extLst>
      <p:ext uri="{BB962C8B-B14F-4D97-AF65-F5344CB8AC3E}">
        <p14:creationId xmlns:p14="http://schemas.microsoft.com/office/powerpoint/2010/main" val="4259261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prstClr val="black"/>
                </a:solidFill>
                <a:latin typeface="Arial" panose="020B0604020202020204" pitchFamily="34" charset="0"/>
                <a:cs typeface="Arial" panose="020B0604020202020204" pitchFamily="34" charset="0"/>
              </a:rPr>
              <a:t>CF 5 YEAR STRATEGIC PLAN 2020/21-2024/25</a:t>
            </a:r>
            <a:endParaRPr lang="en-ZA" dirty="0"/>
          </a:p>
        </p:txBody>
      </p:sp>
      <p:sp>
        <p:nvSpPr>
          <p:cNvPr id="4" name="Slide Number Placeholder 3"/>
          <p:cNvSpPr>
            <a:spLocks noGrp="1"/>
          </p:cNvSpPr>
          <p:nvPr>
            <p:ph type="sldNum" sz="quarter" idx="12"/>
          </p:nvPr>
        </p:nvSpPr>
        <p:spPr>
          <a:xfrm>
            <a:off x="6736080" y="6492875"/>
            <a:ext cx="2133600" cy="365125"/>
          </a:xfrm>
        </p:spPr>
        <p:txBody>
          <a:bodyPr/>
          <a:lstStyle/>
          <a:p>
            <a:pPr>
              <a:defRPr/>
            </a:pPr>
            <a:fld id="{A79B0E16-3B21-4DA7-809D-032F5E4D0A06}" type="slidenum">
              <a:rPr lang="en-US" smtClean="0">
                <a:solidFill>
                  <a:schemeClr val="bg1"/>
                </a:solidFill>
              </a:rPr>
              <a:pPr>
                <a:defRPr/>
              </a:pPr>
              <a:t>20</a:t>
            </a:fld>
            <a:endParaRPr lang="en-US" dirty="0">
              <a:solidFill>
                <a:schemeClr val="bg1"/>
              </a:solidFill>
            </a:endParaRPr>
          </a:p>
        </p:txBody>
      </p:sp>
      <p:pic>
        <p:nvPicPr>
          <p:cNvPr id="3" name="Picture 2"/>
          <p:cNvPicPr>
            <a:picLocks noChangeAspect="1"/>
          </p:cNvPicPr>
          <p:nvPr/>
        </p:nvPicPr>
        <p:blipFill>
          <a:blip r:embed="rId3"/>
          <a:stretch>
            <a:fillRect/>
          </a:stretch>
        </p:blipFill>
        <p:spPr>
          <a:xfrm>
            <a:off x="266469" y="2476385"/>
            <a:ext cx="8611062" cy="3960177"/>
          </a:xfrm>
          <a:prstGeom prst="rect">
            <a:avLst/>
          </a:prstGeom>
        </p:spPr>
      </p:pic>
      <p:pic>
        <p:nvPicPr>
          <p:cNvPr id="5" name="Picture 4"/>
          <p:cNvPicPr>
            <a:picLocks noChangeAspect="1"/>
          </p:cNvPicPr>
          <p:nvPr/>
        </p:nvPicPr>
        <p:blipFill>
          <a:blip r:embed="rId4"/>
          <a:stretch>
            <a:fillRect/>
          </a:stretch>
        </p:blipFill>
        <p:spPr>
          <a:xfrm>
            <a:off x="266469" y="1343747"/>
            <a:ext cx="8611061" cy="1076325"/>
          </a:xfrm>
          <a:prstGeom prst="rect">
            <a:avLst/>
          </a:prstGeom>
        </p:spPr>
      </p:pic>
    </p:spTree>
    <p:extLst>
      <p:ext uri="{BB962C8B-B14F-4D97-AF65-F5344CB8AC3E}">
        <p14:creationId xmlns:p14="http://schemas.microsoft.com/office/powerpoint/2010/main" val="9724124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53225" y="6492875"/>
            <a:ext cx="2133600" cy="365125"/>
          </a:xfrm>
        </p:spPr>
        <p:txBody>
          <a:bodyPr/>
          <a:lstStyle/>
          <a:p>
            <a:pPr>
              <a:defRPr/>
            </a:pPr>
            <a:fld id="{A79B0E16-3B21-4DA7-809D-032F5E4D0A06}" type="slidenum">
              <a:rPr lang="en-US" smtClean="0">
                <a:solidFill>
                  <a:schemeClr val="bg1"/>
                </a:solidFill>
              </a:rPr>
              <a:pPr>
                <a:defRPr/>
              </a:pPr>
              <a:t>21</a:t>
            </a:fld>
            <a:endParaRPr lang="en-US" dirty="0">
              <a:solidFill>
                <a:schemeClr val="bg1"/>
              </a:solidFill>
            </a:endParaRPr>
          </a:p>
        </p:txBody>
      </p:sp>
      <p:sp>
        <p:nvSpPr>
          <p:cNvPr id="13" name="Rectangle 3"/>
          <p:cNvSpPr txBox="1">
            <a:spLocks noChangeArrowheads="1"/>
          </p:cNvSpPr>
          <p:nvPr/>
        </p:nvSpPr>
        <p:spPr>
          <a:xfrm>
            <a:off x="304800" y="3096520"/>
            <a:ext cx="8582025" cy="1292662"/>
          </a:xfrm>
          <a:prstGeom prst="rect">
            <a:avLst/>
          </a:prstGeom>
          <a:gradFill rotWithShape="1">
            <a:gsLst>
              <a:gs pos="0">
                <a:srgbClr val="FFCC00">
                  <a:shade val="51000"/>
                  <a:satMod val="130000"/>
                </a:srgbClr>
              </a:gs>
              <a:gs pos="80000">
                <a:srgbClr val="FFCC00">
                  <a:shade val="93000"/>
                  <a:satMod val="130000"/>
                </a:srgbClr>
              </a:gs>
              <a:gs pos="100000">
                <a:srgbClr val="FFCC00">
                  <a:shade val="94000"/>
                  <a:satMod val="135000"/>
                </a:srgbClr>
              </a:gs>
            </a:gsLst>
            <a:lin ang="16200000" scaled="0"/>
          </a:gradFill>
          <a:ln>
            <a:solidFill>
              <a:srgbClr val="007832"/>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square" lIns="0" tIns="0" rIns="0" bIns="0" anchor="ctr">
            <a:spAutoFit/>
          </a:bodyPr>
          <a:lstStyle>
            <a:lvl1pPr marL="0">
              <a:defRPr b="0" i="0">
                <a:solidFill>
                  <a:schemeClr val="tx1"/>
                </a:solidFill>
                <a:latin typeface="+mn-lt"/>
                <a:ea typeface="+mn-ea"/>
                <a:cs typeface="+mn-cs"/>
              </a:defRPr>
            </a:lvl1pPr>
            <a:lvl2pPr marL="457200">
              <a:defRPr>
                <a:solidFill>
                  <a:schemeClr val="lt1"/>
                </a:solidFill>
                <a:latin typeface="+mn-lt"/>
                <a:ea typeface="+mn-ea"/>
                <a:cs typeface="+mn-cs"/>
              </a:defRPr>
            </a:lvl2pPr>
            <a:lvl3pPr marL="914400">
              <a:defRPr>
                <a:solidFill>
                  <a:schemeClr val="lt1"/>
                </a:solidFill>
                <a:latin typeface="+mn-lt"/>
                <a:ea typeface="+mn-ea"/>
                <a:cs typeface="+mn-cs"/>
              </a:defRPr>
            </a:lvl3pPr>
            <a:lvl4pPr marL="1371600">
              <a:defRPr>
                <a:solidFill>
                  <a:schemeClr val="lt1"/>
                </a:solidFill>
                <a:latin typeface="+mn-lt"/>
                <a:ea typeface="+mn-ea"/>
                <a:cs typeface="+mn-cs"/>
              </a:defRPr>
            </a:lvl4pPr>
            <a:lvl5pPr marL="1828800">
              <a:defRPr>
                <a:solidFill>
                  <a:schemeClr val="lt1"/>
                </a:solidFill>
                <a:latin typeface="+mn-lt"/>
                <a:ea typeface="+mn-ea"/>
                <a:cs typeface="+mn-cs"/>
              </a:defRPr>
            </a:lvl5pPr>
            <a:lvl6pPr marL="2286000">
              <a:defRPr>
                <a:solidFill>
                  <a:schemeClr val="lt1"/>
                </a:solidFill>
                <a:latin typeface="+mn-lt"/>
                <a:ea typeface="+mn-ea"/>
                <a:cs typeface="+mn-cs"/>
              </a:defRPr>
            </a:lvl6pPr>
            <a:lvl7pPr marL="2743200">
              <a:defRPr>
                <a:solidFill>
                  <a:schemeClr val="lt1"/>
                </a:solidFill>
                <a:latin typeface="+mn-lt"/>
                <a:ea typeface="+mn-ea"/>
                <a:cs typeface="+mn-cs"/>
              </a:defRPr>
            </a:lvl7pPr>
            <a:lvl8pPr marL="3200400">
              <a:defRPr>
                <a:solidFill>
                  <a:schemeClr val="lt1"/>
                </a:solidFill>
                <a:latin typeface="+mn-lt"/>
                <a:ea typeface="+mn-ea"/>
                <a:cs typeface="+mn-cs"/>
              </a:defRPr>
            </a:lvl8pPr>
            <a:lvl9pPr marL="3657600">
              <a:defRPr>
                <a:solidFill>
                  <a:schemeClr val="lt1"/>
                </a:solidFill>
                <a:latin typeface="+mn-lt"/>
                <a:ea typeface="+mn-ea"/>
                <a:cs typeface="+mn-cs"/>
              </a:defRPr>
            </a:lvl9p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ZA" sz="2800" b="1" i="0" u="none" strike="noStrike" kern="0" cap="none" spc="0" normalizeH="0" baseline="0" noProof="0" dirty="0" smtClean="0">
                <a:ln>
                  <a:noFill/>
                </a:ln>
                <a:effectLst/>
                <a:uLnTx/>
                <a:uFillTx/>
                <a:latin typeface="Arial" pitchFamily="34" charset="0"/>
                <a:ea typeface="ＭＳ Ｐゴシック" pitchFamily="34" charset="-128"/>
                <a:cs typeface="Arial" pitchFamily="34" charset="0"/>
              </a:rPr>
              <a:t>     3. COMPENSATION FUND ANNUAL PERFORMANCE PLAN 2020/21</a:t>
            </a:r>
            <a:endParaRPr kumimoji="0" lang="en-ZA" sz="2800" b="1" i="0" u="none" strike="noStrike" kern="0" cap="none" spc="0" normalizeH="0" baseline="0" noProof="0" dirty="0">
              <a:ln>
                <a:noFill/>
              </a:ln>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595248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455" y="274638"/>
            <a:ext cx="8442036" cy="1143000"/>
          </a:xfrm>
        </p:spPr>
        <p:txBody>
          <a:bodyPr/>
          <a:lstStyle/>
          <a:p>
            <a:r>
              <a:rPr lang="en-US" sz="2800" b="1" dirty="0">
                <a:latin typeface="Arial" panose="020B0604020202020204" pitchFamily="34" charset="0"/>
                <a:cs typeface="Arial" panose="020B0604020202020204" pitchFamily="34" charset="0"/>
              </a:rPr>
              <a:t>PROGRAMMES OF THE COMPENSATION FUND</a:t>
            </a:r>
          </a:p>
        </p:txBody>
      </p:sp>
      <p:sp>
        <p:nvSpPr>
          <p:cNvPr id="3" name="Content Placeholder 2"/>
          <p:cNvSpPr>
            <a:spLocks noGrp="1"/>
          </p:cNvSpPr>
          <p:nvPr>
            <p:ph idx="1"/>
          </p:nvPr>
        </p:nvSpPr>
        <p:spPr>
          <a:xfrm>
            <a:off x="200025" y="1417638"/>
            <a:ext cx="8701088" cy="4938737"/>
          </a:xfrm>
        </p:spPr>
        <p:txBody>
          <a:bodyPr/>
          <a:lstStyle/>
          <a:p>
            <a:pPr>
              <a:lnSpc>
                <a:spcPct val="150000"/>
              </a:lnSpc>
            </a:pPr>
            <a:r>
              <a:rPr lang="en-ZA" sz="2000" b="1" dirty="0">
                <a:solidFill>
                  <a:prstClr val="black"/>
                </a:solidFill>
                <a:latin typeface="Arial" panose="020B0604020202020204" pitchFamily="34" charset="0"/>
                <a:ea typeface="ＭＳ Ｐゴシック" pitchFamily="-80" charset="-128"/>
                <a:cs typeface="Arial" panose="020B0604020202020204" pitchFamily="34" charset="0"/>
              </a:rPr>
              <a:t>PROGRAMME  1: ADMINISTRATION</a:t>
            </a:r>
          </a:p>
          <a:p>
            <a:pPr>
              <a:lnSpc>
                <a:spcPct val="150000"/>
              </a:lnSpc>
            </a:pPr>
            <a:r>
              <a:rPr lang="en-ZA" sz="2000" b="1" dirty="0">
                <a:solidFill>
                  <a:prstClr val="black"/>
                </a:solidFill>
                <a:latin typeface="Arial" panose="020B0604020202020204" pitchFamily="34" charset="0"/>
                <a:ea typeface="ＭＳ Ｐゴシック" pitchFamily="-80" charset="-128"/>
                <a:cs typeface="Arial" panose="020B0604020202020204" pitchFamily="34" charset="0"/>
              </a:rPr>
              <a:t>PROGRAMME 2: COID SERVICES</a:t>
            </a:r>
          </a:p>
          <a:p>
            <a:pPr>
              <a:lnSpc>
                <a:spcPct val="150000"/>
              </a:lnSpc>
            </a:pPr>
            <a:r>
              <a:rPr lang="en-ZA" sz="2000" b="1" dirty="0">
                <a:solidFill>
                  <a:prstClr val="black"/>
                </a:solidFill>
                <a:latin typeface="Arial" panose="020B0604020202020204" pitchFamily="34" charset="0"/>
                <a:ea typeface="ＭＳ Ｐゴシック" pitchFamily="-80" charset="-128"/>
                <a:cs typeface="Arial" panose="020B0604020202020204" pitchFamily="34" charset="0"/>
              </a:rPr>
              <a:t>PROGRAMME 3: MEDICAL BENEFITS</a:t>
            </a:r>
          </a:p>
          <a:p>
            <a:pPr lvl="0">
              <a:lnSpc>
                <a:spcPct val="150000"/>
              </a:lnSpc>
            </a:pPr>
            <a:r>
              <a:rPr lang="en-ZA" sz="2000" b="1" dirty="0">
                <a:solidFill>
                  <a:prstClr val="black"/>
                </a:solidFill>
                <a:latin typeface="Arial" panose="020B0604020202020204" pitchFamily="34" charset="0"/>
                <a:cs typeface="Arial" panose="020B0604020202020204" pitchFamily="34" charset="0"/>
              </a:rPr>
              <a:t>PROGRAMME 4: ORTHOTICS AND REHABILITATION SERVICES </a:t>
            </a:r>
            <a:r>
              <a:rPr lang="en-ZA" sz="2000" b="1" dirty="0" smtClean="0">
                <a:solidFill>
                  <a:prstClr val="black"/>
                </a:solidFill>
                <a:latin typeface="Arial" panose="020B0604020202020204" pitchFamily="34" charset="0"/>
                <a:cs typeface="Arial" panose="020B0604020202020204" pitchFamily="34" charset="0"/>
              </a:rPr>
              <a:t>				    	</a:t>
            </a:r>
            <a:endParaRPr lang="en-ZA" sz="2000" b="1" dirty="0">
              <a:solidFill>
                <a:prstClr val="black"/>
              </a:solidFill>
              <a:latin typeface="Arial" panose="020B0604020202020204" pitchFamily="34" charset="0"/>
              <a:cs typeface="Arial" panose="020B0604020202020204" pitchFamily="34" charset="0"/>
            </a:endParaRPr>
          </a:p>
          <a:p>
            <a:pPr marL="0" indent="0">
              <a:buNone/>
            </a:pPr>
            <a:endParaRPr lang="en-ZA" dirty="0"/>
          </a:p>
        </p:txBody>
      </p:sp>
      <p:sp>
        <p:nvSpPr>
          <p:cNvPr id="4" name="Slide Number Placeholder 3"/>
          <p:cNvSpPr>
            <a:spLocks noGrp="1"/>
          </p:cNvSpPr>
          <p:nvPr>
            <p:ph type="sldNum" sz="quarter" idx="12"/>
          </p:nvPr>
        </p:nvSpPr>
        <p:spPr>
          <a:xfrm>
            <a:off x="6553200" y="6492875"/>
            <a:ext cx="2133600" cy="365125"/>
          </a:xfrm>
        </p:spPr>
        <p:txBody>
          <a:bodyPr/>
          <a:lstStyle/>
          <a:p>
            <a:pPr>
              <a:defRPr/>
            </a:pPr>
            <a:fld id="{A79B0E16-3B21-4DA7-809D-032F5E4D0A06}" type="slidenum">
              <a:rPr lang="en-US" smtClean="0">
                <a:solidFill>
                  <a:schemeClr val="bg1"/>
                </a:solidFill>
              </a:rPr>
              <a:pPr>
                <a:defRPr/>
              </a:pPr>
              <a:t>22</a:t>
            </a:fld>
            <a:endParaRPr lang="en-US" dirty="0">
              <a:solidFill>
                <a:schemeClr val="bg1"/>
              </a:solidFill>
            </a:endParaRPr>
          </a:p>
        </p:txBody>
      </p:sp>
    </p:spTree>
    <p:extLst>
      <p:ext uri="{BB962C8B-B14F-4D97-AF65-F5344CB8AC3E}">
        <p14:creationId xmlns:p14="http://schemas.microsoft.com/office/powerpoint/2010/main" val="3212662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defTabSz="914400" eaLnBrk="1" fontAlgn="auto" hangingPunct="1">
              <a:spcBef>
                <a:spcPts val="0"/>
              </a:spcBef>
              <a:spcAft>
                <a:spcPts val="0"/>
              </a:spcAft>
            </a:pPr>
            <a:r>
              <a:rPr lang="en-US" sz="2800" b="1" dirty="0">
                <a:latin typeface="Arial" panose="020B0604020202020204" pitchFamily="34" charset="0"/>
                <a:ea typeface="ＭＳ Ｐゴシック" pitchFamily="-80" charset="-128"/>
                <a:cs typeface="Arial" panose="020B0604020202020204" pitchFamily="34" charset="0"/>
              </a:rPr>
              <a:t>PERFORMANCE INDICATORS PER </a:t>
            </a:r>
            <a:r>
              <a:rPr lang="en-US" sz="2800" b="1" dirty="0" smtClean="0">
                <a:latin typeface="Arial" panose="020B0604020202020204" pitchFamily="34" charset="0"/>
                <a:ea typeface="ＭＳ Ｐゴシック" pitchFamily="-80" charset="-128"/>
                <a:cs typeface="Arial" panose="020B0604020202020204" pitchFamily="34" charset="0"/>
              </a:rPr>
              <a:t>STRATEGIC OBJECTIVE AND PER PROGRAMME</a:t>
            </a:r>
            <a:endParaRPr lang="en-ZA" sz="2800" b="1" dirty="0">
              <a:latin typeface="Arial"/>
              <a:ea typeface="+mn-ea"/>
              <a:cs typeface="+mn-cs"/>
            </a:endParaRPr>
          </a:p>
        </p:txBody>
      </p:sp>
      <p:sp>
        <p:nvSpPr>
          <p:cNvPr id="3" name="Content Placeholder 2"/>
          <p:cNvSpPr>
            <a:spLocks noGrp="1"/>
          </p:cNvSpPr>
          <p:nvPr>
            <p:ph idx="1"/>
          </p:nvPr>
        </p:nvSpPr>
        <p:spPr>
          <a:xfrm>
            <a:off x="220214" y="1222317"/>
            <a:ext cx="8655931" cy="5379651"/>
          </a:xfrm>
        </p:spPr>
        <p:txBody>
          <a:bodyPr/>
          <a:lstStyle/>
          <a:p>
            <a:pPr marL="0" lvl="0" indent="0" algn="just" defTabSz="914400" eaLnBrk="1">
              <a:lnSpc>
                <a:spcPct val="130000"/>
              </a:lnSpc>
              <a:spcBef>
                <a:spcPts val="0"/>
              </a:spcBef>
              <a:spcAft>
                <a:spcPts val="0"/>
              </a:spcAft>
              <a:buNone/>
              <a:defRPr/>
            </a:pPr>
            <a:endParaRPr lang="en-US" altLang="en-US" sz="1650" dirty="0">
              <a:latin typeface="Arial"/>
              <a:ea typeface="ＭＳ Ｐゴシック" pitchFamily="34" charset="-128"/>
              <a:cs typeface="+mn-cs"/>
            </a:endParaRPr>
          </a:p>
          <a:p>
            <a:pPr marL="0" lvl="0" indent="0" algn="just" defTabSz="914400" eaLnBrk="1">
              <a:lnSpc>
                <a:spcPct val="130000"/>
              </a:lnSpc>
              <a:spcBef>
                <a:spcPts val="0"/>
              </a:spcBef>
              <a:spcAft>
                <a:spcPts val="0"/>
              </a:spcAft>
              <a:buNone/>
              <a:defRPr/>
            </a:pPr>
            <a:r>
              <a:rPr lang="en-US" altLang="en-US" sz="1600" b="1" dirty="0" smtClean="0">
                <a:latin typeface="Arial"/>
                <a:ea typeface="ＭＳ Ｐゴシック" pitchFamily="34" charset="-128"/>
                <a:cs typeface="+mn-cs"/>
              </a:rPr>
              <a:t>PROGRAMME </a:t>
            </a:r>
            <a:r>
              <a:rPr lang="en-US" altLang="en-US" sz="1600" b="1" dirty="0">
                <a:latin typeface="Arial"/>
                <a:ea typeface="ＭＳ Ｐゴシック" pitchFamily="34" charset="-128"/>
                <a:cs typeface="+mn-cs"/>
              </a:rPr>
              <a:t>1:  </a:t>
            </a:r>
            <a:r>
              <a:rPr lang="en-US" altLang="en-US" sz="1600" b="1" dirty="0" smtClean="0">
                <a:latin typeface="Arial"/>
                <a:ea typeface="ＭＳ Ｐゴシック" pitchFamily="34" charset="-128"/>
                <a:cs typeface="+mn-cs"/>
              </a:rPr>
              <a:t>Administration</a:t>
            </a:r>
          </a:p>
          <a:p>
            <a:pPr marL="0" lvl="0" indent="0" algn="just" defTabSz="914400" eaLnBrk="1">
              <a:lnSpc>
                <a:spcPct val="130000"/>
              </a:lnSpc>
              <a:spcBef>
                <a:spcPts val="0"/>
              </a:spcBef>
              <a:spcAft>
                <a:spcPts val="0"/>
              </a:spcAft>
              <a:buNone/>
              <a:defRPr/>
            </a:pPr>
            <a:endParaRPr lang="en-US" altLang="en-US" sz="1600" b="1" dirty="0" smtClean="0">
              <a:latin typeface="Arial"/>
              <a:ea typeface="ＭＳ Ｐゴシック" pitchFamily="34" charset="-128"/>
              <a:cs typeface="+mn-cs"/>
            </a:endParaRPr>
          </a:p>
          <a:p>
            <a:pPr marL="0" indent="0" algn="just" defTabSz="914400" eaLnBrk="1">
              <a:lnSpc>
                <a:spcPct val="130000"/>
              </a:lnSpc>
              <a:spcBef>
                <a:spcPts val="0"/>
              </a:spcBef>
              <a:spcAft>
                <a:spcPts val="0"/>
              </a:spcAft>
              <a:buNone/>
              <a:defRPr/>
            </a:pPr>
            <a:r>
              <a:rPr lang="en-US" altLang="en-US" sz="1600" dirty="0" smtClean="0">
                <a:latin typeface="Arial"/>
                <a:ea typeface="ＭＳ Ｐゴシック" pitchFamily="34" charset="-128"/>
                <a:cs typeface="+mn-cs"/>
              </a:rPr>
              <a:t>1.1 Percentage </a:t>
            </a:r>
            <a:r>
              <a:rPr lang="en-US" altLang="en-US" sz="1600" dirty="0">
                <a:latin typeface="Arial"/>
                <a:ea typeface="ＭＳ Ｐゴシック" pitchFamily="34" charset="-128"/>
                <a:cs typeface="+mn-cs"/>
              </a:rPr>
              <a:t>of assets under Management allocated to Black Asset </a:t>
            </a:r>
            <a:r>
              <a:rPr lang="en-US" altLang="en-US" sz="1600" dirty="0" smtClean="0">
                <a:latin typeface="Arial"/>
                <a:ea typeface="ＭＳ Ｐゴシック" pitchFamily="34" charset="-128"/>
                <a:cs typeface="+mn-cs"/>
              </a:rPr>
              <a:t>Managers.</a:t>
            </a:r>
          </a:p>
          <a:p>
            <a:pPr marL="0" indent="0" algn="just" defTabSz="914400" eaLnBrk="1">
              <a:lnSpc>
                <a:spcPct val="130000"/>
              </a:lnSpc>
              <a:spcBef>
                <a:spcPts val="0"/>
              </a:spcBef>
              <a:spcAft>
                <a:spcPts val="0"/>
              </a:spcAft>
              <a:buNone/>
              <a:defRPr/>
            </a:pPr>
            <a:r>
              <a:rPr lang="en-US" altLang="en-US" sz="1600" dirty="0" smtClean="0">
                <a:latin typeface="Arial"/>
                <a:ea typeface="ＭＳ Ｐゴシック" pitchFamily="34" charset="-128"/>
                <a:cs typeface="+mn-cs"/>
              </a:rPr>
              <a:t>1.2 Number of decent job created through investment activities</a:t>
            </a:r>
          </a:p>
          <a:p>
            <a:pPr marL="0" lvl="0" indent="0" algn="just" defTabSz="914400" eaLnBrk="1">
              <a:lnSpc>
                <a:spcPct val="130000"/>
              </a:lnSpc>
              <a:spcBef>
                <a:spcPts val="0"/>
              </a:spcBef>
              <a:spcAft>
                <a:spcPts val="0"/>
              </a:spcAft>
              <a:buNone/>
              <a:tabLst>
                <a:tab pos="357188" algn="l"/>
              </a:tabLst>
              <a:defRPr/>
            </a:pPr>
            <a:r>
              <a:rPr lang="en-US" altLang="en-US" sz="1600" dirty="0">
                <a:latin typeface="Arial"/>
                <a:ea typeface="ＭＳ Ｐゴシック" pitchFamily="34" charset="-128"/>
                <a:cs typeface="+mn-cs"/>
              </a:rPr>
              <a:t>1.3 </a:t>
            </a:r>
            <a:r>
              <a:rPr lang="en-US" altLang="en-US" sz="1600" dirty="0" smtClean="0">
                <a:latin typeface="Arial"/>
                <a:ea typeface="ＭＳ Ｐゴシック" pitchFamily="34" charset="-128"/>
                <a:cs typeface="+mn-cs"/>
              </a:rPr>
              <a:t>Number of jobs created through the Presidential Comprehensive Youth Employment    	interventions</a:t>
            </a:r>
            <a:endParaRPr lang="en-US" altLang="en-US" sz="1600" dirty="0">
              <a:latin typeface="Arial"/>
              <a:ea typeface="ＭＳ Ｐゴシック" pitchFamily="34" charset="-128"/>
              <a:cs typeface="+mn-cs"/>
            </a:endParaRPr>
          </a:p>
          <a:p>
            <a:pPr marL="0" lvl="0" indent="0" algn="just" defTabSz="914400" eaLnBrk="1">
              <a:lnSpc>
                <a:spcPct val="130000"/>
              </a:lnSpc>
              <a:spcBef>
                <a:spcPts val="0"/>
              </a:spcBef>
              <a:spcAft>
                <a:spcPts val="0"/>
              </a:spcAft>
              <a:buNone/>
              <a:defRPr/>
            </a:pPr>
            <a:r>
              <a:rPr lang="en-US" altLang="en-US" sz="1600" dirty="0" smtClean="0">
                <a:latin typeface="Arial"/>
                <a:ea typeface="ＭＳ Ｐゴシック" pitchFamily="34" charset="-128"/>
                <a:cs typeface="+mn-cs"/>
              </a:rPr>
              <a:t>1.4 Percentage </a:t>
            </a:r>
            <a:r>
              <a:rPr lang="en-US" altLang="en-US" sz="1600" dirty="0">
                <a:latin typeface="Arial"/>
                <a:ea typeface="ＭＳ Ｐゴシック" pitchFamily="34" charset="-128"/>
                <a:cs typeface="+mn-cs"/>
              </a:rPr>
              <a:t>increase in total assets per </a:t>
            </a:r>
            <a:r>
              <a:rPr lang="en-US" altLang="en-US" sz="1600" dirty="0" smtClean="0">
                <a:latin typeface="Arial"/>
                <a:ea typeface="ＭＳ Ｐゴシック" pitchFamily="34" charset="-128"/>
                <a:cs typeface="+mn-cs"/>
              </a:rPr>
              <a:t>annum.</a:t>
            </a:r>
          </a:p>
          <a:p>
            <a:pPr marL="0" lvl="0" indent="0" algn="just" defTabSz="914400" eaLnBrk="1">
              <a:lnSpc>
                <a:spcPct val="130000"/>
              </a:lnSpc>
              <a:spcBef>
                <a:spcPts val="0"/>
              </a:spcBef>
              <a:spcAft>
                <a:spcPts val="0"/>
              </a:spcAft>
              <a:buNone/>
              <a:defRPr/>
            </a:pPr>
            <a:r>
              <a:rPr lang="en-US" altLang="en-US" sz="1600" dirty="0" smtClean="0">
                <a:latin typeface="Arial"/>
                <a:ea typeface="ＭＳ Ｐゴシック" pitchFamily="34" charset="-128"/>
                <a:cs typeface="+mn-cs"/>
              </a:rPr>
              <a:t>1.5 Percentage reduction in matters affecting the audit opinion</a:t>
            </a:r>
          </a:p>
          <a:p>
            <a:pPr marL="0" lvl="0" indent="0" algn="just" defTabSz="914400" eaLnBrk="1">
              <a:lnSpc>
                <a:spcPct val="130000"/>
              </a:lnSpc>
              <a:spcBef>
                <a:spcPts val="0"/>
              </a:spcBef>
              <a:spcAft>
                <a:spcPts val="0"/>
              </a:spcAft>
              <a:buNone/>
              <a:defRPr/>
            </a:pPr>
            <a:r>
              <a:rPr lang="en-US" sz="1600" dirty="0" smtClean="0">
                <a:latin typeface="Arial"/>
                <a:ea typeface="ＭＳ Ｐゴシック" pitchFamily="34" charset="-128"/>
                <a:cs typeface="+mn-cs"/>
              </a:rPr>
              <a:t>1.6 </a:t>
            </a:r>
            <a:r>
              <a:rPr lang="en-ZA" sz="1600" dirty="0" smtClean="0">
                <a:latin typeface="Arial" panose="020B0604020202020204" pitchFamily="34" charset="0"/>
                <a:ea typeface="Times New Roman" panose="02020603050405020304" pitchFamily="18" charset="0"/>
              </a:rPr>
              <a:t>Percentage of wasteful and fruitless expenditure eliminated</a:t>
            </a:r>
          </a:p>
          <a:p>
            <a:pPr marL="0" lvl="0" indent="0" algn="just" defTabSz="914400" eaLnBrk="1">
              <a:lnSpc>
                <a:spcPct val="130000"/>
              </a:lnSpc>
              <a:spcBef>
                <a:spcPts val="0"/>
              </a:spcBef>
              <a:spcAft>
                <a:spcPts val="0"/>
              </a:spcAft>
              <a:buNone/>
              <a:defRPr/>
            </a:pPr>
            <a:r>
              <a:rPr lang="en-ZA" sz="1600" dirty="0" smtClean="0">
                <a:latin typeface="Arial" panose="020B0604020202020204" pitchFamily="34" charset="0"/>
                <a:ea typeface="Times New Roman" panose="02020603050405020304" pitchFamily="18" charset="0"/>
              </a:rPr>
              <a:t>1.7 Percentage of irregular expenditure reduced</a:t>
            </a:r>
          </a:p>
          <a:p>
            <a:pPr marL="0" lvl="0" indent="0" algn="just" defTabSz="914400" eaLnBrk="1">
              <a:lnSpc>
                <a:spcPct val="130000"/>
              </a:lnSpc>
              <a:spcBef>
                <a:spcPts val="0"/>
              </a:spcBef>
              <a:spcAft>
                <a:spcPts val="0"/>
              </a:spcAft>
              <a:buNone/>
              <a:tabLst>
                <a:tab pos="357188" algn="l"/>
                <a:tab pos="447675" algn="l"/>
              </a:tabLst>
              <a:defRPr/>
            </a:pPr>
            <a:r>
              <a:rPr lang="en-ZA" altLang="en-US" sz="1600" dirty="0" smtClean="0">
                <a:latin typeface="Arial" panose="020B0604020202020204" pitchFamily="34" charset="0"/>
                <a:ea typeface="ＭＳ Ｐゴシック" pitchFamily="34" charset="-128"/>
                <a:cs typeface="+mn-cs"/>
              </a:rPr>
              <a:t>1.8 Percentage implementation of programmes in the </a:t>
            </a:r>
            <a:r>
              <a:rPr lang="en-ZA" sz="1600" dirty="0" smtClean="0">
                <a:latin typeface="Arial" panose="020B0604020202020204" pitchFamily="34" charset="0"/>
                <a:ea typeface="Times New Roman" panose="02020603050405020304" pitchFamily="18" charset="0"/>
              </a:rPr>
              <a:t>Visibility </a:t>
            </a:r>
            <a:r>
              <a:rPr lang="en-ZA" sz="1600" dirty="0">
                <a:latin typeface="Arial" panose="020B0604020202020204" pitchFamily="34" charset="0"/>
                <a:ea typeface="Times New Roman" panose="02020603050405020304" pitchFamily="18" charset="0"/>
              </a:rPr>
              <a:t>and accessibility  </a:t>
            </a:r>
            <a:r>
              <a:rPr lang="en-ZA" sz="1600" dirty="0" smtClean="0">
                <a:latin typeface="Arial" panose="020B0604020202020204" pitchFamily="34" charset="0"/>
                <a:ea typeface="Times New Roman" panose="02020603050405020304" pitchFamily="18" charset="0"/>
              </a:rPr>
              <a:t>     	strategy.</a:t>
            </a:r>
          </a:p>
          <a:p>
            <a:pPr marL="0" lvl="0" indent="0" algn="just" defTabSz="914400" eaLnBrk="1">
              <a:lnSpc>
                <a:spcPct val="130000"/>
              </a:lnSpc>
              <a:spcBef>
                <a:spcPts val="0"/>
              </a:spcBef>
              <a:spcAft>
                <a:spcPts val="0"/>
              </a:spcAft>
              <a:buNone/>
              <a:defRPr/>
            </a:pPr>
            <a:endParaRPr lang="en-US" altLang="en-US" sz="1650" dirty="0">
              <a:latin typeface="Arial"/>
              <a:ea typeface="ＭＳ Ｐゴシック" pitchFamily="34" charset="-128"/>
              <a:cs typeface="+mn-cs"/>
            </a:endParaRPr>
          </a:p>
          <a:p>
            <a:pPr marL="0" lvl="0" indent="0" algn="just" defTabSz="914400" eaLnBrk="1">
              <a:lnSpc>
                <a:spcPct val="130000"/>
              </a:lnSpc>
              <a:spcBef>
                <a:spcPts val="0"/>
              </a:spcBef>
              <a:spcAft>
                <a:spcPts val="0"/>
              </a:spcAft>
              <a:buFont typeface="Wingdings" panose="05000000000000000000" pitchFamily="2" charset="2"/>
              <a:buChar char="§"/>
              <a:defRPr/>
            </a:pPr>
            <a:endParaRPr lang="en-US" altLang="en-US" sz="1800" dirty="0">
              <a:latin typeface="Arial"/>
              <a:ea typeface="ＭＳ Ｐゴシック" pitchFamily="34" charset="-128"/>
              <a:cs typeface="+mn-cs"/>
            </a:endParaRPr>
          </a:p>
        </p:txBody>
      </p:sp>
      <p:sp>
        <p:nvSpPr>
          <p:cNvPr id="4" name="Slide Number Placeholder 3"/>
          <p:cNvSpPr>
            <a:spLocks noGrp="1"/>
          </p:cNvSpPr>
          <p:nvPr>
            <p:ph type="sldNum" sz="quarter" idx="12"/>
          </p:nvPr>
        </p:nvSpPr>
        <p:spPr>
          <a:xfrm>
            <a:off x="6553200" y="6492875"/>
            <a:ext cx="2133600" cy="365125"/>
          </a:xfrm>
        </p:spPr>
        <p:txBody>
          <a:bodyPr/>
          <a:lstStyle/>
          <a:p>
            <a:pPr>
              <a:defRPr/>
            </a:pPr>
            <a:fld id="{A79B0E16-3B21-4DA7-809D-032F5E4D0A06}" type="slidenum">
              <a:rPr lang="en-US" smtClean="0">
                <a:solidFill>
                  <a:schemeClr val="bg1"/>
                </a:solidFill>
              </a:rPr>
              <a:pPr>
                <a:defRPr/>
              </a:pPr>
              <a:t>23</a:t>
            </a:fld>
            <a:endParaRPr lang="en-US" dirty="0">
              <a:solidFill>
                <a:schemeClr val="bg1"/>
              </a:solidFill>
            </a:endParaRPr>
          </a:p>
        </p:txBody>
      </p:sp>
    </p:spTree>
    <p:extLst>
      <p:ext uri="{BB962C8B-B14F-4D97-AF65-F5344CB8AC3E}">
        <p14:creationId xmlns:p14="http://schemas.microsoft.com/office/powerpoint/2010/main" val="37961887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defTabSz="914400" eaLnBrk="1" fontAlgn="auto" hangingPunct="1">
              <a:spcBef>
                <a:spcPts val="0"/>
              </a:spcBef>
              <a:spcAft>
                <a:spcPts val="0"/>
              </a:spcAft>
            </a:pPr>
            <a:r>
              <a:rPr lang="en-US" sz="2800" b="1" dirty="0">
                <a:latin typeface="Arial" panose="020B0604020202020204" pitchFamily="34" charset="0"/>
                <a:ea typeface="ＭＳ Ｐゴシック" pitchFamily="-80" charset="-128"/>
                <a:cs typeface="Arial" panose="020B0604020202020204" pitchFamily="34" charset="0"/>
              </a:rPr>
              <a:t>PERFORMANCE INDICATORS PER </a:t>
            </a:r>
            <a:r>
              <a:rPr lang="en-US" sz="2800" b="1" dirty="0" smtClean="0">
                <a:latin typeface="Arial" panose="020B0604020202020204" pitchFamily="34" charset="0"/>
                <a:ea typeface="ＭＳ Ｐゴシック" pitchFamily="-80" charset="-128"/>
                <a:cs typeface="Arial" panose="020B0604020202020204" pitchFamily="34" charset="0"/>
              </a:rPr>
              <a:t>STRATEGIC OBJECTIVE AND PER PROGRAMME</a:t>
            </a:r>
            <a:endParaRPr lang="en-ZA" sz="2800" b="1" dirty="0">
              <a:latin typeface="Arial"/>
              <a:ea typeface="+mn-ea"/>
              <a:cs typeface="+mn-cs"/>
            </a:endParaRPr>
          </a:p>
        </p:txBody>
      </p:sp>
      <p:sp>
        <p:nvSpPr>
          <p:cNvPr id="3" name="Content Placeholder 2"/>
          <p:cNvSpPr>
            <a:spLocks noGrp="1"/>
          </p:cNvSpPr>
          <p:nvPr>
            <p:ph idx="1"/>
          </p:nvPr>
        </p:nvSpPr>
        <p:spPr>
          <a:xfrm>
            <a:off x="269137" y="1417638"/>
            <a:ext cx="8600543" cy="5175186"/>
          </a:xfrm>
        </p:spPr>
        <p:txBody>
          <a:bodyPr/>
          <a:lstStyle/>
          <a:p>
            <a:pPr marL="0" indent="0" algn="just" defTabSz="914400" eaLnBrk="1">
              <a:lnSpc>
                <a:spcPct val="130000"/>
              </a:lnSpc>
              <a:spcBef>
                <a:spcPts val="0"/>
              </a:spcBef>
              <a:spcAft>
                <a:spcPts val="0"/>
              </a:spcAft>
              <a:buNone/>
              <a:defRPr/>
            </a:pPr>
            <a:r>
              <a:rPr lang="en-US" altLang="en-US" sz="1800" b="1" dirty="0">
                <a:latin typeface="Arial"/>
                <a:ea typeface="ＭＳ Ｐゴシック" pitchFamily="34" charset="-128"/>
              </a:rPr>
              <a:t>PROGRAMME 1:  </a:t>
            </a:r>
            <a:r>
              <a:rPr lang="en-US" altLang="en-US" sz="1800" b="1" dirty="0" smtClean="0">
                <a:latin typeface="Arial"/>
                <a:ea typeface="ＭＳ Ｐゴシック" pitchFamily="34" charset="-128"/>
              </a:rPr>
              <a:t>Administration (Cont….)</a:t>
            </a:r>
          </a:p>
          <a:p>
            <a:pPr marL="0" indent="0" algn="just" defTabSz="914400" eaLnBrk="1">
              <a:lnSpc>
                <a:spcPct val="130000"/>
              </a:lnSpc>
              <a:spcBef>
                <a:spcPts val="0"/>
              </a:spcBef>
              <a:spcAft>
                <a:spcPts val="0"/>
              </a:spcAft>
              <a:buNone/>
              <a:defRPr/>
            </a:pPr>
            <a:endParaRPr lang="en-US" altLang="en-US" sz="1800" b="1" dirty="0" smtClean="0">
              <a:latin typeface="Arial"/>
              <a:ea typeface="ＭＳ Ｐゴシック" pitchFamily="34" charset="-128"/>
              <a:cs typeface="+mn-cs"/>
            </a:endParaRPr>
          </a:p>
          <a:p>
            <a:pPr marL="0" lvl="0" indent="0" algn="just" defTabSz="914400" eaLnBrk="1">
              <a:lnSpc>
                <a:spcPct val="130000"/>
              </a:lnSpc>
              <a:spcBef>
                <a:spcPts val="0"/>
              </a:spcBef>
              <a:spcAft>
                <a:spcPts val="0"/>
              </a:spcAft>
              <a:buNone/>
              <a:defRPr/>
            </a:pPr>
            <a:r>
              <a:rPr lang="en-ZA" sz="1800" dirty="0">
                <a:latin typeface="Arial" panose="020B0604020202020204" pitchFamily="34" charset="0"/>
                <a:ea typeface="Times New Roman" panose="02020603050405020304" pitchFamily="18" charset="0"/>
              </a:rPr>
              <a:t>1.9 Percentage of reported cases investigated</a:t>
            </a:r>
          </a:p>
          <a:p>
            <a:pPr marL="0" lvl="0" indent="0" algn="just" defTabSz="914400" eaLnBrk="1">
              <a:lnSpc>
                <a:spcPct val="130000"/>
              </a:lnSpc>
              <a:spcBef>
                <a:spcPts val="0"/>
              </a:spcBef>
              <a:spcAft>
                <a:spcPts val="0"/>
              </a:spcAft>
              <a:buNone/>
              <a:defRPr/>
            </a:pPr>
            <a:r>
              <a:rPr lang="en-ZA" altLang="en-US" sz="1800" dirty="0">
                <a:latin typeface="Arial" panose="020B0604020202020204" pitchFamily="34" charset="0"/>
                <a:ea typeface="ＭＳ Ｐゴシック" pitchFamily="34" charset="-128"/>
              </a:rPr>
              <a:t>1.10 Implement ethics management Programme</a:t>
            </a:r>
            <a:endParaRPr lang="en-US" altLang="en-US" sz="1800" dirty="0">
              <a:latin typeface="Arial"/>
              <a:ea typeface="ＭＳ Ｐゴシック" pitchFamily="34" charset="-128"/>
            </a:endParaRPr>
          </a:p>
          <a:p>
            <a:pPr marL="0" lvl="0" indent="0" algn="just" defTabSz="914400" eaLnBrk="1">
              <a:lnSpc>
                <a:spcPct val="130000"/>
              </a:lnSpc>
              <a:spcBef>
                <a:spcPts val="0"/>
              </a:spcBef>
              <a:spcAft>
                <a:spcPts val="0"/>
              </a:spcAft>
              <a:buNone/>
              <a:defRPr/>
            </a:pPr>
            <a:r>
              <a:rPr lang="en-US" altLang="en-US" sz="1800" dirty="0">
                <a:latin typeface="Arial"/>
                <a:ea typeface="ＭＳ Ｐゴシック" pitchFamily="34" charset="-128"/>
              </a:rPr>
              <a:t>1.11 Percentage reduction in vacancy rate</a:t>
            </a:r>
          </a:p>
          <a:p>
            <a:pPr marL="0" lvl="0" indent="0" algn="just" defTabSz="914400" eaLnBrk="1">
              <a:lnSpc>
                <a:spcPct val="130000"/>
              </a:lnSpc>
              <a:spcBef>
                <a:spcPts val="0"/>
              </a:spcBef>
              <a:spcAft>
                <a:spcPts val="0"/>
              </a:spcAft>
              <a:buNone/>
              <a:tabLst>
                <a:tab pos="357188" algn="l"/>
              </a:tabLst>
              <a:defRPr/>
            </a:pPr>
            <a:r>
              <a:rPr lang="en-US" altLang="en-US" sz="1800" dirty="0">
                <a:latin typeface="Arial"/>
                <a:ea typeface="ＭＳ Ｐゴシック" pitchFamily="34" charset="-128"/>
              </a:rPr>
              <a:t>1.12 Number of quarterly and annual reports on monitored performance of </a:t>
            </a:r>
            <a:r>
              <a:rPr lang="en-US" altLang="en-US" sz="1800" dirty="0" err="1">
                <a:latin typeface="Arial"/>
                <a:ea typeface="ＭＳ Ｐゴシック" pitchFamily="34" charset="-128"/>
              </a:rPr>
              <a:t>Mutuals</a:t>
            </a:r>
            <a:r>
              <a:rPr lang="en-US" altLang="en-US" sz="1800" dirty="0">
                <a:latin typeface="Arial"/>
                <a:ea typeface="ＭＳ Ｐゴシック" pitchFamily="34" charset="-128"/>
              </a:rPr>
              <a:t> reporting </a:t>
            </a:r>
            <a:r>
              <a:rPr lang="en-US" altLang="en-US" sz="1800" dirty="0" smtClean="0">
                <a:latin typeface="Arial"/>
                <a:ea typeface="ＭＳ Ｐゴシック" pitchFamily="34" charset="-128"/>
              </a:rPr>
              <a:t>to </a:t>
            </a:r>
            <a:r>
              <a:rPr lang="en-US" altLang="en-US" sz="1800" dirty="0">
                <a:latin typeface="Arial"/>
                <a:ea typeface="ＭＳ Ｐゴシック" pitchFamily="34" charset="-128"/>
              </a:rPr>
              <a:t>the Fund</a:t>
            </a:r>
          </a:p>
          <a:p>
            <a:pPr marL="0" lvl="0" indent="0" algn="just" defTabSz="914400" eaLnBrk="1">
              <a:lnSpc>
                <a:spcPct val="130000"/>
              </a:lnSpc>
              <a:spcBef>
                <a:spcPts val="0"/>
              </a:spcBef>
              <a:spcAft>
                <a:spcPts val="0"/>
              </a:spcAft>
              <a:buNone/>
              <a:defRPr/>
            </a:pPr>
            <a:endParaRPr lang="en-US" altLang="en-US" sz="1800" b="1" dirty="0" smtClean="0">
              <a:latin typeface="Arial"/>
              <a:ea typeface="ＭＳ Ｐゴシック" pitchFamily="34" charset="-128"/>
              <a:cs typeface="+mn-cs"/>
            </a:endParaRPr>
          </a:p>
          <a:p>
            <a:pPr marL="0" lvl="0" indent="0" algn="just" defTabSz="914400" eaLnBrk="1">
              <a:lnSpc>
                <a:spcPct val="130000"/>
              </a:lnSpc>
              <a:spcBef>
                <a:spcPts val="0"/>
              </a:spcBef>
              <a:spcAft>
                <a:spcPts val="0"/>
              </a:spcAft>
              <a:buNone/>
              <a:defRPr/>
            </a:pPr>
            <a:r>
              <a:rPr lang="en-US" altLang="en-US" sz="1800" b="1" dirty="0" smtClean="0">
                <a:latin typeface="Arial"/>
                <a:ea typeface="ＭＳ Ｐゴシック" pitchFamily="34" charset="-128"/>
                <a:cs typeface="+mn-cs"/>
              </a:rPr>
              <a:t>PROGRAMME </a:t>
            </a:r>
            <a:r>
              <a:rPr lang="en-US" altLang="en-US" sz="1800" b="1" dirty="0">
                <a:latin typeface="Arial"/>
                <a:ea typeface="ＭＳ Ｐゴシック" pitchFamily="34" charset="-128"/>
                <a:cs typeface="+mn-cs"/>
              </a:rPr>
              <a:t>2: COID </a:t>
            </a:r>
            <a:r>
              <a:rPr lang="en-US" altLang="en-US" sz="1800" b="1" dirty="0" smtClean="0">
                <a:latin typeface="Arial"/>
                <a:ea typeface="ＭＳ Ｐゴシック" pitchFamily="34" charset="-128"/>
                <a:cs typeface="+mn-cs"/>
              </a:rPr>
              <a:t>Services</a:t>
            </a:r>
          </a:p>
          <a:p>
            <a:pPr marL="0" lvl="0" indent="0" algn="just" defTabSz="914400" eaLnBrk="1">
              <a:lnSpc>
                <a:spcPct val="130000"/>
              </a:lnSpc>
              <a:spcBef>
                <a:spcPts val="0"/>
              </a:spcBef>
              <a:spcAft>
                <a:spcPts val="0"/>
              </a:spcAft>
              <a:buNone/>
              <a:defRPr/>
            </a:pPr>
            <a:endParaRPr lang="en-US" altLang="en-US" sz="1800" b="1" dirty="0">
              <a:latin typeface="Arial"/>
              <a:ea typeface="ＭＳ Ｐゴシック" pitchFamily="34" charset="-128"/>
              <a:cs typeface="+mn-cs"/>
            </a:endParaRPr>
          </a:p>
          <a:p>
            <a:pPr marL="355600" lvl="0" indent="-85725" algn="just" defTabSz="914400" eaLnBrk="1">
              <a:lnSpc>
                <a:spcPct val="130000"/>
              </a:lnSpc>
              <a:spcBef>
                <a:spcPts val="0"/>
              </a:spcBef>
              <a:spcAft>
                <a:spcPts val="0"/>
              </a:spcAft>
              <a:buNone/>
              <a:defRPr/>
            </a:pPr>
            <a:r>
              <a:rPr lang="en-US" altLang="en-US" sz="1800" dirty="0" smtClean="0">
                <a:latin typeface="Arial"/>
                <a:ea typeface="ＭＳ Ｐゴシック" pitchFamily="34" charset="-128"/>
                <a:cs typeface="+mn-cs"/>
              </a:rPr>
              <a:t>2.1 Percentage of received return of earnings assessed annually.</a:t>
            </a:r>
          </a:p>
          <a:p>
            <a:pPr marL="269875" lvl="0" indent="0" algn="just" defTabSz="914400" eaLnBrk="1">
              <a:lnSpc>
                <a:spcPct val="130000"/>
              </a:lnSpc>
              <a:spcBef>
                <a:spcPts val="0"/>
              </a:spcBef>
              <a:spcAft>
                <a:spcPts val="0"/>
              </a:spcAft>
              <a:buNone/>
              <a:defRPr/>
            </a:pPr>
            <a:r>
              <a:rPr lang="en-US" altLang="en-US" sz="1800" dirty="0" smtClean="0">
                <a:latin typeface="Arial"/>
                <a:ea typeface="ＭＳ Ｐゴシック" pitchFamily="34" charset="-128"/>
                <a:cs typeface="+mn-cs"/>
              </a:rPr>
              <a:t>2.2 Percentage </a:t>
            </a:r>
            <a:r>
              <a:rPr lang="en-US" altLang="en-US" sz="1800" dirty="0">
                <a:latin typeface="Arial"/>
                <a:ea typeface="ＭＳ Ｐゴシック" pitchFamily="34" charset="-128"/>
                <a:cs typeface="+mn-cs"/>
              </a:rPr>
              <a:t>of claims adjudicated within 20 working days of receipt</a:t>
            </a:r>
            <a:r>
              <a:rPr lang="en-US" altLang="en-US" sz="1800" dirty="0" smtClean="0">
                <a:latin typeface="Arial"/>
                <a:ea typeface="ＭＳ Ｐゴシック" pitchFamily="34" charset="-128"/>
                <a:cs typeface="+mn-cs"/>
              </a:rPr>
              <a:t>.</a:t>
            </a:r>
          </a:p>
          <a:p>
            <a:pPr marL="722313" lvl="0" indent="-452438" algn="just" defTabSz="914400" eaLnBrk="1">
              <a:lnSpc>
                <a:spcPct val="130000"/>
              </a:lnSpc>
              <a:spcBef>
                <a:spcPts val="0"/>
              </a:spcBef>
              <a:spcAft>
                <a:spcPts val="0"/>
              </a:spcAft>
              <a:buNone/>
              <a:defRPr/>
            </a:pPr>
            <a:r>
              <a:rPr lang="en-US" altLang="en-US" sz="1800" dirty="0" smtClean="0">
                <a:latin typeface="Arial"/>
                <a:ea typeface="ＭＳ Ｐゴシック" pitchFamily="34" charset="-128"/>
                <a:cs typeface="+mn-cs"/>
              </a:rPr>
              <a:t>2.3  Percentage </a:t>
            </a:r>
            <a:r>
              <a:rPr lang="en-US" altLang="en-US" sz="1800" dirty="0">
                <a:latin typeface="Arial"/>
                <a:ea typeface="ＭＳ Ｐゴシック" pitchFamily="34" charset="-128"/>
                <a:cs typeface="+mn-cs"/>
              </a:rPr>
              <a:t>of approved benefits paid within 5 working days</a:t>
            </a:r>
            <a:r>
              <a:rPr lang="en-US" altLang="en-US" sz="1800" dirty="0" smtClean="0">
                <a:latin typeface="Arial"/>
                <a:ea typeface="ＭＳ Ｐゴシック" pitchFamily="34" charset="-128"/>
                <a:cs typeface="+mn-cs"/>
              </a:rPr>
              <a:t>.</a:t>
            </a:r>
            <a:endParaRPr lang="en-US" altLang="en-US" sz="1800" dirty="0">
              <a:latin typeface="Arial"/>
              <a:ea typeface="ＭＳ Ｐゴシック" pitchFamily="34" charset="-128"/>
              <a:cs typeface="+mn-cs"/>
            </a:endParaRPr>
          </a:p>
        </p:txBody>
      </p:sp>
      <p:sp>
        <p:nvSpPr>
          <p:cNvPr id="4" name="Slide Number Placeholder 3"/>
          <p:cNvSpPr>
            <a:spLocks noGrp="1"/>
          </p:cNvSpPr>
          <p:nvPr>
            <p:ph type="sldNum" sz="quarter" idx="12"/>
          </p:nvPr>
        </p:nvSpPr>
        <p:spPr>
          <a:xfrm>
            <a:off x="6553200" y="6492875"/>
            <a:ext cx="2133600" cy="365125"/>
          </a:xfrm>
        </p:spPr>
        <p:txBody>
          <a:bodyPr/>
          <a:lstStyle/>
          <a:p>
            <a:pPr>
              <a:defRPr/>
            </a:pPr>
            <a:fld id="{A79B0E16-3B21-4DA7-809D-032F5E4D0A06}" type="slidenum">
              <a:rPr lang="en-US" smtClean="0">
                <a:solidFill>
                  <a:schemeClr val="bg1"/>
                </a:solidFill>
              </a:rPr>
              <a:pPr>
                <a:defRPr/>
              </a:pPr>
              <a:t>24</a:t>
            </a:fld>
            <a:endParaRPr lang="en-US" dirty="0">
              <a:solidFill>
                <a:schemeClr val="bg1"/>
              </a:solidFill>
            </a:endParaRPr>
          </a:p>
        </p:txBody>
      </p:sp>
    </p:spTree>
    <p:extLst>
      <p:ext uri="{BB962C8B-B14F-4D97-AF65-F5344CB8AC3E}">
        <p14:creationId xmlns:p14="http://schemas.microsoft.com/office/powerpoint/2010/main" val="12740735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defTabSz="914400" eaLnBrk="1" fontAlgn="auto" hangingPunct="1">
              <a:spcBef>
                <a:spcPts val="0"/>
              </a:spcBef>
              <a:spcAft>
                <a:spcPts val="0"/>
              </a:spcAft>
            </a:pPr>
            <a:r>
              <a:rPr lang="en-US" sz="2800" b="1" dirty="0">
                <a:latin typeface="Arial" panose="020B0604020202020204" pitchFamily="34" charset="0"/>
                <a:ea typeface="ＭＳ Ｐゴシック" pitchFamily="-80" charset="-128"/>
                <a:cs typeface="Arial" panose="020B0604020202020204" pitchFamily="34" charset="0"/>
              </a:rPr>
              <a:t>PERFORMANCE INDICATORS PER </a:t>
            </a:r>
            <a:r>
              <a:rPr lang="en-US" sz="2800" b="1" dirty="0" smtClean="0">
                <a:latin typeface="Arial" panose="020B0604020202020204" pitchFamily="34" charset="0"/>
                <a:ea typeface="ＭＳ Ｐゴシック" pitchFamily="-80" charset="-128"/>
                <a:cs typeface="Arial" panose="020B0604020202020204" pitchFamily="34" charset="0"/>
              </a:rPr>
              <a:t>STRATEGIC OBJECTIVE AND PER PROGRAMME (Cont…)</a:t>
            </a:r>
            <a:endParaRPr lang="en-ZA" sz="2800" dirty="0">
              <a:latin typeface="Arial"/>
              <a:ea typeface="+mn-ea"/>
              <a:cs typeface="+mn-cs"/>
            </a:endParaRPr>
          </a:p>
        </p:txBody>
      </p:sp>
      <p:sp>
        <p:nvSpPr>
          <p:cNvPr id="3" name="Content Placeholder 2"/>
          <p:cNvSpPr>
            <a:spLocks noGrp="1"/>
          </p:cNvSpPr>
          <p:nvPr>
            <p:ph idx="1"/>
          </p:nvPr>
        </p:nvSpPr>
        <p:spPr>
          <a:xfrm>
            <a:off x="200025" y="1272287"/>
            <a:ext cx="8701088" cy="5248338"/>
          </a:xfrm>
        </p:spPr>
        <p:txBody>
          <a:bodyPr/>
          <a:lstStyle/>
          <a:p>
            <a:pPr marL="0" lvl="0" indent="0" algn="just" defTabSz="914400" eaLnBrk="1">
              <a:lnSpc>
                <a:spcPct val="130000"/>
              </a:lnSpc>
              <a:spcBef>
                <a:spcPts val="0"/>
              </a:spcBef>
              <a:spcAft>
                <a:spcPts val="0"/>
              </a:spcAft>
              <a:buNone/>
              <a:defRPr/>
            </a:pPr>
            <a:r>
              <a:rPr lang="en-US" altLang="en-US" sz="1800" b="1" dirty="0" smtClean="0">
                <a:latin typeface="Arial"/>
                <a:ea typeface="ＭＳ Ｐゴシック" pitchFamily="34" charset="-128"/>
                <a:cs typeface="+mn-cs"/>
              </a:rPr>
              <a:t>PROGRAMME </a:t>
            </a:r>
            <a:r>
              <a:rPr lang="en-US" altLang="en-US" sz="1800" b="1" dirty="0">
                <a:latin typeface="Arial"/>
                <a:ea typeface="ＭＳ Ｐゴシック" pitchFamily="34" charset="-128"/>
                <a:cs typeface="+mn-cs"/>
              </a:rPr>
              <a:t>3:  Medical </a:t>
            </a:r>
            <a:r>
              <a:rPr lang="en-US" altLang="en-US" sz="1800" b="1" dirty="0" smtClean="0">
                <a:latin typeface="Arial"/>
                <a:ea typeface="ＭＳ Ｐゴシック" pitchFamily="34" charset="-128"/>
                <a:cs typeface="+mn-cs"/>
              </a:rPr>
              <a:t>Benefits</a:t>
            </a:r>
          </a:p>
          <a:p>
            <a:pPr marL="0" lvl="0" indent="0" algn="just" defTabSz="914400" eaLnBrk="1">
              <a:lnSpc>
                <a:spcPct val="130000"/>
              </a:lnSpc>
              <a:spcBef>
                <a:spcPts val="0"/>
              </a:spcBef>
              <a:spcAft>
                <a:spcPts val="0"/>
              </a:spcAft>
              <a:buNone/>
              <a:defRPr/>
            </a:pPr>
            <a:endParaRPr lang="en-US" altLang="en-US" sz="1800" b="1" dirty="0">
              <a:latin typeface="Arial"/>
              <a:ea typeface="ＭＳ Ｐゴシック" pitchFamily="34" charset="-128"/>
              <a:cs typeface="+mn-cs"/>
            </a:endParaRPr>
          </a:p>
          <a:p>
            <a:pPr marL="625475" lvl="0" indent="-442913" algn="just" defTabSz="914400" eaLnBrk="1">
              <a:lnSpc>
                <a:spcPct val="130000"/>
              </a:lnSpc>
              <a:spcBef>
                <a:spcPts val="0"/>
              </a:spcBef>
              <a:spcAft>
                <a:spcPts val="0"/>
              </a:spcAft>
              <a:buNone/>
              <a:defRPr/>
            </a:pPr>
            <a:r>
              <a:rPr lang="en-US" altLang="en-US" sz="1650" dirty="0" smtClean="0">
                <a:latin typeface="Arial"/>
                <a:ea typeface="ＭＳ Ｐゴシック" pitchFamily="34" charset="-128"/>
                <a:cs typeface="+mn-cs"/>
              </a:rPr>
              <a:t>3.1 Percentage of requests for pre-authorisation of Specialised Medical Interventions      finalised within 10 working days of receipt.</a:t>
            </a:r>
            <a:endParaRPr lang="en-US" altLang="en-US" sz="1650" dirty="0">
              <a:latin typeface="Arial"/>
              <a:ea typeface="ＭＳ Ｐゴシック" pitchFamily="34" charset="-128"/>
              <a:cs typeface="+mn-cs"/>
            </a:endParaRPr>
          </a:p>
          <a:p>
            <a:pPr marL="625475" lvl="0" indent="-442913" algn="just" defTabSz="914400" eaLnBrk="1">
              <a:lnSpc>
                <a:spcPct val="130000"/>
              </a:lnSpc>
              <a:spcBef>
                <a:spcPts val="0"/>
              </a:spcBef>
              <a:spcAft>
                <a:spcPts val="0"/>
              </a:spcAft>
              <a:buNone/>
              <a:tabLst>
                <a:tab pos="625475" algn="l"/>
              </a:tabLst>
              <a:defRPr/>
            </a:pPr>
            <a:r>
              <a:rPr lang="en-US" altLang="en-US" sz="1650" dirty="0" smtClean="0">
                <a:latin typeface="Arial"/>
                <a:ea typeface="ＭＳ Ｐゴシック" pitchFamily="34" charset="-128"/>
                <a:cs typeface="+mn-cs"/>
              </a:rPr>
              <a:t>3.2 Percentage </a:t>
            </a:r>
            <a:r>
              <a:rPr lang="en-US" altLang="en-US" sz="1650" dirty="0">
                <a:latin typeface="Arial"/>
                <a:ea typeface="ＭＳ Ｐゴシック" pitchFamily="34" charset="-128"/>
                <a:cs typeface="+mn-cs"/>
              </a:rPr>
              <a:t>of High Value and Complex Medical Cases enrolled into Case Management </a:t>
            </a:r>
            <a:r>
              <a:rPr lang="en-US" altLang="en-US" sz="1650" dirty="0" smtClean="0">
                <a:latin typeface="Arial"/>
                <a:ea typeface="ＭＳ Ｐゴシック" pitchFamily="34" charset="-128"/>
                <a:cs typeface="+mn-cs"/>
              </a:rPr>
              <a:t>Programme within 7 working days.</a:t>
            </a:r>
            <a:endParaRPr lang="en-US" altLang="en-US" sz="1650" dirty="0">
              <a:latin typeface="Arial"/>
              <a:ea typeface="ＭＳ Ｐゴシック" pitchFamily="34" charset="-128"/>
              <a:cs typeface="+mn-cs"/>
            </a:endParaRPr>
          </a:p>
          <a:p>
            <a:pPr marL="182563" lvl="0" indent="0" algn="just" defTabSz="914400" eaLnBrk="1">
              <a:lnSpc>
                <a:spcPct val="130000"/>
              </a:lnSpc>
              <a:spcBef>
                <a:spcPts val="0"/>
              </a:spcBef>
              <a:spcAft>
                <a:spcPts val="0"/>
              </a:spcAft>
              <a:buNone/>
              <a:defRPr/>
            </a:pPr>
            <a:r>
              <a:rPr lang="en-US" altLang="en-US" sz="1650" dirty="0" smtClean="0">
                <a:latin typeface="Arial"/>
                <a:ea typeface="ＭＳ Ｐゴシック" pitchFamily="34" charset="-128"/>
                <a:cs typeface="+mn-cs"/>
              </a:rPr>
              <a:t>3.3   Percentage </a:t>
            </a:r>
            <a:r>
              <a:rPr lang="en-US" altLang="en-US" sz="1650" dirty="0">
                <a:latin typeface="Arial"/>
                <a:ea typeface="ＭＳ Ｐゴシック" pitchFamily="34" charset="-128"/>
                <a:cs typeface="+mn-cs"/>
              </a:rPr>
              <a:t>of </a:t>
            </a:r>
            <a:r>
              <a:rPr lang="en-US" altLang="en-US" sz="1650" dirty="0" smtClean="0">
                <a:latin typeface="Arial"/>
                <a:ea typeface="ＭＳ Ｐゴシック" pitchFamily="34" charset="-128"/>
                <a:cs typeface="+mn-cs"/>
              </a:rPr>
              <a:t>accepted medical </a:t>
            </a:r>
            <a:r>
              <a:rPr lang="en-US" altLang="en-US" sz="1650" dirty="0">
                <a:latin typeface="Arial"/>
                <a:ea typeface="ＭＳ Ｐゴシック" pitchFamily="34" charset="-128"/>
                <a:cs typeface="+mn-cs"/>
              </a:rPr>
              <a:t>invoices finalised within 30 working days of receipt.</a:t>
            </a:r>
          </a:p>
          <a:p>
            <a:pPr marL="0" lvl="0" indent="0" algn="just" defTabSz="914400" eaLnBrk="1">
              <a:lnSpc>
                <a:spcPct val="130000"/>
              </a:lnSpc>
              <a:spcBef>
                <a:spcPts val="0"/>
              </a:spcBef>
              <a:spcAft>
                <a:spcPts val="0"/>
              </a:spcAft>
              <a:buFont typeface="Wingdings" panose="05000000000000000000" pitchFamily="2" charset="2"/>
              <a:buChar char="§"/>
              <a:defRPr/>
            </a:pPr>
            <a:endParaRPr lang="en-US" altLang="en-US" sz="1650" dirty="0">
              <a:latin typeface="Arial"/>
              <a:ea typeface="ＭＳ Ｐゴシック" pitchFamily="34" charset="-128"/>
              <a:cs typeface="+mn-cs"/>
            </a:endParaRPr>
          </a:p>
          <a:p>
            <a:pPr marL="0" lvl="0" indent="0" algn="just" defTabSz="914400" eaLnBrk="1">
              <a:lnSpc>
                <a:spcPct val="130000"/>
              </a:lnSpc>
              <a:spcBef>
                <a:spcPts val="0"/>
              </a:spcBef>
              <a:spcAft>
                <a:spcPts val="0"/>
              </a:spcAft>
              <a:buNone/>
              <a:defRPr/>
            </a:pPr>
            <a:r>
              <a:rPr lang="en-US" altLang="en-US" sz="1800" b="1" dirty="0" smtClean="0">
                <a:latin typeface="Arial"/>
                <a:ea typeface="ＭＳ Ｐゴシック" pitchFamily="34" charset="-128"/>
                <a:cs typeface="+mn-cs"/>
              </a:rPr>
              <a:t>PROGRAMME </a:t>
            </a:r>
            <a:r>
              <a:rPr lang="en-US" altLang="en-US" sz="1800" b="1" dirty="0">
                <a:latin typeface="Arial"/>
                <a:ea typeface="ＭＳ Ｐゴシック" pitchFamily="34" charset="-128"/>
                <a:cs typeface="+mn-cs"/>
              </a:rPr>
              <a:t>4: Orthotic and Rehabilitation </a:t>
            </a:r>
            <a:r>
              <a:rPr lang="en-US" altLang="en-US" sz="1800" b="1" dirty="0" smtClean="0">
                <a:latin typeface="Arial"/>
                <a:ea typeface="ＭＳ Ｐゴシック" pitchFamily="34" charset="-128"/>
                <a:cs typeface="+mn-cs"/>
              </a:rPr>
              <a:t>Services</a:t>
            </a:r>
          </a:p>
          <a:p>
            <a:pPr marL="0" lvl="0" indent="0" algn="just" defTabSz="914400" eaLnBrk="1">
              <a:lnSpc>
                <a:spcPct val="130000"/>
              </a:lnSpc>
              <a:spcBef>
                <a:spcPts val="0"/>
              </a:spcBef>
              <a:spcAft>
                <a:spcPts val="0"/>
              </a:spcAft>
              <a:buNone/>
              <a:defRPr/>
            </a:pPr>
            <a:endParaRPr lang="en-US" altLang="en-US" sz="1800" b="1" dirty="0">
              <a:latin typeface="Arial"/>
              <a:ea typeface="ＭＳ Ｐゴシック" pitchFamily="34" charset="-128"/>
              <a:cs typeface="+mn-cs"/>
            </a:endParaRPr>
          </a:p>
          <a:p>
            <a:pPr marL="625475" lvl="0" indent="-442913" algn="just" defTabSz="914400" eaLnBrk="1">
              <a:lnSpc>
                <a:spcPct val="130000"/>
              </a:lnSpc>
              <a:spcBef>
                <a:spcPts val="0"/>
              </a:spcBef>
              <a:spcAft>
                <a:spcPts val="0"/>
              </a:spcAft>
              <a:buNone/>
              <a:defRPr/>
            </a:pPr>
            <a:r>
              <a:rPr lang="en-US" altLang="en-US" sz="1650" dirty="0" smtClean="0">
                <a:latin typeface="Arial"/>
                <a:ea typeface="ＭＳ Ｐゴシック" pitchFamily="34" charset="-128"/>
                <a:cs typeface="+mn-cs"/>
              </a:rPr>
              <a:t>4.1  Percentage </a:t>
            </a:r>
            <a:r>
              <a:rPr lang="en-US" altLang="en-US" sz="1650" dirty="0">
                <a:latin typeface="Arial"/>
                <a:ea typeface="ＭＳ Ｐゴシック" pitchFamily="34" charset="-128"/>
                <a:cs typeface="+mn-cs"/>
              </a:rPr>
              <a:t>of compliant requests for assistive devices finalised  within 15 working days.</a:t>
            </a:r>
          </a:p>
          <a:p>
            <a:pPr marL="625475" lvl="0" indent="-442913" algn="just" defTabSz="914400" eaLnBrk="1">
              <a:lnSpc>
                <a:spcPct val="130000"/>
              </a:lnSpc>
              <a:spcBef>
                <a:spcPts val="0"/>
              </a:spcBef>
              <a:spcAft>
                <a:spcPts val="0"/>
              </a:spcAft>
              <a:buNone/>
              <a:defRPr/>
            </a:pPr>
            <a:r>
              <a:rPr lang="en-US" altLang="en-US" sz="1650" dirty="0" smtClean="0">
                <a:latin typeface="Arial"/>
                <a:ea typeface="ＭＳ Ｐゴシック" pitchFamily="34" charset="-128"/>
                <a:cs typeface="+mn-cs"/>
              </a:rPr>
              <a:t>4.3 Number </a:t>
            </a:r>
            <a:r>
              <a:rPr lang="en-US" altLang="en-US" sz="1650" dirty="0">
                <a:latin typeface="Arial"/>
                <a:ea typeface="ＭＳ Ｐゴシック" pitchFamily="34" charset="-128"/>
                <a:cs typeface="+mn-cs"/>
              </a:rPr>
              <a:t>of students enrolled at Post-School Education and Training (PSET) institutions in priority qualifications funded. </a:t>
            </a:r>
          </a:p>
          <a:p>
            <a:pPr marL="625475" lvl="0" indent="-442913" algn="just" defTabSz="914400" eaLnBrk="1">
              <a:lnSpc>
                <a:spcPct val="130000"/>
              </a:lnSpc>
              <a:spcBef>
                <a:spcPts val="0"/>
              </a:spcBef>
              <a:spcAft>
                <a:spcPts val="0"/>
              </a:spcAft>
              <a:buNone/>
              <a:defRPr/>
            </a:pPr>
            <a:r>
              <a:rPr lang="en-US" altLang="en-US" sz="1650" dirty="0" smtClean="0">
                <a:latin typeface="Arial"/>
                <a:ea typeface="ＭＳ Ｐゴシック" pitchFamily="34" charset="-128"/>
                <a:cs typeface="+mn-cs"/>
              </a:rPr>
              <a:t>4.4  Number </a:t>
            </a:r>
            <a:r>
              <a:rPr lang="en-US" altLang="en-US" sz="1650" dirty="0">
                <a:latin typeface="Arial"/>
                <a:ea typeface="ＭＳ Ｐゴシック" pitchFamily="34" charset="-128"/>
                <a:cs typeface="+mn-cs"/>
              </a:rPr>
              <a:t>of Persons with Disabilities enrolled in Vocational Rehabilitation Programme through Post-School Education and Training institutions funded. </a:t>
            </a:r>
          </a:p>
        </p:txBody>
      </p:sp>
      <p:sp>
        <p:nvSpPr>
          <p:cNvPr id="4" name="Slide Number Placeholder 3"/>
          <p:cNvSpPr>
            <a:spLocks noGrp="1"/>
          </p:cNvSpPr>
          <p:nvPr>
            <p:ph type="sldNum" sz="quarter" idx="12"/>
          </p:nvPr>
        </p:nvSpPr>
        <p:spPr>
          <a:xfrm>
            <a:off x="6553200" y="6492875"/>
            <a:ext cx="2133600" cy="365125"/>
          </a:xfrm>
        </p:spPr>
        <p:txBody>
          <a:bodyPr/>
          <a:lstStyle/>
          <a:p>
            <a:pPr>
              <a:defRPr/>
            </a:pPr>
            <a:fld id="{A79B0E16-3B21-4DA7-809D-032F5E4D0A06}" type="slidenum">
              <a:rPr lang="en-US" smtClean="0">
                <a:solidFill>
                  <a:schemeClr val="bg1"/>
                </a:solidFill>
              </a:rPr>
              <a:pPr>
                <a:defRPr/>
              </a:pPr>
              <a:t>25</a:t>
            </a:fld>
            <a:endParaRPr lang="en-US" dirty="0">
              <a:solidFill>
                <a:schemeClr val="bg1"/>
              </a:solidFill>
            </a:endParaRPr>
          </a:p>
        </p:txBody>
      </p:sp>
    </p:spTree>
    <p:extLst>
      <p:ext uri="{BB962C8B-B14F-4D97-AF65-F5344CB8AC3E}">
        <p14:creationId xmlns:p14="http://schemas.microsoft.com/office/powerpoint/2010/main" val="7768005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kern="0" dirty="0">
                <a:latin typeface="Arial"/>
                <a:ea typeface="+mj-ea"/>
                <a:cs typeface="Arial"/>
              </a:rPr>
              <a:t>PROGRAMME 1: ADMINISTRATION</a:t>
            </a:r>
            <a:endParaRPr lang="en-ZA"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853237" y="6492875"/>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79B0E16-3B21-4DA7-809D-032F5E4D0A06}" type="slidenum">
              <a:rPr kumimoji="0" lang="en-US" sz="1200" b="0" i="0" u="none" strike="noStrike" kern="1200" cap="none" spc="0" normalizeH="0" baseline="0" noProof="0" smtClean="0">
                <a:ln>
                  <a:noFill/>
                </a:ln>
                <a:solidFill>
                  <a:prstClr val="white"/>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prstClr val="white"/>
              </a:solidFill>
              <a:effectLst/>
              <a:uLnTx/>
              <a:uFillTx/>
              <a:latin typeface="Calibri" pitchFamily="80" charset="0"/>
              <a:ea typeface="ＭＳ Ｐゴシック" pitchFamily="80" charset="-128"/>
              <a:cs typeface="+mn-cs"/>
            </a:endParaRPr>
          </a:p>
        </p:txBody>
      </p:sp>
      <p:sp>
        <p:nvSpPr>
          <p:cNvPr id="3" name="Content Placeholder 2"/>
          <p:cNvSpPr>
            <a:spLocks noGrp="1"/>
          </p:cNvSpPr>
          <p:nvPr>
            <p:ph idx="1"/>
          </p:nvPr>
        </p:nvSpPr>
        <p:spPr>
          <a:xfrm>
            <a:off x="194309" y="1314451"/>
            <a:ext cx="8792527" cy="4811730"/>
          </a:xfrm>
        </p:spPr>
        <p:txBody>
          <a:bodyPr/>
          <a:lstStyle/>
          <a:p>
            <a:pPr marL="0" indent="0">
              <a:buNone/>
            </a:pPr>
            <a:r>
              <a:rPr lang="en-ZA" sz="2400" b="1" u="sng" kern="0" dirty="0">
                <a:solidFill>
                  <a:srgbClr val="003C19"/>
                </a:solidFill>
                <a:latin typeface="Arial" panose="020B0604020202020204" pitchFamily="34" charset="0"/>
                <a:ea typeface="Times New Roman" panose="02020603050405020304" pitchFamily="18" charset="0"/>
                <a:cs typeface="Arial"/>
              </a:rPr>
              <a:t>Outcomes, Outputs, Performance Indicators and Targets</a:t>
            </a:r>
            <a:endParaRPr lang="en-ZA" dirty="0"/>
          </a:p>
        </p:txBody>
      </p:sp>
      <p:pic>
        <p:nvPicPr>
          <p:cNvPr id="5" name="Picture 4"/>
          <p:cNvPicPr>
            <a:picLocks noChangeAspect="1"/>
          </p:cNvPicPr>
          <p:nvPr/>
        </p:nvPicPr>
        <p:blipFill>
          <a:blip r:embed="rId2"/>
          <a:stretch>
            <a:fillRect/>
          </a:stretch>
        </p:blipFill>
        <p:spPr>
          <a:xfrm>
            <a:off x="194309" y="1753751"/>
            <a:ext cx="8648660" cy="4739124"/>
          </a:xfrm>
          <a:prstGeom prst="rect">
            <a:avLst/>
          </a:prstGeom>
        </p:spPr>
      </p:pic>
    </p:spTree>
    <p:extLst>
      <p:ext uri="{BB962C8B-B14F-4D97-AF65-F5344CB8AC3E}">
        <p14:creationId xmlns:p14="http://schemas.microsoft.com/office/powerpoint/2010/main" val="28123157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kern="0" dirty="0">
                <a:solidFill>
                  <a:prstClr val="black"/>
                </a:solidFill>
                <a:latin typeface="Arial"/>
                <a:cs typeface="Arial"/>
              </a:rPr>
              <a:t>PROGRAMME 1: ADMINISTRATION</a:t>
            </a:r>
            <a:endParaRPr lang="en-ZA" dirty="0"/>
          </a:p>
        </p:txBody>
      </p:sp>
      <p:sp>
        <p:nvSpPr>
          <p:cNvPr id="4" name="Slide Number Placeholder 3"/>
          <p:cNvSpPr>
            <a:spLocks noGrp="1"/>
          </p:cNvSpPr>
          <p:nvPr>
            <p:ph type="sldNum" sz="quarter" idx="12"/>
          </p:nvPr>
        </p:nvSpPr>
        <p:spPr>
          <a:xfrm>
            <a:off x="7010400" y="6520646"/>
            <a:ext cx="2133600" cy="365125"/>
          </a:xfrm>
        </p:spPr>
        <p:txBody>
          <a:bodyPr/>
          <a:lstStyle/>
          <a:p>
            <a:pPr>
              <a:defRPr/>
            </a:pPr>
            <a:fld id="{A79B0E16-3B21-4DA7-809D-032F5E4D0A06}" type="slidenum">
              <a:rPr lang="en-US" smtClean="0">
                <a:solidFill>
                  <a:schemeClr val="bg1"/>
                </a:solidFill>
              </a:rPr>
              <a:pPr>
                <a:defRPr/>
              </a:pPr>
              <a:t>27</a:t>
            </a:fld>
            <a:endParaRPr lang="en-US" dirty="0">
              <a:solidFill>
                <a:schemeClr val="bg1"/>
              </a:solidFill>
            </a:endParaRPr>
          </a:p>
        </p:txBody>
      </p:sp>
      <p:sp>
        <p:nvSpPr>
          <p:cNvPr id="5" name="Rectangle 4"/>
          <p:cNvSpPr/>
          <p:nvPr/>
        </p:nvSpPr>
        <p:spPr>
          <a:xfrm>
            <a:off x="138544" y="1332545"/>
            <a:ext cx="8395855" cy="461665"/>
          </a:xfrm>
          <a:prstGeom prst="rect">
            <a:avLst/>
          </a:prstGeom>
        </p:spPr>
        <p:txBody>
          <a:bodyPr wrap="square">
            <a:spAutoFit/>
          </a:bodyPr>
          <a:lstStyle/>
          <a:p>
            <a:pPr lvl="0" eaLnBrk="0" hangingPunct="0">
              <a:spcBef>
                <a:spcPct val="20000"/>
              </a:spcBef>
            </a:pPr>
            <a:r>
              <a:rPr lang="en-ZA" sz="2400" b="1" u="sng" kern="0" dirty="0">
                <a:solidFill>
                  <a:srgbClr val="003C19"/>
                </a:solidFill>
                <a:ea typeface="Times New Roman" panose="02020603050405020304" pitchFamily="18" charset="0"/>
                <a:cs typeface="Arial"/>
              </a:rPr>
              <a:t>Outcomes, Outputs, Performance Indicators and Targets</a:t>
            </a:r>
            <a:endParaRPr lang="en-ZA" sz="3200" dirty="0">
              <a:solidFill>
                <a:prstClr val="black"/>
              </a:solidFill>
              <a:latin typeface="Calibri"/>
              <a:ea typeface="ＭＳ Ｐゴシック" pitchFamily="80" charset="-128"/>
            </a:endParaRPr>
          </a:p>
        </p:txBody>
      </p:sp>
      <p:pic>
        <p:nvPicPr>
          <p:cNvPr id="3" name="Picture 2"/>
          <p:cNvPicPr>
            <a:picLocks noChangeAspect="1"/>
          </p:cNvPicPr>
          <p:nvPr/>
        </p:nvPicPr>
        <p:blipFill>
          <a:blip r:embed="rId2"/>
          <a:stretch>
            <a:fillRect/>
          </a:stretch>
        </p:blipFill>
        <p:spPr>
          <a:xfrm>
            <a:off x="281709" y="1685547"/>
            <a:ext cx="8606640" cy="4847222"/>
          </a:xfrm>
          <a:prstGeom prst="rect">
            <a:avLst/>
          </a:prstGeom>
        </p:spPr>
      </p:pic>
    </p:spTree>
    <p:extLst>
      <p:ext uri="{BB962C8B-B14F-4D97-AF65-F5344CB8AC3E}">
        <p14:creationId xmlns:p14="http://schemas.microsoft.com/office/powerpoint/2010/main" val="18902314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kern="0" dirty="0">
                <a:latin typeface="Arial"/>
                <a:ea typeface="+mj-ea"/>
                <a:cs typeface="Arial"/>
              </a:rPr>
              <a:t>PROGRAMME 1: ADMINISTRATION</a:t>
            </a:r>
            <a:endParaRPr lang="en-ZA"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853237" y="6492875"/>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79B0E16-3B21-4DA7-809D-032F5E4D0A06}" type="slidenum">
              <a:rPr kumimoji="0" lang="en-US" sz="1200" b="0" i="0" u="none" strike="noStrike" kern="1200" cap="none" spc="0" normalizeH="0" baseline="0" noProof="0" smtClean="0">
                <a:ln>
                  <a:noFill/>
                </a:ln>
                <a:solidFill>
                  <a:prstClr val="white"/>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prstClr val="white"/>
              </a:solidFill>
              <a:effectLst/>
              <a:uLnTx/>
              <a:uFillTx/>
              <a:latin typeface="Calibri" pitchFamily="80" charset="0"/>
              <a:ea typeface="ＭＳ Ｐゴシック" pitchFamily="80" charset="-128"/>
              <a:cs typeface="+mn-cs"/>
            </a:endParaRPr>
          </a:p>
        </p:txBody>
      </p:sp>
      <p:sp>
        <p:nvSpPr>
          <p:cNvPr id="3" name="Content Placeholder 2"/>
          <p:cNvSpPr>
            <a:spLocks noGrp="1"/>
          </p:cNvSpPr>
          <p:nvPr>
            <p:ph idx="1"/>
          </p:nvPr>
        </p:nvSpPr>
        <p:spPr>
          <a:xfrm>
            <a:off x="194309" y="1314451"/>
            <a:ext cx="8792527" cy="4811730"/>
          </a:xfrm>
        </p:spPr>
        <p:txBody>
          <a:bodyPr/>
          <a:lstStyle/>
          <a:p>
            <a:pPr marL="0" indent="0">
              <a:buNone/>
            </a:pPr>
            <a:r>
              <a:rPr lang="en-ZA" sz="2400" b="1" u="sng" kern="0" dirty="0">
                <a:solidFill>
                  <a:srgbClr val="003C19"/>
                </a:solidFill>
                <a:latin typeface="Arial" panose="020B0604020202020204" pitchFamily="34" charset="0"/>
                <a:ea typeface="Times New Roman" panose="02020603050405020304" pitchFamily="18" charset="0"/>
                <a:cs typeface="Arial"/>
              </a:rPr>
              <a:t>Outcomes, Outputs, Performance Indicators and Targets</a:t>
            </a:r>
            <a:endParaRPr lang="en-ZA" dirty="0"/>
          </a:p>
        </p:txBody>
      </p:sp>
      <p:pic>
        <p:nvPicPr>
          <p:cNvPr id="5" name="Picture 4"/>
          <p:cNvPicPr>
            <a:picLocks noChangeAspect="1"/>
          </p:cNvPicPr>
          <p:nvPr/>
        </p:nvPicPr>
        <p:blipFill>
          <a:blip r:embed="rId2"/>
          <a:stretch>
            <a:fillRect/>
          </a:stretch>
        </p:blipFill>
        <p:spPr>
          <a:xfrm>
            <a:off x="336884" y="1784332"/>
            <a:ext cx="8534400" cy="4708543"/>
          </a:xfrm>
          <a:prstGeom prst="rect">
            <a:avLst/>
          </a:prstGeom>
        </p:spPr>
      </p:pic>
    </p:spTree>
    <p:extLst>
      <p:ext uri="{BB962C8B-B14F-4D97-AF65-F5344CB8AC3E}">
        <p14:creationId xmlns:p14="http://schemas.microsoft.com/office/powerpoint/2010/main" val="35790205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kern="0" dirty="0">
                <a:solidFill>
                  <a:prstClr val="black"/>
                </a:solidFill>
                <a:latin typeface="Arial"/>
                <a:cs typeface="Arial"/>
              </a:rPr>
              <a:t>PROGRAMME 2: COID SERVICES</a:t>
            </a:r>
            <a:endParaRPr lang="en-ZA" dirty="0"/>
          </a:p>
        </p:txBody>
      </p:sp>
      <p:sp>
        <p:nvSpPr>
          <p:cNvPr id="4" name="Slide Number Placeholder 3"/>
          <p:cNvSpPr>
            <a:spLocks noGrp="1"/>
          </p:cNvSpPr>
          <p:nvPr>
            <p:ph type="sldNum" sz="quarter" idx="12"/>
          </p:nvPr>
        </p:nvSpPr>
        <p:spPr>
          <a:xfrm>
            <a:off x="6751781" y="6440198"/>
            <a:ext cx="2133600" cy="365125"/>
          </a:xfrm>
        </p:spPr>
        <p:txBody>
          <a:bodyPr/>
          <a:lstStyle/>
          <a:p>
            <a:pPr>
              <a:defRPr/>
            </a:pPr>
            <a:fld id="{A79B0E16-3B21-4DA7-809D-032F5E4D0A06}" type="slidenum">
              <a:rPr lang="en-US" smtClean="0">
                <a:solidFill>
                  <a:schemeClr val="bg1"/>
                </a:solidFill>
              </a:rPr>
              <a:pPr>
                <a:defRPr/>
              </a:pPr>
              <a:t>29</a:t>
            </a:fld>
            <a:endParaRPr lang="en-US" dirty="0">
              <a:solidFill>
                <a:schemeClr val="bg1"/>
              </a:solidFill>
            </a:endParaRPr>
          </a:p>
        </p:txBody>
      </p:sp>
      <p:sp>
        <p:nvSpPr>
          <p:cNvPr id="5" name="Rectangle 4"/>
          <p:cNvSpPr/>
          <p:nvPr/>
        </p:nvSpPr>
        <p:spPr>
          <a:xfrm>
            <a:off x="161636" y="1267891"/>
            <a:ext cx="8622146" cy="461665"/>
          </a:xfrm>
          <a:prstGeom prst="rect">
            <a:avLst/>
          </a:prstGeom>
        </p:spPr>
        <p:txBody>
          <a:bodyPr wrap="square">
            <a:spAutoFit/>
          </a:bodyPr>
          <a:lstStyle/>
          <a:p>
            <a:pPr lvl="0" eaLnBrk="0" hangingPunct="0">
              <a:spcBef>
                <a:spcPct val="20000"/>
              </a:spcBef>
            </a:pPr>
            <a:r>
              <a:rPr lang="en-ZA" sz="2400" b="1" u="sng" kern="0" dirty="0">
                <a:solidFill>
                  <a:srgbClr val="003C19"/>
                </a:solidFill>
                <a:ea typeface="Times New Roman" panose="02020603050405020304" pitchFamily="18" charset="0"/>
                <a:cs typeface="Arial"/>
              </a:rPr>
              <a:t>Outcomes, Outputs, Performance Indicators and Targets</a:t>
            </a:r>
            <a:endParaRPr lang="en-ZA" sz="3200" dirty="0">
              <a:solidFill>
                <a:prstClr val="black"/>
              </a:solidFill>
              <a:latin typeface="Calibri"/>
              <a:ea typeface="ＭＳ Ｐゴシック" pitchFamily="80" charset="-128"/>
            </a:endParaRPr>
          </a:p>
        </p:txBody>
      </p:sp>
      <p:graphicFrame>
        <p:nvGraphicFramePr>
          <p:cNvPr id="6" name="Table 5"/>
          <p:cNvGraphicFramePr>
            <a:graphicFrameLocks noGrp="1"/>
          </p:cNvGraphicFramePr>
          <p:nvPr>
            <p:extLst>
              <p:ext uri="{D42A27DB-BD31-4B8C-83A1-F6EECF244321}">
                <p14:modId xmlns:p14="http://schemas.microsoft.com/office/powerpoint/2010/main" val="3954505276"/>
              </p:ext>
            </p:extLst>
          </p:nvPr>
        </p:nvGraphicFramePr>
        <p:xfrm>
          <a:off x="281705" y="1729556"/>
          <a:ext cx="8603676" cy="4431540"/>
        </p:xfrm>
        <a:graphic>
          <a:graphicData uri="http://schemas.openxmlformats.org/drawingml/2006/table">
            <a:tbl>
              <a:tblPr firstRow="1" firstCol="1" bandRow="1"/>
              <a:tblGrid>
                <a:gridCol w="924474">
                  <a:extLst>
                    <a:ext uri="{9D8B030D-6E8A-4147-A177-3AD203B41FA5}">
                      <a16:colId xmlns:a16="http://schemas.microsoft.com/office/drawing/2014/main" val="371279306"/>
                    </a:ext>
                  </a:extLst>
                </a:gridCol>
                <a:gridCol w="1208889">
                  <a:extLst>
                    <a:ext uri="{9D8B030D-6E8A-4147-A177-3AD203B41FA5}">
                      <a16:colId xmlns:a16="http://schemas.microsoft.com/office/drawing/2014/main" val="2208657256"/>
                    </a:ext>
                  </a:extLst>
                </a:gridCol>
                <a:gridCol w="1039858">
                  <a:extLst>
                    <a:ext uri="{9D8B030D-6E8A-4147-A177-3AD203B41FA5}">
                      <a16:colId xmlns:a16="http://schemas.microsoft.com/office/drawing/2014/main" val="1365081685"/>
                    </a:ext>
                  </a:extLst>
                </a:gridCol>
                <a:gridCol w="925327">
                  <a:extLst>
                    <a:ext uri="{9D8B030D-6E8A-4147-A177-3AD203B41FA5}">
                      <a16:colId xmlns:a16="http://schemas.microsoft.com/office/drawing/2014/main" val="3254371609"/>
                    </a:ext>
                  </a:extLst>
                </a:gridCol>
                <a:gridCol w="878965">
                  <a:extLst>
                    <a:ext uri="{9D8B030D-6E8A-4147-A177-3AD203B41FA5}">
                      <a16:colId xmlns:a16="http://schemas.microsoft.com/office/drawing/2014/main" val="1975157181"/>
                    </a:ext>
                  </a:extLst>
                </a:gridCol>
                <a:gridCol w="640058">
                  <a:extLst>
                    <a:ext uri="{9D8B030D-6E8A-4147-A177-3AD203B41FA5}">
                      <a16:colId xmlns:a16="http://schemas.microsoft.com/office/drawing/2014/main" val="1206101086"/>
                    </a:ext>
                  </a:extLst>
                </a:gridCol>
                <a:gridCol w="710787">
                  <a:extLst>
                    <a:ext uri="{9D8B030D-6E8A-4147-A177-3AD203B41FA5}">
                      <a16:colId xmlns:a16="http://schemas.microsoft.com/office/drawing/2014/main" val="3517343207"/>
                    </a:ext>
                  </a:extLst>
                </a:gridCol>
                <a:gridCol w="711288">
                  <a:extLst>
                    <a:ext uri="{9D8B030D-6E8A-4147-A177-3AD203B41FA5}">
                      <a16:colId xmlns:a16="http://schemas.microsoft.com/office/drawing/2014/main" val="974110872"/>
                    </a:ext>
                  </a:extLst>
                </a:gridCol>
                <a:gridCol w="782015">
                  <a:extLst>
                    <a:ext uri="{9D8B030D-6E8A-4147-A177-3AD203B41FA5}">
                      <a16:colId xmlns:a16="http://schemas.microsoft.com/office/drawing/2014/main" val="3133244128"/>
                    </a:ext>
                  </a:extLst>
                </a:gridCol>
                <a:gridCol w="782015">
                  <a:extLst>
                    <a:ext uri="{9D8B030D-6E8A-4147-A177-3AD203B41FA5}">
                      <a16:colId xmlns:a16="http://schemas.microsoft.com/office/drawing/2014/main" val="448664088"/>
                    </a:ext>
                  </a:extLst>
                </a:gridCol>
              </a:tblGrid>
              <a:tr h="174160">
                <a:tc rowSpan="3">
                  <a:txBody>
                    <a:bodyPr/>
                    <a:lstStyle/>
                    <a:p>
                      <a:pPr>
                        <a:lnSpc>
                          <a:spcPct val="150000"/>
                        </a:lnSpc>
                        <a:spcAft>
                          <a:spcPts val="0"/>
                        </a:spcAft>
                      </a:pPr>
                      <a:r>
                        <a:rPr lang="en-ZA" sz="900" b="1" dirty="0">
                          <a:effectLst/>
                          <a:latin typeface="Arial" panose="020B0604020202020204" pitchFamily="34" charset="0"/>
                          <a:ea typeface="Times New Roman" panose="02020603050405020304" pitchFamily="18" charset="0"/>
                          <a:cs typeface="Times New Roman" panose="02020603050405020304" pitchFamily="18" charset="0"/>
                        </a:rPr>
                        <a:t>Outcome</a:t>
                      </a:r>
                      <a:endParaRPr lang="en-ZA"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3">
                  <a:txBody>
                    <a:bodyPr/>
                    <a:lstStyle/>
                    <a:p>
                      <a:pPr>
                        <a:lnSpc>
                          <a:spcPct val="150000"/>
                        </a:lnSpc>
                        <a:spcAft>
                          <a:spcPts val="0"/>
                        </a:spcAft>
                      </a:pPr>
                      <a:r>
                        <a:rPr lang="en-ZA" sz="900" b="1" dirty="0">
                          <a:effectLst/>
                          <a:latin typeface="Arial" panose="020B0604020202020204" pitchFamily="34" charset="0"/>
                          <a:ea typeface="Times New Roman" panose="02020603050405020304" pitchFamily="18" charset="0"/>
                          <a:cs typeface="Times New Roman" panose="02020603050405020304" pitchFamily="18" charset="0"/>
                        </a:rPr>
                        <a:t>Output</a:t>
                      </a:r>
                      <a:endParaRPr lang="en-ZA"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3">
                  <a:txBody>
                    <a:bodyPr/>
                    <a:lstStyle/>
                    <a:p>
                      <a:pPr>
                        <a:lnSpc>
                          <a:spcPct val="150000"/>
                        </a:lnSpc>
                        <a:spcAft>
                          <a:spcPts val="0"/>
                        </a:spcAft>
                      </a:pPr>
                      <a:r>
                        <a:rPr lang="en-ZA" sz="900" b="1" dirty="0">
                          <a:effectLst/>
                          <a:latin typeface="Arial" panose="020B0604020202020204" pitchFamily="34" charset="0"/>
                          <a:ea typeface="Times New Roman" panose="02020603050405020304" pitchFamily="18" charset="0"/>
                          <a:cs typeface="Times New Roman" panose="02020603050405020304" pitchFamily="18" charset="0"/>
                        </a:rPr>
                        <a:t>Output Indicator</a:t>
                      </a:r>
                      <a:endParaRPr lang="en-ZA"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lnSpc>
                          <a:spcPct val="150000"/>
                        </a:lnSpc>
                        <a:spcAft>
                          <a:spcPts val="0"/>
                        </a:spcAft>
                      </a:pPr>
                      <a:r>
                        <a:rPr lang="en-ZA" sz="900" b="1">
                          <a:effectLst/>
                          <a:latin typeface="Arial" panose="020B0604020202020204" pitchFamily="34" charset="0"/>
                          <a:ea typeface="Times New Roman" panose="02020603050405020304" pitchFamily="18" charset="0"/>
                          <a:cs typeface="Times New Roman" panose="02020603050405020304" pitchFamily="18" charset="0"/>
                        </a:rPr>
                        <a:t> </a:t>
                      </a:r>
                      <a:endParaRPr lang="en-ZA"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lnSpc>
                          <a:spcPct val="150000"/>
                        </a:lnSpc>
                        <a:spcAft>
                          <a:spcPts val="0"/>
                        </a:spcAft>
                      </a:pPr>
                      <a:r>
                        <a:rPr lang="en-ZA" sz="900" b="1">
                          <a:effectLst/>
                          <a:latin typeface="Arial" panose="020B0604020202020204" pitchFamily="34" charset="0"/>
                          <a:ea typeface="Times New Roman" panose="02020603050405020304" pitchFamily="18" charset="0"/>
                          <a:cs typeface="Times New Roman" panose="02020603050405020304" pitchFamily="18" charset="0"/>
                        </a:rPr>
                        <a:t> </a:t>
                      </a:r>
                      <a:endParaRPr lang="en-ZA"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gridSpan="5">
                  <a:txBody>
                    <a:bodyPr/>
                    <a:lstStyle/>
                    <a:p>
                      <a:pPr algn="ctr">
                        <a:lnSpc>
                          <a:spcPct val="150000"/>
                        </a:lnSpc>
                        <a:spcAft>
                          <a:spcPts val="0"/>
                        </a:spcAft>
                      </a:pPr>
                      <a:r>
                        <a:rPr lang="en-ZA" sz="900" b="1">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ZA"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727257263"/>
                  </a:ext>
                </a:extLst>
              </a:tr>
              <a:tr h="52248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50000"/>
                        </a:lnSpc>
                        <a:spcAft>
                          <a:spcPts val="0"/>
                        </a:spcAft>
                      </a:pPr>
                      <a:r>
                        <a:rPr lang="en-ZA" sz="900" b="1" dirty="0">
                          <a:effectLst/>
                          <a:latin typeface="Arial" panose="020B0604020202020204" pitchFamily="34" charset="0"/>
                          <a:ea typeface="Times New Roman" panose="02020603050405020304" pitchFamily="18" charset="0"/>
                          <a:cs typeface="Times New Roman" panose="02020603050405020304" pitchFamily="18" charset="0"/>
                        </a:rPr>
                        <a:t>Audited Performance</a:t>
                      </a:r>
                      <a:endParaRPr lang="en-ZA"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50000"/>
                        </a:lnSpc>
                        <a:spcAft>
                          <a:spcPts val="0"/>
                        </a:spcAft>
                      </a:pPr>
                      <a:r>
                        <a:rPr lang="en-ZA" sz="900" b="1" dirty="0">
                          <a:effectLst/>
                          <a:latin typeface="Arial" panose="020B0604020202020204" pitchFamily="34" charset="0"/>
                          <a:ea typeface="Times New Roman" panose="02020603050405020304" pitchFamily="18" charset="0"/>
                          <a:cs typeface="Times New Roman" panose="02020603050405020304" pitchFamily="18" charset="0"/>
                        </a:rPr>
                        <a:t>Estimated Performance</a:t>
                      </a:r>
                      <a:endParaRPr lang="en-ZA"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gridSpan="5">
                  <a:txBody>
                    <a:bodyPr/>
                    <a:lstStyle/>
                    <a:p>
                      <a:pPr>
                        <a:lnSpc>
                          <a:spcPct val="150000"/>
                        </a:lnSpc>
                        <a:spcAft>
                          <a:spcPts val="0"/>
                        </a:spcAft>
                      </a:pPr>
                      <a:r>
                        <a:rPr lang="en-ZA" sz="900" b="1" dirty="0">
                          <a:effectLst/>
                          <a:latin typeface="Arial" panose="020B0604020202020204" pitchFamily="34" charset="0"/>
                          <a:ea typeface="Times New Roman" panose="02020603050405020304" pitchFamily="18" charset="0"/>
                          <a:cs typeface="Times New Roman" panose="02020603050405020304" pitchFamily="18" charset="0"/>
                        </a:rPr>
                        <a:t>MTEF Period</a:t>
                      </a:r>
                      <a:endParaRPr lang="en-ZA"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598804179"/>
                  </a:ext>
                </a:extLst>
              </a:tr>
              <a:tr h="17416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50000"/>
                        </a:lnSpc>
                        <a:spcAft>
                          <a:spcPts val="0"/>
                        </a:spcAft>
                      </a:pPr>
                      <a:r>
                        <a:rPr lang="en-ZA" sz="900" b="1" dirty="0">
                          <a:effectLst/>
                          <a:latin typeface="Arial" panose="020B0604020202020204" pitchFamily="34" charset="0"/>
                          <a:ea typeface="Times New Roman" panose="02020603050405020304" pitchFamily="18" charset="0"/>
                          <a:cs typeface="Times New Roman" panose="02020603050405020304" pitchFamily="18" charset="0"/>
                        </a:rPr>
                        <a:t>2018/19</a:t>
                      </a:r>
                      <a:endParaRPr lang="en-ZA"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50000"/>
                        </a:lnSpc>
                        <a:spcAft>
                          <a:spcPts val="0"/>
                        </a:spcAft>
                      </a:pPr>
                      <a:r>
                        <a:rPr lang="en-ZA" sz="900" b="1" dirty="0">
                          <a:effectLst/>
                          <a:latin typeface="Arial" panose="020B0604020202020204" pitchFamily="34" charset="0"/>
                          <a:ea typeface="Times New Roman" panose="02020603050405020304" pitchFamily="18" charset="0"/>
                          <a:cs typeface="Times New Roman" panose="02020603050405020304" pitchFamily="18" charset="0"/>
                        </a:rPr>
                        <a:t>2019/20</a:t>
                      </a:r>
                      <a:endParaRPr lang="en-ZA"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50000"/>
                        </a:lnSpc>
                        <a:spcAft>
                          <a:spcPts val="0"/>
                        </a:spcAft>
                      </a:pPr>
                      <a:r>
                        <a:rPr lang="en-ZA" sz="900" b="1" dirty="0">
                          <a:effectLst/>
                          <a:latin typeface="Arial" panose="020B0604020202020204" pitchFamily="34" charset="0"/>
                          <a:ea typeface="Times New Roman" panose="02020603050405020304" pitchFamily="18" charset="0"/>
                          <a:cs typeface="Times New Roman" panose="02020603050405020304" pitchFamily="18" charset="0"/>
                        </a:rPr>
                        <a:t>2020/21</a:t>
                      </a:r>
                      <a:endParaRPr lang="en-ZA"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50000"/>
                        </a:lnSpc>
                        <a:spcAft>
                          <a:spcPts val="0"/>
                        </a:spcAft>
                      </a:pPr>
                      <a:r>
                        <a:rPr lang="en-ZA" sz="900" b="1" dirty="0">
                          <a:effectLst/>
                          <a:latin typeface="Arial" panose="020B0604020202020204" pitchFamily="34" charset="0"/>
                          <a:ea typeface="Times New Roman" panose="02020603050405020304" pitchFamily="18" charset="0"/>
                          <a:cs typeface="Times New Roman" panose="02020603050405020304" pitchFamily="18" charset="0"/>
                        </a:rPr>
                        <a:t>2021/22</a:t>
                      </a:r>
                      <a:endParaRPr lang="en-ZA"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50000"/>
                        </a:lnSpc>
                        <a:spcAft>
                          <a:spcPts val="0"/>
                        </a:spcAft>
                      </a:pPr>
                      <a:r>
                        <a:rPr lang="en-ZA" sz="900" b="1" dirty="0">
                          <a:effectLst/>
                          <a:latin typeface="Arial" panose="020B0604020202020204" pitchFamily="34" charset="0"/>
                          <a:ea typeface="Times New Roman" panose="02020603050405020304" pitchFamily="18" charset="0"/>
                          <a:cs typeface="Times New Roman" panose="02020603050405020304" pitchFamily="18" charset="0"/>
                        </a:rPr>
                        <a:t>2022/23</a:t>
                      </a:r>
                      <a:endParaRPr lang="en-ZA"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50000"/>
                        </a:lnSpc>
                        <a:spcAft>
                          <a:spcPts val="0"/>
                        </a:spcAft>
                      </a:pPr>
                      <a:r>
                        <a:rPr lang="en-ZA" sz="900" b="1" dirty="0">
                          <a:effectLst/>
                          <a:latin typeface="Arial" panose="020B0604020202020204" pitchFamily="34" charset="0"/>
                          <a:ea typeface="Times New Roman" panose="02020603050405020304" pitchFamily="18" charset="0"/>
                          <a:cs typeface="Times New Roman" panose="02020603050405020304" pitchFamily="18" charset="0"/>
                        </a:rPr>
                        <a:t>2023/24</a:t>
                      </a:r>
                      <a:endParaRPr lang="en-ZA"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50000"/>
                        </a:lnSpc>
                        <a:spcAft>
                          <a:spcPts val="0"/>
                        </a:spcAft>
                      </a:pPr>
                      <a:r>
                        <a:rPr lang="en-ZA" sz="900" b="1" dirty="0">
                          <a:effectLst/>
                          <a:latin typeface="Arial" panose="020B0604020202020204" pitchFamily="34" charset="0"/>
                          <a:ea typeface="Times New Roman" panose="02020603050405020304" pitchFamily="18" charset="0"/>
                          <a:cs typeface="Times New Roman" panose="02020603050405020304" pitchFamily="18" charset="0"/>
                        </a:rPr>
                        <a:t>2024/25</a:t>
                      </a:r>
                      <a:endParaRPr lang="en-ZA"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4016595123"/>
                  </a:ext>
                </a:extLst>
              </a:tr>
              <a:tr h="522480">
                <a:tc>
                  <a:txBody>
                    <a:bodyPr/>
                    <a:lstStyle/>
                    <a:p>
                      <a:pPr>
                        <a:lnSpc>
                          <a:spcPct val="150000"/>
                        </a:lnSpc>
                        <a:spcAft>
                          <a:spcPts val="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Revenue generation increased</a:t>
                      </a:r>
                      <a:endParaRPr lang="en-ZA"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Assessment of the Return of Earning received</a:t>
                      </a:r>
                      <a:endParaRPr lang="en-ZA"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Percentage of received return of earnings assessed annually.</a:t>
                      </a:r>
                      <a:endParaRPr lang="en-ZA"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n/a</a:t>
                      </a:r>
                      <a:endParaRPr lang="en-ZA"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900" b="0" i="0" u="none" strike="noStrike" baseline="0" dirty="0" smtClean="0">
                          <a:solidFill>
                            <a:srgbClr val="000000"/>
                          </a:solidFill>
                          <a:latin typeface="Arial" panose="020B0604020202020204" pitchFamily="34" charset="0"/>
                        </a:rPr>
                        <a:t>55% (219 050/401 536) of active registered employers assessed 	</a:t>
                      </a: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900">
                          <a:effectLst/>
                          <a:latin typeface="Arial" panose="020B0604020202020204" pitchFamily="34" charset="0"/>
                          <a:ea typeface="Times New Roman" panose="02020603050405020304" pitchFamily="18" charset="0"/>
                          <a:cs typeface="Times New Roman" panose="02020603050405020304" pitchFamily="18" charset="0"/>
                        </a:rPr>
                        <a:t>80%</a:t>
                      </a:r>
                      <a:endParaRPr lang="en-ZA"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900">
                          <a:effectLst/>
                          <a:latin typeface="Arial" panose="020B0604020202020204" pitchFamily="34" charset="0"/>
                          <a:ea typeface="Times New Roman" panose="02020603050405020304" pitchFamily="18" charset="0"/>
                          <a:cs typeface="Times New Roman" panose="02020603050405020304" pitchFamily="18" charset="0"/>
                        </a:rPr>
                        <a:t>85%</a:t>
                      </a:r>
                      <a:endParaRPr lang="en-ZA"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900">
                          <a:effectLst/>
                          <a:latin typeface="Arial" panose="020B0604020202020204" pitchFamily="34" charset="0"/>
                          <a:ea typeface="Times New Roman" panose="02020603050405020304" pitchFamily="18" charset="0"/>
                          <a:cs typeface="Times New Roman" panose="02020603050405020304" pitchFamily="18" charset="0"/>
                        </a:rPr>
                        <a:t>87.5%</a:t>
                      </a:r>
                      <a:endParaRPr lang="en-ZA"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900">
                          <a:effectLst/>
                          <a:latin typeface="Arial" panose="020B0604020202020204" pitchFamily="34" charset="0"/>
                          <a:ea typeface="Times New Roman" panose="02020603050405020304" pitchFamily="18" charset="0"/>
                          <a:cs typeface="Times New Roman" panose="02020603050405020304" pitchFamily="18" charset="0"/>
                        </a:rPr>
                        <a:t>90%</a:t>
                      </a:r>
                      <a:endParaRPr lang="en-ZA"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900">
                          <a:effectLst/>
                          <a:latin typeface="Arial" panose="020B0604020202020204" pitchFamily="34" charset="0"/>
                          <a:ea typeface="Times New Roman" panose="02020603050405020304" pitchFamily="18" charset="0"/>
                          <a:cs typeface="Times New Roman" panose="02020603050405020304" pitchFamily="18" charset="0"/>
                        </a:rPr>
                        <a:t>95%</a:t>
                      </a:r>
                      <a:endParaRPr lang="en-ZA"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8575848"/>
                  </a:ext>
                </a:extLst>
              </a:tr>
              <a:tr h="1219120">
                <a:tc rowSpan="2">
                  <a:txBody>
                    <a:bodyPr/>
                    <a:lstStyle/>
                    <a:p>
                      <a:pPr>
                        <a:lnSpc>
                          <a:spcPct val="150000"/>
                        </a:lnSpc>
                        <a:spcAft>
                          <a:spcPts val="0"/>
                        </a:spcAft>
                      </a:pPr>
                      <a:r>
                        <a:rPr lang="en-ZA" sz="900">
                          <a:effectLst/>
                          <a:latin typeface="Arial" panose="020B0604020202020204" pitchFamily="34" charset="0"/>
                          <a:ea typeface="Times New Roman" panose="02020603050405020304" pitchFamily="18" charset="0"/>
                          <a:cs typeface="Times New Roman" panose="02020603050405020304" pitchFamily="18" charset="0"/>
                        </a:rPr>
                        <a:t>Access to compensation benefits increased </a:t>
                      </a:r>
                      <a:endParaRPr lang="en-ZA"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900">
                          <a:effectLst/>
                          <a:latin typeface="Arial" panose="020B0604020202020204" pitchFamily="34" charset="0"/>
                          <a:ea typeface="Times New Roman" panose="02020603050405020304" pitchFamily="18" charset="0"/>
                          <a:cs typeface="Times New Roman" panose="02020603050405020304" pitchFamily="18" charset="0"/>
                        </a:rPr>
                        <a:t>Claims adjudicated</a:t>
                      </a:r>
                      <a:endParaRPr lang="en-ZA"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Percentage of claims adjudicated within 20 working days of receipt</a:t>
                      </a:r>
                      <a:endParaRPr lang="en-ZA" sz="9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0"/>
                        </a:spcAft>
                      </a:pPr>
                      <a:r>
                        <a:rPr lang="en-ZA" sz="900">
                          <a:effectLst/>
                          <a:latin typeface="Arial" panose="020B0604020202020204" pitchFamily="34" charset="0"/>
                          <a:ea typeface="Times New Roman" panose="02020603050405020304" pitchFamily="18" charset="0"/>
                          <a:cs typeface="Times New Roman" panose="02020603050405020304" pitchFamily="18" charset="0"/>
                        </a:rPr>
                        <a:t> </a:t>
                      </a:r>
                      <a:endParaRPr lang="en-ZA"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94%</a:t>
                      </a:r>
                      <a:endParaRPr lang="en-ZA" sz="9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of claims</a:t>
                      </a:r>
                      <a:endParaRPr lang="en-ZA" sz="9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adjudicated within</a:t>
                      </a:r>
                      <a:endParaRPr lang="en-ZA" sz="9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40 working days of</a:t>
                      </a:r>
                      <a:endParaRPr lang="en-ZA" sz="9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receipt.</a:t>
                      </a:r>
                      <a:endParaRPr lang="en-ZA"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90% of claims adjudicated within 30 working days of receipt</a:t>
                      </a:r>
                      <a:endParaRPr lang="en-ZA"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85%</a:t>
                      </a:r>
                      <a:r>
                        <a:rPr lang="en-ZA" sz="900" dirty="0">
                          <a:effectLst/>
                          <a:latin typeface="Arial" panose="020B0604020202020204" pitchFamily="34" charset="0"/>
                          <a:ea typeface="Calibri" panose="020F0502020204030204" pitchFamily="34" charset="0"/>
                          <a:cs typeface="Times New Roman" panose="02020603050405020304" pitchFamily="18" charset="0"/>
                        </a:rPr>
                        <a:t> </a:t>
                      </a:r>
                      <a:r>
                        <a:rPr lang="en-ZA" sz="900" dirty="0">
                          <a:effectLst/>
                          <a:latin typeface="Arial" panose="020B0604020202020204" pitchFamily="34" charset="0"/>
                          <a:ea typeface="Times New Roman" panose="02020603050405020304" pitchFamily="18" charset="0"/>
                          <a:cs typeface="Times New Roman" panose="02020603050405020304" pitchFamily="18" charset="0"/>
                        </a:rPr>
                        <a:t>of claims adjudicated within 20 working days of receipt</a:t>
                      </a:r>
                      <a:endParaRPr lang="en-ZA"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90% of claims received adjudicated within 15 working days</a:t>
                      </a:r>
                      <a:endParaRPr lang="en-ZA"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90% of claims received adjudicated within 10 working days</a:t>
                      </a:r>
                      <a:endParaRPr lang="en-ZA"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900">
                          <a:effectLst/>
                          <a:latin typeface="Arial" panose="020B0604020202020204" pitchFamily="34" charset="0"/>
                          <a:ea typeface="Times New Roman" panose="02020603050405020304" pitchFamily="18" charset="0"/>
                          <a:cs typeface="Times New Roman" panose="02020603050405020304" pitchFamily="18" charset="0"/>
                        </a:rPr>
                        <a:t>90% of claims received adjudicated within 10 working days</a:t>
                      </a:r>
                      <a:endParaRPr lang="en-ZA"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900">
                          <a:effectLst/>
                          <a:latin typeface="Arial" panose="020B0604020202020204" pitchFamily="34" charset="0"/>
                          <a:ea typeface="Times New Roman" panose="02020603050405020304" pitchFamily="18" charset="0"/>
                          <a:cs typeface="Times New Roman" panose="02020603050405020304" pitchFamily="18" charset="0"/>
                        </a:rPr>
                        <a:t>90% of claims received adjudicated within 5 working days</a:t>
                      </a:r>
                      <a:endParaRPr lang="en-ZA"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6552622"/>
                  </a:ext>
                </a:extLst>
              </a:tr>
              <a:tr h="708466">
                <a:tc vMerge="1">
                  <a:txBody>
                    <a:bodyPr/>
                    <a:lstStyle/>
                    <a:p>
                      <a:endParaRPr lang="en-ZA"/>
                    </a:p>
                  </a:txBody>
                  <a:tcPr/>
                </a:tc>
                <a:tc>
                  <a:txBody>
                    <a:bodyPr/>
                    <a:lstStyle/>
                    <a:p>
                      <a:pPr>
                        <a:lnSpc>
                          <a:spcPct val="150000"/>
                        </a:lnSpc>
                        <a:spcAft>
                          <a:spcPts val="0"/>
                        </a:spcAft>
                      </a:pPr>
                      <a:r>
                        <a:rPr lang="en-ZA" sz="900">
                          <a:effectLst/>
                          <a:latin typeface="Arial" panose="020B0604020202020204" pitchFamily="34" charset="0"/>
                          <a:ea typeface="Times New Roman" panose="02020603050405020304" pitchFamily="18" charset="0"/>
                          <a:cs typeface="Times New Roman" panose="02020603050405020304" pitchFamily="18" charset="0"/>
                        </a:rPr>
                        <a:t>Benefits paid</a:t>
                      </a:r>
                      <a:endParaRPr lang="en-ZA"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900">
                          <a:effectLst/>
                          <a:latin typeface="Arial" panose="020B0604020202020204" pitchFamily="34" charset="0"/>
                          <a:ea typeface="Times New Roman" panose="02020603050405020304" pitchFamily="18" charset="0"/>
                          <a:cs typeface="Times New Roman" panose="02020603050405020304" pitchFamily="18" charset="0"/>
                        </a:rPr>
                        <a:t>Percentage of approved benefits paid within 5 working days</a:t>
                      </a:r>
                      <a:endParaRPr lang="en-ZA"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900">
                          <a:effectLst/>
                          <a:latin typeface="Arial" panose="020B0604020202020204" pitchFamily="34" charset="0"/>
                          <a:ea typeface="Times New Roman" panose="02020603050405020304" pitchFamily="18" charset="0"/>
                          <a:cs typeface="Times New Roman" panose="02020603050405020304" pitchFamily="18" charset="0"/>
                        </a:rPr>
                        <a:t>98%</a:t>
                      </a:r>
                      <a:endParaRPr lang="en-ZA"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900">
                          <a:effectLst/>
                          <a:latin typeface="Arial" panose="020B0604020202020204" pitchFamily="34" charset="0"/>
                          <a:ea typeface="Times New Roman" panose="02020603050405020304" pitchFamily="18" charset="0"/>
                          <a:cs typeface="Times New Roman" panose="02020603050405020304" pitchFamily="18" charset="0"/>
                        </a:rPr>
                        <a:t>100%</a:t>
                      </a:r>
                      <a:endParaRPr lang="en-ZA"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900">
                          <a:effectLst/>
                          <a:latin typeface="Arial" panose="020B0604020202020204" pitchFamily="34" charset="0"/>
                          <a:ea typeface="Times New Roman" panose="02020603050405020304" pitchFamily="18" charset="0"/>
                          <a:cs typeface="Times New Roman" panose="02020603050405020304" pitchFamily="18" charset="0"/>
                        </a:rPr>
                        <a:t>100%</a:t>
                      </a:r>
                      <a:endParaRPr lang="en-ZA"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900">
                          <a:effectLst/>
                          <a:latin typeface="Arial" panose="020B0604020202020204" pitchFamily="34" charset="0"/>
                          <a:ea typeface="Times New Roman" panose="02020603050405020304" pitchFamily="18" charset="0"/>
                          <a:cs typeface="Times New Roman" panose="02020603050405020304" pitchFamily="18" charset="0"/>
                        </a:rPr>
                        <a:t>100%</a:t>
                      </a:r>
                      <a:endParaRPr lang="en-ZA"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100%</a:t>
                      </a:r>
                      <a:endParaRPr lang="en-ZA"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100%</a:t>
                      </a:r>
                      <a:endParaRPr lang="en-ZA"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100%</a:t>
                      </a:r>
                      <a:endParaRPr lang="en-ZA"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9033442"/>
                  </a:ext>
                </a:extLst>
              </a:tr>
            </a:tbl>
          </a:graphicData>
        </a:graphic>
      </p:graphicFrame>
    </p:spTree>
    <p:extLst>
      <p:ext uri="{BB962C8B-B14F-4D97-AF65-F5344CB8AC3E}">
        <p14:creationId xmlns:p14="http://schemas.microsoft.com/office/powerpoint/2010/main" val="1572197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1"/>
          <p:cNvSpPr>
            <a:spLocks noGrp="1"/>
          </p:cNvSpPr>
          <p:nvPr>
            <p:ph type="sldNum" sz="quarter" idx="12"/>
          </p:nvPr>
        </p:nvSpPr>
        <p:spPr bwMode="auto">
          <a:xfrm>
            <a:off x="7010400" y="63563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defRPr/>
            </a:pPr>
            <a:fld id="{43A91E76-9EBF-4284-A71D-23B6CAFC73C1}" type="slidenum">
              <a:rPr lang="en-US" altLang="en-US" sz="1200" b="1">
                <a:solidFill>
                  <a:schemeClr val="bg1"/>
                </a:solidFill>
              </a:rPr>
              <a:pPr>
                <a:defRPr/>
              </a:pPr>
              <a:t>3</a:t>
            </a:fld>
            <a:endParaRPr lang="en-US" altLang="en-US" sz="1200" b="1" dirty="0">
              <a:solidFill>
                <a:schemeClr val="bg1"/>
              </a:solidFill>
            </a:endParaRPr>
          </a:p>
        </p:txBody>
      </p:sp>
      <p:sp>
        <p:nvSpPr>
          <p:cNvPr id="8" name="Content Placeholder 2"/>
          <p:cNvSpPr txBox="1">
            <a:spLocks/>
          </p:cNvSpPr>
          <p:nvPr/>
        </p:nvSpPr>
        <p:spPr bwMode="auto">
          <a:xfrm>
            <a:off x="295565" y="3112655"/>
            <a:ext cx="8543636" cy="1330036"/>
          </a:xfrm>
          <a:prstGeom prst="rect">
            <a:avLst/>
          </a:prstGeom>
          <a:solidFill>
            <a:srgbClr val="FFC000"/>
          </a:solidFill>
          <a:ln>
            <a:noFill/>
          </a:ln>
          <a:extLst/>
        </p:spPr>
        <p:txBody>
          <a:bodyPr lIns="91440" tIns="45720" rIns="91440" bIns="45720"/>
          <a:lstStyle>
            <a:lvl1pPr marL="342900" indent="-342900">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0" lvl="0" indent="0">
              <a:buNone/>
            </a:pPr>
            <a:endParaRPr lang="en-US" altLang="en-US" sz="2800" dirty="0" smtClean="0">
              <a:latin typeface="Arial" charset="0"/>
            </a:endParaRPr>
          </a:p>
          <a:p>
            <a:pPr marL="0" lvl="0" indent="0">
              <a:buNone/>
            </a:pPr>
            <a:r>
              <a:rPr lang="en-US" altLang="en-US" sz="2800" b="1" dirty="0">
                <a:latin typeface="Arial" charset="0"/>
              </a:rPr>
              <a:t>1</a:t>
            </a:r>
            <a:r>
              <a:rPr lang="en-US" altLang="en-US" sz="2800" dirty="0" smtClean="0">
                <a:latin typeface="Arial" charset="0"/>
              </a:rPr>
              <a:t>. </a:t>
            </a:r>
            <a:r>
              <a:rPr lang="en-US" altLang="en-US" sz="2800" b="1" dirty="0">
                <a:latin typeface="Arial" charset="0"/>
              </a:rPr>
              <a:t>Mandate, </a:t>
            </a:r>
            <a:r>
              <a:rPr lang="en-US" altLang="en-US" sz="2800" b="1" dirty="0" smtClean="0">
                <a:latin typeface="Arial" charset="0"/>
              </a:rPr>
              <a:t>Vision, Mission</a:t>
            </a:r>
            <a:r>
              <a:rPr lang="en-US" altLang="en-US" sz="2800" b="1" dirty="0">
                <a:latin typeface="Arial" charset="0"/>
              </a:rPr>
              <a:t>, </a:t>
            </a:r>
            <a:r>
              <a:rPr lang="en-US" altLang="en-US" sz="2800" b="1" dirty="0" smtClean="0">
                <a:latin typeface="Arial" charset="0"/>
              </a:rPr>
              <a:t>Values </a:t>
            </a:r>
            <a:r>
              <a:rPr lang="en-US" altLang="en-US" sz="2800" b="1" dirty="0">
                <a:latin typeface="Arial" charset="0"/>
              </a:rPr>
              <a:t>and </a:t>
            </a:r>
            <a:r>
              <a:rPr lang="en-US" altLang="en-US" sz="2800" b="1" dirty="0" smtClean="0">
                <a:latin typeface="Arial" charset="0"/>
              </a:rPr>
              <a:t>Services</a:t>
            </a:r>
            <a:endParaRPr lang="en-US" altLang="en-US" sz="2800" b="1" dirty="0">
              <a:latin typeface="Arial" charset="0"/>
            </a:endParaRPr>
          </a:p>
          <a:p>
            <a:pPr marL="0" lvl="0" indent="0">
              <a:buNone/>
            </a:pPr>
            <a:endParaRPr lang="en-US" altLang="en-US" sz="2800" b="1" dirty="0">
              <a:solidFill>
                <a:prstClr val="black"/>
              </a:solidFill>
              <a:latin typeface="Arial" charset="0"/>
              <a:ea typeface="ＭＳ Ｐゴシック" pitchFamily="34" charset="-128"/>
            </a:endParaRPr>
          </a:p>
        </p:txBody>
      </p:sp>
    </p:spTree>
    <p:extLst>
      <p:ext uri="{BB962C8B-B14F-4D97-AF65-F5344CB8AC3E}">
        <p14:creationId xmlns:p14="http://schemas.microsoft.com/office/powerpoint/2010/main" val="37093991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kern="0" dirty="0">
                <a:solidFill>
                  <a:prstClr val="black"/>
                </a:solidFill>
                <a:latin typeface="Arial"/>
                <a:cs typeface="Arial"/>
              </a:rPr>
              <a:t>PROGRAMME 2: COID SERVICES</a:t>
            </a:r>
            <a:endParaRPr lang="en-ZA" dirty="0"/>
          </a:p>
        </p:txBody>
      </p:sp>
      <p:sp>
        <p:nvSpPr>
          <p:cNvPr id="4" name="Slide Number Placeholder 3"/>
          <p:cNvSpPr>
            <a:spLocks noGrp="1"/>
          </p:cNvSpPr>
          <p:nvPr>
            <p:ph type="sldNum" sz="quarter" idx="12"/>
          </p:nvPr>
        </p:nvSpPr>
        <p:spPr>
          <a:xfrm>
            <a:off x="6839528" y="6421030"/>
            <a:ext cx="2133600" cy="365125"/>
          </a:xfrm>
        </p:spPr>
        <p:txBody>
          <a:bodyPr/>
          <a:lstStyle/>
          <a:p>
            <a:pPr>
              <a:defRPr/>
            </a:pPr>
            <a:fld id="{A79B0E16-3B21-4DA7-809D-032F5E4D0A06}" type="slidenum">
              <a:rPr lang="en-US" smtClean="0">
                <a:solidFill>
                  <a:schemeClr val="bg1"/>
                </a:solidFill>
              </a:rPr>
              <a:pPr>
                <a:defRPr/>
              </a:pPr>
              <a:t>30</a:t>
            </a:fld>
            <a:endParaRPr lang="en-US"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104663210"/>
              </p:ext>
            </p:extLst>
          </p:nvPr>
        </p:nvGraphicFramePr>
        <p:xfrm>
          <a:off x="318653" y="1417638"/>
          <a:ext cx="8539019" cy="2240280"/>
        </p:xfrm>
        <a:graphic>
          <a:graphicData uri="http://schemas.openxmlformats.org/drawingml/2006/table">
            <a:tbl>
              <a:tblPr firstRow="1" firstCol="1" bandRow="1"/>
              <a:tblGrid>
                <a:gridCol w="3717638">
                  <a:extLst>
                    <a:ext uri="{9D8B030D-6E8A-4147-A177-3AD203B41FA5}">
                      <a16:colId xmlns:a16="http://schemas.microsoft.com/office/drawing/2014/main" val="105578911"/>
                    </a:ext>
                  </a:extLst>
                </a:gridCol>
                <a:gridCol w="1431636">
                  <a:extLst>
                    <a:ext uri="{9D8B030D-6E8A-4147-A177-3AD203B41FA5}">
                      <a16:colId xmlns:a16="http://schemas.microsoft.com/office/drawing/2014/main" val="2026293731"/>
                    </a:ext>
                  </a:extLst>
                </a:gridCol>
                <a:gridCol w="701964">
                  <a:extLst>
                    <a:ext uri="{9D8B030D-6E8A-4147-A177-3AD203B41FA5}">
                      <a16:colId xmlns:a16="http://schemas.microsoft.com/office/drawing/2014/main" val="1200011488"/>
                    </a:ext>
                  </a:extLst>
                </a:gridCol>
                <a:gridCol w="683491">
                  <a:extLst>
                    <a:ext uri="{9D8B030D-6E8A-4147-A177-3AD203B41FA5}">
                      <a16:colId xmlns:a16="http://schemas.microsoft.com/office/drawing/2014/main" val="3886698520"/>
                    </a:ext>
                  </a:extLst>
                </a:gridCol>
                <a:gridCol w="997527">
                  <a:extLst>
                    <a:ext uri="{9D8B030D-6E8A-4147-A177-3AD203B41FA5}">
                      <a16:colId xmlns:a16="http://schemas.microsoft.com/office/drawing/2014/main" val="2103728680"/>
                    </a:ext>
                  </a:extLst>
                </a:gridCol>
                <a:gridCol w="1006763">
                  <a:extLst>
                    <a:ext uri="{9D8B030D-6E8A-4147-A177-3AD203B41FA5}">
                      <a16:colId xmlns:a16="http://schemas.microsoft.com/office/drawing/2014/main" val="2657060887"/>
                    </a:ext>
                  </a:extLst>
                </a:gridCol>
              </a:tblGrid>
              <a:tr h="179229">
                <a:tc>
                  <a:txBody>
                    <a:bodyPr/>
                    <a:lstStyle/>
                    <a:p>
                      <a:pPr>
                        <a:lnSpc>
                          <a:spcPct val="150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Output Indicators</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743" marR="59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50000"/>
                        </a:lnSpc>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Z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743" marR="59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50000"/>
                        </a:lnSpc>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Q1</a:t>
                      </a:r>
                      <a:endParaRPr lang="en-Z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743" marR="59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50000"/>
                        </a:lnSpc>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Q2</a:t>
                      </a:r>
                      <a:endParaRPr lang="en-Z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743" marR="59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50000"/>
                        </a:lnSpc>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Q3</a:t>
                      </a:r>
                      <a:endParaRPr lang="en-Z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743" marR="59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50000"/>
                        </a:lnSpc>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Q4</a:t>
                      </a:r>
                      <a:endParaRPr lang="en-Z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743" marR="59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3836810750"/>
                  </a:ext>
                </a:extLst>
              </a:tr>
              <a:tr h="179229">
                <a:tc>
                  <a:txBody>
                    <a:bodyPr/>
                    <a:lstStyle/>
                    <a:p>
                      <a:pPr algn="just">
                        <a:lnSpc>
                          <a:spcPct val="150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Percentage of received return of earnings assessed annually.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743" marR="59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latin typeface="Arial" panose="020B0604020202020204" pitchFamily="34" charset="0"/>
                          <a:ea typeface="Calibri" panose="020F0502020204030204" pitchFamily="34" charset="0"/>
                          <a:cs typeface="Times New Roman" panose="02020603050405020304" pitchFamily="18" charset="0"/>
                        </a:rPr>
                        <a:t>80%</a:t>
                      </a:r>
                      <a:endParaRPr lang="en-Z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743" marR="59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dirty="0" smtClean="0">
                          <a:effectLst/>
                          <a:latin typeface="Calibri" panose="020F0502020204030204" pitchFamily="34" charset="0"/>
                          <a:ea typeface="Times New Roman" panose="02020603050405020304" pitchFamily="18" charset="0"/>
                          <a:cs typeface="Times New Roman" panose="02020603050405020304" pitchFamily="18" charset="0"/>
                        </a:rPr>
                        <a:t>-</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743" marR="59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dirty="0" smtClean="0">
                          <a:effectLst/>
                          <a:latin typeface="Calibri" panose="020F0502020204030204" pitchFamily="34" charset="0"/>
                          <a:ea typeface="Times New Roman" panose="02020603050405020304" pitchFamily="18" charset="0"/>
                          <a:cs typeface="Times New Roman" panose="02020603050405020304" pitchFamily="18" charset="0"/>
                        </a:rPr>
                        <a:t>-</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743" marR="59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dirty="0" smtClean="0">
                          <a:effectLst/>
                          <a:latin typeface="Calibri" panose="020F0502020204030204" pitchFamily="34" charset="0"/>
                          <a:ea typeface="Times New Roman" panose="02020603050405020304" pitchFamily="18" charset="0"/>
                          <a:cs typeface="Times New Roman" panose="02020603050405020304" pitchFamily="18" charset="0"/>
                        </a:rPr>
                        <a:t>-</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743" marR="59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latin typeface="Arial" panose="020B0604020202020204" pitchFamily="34" charset="0"/>
                          <a:ea typeface="Calibri" panose="020F0502020204030204" pitchFamily="34" charset="0"/>
                          <a:cs typeface="Times New Roman" panose="02020603050405020304" pitchFamily="18" charset="0"/>
                        </a:rPr>
                        <a:t>80%</a:t>
                      </a:r>
                      <a:endParaRPr lang="en-Z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743" marR="59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9682201"/>
                  </a:ext>
                </a:extLst>
              </a:tr>
              <a:tr h="179229">
                <a:tc>
                  <a:txBody>
                    <a:bodyPr/>
                    <a:lstStyle/>
                    <a:p>
                      <a:pPr algn="just">
                        <a:lnSpc>
                          <a:spcPct val="150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Percentage of claims adjudicated within 20 working days of receipt</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743" marR="59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85%</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743" marR="59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85%</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743" marR="59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85%</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743" marR="59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85%</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743" marR="59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85%</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743" marR="59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1908912"/>
                  </a:ext>
                </a:extLst>
              </a:tr>
              <a:tr h="179229">
                <a:tc>
                  <a:txBody>
                    <a:bodyPr/>
                    <a:lstStyle/>
                    <a:p>
                      <a:pPr algn="just">
                        <a:lnSpc>
                          <a:spcPct val="150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Percentage of approved benefits paid within 5 working days</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743" marR="59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100%</a:t>
                      </a:r>
                      <a:endParaRPr lang="en-Z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743" marR="59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100%</a:t>
                      </a:r>
                      <a:endParaRPr lang="en-Z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743" marR="59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100%</a:t>
                      </a:r>
                      <a:endParaRPr lang="en-Z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743" marR="59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100%</a:t>
                      </a:r>
                      <a:endParaRPr lang="en-Z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9743" marR="59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100%</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743" marR="59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1182466"/>
                  </a:ext>
                </a:extLst>
              </a:tr>
            </a:tbl>
          </a:graphicData>
        </a:graphic>
      </p:graphicFrame>
    </p:spTree>
    <p:extLst>
      <p:ext uri="{BB962C8B-B14F-4D97-AF65-F5344CB8AC3E}">
        <p14:creationId xmlns:p14="http://schemas.microsoft.com/office/powerpoint/2010/main" val="41275413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kern="0" dirty="0">
                <a:latin typeface="Arial"/>
                <a:ea typeface="+mj-ea"/>
                <a:cs typeface="Arial"/>
              </a:rPr>
              <a:t>PROGRAMME 3: MEDICAL BENEFITS</a:t>
            </a:r>
            <a:endParaRPr lang="en-ZA"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853237" y="6492875"/>
            <a:ext cx="2133600" cy="365125"/>
          </a:xfrm>
        </p:spPr>
        <p:txBody>
          <a:bodyPr/>
          <a:lstStyle/>
          <a:p>
            <a:pPr>
              <a:defRPr/>
            </a:pPr>
            <a:fld id="{A79B0E16-3B21-4DA7-809D-032F5E4D0A06}" type="slidenum">
              <a:rPr lang="en-US" smtClean="0">
                <a:solidFill>
                  <a:schemeClr val="bg1"/>
                </a:solidFill>
              </a:rPr>
              <a:pPr>
                <a:defRPr/>
              </a:pPr>
              <a:t>31</a:t>
            </a:fld>
            <a:endParaRPr lang="en-US" dirty="0">
              <a:solidFill>
                <a:schemeClr val="bg1"/>
              </a:solidFill>
            </a:endParaRPr>
          </a:p>
        </p:txBody>
      </p:sp>
      <p:sp>
        <p:nvSpPr>
          <p:cNvPr id="3" name="Content Placeholder 2"/>
          <p:cNvSpPr>
            <a:spLocks noGrp="1"/>
          </p:cNvSpPr>
          <p:nvPr>
            <p:ph idx="1"/>
          </p:nvPr>
        </p:nvSpPr>
        <p:spPr>
          <a:xfrm>
            <a:off x="194309" y="1314451"/>
            <a:ext cx="8792527" cy="4811730"/>
          </a:xfrm>
        </p:spPr>
        <p:txBody>
          <a:bodyPr/>
          <a:lstStyle/>
          <a:p>
            <a:pPr marL="0" indent="0">
              <a:buNone/>
            </a:pPr>
            <a:r>
              <a:rPr lang="en-ZA" sz="2400" b="1" u="sng" kern="0" dirty="0">
                <a:solidFill>
                  <a:srgbClr val="003C19"/>
                </a:solidFill>
                <a:latin typeface="Arial" panose="020B0604020202020204" pitchFamily="34" charset="0"/>
                <a:ea typeface="Times New Roman" panose="02020603050405020304" pitchFamily="18" charset="0"/>
                <a:cs typeface="Arial"/>
              </a:rPr>
              <a:t>Outcomes, Outputs, Performance Indicators and Targets</a:t>
            </a:r>
            <a:endParaRPr lang="en-ZA" dirty="0"/>
          </a:p>
        </p:txBody>
      </p:sp>
      <p:pic>
        <p:nvPicPr>
          <p:cNvPr id="6" name="Picture 5"/>
          <p:cNvPicPr>
            <a:picLocks noChangeAspect="1"/>
          </p:cNvPicPr>
          <p:nvPr/>
        </p:nvPicPr>
        <p:blipFill>
          <a:blip r:embed="rId2"/>
          <a:stretch>
            <a:fillRect/>
          </a:stretch>
        </p:blipFill>
        <p:spPr>
          <a:xfrm>
            <a:off x="194309" y="1816165"/>
            <a:ext cx="8792527" cy="4676710"/>
          </a:xfrm>
          <a:prstGeom prst="rect">
            <a:avLst/>
          </a:prstGeom>
        </p:spPr>
      </p:pic>
    </p:spTree>
    <p:extLst>
      <p:ext uri="{BB962C8B-B14F-4D97-AF65-F5344CB8AC3E}">
        <p14:creationId xmlns:p14="http://schemas.microsoft.com/office/powerpoint/2010/main" val="34397038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kern="0" dirty="0">
                <a:solidFill>
                  <a:prstClr val="black"/>
                </a:solidFill>
                <a:latin typeface="Arial"/>
                <a:cs typeface="Arial"/>
              </a:rPr>
              <a:t>PROGRAMME 3: MEDICAL BENEFITS</a:t>
            </a:r>
            <a:endParaRPr lang="en-ZA" dirty="0"/>
          </a:p>
        </p:txBody>
      </p:sp>
      <p:sp>
        <p:nvSpPr>
          <p:cNvPr id="4" name="Slide Number Placeholder 3"/>
          <p:cNvSpPr>
            <a:spLocks noGrp="1"/>
          </p:cNvSpPr>
          <p:nvPr>
            <p:ph type="sldNum" sz="quarter" idx="12"/>
          </p:nvPr>
        </p:nvSpPr>
        <p:spPr>
          <a:xfrm>
            <a:off x="6894945" y="6492875"/>
            <a:ext cx="2133600" cy="365125"/>
          </a:xfrm>
        </p:spPr>
        <p:txBody>
          <a:bodyPr/>
          <a:lstStyle/>
          <a:p>
            <a:pPr>
              <a:defRPr/>
            </a:pPr>
            <a:fld id="{A79B0E16-3B21-4DA7-809D-032F5E4D0A06}" type="slidenum">
              <a:rPr lang="en-US" smtClean="0">
                <a:solidFill>
                  <a:schemeClr val="bg1"/>
                </a:solidFill>
              </a:rPr>
              <a:pPr>
                <a:defRPr/>
              </a:pPr>
              <a:t>32</a:t>
            </a:fld>
            <a:endParaRPr lang="en-US" dirty="0">
              <a:solidFill>
                <a:schemeClr val="bg1"/>
              </a:solidFill>
            </a:endParaRPr>
          </a:p>
        </p:txBody>
      </p:sp>
      <p:sp>
        <p:nvSpPr>
          <p:cNvPr id="5" name="Rectangle 4"/>
          <p:cNvSpPr/>
          <p:nvPr/>
        </p:nvSpPr>
        <p:spPr>
          <a:xfrm>
            <a:off x="226290" y="1417638"/>
            <a:ext cx="7338291" cy="461665"/>
          </a:xfrm>
          <a:prstGeom prst="rect">
            <a:avLst/>
          </a:prstGeom>
        </p:spPr>
        <p:txBody>
          <a:bodyPr wrap="square">
            <a:spAutoFit/>
          </a:bodyPr>
          <a:lstStyle/>
          <a:p>
            <a:pPr lvl="0" eaLnBrk="0" hangingPunct="0">
              <a:spcBef>
                <a:spcPct val="20000"/>
              </a:spcBef>
            </a:pPr>
            <a:r>
              <a:rPr lang="en-ZA" sz="2400" b="1" u="sng" kern="0" dirty="0">
                <a:solidFill>
                  <a:srgbClr val="003C19"/>
                </a:solidFill>
                <a:ea typeface="Times New Roman" panose="02020603050405020304" pitchFamily="18" charset="0"/>
                <a:cs typeface="Arial"/>
              </a:rPr>
              <a:t>Output Indicators: Annual and Quarterly Targets</a:t>
            </a:r>
            <a:endParaRPr lang="en-ZA" sz="3200" dirty="0">
              <a:solidFill>
                <a:prstClr val="black"/>
              </a:solidFill>
              <a:latin typeface="Calibri"/>
              <a:ea typeface="ＭＳ Ｐゴシック" pitchFamily="80" charset="-128"/>
            </a:endParaRPr>
          </a:p>
        </p:txBody>
      </p:sp>
      <p:graphicFrame>
        <p:nvGraphicFramePr>
          <p:cNvPr id="6" name="Table 5"/>
          <p:cNvGraphicFramePr>
            <a:graphicFrameLocks noGrp="1"/>
          </p:cNvGraphicFramePr>
          <p:nvPr>
            <p:extLst>
              <p:ext uri="{D42A27DB-BD31-4B8C-83A1-F6EECF244321}">
                <p14:modId xmlns:p14="http://schemas.microsoft.com/office/powerpoint/2010/main" val="1634500462"/>
              </p:ext>
            </p:extLst>
          </p:nvPr>
        </p:nvGraphicFramePr>
        <p:xfrm>
          <a:off x="327889" y="1879303"/>
          <a:ext cx="8465128" cy="3520440"/>
        </p:xfrm>
        <a:graphic>
          <a:graphicData uri="http://schemas.openxmlformats.org/drawingml/2006/table">
            <a:tbl>
              <a:tblPr firstRow="1" firstCol="1" bandRow="1"/>
              <a:tblGrid>
                <a:gridCol w="2624941">
                  <a:extLst>
                    <a:ext uri="{9D8B030D-6E8A-4147-A177-3AD203B41FA5}">
                      <a16:colId xmlns:a16="http://schemas.microsoft.com/office/drawing/2014/main" val="839703087"/>
                    </a:ext>
                  </a:extLst>
                </a:gridCol>
                <a:gridCol w="2068306">
                  <a:extLst>
                    <a:ext uri="{9D8B030D-6E8A-4147-A177-3AD203B41FA5}">
                      <a16:colId xmlns:a16="http://schemas.microsoft.com/office/drawing/2014/main" val="2522658461"/>
                    </a:ext>
                  </a:extLst>
                </a:gridCol>
                <a:gridCol w="874794">
                  <a:extLst>
                    <a:ext uri="{9D8B030D-6E8A-4147-A177-3AD203B41FA5}">
                      <a16:colId xmlns:a16="http://schemas.microsoft.com/office/drawing/2014/main" val="3478764832"/>
                    </a:ext>
                  </a:extLst>
                </a:gridCol>
                <a:gridCol w="953912">
                  <a:extLst>
                    <a:ext uri="{9D8B030D-6E8A-4147-A177-3AD203B41FA5}">
                      <a16:colId xmlns:a16="http://schemas.microsoft.com/office/drawing/2014/main" val="3558550218"/>
                    </a:ext>
                  </a:extLst>
                </a:gridCol>
                <a:gridCol w="795114">
                  <a:extLst>
                    <a:ext uri="{9D8B030D-6E8A-4147-A177-3AD203B41FA5}">
                      <a16:colId xmlns:a16="http://schemas.microsoft.com/office/drawing/2014/main" val="852219688"/>
                    </a:ext>
                  </a:extLst>
                </a:gridCol>
                <a:gridCol w="1148061">
                  <a:extLst>
                    <a:ext uri="{9D8B030D-6E8A-4147-A177-3AD203B41FA5}">
                      <a16:colId xmlns:a16="http://schemas.microsoft.com/office/drawing/2014/main" val="2693367340"/>
                    </a:ext>
                  </a:extLst>
                </a:gridCol>
              </a:tblGrid>
              <a:tr h="176746">
                <a:tc>
                  <a:txBody>
                    <a:bodyPr/>
                    <a:lstStyle/>
                    <a:p>
                      <a:pPr>
                        <a:lnSpc>
                          <a:spcPct val="150000"/>
                        </a:lnSpc>
                        <a:spcAft>
                          <a:spcPts val="0"/>
                        </a:spcAft>
                      </a:pPr>
                      <a:r>
                        <a:rPr lang="en-ZA" sz="1100" b="1" dirty="0">
                          <a:effectLst/>
                          <a:latin typeface="Arial" panose="020B0604020202020204" pitchFamily="34" charset="0"/>
                          <a:ea typeface="Times New Roman" panose="02020603050405020304" pitchFamily="18" charset="0"/>
                          <a:cs typeface="Times New Roman" panose="02020603050405020304" pitchFamily="18" charset="0"/>
                        </a:rPr>
                        <a:t>Output Indicators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915" marR="58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50000"/>
                        </a:lnSpc>
                        <a:spcAft>
                          <a:spcPts val="0"/>
                        </a:spcAft>
                      </a:pPr>
                      <a:r>
                        <a:rPr lang="en-ZA" sz="1100" b="1">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8915" marR="58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50000"/>
                        </a:lnSpc>
                        <a:spcAft>
                          <a:spcPts val="0"/>
                        </a:spcAft>
                      </a:pPr>
                      <a:r>
                        <a:rPr lang="en-ZA" sz="1100" b="1">
                          <a:effectLst/>
                          <a:latin typeface="Arial" panose="020B0604020202020204" pitchFamily="34" charset="0"/>
                          <a:ea typeface="Times New Roman" panose="02020603050405020304" pitchFamily="18" charset="0"/>
                          <a:cs typeface="Times New Roman" panose="02020603050405020304" pitchFamily="18" charset="0"/>
                        </a:rPr>
                        <a:t>Q1</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8915" marR="58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50000"/>
                        </a:lnSpc>
                        <a:spcAft>
                          <a:spcPts val="0"/>
                        </a:spcAft>
                      </a:pPr>
                      <a:r>
                        <a:rPr lang="en-ZA" sz="1100" b="1">
                          <a:effectLst/>
                          <a:latin typeface="Arial" panose="020B0604020202020204" pitchFamily="34" charset="0"/>
                          <a:ea typeface="Times New Roman" panose="02020603050405020304" pitchFamily="18" charset="0"/>
                          <a:cs typeface="Times New Roman" panose="02020603050405020304" pitchFamily="18" charset="0"/>
                        </a:rPr>
                        <a:t>Q2</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8915" marR="58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50000"/>
                        </a:lnSpc>
                        <a:spcAft>
                          <a:spcPts val="0"/>
                        </a:spcAft>
                      </a:pPr>
                      <a:r>
                        <a:rPr lang="en-ZA" sz="1100" b="1">
                          <a:effectLst/>
                          <a:latin typeface="Arial" panose="020B0604020202020204" pitchFamily="34" charset="0"/>
                          <a:ea typeface="Times New Roman" panose="02020603050405020304" pitchFamily="18" charset="0"/>
                          <a:cs typeface="Times New Roman" panose="02020603050405020304" pitchFamily="18" charset="0"/>
                        </a:rPr>
                        <a:t>Q3</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8915" marR="58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50000"/>
                        </a:lnSpc>
                        <a:spcAft>
                          <a:spcPts val="0"/>
                        </a:spcAft>
                      </a:pPr>
                      <a:r>
                        <a:rPr lang="en-ZA" sz="1100" b="1">
                          <a:effectLst/>
                          <a:latin typeface="Arial" panose="020B0604020202020204" pitchFamily="34" charset="0"/>
                          <a:ea typeface="Times New Roman" panose="02020603050405020304" pitchFamily="18" charset="0"/>
                          <a:cs typeface="Times New Roman" panose="02020603050405020304" pitchFamily="18" charset="0"/>
                        </a:rPr>
                        <a:t>Q4</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8915" marR="58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4054456453"/>
                  </a:ext>
                </a:extLst>
              </a:tr>
              <a:tr h="530238">
                <a:tc>
                  <a:txBody>
                    <a:bodyPr/>
                    <a:lstStyle/>
                    <a:p>
                      <a:pPr algn="just">
                        <a:lnSpc>
                          <a:spcPct val="150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Percentage </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of requests for pre-authorisation of  Specialised Medical Interventions finalised within 10 working days of receipt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915" marR="58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90% of requests for pre-authorisation of  Specialised Medical Interventions finalised within 10 working days of receipt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915" marR="58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90%</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915" marR="58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90%</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8915" marR="58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90%</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8915" marR="58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90%</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915" marR="58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715273"/>
                  </a:ext>
                </a:extLst>
              </a:tr>
              <a:tr h="706984">
                <a:tc>
                  <a:txBody>
                    <a:bodyPr/>
                    <a:lstStyle/>
                    <a:p>
                      <a:pPr algn="just">
                        <a:lnSpc>
                          <a:spcPct val="150000"/>
                        </a:lnSpc>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Percentage of identified High Value and Complex Medical Cases enrolled into Case Management Programme </a:t>
                      </a:r>
                      <a:r>
                        <a:rPr lang="en-US" sz="1100">
                          <a:effectLst/>
                          <a:latin typeface="Arial" panose="020B0604020202020204" pitchFamily="34" charset="0"/>
                          <a:ea typeface="Times New Roman" panose="02020603050405020304" pitchFamily="18" charset="0"/>
                          <a:cs typeface="Times New Roman" panose="02020603050405020304" pitchFamily="18" charset="0"/>
                        </a:rPr>
                        <a:t>within 7 working days</a:t>
                      </a:r>
                      <a:r>
                        <a:rPr lang="en-ZA" sz="110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8915" marR="58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60% </a:t>
                      </a:r>
                      <a:r>
                        <a:rPr lang="en-ZA" sz="1100" dirty="0">
                          <a:effectLst/>
                          <a:latin typeface="Arial" panose="020B0604020202020204" pitchFamily="34" charset="0"/>
                          <a:ea typeface="Times New Roman" panose="02020603050405020304" pitchFamily="18" charset="0"/>
                          <a:cs typeface="Times New Roman" panose="02020603050405020304" pitchFamily="18" charset="0"/>
                        </a:rPr>
                        <a:t>of identified High Value and Complex Medical Cases enrolled into Case Management Programme</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within 7 working days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915" marR="58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60%</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915" marR="58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60%</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915" marR="58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60%</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915" marR="58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60%</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915" marR="58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0798264"/>
                  </a:ext>
                </a:extLst>
              </a:tr>
              <a:tr h="353492">
                <a:tc>
                  <a:txBody>
                    <a:bodyPr/>
                    <a:lstStyle/>
                    <a:p>
                      <a:pPr algn="just">
                        <a:lnSpc>
                          <a:spcPct val="150000"/>
                        </a:lnSpc>
                        <a:spcAft>
                          <a:spcPts val="0"/>
                        </a:spcAft>
                      </a:pPr>
                      <a:r>
                        <a:rPr lang="en-ZA" sz="1100">
                          <a:effectLst/>
                          <a:latin typeface="Arial" panose="020B0604020202020204" pitchFamily="34" charset="0"/>
                          <a:ea typeface="Times New Roman" panose="02020603050405020304" pitchFamily="18" charset="0"/>
                          <a:cs typeface="Times New Roman" panose="02020603050405020304" pitchFamily="18" charset="0"/>
                        </a:rPr>
                        <a:t>Percentage of accepted </a:t>
                      </a:r>
                      <a:r>
                        <a:rPr lang="en-US" sz="1100">
                          <a:effectLst/>
                          <a:latin typeface="Arial" panose="020B0604020202020204" pitchFamily="34" charset="0"/>
                          <a:ea typeface="Times New Roman" panose="02020603050405020304" pitchFamily="18" charset="0"/>
                          <a:cs typeface="Times New Roman" panose="02020603050405020304" pitchFamily="18" charset="0"/>
                        </a:rPr>
                        <a:t>medical invoices finalised within 30 working days of receipt</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8915" marR="58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85% of accepted medical invoices finalised within 30 working days of receipt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915" marR="58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85%</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8915" marR="58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85%</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8915" marR="58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85%</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8915" marR="58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85%</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915" marR="58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936440"/>
                  </a:ext>
                </a:extLst>
              </a:tr>
            </a:tbl>
          </a:graphicData>
        </a:graphic>
      </p:graphicFrame>
    </p:spTree>
    <p:extLst>
      <p:ext uri="{BB962C8B-B14F-4D97-AF65-F5344CB8AC3E}">
        <p14:creationId xmlns:p14="http://schemas.microsoft.com/office/powerpoint/2010/main" val="11967771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kern="0" dirty="0">
                <a:solidFill>
                  <a:prstClr val="black"/>
                </a:solidFill>
                <a:latin typeface="Arial"/>
                <a:cs typeface="Arial"/>
              </a:rPr>
              <a:t>PROGRAMME 4: ORTHOTIC AND REHABILITATION SERVICES </a:t>
            </a:r>
            <a:endParaRPr lang="en-ZA" dirty="0"/>
          </a:p>
        </p:txBody>
      </p:sp>
      <p:sp>
        <p:nvSpPr>
          <p:cNvPr id="4" name="Slide Number Placeholder 3"/>
          <p:cNvSpPr>
            <a:spLocks noGrp="1"/>
          </p:cNvSpPr>
          <p:nvPr>
            <p:ph type="sldNum" sz="quarter" idx="12"/>
          </p:nvPr>
        </p:nvSpPr>
        <p:spPr>
          <a:xfrm>
            <a:off x="6802580" y="6538937"/>
            <a:ext cx="2133600" cy="365125"/>
          </a:xfrm>
        </p:spPr>
        <p:txBody>
          <a:bodyPr/>
          <a:lstStyle/>
          <a:p>
            <a:pPr>
              <a:defRPr/>
            </a:pPr>
            <a:fld id="{A79B0E16-3B21-4DA7-809D-032F5E4D0A06}" type="slidenum">
              <a:rPr lang="en-US" smtClean="0">
                <a:solidFill>
                  <a:schemeClr val="bg1"/>
                </a:solidFill>
              </a:rPr>
              <a:pPr>
                <a:defRPr/>
              </a:pPr>
              <a:t>33</a:t>
            </a:fld>
            <a:endParaRPr lang="en-US" dirty="0">
              <a:solidFill>
                <a:schemeClr val="bg1"/>
              </a:solidFill>
            </a:endParaRPr>
          </a:p>
        </p:txBody>
      </p:sp>
      <p:sp>
        <p:nvSpPr>
          <p:cNvPr id="5" name="Rectangle 4"/>
          <p:cNvSpPr/>
          <p:nvPr/>
        </p:nvSpPr>
        <p:spPr>
          <a:xfrm>
            <a:off x="277090" y="1378279"/>
            <a:ext cx="7656945" cy="369332"/>
          </a:xfrm>
          <a:prstGeom prst="rect">
            <a:avLst/>
          </a:prstGeom>
        </p:spPr>
        <p:txBody>
          <a:bodyPr wrap="square">
            <a:spAutoFit/>
          </a:bodyPr>
          <a:lstStyle/>
          <a:p>
            <a:pPr lvl="0" eaLnBrk="0" hangingPunct="0">
              <a:spcBef>
                <a:spcPct val="20000"/>
              </a:spcBef>
            </a:pPr>
            <a:r>
              <a:rPr lang="en-ZA" b="1" u="sng" kern="0" dirty="0">
                <a:solidFill>
                  <a:srgbClr val="003C19"/>
                </a:solidFill>
                <a:ea typeface="Times New Roman" panose="02020603050405020304" pitchFamily="18" charset="0"/>
                <a:cs typeface="Arial"/>
              </a:rPr>
              <a:t>Output Indicators: Annual and Quarterly Targets</a:t>
            </a:r>
            <a:endParaRPr lang="en-ZA" dirty="0">
              <a:solidFill>
                <a:prstClr val="black"/>
              </a:solidFill>
              <a:latin typeface="Calibri"/>
              <a:ea typeface="ＭＳ Ｐゴシック" pitchFamily="80" charset="-128"/>
            </a:endParaRPr>
          </a:p>
        </p:txBody>
      </p:sp>
      <p:graphicFrame>
        <p:nvGraphicFramePr>
          <p:cNvPr id="6" name="Table 5"/>
          <p:cNvGraphicFramePr>
            <a:graphicFrameLocks noGrp="1"/>
          </p:cNvGraphicFramePr>
          <p:nvPr>
            <p:extLst>
              <p:ext uri="{D42A27DB-BD31-4B8C-83A1-F6EECF244321}">
                <p14:modId xmlns:p14="http://schemas.microsoft.com/office/powerpoint/2010/main" val="2756691985"/>
              </p:ext>
            </p:extLst>
          </p:nvPr>
        </p:nvGraphicFramePr>
        <p:xfrm>
          <a:off x="277090" y="1749901"/>
          <a:ext cx="8659090" cy="4343400"/>
        </p:xfrm>
        <a:graphic>
          <a:graphicData uri="http://schemas.openxmlformats.org/drawingml/2006/table">
            <a:tbl>
              <a:tblPr firstRow="1" firstCol="1" bandRow="1"/>
              <a:tblGrid>
                <a:gridCol w="997528">
                  <a:extLst>
                    <a:ext uri="{9D8B030D-6E8A-4147-A177-3AD203B41FA5}">
                      <a16:colId xmlns:a16="http://schemas.microsoft.com/office/drawing/2014/main" val="2965946666"/>
                    </a:ext>
                  </a:extLst>
                </a:gridCol>
                <a:gridCol w="979055">
                  <a:extLst>
                    <a:ext uri="{9D8B030D-6E8A-4147-A177-3AD203B41FA5}">
                      <a16:colId xmlns:a16="http://schemas.microsoft.com/office/drawing/2014/main" val="1233203713"/>
                    </a:ext>
                  </a:extLst>
                </a:gridCol>
                <a:gridCol w="1468582">
                  <a:extLst>
                    <a:ext uri="{9D8B030D-6E8A-4147-A177-3AD203B41FA5}">
                      <a16:colId xmlns:a16="http://schemas.microsoft.com/office/drawing/2014/main" val="604488359"/>
                    </a:ext>
                  </a:extLst>
                </a:gridCol>
                <a:gridCol w="1062181">
                  <a:extLst>
                    <a:ext uri="{9D8B030D-6E8A-4147-A177-3AD203B41FA5}">
                      <a16:colId xmlns:a16="http://schemas.microsoft.com/office/drawing/2014/main" val="1507566125"/>
                    </a:ext>
                  </a:extLst>
                </a:gridCol>
                <a:gridCol w="969819">
                  <a:extLst>
                    <a:ext uri="{9D8B030D-6E8A-4147-A177-3AD203B41FA5}">
                      <a16:colId xmlns:a16="http://schemas.microsoft.com/office/drawing/2014/main" val="2241942354"/>
                    </a:ext>
                  </a:extLst>
                </a:gridCol>
                <a:gridCol w="698903">
                  <a:extLst>
                    <a:ext uri="{9D8B030D-6E8A-4147-A177-3AD203B41FA5}">
                      <a16:colId xmlns:a16="http://schemas.microsoft.com/office/drawing/2014/main" val="1979528081"/>
                    </a:ext>
                  </a:extLst>
                </a:gridCol>
                <a:gridCol w="583330">
                  <a:extLst>
                    <a:ext uri="{9D8B030D-6E8A-4147-A177-3AD203B41FA5}">
                      <a16:colId xmlns:a16="http://schemas.microsoft.com/office/drawing/2014/main" val="2604255264"/>
                    </a:ext>
                  </a:extLst>
                </a:gridCol>
                <a:gridCol w="658181">
                  <a:extLst>
                    <a:ext uri="{9D8B030D-6E8A-4147-A177-3AD203B41FA5}">
                      <a16:colId xmlns:a16="http://schemas.microsoft.com/office/drawing/2014/main" val="562706458"/>
                    </a:ext>
                  </a:extLst>
                </a:gridCol>
                <a:gridCol w="658181">
                  <a:extLst>
                    <a:ext uri="{9D8B030D-6E8A-4147-A177-3AD203B41FA5}">
                      <a16:colId xmlns:a16="http://schemas.microsoft.com/office/drawing/2014/main" val="462822225"/>
                    </a:ext>
                  </a:extLst>
                </a:gridCol>
                <a:gridCol w="583330">
                  <a:extLst>
                    <a:ext uri="{9D8B030D-6E8A-4147-A177-3AD203B41FA5}">
                      <a16:colId xmlns:a16="http://schemas.microsoft.com/office/drawing/2014/main" val="1390602792"/>
                    </a:ext>
                  </a:extLst>
                </a:gridCol>
              </a:tblGrid>
              <a:tr h="170999">
                <a:tc rowSpan="3">
                  <a:txBody>
                    <a:bodyPr/>
                    <a:lstStyle/>
                    <a:p>
                      <a:pPr>
                        <a:lnSpc>
                          <a:spcPct val="150000"/>
                        </a:lnSpc>
                        <a:spcAft>
                          <a:spcPts val="0"/>
                        </a:spcAft>
                      </a:pPr>
                      <a:r>
                        <a:rPr lang="en-ZA" sz="1000" b="1" dirty="0">
                          <a:effectLst/>
                          <a:latin typeface="Arial" panose="020B0604020202020204" pitchFamily="34" charset="0"/>
                          <a:ea typeface="Times New Roman" panose="02020603050405020304" pitchFamily="18" charset="0"/>
                          <a:cs typeface="Arial" panose="020B0604020202020204" pitchFamily="34" charset="0"/>
                        </a:rPr>
                        <a:t>Outcome</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3">
                  <a:txBody>
                    <a:bodyPr/>
                    <a:lstStyle/>
                    <a:p>
                      <a:pPr>
                        <a:lnSpc>
                          <a:spcPct val="150000"/>
                        </a:lnSpc>
                        <a:spcAft>
                          <a:spcPts val="0"/>
                        </a:spcAft>
                      </a:pPr>
                      <a:r>
                        <a:rPr lang="en-ZA" sz="1000" b="1" dirty="0">
                          <a:effectLst/>
                          <a:latin typeface="Arial" panose="020B0604020202020204" pitchFamily="34" charset="0"/>
                          <a:ea typeface="Times New Roman" panose="02020603050405020304" pitchFamily="18" charset="0"/>
                          <a:cs typeface="Arial" panose="020B0604020202020204" pitchFamily="34" charset="0"/>
                        </a:rPr>
                        <a:t>Output</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3">
                  <a:txBody>
                    <a:bodyPr/>
                    <a:lstStyle/>
                    <a:p>
                      <a:pPr>
                        <a:lnSpc>
                          <a:spcPct val="150000"/>
                        </a:lnSpc>
                        <a:spcAft>
                          <a:spcPts val="0"/>
                        </a:spcAft>
                      </a:pPr>
                      <a:r>
                        <a:rPr lang="en-ZA" sz="1000" b="1" dirty="0">
                          <a:effectLst/>
                          <a:latin typeface="Arial" panose="020B0604020202020204" pitchFamily="34" charset="0"/>
                          <a:ea typeface="Times New Roman" panose="02020603050405020304" pitchFamily="18" charset="0"/>
                          <a:cs typeface="Arial" panose="020B0604020202020204" pitchFamily="34" charset="0"/>
                        </a:rPr>
                        <a:t>Output Indicator</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 </a:t>
                      </a: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2">
                  <a:txBody>
                    <a:bodyPr/>
                    <a:lstStyle/>
                    <a:p>
                      <a:pPr algn="ctr">
                        <a:lnSpc>
                          <a:spcPct val="150000"/>
                        </a:lnSpc>
                        <a:spcAft>
                          <a:spcPts val="0"/>
                        </a:spcAft>
                      </a:pPr>
                      <a:r>
                        <a:rPr lang="en-ZA" sz="7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9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0"/>
                        </a:spcAft>
                      </a:pPr>
                      <a:r>
                        <a:rPr lang="en-ZA" sz="1000" b="1" dirty="0">
                          <a:effectLst/>
                          <a:latin typeface="Arial" panose="020B0604020202020204" pitchFamily="34" charset="0"/>
                          <a:ea typeface="Times New Roman" panose="02020603050405020304" pitchFamily="18" charset="0"/>
                          <a:cs typeface="Arial" panose="020B0604020202020204" pitchFamily="34" charset="0"/>
                        </a:rPr>
                        <a:t>Audited Performance</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2">
                  <a:txBody>
                    <a:bodyPr/>
                    <a:lstStyle/>
                    <a:p>
                      <a:pPr algn="ctr">
                        <a:lnSpc>
                          <a:spcPct val="150000"/>
                        </a:lnSpc>
                        <a:spcAft>
                          <a:spcPts val="0"/>
                        </a:spcAft>
                      </a:pPr>
                      <a:r>
                        <a:rPr lang="en-ZA" sz="7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9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0"/>
                        </a:spcAft>
                      </a:pPr>
                      <a:r>
                        <a:rPr lang="en-ZA" sz="1000" b="1" dirty="0">
                          <a:effectLst/>
                          <a:latin typeface="Arial" panose="020B0604020202020204" pitchFamily="34" charset="0"/>
                          <a:ea typeface="Times New Roman" panose="02020603050405020304" pitchFamily="18" charset="0"/>
                          <a:cs typeface="Arial" panose="020B0604020202020204" pitchFamily="34" charset="0"/>
                        </a:rPr>
                        <a:t>Estimated Performance</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gridSpan="5">
                  <a:txBody>
                    <a:bodyPr/>
                    <a:lstStyle/>
                    <a:p>
                      <a:pPr algn="l">
                        <a:lnSpc>
                          <a:spcPct val="150000"/>
                        </a:lnSpc>
                        <a:spcAft>
                          <a:spcPts val="0"/>
                        </a:spcAft>
                      </a:pPr>
                      <a:r>
                        <a:rPr lang="en-ZA" sz="1000" b="1" dirty="0">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284541640"/>
                  </a:ext>
                </a:extLst>
              </a:tr>
              <a:tr h="105846">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pPr>
                        <a:lnSpc>
                          <a:spcPct val="150000"/>
                        </a:lnSpc>
                        <a:spcAft>
                          <a:spcPts val="0"/>
                        </a:spcAft>
                      </a:pP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vMerge="1">
                  <a:txBody>
                    <a:bodyPr/>
                    <a:lstStyle/>
                    <a:p>
                      <a:pPr>
                        <a:lnSpc>
                          <a:spcPct val="150000"/>
                        </a:lnSpc>
                        <a:spcAft>
                          <a:spcPts val="0"/>
                        </a:spcAft>
                      </a:pP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gridSpan="5">
                  <a:txBody>
                    <a:bodyPr/>
                    <a:lstStyle/>
                    <a:p>
                      <a:pPr>
                        <a:lnSpc>
                          <a:spcPct val="150000"/>
                        </a:lnSpc>
                        <a:spcAft>
                          <a:spcPts val="0"/>
                        </a:spcAft>
                      </a:pPr>
                      <a:r>
                        <a:rPr lang="en-ZA" sz="1000" b="1" dirty="0">
                          <a:effectLst/>
                          <a:latin typeface="Arial" panose="020B0604020202020204" pitchFamily="34" charset="0"/>
                          <a:ea typeface="Times New Roman" panose="02020603050405020304" pitchFamily="18" charset="0"/>
                          <a:cs typeface="Arial" panose="020B0604020202020204" pitchFamily="34" charset="0"/>
                        </a:rPr>
                        <a:t>MTEF Period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691830635"/>
                  </a:ext>
                </a:extLst>
              </a:tr>
              <a:tr h="170999">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50000"/>
                        </a:lnSpc>
                        <a:spcAft>
                          <a:spcPts val="0"/>
                        </a:spcAft>
                      </a:pPr>
                      <a:r>
                        <a:rPr lang="en-ZA" sz="1000" b="1" dirty="0">
                          <a:effectLst/>
                          <a:latin typeface="Arial" panose="020B0604020202020204" pitchFamily="34" charset="0"/>
                          <a:ea typeface="Times New Roman" panose="02020603050405020304" pitchFamily="18" charset="0"/>
                          <a:cs typeface="Arial" panose="020B0604020202020204" pitchFamily="34" charset="0"/>
                        </a:rPr>
                        <a:t>2018/19</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50000"/>
                        </a:lnSpc>
                        <a:spcAft>
                          <a:spcPts val="0"/>
                        </a:spcAft>
                      </a:pPr>
                      <a:r>
                        <a:rPr lang="en-ZA" sz="1000" b="1" dirty="0">
                          <a:effectLst/>
                          <a:latin typeface="Arial" panose="020B0604020202020204" pitchFamily="34" charset="0"/>
                          <a:ea typeface="Times New Roman" panose="02020603050405020304" pitchFamily="18" charset="0"/>
                          <a:cs typeface="Arial" panose="020B0604020202020204" pitchFamily="34" charset="0"/>
                        </a:rPr>
                        <a:t>2019/20</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50000"/>
                        </a:lnSpc>
                        <a:spcAft>
                          <a:spcPts val="0"/>
                        </a:spcAft>
                      </a:pPr>
                      <a:r>
                        <a:rPr lang="en-ZA" sz="1000" b="1" dirty="0">
                          <a:effectLst/>
                          <a:latin typeface="Arial" panose="020B0604020202020204" pitchFamily="34" charset="0"/>
                          <a:ea typeface="Times New Roman" panose="02020603050405020304" pitchFamily="18" charset="0"/>
                          <a:cs typeface="Arial" panose="020B0604020202020204" pitchFamily="34" charset="0"/>
                        </a:rPr>
                        <a:t>2020/21</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50000"/>
                        </a:lnSpc>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2021/22</a:t>
                      </a:r>
                      <a:endParaRPr lang="en-ZA" sz="1000">
                        <a:effectLst/>
                        <a:latin typeface="Arial" panose="020B0604020202020204" pitchFamily="34" charset="0"/>
                        <a:ea typeface="Times New Roman" panose="02020603050405020304" pitchFamily="18" charset="0"/>
                        <a:cs typeface="Arial" panose="020B0604020202020204" pitchFamily="34" charset="0"/>
                      </a:endParaRP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50000"/>
                        </a:lnSpc>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2022/23</a:t>
                      </a:r>
                      <a:endParaRPr lang="en-ZA" sz="1000">
                        <a:effectLst/>
                        <a:latin typeface="Arial" panose="020B0604020202020204" pitchFamily="34" charset="0"/>
                        <a:ea typeface="Times New Roman" panose="02020603050405020304" pitchFamily="18" charset="0"/>
                        <a:cs typeface="Arial" panose="020B0604020202020204" pitchFamily="34" charset="0"/>
                      </a:endParaRP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50000"/>
                        </a:lnSpc>
                        <a:spcAft>
                          <a:spcPts val="0"/>
                        </a:spcAft>
                      </a:pPr>
                      <a:r>
                        <a:rPr lang="en-ZA" sz="1000" b="1" dirty="0">
                          <a:effectLst/>
                          <a:latin typeface="Arial" panose="020B0604020202020204" pitchFamily="34" charset="0"/>
                          <a:ea typeface="Times New Roman" panose="02020603050405020304" pitchFamily="18" charset="0"/>
                          <a:cs typeface="Arial" panose="020B0604020202020204" pitchFamily="34" charset="0"/>
                        </a:rPr>
                        <a:t>2023/24</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50000"/>
                        </a:lnSpc>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2024/25</a:t>
                      </a:r>
                      <a:endParaRPr lang="en-ZA" sz="1000">
                        <a:effectLst/>
                        <a:latin typeface="Arial" panose="020B0604020202020204" pitchFamily="34" charset="0"/>
                        <a:ea typeface="Times New Roman" panose="02020603050405020304" pitchFamily="18" charset="0"/>
                        <a:cs typeface="Arial" panose="020B0604020202020204" pitchFamily="34" charset="0"/>
                      </a:endParaRP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192987698"/>
                  </a:ext>
                </a:extLst>
              </a:tr>
              <a:tr h="683997">
                <a:tc rowSpan="3">
                  <a:txBody>
                    <a:bodyPr/>
                    <a:lstStyle/>
                    <a:p>
                      <a:pPr>
                        <a:lnSpc>
                          <a:spcPct val="150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Rehabilitation and re-integration Programmes implemented </a:t>
                      </a:r>
                    </a:p>
                    <a:p>
                      <a:pPr>
                        <a:lnSpc>
                          <a:spcPct val="150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 </a:t>
                      </a: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Requests for assistive devices finalised </a:t>
                      </a: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Percentage of compliant requests for assistive devices finalised  within 15 working days</a:t>
                      </a: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93%</a:t>
                      </a:r>
                    </a:p>
                    <a:p>
                      <a:pPr algn="ctr">
                        <a:lnSpc>
                          <a:spcPct val="150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 </a:t>
                      </a: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93%</a:t>
                      </a:r>
                    </a:p>
                    <a:p>
                      <a:pPr algn="ctr">
                        <a:lnSpc>
                          <a:spcPct val="150000"/>
                        </a:lnSpc>
                        <a:spcAft>
                          <a:spcPts val="0"/>
                        </a:spcAft>
                      </a:pPr>
                      <a:r>
                        <a:rPr lang="en-ZA" sz="9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85%</a:t>
                      </a: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85%</a:t>
                      </a: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90%</a:t>
                      </a: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95%</a:t>
                      </a: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900">
                          <a:effectLst/>
                          <a:latin typeface="Arial" panose="020B0604020202020204" pitchFamily="34" charset="0"/>
                          <a:ea typeface="Times New Roman" panose="02020603050405020304" pitchFamily="18" charset="0"/>
                          <a:cs typeface="Arial" panose="020B0604020202020204" pitchFamily="34" charset="0"/>
                        </a:rPr>
                        <a:t>95%</a:t>
                      </a: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5404270"/>
                  </a:ext>
                </a:extLst>
              </a:tr>
              <a:tr h="683997">
                <a:tc vMerge="1">
                  <a:txBody>
                    <a:bodyPr/>
                    <a:lstStyle/>
                    <a:p>
                      <a:endParaRPr lang="en-ZA"/>
                    </a:p>
                  </a:txBody>
                  <a:tcPr/>
                </a:tc>
                <a:tc>
                  <a:txBody>
                    <a:bodyPr/>
                    <a:lstStyle/>
                    <a:p>
                      <a:pPr>
                        <a:lnSpc>
                          <a:spcPct val="150000"/>
                        </a:lnSpc>
                        <a:spcAft>
                          <a:spcPts val="0"/>
                        </a:spcAft>
                      </a:pPr>
                      <a:r>
                        <a:rPr lang="en-GB" sz="900">
                          <a:effectLst/>
                          <a:latin typeface="Arial" panose="020B0604020202020204" pitchFamily="34" charset="0"/>
                          <a:ea typeface="Times New Roman" panose="02020603050405020304" pitchFamily="18" charset="0"/>
                          <a:cs typeface="Arial" panose="020B0604020202020204" pitchFamily="34" charset="0"/>
                        </a:rPr>
                        <a:t>Eligible Post-School Education and Training (PSET) students funded</a:t>
                      </a:r>
                      <a:r>
                        <a:rPr lang="en-GB" sz="900" strike="sngStrike">
                          <a:effectLst/>
                          <a:latin typeface="Arial" panose="020B0604020202020204" pitchFamily="34" charset="0"/>
                          <a:ea typeface="Times New Roman" panose="02020603050405020304" pitchFamily="18" charset="0"/>
                          <a:cs typeface="Arial" panose="020B0604020202020204" pitchFamily="34" charset="0"/>
                        </a:rPr>
                        <a:t> </a:t>
                      </a:r>
                      <a:endParaRPr lang="en-ZA" sz="900">
                        <a:effectLst/>
                        <a:latin typeface="Arial" panose="020B0604020202020204" pitchFamily="34" charset="0"/>
                        <a:ea typeface="Times New Roman" panose="02020603050405020304" pitchFamily="18" charset="0"/>
                        <a:cs typeface="Arial" panose="020B0604020202020204" pitchFamily="34" charset="0"/>
                      </a:endParaRP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Number of students enrolled at Post-School Education and Training (PSET) institutions in priority qualifications funded</a:t>
                      </a: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900">
                          <a:effectLst/>
                          <a:latin typeface="Arial" panose="020B0604020202020204" pitchFamily="34" charset="0"/>
                          <a:ea typeface="Times New Roman" panose="02020603050405020304" pitchFamily="18" charset="0"/>
                          <a:cs typeface="Arial" panose="020B0604020202020204" pitchFamily="34" charset="0"/>
                        </a:rPr>
                        <a:t>n/a</a:t>
                      </a: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311</a:t>
                      </a: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500</a:t>
                      </a: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1350</a:t>
                      </a: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2200</a:t>
                      </a: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3100</a:t>
                      </a: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900">
                          <a:effectLst/>
                          <a:latin typeface="Arial" panose="020B0604020202020204" pitchFamily="34" charset="0"/>
                          <a:ea typeface="Times New Roman" panose="02020603050405020304" pitchFamily="18" charset="0"/>
                          <a:cs typeface="Arial" panose="020B0604020202020204" pitchFamily="34" charset="0"/>
                        </a:rPr>
                        <a:t>4000</a:t>
                      </a: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3881282"/>
                  </a:ext>
                </a:extLst>
              </a:tr>
              <a:tr h="1025995">
                <a:tc vMerge="1">
                  <a:txBody>
                    <a:bodyPr/>
                    <a:lstStyle/>
                    <a:p>
                      <a:endParaRPr lang="en-ZA"/>
                    </a:p>
                  </a:txBody>
                  <a:tcPr/>
                </a:tc>
                <a:tc>
                  <a:txBody>
                    <a:bodyPr/>
                    <a:lstStyle/>
                    <a:p>
                      <a:pPr>
                        <a:lnSpc>
                          <a:spcPct val="150000"/>
                        </a:lnSpc>
                        <a:spcAft>
                          <a:spcPts val="0"/>
                        </a:spcAft>
                      </a:pPr>
                      <a:r>
                        <a:rPr lang="en-GB" sz="900">
                          <a:effectLst/>
                          <a:latin typeface="Arial" panose="020B0604020202020204" pitchFamily="34" charset="0"/>
                          <a:ea typeface="Times New Roman" panose="02020603050405020304" pitchFamily="18" charset="0"/>
                          <a:cs typeface="Arial" panose="020B0604020202020204" pitchFamily="34" charset="0"/>
                        </a:rPr>
                        <a:t>Persons with Disabilities funded </a:t>
                      </a:r>
                      <a:endParaRPr lang="en-ZA" sz="900">
                        <a:effectLst/>
                        <a:latin typeface="Arial" panose="020B0604020202020204" pitchFamily="34" charset="0"/>
                        <a:ea typeface="Times New Roman" panose="02020603050405020304" pitchFamily="18" charset="0"/>
                        <a:cs typeface="Arial" panose="020B0604020202020204" pitchFamily="34" charset="0"/>
                      </a:endParaRP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900">
                          <a:effectLst/>
                          <a:latin typeface="Arial" panose="020B0604020202020204" pitchFamily="34" charset="0"/>
                          <a:ea typeface="Times New Roman" panose="02020603050405020304" pitchFamily="18" charset="0"/>
                          <a:cs typeface="Arial" panose="020B0604020202020204" pitchFamily="34" charset="0"/>
                        </a:rPr>
                        <a:t>Number of Persons with Disabilities enrolled in Vocational Rehabilitation Programme through Post-School Education and Training institutions funded. </a:t>
                      </a: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900">
                          <a:effectLst/>
                          <a:latin typeface="Arial" panose="020B0604020202020204" pitchFamily="34" charset="0"/>
                          <a:ea typeface="Times New Roman" panose="02020603050405020304" pitchFamily="18" charset="0"/>
                          <a:cs typeface="Arial" panose="020B0604020202020204" pitchFamily="34" charset="0"/>
                        </a:rPr>
                        <a:t>n/a</a:t>
                      </a: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900">
                          <a:effectLst/>
                          <a:latin typeface="Arial" panose="020B0604020202020204" pitchFamily="34" charset="0"/>
                          <a:ea typeface="Times New Roman" panose="02020603050405020304" pitchFamily="18" charset="0"/>
                          <a:cs typeface="Arial" panose="020B0604020202020204" pitchFamily="34" charset="0"/>
                        </a:rPr>
                        <a:t>n/a</a:t>
                      </a: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900">
                          <a:effectLst/>
                          <a:latin typeface="Arial" panose="020B0604020202020204" pitchFamily="34" charset="0"/>
                          <a:ea typeface="Times New Roman" panose="02020603050405020304" pitchFamily="18" charset="0"/>
                          <a:cs typeface="Arial" panose="020B0604020202020204" pitchFamily="34" charset="0"/>
                        </a:rPr>
                        <a:t>100</a:t>
                      </a: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900">
                          <a:effectLst/>
                          <a:latin typeface="Arial" panose="020B0604020202020204" pitchFamily="34" charset="0"/>
                          <a:ea typeface="Times New Roman" panose="02020603050405020304" pitchFamily="18" charset="0"/>
                          <a:cs typeface="Arial" panose="020B0604020202020204" pitchFamily="34" charset="0"/>
                        </a:rPr>
                        <a:t>250</a:t>
                      </a: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450</a:t>
                      </a: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dirty="0">
                          <a:effectLst/>
                          <a:latin typeface="Arial" panose="020B0604020202020204" pitchFamily="34" charset="0"/>
                          <a:ea typeface="Times New Roman" panose="02020603050405020304" pitchFamily="18" charset="0"/>
                          <a:cs typeface="Arial" panose="020B0604020202020204" pitchFamily="34" charset="0"/>
                        </a:rPr>
                        <a:t>700</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dirty="0">
                          <a:effectLst/>
                          <a:latin typeface="Arial" panose="020B0604020202020204" pitchFamily="34" charset="0"/>
                          <a:ea typeface="Times New Roman" panose="02020603050405020304" pitchFamily="18" charset="0"/>
                          <a:cs typeface="Arial" panose="020B0604020202020204" pitchFamily="34" charset="0"/>
                        </a:rPr>
                        <a:t>1000</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57000" marR="57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4418354"/>
                  </a:ext>
                </a:extLst>
              </a:tr>
            </a:tbl>
          </a:graphicData>
        </a:graphic>
      </p:graphicFrame>
    </p:spTree>
    <p:extLst>
      <p:ext uri="{BB962C8B-B14F-4D97-AF65-F5344CB8AC3E}">
        <p14:creationId xmlns:p14="http://schemas.microsoft.com/office/powerpoint/2010/main" val="36597364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kern="0" dirty="0">
                <a:solidFill>
                  <a:prstClr val="black"/>
                </a:solidFill>
                <a:latin typeface="Arial"/>
                <a:cs typeface="Arial"/>
              </a:rPr>
              <a:t>PROGRAMME 4: ORTHOTIC AND REHABILITATION SERVICES </a:t>
            </a:r>
            <a:endParaRPr lang="en-ZA" dirty="0"/>
          </a:p>
        </p:txBody>
      </p:sp>
      <p:sp>
        <p:nvSpPr>
          <p:cNvPr id="4" name="Slide Number Placeholder 3"/>
          <p:cNvSpPr>
            <a:spLocks noGrp="1"/>
          </p:cNvSpPr>
          <p:nvPr>
            <p:ph type="sldNum" sz="quarter" idx="12"/>
          </p:nvPr>
        </p:nvSpPr>
        <p:spPr>
          <a:xfrm>
            <a:off x="6867235" y="6492875"/>
            <a:ext cx="2133600" cy="365125"/>
          </a:xfrm>
        </p:spPr>
        <p:txBody>
          <a:bodyPr/>
          <a:lstStyle/>
          <a:p>
            <a:pPr>
              <a:defRPr/>
            </a:pPr>
            <a:fld id="{A79B0E16-3B21-4DA7-809D-032F5E4D0A06}" type="slidenum">
              <a:rPr lang="en-US" smtClean="0">
                <a:solidFill>
                  <a:schemeClr val="bg1"/>
                </a:solidFill>
              </a:rPr>
              <a:pPr>
                <a:defRPr/>
              </a:pPr>
              <a:t>34</a:t>
            </a:fld>
            <a:endParaRPr lang="en-US"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398447821"/>
              </p:ext>
            </p:extLst>
          </p:nvPr>
        </p:nvGraphicFramePr>
        <p:xfrm>
          <a:off x="277090" y="1981393"/>
          <a:ext cx="8589819" cy="3017520"/>
        </p:xfrm>
        <a:graphic>
          <a:graphicData uri="http://schemas.openxmlformats.org/drawingml/2006/table">
            <a:tbl>
              <a:tblPr firstRow="1" firstCol="1" bandRow="1"/>
              <a:tblGrid>
                <a:gridCol w="3517873">
                  <a:extLst>
                    <a:ext uri="{9D8B030D-6E8A-4147-A177-3AD203B41FA5}">
                      <a16:colId xmlns:a16="http://schemas.microsoft.com/office/drawing/2014/main" val="3154065752"/>
                    </a:ext>
                  </a:extLst>
                </a:gridCol>
                <a:gridCol w="981034">
                  <a:extLst>
                    <a:ext uri="{9D8B030D-6E8A-4147-A177-3AD203B41FA5}">
                      <a16:colId xmlns:a16="http://schemas.microsoft.com/office/drawing/2014/main" val="3901086721"/>
                    </a:ext>
                  </a:extLst>
                </a:gridCol>
                <a:gridCol w="899666">
                  <a:extLst>
                    <a:ext uri="{9D8B030D-6E8A-4147-A177-3AD203B41FA5}">
                      <a16:colId xmlns:a16="http://schemas.microsoft.com/office/drawing/2014/main" val="1697680572"/>
                    </a:ext>
                  </a:extLst>
                </a:gridCol>
                <a:gridCol w="981034">
                  <a:extLst>
                    <a:ext uri="{9D8B030D-6E8A-4147-A177-3AD203B41FA5}">
                      <a16:colId xmlns:a16="http://schemas.microsoft.com/office/drawing/2014/main" val="2244384084"/>
                    </a:ext>
                  </a:extLst>
                </a:gridCol>
                <a:gridCol w="900243">
                  <a:extLst>
                    <a:ext uri="{9D8B030D-6E8A-4147-A177-3AD203B41FA5}">
                      <a16:colId xmlns:a16="http://schemas.microsoft.com/office/drawing/2014/main" val="4252890439"/>
                    </a:ext>
                  </a:extLst>
                </a:gridCol>
                <a:gridCol w="1309969">
                  <a:extLst>
                    <a:ext uri="{9D8B030D-6E8A-4147-A177-3AD203B41FA5}">
                      <a16:colId xmlns:a16="http://schemas.microsoft.com/office/drawing/2014/main" val="1472882779"/>
                    </a:ext>
                  </a:extLst>
                </a:gridCol>
              </a:tblGrid>
              <a:tr h="179133">
                <a:tc>
                  <a:txBody>
                    <a:bodyPr/>
                    <a:lstStyle/>
                    <a:p>
                      <a:pPr>
                        <a:lnSpc>
                          <a:spcPct val="150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Output Indicators</a:t>
                      </a:r>
                    </a:p>
                  </a:txBody>
                  <a:tcPr marL="59711" marR="59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50000"/>
                        </a:lnSpc>
                        <a:spcAft>
                          <a:spcPts val="0"/>
                        </a:spcAft>
                      </a:pPr>
                      <a:r>
                        <a:rPr lang="en-ZA" sz="1200">
                          <a:effectLst/>
                          <a:latin typeface="Arial" panose="020B0604020202020204" pitchFamily="34" charset="0"/>
                          <a:ea typeface="Times New Roman" panose="02020603050405020304" pitchFamily="18" charset="0"/>
                          <a:cs typeface="Arial" panose="020B0604020202020204" pitchFamily="34" charset="0"/>
                        </a:rPr>
                        <a:t>Annual Target</a:t>
                      </a:r>
                    </a:p>
                  </a:txBody>
                  <a:tcPr marL="59711" marR="59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50000"/>
                        </a:lnSpc>
                        <a:spcAft>
                          <a:spcPts val="0"/>
                        </a:spcAft>
                      </a:pPr>
                      <a:r>
                        <a:rPr lang="en-ZA" sz="1200">
                          <a:effectLst/>
                          <a:latin typeface="Arial" panose="020B0604020202020204" pitchFamily="34" charset="0"/>
                          <a:ea typeface="Times New Roman" panose="02020603050405020304" pitchFamily="18" charset="0"/>
                          <a:cs typeface="Arial" panose="020B0604020202020204" pitchFamily="34" charset="0"/>
                        </a:rPr>
                        <a:t>Q1</a:t>
                      </a:r>
                    </a:p>
                  </a:txBody>
                  <a:tcPr marL="59711" marR="59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50000"/>
                        </a:lnSpc>
                        <a:spcAft>
                          <a:spcPts val="0"/>
                        </a:spcAft>
                      </a:pPr>
                      <a:r>
                        <a:rPr lang="en-ZA" sz="1200">
                          <a:effectLst/>
                          <a:latin typeface="Arial" panose="020B0604020202020204" pitchFamily="34" charset="0"/>
                          <a:ea typeface="Times New Roman" panose="02020603050405020304" pitchFamily="18" charset="0"/>
                          <a:cs typeface="Arial" panose="020B0604020202020204" pitchFamily="34" charset="0"/>
                        </a:rPr>
                        <a:t>Q2</a:t>
                      </a:r>
                    </a:p>
                  </a:txBody>
                  <a:tcPr marL="59711" marR="59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50000"/>
                        </a:lnSpc>
                        <a:spcAft>
                          <a:spcPts val="0"/>
                        </a:spcAft>
                      </a:pPr>
                      <a:r>
                        <a:rPr lang="en-ZA" sz="1200">
                          <a:effectLst/>
                          <a:latin typeface="Arial" panose="020B0604020202020204" pitchFamily="34" charset="0"/>
                          <a:ea typeface="Times New Roman" panose="02020603050405020304" pitchFamily="18" charset="0"/>
                          <a:cs typeface="Arial" panose="020B0604020202020204" pitchFamily="34" charset="0"/>
                        </a:rPr>
                        <a:t>Q3</a:t>
                      </a:r>
                    </a:p>
                  </a:txBody>
                  <a:tcPr marL="59711" marR="59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50000"/>
                        </a:lnSpc>
                        <a:spcAft>
                          <a:spcPts val="0"/>
                        </a:spcAft>
                      </a:pPr>
                      <a:r>
                        <a:rPr lang="en-ZA" sz="1200">
                          <a:effectLst/>
                          <a:latin typeface="Arial" panose="020B0604020202020204" pitchFamily="34" charset="0"/>
                          <a:ea typeface="Times New Roman" panose="02020603050405020304" pitchFamily="18" charset="0"/>
                          <a:cs typeface="Arial" panose="020B0604020202020204" pitchFamily="34" charset="0"/>
                        </a:rPr>
                        <a:t>Q4</a:t>
                      </a:r>
                    </a:p>
                  </a:txBody>
                  <a:tcPr marL="59711" marR="59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17538539"/>
                  </a:ext>
                </a:extLst>
              </a:tr>
              <a:tr h="358265">
                <a:tc>
                  <a:txBody>
                    <a:bodyPr/>
                    <a:lstStyle/>
                    <a:p>
                      <a:pPr>
                        <a:lnSpc>
                          <a:spcPct val="150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Percentage of compliant requests for assistive devices finalised  within 15 working days</a:t>
                      </a:r>
                    </a:p>
                  </a:txBody>
                  <a:tcPr marL="59711" marR="59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85%</a:t>
                      </a:r>
                    </a:p>
                  </a:txBody>
                  <a:tcPr marL="59711" marR="59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85%</a:t>
                      </a:r>
                    </a:p>
                  </a:txBody>
                  <a:tcPr marL="59711" marR="59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a:effectLst/>
                          <a:latin typeface="Arial" panose="020B0604020202020204" pitchFamily="34" charset="0"/>
                          <a:ea typeface="Times New Roman" panose="02020603050405020304" pitchFamily="18" charset="0"/>
                          <a:cs typeface="Arial" panose="020B0604020202020204" pitchFamily="34" charset="0"/>
                        </a:rPr>
                        <a:t>85%</a:t>
                      </a:r>
                    </a:p>
                  </a:txBody>
                  <a:tcPr marL="59711" marR="59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a:effectLst/>
                          <a:latin typeface="Arial" panose="020B0604020202020204" pitchFamily="34" charset="0"/>
                          <a:ea typeface="Times New Roman" panose="02020603050405020304" pitchFamily="18" charset="0"/>
                          <a:cs typeface="Arial" panose="020B0604020202020204" pitchFamily="34" charset="0"/>
                        </a:rPr>
                        <a:t>85%</a:t>
                      </a:r>
                    </a:p>
                  </a:txBody>
                  <a:tcPr marL="59711" marR="59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a:effectLst/>
                          <a:latin typeface="Arial" panose="020B0604020202020204" pitchFamily="34" charset="0"/>
                          <a:ea typeface="Times New Roman" panose="02020603050405020304" pitchFamily="18" charset="0"/>
                          <a:cs typeface="Arial" panose="020B0604020202020204" pitchFamily="34" charset="0"/>
                        </a:rPr>
                        <a:t>85%</a:t>
                      </a:r>
                    </a:p>
                  </a:txBody>
                  <a:tcPr marL="59711" marR="59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3051806"/>
                  </a:ext>
                </a:extLst>
              </a:tr>
              <a:tr h="358265">
                <a:tc>
                  <a:txBody>
                    <a:bodyPr/>
                    <a:lstStyle/>
                    <a:p>
                      <a:pPr>
                        <a:lnSpc>
                          <a:spcPct val="150000"/>
                        </a:lnSpc>
                        <a:spcAft>
                          <a:spcPts val="0"/>
                        </a:spcAft>
                      </a:pPr>
                      <a:r>
                        <a:rPr lang="en-ZA" sz="1200">
                          <a:effectLst/>
                          <a:latin typeface="Arial" panose="020B0604020202020204" pitchFamily="34" charset="0"/>
                          <a:ea typeface="Times New Roman" panose="02020603050405020304" pitchFamily="18" charset="0"/>
                          <a:cs typeface="Arial" panose="020B0604020202020204" pitchFamily="34" charset="0"/>
                        </a:rPr>
                        <a:t>Number of students enrolled at Post-School Education and Training (PSET) institutions in priority qualifications funded</a:t>
                      </a:r>
                    </a:p>
                  </a:txBody>
                  <a:tcPr marL="59711" marR="59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a:effectLst/>
                          <a:latin typeface="Arial" panose="020B0604020202020204" pitchFamily="34" charset="0"/>
                          <a:ea typeface="Times New Roman" panose="02020603050405020304" pitchFamily="18" charset="0"/>
                          <a:cs typeface="Arial" panose="020B0604020202020204" pitchFamily="34" charset="0"/>
                        </a:rPr>
                        <a:t>500</a:t>
                      </a:r>
                    </a:p>
                  </a:txBody>
                  <a:tcPr marL="59711" marR="59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500</a:t>
                      </a:r>
                    </a:p>
                  </a:txBody>
                  <a:tcPr marL="59711" marR="59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a:t>
                      </a:r>
                    </a:p>
                  </a:txBody>
                  <a:tcPr marL="59711" marR="59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a:effectLst/>
                          <a:latin typeface="Arial" panose="020B0604020202020204" pitchFamily="34" charset="0"/>
                          <a:ea typeface="Times New Roman" panose="02020603050405020304" pitchFamily="18" charset="0"/>
                          <a:cs typeface="Arial" panose="020B0604020202020204" pitchFamily="34" charset="0"/>
                        </a:rPr>
                        <a:t>-</a:t>
                      </a:r>
                    </a:p>
                  </a:txBody>
                  <a:tcPr marL="59711" marR="59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a:effectLst/>
                          <a:latin typeface="Arial" panose="020B0604020202020204" pitchFamily="34" charset="0"/>
                          <a:ea typeface="Times New Roman" panose="02020603050405020304" pitchFamily="18" charset="0"/>
                          <a:cs typeface="Arial" panose="020B0604020202020204" pitchFamily="34" charset="0"/>
                        </a:rPr>
                        <a:t>-</a:t>
                      </a:r>
                    </a:p>
                  </a:txBody>
                  <a:tcPr marL="59711" marR="59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9250815"/>
                  </a:ext>
                </a:extLst>
              </a:tr>
              <a:tr h="537398">
                <a:tc>
                  <a:txBody>
                    <a:bodyPr/>
                    <a:lstStyle/>
                    <a:p>
                      <a:pPr>
                        <a:lnSpc>
                          <a:spcPct val="150000"/>
                        </a:lnSpc>
                        <a:spcAft>
                          <a:spcPts val="0"/>
                        </a:spcAft>
                      </a:pPr>
                      <a:r>
                        <a:rPr lang="en-ZA" sz="1200">
                          <a:effectLst/>
                          <a:latin typeface="Arial" panose="020B0604020202020204" pitchFamily="34" charset="0"/>
                          <a:ea typeface="Times New Roman" panose="02020603050405020304" pitchFamily="18" charset="0"/>
                          <a:cs typeface="Arial" panose="020B0604020202020204" pitchFamily="34" charset="0"/>
                        </a:rPr>
                        <a:t>Number of Persons with Disabilities enrolled in Vocational Rehabilitation Programme through Post-School Education and Training institutions funded.</a:t>
                      </a:r>
                    </a:p>
                  </a:txBody>
                  <a:tcPr marL="59711" marR="59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a:effectLst/>
                          <a:latin typeface="Arial" panose="020B0604020202020204" pitchFamily="34" charset="0"/>
                          <a:ea typeface="Times New Roman" panose="02020603050405020304" pitchFamily="18" charset="0"/>
                          <a:cs typeface="Arial" panose="020B0604020202020204" pitchFamily="34" charset="0"/>
                        </a:rPr>
                        <a:t>100</a:t>
                      </a:r>
                    </a:p>
                  </a:txBody>
                  <a:tcPr marL="59711" marR="59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a:effectLst/>
                          <a:latin typeface="Arial" panose="020B0604020202020204" pitchFamily="34" charset="0"/>
                          <a:ea typeface="Times New Roman" panose="02020603050405020304" pitchFamily="18" charset="0"/>
                          <a:cs typeface="Arial" panose="020B0604020202020204" pitchFamily="34" charset="0"/>
                        </a:rPr>
                        <a:t>45</a:t>
                      </a:r>
                    </a:p>
                  </a:txBody>
                  <a:tcPr marL="59711" marR="59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70</a:t>
                      </a:r>
                    </a:p>
                  </a:txBody>
                  <a:tcPr marL="59711" marR="59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80</a:t>
                      </a:r>
                    </a:p>
                  </a:txBody>
                  <a:tcPr marL="59711" marR="59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100</a:t>
                      </a:r>
                    </a:p>
                    <a:p>
                      <a:pPr algn="ctr">
                        <a:lnSpc>
                          <a:spcPct val="150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 </a:t>
                      </a:r>
                    </a:p>
                  </a:txBody>
                  <a:tcPr marL="59711" marR="59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7470338"/>
                  </a:ext>
                </a:extLst>
              </a:tr>
            </a:tbl>
          </a:graphicData>
        </a:graphic>
      </p:graphicFrame>
      <p:sp>
        <p:nvSpPr>
          <p:cNvPr id="6" name="Rectangle 5"/>
          <p:cNvSpPr/>
          <p:nvPr/>
        </p:nvSpPr>
        <p:spPr>
          <a:xfrm>
            <a:off x="277090" y="1378279"/>
            <a:ext cx="7656945" cy="461665"/>
          </a:xfrm>
          <a:prstGeom prst="rect">
            <a:avLst/>
          </a:prstGeom>
        </p:spPr>
        <p:txBody>
          <a:bodyPr wrap="square">
            <a:spAutoFit/>
          </a:bodyPr>
          <a:lstStyle/>
          <a:p>
            <a:pPr lvl="0" eaLnBrk="0" hangingPunct="0">
              <a:spcBef>
                <a:spcPct val="20000"/>
              </a:spcBef>
            </a:pPr>
            <a:r>
              <a:rPr lang="en-ZA" sz="2400" b="1" u="sng" kern="0" dirty="0">
                <a:solidFill>
                  <a:srgbClr val="003C19"/>
                </a:solidFill>
                <a:ea typeface="Times New Roman" panose="02020603050405020304" pitchFamily="18" charset="0"/>
                <a:cs typeface="Arial"/>
              </a:rPr>
              <a:t>Output Indicators: Annual and Quarterly Targets</a:t>
            </a:r>
            <a:endParaRPr lang="en-ZA" sz="3200" dirty="0">
              <a:solidFill>
                <a:prstClr val="black"/>
              </a:solidFill>
              <a:latin typeface="Calibri"/>
              <a:ea typeface="ＭＳ Ｐゴシック" pitchFamily="80" charset="-128"/>
            </a:endParaRPr>
          </a:p>
        </p:txBody>
      </p:sp>
    </p:spTree>
    <p:extLst>
      <p:ext uri="{BB962C8B-B14F-4D97-AF65-F5344CB8AC3E}">
        <p14:creationId xmlns:p14="http://schemas.microsoft.com/office/powerpoint/2010/main" val="28456115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latin typeface="Arial" panose="020B0604020202020204" pitchFamily="34" charset="0"/>
                <a:cs typeface="Arial" panose="020B0604020202020204" pitchFamily="34" charset="0"/>
              </a:rPr>
              <a:t>BUDGET</a:t>
            </a:r>
            <a:endParaRPr lang="en-ZA"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ZA" sz="2200" b="1" dirty="0" smtClean="0">
                <a:latin typeface="Arial" panose="020B0604020202020204" pitchFamily="34" charset="0"/>
                <a:cs typeface="Arial" panose="020B0604020202020204" pitchFamily="34" charset="0"/>
              </a:rPr>
              <a:t>Budget per item</a:t>
            </a:r>
            <a:endParaRPr lang="en-ZA" sz="2200" b="1" dirty="0">
              <a:latin typeface="Arial" panose="020B0604020202020204" pitchFamily="34" charset="0"/>
              <a:cs typeface="Arial" panose="020B0604020202020204" pitchFamily="34" charset="0"/>
            </a:endParaRPr>
          </a:p>
          <a:p>
            <a:r>
              <a:rPr lang="en-ZA" sz="2200" dirty="0" smtClean="0">
                <a:latin typeface="Arial" panose="020B0604020202020204" pitchFamily="34" charset="0"/>
                <a:cs typeface="Arial" panose="020B0604020202020204" pitchFamily="34" charset="0"/>
              </a:rPr>
              <a:t>Revenue: R14 145 817</a:t>
            </a:r>
          </a:p>
          <a:p>
            <a:r>
              <a:rPr lang="en-ZA" sz="2200" dirty="0" smtClean="0">
                <a:latin typeface="Arial" panose="020B0604020202020204" pitchFamily="34" charset="0"/>
                <a:cs typeface="Arial" panose="020B0604020202020204" pitchFamily="34" charset="0"/>
              </a:rPr>
              <a:t>Benefits</a:t>
            </a:r>
            <a:r>
              <a:rPr lang="en-ZA" sz="2200" dirty="0">
                <a:latin typeface="Arial" panose="020B0604020202020204" pitchFamily="34" charset="0"/>
                <a:cs typeface="Arial" panose="020B0604020202020204" pitchFamily="34" charset="0"/>
              </a:rPr>
              <a:t>: </a:t>
            </a:r>
            <a:r>
              <a:rPr lang="en-ZA" sz="2200" dirty="0" smtClean="0">
                <a:latin typeface="Arial" panose="020B0604020202020204" pitchFamily="34" charset="0"/>
                <a:cs typeface="Arial" panose="020B0604020202020204" pitchFamily="34" charset="0"/>
              </a:rPr>
              <a:t>R4 </a:t>
            </a:r>
            <a:r>
              <a:rPr lang="en-ZA" sz="2200" dirty="0">
                <a:latin typeface="Arial" panose="020B0604020202020204" pitchFamily="34" charset="0"/>
                <a:cs typeface="Arial" panose="020B0604020202020204" pitchFamily="34" charset="0"/>
              </a:rPr>
              <a:t>149 889 </a:t>
            </a:r>
            <a:endParaRPr lang="en-ZA" sz="2200" dirty="0" smtClean="0">
              <a:latin typeface="Arial" panose="020B0604020202020204" pitchFamily="34" charset="0"/>
              <a:cs typeface="Arial" panose="020B0604020202020204" pitchFamily="34" charset="0"/>
            </a:endParaRPr>
          </a:p>
          <a:p>
            <a:r>
              <a:rPr lang="en-ZA" sz="2200" dirty="0" smtClean="0">
                <a:latin typeface="Arial" panose="020B0604020202020204" pitchFamily="34" charset="0"/>
                <a:cs typeface="Arial" panose="020B0604020202020204" pitchFamily="34" charset="0"/>
              </a:rPr>
              <a:t>Administration Expenses: R2 960 940</a:t>
            </a:r>
          </a:p>
          <a:p>
            <a:pPr marL="0" indent="0">
              <a:buNone/>
            </a:pPr>
            <a:endParaRPr lang="en-ZA" sz="2200" dirty="0" smtClean="0">
              <a:latin typeface="Arial" panose="020B0604020202020204" pitchFamily="34" charset="0"/>
              <a:cs typeface="Arial" panose="020B0604020202020204" pitchFamily="34" charset="0"/>
            </a:endParaRPr>
          </a:p>
          <a:p>
            <a:pPr marL="0" indent="0">
              <a:buNone/>
            </a:pPr>
            <a:r>
              <a:rPr lang="en-ZA" sz="2200" b="1" dirty="0" smtClean="0">
                <a:latin typeface="Arial" panose="020B0604020202020204" pitchFamily="34" charset="0"/>
                <a:cs typeface="Arial" panose="020B0604020202020204" pitchFamily="34" charset="0"/>
              </a:rPr>
              <a:t>Budget per programme</a:t>
            </a:r>
          </a:p>
          <a:p>
            <a:r>
              <a:rPr lang="en-ZA" sz="2200" dirty="0" smtClean="0">
                <a:latin typeface="Arial" panose="020B0604020202020204" pitchFamily="34" charset="0"/>
                <a:cs typeface="Arial" panose="020B0604020202020204" pitchFamily="34" charset="0"/>
              </a:rPr>
              <a:t>Programme </a:t>
            </a:r>
            <a:r>
              <a:rPr lang="en-ZA" sz="2200" dirty="0">
                <a:latin typeface="Arial" panose="020B0604020202020204" pitchFamily="34" charset="0"/>
                <a:cs typeface="Arial" panose="020B0604020202020204" pitchFamily="34" charset="0"/>
              </a:rPr>
              <a:t>1 – Administration: </a:t>
            </a:r>
            <a:r>
              <a:rPr lang="en-ZA" sz="2200" dirty="0" smtClean="0">
                <a:latin typeface="Arial" panose="020B0604020202020204" pitchFamily="34" charset="0"/>
                <a:cs typeface="Arial" panose="020B0604020202020204" pitchFamily="34" charset="0"/>
              </a:rPr>
              <a:t>R2 </a:t>
            </a:r>
            <a:r>
              <a:rPr lang="en-ZA" sz="2200" dirty="0">
                <a:latin typeface="Arial" panose="020B0604020202020204" pitchFamily="34" charset="0"/>
                <a:cs typeface="Arial" panose="020B0604020202020204" pitchFamily="34" charset="0"/>
              </a:rPr>
              <a:t>685 184 </a:t>
            </a:r>
            <a:endParaRPr lang="en-ZA" sz="2200" dirty="0" smtClean="0">
              <a:latin typeface="Arial" panose="020B0604020202020204" pitchFamily="34" charset="0"/>
              <a:cs typeface="Arial" panose="020B0604020202020204" pitchFamily="34" charset="0"/>
            </a:endParaRPr>
          </a:p>
          <a:p>
            <a:r>
              <a:rPr lang="en-ZA" sz="2200" dirty="0" smtClean="0">
                <a:latin typeface="Arial" panose="020B0604020202020204" pitchFamily="34" charset="0"/>
                <a:cs typeface="Arial" panose="020B0604020202020204" pitchFamily="34" charset="0"/>
              </a:rPr>
              <a:t>Programme 2 – </a:t>
            </a:r>
            <a:r>
              <a:rPr lang="en-ZA" sz="2200" dirty="0">
                <a:latin typeface="Arial" panose="020B0604020202020204" pitchFamily="34" charset="0"/>
                <a:cs typeface="Arial" panose="020B0604020202020204" pitchFamily="34" charset="0"/>
              </a:rPr>
              <a:t>COID Services: </a:t>
            </a:r>
            <a:r>
              <a:rPr lang="en-ZA" sz="2200" dirty="0" smtClean="0">
                <a:latin typeface="Arial" panose="020B0604020202020204" pitchFamily="34" charset="0"/>
                <a:cs typeface="Arial" panose="020B0604020202020204" pitchFamily="34" charset="0"/>
              </a:rPr>
              <a:t>R1 </a:t>
            </a:r>
            <a:r>
              <a:rPr lang="en-ZA" sz="2200" dirty="0">
                <a:latin typeface="Arial" panose="020B0604020202020204" pitchFamily="34" charset="0"/>
                <a:cs typeface="Arial" panose="020B0604020202020204" pitchFamily="34" charset="0"/>
              </a:rPr>
              <a:t>121 692 </a:t>
            </a:r>
            <a:endParaRPr lang="en-ZA" sz="2200" dirty="0" smtClean="0">
              <a:latin typeface="Arial" panose="020B0604020202020204" pitchFamily="34" charset="0"/>
              <a:cs typeface="Arial" panose="020B0604020202020204" pitchFamily="34" charset="0"/>
            </a:endParaRPr>
          </a:p>
          <a:p>
            <a:r>
              <a:rPr lang="en-ZA" sz="2200" dirty="0" smtClean="0">
                <a:latin typeface="Arial" panose="020B0604020202020204" pitchFamily="34" charset="0"/>
                <a:cs typeface="Arial" panose="020B0604020202020204" pitchFamily="34" charset="0"/>
              </a:rPr>
              <a:t>Programme 3 – </a:t>
            </a:r>
            <a:r>
              <a:rPr lang="en-ZA" sz="2200" dirty="0">
                <a:latin typeface="Arial" panose="020B0604020202020204" pitchFamily="34" charset="0"/>
                <a:cs typeface="Arial" panose="020B0604020202020204" pitchFamily="34" charset="0"/>
              </a:rPr>
              <a:t>Medical Benefits: </a:t>
            </a:r>
            <a:r>
              <a:rPr lang="en-ZA" sz="2200" dirty="0" smtClean="0">
                <a:latin typeface="Arial" panose="020B0604020202020204" pitchFamily="34" charset="0"/>
                <a:cs typeface="Arial" panose="020B0604020202020204" pitchFamily="34" charset="0"/>
              </a:rPr>
              <a:t>R3 </a:t>
            </a:r>
            <a:r>
              <a:rPr lang="en-ZA" sz="2200" dirty="0">
                <a:latin typeface="Arial" panose="020B0604020202020204" pitchFamily="34" charset="0"/>
                <a:cs typeface="Arial" panose="020B0604020202020204" pitchFamily="34" charset="0"/>
              </a:rPr>
              <a:t>083 820 </a:t>
            </a:r>
            <a:endParaRPr lang="en-ZA" sz="2200" dirty="0" smtClean="0">
              <a:latin typeface="Arial" panose="020B0604020202020204" pitchFamily="34" charset="0"/>
              <a:cs typeface="Arial" panose="020B0604020202020204" pitchFamily="34" charset="0"/>
            </a:endParaRPr>
          </a:p>
          <a:p>
            <a:r>
              <a:rPr lang="en-ZA" sz="2200" dirty="0">
                <a:latin typeface="Arial" panose="020B0604020202020204" pitchFamily="34" charset="0"/>
                <a:cs typeface="Arial" panose="020B0604020202020204" pitchFamily="34" charset="0"/>
              </a:rPr>
              <a:t>Programme 4 - Orthotic and Medical Rehabilitation: </a:t>
            </a:r>
            <a:r>
              <a:rPr lang="en-ZA" sz="2200" dirty="0" smtClean="0">
                <a:latin typeface="Arial" panose="020B0604020202020204" pitchFamily="34" charset="0"/>
                <a:cs typeface="Arial" panose="020B0604020202020204" pitchFamily="34" charset="0"/>
              </a:rPr>
              <a:t>R220 </a:t>
            </a:r>
            <a:r>
              <a:rPr lang="en-ZA" sz="2200" dirty="0">
                <a:latin typeface="Arial" panose="020B0604020202020204" pitchFamily="34" charset="0"/>
                <a:cs typeface="Arial" panose="020B0604020202020204" pitchFamily="34" charset="0"/>
              </a:rPr>
              <a:t>133 </a:t>
            </a:r>
          </a:p>
          <a:p>
            <a:pPr marL="0" indent="0">
              <a:buNone/>
            </a:pPr>
            <a:endParaRPr lang="en-ZA" sz="2400" dirty="0">
              <a:latin typeface="Arial" panose="020B0604020202020204" pitchFamily="34" charset="0"/>
              <a:cs typeface="Arial" panose="020B0604020202020204" pitchFamily="34" charset="0"/>
            </a:endParaRPr>
          </a:p>
          <a:p>
            <a:endParaRPr lang="en-ZA"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A79B0E16-3B21-4DA7-809D-032F5E4D0A06}" type="slidenum">
              <a:rPr lang="en-US" smtClean="0"/>
              <a:pPr>
                <a:defRPr/>
              </a:pPr>
              <a:t>35</a:t>
            </a:fld>
            <a:endParaRPr lang="en-US" dirty="0"/>
          </a:p>
        </p:txBody>
      </p:sp>
    </p:spTree>
    <p:extLst>
      <p:ext uri="{BB962C8B-B14F-4D97-AF65-F5344CB8AC3E}">
        <p14:creationId xmlns:p14="http://schemas.microsoft.com/office/powerpoint/2010/main" val="1526024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9" descr="Extra3_3-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itle 1"/>
          <p:cNvSpPr txBox="1">
            <a:spLocks/>
          </p:cNvSpPr>
          <p:nvPr/>
        </p:nvSpPr>
        <p:spPr bwMode="auto">
          <a:xfrm>
            <a:off x="6772278" y="4321175"/>
            <a:ext cx="2252663"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b="1" dirty="0">
                <a:solidFill>
                  <a:srgbClr val="FFAB16"/>
                </a:solidFill>
                <a:latin typeface="Arial" pitchFamily="34" charset="0"/>
                <a:cs typeface="Arial" pitchFamily="34" charset="0"/>
              </a:rPr>
              <a:t>Thank </a:t>
            </a:r>
            <a:r>
              <a:rPr lang="en-US" altLang="en-US" b="1" dirty="0">
                <a:solidFill>
                  <a:schemeClr val="bg1"/>
                </a:solidFill>
                <a:latin typeface="Arial" pitchFamily="34" charset="0"/>
                <a:cs typeface="Arial" pitchFamily="34" charset="0"/>
              </a:rPr>
              <a:t>You</a:t>
            </a:r>
            <a:r>
              <a:rPr lang="en-US" altLang="en-US" b="1" dirty="0">
                <a:solidFill>
                  <a:srgbClr val="FFAB16"/>
                </a:solidFill>
                <a:latin typeface="Arial" pitchFamily="34" charset="0"/>
                <a:cs typeface="Arial" pitchFamily="34" charset="0"/>
              </a:rPr>
              <a:t>…</a:t>
            </a:r>
          </a:p>
        </p:txBody>
      </p:sp>
      <p:sp>
        <p:nvSpPr>
          <p:cNvPr id="6554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4D20C3F-5868-49E4-8475-32A7B1F69933}" type="slidenum">
              <a:rPr lang="en-US" altLang="en-US" sz="1200">
                <a:solidFill>
                  <a:schemeClr val="bg1"/>
                </a:solidFill>
              </a:rPr>
              <a:pPr/>
              <a:t>36</a:t>
            </a:fld>
            <a:endParaRPr lang="en-US" altLang="en-US" sz="12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2800" b="1" dirty="0">
                <a:latin typeface="Arial" panose="020B0604020202020204" pitchFamily="34" charset="0"/>
                <a:ea typeface="ＭＳ Ｐゴシック" pitchFamily="34" charset="-128"/>
                <a:cs typeface="Arial" panose="020B0604020202020204" pitchFamily="34" charset="0"/>
              </a:rPr>
              <a:t>MANDATE</a:t>
            </a:r>
          </a:p>
        </p:txBody>
      </p:sp>
      <p:sp>
        <p:nvSpPr>
          <p:cNvPr id="17411" name="Content Placeholder 2"/>
          <p:cNvSpPr>
            <a:spLocks noGrp="1"/>
          </p:cNvSpPr>
          <p:nvPr>
            <p:ph idx="1"/>
          </p:nvPr>
        </p:nvSpPr>
        <p:spPr>
          <a:xfrm>
            <a:off x="4978400" y="1600217"/>
            <a:ext cx="3708400" cy="4525963"/>
          </a:xfrm>
        </p:spPr>
        <p:txBody>
          <a:bodyPr/>
          <a:lstStyle/>
          <a:p>
            <a:pPr>
              <a:spcBef>
                <a:spcPct val="0"/>
              </a:spcBef>
              <a:tabLst>
                <a:tab pos="9144000" algn="r"/>
              </a:tabLst>
            </a:pPr>
            <a:r>
              <a:rPr lang="en-ZA" sz="1800" dirty="0" smtClean="0">
                <a:solidFill>
                  <a:srgbClr val="000000"/>
                </a:solidFill>
                <a:latin typeface="Arial" panose="020B0604020202020204" pitchFamily="34" charset="0"/>
                <a:cs typeface="Arial" panose="020B0604020202020204" pitchFamily="34" charset="0"/>
              </a:rPr>
              <a:t>The Compensation Fund is established in terms of section 15 </a:t>
            </a:r>
            <a:r>
              <a:rPr lang="en-ZA" sz="1800" dirty="0">
                <a:solidFill>
                  <a:srgbClr val="000000"/>
                </a:solidFill>
                <a:latin typeface="Arial" panose="020B0604020202020204" pitchFamily="34" charset="0"/>
                <a:cs typeface="Arial" panose="020B0604020202020204" pitchFamily="34" charset="0"/>
              </a:rPr>
              <a:t> </a:t>
            </a:r>
            <a:r>
              <a:rPr lang="en-ZA" sz="1800" dirty="0" smtClean="0">
                <a:solidFill>
                  <a:srgbClr val="000000"/>
                </a:solidFill>
                <a:latin typeface="Arial" panose="020B0604020202020204" pitchFamily="34" charset="0"/>
                <a:cs typeface="Arial" panose="020B0604020202020204" pitchFamily="34" charset="0"/>
              </a:rPr>
              <a:t> of the Compensation for Occupational Injuries and Diseases Act as amended. </a:t>
            </a:r>
          </a:p>
          <a:p>
            <a:pPr>
              <a:spcBef>
                <a:spcPct val="0"/>
              </a:spcBef>
              <a:tabLst>
                <a:tab pos="9144000" algn="r"/>
              </a:tabLst>
            </a:pPr>
            <a:endParaRPr lang="en-ZA" sz="1800" dirty="0">
              <a:solidFill>
                <a:srgbClr val="000000"/>
              </a:solidFill>
              <a:latin typeface="Arial" panose="020B0604020202020204" pitchFamily="34" charset="0"/>
              <a:cs typeface="Arial" panose="020B0604020202020204" pitchFamily="34" charset="0"/>
            </a:endParaRPr>
          </a:p>
          <a:p>
            <a:pPr>
              <a:spcBef>
                <a:spcPct val="0"/>
              </a:spcBef>
              <a:tabLst>
                <a:tab pos="9144000" algn="r"/>
              </a:tabLst>
            </a:pPr>
            <a:r>
              <a:rPr lang="en-ZA" sz="1800" dirty="0">
                <a:solidFill>
                  <a:srgbClr val="000000"/>
                </a:solidFill>
                <a:latin typeface="Arial" panose="020B0604020202020204" pitchFamily="34" charset="0"/>
                <a:cs typeface="Arial" panose="020B0604020202020204" pitchFamily="34" charset="0"/>
              </a:rPr>
              <a:t>The main objective of the Act is to provide compensation for disablement caused by occupational injuries or diseases sustained or contracted by employees or for death resulting from such injuries or diseases and provide for matters  connected therewith</a:t>
            </a:r>
            <a:r>
              <a:rPr lang="en-ZA" sz="1400" dirty="0">
                <a:solidFill>
                  <a:srgbClr val="000000"/>
                </a:solidFill>
                <a:latin typeface="Arial" panose="020B0604020202020204" pitchFamily="34" charset="0"/>
                <a:cs typeface="Arial" panose="020B0604020202020204" pitchFamily="34" charset="0"/>
              </a:rPr>
              <a:t>.</a:t>
            </a:r>
          </a:p>
          <a:p>
            <a:pPr marL="0" indent="0" algn="ctr">
              <a:buNone/>
            </a:pPr>
            <a:endParaRPr lang="en-US" altLang="en-US" sz="1800" dirty="0">
              <a:ea typeface="ＭＳ Ｐゴシック" pitchFamily="34" charset="-128"/>
            </a:endParaRPr>
          </a:p>
          <a:p>
            <a:pPr marL="0" indent="0" algn="ctr">
              <a:buNone/>
            </a:pPr>
            <a:r>
              <a:rPr lang="en-US" altLang="en-US" sz="2400" b="1" dirty="0">
                <a:ea typeface="ＭＳ Ｐゴシック" pitchFamily="34" charset="-128"/>
              </a:rPr>
              <a:t/>
            </a:r>
            <a:br>
              <a:rPr lang="en-US" altLang="en-US" sz="2400" b="1" dirty="0">
                <a:ea typeface="ＭＳ Ｐゴシック" pitchFamily="34" charset="-128"/>
              </a:rPr>
            </a:br>
            <a:r>
              <a:rPr lang="en-US" altLang="en-US" sz="2400" b="1" dirty="0">
                <a:ea typeface="ＭＳ Ｐゴシック" pitchFamily="34" charset="-128"/>
              </a:rPr>
              <a:t/>
            </a:r>
            <a:br>
              <a:rPr lang="en-US" altLang="en-US" sz="2400" b="1" dirty="0">
                <a:ea typeface="ＭＳ Ｐゴシック" pitchFamily="34" charset="-128"/>
              </a:rPr>
            </a:br>
            <a:endParaRPr lang="en-US" altLang="en-US" sz="2400" b="1" dirty="0">
              <a:ea typeface="ＭＳ Ｐゴシック" pitchFamily="34" charset="-128"/>
            </a:endParaRPr>
          </a:p>
        </p:txBody>
      </p:sp>
      <p:sp>
        <p:nvSpPr>
          <p:cNvPr id="17412" name="Slide Number Placeholder 1"/>
          <p:cNvSpPr>
            <a:spLocks noGrp="1"/>
          </p:cNvSpPr>
          <p:nvPr>
            <p:ph type="sldNum" sz="quarter" idx="12"/>
          </p:nvPr>
        </p:nvSpPr>
        <p:spPr bwMode="auto">
          <a:xfrm>
            <a:off x="6727826" y="63547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defRPr/>
            </a:pPr>
            <a:fld id="{43A91E76-9EBF-4284-A71D-23B6CAFC73C1}" type="slidenum">
              <a:rPr lang="en-US" altLang="en-US" sz="1200" b="1">
                <a:solidFill>
                  <a:schemeClr val="bg1"/>
                </a:solidFill>
              </a:rPr>
              <a:pPr>
                <a:defRPr/>
              </a:pPr>
              <a:t>4</a:t>
            </a:fld>
            <a:endParaRPr lang="en-US" altLang="en-US" sz="1200" b="1" dirty="0">
              <a:solidFill>
                <a:schemeClr val="bg1"/>
              </a:solidFill>
            </a:endParaRPr>
          </a:p>
        </p:txBody>
      </p:sp>
      <p:pic>
        <p:nvPicPr>
          <p:cNvPr id="5" name="Picture 4" descr="A group of people sitting at a table&#10;&#10;Description generated with very high confidence">
            <a:extLst>
              <a:ext uri="{FF2B5EF4-FFF2-40B4-BE49-F238E27FC236}">
                <a16:creationId xmlns:a16="http://schemas.microsoft.com/office/drawing/2014/main" id="{43C71A64-759D-4C4F-8C1E-70E959FAB0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44" y="1339273"/>
            <a:ext cx="4738256" cy="5292435"/>
          </a:xfrm>
          <a:prstGeom prst="rect">
            <a:avLst/>
          </a:prstGeom>
        </p:spPr>
      </p:pic>
    </p:spTree>
    <p:extLst>
      <p:ext uri="{BB962C8B-B14F-4D97-AF65-F5344CB8AC3E}">
        <p14:creationId xmlns:p14="http://schemas.microsoft.com/office/powerpoint/2010/main" val="3499260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88" y="274638"/>
            <a:ext cx="8229600" cy="1143000"/>
          </a:xfrm>
        </p:spPr>
        <p:txBody>
          <a:bodyPr/>
          <a:lstStyle/>
          <a:p>
            <a:pPr>
              <a:defRPr/>
            </a:pPr>
            <a:r>
              <a:rPr lang="en-ZA" sz="2800" b="1" kern="0" dirty="0">
                <a:latin typeface="Arial" charset="0"/>
                <a:ea typeface="+mj-ea"/>
                <a:cs typeface="Arial" charset="0"/>
              </a:rPr>
              <a:t>VISION</a:t>
            </a:r>
            <a:endParaRPr lang="en-US" sz="2800" dirty="0"/>
          </a:p>
        </p:txBody>
      </p:sp>
      <p:sp>
        <p:nvSpPr>
          <p:cNvPr id="18435" name="Content Placeholder 2"/>
          <p:cNvSpPr>
            <a:spLocks noGrp="1"/>
          </p:cNvSpPr>
          <p:nvPr>
            <p:ph idx="1"/>
          </p:nvPr>
        </p:nvSpPr>
        <p:spPr>
          <a:xfrm>
            <a:off x="221673" y="1450109"/>
            <a:ext cx="8682615" cy="5060230"/>
          </a:xfrm>
        </p:spPr>
        <p:txBody>
          <a:bodyPr/>
          <a:lstStyle/>
          <a:p>
            <a:pPr marL="12700" marR="5080" lvl="1" indent="0" defTabSz="914400" eaLnBrk="1" fontAlgn="auto" hangingPunct="1">
              <a:spcBef>
                <a:spcPts val="1380"/>
              </a:spcBef>
              <a:spcAft>
                <a:spcPts val="0"/>
              </a:spcAft>
              <a:buNone/>
              <a:defRPr/>
            </a:pPr>
            <a:endParaRPr lang="en-ZA" sz="2400" dirty="0" smtClean="0">
              <a:solidFill>
                <a:srgbClr val="000000"/>
              </a:solidFill>
              <a:latin typeface="Arial" panose="020B0604020202020204" pitchFamily="34" charset="0"/>
              <a:cs typeface="Arial" panose="020B0604020202020204" pitchFamily="34" charset="0"/>
            </a:endParaRPr>
          </a:p>
          <a:p>
            <a:pPr marL="12700" marR="5080" lvl="1" indent="0" defTabSz="914400" eaLnBrk="1" fontAlgn="auto" hangingPunct="1">
              <a:spcBef>
                <a:spcPts val="1380"/>
              </a:spcBef>
              <a:spcAft>
                <a:spcPts val="0"/>
              </a:spcAft>
              <a:buNone/>
              <a:defRPr/>
            </a:pPr>
            <a:endParaRPr lang="en-ZA" sz="2400" dirty="0">
              <a:solidFill>
                <a:srgbClr val="000000"/>
              </a:solidFill>
              <a:latin typeface="Arial" panose="020B0604020202020204" pitchFamily="34" charset="0"/>
              <a:cs typeface="Arial" panose="020B0604020202020204" pitchFamily="34" charset="0"/>
            </a:endParaRPr>
          </a:p>
          <a:p>
            <a:pPr marL="12700" marR="5080" lvl="1" indent="0" defTabSz="914400" eaLnBrk="1" fontAlgn="auto" hangingPunct="1">
              <a:spcBef>
                <a:spcPts val="1380"/>
              </a:spcBef>
              <a:spcAft>
                <a:spcPts val="0"/>
              </a:spcAft>
              <a:buNone/>
              <a:defRPr/>
            </a:pPr>
            <a:endParaRPr lang="en-ZA" sz="2400" dirty="0" smtClean="0">
              <a:solidFill>
                <a:srgbClr val="000000"/>
              </a:solidFill>
              <a:latin typeface="Arial" panose="020B0604020202020204" pitchFamily="34" charset="0"/>
              <a:cs typeface="Arial" panose="020B0604020202020204" pitchFamily="34" charset="0"/>
            </a:endParaRPr>
          </a:p>
          <a:p>
            <a:pPr marL="12700" marR="5080" lvl="1" indent="0" algn="ctr" defTabSz="914400" eaLnBrk="1" fontAlgn="auto" hangingPunct="1">
              <a:spcBef>
                <a:spcPts val="1380"/>
              </a:spcBef>
              <a:spcAft>
                <a:spcPts val="0"/>
              </a:spcAft>
              <a:buNone/>
              <a:defRPr/>
            </a:pPr>
            <a:r>
              <a:rPr lang="en-ZA" sz="3000" b="1" dirty="0" smtClean="0">
                <a:solidFill>
                  <a:srgbClr val="000000"/>
                </a:solidFill>
                <a:latin typeface="Arial" panose="020B0604020202020204" pitchFamily="34" charset="0"/>
                <a:cs typeface="Arial" panose="020B0604020202020204" pitchFamily="34" charset="0"/>
              </a:rPr>
              <a:t>To </a:t>
            </a:r>
            <a:r>
              <a:rPr lang="en-ZA" sz="3000" b="1" dirty="0">
                <a:solidFill>
                  <a:srgbClr val="000000"/>
                </a:solidFill>
                <a:latin typeface="Arial" panose="020B0604020202020204" pitchFamily="34" charset="0"/>
                <a:cs typeface="Arial" panose="020B0604020202020204" pitchFamily="34" charset="0"/>
              </a:rPr>
              <a:t>be a </a:t>
            </a:r>
            <a:r>
              <a:rPr lang="en-ZA" sz="3000" b="1" u="sng"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world class </a:t>
            </a:r>
            <a:r>
              <a:rPr lang="en-ZA" sz="3000" b="1" dirty="0">
                <a:solidFill>
                  <a:srgbClr val="000000"/>
                </a:solidFill>
                <a:latin typeface="Arial" panose="020B0604020202020204" pitchFamily="34" charset="0"/>
                <a:cs typeface="Arial" panose="020B0604020202020204" pitchFamily="34" charset="0"/>
              </a:rPr>
              <a:t>provider of </a:t>
            </a:r>
            <a:r>
              <a:rPr lang="en-ZA" sz="3000" b="1" u="sng"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sustainable</a:t>
            </a:r>
            <a:r>
              <a:rPr lang="en-ZA" sz="3000" b="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ZA" sz="3000" b="1" u="sng"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compensation</a:t>
            </a:r>
            <a:r>
              <a:rPr lang="en-ZA" sz="3000" b="1" dirty="0">
                <a:solidFill>
                  <a:srgbClr val="000000"/>
                </a:solidFill>
                <a:latin typeface="Arial" panose="020B0604020202020204" pitchFamily="34" charset="0"/>
                <a:cs typeface="Arial" panose="020B0604020202020204" pitchFamily="34" charset="0"/>
              </a:rPr>
              <a:t> for occupational injuries and diseases, </a:t>
            </a:r>
            <a:r>
              <a:rPr lang="en-ZA" sz="3000" b="1" u="sng"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rehabilitation and reintegration services</a:t>
            </a:r>
          </a:p>
          <a:p>
            <a:pPr marL="0" indent="0" algn="ctr">
              <a:buNone/>
            </a:pPr>
            <a:endParaRPr lang="en-US" altLang="en-US" sz="3000" b="1" dirty="0">
              <a:latin typeface="Arial" panose="020B0604020202020204" pitchFamily="34" charset="0"/>
              <a:ea typeface="ＭＳ Ｐゴシック" pitchFamily="34" charset="-128"/>
              <a:cs typeface="Arial" panose="020B0604020202020204" pitchFamily="34" charset="0"/>
            </a:endParaRPr>
          </a:p>
        </p:txBody>
      </p:sp>
      <p:sp>
        <p:nvSpPr>
          <p:cNvPr id="18436" name="Slide Number Placeholder 2"/>
          <p:cNvSpPr>
            <a:spLocks noGrp="1"/>
          </p:cNvSpPr>
          <p:nvPr>
            <p:ph type="sldNum" sz="quarter" idx="12"/>
          </p:nvPr>
        </p:nvSpPr>
        <p:spPr bwMode="auto">
          <a:xfrm>
            <a:off x="6672263" y="63563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defRPr/>
            </a:pPr>
            <a:fld id="{607C82E4-6066-4D9F-83DB-02BE8E88E017}" type="slidenum">
              <a:rPr lang="en-US" altLang="en-US" sz="1200" b="1">
                <a:solidFill>
                  <a:schemeClr val="bg1"/>
                </a:solidFill>
              </a:rPr>
              <a:pPr>
                <a:defRPr/>
              </a:pPr>
              <a:t>5</a:t>
            </a:fld>
            <a:endParaRPr lang="en-US" altLang="en-US" sz="1200" b="1" dirty="0">
              <a:solidFill>
                <a:schemeClr val="bg1"/>
              </a:solidFill>
            </a:endParaRPr>
          </a:p>
        </p:txBody>
      </p:sp>
    </p:spTree>
    <p:extLst>
      <p:ext uri="{BB962C8B-B14F-4D97-AF65-F5344CB8AC3E}">
        <p14:creationId xmlns:p14="http://schemas.microsoft.com/office/powerpoint/2010/main" val="77944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84774" y="274638"/>
            <a:ext cx="6697917" cy="1143000"/>
          </a:xfrm>
        </p:spPr>
        <p:txBody>
          <a:bodyPr/>
          <a:lstStyle/>
          <a:p>
            <a:r>
              <a:rPr lang="en-ZA" altLang="en-US" sz="4800" b="1" dirty="0" smtClean="0">
                <a:latin typeface="Arial" panose="020B0604020202020204" pitchFamily="34" charset="0"/>
                <a:cs typeface="Arial" panose="020B0604020202020204" pitchFamily="34" charset="0"/>
              </a:rPr>
              <a:t>      </a:t>
            </a:r>
            <a:r>
              <a:rPr lang="en-ZA" altLang="en-US" sz="2800" b="1" dirty="0" smtClean="0">
                <a:latin typeface="Arial" panose="020B0604020202020204" pitchFamily="34" charset="0"/>
                <a:cs typeface="Arial" panose="020B0604020202020204" pitchFamily="34" charset="0"/>
              </a:rPr>
              <a:t>MISSION</a:t>
            </a:r>
            <a:endParaRPr lang="en-ZA" altLang="en-US" sz="2800" dirty="0">
              <a:latin typeface="Arial" panose="020B0604020202020204" pitchFamily="34" charset="0"/>
              <a:cs typeface="Arial" panose="020B0604020202020204" pitchFamily="34" charset="0"/>
            </a:endParaRPr>
          </a:p>
        </p:txBody>
      </p:sp>
      <p:sp>
        <p:nvSpPr>
          <p:cNvPr id="17411" name="Content Placeholder 2"/>
          <p:cNvSpPr>
            <a:spLocks noGrp="1"/>
          </p:cNvSpPr>
          <p:nvPr>
            <p:ph idx="1"/>
          </p:nvPr>
        </p:nvSpPr>
        <p:spPr>
          <a:xfrm>
            <a:off x="316089" y="1365252"/>
            <a:ext cx="8511822" cy="5137150"/>
          </a:xfrm>
        </p:spPr>
        <p:txBody>
          <a:bodyPr/>
          <a:lstStyle/>
          <a:p>
            <a:pPr marL="0" lvl="1" indent="0" algn="just">
              <a:buNone/>
              <a:tabLst>
                <a:tab pos="9143775" algn="r"/>
              </a:tabLst>
              <a:defRPr/>
            </a:pPr>
            <a:endParaRPr lang="en-ZA" sz="3200" b="1" dirty="0" smtClean="0">
              <a:latin typeface="Arial" panose="020B0604020202020204" pitchFamily="34" charset="0"/>
              <a:cs typeface="Arial" panose="020B0604020202020204" pitchFamily="34" charset="0"/>
            </a:endParaRPr>
          </a:p>
          <a:p>
            <a:pPr marL="0" lvl="1" indent="0" algn="just">
              <a:buNone/>
              <a:tabLst>
                <a:tab pos="9143775" algn="r"/>
              </a:tabLst>
              <a:defRPr/>
            </a:pPr>
            <a:endParaRPr lang="en-ZA" sz="3200" b="1" dirty="0">
              <a:latin typeface="Arial" panose="020B0604020202020204" pitchFamily="34" charset="0"/>
              <a:cs typeface="Arial" panose="020B0604020202020204" pitchFamily="34" charset="0"/>
            </a:endParaRPr>
          </a:p>
          <a:p>
            <a:pPr marL="0" lvl="1" indent="0" algn="just">
              <a:buNone/>
              <a:tabLst>
                <a:tab pos="9143775" algn="r"/>
              </a:tabLst>
              <a:defRPr/>
            </a:pPr>
            <a:endParaRPr lang="en-ZA" sz="3200" b="1" dirty="0" smtClean="0">
              <a:latin typeface="Arial" panose="020B0604020202020204" pitchFamily="34" charset="0"/>
              <a:cs typeface="Arial" panose="020B0604020202020204" pitchFamily="34" charset="0"/>
            </a:endParaRPr>
          </a:p>
          <a:p>
            <a:pPr marL="115888" lvl="0" indent="0" defTabSz="914400" eaLnBrk="1" fontAlgn="auto" hangingPunct="1">
              <a:spcBef>
                <a:spcPts val="0"/>
              </a:spcBef>
              <a:spcAft>
                <a:spcPts val="0"/>
              </a:spcAft>
              <a:buNone/>
              <a:tabLst>
                <a:tab pos="9144000" algn="r"/>
              </a:tabLst>
              <a:defRPr/>
            </a:pPr>
            <a:r>
              <a:rPr lang="en-ZA" sz="2400" dirty="0" smtClean="0">
                <a:solidFill>
                  <a:srgbClr val="000000"/>
                </a:solidFill>
                <a:latin typeface="Arial" panose="020B0604020202020204" pitchFamily="34" charset="0"/>
                <a:cs typeface="Arial" panose="020B0604020202020204" pitchFamily="34" charset="0"/>
              </a:rPr>
              <a:t>The </a:t>
            </a:r>
            <a:r>
              <a:rPr lang="en-ZA" sz="2400" dirty="0">
                <a:solidFill>
                  <a:srgbClr val="000000"/>
                </a:solidFill>
                <a:latin typeface="Arial" panose="020B0604020202020204" pitchFamily="34" charset="0"/>
                <a:cs typeface="Arial" panose="020B0604020202020204" pitchFamily="34" charset="0"/>
              </a:rPr>
              <a:t>Mission of the Compensation Fund is to</a:t>
            </a:r>
            <a:r>
              <a:rPr lang="en-ZA" sz="2400" dirty="0" smtClean="0">
                <a:solidFill>
                  <a:srgbClr val="000000"/>
                </a:solidFill>
                <a:latin typeface="Arial" panose="020B0604020202020204" pitchFamily="34" charset="0"/>
                <a:cs typeface="Arial" panose="020B0604020202020204" pitchFamily="34" charset="0"/>
              </a:rPr>
              <a:t>:</a:t>
            </a:r>
          </a:p>
          <a:p>
            <a:pPr marL="115888" lvl="0" indent="0" defTabSz="914400" eaLnBrk="1" fontAlgn="auto" hangingPunct="1">
              <a:spcBef>
                <a:spcPts val="0"/>
              </a:spcBef>
              <a:spcAft>
                <a:spcPts val="0"/>
              </a:spcAft>
              <a:buNone/>
              <a:tabLst>
                <a:tab pos="9144000" algn="r"/>
              </a:tabLst>
              <a:defRPr/>
            </a:pPr>
            <a:endParaRPr lang="en-ZA" sz="2400" dirty="0">
              <a:solidFill>
                <a:srgbClr val="000000"/>
              </a:solidFill>
              <a:latin typeface="Arial" panose="020B0604020202020204" pitchFamily="34" charset="0"/>
              <a:cs typeface="Arial" panose="020B0604020202020204" pitchFamily="34" charset="0"/>
            </a:endParaRPr>
          </a:p>
          <a:p>
            <a:pPr marL="573088" lvl="1" indent="-457200" defTabSz="914400" eaLnBrk="1" fontAlgn="auto" hangingPunct="1">
              <a:spcBef>
                <a:spcPts val="0"/>
              </a:spcBef>
              <a:spcAft>
                <a:spcPts val="0"/>
              </a:spcAft>
              <a:buFont typeface="Wingdings" panose="05000000000000000000" pitchFamily="2" charset="2"/>
              <a:buChar char="§"/>
              <a:tabLst>
                <a:tab pos="9144000" algn="r"/>
              </a:tabLst>
              <a:defRPr/>
            </a:pPr>
            <a:r>
              <a:rPr lang="en-ZA" sz="2400" dirty="0">
                <a:solidFill>
                  <a:srgbClr val="000000"/>
                </a:solidFill>
                <a:latin typeface="Arial" panose="020B0604020202020204" pitchFamily="34" charset="0"/>
                <a:cs typeface="Arial" panose="020B0604020202020204" pitchFamily="34" charset="0"/>
              </a:rPr>
              <a:t>Provide </a:t>
            </a:r>
            <a:r>
              <a:rPr lang="en-ZA" sz="2400" u="sng"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efficient, quality, client centric </a:t>
            </a:r>
            <a:r>
              <a:rPr lang="en-ZA" sz="2400" dirty="0">
                <a:solidFill>
                  <a:srgbClr val="000000"/>
                </a:solidFill>
                <a:latin typeface="Arial" panose="020B0604020202020204" pitchFamily="34" charset="0"/>
                <a:cs typeface="Arial" panose="020B0604020202020204" pitchFamily="34" charset="0"/>
              </a:rPr>
              <a:t>and accessible COID service</a:t>
            </a:r>
          </a:p>
          <a:p>
            <a:pPr marL="573088" lvl="1" indent="-457200" defTabSz="914400" eaLnBrk="1" fontAlgn="auto" hangingPunct="1">
              <a:spcBef>
                <a:spcPts val="0"/>
              </a:spcBef>
              <a:spcAft>
                <a:spcPts val="0"/>
              </a:spcAft>
              <a:buFont typeface="Wingdings" panose="05000000000000000000" pitchFamily="2" charset="2"/>
              <a:buChar char="§"/>
              <a:tabLst>
                <a:tab pos="9144000" algn="r"/>
              </a:tabLst>
              <a:defRPr/>
            </a:pPr>
            <a:r>
              <a:rPr lang="en-ZA" sz="2400" dirty="0">
                <a:solidFill>
                  <a:srgbClr val="000000"/>
                </a:solidFill>
                <a:latin typeface="Arial" panose="020B0604020202020204" pitchFamily="34" charset="0"/>
                <a:cs typeface="Arial" panose="020B0604020202020204" pitchFamily="34" charset="0"/>
              </a:rPr>
              <a:t>Sustain </a:t>
            </a:r>
            <a:r>
              <a:rPr lang="en-ZA" sz="2400" u="sng"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financial viability</a:t>
            </a:r>
          </a:p>
          <a:p>
            <a:pPr marL="573088" lvl="1" indent="-457200" defTabSz="914400" eaLnBrk="1" fontAlgn="auto" hangingPunct="1">
              <a:spcBef>
                <a:spcPts val="0"/>
              </a:spcBef>
              <a:spcAft>
                <a:spcPts val="0"/>
              </a:spcAft>
              <a:buFont typeface="Wingdings" panose="05000000000000000000" pitchFamily="2" charset="2"/>
              <a:buChar char="§"/>
              <a:tabLst>
                <a:tab pos="9144000" algn="r"/>
              </a:tabLst>
              <a:defRPr/>
            </a:pPr>
            <a:r>
              <a:rPr lang="en-ZA" sz="2400" dirty="0">
                <a:solidFill>
                  <a:srgbClr val="000000"/>
                </a:solidFill>
                <a:latin typeface="Arial" panose="020B0604020202020204" pitchFamily="34" charset="0"/>
                <a:cs typeface="Arial" panose="020B0604020202020204" pitchFamily="34" charset="0"/>
              </a:rPr>
              <a:t>Ensure an organisation which takes care of the </a:t>
            </a:r>
            <a:r>
              <a:rPr lang="en-ZA" sz="2400" u="sng"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needs of its staff </a:t>
            </a:r>
            <a:r>
              <a:rPr lang="en-ZA" sz="2400" dirty="0">
                <a:solidFill>
                  <a:srgbClr val="000000"/>
                </a:solidFill>
                <a:latin typeface="Arial" panose="020B0604020202020204" pitchFamily="34" charset="0"/>
                <a:cs typeface="Arial" panose="020B0604020202020204" pitchFamily="34" charset="0"/>
              </a:rPr>
              <a:t>for effective service delivery</a:t>
            </a:r>
          </a:p>
          <a:p>
            <a:pPr marL="0" lvl="1" indent="0" algn="just">
              <a:buNone/>
              <a:tabLst>
                <a:tab pos="9143775" algn="r"/>
              </a:tabLst>
              <a:defRPr/>
            </a:pPr>
            <a:endParaRPr lang="en-ZA" sz="2400" b="1" dirty="0" smtClean="0">
              <a:latin typeface="Arial" panose="020B0604020202020204" pitchFamily="34" charset="0"/>
              <a:cs typeface="Arial" panose="020B0604020202020204" pitchFamily="34" charset="0"/>
            </a:endParaRPr>
          </a:p>
          <a:p>
            <a:pPr marL="0" lvl="1" indent="0" algn="just">
              <a:buNone/>
              <a:tabLst>
                <a:tab pos="9143775" algn="r"/>
              </a:tabLst>
              <a:defRPr/>
            </a:pPr>
            <a:endParaRPr lang="en-ZA" sz="3200" b="1" dirty="0">
              <a:latin typeface="Arial" panose="020B0604020202020204" pitchFamily="34" charset="0"/>
              <a:cs typeface="Arial" panose="020B0604020202020204" pitchFamily="34" charset="0"/>
            </a:endParaRPr>
          </a:p>
          <a:p>
            <a:pPr marL="0" lvl="1" indent="0" algn="just">
              <a:buNone/>
              <a:tabLst>
                <a:tab pos="9143775" algn="r"/>
              </a:tabLst>
              <a:defRPr/>
            </a:pPr>
            <a:endParaRPr lang="en-ZA" sz="3200" b="1" dirty="0" smtClean="0">
              <a:latin typeface="Arial" panose="020B0604020202020204" pitchFamily="34" charset="0"/>
              <a:cs typeface="Arial" panose="020B0604020202020204" pitchFamily="34" charset="0"/>
            </a:endParaRPr>
          </a:p>
          <a:p>
            <a:pPr marL="515937" lvl="1" indent="0">
              <a:buNone/>
              <a:tabLst>
                <a:tab pos="9143775" algn="r"/>
              </a:tabLst>
              <a:defRPr/>
            </a:pPr>
            <a:endParaRPr lang="en-ZA" sz="3200" dirty="0">
              <a:latin typeface="Arial" panose="020B0604020202020204" pitchFamily="34" charset="0"/>
              <a:cs typeface="Arial" panose="020B0604020202020204" pitchFamily="34" charset="0"/>
            </a:endParaRPr>
          </a:p>
        </p:txBody>
      </p:sp>
      <p:sp>
        <p:nvSpPr>
          <p:cNvPr id="3174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75"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57"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35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54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72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91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1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83142E46-AAA5-4D75-87A0-1768886E3F22}" type="datetime1">
              <a:rPr lang="en-ZA" altLang="en-US" sz="1200">
                <a:solidFill>
                  <a:srgbClr val="898989"/>
                </a:solidFill>
              </a:rPr>
              <a:pPr eaLnBrk="1" hangingPunct="1">
                <a:spcBef>
                  <a:spcPct val="0"/>
                </a:spcBef>
                <a:buFontTx/>
                <a:buNone/>
              </a:pPr>
              <a:t>2020/05/14</a:t>
            </a:fld>
            <a:endParaRPr lang="en-US" altLang="en-US" sz="1200" dirty="0">
              <a:solidFill>
                <a:srgbClr val="898989"/>
              </a:solidFill>
            </a:endParaRPr>
          </a:p>
        </p:txBody>
      </p:sp>
      <p:sp>
        <p:nvSpPr>
          <p:cNvPr id="31749" name="Slide Number Placeholder 4"/>
          <p:cNvSpPr>
            <a:spLocks noGrp="1"/>
          </p:cNvSpPr>
          <p:nvPr>
            <p:ph type="sldNum" sz="quarter" idx="12"/>
          </p:nvPr>
        </p:nvSpPr>
        <p:spPr bwMode="auto">
          <a:xfrm>
            <a:off x="6725626" y="638649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75"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57"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35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54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72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91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1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3A7E02DE-4704-495D-B6C9-A68EDE70ABCF}" type="slidenum">
              <a:rPr lang="en-US" altLang="en-US" sz="1200">
                <a:solidFill>
                  <a:schemeClr val="bg1"/>
                </a:solidFill>
              </a:rPr>
              <a:pPr eaLnBrk="1" hangingPunct="1">
                <a:spcBef>
                  <a:spcPct val="0"/>
                </a:spcBef>
                <a:buFontTx/>
                <a:buNone/>
              </a:pPr>
              <a:t>6</a:t>
            </a:fld>
            <a:endParaRPr lang="en-US" altLang="en-US" sz="1200" dirty="0">
              <a:solidFill>
                <a:schemeClr val="bg1"/>
              </a:solidFill>
            </a:endParaRPr>
          </a:p>
        </p:txBody>
      </p:sp>
      <p:pic>
        <p:nvPicPr>
          <p:cNvPr id="6" name="Picture 5" descr="A person posing for the camera&#10;&#10;Description generated with very high confidence">
            <a:extLst>
              <a:ext uri="{FF2B5EF4-FFF2-40B4-BE49-F238E27FC236}">
                <a16:creationId xmlns:a16="http://schemas.microsoft.com/office/drawing/2014/main" id="{0C8947AF-0740-484A-8BD8-7452FEB8CD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9164" y="1365253"/>
            <a:ext cx="3858747" cy="1627330"/>
          </a:xfrm>
          <a:prstGeom prst="rect">
            <a:avLst/>
          </a:prstGeom>
        </p:spPr>
      </p:pic>
    </p:spTree>
    <p:extLst>
      <p:ext uri="{BB962C8B-B14F-4D97-AF65-F5344CB8AC3E}">
        <p14:creationId xmlns:p14="http://schemas.microsoft.com/office/powerpoint/2010/main" val="3409049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229600" cy="1064635"/>
          </a:xfrm>
        </p:spPr>
        <p:txBody>
          <a:bodyPr/>
          <a:lstStyle/>
          <a:p>
            <a:r>
              <a:rPr lang="en-ZA" sz="2800" b="1" dirty="0">
                <a:latin typeface="Arial" charset="0"/>
                <a:cs typeface="Arial" charset="0"/>
              </a:rPr>
              <a:t>VALUES</a:t>
            </a:r>
          </a:p>
        </p:txBody>
      </p:sp>
      <p:sp>
        <p:nvSpPr>
          <p:cNvPr id="21507" name="Content Placeholder 2"/>
          <p:cNvSpPr>
            <a:spLocks noGrp="1"/>
          </p:cNvSpPr>
          <p:nvPr>
            <p:ph idx="1"/>
          </p:nvPr>
        </p:nvSpPr>
        <p:spPr>
          <a:xfrm>
            <a:off x="288925" y="1240080"/>
            <a:ext cx="8662988" cy="5116296"/>
          </a:xfrm>
        </p:spPr>
        <p:txBody>
          <a:bodyPr/>
          <a:lstStyle/>
          <a:p>
            <a:pPr marL="0" marR="50165" lvl="0" indent="0" algn="just">
              <a:lnSpc>
                <a:spcPct val="150000"/>
              </a:lnSpc>
              <a:buNone/>
              <a:tabLst>
                <a:tab pos="450215" algn="l"/>
              </a:tabLst>
            </a:pPr>
            <a:r>
              <a:rPr lang="en-ZA"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We shall adhere to the following values: </a:t>
            </a:r>
          </a:p>
          <a:p>
            <a:pPr marR="50165" lvl="0" algn="just" defTabSz="914400" eaLnBrk="1" fontAlgn="auto">
              <a:spcBef>
                <a:spcPts val="0"/>
              </a:spcBef>
              <a:spcAft>
                <a:spcPts val="0"/>
              </a:spcAft>
              <a:buFont typeface="Symbol" panose="05050102010706020507" pitchFamily="18" charset="2"/>
              <a:buChar char=""/>
              <a:tabLst>
                <a:tab pos="450215" algn="l"/>
              </a:tabLst>
              <a:defRPr/>
            </a:pPr>
            <a:r>
              <a:rPr lang="en-ZA"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Respect:</a:t>
            </a:r>
            <a:r>
              <a:rPr lang="en-ZA"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We will treat our customers and colleagues with respect.</a:t>
            </a:r>
            <a:r>
              <a:rPr lang="en-ZA"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ZA" sz="2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R="50165" lvl="0" algn="just" defTabSz="914400" eaLnBrk="1" fontAlgn="auto">
              <a:spcBef>
                <a:spcPts val="0"/>
              </a:spcBef>
              <a:spcAft>
                <a:spcPts val="0"/>
              </a:spcAft>
              <a:buFont typeface="Symbol" panose="05050102010706020507" pitchFamily="18" charset="2"/>
              <a:buChar char=""/>
              <a:tabLst>
                <a:tab pos="450215" algn="l"/>
              </a:tabLst>
              <a:defRPr/>
            </a:pPr>
            <a:r>
              <a:rPr lang="en-ZA"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Excellence:</a:t>
            </a:r>
            <a:r>
              <a:rPr lang="en-ZA"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We execute our duties with dedication and fortitude.</a:t>
            </a:r>
          </a:p>
          <a:p>
            <a:pPr marR="50165" lvl="0" algn="just" defTabSz="914400" eaLnBrk="1" fontAlgn="auto">
              <a:spcBef>
                <a:spcPts val="0"/>
              </a:spcBef>
              <a:spcAft>
                <a:spcPts val="0"/>
              </a:spcAft>
              <a:buFont typeface="Symbol" panose="05050102010706020507" pitchFamily="18" charset="2"/>
              <a:buChar char=""/>
              <a:tabLst>
                <a:tab pos="450215" algn="l"/>
              </a:tabLst>
              <a:defRPr/>
            </a:pPr>
            <a:r>
              <a:rPr lang="en-ZA" sz="24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Sinobuntu</a:t>
            </a:r>
            <a:r>
              <a:rPr lang="en-ZA"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ZA"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Treat each other and clients with dignity and, care.</a:t>
            </a:r>
            <a:r>
              <a:rPr lang="en-ZA"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ZA" sz="2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R="50165" lvl="0" algn="just" defTabSz="914400" eaLnBrk="1" fontAlgn="auto">
              <a:spcBef>
                <a:spcPts val="0"/>
              </a:spcBef>
              <a:spcAft>
                <a:spcPts val="0"/>
              </a:spcAft>
              <a:buFont typeface="Symbol" panose="05050102010706020507" pitchFamily="18" charset="2"/>
              <a:buChar char=""/>
              <a:tabLst>
                <a:tab pos="450215" algn="l"/>
              </a:tabLst>
              <a:defRPr/>
            </a:pPr>
            <a:r>
              <a:rPr lang="en-ZA"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Pride</a:t>
            </a:r>
            <a:r>
              <a:rPr lang="en-ZA"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We model highest standard of personal and professional behaviour.</a:t>
            </a:r>
          </a:p>
          <a:p>
            <a:pPr marR="50165" lvl="0" algn="just" defTabSz="914400" eaLnBrk="1" fontAlgn="auto">
              <a:spcBef>
                <a:spcPts val="0"/>
              </a:spcBef>
              <a:spcAft>
                <a:spcPts val="0"/>
              </a:spcAft>
              <a:buFont typeface="Symbol" panose="05050102010706020507" pitchFamily="18" charset="2"/>
              <a:buChar char=""/>
              <a:tabLst>
                <a:tab pos="450215" algn="l"/>
              </a:tabLst>
              <a:defRPr/>
            </a:pPr>
            <a:r>
              <a:rPr lang="en-ZA"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Integrity</a:t>
            </a:r>
            <a:r>
              <a:rPr lang="en-ZA"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Communicate openly and honestly with relationship based on trust.</a:t>
            </a:r>
          </a:p>
          <a:p>
            <a:pPr marR="50165" lvl="0" algn="just" defTabSz="914400" eaLnBrk="1" fontAlgn="auto">
              <a:spcBef>
                <a:spcPts val="0"/>
              </a:spcBef>
              <a:spcAft>
                <a:spcPts val="0"/>
              </a:spcAft>
              <a:buFont typeface="Symbol" panose="05050102010706020507" pitchFamily="18" charset="2"/>
              <a:buChar char=""/>
              <a:tabLst>
                <a:tab pos="450215" algn="l"/>
              </a:tabLst>
              <a:defRPr/>
            </a:pPr>
            <a:r>
              <a:rPr lang="en-ZA"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Client-centric</a:t>
            </a:r>
            <a:r>
              <a:rPr lang="en-ZA"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by Providing excellent &amp; world class service to all.</a:t>
            </a:r>
          </a:p>
          <a:p>
            <a:pPr marL="0" indent="0">
              <a:buNone/>
            </a:pPr>
            <a:endParaRPr lang="en-US" sz="2800" dirty="0">
              <a:latin typeface="Arial" charset="0"/>
              <a:cs typeface="Arial" charset="0"/>
            </a:endParaRPr>
          </a:p>
        </p:txBody>
      </p:sp>
      <p:sp>
        <p:nvSpPr>
          <p:cNvPr id="2150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mbria" pitchFamily="18" charset="0"/>
                <a:ea typeface="MS PGothic" pitchFamily="34" charset="-128"/>
              </a:defRPr>
            </a:lvl1pPr>
            <a:lvl2pPr marL="742950" indent="-285750" eaLnBrk="0" hangingPunct="0">
              <a:defRPr>
                <a:solidFill>
                  <a:schemeClr val="tx1"/>
                </a:solidFill>
                <a:latin typeface="Cambria" pitchFamily="18" charset="0"/>
                <a:ea typeface="MS PGothic" pitchFamily="34" charset="-128"/>
              </a:defRPr>
            </a:lvl2pPr>
            <a:lvl3pPr marL="1142975" indent="-228600" eaLnBrk="0" hangingPunct="0">
              <a:defRPr>
                <a:solidFill>
                  <a:schemeClr val="tx1"/>
                </a:solidFill>
                <a:latin typeface="Cambria" pitchFamily="18" charset="0"/>
                <a:ea typeface="MS PGothic" pitchFamily="34" charset="-128"/>
              </a:defRPr>
            </a:lvl3pPr>
            <a:lvl4pPr marL="1600157" indent="-228600" eaLnBrk="0" hangingPunct="0">
              <a:defRPr>
                <a:solidFill>
                  <a:schemeClr val="tx1"/>
                </a:solidFill>
                <a:latin typeface="Cambria" pitchFamily="18" charset="0"/>
                <a:ea typeface="MS PGothic" pitchFamily="34" charset="-128"/>
              </a:defRPr>
            </a:lvl4pPr>
            <a:lvl5pPr marL="2057350" indent="-228600" eaLnBrk="0" hangingPunct="0">
              <a:defRPr>
                <a:solidFill>
                  <a:schemeClr val="tx1"/>
                </a:solidFill>
                <a:latin typeface="Cambria" pitchFamily="18" charset="0"/>
                <a:ea typeface="MS PGothic" pitchFamily="34" charset="-128"/>
              </a:defRPr>
            </a:lvl5pPr>
            <a:lvl6pPr marL="2514540" indent="-228600" defTabSz="457200" eaLnBrk="0" fontAlgn="base" hangingPunct="0">
              <a:spcBef>
                <a:spcPct val="0"/>
              </a:spcBef>
              <a:spcAft>
                <a:spcPct val="0"/>
              </a:spcAft>
              <a:defRPr>
                <a:solidFill>
                  <a:schemeClr val="tx1"/>
                </a:solidFill>
                <a:latin typeface="Cambria" pitchFamily="18" charset="0"/>
                <a:ea typeface="MS PGothic" pitchFamily="34" charset="-128"/>
              </a:defRPr>
            </a:lvl6pPr>
            <a:lvl7pPr marL="2971725" indent="-228600" defTabSz="457200" eaLnBrk="0" fontAlgn="base" hangingPunct="0">
              <a:spcBef>
                <a:spcPct val="0"/>
              </a:spcBef>
              <a:spcAft>
                <a:spcPct val="0"/>
              </a:spcAft>
              <a:defRPr>
                <a:solidFill>
                  <a:schemeClr val="tx1"/>
                </a:solidFill>
                <a:latin typeface="Cambria" pitchFamily="18" charset="0"/>
                <a:ea typeface="MS PGothic" pitchFamily="34" charset="-128"/>
              </a:defRPr>
            </a:lvl7pPr>
            <a:lvl8pPr marL="3428915" indent="-228600" defTabSz="457200" eaLnBrk="0" fontAlgn="base" hangingPunct="0">
              <a:spcBef>
                <a:spcPct val="0"/>
              </a:spcBef>
              <a:spcAft>
                <a:spcPct val="0"/>
              </a:spcAft>
              <a:defRPr>
                <a:solidFill>
                  <a:schemeClr val="tx1"/>
                </a:solidFill>
                <a:latin typeface="Cambria" pitchFamily="18" charset="0"/>
                <a:ea typeface="MS PGothic" pitchFamily="34" charset="-128"/>
              </a:defRPr>
            </a:lvl8pPr>
            <a:lvl9pPr marL="3886100" indent="-228600" defTabSz="457200" eaLnBrk="0" fontAlgn="base" hangingPunct="0">
              <a:spcBef>
                <a:spcPct val="0"/>
              </a:spcBef>
              <a:spcAft>
                <a:spcPct val="0"/>
              </a:spcAft>
              <a:defRPr>
                <a:solidFill>
                  <a:schemeClr val="tx1"/>
                </a:solidFill>
                <a:latin typeface="Cambria" pitchFamily="18" charset="0"/>
                <a:ea typeface="MS PGothic" pitchFamily="34" charset="-128"/>
              </a:defRPr>
            </a:lvl9pPr>
          </a:lstStyle>
          <a:p>
            <a:pPr eaLnBrk="1" hangingPunct="1">
              <a:defRPr/>
            </a:pPr>
            <a:fld id="{093F34D8-C0A5-4DA0-87B9-BADE2CB57432}" type="datetime1">
              <a:rPr lang="en-ZA">
                <a:solidFill>
                  <a:srgbClr val="898989"/>
                </a:solidFill>
                <a:latin typeface="Calibri" pitchFamily="34" charset="0"/>
              </a:rPr>
              <a:pPr eaLnBrk="1" hangingPunct="1">
                <a:defRPr/>
              </a:pPr>
              <a:t>2020/05/14</a:t>
            </a:fld>
            <a:endParaRPr lang="en-US" dirty="0">
              <a:solidFill>
                <a:srgbClr val="898989"/>
              </a:solidFill>
              <a:latin typeface="Calibri" pitchFamily="34" charset="0"/>
            </a:endParaRPr>
          </a:p>
        </p:txBody>
      </p:sp>
      <p:sp>
        <p:nvSpPr>
          <p:cNvPr id="21509" name="Slide Number Placeholder 4"/>
          <p:cNvSpPr>
            <a:spLocks noGrp="1"/>
          </p:cNvSpPr>
          <p:nvPr>
            <p:ph type="sldNum" sz="quarter" idx="12"/>
          </p:nvPr>
        </p:nvSpPr>
        <p:spPr bwMode="auto">
          <a:xfrm>
            <a:off x="6842038" y="651049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mbria" pitchFamily="18" charset="0"/>
                <a:ea typeface="MS PGothic" pitchFamily="34" charset="-128"/>
              </a:defRPr>
            </a:lvl1pPr>
            <a:lvl2pPr marL="742950" indent="-285750" eaLnBrk="0" hangingPunct="0">
              <a:defRPr>
                <a:solidFill>
                  <a:schemeClr val="tx1"/>
                </a:solidFill>
                <a:latin typeface="Cambria" pitchFamily="18" charset="0"/>
                <a:ea typeface="MS PGothic" pitchFamily="34" charset="-128"/>
              </a:defRPr>
            </a:lvl2pPr>
            <a:lvl3pPr marL="1142975" indent="-228600" eaLnBrk="0" hangingPunct="0">
              <a:defRPr>
                <a:solidFill>
                  <a:schemeClr val="tx1"/>
                </a:solidFill>
                <a:latin typeface="Cambria" pitchFamily="18" charset="0"/>
                <a:ea typeface="MS PGothic" pitchFamily="34" charset="-128"/>
              </a:defRPr>
            </a:lvl3pPr>
            <a:lvl4pPr marL="1600157" indent="-228600" eaLnBrk="0" hangingPunct="0">
              <a:defRPr>
                <a:solidFill>
                  <a:schemeClr val="tx1"/>
                </a:solidFill>
                <a:latin typeface="Cambria" pitchFamily="18" charset="0"/>
                <a:ea typeface="MS PGothic" pitchFamily="34" charset="-128"/>
              </a:defRPr>
            </a:lvl4pPr>
            <a:lvl5pPr marL="2057350" indent="-228600" eaLnBrk="0" hangingPunct="0">
              <a:defRPr>
                <a:solidFill>
                  <a:schemeClr val="tx1"/>
                </a:solidFill>
                <a:latin typeface="Cambria" pitchFamily="18" charset="0"/>
                <a:ea typeface="MS PGothic" pitchFamily="34" charset="-128"/>
              </a:defRPr>
            </a:lvl5pPr>
            <a:lvl6pPr marL="2514540" indent="-228600" defTabSz="457200" eaLnBrk="0" fontAlgn="base" hangingPunct="0">
              <a:spcBef>
                <a:spcPct val="0"/>
              </a:spcBef>
              <a:spcAft>
                <a:spcPct val="0"/>
              </a:spcAft>
              <a:defRPr>
                <a:solidFill>
                  <a:schemeClr val="tx1"/>
                </a:solidFill>
                <a:latin typeface="Cambria" pitchFamily="18" charset="0"/>
                <a:ea typeface="MS PGothic" pitchFamily="34" charset="-128"/>
              </a:defRPr>
            </a:lvl6pPr>
            <a:lvl7pPr marL="2971725" indent="-228600" defTabSz="457200" eaLnBrk="0" fontAlgn="base" hangingPunct="0">
              <a:spcBef>
                <a:spcPct val="0"/>
              </a:spcBef>
              <a:spcAft>
                <a:spcPct val="0"/>
              </a:spcAft>
              <a:defRPr>
                <a:solidFill>
                  <a:schemeClr val="tx1"/>
                </a:solidFill>
                <a:latin typeface="Cambria" pitchFamily="18" charset="0"/>
                <a:ea typeface="MS PGothic" pitchFamily="34" charset="-128"/>
              </a:defRPr>
            </a:lvl7pPr>
            <a:lvl8pPr marL="3428915" indent="-228600" defTabSz="457200" eaLnBrk="0" fontAlgn="base" hangingPunct="0">
              <a:spcBef>
                <a:spcPct val="0"/>
              </a:spcBef>
              <a:spcAft>
                <a:spcPct val="0"/>
              </a:spcAft>
              <a:defRPr>
                <a:solidFill>
                  <a:schemeClr val="tx1"/>
                </a:solidFill>
                <a:latin typeface="Cambria" pitchFamily="18" charset="0"/>
                <a:ea typeface="MS PGothic" pitchFamily="34" charset="-128"/>
              </a:defRPr>
            </a:lvl8pPr>
            <a:lvl9pPr marL="3886100" indent="-228600" defTabSz="457200" eaLnBrk="0" fontAlgn="base" hangingPunct="0">
              <a:spcBef>
                <a:spcPct val="0"/>
              </a:spcBef>
              <a:spcAft>
                <a:spcPct val="0"/>
              </a:spcAft>
              <a:defRPr>
                <a:solidFill>
                  <a:schemeClr val="tx1"/>
                </a:solidFill>
                <a:latin typeface="Cambria" pitchFamily="18" charset="0"/>
                <a:ea typeface="MS PGothic" pitchFamily="34" charset="-128"/>
              </a:defRPr>
            </a:lvl9pPr>
          </a:lstStyle>
          <a:p>
            <a:pPr eaLnBrk="1" hangingPunct="1">
              <a:defRPr/>
            </a:pPr>
            <a:fld id="{F800B44A-FF6B-4136-91BA-E790339791BD}" type="slidenum">
              <a:rPr lang="en-US" b="1">
                <a:solidFill>
                  <a:schemeClr val="bg1"/>
                </a:solidFill>
                <a:latin typeface="Calibri" pitchFamily="34" charset="0"/>
              </a:rPr>
              <a:pPr eaLnBrk="1" hangingPunct="1">
                <a:defRPr/>
              </a:pPr>
              <a:t>7</a:t>
            </a:fld>
            <a:endParaRPr lang="en-US" b="1" dirty="0">
              <a:solidFill>
                <a:schemeClr val="bg1"/>
              </a:solidFill>
              <a:latin typeface="Calibri" pitchFamily="34" charset="0"/>
            </a:endParaRPr>
          </a:p>
        </p:txBody>
      </p:sp>
    </p:spTree>
    <p:extLst>
      <p:ext uri="{BB962C8B-B14F-4D97-AF65-F5344CB8AC3E}">
        <p14:creationId xmlns:p14="http://schemas.microsoft.com/office/powerpoint/2010/main" val="1624250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7018" y="274638"/>
            <a:ext cx="8818620" cy="1064635"/>
          </a:xfrm>
        </p:spPr>
        <p:txBody>
          <a:bodyPr/>
          <a:lstStyle/>
          <a:p>
            <a:r>
              <a:rPr lang="en-ZA" sz="2800" b="1" dirty="0" smtClean="0">
                <a:latin typeface="Arial" charset="0"/>
                <a:cs typeface="Arial" charset="0"/>
              </a:rPr>
              <a:t>FUNCTIONAL STRUCTURE</a:t>
            </a:r>
            <a:endParaRPr lang="en-ZA" sz="2800" b="1" dirty="0">
              <a:latin typeface="Arial" charset="0"/>
              <a:cs typeface="Arial" charset="0"/>
            </a:endParaRPr>
          </a:p>
        </p:txBody>
      </p:sp>
      <p:sp>
        <p:nvSpPr>
          <p:cNvPr id="2150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mbria" pitchFamily="18" charset="0"/>
                <a:ea typeface="MS PGothic" pitchFamily="34" charset="-128"/>
              </a:defRPr>
            </a:lvl1pPr>
            <a:lvl2pPr marL="742950" indent="-285750" eaLnBrk="0" hangingPunct="0">
              <a:defRPr>
                <a:solidFill>
                  <a:schemeClr val="tx1"/>
                </a:solidFill>
                <a:latin typeface="Cambria" pitchFamily="18" charset="0"/>
                <a:ea typeface="MS PGothic" pitchFamily="34" charset="-128"/>
              </a:defRPr>
            </a:lvl2pPr>
            <a:lvl3pPr marL="1142975" indent="-228600" eaLnBrk="0" hangingPunct="0">
              <a:defRPr>
                <a:solidFill>
                  <a:schemeClr val="tx1"/>
                </a:solidFill>
                <a:latin typeface="Cambria" pitchFamily="18" charset="0"/>
                <a:ea typeface="MS PGothic" pitchFamily="34" charset="-128"/>
              </a:defRPr>
            </a:lvl3pPr>
            <a:lvl4pPr marL="1600157" indent="-228600" eaLnBrk="0" hangingPunct="0">
              <a:defRPr>
                <a:solidFill>
                  <a:schemeClr val="tx1"/>
                </a:solidFill>
                <a:latin typeface="Cambria" pitchFamily="18" charset="0"/>
                <a:ea typeface="MS PGothic" pitchFamily="34" charset="-128"/>
              </a:defRPr>
            </a:lvl4pPr>
            <a:lvl5pPr marL="2057350" indent="-228600" eaLnBrk="0" hangingPunct="0">
              <a:defRPr>
                <a:solidFill>
                  <a:schemeClr val="tx1"/>
                </a:solidFill>
                <a:latin typeface="Cambria" pitchFamily="18" charset="0"/>
                <a:ea typeface="MS PGothic" pitchFamily="34" charset="-128"/>
              </a:defRPr>
            </a:lvl5pPr>
            <a:lvl6pPr marL="2514540" indent="-228600" defTabSz="457200" eaLnBrk="0" fontAlgn="base" hangingPunct="0">
              <a:spcBef>
                <a:spcPct val="0"/>
              </a:spcBef>
              <a:spcAft>
                <a:spcPct val="0"/>
              </a:spcAft>
              <a:defRPr>
                <a:solidFill>
                  <a:schemeClr val="tx1"/>
                </a:solidFill>
                <a:latin typeface="Cambria" pitchFamily="18" charset="0"/>
                <a:ea typeface="MS PGothic" pitchFamily="34" charset="-128"/>
              </a:defRPr>
            </a:lvl6pPr>
            <a:lvl7pPr marL="2971725" indent="-228600" defTabSz="457200" eaLnBrk="0" fontAlgn="base" hangingPunct="0">
              <a:spcBef>
                <a:spcPct val="0"/>
              </a:spcBef>
              <a:spcAft>
                <a:spcPct val="0"/>
              </a:spcAft>
              <a:defRPr>
                <a:solidFill>
                  <a:schemeClr val="tx1"/>
                </a:solidFill>
                <a:latin typeface="Cambria" pitchFamily="18" charset="0"/>
                <a:ea typeface="MS PGothic" pitchFamily="34" charset="-128"/>
              </a:defRPr>
            </a:lvl7pPr>
            <a:lvl8pPr marL="3428915" indent="-228600" defTabSz="457200" eaLnBrk="0" fontAlgn="base" hangingPunct="0">
              <a:spcBef>
                <a:spcPct val="0"/>
              </a:spcBef>
              <a:spcAft>
                <a:spcPct val="0"/>
              </a:spcAft>
              <a:defRPr>
                <a:solidFill>
                  <a:schemeClr val="tx1"/>
                </a:solidFill>
                <a:latin typeface="Cambria" pitchFamily="18" charset="0"/>
                <a:ea typeface="MS PGothic" pitchFamily="34" charset="-128"/>
              </a:defRPr>
            </a:lvl8pPr>
            <a:lvl9pPr marL="3886100" indent="-228600" defTabSz="457200" eaLnBrk="0" fontAlgn="base" hangingPunct="0">
              <a:spcBef>
                <a:spcPct val="0"/>
              </a:spcBef>
              <a:spcAft>
                <a:spcPct val="0"/>
              </a:spcAft>
              <a:defRPr>
                <a:solidFill>
                  <a:schemeClr val="tx1"/>
                </a:solidFill>
                <a:latin typeface="Cambria" pitchFamily="18" charset="0"/>
                <a:ea typeface="MS PGothic" pitchFamily="34" charset="-128"/>
              </a:defRPr>
            </a:lvl9pPr>
          </a:lstStyle>
          <a:p>
            <a:pPr eaLnBrk="1" hangingPunct="1">
              <a:defRPr/>
            </a:pPr>
            <a:fld id="{093F34D8-C0A5-4DA0-87B9-BADE2CB57432}" type="datetime1">
              <a:rPr lang="en-ZA">
                <a:solidFill>
                  <a:srgbClr val="898989"/>
                </a:solidFill>
                <a:latin typeface="Calibri" pitchFamily="34" charset="0"/>
              </a:rPr>
              <a:pPr eaLnBrk="1" hangingPunct="1">
                <a:defRPr/>
              </a:pPr>
              <a:t>2020/05/14</a:t>
            </a:fld>
            <a:endParaRPr lang="en-US" dirty="0">
              <a:solidFill>
                <a:srgbClr val="898989"/>
              </a:solidFill>
              <a:latin typeface="Calibri" pitchFamily="34" charset="0"/>
            </a:endParaRPr>
          </a:p>
        </p:txBody>
      </p:sp>
      <p:sp>
        <p:nvSpPr>
          <p:cNvPr id="21509" name="Slide Number Placeholder 4"/>
          <p:cNvSpPr>
            <a:spLocks noGrp="1"/>
          </p:cNvSpPr>
          <p:nvPr>
            <p:ph type="sldNum" sz="quarter" idx="12"/>
          </p:nvPr>
        </p:nvSpPr>
        <p:spPr bwMode="auto">
          <a:xfrm>
            <a:off x="6842038" y="651049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mbria" pitchFamily="18" charset="0"/>
                <a:ea typeface="MS PGothic" pitchFamily="34" charset="-128"/>
              </a:defRPr>
            </a:lvl1pPr>
            <a:lvl2pPr marL="742950" indent="-285750" eaLnBrk="0" hangingPunct="0">
              <a:defRPr>
                <a:solidFill>
                  <a:schemeClr val="tx1"/>
                </a:solidFill>
                <a:latin typeface="Cambria" pitchFamily="18" charset="0"/>
                <a:ea typeface="MS PGothic" pitchFamily="34" charset="-128"/>
              </a:defRPr>
            </a:lvl2pPr>
            <a:lvl3pPr marL="1142975" indent="-228600" eaLnBrk="0" hangingPunct="0">
              <a:defRPr>
                <a:solidFill>
                  <a:schemeClr val="tx1"/>
                </a:solidFill>
                <a:latin typeface="Cambria" pitchFamily="18" charset="0"/>
                <a:ea typeface="MS PGothic" pitchFamily="34" charset="-128"/>
              </a:defRPr>
            </a:lvl3pPr>
            <a:lvl4pPr marL="1600157" indent="-228600" eaLnBrk="0" hangingPunct="0">
              <a:defRPr>
                <a:solidFill>
                  <a:schemeClr val="tx1"/>
                </a:solidFill>
                <a:latin typeface="Cambria" pitchFamily="18" charset="0"/>
                <a:ea typeface="MS PGothic" pitchFamily="34" charset="-128"/>
              </a:defRPr>
            </a:lvl4pPr>
            <a:lvl5pPr marL="2057350" indent="-228600" eaLnBrk="0" hangingPunct="0">
              <a:defRPr>
                <a:solidFill>
                  <a:schemeClr val="tx1"/>
                </a:solidFill>
                <a:latin typeface="Cambria" pitchFamily="18" charset="0"/>
                <a:ea typeface="MS PGothic" pitchFamily="34" charset="-128"/>
              </a:defRPr>
            </a:lvl5pPr>
            <a:lvl6pPr marL="2514540" indent="-228600" defTabSz="457200" eaLnBrk="0" fontAlgn="base" hangingPunct="0">
              <a:spcBef>
                <a:spcPct val="0"/>
              </a:spcBef>
              <a:spcAft>
                <a:spcPct val="0"/>
              </a:spcAft>
              <a:defRPr>
                <a:solidFill>
                  <a:schemeClr val="tx1"/>
                </a:solidFill>
                <a:latin typeface="Cambria" pitchFamily="18" charset="0"/>
                <a:ea typeface="MS PGothic" pitchFamily="34" charset="-128"/>
              </a:defRPr>
            </a:lvl6pPr>
            <a:lvl7pPr marL="2971725" indent="-228600" defTabSz="457200" eaLnBrk="0" fontAlgn="base" hangingPunct="0">
              <a:spcBef>
                <a:spcPct val="0"/>
              </a:spcBef>
              <a:spcAft>
                <a:spcPct val="0"/>
              </a:spcAft>
              <a:defRPr>
                <a:solidFill>
                  <a:schemeClr val="tx1"/>
                </a:solidFill>
                <a:latin typeface="Cambria" pitchFamily="18" charset="0"/>
                <a:ea typeface="MS PGothic" pitchFamily="34" charset="-128"/>
              </a:defRPr>
            </a:lvl7pPr>
            <a:lvl8pPr marL="3428915" indent="-228600" defTabSz="457200" eaLnBrk="0" fontAlgn="base" hangingPunct="0">
              <a:spcBef>
                <a:spcPct val="0"/>
              </a:spcBef>
              <a:spcAft>
                <a:spcPct val="0"/>
              </a:spcAft>
              <a:defRPr>
                <a:solidFill>
                  <a:schemeClr val="tx1"/>
                </a:solidFill>
                <a:latin typeface="Cambria" pitchFamily="18" charset="0"/>
                <a:ea typeface="MS PGothic" pitchFamily="34" charset="-128"/>
              </a:defRPr>
            </a:lvl8pPr>
            <a:lvl9pPr marL="3886100" indent="-228600" defTabSz="457200" eaLnBrk="0" fontAlgn="base" hangingPunct="0">
              <a:spcBef>
                <a:spcPct val="0"/>
              </a:spcBef>
              <a:spcAft>
                <a:spcPct val="0"/>
              </a:spcAft>
              <a:defRPr>
                <a:solidFill>
                  <a:schemeClr val="tx1"/>
                </a:solidFill>
                <a:latin typeface="Cambria" pitchFamily="18" charset="0"/>
                <a:ea typeface="MS PGothic" pitchFamily="34" charset="-128"/>
              </a:defRPr>
            </a:lvl9pPr>
          </a:lstStyle>
          <a:p>
            <a:pPr eaLnBrk="1" hangingPunct="1">
              <a:defRPr/>
            </a:pPr>
            <a:fld id="{F800B44A-FF6B-4136-91BA-E790339791BD}" type="slidenum">
              <a:rPr lang="en-US" b="1">
                <a:solidFill>
                  <a:schemeClr val="bg1"/>
                </a:solidFill>
                <a:latin typeface="Calibri" pitchFamily="34" charset="0"/>
              </a:rPr>
              <a:pPr eaLnBrk="1" hangingPunct="1">
                <a:defRPr/>
              </a:pPr>
              <a:t>8</a:t>
            </a:fld>
            <a:endParaRPr lang="en-US" b="1" dirty="0">
              <a:solidFill>
                <a:schemeClr val="bg1"/>
              </a:solidFill>
              <a:latin typeface="Calibri" pitchFamily="34" charset="0"/>
            </a:endParaRPr>
          </a:p>
        </p:txBody>
      </p:sp>
      <p:pic>
        <p:nvPicPr>
          <p:cNvPr id="8" name="Content Placeholder 7"/>
          <p:cNvPicPr>
            <a:picLocks noGrp="1" noChangeAspect="1"/>
          </p:cNvPicPr>
          <p:nvPr>
            <p:ph idx="1"/>
          </p:nvPr>
        </p:nvPicPr>
        <p:blipFill>
          <a:blip r:embed="rId2"/>
          <a:stretch>
            <a:fillRect/>
          </a:stretch>
        </p:blipFill>
        <p:spPr>
          <a:xfrm>
            <a:off x="240145" y="1812493"/>
            <a:ext cx="4114685" cy="4032827"/>
          </a:xfrm>
          <a:prstGeom prst="rect">
            <a:avLst/>
          </a:prstGeom>
          <a:solidFill>
            <a:srgbClr val="92D050"/>
          </a:solidFill>
          <a:ln>
            <a:solidFill>
              <a:srgbClr val="FF0000"/>
            </a:solidFill>
          </a:ln>
        </p:spPr>
      </p:pic>
      <p:grpSp>
        <p:nvGrpSpPr>
          <p:cNvPr id="15" name="Group 14"/>
          <p:cNvGrpSpPr/>
          <p:nvPr/>
        </p:nvGrpSpPr>
        <p:grpSpPr>
          <a:xfrm>
            <a:off x="4350327" y="2045970"/>
            <a:ext cx="1473259" cy="3326130"/>
            <a:chOff x="44647" y="172150"/>
            <a:chExt cx="1313854" cy="3677418"/>
          </a:xfrm>
          <a:solidFill>
            <a:srgbClr val="FFC000"/>
          </a:solidFill>
        </p:grpSpPr>
        <p:sp>
          <p:nvSpPr>
            <p:cNvPr id="16" name="Rounded Rectangle 15"/>
            <p:cNvSpPr/>
            <p:nvPr/>
          </p:nvSpPr>
          <p:spPr>
            <a:xfrm>
              <a:off x="44647" y="172150"/>
              <a:ext cx="1313854" cy="3677418"/>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txBox="1"/>
            <p:nvPr/>
          </p:nvSpPr>
          <p:spPr>
            <a:xfrm>
              <a:off x="44647" y="1643117"/>
              <a:ext cx="1313854" cy="147096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ZA" sz="1800" b="1"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COIDA Services</a:t>
              </a:r>
              <a:endParaRPr kumimoji="0" lang="en-ZA" sz="18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grpSp>
      <p:sp>
        <p:nvSpPr>
          <p:cNvPr id="19" name="Oval 18"/>
          <p:cNvSpPr/>
          <p:nvPr/>
        </p:nvSpPr>
        <p:spPr>
          <a:xfrm>
            <a:off x="4563435" y="2158125"/>
            <a:ext cx="1143000" cy="1241780"/>
          </a:xfrm>
          <a:prstGeom prst="ellipse">
            <a:avLst/>
          </a:prstGeom>
          <a:blipFill>
            <a:blip r:embed="rId3">
              <a:extLst>
                <a:ext uri="{28A0092B-C50C-407E-A947-70E740481C1C}">
                  <a14:useLocalDpi xmlns:a14="http://schemas.microsoft.com/office/drawing/2010/main" val="0"/>
                </a:ext>
              </a:extLst>
            </a:blip>
            <a:srcRect/>
            <a:stretch>
              <a:fillRect l="-6000" r="-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2" name="Group 21"/>
          <p:cNvGrpSpPr/>
          <p:nvPr/>
        </p:nvGrpSpPr>
        <p:grpSpPr>
          <a:xfrm>
            <a:off x="7175190" y="2034540"/>
            <a:ext cx="1800447" cy="3303350"/>
            <a:chOff x="2717686" y="156795"/>
            <a:chExt cx="1359158" cy="3697890"/>
          </a:xfrm>
          <a:solidFill>
            <a:srgbClr val="FFC000"/>
          </a:solidFill>
        </p:grpSpPr>
        <p:sp>
          <p:nvSpPr>
            <p:cNvPr id="23" name="Rounded Rectangle 22"/>
            <p:cNvSpPr/>
            <p:nvPr/>
          </p:nvSpPr>
          <p:spPr>
            <a:xfrm>
              <a:off x="2717686" y="156795"/>
              <a:ext cx="1359158" cy="369789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ounded Rectangle 4"/>
            <p:cNvSpPr txBox="1"/>
            <p:nvPr/>
          </p:nvSpPr>
          <p:spPr>
            <a:xfrm>
              <a:off x="2717686" y="1635952"/>
              <a:ext cx="1359158" cy="147915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ZA" sz="1800" b="1"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Rehabilitation</a:t>
              </a:r>
              <a:endParaRPr kumimoji="0" lang="en-ZA" sz="18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grpSp>
      <p:sp>
        <p:nvSpPr>
          <p:cNvPr id="26" name="Oval 25"/>
          <p:cNvSpPr/>
          <p:nvPr/>
        </p:nvSpPr>
        <p:spPr>
          <a:xfrm>
            <a:off x="7490691" y="2158125"/>
            <a:ext cx="1275428" cy="1241780"/>
          </a:xfrm>
          <a:prstGeom prst="ellipse">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7" name="Isosceles Triangle 26"/>
          <p:cNvSpPr/>
          <p:nvPr/>
        </p:nvSpPr>
        <p:spPr>
          <a:xfrm>
            <a:off x="4354831" y="1355957"/>
            <a:ext cx="4629136" cy="575714"/>
          </a:xfrm>
          <a:prstGeom prst="triangle">
            <a:avLst>
              <a:gd name="adj" fmla="val 49814"/>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ZA" sz="18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GOVERNANCE</a:t>
            </a:r>
          </a:p>
        </p:txBody>
      </p:sp>
      <p:sp>
        <p:nvSpPr>
          <p:cNvPr id="28" name="Rounded Rectangle 27"/>
          <p:cNvSpPr/>
          <p:nvPr/>
        </p:nvSpPr>
        <p:spPr>
          <a:xfrm>
            <a:off x="4680586" y="5419528"/>
            <a:ext cx="4085533" cy="430295"/>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chemeClr val="tx1"/>
                </a:solidFill>
                <a:effectLst/>
                <a:uLnTx/>
                <a:uFillTx/>
                <a:latin typeface="Arial"/>
                <a:ea typeface="+mn-ea"/>
                <a:cs typeface="+mn-cs"/>
              </a:rPr>
              <a:t>COMPLIANCE</a:t>
            </a:r>
          </a:p>
        </p:txBody>
      </p:sp>
      <p:sp>
        <p:nvSpPr>
          <p:cNvPr id="29" name="Rounded Rectangle 28"/>
          <p:cNvSpPr/>
          <p:nvPr/>
        </p:nvSpPr>
        <p:spPr>
          <a:xfrm>
            <a:off x="4643437" y="5925171"/>
            <a:ext cx="4143375" cy="406400"/>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chemeClr val="tx1"/>
                </a:solidFill>
                <a:effectLst/>
                <a:uLnTx/>
                <a:uFillTx/>
                <a:latin typeface="Arial"/>
                <a:ea typeface="+mn-ea"/>
                <a:cs typeface="+mn-cs"/>
              </a:rPr>
              <a:t>CORPORATE SUPPORT</a:t>
            </a:r>
          </a:p>
        </p:txBody>
      </p:sp>
      <p:grpSp>
        <p:nvGrpSpPr>
          <p:cNvPr id="30" name="Group 29"/>
          <p:cNvGrpSpPr/>
          <p:nvPr/>
        </p:nvGrpSpPr>
        <p:grpSpPr>
          <a:xfrm>
            <a:off x="5823586" y="2045970"/>
            <a:ext cx="1351605" cy="3291920"/>
            <a:chOff x="1393570" y="176017"/>
            <a:chExt cx="1311611" cy="3672261"/>
          </a:xfrm>
          <a:solidFill>
            <a:srgbClr val="FFC000"/>
          </a:solidFill>
        </p:grpSpPr>
        <p:sp>
          <p:nvSpPr>
            <p:cNvPr id="31" name="Rounded Rectangle 30"/>
            <p:cNvSpPr/>
            <p:nvPr/>
          </p:nvSpPr>
          <p:spPr>
            <a:xfrm>
              <a:off x="1393570" y="176017"/>
              <a:ext cx="1311611" cy="3672261"/>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Rounded Rectangle 4"/>
            <p:cNvSpPr txBox="1"/>
            <p:nvPr/>
          </p:nvSpPr>
          <p:spPr>
            <a:xfrm>
              <a:off x="1393570" y="1644922"/>
              <a:ext cx="1311611" cy="14689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ZA" b="1" kern="1200" dirty="0">
                  <a:solidFill>
                    <a:schemeClr val="tx1"/>
                  </a:solidFill>
                  <a:latin typeface="Arial" panose="020B0604020202020204" pitchFamily="34" charset="0"/>
                  <a:cs typeface="Arial" panose="020B0604020202020204" pitchFamily="34" charset="0"/>
                </a:rPr>
                <a:t>Medical Benefits</a:t>
              </a:r>
            </a:p>
          </p:txBody>
        </p:sp>
      </p:grpSp>
      <p:sp>
        <p:nvSpPr>
          <p:cNvPr id="33" name="Oval 32"/>
          <p:cNvSpPr/>
          <p:nvPr/>
        </p:nvSpPr>
        <p:spPr>
          <a:xfrm>
            <a:off x="6032191" y="2158124"/>
            <a:ext cx="1042302" cy="1241781"/>
          </a:xfrm>
          <a:prstGeom prst="ellipse">
            <a:avLst/>
          </a:prstGeom>
          <a:blipFill>
            <a:blip r:embed="rId5">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949705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bwMode="auto">
          <a:xfrm>
            <a:off x="6743700" y="63754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75"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57"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35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54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72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91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1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defRPr/>
            </a:pPr>
            <a:fld id="{EF74E584-A9CD-4A14-A8C8-93B2638ACCC1}" type="slidenum">
              <a:rPr lang="en-GB" altLang="en-US" sz="1200" b="1">
                <a:solidFill>
                  <a:schemeClr val="bg1"/>
                </a:solidFill>
              </a:rPr>
              <a:pPr eaLnBrk="1" hangingPunct="1">
                <a:spcBef>
                  <a:spcPct val="0"/>
                </a:spcBef>
                <a:buNone/>
                <a:defRPr/>
              </a:pPr>
              <a:t>9</a:t>
            </a:fld>
            <a:endParaRPr lang="en-GB" altLang="en-US" sz="1200" b="1" dirty="0">
              <a:solidFill>
                <a:schemeClr val="bg1"/>
              </a:solidFill>
            </a:endParaRPr>
          </a:p>
        </p:txBody>
      </p:sp>
      <p:sp>
        <p:nvSpPr>
          <p:cNvPr id="11267" name="Title 1"/>
          <p:cNvSpPr>
            <a:spLocks noGrp="1"/>
          </p:cNvSpPr>
          <p:nvPr>
            <p:ph type="title" idx="4294967295"/>
          </p:nvPr>
        </p:nvSpPr>
        <p:spPr>
          <a:xfrm>
            <a:off x="468313" y="515939"/>
            <a:ext cx="8229600" cy="649287"/>
          </a:xfrm>
        </p:spPr>
        <p:txBody>
          <a:bodyPr/>
          <a:lstStyle/>
          <a:p>
            <a:pPr>
              <a:defRPr/>
            </a:pPr>
            <a:r>
              <a:rPr lang="en-ZA" sz="2800" b="1" dirty="0" smtClean="0">
                <a:latin typeface="Arial" panose="020B0604020202020204" pitchFamily="34" charset="0"/>
                <a:cs typeface="Arial" panose="020B0604020202020204" pitchFamily="34" charset="0"/>
              </a:rPr>
              <a:t>FOOTPRINT</a:t>
            </a:r>
            <a:endParaRPr lang="en-GB" sz="2800" b="1" u="sng" dirty="0">
              <a:latin typeface="Arial" panose="020B0604020202020204" pitchFamily="34" charset="0"/>
              <a:cs typeface="Arial" panose="020B0604020202020204" pitchFamily="34" charset="0"/>
            </a:endParaRPr>
          </a:p>
        </p:txBody>
      </p:sp>
      <p:pic>
        <p:nvPicPr>
          <p:cNvPr id="5" name="Content Placeholder 9" descr="http://southafricamap.facts.co/southafricamapof/SouthAfricaPoliticalMap.png"/>
          <p:cNvPicPr>
            <a:picLocks/>
          </p:cNvPicPr>
          <p:nvPr/>
        </p:nvPicPr>
        <p:blipFill rotWithShape="1">
          <a:blip r:embed="rId2" cstate="print">
            <a:extLst>
              <a:ext uri="{28A0092B-C50C-407E-A947-70E740481C1C}">
                <a14:useLocalDpi xmlns:a14="http://schemas.microsoft.com/office/drawing/2010/main" val="0"/>
              </a:ext>
            </a:extLst>
          </a:blip>
          <a:srcRect b="4189"/>
          <a:stretch/>
        </p:blipFill>
        <p:spPr bwMode="auto">
          <a:xfrm>
            <a:off x="1508760" y="1405890"/>
            <a:ext cx="7189153" cy="4969535"/>
          </a:xfrm>
          <a:prstGeom prst="rect">
            <a:avLst/>
          </a:prstGeom>
          <a:noFill/>
          <a:ln>
            <a:noFill/>
          </a:ln>
          <a:extLst>
            <a:ext uri="{53640926-AAD7-44D8-BBD7-CCE9431645EC}">
              <a14:shadowObscured xmlns:a14="http://schemas.microsoft.com/office/drawing/2010/main"/>
            </a:ext>
          </a:extLst>
        </p:spPr>
      </p:pic>
      <p:sp>
        <p:nvSpPr>
          <p:cNvPr id="6" name="Rectangle 5"/>
          <p:cNvSpPr/>
          <p:nvPr/>
        </p:nvSpPr>
        <p:spPr>
          <a:xfrm>
            <a:off x="256359" y="1405890"/>
            <a:ext cx="1921156" cy="46863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b="1" dirty="0" smtClean="0">
                <a:solidFill>
                  <a:schemeClr val="tx1"/>
                </a:solidFill>
                <a:latin typeface="Arial" panose="020B0604020202020204" pitchFamily="34" charset="0"/>
                <a:cs typeface="Arial" panose="020B0604020202020204" pitchFamily="34" charset="0"/>
              </a:rPr>
              <a:t>126 LABOUR CENTRES</a:t>
            </a:r>
            <a:endParaRPr lang="en-ZA" sz="1400" b="1"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256359" y="2007960"/>
            <a:ext cx="1925052" cy="685799"/>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b="1" dirty="0" smtClean="0">
                <a:solidFill>
                  <a:schemeClr val="tx1"/>
                </a:solidFill>
                <a:latin typeface="Arial" panose="020B0604020202020204" pitchFamily="34" charset="0"/>
                <a:cs typeface="Arial" panose="020B0604020202020204" pitchFamily="34" charset="0"/>
              </a:rPr>
              <a:t>33 LABOUR CENTRES WITH COID FUNCTIONS</a:t>
            </a:r>
            <a:endParaRPr lang="en-ZA" sz="1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1180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1131</TotalTime>
  <Words>1638</Words>
  <Application>Microsoft Office PowerPoint</Application>
  <PresentationFormat>On-screen Show (4:3)</PresentationFormat>
  <Paragraphs>405</Paragraphs>
  <Slides>36</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36</vt:i4>
      </vt:variant>
    </vt:vector>
  </HeadingPairs>
  <TitlesOfParts>
    <vt:vector size="48" baseType="lpstr">
      <vt:lpstr>ＭＳ Ｐゴシック</vt:lpstr>
      <vt:lpstr>ＭＳ Ｐゴシック</vt:lpstr>
      <vt:lpstr>Arial</vt:lpstr>
      <vt:lpstr>Arial Bold</vt:lpstr>
      <vt:lpstr>Calibri</vt:lpstr>
      <vt:lpstr>Symbol</vt:lpstr>
      <vt:lpstr>Times New Roman</vt:lpstr>
      <vt:lpstr>Wingdings</vt:lpstr>
      <vt:lpstr>Office Theme</vt:lpstr>
      <vt:lpstr>2_Office Theme</vt:lpstr>
      <vt:lpstr>3_Office Theme</vt:lpstr>
      <vt:lpstr>5_Office Theme</vt:lpstr>
      <vt:lpstr>PowerPoint Presentation</vt:lpstr>
      <vt:lpstr>TABLE OF CONTENTS</vt:lpstr>
      <vt:lpstr>PowerPoint Presentation</vt:lpstr>
      <vt:lpstr>MANDATE</vt:lpstr>
      <vt:lpstr>VISION</vt:lpstr>
      <vt:lpstr>      MISSION</vt:lpstr>
      <vt:lpstr>VALUES</vt:lpstr>
      <vt:lpstr>FUNCTIONAL STRUCTURE</vt:lpstr>
      <vt:lpstr>FOOTPRINT</vt:lpstr>
      <vt:lpstr>CHANGES TO THE LEGISLATIVE FRAMEWORK</vt:lpstr>
      <vt:lpstr>CHANGES TO THE LEGISLATIVE FRAMEWORK </vt:lpstr>
      <vt:lpstr>PowerPoint Presentation</vt:lpstr>
      <vt:lpstr>CURRENT CHALLENGES AND PROPOSED SOLUTIONS</vt:lpstr>
      <vt:lpstr>CF STRATEGIC PRIORITIES IN THE NEXT MTSF </vt:lpstr>
      <vt:lpstr> ALIGNMENT OF THE CF PRIORITIES TO THE MEDIUM TERM STRATEGIC FRAMEWORK (MTSF)</vt:lpstr>
      <vt:lpstr> ALIGNMENT OF THE CF PRIORITIES TO THE MEDIUM TERM STRATEGIC FRAMEWORK (MTSF)</vt:lpstr>
      <vt:lpstr> ALIGNMENT OF THE CF PRIORITIES TO THE MEDIUM TERM STRATEGIC FRAMEWORK (MTSF)</vt:lpstr>
      <vt:lpstr>CF 5 YEAR STRATEGIC PLAN 2020/21-2024/25</vt:lpstr>
      <vt:lpstr>CF 5 YEAR STRATEGIC PLAN 2020/21-2024/25</vt:lpstr>
      <vt:lpstr>CF 5 YEAR STRATEGIC PLAN 2020/21-2024/25</vt:lpstr>
      <vt:lpstr>PowerPoint Presentation</vt:lpstr>
      <vt:lpstr>PROGRAMMES OF THE COMPENSATION FUND</vt:lpstr>
      <vt:lpstr>PERFORMANCE INDICATORS PER STRATEGIC OBJECTIVE AND PER PROGRAMME</vt:lpstr>
      <vt:lpstr>PERFORMANCE INDICATORS PER STRATEGIC OBJECTIVE AND PER PROGRAMME</vt:lpstr>
      <vt:lpstr>PERFORMANCE INDICATORS PER STRATEGIC OBJECTIVE AND PER PROGRAMME (Cont…)</vt:lpstr>
      <vt:lpstr>PROGRAMME 1: ADMINISTRATION</vt:lpstr>
      <vt:lpstr>PROGRAMME 1: ADMINISTRATION</vt:lpstr>
      <vt:lpstr>PROGRAMME 1: ADMINISTRATION</vt:lpstr>
      <vt:lpstr>PROGRAMME 2: COID SERVICES</vt:lpstr>
      <vt:lpstr>PROGRAMME 2: COID SERVICES</vt:lpstr>
      <vt:lpstr>PROGRAMME 3: MEDICAL BENEFITS</vt:lpstr>
      <vt:lpstr>PROGRAMME 3: MEDICAL BENEFITS</vt:lpstr>
      <vt:lpstr>PROGRAMME 4: ORTHOTIC AND REHABILITATION SERVICES </vt:lpstr>
      <vt:lpstr>PROGRAMME 4: ORTHOTIC AND REHABILITATION SERVICES </vt:lpstr>
      <vt:lpstr>BUDGET</vt:lpstr>
      <vt:lpstr>PowerPoint Presentation</vt:lpstr>
    </vt:vector>
  </TitlesOfParts>
  <Company>Dept Labour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DIRECTORATE OF COMMUNICATION</dc:title>
  <dc:creator>..</dc:creator>
  <cp:lastModifiedBy>Zolani Sakasa</cp:lastModifiedBy>
  <cp:revision>1646</cp:revision>
  <cp:lastPrinted>2020-02-13T13:48:52Z</cp:lastPrinted>
  <dcterms:created xsi:type="dcterms:W3CDTF">2013-03-07T12:06:52Z</dcterms:created>
  <dcterms:modified xsi:type="dcterms:W3CDTF">2020-05-14T18:10:53Z</dcterms:modified>
</cp:coreProperties>
</file>