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 id="2147483830" r:id="rId2"/>
  </p:sldMasterIdLst>
  <p:notesMasterIdLst>
    <p:notesMasterId r:id="rId36"/>
  </p:notesMasterIdLst>
  <p:handoutMasterIdLst>
    <p:handoutMasterId r:id="rId37"/>
  </p:handoutMasterIdLst>
  <p:sldIdLst>
    <p:sldId id="256" r:id="rId3"/>
    <p:sldId id="702" r:id="rId4"/>
    <p:sldId id="783" r:id="rId5"/>
    <p:sldId id="700" r:id="rId6"/>
    <p:sldId id="701" r:id="rId7"/>
    <p:sldId id="691" r:id="rId8"/>
    <p:sldId id="692" r:id="rId9"/>
    <p:sldId id="779" r:id="rId10"/>
    <p:sldId id="785" r:id="rId11"/>
    <p:sldId id="780" r:id="rId12"/>
    <p:sldId id="693" r:id="rId13"/>
    <p:sldId id="703" r:id="rId14"/>
    <p:sldId id="549" r:id="rId15"/>
    <p:sldId id="622" r:id="rId16"/>
    <p:sldId id="704" r:id="rId17"/>
    <p:sldId id="769" r:id="rId18"/>
    <p:sldId id="770" r:id="rId19"/>
    <p:sldId id="771" r:id="rId20"/>
    <p:sldId id="772" r:id="rId21"/>
    <p:sldId id="705" r:id="rId22"/>
    <p:sldId id="764" r:id="rId23"/>
    <p:sldId id="773" r:id="rId24"/>
    <p:sldId id="718" r:id="rId25"/>
    <p:sldId id="738" r:id="rId26"/>
    <p:sldId id="765" r:id="rId27"/>
    <p:sldId id="774" r:id="rId28"/>
    <p:sldId id="766" r:id="rId29"/>
    <p:sldId id="777" r:id="rId30"/>
    <p:sldId id="767" r:id="rId31"/>
    <p:sldId id="778" r:id="rId32"/>
    <p:sldId id="768" r:id="rId33"/>
    <p:sldId id="781" r:id="rId34"/>
    <p:sldId id="784" r:id="rId3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itha Ramsuran" initials="AR" lastIdx="2" clrIdx="0">
    <p:extLst>
      <p:ext uri="{19B8F6BF-5375-455C-9EA6-DF929625EA0E}">
        <p15:presenceInfo xmlns:p15="http://schemas.microsoft.com/office/powerpoint/2012/main" userId="S-1-5-21-3546547112-155120303-138758004-13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280"/>
    <a:srgbClr val="F5822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59" autoAdjust="0"/>
    <p:restoredTop sz="94280" autoAdjust="0"/>
  </p:normalViewPr>
  <p:slideViewPr>
    <p:cSldViewPr snapToGrid="0">
      <p:cViewPr varScale="1">
        <p:scale>
          <a:sx n="78" d="100"/>
          <a:sy n="78" d="100"/>
        </p:scale>
        <p:origin x="1104" y="48"/>
      </p:cViewPr>
      <p:guideLst/>
    </p:cSldViewPr>
  </p:slideViewPr>
  <p:outlineViewPr>
    <p:cViewPr>
      <p:scale>
        <a:sx n="33" d="100"/>
        <a:sy n="33" d="100"/>
      </p:scale>
      <p:origin x="0" y="-6486"/>
    </p:cViewPr>
  </p:outlineViewPr>
  <p:notesTextViewPr>
    <p:cViewPr>
      <p:scale>
        <a:sx n="1" d="1"/>
        <a:sy n="1" d="1"/>
      </p:scale>
      <p:origin x="0" y="0"/>
    </p:cViewPr>
  </p:notesTextViewPr>
  <p:sorterViewPr>
    <p:cViewPr>
      <p:scale>
        <a:sx n="130" d="100"/>
        <a:sy n="130" d="100"/>
      </p:scale>
      <p:origin x="0" y="-1032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microsoft.com/office/2015/10/relationships/revisionInfo" Target="revisionInfo.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C08A154-82CD-464A-ABA0-4C81F3648C87}"/>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679B41D7-674D-4A20-96A5-325B9236F093}"/>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220655C9-51B5-4CFC-806B-370B4512E052}" type="datetimeFigureOut">
              <a:rPr lang="en-US" smtClean="0"/>
              <a:t>5/18/2020</a:t>
            </a:fld>
            <a:endParaRPr lang="en-US" dirty="0"/>
          </a:p>
        </p:txBody>
      </p:sp>
      <p:sp>
        <p:nvSpPr>
          <p:cNvPr id="4" name="Footer Placeholder 3">
            <a:extLst>
              <a:ext uri="{FF2B5EF4-FFF2-40B4-BE49-F238E27FC236}">
                <a16:creationId xmlns:a16="http://schemas.microsoft.com/office/drawing/2014/main" id="{4EA7F4B8-5CC4-4991-ABE2-0860439136AA}"/>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BDA8F0E-060D-4ED3-8973-91D92F0C9100}"/>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F6EE53ED-5DD4-4748-A2AD-ACD724983562}" type="slidenum">
              <a:rPr lang="en-US" smtClean="0"/>
              <a:t>‹#›</a:t>
            </a:fld>
            <a:endParaRPr lang="en-US" dirty="0"/>
          </a:p>
        </p:txBody>
      </p:sp>
    </p:spTree>
    <p:extLst>
      <p:ext uri="{BB962C8B-B14F-4D97-AF65-F5344CB8AC3E}">
        <p14:creationId xmlns:p14="http://schemas.microsoft.com/office/powerpoint/2010/main" val="9437218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EDBD61E-01AE-4A18-BEEF-3919EA26198F}" type="datetimeFigureOut">
              <a:rPr lang="en-US" smtClean="0"/>
              <a:t>5/18/2020</a:t>
            </a:fld>
            <a:endParaRPr lang="en-US" dirty="0"/>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00EA2CF-5747-4643-9999-B3E85296D152}" type="slidenum">
              <a:rPr lang="en-US" smtClean="0"/>
              <a:t>‹#›</a:t>
            </a:fld>
            <a:endParaRPr lang="en-US" dirty="0"/>
          </a:p>
        </p:txBody>
      </p:sp>
    </p:spTree>
    <p:extLst>
      <p:ext uri="{BB962C8B-B14F-4D97-AF65-F5344CB8AC3E}">
        <p14:creationId xmlns:p14="http://schemas.microsoft.com/office/powerpoint/2010/main" val="2760674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47C416B1-D975-46F3-8544-812C478C4B34}"/>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710B9129-52F2-431B-AFC3-C7DDA8A3171E}"/>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ZA" altLang="en-US" dirty="0"/>
          </a:p>
        </p:txBody>
      </p:sp>
      <p:sp>
        <p:nvSpPr>
          <p:cNvPr id="30724" name="Slide Number Placeholder 3">
            <a:extLst>
              <a:ext uri="{FF2B5EF4-FFF2-40B4-BE49-F238E27FC236}">
                <a16:creationId xmlns:a16="http://schemas.microsoft.com/office/drawing/2014/main" id="{AE93105F-6E8B-4270-8561-9067D1A4E03C}"/>
              </a:ext>
            </a:extLst>
          </p:cNvPr>
          <p:cNvSpPr>
            <a:spLocks noGrp="1"/>
          </p:cNvSpPr>
          <p:nvPr>
            <p:ph type="sldNum" sz="quarter" idx="5"/>
          </p:nvPr>
        </p:nvSpPr>
        <p:spPr>
          <a:noFill/>
        </p:spPr>
        <p:txBody>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C5B6FB1D-361D-479F-AB14-86076985DD63}"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4</a:t>
            </a:fld>
            <a:endPar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43852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Notes Placeholder">
            <a:extLst>
              <a:ext uri="{FF2B5EF4-FFF2-40B4-BE49-F238E27FC236}">
                <a16:creationId xmlns:a16="http://schemas.microsoft.com/office/drawing/2014/main" id="{0115C273-D25B-4613-B949-325370C1628E}"/>
              </a:ext>
            </a:extLst>
          </p:cNvPr>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8078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E9F122E9-4714-4500-85DE-D3B2D4DE80A6}"/>
              </a:ext>
            </a:extLst>
          </p:cNvPr>
          <p:cNvSpPr>
            <a:spLocks noGrp="1" noRot="1" noChangeAspect="1" noChangeArrowheads="1" noTextEdit="1"/>
          </p:cNvSpPr>
          <p:nvPr>
            <p:ph type="sldImg"/>
          </p:nvPr>
        </p:nvSpPr>
        <p:spPr>
          <a:ln/>
        </p:spPr>
      </p:sp>
      <p:sp>
        <p:nvSpPr>
          <p:cNvPr id="46083" name="Notes Placeholder 2">
            <a:extLst>
              <a:ext uri="{FF2B5EF4-FFF2-40B4-BE49-F238E27FC236}">
                <a16:creationId xmlns:a16="http://schemas.microsoft.com/office/drawing/2014/main" id="{0E96886E-7E0B-4D55-B5ED-1317CA960CC3}"/>
              </a:ext>
            </a:extLst>
          </p:cNvPr>
          <p:cNvSpPr>
            <a:spLocks noGrp="1" noChangeArrowheads="1"/>
          </p:cNvSpPr>
          <p:nvPr>
            <p:ph type="body" idx="1"/>
          </p:nvPr>
        </p:nvSpPr>
        <p:spPr>
          <a:noFill/>
        </p:spPr>
        <p:txBody>
          <a:bodyPr/>
          <a:lstStyle/>
          <a:p>
            <a:pPr eaLnBrk="1" hangingPunct="1"/>
            <a:endParaRPr lang="en-US" altLang="en-US" dirty="0"/>
          </a:p>
        </p:txBody>
      </p:sp>
      <p:sp>
        <p:nvSpPr>
          <p:cNvPr id="46084" name="Slide Number Placeholder 3">
            <a:extLst>
              <a:ext uri="{FF2B5EF4-FFF2-40B4-BE49-F238E27FC236}">
                <a16:creationId xmlns:a16="http://schemas.microsoft.com/office/drawing/2014/main" id="{B9C45E63-35B7-4108-9492-036B84E31564}"/>
              </a:ext>
            </a:extLst>
          </p:cNvPr>
          <p:cNvSpPr>
            <a:spLocks noGrp="1"/>
          </p:cNvSpPr>
          <p:nvPr>
            <p:ph type="sldNum" sz="quarter" idx="5"/>
          </p:nvPr>
        </p:nvSpPr>
        <p:spPr>
          <a:noFill/>
        </p:spPr>
        <p:txBody>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89D51EDA-E722-42D9-96D0-F11378E88CBB}"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0879890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C493B-C3BD-8946-80BB-42662F66DC47}"/>
              </a:ext>
            </a:extLst>
          </p:cNvPr>
          <p:cNvSpPr>
            <a:spLocks noGrp="1"/>
          </p:cNvSpPr>
          <p:nvPr>
            <p:ph type="ctrTitle"/>
          </p:nvPr>
        </p:nvSpPr>
        <p:spPr>
          <a:xfrm>
            <a:off x="1143000" y="1122363"/>
            <a:ext cx="6858000" cy="2387600"/>
          </a:xfrm>
        </p:spPr>
        <p:txBody>
          <a:bodyPr anchor="b"/>
          <a:lstStyle>
            <a:lvl1pPr algn="ctr">
              <a:defRPr sz="4500"/>
            </a:lvl1pPr>
          </a:lstStyle>
          <a:p>
            <a:r>
              <a:rPr lang="en-GB"/>
              <a:t>Click to edit Master title style</a:t>
            </a:r>
            <a:endParaRPr lang="en-US"/>
          </a:p>
        </p:txBody>
      </p:sp>
      <p:sp>
        <p:nvSpPr>
          <p:cNvPr id="3" name="Subtitle 2">
            <a:extLst>
              <a:ext uri="{FF2B5EF4-FFF2-40B4-BE49-F238E27FC236}">
                <a16:creationId xmlns:a16="http://schemas.microsoft.com/office/drawing/2014/main" id="{FDE4681B-DCE5-A445-A65C-6A9175BBACB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A174C56C-4D6E-7443-91FE-33C6EDE2E128}"/>
              </a:ext>
            </a:extLst>
          </p:cNvPr>
          <p:cNvSpPr>
            <a:spLocks noGrp="1"/>
          </p:cNvSpPr>
          <p:nvPr>
            <p:ph type="dt" sz="half" idx="10"/>
          </p:nvPr>
        </p:nvSpPr>
        <p:spPr/>
        <p:txBody>
          <a:bodyPr/>
          <a:lstStyle/>
          <a:p>
            <a:fld id="{EAB647B1-3EC2-1946-BC7A-FFFC5A4C05D0}" type="datetime1">
              <a:rPr lang="en-ZA" smtClean="0"/>
              <a:t>2020/05/18</a:t>
            </a:fld>
            <a:endParaRPr lang="en-ZA" dirty="0"/>
          </a:p>
        </p:txBody>
      </p:sp>
      <p:sp>
        <p:nvSpPr>
          <p:cNvPr id="5" name="Footer Placeholder 4">
            <a:extLst>
              <a:ext uri="{FF2B5EF4-FFF2-40B4-BE49-F238E27FC236}">
                <a16:creationId xmlns:a16="http://schemas.microsoft.com/office/drawing/2014/main" id="{F5E6E423-B4F1-C048-8316-CA21D1198AED}"/>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id="{AC3B15B1-0265-F24E-836B-74589CE08FE9}"/>
              </a:ext>
            </a:extLst>
          </p:cNvPr>
          <p:cNvSpPr>
            <a:spLocks noGrp="1"/>
          </p:cNvSpPr>
          <p:nvPr>
            <p:ph type="sldNum" sz="quarter" idx="12"/>
          </p:nvPr>
        </p:nvSpPr>
        <p:spPr/>
        <p:txBody>
          <a:bodyPr/>
          <a:lstStyle/>
          <a:p>
            <a:fld id="{2BAE2FD5-7713-4074-9DDA-33665327FCB7}" type="slidenum">
              <a:rPr lang="en-ZA" smtClean="0"/>
              <a:t>‹#›</a:t>
            </a:fld>
            <a:endParaRPr lang="en-ZA" dirty="0"/>
          </a:p>
        </p:txBody>
      </p:sp>
      <p:pic>
        <p:nvPicPr>
          <p:cNvPr id="7" name="Picture 6" descr="A picture containing computer&#10;&#10;Description automatically generated">
            <a:extLst>
              <a:ext uri="{FF2B5EF4-FFF2-40B4-BE49-F238E27FC236}">
                <a16:creationId xmlns:a16="http://schemas.microsoft.com/office/drawing/2014/main" id="{1219D280-552F-6C4D-9372-F34818B2638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34047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0CA0B-5003-E847-BFA7-0A002E863215}"/>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39F0DE6-88E4-0840-B798-0FA7FEE8C28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24132C0-C523-FD4B-9571-F63E22B093BF}"/>
              </a:ext>
            </a:extLst>
          </p:cNvPr>
          <p:cNvSpPr>
            <a:spLocks noGrp="1"/>
          </p:cNvSpPr>
          <p:nvPr>
            <p:ph type="dt" sz="half" idx="10"/>
          </p:nvPr>
        </p:nvSpPr>
        <p:spPr/>
        <p:txBody>
          <a:bodyPr/>
          <a:lstStyle/>
          <a:p>
            <a:fld id="{28FF3B7D-02B6-944C-9325-9F0CBB1DD5BA}" type="datetime1">
              <a:rPr lang="en-ZA" smtClean="0"/>
              <a:t>2020/05/18</a:t>
            </a:fld>
            <a:endParaRPr lang="en-ZA" dirty="0"/>
          </a:p>
        </p:txBody>
      </p:sp>
      <p:sp>
        <p:nvSpPr>
          <p:cNvPr id="5" name="Footer Placeholder 4">
            <a:extLst>
              <a:ext uri="{FF2B5EF4-FFF2-40B4-BE49-F238E27FC236}">
                <a16:creationId xmlns:a16="http://schemas.microsoft.com/office/drawing/2014/main" id="{947EA230-0128-FD4C-8C1C-EE0E29947EF5}"/>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id="{367A293E-61C4-E246-9D47-339241BE4C63}"/>
              </a:ext>
            </a:extLst>
          </p:cNvPr>
          <p:cNvSpPr>
            <a:spLocks noGrp="1"/>
          </p:cNvSpPr>
          <p:nvPr>
            <p:ph type="sldNum" sz="quarter" idx="12"/>
          </p:nvPr>
        </p:nvSpPr>
        <p:spPr/>
        <p:txBody>
          <a:bodyPr/>
          <a:lstStyle/>
          <a:p>
            <a:fld id="{2BAE2FD5-7713-4074-9DDA-33665327FCB7}" type="slidenum">
              <a:rPr lang="en-ZA" smtClean="0"/>
              <a:t>‹#›</a:t>
            </a:fld>
            <a:endParaRPr lang="en-ZA" dirty="0"/>
          </a:p>
        </p:txBody>
      </p:sp>
    </p:spTree>
    <p:extLst>
      <p:ext uri="{BB962C8B-B14F-4D97-AF65-F5344CB8AC3E}">
        <p14:creationId xmlns:p14="http://schemas.microsoft.com/office/powerpoint/2010/main" val="3366445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55F415-B673-7E4C-A66D-8299B72D7486}"/>
              </a:ext>
            </a:extLst>
          </p:cNvPr>
          <p:cNvSpPr>
            <a:spLocks noGrp="1"/>
          </p:cNvSpPr>
          <p:nvPr>
            <p:ph type="title" orient="vert"/>
          </p:nvPr>
        </p:nvSpPr>
        <p:spPr>
          <a:xfrm>
            <a:off x="6543675" y="365125"/>
            <a:ext cx="1971675"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5AC6E5D-230E-D946-AE1B-408544B65E92}"/>
              </a:ext>
            </a:extLst>
          </p:cNvPr>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D114D6A-89B9-CC43-9E8E-C6B054B31B7C}"/>
              </a:ext>
            </a:extLst>
          </p:cNvPr>
          <p:cNvSpPr>
            <a:spLocks noGrp="1"/>
          </p:cNvSpPr>
          <p:nvPr>
            <p:ph type="dt" sz="half" idx="10"/>
          </p:nvPr>
        </p:nvSpPr>
        <p:spPr/>
        <p:txBody>
          <a:bodyPr/>
          <a:lstStyle/>
          <a:p>
            <a:fld id="{0B8C1698-52E0-964B-9A04-94A58ACD773D}" type="datetime1">
              <a:rPr lang="en-ZA" smtClean="0"/>
              <a:t>2020/05/18</a:t>
            </a:fld>
            <a:endParaRPr lang="en-ZA" dirty="0"/>
          </a:p>
        </p:txBody>
      </p:sp>
      <p:sp>
        <p:nvSpPr>
          <p:cNvPr id="5" name="Footer Placeholder 4">
            <a:extLst>
              <a:ext uri="{FF2B5EF4-FFF2-40B4-BE49-F238E27FC236}">
                <a16:creationId xmlns:a16="http://schemas.microsoft.com/office/drawing/2014/main" id="{B173F82F-754C-CE4E-88CB-A7853FEBF084}"/>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id="{578E76C5-C31F-5F4B-AC9E-3C37EEA096B0}"/>
              </a:ext>
            </a:extLst>
          </p:cNvPr>
          <p:cNvSpPr>
            <a:spLocks noGrp="1"/>
          </p:cNvSpPr>
          <p:nvPr>
            <p:ph type="sldNum" sz="quarter" idx="12"/>
          </p:nvPr>
        </p:nvSpPr>
        <p:spPr/>
        <p:txBody>
          <a:bodyPr/>
          <a:lstStyle/>
          <a:p>
            <a:fld id="{2BAE2FD5-7713-4074-9DDA-33665327FCB7}" type="slidenum">
              <a:rPr lang="en-ZA" smtClean="0"/>
              <a:t>‹#›</a:t>
            </a:fld>
            <a:endParaRPr lang="en-ZA" dirty="0"/>
          </a:p>
        </p:txBody>
      </p:sp>
    </p:spTree>
    <p:extLst>
      <p:ext uri="{BB962C8B-B14F-4D97-AF65-F5344CB8AC3E}">
        <p14:creationId xmlns:p14="http://schemas.microsoft.com/office/powerpoint/2010/main" val="2491914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43" y="857"/>
            <a:ext cx="9141714" cy="6856285"/>
          </a:xfrm>
          <a:prstGeom prst="rect">
            <a:avLst/>
          </a:prstGeom>
        </p:spPr>
      </p:pic>
      <p:sp>
        <p:nvSpPr>
          <p:cNvPr id="4" name="Date Placeholder 3"/>
          <p:cNvSpPr>
            <a:spLocks noGrp="1"/>
          </p:cNvSpPr>
          <p:nvPr>
            <p:ph type="dt" sz="half" idx="10"/>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6159311A-96E3-7148-AD99-3F45E7F5D7A9}" type="datetime1">
              <a:rPr lang="en-ZA" smtClean="0"/>
              <a:t>2020/05/18</a:t>
            </a:fld>
            <a:endParaRPr lang="en-ZA" dirty="0"/>
          </a:p>
        </p:txBody>
      </p:sp>
      <p:sp>
        <p:nvSpPr>
          <p:cNvPr id="5" name="Footer Placeholder 4"/>
          <p:cNvSpPr>
            <a:spLocks noGrp="1"/>
          </p:cNvSpPr>
          <p:nvPr>
            <p:ph type="ftr" sz="quarter" idx="11"/>
          </p:nvPr>
        </p:nvSpPr>
        <p:spPr/>
        <p:txBody>
          <a:bodyPr/>
          <a:lstStyle>
            <a:lvl1pPr>
              <a:defRPr>
                <a:solidFill>
                  <a:schemeClr val="bg1"/>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12"/>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99C39176-7255-4A96-8E83-600EE6DB6DF6}" type="slidenum">
              <a:rPr lang="en-ZA" smtClean="0"/>
              <a:pPr/>
              <a:t>‹#›</a:t>
            </a:fld>
            <a:endParaRPr lang="en-ZA" dirty="0"/>
          </a:p>
        </p:txBody>
      </p:sp>
    </p:spTree>
    <p:extLst>
      <p:ext uri="{BB962C8B-B14F-4D97-AF65-F5344CB8AC3E}">
        <p14:creationId xmlns:p14="http://schemas.microsoft.com/office/powerpoint/2010/main" val="39291720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343818"/>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43818"/>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E44F18-9054-8741-8CEE-192DAA55671C}" type="datetime1">
              <a:rPr lang="en-ZA" smtClean="0"/>
              <a:t>2020/05/18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2BAE2FD5-7713-4074-9DDA-33665327FCB7}" type="slidenum">
              <a:rPr lang="en-ZA" smtClean="0"/>
              <a:t>‹#›</a:t>
            </a:fld>
            <a:endParaRPr lang="en-ZA"/>
          </a:p>
        </p:txBody>
      </p:sp>
      <p:pic>
        <p:nvPicPr>
          <p:cNvPr id="8" name="Picture 7">
            <a:extLst>
              <a:ext uri="{FF2B5EF4-FFF2-40B4-BE49-F238E27FC236}">
                <a16:creationId xmlns:a16="http://schemas.microsoft.com/office/drawing/2014/main" id="{248FD87A-97AB-A146-81D9-89870575FE4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6858000"/>
          </a:xfrm>
          <a:prstGeom prst="rect">
            <a:avLst/>
          </a:prstGeom>
        </p:spPr>
      </p:pic>
    </p:spTree>
    <p:extLst>
      <p:ext uri="{BB962C8B-B14F-4D97-AF65-F5344CB8AC3E}">
        <p14:creationId xmlns:p14="http://schemas.microsoft.com/office/powerpoint/2010/main" val="1132634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96F4AA2-C63A-8F42-AF10-77CE23CBC44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3" name="Content Placeholder 2"/>
          <p:cNvSpPr>
            <a:spLocks noGrp="1"/>
          </p:cNvSpPr>
          <p:nvPr>
            <p:ph idx="1"/>
          </p:nvPr>
        </p:nvSpPr>
        <p:spPr>
          <a:xfrm>
            <a:off x="628650" y="1445300"/>
            <a:ext cx="78867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B8B3B3-4534-3D47-93B5-3CBBE94B1505}" type="datetime1">
              <a:rPr lang="en-ZA" smtClean="0"/>
              <a:t>2020/05/18</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2BAE2FD5-7713-4074-9DDA-33665327FCB7}" type="slidenum">
              <a:rPr lang="en-ZA" smtClean="0"/>
              <a:t>‹#›</a:t>
            </a:fld>
            <a:endParaRPr lang="en-ZA" dirty="0"/>
          </a:p>
        </p:txBody>
      </p:sp>
    </p:spTree>
    <p:extLst>
      <p:ext uri="{BB962C8B-B14F-4D97-AF65-F5344CB8AC3E}">
        <p14:creationId xmlns:p14="http://schemas.microsoft.com/office/powerpoint/2010/main" val="3831479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362073"/>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2073"/>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16E786D-F843-DD41-AFF9-AAF488718A53}" type="datetime1">
              <a:rPr lang="en-ZA" smtClean="0"/>
              <a:t>2020/05/18</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2BAE2FD5-7713-4074-9DDA-33665327FCB7}" type="slidenum">
              <a:rPr lang="en-ZA" smtClean="0"/>
              <a:t>‹#›</a:t>
            </a:fld>
            <a:endParaRPr lang="en-ZA" dirty="0"/>
          </a:p>
        </p:txBody>
      </p:sp>
      <p:pic>
        <p:nvPicPr>
          <p:cNvPr id="10" name="Picture 9">
            <a:extLst>
              <a:ext uri="{FF2B5EF4-FFF2-40B4-BE49-F238E27FC236}">
                <a16:creationId xmlns:a16="http://schemas.microsoft.com/office/drawing/2014/main" id="{CDB02FEA-EAF9-D940-B998-E935E4D1B47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6858000"/>
          </a:xfrm>
          <a:prstGeom prst="rect">
            <a:avLst/>
          </a:prstGeom>
        </p:spPr>
      </p:pic>
    </p:spTree>
    <p:extLst>
      <p:ext uri="{BB962C8B-B14F-4D97-AF65-F5344CB8AC3E}">
        <p14:creationId xmlns:p14="http://schemas.microsoft.com/office/powerpoint/2010/main" val="6169310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1A9DFB-9F27-7746-A992-A51141F07CE8}" type="datetime1">
              <a:rPr lang="en-ZA" smtClean="0"/>
              <a:t>2020/05/18</a:t>
            </a:fld>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2BAE2FD5-7713-4074-9DDA-33665327FCB7}" type="slidenum">
              <a:rPr lang="en-ZA" smtClean="0"/>
              <a:t>‹#›</a:t>
            </a:fld>
            <a:endParaRPr lang="en-ZA" dirty="0"/>
          </a:p>
        </p:txBody>
      </p:sp>
      <p:sp>
        <p:nvSpPr>
          <p:cNvPr id="12" name="Content Placeholder 2">
            <a:extLst>
              <a:ext uri="{FF2B5EF4-FFF2-40B4-BE49-F238E27FC236}">
                <a16:creationId xmlns:a16="http://schemas.microsoft.com/office/drawing/2014/main" id="{FF25D1A0-2D54-164B-8969-318F6B973926}"/>
              </a:ext>
            </a:extLst>
          </p:cNvPr>
          <p:cNvSpPr>
            <a:spLocks noGrp="1"/>
          </p:cNvSpPr>
          <p:nvPr>
            <p:ph idx="1"/>
          </p:nvPr>
        </p:nvSpPr>
        <p:spPr>
          <a:xfrm>
            <a:off x="628650" y="1445300"/>
            <a:ext cx="78867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EFD49FDC-B671-FC45-98F9-4A237980C43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6858000"/>
          </a:xfrm>
          <a:prstGeom prst="rect">
            <a:avLst/>
          </a:prstGeom>
        </p:spPr>
      </p:pic>
    </p:spTree>
    <p:extLst>
      <p:ext uri="{BB962C8B-B14F-4D97-AF65-F5344CB8AC3E}">
        <p14:creationId xmlns:p14="http://schemas.microsoft.com/office/powerpoint/2010/main" val="21425095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36207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132843"/>
            <a:ext cx="3868340"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36207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132843"/>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28BDA73-9AE6-4D43-9871-FE3CA0EAECCC}" type="datetime1">
              <a:rPr lang="en-ZA" smtClean="0"/>
              <a:t>2020/05/18</a:t>
            </a:fld>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2BAE2FD5-7713-4074-9DDA-33665327FCB7}" type="slidenum">
              <a:rPr lang="en-ZA" smtClean="0"/>
              <a:t>‹#›</a:t>
            </a:fld>
            <a:endParaRPr lang="en-ZA" dirty="0"/>
          </a:p>
        </p:txBody>
      </p:sp>
      <p:pic>
        <p:nvPicPr>
          <p:cNvPr id="10" name="Picture 9">
            <a:extLst>
              <a:ext uri="{FF2B5EF4-FFF2-40B4-BE49-F238E27FC236}">
                <a16:creationId xmlns:a16="http://schemas.microsoft.com/office/drawing/2014/main" id="{404EF133-F905-BF4F-8A61-B050943C326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6858000"/>
          </a:xfrm>
          <a:prstGeom prst="rect">
            <a:avLst/>
          </a:prstGeom>
        </p:spPr>
      </p:pic>
    </p:spTree>
    <p:extLst>
      <p:ext uri="{BB962C8B-B14F-4D97-AF65-F5344CB8AC3E}">
        <p14:creationId xmlns:p14="http://schemas.microsoft.com/office/powerpoint/2010/main" val="31392723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5ABC85-126D-9F4E-B663-510B3CD838AD}" type="datetime1">
              <a:rPr lang="en-ZA" smtClean="0"/>
              <a:t>2020/05/18</a:t>
            </a:fld>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2BAE2FD5-7713-4074-9DDA-33665327FCB7}" type="slidenum">
              <a:rPr lang="en-ZA" smtClean="0"/>
              <a:t>‹#›</a:t>
            </a:fld>
            <a:endParaRPr lang="en-ZA" dirty="0"/>
          </a:p>
        </p:txBody>
      </p:sp>
      <p:sp>
        <p:nvSpPr>
          <p:cNvPr id="10" name="Content Placeholder 2">
            <a:extLst>
              <a:ext uri="{FF2B5EF4-FFF2-40B4-BE49-F238E27FC236}">
                <a16:creationId xmlns:a16="http://schemas.microsoft.com/office/drawing/2014/main" id="{A3AD45AD-7741-354F-ABDE-AF5607A87D20}"/>
              </a:ext>
            </a:extLst>
          </p:cNvPr>
          <p:cNvSpPr>
            <a:spLocks noGrp="1"/>
          </p:cNvSpPr>
          <p:nvPr>
            <p:ph idx="1"/>
          </p:nvPr>
        </p:nvSpPr>
        <p:spPr>
          <a:xfrm>
            <a:off x="628650" y="1445300"/>
            <a:ext cx="78867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a:extLst>
              <a:ext uri="{FF2B5EF4-FFF2-40B4-BE49-F238E27FC236}">
                <a16:creationId xmlns:a16="http://schemas.microsoft.com/office/drawing/2014/main" id="{30285FE2-F6CA-A149-B66D-C1D86A9358E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6858000"/>
          </a:xfrm>
          <a:prstGeom prst="rect">
            <a:avLst/>
          </a:prstGeom>
        </p:spPr>
      </p:pic>
    </p:spTree>
    <p:extLst>
      <p:ext uri="{BB962C8B-B14F-4D97-AF65-F5344CB8AC3E}">
        <p14:creationId xmlns:p14="http://schemas.microsoft.com/office/powerpoint/2010/main" val="36480943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BA269DF-F072-DD41-BBA5-DFB914DA43AF}" type="datetime1">
              <a:rPr lang="en-ZA" smtClean="0"/>
              <a:t>2020/05/18</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2BAE2FD5-7713-4074-9DDA-33665327FCB7}" type="slidenum">
              <a:rPr lang="en-ZA" smtClean="0"/>
              <a:t>‹#›</a:t>
            </a:fld>
            <a:endParaRPr lang="en-ZA"/>
          </a:p>
        </p:txBody>
      </p:sp>
      <p:sp>
        <p:nvSpPr>
          <p:cNvPr id="12" name="Content Placeholder 2">
            <a:extLst>
              <a:ext uri="{FF2B5EF4-FFF2-40B4-BE49-F238E27FC236}">
                <a16:creationId xmlns:a16="http://schemas.microsoft.com/office/drawing/2014/main" id="{7F5D9DF1-891C-0744-9D80-D55C2DB07806}"/>
              </a:ext>
            </a:extLst>
          </p:cNvPr>
          <p:cNvSpPr>
            <a:spLocks noGrp="1"/>
          </p:cNvSpPr>
          <p:nvPr>
            <p:ph idx="1"/>
          </p:nvPr>
        </p:nvSpPr>
        <p:spPr>
          <a:xfrm>
            <a:off x="628650" y="1445300"/>
            <a:ext cx="78867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12">
            <a:extLst>
              <a:ext uri="{FF2B5EF4-FFF2-40B4-BE49-F238E27FC236}">
                <a16:creationId xmlns:a16="http://schemas.microsoft.com/office/drawing/2014/main" id="{F121DCBA-4DAA-9248-8A40-85E599A91A0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6858000"/>
          </a:xfrm>
          <a:prstGeom prst="rect">
            <a:avLst/>
          </a:prstGeom>
        </p:spPr>
      </p:pic>
    </p:spTree>
    <p:extLst>
      <p:ext uri="{BB962C8B-B14F-4D97-AF65-F5344CB8AC3E}">
        <p14:creationId xmlns:p14="http://schemas.microsoft.com/office/powerpoint/2010/main" val="444333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04DFD-ABB9-4F4D-AF6E-C42CF539A7E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F4C1C39-4403-2241-8CC6-AFAEE0F3AB5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8EB947B-2FB4-E54C-A794-36EB94535B70}"/>
              </a:ext>
            </a:extLst>
          </p:cNvPr>
          <p:cNvSpPr>
            <a:spLocks noGrp="1"/>
          </p:cNvSpPr>
          <p:nvPr>
            <p:ph type="dt" sz="half" idx="10"/>
          </p:nvPr>
        </p:nvSpPr>
        <p:spPr/>
        <p:txBody>
          <a:bodyPr/>
          <a:lstStyle/>
          <a:p>
            <a:fld id="{F4E92064-7FC6-3441-8056-25BB94CA4E2E}" type="datetime1">
              <a:rPr lang="en-ZA" smtClean="0"/>
              <a:t>2020/05/18</a:t>
            </a:fld>
            <a:endParaRPr lang="en-ZA" dirty="0"/>
          </a:p>
        </p:txBody>
      </p:sp>
      <p:sp>
        <p:nvSpPr>
          <p:cNvPr id="5" name="Footer Placeholder 4">
            <a:extLst>
              <a:ext uri="{FF2B5EF4-FFF2-40B4-BE49-F238E27FC236}">
                <a16:creationId xmlns:a16="http://schemas.microsoft.com/office/drawing/2014/main" id="{25CCCE41-A600-4A4E-B35D-4F0D6C615074}"/>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id="{B7FBDC5A-8C40-E240-91A8-388136F5F808}"/>
              </a:ext>
            </a:extLst>
          </p:cNvPr>
          <p:cNvSpPr>
            <a:spLocks noGrp="1"/>
          </p:cNvSpPr>
          <p:nvPr>
            <p:ph type="sldNum" sz="quarter" idx="12"/>
          </p:nvPr>
        </p:nvSpPr>
        <p:spPr/>
        <p:txBody>
          <a:bodyPr/>
          <a:lstStyle/>
          <a:p>
            <a:fld id="{2BAE2FD5-7713-4074-9DDA-33665327FCB7}" type="slidenum">
              <a:rPr lang="en-ZA" smtClean="0"/>
              <a:t>‹#›</a:t>
            </a:fld>
            <a:endParaRPr lang="en-ZA" dirty="0"/>
          </a:p>
        </p:txBody>
      </p:sp>
    </p:spTree>
    <p:extLst>
      <p:ext uri="{BB962C8B-B14F-4D97-AF65-F5344CB8AC3E}">
        <p14:creationId xmlns:p14="http://schemas.microsoft.com/office/powerpoint/2010/main" val="35826255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F8E02-2CD1-C644-BF05-1AE45A4A50C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78B4A687-0CDA-D344-B23B-5958806E6FE8}"/>
              </a:ext>
            </a:extLst>
          </p:cNvPr>
          <p:cNvSpPr>
            <a:spLocks noGrp="1"/>
          </p:cNvSpPr>
          <p:nvPr>
            <p:ph type="dt" sz="half" idx="10"/>
          </p:nvPr>
        </p:nvSpPr>
        <p:spPr/>
        <p:txBody>
          <a:bodyPr/>
          <a:lstStyle/>
          <a:p>
            <a:fld id="{8E5FF342-24DB-4E46-9A31-65D63504EE5E}" type="datetime1">
              <a:rPr lang="en-ZA" smtClean="0"/>
              <a:t>2020/05/18</a:t>
            </a:fld>
            <a:endParaRPr lang="en-ZA" dirty="0"/>
          </a:p>
        </p:txBody>
      </p:sp>
      <p:sp>
        <p:nvSpPr>
          <p:cNvPr id="4" name="Footer Placeholder 3">
            <a:extLst>
              <a:ext uri="{FF2B5EF4-FFF2-40B4-BE49-F238E27FC236}">
                <a16:creationId xmlns:a16="http://schemas.microsoft.com/office/drawing/2014/main" id="{F4C0C1BB-0EF4-184C-BD3F-B1D4BFC74BBB}"/>
              </a:ext>
            </a:extLst>
          </p:cNvPr>
          <p:cNvSpPr>
            <a:spLocks noGrp="1"/>
          </p:cNvSpPr>
          <p:nvPr>
            <p:ph type="ftr" sz="quarter" idx="11"/>
          </p:nvPr>
        </p:nvSpPr>
        <p:spPr/>
        <p:txBody>
          <a:bodyPr/>
          <a:lstStyle/>
          <a:p>
            <a:endParaRPr lang="en-ZA" dirty="0"/>
          </a:p>
        </p:txBody>
      </p:sp>
      <p:sp>
        <p:nvSpPr>
          <p:cNvPr id="5" name="Slide Number Placeholder 4">
            <a:extLst>
              <a:ext uri="{FF2B5EF4-FFF2-40B4-BE49-F238E27FC236}">
                <a16:creationId xmlns:a16="http://schemas.microsoft.com/office/drawing/2014/main" id="{F69D622E-CE87-6946-B670-2EB27F8E2C6E}"/>
              </a:ext>
            </a:extLst>
          </p:cNvPr>
          <p:cNvSpPr>
            <a:spLocks noGrp="1"/>
          </p:cNvSpPr>
          <p:nvPr>
            <p:ph type="sldNum" sz="quarter" idx="12"/>
          </p:nvPr>
        </p:nvSpPr>
        <p:spPr/>
        <p:txBody>
          <a:bodyPr/>
          <a:lstStyle/>
          <a:p>
            <a:fld id="{2BAE2FD5-7713-4074-9DDA-33665327FCB7}" type="slidenum">
              <a:rPr lang="en-ZA" smtClean="0"/>
              <a:t>‹#›</a:t>
            </a:fld>
            <a:endParaRPr lang="en-ZA" dirty="0"/>
          </a:p>
        </p:txBody>
      </p:sp>
      <p:pic>
        <p:nvPicPr>
          <p:cNvPr id="7" name="Picture 6" descr="A picture containing large, blue&#10;&#10;Description automatically generated">
            <a:extLst>
              <a:ext uri="{FF2B5EF4-FFF2-40B4-BE49-F238E27FC236}">
                <a16:creationId xmlns:a16="http://schemas.microsoft.com/office/drawing/2014/main" id="{D2A68E4D-3216-BF4A-9E6B-97AFBF8AAE9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430312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C493B-C3BD-8946-80BB-42662F66DC47}"/>
              </a:ext>
            </a:extLst>
          </p:cNvPr>
          <p:cNvSpPr>
            <a:spLocks noGrp="1"/>
          </p:cNvSpPr>
          <p:nvPr>
            <p:ph type="ctrTitle"/>
          </p:nvPr>
        </p:nvSpPr>
        <p:spPr>
          <a:xfrm>
            <a:off x="1143000" y="1122363"/>
            <a:ext cx="6858000" cy="2387600"/>
          </a:xfrm>
        </p:spPr>
        <p:txBody>
          <a:bodyPr anchor="b"/>
          <a:lstStyle>
            <a:lvl1pPr algn="ctr">
              <a:defRPr sz="4500"/>
            </a:lvl1pPr>
          </a:lstStyle>
          <a:p>
            <a:r>
              <a:rPr lang="en-GB"/>
              <a:t>Click to edit Master title style</a:t>
            </a:r>
            <a:endParaRPr lang="en-US"/>
          </a:p>
        </p:txBody>
      </p:sp>
      <p:sp>
        <p:nvSpPr>
          <p:cNvPr id="3" name="Subtitle 2">
            <a:extLst>
              <a:ext uri="{FF2B5EF4-FFF2-40B4-BE49-F238E27FC236}">
                <a16:creationId xmlns:a16="http://schemas.microsoft.com/office/drawing/2014/main" id="{FDE4681B-DCE5-A445-A65C-6A9175BBACB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A174C56C-4D6E-7443-91FE-33C6EDE2E128}"/>
              </a:ext>
            </a:extLst>
          </p:cNvPr>
          <p:cNvSpPr>
            <a:spLocks noGrp="1"/>
          </p:cNvSpPr>
          <p:nvPr>
            <p:ph type="dt" sz="half" idx="10"/>
          </p:nvPr>
        </p:nvSpPr>
        <p:spPr/>
        <p:txBody>
          <a:bodyPr/>
          <a:lstStyle/>
          <a:p>
            <a:fld id="{4C6A93FA-C120-ED4C-816E-3348DAF1D1A8}" type="datetime1">
              <a:rPr lang="en-ZA" smtClean="0"/>
              <a:t>2020/05/18</a:t>
            </a:fld>
            <a:endParaRPr lang="en-ZA" dirty="0"/>
          </a:p>
        </p:txBody>
      </p:sp>
      <p:sp>
        <p:nvSpPr>
          <p:cNvPr id="5" name="Footer Placeholder 4">
            <a:extLst>
              <a:ext uri="{FF2B5EF4-FFF2-40B4-BE49-F238E27FC236}">
                <a16:creationId xmlns:a16="http://schemas.microsoft.com/office/drawing/2014/main" id="{F5E6E423-B4F1-C048-8316-CA21D1198AED}"/>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id="{AC3B15B1-0265-F24E-836B-74589CE08FE9}"/>
              </a:ext>
            </a:extLst>
          </p:cNvPr>
          <p:cNvSpPr>
            <a:spLocks noGrp="1"/>
          </p:cNvSpPr>
          <p:nvPr>
            <p:ph type="sldNum" sz="quarter" idx="12"/>
          </p:nvPr>
        </p:nvSpPr>
        <p:spPr/>
        <p:txBody>
          <a:bodyPr/>
          <a:lstStyle/>
          <a:p>
            <a:fld id="{2BAE2FD5-7713-4074-9DDA-33665327FCB7}" type="slidenum">
              <a:rPr lang="en-ZA" smtClean="0"/>
              <a:t>‹#›</a:t>
            </a:fld>
            <a:endParaRPr lang="en-ZA" dirty="0"/>
          </a:p>
        </p:txBody>
      </p:sp>
      <p:pic>
        <p:nvPicPr>
          <p:cNvPr id="7" name="Picture 6" descr="A picture containing computer&#10;&#10;Description automatically generated">
            <a:extLst>
              <a:ext uri="{FF2B5EF4-FFF2-40B4-BE49-F238E27FC236}">
                <a16:creationId xmlns:a16="http://schemas.microsoft.com/office/drawing/2014/main" id="{45345A15-E5D4-D448-B393-0B336787E6D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093989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04DFD-ABB9-4F4D-AF6E-C42CF539A7E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F4C1C39-4403-2241-8CC6-AFAEE0F3AB5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8EB947B-2FB4-E54C-A794-36EB94535B70}"/>
              </a:ext>
            </a:extLst>
          </p:cNvPr>
          <p:cNvSpPr>
            <a:spLocks noGrp="1"/>
          </p:cNvSpPr>
          <p:nvPr>
            <p:ph type="dt" sz="half" idx="10"/>
          </p:nvPr>
        </p:nvSpPr>
        <p:spPr/>
        <p:txBody>
          <a:bodyPr/>
          <a:lstStyle/>
          <a:p>
            <a:fld id="{CCCD36EF-CCEF-6845-A222-5D1935C91762}" type="datetime1">
              <a:rPr lang="en-ZA" smtClean="0"/>
              <a:t>2020/05/18</a:t>
            </a:fld>
            <a:endParaRPr lang="en-ZA" dirty="0"/>
          </a:p>
        </p:txBody>
      </p:sp>
      <p:sp>
        <p:nvSpPr>
          <p:cNvPr id="5" name="Footer Placeholder 4">
            <a:extLst>
              <a:ext uri="{FF2B5EF4-FFF2-40B4-BE49-F238E27FC236}">
                <a16:creationId xmlns:a16="http://schemas.microsoft.com/office/drawing/2014/main" id="{25CCCE41-A600-4A4E-B35D-4F0D6C615074}"/>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id="{B7FBDC5A-8C40-E240-91A8-388136F5F808}"/>
              </a:ext>
            </a:extLst>
          </p:cNvPr>
          <p:cNvSpPr>
            <a:spLocks noGrp="1"/>
          </p:cNvSpPr>
          <p:nvPr>
            <p:ph type="sldNum" sz="quarter" idx="12"/>
          </p:nvPr>
        </p:nvSpPr>
        <p:spPr/>
        <p:txBody>
          <a:bodyPr/>
          <a:lstStyle/>
          <a:p>
            <a:fld id="{2BAE2FD5-7713-4074-9DDA-33665327FCB7}" type="slidenum">
              <a:rPr lang="en-ZA" smtClean="0"/>
              <a:t>‹#›</a:t>
            </a:fld>
            <a:endParaRPr lang="en-ZA" dirty="0"/>
          </a:p>
        </p:txBody>
      </p:sp>
    </p:spTree>
    <p:extLst>
      <p:ext uri="{BB962C8B-B14F-4D97-AF65-F5344CB8AC3E}">
        <p14:creationId xmlns:p14="http://schemas.microsoft.com/office/powerpoint/2010/main" val="18554570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809DB-6F9D-A74C-95F6-4B6F9B396867}"/>
              </a:ext>
            </a:extLst>
          </p:cNvPr>
          <p:cNvSpPr>
            <a:spLocks noGrp="1"/>
          </p:cNvSpPr>
          <p:nvPr>
            <p:ph type="title"/>
          </p:nvPr>
        </p:nvSpPr>
        <p:spPr>
          <a:xfrm>
            <a:off x="623888" y="1709739"/>
            <a:ext cx="7886700" cy="2852737"/>
          </a:xfrm>
        </p:spPr>
        <p:txBody>
          <a:bodyPr anchor="b"/>
          <a:lstStyle>
            <a:lvl1pPr>
              <a:defRPr sz="45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E8576A2-F67C-F447-9C70-750321E8E518}"/>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83FBD58-CD29-BE4E-A0AE-06E1936CD5F9}"/>
              </a:ext>
            </a:extLst>
          </p:cNvPr>
          <p:cNvSpPr>
            <a:spLocks noGrp="1"/>
          </p:cNvSpPr>
          <p:nvPr>
            <p:ph type="dt" sz="half" idx="10"/>
          </p:nvPr>
        </p:nvSpPr>
        <p:spPr/>
        <p:txBody>
          <a:bodyPr/>
          <a:lstStyle/>
          <a:p>
            <a:fld id="{8054D7F2-1943-2B41-91E6-59F1FE3F9B0D}" type="datetime1">
              <a:rPr lang="en-ZA" smtClean="0"/>
              <a:t>2020/05/18</a:t>
            </a:fld>
            <a:endParaRPr lang="en-ZA" dirty="0"/>
          </a:p>
        </p:txBody>
      </p:sp>
      <p:sp>
        <p:nvSpPr>
          <p:cNvPr id="5" name="Footer Placeholder 4">
            <a:extLst>
              <a:ext uri="{FF2B5EF4-FFF2-40B4-BE49-F238E27FC236}">
                <a16:creationId xmlns:a16="http://schemas.microsoft.com/office/drawing/2014/main" id="{BFEEAC44-D8F6-8440-960C-AED85D5A5C72}"/>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id="{FD1F5151-7953-5D49-9278-7240C971C7E1}"/>
              </a:ext>
            </a:extLst>
          </p:cNvPr>
          <p:cNvSpPr>
            <a:spLocks noGrp="1"/>
          </p:cNvSpPr>
          <p:nvPr>
            <p:ph type="sldNum" sz="quarter" idx="12"/>
          </p:nvPr>
        </p:nvSpPr>
        <p:spPr/>
        <p:txBody>
          <a:bodyPr/>
          <a:lstStyle/>
          <a:p>
            <a:fld id="{2BAE2FD5-7713-4074-9DDA-33665327FCB7}" type="slidenum">
              <a:rPr lang="en-ZA" smtClean="0"/>
              <a:t>‹#›</a:t>
            </a:fld>
            <a:endParaRPr lang="en-ZA" dirty="0"/>
          </a:p>
        </p:txBody>
      </p:sp>
    </p:spTree>
    <p:extLst>
      <p:ext uri="{BB962C8B-B14F-4D97-AF65-F5344CB8AC3E}">
        <p14:creationId xmlns:p14="http://schemas.microsoft.com/office/powerpoint/2010/main" val="32852308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C9969-F865-6945-A51A-B009B3B5796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9F409C4-B1EB-2E45-A82C-024EFDCE7BBB}"/>
              </a:ext>
            </a:extLst>
          </p:cNvPr>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FF9E567-9CD6-6749-9661-26A2774C67AB}"/>
              </a:ext>
            </a:extLst>
          </p:cNvPr>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B0C01E20-8037-784C-A18E-F516351B8E93}"/>
              </a:ext>
            </a:extLst>
          </p:cNvPr>
          <p:cNvSpPr>
            <a:spLocks noGrp="1"/>
          </p:cNvSpPr>
          <p:nvPr>
            <p:ph type="dt" sz="half" idx="10"/>
          </p:nvPr>
        </p:nvSpPr>
        <p:spPr/>
        <p:txBody>
          <a:bodyPr/>
          <a:lstStyle/>
          <a:p>
            <a:fld id="{A6DAF747-F0E5-A447-9946-0E410B502D10}" type="datetime1">
              <a:rPr lang="en-ZA" smtClean="0"/>
              <a:t>2020/05/18</a:t>
            </a:fld>
            <a:endParaRPr lang="en-ZA" dirty="0"/>
          </a:p>
        </p:txBody>
      </p:sp>
      <p:sp>
        <p:nvSpPr>
          <p:cNvPr id="6" name="Footer Placeholder 5">
            <a:extLst>
              <a:ext uri="{FF2B5EF4-FFF2-40B4-BE49-F238E27FC236}">
                <a16:creationId xmlns:a16="http://schemas.microsoft.com/office/drawing/2014/main" id="{29E2580E-6A03-8E42-B81D-79558D963E80}"/>
              </a:ext>
            </a:extLst>
          </p:cNvPr>
          <p:cNvSpPr>
            <a:spLocks noGrp="1"/>
          </p:cNvSpPr>
          <p:nvPr>
            <p:ph type="ftr" sz="quarter" idx="11"/>
          </p:nvPr>
        </p:nvSpPr>
        <p:spPr/>
        <p:txBody>
          <a:bodyPr/>
          <a:lstStyle/>
          <a:p>
            <a:endParaRPr lang="en-ZA" dirty="0"/>
          </a:p>
        </p:txBody>
      </p:sp>
      <p:sp>
        <p:nvSpPr>
          <p:cNvPr id="7" name="Slide Number Placeholder 6">
            <a:extLst>
              <a:ext uri="{FF2B5EF4-FFF2-40B4-BE49-F238E27FC236}">
                <a16:creationId xmlns:a16="http://schemas.microsoft.com/office/drawing/2014/main" id="{6869480B-9DB2-844D-9D67-01513BD3FCBD}"/>
              </a:ext>
            </a:extLst>
          </p:cNvPr>
          <p:cNvSpPr>
            <a:spLocks noGrp="1"/>
          </p:cNvSpPr>
          <p:nvPr>
            <p:ph type="sldNum" sz="quarter" idx="12"/>
          </p:nvPr>
        </p:nvSpPr>
        <p:spPr/>
        <p:txBody>
          <a:bodyPr/>
          <a:lstStyle/>
          <a:p>
            <a:fld id="{2BAE2FD5-7713-4074-9DDA-33665327FCB7}" type="slidenum">
              <a:rPr lang="en-ZA" smtClean="0"/>
              <a:t>‹#›</a:t>
            </a:fld>
            <a:endParaRPr lang="en-ZA" dirty="0"/>
          </a:p>
        </p:txBody>
      </p:sp>
    </p:spTree>
    <p:extLst>
      <p:ext uri="{BB962C8B-B14F-4D97-AF65-F5344CB8AC3E}">
        <p14:creationId xmlns:p14="http://schemas.microsoft.com/office/powerpoint/2010/main" val="34706596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E08EF-DA00-2941-ADA8-0AD6934A7BB7}"/>
              </a:ext>
            </a:extLst>
          </p:cNvPr>
          <p:cNvSpPr>
            <a:spLocks noGrp="1"/>
          </p:cNvSpPr>
          <p:nvPr>
            <p:ph type="title"/>
          </p:nvPr>
        </p:nvSpPr>
        <p:spPr>
          <a:xfrm>
            <a:off x="629841" y="365126"/>
            <a:ext cx="78867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DD0A720-9984-B043-84F0-265CB372C10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a:extLst>
              <a:ext uri="{FF2B5EF4-FFF2-40B4-BE49-F238E27FC236}">
                <a16:creationId xmlns:a16="http://schemas.microsoft.com/office/drawing/2014/main" id="{951B77D8-BEE5-A04B-A3EB-3E2466E3318A}"/>
              </a:ext>
            </a:extLst>
          </p:cNvPr>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D8D9CB4-B8FA-B34F-8319-DBEEB60CAD50}"/>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a:extLst>
              <a:ext uri="{FF2B5EF4-FFF2-40B4-BE49-F238E27FC236}">
                <a16:creationId xmlns:a16="http://schemas.microsoft.com/office/drawing/2014/main" id="{65A31EFA-4CBA-6E44-A39A-63FD91E8F7A8}"/>
              </a:ext>
            </a:extLst>
          </p:cNvPr>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6936843-680D-AF48-8A73-D2116916DB67}"/>
              </a:ext>
            </a:extLst>
          </p:cNvPr>
          <p:cNvSpPr>
            <a:spLocks noGrp="1"/>
          </p:cNvSpPr>
          <p:nvPr>
            <p:ph type="dt" sz="half" idx="10"/>
          </p:nvPr>
        </p:nvSpPr>
        <p:spPr/>
        <p:txBody>
          <a:bodyPr/>
          <a:lstStyle/>
          <a:p>
            <a:fld id="{197EA059-0A37-F749-8577-9E63B1EA06F0}" type="datetime1">
              <a:rPr lang="en-ZA" smtClean="0"/>
              <a:t>2020/05/18</a:t>
            </a:fld>
            <a:endParaRPr lang="en-ZA" dirty="0"/>
          </a:p>
        </p:txBody>
      </p:sp>
      <p:sp>
        <p:nvSpPr>
          <p:cNvPr id="8" name="Footer Placeholder 7">
            <a:extLst>
              <a:ext uri="{FF2B5EF4-FFF2-40B4-BE49-F238E27FC236}">
                <a16:creationId xmlns:a16="http://schemas.microsoft.com/office/drawing/2014/main" id="{741D8E19-F95A-764D-9104-A20E5BB48047}"/>
              </a:ext>
            </a:extLst>
          </p:cNvPr>
          <p:cNvSpPr>
            <a:spLocks noGrp="1"/>
          </p:cNvSpPr>
          <p:nvPr>
            <p:ph type="ftr" sz="quarter" idx="11"/>
          </p:nvPr>
        </p:nvSpPr>
        <p:spPr/>
        <p:txBody>
          <a:bodyPr/>
          <a:lstStyle/>
          <a:p>
            <a:endParaRPr lang="en-ZA" dirty="0"/>
          </a:p>
        </p:txBody>
      </p:sp>
      <p:sp>
        <p:nvSpPr>
          <p:cNvPr id="9" name="Slide Number Placeholder 8">
            <a:extLst>
              <a:ext uri="{FF2B5EF4-FFF2-40B4-BE49-F238E27FC236}">
                <a16:creationId xmlns:a16="http://schemas.microsoft.com/office/drawing/2014/main" id="{D97A255E-C565-5C45-B9B4-2776AEEA9F06}"/>
              </a:ext>
            </a:extLst>
          </p:cNvPr>
          <p:cNvSpPr>
            <a:spLocks noGrp="1"/>
          </p:cNvSpPr>
          <p:nvPr>
            <p:ph type="sldNum" sz="quarter" idx="12"/>
          </p:nvPr>
        </p:nvSpPr>
        <p:spPr/>
        <p:txBody>
          <a:bodyPr/>
          <a:lstStyle/>
          <a:p>
            <a:fld id="{2BAE2FD5-7713-4074-9DDA-33665327FCB7}" type="slidenum">
              <a:rPr lang="en-ZA" smtClean="0"/>
              <a:t>‹#›</a:t>
            </a:fld>
            <a:endParaRPr lang="en-ZA" dirty="0"/>
          </a:p>
        </p:txBody>
      </p:sp>
    </p:spTree>
    <p:extLst>
      <p:ext uri="{BB962C8B-B14F-4D97-AF65-F5344CB8AC3E}">
        <p14:creationId xmlns:p14="http://schemas.microsoft.com/office/powerpoint/2010/main" val="40362889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023D6-10F7-7845-B16F-7E7F4D919F6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0579041A-FA8D-2948-A728-1077ED4F6A84}"/>
              </a:ext>
            </a:extLst>
          </p:cNvPr>
          <p:cNvSpPr>
            <a:spLocks noGrp="1"/>
          </p:cNvSpPr>
          <p:nvPr>
            <p:ph type="dt" sz="half" idx="10"/>
          </p:nvPr>
        </p:nvSpPr>
        <p:spPr/>
        <p:txBody>
          <a:bodyPr/>
          <a:lstStyle/>
          <a:p>
            <a:fld id="{A8F57B63-A705-7B44-8707-4C3CD9B9D344}" type="datetime1">
              <a:rPr lang="en-ZA" smtClean="0"/>
              <a:t>2020/05/18</a:t>
            </a:fld>
            <a:endParaRPr lang="en-ZA" dirty="0"/>
          </a:p>
        </p:txBody>
      </p:sp>
      <p:sp>
        <p:nvSpPr>
          <p:cNvPr id="4" name="Footer Placeholder 3">
            <a:extLst>
              <a:ext uri="{FF2B5EF4-FFF2-40B4-BE49-F238E27FC236}">
                <a16:creationId xmlns:a16="http://schemas.microsoft.com/office/drawing/2014/main" id="{33D7EE06-F5EF-2D4D-A858-A2B98F5374E9}"/>
              </a:ext>
            </a:extLst>
          </p:cNvPr>
          <p:cNvSpPr>
            <a:spLocks noGrp="1"/>
          </p:cNvSpPr>
          <p:nvPr>
            <p:ph type="ftr" sz="quarter" idx="11"/>
          </p:nvPr>
        </p:nvSpPr>
        <p:spPr/>
        <p:txBody>
          <a:bodyPr/>
          <a:lstStyle/>
          <a:p>
            <a:endParaRPr lang="en-ZA" dirty="0"/>
          </a:p>
        </p:txBody>
      </p:sp>
      <p:sp>
        <p:nvSpPr>
          <p:cNvPr id="5" name="Slide Number Placeholder 4">
            <a:extLst>
              <a:ext uri="{FF2B5EF4-FFF2-40B4-BE49-F238E27FC236}">
                <a16:creationId xmlns:a16="http://schemas.microsoft.com/office/drawing/2014/main" id="{A245183B-0460-0042-966C-143001D5D07F}"/>
              </a:ext>
            </a:extLst>
          </p:cNvPr>
          <p:cNvSpPr>
            <a:spLocks noGrp="1"/>
          </p:cNvSpPr>
          <p:nvPr>
            <p:ph type="sldNum" sz="quarter" idx="12"/>
          </p:nvPr>
        </p:nvSpPr>
        <p:spPr/>
        <p:txBody>
          <a:bodyPr/>
          <a:lstStyle/>
          <a:p>
            <a:fld id="{2BAE2FD5-7713-4074-9DDA-33665327FCB7}" type="slidenum">
              <a:rPr lang="en-ZA" smtClean="0"/>
              <a:t>‹#›</a:t>
            </a:fld>
            <a:endParaRPr lang="en-ZA" dirty="0"/>
          </a:p>
        </p:txBody>
      </p:sp>
    </p:spTree>
    <p:extLst>
      <p:ext uri="{BB962C8B-B14F-4D97-AF65-F5344CB8AC3E}">
        <p14:creationId xmlns:p14="http://schemas.microsoft.com/office/powerpoint/2010/main" val="28686367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3F3CED-7E7A-7446-99DF-99E9B150B5EC}"/>
              </a:ext>
            </a:extLst>
          </p:cNvPr>
          <p:cNvSpPr>
            <a:spLocks noGrp="1"/>
          </p:cNvSpPr>
          <p:nvPr>
            <p:ph type="dt" sz="half" idx="10"/>
          </p:nvPr>
        </p:nvSpPr>
        <p:spPr/>
        <p:txBody>
          <a:bodyPr/>
          <a:lstStyle/>
          <a:p>
            <a:fld id="{7E510198-6B54-C245-913A-4EBD5DCF01DC}" type="datetime1">
              <a:rPr lang="en-ZA" smtClean="0"/>
              <a:t>2020/05/18</a:t>
            </a:fld>
            <a:endParaRPr lang="en-ZA" dirty="0"/>
          </a:p>
        </p:txBody>
      </p:sp>
      <p:sp>
        <p:nvSpPr>
          <p:cNvPr id="3" name="Footer Placeholder 2">
            <a:extLst>
              <a:ext uri="{FF2B5EF4-FFF2-40B4-BE49-F238E27FC236}">
                <a16:creationId xmlns:a16="http://schemas.microsoft.com/office/drawing/2014/main" id="{36104902-EF54-074F-8EB6-3CE9D3099C40}"/>
              </a:ext>
            </a:extLst>
          </p:cNvPr>
          <p:cNvSpPr>
            <a:spLocks noGrp="1"/>
          </p:cNvSpPr>
          <p:nvPr>
            <p:ph type="ftr" sz="quarter" idx="11"/>
          </p:nvPr>
        </p:nvSpPr>
        <p:spPr/>
        <p:txBody>
          <a:bodyPr/>
          <a:lstStyle/>
          <a:p>
            <a:endParaRPr lang="en-ZA" dirty="0"/>
          </a:p>
        </p:txBody>
      </p:sp>
      <p:sp>
        <p:nvSpPr>
          <p:cNvPr id="4" name="Slide Number Placeholder 3">
            <a:extLst>
              <a:ext uri="{FF2B5EF4-FFF2-40B4-BE49-F238E27FC236}">
                <a16:creationId xmlns:a16="http://schemas.microsoft.com/office/drawing/2014/main" id="{6915B659-45F4-E448-8F81-B4BD4FAC1701}"/>
              </a:ext>
            </a:extLst>
          </p:cNvPr>
          <p:cNvSpPr>
            <a:spLocks noGrp="1"/>
          </p:cNvSpPr>
          <p:nvPr>
            <p:ph type="sldNum" sz="quarter" idx="12"/>
          </p:nvPr>
        </p:nvSpPr>
        <p:spPr/>
        <p:txBody>
          <a:bodyPr/>
          <a:lstStyle/>
          <a:p>
            <a:fld id="{2BAE2FD5-7713-4074-9DDA-33665327FCB7}" type="slidenum">
              <a:rPr lang="en-ZA" smtClean="0"/>
              <a:t>‹#›</a:t>
            </a:fld>
            <a:endParaRPr lang="en-ZA" dirty="0"/>
          </a:p>
        </p:txBody>
      </p:sp>
    </p:spTree>
    <p:extLst>
      <p:ext uri="{BB962C8B-B14F-4D97-AF65-F5344CB8AC3E}">
        <p14:creationId xmlns:p14="http://schemas.microsoft.com/office/powerpoint/2010/main" val="12518145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03A87-BBAA-D346-9523-1A744E7FF1B4}"/>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08256B64-9EB0-674F-9637-64F51AB61743}"/>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D358D505-C440-CA40-B51E-C64CEE72B94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B5DC67AD-90AC-524C-8714-2255A5F79A8D}"/>
              </a:ext>
            </a:extLst>
          </p:cNvPr>
          <p:cNvSpPr>
            <a:spLocks noGrp="1"/>
          </p:cNvSpPr>
          <p:nvPr>
            <p:ph type="dt" sz="half" idx="10"/>
          </p:nvPr>
        </p:nvSpPr>
        <p:spPr/>
        <p:txBody>
          <a:bodyPr/>
          <a:lstStyle/>
          <a:p>
            <a:fld id="{A76DD7ED-2B61-6D43-B23A-2104AB4AE16E}" type="datetime1">
              <a:rPr lang="en-ZA" smtClean="0"/>
              <a:t>2020/05/18</a:t>
            </a:fld>
            <a:endParaRPr lang="en-ZA" dirty="0"/>
          </a:p>
        </p:txBody>
      </p:sp>
      <p:sp>
        <p:nvSpPr>
          <p:cNvPr id="6" name="Footer Placeholder 5">
            <a:extLst>
              <a:ext uri="{FF2B5EF4-FFF2-40B4-BE49-F238E27FC236}">
                <a16:creationId xmlns:a16="http://schemas.microsoft.com/office/drawing/2014/main" id="{9D11431D-247B-EB46-B09C-679A82464BE6}"/>
              </a:ext>
            </a:extLst>
          </p:cNvPr>
          <p:cNvSpPr>
            <a:spLocks noGrp="1"/>
          </p:cNvSpPr>
          <p:nvPr>
            <p:ph type="ftr" sz="quarter" idx="11"/>
          </p:nvPr>
        </p:nvSpPr>
        <p:spPr/>
        <p:txBody>
          <a:bodyPr/>
          <a:lstStyle/>
          <a:p>
            <a:endParaRPr lang="en-ZA" dirty="0"/>
          </a:p>
        </p:txBody>
      </p:sp>
      <p:sp>
        <p:nvSpPr>
          <p:cNvPr id="7" name="Slide Number Placeholder 6">
            <a:extLst>
              <a:ext uri="{FF2B5EF4-FFF2-40B4-BE49-F238E27FC236}">
                <a16:creationId xmlns:a16="http://schemas.microsoft.com/office/drawing/2014/main" id="{504EDCDD-3188-5345-BCE4-B20DD5858191}"/>
              </a:ext>
            </a:extLst>
          </p:cNvPr>
          <p:cNvSpPr>
            <a:spLocks noGrp="1"/>
          </p:cNvSpPr>
          <p:nvPr>
            <p:ph type="sldNum" sz="quarter" idx="12"/>
          </p:nvPr>
        </p:nvSpPr>
        <p:spPr/>
        <p:txBody>
          <a:bodyPr/>
          <a:lstStyle/>
          <a:p>
            <a:fld id="{2BAE2FD5-7713-4074-9DDA-33665327FCB7}" type="slidenum">
              <a:rPr lang="en-ZA" smtClean="0"/>
              <a:t>‹#›</a:t>
            </a:fld>
            <a:endParaRPr lang="en-ZA" dirty="0"/>
          </a:p>
        </p:txBody>
      </p:sp>
    </p:spTree>
    <p:extLst>
      <p:ext uri="{BB962C8B-B14F-4D97-AF65-F5344CB8AC3E}">
        <p14:creationId xmlns:p14="http://schemas.microsoft.com/office/powerpoint/2010/main" val="2933867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CCA2E-72B0-0746-81D4-5B9016E38F4D}"/>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71F76B6-D146-8B4C-A54D-DDD8AD09DA9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819A8FCF-E8DA-4142-A9FA-D8339B37E34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FA5C397F-4CBC-0448-B94B-7A5DB93B921F}"/>
              </a:ext>
            </a:extLst>
          </p:cNvPr>
          <p:cNvSpPr>
            <a:spLocks noGrp="1"/>
          </p:cNvSpPr>
          <p:nvPr>
            <p:ph type="dt" sz="half" idx="10"/>
          </p:nvPr>
        </p:nvSpPr>
        <p:spPr/>
        <p:txBody>
          <a:bodyPr/>
          <a:lstStyle/>
          <a:p>
            <a:fld id="{86C40EDE-D3EB-C24B-A50C-2747B29241D9}" type="datetime1">
              <a:rPr lang="en-ZA" smtClean="0"/>
              <a:t>2020/05/18</a:t>
            </a:fld>
            <a:endParaRPr lang="en-ZA" dirty="0"/>
          </a:p>
        </p:txBody>
      </p:sp>
      <p:sp>
        <p:nvSpPr>
          <p:cNvPr id="6" name="Footer Placeholder 5">
            <a:extLst>
              <a:ext uri="{FF2B5EF4-FFF2-40B4-BE49-F238E27FC236}">
                <a16:creationId xmlns:a16="http://schemas.microsoft.com/office/drawing/2014/main" id="{396D6B61-25F6-854D-99AD-54FDA6253AB1}"/>
              </a:ext>
            </a:extLst>
          </p:cNvPr>
          <p:cNvSpPr>
            <a:spLocks noGrp="1"/>
          </p:cNvSpPr>
          <p:nvPr>
            <p:ph type="ftr" sz="quarter" idx="11"/>
          </p:nvPr>
        </p:nvSpPr>
        <p:spPr/>
        <p:txBody>
          <a:bodyPr/>
          <a:lstStyle/>
          <a:p>
            <a:endParaRPr lang="en-ZA" dirty="0"/>
          </a:p>
        </p:txBody>
      </p:sp>
      <p:sp>
        <p:nvSpPr>
          <p:cNvPr id="7" name="Slide Number Placeholder 6">
            <a:extLst>
              <a:ext uri="{FF2B5EF4-FFF2-40B4-BE49-F238E27FC236}">
                <a16:creationId xmlns:a16="http://schemas.microsoft.com/office/drawing/2014/main" id="{B35C828F-7DCF-5F47-9299-CB986C1D5949}"/>
              </a:ext>
            </a:extLst>
          </p:cNvPr>
          <p:cNvSpPr>
            <a:spLocks noGrp="1"/>
          </p:cNvSpPr>
          <p:nvPr>
            <p:ph type="sldNum" sz="quarter" idx="12"/>
          </p:nvPr>
        </p:nvSpPr>
        <p:spPr/>
        <p:txBody>
          <a:bodyPr/>
          <a:lstStyle/>
          <a:p>
            <a:fld id="{2BAE2FD5-7713-4074-9DDA-33665327FCB7}" type="slidenum">
              <a:rPr lang="en-ZA" smtClean="0"/>
              <a:t>‹#›</a:t>
            </a:fld>
            <a:endParaRPr lang="en-ZA" dirty="0"/>
          </a:p>
        </p:txBody>
      </p:sp>
    </p:spTree>
    <p:extLst>
      <p:ext uri="{BB962C8B-B14F-4D97-AF65-F5344CB8AC3E}">
        <p14:creationId xmlns:p14="http://schemas.microsoft.com/office/powerpoint/2010/main" val="2082014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809DB-6F9D-A74C-95F6-4B6F9B396867}"/>
              </a:ext>
            </a:extLst>
          </p:cNvPr>
          <p:cNvSpPr>
            <a:spLocks noGrp="1"/>
          </p:cNvSpPr>
          <p:nvPr>
            <p:ph type="title"/>
          </p:nvPr>
        </p:nvSpPr>
        <p:spPr>
          <a:xfrm>
            <a:off x="623888" y="1709739"/>
            <a:ext cx="7886700" cy="2852737"/>
          </a:xfrm>
        </p:spPr>
        <p:txBody>
          <a:bodyPr anchor="b"/>
          <a:lstStyle>
            <a:lvl1pPr>
              <a:defRPr sz="45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E8576A2-F67C-F447-9C70-750321E8E518}"/>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83FBD58-CD29-BE4E-A0AE-06E1936CD5F9}"/>
              </a:ext>
            </a:extLst>
          </p:cNvPr>
          <p:cNvSpPr>
            <a:spLocks noGrp="1"/>
          </p:cNvSpPr>
          <p:nvPr>
            <p:ph type="dt" sz="half" idx="10"/>
          </p:nvPr>
        </p:nvSpPr>
        <p:spPr/>
        <p:txBody>
          <a:bodyPr/>
          <a:lstStyle/>
          <a:p>
            <a:fld id="{F4C2C5A0-9270-8844-9369-C2114AAE8585}" type="datetime1">
              <a:rPr lang="en-ZA" smtClean="0"/>
              <a:t>2020/05/18</a:t>
            </a:fld>
            <a:endParaRPr lang="en-ZA" dirty="0"/>
          </a:p>
        </p:txBody>
      </p:sp>
      <p:sp>
        <p:nvSpPr>
          <p:cNvPr id="5" name="Footer Placeholder 4">
            <a:extLst>
              <a:ext uri="{FF2B5EF4-FFF2-40B4-BE49-F238E27FC236}">
                <a16:creationId xmlns:a16="http://schemas.microsoft.com/office/drawing/2014/main" id="{BFEEAC44-D8F6-8440-960C-AED85D5A5C72}"/>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id="{FD1F5151-7953-5D49-9278-7240C971C7E1}"/>
              </a:ext>
            </a:extLst>
          </p:cNvPr>
          <p:cNvSpPr>
            <a:spLocks noGrp="1"/>
          </p:cNvSpPr>
          <p:nvPr>
            <p:ph type="sldNum" sz="quarter" idx="12"/>
          </p:nvPr>
        </p:nvSpPr>
        <p:spPr/>
        <p:txBody>
          <a:bodyPr/>
          <a:lstStyle/>
          <a:p>
            <a:fld id="{2BAE2FD5-7713-4074-9DDA-33665327FCB7}" type="slidenum">
              <a:rPr lang="en-ZA" smtClean="0"/>
              <a:t>‹#›</a:t>
            </a:fld>
            <a:endParaRPr lang="en-ZA" dirty="0"/>
          </a:p>
        </p:txBody>
      </p:sp>
    </p:spTree>
    <p:extLst>
      <p:ext uri="{BB962C8B-B14F-4D97-AF65-F5344CB8AC3E}">
        <p14:creationId xmlns:p14="http://schemas.microsoft.com/office/powerpoint/2010/main" val="16642298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0CA0B-5003-E847-BFA7-0A002E863215}"/>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39F0DE6-88E4-0840-B798-0FA7FEE8C28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24132C0-C523-FD4B-9571-F63E22B093BF}"/>
              </a:ext>
            </a:extLst>
          </p:cNvPr>
          <p:cNvSpPr>
            <a:spLocks noGrp="1"/>
          </p:cNvSpPr>
          <p:nvPr>
            <p:ph type="dt" sz="half" idx="10"/>
          </p:nvPr>
        </p:nvSpPr>
        <p:spPr/>
        <p:txBody>
          <a:bodyPr/>
          <a:lstStyle/>
          <a:p>
            <a:fld id="{ECEF21C3-FE32-A147-92D6-DE22F5AFDE9E}" type="datetime1">
              <a:rPr lang="en-ZA" smtClean="0"/>
              <a:t>2020/05/18</a:t>
            </a:fld>
            <a:endParaRPr lang="en-ZA" dirty="0"/>
          </a:p>
        </p:txBody>
      </p:sp>
      <p:sp>
        <p:nvSpPr>
          <p:cNvPr id="5" name="Footer Placeholder 4">
            <a:extLst>
              <a:ext uri="{FF2B5EF4-FFF2-40B4-BE49-F238E27FC236}">
                <a16:creationId xmlns:a16="http://schemas.microsoft.com/office/drawing/2014/main" id="{947EA230-0128-FD4C-8C1C-EE0E29947EF5}"/>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id="{367A293E-61C4-E246-9D47-339241BE4C63}"/>
              </a:ext>
            </a:extLst>
          </p:cNvPr>
          <p:cNvSpPr>
            <a:spLocks noGrp="1"/>
          </p:cNvSpPr>
          <p:nvPr>
            <p:ph type="sldNum" sz="quarter" idx="12"/>
          </p:nvPr>
        </p:nvSpPr>
        <p:spPr/>
        <p:txBody>
          <a:bodyPr/>
          <a:lstStyle/>
          <a:p>
            <a:fld id="{2BAE2FD5-7713-4074-9DDA-33665327FCB7}" type="slidenum">
              <a:rPr lang="en-ZA" smtClean="0"/>
              <a:t>‹#›</a:t>
            </a:fld>
            <a:endParaRPr lang="en-ZA" dirty="0"/>
          </a:p>
        </p:txBody>
      </p:sp>
    </p:spTree>
    <p:extLst>
      <p:ext uri="{BB962C8B-B14F-4D97-AF65-F5344CB8AC3E}">
        <p14:creationId xmlns:p14="http://schemas.microsoft.com/office/powerpoint/2010/main" val="37388663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55F415-B673-7E4C-A66D-8299B72D7486}"/>
              </a:ext>
            </a:extLst>
          </p:cNvPr>
          <p:cNvSpPr>
            <a:spLocks noGrp="1"/>
          </p:cNvSpPr>
          <p:nvPr>
            <p:ph type="title" orient="vert"/>
          </p:nvPr>
        </p:nvSpPr>
        <p:spPr>
          <a:xfrm>
            <a:off x="6543675" y="365125"/>
            <a:ext cx="1971675"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5AC6E5D-230E-D946-AE1B-408544B65E92}"/>
              </a:ext>
            </a:extLst>
          </p:cNvPr>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D114D6A-89B9-CC43-9E8E-C6B054B31B7C}"/>
              </a:ext>
            </a:extLst>
          </p:cNvPr>
          <p:cNvSpPr>
            <a:spLocks noGrp="1"/>
          </p:cNvSpPr>
          <p:nvPr>
            <p:ph type="dt" sz="half" idx="10"/>
          </p:nvPr>
        </p:nvSpPr>
        <p:spPr/>
        <p:txBody>
          <a:bodyPr/>
          <a:lstStyle/>
          <a:p>
            <a:fld id="{9F2DF9B1-EC09-4548-983A-DE84FE17BBFD}" type="datetime1">
              <a:rPr lang="en-ZA" smtClean="0"/>
              <a:t>2020/05/18</a:t>
            </a:fld>
            <a:endParaRPr lang="en-ZA" dirty="0"/>
          </a:p>
        </p:txBody>
      </p:sp>
      <p:sp>
        <p:nvSpPr>
          <p:cNvPr id="5" name="Footer Placeholder 4">
            <a:extLst>
              <a:ext uri="{FF2B5EF4-FFF2-40B4-BE49-F238E27FC236}">
                <a16:creationId xmlns:a16="http://schemas.microsoft.com/office/drawing/2014/main" id="{B173F82F-754C-CE4E-88CB-A7853FEBF084}"/>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id="{578E76C5-C31F-5F4B-AC9E-3C37EEA096B0}"/>
              </a:ext>
            </a:extLst>
          </p:cNvPr>
          <p:cNvSpPr>
            <a:spLocks noGrp="1"/>
          </p:cNvSpPr>
          <p:nvPr>
            <p:ph type="sldNum" sz="quarter" idx="12"/>
          </p:nvPr>
        </p:nvSpPr>
        <p:spPr/>
        <p:txBody>
          <a:bodyPr/>
          <a:lstStyle/>
          <a:p>
            <a:fld id="{2BAE2FD5-7713-4074-9DDA-33665327FCB7}" type="slidenum">
              <a:rPr lang="en-ZA" smtClean="0"/>
              <a:t>‹#›</a:t>
            </a:fld>
            <a:endParaRPr lang="en-ZA" dirty="0"/>
          </a:p>
        </p:txBody>
      </p:sp>
    </p:spTree>
    <p:extLst>
      <p:ext uri="{BB962C8B-B14F-4D97-AF65-F5344CB8AC3E}">
        <p14:creationId xmlns:p14="http://schemas.microsoft.com/office/powerpoint/2010/main" val="2088201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445300"/>
            <a:ext cx="78867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0CFD96-B5A9-A743-AE43-CE1FC78CEF12}" type="datetime1">
              <a:rPr lang="en-ZA" smtClean="0"/>
              <a:t>2020/05/18</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2BAE2FD5-7713-4074-9DDA-33665327FCB7}" type="slidenum">
              <a:rPr lang="en-ZA" smtClean="0"/>
              <a:t>‹#›</a:t>
            </a:fld>
            <a:endParaRPr lang="en-ZA" dirty="0"/>
          </a:p>
        </p:txBody>
      </p:sp>
      <p:pic>
        <p:nvPicPr>
          <p:cNvPr id="7" name="Picture 6">
            <a:extLst>
              <a:ext uri="{FF2B5EF4-FFF2-40B4-BE49-F238E27FC236}">
                <a16:creationId xmlns:a16="http://schemas.microsoft.com/office/drawing/2014/main" id="{DFEBD779-C23E-AB48-B3BB-BD2C1D960FF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6858000"/>
          </a:xfrm>
          <a:prstGeom prst="rect">
            <a:avLst/>
          </a:prstGeom>
        </p:spPr>
      </p:pic>
    </p:spTree>
    <p:extLst>
      <p:ext uri="{BB962C8B-B14F-4D97-AF65-F5344CB8AC3E}">
        <p14:creationId xmlns:p14="http://schemas.microsoft.com/office/powerpoint/2010/main" val="3509825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C9969-F865-6945-A51A-B009B3B5796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9F409C4-B1EB-2E45-A82C-024EFDCE7BBB}"/>
              </a:ext>
            </a:extLst>
          </p:cNvPr>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FF9E567-9CD6-6749-9661-26A2774C67AB}"/>
              </a:ext>
            </a:extLst>
          </p:cNvPr>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B0C01E20-8037-784C-A18E-F516351B8E93}"/>
              </a:ext>
            </a:extLst>
          </p:cNvPr>
          <p:cNvSpPr>
            <a:spLocks noGrp="1"/>
          </p:cNvSpPr>
          <p:nvPr>
            <p:ph type="dt" sz="half" idx="10"/>
          </p:nvPr>
        </p:nvSpPr>
        <p:spPr/>
        <p:txBody>
          <a:bodyPr/>
          <a:lstStyle/>
          <a:p>
            <a:fld id="{D037AFED-E8B0-F946-82D5-2EEAC6AC00F5}" type="datetime1">
              <a:rPr lang="en-ZA" smtClean="0"/>
              <a:t>2020/05/18</a:t>
            </a:fld>
            <a:endParaRPr lang="en-ZA" dirty="0"/>
          </a:p>
        </p:txBody>
      </p:sp>
      <p:sp>
        <p:nvSpPr>
          <p:cNvPr id="6" name="Footer Placeholder 5">
            <a:extLst>
              <a:ext uri="{FF2B5EF4-FFF2-40B4-BE49-F238E27FC236}">
                <a16:creationId xmlns:a16="http://schemas.microsoft.com/office/drawing/2014/main" id="{29E2580E-6A03-8E42-B81D-79558D963E80}"/>
              </a:ext>
            </a:extLst>
          </p:cNvPr>
          <p:cNvSpPr>
            <a:spLocks noGrp="1"/>
          </p:cNvSpPr>
          <p:nvPr>
            <p:ph type="ftr" sz="quarter" idx="11"/>
          </p:nvPr>
        </p:nvSpPr>
        <p:spPr/>
        <p:txBody>
          <a:bodyPr/>
          <a:lstStyle/>
          <a:p>
            <a:endParaRPr lang="en-ZA" dirty="0"/>
          </a:p>
        </p:txBody>
      </p:sp>
      <p:sp>
        <p:nvSpPr>
          <p:cNvPr id="7" name="Slide Number Placeholder 6">
            <a:extLst>
              <a:ext uri="{FF2B5EF4-FFF2-40B4-BE49-F238E27FC236}">
                <a16:creationId xmlns:a16="http://schemas.microsoft.com/office/drawing/2014/main" id="{6869480B-9DB2-844D-9D67-01513BD3FCBD}"/>
              </a:ext>
            </a:extLst>
          </p:cNvPr>
          <p:cNvSpPr>
            <a:spLocks noGrp="1"/>
          </p:cNvSpPr>
          <p:nvPr>
            <p:ph type="sldNum" sz="quarter" idx="12"/>
          </p:nvPr>
        </p:nvSpPr>
        <p:spPr/>
        <p:txBody>
          <a:bodyPr/>
          <a:lstStyle/>
          <a:p>
            <a:fld id="{2BAE2FD5-7713-4074-9DDA-33665327FCB7}" type="slidenum">
              <a:rPr lang="en-ZA" smtClean="0"/>
              <a:t>‹#›</a:t>
            </a:fld>
            <a:endParaRPr lang="en-ZA" dirty="0"/>
          </a:p>
        </p:txBody>
      </p:sp>
    </p:spTree>
    <p:extLst>
      <p:ext uri="{BB962C8B-B14F-4D97-AF65-F5344CB8AC3E}">
        <p14:creationId xmlns:p14="http://schemas.microsoft.com/office/powerpoint/2010/main" val="2542357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E08EF-DA00-2941-ADA8-0AD6934A7BB7}"/>
              </a:ext>
            </a:extLst>
          </p:cNvPr>
          <p:cNvSpPr>
            <a:spLocks noGrp="1"/>
          </p:cNvSpPr>
          <p:nvPr>
            <p:ph type="title"/>
          </p:nvPr>
        </p:nvSpPr>
        <p:spPr>
          <a:xfrm>
            <a:off x="629841" y="365126"/>
            <a:ext cx="78867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DD0A720-9984-B043-84F0-265CB372C10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a:extLst>
              <a:ext uri="{FF2B5EF4-FFF2-40B4-BE49-F238E27FC236}">
                <a16:creationId xmlns:a16="http://schemas.microsoft.com/office/drawing/2014/main" id="{951B77D8-BEE5-A04B-A3EB-3E2466E3318A}"/>
              </a:ext>
            </a:extLst>
          </p:cNvPr>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D8D9CB4-B8FA-B34F-8319-DBEEB60CAD50}"/>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a:extLst>
              <a:ext uri="{FF2B5EF4-FFF2-40B4-BE49-F238E27FC236}">
                <a16:creationId xmlns:a16="http://schemas.microsoft.com/office/drawing/2014/main" id="{65A31EFA-4CBA-6E44-A39A-63FD91E8F7A8}"/>
              </a:ext>
            </a:extLst>
          </p:cNvPr>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6936843-680D-AF48-8A73-D2116916DB67}"/>
              </a:ext>
            </a:extLst>
          </p:cNvPr>
          <p:cNvSpPr>
            <a:spLocks noGrp="1"/>
          </p:cNvSpPr>
          <p:nvPr>
            <p:ph type="dt" sz="half" idx="10"/>
          </p:nvPr>
        </p:nvSpPr>
        <p:spPr/>
        <p:txBody>
          <a:bodyPr/>
          <a:lstStyle/>
          <a:p>
            <a:fld id="{3BBE6E52-7127-A843-ADA3-5BF2E14BD685}" type="datetime1">
              <a:rPr lang="en-ZA" smtClean="0"/>
              <a:t>2020/05/18</a:t>
            </a:fld>
            <a:endParaRPr lang="en-ZA" dirty="0"/>
          </a:p>
        </p:txBody>
      </p:sp>
      <p:sp>
        <p:nvSpPr>
          <p:cNvPr id="8" name="Footer Placeholder 7">
            <a:extLst>
              <a:ext uri="{FF2B5EF4-FFF2-40B4-BE49-F238E27FC236}">
                <a16:creationId xmlns:a16="http://schemas.microsoft.com/office/drawing/2014/main" id="{741D8E19-F95A-764D-9104-A20E5BB48047}"/>
              </a:ext>
            </a:extLst>
          </p:cNvPr>
          <p:cNvSpPr>
            <a:spLocks noGrp="1"/>
          </p:cNvSpPr>
          <p:nvPr>
            <p:ph type="ftr" sz="quarter" idx="11"/>
          </p:nvPr>
        </p:nvSpPr>
        <p:spPr/>
        <p:txBody>
          <a:bodyPr/>
          <a:lstStyle/>
          <a:p>
            <a:endParaRPr lang="en-ZA" dirty="0"/>
          </a:p>
        </p:txBody>
      </p:sp>
      <p:sp>
        <p:nvSpPr>
          <p:cNvPr id="9" name="Slide Number Placeholder 8">
            <a:extLst>
              <a:ext uri="{FF2B5EF4-FFF2-40B4-BE49-F238E27FC236}">
                <a16:creationId xmlns:a16="http://schemas.microsoft.com/office/drawing/2014/main" id="{D97A255E-C565-5C45-B9B4-2776AEEA9F06}"/>
              </a:ext>
            </a:extLst>
          </p:cNvPr>
          <p:cNvSpPr>
            <a:spLocks noGrp="1"/>
          </p:cNvSpPr>
          <p:nvPr>
            <p:ph type="sldNum" sz="quarter" idx="12"/>
          </p:nvPr>
        </p:nvSpPr>
        <p:spPr/>
        <p:txBody>
          <a:bodyPr/>
          <a:lstStyle/>
          <a:p>
            <a:fld id="{2BAE2FD5-7713-4074-9DDA-33665327FCB7}" type="slidenum">
              <a:rPr lang="en-ZA" smtClean="0"/>
              <a:t>‹#›</a:t>
            </a:fld>
            <a:endParaRPr lang="en-ZA" dirty="0"/>
          </a:p>
        </p:txBody>
      </p:sp>
    </p:spTree>
    <p:extLst>
      <p:ext uri="{BB962C8B-B14F-4D97-AF65-F5344CB8AC3E}">
        <p14:creationId xmlns:p14="http://schemas.microsoft.com/office/powerpoint/2010/main" val="1589681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023D6-10F7-7845-B16F-7E7F4D919F6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0579041A-FA8D-2948-A728-1077ED4F6A84}"/>
              </a:ext>
            </a:extLst>
          </p:cNvPr>
          <p:cNvSpPr>
            <a:spLocks noGrp="1"/>
          </p:cNvSpPr>
          <p:nvPr>
            <p:ph type="dt" sz="half" idx="10"/>
          </p:nvPr>
        </p:nvSpPr>
        <p:spPr/>
        <p:txBody>
          <a:bodyPr/>
          <a:lstStyle/>
          <a:p>
            <a:fld id="{80976B4F-6963-584C-8288-DFC8EA6859A5}" type="datetime1">
              <a:rPr lang="en-ZA" smtClean="0"/>
              <a:t>2020/05/18</a:t>
            </a:fld>
            <a:endParaRPr lang="en-ZA" dirty="0"/>
          </a:p>
        </p:txBody>
      </p:sp>
      <p:sp>
        <p:nvSpPr>
          <p:cNvPr id="4" name="Footer Placeholder 3">
            <a:extLst>
              <a:ext uri="{FF2B5EF4-FFF2-40B4-BE49-F238E27FC236}">
                <a16:creationId xmlns:a16="http://schemas.microsoft.com/office/drawing/2014/main" id="{33D7EE06-F5EF-2D4D-A858-A2B98F5374E9}"/>
              </a:ext>
            </a:extLst>
          </p:cNvPr>
          <p:cNvSpPr>
            <a:spLocks noGrp="1"/>
          </p:cNvSpPr>
          <p:nvPr>
            <p:ph type="ftr" sz="quarter" idx="11"/>
          </p:nvPr>
        </p:nvSpPr>
        <p:spPr/>
        <p:txBody>
          <a:bodyPr/>
          <a:lstStyle/>
          <a:p>
            <a:endParaRPr lang="en-ZA" dirty="0"/>
          </a:p>
        </p:txBody>
      </p:sp>
      <p:sp>
        <p:nvSpPr>
          <p:cNvPr id="5" name="Slide Number Placeholder 4">
            <a:extLst>
              <a:ext uri="{FF2B5EF4-FFF2-40B4-BE49-F238E27FC236}">
                <a16:creationId xmlns:a16="http://schemas.microsoft.com/office/drawing/2014/main" id="{A245183B-0460-0042-966C-143001D5D07F}"/>
              </a:ext>
            </a:extLst>
          </p:cNvPr>
          <p:cNvSpPr>
            <a:spLocks noGrp="1"/>
          </p:cNvSpPr>
          <p:nvPr>
            <p:ph type="sldNum" sz="quarter" idx="12"/>
          </p:nvPr>
        </p:nvSpPr>
        <p:spPr/>
        <p:txBody>
          <a:bodyPr/>
          <a:lstStyle/>
          <a:p>
            <a:fld id="{2BAE2FD5-7713-4074-9DDA-33665327FCB7}" type="slidenum">
              <a:rPr lang="en-ZA" smtClean="0"/>
              <a:t>‹#›</a:t>
            </a:fld>
            <a:endParaRPr lang="en-ZA" dirty="0"/>
          </a:p>
        </p:txBody>
      </p:sp>
    </p:spTree>
    <p:extLst>
      <p:ext uri="{BB962C8B-B14F-4D97-AF65-F5344CB8AC3E}">
        <p14:creationId xmlns:p14="http://schemas.microsoft.com/office/powerpoint/2010/main" val="1690489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3F3CED-7E7A-7446-99DF-99E9B150B5EC}"/>
              </a:ext>
            </a:extLst>
          </p:cNvPr>
          <p:cNvSpPr>
            <a:spLocks noGrp="1"/>
          </p:cNvSpPr>
          <p:nvPr>
            <p:ph type="dt" sz="half" idx="10"/>
          </p:nvPr>
        </p:nvSpPr>
        <p:spPr/>
        <p:txBody>
          <a:bodyPr/>
          <a:lstStyle/>
          <a:p>
            <a:fld id="{8E13247A-5C58-B348-8540-29B7A155CC47}" type="datetime1">
              <a:rPr lang="en-ZA" smtClean="0"/>
              <a:t>2020/05/18</a:t>
            </a:fld>
            <a:endParaRPr lang="en-ZA" dirty="0"/>
          </a:p>
        </p:txBody>
      </p:sp>
      <p:sp>
        <p:nvSpPr>
          <p:cNvPr id="3" name="Footer Placeholder 2">
            <a:extLst>
              <a:ext uri="{FF2B5EF4-FFF2-40B4-BE49-F238E27FC236}">
                <a16:creationId xmlns:a16="http://schemas.microsoft.com/office/drawing/2014/main" id="{36104902-EF54-074F-8EB6-3CE9D3099C40}"/>
              </a:ext>
            </a:extLst>
          </p:cNvPr>
          <p:cNvSpPr>
            <a:spLocks noGrp="1"/>
          </p:cNvSpPr>
          <p:nvPr>
            <p:ph type="ftr" sz="quarter" idx="11"/>
          </p:nvPr>
        </p:nvSpPr>
        <p:spPr/>
        <p:txBody>
          <a:bodyPr/>
          <a:lstStyle/>
          <a:p>
            <a:endParaRPr lang="en-ZA" dirty="0"/>
          </a:p>
        </p:txBody>
      </p:sp>
      <p:sp>
        <p:nvSpPr>
          <p:cNvPr id="4" name="Slide Number Placeholder 3">
            <a:extLst>
              <a:ext uri="{FF2B5EF4-FFF2-40B4-BE49-F238E27FC236}">
                <a16:creationId xmlns:a16="http://schemas.microsoft.com/office/drawing/2014/main" id="{6915B659-45F4-E448-8F81-B4BD4FAC1701}"/>
              </a:ext>
            </a:extLst>
          </p:cNvPr>
          <p:cNvSpPr>
            <a:spLocks noGrp="1"/>
          </p:cNvSpPr>
          <p:nvPr>
            <p:ph type="sldNum" sz="quarter" idx="12"/>
          </p:nvPr>
        </p:nvSpPr>
        <p:spPr/>
        <p:txBody>
          <a:bodyPr/>
          <a:lstStyle/>
          <a:p>
            <a:fld id="{2BAE2FD5-7713-4074-9DDA-33665327FCB7}" type="slidenum">
              <a:rPr lang="en-ZA" smtClean="0"/>
              <a:t>‹#›</a:t>
            </a:fld>
            <a:endParaRPr lang="en-ZA" dirty="0"/>
          </a:p>
        </p:txBody>
      </p:sp>
    </p:spTree>
    <p:extLst>
      <p:ext uri="{BB962C8B-B14F-4D97-AF65-F5344CB8AC3E}">
        <p14:creationId xmlns:p14="http://schemas.microsoft.com/office/powerpoint/2010/main" val="3530174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03A87-BBAA-D346-9523-1A744E7FF1B4}"/>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08256B64-9EB0-674F-9637-64F51AB61743}"/>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D358D505-C440-CA40-B51E-C64CEE72B94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B5DC67AD-90AC-524C-8714-2255A5F79A8D}"/>
              </a:ext>
            </a:extLst>
          </p:cNvPr>
          <p:cNvSpPr>
            <a:spLocks noGrp="1"/>
          </p:cNvSpPr>
          <p:nvPr>
            <p:ph type="dt" sz="half" idx="10"/>
          </p:nvPr>
        </p:nvSpPr>
        <p:spPr/>
        <p:txBody>
          <a:bodyPr/>
          <a:lstStyle/>
          <a:p>
            <a:fld id="{7D3FAD07-68A5-D448-9723-E6ED6975F508}" type="datetime1">
              <a:rPr lang="en-ZA" smtClean="0"/>
              <a:t>2020/05/18</a:t>
            </a:fld>
            <a:endParaRPr lang="en-ZA" dirty="0"/>
          </a:p>
        </p:txBody>
      </p:sp>
      <p:sp>
        <p:nvSpPr>
          <p:cNvPr id="6" name="Footer Placeholder 5">
            <a:extLst>
              <a:ext uri="{FF2B5EF4-FFF2-40B4-BE49-F238E27FC236}">
                <a16:creationId xmlns:a16="http://schemas.microsoft.com/office/drawing/2014/main" id="{9D11431D-247B-EB46-B09C-679A82464BE6}"/>
              </a:ext>
            </a:extLst>
          </p:cNvPr>
          <p:cNvSpPr>
            <a:spLocks noGrp="1"/>
          </p:cNvSpPr>
          <p:nvPr>
            <p:ph type="ftr" sz="quarter" idx="11"/>
          </p:nvPr>
        </p:nvSpPr>
        <p:spPr/>
        <p:txBody>
          <a:bodyPr/>
          <a:lstStyle/>
          <a:p>
            <a:endParaRPr lang="en-ZA" dirty="0"/>
          </a:p>
        </p:txBody>
      </p:sp>
      <p:sp>
        <p:nvSpPr>
          <p:cNvPr id="7" name="Slide Number Placeholder 6">
            <a:extLst>
              <a:ext uri="{FF2B5EF4-FFF2-40B4-BE49-F238E27FC236}">
                <a16:creationId xmlns:a16="http://schemas.microsoft.com/office/drawing/2014/main" id="{504EDCDD-3188-5345-BCE4-B20DD5858191}"/>
              </a:ext>
            </a:extLst>
          </p:cNvPr>
          <p:cNvSpPr>
            <a:spLocks noGrp="1"/>
          </p:cNvSpPr>
          <p:nvPr>
            <p:ph type="sldNum" sz="quarter" idx="12"/>
          </p:nvPr>
        </p:nvSpPr>
        <p:spPr/>
        <p:txBody>
          <a:bodyPr/>
          <a:lstStyle/>
          <a:p>
            <a:fld id="{2BAE2FD5-7713-4074-9DDA-33665327FCB7}" type="slidenum">
              <a:rPr lang="en-ZA" smtClean="0"/>
              <a:t>‹#›</a:t>
            </a:fld>
            <a:endParaRPr lang="en-ZA" dirty="0"/>
          </a:p>
        </p:txBody>
      </p:sp>
    </p:spTree>
    <p:extLst>
      <p:ext uri="{BB962C8B-B14F-4D97-AF65-F5344CB8AC3E}">
        <p14:creationId xmlns:p14="http://schemas.microsoft.com/office/powerpoint/2010/main" val="2875518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CCA2E-72B0-0746-81D4-5B9016E38F4D}"/>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71F76B6-D146-8B4C-A54D-DDD8AD09DA9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819A8FCF-E8DA-4142-A9FA-D8339B37E34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FA5C397F-4CBC-0448-B94B-7A5DB93B921F}"/>
              </a:ext>
            </a:extLst>
          </p:cNvPr>
          <p:cNvSpPr>
            <a:spLocks noGrp="1"/>
          </p:cNvSpPr>
          <p:nvPr>
            <p:ph type="dt" sz="half" idx="10"/>
          </p:nvPr>
        </p:nvSpPr>
        <p:spPr/>
        <p:txBody>
          <a:bodyPr/>
          <a:lstStyle/>
          <a:p>
            <a:fld id="{35345D51-32D3-1A43-A686-8D4F12E850E2}" type="datetime1">
              <a:rPr lang="en-ZA" smtClean="0"/>
              <a:t>2020/05/18</a:t>
            </a:fld>
            <a:endParaRPr lang="en-ZA" dirty="0"/>
          </a:p>
        </p:txBody>
      </p:sp>
      <p:sp>
        <p:nvSpPr>
          <p:cNvPr id="6" name="Footer Placeholder 5">
            <a:extLst>
              <a:ext uri="{FF2B5EF4-FFF2-40B4-BE49-F238E27FC236}">
                <a16:creationId xmlns:a16="http://schemas.microsoft.com/office/drawing/2014/main" id="{396D6B61-25F6-854D-99AD-54FDA6253AB1}"/>
              </a:ext>
            </a:extLst>
          </p:cNvPr>
          <p:cNvSpPr>
            <a:spLocks noGrp="1"/>
          </p:cNvSpPr>
          <p:nvPr>
            <p:ph type="ftr" sz="quarter" idx="11"/>
          </p:nvPr>
        </p:nvSpPr>
        <p:spPr/>
        <p:txBody>
          <a:bodyPr/>
          <a:lstStyle/>
          <a:p>
            <a:endParaRPr lang="en-ZA" dirty="0"/>
          </a:p>
        </p:txBody>
      </p:sp>
      <p:sp>
        <p:nvSpPr>
          <p:cNvPr id="7" name="Slide Number Placeholder 6">
            <a:extLst>
              <a:ext uri="{FF2B5EF4-FFF2-40B4-BE49-F238E27FC236}">
                <a16:creationId xmlns:a16="http://schemas.microsoft.com/office/drawing/2014/main" id="{B35C828F-7DCF-5F47-9299-CB986C1D5949}"/>
              </a:ext>
            </a:extLst>
          </p:cNvPr>
          <p:cNvSpPr>
            <a:spLocks noGrp="1"/>
          </p:cNvSpPr>
          <p:nvPr>
            <p:ph type="sldNum" sz="quarter" idx="12"/>
          </p:nvPr>
        </p:nvSpPr>
        <p:spPr/>
        <p:txBody>
          <a:bodyPr/>
          <a:lstStyle/>
          <a:p>
            <a:fld id="{2BAE2FD5-7713-4074-9DDA-33665327FCB7}" type="slidenum">
              <a:rPr lang="en-ZA" smtClean="0"/>
              <a:t>‹#›</a:t>
            </a:fld>
            <a:endParaRPr lang="en-ZA" dirty="0"/>
          </a:p>
        </p:txBody>
      </p:sp>
    </p:spTree>
    <p:extLst>
      <p:ext uri="{BB962C8B-B14F-4D97-AF65-F5344CB8AC3E}">
        <p14:creationId xmlns:p14="http://schemas.microsoft.com/office/powerpoint/2010/main" val="3573160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2.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4B7E88-C41A-3140-BC1A-7364E9E85B2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1F41D8E-CF42-2947-BF92-6BAEAD7FAFD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112C4D6-DE7B-B148-AC91-1E20EF3BC24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756E611-D351-B94E-8CAA-7549C12B64AA}" type="datetime1">
              <a:rPr lang="en-ZA" smtClean="0"/>
              <a:t>2020/05/18</a:t>
            </a:fld>
            <a:endParaRPr lang="en-ZA" dirty="0"/>
          </a:p>
        </p:txBody>
      </p:sp>
      <p:sp>
        <p:nvSpPr>
          <p:cNvPr id="5" name="Footer Placeholder 4">
            <a:extLst>
              <a:ext uri="{FF2B5EF4-FFF2-40B4-BE49-F238E27FC236}">
                <a16:creationId xmlns:a16="http://schemas.microsoft.com/office/drawing/2014/main" id="{FCACCB12-7E57-744C-BB04-8A929AF4C67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ZA" dirty="0"/>
          </a:p>
        </p:txBody>
      </p:sp>
      <p:sp>
        <p:nvSpPr>
          <p:cNvPr id="6" name="Slide Number Placeholder 5">
            <a:extLst>
              <a:ext uri="{FF2B5EF4-FFF2-40B4-BE49-F238E27FC236}">
                <a16:creationId xmlns:a16="http://schemas.microsoft.com/office/drawing/2014/main" id="{86E26BC5-E8CB-734D-B8B9-2F63AFF8766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BAE2FD5-7713-4074-9DDA-33665327FCB7}" type="slidenum">
              <a:rPr lang="en-ZA" smtClean="0"/>
              <a:t>‹#›</a:t>
            </a:fld>
            <a:endParaRPr lang="en-ZA" dirty="0"/>
          </a:p>
        </p:txBody>
      </p:sp>
    </p:spTree>
    <p:extLst>
      <p:ext uri="{BB962C8B-B14F-4D97-AF65-F5344CB8AC3E}">
        <p14:creationId xmlns:p14="http://schemas.microsoft.com/office/powerpoint/2010/main" val="811145928"/>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 id="2147483667" r:id="rId18"/>
    <p:sldLayoutId id="2147483766" r:id="rId19"/>
    <p:sldLayoutId id="2147483767" r:id="rId20"/>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4B7E88-C41A-3140-BC1A-7364E9E85B2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1F41D8E-CF42-2947-BF92-6BAEAD7FAFD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112C4D6-DE7B-B148-AC91-1E20EF3BC24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A6234A8-F8A5-5243-9B3D-5975B75A5E4B}" type="datetime1">
              <a:rPr lang="en-ZA" smtClean="0"/>
              <a:t>2020/05/18</a:t>
            </a:fld>
            <a:endParaRPr lang="en-ZA" dirty="0"/>
          </a:p>
        </p:txBody>
      </p:sp>
      <p:sp>
        <p:nvSpPr>
          <p:cNvPr id="5" name="Footer Placeholder 4">
            <a:extLst>
              <a:ext uri="{FF2B5EF4-FFF2-40B4-BE49-F238E27FC236}">
                <a16:creationId xmlns:a16="http://schemas.microsoft.com/office/drawing/2014/main" id="{FCACCB12-7E57-744C-BB04-8A929AF4C67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ZA" dirty="0"/>
          </a:p>
        </p:txBody>
      </p:sp>
      <p:sp>
        <p:nvSpPr>
          <p:cNvPr id="6" name="Slide Number Placeholder 5">
            <a:extLst>
              <a:ext uri="{FF2B5EF4-FFF2-40B4-BE49-F238E27FC236}">
                <a16:creationId xmlns:a16="http://schemas.microsoft.com/office/drawing/2014/main" id="{86E26BC5-E8CB-734D-B8B9-2F63AFF8766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BAE2FD5-7713-4074-9DDA-33665327FCB7}" type="slidenum">
              <a:rPr lang="en-ZA" smtClean="0"/>
              <a:t>‹#›</a:t>
            </a:fld>
            <a:endParaRPr lang="en-ZA" dirty="0"/>
          </a:p>
        </p:txBody>
      </p:sp>
    </p:spTree>
    <p:extLst>
      <p:ext uri="{BB962C8B-B14F-4D97-AF65-F5344CB8AC3E}">
        <p14:creationId xmlns:p14="http://schemas.microsoft.com/office/powerpoint/2010/main" val="2137468729"/>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17.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9C39176-7255-4A96-8E83-600EE6DB6DF6}" type="slidenum">
              <a:rPr lang="en-ZA" smtClean="0"/>
              <a:pPr/>
              <a:t>1</a:t>
            </a:fld>
            <a:endParaRPr lang="en-ZA" dirty="0"/>
          </a:p>
        </p:txBody>
      </p:sp>
      <p:sp>
        <p:nvSpPr>
          <p:cNvPr id="2" name="Title 1"/>
          <p:cNvSpPr>
            <a:spLocks noGrp="1"/>
          </p:cNvSpPr>
          <p:nvPr>
            <p:ph type="ctrTitle" idx="4294967295"/>
          </p:nvPr>
        </p:nvSpPr>
        <p:spPr>
          <a:xfrm>
            <a:off x="-567266" y="3463636"/>
            <a:ext cx="7089775" cy="1052273"/>
          </a:xfrm>
        </p:spPr>
        <p:txBody>
          <a:bodyPr>
            <a:normAutofit fontScale="90000"/>
          </a:bodyPr>
          <a:lstStyle/>
          <a:p>
            <a:pPr algn="ctr"/>
            <a:r>
              <a:rPr lang="en-ZA" sz="3200" dirty="0">
                <a:solidFill>
                  <a:schemeClr val="bg1"/>
                </a:solidFill>
                <a:latin typeface="+mn-lt"/>
              </a:rPr>
              <a:t>Strategic Plan 2020-2025</a:t>
            </a:r>
            <a:br>
              <a:rPr lang="en-ZA" sz="3200" dirty="0">
                <a:solidFill>
                  <a:schemeClr val="bg1"/>
                </a:solidFill>
                <a:latin typeface="+mn-lt"/>
              </a:rPr>
            </a:br>
            <a:r>
              <a:rPr lang="en-ZA" sz="1600" dirty="0">
                <a:solidFill>
                  <a:schemeClr val="bg1"/>
                </a:solidFill>
                <a:latin typeface="+mn-lt"/>
              </a:rPr>
              <a:t>Presentation to the Portfolio Committee on </a:t>
            </a:r>
            <a:br>
              <a:rPr lang="en-ZA" sz="1600" dirty="0">
                <a:solidFill>
                  <a:schemeClr val="bg1"/>
                </a:solidFill>
                <a:latin typeface="+mn-lt"/>
              </a:rPr>
            </a:br>
            <a:r>
              <a:rPr lang="en-ZA" sz="1600" dirty="0">
                <a:solidFill>
                  <a:schemeClr val="bg1"/>
                </a:solidFill>
                <a:latin typeface="+mn-lt"/>
              </a:rPr>
              <a:t>Higher Education, Science &amp; Technology</a:t>
            </a:r>
            <a:br>
              <a:rPr lang="en-ZA" sz="3200" dirty="0">
                <a:solidFill>
                  <a:schemeClr val="bg1"/>
                </a:solidFill>
                <a:latin typeface="+mn-lt"/>
              </a:rPr>
            </a:br>
            <a:endParaRPr lang="en-ZA" sz="2800" dirty="0">
              <a:solidFill>
                <a:schemeClr val="bg1"/>
              </a:solidFill>
              <a:latin typeface="+mn-lt"/>
            </a:endParaRPr>
          </a:p>
        </p:txBody>
      </p:sp>
    </p:spTree>
    <p:extLst>
      <p:ext uri="{BB962C8B-B14F-4D97-AF65-F5344CB8AC3E}">
        <p14:creationId xmlns:p14="http://schemas.microsoft.com/office/powerpoint/2010/main" val="10217568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3A81E13-9275-E047-891A-70CF68BF4A12}"/>
              </a:ext>
            </a:extLst>
          </p:cNvPr>
          <p:cNvSpPr txBox="1">
            <a:spLocks/>
          </p:cNvSpPr>
          <p:nvPr/>
        </p:nvSpPr>
        <p:spPr>
          <a:xfrm>
            <a:off x="246696" y="477714"/>
            <a:ext cx="7886700" cy="5077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sz="2800" b="1" dirty="0">
                <a:solidFill>
                  <a:schemeClr val="bg1"/>
                </a:solidFill>
                <a:latin typeface="+mn-lt"/>
              </a:rPr>
              <a:t>Performance against Strategic Plan 2015-2020</a:t>
            </a:r>
          </a:p>
        </p:txBody>
      </p:sp>
      <p:pic>
        <p:nvPicPr>
          <p:cNvPr id="13" name="Picture 12" descr="A screenshot of a cell phone&#10;&#10;Description automatically generated">
            <a:extLst>
              <a:ext uri="{FF2B5EF4-FFF2-40B4-BE49-F238E27FC236}">
                <a16:creationId xmlns:a16="http://schemas.microsoft.com/office/drawing/2014/main" id="{7A562981-89CF-9745-8D9A-7DF38D6711A7}"/>
              </a:ext>
            </a:extLst>
          </p:cNvPr>
          <p:cNvPicPr>
            <a:picLocks noChangeAspect="1"/>
          </p:cNvPicPr>
          <p:nvPr/>
        </p:nvPicPr>
        <p:blipFill rotWithShape="1">
          <a:blip r:embed="rId2">
            <a:extLst>
              <a:ext uri="{28A0092B-C50C-407E-A947-70E740481C1C}">
                <a14:useLocalDpi xmlns:a14="http://schemas.microsoft.com/office/drawing/2010/main" val="0"/>
              </a:ext>
            </a:extLst>
          </a:blip>
          <a:srcRect l="9468" t="4814" r="5974" b="61729"/>
          <a:stretch/>
        </p:blipFill>
        <p:spPr>
          <a:xfrm>
            <a:off x="246696" y="1244600"/>
            <a:ext cx="4097867" cy="2294467"/>
          </a:xfrm>
          <a:prstGeom prst="rect">
            <a:avLst/>
          </a:prstGeom>
        </p:spPr>
      </p:pic>
      <p:pic>
        <p:nvPicPr>
          <p:cNvPr id="14" name="Picture 13">
            <a:extLst>
              <a:ext uri="{FF2B5EF4-FFF2-40B4-BE49-F238E27FC236}">
                <a16:creationId xmlns:a16="http://schemas.microsoft.com/office/drawing/2014/main" id="{447033E5-B633-7942-9F30-7DFC3B6092D4}"/>
              </a:ext>
            </a:extLst>
          </p:cNvPr>
          <p:cNvPicPr>
            <a:picLocks noChangeAspect="1"/>
          </p:cNvPicPr>
          <p:nvPr/>
        </p:nvPicPr>
        <p:blipFill rotWithShape="1">
          <a:blip r:embed="rId2">
            <a:extLst>
              <a:ext uri="{28A0092B-C50C-407E-A947-70E740481C1C}">
                <a14:useLocalDpi xmlns:a14="http://schemas.microsoft.com/office/drawing/2010/main" val="0"/>
              </a:ext>
            </a:extLst>
          </a:blip>
          <a:srcRect l="10691" t="44444" r="7196" b="20988"/>
          <a:stretch/>
        </p:blipFill>
        <p:spPr>
          <a:xfrm>
            <a:off x="4572000" y="1206499"/>
            <a:ext cx="3979334" cy="2370667"/>
          </a:xfrm>
          <a:prstGeom prst="rect">
            <a:avLst/>
          </a:prstGeom>
        </p:spPr>
      </p:pic>
      <p:pic>
        <p:nvPicPr>
          <p:cNvPr id="16" name="Picture 15" descr="A screenshot of a cell phone&#10;&#10;Description automatically generated">
            <a:extLst>
              <a:ext uri="{FF2B5EF4-FFF2-40B4-BE49-F238E27FC236}">
                <a16:creationId xmlns:a16="http://schemas.microsoft.com/office/drawing/2014/main" id="{13CEB5A6-DF92-774F-9C8B-A1314A9DAF47}"/>
              </a:ext>
            </a:extLst>
          </p:cNvPr>
          <p:cNvPicPr>
            <a:picLocks noChangeAspect="1"/>
          </p:cNvPicPr>
          <p:nvPr/>
        </p:nvPicPr>
        <p:blipFill rotWithShape="1">
          <a:blip r:embed="rId3">
            <a:extLst>
              <a:ext uri="{28A0092B-C50C-407E-A947-70E740481C1C}">
                <a14:useLocalDpi xmlns:a14="http://schemas.microsoft.com/office/drawing/2010/main" val="0"/>
              </a:ext>
            </a:extLst>
          </a:blip>
          <a:srcRect l="9293" t="15017" r="6148" b="50000"/>
          <a:stretch/>
        </p:blipFill>
        <p:spPr>
          <a:xfrm>
            <a:off x="2409348" y="3539067"/>
            <a:ext cx="4097867" cy="2399152"/>
          </a:xfrm>
          <a:prstGeom prst="rect">
            <a:avLst/>
          </a:prstGeom>
        </p:spPr>
      </p:pic>
      <p:sp>
        <p:nvSpPr>
          <p:cNvPr id="17" name="TextBox 16">
            <a:extLst>
              <a:ext uri="{FF2B5EF4-FFF2-40B4-BE49-F238E27FC236}">
                <a16:creationId xmlns:a16="http://schemas.microsoft.com/office/drawing/2014/main" id="{DC1C8480-FF3D-B540-94C0-0ADA10BB198B}"/>
              </a:ext>
            </a:extLst>
          </p:cNvPr>
          <p:cNvSpPr txBox="1"/>
          <p:nvPr/>
        </p:nvSpPr>
        <p:spPr>
          <a:xfrm>
            <a:off x="491067" y="6197378"/>
            <a:ext cx="2679388" cy="276999"/>
          </a:xfrm>
          <a:prstGeom prst="rect">
            <a:avLst/>
          </a:prstGeom>
          <a:noFill/>
        </p:spPr>
        <p:txBody>
          <a:bodyPr wrap="none" rtlCol="0">
            <a:spAutoFit/>
          </a:bodyPr>
          <a:lstStyle/>
          <a:p>
            <a:r>
              <a:rPr lang="en-ZA" sz="1200" dirty="0">
                <a:solidFill>
                  <a:schemeClr val="bg1"/>
                </a:solidFill>
              </a:rPr>
              <a:t>Yellow bars are projections for 2019/20.</a:t>
            </a:r>
            <a:endParaRPr lang="en-US" sz="1200" dirty="0">
              <a:solidFill>
                <a:schemeClr val="bg1"/>
              </a:solidFill>
            </a:endParaRPr>
          </a:p>
        </p:txBody>
      </p:sp>
      <p:sp>
        <p:nvSpPr>
          <p:cNvPr id="19" name="Slide Number Placeholder 45">
            <a:extLst>
              <a:ext uri="{FF2B5EF4-FFF2-40B4-BE49-F238E27FC236}">
                <a16:creationId xmlns:a16="http://schemas.microsoft.com/office/drawing/2014/main" id="{FF4FD965-C828-7F4A-9345-EB13C76E91CD}"/>
              </a:ext>
            </a:extLst>
          </p:cNvPr>
          <p:cNvSpPr txBox="1">
            <a:spLocks/>
          </p:cNvSpPr>
          <p:nvPr/>
        </p:nvSpPr>
        <p:spPr>
          <a:xfrm>
            <a:off x="4011084" y="6136174"/>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AE2FD5-7713-4074-9DDA-33665327FCB7}" type="slidenum">
              <a:rPr lang="en-ZA" smtClean="0">
                <a:solidFill>
                  <a:schemeClr val="bg1"/>
                </a:solidFill>
              </a:rPr>
              <a:pPr/>
              <a:t>10</a:t>
            </a:fld>
            <a:endParaRPr lang="en-ZA" dirty="0">
              <a:solidFill>
                <a:schemeClr val="bg1"/>
              </a:solidFill>
            </a:endParaRPr>
          </a:p>
        </p:txBody>
      </p:sp>
    </p:spTree>
    <p:extLst>
      <p:ext uri="{BB962C8B-B14F-4D97-AF65-F5344CB8AC3E}">
        <p14:creationId xmlns:p14="http://schemas.microsoft.com/office/powerpoint/2010/main" val="1408444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FF651301-C37F-4CE8-BA18-877B3931312F}"/>
              </a:ext>
            </a:extLst>
          </p:cNvPr>
          <p:cNvGraphicFramePr>
            <a:graphicFrameLocks noGrp="1"/>
          </p:cNvGraphicFramePr>
          <p:nvPr>
            <p:ph idx="1"/>
            <p:extLst>
              <p:ext uri="{D42A27DB-BD31-4B8C-83A1-F6EECF244321}">
                <p14:modId xmlns:p14="http://schemas.microsoft.com/office/powerpoint/2010/main" val="2860360094"/>
              </p:ext>
            </p:extLst>
          </p:nvPr>
        </p:nvGraphicFramePr>
        <p:xfrm>
          <a:off x="393700" y="1385752"/>
          <a:ext cx="8121650" cy="4206240"/>
        </p:xfrm>
        <a:graphic>
          <a:graphicData uri="http://schemas.openxmlformats.org/drawingml/2006/table">
            <a:tbl>
              <a:tblPr firstRow="1" firstCol="1" bandRow="1">
                <a:tableStyleId>{21E4AEA4-8DFA-4A89-87EB-49C32662AFE0}</a:tableStyleId>
              </a:tblPr>
              <a:tblGrid>
                <a:gridCol w="5071010">
                  <a:extLst>
                    <a:ext uri="{9D8B030D-6E8A-4147-A177-3AD203B41FA5}">
                      <a16:colId xmlns:a16="http://schemas.microsoft.com/office/drawing/2014/main" val="798900315"/>
                    </a:ext>
                  </a:extLst>
                </a:gridCol>
                <a:gridCol w="3050640">
                  <a:extLst>
                    <a:ext uri="{9D8B030D-6E8A-4147-A177-3AD203B41FA5}">
                      <a16:colId xmlns:a16="http://schemas.microsoft.com/office/drawing/2014/main" val="712461084"/>
                    </a:ext>
                  </a:extLst>
                </a:gridCol>
              </a:tblGrid>
              <a:tr h="157711">
                <a:tc>
                  <a:txBody>
                    <a:bodyPr/>
                    <a:lstStyle/>
                    <a:p>
                      <a:pPr marL="0" marR="0" algn="ctr">
                        <a:lnSpc>
                          <a:spcPct val="150000"/>
                        </a:lnSpc>
                        <a:spcBef>
                          <a:spcPts val="0"/>
                        </a:spcBef>
                        <a:spcAft>
                          <a:spcPts val="0"/>
                        </a:spcAft>
                      </a:pPr>
                      <a:r>
                        <a:rPr lang="en-GB" sz="2400" dirty="0">
                          <a:effectLst/>
                        </a:rPr>
                        <a:t>Indicator</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solidFill>
                      <a:srgbClr val="004280"/>
                    </a:solidFill>
                  </a:tcPr>
                </a:tc>
                <a:tc>
                  <a:txBody>
                    <a:bodyPr/>
                    <a:lstStyle/>
                    <a:p>
                      <a:pPr marL="0" marR="0" algn="ctr">
                        <a:lnSpc>
                          <a:spcPct val="150000"/>
                        </a:lnSpc>
                        <a:spcBef>
                          <a:spcPts val="0"/>
                        </a:spcBef>
                        <a:spcAft>
                          <a:spcPts val="0"/>
                        </a:spcAft>
                      </a:pPr>
                      <a:r>
                        <a:rPr lang="en-GB" sz="2400" dirty="0">
                          <a:effectLst/>
                        </a:rPr>
                        <a:t>Achievement</a:t>
                      </a:r>
                      <a:endPar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solidFill>
                      <a:srgbClr val="004280"/>
                    </a:solidFill>
                  </a:tcPr>
                </a:tc>
                <a:extLst>
                  <a:ext uri="{0D108BD9-81ED-4DB2-BD59-A6C34878D82A}">
                    <a16:rowId xmlns:a16="http://schemas.microsoft.com/office/drawing/2014/main" val="3755928853"/>
                  </a:ext>
                </a:extLst>
              </a:tr>
              <a:tr h="378312">
                <a:tc>
                  <a:txBody>
                    <a:bodyPr/>
                    <a:lstStyle/>
                    <a:p>
                      <a:pPr marL="0" marR="0" algn="just">
                        <a:lnSpc>
                          <a:spcPct val="150000"/>
                        </a:lnSpc>
                        <a:spcBef>
                          <a:spcPts val="0"/>
                        </a:spcBef>
                        <a:spcAft>
                          <a:spcPts val="0"/>
                        </a:spcAft>
                      </a:pPr>
                      <a:r>
                        <a:rPr lang="en-GB" sz="2000" dirty="0">
                          <a:solidFill>
                            <a:schemeClr val="bg1"/>
                          </a:solidFill>
                          <a:effectLst/>
                        </a:rPr>
                        <a:t># Knowledge innovation products </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solidFill>
                      <a:srgbClr val="F58220"/>
                    </a:solidFill>
                  </a:tcPr>
                </a:tc>
                <a:tc>
                  <a:txBody>
                    <a:bodyPr/>
                    <a:lstStyle/>
                    <a:p>
                      <a:pPr marL="0" marR="0" algn="ctr">
                        <a:lnSpc>
                          <a:spcPct val="150000"/>
                        </a:lnSpc>
                        <a:spcBef>
                          <a:spcPts val="0"/>
                        </a:spcBef>
                        <a:spcAft>
                          <a:spcPts val="0"/>
                        </a:spcAft>
                      </a:pPr>
                      <a:r>
                        <a:rPr lang="en-GB" sz="2000" dirty="0">
                          <a:solidFill>
                            <a:schemeClr val="tx1">
                              <a:lumMod val="65000"/>
                              <a:lumOff val="35000"/>
                            </a:schemeClr>
                          </a:solidFill>
                          <a:effectLst/>
                        </a:rPr>
                        <a:t>413</a:t>
                      </a:r>
                      <a:endParaRPr lang="en-US" sz="2000" b="1"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tc>
                <a:extLst>
                  <a:ext uri="{0D108BD9-81ED-4DB2-BD59-A6C34878D82A}">
                    <a16:rowId xmlns:a16="http://schemas.microsoft.com/office/drawing/2014/main" val="4278448023"/>
                  </a:ext>
                </a:extLst>
              </a:tr>
              <a:tr h="381050">
                <a:tc>
                  <a:txBody>
                    <a:bodyPr/>
                    <a:lstStyle/>
                    <a:p>
                      <a:pPr marL="0" marR="0" algn="just">
                        <a:lnSpc>
                          <a:spcPct val="150000"/>
                        </a:lnSpc>
                        <a:spcBef>
                          <a:spcPts val="0"/>
                        </a:spcBef>
                        <a:spcAft>
                          <a:spcPts val="0"/>
                        </a:spcAft>
                      </a:pPr>
                      <a:r>
                        <a:rPr lang="en-GB" sz="2000" dirty="0">
                          <a:solidFill>
                            <a:schemeClr val="bg1"/>
                          </a:solidFill>
                          <a:effectLst/>
                        </a:rPr>
                        <a:t># Technologies taken up in the market </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solidFill>
                      <a:srgbClr val="F58220"/>
                    </a:solidFill>
                  </a:tcPr>
                </a:tc>
                <a:tc>
                  <a:txBody>
                    <a:bodyPr/>
                    <a:lstStyle/>
                    <a:p>
                      <a:pPr marL="0" marR="0" algn="ctr">
                        <a:lnSpc>
                          <a:spcPct val="150000"/>
                        </a:lnSpc>
                        <a:spcBef>
                          <a:spcPts val="0"/>
                        </a:spcBef>
                        <a:spcAft>
                          <a:spcPts val="0"/>
                        </a:spcAft>
                      </a:pPr>
                      <a:r>
                        <a:rPr lang="en-US" sz="2000" dirty="0">
                          <a:solidFill>
                            <a:schemeClr val="tx1">
                              <a:lumMod val="65000"/>
                              <a:lumOff val="35000"/>
                            </a:schemeClr>
                          </a:solidFill>
                          <a:effectLst/>
                        </a:rPr>
                        <a:t>80</a:t>
                      </a:r>
                      <a:endParaRPr lang="en-US" sz="2000" b="1"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tc>
                <a:extLst>
                  <a:ext uri="{0D108BD9-81ED-4DB2-BD59-A6C34878D82A}">
                    <a16:rowId xmlns:a16="http://schemas.microsoft.com/office/drawing/2014/main" val="2020023995"/>
                  </a:ext>
                </a:extLst>
              </a:tr>
              <a:tr h="375695">
                <a:tc>
                  <a:txBody>
                    <a:bodyPr/>
                    <a:lstStyle/>
                    <a:p>
                      <a:pPr marL="0" marR="0" algn="just">
                        <a:lnSpc>
                          <a:spcPct val="150000"/>
                        </a:lnSpc>
                        <a:spcBef>
                          <a:spcPts val="0"/>
                        </a:spcBef>
                        <a:spcAft>
                          <a:spcPts val="0"/>
                        </a:spcAft>
                      </a:pPr>
                      <a:r>
                        <a:rPr lang="en-GB" sz="2000" dirty="0">
                          <a:solidFill>
                            <a:schemeClr val="bg1"/>
                          </a:solidFill>
                          <a:effectLst/>
                        </a:rPr>
                        <a:t># SMMEs supported </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solidFill>
                      <a:srgbClr val="F58220"/>
                    </a:solidFill>
                  </a:tcPr>
                </a:tc>
                <a:tc>
                  <a:txBody>
                    <a:bodyPr/>
                    <a:lstStyle/>
                    <a:p>
                      <a:pPr marL="374015" marR="0" algn="ctr">
                        <a:lnSpc>
                          <a:spcPct val="150000"/>
                        </a:lnSpc>
                        <a:spcBef>
                          <a:spcPts val="0"/>
                        </a:spcBef>
                        <a:spcAft>
                          <a:spcPts val="0"/>
                        </a:spcAft>
                      </a:pPr>
                      <a:r>
                        <a:rPr lang="en-GB" sz="2000" dirty="0">
                          <a:solidFill>
                            <a:schemeClr val="tx1">
                              <a:lumMod val="65000"/>
                              <a:lumOff val="35000"/>
                            </a:schemeClr>
                          </a:solidFill>
                          <a:effectLst/>
                        </a:rPr>
                        <a:t>10 530 </a:t>
                      </a:r>
                      <a:endParaRPr lang="en-US" sz="2000" b="1"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tc>
                <a:extLst>
                  <a:ext uri="{0D108BD9-81ED-4DB2-BD59-A6C34878D82A}">
                    <a16:rowId xmlns:a16="http://schemas.microsoft.com/office/drawing/2014/main" val="401906877"/>
                  </a:ext>
                </a:extLst>
              </a:tr>
              <a:tr h="322634">
                <a:tc>
                  <a:txBody>
                    <a:bodyPr/>
                    <a:lstStyle/>
                    <a:p>
                      <a:pPr marL="0" marR="0" algn="l">
                        <a:lnSpc>
                          <a:spcPct val="150000"/>
                        </a:lnSpc>
                        <a:spcBef>
                          <a:spcPts val="0"/>
                        </a:spcBef>
                        <a:spcAft>
                          <a:spcPts val="0"/>
                        </a:spcAft>
                      </a:pPr>
                      <a:r>
                        <a:rPr lang="en-GB" sz="2000" dirty="0">
                          <a:solidFill>
                            <a:schemeClr val="bg1"/>
                          </a:solidFill>
                          <a:effectLst/>
                        </a:rPr>
                        <a:t>Disbursed for technology development </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solidFill>
                      <a:srgbClr val="F58220"/>
                    </a:solidFill>
                  </a:tcPr>
                </a:tc>
                <a:tc>
                  <a:txBody>
                    <a:bodyPr/>
                    <a:lstStyle/>
                    <a:p>
                      <a:pPr marL="374015" marR="0" algn="ctr">
                        <a:lnSpc>
                          <a:spcPct val="150000"/>
                        </a:lnSpc>
                        <a:spcBef>
                          <a:spcPts val="0"/>
                        </a:spcBef>
                        <a:spcAft>
                          <a:spcPts val="0"/>
                        </a:spcAft>
                      </a:pPr>
                      <a:r>
                        <a:rPr lang="en-GB" sz="2000" dirty="0">
                          <a:solidFill>
                            <a:schemeClr val="tx1">
                              <a:lumMod val="65000"/>
                              <a:lumOff val="35000"/>
                            </a:schemeClr>
                          </a:solidFill>
                          <a:effectLst/>
                        </a:rPr>
                        <a:t>R2,2b </a:t>
                      </a:r>
                      <a:endParaRPr lang="en-US" sz="2000" b="1"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nchor="b"/>
                </a:tc>
                <a:extLst>
                  <a:ext uri="{0D108BD9-81ED-4DB2-BD59-A6C34878D82A}">
                    <a16:rowId xmlns:a16="http://schemas.microsoft.com/office/drawing/2014/main" val="3838308671"/>
                  </a:ext>
                </a:extLst>
              </a:tr>
              <a:tr h="413539">
                <a:tc>
                  <a:txBody>
                    <a:bodyPr/>
                    <a:lstStyle/>
                    <a:p>
                      <a:pPr marL="0" marR="0" algn="just">
                        <a:lnSpc>
                          <a:spcPct val="150000"/>
                        </a:lnSpc>
                        <a:spcBef>
                          <a:spcPts val="0"/>
                        </a:spcBef>
                        <a:spcAft>
                          <a:spcPts val="0"/>
                        </a:spcAft>
                      </a:pPr>
                      <a:r>
                        <a:rPr lang="en-US" sz="2000" dirty="0">
                          <a:solidFill>
                            <a:schemeClr val="bg1"/>
                          </a:solidFill>
                          <a:effectLst/>
                        </a:rPr>
                        <a:t>Revenue generated by TIA Investees</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solidFill>
                      <a:srgbClr val="F58220"/>
                    </a:solidFill>
                  </a:tcPr>
                </a:tc>
                <a:tc>
                  <a:txBody>
                    <a:bodyPr/>
                    <a:lstStyle/>
                    <a:p>
                      <a:pPr marL="374015" marR="0" algn="ctr">
                        <a:lnSpc>
                          <a:spcPct val="150000"/>
                        </a:lnSpc>
                        <a:spcBef>
                          <a:spcPts val="0"/>
                        </a:spcBef>
                        <a:spcAft>
                          <a:spcPts val="0"/>
                        </a:spcAft>
                      </a:pPr>
                      <a:r>
                        <a:rPr lang="en-US" sz="2000" dirty="0">
                          <a:solidFill>
                            <a:schemeClr val="tx1">
                              <a:lumMod val="65000"/>
                              <a:lumOff val="35000"/>
                            </a:schemeClr>
                          </a:solidFill>
                          <a:effectLst/>
                        </a:rPr>
                        <a:t>R2.5b</a:t>
                      </a:r>
                      <a:endParaRPr lang="en-US" sz="2000" b="1"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nchor="b"/>
                </a:tc>
                <a:extLst>
                  <a:ext uri="{0D108BD9-81ED-4DB2-BD59-A6C34878D82A}">
                    <a16:rowId xmlns:a16="http://schemas.microsoft.com/office/drawing/2014/main" val="3586452061"/>
                  </a:ext>
                </a:extLst>
              </a:tr>
              <a:tr h="126857">
                <a:tc>
                  <a:txBody>
                    <a:bodyPr/>
                    <a:lstStyle/>
                    <a:p>
                      <a:pPr marL="0" marR="0" algn="just">
                        <a:lnSpc>
                          <a:spcPct val="150000"/>
                        </a:lnSpc>
                        <a:spcBef>
                          <a:spcPts val="0"/>
                        </a:spcBef>
                        <a:spcAft>
                          <a:spcPts val="0"/>
                        </a:spcAft>
                      </a:pPr>
                      <a:r>
                        <a:rPr lang="en-US" sz="2000" dirty="0">
                          <a:solidFill>
                            <a:schemeClr val="bg1"/>
                          </a:solidFill>
                          <a:effectLst/>
                        </a:rPr>
                        <a:t>Economic Impact Multiplier </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solidFill>
                      <a:srgbClr val="F58220"/>
                    </a:solidFill>
                  </a:tcPr>
                </a:tc>
                <a:tc>
                  <a:txBody>
                    <a:bodyPr/>
                    <a:lstStyle/>
                    <a:p>
                      <a:pPr marL="374015" marR="0" algn="ctr">
                        <a:lnSpc>
                          <a:spcPct val="150000"/>
                        </a:lnSpc>
                        <a:spcBef>
                          <a:spcPts val="0"/>
                        </a:spcBef>
                        <a:spcAft>
                          <a:spcPts val="0"/>
                        </a:spcAft>
                      </a:pPr>
                      <a:r>
                        <a:rPr lang="en-US" sz="2000" dirty="0">
                          <a:solidFill>
                            <a:schemeClr val="tx1">
                              <a:lumMod val="65000"/>
                              <a:lumOff val="35000"/>
                            </a:schemeClr>
                          </a:solidFill>
                          <a:effectLst/>
                        </a:rPr>
                        <a:t>R3.26</a:t>
                      </a:r>
                      <a:endParaRPr lang="en-US" sz="2000" b="1"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nchor="b"/>
                </a:tc>
                <a:extLst>
                  <a:ext uri="{0D108BD9-81ED-4DB2-BD59-A6C34878D82A}">
                    <a16:rowId xmlns:a16="http://schemas.microsoft.com/office/drawing/2014/main" val="3308216829"/>
                  </a:ext>
                </a:extLst>
              </a:tr>
              <a:tr h="353229">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ZA" sz="2000" kern="1200" dirty="0">
                          <a:solidFill>
                            <a:schemeClr val="bg1"/>
                          </a:solidFill>
                          <a:effectLst/>
                        </a:rPr>
                        <a:t># Jobs created</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solidFill>
                      <a:srgbClr val="F58220"/>
                    </a:solidFill>
                  </a:tcPr>
                </a:tc>
                <a:tc>
                  <a:txBody>
                    <a:bodyPr/>
                    <a:lstStyle/>
                    <a:p>
                      <a:pPr marL="374015" marR="0" algn="ctr">
                        <a:lnSpc>
                          <a:spcPct val="150000"/>
                        </a:lnSpc>
                        <a:spcBef>
                          <a:spcPts val="0"/>
                        </a:spcBef>
                        <a:spcAft>
                          <a:spcPts val="0"/>
                        </a:spcAft>
                      </a:pPr>
                      <a:r>
                        <a:rPr lang="en-ZA" sz="2000" kern="1200" dirty="0">
                          <a:solidFill>
                            <a:schemeClr val="tx1">
                              <a:lumMod val="65000"/>
                              <a:lumOff val="35000"/>
                            </a:schemeClr>
                          </a:solidFill>
                          <a:effectLst/>
                        </a:rPr>
                        <a:t>18 536  </a:t>
                      </a:r>
                      <a:endParaRPr lang="en-US" sz="2000" b="1"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nchor="b"/>
                </a:tc>
                <a:extLst>
                  <a:ext uri="{0D108BD9-81ED-4DB2-BD59-A6C34878D82A}">
                    <a16:rowId xmlns:a16="http://schemas.microsoft.com/office/drawing/2014/main" val="3711605637"/>
                  </a:ext>
                </a:extLst>
              </a:tr>
              <a:tr h="329157">
                <a:tc>
                  <a:txBody>
                    <a:bodyPr/>
                    <a:lstStyle/>
                    <a:p>
                      <a:pPr marL="0" marR="0" algn="just">
                        <a:lnSpc>
                          <a:spcPct val="150000"/>
                        </a:lnSpc>
                        <a:spcBef>
                          <a:spcPts val="0"/>
                        </a:spcBef>
                        <a:spcAft>
                          <a:spcPts val="0"/>
                        </a:spcAft>
                      </a:pPr>
                      <a:r>
                        <a:rPr lang="en-US" sz="2000" dirty="0">
                          <a:solidFill>
                            <a:schemeClr val="bg1"/>
                          </a:solidFill>
                          <a:effectLst/>
                        </a:rPr>
                        <a:t>Rand Value Contribution to GDP </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solidFill>
                      <a:srgbClr val="F58220"/>
                    </a:solidFill>
                  </a:tcPr>
                </a:tc>
                <a:tc>
                  <a:txBody>
                    <a:bodyPr/>
                    <a:lstStyle/>
                    <a:p>
                      <a:pPr marL="374015" marR="0" algn="ctr">
                        <a:lnSpc>
                          <a:spcPct val="150000"/>
                        </a:lnSpc>
                        <a:spcBef>
                          <a:spcPts val="0"/>
                        </a:spcBef>
                        <a:spcAft>
                          <a:spcPts val="0"/>
                        </a:spcAft>
                      </a:pPr>
                      <a:r>
                        <a:rPr lang="en-US" sz="2000" dirty="0">
                          <a:solidFill>
                            <a:schemeClr val="tx1">
                              <a:lumMod val="65000"/>
                              <a:lumOff val="35000"/>
                            </a:schemeClr>
                          </a:solidFill>
                          <a:effectLst/>
                        </a:rPr>
                        <a:t>R7.5b</a:t>
                      </a:r>
                      <a:endParaRPr lang="en-US" sz="2000" b="1"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nchor="b"/>
                </a:tc>
                <a:extLst>
                  <a:ext uri="{0D108BD9-81ED-4DB2-BD59-A6C34878D82A}">
                    <a16:rowId xmlns:a16="http://schemas.microsoft.com/office/drawing/2014/main" val="3215185504"/>
                  </a:ext>
                </a:extLst>
              </a:tr>
            </a:tbl>
          </a:graphicData>
        </a:graphic>
      </p:graphicFrame>
      <p:sp>
        <p:nvSpPr>
          <p:cNvPr id="2" name="Title 1">
            <a:extLst>
              <a:ext uri="{FF2B5EF4-FFF2-40B4-BE49-F238E27FC236}">
                <a16:creationId xmlns:a16="http://schemas.microsoft.com/office/drawing/2014/main" id="{A906A81E-88B2-4BDB-AF6D-3236302049AD}"/>
              </a:ext>
            </a:extLst>
          </p:cNvPr>
          <p:cNvSpPr>
            <a:spLocks noGrp="1"/>
          </p:cNvSpPr>
          <p:nvPr>
            <p:ph type="title" idx="4294967295"/>
          </p:nvPr>
        </p:nvSpPr>
        <p:spPr>
          <a:xfrm>
            <a:off x="251884" y="647004"/>
            <a:ext cx="7886700" cy="569076"/>
          </a:xfrm>
        </p:spPr>
        <p:txBody>
          <a:bodyPr rtlCol="0">
            <a:noAutofit/>
          </a:bodyPr>
          <a:lstStyle/>
          <a:p>
            <a:pPr eaLnBrk="1" fontAlgn="auto" hangingPunct="1">
              <a:lnSpc>
                <a:spcPct val="150000"/>
              </a:lnSpc>
              <a:spcBef>
                <a:spcPts val="0"/>
              </a:spcBef>
              <a:spcAft>
                <a:spcPts val="0"/>
              </a:spcAft>
              <a:defRPr/>
            </a:pPr>
            <a:r>
              <a:rPr lang="en-US" sz="2800" b="1" dirty="0">
                <a:solidFill>
                  <a:schemeClr val="bg1"/>
                </a:solidFill>
                <a:latin typeface="+mn-lt"/>
              </a:rPr>
              <a:t>Impact-2015/16-2018/19</a:t>
            </a:r>
            <a:br>
              <a:rPr lang="en-US" sz="2800" b="1" dirty="0">
                <a:solidFill>
                  <a:schemeClr val="bg1"/>
                </a:solidFill>
                <a:latin typeface="+mn-lt"/>
                <a:ea typeface="Calibri" panose="020F0502020204030204" pitchFamily="34" charset="0"/>
                <a:cs typeface="Times New Roman" panose="02020603050405020304" pitchFamily="18" charset="0"/>
              </a:rPr>
            </a:br>
            <a:r>
              <a:rPr lang="en-US" sz="2800" b="1" dirty="0">
                <a:solidFill>
                  <a:schemeClr val="bg1"/>
                </a:solidFill>
                <a:latin typeface="+mn-lt"/>
              </a:rPr>
              <a:t>  </a:t>
            </a:r>
          </a:p>
        </p:txBody>
      </p:sp>
      <p:sp>
        <p:nvSpPr>
          <p:cNvPr id="7" name="Slide Number Placeholder 45">
            <a:extLst>
              <a:ext uri="{FF2B5EF4-FFF2-40B4-BE49-F238E27FC236}">
                <a16:creationId xmlns:a16="http://schemas.microsoft.com/office/drawing/2014/main" id="{1BED9A4C-F36D-AE40-8779-509A0827E969}"/>
              </a:ext>
            </a:extLst>
          </p:cNvPr>
          <p:cNvSpPr txBox="1">
            <a:spLocks/>
          </p:cNvSpPr>
          <p:nvPr/>
        </p:nvSpPr>
        <p:spPr>
          <a:xfrm>
            <a:off x="4011084" y="6136174"/>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AE2FD5-7713-4074-9DDA-33665327FCB7}" type="slidenum">
              <a:rPr lang="en-ZA" smtClean="0">
                <a:solidFill>
                  <a:schemeClr val="bg1"/>
                </a:solidFill>
              </a:rPr>
              <a:pPr/>
              <a:t>11</a:t>
            </a:fld>
            <a:endParaRPr lang="en-ZA" dirty="0">
              <a:solidFill>
                <a:schemeClr val="bg1"/>
              </a:solidFill>
            </a:endParaRPr>
          </a:p>
        </p:txBody>
      </p:sp>
    </p:spTree>
    <p:extLst>
      <p:ext uri="{BB962C8B-B14F-4D97-AF65-F5344CB8AC3E}">
        <p14:creationId xmlns:p14="http://schemas.microsoft.com/office/powerpoint/2010/main" val="1199078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8C0B2D-7258-487C-BFE0-65D1E0DCEDFC}"/>
              </a:ext>
            </a:extLst>
          </p:cNvPr>
          <p:cNvSpPr>
            <a:spLocks noGrp="1"/>
          </p:cNvSpPr>
          <p:nvPr>
            <p:ph type="ctrTitle"/>
          </p:nvPr>
        </p:nvSpPr>
        <p:spPr>
          <a:xfrm>
            <a:off x="2830489" y="2877823"/>
            <a:ext cx="5673437" cy="1102354"/>
          </a:xfrm>
        </p:spPr>
        <p:txBody>
          <a:bodyPr/>
          <a:lstStyle/>
          <a:p>
            <a:r>
              <a:rPr lang="en-US" b="1" dirty="0">
                <a:solidFill>
                  <a:srgbClr val="004280"/>
                </a:solidFill>
                <a:latin typeface="+mn-lt"/>
              </a:rPr>
              <a:t>Towards 2025 </a:t>
            </a:r>
          </a:p>
        </p:txBody>
      </p:sp>
      <p:sp>
        <p:nvSpPr>
          <p:cNvPr id="10" name="Slide Number Placeholder 45">
            <a:extLst>
              <a:ext uri="{FF2B5EF4-FFF2-40B4-BE49-F238E27FC236}">
                <a16:creationId xmlns:a16="http://schemas.microsoft.com/office/drawing/2014/main" id="{181C6FF6-E167-F645-8818-E93814DCB64A}"/>
              </a:ext>
            </a:extLst>
          </p:cNvPr>
          <p:cNvSpPr txBox="1">
            <a:spLocks/>
          </p:cNvSpPr>
          <p:nvPr/>
        </p:nvSpPr>
        <p:spPr>
          <a:xfrm>
            <a:off x="4011084" y="6136174"/>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AE2FD5-7713-4074-9DDA-33665327FCB7}" type="slidenum">
              <a:rPr lang="en-ZA" smtClean="0">
                <a:solidFill>
                  <a:schemeClr val="bg1"/>
                </a:solidFill>
              </a:rPr>
              <a:pPr/>
              <a:t>12</a:t>
            </a:fld>
            <a:endParaRPr lang="en-ZA" dirty="0">
              <a:solidFill>
                <a:schemeClr val="bg1"/>
              </a:solidFill>
            </a:endParaRPr>
          </a:p>
        </p:txBody>
      </p:sp>
    </p:spTree>
    <p:extLst>
      <p:ext uri="{BB962C8B-B14F-4D97-AF65-F5344CB8AC3E}">
        <p14:creationId xmlns:p14="http://schemas.microsoft.com/office/powerpoint/2010/main" val="2668227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DDB26E-6854-4B49-9359-BA9EBFA21A70}"/>
              </a:ext>
            </a:extLst>
          </p:cNvPr>
          <p:cNvSpPr>
            <a:spLocks noGrp="1"/>
          </p:cNvSpPr>
          <p:nvPr>
            <p:ph idx="1"/>
          </p:nvPr>
        </p:nvSpPr>
        <p:spPr>
          <a:xfrm>
            <a:off x="825336" y="1863789"/>
            <a:ext cx="3419118" cy="3590243"/>
          </a:xfrm>
          <a:solidFill>
            <a:schemeClr val="bg2"/>
          </a:solidFill>
          <a:ln>
            <a:noFill/>
            <a:prstDash val="lgDash"/>
          </a:ln>
        </p:spPr>
        <p:txBody>
          <a:bodyPr>
            <a:noAutofit/>
          </a:bodyPr>
          <a:lstStyle/>
          <a:p>
            <a:pPr marL="342900" lvl="0" indent="-342900" defTabSz="457200" eaLnBrk="0" fontAlgn="base" hangingPunct="0">
              <a:lnSpc>
                <a:spcPct val="100000"/>
              </a:lnSpc>
              <a:spcBef>
                <a:spcPct val="20000"/>
              </a:spcBef>
              <a:spcAft>
                <a:spcPct val="0"/>
              </a:spcAft>
              <a:buClr>
                <a:srgbClr val="F36403"/>
              </a:buClr>
            </a:pPr>
            <a:r>
              <a:rPr lang="en-US" sz="1800" dirty="0">
                <a:solidFill>
                  <a:schemeClr val="tx1">
                    <a:lumMod val="65000"/>
                    <a:lumOff val="35000"/>
                  </a:schemeClr>
                </a:solidFill>
                <a:ea typeface="MS PGothic" pitchFamily="34" charset="-128"/>
                <a:cs typeface="Arial" panose="020B0604020202020204" pitchFamily="34" charset="0"/>
              </a:rPr>
              <a:t>NDP – MTSF 2019- 2024 </a:t>
            </a:r>
          </a:p>
          <a:p>
            <a:pPr marL="342900" lvl="0" indent="-342900" defTabSz="457200" eaLnBrk="0" fontAlgn="base" hangingPunct="0">
              <a:lnSpc>
                <a:spcPct val="100000"/>
              </a:lnSpc>
              <a:spcBef>
                <a:spcPct val="20000"/>
              </a:spcBef>
              <a:spcAft>
                <a:spcPct val="0"/>
              </a:spcAft>
              <a:buClr>
                <a:srgbClr val="F36403"/>
              </a:buClr>
            </a:pPr>
            <a:r>
              <a:rPr lang="en-US" sz="1800" dirty="0">
                <a:solidFill>
                  <a:schemeClr val="tx1">
                    <a:lumMod val="65000"/>
                    <a:lumOff val="35000"/>
                  </a:schemeClr>
                </a:solidFill>
                <a:ea typeface="MS PGothic" pitchFamily="34" charset="-128"/>
                <a:cs typeface="Arial" panose="020B0604020202020204" pitchFamily="34" charset="0"/>
              </a:rPr>
              <a:t>White Paper on STI - 2019</a:t>
            </a:r>
          </a:p>
          <a:p>
            <a:pPr marL="342900" lvl="0" indent="-342900" defTabSz="457200" eaLnBrk="0" fontAlgn="base" hangingPunct="0">
              <a:lnSpc>
                <a:spcPct val="100000"/>
              </a:lnSpc>
              <a:spcBef>
                <a:spcPct val="20000"/>
              </a:spcBef>
              <a:spcAft>
                <a:spcPct val="0"/>
              </a:spcAft>
              <a:buClr>
                <a:srgbClr val="F36403"/>
              </a:buClr>
            </a:pPr>
            <a:r>
              <a:rPr lang="en-US" sz="1800" dirty="0">
                <a:solidFill>
                  <a:schemeClr val="tx1">
                    <a:lumMod val="65000"/>
                    <a:lumOff val="35000"/>
                  </a:schemeClr>
                </a:solidFill>
                <a:ea typeface="MS PGothic" pitchFamily="34" charset="-128"/>
                <a:cs typeface="Arial" panose="020B0604020202020204" pitchFamily="34" charset="0"/>
              </a:rPr>
              <a:t>National Spatial Development Framework</a:t>
            </a:r>
          </a:p>
          <a:p>
            <a:pPr marL="342900" lvl="0" indent="-342900" defTabSz="457200" eaLnBrk="0" fontAlgn="base" hangingPunct="0">
              <a:lnSpc>
                <a:spcPct val="100000"/>
              </a:lnSpc>
              <a:spcBef>
                <a:spcPct val="20000"/>
              </a:spcBef>
              <a:spcAft>
                <a:spcPct val="0"/>
              </a:spcAft>
              <a:buClr>
                <a:srgbClr val="F36403"/>
              </a:buClr>
            </a:pPr>
            <a:r>
              <a:rPr lang="en-US" sz="1800" dirty="0">
                <a:solidFill>
                  <a:schemeClr val="tx1">
                    <a:lumMod val="65000"/>
                    <a:lumOff val="35000"/>
                  </a:schemeClr>
                </a:solidFill>
                <a:ea typeface="MS PGothic" pitchFamily="34" charset="-128"/>
                <a:cs typeface="Arial" panose="020B0604020202020204" pitchFamily="34" charset="0"/>
              </a:rPr>
              <a:t>Applicable RDI Roadmaps</a:t>
            </a:r>
          </a:p>
          <a:p>
            <a:pPr marL="342900" indent="-342900" defTabSz="457200" eaLnBrk="0" fontAlgn="base" hangingPunct="0">
              <a:lnSpc>
                <a:spcPct val="100000"/>
              </a:lnSpc>
              <a:spcBef>
                <a:spcPct val="20000"/>
              </a:spcBef>
              <a:spcAft>
                <a:spcPct val="0"/>
              </a:spcAft>
              <a:buClr>
                <a:srgbClr val="F36403"/>
              </a:buClr>
            </a:pPr>
            <a:r>
              <a:rPr lang="en-US" sz="1800" dirty="0">
                <a:solidFill>
                  <a:schemeClr val="tx1">
                    <a:lumMod val="65000"/>
                    <a:lumOff val="35000"/>
                  </a:schemeClr>
                </a:solidFill>
                <a:ea typeface="MS PGothic" pitchFamily="34" charset="-128"/>
                <a:cs typeface="Arial" panose="020B0604020202020204" pitchFamily="34" charset="0"/>
              </a:rPr>
              <a:t>Decadal Plan </a:t>
            </a:r>
            <a:r>
              <a:rPr lang="en-US" sz="1800" dirty="0">
                <a:solidFill>
                  <a:schemeClr val="accent2"/>
                </a:solidFill>
                <a:ea typeface="MS PGothic" pitchFamily="34" charset="-128"/>
                <a:cs typeface="Arial" panose="020B0604020202020204" pitchFamily="34" charset="0"/>
              </a:rPr>
              <a:t>(To align once completed)</a:t>
            </a:r>
          </a:p>
          <a:p>
            <a:pPr marL="342900" indent="-342900" defTabSz="457200" eaLnBrk="0" fontAlgn="base" hangingPunct="0">
              <a:lnSpc>
                <a:spcPct val="100000"/>
              </a:lnSpc>
              <a:spcBef>
                <a:spcPct val="20000"/>
              </a:spcBef>
              <a:spcAft>
                <a:spcPct val="0"/>
              </a:spcAft>
              <a:buClr>
                <a:srgbClr val="F36403"/>
              </a:buClr>
            </a:pPr>
            <a:r>
              <a:rPr lang="en-US" sz="1800" dirty="0">
                <a:solidFill>
                  <a:schemeClr val="tx1">
                    <a:lumMod val="65000"/>
                    <a:lumOff val="35000"/>
                  </a:schemeClr>
                </a:solidFill>
                <a:ea typeface="MS PGothic" pitchFamily="34" charset="-128"/>
                <a:cs typeface="Arial" panose="020B0604020202020204" pitchFamily="34" charset="0"/>
              </a:rPr>
              <a:t>DSI 2020/25 Strategic Plan</a:t>
            </a:r>
            <a:endParaRPr lang="en-US" sz="1800" dirty="0">
              <a:solidFill>
                <a:schemeClr val="accent2"/>
              </a:solidFill>
              <a:ea typeface="MS PGothic" pitchFamily="34" charset="-128"/>
              <a:cs typeface="Arial" panose="020B0604020202020204" pitchFamily="34" charset="0"/>
            </a:endParaRPr>
          </a:p>
          <a:p>
            <a:pPr marL="342900" lvl="0" indent="-342900" defTabSz="457200" eaLnBrk="0" fontAlgn="base" hangingPunct="0">
              <a:lnSpc>
                <a:spcPct val="100000"/>
              </a:lnSpc>
              <a:spcBef>
                <a:spcPct val="20000"/>
              </a:spcBef>
              <a:spcAft>
                <a:spcPct val="0"/>
              </a:spcAft>
              <a:buClr>
                <a:srgbClr val="F36403"/>
              </a:buClr>
            </a:pPr>
            <a:endParaRPr lang="en-US" sz="2000" dirty="0">
              <a:solidFill>
                <a:prstClr val="black"/>
              </a:solidFill>
              <a:cs typeface="Arial" panose="020B0604020202020204" pitchFamily="34" charset="0"/>
            </a:endParaRPr>
          </a:p>
          <a:p>
            <a:pPr>
              <a:lnSpc>
                <a:spcPct val="100000"/>
              </a:lnSpc>
            </a:pPr>
            <a:endParaRPr lang="en-US" sz="2000" dirty="0">
              <a:cs typeface="Arial" panose="020B0604020202020204" pitchFamily="34" charset="0"/>
            </a:endParaRPr>
          </a:p>
          <a:p>
            <a:pPr>
              <a:lnSpc>
                <a:spcPct val="100000"/>
              </a:lnSpc>
            </a:pPr>
            <a:endParaRPr lang="en-US" sz="2000" dirty="0">
              <a:cs typeface="Arial" panose="020B0604020202020204" pitchFamily="34" charset="0"/>
            </a:endParaRPr>
          </a:p>
        </p:txBody>
      </p:sp>
      <p:sp>
        <p:nvSpPr>
          <p:cNvPr id="2" name="Title 1">
            <a:extLst>
              <a:ext uri="{FF2B5EF4-FFF2-40B4-BE49-F238E27FC236}">
                <a16:creationId xmlns:a16="http://schemas.microsoft.com/office/drawing/2014/main" id="{148B8C05-0F59-4E87-9F7E-0CA39018F764}"/>
              </a:ext>
            </a:extLst>
          </p:cNvPr>
          <p:cNvSpPr>
            <a:spLocks noGrp="1"/>
          </p:cNvSpPr>
          <p:nvPr>
            <p:ph type="title" idx="4294967295"/>
          </p:nvPr>
        </p:nvSpPr>
        <p:spPr>
          <a:xfrm>
            <a:off x="313267" y="394230"/>
            <a:ext cx="6019800" cy="665162"/>
          </a:xfrm>
        </p:spPr>
        <p:txBody>
          <a:bodyPr>
            <a:normAutofit/>
          </a:bodyPr>
          <a:lstStyle/>
          <a:p>
            <a:r>
              <a:rPr lang="en-US" sz="2800" b="1" dirty="0">
                <a:solidFill>
                  <a:schemeClr val="bg1"/>
                </a:solidFill>
                <a:latin typeface="+mn-lt"/>
              </a:rPr>
              <a:t>Strategic Planning Context</a:t>
            </a:r>
          </a:p>
        </p:txBody>
      </p:sp>
      <p:sp>
        <p:nvSpPr>
          <p:cNvPr id="4" name="TextBox 3">
            <a:extLst>
              <a:ext uri="{FF2B5EF4-FFF2-40B4-BE49-F238E27FC236}">
                <a16:creationId xmlns:a16="http://schemas.microsoft.com/office/drawing/2014/main" id="{DDB32A13-F6AE-4BCC-A1A1-A08CB43D4362}"/>
              </a:ext>
            </a:extLst>
          </p:cNvPr>
          <p:cNvSpPr txBox="1"/>
          <p:nvPr/>
        </p:nvSpPr>
        <p:spPr>
          <a:xfrm>
            <a:off x="825336" y="1262190"/>
            <a:ext cx="7445207" cy="461665"/>
          </a:xfrm>
          <a:prstGeom prst="rect">
            <a:avLst/>
          </a:prstGeom>
          <a:solidFill>
            <a:srgbClr val="004280"/>
          </a:solidFill>
          <a:ln w="57150">
            <a:noFill/>
          </a:ln>
        </p:spPr>
        <p:txBody>
          <a:bodyPr wrap="square" rtlCol="0">
            <a:spAutoFit/>
          </a:bodyPr>
          <a:lstStyle/>
          <a:p>
            <a:pPr algn="ctr"/>
            <a:r>
              <a:rPr lang="en-US" sz="2400" b="1" dirty="0">
                <a:solidFill>
                  <a:schemeClr val="bg1"/>
                </a:solidFill>
              </a:rPr>
              <a:t>Key Drivers for the Strategic Planning</a:t>
            </a:r>
          </a:p>
        </p:txBody>
      </p:sp>
      <p:sp>
        <p:nvSpPr>
          <p:cNvPr id="5" name="Content Placeholder 2">
            <a:extLst>
              <a:ext uri="{FF2B5EF4-FFF2-40B4-BE49-F238E27FC236}">
                <a16:creationId xmlns:a16="http://schemas.microsoft.com/office/drawing/2014/main" id="{701F53CF-18CE-4EF6-B35E-2242D39774BA}"/>
              </a:ext>
            </a:extLst>
          </p:cNvPr>
          <p:cNvSpPr txBox="1">
            <a:spLocks/>
          </p:cNvSpPr>
          <p:nvPr/>
        </p:nvSpPr>
        <p:spPr>
          <a:xfrm>
            <a:off x="4580407" y="1863789"/>
            <a:ext cx="3690136" cy="3590243"/>
          </a:xfrm>
          <a:prstGeom prst="rect">
            <a:avLst/>
          </a:prstGeom>
          <a:solidFill>
            <a:schemeClr val="bg2"/>
          </a:solidFill>
          <a:ln>
            <a:noFill/>
            <a:prstDash val="lgDash"/>
          </a:ln>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5138" indent="-465138">
              <a:buFont typeface="+mj-lt"/>
              <a:buAutoNum type="arabicPeriod"/>
            </a:pPr>
            <a:r>
              <a:rPr lang="en-US" sz="3300" dirty="0">
                <a:solidFill>
                  <a:srgbClr val="004280"/>
                </a:solidFill>
              </a:rPr>
              <a:t>Economic Transformation and Job Creation</a:t>
            </a:r>
          </a:p>
          <a:p>
            <a:pPr marL="465138" indent="-465138">
              <a:buFont typeface="+mj-lt"/>
              <a:buAutoNum type="arabicPeriod"/>
            </a:pPr>
            <a:r>
              <a:rPr lang="en-US" sz="3300" dirty="0">
                <a:solidFill>
                  <a:srgbClr val="004280"/>
                </a:solidFill>
              </a:rPr>
              <a:t>Education, Skills and Health </a:t>
            </a:r>
          </a:p>
          <a:p>
            <a:pPr marL="465138" indent="-465138">
              <a:buFont typeface="+mj-lt"/>
              <a:buAutoNum type="arabicPeriod"/>
            </a:pPr>
            <a:r>
              <a:rPr lang="en-US" sz="3300" dirty="0">
                <a:solidFill>
                  <a:schemeClr val="tx1">
                    <a:lumMod val="65000"/>
                    <a:lumOff val="35000"/>
                  </a:schemeClr>
                </a:solidFill>
              </a:rPr>
              <a:t>Consolidating the Social Wage through Reliable and Quality Basic Services</a:t>
            </a:r>
          </a:p>
          <a:p>
            <a:pPr marL="465138" indent="-465138">
              <a:buFont typeface="+mj-lt"/>
              <a:buAutoNum type="arabicPeriod"/>
            </a:pPr>
            <a:r>
              <a:rPr lang="en-US" sz="3300" dirty="0">
                <a:solidFill>
                  <a:schemeClr val="tx1">
                    <a:lumMod val="65000"/>
                    <a:lumOff val="35000"/>
                  </a:schemeClr>
                </a:solidFill>
              </a:rPr>
              <a:t>Spatial Integration, Human Settlements and Local Government</a:t>
            </a:r>
          </a:p>
          <a:p>
            <a:pPr marL="465138" indent="-465138">
              <a:buFont typeface="+mj-lt"/>
              <a:buAutoNum type="arabicPeriod"/>
            </a:pPr>
            <a:r>
              <a:rPr lang="en-US" sz="3300" dirty="0">
                <a:solidFill>
                  <a:schemeClr val="tx1">
                    <a:lumMod val="65000"/>
                    <a:lumOff val="35000"/>
                  </a:schemeClr>
                </a:solidFill>
              </a:rPr>
              <a:t>Social Cohesion and Safe Communities</a:t>
            </a:r>
          </a:p>
          <a:p>
            <a:pPr marL="465138" indent="-465138">
              <a:buFont typeface="+mj-lt"/>
              <a:buAutoNum type="arabicPeriod"/>
            </a:pPr>
            <a:r>
              <a:rPr lang="en-US" sz="3300" dirty="0">
                <a:solidFill>
                  <a:schemeClr val="tx1">
                    <a:lumMod val="65000"/>
                    <a:lumOff val="35000"/>
                  </a:schemeClr>
                </a:solidFill>
              </a:rPr>
              <a:t>A Capable, Ethical and Developmental State</a:t>
            </a:r>
          </a:p>
          <a:p>
            <a:pPr marL="465138" indent="-465138">
              <a:buFont typeface="+mj-lt"/>
              <a:buAutoNum type="arabicPeriod"/>
            </a:pPr>
            <a:r>
              <a:rPr lang="en-US" sz="3300" dirty="0">
                <a:solidFill>
                  <a:schemeClr val="tx1">
                    <a:lumMod val="65000"/>
                    <a:lumOff val="35000"/>
                  </a:schemeClr>
                </a:solidFill>
              </a:rPr>
              <a:t>A better Africa and World</a:t>
            </a:r>
          </a:p>
          <a:p>
            <a:endParaRPr lang="en-US" dirty="0"/>
          </a:p>
        </p:txBody>
      </p:sp>
      <p:sp>
        <p:nvSpPr>
          <p:cNvPr id="8" name="Slide Number Placeholder 45">
            <a:extLst>
              <a:ext uri="{FF2B5EF4-FFF2-40B4-BE49-F238E27FC236}">
                <a16:creationId xmlns:a16="http://schemas.microsoft.com/office/drawing/2014/main" id="{7AA210D3-B64B-1644-92B4-2BD9D14C5E73}"/>
              </a:ext>
            </a:extLst>
          </p:cNvPr>
          <p:cNvSpPr txBox="1">
            <a:spLocks/>
          </p:cNvSpPr>
          <p:nvPr/>
        </p:nvSpPr>
        <p:spPr>
          <a:xfrm>
            <a:off x="4011084" y="6136174"/>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AE2FD5-7713-4074-9DDA-33665327FCB7}" type="slidenum">
              <a:rPr lang="en-ZA" smtClean="0">
                <a:solidFill>
                  <a:schemeClr val="bg1"/>
                </a:solidFill>
              </a:rPr>
              <a:pPr/>
              <a:t>13</a:t>
            </a:fld>
            <a:endParaRPr lang="en-ZA" dirty="0">
              <a:solidFill>
                <a:schemeClr val="bg1"/>
              </a:solidFill>
            </a:endParaRPr>
          </a:p>
        </p:txBody>
      </p:sp>
    </p:spTree>
    <p:extLst>
      <p:ext uri="{BB962C8B-B14F-4D97-AF65-F5344CB8AC3E}">
        <p14:creationId xmlns:p14="http://schemas.microsoft.com/office/powerpoint/2010/main" val="2694890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6BBD148-C107-42BB-833F-831097AB0D7A}"/>
              </a:ext>
            </a:extLst>
          </p:cNvPr>
          <p:cNvSpPr>
            <a:spLocks noGrp="1"/>
          </p:cNvSpPr>
          <p:nvPr>
            <p:ph sz="half" idx="1"/>
          </p:nvPr>
        </p:nvSpPr>
        <p:spPr>
          <a:xfrm>
            <a:off x="685800" y="1189466"/>
            <a:ext cx="4306986" cy="4515214"/>
          </a:xfrm>
        </p:spPr>
        <p:txBody>
          <a:bodyPr>
            <a:normAutofit fontScale="47500" lnSpcReduction="20000"/>
          </a:bodyPr>
          <a:lstStyle/>
          <a:p>
            <a:pPr marL="355600" lvl="0" indent="-355600" defTabSz="457200" eaLnBrk="0" fontAlgn="base" hangingPunct="0">
              <a:lnSpc>
                <a:spcPct val="100000"/>
              </a:lnSpc>
              <a:spcBef>
                <a:spcPct val="20000"/>
              </a:spcBef>
              <a:spcAft>
                <a:spcPct val="0"/>
              </a:spcAft>
              <a:buClr>
                <a:srgbClr val="F36403"/>
              </a:buClr>
              <a:defRPr/>
            </a:pPr>
            <a:r>
              <a:rPr lang="en-GB" altLang="en-US" sz="3800" dirty="0">
                <a:solidFill>
                  <a:schemeClr val="tx1">
                    <a:lumMod val="65000"/>
                    <a:lumOff val="35000"/>
                  </a:schemeClr>
                </a:solidFill>
                <a:ea typeface="MS PGothic" pitchFamily="34" charset="-128"/>
                <a:cs typeface="Arial" panose="020B0604020202020204" pitchFamily="34" charset="0"/>
              </a:rPr>
              <a:t>Instil a culture of valuing STI, and integrate STI into government planning and budgeting at the highest levels.</a:t>
            </a:r>
          </a:p>
          <a:p>
            <a:pPr marL="355600" lvl="0" indent="-355600" defTabSz="457200" eaLnBrk="0" fontAlgn="base" hangingPunct="0">
              <a:lnSpc>
                <a:spcPct val="100000"/>
              </a:lnSpc>
              <a:spcBef>
                <a:spcPct val="20000"/>
              </a:spcBef>
              <a:spcAft>
                <a:spcPct val="0"/>
              </a:spcAft>
              <a:buClr>
                <a:srgbClr val="F36403"/>
              </a:buClr>
              <a:defRPr/>
            </a:pPr>
            <a:r>
              <a:rPr lang="en-GB" altLang="en-US" sz="3800" dirty="0">
                <a:solidFill>
                  <a:schemeClr val="tx1">
                    <a:lumMod val="65000"/>
                    <a:lumOff val="35000"/>
                  </a:schemeClr>
                </a:solidFill>
                <a:ea typeface="MS PGothic" pitchFamily="34" charset="-128"/>
                <a:cs typeface="Arial" panose="020B0604020202020204" pitchFamily="34" charset="0"/>
              </a:rPr>
              <a:t>Adopt a whole-of-government approach to innovation.</a:t>
            </a:r>
          </a:p>
          <a:p>
            <a:pPr marL="355600" lvl="0" indent="-355600" defTabSz="457200" eaLnBrk="0" fontAlgn="base" hangingPunct="0">
              <a:lnSpc>
                <a:spcPct val="100000"/>
              </a:lnSpc>
              <a:spcBef>
                <a:spcPct val="20000"/>
              </a:spcBef>
              <a:spcAft>
                <a:spcPct val="0"/>
              </a:spcAft>
              <a:buClr>
                <a:srgbClr val="F36403"/>
              </a:buClr>
              <a:defRPr/>
            </a:pPr>
            <a:r>
              <a:rPr lang="en-GB" altLang="en-US" sz="3800" dirty="0">
                <a:solidFill>
                  <a:schemeClr val="tx1">
                    <a:lumMod val="65000"/>
                    <a:lumOff val="35000"/>
                  </a:schemeClr>
                </a:solidFill>
                <a:ea typeface="MS PGothic" pitchFamily="34" charset="-128"/>
                <a:cs typeface="Arial" panose="020B0604020202020204" pitchFamily="34" charset="0"/>
              </a:rPr>
              <a:t>Create an enabling and inclusive governance environment.</a:t>
            </a:r>
          </a:p>
          <a:p>
            <a:pPr marL="355600" lvl="0" indent="-355600" defTabSz="457200" eaLnBrk="0" fontAlgn="base" hangingPunct="0">
              <a:lnSpc>
                <a:spcPct val="100000"/>
              </a:lnSpc>
              <a:spcBef>
                <a:spcPct val="20000"/>
              </a:spcBef>
              <a:spcAft>
                <a:spcPct val="0"/>
              </a:spcAft>
              <a:buClr>
                <a:srgbClr val="F36403"/>
              </a:buClr>
              <a:defRPr/>
            </a:pPr>
            <a:r>
              <a:rPr lang="en-GB" altLang="en-US" sz="3800" dirty="0">
                <a:solidFill>
                  <a:schemeClr val="tx1">
                    <a:lumMod val="65000"/>
                    <a:lumOff val="35000"/>
                  </a:schemeClr>
                </a:solidFill>
                <a:ea typeface="MS PGothic" pitchFamily="34" charset="-128"/>
                <a:cs typeface="Arial" panose="020B0604020202020204" pitchFamily="34" charset="0"/>
              </a:rPr>
              <a:t>Create a more innovation-enabling environment.</a:t>
            </a:r>
          </a:p>
          <a:p>
            <a:pPr marL="355600" lvl="0" indent="-355600" defTabSz="457200" eaLnBrk="0" fontAlgn="base" hangingPunct="0">
              <a:lnSpc>
                <a:spcPct val="100000"/>
              </a:lnSpc>
              <a:spcBef>
                <a:spcPct val="20000"/>
              </a:spcBef>
              <a:spcAft>
                <a:spcPct val="0"/>
              </a:spcAft>
              <a:buClr>
                <a:srgbClr val="F36403"/>
              </a:buClr>
              <a:defRPr/>
            </a:pPr>
            <a:r>
              <a:rPr lang="en-GB" altLang="en-US" sz="3800" dirty="0">
                <a:solidFill>
                  <a:schemeClr val="tx1">
                    <a:lumMod val="65000"/>
                    <a:lumOff val="35000"/>
                  </a:schemeClr>
                </a:solidFill>
                <a:ea typeface="MS PGothic" pitchFamily="34" charset="-128"/>
                <a:cs typeface="Arial" panose="020B0604020202020204" pitchFamily="34" charset="0"/>
              </a:rPr>
              <a:t>Increase and transform NSI human capabilities.</a:t>
            </a:r>
          </a:p>
          <a:p>
            <a:pPr marL="355600" lvl="0" indent="-355600" defTabSz="457200" eaLnBrk="0" fontAlgn="base" hangingPunct="0">
              <a:lnSpc>
                <a:spcPct val="100000"/>
              </a:lnSpc>
              <a:spcBef>
                <a:spcPct val="20000"/>
              </a:spcBef>
              <a:spcAft>
                <a:spcPct val="0"/>
              </a:spcAft>
              <a:buClr>
                <a:srgbClr val="F36403"/>
              </a:buClr>
              <a:defRPr/>
            </a:pPr>
            <a:r>
              <a:rPr lang="en-GB" altLang="en-US" sz="3800" dirty="0">
                <a:solidFill>
                  <a:schemeClr val="tx1">
                    <a:lumMod val="65000"/>
                    <a:lumOff val="35000"/>
                  </a:schemeClr>
                </a:solidFill>
                <a:ea typeface="MS PGothic" pitchFamily="34" charset="-128"/>
                <a:cs typeface="Arial" panose="020B0604020202020204" pitchFamily="34" charset="0"/>
              </a:rPr>
              <a:t>Expand and transform the research system.</a:t>
            </a:r>
          </a:p>
          <a:p>
            <a:pPr marL="355600" lvl="0" indent="-355600" defTabSz="457200" eaLnBrk="0" fontAlgn="base" hangingPunct="0">
              <a:lnSpc>
                <a:spcPct val="100000"/>
              </a:lnSpc>
              <a:spcBef>
                <a:spcPct val="20000"/>
              </a:spcBef>
              <a:spcAft>
                <a:spcPct val="0"/>
              </a:spcAft>
              <a:buClr>
                <a:srgbClr val="F36403"/>
              </a:buClr>
              <a:defRPr/>
            </a:pPr>
            <a:r>
              <a:rPr lang="en-GB" altLang="en-US" sz="3800" dirty="0">
                <a:solidFill>
                  <a:schemeClr val="tx1">
                    <a:lumMod val="65000"/>
                    <a:lumOff val="35000"/>
                  </a:schemeClr>
                </a:solidFill>
                <a:ea typeface="MS PGothic" pitchFamily="34" charset="-128"/>
                <a:cs typeface="Arial" panose="020B0604020202020204" pitchFamily="34" charset="0"/>
              </a:rPr>
              <a:t>Expand and transform the institutional landscape.</a:t>
            </a:r>
          </a:p>
          <a:p>
            <a:pPr marL="355600" lvl="0" indent="-355600" defTabSz="457200" eaLnBrk="0" fontAlgn="base" hangingPunct="0">
              <a:lnSpc>
                <a:spcPct val="100000"/>
              </a:lnSpc>
              <a:spcBef>
                <a:spcPct val="20000"/>
              </a:spcBef>
              <a:spcAft>
                <a:spcPct val="0"/>
              </a:spcAft>
              <a:buClr>
                <a:srgbClr val="F36403"/>
              </a:buClr>
              <a:defRPr/>
            </a:pPr>
            <a:r>
              <a:rPr lang="en-GB" altLang="en-US" sz="3800" dirty="0">
                <a:solidFill>
                  <a:schemeClr val="tx1">
                    <a:lumMod val="65000"/>
                    <a:lumOff val="35000"/>
                  </a:schemeClr>
                </a:solidFill>
                <a:ea typeface="MS PGothic" pitchFamily="34" charset="-128"/>
                <a:cs typeface="Arial" panose="020B0604020202020204" pitchFamily="34" charset="0"/>
              </a:rPr>
              <a:t>Increase funding and funding efficiencies.</a:t>
            </a:r>
          </a:p>
          <a:p>
            <a:endParaRPr lang="en-US" dirty="0"/>
          </a:p>
        </p:txBody>
      </p:sp>
      <p:sp>
        <p:nvSpPr>
          <p:cNvPr id="2" name="Title 1">
            <a:extLst>
              <a:ext uri="{FF2B5EF4-FFF2-40B4-BE49-F238E27FC236}">
                <a16:creationId xmlns:a16="http://schemas.microsoft.com/office/drawing/2014/main" id="{A08C2503-B998-42FE-B4A2-0030812B38E4}"/>
              </a:ext>
            </a:extLst>
          </p:cNvPr>
          <p:cNvSpPr>
            <a:spLocks noGrp="1"/>
          </p:cNvSpPr>
          <p:nvPr>
            <p:ph type="title" idx="4294967295"/>
          </p:nvPr>
        </p:nvSpPr>
        <p:spPr>
          <a:xfrm>
            <a:off x="423333" y="456672"/>
            <a:ext cx="7886700" cy="574675"/>
          </a:xfrm>
        </p:spPr>
        <p:txBody>
          <a:bodyPr>
            <a:normAutofit/>
          </a:bodyPr>
          <a:lstStyle/>
          <a:p>
            <a:r>
              <a:rPr lang="en-US" sz="2800" b="1" dirty="0">
                <a:solidFill>
                  <a:schemeClr val="bg1"/>
                </a:solidFill>
                <a:latin typeface="+mn-lt"/>
              </a:rPr>
              <a:t>White Paper on STI - 2019 </a:t>
            </a:r>
          </a:p>
        </p:txBody>
      </p:sp>
      <p:pic>
        <p:nvPicPr>
          <p:cNvPr id="4" name="Picture 1">
            <a:extLst>
              <a:ext uri="{FF2B5EF4-FFF2-40B4-BE49-F238E27FC236}">
                <a16:creationId xmlns:a16="http://schemas.microsoft.com/office/drawing/2014/main" id="{9BFDB2DE-F2FC-4B79-9A23-089A18580834}"/>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54703" y="1280135"/>
            <a:ext cx="3174898" cy="433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45">
            <a:extLst>
              <a:ext uri="{FF2B5EF4-FFF2-40B4-BE49-F238E27FC236}">
                <a16:creationId xmlns:a16="http://schemas.microsoft.com/office/drawing/2014/main" id="{C499FED1-5F12-4548-8F10-0D4AC0F638E8}"/>
              </a:ext>
            </a:extLst>
          </p:cNvPr>
          <p:cNvSpPr txBox="1">
            <a:spLocks/>
          </p:cNvSpPr>
          <p:nvPr/>
        </p:nvSpPr>
        <p:spPr>
          <a:xfrm>
            <a:off x="4011084" y="6136174"/>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AE2FD5-7713-4074-9DDA-33665327FCB7}" type="slidenum">
              <a:rPr lang="en-ZA" smtClean="0">
                <a:solidFill>
                  <a:schemeClr val="bg1"/>
                </a:solidFill>
              </a:rPr>
              <a:pPr/>
              <a:t>14</a:t>
            </a:fld>
            <a:endParaRPr lang="en-ZA" dirty="0">
              <a:solidFill>
                <a:schemeClr val="bg1"/>
              </a:solidFill>
            </a:endParaRPr>
          </a:p>
        </p:txBody>
      </p:sp>
    </p:spTree>
    <p:extLst>
      <p:ext uri="{BB962C8B-B14F-4D97-AF65-F5344CB8AC3E}">
        <p14:creationId xmlns:p14="http://schemas.microsoft.com/office/powerpoint/2010/main" val="3717494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876EAD-51FE-46F1-A17D-C32514002822}"/>
              </a:ext>
            </a:extLst>
          </p:cNvPr>
          <p:cNvSpPr>
            <a:spLocks noGrp="1"/>
          </p:cNvSpPr>
          <p:nvPr>
            <p:ph idx="1"/>
          </p:nvPr>
        </p:nvSpPr>
        <p:spPr>
          <a:xfrm>
            <a:off x="693387" y="1262723"/>
            <a:ext cx="7886700" cy="3301185"/>
          </a:xfrm>
        </p:spPr>
        <p:txBody>
          <a:bodyPr>
            <a:normAutofit/>
          </a:bodyPr>
          <a:lstStyle/>
          <a:p>
            <a:pPr algn="just">
              <a:buClr>
                <a:srgbClr val="F58220"/>
              </a:buClr>
              <a:buFont typeface="Wingdings" panose="05000000000000000000" pitchFamily="2" charset="2"/>
              <a:buChar char="§"/>
            </a:pPr>
            <a:r>
              <a:rPr lang="en-US" sz="1800" dirty="0">
                <a:solidFill>
                  <a:schemeClr val="tx1">
                    <a:lumMod val="65000"/>
                    <a:lumOff val="35000"/>
                  </a:schemeClr>
                </a:solidFill>
              </a:rPr>
              <a:t>2009 NSI Context was different; </a:t>
            </a:r>
          </a:p>
          <a:p>
            <a:pPr algn="just">
              <a:buClr>
                <a:srgbClr val="F58220"/>
              </a:buClr>
              <a:buFont typeface="Wingdings" panose="05000000000000000000" pitchFamily="2" charset="2"/>
              <a:buChar char="§"/>
            </a:pPr>
            <a:r>
              <a:rPr lang="en-US" sz="1800" dirty="0">
                <a:solidFill>
                  <a:schemeClr val="tx1">
                    <a:lumMod val="65000"/>
                    <a:lumOff val="35000"/>
                  </a:schemeClr>
                </a:solidFill>
              </a:rPr>
              <a:t>NSI small and characterized by low productive levels; </a:t>
            </a:r>
          </a:p>
          <a:p>
            <a:pPr algn="just">
              <a:buClr>
                <a:srgbClr val="F58220"/>
              </a:buClr>
              <a:buFont typeface="Wingdings" panose="05000000000000000000" pitchFamily="2" charset="2"/>
              <a:buChar char="§"/>
            </a:pPr>
            <a:r>
              <a:rPr lang="en-US" sz="1800" dirty="0">
                <a:solidFill>
                  <a:schemeClr val="tx1">
                    <a:lumMod val="65000"/>
                    <a:lumOff val="35000"/>
                  </a:schemeClr>
                </a:solidFill>
              </a:rPr>
              <a:t>The context required TIA to stimulate NSI productivity through a technology innovation focus [aligned to the MTSF 2015-20];</a:t>
            </a:r>
          </a:p>
          <a:p>
            <a:pPr algn="just">
              <a:buClr>
                <a:srgbClr val="F58220"/>
              </a:buClr>
              <a:buFont typeface="Wingdings" panose="05000000000000000000" pitchFamily="2" charset="2"/>
              <a:buChar char="§"/>
            </a:pPr>
            <a:r>
              <a:rPr lang="en-US" sz="1800" dirty="0">
                <a:solidFill>
                  <a:schemeClr val="tx1">
                    <a:lumMod val="65000"/>
                    <a:lumOff val="35000"/>
                  </a:schemeClr>
                </a:solidFill>
              </a:rPr>
              <a:t>However TIA has not been entirely successful on connecting, coordinating and creating a </a:t>
            </a:r>
            <a:r>
              <a:rPr lang="en-US" sz="1800" b="1" dirty="0">
                <a:solidFill>
                  <a:schemeClr val="tx1">
                    <a:lumMod val="65000"/>
                    <a:lumOff val="35000"/>
                  </a:schemeClr>
                </a:solidFill>
              </a:rPr>
              <a:t>buzz</a:t>
            </a:r>
            <a:r>
              <a:rPr lang="en-US" sz="1800" dirty="0">
                <a:solidFill>
                  <a:schemeClr val="tx1">
                    <a:lumMod val="65000"/>
                    <a:lumOff val="35000"/>
                  </a:schemeClr>
                </a:solidFill>
              </a:rPr>
              <a:t> in the NSI. Stakeholder satisfaction rate is very low due to internal operational inefficiencies and lack of responsiveness; </a:t>
            </a:r>
          </a:p>
          <a:p>
            <a:pPr algn="just">
              <a:buClr>
                <a:srgbClr val="F58220"/>
              </a:buClr>
              <a:buFont typeface="Wingdings" panose="05000000000000000000" pitchFamily="2" charset="2"/>
              <a:buChar char="§"/>
            </a:pPr>
            <a:r>
              <a:rPr lang="en-US" sz="1800" dirty="0">
                <a:solidFill>
                  <a:schemeClr val="tx1">
                    <a:lumMod val="65000"/>
                    <a:lumOff val="35000"/>
                  </a:schemeClr>
                </a:solidFill>
              </a:rPr>
              <a:t>Ministerial recommendations not fully implemented; </a:t>
            </a:r>
          </a:p>
          <a:p>
            <a:pPr algn="just">
              <a:buClr>
                <a:srgbClr val="F58220"/>
              </a:buClr>
              <a:buFont typeface="Wingdings" panose="05000000000000000000" pitchFamily="2" charset="2"/>
              <a:buChar char="§"/>
            </a:pPr>
            <a:r>
              <a:rPr lang="en-US" sz="1800" dirty="0">
                <a:solidFill>
                  <a:schemeClr val="tx1">
                    <a:lumMod val="65000"/>
                    <a:lumOff val="35000"/>
                  </a:schemeClr>
                </a:solidFill>
              </a:rPr>
              <a:t>Strategic programmes such as the Bio-economy Strategy not adequately supported – largely due to poor organizational design   </a:t>
            </a:r>
          </a:p>
        </p:txBody>
      </p:sp>
      <p:sp>
        <p:nvSpPr>
          <p:cNvPr id="2" name="Title 1">
            <a:extLst>
              <a:ext uri="{FF2B5EF4-FFF2-40B4-BE49-F238E27FC236}">
                <a16:creationId xmlns:a16="http://schemas.microsoft.com/office/drawing/2014/main" id="{16C68B7C-D2AE-4684-991B-4ED8C4ABD791}"/>
              </a:ext>
            </a:extLst>
          </p:cNvPr>
          <p:cNvSpPr>
            <a:spLocks noGrp="1"/>
          </p:cNvSpPr>
          <p:nvPr>
            <p:ph type="title" idx="4294967295"/>
          </p:nvPr>
        </p:nvSpPr>
        <p:spPr>
          <a:xfrm>
            <a:off x="423333" y="350838"/>
            <a:ext cx="7886700" cy="742950"/>
          </a:xfrm>
        </p:spPr>
        <p:txBody>
          <a:bodyPr>
            <a:normAutofit/>
          </a:bodyPr>
          <a:lstStyle/>
          <a:p>
            <a:r>
              <a:rPr lang="en-US" sz="2800" b="1" dirty="0">
                <a:solidFill>
                  <a:schemeClr val="bg1"/>
                </a:solidFill>
                <a:latin typeface="+mn-lt"/>
              </a:rPr>
              <a:t>Strategic Challenges &amp; Context </a:t>
            </a:r>
          </a:p>
        </p:txBody>
      </p:sp>
      <p:sp>
        <p:nvSpPr>
          <p:cNvPr id="5" name="TextBox 4">
            <a:extLst>
              <a:ext uri="{FF2B5EF4-FFF2-40B4-BE49-F238E27FC236}">
                <a16:creationId xmlns:a16="http://schemas.microsoft.com/office/drawing/2014/main" id="{4022B4A9-79B8-4232-A05B-6969A30EDA56}"/>
              </a:ext>
            </a:extLst>
          </p:cNvPr>
          <p:cNvSpPr txBox="1"/>
          <p:nvPr/>
        </p:nvSpPr>
        <p:spPr>
          <a:xfrm>
            <a:off x="628650" y="4673406"/>
            <a:ext cx="7886700" cy="590931"/>
          </a:xfrm>
          <a:prstGeom prst="rect">
            <a:avLst/>
          </a:prstGeom>
          <a:solidFill>
            <a:schemeClr val="accent2"/>
          </a:solidFill>
        </p:spPr>
        <p:txBody>
          <a:bodyPr wrap="square" rtlCol="0">
            <a:spAutoFit/>
          </a:bodyPr>
          <a:lstStyle/>
          <a:p>
            <a:pPr lvl="0" algn="just" defTabSz="914400" eaLnBrk="0" fontAlgn="base" hangingPunct="0">
              <a:lnSpc>
                <a:spcPct val="90000"/>
              </a:lnSpc>
              <a:spcBef>
                <a:spcPts val="1000"/>
              </a:spcBef>
              <a:spcAft>
                <a:spcPct val="0"/>
              </a:spcAft>
              <a:buClr>
                <a:srgbClr val="F58220"/>
              </a:buClr>
            </a:pPr>
            <a:r>
              <a:rPr lang="en-US" b="1" dirty="0">
                <a:solidFill>
                  <a:schemeClr val="bg1"/>
                </a:solidFill>
              </a:rPr>
              <a:t>Translation mandate not fully exploited. Low commercialisation rate and loss of strategic positioning in the NSI</a:t>
            </a:r>
          </a:p>
        </p:txBody>
      </p:sp>
      <p:sp>
        <p:nvSpPr>
          <p:cNvPr id="7" name="Slide Number Placeholder 45">
            <a:extLst>
              <a:ext uri="{FF2B5EF4-FFF2-40B4-BE49-F238E27FC236}">
                <a16:creationId xmlns:a16="http://schemas.microsoft.com/office/drawing/2014/main" id="{D5FA2C1F-80C5-824C-A7AE-67BC7757DD51}"/>
              </a:ext>
            </a:extLst>
          </p:cNvPr>
          <p:cNvSpPr txBox="1">
            <a:spLocks/>
          </p:cNvSpPr>
          <p:nvPr/>
        </p:nvSpPr>
        <p:spPr>
          <a:xfrm>
            <a:off x="4011084" y="6136174"/>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AE2FD5-7713-4074-9DDA-33665327FCB7}" type="slidenum">
              <a:rPr lang="en-ZA" smtClean="0">
                <a:solidFill>
                  <a:schemeClr val="bg1"/>
                </a:solidFill>
              </a:rPr>
              <a:pPr/>
              <a:t>15</a:t>
            </a:fld>
            <a:endParaRPr lang="en-ZA" dirty="0">
              <a:solidFill>
                <a:schemeClr val="bg1"/>
              </a:solidFill>
            </a:endParaRPr>
          </a:p>
        </p:txBody>
      </p:sp>
    </p:spTree>
    <p:extLst>
      <p:ext uri="{BB962C8B-B14F-4D97-AF65-F5344CB8AC3E}">
        <p14:creationId xmlns:p14="http://schemas.microsoft.com/office/powerpoint/2010/main" val="7580983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screenshot of a cell phone&#10;&#10;Description generated with very high confidence">
            <a:extLst>
              <a:ext uri="{FF2B5EF4-FFF2-40B4-BE49-F238E27FC236}">
                <a16:creationId xmlns:a16="http://schemas.microsoft.com/office/drawing/2014/main" id="{CB1AF1D8-7F39-4255-A454-741F5D2FF35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7876" y="1208588"/>
            <a:ext cx="8313595" cy="4211782"/>
          </a:xfrm>
          <a:prstGeom prst="rect">
            <a:avLst/>
          </a:prstGeom>
        </p:spPr>
      </p:pic>
      <p:sp>
        <p:nvSpPr>
          <p:cNvPr id="3" name="Title 2">
            <a:extLst>
              <a:ext uri="{FF2B5EF4-FFF2-40B4-BE49-F238E27FC236}">
                <a16:creationId xmlns:a16="http://schemas.microsoft.com/office/drawing/2014/main" id="{14D3598F-A5AF-487E-93AD-12DC0765BA4A}"/>
              </a:ext>
            </a:extLst>
          </p:cNvPr>
          <p:cNvSpPr>
            <a:spLocks noGrp="1"/>
          </p:cNvSpPr>
          <p:nvPr>
            <p:ph type="title" idx="4294967295"/>
          </p:nvPr>
        </p:nvSpPr>
        <p:spPr>
          <a:xfrm>
            <a:off x="279400" y="471488"/>
            <a:ext cx="7886700" cy="555625"/>
          </a:xfrm>
        </p:spPr>
        <p:txBody>
          <a:bodyPr>
            <a:normAutofit/>
          </a:bodyPr>
          <a:lstStyle/>
          <a:p>
            <a:r>
              <a:rPr lang="en-US" sz="2800" b="1" dirty="0">
                <a:solidFill>
                  <a:schemeClr val="bg1"/>
                </a:solidFill>
                <a:latin typeface="+mn-lt"/>
              </a:rPr>
              <a:t>Strategic Thrust 2020 - 2025</a:t>
            </a:r>
          </a:p>
        </p:txBody>
      </p:sp>
      <p:sp>
        <p:nvSpPr>
          <p:cNvPr id="6" name="Slide Number Placeholder 45">
            <a:extLst>
              <a:ext uri="{FF2B5EF4-FFF2-40B4-BE49-F238E27FC236}">
                <a16:creationId xmlns:a16="http://schemas.microsoft.com/office/drawing/2014/main" id="{BA13ADA8-D028-424B-9978-806EFA853EEC}"/>
              </a:ext>
            </a:extLst>
          </p:cNvPr>
          <p:cNvSpPr txBox="1">
            <a:spLocks/>
          </p:cNvSpPr>
          <p:nvPr/>
        </p:nvSpPr>
        <p:spPr>
          <a:xfrm>
            <a:off x="4011084" y="6136174"/>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AE2FD5-7713-4074-9DDA-33665327FCB7}" type="slidenum">
              <a:rPr lang="en-ZA" smtClean="0">
                <a:solidFill>
                  <a:schemeClr val="bg1"/>
                </a:solidFill>
              </a:rPr>
              <a:pPr/>
              <a:t>16</a:t>
            </a:fld>
            <a:endParaRPr lang="en-ZA" dirty="0">
              <a:solidFill>
                <a:schemeClr val="bg1"/>
              </a:solidFill>
            </a:endParaRPr>
          </a:p>
        </p:txBody>
      </p:sp>
    </p:spTree>
    <p:extLst>
      <p:ext uri="{BB962C8B-B14F-4D97-AF65-F5344CB8AC3E}">
        <p14:creationId xmlns:p14="http://schemas.microsoft.com/office/powerpoint/2010/main" val="34473551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342ACF6D-E963-4AEB-8B6F-5AC4207362AA}"/>
              </a:ext>
            </a:extLst>
          </p:cNvPr>
          <p:cNvSpPr>
            <a:spLocks noGrp="1"/>
          </p:cNvSpPr>
          <p:nvPr>
            <p:ph type="body" idx="1"/>
          </p:nvPr>
        </p:nvSpPr>
        <p:spPr>
          <a:xfrm>
            <a:off x="581351" y="1363029"/>
            <a:ext cx="3868340" cy="471055"/>
          </a:xfrm>
          <a:solidFill>
            <a:srgbClr val="F58220"/>
          </a:solidFill>
        </p:spPr>
        <p:txBody>
          <a:bodyPr>
            <a:normAutofit/>
          </a:bodyPr>
          <a:lstStyle/>
          <a:p>
            <a:pPr algn="ctr"/>
            <a:r>
              <a:rPr lang="en-US" sz="2000" b="0" dirty="0">
                <a:solidFill>
                  <a:schemeClr val="bg1"/>
                </a:solidFill>
              </a:rPr>
              <a:t>Current State </a:t>
            </a:r>
          </a:p>
        </p:txBody>
      </p:sp>
      <p:sp>
        <p:nvSpPr>
          <p:cNvPr id="8" name="Content Placeholder 7">
            <a:extLst>
              <a:ext uri="{FF2B5EF4-FFF2-40B4-BE49-F238E27FC236}">
                <a16:creationId xmlns:a16="http://schemas.microsoft.com/office/drawing/2014/main" id="{D9E2ED95-7F78-4EFE-AA7E-9A618FAF3B60}"/>
              </a:ext>
            </a:extLst>
          </p:cNvPr>
          <p:cNvSpPr>
            <a:spLocks noGrp="1"/>
          </p:cNvSpPr>
          <p:nvPr>
            <p:ph sz="half" idx="2"/>
          </p:nvPr>
        </p:nvSpPr>
        <p:spPr>
          <a:xfrm>
            <a:off x="4645820" y="2115677"/>
            <a:ext cx="3887391" cy="3959081"/>
          </a:xfrm>
        </p:spPr>
        <p:txBody>
          <a:bodyPr>
            <a:normAutofit fontScale="92500" lnSpcReduction="10000"/>
          </a:bodyPr>
          <a:lstStyle/>
          <a:p>
            <a:pPr>
              <a:buClr>
                <a:srgbClr val="004280"/>
              </a:buClr>
              <a:buFont typeface="Wingdings" panose="05000000000000000000" pitchFamily="2" charset="2"/>
              <a:buChar char="§"/>
            </a:pPr>
            <a:r>
              <a:rPr lang="en-US" sz="2300" dirty="0">
                <a:solidFill>
                  <a:schemeClr val="tx1">
                    <a:lumMod val="65000"/>
                    <a:lumOff val="35000"/>
                  </a:schemeClr>
                </a:solidFill>
              </a:rPr>
              <a:t>Increase spend for publicly-funded research to 70%</a:t>
            </a:r>
          </a:p>
          <a:p>
            <a:pPr>
              <a:buClr>
                <a:srgbClr val="004280"/>
              </a:buClr>
              <a:buFont typeface="Wingdings" panose="05000000000000000000" pitchFamily="2" charset="2"/>
              <a:buChar char="§"/>
            </a:pPr>
            <a:r>
              <a:rPr lang="en-US" sz="2300" dirty="0">
                <a:solidFill>
                  <a:schemeClr val="tx1">
                    <a:lumMod val="65000"/>
                    <a:lumOff val="35000"/>
                  </a:schemeClr>
                </a:solidFill>
              </a:rPr>
              <a:t>Scale up Seed Fund and intensify its deployment  </a:t>
            </a:r>
          </a:p>
          <a:p>
            <a:pPr>
              <a:buClr>
                <a:srgbClr val="004280"/>
              </a:buClr>
              <a:buFont typeface="Wingdings" panose="05000000000000000000" pitchFamily="2" charset="2"/>
              <a:buChar char="§"/>
            </a:pPr>
            <a:r>
              <a:rPr lang="en-US" sz="2300" dirty="0">
                <a:solidFill>
                  <a:schemeClr val="tx1">
                    <a:lumMod val="65000"/>
                    <a:lumOff val="35000"/>
                  </a:schemeClr>
                </a:solidFill>
              </a:rPr>
              <a:t>Strengthen partnership with NIPMO to source disclosed IP</a:t>
            </a:r>
          </a:p>
          <a:p>
            <a:pPr>
              <a:buClr>
                <a:srgbClr val="004280"/>
              </a:buClr>
              <a:buFont typeface="Wingdings" panose="05000000000000000000" pitchFamily="2" charset="2"/>
              <a:buChar char="§"/>
            </a:pPr>
            <a:r>
              <a:rPr lang="en-US" sz="2300" dirty="0">
                <a:solidFill>
                  <a:schemeClr val="tx1">
                    <a:lumMod val="65000"/>
                    <a:lumOff val="35000"/>
                  </a:schemeClr>
                </a:solidFill>
              </a:rPr>
              <a:t>Collaborate with NIPMO to  strengthen OTT capacity</a:t>
            </a:r>
          </a:p>
          <a:p>
            <a:pPr>
              <a:buClr>
                <a:srgbClr val="004280"/>
              </a:buClr>
              <a:buFont typeface="Wingdings" panose="05000000000000000000" pitchFamily="2" charset="2"/>
              <a:buChar char="§"/>
            </a:pPr>
            <a:endParaRPr lang="en-US" sz="2300" dirty="0"/>
          </a:p>
          <a:p>
            <a:pPr>
              <a:buClr>
                <a:srgbClr val="004280"/>
              </a:buClr>
              <a:buBlip>
                <a:blip r:embed="rId2">
                  <a:extLst>
                    <a:ext uri="{96DAC541-7B7A-43D3-8B79-37D633B846F1}">
                      <asvg:svgBlip xmlns:asvg="http://schemas.microsoft.com/office/drawing/2016/SVG/main" xmlns="" r:embed="rId3"/>
                    </a:ext>
                  </a:extLst>
                </a:blip>
              </a:buBlip>
            </a:pPr>
            <a:r>
              <a:rPr lang="en-US" sz="2300" b="1" dirty="0">
                <a:solidFill>
                  <a:srgbClr val="F58220"/>
                </a:solidFill>
              </a:rPr>
              <a:t>Strategic Emphasis: </a:t>
            </a:r>
            <a:r>
              <a:rPr lang="en-US" sz="2300" dirty="0">
                <a:solidFill>
                  <a:srgbClr val="F58220"/>
                </a:solidFill>
              </a:rPr>
              <a:t>give special attention to Previously Disadvantage Individuals and Institutions  </a:t>
            </a:r>
          </a:p>
          <a:p>
            <a:pPr marL="0" indent="0">
              <a:buClr>
                <a:srgbClr val="004280"/>
              </a:buClr>
              <a:buNone/>
            </a:pPr>
            <a:endParaRPr lang="en-US" sz="1800" dirty="0">
              <a:solidFill>
                <a:srgbClr val="000000"/>
              </a:solidFill>
            </a:endParaRPr>
          </a:p>
          <a:p>
            <a:pPr marL="0" indent="0">
              <a:buClr>
                <a:srgbClr val="004280"/>
              </a:buClr>
              <a:buNone/>
            </a:pPr>
            <a:endParaRPr lang="en-US" sz="1800" dirty="0"/>
          </a:p>
          <a:p>
            <a:pPr marL="0" indent="0">
              <a:buNone/>
            </a:pPr>
            <a:endParaRPr lang="en-US" sz="1800" dirty="0">
              <a:solidFill>
                <a:srgbClr val="C00000"/>
              </a:solidFill>
            </a:endParaRPr>
          </a:p>
        </p:txBody>
      </p:sp>
      <p:sp>
        <p:nvSpPr>
          <p:cNvPr id="20" name="Text Placeholder 19">
            <a:extLst>
              <a:ext uri="{FF2B5EF4-FFF2-40B4-BE49-F238E27FC236}">
                <a16:creationId xmlns:a16="http://schemas.microsoft.com/office/drawing/2014/main" id="{712C5315-6FD4-4AB4-ADC1-34AAA4EE432E}"/>
              </a:ext>
            </a:extLst>
          </p:cNvPr>
          <p:cNvSpPr>
            <a:spLocks noGrp="1"/>
          </p:cNvSpPr>
          <p:nvPr>
            <p:ph type="body" sz="quarter" idx="3"/>
          </p:nvPr>
        </p:nvSpPr>
        <p:spPr>
          <a:xfrm>
            <a:off x="4580659" y="1363029"/>
            <a:ext cx="3887391" cy="471055"/>
          </a:xfrm>
          <a:solidFill>
            <a:srgbClr val="F58220"/>
          </a:solidFill>
        </p:spPr>
        <p:txBody>
          <a:bodyPr>
            <a:normAutofit/>
          </a:bodyPr>
          <a:lstStyle/>
          <a:p>
            <a:pPr algn="ctr"/>
            <a:r>
              <a:rPr lang="en-US" sz="2000" b="0" dirty="0">
                <a:solidFill>
                  <a:schemeClr val="bg1"/>
                </a:solidFill>
              </a:rPr>
              <a:t>Strategic Intent </a:t>
            </a:r>
          </a:p>
        </p:txBody>
      </p:sp>
      <p:sp>
        <p:nvSpPr>
          <p:cNvPr id="3" name="Title 2">
            <a:extLst>
              <a:ext uri="{FF2B5EF4-FFF2-40B4-BE49-F238E27FC236}">
                <a16:creationId xmlns:a16="http://schemas.microsoft.com/office/drawing/2014/main" id="{0EAFCD15-5DA0-4DA0-92D8-C7A2D9D0C830}"/>
              </a:ext>
            </a:extLst>
          </p:cNvPr>
          <p:cNvSpPr>
            <a:spLocks noGrp="1"/>
          </p:cNvSpPr>
          <p:nvPr>
            <p:ph type="title" idx="4294967295"/>
          </p:nvPr>
        </p:nvSpPr>
        <p:spPr>
          <a:xfrm>
            <a:off x="338667" y="430112"/>
            <a:ext cx="7886700" cy="549275"/>
          </a:xfrm>
        </p:spPr>
        <p:txBody>
          <a:bodyPr>
            <a:normAutofit/>
          </a:bodyPr>
          <a:lstStyle/>
          <a:p>
            <a:r>
              <a:rPr lang="en-US" sz="2800" b="1" dirty="0">
                <a:solidFill>
                  <a:schemeClr val="bg1"/>
                </a:solidFill>
                <a:latin typeface="+mn-lt"/>
              </a:rPr>
              <a:t>Portfolio by Market Segment </a:t>
            </a:r>
          </a:p>
        </p:txBody>
      </p:sp>
      <p:sp>
        <p:nvSpPr>
          <p:cNvPr id="4" name="TextBox 3">
            <a:extLst>
              <a:ext uri="{FF2B5EF4-FFF2-40B4-BE49-F238E27FC236}">
                <a16:creationId xmlns:a16="http://schemas.microsoft.com/office/drawing/2014/main" id="{50511B1E-B150-42F4-803D-91668916660B}"/>
              </a:ext>
            </a:extLst>
          </p:cNvPr>
          <p:cNvSpPr txBox="1"/>
          <p:nvPr/>
        </p:nvSpPr>
        <p:spPr>
          <a:xfrm>
            <a:off x="581351" y="5325694"/>
            <a:ext cx="3516540" cy="338554"/>
          </a:xfrm>
          <a:prstGeom prst="rect">
            <a:avLst/>
          </a:prstGeom>
          <a:solidFill>
            <a:srgbClr val="004280"/>
          </a:solidFill>
          <a:ln>
            <a:solidFill>
              <a:srgbClr val="004280"/>
            </a:solidFill>
          </a:ln>
        </p:spPr>
        <p:txBody>
          <a:bodyPr wrap="none" rtlCol="0">
            <a:spAutoFit/>
          </a:bodyPr>
          <a:lstStyle/>
          <a:p>
            <a:r>
              <a:rPr lang="en-US" sz="1600" dirty="0">
                <a:solidFill>
                  <a:schemeClr val="bg1"/>
                </a:solidFill>
              </a:rPr>
              <a:t>57% Spend on publicly-funded research </a:t>
            </a:r>
          </a:p>
        </p:txBody>
      </p:sp>
      <p:pic>
        <p:nvPicPr>
          <p:cNvPr id="10" name="Picture 9" descr="A screenshot of a cell phone&#10;&#10;Description automatically generated">
            <a:extLst>
              <a:ext uri="{FF2B5EF4-FFF2-40B4-BE49-F238E27FC236}">
                <a16:creationId xmlns:a16="http://schemas.microsoft.com/office/drawing/2014/main" id="{A881A889-094D-694D-ACC6-9D65487DE93C}"/>
              </a:ext>
            </a:extLst>
          </p:cNvPr>
          <p:cNvPicPr>
            <a:picLocks noChangeAspect="1"/>
          </p:cNvPicPr>
          <p:nvPr/>
        </p:nvPicPr>
        <p:blipFill rotWithShape="1">
          <a:blip r:embed="rId4">
            <a:extLst>
              <a:ext uri="{28A0092B-C50C-407E-A947-70E740481C1C}">
                <a14:useLocalDpi xmlns:a14="http://schemas.microsoft.com/office/drawing/2010/main" val="0"/>
              </a:ext>
            </a:extLst>
          </a:blip>
          <a:srcRect l="17112" t="13921" r="16787" b="55557"/>
          <a:stretch/>
        </p:blipFill>
        <p:spPr>
          <a:xfrm>
            <a:off x="406131" y="2193079"/>
            <a:ext cx="4218780" cy="2756685"/>
          </a:xfrm>
          <a:prstGeom prst="rect">
            <a:avLst/>
          </a:prstGeom>
        </p:spPr>
      </p:pic>
      <p:sp>
        <p:nvSpPr>
          <p:cNvPr id="15" name="Slide Number Placeholder 45">
            <a:extLst>
              <a:ext uri="{FF2B5EF4-FFF2-40B4-BE49-F238E27FC236}">
                <a16:creationId xmlns:a16="http://schemas.microsoft.com/office/drawing/2014/main" id="{AE613AAB-4B7F-8C44-9D6D-BDAB3A473D5D}"/>
              </a:ext>
            </a:extLst>
          </p:cNvPr>
          <p:cNvSpPr txBox="1">
            <a:spLocks/>
          </p:cNvSpPr>
          <p:nvPr/>
        </p:nvSpPr>
        <p:spPr>
          <a:xfrm>
            <a:off x="4011084" y="6136174"/>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AE2FD5-7713-4074-9DDA-33665327FCB7}" type="slidenum">
              <a:rPr lang="en-ZA" smtClean="0">
                <a:solidFill>
                  <a:schemeClr val="bg1"/>
                </a:solidFill>
              </a:rPr>
              <a:pPr/>
              <a:t>17</a:t>
            </a:fld>
            <a:endParaRPr lang="en-ZA" dirty="0">
              <a:solidFill>
                <a:schemeClr val="bg1"/>
              </a:solidFill>
            </a:endParaRPr>
          </a:p>
        </p:txBody>
      </p:sp>
    </p:spTree>
    <p:extLst>
      <p:ext uri="{BB962C8B-B14F-4D97-AF65-F5344CB8AC3E}">
        <p14:creationId xmlns:p14="http://schemas.microsoft.com/office/powerpoint/2010/main" val="2261446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6AA8DA8E-1113-4CAF-84F0-D0FD6F41E15B}"/>
              </a:ext>
            </a:extLst>
          </p:cNvPr>
          <p:cNvSpPr>
            <a:spLocks noGrp="1"/>
          </p:cNvSpPr>
          <p:nvPr>
            <p:ph type="body" idx="1"/>
          </p:nvPr>
        </p:nvSpPr>
        <p:spPr>
          <a:xfrm>
            <a:off x="503465" y="1367358"/>
            <a:ext cx="3868340" cy="424728"/>
          </a:xfrm>
          <a:solidFill>
            <a:srgbClr val="F58220"/>
          </a:solidFill>
          <a:ln>
            <a:noFill/>
          </a:ln>
        </p:spPr>
        <p:txBody>
          <a:bodyPr>
            <a:normAutofit/>
          </a:bodyPr>
          <a:lstStyle/>
          <a:p>
            <a:pPr algn="ctr"/>
            <a:r>
              <a:rPr lang="en-US" sz="2000" b="0" dirty="0">
                <a:solidFill>
                  <a:schemeClr val="bg1"/>
                </a:solidFill>
              </a:rPr>
              <a:t>Current State </a:t>
            </a:r>
          </a:p>
        </p:txBody>
      </p:sp>
      <p:sp>
        <p:nvSpPr>
          <p:cNvPr id="20" name="Content Placeholder 19">
            <a:extLst>
              <a:ext uri="{FF2B5EF4-FFF2-40B4-BE49-F238E27FC236}">
                <a16:creationId xmlns:a16="http://schemas.microsoft.com/office/drawing/2014/main" id="{010666E3-39AD-425B-B5FD-04F1EE6E3154}"/>
              </a:ext>
            </a:extLst>
          </p:cNvPr>
          <p:cNvSpPr>
            <a:spLocks noGrp="1"/>
          </p:cNvSpPr>
          <p:nvPr>
            <p:ph sz="half" idx="2"/>
          </p:nvPr>
        </p:nvSpPr>
        <p:spPr>
          <a:xfrm>
            <a:off x="4746797" y="2121714"/>
            <a:ext cx="3887391" cy="2901875"/>
          </a:xfrm>
        </p:spPr>
        <p:txBody>
          <a:bodyPr>
            <a:noAutofit/>
          </a:bodyPr>
          <a:lstStyle/>
          <a:p>
            <a:pPr>
              <a:buClr>
                <a:srgbClr val="004280"/>
              </a:buClr>
              <a:buFont typeface="Wingdings" panose="05000000000000000000" pitchFamily="2" charset="2"/>
              <a:buChar char="§"/>
            </a:pPr>
            <a:r>
              <a:rPr lang="en-ZA" sz="2000" dirty="0">
                <a:solidFill>
                  <a:schemeClr val="tx1">
                    <a:lumMod val="65000"/>
                    <a:lumOff val="35000"/>
                  </a:schemeClr>
                </a:solidFill>
              </a:rPr>
              <a:t>Increase support for IP commercialisation from publicly-funded research to 70%</a:t>
            </a:r>
          </a:p>
          <a:p>
            <a:pPr>
              <a:buClr>
                <a:srgbClr val="004280"/>
              </a:buClr>
              <a:buFont typeface="Wingdings" panose="05000000000000000000" pitchFamily="2" charset="2"/>
              <a:buChar char="§"/>
            </a:pPr>
            <a:r>
              <a:rPr lang="en-US" sz="2000" dirty="0">
                <a:solidFill>
                  <a:schemeClr val="tx1">
                    <a:lumMod val="65000"/>
                    <a:lumOff val="35000"/>
                  </a:schemeClr>
                </a:solidFill>
              </a:rPr>
              <a:t>Thematic approach to support government policy priorities</a:t>
            </a:r>
          </a:p>
          <a:p>
            <a:pPr>
              <a:buClr>
                <a:srgbClr val="004280"/>
              </a:buClr>
              <a:buFont typeface="Wingdings" panose="05000000000000000000" pitchFamily="2" charset="2"/>
              <a:buChar char="§"/>
            </a:pPr>
            <a:r>
              <a:rPr lang="en-US" sz="2000" dirty="0">
                <a:solidFill>
                  <a:schemeClr val="tx1">
                    <a:lumMod val="65000"/>
                    <a:lumOff val="35000"/>
                  </a:schemeClr>
                </a:solidFill>
              </a:rPr>
              <a:t>Key guiding policies from DSI: Decadal Plan; Sectoral Masterplans; Technology Missions; etc.</a:t>
            </a:r>
          </a:p>
          <a:p>
            <a:pPr>
              <a:buClr>
                <a:srgbClr val="004280"/>
              </a:buClr>
              <a:buFont typeface="Wingdings" panose="05000000000000000000" pitchFamily="2" charset="2"/>
              <a:buChar char="§"/>
            </a:pPr>
            <a:r>
              <a:rPr lang="en-US" sz="2000" dirty="0">
                <a:solidFill>
                  <a:schemeClr val="tx1">
                    <a:lumMod val="65000"/>
                    <a:lumOff val="35000"/>
                  </a:schemeClr>
                </a:solidFill>
              </a:rPr>
              <a:t>Increase investments in Bioeconomy   </a:t>
            </a:r>
          </a:p>
        </p:txBody>
      </p:sp>
      <p:sp>
        <p:nvSpPr>
          <p:cNvPr id="19" name="Text Placeholder 18">
            <a:extLst>
              <a:ext uri="{FF2B5EF4-FFF2-40B4-BE49-F238E27FC236}">
                <a16:creationId xmlns:a16="http://schemas.microsoft.com/office/drawing/2014/main" id="{B616A7ED-137E-480D-84C0-1433BB9CC20D}"/>
              </a:ext>
            </a:extLst>
          </p:cNvPr>
          <p:cNvSpPr>
            <a:spLocks noGrp="1"/>
          </p:cNvSpPr>
          <p:nvPr>
            <p:ph type="body" sz="quarter" idx="3"/>
          </p:nvPr>
        </p:nvSpPr>
        <p:spPr>
          <a:xfrm>
            <a:off x="4502773" y="1367358"/>
            <a:ext cx="3887391" cy="424728"/>
          </a:xfrm>
          <a:solidFill>
            <a:srgbClr val="F58220"/>
          </a:solidFill>
          <a:ln>
            <a:noFill/>
          </a:ln>
        </p:spPr>
        <p:txBody>
          <a:bodyPr>
            <a:normAutofit/>
          </a:bodyPr>
          <a:lstStyle/>
          <a:p>
            <a:pPr algn="ctr"/>
            <a:r>
              <a:rPr lang="en-US" sz="2000" b="0" dirty="0">
                <a:solidFill>
                  <a:schemeClr val="bg1"/>
                </a:solidFill>
              </a:rPr>
              <a:t>Strategic Intent </a:t>
            </a:r>
          </a:p>
        </p:txBody>
      </p:sp>
      <p:sp>
        <p:nvSpPr>
          <p:cNvPr id="3" name="Title 2">
            <a:extLst>
              <a:ext uri="{FF2B5EF4-FFF2-40B4-BE49-F238E27FC236}">
                <a16:creationId xmlns:a16="http://schemas.microsoft.com/office/drawing/2014/main" id="{627085DF-9BB5-4EB9-AD53-A953A39C37D0}"/>
              </a:ext>
            </a:extLst>
          </p:cNvPr>
          <p:cNvSpPr>
            <a:spLocks noGrp="1"/>
          </p:cNvSpPr>
          <p:nvPr>
            <p:ph type="title" idx="4294967295"/>
          </p:nvPr>
        </p:nvSpPr>
        <p:spPr>
          <a:xfrm>
            <a:off x="120784" y="496393"/>
            <a:ext cx="7886700" cy="541337"/>
          </a:xfrm>
        </p:spPr>
        <p:txBody>
          <a:bodyPr>
            <a:normAutofit/>
          </a:bodyPr>
          <a:lstStyle/>
          <a:p>
            <a:r>
              <a:rPr lang="en-US" sz="2800" b="1" dirty="0">
                <a:solidFill>
                  <a:schemeClr val="bg1"/>
                </a:solidFill>
                <a:latin typeface="+mn-lt"/>
              </a:rPr>
              <a:t>Portfolio by Focus Area </a:t>
            </a:r>
          </a:p>
        </p:txBody>
      </p:sp>
      <p:sp>
        <p:nvSpPr>
          <p:cNvPr id="7" name="TextBox 6">
            <a:extLst>
              <a:ext uri="{FF2B5EF4-FFF2-40B4-BE49-F238E27FC236}">
                <a16:creationId xmlns:a16="http://schemas.microsoft.com/office/drawing/2014/main" id="{0873D146-A098-7F41-8E23-5807D70C33D8}"/>
              </a:ext>
            </a:extLst>
          </p:cNvPr>
          <p:cNvSpPr txBox="1"/>
          <p:nvPr/>
        </p:nvSpPr>
        <p:spPr>
          <a:xfrm>
            <a:off x="1035908" y="2002828"/>
            <a:ext cx="3000245" cy="861774"/>
          </a:xfrm>
          <a:prstGeom prst="rect">
            <a:avLst/>
          </a:prstGeom>
          <a:noFill/>
        </p:spPr>
        <p:txBody>
          <a:bodyPr wrap="none" rtlCol="0">
            <a:spAutoFit/>
          </a:bodyPr>
          <a:lstStyle/>
          <a:p>
            <a:pPr algn="ctr"/>
            <a:r>
              <a:rPr lang="en-US" sz="1600" dirty="0"/>
              <a:t>Investment Expenditure by Sector</a:t>
            </a:r>
          </a:p>
          <a:p>
            <a:pPr algn="ctr"/>
            <a:r>
              <a:rPr lang="en-US" sz="1600" dirty="0"/>
              <a:t>2015/16-2019/20  (</a:t>
            </a:r>
            <a:r>
              <a:rPr lang="en-US" sz="1600" dirty="0" err="1"/>
              <a:t>R’m</a:t>
            </a:r>
            <a:r>
              <a:rPr lang="en-US" sz="1600" dirty="0"/>
              <a:t>)</a:t>
            </a:r>
          </a:p>
          <a:p>
            <a:endParaRPr lang="en-US" dirty="0"/>
          </a:p>
        </p:txBody>
      </p:sp>
      <p:pic>
        <p:nvPicPr>
          <p:cNvPr id="14" name="Picture 13" descr="A screenshot of a cell phone&#10;&#10;Description automatically generated">
            <a:extLst>
              <a:ext uri="{FF2B5EF4-FFF2-40B4-BE49-F238E27FC236}">
                <a16:creationId xmlns:a16="http://schemas.microsoft.com/office/drawing/2014/main" id="{A063CCB1-8307-AA4C-81D5-3D2C175B1370}"/>
              </a:ext>
            </a:extLst>
          </p:cNvPr>
          <p:cNvPicPr>
            <a:picLocks noChangeAspect="1"/>
          </p:cNvPicPr>
          <p:nvPr/>
        </p:nvPicPr>
        <p:blipFill rotWithShape="1">
          <a:blip r:embed="rId2">
            <a:extLst>
              <a:ext uri="{28A0092B-C50C-407E-A947-70E740481C1C}">
                <a14:useLocalDpi xmlns:a14="http://schemas.microsoft.com/office/drawing/2010/main" val="0"/>
              </a:ext>
            </a:extLst>
          </a:blip>
          <a:srcRect l="6498" t="7238" r="5975" b="55680"/>
          <a:stretch/>
        </p:blipFill>
        <p:spPr>
          <a:xfrm>
            <a:off x="168983" y="2746047"/>
            <a:ext cx="4577814" cy="2744595"/>
          </a:xfrm>
          <a:prstGeom prst="rect">
            <a:avLst/>
          </a:prstGeom>
        </p:spPr>
      </p:pic>
      <p:sp>
        <p:nvSpPr>
          <p:cNvPr id="21" name="Slide Number Placeholder 45">
            <a:extLst>
              <a:ext uri="{FF2B5EF4-FFF2-40B4-BE49-F238E27FC236}">
                <a16:creationId xmlns:a16="http://schemas.microsoft.com/office/drawing/2014/main" id="{E84B03CE-E137-9146-8EC5-3674DC6F63CE}"/>
              </a:ext>
            </a:extLst>
          </p:cNvPr>
          <p:cNvSpPr txBox="1">
            <a:spLocks/>
          </p:cNvSpPr>
          <p:nvPr/>
        </p:nvSpPr>
        <p:spPr>
          <a:xfrm>
            <a:off x="4011084" y="6136174"/>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AE2FD5-7713-4074-9DDA-33665327FCB7}" type="slidenum">
              <a:rPr lang="en-ZA" smtClean="0">
                <a:solidFill>
                  <a:schemeClr val="bg1"/>
                </a:solidFill>
              </a:rPr>
              <a:pPr/>
              <a:t>18</a:t>
            </a:fld>
            <a:endParaRPr lang="en-ZA" dirty="0">
              <a:solidFill>
                <a:schemeClr val="bg1"/>
              </a:solidFill>
            </a:endParaRPr>
          </a:p>
        </p:txBody>
      </p:sp>
    </p:spTree>
    <p:extLst>
      <p:ext uri="{BB962C8B-B14F-4D97-AF65-F5344CB8AC3E}">
        <p14:creationId xmlns:p14="http://schemas.microsoft.com/office/powerpoint/2010/main" val="37002326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7A00DDFC-EC4D-46DB-A665-17F66442CB81}"/>
              </a:ext>
            </a:extLst>
          </p:cNvPr>
          <p:cNvSpPr>
            <a:spLocks noGrp="1"/>
          </p:cNvSpPr>
          <p:nvPr>
            <p:ph type="body" idx="1"/>
          </p:nvPr>
        </p:nvSpPr>
        <p:spPr>
          <a:xfrm>
            <a:off x="629842" y="1461217"/>
            <a:ext cx="3868340" cy="397019"/>
          </a:xfrm>
          <a:solidFill>
            <a:srgbClr val="F58220"/>
          </a:solidFill>
        </p:spPr>
        <p:txBody>
          <a:bodyPr>
            <a:normAutofit/>
          </a:bodyPr>
          <a:lstStyle/>
          <a:p>
            <a:pPr algn="ctr"/>
            <a:r>
              <a:rPr lang="en-US" sz="2000" b="0" dirty="0">
                <a:solidFill>
                  <a:schemeClr val="bg1"/>
                </a:solidFill>
              </a:rPr>
              <a:t>Current State </a:t>
            </a:r>
          </a:p>
        </p:txBody>
      </p:sp>
      <p:sp>
        <p:nvSpPr>
          <p:cNvPr id="17" name="Content Placeholder 16">
            <a:extLst>
              <a:ext uri="{FF2B5EF4-FFF2-40B4-BE49-F238E27FC236}">
                <a16:creationId xmlns:a16="http://schemas.microsoft.com/office/drawing/2014/main" id="{478C9E35-2864-48DF-B69B-90116A862C8B}"/>
              </a:ext>
            </a:extLst>
          </p:cNvPr>
          <p:cNvSpPr>
            <a:spLocks noGrp="1"/>
          </p:cNvSpPr>
          <p:nvPr>
            <p:ph sz="half" idx="2"/>
          </p:nvPr>
        </p:nvSpPr>
        <p:spPr>
          <a:xfrm>
            <a:off x="4742316" y="2059967"/>
            <a:ext cx="4139856" cy="3917518"/>
          </a:xfrm>
        </p:spPr>
        <p:txBody>
          <a:bodyPr>
            <a:noAutofit/>
          </a:bodyPr>
          <a:lstStyle/>
          <a:p>
            <a:pPr>
              <a:buClr>
                <a:srgbClr val="004280"/>
              </a:buClr>
              <a:buFont typeface="Wingdings" panose="05000000000000000000" pitchFamily="2" charset="2"/>
              <a:buChar char="§"/>
            </a:pPr>
            <a:r>
              <a:rPr lang="en-US" sz="1800" dirty="0">
                <a:solidFill>
                  <a:schemeClr val="tx1">
                    <a:lumMod val="65000"/>
                    <a:lumOff val="35000"/>
                  </a:schemeClr>
                </a:solidFill>
              </a:rPr>
              <a:t>Broaden spatial footprint through increased support for underserved provinces</a:t>
            </a:r>
          </a:p>
          <a:p>
            <a:pPr>
              <a:buClr>
                <a:srgbClr val="004280"/>
              </a:buClr>
              <a:buFont typeface="Wingdings" panose="05000000000000000000" pitchFamily="2" charset="2"/>
              <a:buChar char="§"/>
            </a:pPr>
            <a:r>
              <a:rPr lang="en-US" sz="1800" dirty="0">
                <a:solidFill>
                  <a:schemeClr val="tx1">
                    <a:lumMod val="65000"/>
                    <a:lumOff val="35000"/>
                  </a:schemeClr>
                </a:solidFill>
              </a:rPr>
              <a:t>Link to provincial economic growth and development strategies</a:t>
            </a:r>
          </a:p>
          <a:p>
            <a:pPr>
              <a:buClr>
                <a:srgbClr val="004280"/>
              </a:buClr>
              <a:buFont typeface="Wingdings" panose="05000000000000000000" pitchFamily="2" charset="2"/>
              <a:buChar char="§"/>
            </a:pPr>
            <a:r>
              <a:rPr lang="en-US" sz="1800" dirty="0">
                <a:solidFill>
                  <a:schemeClr val="tx1">
                    <a:lumMod val="65000"/>
                    <a:lumOff val="35000"/>
                  </a:schemeClr>
                </a:solidFill>
              </a:rPr>
              <a:t>Support the District Development Model</a:t>
            </a:r>
          </a:p>
          <a:p>
            <a:pPr>
              <a:buClr>
                <a:srgbClr val="004280"/>
              </a:buClr>
              <a:buFont typeface="Wingdings" panose="05000000000000000000" pitchFamily="2" charset="2"/>
              <a:buChar char="§"/>
            </a:pPr>
            <a:r>
              <a:rPr lang="en-US" sz="1800" dirty="0">
                <a:solidFill>
                  <a:schemeClr val="tx1">
                    <a:lumMod val="65000"/>
                    <a:lumOff val="35000"/>
                  </a:schemeClr>
                </a:solidFill>
              </a:rPr>
              <a:t>Expand Technology Stations and other models such as Living Labs and incubators </a:t>
            </a:r>
          </a:p>
          <a:p>
            <a:pPr>
              <a:buClr>
                <a:srgbClr val="004280"/>
              </a:buClr>
              <a:buFont typeface="Wingdings" panose="05000000000000000000" pitchFamily="2" charset="2"/>
              <a:buChar char="§"/>
            </a:pPr>
            <a:r>
              <a:rPr lang="en-US" sz="1800" dirty="0">
                <a:solidFill>
                  <a:schemeClr val="tx1">
                    <a:lumMod val="65000"/>
                    <a:lumOff val="35000"/>
                  </a:schemeClr>
                </a:solidFill>
              </a:rPr>
              <a:t>Increase TIA’s physical presence through greater use of Technology Stations and co-location with partners (e.g. SEDA &amp; Regional Agencies)    </a:t>
            </a:r>
          </a:p>
        </p:txBody>
      </p:sp>
      <p:sp>
        <p:nvSpPr>
          <p:cNvPr id="16" name="Text Placeholder 15">
            <a:extLst>
              <a:ext uri="{FF2B5EF4-FFF2-40B4-BE49-F238E27FC236}">
                <a16:creationId xmlns:a16="http://schemas.microsoft.com/office/drawing/2014/main" id="{A81B9413-21D5-4BEA-ADA8-B9EDDED4EB82}"/>
              </a:ext>
            </a:extLst>
          </p:cNvPr>
          <p:cNvSpPr>
            <a:spLocks noGrp="1"/>
          </p:cNvSpPr>
          <p:nvPr>
            <p:ph type="body" sz="quarter" idx="3"/>
          </p:nvPr>
        </p:nvSpPr>
        <p:spPr>
          <a:xfrm>
            <a:off x="4629150" y="1461217"/>
            <a:ext cx="3887391" cy="397019"/>
          </a:xfrm>
          <a:solidFill>
            <a:srgbClr val="F58220"/>
          </a:solidFill>
        </p:spPr>
        <p:txBody>
          <a:bodyPr>
            <a:normAutofit/>
          </a:bodyPr>
          <a:lstStyle/>
          <a:p>
            <a:pPr algn="ctr"/>
            <a:r>
              <a:rPr lang="en-US" sz="2000" b="0" dirty="0">
                <a:solidFill>
                  <a:schemeClr val="bg1"/>
                </a:solidFill>
              </a:rPr>
              <a:t>Strategic Intent </a:t>
            </a:r>
          </a:p>
        </p:txBody>
      </p:sp>
      <p:sp>
        <p:nvSpPr>
          <p:cNvPr id="3" name="Title 2">
            <a:extLst>
              <a:ext uri="{FF2B5EF4-FFF2-40B4-BE49-F238E27FC236}">
                <a16:creationId xmlns:a16="http://schemas.microsoft.com/office/drawing/2014/main" id="{802E6D0B-35FC-4788-B245-D1A2E04B6019}"/>
              </a:ext>
            </a:extLst>
          </p:cNvPr>
          <p:cNvSpPr>
            <a:spLocks noGrp="1"/>
          </p:cNvSpPr>
          <p:nvPr>
            <p:ph type="title" idx="4294967295"/>
          </p:nvPr>
        </p:nvSpPr>
        <p:spPr>
          <a:xfrm>
            <a:off x="313267" y="370480"/>
            <a:ext cx="7886700" cy="706438"/>
          </a:xfrm>
        </p:spPr>
        <p:txBody>
          <a:bodyPr>
            <a:normAutofit/>
          </a:bodyPr>
          <a:lstStyle/>
          <a:p>
            <a:r>
              <a:rPr lang="en-US" sz="2800" b="1" dirty="0">
                <a:solidFill>
                  <a:schemeClr val="bg1"/>
                </a:solidFill>
                <a:latin typeface="+mn-lt"/>
              </a:rPr>
              <a:t>Portfolio by Geographical Spread </a:t>
            </a:r>
          </a:p>
        </p:txBody>
      </p:sp>
      <p:sp>
        <p:nvSpPr>
          <p:cNvPr id="4" name="TextBox 3">
            <a:extLst>
              <a:ext uri="{FF2B5EF4-FFF2-40B4-BE49-F238E27FC236}">
                <a16:creationId xmlns:a16="http://schemas.microsoft.com/office/drawing/2014/main" id="{8D185627-223A-CE49-846F-F37B77EE9CFA}"/>
              </a:ext>
            </a:extLst>
          </p:cNvPr>
          <p:cNvSpPr txBox="1"/>
          <p:nvPr/>
        </p:nvSpPr>
        <p:spPr>
          <a:xfrm>
            <a:off x="894118" y="2059967"/>
            <a:ext cx="3610963" cy="830997"/>
          </a:xfrm>
          <a:prstGeom prst="rect">
            <a:avLst/>
          </a:prstGeom>
          <a:noFill/>
        </p:spPr>
        <p:txBody>
          <a:bodyPr wrap="square" rtlCol="0">
            <a:spAutoFit/>
          </a:bodyPr>
          <a:lstStyle/>
          <a:p>
            <a:pPr algn="ctr"/>
            <a:r>
              <a:rPr lang="en-ZA" sz="1600" dirty="0">
                <a:solidFill>
                  <a:schemeClr val="tx1">
                    <a:lumMod val="65000"/>
                    <a:lumOff val="35000"/>
                  </a:schemeClr>
                </a:solidFill>
              </a:rPr>
              <a:t>TIA Investment per province over the five years (2015/16-2019/20) (</a:t>
            </a:r>
            <a:r>
              <a:rPr lang="en-ZA" sz="1600" dirty="0" err="1">
                <a:solidFill>
                  <a:schemeClr val="tx1">
                    <a:lumMod val="65000"/>
                    <a:lumOff val="35000"/>
                  </a:schemeClr>
                </a:solidFill>
              </a:rPr>
              <a:t>R’m</a:t>
            </a:r>
            <a:r>
              <a:rPr lang="en-ZA" sz="1600" dirty="0">
                <a:solidFill>
                  <a:schemeClr val="tx1">
                    <a:lumMod val="65000"/>
                    <a:lumOff val="35000"/>
                  </a:schemeClr>
                </a:solidFill>
              </a:rPr>
              <a:t>)</a:t>
            </a:r>
          </a:p>
          <a:p>
            <a:pPr algn="ctr"/>
            <a:endParaRPr lang="en-US" sz="1600" dirty="0"/>
          </a:p>
        </p:txBody>
      </p:sp>
      <p:pic>
        <p:nvPicPr>
          <p:cNvPr id="11" name="Picture 10" descr="A screenshot of a cell phone&#10;&#10;Description automatically generated">
            <a:extLst>
              <a:ext uri="{FF2B5EF4-FFF2-40B4-BE49-F238E27FC236}">
                <a16:creationId xmlns:a16="http://schemas.microsoft.com/office/drawing/2014/main" id="{50039936-FFCD-5440-98BE-0A0B05C52053}"/>
              </a:ext>
            </a:extLst>
          </p:cNvPr>
          <p:cNvPicPr>
            <a:picLocks noChangeAspect="1"/>
          </p:cNvPicPr>
          <p:nvPr/>
        </p:nvPicPr>
        <p:blipFill rotWithShape="1">
          <a:blip r:embed="rId2">
            <a:extLst>
              <a:ext uri="{28A0092B-C50C-407E-A947-70E740481C1C}">
                <a14:useLocalDpi xmlns:a14="http://schemas.microsoft.com/office/drawing/2010/main" val="0"/>
              </a:ext>
            </a:extLst>
          </a:blip>
          <a:srcRect l="7022" t="47079" r="7197"/>
          <a:stretch/>
        </p:blipFill>
        <p:spPr>
          <a:xfrm>
            <a:off x="414867" y="2475465"/>
            <a:ext cx="4157133" cy="3629354"/>
          </a:xfrm>
          <a:prstGeom prst="rect">
            <a:avLst/>
          </a:prstGeom>
        </p:spPr>
      </p:pic>
      <p:sp>
        <p:nvSpPr>
          <p:cNvPr id="13" name="Slide Number Placeholder 45">
            <a:extLst>
              <a:ext uri="{FF2B5EF4-FFF2-40B4-BE49-F238E27FC236}">
                <a16:creationId xmlns:a16="http://schemas.microsoft.com/office/drawing/2014/main" id="{2A8E06CE-F96B-DF46-80FD-FC07B6A67882}"/>
              </a:ext>
            </a:extLst>
          </p:cNvPr>
          <p:cNvSpPr txBox="1">
            <a:spLocks/>
          </p:cNvSpPr>
          <p:nvPr/>
        </p:nvSpPr>
        <p:spPr>
          <a:xfrm>
            <a:off x="4011084" y="6136174"/>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AE2FD5-7713-4074-9DDA-33665327FCB7}" type="slidenum">
              <a:rPr lang="en-ZA" smtClean="0">
                <a:solidFill>
                  <a:schemeClr val="bg1"/>
                </a:solidFill>
              </a:rPr>
              <a:pPr/>
              <a:t>19</a:t>
            </a:fld>
            <a:endParaRPr lang="en-ZA" dirty="0">
              <a:solidFill>
                <a:schemeClr val="bg1"/>
              </a:solidFill>
            </a:endParaRPr>
          </a:p>
        </p:txBody>
      </p:sp>
    </p:spTree>
    <p:extLst>
      <p:ext uri="{BB962C8B-B14F-4D97-AF65-F5344CB8AC3E}">
        <p14:creationId xmlns:p14="http://schemas.microsoft.com/office/powerpoint/2010/main" val="3545215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C7EF2F2-78FF-AE41-ABB8-D66FD6EE1E52}"/>
              </a:ext>
            </a:extLst>
          </p:cNvPr>
          <p:cNvSpPr/>
          <p:nvPr/>
        </p:nvSpPr>
        <p:spPr>
          <a:xfrm>
            <a:off x="651407" y="1502318"/>
            <a:ext cx="7804770" cy="3604064"/>
          </a:xfrm>
          <a:prstGeom prst="rect">
            <a:avLst/>
          </a:prstGeom>
        </p:spPr>
        <p:txBody>
          <a:bodyPr wrap="square">
            <a:spAutoFit/>
          </a:bodyPr>
          <a:lstStyle/>
          <a:p>
            <a:pPr lvl="0" defTabSz="914400" eaLnBrk="0" fontAlgn="base" hangingPunct="0">
              <a:lnSpc>
                <a:spcPct val="90000"/>
              </a:lnSpc>
              <a:spcBef>
                <a:spcPts val="1000"/>
              </a:spcBef>
              <a:spcAft>
                <a:spcPct val="0"/>
              </a:spcAft>
            </a:pPr>
            <a:r>
              <a:rPr lang="en-US" altLang="en-US" b="1" dirty="0">
                <a:solidFill>
                  <a:srgbClr val="004280"/>
                </a:solidFill>
              </a:rPr>
              <a:t>TIA Act </a:t>
            </a:r>
          </a:p>
          <a:p>
            <a:pPr lvl="0" defTabSz="914400" eaLnBrk="0" fontAlgn="base" hangingPunct="0">
              <a:lnSpc>
                <a:spcPct val="90000"/>
              </a:lnSpc>
              <a:spcBef>
                <a:spcPts val="1000"/>
              </a:spcBef>
              <a:spcAft>
                <a:spcPct val="0"/>
              </a:spcAft>
            </a:pPr>
            <a:r>
              <a:rPr lang="en-US" altLang="en-US" dirty="0">
                <a:solidFill>
                  <a:schemeClr val="tx1">
                    <a:lumMod val="65000"/>
                    <a:lumOff val="35000"/>
                  </a:schemeClr>
                </a:solidFill>
              </a:rPr>
              <a:t>“To support the State in stimulating and intensifying technological innovation in order to improve economic growth and the quality of life of all South African by developing and exploiting technological innovations”</a:t>
            </a:r>
          </a:p>
          <a:p>
            <a:pPr lvl="0" defTabSz="914400" eaLnBrk="0" fontAlgn="base" hangingPunct="0">
              <a:lnSpc>
                <a:spcPct val="90000"/>
              </a:lnSpc>
              <a:spcBef>
                <a:spcPts val="1000"/>
              </a:spcBef>
              <a:spcAft>
                <a:spcPct val="0"/>
              </a:spcAft>
            </a:pPr>
            <a:r>
              <a:rPr lang="en-US" altLang="en-US" b="1" dirty="0">
                <a:solidFill>
                  <a:srgbClr val="004280"/>
                </a:solidFill>
              </a:rPr>
              <a:t>Vision</a:t>
            </a:r>
          </a:p>
          <a:p>
            <a:pPr lvl="0" defTabSz="914400" eaLnBrk="0" fontAlgn="base" hangingPunct="0">
              <a:lnSpc>
                <a:spcPct val="90000"/>
              </a:lnSpc>
              <a:spcBef>
                <a:spcPts val="1000"/>
              </a:spcBef>
              <a:spcAft>
                <a:spcPct val="0"/>
              </a:spcAft>
            </a:pPr>
            <a:r>
              <a:rPr lang="en-US" altLang="en-US" dirty="0">
                <a:solidFill>
                  <a:schemeClr val="tx1">
                    <a:lumMod val="65000"/>
                    <a:lumOff val="35000"/>
                  </a:schemeClr>
                </a:solidFill>
              </a:rPr>
              <a:t> To be a world class technology innovation agency that stimulates and supports technological innovation to improve the quality of life for all South Africans</a:t>
            </a:r>
          </a:p>
          <a:p>
            <a:pPr lvl="0" defTabSz="914400" eaLnBrk="0" fontAlgn="base" hangingPunct="0">
              <a:lnSpc>
                <a:spcPct val="90000"/>
              </a:lnSpc>
              <a:spcBef>
                <a:spcPts val="1000"/>
              </a:spcBef>
              <a:spcAft>
                <a:spcPct val="0"/>
              </a:spcAft>
            </a:pPr>
            <a:r>
              <a:rPr lang="en-US" altLang="en-US" b="1" dirty="0">
                <a:solidFill>
                  <a:srgbClr val="004280"/>
                </a:solidFill>
              </a:rPr>
              <a:t>Mission</a:t>
            </a:r>
          </a:p>
          <a:p>
            <a:pPr lvl="0" defTabSz="914400" eaLnBrk="0" fontAlgn="base" hangingPunct="0">
              <a:lnSpc>
                <a:spcPct val="90000"/>
              </a:lnSpc>
              <a:spcBef>
                <a:spcPts val="1000"/>
              </a:spcBef>
              <a:spcAft>
                <a:spcPct val="0"/>
              </a:spcAft>
            </a:pPr>
            <a:r>
              <a:rPr lang="en-US" altLang="en-US" dirty="0">
                <a:solidFill>
                  <a:schemeClr val="tx1">
                    <a:lumMod val="65000"/>
                    <a:lumOff val="35000"/>
                  </a:schemeClr>
                </a:solidFill>
              </a:rPr>
              <a:t>To facilitate the translation of South Africa’s knowledge resources into sustainable commercial opportunities</a:t>
            </a:r>
          </a:p>
          <a:p>
            <a:pPr lvl="0" defTabSz="914400" eaLnBrk="0" fontAlgn="base" hangingPunct="0">
              <a:lnSpc>
                <a:spcPct val="90000"/>
              </a:lnSpc>
              <a:spcBef>
                <a:spcPts val="1000"/>
              </a:spcBef>
              <a:spcAft>
                <a:spcPct val="0"/>
              </a:spcAft>
            </a:pPr>
            <a:endParaRPr lang="en-US" altLang="en-US" dirty="0">
              <a:solidFill>
                <a:prstClr val="black"/>
              </a:solidFill>
            </a:endParaRPr>
          </a:p>
        </p:txBody>
      </p:sp>
      <p:sp>
        <p:nvSpPr>
          <p:cNvPr id="12" name="Slide Number Placeholder 11">
            <a:extLst>
              <a:ext uri="{FF2B5EF4-FFF2-40B4-BE49-F238E27FC236}">
                <a16:creationId xmlns:a16="http://schemas.microsoft.com/office/drawing/2014/main" id="{DE73337E-58DF-ED4A-8A8A-71D093FB81C4}"/>
              </a:ext>
            </a:extLst>
          </p:cNvPr>
          <p:cNvSpPr>
            <a:spLocks noGrp="1"/>
          </p:cNvSpPr>
          <p:nvPr>
            <p:ph type="sldNum" sz="quarter" idx="12"/>
          </p:nvPr>
        </p:nvSpPr>
        <p:spPr>
          <a:xfrm>
            <a:off x="3977216" y="6144685"/>
            <a:ext cx="2057400" cy="365125"/>
          </a:xfrm>
        </p:spPr>
        <p:txBody>
          <a:bodyPr/>
          <a:lstStyle/>
          <a:p>
            <a:fld id="{2BAE2FD5-7713-4074-9DDA-33665327FCB7}" type="slidenum">
              <a:rPr lang="en-ZA" smtClean="0">
                <a:solidFill>
                  <a:schemeClr val="bg1"/>
                </a:solidFill>
              </a:rPr>
              <a:t>2</a:t>
            </a:fld>
            <a:endParaRPr lang="en-ZA" dirty="0">
              <a:solidFill>
                <a:schemeClr val="bg1"/>
              </a:solidFill>
            </a:endParaRPr>
          </a:p>
        </p:txBody>
      </p:sp>
    </p:spTree>
    <p:extLst>
      <p:ext uri="{BB962C8B-B14F-4D97-AF65-F5344CB8AC3E}">
        <p14:creationId xmlns:p14="http://schemas.microsoft.com/office/powerpoint/2010/main" val="21786361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B0237-2363-4D99-9B70-D82EF1BE6C53}"/>
              </a:ext>
            </a:extLst>
          </p:cNvPr>
          <p:cNvSpPr>
            <a:spLocks noGrp="1"/>
          </p:cNvSpPr>
          <p:nvPr>
            <p:ph type="title" idx="4294967295"/>
          </p:nvPr>
        </p:nvSpPr>
        <p:spPr>
          <a:xfrm>
            <a:off x="240813" y="453497"/>
            <a:ext cx="8210550" cy="565150"/>
          </a:xfrm>
        </p:spPr>
        <p:txBody>
          <a:bodyPr>
            <a:noAutofit/>
          </a:bodyPr>
          <a:lstStyle/>
          <a:p>
            <a:r>
              <a:rPr lang="en-US" sz="2400" b="1" dirty="0">
                <a:solidFill>
                  <a:schemeClr val="bg1"/>
                </a:solidFill>
                <a:latin typeface="+mn-lt"/>
              </a:rPr>
              <a:t>Enhancing the role of bio-economy in economic development</a:t>
            </a:r>
          </a:p>
        </p:txBody>
      </p:sp>
      <p:sp>
        <p:nvSpPr>
          <p:cNvPr id="3" name="Rectangle 2">
            <a:extLst>
              <a:ext uri="{FF2B5EF4-FFF2-40B4-BE49-F238E27FC236}">
                <a16:creationId xmlns:a16="http://schemas.microsoft.com/office/drawing/2014/main" id="{FF5520AE-458F-4224-99E9-5688E0569FF6}"/>
              </a:ext>
            </a:extLst>
          </p:cNvPr>
          <p:cNvSpPr/>
          <p:nvPr/>
        </p:nvSpPr>
        <p:spPr>
          <a:xfrm>
            <a:off x="564663" y="1132285"/>
            <a:ext cx="7886700" cy="1077218"/>
          </a:xfrm>
          <a:prstGeom prst="rect">
            <a:avLst/>
          </a:prstGeom>
          <a:solidFill>
            <a:schemeClr val="accent2"/>
          </a:solidFill>
        </p:spPr>
        <p:txBody>
          <a:bodyPr wrap="square">
            <a:spAutoFit/>
          </a:bodyPr>
          <a:lstStyle/>
          <a:p>
            <a:pPr marL="0" marR="0" lvl="0" indent="0" algn="just" defTabSz="685800" eaLnBrk="1" fontAlgn="auto" latinLnBrk="0" hangingPunct="1">
              <a:lnSpc>
                <a:spcPct val="100000"/>
              </a:lnSpc>
              <a:spcBef>
                <a:spcPts val="0"/>
              </a:spcBef>
              <a:spcAft>
                <a:spcPts val="0"/>
              </a:spcAft>
              <a:buClrTx/>
              <a:buSzTx/>
              <a:buFontTx/>
              <a:buNone/>
              <a:tabLst/>
              <a:defRPr/>
            </a:pPr>
            <a:r>
              <a:rPr kumimoji="0" lang="en-ZA" sz="1600" b="1" i="0" u="none" strike="noStrike" kern="0" cap="none" spc="0" normalizeH="0" baseline="0" noProof="0" dirty="0">
                <a:ln>
                  <a:noFill/>
                </a:ln>
                <a:solidFill>
                  <a:schemeClr val="bg1"/>
                </a:solidFill>
                <a:effectLst/>
                <a:uLnTx/>
                <a:uFillTx/>
                <a:ea typeface="Arial" panose="020B0604020202020204" pitchFamily="34" charset="0"/>
              </a:rPr>
              <a:t>Direct efforts to create new bio-based products and processes; </a:t>
            </a:r>
            <a:r>
              <a:rPr lang="en-ZA" sz="1600" b="1" kern="0" dirty="0">
                <a:solidFill>
                  <a:schemeClr val="bg1"/>
                </a:solidFill>
                <a:ea typeface="Arial" panose="020B0604020202020204" pitchFamily="34" charset="0"/>
              </a:rPr>
              <a:t>increase the contribution of </a:t>
            </a:r>
            <a:r>
              <a:rPr lang="en-ZA" sz="1600" b="1" kern="0" dirty="0" err="1">
                <a:solidFill>
                  <a:schemeClr val="bg1"/>
                </a:solidFill>
                <a:ea typeface="Arial" panose="020B0604020202020204" pitchFamily="34" charset="0"/>
              </a:rPr>
              <a:t>Bioeconomy</a:t>
            </a:r>
            <a:r>
              <a:rPr lang="en-ZA" sz="1600" b="1" kern="0" dirty="0">
                <a:solidFill>
                  <a:schemeClr val="bg1"/>
                </a:solidFill>
                <a:ea typeface="Arial" panose="020B0604020202020204" pitchFamily="34" charset="0"/>
              </a:rPr>
              <a:t> to GDP, </a:t>
            </a:r>
            <a:r>
              <a:rPr kumimoji="0" lang="en-ZA" sz="1600" b="1" i="0" u="none" strike="noStrike" kern="0" cap="none" spc="0" normalizeH="0" baseline="0" noProof="0" dirty="0">
                <a:ln>
                  <a:noFill/>
                </a:ln>
                <a:solidFill>
                  <a:schemeClr val="bg1"/>
                </a:solidFill>
                <a:effectLst/>
                <a:uLnTx/>
                <a:uFillTx/>
                <a:ea typeface="Arial" panose="020B0604020202020204" pitchFamily="34" charset="0"/>
              </a:rPr>
              <a:t>creation of new enterprises, job creation. Indigenous Knowledge Systems (</a:t>
            </a:r>
            <a:r>
              <a:rPr lang="en-ZA" sz="1600" b="1" kern="0" dirty="0">
                <a:solidFill>
                  <a:schemeClr val="bg1"/>
                </a:solidFill>
                <a:ea typeface="Arial" panose="020B0604020202020204" pitchFamily="34" charset="0"/>
              </a:rPr>
              <a:t>I</a:t>
            </a:r>
            <a:r>
              <a:rPr kumimoji="0" lang="en-ZA" sz="1600" b="1" i="0" u="none" strike="noStrike" kern="0" cap="none" spc="0" normalizeH="0" baseline="0" noProof="0" dirty="0">
                <a:ln>
                  <a:noFill/>
                </a:ln>
                <a:solidFill>
                  <a:schemeClr val="bg1"/>
                </a:solidFill>
                <a:effectLst/>
                <a:uLnTx/>
                <a:uFillTx/>
                <a:ea typeface="Arial" panose="020B0604020202020204" pitchFamily="34" charset="0"/>
              </a:rPr>
              <a:t>KS) will receive special attention as an important an area with greater potential to promote inclusive development and transformation</a:t>
            </a:r>
            <a:endParaRPr kumimoji="0" lang="en-US" sz="1600" b="1" i="0" u="none" strike="noStrike" kern="0" cap="none" spc="0" normalizeH="0" baseline="0" noProof="0" dirty="0">
              <a:ln>
                <a:noFill/>
              </a:ln>
              <a:solidFill>
                <a:schemeClr val="bg1"/>
              </a:solidFill>
              <a:effectLst/>
              <a:uLnTx/>
              <a:uFillTx/>
            </a:endParaRPr>
          </a:p>
        </p:txBody>
      </p:sp>
      <p:pic>
        <p:nvPicPr>
          <p:cNvPr id="11" name="Picture 10" descr="A screenshot of a cell phone&#10;&#10;Description automatically generated">
            <a:extLst>
              <a:ext uri="{FF2B5EF4-FFF2-40B4-BE49-F238E27FC236}">
                <a16:creationId xmlns:a16="http://schemas.microsoft.com/office/drawing/2014/main" id="{488BA56F-065D-D449-BD38-A8095F501B99}"/>
              </a:ext>
            </a:extLst>
          </p:cNvPr>
          <p:cNvPicPr>
            <a:picLocks noChangeAspect="1"/>
          </p:cNvPicPr>
          <p:nvPr/>
        </p:nvPicPr>
        <p:blipFill rotWithShape="1">
          <a:blip r:embed="rId2">
            <a:extLst>
              <a:ext uri="{28A0092B-C50C-407E-A947-70E740481C1C}">
                <a14:useLocalDpi xmlns:a14="http://schemas.microsoft.com/office/drawing/2010/main" val="0"/>
              </a:ext>
            </a:extLst>
          </a:blip>
          <a:srcRect l="9337" t="24718" r="9821" b="43809"/>
          <a:stretch/>
        </p:blipFill>
        <p:spPr>
          <a:xfrm>
            <a:off x="692637" y="2226437"/>
            <a:ext cx="6900333" cy="3766155"/>
          </a:xfrm>
          <a:prstGeom prst="rect">
            <a:avLst/>
          </a:prstGeom>
        </p:spPr>
      </p:pic>
      <p:sp>
        <p:nvSpPr>
          <p:cNvPr id="13" name="Slide Number Placeholder 45">
            <a:extLst>
              <a:ext uri="{FF2B5EF4-FFF2-40B4-BE49-F238E27FC236}">
                <a16:creationId xmlns:a16="http://schemas.microsoft.com/office/drawing/2014/main" id="{7242040C-BFF7-054F-BD54-79C95FDF0A90}"/>
              </a:ext>
            </a:extLst>
          </p:cNvPr>
          <p:cNvSpPr txBox="1">
            <a:spLocks/>
          </p:cNvSpPr>
          <p:nvPr/>
        </p:nvSpPr>
        <p:spPr>
          <a:xfrm>
            <a:off x="4011084" y="6136174"/>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AE2FD5-7713-4074-9DDA-33665327FCB7}" type="slidenum">
              <a:rPr lang="en-ZA" smtClean="0">
                <a:solidFill>
                  <a:schemeClr val="bg1"/>
                </a:solidFill>
              </a:rPr>
              <a:pPr/>
              <a:t>20</a:t>
            </a:fld>
            <a:endParaRPr lang="en-ZA" dirty="0">
              <a:solidFill>
                <a:schemeClr val="bg1"/>
              </a:solidFill>
            </a:endParaRPr>
          </a:p>
        </p:txBody>
      </p:sp>
    </p:spTree>
    <p:extLst>
      <p:ext uri="{BB962C8B-B14F-4D97-AF65-F5344CB8AC3E}">
        <p14:creationId xmlns:p14="http://schemas.microsoft.com/office/powerpoint/2010/main" val="24633532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588996-EFA9-4873-9784-A2E7357D62CD}"/>
              </a:ext>
            </a:extLst>
          </p:cNvPr>
          <p:cNvSpPr>
            <a:spLocks noGrp="1"/>
          </p:cNvSpPr>
          <p:nvPr>
            <p:ph type="title" idx="4294967295"/>
          </p:nvPr>
        </p:nvSpPr>
        <p:spPr>
          <a:xfrm>
            <a:off x="355600" y="477838"/>
            <a:ext cx="7886700" cy="534987"/>
          </a:xfrm>
        </p:spPr>
        <p:txBody>
          <a:bodyPr>
            <a:normAutofit/>
          </a:bodyPr>
          <a:lstStyle/>
          <a:p>
            <a:r>
              <a:rPr lang="en-US" sz="2800" b="1" dirty="0">
                <a:solidFill>
                  <a:schemeClr val="bg1"/>
                </a:solidFill>
                <a:latin typeface="+mn-lt"/>
              </a:rPr>
              <a:t>Bioeconomy Strategic Intents</a:t>
            </a:r>
          </a:p>
        </p:txBody>
      </p:sp>
      <p:sp>
        <p:nvSpPr>
          <p:cNvPr id="4" name="Rectangle 3">
            <a:extLst>
              <a:ext uri="{FF2B5EF4-FFF2-40B4-BE49-F238E27FC236}">
                <a16:creationId xmlns:a16="http://schemas.microsoft.com/office/drawing/2014/main" id="{319C3527-77E9-440A-8C5B-8EF435982DD7}"/>
              </a:ext>
            </a:extLst>
          </p:cNvPr>
          <p:cNvSpPr/>
          <p:nvPr/>
        </p:nvSpPr>
        <p:spPr>
          <a:xfrm>
            <a:off x="628649" y="1227148"/>
            <a:ext cx="7886701" cy="3728585"/>
          </a:xfrm>
          <a:prstGeom prst="rect">
            <a:avLst/>
          </a:prstGeom>
        </p:spPr>
        <p:txBody>
          <a:bodyPr wrap="square">
            <a:spAutoFit/>
          </a:bodyPr>
          <a:lstStyle/>
          <a:p>
            <a:pPr marL="457200" marR="0" lvl="0" indent="-457200">
              <a:lnSpc>
                <a:spcPct val="150000"/>
              </a:lnSpc>
              <a:spcBef>
                <a:spcPts val="0"/>
              </a:spcBef>
              <a:spcAft>
                <a:spcPts val="0"/>
              </a:spcAft>
              <a:buClr>
                <a:srgbClr val="F58220"/>
              </a:buClr>
              <a:buFont typeface="Wingdings" panose="05000000000000000000" pitchFamily="2" charset="2"/>
              <a:buChar char="q"/>
            </a:pPr>
            <a:r>
              <a:rPr lang="en-ZA" sz="2000" dirty="0">
                <a:solidFill>
                  <a:schemeClr val="tx1">
                    <a:lumMod val="65000"/>
                    <a:lumOff val="35000"/>
                  </a:schemeClr>
                </a:solidFill>
                <a:latin typeface="Arial" panose="020B0604020202020204" pitchFamily="34" charset="0"/>
                <a:ea typeface="Arial" panose="020B0604020202020204" pitchFamily="34" charset="0"/>
                <a:cs typeface="Arial" panose="020B0604020202020204" pitchFamily="34" charset="0"/>
              </a:rPr>
              <a:t>Ensuring Food Security</a:t>
            </a:r>
            <a:endParaRPr lang="en-US" sz="2000" dirty="0">
              <a:solidFill>
                <a:schemeClr val="tx1">
                  <a:lumMod val="65000"/>
                  <a:lumOff val="35000"/>
                </a:schemeClr>
              </a:solidFill>
              <a:latin typeface="Arial" panose="020B0604020202020204" pitchFamily="34" charset="0"/>
              <a:ea typeface="Times New Roman" panose="02020603050405020304" pitchFamily="18" charset="0"/>
              <a:cs typeface="Arial" panose="020B0604020202020204" pitchFamily="34" charset="0"/>
            </a:endParaRPr>
          </a:p>
          <a:p>
            <a:pPr marL="457200" marR="0" lvl="0" indent="-457200">
              <a:lnSpc>
                <a:spcPct val="150000"/>
              </a:lnSpc>
              <a:spcBef>
                <a:spcPts val="0"/>
              </a:spcBef>
              <a:spcAft>
                <a:spcPts val="0"/>
              </a:spcAft>
              <a:buClr>
                <a:srgbClr val="F58220"/>
              </a:buClr>
              <a:buFont typeface="Wingdings" panose="05000000000000000000" pitchFamily="2" charset="2"/>
              <a:buChar char="q"/>
            </a:pPr>
            <a:r>
              <a:rPr lang="en-ZA" sz="2000" dirty="0">
                <a:solidFill>
                  <a:schemeClr val="tx1">
                    <a:lumMod val="65000"/>
                    <a:lumOff val="35000"/>
                  </a:schemeClr>
                </a:solidFill>
                <a:latin typeface="Arial" panose="020B0604020202020204" pitchFamily="34" charset="0"/>
                <a:ea typeface="Arial" panose="020B0604020202020204" pitchFamily="34" charset="0"/>
                <a:cs typeface="Arial" panose="020B0604020202020204" pitchFamily="34" charset="0"/>
              </a:rPr>
              <a:t>Managing Natural Resources Sustainably</a:t>
            </a:r>
            <a:endParaRPr lang="en-US" sz="2000" dirty="0">
              <a:solidFill>
                <a:schemeClr val="tx1">
                  <a:lumMod val="65000"/>
                  <a:lumOff val="35000"/>
                </a:schemeClr>
              </a:solidFill>
              <a:latin typeface="Arial" panose="020B0604020202020204" pitchFamily="34" charset="0"/>
              <a:ea typeface="Times New Roman" panose="02020603050405020304" pitchFamily="18" charset="0"/>
              <a:cs typeface="Arial" panose="020B0604020202020204" pitchFamily="34" charset="0"/>
            </a:endParaRPr>
          </a:p>
          <a:p>
            <a:pPr marL="457200" marR="0" lvl="0" indent="-457200">
              <a:lnSpc>
                <a:spcPct val="150000"/>
              </a:lnSpc>
              <a:spcBef>
                <a:spcPts val="0"/>
              </a:spcBef>
              <a:spcAft>
                <a:spcPts val="0"/>
              </a:spcAft>
              <a:buClr>
                <a:srgbClr val="F58220"/>
              </a:buClr>
              <a:buFont typeface="Wingdings" panose="05000000000000000000" pitchFamily="2" charset="2"/>
              <a:buChar char="q"/>
            </a:pPr>
            <a:r>
              <a:rPr lang="en-ZA" sz="2000" dirty="0">
                <a:solidFill>
                  <a:schemeClr val="tx1">
                    <a:lumMod val="65000"/>
                    <a:lumOff val="35000"/>
                  </a:schemeClr>
                </a:solidFill>
                <a:latin typeface="Arial" panose="020B0604020202020204" pitchFamily="34" charset="0"/>
                <a:ea typeface="Arial" panose="020B0604020202020204" pitchFamily="34" charset="0"/>
                <a:cs typeface="Arial" panose="020B0604020202020204" pitchFamily="34" charset="0"/>
              </a:rPr>
              <a:t>Reducing Dependence on Non-Renewable Resources</a:t>
            </a:r>
            <a:endParaRPr lang="en-US" sz="2000" dirty="0">
              <a:solidFill>
                <a:schemeClr val="tx1">
                  <a:lumMod val="65000"/>
                  <a:lumOff val="35000"/>
                </a:schemeClr>
              </a:solidFill>
              <a:latin typeface="Arial" panose="020B0604020202020204" pitchFamily="34" charset="0"/>
              <a:ea typeface="Times New Roman" panose="02020603050405020304" pitchFamily="18" charset="0"/>
              <a:cs typeface="Arial" panose="020B0604020202020204" pitchFamily="34" charset="0"/>
            </a:endParaRPr>
          </a:p>
          <a:p>
            <a:pPr marL="457200" marR="0" lvl="0" indent="-457200">
              <a:lnSpc>
                <a:spcPct val="150000"/>
              </a:lnSpc>
              <a:spcBef>
                <a:spcPts val="0"/>
              </a:spcBef>
              <a:spcAft>
                <a:spcPts val="0"/>
              </a:spcAft>
              <a:buClr>
                <a:srgbClr val="F58220"/>
              </a:buClr>
              <a:buFont typeface="Wingdings" panose="05000000000000000000" pitchFamily="2" charset="2"/>
              <a:buChar char="q"/>
            </a:pPr>
            <a:r>
              <a:rPr lang="en-ZA" sz="2000" dirty="0">
                <a:solidFill>
                  <a:schemeClr val="tx1">
                    <a:lumMod val="65000"/>
                    <a:lumOff val="35000"/>
                  </a:schemeClr>
                </a:solidFill>
                <a:latin typeface="Arial" panose="020B0604020202020204" pitchFamily="34" charset="0"/>
                <a:ea typeface="Arial" panose="020B0604020202020204" pitchFamily="34" charset="0"/>
                <a:cs typeface="Arial" panose="020B0604020202020204" pitchFamily="34" charset="0"/>
              </a:rPr>
              <a:t>Mitigating and Adapting to Climate Change</a:t>
            </a:r>
            <a:endParaRPr lang="en-US" sz="2000" dirty="0">
              <a:solidFill>
                <a:schemeClr val="tx1">
                  <a:lumMod val="65000"/>
                  <a:lumOff val="35000"/>
                </a:schemeClr>
              </a:solidFill>
              <a:latin typeface="Arial" panose="020B0604020202020204" pitchFamily="34" charset="0"/>
              <a:ea typeface="Times New Roman" panose="02020603050405020304" pitchFamily="18" charset="0"/>
              <a:cs typeface="Arial" panose="020B0604020202020204" pitchFamily="34" charset="0"/>
            </a:endParaRPr>
          </a:p>
          <a:p>
            <a:pPr marL="457200" marR="0" lvl="0" indent="-457200">
              <a:lnSpc>
                <a:spcPct val="150000"/>
              </a:lnSpc>
              <a:spcBef>
                <a:spcPts val="0"/>
              </a:spcBef>
              <a:spcAft>
                <a:spcPts val="0"/>
              </a:spcAft>
              <a:buClr>
                <a:srgbClr val="F58220"/>
              </a:buClr>
              <a:buFont typeface="Wingdings" panose="05000000000000000000" pitchFamily="2" charset="2"/>
              <a:buChar char="q"/>
            </a:pPr>
            <a:r>
              <a:rPr lang="en-ZA" sz="2000" dirty="0">
                <a:solidFill>
                  <a:schemeClr val="tx1">
                    <a:lumMod val="65000"/>
                    <a:lumOff val="35000"/>
                  </a:schemeClr>
                </a:solidFill>
                <a:latin typeface="Arial" panose="020B0604020202020204" pitchFamily="34" charset="0"/>
                <a:ea typeface="Arial" panose="020B0604020202020204" pitchFamily="34" charset="0"/>
                <a:cs typeface="Arial" panose="020B0604020202020204" pitchFamily="34" charset="0"/>
              </a:rPr>
              <a:t>Creating Jobs and Improving Competitiveness</a:t>
            </a:r>
            <a:endParaRPr lang="en-US" sz="2000" dirty="0">
              <a:solidFill>
                <a:schemeClr val="tx1">
                  <a:lumMod val="65000"/>
                  <a:lumOff val="35000"/>
                </a:schemeClr>
              </a:solidFill>
              <a:latin typeface="Arial" panose="020B0604020202020204" pitchFamily="34" charset="0"/>
              <a:ea typeface="Times New Roman" panose="02020603050405020304" pitchFamily="18" charset="0"/>
              <a:cs typeface="Arial" panose="020B0604020202020204" pitchFamily="34" charset="0"/>
            </a:endParaRPr>
          </a:p>
          <a:p>
            <a:pPr marL="457200" marR="0" lvl="0" indent="-457200">
              <a:lnSpc>
                <a:spcPct val="150000"/>
              </a:lnSpc>
              <a:spcBef>
                <a:spcPts val="0"/>
              </a:spcBef>
              <a:spcAft>
                <a:spcPts val="0"/>
              </a:spcAft>
              <a:buClr>
                <a:srgbClr val="F58220"/>
              </a:buClr>
              <a:buFont typeface="Wingdings" panose="05000000000000000000" pitchFamily="2" charset="2"/>
              <a:buChar char="q"/>
            </a:pPr>
            <a:r>
              <a:rPr lang="en-ZA" sz="2000" dirty="0">
                <a:solidFill>
                  <a:schemeClr val="tx1">
                    <a:lumMod val="65000"/>
                    <a:lumOff val="35000"/>
                  </a:schemeClr>
                </a:solidFill>
                <a:latin typeface="Arial" panose="020B0604020202020204" pitchFamily="34" charset="0"/>
                <a:ea typeface="Arial" panose="020B0604020202020204" pitchFamily="34" charset="0"/>
                <a:cs typeface="Arial" panose="020B0604020202020204" pitchFamily="34" charset="0"/>
              </a:rPr>
              <a:t>Contributing to coherence in Policy Environment</a:t>
            </a:r>
            <a:endParaRPr lang="en-US" sz="2000" dirty="0">
              <a:solidFill>
                <a:schemeClr val="tx1">
                  <a:lumMod val="65000"/>
                  <a:lumOff val="35000"/>
                </a:schemeClr>
              </a:solidFill>
              <a:latin typeface="Arial" panose="020B0604020202020204" pitchFamily="34" charset="0"/>
              <a:ea typeface="Times New Roman" panose="02020603050405020304" pitchFamily="18" charset="0"/>
              <a:cs typeface="Arial" panose="020B0604020202020204" pitchFamily="34" charset="0"/>
            </a:endParaRPr>
          </a:p>
          <a:p>
            <a:pPr marL="457200" marR="0" lvl="0" indent="-457200">
              <a:lnSpc>
                <a:spcPct val="150000"/>
              </a:lnSpc>
              <a:spcBef>
                <a:spcPts val="0"/>
              </a:spcBef>
              <a:spcAft>
                <a:spcPts val="0"/>
              </a:spcAft>
              <a:buClr>
                <a:srgbClr val="F58220"/>
              </a:buClr>
              <a:buFont typeface="Wingdings" panose="05000000000000000000" pitchFamily="2" charset="2"/>
              <a:buChar char="q"/>
            </a:pPr>
            <a:r>
              <a:rPr lang="en-ZA" sz="2000" dirty="0">
                <a:solidFill>
                  <a:schemeClr val="tx1">
                    <a:lumMod val="65000"/>
                    <a:lumOff val="35000"/>
                  </a:schemeClr>
                </a:solidFill>
                <a:latin typeface="Arial" panose="020B0604020202020204" pitchFamily="34" charset="0"/>
                <a:ea typeface="Arial" panose="020B0604020202020204" pitchFamily="34" charset="0"/>
                <a:cs typeface="Arial" panose="020B0604020202020204" pitchFamily="34" charset="0"/>
              </a:rPr>
              <a:t>Investment in Knowledge, Innovation and Skills</a:t>
            </a:r>
            <a:endParaRPr lang="en-US" sz="2000" dirty="0">
              <a:solidFill>
                <a:schemeClr val="tx1">
                  <a:lumMod val="65000"/>
                  <a:lumOff val="35000"/>
                </a:schemeClr>
              </a:solidFill>
              <a:latin typeface="Arial" panose="020B0604020202020204" pitchFamily="34" charset="0"/>
              <a:ea typeface="Times New Roman" panose="02020603050405020304" pitchFamily="18" charset="0"/>
              <a:cs typeface="Arial" panose="020B0604020202020204" pitchFamily="34" charset="0"/>
            </a:endParaRPr>
          </a:p>
          <a:p>
            <a:pPr marL="457200" marR="0" lvl="0" indent="-457200">
              <a:lnSpc>
                <a:spcPct val="150000"/>
              </a:lnSpc>
              <a:spcBef>
                <a:spcPts val="0"/>
              </a:spcBef>
              <a:spcAft>
                <a:spcPts val="0"/>
              </a:spcAft>
              <a:buClr>
                <a:srgbClr val="F58220"/>
              </a:buClr>
              <a:buFont typeface="Wingdings" panose="05000000000000000000" pitchFamily="2" charset="2"/>
              <a:buChar char="q"/>
            </a:pPr>
            <a:r>
              <a:rPr lang="en-ZA" sz="2000" dirty="0">
                <a:solidFill>
                  <a:schemeClr val="tx1">
                    <a:lumMod val="65000"/>
                    <a:lumOff val="35000"/>
                  </a:schemeClr>
                </a:solidFill>
                <a:latin typeface="Arial" panose="020B0604020202020204" pitchFamily="34" charset="0"/>
                <a:ea typeface="Arial" panose="020B0604020202020204" pitchFamily="34" charset="0"/>
                <a:cs typeface="Arial" panose="020B0604020202020204" pitchFamily="34" charset="0"/>
              </a:rPr>
              <a:t>New Infrastructure and Instruments</a:t>
            </a:r>
            <a:endParaRPr lang="en-US" sz="2000" dirty="0">
              <a:solidFill>
                <a:schemeClr val="tx1">
                  <a:lumMod val="65000"/>
                  <a:lumOff val="35000"/>
                </a:schemeClr>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6" name="Slide Number Placeholder 45">
            <a:extLst>
              <a:ext uri="{FF2B5EF4-FFF2-40B4-BE49-F238E27FC236}">
                <a16:creationId xmlns:a16="http://schemas.microsoft.com/office/drawing/2014/main" id="{CC34F242-AA8B-3B4D-8F1B-D758C5698316}"/>
              </a:ext>
            </a:extLst>
          </p:cNvPr>
          <p:cNvSpPr txBox="1">
            <a:spLocks/>
          </p:cNvSpPr>
          <p:nvPr/>
        </p:nvSpPr>
        <p:spPr>
          <a:xfrm>
            <a:off x="4011084" y="6136174"/>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AE2FD5-7713-4074-9DDA-33665327FCB7}" type="slidenum">
              <a:rPr lang="en-ZA" smtClean="0">
                <a:solidFill>
                  <a:schemeClr val="bg1"/>
                </a:solidFill>
              </a:rPr>
              <a:pPr/>
              <a:t>21</a:t>
            </a:fld>
            <a:endParaRPr lang="en-ZA" dirty="0">
              <a:solidFill>
                <a:schemeClr val="bg1"/>
              </a:solidFill>
            </a:endParaRPr>
          </a:p>
        </p:txBody>
      </p:sp>
    </p:spTree>
    <p:extLst>
      <p:ext uri="{BB962C8B-B14F-4D97-AF65-F5344CB8AC3E}">
        <p14:creationId xmlns:p14="http://schemas.microsoft.com/office/powerpoint/2010/main" val="38912983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0A652AD-DA8E-4683-B1C5-5C03D2067AD8}"/>
              </a:ext>
            </a:extLst>
          </p:cNvPr>
          <p:cNvSpPr>
            <a:spLocks noGrp="1"/>
          </p:cNvSpPr>
          <p:nvPr>
            <p:ph sz="half" idx="1"/>
          </p:nvPr>
        </p:nvSpPr>
        <p:spPr>
          <a:xfrm>
            <a:off x="398472" y="1396749"/>
            <a:ext cx="4586222" cy="4547467"/>
          </a:xfrm>
        </p:spPr>
        <p:txBody>
          <a:bodyPr>
            <a:normAutofit/>
          </a:bodyPr>
          <a:lstStyle/>
          <a:p>
            <a:pPr marL="342900" lvl="0" indent="-342900" defTabSz="457200">
              <a:lnSpc>
                <a:spcPct val="100000"/>
              </a:lnSpc>
              <a:spcBef>
                <a:spcPts val="395"/>
              </a:spcBef>
              <a:buFont typeface="Wingdings" panose="05000000000000000000" pitchFamily="2" charset="2"/>
              <a:buChar char="§"/>
            </a:pPr>
            <a:r>
              <a:rPr lang="en-ZA" sz="1800" dirty="0">
                <a:solidFill>
                  <a:schemeClr val="tx1">
                    <a:lumMod val="65000"/>
                    <a:lumOff val="35000"/>
                  </a:schemeClr>
                </a:solidFill>
                <a:ea typeface="Calibri" panose="020F0502020204030204" pitchFamily="34" charset="0"/>
              </a:rPr>
              <a:t>Extend the reach of Technology Stations through co-location with industry and incubators; partners, township hubs, accelerators</a:t>
            </a:r>
            <a:endParaRPr lang="en-US" sz="1800" dirty="0">
              <a:solidFill>
                <a:schemeClr val="tx1">
                  <a:lumMod val="65000"/>
                  <a:lumOff val="35000"/>
                </a:schemeClr>
              </a:solidFill>
              <a:ea typeface="Arial" panose="020B0604020202020204" pitchFamily="34" charset="0"/>
            </a:endParaRPr>
          </a:p>
          <a:p>
            <a:pPr marL="342900" lvl="0" indent="-342900" defTabSz="457200">
              <a:lnSpc>
                <a:spcPct val="100000"/>
              </a:lnSpc>
              <a:spcBef>
                <a:spcPts val="395"/>
              </a:spcBef>
              <a:buFont typeface="Wingdings" panose="05000000000000000000" pitchFamily="2" charset="2"/>
              <a:buChar char="§"/>
            </a:pPr>
            <a:r>
              <a:rPr lang="en-ZA" sz="1800" dirty="0">
                <a:solidFill>
                  <a:schemeClr val="tx1">
                    <a:lumMod val="65000"/>
                    <a:lumOff val="35000"/>
                  </a:schemeClr>
                </a:solidFill>
                <a:ea typeface="Calibri" panose="020F0502020204030204" pitchFamily="34" charset="0"/>
              </a:rPr>
              <a:t>Increase availability of accredited facilities through partnership with industry; </a:t>
            </a:r>
          </a:p>
          <a:p>
            <a:pPr marL="342900" lvl="0" indent="-342900" defTabSz="457200">
              <a:lnSpc>
                <a:spcPct val="100000"/>
              </a:lnSpc>
              <a:spcBef>
                <a:spcPts val="395"/>
              </a:spcBef>
              <a:buFont typeface="Wingdings" panose="05000000000000000000" pitchFamily="2" charset="2"/>
              <a:buChar char="§"/>
            </a:pPr>
            <a:r>
              <a:rPr lang="en-ZA" sz="1800" dirty="0">
                <a:solidFill>
                  <a:schemeClr val="tx1">
                    <a:lumMod val="65000"/>
                    <a:lumOff val="35000"/>
                  </a:schemeClr>
                </a:solidFill>
                <a:ea typeface="Arial" panose="020B0604020202020204" pitchFamily="34" charset="0"/>
              </a:rPr>
              <a:t>Establish Living Labs as co-creation facilities and Walk-in Centres with TVET and FET Colleges to expand reach to underserved communities;   </a:t>
            </a:r>
            <a:endParaRPr lang="en-US" sz="1800" dirty="0">
              <a:solidFill>
                <a:schemeClr val="tx1">
                  <a:lumMod val="65000"/>
                  <a:lumOff val="35000"/>
                </a:schemeClr>
              </a:solidFill>
              <a:ea typeface="Arial" panose="020B0604020202020204" pitchFamily="34" charset="0"/>
            </a:endParaRPr>
          </a:p>
          <a:p>
            <a:pPr marL="342900" lvl="0" indent="-342900" defTabSz="457200">
              <a:lnSpc>
                <a:spcPct val="100000"/>
              </a:lnSpc>
              <a:spcBef>
                <a:spcPts val="395"/>
              </a:spcBef>
              <a:buFont typeface="Wingdings" panose="05000000000000000000" pitchFamily="2" charset="2"/>
              <a:buChar char="§"/>
            </a:pPr>
            <a:r>
              <a:rPr lang="en-ZA" sz="1800" dirty="0">
                <a:solidFill>
                  <a:schemeClr val="tx1">
                    <a:lumMod val="65000"/>
                    <a:lumOff val="35000"/>
                  </a:schemeClr>
                </a:solidFill>
                <a:ea typeface="Calibri" panose="020F0502020204030204" pitchFamily="34" charset="0"/>
              </a:rPr>
              <a:t>Skills development for empowering emerging enterprises, and</a:t>
            </a:r>
          </a:p>
          <a:p>
            <a:pPr marL="342900" lvl="0" indent="-342900" defTabSz="457200">
              <a:lnSpc>
                <a:spcPct val="100000"/>
              </a:lnSpc>
              <a:spcBef>
                <a:spcPts val="395"/>
              </a:spcBef>
              <a:buFont typeface="Wingdings" panose="05000000000000000000" pitchFamily="2" charset="2"/>
              <a:buChar char="§"/>
            </a:pPr>
            <a:r>
              <a:rPr lang="en-ZA" sz="1800" dirty="0">
                <a:solidFill>
                  <a:schemeClr val="tx1">
                    <a:lumMod val="65000"/>
                    <a:lumOff val="35000"/>
                  </a:schemeClr>
                </a:solidFill>
                <a:ea typeface="Calibri" panose="020F0502020204030204" pitchFamily="34" charset="0"/>
              </a:rPr>
              <a:t>Strengthen the capacity of Technology Stations for support of 4IR and future industry trends </a:t>
            </a:r>
            <a:endParaRPr lang="en-US" sz="1800" dirty="0">
              <a:solidFill>
                <a:schemeClr val="tx1">
                  <a:lumMod val="65000"/>
                  <a:lumOff val="35000"/>
                </a:schemeClr>
              </a:solidFill>
              <a:ea typeface="Arial" panose="020B0604020202020204" pitchFamily="34" charset="0"/>
            </a:endParaRPr>
          </a:p>
          <a:p>
            <a:endParaRPr lang="en-US" dirty="0"/>
          </a:p>
        </p:txBody>
      </p:sp>
      <p:pic>
        <p:nvPicPr>
          <p:cNvPr id="8" name="Content Placeholder 7" descr="A picture containing text, map&#10;&#10;Description generated with very high confidence">
            <a:extLst>
              <a:ext uri="{FF2B5EF4-FFF2-40B4-BE49-F238E27FC236}">
                <a16:creationId xmlns:a16="http://schemas.microsoft.com/office/drawing/2014/main" id="{D6D84633-8D54-43DD-9F59-065D2CDF096F}"/>
              </a:ext>
            </a:extLst>
          </p:cNvPr>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5082306" y="1396749"/>
            <a:ext cx="3665186" cy="3933048"/>
          </a:xfrm>
        </p:spPr>
      </p:pic>
      <p:sp>
        <p:nvSpPr>
          <p:cNvPr id="4" name="Title 3">
            <a:extLst>
              <a:ext uri="{FF2B5EF4-FFF2-40B4-BE49-F238E27FC236}">
                <a16:creationId xmlns:a16="http://schemas.microsoft.com/office/drawing/2014/main" id="{AF00D61E-6CC0-4612-B275-C8C81772EC27}"/>
              </a:ext>
            </a:extLst>
          </p:cNvPr>
          <p:cNvSpPr>
            <a:spLocks noGrp="1"/>
          </p:cNvSpPr>
          <p:nvPr>
            <p:ph type="title" idx="4294967295"/>
          </p:nvPr>
        </p:nvSpPr>
        <p:spPr>
          <a:xfrm>
            <a:off x="228600" y="389996"/>
            <a:ext cx="7886700" cy="703262"/>
          </a:xfrm>
        </p:spPr>
        <p:txBody>
          <a:bodyPr>
            <a:normAutofit fontScale="90000"/>
          </a:bodyPr>
          <a:lstStyle/>
          <a:p>
            <a:r>
              <a:rPr lang="en-US" sz="2400" b="1" dirty="0">
                <a:solidFill>
                  <a:schemeClr val="bg1"/>
                </a:solidFill>
                <a:latin typeface="+mn-lt"/>
              </a:rPr>
              <a:t>Increasing SMME access to SET Support through</a:t>
            </a:r>
            <a:br>
              <a:rPr lang="en-US" sz="2400" b="1" dirty="0">
                <a:solidFill>
                  <a:schemeClr val="bg1"/>
                </a:solidFill>
                <a:latin typeface="+mn-lt"/>
              </a:rPr>
            </a:br>
            <a:r>
              <a:rPr lang="en-US" sz="2400" b="1" dirty="0">
                <a:solidFill>
                  <a:schemeClr val="bg1"/>
                </a:solidFill>
                <a:latin typeface="+mn-lt"/>
              </a:rPr>
              <a:t>Technology Stations  </a:t>
            </a:r>
          </a:p>
        </p:txBody>
      </p:sp>
      <p:sp>
        <p:nvSpPr>
          <p:cNvPr id="7" name="Slide Number Placeholder 45">
            <a:extLst>
              <a:ext uri="{FF2B5EF4-FFF2-40B4-BE49-F238E27FC236}">
                <a16:creationId xmlns:a16="http://schemas.microsoft.com/office/drawing/2014/main" id="{C12D0504-DEE2-7D4F-8056-946F0A8F95FA}"/>
              </a:ext>
            </a:extLst>
          </p:cNvPr>
          <p:cNvSpPr txBox="1">
            <a:spLocks/>
          </p:cNvSpPr>
          <p:nvPr/>
        </p:nvSpPr>
        <p:spPr>
          <a:xfrm>
            <a:off x="4011084" y="6136174"/>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AE2FD5-7713-4074-9DDA-33665327FCB7}" type="slidenum">
              <a:rPr lang="en-ZA" smtClean="0">
                <a:solidFill>
                  <a:schemeClr val="bg1"/>
                </a:solidFill>
              </a:rPr>
              <a:pPr/>
              <a:t>22</a:t>
            </a:fld>
            <a:endParaRPr lang="en-ZA" dirty="0">
              <a:solidFill>
                <a:schemeClr val="bg1"/>
              </a:solidFill>
            </a:endParaRPr>
          </a:p>
        </p:txBody>
      </p:sp>
    </p:spTree>
    <p:extLst>
      <p:ext uri="{BB962C8B-B14F-4D97-AF65-F5344CB8AC3E}">
        <p14:creationId xmlns:p14="http://schemas.microsoft.com/office/powerpoint/2010/main" val="12517515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Arrow: Pentagon 1">
            <a:extLst>
              <a:ext uri="{FF2B5EF4-FFF2-40B4-BE49-F238E27FC236}">
                <a16:creationId xmlns:a16="http://schemas.microsoft.com/office/drawing/2014/main" id="{7B2E814D-2B3B-4762-A113-F5819EB0B172}"/>
              </a:ext>
            </a:extLst>
          </p:cNvPr>
          <p:cNvSpPr/>
          <p:nvPr/>
        </p:nvSpPr>
        <p:spPr>
          <a:xfrm>
            <a:off x="687823" y="1290129"/>
            <a:ext cx="6662697" cy="670607"/>
          </a:xfrm>
          <a:prstGeom prst="homePlate">
            <a:avLst/>
          </a:prstGeom>
          <a:solidFill>
            <a:srgbClr val="004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AU" b="1" dirty="0">
                <a:solidFill>
                  <a:prstClr val="white"/>
                </a:solidFill>
                <a:latin typeface="Calibri" panose="020F0502020204030204"/>
              </a:rPr>
              <a:t>Partnerships </a:t>
            </a:r>
            <a:r>
              <a:rPr lang="en-AU" dirty="0">
                <a:solidFill>
                  <a:prstClr val="white"/>
                </a:solidFill>
                <a:latin typeface="Calibri" panose="020F0502020204030204"/>
              </a:rPr>
              <a:t> for funding</a:t>
            </a:r>
          </a:p>
          <a:p>
            <a:pPr defTabSz="685800"/>
            <a:r>
              <a:rPr lang="en-AU" sz="1400" dirty="0">
                <a:solidFill>
                  <a:prstClr val="white"/>
                </a:solidFill>
                <a:latin typeface="Calibri" panose="020F0502020204030204"/>
              </a:rPr>
              <a:t>3 new funds in partnership bodies with TIA being the innovation derisker </a:t>
            </a:r>
          </a:p>
        </p:txBody>
      </p:sp>
      <p:sp>
        <p:nvSpPr>
          <p:cNvPr id="5" name="Arrow: Pentagon 4">
            <a:extLst>
              <a:ext uri="{FF2B5EF4-FFF2-40B4-BE49-F238E27FC236}">
                <a16:creationId xmlns:a16="http://schemas.microsoft.com/office/drawing/2014/main" id="{1E2E516F-005F-4BB2-B8F4-D163948DF834}"/>
              </a:ext>
            </a:extLst>
          </p:cNvPr>
          <p:cNvSpPr/>
          <p:nvPr/>
        </p:nvSpPr>
        <p:spPr>
          <a:xfrm>
            <a:off x="687822" y="2268530"/>
            <a:ext cx="6662697" cy="1073158"/>
          </a:xfrm>
          <a:prstGeom prst="homePlate">
            <a:avLst/>
          </a:prstGeom>
          <a:solidFill>
            <a:srgbClr val="004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AU" dirty="0">
                <a:solidFill>
                  <a:prstClr val="white"/>
                </a:solidFill>
                <a:latin typeface="Calibri" panose="020F0502020204030204"/>
              </a:rPr>
              <a:t>Partnerships for innovation human capacity and a national Innovation culture</a:t>
            </a:r>
            <a:endParaRPr lang="en-AU" sz="1500" dirty="0">
              <a:solidFill>
                <a:prstClr val="white"/>
              </a:solidFill>
              <a:latin typeface="Calibri" panose="020F0502020204030204"/>
            </a:endParaRPr>
          </a:p>
          <a:p>
            <a:pPr defTabSz="685800"/>
            <a:r>
              <a:rPr lang="en-AU" sz="1400" dirty="0">
                <a:solidFill>
                  <a:prstClr val="white"/>
                </a:solidFill>
                <a:latin typeface="Calibri" panose="020F0502020204030204"/>
              </a:rPr>
              <a:t>Innovation awareness training in TVET institutions, SETA partnerships, community awareness programmes</a:t>
            </a:r>
          </a:p>
        </p:txBody>
      </p:sp>
      <p:sp>
        <p:nvSpPr>
          <p:cNvPr id="6" name="Arrow: Pentagon 5">
            <a:extLst>
              <a:ext uri="{FF2B5EF4-FFF2-40B4-BE49-F238E27FC236}">
                <a16:creationId xmlns:a16="http://schemas.microsoft.com/office/drawing/2014/main" id="{9D65FE82-0C1B-4B18-9142-2268932410AA}"/>
              </a:ext>
            </a:extLst>
          </p:cNvPr>
          <p:cNvSpPr/>
          <p:nvPr/>
        </p:nvSpPr>
        <p:spPr>
          <a:xfrm>
            <a:off x="687823" y="3547553"/>
            <a:ext cx="6662696" cy="699959"/>
          </a:xfrm>
          <a:prstGeom prst="homePlate">
            <a:avLst/>
          </a:prstGeom>
          <a:solidFill>
            <a:srgbClr val="004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AU" b="1" dirty="0">
                <a:solidFill>
                  <a:prstClr val="white"/>
                </a:solidFill>
                <a:latin typeface="Calibri" panose="020F0502020204030204"/>
              </a:rPr>
              <a:t>Thought Leadership </a:t>
            </a:r>
            <a:r>
              <a:rPr lang="en-AU" dirty="0">
                <a:solidFill>
                  <a:prstClr val="white"/>
                </a:solidFill>
                <a:latin typeface="Calibri" panose="020F0502020204030204"/>
              </a:rPr>
              <a:t>for system wide impact</a:t>
            </a:r>
          </a:p>
          <a:p>
            <a:pPr algn="ctr" defTabSz="685800"/>
            <a:endParaRPr lang="en-AU" sz="1350" dirty="0">
              <a:solidFill>
                <a:prstClr val="white"/>
              </a:solidFill>
              <a:latin typeface="Calibri" panose="020F0502020204030204"/>
            </a:endParaRPr>
          </a:p>
        </p:txBody>
      </p:sp>
      <p:sp>
        <p:nvSpPr>
          <p:cNvPr id="7" name="Arrow: Pentagon 6">
            <a:extLst>
              <a:ext uri="{FF2B5EF4-FFF2-40B4-BE49-F238E27FC236}">
                <a16:creationId xmlns:a16="http://schemas.microsoft.com/office/drawing/2014/main" id="{8A5B4A9A-7681-496C-A31C-3CC7D9A4C354}"/>
              </a:ext>
            </a:extLst>
          </p:cNvPr>
          <p:cNvSpPr/>
          <p:nvPr/>
        </p:nvSpPr>
        <p:spPr>
          <a:xfrm>
            <a:off x="728339" y="4453377"/>
            <a:ext cx="6581661" cy="772092"/>
          </a:xfrm>
          <a:prstGeom prst="homePlate">
            <a:avLst/>
          </a:prstGeom>
          <a:solidFill>
            <a:srgbClr val="004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AU" b="1" dirty="0">
                <a:solidFill>
                  <a:prstClr val="white"/>
                </a:solidFill>
                <a:latin typeface="Calibri" panose="020F0502020204030204"/>
              </a:rPr>
              <a:t>Operational effectiveness and efficiency</a:t>
            </a:r>
          </a:p>
          <a:p>
            <a:pPr defTabSz="685800"/>
            <a:r>
              <a:rPr lang="en-AU" sz="1400" dirty="0">
                <a:solidFill>
                  <a:prstClr val="white"/>
                </a:solidFill>
                <a:latin typeface="Calibri" panose="020F0502020204030204"/>
              </a:rPr>
              <a:t>Turn-around Times &amp; Efficiency Ratio  </a:t>
            </a:r>
          </a:p>
        </p:txBody>
      </p:sp>
      <p:sp>
        <p:nvSpPr>
          <p:cNvPr id="8" name="Title 7">
            <a:extLst>
              <a:ext uri="{FF2B5EF4-FFF2-40B4-BE49-F238E27FC236}">
                <a16:creationId xmlns:a16="http://schemas.microsoft.com/office/drawing/2014/main" id="{58D59703-A507-4EA1-B08F-BE5EC534E244}"/>
              </a:ext>
            </a:extLst>
          </p:cNvPr>
          <p:cNvSpPr>
            <a:spLocks noGrp="1"/>
          </p:cNvSpPr>
          <p:nvPr>
            <p:ph type="title" idx="4294967295"/>
          </p:nvPr>
        </p:nvSpPr>
        <p:spPr>
          <a:xfrm>
            <a:off x="628650" y="401310"/>
            <a:ext cx="7886700" cy="581025"/>
          </a:xfrm>
        </p:spPr>
        <p:txBody>
          <a:bodyPr>
            <a:normAutofit/>
          </a:bodyPr>
          <a:lstStyle/>
          <a:p>
            <a:r>
              <a:rPr lang="en-US" sz="2800" b="1" dirty="0">
                <a:solidFill>
                  <a:schemeClr val="bg1"/>
                </a:solidFill>
                <a:latin typeface="+mn-lt"/>
              </a:rPr>
              <a:t>Key Enablers </a:t>
            </a:r>
          </a:p>
        </p:txBody>
      </p:sp>
      <p:sp>
        <p:nvSpPr>
          <p:cNvPr id="9" name="Slide Number Placeholder 45">
            <a:extLst>
              <a:ext uri="{FF2B5EF4-FFF2-40B4-BE49-F238E27FC236}">
                <a16:creationId xmlns:a16="http://schemas.microsoft.com/office/drawing/2014/main" id="{5E086121-C028-3A4D-AEEB-6E71F853D589}"/>
              </a:ext>
            </a:extLst>
          </p:cNvPr>
          <p:cNvSpPr txBox="1">
            <a:spLocks/>
          </p:cNvSpPr>
          <p:nvPr/>
        </p:nvSpPr>
        <p:spPr>
          <a:xfrm>
            <a:off x="4011084" y="6136174"/>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AE2FD5-7713-4074-9DDA-33665327FCB7}" type="slidenum">
              <a:rPr lang="en-ZA" smtClean="0">
                <a:solidFill>
                  <a:schemeClr val="bg1"/>
                </a:solidFill>
              </a:rPr>
              <a:pPr/>
              <a:t>23</a:t>
            </a:fld>
            <a:endParaRPr lang="en-ZA" dirty="0">
              <a:solidFill>
                <a:schemeClr val="bg1"/>
              </a:solidFill>
            </a:endParaRPr>
          </a:p>
        </p:txBody>
      </p:sp>
    </p:spTree>
    <p:extLst>
      <p:ext uri="{BB962C8B-B14F-4D97-AF65-F5344CB8AC3E}">
        <p14:creationId xmlns:p14="http://schemas.microsoft.com/office/powerpoint/2010/main" val="4304848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8C82986-4CFA-484E-AE3C-CC84343C9223}"/>
              </a:ext>
            </a:extLst>
          </p:cNvPr>
          <p:cNvSpPr>
            <a:spLocks noGrp="1"/>
          </p:cNvSpPr>
          <p:nvPr>
            <p:ph type="ctrTitle"/>
          </p:nvPr>
        </p:nvSpPr>
        <p:spPr>
          <a:xfrm>
            <a:off x="2304815" y="3014916"/>
            <a:ext cx="7060095" cy="1259894"/>
          </a:xfrm>
        </p:spPr>
        <p:txBody>
          <a:bodyPr>
            <a:normAutofit/>
          </a:bodyPr>
          <a:lstStyle/>
          <a:p>
            <a:pPr algn="ctr">
              <a:lnSpc>
                <a:spcPct val="100000"/>
              </a:lnSpc>
            </a:pPr>
            <a:r>
              <a:rPr lang="en-ZA" sz="3200" b="1" dirty="0">
                <a:solidFill>
                  <a:srgbClr val="004280"/>
                </a:solidFill>
                <a:latin typeface="+mn-lt"/>
              </a:rPr>
              <a:t>Measuring Performance </a:t>
            </a:r>
            <a:br>
              <a:rPr lang="en-ZA" sz="3200" b="1" dirty="0">
                <a:solidFill>
                  <a:srgbClr val="004280"/>
                </a:solidFill>
                <a:latin typeface="+mn-lt"/>
              </a:rPr>
            </a:br>
            <a:r>
              <a:rPr lang="en-ZA" sz="3200" b="1" dirty="0">
                <a:solidFill>
                  <a:srgbClr val="004280"/>
                </a:solidFill>
                <a:latin typeface="+mn-lt"/>
              </a:rPr>
              <a:t>Part C</a:t>
            </a:r>
            <a:endParaRPr lang="en-US" sz="3200" b="1" dirty="0">
              <a:solidFill>
                <a:srgbClr val="004280"/>
              </a:solidFill>
              <a:latin typeface="+mn-lt"/>
            </a:endParaRPr>
          </a:p>
        </p:txBody>
      </p:sp>
      <p:sp>
        <p:nvSpPr>
          <p:cNvPr id="6" name="Slide Number Placeholder 45">
            <a:extLst>
              <a:ext uri="{FF2B5EF4-FFF2-40B4-BE49-F238E27FC236}">
                <a16:creationId xmlns:a16="http://schemas.microsoft.com/office/drawing/2014/main" id="{14759913-4067-D74F-B2E3-9DAB027C5C78}"/>
              </a:ext>
            </a:extLst>
          </p:cNvPr>
          <p:cNvSpPr txBox="1">
            <a:spLocks/>
          </p:cNvSpPr>
          <p:nvPr/>
        </p:nvSpPr>
        <p:spPr>
          <a:xfrm>
            <a:off x="4011084" y="6136174"/>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AE2FD5-7713-4074-9DDA-33665327FCB7}" type="slidenum">
              <a:rPr lang="en-ZA" smtClean="0">
                <a:solidFill>
                  <a:schemeClr val="bg1"/>
                </a:solidFill>
              </a:rPr>
              <a:pPr/>
              <a:t>24</a:t>
            </a:fld>
            <a:endParaRPr lang="en-ZA" dirty="0">
              <a:solidFill>
                <a:schemeClr val="bg1"/>
              </a:solidFill>
            </a:endParaRPr>
          </a:p>
        </p:txBody>
      </p:sp>
    </p:spTree>
    <p:extLst>
      <p:ext uri="{BB962C8B-B14F-4D97-AF65-F5344CB8AC3E}">
        <p14:creationId xmlns:p14="http://schemas.microsoft.com/office/powerpoint/2010/main" val="3776887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AE42D6-E448-4783-AA70-3E00F77F5D1A}"/>
              </a:ext>
            </a:extLst>
          </p:cNvPr>
          <p:cNvSpPr>
            <a:spLocks noGrp="1"/>
          </p:cNvSpPr>
          <p:nvPr>
            <p:ph idx="1"/>
          </p:nvPr>
        </p:nvSpPr>
        <p:spPr>
          <a:xfrm>
            <a:off x="600074" y="1724567"/>
            <a:ext cx="7886700" cy="3230842"/>
          </a:xfrm>
        </p:spPr>
        <p:txBody>
          <a:bodyPr>
            <a:noAutofit/>
          </a:bodyPr>
          <a:lstStyle/>
          <a:p>
            <a:pPr marL="0" indent="0">
              <a:buNone/>
            </a:pPr>
            <a:r>
              <a:rPr lang="en-US" sz="1800" b="1" dirty="0">
                <a:solidFill>
                  <a:srgbClr val="004280"/>
                </a:solidFill>
              </a:rPr>
              <a:t>Contribution to MTSF</a:t>
            </a:r>
            <a:r>
              <a:rPr lang="en-US" sz="1800" dirty="0">
                <a:solidFill>
                  <a:srgbClr val="004280"/>
                </a:solidFill>
              </a:rPr>
              <a:t> </a:t>
            </a:r>
          </a:p>
          <a:p>
            <a:pPr marL="0" indent="0">
              <a:buNone/>
            </a:pPr>
            <a:r>
              <a:rPr lang="en-US" sz="1800" b="1" dirty="0">
                <a:solidFill>
                  <a:schemeClr val="bg1">
                    <a:lumMod val="50000"/>
                  </a:schemeClr>
                </a:solidFill>
              </a:rPr>
              <a:t>Priory 1: Economic Transformation &amp; Job Creation </a:t>
            </a:r>
          </a:p>
          <a:p>
            <a:pPr>
              <a:buClr>
                <a:schemeClr val="accent2"/>
              </a:buClr>
            </a:pPr>
            <a:r>
              <a:rPr lang="en-US" sz="1600" dirty="0">
                <a:solidFill>
                  <a:schemeClr val="tx1">
                    <a:lumMod val="65000"/>
                    <a:lumOff val="35000"/>
                  </a:schemeClr>
                </a:solidFill>
              </a:rPr>
              <a:t>Increased contribution of GERD as a % of GDP </a:t>
            </a:r>
          </a:p>
          <a:p>
            <a:pPr>
              <a:buClr>
                <a:schemeClr val="accent2"/>
              </a:buClr>
            </a:pPr>
            <a:r>
              <a:rPr lang="en-US" sz="1600" dirty="0">
                <a:solidFill>
                  <a:schemeClr val="tx1">
                    <a:lumMod val="65000"/>
                    <a:lumOff val="35000"/>
                  </a:schemeClr>
                </a:solidFill>
              </a:rPr>
              <a:t>Commercialisation of publicly funded IP</a:t>
            </a:r>
          </a:p>
          <a:p>
            <a:pPr>
              <a:buClr>
                <a:schemeClr val="accent2"/>
              </a:buClr>
            </a:pPr>
            <a:r>
              <a:rPr lang="en-US" sz="1600" dirty="0">
                <a:solidFill>
                  <a:schemeClr val="tx1">
                    <a:lumMod val="65000"/>
                    <a:lumOff val="35000"/>
                  </a:schemeClr>
                </a:solidFill>
              </a:rPr>
              <a:t>Increased adoption &amp; deployment of ICT for competitiveness </a:t>
            </a:r>
          </a:p>
          <a:p>
            <a:pPr>
              <a:buClr>
                <a:schemeClr val="accent2"/>
              </a:buClr>
            </a:pPr>
            <a:r>
              <a:rPr lang="en-US" sz="1600" dirty="0">
                <a:solidFill>
                  <a:schemeClr val="tx1">
                    <a:lumMod val="65000"/>
                    <a:lumOff val="35000"/>
                  </a:schemeClr>
                </a:solidFill>
              </a:rPr>
              <a:t>Contribution to Sectoral Masterplans developed for all national priorities </a:t>
            </a:r>
          </a:p>
          <a:p>
            <a:pPr marL="0" indent="0">
              <a:buClr>
                <a:schemeClr val="accent2"/>
              </a:buClr>
              <a:buNone/>
            </a:pPr>
            <a:r>
              <a:rPr lang="en-US" sz="1800" b="1" dirty="0">
                <a:solidFill>
                  <a:srgbClr val="F58220"/>
                </a:solidFill>
              </a:rPr>
              <a:t>Other MTSF Outcomes </a:t>
            </a:r>
          </a:p>
          <a:p>
            <a:pPr>
              <a:buClr>
                <a:schemeClr val="accent2"/>
              </a:buClr>
            </a:pPr>
            <a:r>
              <a:rPr lang="en-US" sz="1600" i="1" dirty="0">
                <a:solidFill>
                  <a:schemeClr val="tx1">
                    <a:lumMod val="65000"/>
                    <a:lumOff val="35000"/>
                  </a:schemeClr>
                </a:solidFill>
              </a:rPr>
              <a:t>Designated groups: </a:t>
            </a:r>
            <a:r>
              <a:rPr lang="en-US" sz="1600" dirty="0">
                <a:solidFill>
                  <a:schemeClr val="tx1">
                    <a:lumMod val="65000"/>
                    <a:lumOff val="35000"/>
                  </a:schemeClr>
                </a:solidFill>
              </a:rPr>
              <a:t>Women, youth, people with disabilities</a:t>
            </a:r>
          </a:p>
          <a:p>
            <a:pPr>
              <a:buClr>
                <a:schemeClr val="accent2"/>
              </a:buClr>
            </a:pPr>
            <a:r>
              <a:rPr lang="en-US" sz="1600" dirty="0">
                <a:solidFill>
                  <a:schemeClr val="tx1">
                    <a:lumMod val="65000"/>
                    <a:lumOff val="35000"/>
                  </a:schemeClr>
                </a:solidFill>
              </a:rPr>
              <a:t>Spatial transformation and increased geographical footprint through initiatives that support the District Development Model </a:t>
            </a:r>
          </a:p>
          <a:p>
            <a:pPr marL="0" indent="0">
              <a:buClr>
                <a:schemeClr val="accent2"/>
              </a:buClr>
              <a:buNone/>
            </a:pPr>
            <a:endParaRPr lang="en-US" sz="1800" dirty="0"/>
          </a:p>
          <a:p>
            <a:pPr>
              <a:buClr>
                <a:schemeClr val="accent2"/>
              </a:buClr>
              <a:buFont typeface="Wingdings" panose="05000000000000000000" pitchFamily="2" charset="2"/>
              <a:buChar char="§"/>
            </a:pPr>
            <a:endParaRPr lang="en-US" sz="1800" dirty="0"/>
          </a:p>
          <a:p>
            <a:pPr marL="0" indent="0">
              <a:buClr>
                <a:schemeClr val="accent2"/>
              </a:buClr>
              <a:buNone/>
            </a:pPr>
            <a:endParaRPr lang="en-US" sz="1800" dirty="0"/>
          </a:p>
          <a:p>
            <a:pPr marL="0" indent="0">
              <a:buClr>
                <a:schemeClr val="accent2"/>
              </a:buClr>
              <a:buNone/>
            </a:pPr>
            <a:endParaRPr lang="en-US" sz="1800" dirty="0"/>
          </a:p>
        </p:txBody>
      </p:sp>
      <p:sp>
        <p:nvSpPr>
          <p:cNvPr id="2" name="Title 1">
            <a:extLst>
              <a:ext uri="{FF2B5EF4-FFF2-40B4-BE49-F238E27FC236}">
                <a16:creationId xmlns:a16="http://schemas.microsoft.com/office/drawing/2014/main" id="{C18FDF61-0D5B-442B-AE35-CE578EF9455C}"/>
              </a:ext>
            </a:extLst>
          </p:cNvPr>
          <p:cNvSpPr>
            <a:spLocks noGrp="1"/>
          </p:cNvSpPr>
          <p:nvPr>
            <p:ph type="title" idx="4294967295"/>
          </p:nvPr>
        </p:nvSpPr>
        <p:spPr>
          <a:xfrm>
            <a:off x="313267" y="449263"/>
            <a:ext cx="7886700" cy="550862"/>
          </a:xfrm>
        </p:spPr>
        <p:txBody>
          <a:bodyPr>
            <a:normAutofit/>
          </a:bodyPr>
          <a:lstStyle/>
          <a:p>
            <a:r>
              <a:rPr lang="en-US" sz="2800" b="1" dirty="0">
                <a:solidFill>
                  <a:schemeClr val="bg1"/>
                </a:solidFill>
                <a:latin typeface="+mn-lt"/>
              </a:rPr>
              <a:t>Outcome 1 - Commercialisation </a:t>
            </a:r>
          </a:p>
        </p:txBody>
      </p:sp>
      <p:sp>
        <p:nvSpPr>
          <p:cNvPr id="5" name="TextBox 4">
            <a:extLst>
              <a:ext uri="{FF2B5EF4-FFF2-40B4-BE49-F238E27FC236}">
                <a16:creationId xmlns:a16="http://schemas.microsoft.com/office/drawing/2014/main" id="{696339C9-5E18-4504-9D95-E54D876D25B7}"/>
              </a:ext>
            </a:extLst>
          </p:cNvPr>
          <p:cNvSpPr txBox="1"/>
          <p:nvPr/>
        </p:nvSpPr>
        <p:spPr>
          <a:xfrm>
            <a:off x="600074" y="1237069"/>
            <a:ext cx="7886700" cy="424732"/>
          </a:xfrm>
          <a:prstGeom prst="rect">
            <a:avLst/>
          </a:prstGeom>
          <a:solidFill>
            <a:schemeClr val="accent2"/>
          </a:solidFill>
        </p:spPr>
        <p:txBody>
          <a:bodyPr wrap="square" rtlCol="0">
            <a:spAutoFit/>
          </a:bodyPr>
          <a:lstStyle/>
          <a:p>
            <a:pPr lvl="0" defTabSz="914400">
              <a:lnSpc>
                <a:spcPct val="90000"/>
              </a:lnSpc>
              <a:spcBef>
                <a:spcPts val="1000"/>
              </a:spcBef>
              <a:defRPr/>
            </a:pPr>
            <a:r>
              <a:rPr lang="en-US" sz="2400" b="1" dirty="0">
                <a:solidFill>
                  <a:schemeClr val="bg1"/>
                </a:solidFill>
              </a:rPr>
              <a:t>Commercialised innovations</a:t>
            </a:r>
            <a:endParaRPr kumimoji="0" lang="en-US" sz="2400" b="1" i="0" u="none" strike="noStrike" kern="1200" cap="none" spc="0" normalizeH="0" baseline="0" noProof="0" dirty="0">
              <a:ln>
                <a:noFill/>
              </a:ln>
              <a:solidFill>
                <a:schemeClr val="bg1"/>
              </a:solidFill>
              <a:effectLst/>
              <a:uLnTx/>
              <a:uFillTx/>
              <a:latin typeface="Calibri" panose="020F0502020204030204"/>
            </a:endParaRPr>
          </a:p>
        </p:txBody>
      </p:sp>
      <p:graphicFrame>
        <p:nvGraphicFramePr>
          <p:cNvPr id="7" name="Content Placeholder 3">
            <a:extLst>
              <a:ext uri="{FF2B5EF4-FFF2-40B4-BE49-F238E27FC236}">
                <a16:creationId xmlns:a16="http://schemas.microsoft.com/office/drawing/2014/main" id="{86A9C5A0-A161-4106-99B0-97C9072DF082}"/>
              </a:ext>
            </a:extLst>
          </p:cNvPr>
          <p:cNvGraphicFramePr>
            <a:graphicFrameLocks/>
          </p:cNvGraphicFramePr>
          <p:nvPr>
            <p:extLst>
              <p:ext uri="{D42A27DB-BD31-4B8C-83A1-F6EECF244321}">
                <p14:modId xmlns:p14="http://schemas.microsoft.com/office/powerpoint/2010/main" val="755067441"/>
              </p:ext>
            </p:extLst>
          </p:nvPr>
        </p:nvGraphicFramePr>
        <p:xfrm>
          <a:off x="571498" y="5091164"/>
          <a:ext cx="7915276" cy="670560"/>
        </p:xfrm>
        <a:graphic>
          <a:graphicData uri="http://schemas.openxmlformats.org/drawingml/2006/table">
            <a:tbl>
              <a:tblPr firstRow="1" bandRow="1">
                <a:tableStyleId>{21E4AEA4-8DFA-4A89-87EB-49C32662AFE0}</a:tableStyleId>
              </a:tblPr>
              <a:tblGrid>
                <a:gridCol w="5368171">
                  <a:extLst>
                    <a:ext uri="{9D8B030D-6E8A-4147-A177-3AD203B41FA5}">
                      <a16:colId xmlns:a16="http://schemas.microsoft.com/office/drawing/2014/main" val="2640138900"/>
                    </a:ext>
                  </a:extLst>
                </a:gridCol>
                <a:gridCol w="1165184">
                  <a:extLst>
                    <a:ext uri="{9D8B030D-6E8A-4147-A177-3AD203B41FA5}">
                      <a16:colId xmlns:a16="http://schemas.microsoft.com/office/drawing/2014/main" val="1256101687"/>
                    </a:ext>
                  </a:extLst>
                </a:gridCol>
                <a:gridCol w="1381921">
                  <a:extLst>
                    <a:ext uri="{9D8B030D-6E8A-4147-A177-3AD203B41FA5}">
                      <a16:colId xmlns:a16="http://schemas.microsoft.com/office/drawing/2014/main" val="2773572846"/>
                    </a:ext>
                  </a:extLst>
                </a:gridCol>
              </a:tblGrid>
              <a:tr h="303330">
                <a:tc>
                  <a:txBody>
                    <a:bodyPr/>
                    <a:lstStyle/>
                    <a:p>
                      <a:r>
                        <a:rPr lang="en-US" sz="1600" dirty="0"/>
                        <a:t>Outcome Indicator(s) </a:t>
                      </a:r>
                    </a:p>
                  </a:txBody>
                  <a:tcPr/>
                </a:tc>
                <a:tc>
                  <a:txBody>
                    <a:bodyPr/>
                    <a:lstStyle/>
                    <a:p>
                      <a:pPr algn="ctr"/>
                      <a:r>
                        <a:rPr lang="en-US" sz="1600" dirty="0"/>
                        <a:t>Baseline </a:t>
                      </a:r>
                    </a:p>
                  </a:txBody>
                  <a:tcPr/>
                </a:tc>
                <a:tc>
                  <a:txBody>
                    <a:bodyPr/>
                    <a:lstStyle/>
                    <a:p>
                      <a:pPr algn="ctr"/>
                      <a:r>
                        <a:rPr lang="en-US" sz="1600" dirty="0"/>
                        <a:t>Target </a:t>
                      </a:r>
                    </a:p>
                  </a:txBody>
                  <a:tcPr/>
                </a:tc>
                <a:extLst>
                  <a:ext uri="{0D108BD9-81ED-4DB2-BD59-A6C34878D82A}">
                    <a16:rowId xmlns:a16="http://schemas.microsoft.com/office/drawing/2014/main" val="1406744972"/>
                  </a:ext>
                </a:extLst>
              </a:tr>
              <a:tr h="304604">
                <a:tc>
                  <a:txBody>
                    <a:bodyPr/>
                    <a:lstStyle/>
                    <a:p>
                      <a:r>
                        <a:rPr lang="en-ZA" sz="1600" dirty="0">
                          <a:solidFill>
                            <a:schemeClr val="tx1">
                              <a:lumMod val="65000"/>
                              <a:lumOff val="35000"/>
                            </a:schemeClr>
                          </a:solidFill>
                          <a:effectLst/>
                          <a:latin typeface="+mn-lt"/>
                          <a:ea typeface="Calibri" panose="020F0502020204030204" pitchFamily="34" charset="0"/>
                        </a:rPr>
                        <a:t>Number of technologies commercialised</a:t>
                      </a:r>
                      <a:endParaRPr lang="en-US" sz="1600" dirty="0">
                        <a:solidFill>
                          <a:schemeClr val="tx1">
                            <a:lumMod val="65000"/>
                            <a:lumOff val="35000"/>
                          </a:schemeClr>
                        </a:solidFill>
                        <a:latin typeface="+mn-lt"/>
                      </a:endParaRPr>
                    </a:p>
                  </a:txBody>
                  <a:tcPr/>
                </a:tc>
                <a:tc>
                  <a:txBody>
                    <a:bodyPr/>
                    <a:lstStyle/>
                    <a:p>
                      <a:pPr algn="ctr"/>
                      <a:r>
                        <a:rPr lang="en-US" sz="1600" dirty="0">
                          <a:solidFill>
                            <a:schemeClr val="tx1">
                              <a:lumMod val="65000"/>
                              <a:lumOff val="35000"/>
                            </a:schemeClr>
                          </a:solidFill>
                          <a:latin typeface="+mn-lt"/>
                        </a:rPr>
                        <a:t>77</a:t>
                      </a:r>
                    </a:p>
                  </a:txBody>
                  <a:tcPr/>
                </a:tc>
                <a:tc>
                  <a:txBody>
                    <a:bodyPr/>
                    <a:lstStyle/>
                    <a:p>
                      <a:pPr algn="ctr"/>
                      <a:r>
                        <a:rPr lang="en-US" sz="1600" dirty="0">
                          <a:solidFill>
                            <a:schemeClr val="tx1">
                              <a:lumMod val="65000"/>
                              <a:lumOff val="35000"/>
                            </a:schemeClr>
                          </a:solidFill>
                          <a:latin typeface="+mn-lt"/>
                        </a:rPr>
                        <a:t>100</a:t>
                      </a:r>
                    </a:p>
                  </a:txBody>
                  <a:tcPr/>
                </a:tc>
                <a:extLst>
                  <a:ext uri="{0D108BD9-81ED-4DB2-BD59-A6C34878D82A}">
                    <a16:rowId xmlns:a16="http://schemas.microsoft.com/office/drawing/2014/main" val="2781752125"/>
                  </a:ext>
                </a:extLst>
              </a:tr>
            </a:tbl>
          </a:graphicData>
        </a:graphic>
      </p:graphicFrame>
      <p:sp>
        <p:nvSpPr>
          <p:cNvPr id="8" name="Slide Number Placeholder 45">
            <a:extLst>
              <a:ext uri="{FF2B5EF4-FFF2-40B4-BE49-F238E27FC236}">
                <a16:creationId xmlns:a16="http://schemas.microsoft.com/office/drawing/2014/main" id="{2AEB37D0-E23B-AD47-889A-BD7E5D6EBB89}"/>
              </a:ext>
            </a:extLst>
          </p:cNvPr>
          <p:cNvSpPr txBox="1">
            <a:spLocks/>
          </p:cNvSpPr>
          <p:nvPr/>
        </p:nvSpPr>
        <p:spPr>
          <a:xfrm>
            <a:off x="4011084" y="6136174"/>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AE2FD5-7713-4074-9DDA-33665327FCB7}" type="slidenum">
              <a:rPr lang="en-ZA" smtClean="0">
                <a:solidFill>
                  <a:schemeClr val="bg1"/>
                </a:solidFill>
              </a:rPr>
              <a:pPr/>
              <a:t>25</a:t>
            </a:fld>
            <a:endParaRPr lang="en-ZA" dirty="0">
              <a:solidFill>
                <a:schemeClr val="bg1"/>
              </a:solidFill>
            </a:endParaRPr>
          </a:p>
        </p:txBody>
      </p:sp>
    </p:spTree>
    <p:extLst>
      <p:ext uri="{BB962C8B-B14F-4D97-AF65-F5344CB8AC3E}">
        <p14:creationId xmlns:p14="http://schemas.microsoft.com/office/powerpoint/2010/main" val="18737925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7661C3-6505-4B1F-9E83-F39394CD2ADE}"/>
              </a:ext>
            </a:extLst>
          </p:cNvPr>
          <p:cNvSpPr>
            <a:spLocks noGrp="1"/>
          </p:cNvSpPr>
          <p:nvPr>
            <p:ph type="title" idx="4294967295"/>
          </p:nvPr>
        </p:nvSpPr>
        <p:spPr>
          <a:xfrm>
            <a:off x="431800" y="448224"/>
            <a:ext cx="7886700" cy="646112"/>
          </a:xfrm>
        </p:spPr>
        <p:txBody>
          <a:bodyPr>
            <a:normAutofit/>
          </a:bodyPr>
          <a:lstStyle/>
          <a:p>
            <a:r>
              <a:rPr lang="en-US" sz="2800" b="1" dirty="0">
                <a:solidFill>
                  <a:schemeClr val="bg1"/>
                </a:solidFill>
                <a:latin typeface="+mn-lt"/>
              </a:rPr>
              <a:t>APP Performance Targets - MTEF 2020/2023 </a:t>
            </a:r>
          </a:p>
        </p:txBody>
      </p:sp>
      <p:graphicFrame>
        <p:nvGraphicFramePr>
          <p:cNvPr id="7" name="Content Placeholder 3">
            <a:extLst>
              <a:ext uri="{FF2B5EF4-FFF2-40B4-BE49-F238E27FC236}">
                <a16:creationId xmlns:a16="http://schemas.microsoft.com/office/drawing/2014/main" id="{DEC5B8FA-465D-45FB-9E4F-E807A9E2215C}"/>
              </a:ext>
            </a:extLst>
          </p:cNvPr>
          <p:cNvGraphicFramePr>
            <a:graphicFrameLocks/>
          </p:cNvGraphicFramePr>
          <p:nvPr>
            <p:extLst>
              <p:ext uri="{D42A27DB-BD31-4B8C-83A1-F6EECF244321}">
                <p14:modId xmlns:p14="http://schemas.microsoft.com/office/powerpoint/2010/main" val="3151475126"/>
              </p:ext>
            </p:extLst>
          </p:nvPr>
        </p:nvGraphicFramePr>
        <p:xfrm>
          <a:off x="604404" y="2477168"/>
          <a:ext cx="7983682" cy="2695603"/>
        </p:xfrm>
        <a:graphic>
          <a:graphicData uri="http://schemas.openxmlformats.org/drawingml/2006/table">
            <a:tbl>
              <a:tblPr firstRow="1" bandRow="1">
                <a:tableStyleId>{21E4AEA4-8DFA-4A89-87EB-49C32662AFE0}</a:tableStyleId>
              </a:tblPr>
              <a:tblGrid>
                <a:gridCol w="2303847">
                  <a:extLst>
                    <a:ext uri="{9D8B030D-6E8A-4147-A177-3AD203B41FA5}">
                      <a16:colId xmlns:a16="http://schemas.microsoft.com/office/drawing/2014/main" val="2640138900"/>
                    </a:ext>
                  </a:extLst>
                </a:gridCol>
                <a:gridCol w="2581612">
                  <a:extLst>
                    <a:ext uri="{9D8B030D-6E8A-4147-A177-3AD203B41FA5}">
                      <a16:colId xmlns:a16="http://schemas.microsoft.com/office/drawing/2014/main" val="2711756487"/>
                    </a:ext>
                  </a:extLst>
                </a:gridCol>
                <a:gridCol w="1032829">
                  <a:extLst>
                    <a:ext uri="{9D8B030D-6E8A-4147-A177-3AD203B41FA5}">
                      <a16:colId xmlns:a16="http://schemas.microsoft.com/office/drawing/2014/main" val="1256101687"/>
                    </a:ext>
                  </a:extLst>
                </a:gridCol>
                <a:gridCol w="1004011">
                  <a:extLst>
                    <a:ext uri="{9D8B030D-6E8A-4147-A177-3AD203B41FA5}">
                      <a16:colId xmlns:a16="http://schemas.microsoft.com/office/drawing/2014/main" val="1712733919"/>
                    </a:ext>
                  </a:extLst>
                </a:gridCol>
                <a:gridCol w="1061383">
                  <a:extLst>
                    <a:ext uri="{9D8B030D-6E8A-4147-A177-3AD203B41FA5}">
                      <a16:colId xmlns:a16="http://schemas.microsoft.com/office/drawing/2014/main" val="2773572846"/>
                    </a:ext>
                  </a:extLst>
                </a:gridCol>
              </a:tblGrid>
              <a:tr h="442988">
                <a:tc rowSpan="2">
                  <a:txBody>
                    <a:bodyPr/>
                    <a:lstStyle/>
                    <a:p>
                      <a:r>
                        <a:rPr lang="en-US" sz="1600" dirty="0">
                          <a:latin typeface="+mn-lt"/>
                        </a:rPr>
                        <a:t>Outputs </a:t>
                      </a:r>
                    </a:p>
                  </a:txBody>
                  <a:tcPr anchor="ctr"/>
                </a:tc>
                <a:tc rowSpan="2">
                  <a:txBody>
                    <a:bodyPr/>
                    <a:lstStyle/>
                    <a:p>
                      <a:r>
                        <a:rPr lang="en-US" sz="1600" dirty="0">
                          <a:latin typeface="+mn-lt"/>
                        </a:rPr>
                        <a:t>Output Indicators </a:t>
                      </a:r>
                    </a:p>
                  </a:txBody>
                  <a:tcPr anchor="ctr"/>
                </a:tc>
                <a:tc gridSpan="3">
                  <a:txBody>
                    <a:bodyPr/>
                    <a:lstStyle/>
                    <a:p>
                      <a:r>
                        <a:rPr lang="en-US" sz="1600" dirty="0">
                          <a:latin typeface="+mn-lt"/>
                        </a:rPr>
                        <a:t>MTEF Annual Targets </a:t>
                      </a:r>
                    </a:p>
                  </a:txBody>
                  <a:tcPr/>
                </a:tc>
                <a:tc hMerge="1">
                  <a:txBody>
                    <a:bodyPr/>
                    <a:lstStyle/>
                    <a:p>
                      <a:endParaRPr lang="en-US" sz="1800" dirty="0">
                        <a:latin typeface="+mn-lt"/>
                      </a:endParaRPr>
                    </a:p>
                  </a:txBody>
                  <a:tcPr/>
                </a:tc>
                <a:tc hMerge="1">
                  <a:txBody>
                    <a:bodyPr/>
                    <a:lstStyle/>
                    <a:p>
                      <a:endParaRPr lang="en-US" sz="1800" dirty="0">
                        <a:latin typeface="+mn-lt"/>
                      </a:endParaRPr>
                    </a:p>
                  </a:txBody>
                  <a:tcPr/>
                </a:tc>
                <a:extLst>
                  <a:ext uri="{0D108BD9-81ED-4DB2-BD59-A6C34878D82A}">
                    <a16:rowId xmlns:a16="http://schemas.microsoft.com/office/drawing/2014/main" val="1406744972"/>
                  </a:ext>
                </a:extLst>
              </a:tr>
              <a:tr h="395903">
                <a:tc vMerge="1">
                  <a:txBody>
                    <a:bodyPr/>
                    <a:lstStyle/>
                    <a:p>
                      <a:endParaRPr lang="en-US" sz="1800" dirty="0">
                        <a:latin typeface="+mn-lt"/>
                      </a:endParaRPr>
                    </a:p>
                  </a:txBody>
                  <a:tcPr/>
                </a:tc>
                <a:tc vMerge="1">
                  <a:txBody>
                    <a:bodyPr/>
                    <a:lstStyle/>
                    <a:p>
                      <a:endParaRPr lang="en-US" sz="1800" dirty="0">
                        <a:latin typeface="+mn-lt"/>
                      </a:endParaRPr>
                    </a:p>
                  </a:txBody>
                  <a:tcPr/>
                </a:tc>
                <a:tc>
                  <a:txBody>
                    <a:bodyPr/>
                    <a:lstStyle/>
                    <a:p>
                      <a:pPr marL="0" marR="0">
                        <a:lnSpc>
                          <a:spcPct val="150000"/>
                        </a:lnSpc>
                        <a:spcBef>
                          <a:spcPts val="0"/>
                        </a:spcBef>
                        <a:spcAft>
                          <a:spcPts val="0"/>
                        </a:spcAft>
                      </a:pPr>
                      <a:r>
                        <a:rPr lang="en-ZA" sz="1600" b="1" dirty="0">
                          <a:solidFill>
                            <a:schemeClr val="tx1">
                              <a:lumMod val="65000"/>
                              <a:lumOff val="35000"/>
                            </a:schemeClr>
                          </a:solidFill>
                          <a:effectLst/>
                          <a:latin typeface="+mn-lt"/>
                          <a:ea typeface="Times New Roman" panose="02020603050405020304" pitchFamily="18" charset="0"/>
                          <a:cs typeface="Arial" panose="020B0604020202020204" pitchFamily="34" charset="0"/>
                        </a:rPr>
                        <a:t>2020/21</a:t>
                      </a:r>
                      <a:endParaRPr lang="en-US" sz="1600" b="1" dirty="0">
                        <a:solidFill>
                          <a:schemeClr val="tx1">
                            <a:lumMod val="65000"/>
                            <a:lumOff val="35000"/>
                          </a:schemeClr>
                        </a:solidFill>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50000"/>
                        </a:lnSpc>
                        <a:spcBef>
                          <a:spcPts val="0"/>
                        </a:spcBef>
                        <a:spcAft>
                          <a:spcPts val="0"/>
                        </a:spcAft>
                      </a:pPr>
                      <a:r>
                        <a:rPr lang="en-ZA" sz="1600" b="1" dirty="0">
                          <a:solidFill>
                            <a:schemeClr val="tx1">
                              <a:lumMod val="65000"/>
                              <a:lumOff val="35000"/>
                            </a:schemeClr>
                          </a:solidFill>
                          <a:effectLst/>
                          <a:latin typeface="+mn-lt"/>
                          <a:ea typeface="Times New Roman" panose="02020603050405020304" pitchFamily="18" charset="0"/>
                          <a:cs typeface="Arial" panose="020B0604020202020204" pitchFamily="34" charset="0"/>
                        </a:rPr>
                        <a:t>2021/22</a:t>
                      </a:r>
                      <a:endParaRPr lang="en-US" sz="1600" b="1" dirty="0">
                        <a:solidFill>
                          <a:schemeClr val="tx1">
                            <a:lumMod val="65000"/>
                            <a:lumOff val="35000"/>
                          </a:schemeClr>
                        </a:solidFill>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50000"/>
                        </a:lnSpc>
                        <a:spcBef>
                          <a:spcPts val="0"/>
                        </a:spcBef>
                        <a:spcAft>
                          <a:spcPts val="0"/>
                        </a:spcAft>
                      </a:pPr>
                      <a:r>
                        <a:rPr lang="en-ZA" sz="1600" b="1" dirty="0">
                          <a:solidFill>
                            <a:schemeClr val="tx1">
                              <a:lumMod val="65000"/>
                              <a:lumOff val="35000"/>
                            </a:schemeClr>
                          </a:solidFill>
                          <a:effectLst/>
                          <a:latin typeface="+mn-lt"/>
                          <a:ea typeface="Times New Roman" panose="02020603050405020304" pitchFamily="18" charset="0"/>
                          <a:cs typeface="Arial" panose="020B0604020202020204" pitchFamily="34" charset="0"/>
                        </a:rPr>
                        <a:t>2022/23</a:t>
                      </a:r>
                      <a:endParaRPr lang="en-US" sz="1600" b="1" dirty="0">
                        <a:solidFill>
                          <a:schemeClr val="tx1">
                            <a:lumMod val="65000"/>
                            <a:lumOff val="35000"/>
                          </a:schemeClr>
                        </a:solidFill>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71151268"/>
                  </a:ext>
                </a:extLst>
              </a:tr>
              <a:tr h="503515">
                <a:tc>
                  <a:txBody>
                    <a:bodyPr/>
                    <a:lstStyle/>
                    <a:p>
                      <a:pPr>
                        <a:lnSpc>
                          <a:spcPct val="100000"/>
                        </a:lnSpc>
                      </a:pPr>
                      <a:r>
                        <a:rPr lang="en-US" sz="1600" dirty="0">
                          <a:solidFill>
                            <a:schemeClr val="tx1">
                              <a:lumMod val="65000"/>
                              <a:lumOff val="35000"/>
                            </a:schemeClr>
                          </a:solidFill>
                          <a:latin typeface="+mn-lt"/>
                        </a:rPr>
                        <a:t>Technologies developed</a:t>
                      </a:r>
                    </a:p>
                  </a:txBody>
                  <a:tcPr/>
                </a:tc>
                <a:tc>
                  <a:txBody>
                    <a:bodyPr/>
                    <a:lstStyle/>
                    <a:p>
                      <a:pPr marL="0" marR="0">
                        <a:lnSpc>
                          <a:spcPct val="100000"/>
                        </a:lnSpc>
                        <a:spcBef>
                          <a:spcPts val="0"/>
                        </a:spcBef>
                        <a:spcAft>
                          <a:spcPts val="0"/>
                        </a:spcAft>
                      </a:pPr>
                      <a:r>
                        <a:rPr lang="en-ZA" sz="1600" dirty="0">
                          <a:solidFill>
                            <a:schemeClr val="tx1">
                              <a:lumMod val="65000"/>
                              <a:lumOff val="35000"/>
                            </a:schemeClr>
                          </a:solidFill>
                          <a:effectLst/>
                          <a:latin typeface="+mn-lt"/>
                          <a:ea typeface="Times New Roman" panose="02020603050405020304" pitchFamily="18" charset="0"/>
                          <a:cs typeface="Arial" panose="020B0604020202020204" pitchFamily="34" charset="0"/>
                        </a:rPr>
                        <a:t>Number of successfully demonstrated technologies</a:t>
                      </a:r>
                      <a:endParaRPr lang="en-US" sz="1600" dirty="0">
                        <a:solidFill>
                          <a:schemeClr val="tx1">
                            <a:lumMod val="65000"/>
                            <a:lumOff val="35000"/>
                          </a:schemeClr>
                        </a:solidFill>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0000"/>
                        </a:lnSpc>
                        <a:spcBef>
                          <a:spcPts val="0"/>
                        </a:spcBef>
                        <a:spcAft>
                          <a:spcPts val="0"/>
                        </a:spcAft>
                      </a:pPr>
                      <a:r>
                        <a:rPr lang="en-ZA" sz="1600" dirty="0">
                          <a:solidFill>
                            <a:schemeClr val="tx1">
                              <a:lumMod val="65000"/>
                              <a:lumOff val="35000"/>
                            </a:schemeClr>
                          </a:solidFill>
                          <a:effectLst/>
                          <a:latin typeface="+mn-lt"/>
                          <a:ea typeface="Times New Roman" panose="02020603050405020304" pitchFamily="18" charset="0"/>
                          <a:cs typeface="Arial" panose="020B0604020202020204" pitchFamily="34" charset="0"/>
                        </a:rPr>
                        <a:t>8</a:t>
                      </a:r>
                      <a:endParaRPr lang="en-US" sz="1600" dirty="0">
                        <a:solidFill>
                          <a:schemeClr val="tx1">
                            <a:lumMod val="65000"/>
                            <a:lumOff val="3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0000"/>
                        </a:lnSpc>
                        <a:spcBef>
                          <a:spcPts val="0"/>
                        </a:spcBef>
                        <a:spcAft>
                          <a:spcPts val="0"/>
                        </a:spcAft>
                      </a:pPr>
                      <a:r>
                        <a:rPr lang="en-ZA" sz="1600" dirty="0">
                          <a:solidFill>
                            <a:schemeClr val="tx1">
                              <a:lumMod val="65000"/>
                              <a:lumOff val="35000"/>
                            </a:schemeClr>
                          </a:solidFill>
                          <a:effectLst/>
                          <a:latin typeface="+mn-lt"/>
                          <a:ea typeface="Times New Roman" panose="02020603050405020304" pitchFamily="18" charset="0"/>
                          <a:cs typeface="Arial" panose="020B0604020202020204" pitchFamily="34" charset="0"/>
                        </a:rPr>
                        <a:t>10</a:t>
                      </a:r>
                      <a:endParaRPr lang="en-US" sz="1600" dirty="0">
                        <a:solidFill>
                          <a:schemeClr val="tx1">
                            <a:lumMod val="65000"/>
                            <a:lumOff val="3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0000"/>
                        </a:lnSpc>
                        <a:spcBef>
                          <a:spcPts val="0"/>
                        </a:spcBef>
                        <a:spcAft>
                          <a:spcPts val="0"/>
                        </a:spcAft>
                      </a:pPr>
                      <a:r>
                        <a:rPr lang="en-ZA" sz="1600" dirty="0">
                          <a:solidFill>
                            <a:schemeClr val="tx1">
                              <a:lumMod val="65000"/>
                              <a:lumOff val="35000"/>
                            </a:schemeClr>
                          </a:solidFill>
                          <a:effectLst/>
                          <a:latin typeface="+mn-lt"/>
                          <a:ea typeface="Times New Roman" panose="02020603050405020304" pitchFamily="18" charset="0"/>
                          <a:cs typeface="Arial" panose="020B0604020202020204" pitchFamily="34" charset="0"/>
                        </a:rPr>
                        <a:t>12</a:t>
                      </a:r>
                      <a:endParaRPr lang="en-US" sz="1600" dirty="0">
                        <a:solidFill>
                          <a:schemeClr val="tx1">
                            <a:lumMod val="65000"/>
                            <a:lumOff val="3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781752125"/>
                  </a:ext>
                </a:extLst>
              </a:tr>
              <a:tr h="597924">
                <a:tc>
                  <a:txBody>
                    <a:bodyPr/>
                    <a:lstStyle/>
                    <a:p>
                      <a:pPr>
                        <a:lnSpc>
                          <a:spcPct val="100000"/>
                        </a:lnSpc>
                      </a:pPr>
                      <a:r>
                        <a:rPr lang="en-ZA" sz="1600" dirty="0">
                          <a:solidFill>
                            <a:schemeClr val="tx1">
                              <a:lumMod val="65000"/>
                              <a:lumOff val="35000"/>
                            </a:schemeClr>
                          </a:solidFill>
                          <a:effectLst/>
                          <a:latin typeface="+mn-lt"/>
                          <a:ea typeface="Times New Roman" panose="02020603050405020304" pitchFamily="18" charset="0"/>
                        </a:rPr>
                        <a:t>Technologies diffused for inclusive development</a:t>
                      </a:r>
                      <a:endParaRPr lang="en-US" sz="1600" dirty="0">
                        <a:solidFill>
                          <a:schemeClr val="tx1">
                            <a:lumMod val="65000"/>
                            <a:lumOff val="35000"/>
                          </a:schemeClr>
                        </a:solidFill>
                        <a:latin typeface="+mn-lt"/>
                      </a:endParaRPr>
                    </a:p>
                  </a:txBody>
                  <a:tcPr/>
                </a:tc>
                <a:tc>
                  <a:txBody>
                    <a:bodyPr/>
                    <a:lstStyle/>
                    <a:p>
                      <a:pPr marL="0" marR="0">
                        <a:lnSpc>
                          <a:spcPct val="100000"/>
                        </a:lnSpc>
                        <a:spcBef>
                          <a:spcPts val="0"/>
                        </a:spcBef>
                        <a:spcAft>
                          <a:spcPts val="0"/>
                        </a:spcAft>
                      </a:pPr>
                      <a:r>
                        <a:rPr lang="en-ZA" sz="1600" dirty="0">
                          <a:solidFill>
                            <a:schemeClr val="tx1">
                              <a:lumMod val="65000"/>
                              <a:lumOff val="35000"/>
                            </a:schemeClr>
                          </a:solidFill>
                          <a:effectLst/>
                          <a:latin typeface="+mn-lt"/>
                          <a:ea typeface="Times New Roman" panose="02020603050405020304" pitchFamily="18" charset="0"/>
                          <a:cs typeface="Arial" panose="020B0604020202020204" pitchFamily="34" charset="0"/>
                        </a:rPr>
                        <a:t>Number of successfully diffused technologies</a:t>
                      </a:r>
                      <a:endParaRPr lang="en-US" sz="1600" dirty="0">
                        <a:solidFill>
                          <a:schemeClr val="tx1">
                            <a:lumMod val="65000"/>
                            <a:lumOff val="35000"/>
                          </a:schemeClr>
                        </a:solidFill>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0000"/>
                        </a:lnSpc>
                        <a:spcBef>
                          <a:spcPts val="0"/>
                        </a:spcBef>
                        <a:spcAft>
                          <a:spcPts val="0"/>
                        </a:spcAft>
                      </a:pPr>
                      <a:r>
                        <a:rPr lang="en-ZA" sz="1600" dirty="0">
                          <a:solidFill>
                            <a:schemeClr val="tx1">
                              <a:lumMod val="65000"/>
                              <a:lumOff val="35000"/>
                            </a:schemeClr>
                          </a:solidFill>
                          <a:effectLst/>
                          <a:latin typeface="+mn-lt"/>
                          <a:ea typeface="Times New Roman" panose="02020603050405020304" pitchFamily="18" charset="0"/>
                          <a:cs typeface="Arial" panose="020B0604020202020204" pitchFamily="34" charset="0"/>
                        </a:rPr>
                        <a:t>5</a:t>
                      </a:r>
                      <a:endParaRPr lang="en-US" sz="1600" dirty="0">
                        <a:solidFill>
                          <a:schemeClr val="tx1">
                            <a:lumMod val="65000"/>
                            <a:lumOff val="3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0000"/>
                        </a:lnSpc>
                        <a:spcBef>
                          <a:spcPts val="0"/>
                        </a:spcBef>
                        <a:spcAft>
                          <a:spcPts val="0"/>
                        </a:spcAft>
                      </a:pPr>
                      <a:r>
                        <a:rPr lang="en-ZA" sz="1600" dirty="0">
                          <a:solidFill>
                            <a:schemeClr val="tx1">
                              <a:lumMod val="65000"/>
                              <a:lumOff val="35000"/>
                            </a:schemeClr>
                          </a:solidFill>
                          <a:effectLst/>
                          <a:latin typeface="+mn-lt"/>
                          <a:ea typeface="Times New Roman" panose="02020603050405020304" pitchFamily="18" charset="0"/>
                          <a:cs typeface="Arial" panose="020B0604020202020204" pitchFamily="34" charset="0"/>
                        </a:rPr>
                        <a:t>8</a:t>
                      </a:r>
                      <a:endParaRPr lang="en-US" sz="1600" dirty="0">
                        <a:solidFill>
                          <a:schemeClr val="tx1">
                            <a:lumMod val="65000"/>
                            <a:lumOff val="3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0000"/>
                        </a:lnSpc>
                        <a:spcBef>
                          <a:spcPts val="0"/>
                        </a:spcBef>
                        <a:spcAft>
                          <a:spcPts val="0"/>
                        </a:spcAft>
                      </a:pPr>
                      <a:r>
                        <a:rPr lang="en-ZA" sz="1600" dirty="0">
                          <a:solidFill>
                            <a:schemeClr val="tx1">
                              <a:lumMod val="65000"/>
                              <a:lumOff val="35000"/>
                            </a:schemeClr>
                          </a:solidFill>
                          <a:effectLst/>
                          <a:latin typeface="+mn-lt"/>
                          <a:ea typeface="Times New Roman" panose="02020603050405020304" pitchFamily="18" charset="0"/>
                          <a:cs typeface="Arial" panose="020B0604020202020204" pitchFamily="34" charset="0"/>
                        </a:rPr>
                        <a:t>9</a:t>
                      </a:r>
                      <a:endParaRPr lang="en-US" sz="1600" dirty="0">
                        <a:solidFill>
                          <a:schemeClr val="tx1">
                            <a:lumMod val="65000"/>
                            <a:lumOff val="3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241645654"/>
                  </a:ext>
                </a:extLst>
              </a:tr>
              <a:tr h="755273">
                <a:tc>
                  <a:txBody>
                    <a:bodyPr/>
                    <a:lstStyle/>
                    <a:p>
                      <a:pPr>
                        <a:lnSpc>
                          <a:spcPct val="100000"/>
                        </a:lnSpc>
                      </a:pPr>
                      <a:r>
                        <a:rPr lang="en-US" sz="1600" dirty="0">
                          <a:solidFill>
                            <a:schemeClr val="tx1">
                              <a:lumMod val="65000"/>
                              <a:lumOff val="35000"/>
                            </a:schemeClr>
                          </a:solidFill>
                          <a:latin typeface="+mn-lt"/>
                        </a:rPr>
                        <a:t>Funding leveraged</a:t>
                      </a:r>
                    </a:p>
                  </a:txBody>
                  <a:tcPr/>
                </a:tc>
                <a:tc>
                  <a:txBody>
                    <a:bodyPr/>
                    <a:lstStyle/>
                    <a:p>
                      <a:pPr marL="0" marR="0">
                        <a:lnSpc>
                          <a:spcPct val="100000"/>
                        </a:lnSpc>
                        <a:spcBef>
                          <a:spcPts val="0"/>
                        </a:spcBef>
                        <a:spcAft>
                          <a:spcPts val="0"/>
                        </a:spcAft>
                      </a:pPr>
                      <a:r>
                        <a:rPr lang="en-ZA" sz="1600" dirty="0">
                          <a:solidFill>
                            <a:schemeClr val="tx1">
                              <a:lumMod val="65000"/>
                              <a:lumOff val="35000"/>
                            </a:schemeClr>
                          </a:solidFill>
                          <a:effectLst/>
                          <a:latin typeface="+mn-lt"/>
                          <a:ea typeface="Times New Roman" panose="02020603050405020304" pitchFamily="18" charset="0"/>
                          <a:cs typeface="Arial" panose="020B0604020202020204" pitchFamily="34" charset="0"/>
                        </a:rPr>
                        <a:t>Total value of signed agreements entered into with third parties</a:t>
                      </a:r>
                      <a:endParaRPr lang="en-US" sz="1600" dirty="0">
                        <a:solidFill>
                          <a:schemeClr val="tx1">
                            <a:lumMod val="65000"/>
                            <a:lumOff val="35000"/>
                          </a:schemeClr>
                        </a:solidFill>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0000"/>
                        </a:lnSpc>
                        <a:spcBef>
                          <a:spcPts val="0"/>
                        </a:spcBef>
                        <a:spcAft>
                          <a:spcPts val="0"/>
                        </a:spcAft>
                      </a:pPr>
                      <a:r>
                        <a:rPr lang="en-ZA" sz="1600" dirty="0">
                          <a:solidFill>
                            <a:schemeClr val="tx1">
                              <a:lumMod val="65000"/>
                              <a:lumOff val="35000"/>
                            </a:schemeClr>
                          </a:solidFill>
                          <a:effectLst/>
                          <a:latin typeface="+mn-lt"/>
                          <a:ea typeface="Times New Roman" panose="02020603050405020304" pitchFamily="18" charset="0"/>
                          <a:cs typeface="Arial" panose="020B0604020202020204" pitchFamily="34" charset="0"/>
                        </a:rPr>
                        <a:t>R127m</a:t>
                      </a:r>
                      <a:endParaRPr lang="en-US" sz="1600" dirty="0">
                        <a:solidFill>
                          <a:schemeClr val="tx1">
                            <a:lumMod val="65000"/>
                            <a:lumOff val="3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0000"/>
                        </a:lnSpc>
                        <a:spcBef>
                          <a:spcPts val="0"/>
                        </a:spcBef>
                        <a:spcAft>
                          <a:spcPts val="0"/>
                        </a:spcAft>
                      </a:pPr>
                      <a:r>
                        <a:rPr lang="en-ZA" sz="1600" dirty="0">
                          <a:solidFill>
                            <a:schemeClr val="tx1">
                              <a:lumMod val="65000"/>
                              <a:lumOff val="35000"/>
                            </a:schemeClr>
                          </a:solidFill>
                          <a:effectLst/>
                          <a:latin typeface="+mn-lt"/>
                          <a:ea typeface="Times New Roman" panose="02020603050405020304" pitchFamily="18" charset="0"/>
                          <a:cs typeface="Arial" panose="020B0604020202020204" pitchFamily="34" charset="0"/>
                        </a:rPr>
                        <a:t>R160m</a:t>
                      </a:r>
                      <a:endParaRPr lang="en-US" sz="1600" dirty="0">
                        <a:solidFill>
                          <a:schemeClr val="tx1">
                            <a:lumMod val="65000"/>
                            <a:lumOff val="3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0000"/>
                        </a:lnSpc>
                        <a:spcBef>
                          <a:spcPts val="0"/>
                        </a:spcBef>
                        <a:spcAft>
                          <a:spcPts val="0"/>
                        </a:spcAft>
                      </a:pPr>
                      <a:r>
                        <a:rPr lang="en-ZA" sz="1600" dirty="0">
                          <a:solidFill>
                            <a:schemeClr val="tx1">
                              <a:lumMod val="65000"/>
                              <a:lumOff val="35000"/>
                            </a:schemeClr>
                          </a:solidFill>
                          <a:effectLst/>
                          <a:latin typeface="+mn-lt"/>
                          <a:ea typeface="Times New Roman" panose="02020603050405020304" pitchFamily="18" charset="0"/>
                          <a:cs typeface="Arial" panose="020B0604020202020204" pitchFamily="34" charset="0"/>
                        </a:rPr>
                        <a:t>R195m</a:t>
                      </a:r>
                      <a:endParaRPr lang="en-US" sz="1600" dirty="0">
                        <a:solidFill>
                          <a:schemeClr val="tx1">
                            <a:lumMod val="65000"/>
                            <a:lumOff val="3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356952932"/>
                  </a:ext>
                </a:extLst>
              </a:tr>
            </a:tbl>
          </a:graphicData>
        </a:graphic>
      </p:graphicFrame>
      <p:sp>
        <p:nvSpPr>
          <p:cNvPr id="8" name="Rectangle 7">
            <a:extLst>
              <a:ext uri="{FF2B5EF4-FFF2-40B4-BE49-F238E27FC236}">
                <a16:creationId xmlns:a16="http://schemas.microsoft.com/office/drawing/2014/main" id="{14F949DD-2589-4ED8-A7A2-AE259B49E244}"/>
              </a:ext>
            </a:extLst>
          </p:cNvPr>
          <p:cNvSpPr/>
          <p:nvPr/>
        </p:nvSpPr>
        <p:spPr>
          <a:xfrm>
            <a:off x="531668" y="1231754"/>
            <a:ext cx="4197046" cy="461665"/>
          </a:xfrm>
          <a:prstGeom prst="rect">
            <a:avLst/>
          </a:prstGeom>
        </p:spPr>
        <p:txBody>
          <a:bodyPr wrap="none">
            <a:spAutoFit/>
          </a:bodyPr>
          <a:lstStyle/>
          <a:p>
            <a:r>
              <a:rPr lang="en-US" sz="2400" b="1" dirty="0">
                <a:solidFill>
                  <a:srgbClr val="F58220"/>
                </a:solidFill>
              </a:rPr>
              <a:t>Outcome 1- Commercialisation </a:t>
            </a:r>
          </a:p>
        </p:txBody>
      </p:sp>
      <p:sp>
        <p:nvSpPr>
          <p:cNvPr id="9" name="Rectangle 8">
            <a:extLst>
              <a:ext uri="{FF2B5EF4-FFF2-40B4-BE49-F238E27FC236}">
                <a16:creationId xmlns:a16="http://schemas.microsoft.com/office/drawing/2014/main" id="{E6A941E8-A6D8-4E2B-A275-AFD98241B363}"/>
              </a:ext>
            </a:extLst>
          </p:cNvPr>
          <p:cNvSpPr/>
          <p:nvPr/>
        </p:nvSpPr>
        <p:spPr>
          <a:xfrm>
            <a:off x="507422" y="1693419"/>
            <a:ext cx="7935191" cy="646331"/>
          </a:xfrm>
          <a:prstGeom prst="rect">
            <a:avLst/>
          </a:prstGeom>
        </p:spPr>
        <p:txBody>
          <a:bodyPr wrap="square">
            <a:spAutoFit/>
          </a:bodyPr>
          <a:lstStyle/>
          <a:p>
            <a:r>
              <a:rPr lang="en-US" b="1" dirty="0">
                <a:solidFill>
                  <a:schemeClr val="tx1">
                    <a:lumMod val="65000"/>
                    <a:lumOff val="35000"/>
                  </a:schemeClr>
                </a:solidFill>
              </a:rPr>
              <a:t>Purpose: </a:t>
            </a:r>
            <a:r>
              <a:rPr lang="en-US" dirty="0">
                <a:solidFill>
                  <a:schemeClr val="tx1">
                    <a:lumMod val="65000"/>
                    <a:lumOff val="35000"/>
                  </a:schemeClr>
                </a:solidFill>
              </a:rPr>
              <a:t>To support the development of technological innovations by translating knowledge into market-ready innovations</a:t>
            </a:r>
          </a:p>
        </p:txBody>
      </p:sp>
      <p:sp>
        <p:nvSpPr>
          <p:cNvPr id="10" name="Slide Number Placeholder 45">
            <a:extLst>
              <a:ext uri="{FF2B5EF4-FFF2-40B4-BE49-F238E27FC236}">
                <a16:creationId xmlns:a16="http://schemas.microsoft.com/office/drawing/2014/main" id="{AB197E9C-DCAF-1D49-AF46-01A5C326206E}"/>
              </a:ext>
            </a:extLst>
          </p:cNvPr>
          <p:cNvSpPr txBox="1">
            <a:spLocks/>
          </p:cNvSpPr>
          <p:nvPr/>
        </p:nvSpPr>
        <p:spPr>
          <a:xfrm>
            <a:off x="4011084" y="6136174"/>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AE2FD5-7713-4074-9DDA-33665327FCB7}" type="slidenum">
              <a:rPr lang="en-ZA" smtClean="0">
                <a:solidFill>
                  <a:schemeClr val="bg1"/>
                </a:solidFill>
              </a:rPr>
              <a:pPr/>
              <a:t>26</a:t>
            </a:fld>
            <a:endParaRPr lang="en-ZA" dirty="0">
              <a:solidFill>
                <a:schemeClr val="bg1"/>
              </a:solidFill>
            </a:endParaRPr>
          </a:p>
        </p:txBody>
      </p:sp>
    </p:spTree>
    <p:extLst>
      <p:ext uri="{BB962C8B-B14F-4D97-AF65-F5344CB8AC3E}">
        <p14:creationId xmlns:p14="http://schemas.microsoft.com/office/powerpoint/2010/main" val="36727185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AE42D6-E448-4783-AA70-3E00F77F5D1A}"/>
              </a:ext>
            </a:extLst>
          </p:cNvPr>
          <p:cNvSpPr>
            <a:spLocks noGrp="1"/>
          </p:cNvSpPr>
          <p:nvPr>
            <p:ph idx="1"/>
          </p:nvPr>
        </p:nvSpPr>
        <p:spPr>
          <a:xfrm>
            <a:off x="628648" y="1775370"/>
            <a:ext cx="7900557" cy="2810250"/>
          </a:xfrm>
        </p:spPr>
        <p:txBody>
          <a:bodyPr>
            <a:noAutofit/>
          </a:bodyPr>
          <a:lstStyle/>
          <a:p>
            <a:pPr marL="0" lvl="0" indent="0">
              <a:buNone/>
            </a:pPr>
            <a:r>
              <a:rPr lang="en-US" sz="1600" b="1" dirty="0">
                <a:solidFill>
                  <a:srgbClr val="004280"/>
                </a:solidFill>
              </a:rPr>
              <a:t>Contribution to MTSF</a:t>
            </a:r>
          </a:p>
          <a:p>
            <a:pPr marL="0" lvl="0" indent="0">
              <a:buNone/>
            </a:pPr>
            <a:r>
              <a:rPr lang="en-US" sz="1600" b="1" dirty="0">
                <a:solidFill>
                  <a:prstClr val="black"/>
                </a:solidFill>
              </a:rPr>
              <a:t> </a:t>
            </a:r>
            <a:r>
              <a:rPr lang="en-US" sz="1600" b="1" dirty="0">
                <a:solidFill>
                  <a:schemeClr val="bg1">
                    <a:lumMod val="50000"/>
                  </a:schemeClr>
                </a:solidFill>
              </a:rPr>
              <a:t>Priory 1: Economic Transformation &amp; Job Creation </a:t>
            </a:r>
          </a:p>
          <a:p>
            <a:pPr lvl="0">
              <a:buClr>
                <a:srgbClr val="ED7D31"/>
              </a:buClr>
            </a:pPr>
            <a:r>
              <a:rPr lang="en-US" sz="1600" dirty="0">
                <a:solidFill>
                  <a:schemeClr val="tx1">
                    <a:lumMod val="65000"/>
                    <a:lumOff val="35000"/>
                  </a:schemeClr>
                </a:solidFill>
              </a:rPr>
              <a:t>Increased contribution of GERD as a % of GDP, </a:t>
            </a:r>
            <a:r>
              <a:rPr lang="en-US" sz="1600" b="1" i="1" dirty="0">
                <a:solidFill>
                  <a:schemeClr val="tx1">
                    <a:lumMod val="65000"/>
                    <a:lumOff val="35000"/>
                  </a:schemeClr>
                </a:solidFill>
              </a:rPr>
              <a:t>with specific emphasis on </a:t>
            </a:r>
            <a:r>
              <a:rPr lang="en-US" sz="1600" b="1" i="1" dirty="0" err="1">
                <a:solidFill>
                  <a:schemeClr val="tx1">
                    <a:lumMod val="65000"/>
                    <a:lumOff val="35000"/>
                  </a:schemeClr>
                </a:solidFill>
              </a:rPr>
              <a:t>bioeconomy</a:t>
            </a:r>
            <a:r>
              <a:rPr lang="en-US" sz="1600" b="1" dirty="0">
                <a:solidFill>
                  <a:schemeClr val="tx1">
                    <a:lumMod val="65000"/>
                    <a:lumOff val="35000"/>
                  </a:schemeClr>
                </a:solidFill>
              </a:rPr>
              <a:t>; </a:t>
            </a:r>
          </a:p>
          <a:p>
            <a:pPr lvl="0">
              <a:buClr>
                <a:srgbClr val="ED7D31"/>
              </a:buClr>
            </a:pPr>
            <a:r>
              <a:rPr lang="en-US" sz="1600" dirty="0">
                <a:solidFill>
                  <a:schemeClr val="tx1">
                    <a:lumMod val="65000"/>
                    <a:lumOff val="35000"/>
                  </a:schemeClr>
                </a:solidFill>
              </a:rPr>
              <a:t>Commercialisa</a:t>
            </a:r>
            <a:r>
              <a:rPr lang="en-US" sz="1600" i="1" dirty="0">
                <a:solidFill>
                  <a:schemeClr val="tx1">
                    <a:lumMod val="65000"/>
                    <a:lumOff val="35000"/>
                  </a:schemeClr>
                </a:solidFill>
              </a:rPr>
              <a:t>t</a:t>
            </a:r>
            <a:r>
              <a:rPr lang="en-US" sz="1600" dirty="0">
                <a:solidFill>
                  <a:schemeClr val="tx1">
                    <a:lumMod val="65000"/>
                    <a:lumOff val="35000"/>
                  </a:schemeClr>
                </a:solidFill>
              </a:rPr>
              <a:t>ion of publicly funded IP;</a:t>
            </a:r>
          </a:p>
          <a:p>
            <a:pPr marL="0" lvl="0" indent="0">
              <a:buClr>
                <a:srgbClr val="ED7D31"/>
              </a:buClr>
              <a:buNone/>
            </a:pPr>
            <a:r>
              <a:rPr lang="en-US" sz="1600" b="1" dirty="0">
                <a:solidFill>
                  <a:schemeClr val="bg1">
                    <a:lumMod val="50000"/>
                  </a:schemeClr>
                </a:solidFill>
              </a:rPr>
              <a:t>Priority 2: Education, Skills and Health </a:t>
            </a:r>
          </a:p>
          <a:p>
            <a:pPr>
              <a:buClr>
                <a:srgbClr val="ED7D31"/>
              </a:buClr>
            </a:pPr>
            <a:r>
              <a:rPr lang="en-US" sz="1600" dirty="0">
                <a:solidFill>
                  <a:schemeClr val="tx1">
                    <a:lumMod val="65000"/>
                    <a:lumOff val="35000"/>
                  </a:schemeClr>
                </a:solidFill>
              </a:rPr>
              <a:t>TB Treatment success rate </a:t>
            </a:r>
          </a:p>
          <a:p>
            <a:pPr>
              <a:buClr>
                <a:srgbClr val="ED7D31"/>
              </a:buClr>
            </a:pPr>
            <a:r>
              <a:rPr lang="en-US" sz="1600" dirty="0">
                <a:solidFill>
                  <a:schemeClr val="tx1">
                    <a:lumMod val="65000"/>
                    <a:lumOff val="35000"/>
                  </a:schemeClr>
                </a:solidFill>
              </a:rPr>
              <a:t>Treatment &amp; prevention technologies for HIV, NCD and Maternal Health care </a:t>
            </a:r>
          </a:p>
          <a:p>
            <a:pPr marL="0" lvl="0" indent="0">
              <a:buClr>
                <a:srgbClr val="ED7D31"/>
              </a:buClr>
              <a:buNone/>
            </a:pPr>
            <a:r>
              <a:rPr lang="en-US" sz="1800" dirty="0">
                <a:solidFill>
                  <a:schemeClr val="tx1">
                    <a:lumMod val="65000"/>
                    <a:lumOff val="35000"/>
                  </a:schemeClr>
                </a:solidFill>
              </a:rPr>
              <a:t>   </a:t>
            </a:r>
          </a:p>
          <a:p>
            <a:pPr marL="0" indent="0">
              <a:buNone/>
            </a:pPr>
            <a:endParaRPr lang="en-US" sz="2300" dirty="0"/>
          </a:p>
        </p:txBody>
      </p:sp>
      <p:sp>
        <p:nvSpPr>
          <p:cNvPr id="2" name="Title 1">
            <a:extLst>
              <a:ext uri="{FF2B5EF4-FFF2-40B4-BE49-F238E27FC236}">
                <a16:creationId xmlns:a16="http://schemas.microsoft.com/office/drawing/2014/main" id="{C18FDF61-0D5B-442B-AE35-CE578EF9455C}"/>
              </a:ext>
            </a:extLst>
          </p:cNvPr>
          <p:cNvSpPr>
            <a:spLocks noGrp="1"/>
          </p:cNvSpPr>
          <p:nvPr>
            <p:ph type="title" idx="4294967295"/>
          </p:nvPr>
        </p:nvSpPr>
        <p:spPr>
          <a:xfrm>
            <a:off x="381000" y="506584"/>
            <a:ext cx="7886700" cy="514350"/>
          </a:xfrm>
        </p:spPr>
        <p:txBody>
          <a:bodyPr>
            <a:normAutofit/>
          </a:bodyPr>
          <a:lstStyle/>
          <a:p>
            <a:r>
              <a:rPr lang="en-US" sz="2800" b="1" dirty="0">
                <a:solidFill>
                  <a:schemeClr val="bg1"/>
                </a:solidFill>
                <a:latin typeface="+mn-lt"/>
              </a:rPr>
              <a:t>Outcome 2 - Bioeconomy </a:t>
            </a:r>
          </a:p>
        </p:txBody>
      </p:sp>
      <p:sp>
        <p:nvSpPr>
          <p:cNvPr id="5" name="TextBox 4">
            <a:extLst>
              <a:ext uri="{FF2B5EF4-FFF2-40B4-BE49-F238E27FC236}">
                <a16:creationId xmlns:a16="http://schemas.microsoft.com/office/drawing/2014/main" id="{696339C9-5E18-4504-9D95-E54D876D25B7}"/>
              </a:ext>
            </a:extLst>
          </p:cNvPr>
          <p:cNvSpPr txBox="1"/>
          <p:nvPr/>
        </p:nvSpPr>
        <p:spPr>
          <a:xfrm>
            <a:off x="628648" y="1185786"/>
            <a:ext cx="7886701" cy="424732"/>
          </a:xfrm>
          <a:prstGeom prst="rect">
            <a:avLst/>
          </a:prstGeom>
          <a:solidFill>
            <a:schemeClr val="accent2"/>
          </a:solidFill>
        </p:spPr>
        <p:txBody>
          <a:bodyPr wrap="square" rtlCol="0">
            <a:spAutoFit/>
          </a:bodyPr>
          <a:lstStyle/>
          <a:p>
            <a:pPr lvl="0" algn="just" defTabSz="914400">
              <a:lnSpc>
                <a:spcPct val="90000"/>
              </a:lnSpc>
              <a:spcBef>
                <a:spcPts val="1000"/>
              </a:spcBef>
              <a:defRPr/>
            </a:pPr>
            <a:r>
              <a:rPr lang="en-ZA" sz="2400" b="1" dirty="0">
                <a:solidFill>
                  <a:schemeClr val="bg1"/>
                </a:solidFill>
                <a:latin typeface="Calibri" panose="020F0502020204030204" pitchFamily="34" charset="0"/>
                <a:ea typeface="Calibri" panose="020F0502020204030204" pitchFamily="34" charset="0"/>
                <a:cs typeface="Arial" panose="020B0604020202020204" pitchFamily="34" charset="0"/>
              </a:rPr>
              <a:t>Delivering on the Bio-economy Strategy</a:t>
            </a:r>
            <a:endParaRPr kumimoji="0" lang="en-US" sz="2400" b="1" i="0" u="none" strike="noStrike" kern="1200" cap="none" spc="0" normalizeH="0" baseline="0" noProof="0" dirty="0">
              <a:ln>
                <a:noFill/>
              </a:ln>
              <a:solidFill>
                <a:schemeClr val="bg1"/>
              </a:solidFill>
              <a:effectLst/>
              <a:uLnTx/>
              <a:uFillTx/>
              <a:latin typeface="Calibri" panose="020F0502020204030204"/>
            </a:endParaRPr>
          </a:p>
        </p:txBody>
      </p:sp>
      <p:graphicFrame>
        <p:nvGraphicFramePr>
          <p:cNvPr id="7" name="Content Placeholder 3">
            <a:extLst>
              <a:ext uri="{FF2B5EF4-FFF2-40B4-BE49-F238E27FC236}">
                <a16:creationId xmlns:a16="http://schemas.microsoft.com/office/drawing/2014/main" id="{8548696D-917E-4B8C-B1AB-4B733CB51DD4}"/>
              </a:ext>
            </a:extLst>
          </p:cNvPr>
          <p:cNvGraphicFramePr>
            <a:graphicFrameLocks/>
          </p:cNvGraphicFramePr>
          <p:nvPr>
            <p:extLst>
              <p:ext uri="{D42A27DB-BD31-4B8C-83A1-F6EECF244321}">
                <p14:modId xmlns:p14="http://schemas.microsoft.com/office/powerpoint/2010/main" val="1583164786"/>
              </p:ext>
            </p:extLst>
          </p:nvPr>
        </p:nvGraphicFramePr>
        <p:xfrm>
          <a:off x="642504" y="4272030"/>
          <a:ext cx="7886701" cy="1512142"/>
        </p:xfrm>
        <a:graphic>
          <a:graphicData uri="http://schemas.openxmlformats.org/drawingml/2006/table">
            <a:tbl>
              <a:tblPr firstRow="1" bandRow="1">
                <a:tableStyleId>{21E4AEA4-8DFA-4A89-87EB-49C32662AFE0}</a:tableStyleId>
              </a:tblPr>
              <a:tblGrid>
                <a:gridCol w="4954733">
                  <a:extLst>
                    <a:ext uri="{9D8B030D-6E8A-4147-A177-3AD203B41FA5}">
                      <a16:colId xmlns:a16="http://schemas.microsoft.com/office/drawing/2014/main" val="2640138900"/>
                    </a:ext>
                  </a:extLst>
                </a:gridCol>
                <a:gridCol w="1302327">
                  <a:extLst>
                    <a:ext uri="{9D8B030D-6E8A-4147-A177-3AD203B41FA5}">
                      <a16:colId xmlns:a16="http://schemas.microsoft.com/office/drawing/2014/main" val="1256101687"/>
                    </a:ext>
                  </a:extLst>
                </a:gridCol>
                <a:gridCol w="1629641">
                  <a:extLst>
                    <a:ext uri="{9D8B030D-6E8A-4147-A177-3AD203B41FA5}">
                      <a16:colId xmlns:a16="http://schemas.microsoft.com/office/drawing/2014/main" val="2773572846"/>
                    </a:ext>
                  </a:extLst>
                </a:gridCol>
              </a:tblGrid>
              <a:tr h="326383">
                <a:tc>
                  <a:txBody>
                    <a:bodyPr/>
                    <a:lstStyle/>
                    <a:p>
                      <a:r>
                        <a:rPr lang="en-US" sz="1600" dirty="0"/>
                        <a:t>Outcome Indicators </a:t>
                      </a:r>
                    </a:p>
                  </a:txBody>
                  <a:tcPr/>
                </a:tc>
                <a:tc>
                  <a:txBody>
                    <a:bodyPr/>
                    <a:lstStyle/>
                    <a:p>
                      <a:pPr algn="ctr"/>
                      <a:r>
                        <a:rPr lang="en-US" sz="1600" dirty="0"/>
                        <a:t>Baseline </a:t>
                      </a:r>
                    </a:p>
                  </a:txBody>
                  <a:tcPr/>
                </a:tc>
                <a:tc>
                  <a:txBody>
                    <a:bodyPr/>
                    <a:lstStyle/>
                    <a:p>
                      <a:pPr algn="ctr"/>
                      <a:r>
                        <a:rPr lang="en-US" sz="1600" dirty="0"/>
                        <a:t>Target </a:t>
                      </a:r>
                    </a:p>
                  </a:txBody>
                  <a:tcPr/>
                </a:tc>
                <a:extLst>
                  <a:ext uri="{0D108BD9-81ED-4DB2-BD59-A6C34878D82A}">
                    <a16:rowId xmlns:a16="http://schemas.microsoft.com/office/drawing/2014/main" val="1406744972"/>
                  </a:ext>
                </a:extLst>
              </a:tr>
              <a:tr h="353902">
                <a:tc>
                  <a:txBody>
                    <a:bodyPr/>
                    <a:lstStyle/>
                    <a:p>
                      <a:r>
                        <a:rPr kumimoji="0" lang="en-US" sz="1600" b="0" i="0" u="none" strike="noStrike" kern="1200" cap="none" spc="0" normalizeH="0" baseline="0" noProof="0" dirty="0">
                          <a:ln>
                            <a:noFill/>
                          </a:ln>
                          <a:solidFill>
                            <a:schemeClr val="tx1">
                              <a:lumMod val="65000"/>
                              <a:lumOff val="35000"/>
                            </a:schemeClr>
                          </a:solidFill>
                          <a:effectLst/>
                          <a:uLnTx/>
                          <a:uFillTx/>
                          <a:latin typeface="+mn-lt"/>
                          <a:ea typeface="+mn-ea"/>
                          <a:cs typeface="+mn-cs"/>
                        </a:rPr>
                        <a:t># Number of bio-based technologies commercialised</a:t>
                      </a:r>
                      <a:endParaRPr lang="en-US" sz="1600" dirty="0">
                        <a:solidFill>
                          <a:schemeClr val="tx1">
                            <a:lumMod val="65000"/>
                            <a:lumOff val="35000"/>
                          </a:schemeClr>
                        </a:solidFill>
                      </a:endParaRPr>
                    </a:p>
                  </a:txBody>
                  <a:tcPr/>
                </a:tc>
                <a:tc>
                  <a:txBody>
                    <a:bodyPr/>
                    <a:lstStyle/>
                    <a:p>
                      <a:pPr algn="ctr"/>
                      <a:r>
                        <a:rPr lang="en-US" sz="1600" dirty="0">
                          <a:solidFill>
                            <a:schemeClr val="tx1">
                              <a:lumMod val="65000"/>
                              <a:lumOff val="35000"/>
                            </a:schemeClr>
                          </a:solidFill>
                        </a:rPr>
                        <a:t>New KPI</a:t>
                      </a:r>
                    </a:p>
                  </a:txBody>
                  <a:tcPr/>
                </a:tc>
                <a:tc>
                  <a:txBody>
                    <a:bodyPr/>
                    <a:lstStyle/>
                    <a:p>
                      <a:pPr algn="ctr"/>
                      <a:r>
                        <a:rPr lang="en-US" sz="1600" dirty="0">
                          <a:solidFill>
                            <a:schemeClr val="tx1">
                              <a:lumMod val="65000"/>
                              <a:lumOff val="35000"/>
                            </a:schemeClr>
                          </a:solidFill>
                        </a:rPr>
                        <a:t>60</a:t>
                      </a:r>
                    </a:p>
                  </a:txBody>
                  <a:tcPr/>
                </a:tc>
                <a:extLst>
                  <a:ext uri="{0D108BD9-81ED-4DB2-BD59-A6C34878D82A}">
                    <a16:rowId xmlns:a16="http://schemas.microsoft.com/office/drawing/2014/main" val="2781752125"/>
                  </a:ext>
                </a:extLst>
              </a:tr>
              <a:tr h="801122">
                <a:tc>
                  <a:txBody>
                    <a:bodyPr/>
                    <a:lstStyle/>
                    <a:p>
                      <a:r>
                        <a:rPr lang="en-US" sz="1600" dirty="0">
                          <a:solidFill>
                            <a:schemeClr val="tx1">
                              <a:lumMod val="65000"/>
                              <a:lumOff val="35000"/>
                            </a:schemeClr>
                          </a:solidFill>
                        </a:rPr>
                        <a:t># Number of bio-based entrepreneurs and organisations accessing high-end science, engineering and technical services </a:t>
                      </a:r>
                    </a:p>
                  </a:txBody>
                  <a:tcPr/>
                </a:tc>
                <a:tc>
                  <a:txBody>
                    <a:bodyPr/>
                    <a:lstStyle/>
                    <a:p>
                      <a:pPr algn="ctr"/>
                      <a:r>
                        <a:rPr lang="en-US" sz="1600" dirty="0">
                          <a:solidFill>
                            <a:schemeClr val="tx1">
                              <a:lumMod val="65000"/>
                              <a:lumOff val="35000"/>
                            </a:schemeClr>
                          </a:solidFill>
                        </a:rPr>
                        <a:t>New KPI </a:t>
                      </a:r>
                    </a:p>
                  </a:txBody>
                  <a:tcPr/>
                </a:tc>
                <a:tc>
                  <a:txBody>
                    <a:bodyPr/>
                    <a:lstStyle/>
                    <a:p>
                      <a:pPr algn="ctr"/>
                      <a:r>
                        <a:rPr lang="en-US" sz="1600" dirty="0">
                          <a:solidFill>
                            <a:schemeClr val="tx1">
                              <a:lumMod val="65000"/>
                              <a:lumOff val="35000"/>
                            </a:schemeClr>
                          </a:solidFill>
                        </a:rPr>
                        <a:t>600</a:t>
                      </a:r>
                    </a:p>
                  </a:txBody>
                  <a:tcPr/>
                </a:tc>
                <a:extLst>
                  <a:ext uri="{0D108BD9-81ED-4DB2-BD59-A6C34878D82A}">
                    <a16:rowId xmlns:a16="http://schemas.microsoft.com/office/drawing/2014/main" val="3241645654"/>
                  </a:ext>
                </a:extLst>
              </a:tr>
            </a:tbl>
          </a:graphicData>
        </a:graphic>
      </p:graphicFrame>
      <p:sp>
        <p:nvSpPr>
          <p:cNvPr id="8" name="Slide Number Placeholder 45">
            <a:extLst>
              <a:ext uri="{FF2B5EF4-FFF2-40B4-BE49-F238E27FC236}">
                <a16:creationId xmlns:a16="http://schemas.microsoft.com/office/drawing/2014/main" id="{214018F3-CC1E-CC48-9B63-458DF91863F1}"/>
              </a:ext>
            </a:extLst>
          </p:cNvPr>
          <p:cNvSpPr txBox="1">
            <a:spLocks/>
          </p:cNvSpPr>
          <p:nvPr/>
        </p:nvSpPr>
        <p:spPr>
          <a:xfrm>
            <a:off x="4011084" y="6136174"/>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AE2FD5-7713-4074-9DDA-33665327FCB7}" type="slidenum">
              <a:rPr lang="en-ZA" smtClean="0">
                <a:solidFill>
                  <a:schemeClr val="bg1"/>
                </a:solidFill>
              </a:rPr>
              <a:pPr/>
              <a:t>27</a:t>
            </a:fld>
            <a:endParaRPr lang="en-ZA" dirty="0">
              <a:solidFill>
                <a:schemeClr val="bg1"/>
              </a:solidFill>
            </a:endParaRPr>
          </a:p>
        </p:txBody>
      </p:sp>
    </p:spTree>
    <p:extLst>
      <p:ext uri="{BB962C8B-B14F-4D97-AF65-F5344CB8AC3E}">
        <p14:creationId xmlns:p14="http://schemas.microsoft.com/office/powerpoint/2010/main" val="39740135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7661C3-6505-4B1F-9E83-F39394CD2ADE}"/>
              </a:ext>
            </a:extLst>
          </p:cNvPr>
          <p:cNvSpPr>
            <a:spLocks noGrp="1"/>
          </p:cNvSpPr>
          <p:nvPr>
            <p:ph type="title" idx="4294967295"/>
          </p:nvPr>
        </p:nvSpPr>
        <p:spPr>
          <a:xfrm>
            <a:off x="450625" y="470123"/>
            <a:ext cx="7886700" cy="582612"/>
          </a:xfrm>
        </p:spPr>
        <p:txBody>
          <a:bodyPr>
            <a:normAutofit/>
          </a:bodyPr>
          <a:lstStyle/>
          <a:p>
            <a:r>
              <a:rPr lang="en-US" sz="2800" b="1" dirty="0">
                <a:solidFill>
                  <a:schemeClr val="bg1"/>
                </a:solidFill>
                <a:latin typeface="+mn-lt"/>
              </a:rPr>
              <a:t>APP Performance Targets - MTEF 2020/2023 </a:t>
            </a:r>
          </a:p>
        </p:txBody>
      </p:sp>
      <p:graphicFrame>
        <p:nvGraphicFramePr>
          <p:cNvPr id="7" name="Content Placeholder 3">
            <a:extLst>
              <a:ext uri="{FF2B5EF4-FFF2-40B4-BE49-F238E27FC236}">
                <a16:creationId xmlns:a16="http://schemas.microsoft.com/office/drawing/2014/main" id="{DEC5B8FA-465D-45FB-9E4F-E807A9E2215C}"/>
              </a:ext>
            </a:extLst>
          </p:cNvPr>
          <p:cNvGraphicFramePr>
            <a:graphicFrameLocks/>
          </p:cNvGraphicFramePr>
          <p:nvPr>
            <p:extLst>
              <p:ext uri="{D42A27DB-BD31-4B8C-83A1-F6EECF244321}">
                <p14:modId xmlns:p14="http://schemas.microsoft.com/office/powerpoint/2010/main" val="2085972902"/>
              </p:ext>
            </p:extLst>
          </p:nvPr>
        </p:nvGraphicFramePr>
        <p:xfrm>
          <a:off x="580159" y="1558100"/>
          <a:ext cx="7983682" cy="4247165"/>
        </p:xfrm>
        <a:graphic>
          <a:graphicData uri="http://schemas.openxmlformats.org/drawingml/2006/table">
            <a:tbl>
              <a:tblPr firstRow="1" bandRow="1">
                <a:tableStyleId>{21E4AEA4-8DFA-4A89-87EB-49C32662AFE0}</a:tableStyleId>
              </a:tblPr>
              <a:tblGrid>
                <a:gridCol w="2303847">
                  <a:extLst>
                    <a:ext uri="{9D8B030D-6E8A-4147-A177-3AD203B41FA5}">
                      <a16:colId xmlns:a16="http://schemas.microsoft.com/office/drawing/2014/main" val="2640138900"/>
                    </a:ext>
                  </a:extLst>
                </a:gridCol>
                <a:gridCol w="2581612">
                  <a:extLst>
                    <a:ext uri="{9D8B030D-6E8A-4147-A177-3AD203B41FA5}">
                      <a16:colId xmlns:a16="http://schemas.microsoft.com/office/drawing/2014/main" val="2711756487"/>
                    </a:ext>
                  </a:extLst>
                </a:gridCol>
                <a:gridCol w="1032829">
                  <a:extLst>
                    <a:ext uri="{9D8B030D-6E8A-4147-A177-3AD203B41FA5}">
                      <a16:colId xmlns:a16="http://schemas.microsoft.com/office/drawing/2014/main" val="1256101687"/>
                    </a:ext>
                  </a:extLst>
                </a:gridCol>
                <a:gridCol w="1004011">
                  <a:extLst>
                    <a:ext uri="{9D8B030D-6E8A-4147-A177-3AD203B41FA5}">
                      <a16:colId xmlns:a16="http://schemas.microsoft.com/office/drawing/2014/main" val="1712733919"/>
                    </a:ext>
                  </a:extLst>
                </a:gridCol>
                <a:gridCol w="1061383">
                  <a:extLst>
                    <a:ext uri="{9D8B030D-6E8A-4147-A177-3AD203B41FA5}">
                      <a16:colId xmlns:a16="http://schemas.microsoft.com/office/drawing/2014/main" val="2773572846"/>
                    </a:ext>
                  </a:extLst>
                </a:gridCol>
              </a:tblGrid>
              <a:tr h="355322">
                <a:tc rowSpan="2">
                  <a:txBody>
                    <a:bodyPr/>
                    <a:lstStyle/>
                    <a:p>
                      <a:pPr>
                        <a:lnSpc>
                          <a:spcPct val="100000"/>
                        </a:lnSpc>
                      </a:pPr>
                      <a:r>
                        <a:rPr lang="en-US" sz="1600" dirty="0">
                          <a:latin typeface="+mn-lt"/>
                        </a:rPr>
                        <a:t>Outputs </a:t>
                      </a:r>
                    </a:p>
                  </a:txBody>
                  <a:tcPr anchor="ctr"/>
                </a:tc>
                <a:tc rowSpan="2">
                  <a:txBody>
                    <a:bodyPr/>
                    <a:lstStyle/>
                    <a:p>
                      <a:pPr>
                        <a:lnSpc>
                          <a:spcPct val="100000"/>
                        </a:lnSpc>
                      </a:pPr>
                      <a:r>
                        <a:rPr lang="en-US" sz="1600" dirty="0">
                          <a:latin typeface="+mn-lt"/>
                        </a:rPr>
                        <a:t>Output Indicators </a:t>
                      </a:r>
                    </a:p>
                  </a:txBody>
                  <a:tcPr anchor="ctr"/>
                </a:tc>
                <a:tc gridSpan="3">
                  <a:txBody>
                    <a:bodyPr/>
                    <a:lstStyle/>
                    <a:p>
                      <a:pPr>
                        <a:lnSpc>
                          <a:spcPct val="100000"/>
                        </a:lnSpc>
                      </a:pPr>
                      <a:r>
                        <a:rPr lang="en-US" sz="1600" dirty="0">
                          <a:latin typeface="+mn-lt"/>
                        </a:rPr>
                        <a:t>MTEF Annual Targets </a:t>
                      </a:r>
                    </a:p>
                  </a:txBody>
                  <a:tcPr/>
                </a:tc>
                <a:tc hMerge="1">
                  <a:txBody>
                    <a:bodyPr/>
                    <a:lstStyle/>
                    <a:p>
                      <a:endParaRPr lang="en-US" sz="1800" dirty="0">
                        <a:latin typeface="+mn-lt"/>
                      </a:endParaRPr>
                    </a:p>
                  </a:txBody>
                  <a:tcPr/>
                </a:tc>
                <a:tc hMerge="1">
                  <a:txBody>
                    <a:bodyPr/>
                    <a:lstStyle/>
                    <a:p>
                      <a:endParaRPr lang="en-US" sz="1800" dirty="0">
                        <a:latin typeface="+mn-lt"/>
                      </a:endParaRPr>
                    </a:p>
                  </a:txBody>
                  <a:tcPr/>
                </a:tc>
                <a:extLst>
                  <a:ext uri="{0D108BD9-81ED-4DB2-BD59-A6C34878D82A}">
                    <a16:rowId xmlns:a16="http://schemas.microsoft.com/office/drawing/2014/main" val="1406744972"/>
                  </a:ext>
                </a:extLst>
              </a:tr>
              <a:tr h="317556">
                <a:tc vMerge="1">
                  <a:txBody>
                    <a:bodyPr/>
                    <a:lstStyle/>
                    <a:p>
                      <a:endParaRPr lang="en-US" sz="1800" dirty="0">
                        <a:latin typeface="+mn-lt"/>
                      </a:endParaRPr>
                    </a:p>
                  </a:txBody>
                  <a:tcPr/>
                </a:tc>
                <a:tc vMerge="1">
                  <a:txBody>
                    <a:bodyPr/>
                    <a:lstStyle/>
                    <a:p>
                      <a:endParaRPr lang="en-US" sz="1800" dirty="0">
                        <a:latin typeface="+mn-lt"/>
                      </a:endParaRPr>
                    </a:p>
                  </a:txBody>
                  <a:tcPr/>
                </a:tc>
                <a:tc>
                  <a:txBody>
                    <a:bodyPr/>
                    <a:lstStyle/>
                    <a:p>
                      <a:pPr marL="0" marR="0">
                        <a:lnSpc>
                          <a:spcPct val="100000"/>
                        </a:lnSpc>
                        <a:spcBef>
                          <a:spcPts val="0"/>
                        </a:spcBef>
                        <a:spcAft>
                          <a:spcPts val="0"/>
                        </a:spcAft>
                      </a:pPr>
                      <a:r>
                        <a:rPr lang="en-ZA" sz="1600" b="1" dirty="0">
                          <a:solidFill>
                            <a:schemeClr val="tx1">
                              <a:lumMod val="75000"/>
                              <a:lumOff val="25000"/>
                            </a:schemeClr>
                          </a:solidFill>
                          <a:effectLst/>
                          <a:latin typeface="+mn-lt"/>
                          <a:ea typeface="Times New Roman" panose="02020603050405020304" pitchFamily="18" charset="0"/>
                          <a:cs typeface="Arial" panose="020B0604020202020204" pitchFamily="34" charset="0"/>
                        </a:rPr>
                        <a:t>2020/21</a:t>
                      </a:r>
                      <a:endParaRPr lang="en-US" sz="1600" b="1"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0000"/>
                        </a:lnSpc>
                        <a:spcBef>
                          <a:spcPts val="0"/>
                        </a:spcBef>
                        <a:spcAft>
                          <a:spcPts val="0"/>
                        </a:spcAft>
                      </a:pPr>
                      <a:r>
                        <a:rPr lang="en-ZA" sz="1600" b="1" dirty="0">
                          <a:solidFill>
                            <a:schemeClr val="tx1">
                              <a:lumMod val="75000"/>
                              <a:lumOff val="25000"/>
                            </a:schemeClr>
                          </a:solidFill>
                          <a:effectLst/>
                          <a:latin typeface="+mn-lt"/>
                          <a:ea typeface="Times New Roman" panose="02020603050405020304" pitchFamily="18" charset="0"/>
                          <a:cs typeface="Arial" panose="020B0604020202020204" pitchFamily="34" charset="0"/>
                        </a:rPr>
                        <a:t>2021/22</a:t>
                      </a:r>
                      <a:endParaRPr lang="en-US" sz="1600" b="1"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0000"/>
                        </a:lnSpc>
                        <a:spcBef>
                          <a:spcPts val="0"/>
                        </a:spcBef>
                        <a:spcAft>
                          <a:spcPts val="0"/>
                        </a:spcAft>
                      </a:pPr>
                      <a:r>
                        <a:rPr lang="en-ZA" sz="1600" b="1" dirty="0">
                          <a:solidFill>
                            <a:schemeClr val="tx1">
                              <a:lumMod val="75000"/>
                              <a:lumOff val="25000"/>
                            </a:schemeClr>
                          </a:solidFill>
                          <a:effectLst/>
                          <a:latin typeface="+mn-lt"/>
                          <a:ea typeface="Times New Roman" panose="02020603050405020304" pitchFamily="18" charset="0"/>
                          <a:cs typeface="Arial" panose="020B0604020202020204" pitchFamily="34" charset="0"/>
                        </a:rPr>
                        <a:t>2022/23</a:t>
                      </a:r>
                      <a:endParaRPr lang="en-US" sz="1600" b="1"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71151268"/>
                  </a:ext>
                </a:extLst>
              </a:tr>
              <a:tr h="707330">
                <a:tc>
                  <a:txBody>
                    <a:bodyPr/>
                    <a:lstStyle/>
                    <a:p>
                      <a:pPr marL="0" marR="0">
                        <a:lnSpc>
                          <a:spcPct val="100000"/>
                        </a:lnSpc>
                        <a:spcBef>
                          <a:spcPts val="0"/>
                        </a:spcBef>
                        <a:spcAft>
                          <a:spcPts val="0"/>
                        </a:spcAft>
                      </a:pPr>
                      <a:r>
                        <a:rPr lang="en-ZA" sz="1600" dirty="0">
                          <a:solidFill>
                            <a:schemeClr val="tx1">
                              <a:lumMod val="75000"/>
                              <a:lumOff val="25000"/>
                            </a:schemeClr>
                          </a:solidFill>
                          <a:effectLst/>
                          <a:latin typeface="+mn-lt"/>
                          <a:ea typeface="Times New Roman" panose="02020603050405020304" pitchFamily="18" charset="0"/>
                          <a:cs typeface="Arial" panose="020B0604020202020204" pitchFamily="34" charset="0"/>
                        </a:rPr>
                        <a:t>Bio-based technologies developed</a:t>
                      </a:r>
                      <a:endParaRPr lang="en-US" sz="16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0000"/>
                        </a:lnSpc>
                        <a:spcBef>
                          <a:spcPts val="0"/>
                        </a:spcBef>
                        <a:spcAft>
                          <a:spcPts val="0"/>
                        </a:spcAft>
                      </a:pPr>
                      <a:r>
                        <a:rPr lang="en-ZA" sz="1600" dirty="0">
                          <a:solidFill>
                            <a:schemeClr val="tx1">
                              <a:lumMod val="75000"/>
                              <a:lumOff val="25000"/>
                            </a:schemeClr>
                          </a:solidFill>
                          <a:effectLst/>
                          <a:latin typeface="+mn-lt"/>
                          <a:ea typeface="Times New Roman" panose="02020603050405020304" pitchFamily="18" charset="0"/>
                          <a:cs typeface="Arial" panose="020B0604020202020204" pitchFamily="34" charset="0"/>
                        </a:rPr>
                        <a:t>Number of successfully demonstrated bio-based technologies</a:t>
                      </a:r>
                      <a:endParaRPr lang="en-US" sz="16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0000"/>
                        </a:lnSpc>
                        <a:spcBef>
                          <a:spcPts val="0"/>
                        </a:spcBef>
                        <a:spcAft>
                          <a:spcPts val="0"/>
                        </a:spcAft>
                      </a:pPr>
                      <a:r>
                        <a:rPr lang="en-ZA" sz="1600" dirty="0">
                          <a:solidFill>
                            <a:schemeClr val="tx1">
                              <a:lumMod val="75000"/>
                              <a:lumOff val="25000"/>
                            </a:schemeClr>
                          </a:solidFill>
                          <a:effectLst/>
                          <a:latin typeface="+mn-lt"/>
                          <a:ea typeface="Times New Roman" panose="02020603050405020304" pitchFamily="18" charset="0"/>
                          <a:cs typeface="Arial" panose="020B0604020202020204" pitchFamily="34" charset="0"/>
                        </a:rPr>
                        <a:t>13</a:t>
                      </a:r>
                      <a:endParaRPr lang="en-US" sz="16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0000"/>
                        </a:lnSpc>
                        <a:spcBef>
                          <a:spcPts val="0"/>
                        </a:spcBef>
                        <a:spcAft>
                          <a:spcPts val="0"/>
                        </a:spcAft>
                      </a:pPr>
                      <a:r>
                        <a:rPr lang="en-ZA" sz="1600" dirty="0">
                          <a:solidFill>
                            <a:schemeClr val="tx1">
                              <a:lumMod val="75000"/>
                              <a:lumOff val="25000"/>
                            </a:schemeClr>
                          </a:solidFill>
                          <a:effectLst/>
                          <a:latin typeface="+mn-lt"/>
                          <a:ea typeface="Times New Roman" panose="02020603050405020304" pitchFamily="18" charset="0"/>
                          <a:cs typeface="Arial" panose="020B0604020202020204" pitchFamily="34" charset="0"/>
                        </a:rPr>
                        <a:t>17</a:t>
                      </a:r>
                      <a:endParaRPr lang="en-US" sz="16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0000"/>
                        </a:lnSpc>
                        <a:spcBef>
                          <a:spcPts val="0"/>
                        </a:spcBef>
                        <a:spcAft>
                          <a:spcPts val="0"/>
                        </a:spcAft>
                      </a:pPr>
                      <a:r>
                        <a:rPr lang="en-ZA" sz="1600" dirty="0">
                          <a:solidFill>
                            <a:schemeClr val="tx1">
                              <a:lumMod val="75000"/>
                              <a:lumOff val="25000"/>
                            </a:schemeClr>
                          </a:solidFill>
                          <a:effectLst/>
                          <a:latin typeface="+mn-lt"/>
                          <a:ea typeface="Times New Roman" panose="02020603050405020304" pitchFamily="18" charset="0"/>
                          <a:cs typeface="Arial" panose="020B0604020202020204" pitchFamily="34" charset="0"/>
                        </a:rPr>
                        <a:t>24</a:t>
                      </a:r>
                      <a:endParaRPr lang="en-US" sz="16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781752125"/>
                  </a:ext>
                </a:extLst>
              </a:tr>
              <a:tr h="943107">
                <a:tc>
                  <a:txBody>
                    <a:bodyPr/>
                    <a:lstStyle/>
                    <a:p>
                      <a:pPr marL="0" marR="0">
                        <a:lnSpc>
                          <a:spcPct val="100000"/>
                        </a:lnSpc>
                        <a:spcBef>
                          <a:spcPts val="0"/>
                        </a:spcBef>
                        <a:spcAft>
                          <a:spcPts val="0"/>
                        </a:spcAft>
                      </a:pPr>
                      <a:r>
                        <a:rPr lang="en-ZA" sz="1600" dirty="0">
                          <a:solidFill>
                            <a:schemeClr val="tx1">
                              <a:lumMod val="75000"/>
                              <a:lumOff val="25000"/>
                            </a:schemeClr>
                          </a:solidFill>
                          <a:effectLst/>
                          <a:latin typeface="+mn-lt"/>
                          <a:ea typeface="Calibri" panose="020F0502020204030204" pitchFamily="34" charset="0"/>
                          <a:cs typeface="Arial" panose="020B0604020202020204" pitchFamily="34" charset="0"/>
                        </a:rPr>
                        <a:t>Existing T</a:t>
                      </a:r>
                      <a:r>
                        <a:rPr lang="en-ZA" sz="1600" dirty="0">
                          <a:solidFill>
                            <a:schemeClr val="tx1">
                              <a:lumMod val="75000"/>
                              <a:lumOff val="25000"/>
                            </a:schemeClr>
                          </a:solidFill>
                          <a:effectLst/>
                          <a:latin typeface="+mn-lt"/>
                          <a:ea typeface="Times New Roman" panose="02020603050405020304" pitchFamily="18" charset="0"/>
                          <a:cs typeface="Arial" panose="020B0604020202020204" pitchFamily="34" charset="0"/>
                        </a:rPr>
                        <a:t>echnology Platforms managed and supported </a:t>
                      </a:r>
                      <a:endParaRPr lang="en-US" sz="16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0000"/>
                        </a:lnSpc>
                        <a:spcBef>
                          <a:spcPts val="0"/>
                        </a:spcBef>
                        <a:spcAft>
                          <a:spcPts val="0"/>
                        </a:spcAft>
                      </a:pPr>
                      <a:r>
                        <a:rPr lang="en-ZA" sz="1600" dirty="0">
                          <a:solidFill>
                            <a:schemeClr val="tx1">
                              <a:lumMod val="75000"/>
                              <a:lumOff val="25000"/>
                            </a:schemeClr>
                          </a:solidFill>
                          <a:effectLst/>
                          <a:latin typeface="+mn-lt"/>
                          <a:ea typeface="Calibri" panose="020F0502020204030204" pitchFamily="34" charset="0"/>
                          <a:cs typeface="Arial" panose="020B0604020202020204" pitchFamily="34" charset="0"/>
                        </a:rPr>
                        <a:t>Number of existing </a:t>
                      </a:r>
                      <a:r>
                        <a:rPr lang="en-ZA" sz="1600" dirty="0">
                          <a:solidFill>
                            <a:schemeClr val="tx1">
                              <a:lumMod val="75000"/>
                              <a:lumOff val="25000"/>
                            </a:schemeClr>
                          </a:solidFill>
                          <a:effectLst/>
                          <a:latin typeface="+mn-lt"/>
                          <a:ea typeface="Times New Roman" panose="02020603050405020304" pitchFamily="18" charset="0"/>
                          <a:cs typeface="Arial" panose="020B0604020202020204" pitchFamily="34" charset="0"/>
                        </a:rPr>
                        <a:t>Technology Platforms that are operational and functional</a:t>
                      </a:r>
                      <a:endParaRPr lang="en-US" sz="16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0000"/>
                        </a:lnSpc>
                        <a:spcBef>
                          <a:spcPts val="0"/>
                        </a:spcBef>
                        <a:spcAft>
                          <a:spcPts val="0"/>
                        </a:spcAft>
                      </a:pPr>
                      <a:r>
                        <a:rPr lang="en-ZA" sz="1600">
                          <a:solidFill>
                            <a:schemeClr val="tx1">
                              <a:lumMod val="75000"/>
                              <a:lumOff val="25000"/>
                            </a:schemeClr>
                          </a:solidFill>
                          <a:effectLst/>
                          <a:latin typeface="+mn-lt"/>
                          <a:ea typeface="Times New Roman" panose="02020603050405020304" pitchFamily="18" charset="0"/>
                          <a:cs typeface="Arial" panose="020B0604020202020204" pitchFamily="34" charset="0"/>
                        </a:rPr>
                        <a:t>9</a:t>
                      </a:r>
                      <a:endParaRPr lang="en-US" sz="16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0000"/>
                        </a:lnSpc>
                        <a:spcBef>
                          <a:spcPts val="0"/>
                        </a:spcBef>
                        <a:spcAft>
                          <a:spcPts val="0"/>
                        </a:spcAft>
                      </a:pPr>
                      <a:r>
                        <a:rPr lang="en-ZA" sz="1600" dirty="0">
                          <a:solidFill>
                            <a:schemeClr val="tx1">
                              <a:lumMod val="75000"/>
                              <a:lumOff val="25000"/>
                            </a:schemeClr>
                          </a:solidFill>
                          <a:effectLst/>
                          <a:latin typeface="+mn-lt"/>
                          <a:ea typeface="Times New Roman" panose="02020603050405020304" pitchFamily="18" charset="0"/>
                          <a:cs typeface="Arial" panose="020B0604020202020204" pitchFamily="34" charset="0"/>
                        </a:rPr>
                        <a:t>9</a:t>
                      </a:r>
                      <a:endParaRPr lang="en-US" sz="16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0000"/>
                        </a:lnSpc>
                        <a:spcBef>
                          <a:spcPts val="0"/>
                        </a:spcBef>
                        <a:spcAft>
                          <a:spcPts val="0"/>
                        </a:spcAft>
                      </a:pPr>
                      <a:r>
                        <a:rPr lang="en-ZA" sz="1600" dirty="0">
                          <a:solidFill>
                            <a:schemeClr val="tx1">
                              <a:lumMod val="75000"/>
                              <a:lumOff val="25000"/>
                            </a:schemeClr>
                          </a:solidFill>
                          <a:effectLst/>
                          <a:latin typeface="+mn-lt"/>
                          <a:ea typeface="Times New Roman" panose="02020603050405020304" pitchFamily="18" charset="0"/>
                          <a:cs typeface="Arial" panose="020B0604020202020204" pitchFamily="34" charset="0"/>
                        </a:rPr>
                        <a:t>10</a:t>
                      </a:r>
                      <a:endParaRPr lang="en-US" sz="16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241645654"/>
                  </a:ext>
                </a:extLst>
              </a:tr>
              <a:tr h="707330">
                <a:tc>
                  <a:txBody>
                    <a:bodyPr/>
                    <a:lstStyle/>
                    <a:p>
                      <a:pPr marL="0" marR="0">
                        <a:lnSpc>
                          <a:spcPct val="100000"/>
                        </a:lnSpc>
                        <a:spcBef>
                          <a:spcPts val="0"/>
                        </a:spcBef>
                        <a:spcAft>
                          <a:spcPts val="0"/>
                        </a:spcAft>
                      </a:pPr>
                      <a:r>
                        <a:rPr lang="en-ZA" sz="1600" dirty="0">
                          <a:solidFill>
                            <a:schemeClr val="tx1">
                              <a:lumMod val="75000"/>
                              <a:lumOff val="25000"/>
                            </a:schemeClr>
                          </a:solidFill>
                          <a:effectLst/>
                          <a:latin typeface="+mn-lt"/>
                          <a:ea typeface="Calibri" panose="020F0502020204030204" pitchFamily="34" charset="0"/>
                          <a:cs typeface="Arial" panose="020B0604020202020204" pitchFamily="34" charset="0"/>
                        </a:rPr>
                        <a:t>New T</a:t>
                      </a:r>
                      <a:r>
                        <a:rPr lang="en-ZA" sz="1600" dirty="0">
                          <a:solidFill>
                            <a:schemeClr val="tx1">
                              <a:lumMod val="75000"/>
                              <a:lumOff val="25000"/>
                            </a:schemeClr>
                          </a:solidFill>
                          <a:effectLst/>
                          <a:latin typeface="+mn-lt"/>
                          <a:ea typeface="Times New Roman" panose="02020603050405020304" pitchFamily="18" charset="0"/>
                          <a:cs typeface="Arial" panose="020B0604020202020204" pitchFamily="34" charset="0"/>
                        </a:rPr>
                        <a:t>echnology Platforms established and supported</a:t>
                      </a:r>
                      <a:endParaRPr lang="en-US" sz="16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0000"/>
                        </a:lnSpc>
                        <a:spcBef>
                          <a:spcPts val="0"/>
                        </a:spcBef>
                        <a:spcAft>
                          <a:spcPts val="0"/>
                        </a:spcAft>
                      </a:pPr>
                      <a:r>
                        <a:rPr lang="en-ZA" sz="1600" dirty="0">
                          <a:solidFill>
                            <a:schemeClr val="tx1">
                              <a:lumMod val="75000"/>
                              <a:lumOff val="25000"/>
                            </a:schemeClr>
                          </a:solidFill>
                          <a:effectLst/>
                          <a:latin typeface="+mn-lt"/>
                          <a:ea typeface="Calibri" panose="020F0502020204030204" pitchFamily="34" charset="0"/>
                          <a:cs typeface="Arial" panose="020B0604020202020204" pitchFamily="34" charset="0"/>
                        </a:rPr>
                        <a:t>Number of new</a:t>
                      </a:r>
                      <a:r>
                        <a:rPr lang="en-ZA" sz="1600" dirty="0">
                          <a:solidFill>
                            <a:schemeClr val="tx1">
                              <a:lumMod val="75000"/>
                              <a:lumOff val="25000"/>
                            </a:schemeClr>
                          </a:solidFill>
                          <a:effectLst/>
                          <a:latin typeface="+mn-lt"/>
                          <a:ea typeface="Times New Roman" panose="02020603050405020304" pitchFamily="18" charset="0"/>
                          <a:cs typeface="Arial" panose="020B0604020202020204" pitchFamily="34" charset="0"/>
                        </a:rPr>
                        <a:t> Technology Platforms in targeted regions</a:t>
                      </a:r>
                      <a:endParaRPr lang="en-US" sz="16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0000"/>
                        </a:lnSpc>
                        <a:spcBef>
                          <a:spcPts val="0"/>
                        </a:spcBef>
                        <a:spcAft>
                          <a:spcPts val="0"/>
                        </a:spcAft>
                      </a:pPr>
                      <a:r>
                        <a:rPr lang="en-ZA" sz="1600" dirty="0">
                          <a:solidFill>
                            <a:schemeClr val="tx1">
                              <a:lumMod val="75000"/>
                              <a:lumOff val="25000"/>
                            </a:schemeClr>
                          </a:solidFill>
                          <a:effectLst/>
                          <a:latin typeface="+mn-lt"/>
                          <a:ea typeface="Times New Roman" panose="02020603050405020304" pitchFamily="18" charset="0"/>
                          <a:cs typeface="Arial" panose="020B0604020202020204" pitchFamily="34" charset="0"/>
                        </a:rPr>
                        <a:t>0</a:t>
                      </a:r>
                      <a:endParaRPr lang="en-US" sz="16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0000"/>
                        </a:lnSpc>
                        <a:spcBef>
                          <a:spcPts val="0"/>
                        </a:spcBef>
                        <a:spcAft>
                          <a:spcPts val="0"/>
                        </a:spcAft>
                      </a:pPr>
                      <a:r>
                        <a:rPr lang="en-ZA" sz="1600" dirty="0">
                          <a:solidFill>
                            <a:schemeClr val="tx1">
                              <a:lumMod val="75000"/>
                              <a:lumOff val="25000"/>
                            </a:schemeClr>
                          </a:solidFill>
                          <a:effectLst/>
                          <a:latin typeface="+mn-lt"/>
                          <a:ea typeface="Times New Roman" panose="02020603050405020304" pitchFamily="18" charset="0"/>
                          <a:cs typeface="Arial" panose="020B0604020202020204" pitchFamily="34" charset="0"/>
                        </a:rPr>
                        <a:t>1</a:t>
                      </a:r>
                      <a:endParaRPr lang="en-US" sz="16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0000"/>
                        </a:lnSpc>
                        <a:spcBef>
                          <a:spcPts val="0"/>
                        </a:spcBef>
                        <a:spcAft>
                          <a:spcPts val="0"/>
                        </a:spcAft>
                      </a:pPr>
                      <a:r>
                        <a:rPr lang="en-ZA" sz="1600" dirty="0">
                          <a:solidFill>
                            <a:schemeClr val="tx1">
                              <a:lumMod val="75000"/>
                              <a:lumOff val="25000"/>
                            </a:schemeClr>
                          </a:solidFill>
                          <a:effectLst/>
                          <a:latin typeface="+mn-lt"/>
                          <a:ea typeface="Times New Roman" panose="02020603050405020304" pitchFamily="18" charset="0"/>
                          <a:cs typeface="Arial" panose="020B0604020202020204" pitchFamily="34" charset="0"/>
                        </a:rPr>
                        <a:t>1</a:t>
                      </a:r>
                      <a:endParaRPr lang="en-US" sz="16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356952932"/>
                  </a:ext>
                </a:extLst>
              </a:tr>
              <a:tr h="1135887">
                <a:tc>
                  <a:txBody>
                    <a:bodyPr/>
                    <a:lstStyle/>
                    <a:p>
                      <a:pPr marL="0" marR="0">
                        <a:lnSpc>
                          <a:spcPct val="100000"/>
                        </a:lnSpc>
                        <a:spcBef>
                          <a:spcPts val="0"/>
                        </a:spcBef>
                        <a:spcAft>
                          <a:spcPts val="0"/>
                        </a:spcAft>
                      </a:pPr>
                      <a:r>
                        <a:rPr lang="en-ZA" sz="1600" dirty="0">
                          <a:solidFill>
                            <a:schemeClr val="tx1">
                              <a:lumMod val="75000"/>
                              <a:lumOff val="25000"/>
                            </a:schemeClr>
                          </a:solidFill>
                          <a:effectLst/>
                          <a:latin typeface="+mn-lt"/>
                          <a:ea typeface="Times New Roman" panose="02020603050405020304" pitchFamily="18" charset="0"/>
                          <a:cs typeface="Arial" panose="020B0604020202020204" pitchFamily="34" charset="0"/>
                        </a:rPr>
                        <a:t>Technology Innovation Clusters managed and supported</a:t>
                      </a:r>
                      <a:endParaRPr lang="en-US" sz="16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0000"/>
                        </a:lnSpc>
                        <a:spcBef>
                          <a:spcPts val="0"/>
                        </a:spcBef>
                        <a:spcAft>
                          <a:spcPts val="0"/>
                        </a:spcAft>
                      </a:pPr>
                      <a:r>
                        <a:rPr lang="en-ZA" sz="1600" dirty="0">
                          <a:solidFill>
                            <a:schemeClr val="tx1">
                              <a:lumMod val="75000"/>
                              <a:lumOff val="25000"/>
                            </a:schemeClr>
                          </a:solidFill>
                          <a:effectLst/>
                          <a:latin typeface="+mn-lt"/>
                          <a:ea typeface="Times New Roman" panose="02020603050405020304" pitchFamily="18" charset="0"/>
                          <a:cs typeface="Arial" panose="020B0604020202020204" pitchFamily="34" charset="0"/>
                        </a:rPr>
                        <a:t>Number of </a:t>
                      </a:r>
                      <a:r>
                        <a:rPr lang="en-ZA" sz="1600" dirty="0">
                          <a:solidFill>
                            <a:schemeClr val="tx1">
                              <a:lumMod val="75000"/>
                              <a:lumOff val="25000"/>
                            </a:schemeClr>
                          </a:solidFill>
                          <a:effectLst/>
                          <a:latin typeface="+mn-lt"/>
                          <a:ea typeface="Calibri" panose="020F0502020204030204" pitchFamily="34" charset="0"/>
                          <a:cs typeface="Arial" panose="020B0604020202020204" pitchFamily="34" charset="0"/>
                        </a:rPr>
                        <a:t>existing </a:t>
                      </a:r>
                      <a:r>
                        <a:rPr lang="en-ZA" sz="1600" dirty="0">
                          <a:solidFill>
                            <a:schemeClr val="tx1">
                              <a:lumMod val="75000"/>
                              <a:lumOff val="25000"/>
                            </a:schemeClr>
                          </a:solidFill>
                          <a:effectLst/>
                          <a:latin typeface="+mn-lt"/>
                          <a:ea typeface="Times New Roman" panose="02020603050405020304" pitchFamily="18" charset="0"/>
                          <a:cs typeface="Arial" panose="020B0604020202020204" pitchFamily="34" charset="0"/>
                        </a:rPr>
                        <a:t>Technology Innovation Clusters that are operational and functional</a:t>
                      </a:r>
                      <a:endParaRPr lang="en-US" sz="16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0000"/>
                        </a:lnSpc>
                        <a:spcBef>
                          <a:spcPts val="0"/>
                        </a:spcBef>
                        <a:spcAft>
                          <a:spcPts val="0"/>
                        </a:spcAft>
                      </a:pPr>
                      <a:r>
                        <a:rPr lang="en-ZA" sz="1600">
                          <a:solidFill>
                            <a:schemeClr val="tx1">
                              <a:lumMod val="75000"/>
                              <a:lumOff val="25000"/>
                            </a:schemeClr>
                          </a:solidFill>
                          <a:effectLst/>
                          <a:latin typeface="+mn-lt"/>
                          <a:ea typeface="Times New Roman" panose="02020603050405020304" pitchFamily="18" charset="0"/>
                          <a:cs typeface="Arial" panose="020B0604020202020204" pitchFamily="34" charset="0"/>
                        </a:rPr>
                        <a:t>8</a:t>
                      </a:r>
                      <a:endParaRPr lang="en-US" sz="16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0000"/>
                        </a:lnSpc>
                        <a:spcBef>
                          <a:spcPts val="0"/>
                        </a:spcBef>
                        <a:spcAft>
                          <a:spcPts val="0"/>
                        </a:spcAft>
                      </a:pPr>
                      <a:r>
                        <a:rPr lang="en-ZA" sz="1600">
                          <a:solidFill>
                            <a:schemeClr val="tx1">
                              <a:lumMod val="75000"/>
                              <a:lumOff val="25000"/>
                            </a:schemeClr>
                          </a:solidFill>
                          <a:effectLst/>
                          <a:latin typeface="+mn-lt"/>
                          <a:ea typeface="Times New Roman" panose="02020603050405020304" pitchFamily="18" charset="0"/>
                          <a:cs typeface="Arial" panose="020B0604020202020204" pitchFamily="34" charset="0"/>
                        </a:rPr>
                        <a:t>8</a:t>
                      </a:r>
                      <a:endParaRPr lang="en-US" sz="16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0000"/>
                        </a:lnSpc>
                        <a:spcBef>
                          <a:spcPts val="0"/>
                        </a:spcBef>
                        <a:spcAft>
                          <a:spcPts val="0"/>
                        </a:spcAft>
                      </a:pPr>
                      <a:r>
                        <a:rPr lang="en-ZA" sz="1600" dirty="0">
                          <a:solidFill>
                            <a:schemeClr val="tx1">
                              <a:lumMod val="75000"/>
                              <a:lumOff val="25000"/>
                            </a:schemeClr>
                          </a:solidFill>
                          <a:effectLst/>
                          <a:latin typeface="+mn-lt"/>
                          <a:ea typeface="Times New Roman" panose="02020603050405020304" pitchFamily="18" charset="0"/>
                          <a:cs typeface="Arial" panose="020B0604020202020204" pitchFamily="34" charset="0"/>
                        </a:rPr>
                        <a:t>8</a:t>
                      </a:r>
                      <a:endParaRPr lang="en-US" sz="16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14719442"/>
                  </a:ext>
                </a:extLst>
              </a:tr>
            </a:tbl>
          </a:graphicData>
        </a:graphic>
      </p:graphicFrame>
      <p:sp>
        <p:nvSpPr>
          <p:cNvPr id="8" name="Rectangle 7">
            <a:extLst>
              <a:ext uri="{FF2B5EF4-FFF2-40B4-BE49-F238E27FC236}">
                <a16:creationId xmlns:a16="http://schemas.microsoft.com/office/drawing/2014/main" id="{14F949DD-2589-4ED8-A7A2-AE259B49E244}"/>
              </a:ext>
            </a:extLst>
          </p:cNvPr>
          <p:cNvSpPr/>
          <p:nvPr/>
        </p:nvSpPr>
        <p:spPr>
          <a:xfrm>
            <a:off x="450625" y="1133367"/>
            <a:ext cx="6737742" cy="424732"/>
          </a:xfrm>
          <a:prstGeom prst="rect">
            <a:avLst/>
          </a:prstGeom>
        </p:spPr>
        <p:txBody>
          <a:bodyPr wrap="none">
            <a:spAutoFit/>
          </a:bodyPr>
          <a:lstStyle/>
          <a:p>
            <a:pPr lvl="0" algn="just" defTabSz="914400">
              <a:lnSpc>
                <a:spcPct val="90000"/>
              </a:lnSpc>
              <a:spcBef>
                <a:spcPts val="1000"/>
              </a:spcBef>
              <a:defRPr/>
            </a:pPr>
            <a:r>
              <a:rPr kumimoji="0" lang="en-US" sz="2400" b="1" i="0" u="none" strike="noStrike" kern="1200" cap="none" spc="0" normalizeH="0" baseline="0" noProof="0" dirty="0">
                <a:ln>
                  <a:noFill/>
                </a:ln>
                <a:solidFill>
                  <a:srgbClr val="F58220"/>
                </a:solidFill>
                <a:effectLst/>
                <a:uLnTx/>
                <a:uFillTx/>
                <a:latin typeface="Calibri" panose="020F0502020204030204"/>
                <a:ea typeface="+mn-ea"/>
                <a:cs typeface="+mn-cs"/>
              </a:rPr>
              <a:t>Outcome 2-</a:t>
            </a:r>
            <a:r>
              <a:rPr lang="en-ZA" sz="2400" b="1" dirty="0">
                <a:solidFill>
                  <a:srgbClr val="F58220"/>
                </a:solidFill>
                <a:latin typeface="Calibri" panose="020F0502020204030204" pitchFamily="34" charset="0"/>
                <a:ea typeface="Calibri" panose="020F0502020204030204" pitchFamily="34" charset="0"/>
                <a:cs typeface="Arial" panose="020B0604020202020204" pitchFamily="34" charset="0"/>
              </a:rPr>
              <a:t>Delivering on the Bio-economy Strategy</a:t>
            </a:r>
            <a:endParaRPr kumimoji="0" lang="en-US" sz="2400" b="1" i="0" u="none" strike="noStrike" kern="1200" cap="none" spc="0" normalizeH="0" baseline="0" noProof="0" dirty="0">
              <a:ln>
                <a:noFill/>
              </a:ln>
              <a:solidFill>
                <a:srgbClr val="F58220"/>
              </a:solidFill>
              <a:effectLst/>
              <a:uLnTx/>
              <a:uFillTx/>
              <a:latin typeface="Calibri" panose="020F0502020204030204"/>
              <a:ea typeface="+mn-ea"/>
              <a:cs typeface="+mn-cs"/>
            </a:endParaRPr>
          </a:p>
        </p:txBody>
      </p:sp>
      <p:sp>
        <p:nvSpPr>
          <p:cNvPr id="6" name="Slide Number Placeholder 45">
            <a:extLst>
              <a:ext uri="{FF2B5EF4-FFF2-40B4-BE49-F238E27FC236}">
                <a16:creationId xmlns:a16="http://schemas.microsoft.com/office/drawing/2014/main" id="{2CC1B73C-E54C-4146-AB44-350ABD71F2DA}"/>
              </a:ext>
            </a:extLst>
          </p:cNvPr>
          <p:cNvSpPr txBox="1">
            <a:spLocks/>
          </p:cNvSpPr>
          <p:nvPr/>
        </p:nvSpPr>
        <p:spPr>
          <a:xfrm>
            <a:off x="4011084" y="6136174"/>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AE2FD5-7713-4074-9DDA-33665327FCB7}" type="slidenum">
              <a:rPr lang="en-ZA" smtClean="0">
                <a:solidFill>
                  <a:schemeClr val="bg1"/>
                </a:solidFill>
              </a:rPr>
              <a:pPr/>
              <a:t>28</a:t>
            </a:fld>
            <a:endParaRPr lang="en-ZA" dirty="0">
              <a:solidFill>
                <a:schemeClr val="bg1"/>
              </a:solidFill>
            </a:endParaRPr>
          </a:p>
        </p:txBody>
      </p:sp>
    </p:spTree>
    <p:extLst>
      <p:ext uri="{BB962C8B-B14F-4D97-AF65-F5344CB8AC3E}">
        <p14:creationId xmlns:p14="http://schemas.microsoft.com/office/powerpoint/2010/main" val="22273447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AE42D6-E448-4783-AA70-3E00F77F5D1A}"/>
              </a:ext>
            </a:extLst>
          </p:cNvPr>
          <p:cNvSpPr>
            <a:spLocks noGrp="1"/>
          </p:cNvSpPr>
          <p:nvPr>
            <p:ph idx="1"/>
          </p:nvPr>
        </p:nvSpPr>
        <p:spPr>
          <a:xfrm>
            <a:off x="517810" y="1836911"/>
            <a:ext cx="7942120" cy="3038299"/>
          </a:xfrm>
        </p:spPr>
        <p:txBody>
          <a:bodyPr>
            <a:normAutofit fontScale="92500" lnSpcReduction="20000"/>
          </a:bodyPr>
          <a:lstStyle/>
          <a:p>
            <a:pPr marL="0" indent="0">
              <a:buNone/>
            </a:pPr>
            <a:r>
              <a:rPr lang="en-US" sz="1900" b="1" dirty="0">
                <a:solidFill>
                  <a:srgbClr val="004280"/>
                </a:solidFill>
              </a:rPr>
              <a:t>Contribution to MTSF</a:t>
            </a:r>
          </a:p>
          <a:p>
            <a:pPr marL="0" indent="0">
              <a:buNone/>
            </a:pPr>
            <a:r>
              <a:rPr lang="en-US" sz="1900" b="1" dirty="0">
                <a:solidFill>
                  <a:prstClr val="white">
                    <a:lumMod val="50000"/>
                  </a:prstClr>
                </a:solidFill>
              </a:rPr>
              <a:t>Priory 1: Economic Transformation &amp; Job Creation</a:t>
            </a:r>
            <a:r>
              <a:rPr lang="en-US" sz="1900" dirty="0"/>
              <a:t> </a:t>
            </a:r>
          </a:p>
          <a:p>
            <a:pPr>
              <a:buClr>
                <a:srgbClr val="F58220"/>
              </a:buClr>
            </a:pPr>
            <a:r>
              <a:rPr lang="en-US" sz="1900" dirty="0">
                <a:solidFill>
                  <a:schemeClr val="tx1">
                    <a:lumMod val="65000"/>
                    <a:lumOff val="35000"/>
                  </a:schemeClr>
                </a:solidFill>
              </a:rPr>
              <a:t>Investing for accelerated inclusive growth [skills development]</a:t>
            </a:r>
          </a:p>
          <a:p>
            <a:pPr>
              <a:buClr>
                <a:srgbClr val="F58220"/>
              </a:buClr>
            </a:pPr>
            <a:r>
              <a:rPr lang="en-US" sz="1900" dirty="0">
                <a:solidFill>
                  <a:schemeClr val="tx1">
                    <a:lumMod val="65000"/>
                    <a:lumOff val="35000"/>
                  </a:schemeClr>
                </a:solidFill>
              </a:rPr>
              <a:t>Industrialisation, localization and exports </a:t>
            </a:r>
          </a:p>
          <a:p>
            <a:pPr>
              <a:buClr>
                <a:srgbClr val="F58220"/>
              </a:buClr>
            </a:pPr>
            <a:r>
              <a:rPr lang="en-US" sz="1900" dirty="0">
                <a:solidFill>
                  <a:schemeClr val="tx1">
                    <a:lumMod val="65000"/>
                    <a:lumOff val="35000"/>
                  </a:schemeClr>
                </a:solidFill>
              </a:rPr>
              <a:t>Improve competitiveness through ICT adoption [Commercialisation of IP]</a:t>
            </a:r>
          </a:p>
          <a:p>
            <a:pPr marL="0" lvl="0" indent="0">
              <a:buClr>
                <a:srgbClr val="ED7D31"/>
              </a:buClr>
              <a:buNone/>
            </a:pPr>
            <a:r>
              <a:rPr lang="en-US" sz="1900" b="1" dirty="0">
                <a:solidFill>
                  <a:srgbClr val="F58220"/>
                </a:solidFill>
              </a:rPr>
              <a:t>Other MTSF Outcomes </a:t>
            </a:r>
          </a:p>
          <a:p>
            <a:pPr>
              <a:buClr>
                <a:srgbClr val="F58220"/>
              </a:buClr>
            </a:pPr>
            <a:r>
              <a:rPr lang="en-US" sz="1900" i="1" dirty="0">
                <a:solidFill>
                  <a:schemeClr val="tx1">
                    <a:lumMod val="65000"/>
                    <a:lumOff val="35000"/>
                  </a:schemeClr>
                </a:solidFill>
              </a:rPr>
              <a:t>Designated Groups: </a:t>
            </a:r>
            <a:r>
              <a:rPr lang="en-US" sz="1900" dirty="0">
                <a:solidFill>
                  <a:schemeClr val="tx1">
                    <a:lumMod val="65000"/>
                    <a:lumOff val="35000"/>
                  </a:schemeClr>
                </a:solidFill>
              </a:rPr>
              <a:t>Women, youth and people with disabilities</a:t>
            </a:r>
          </a:p>
          <a:p>
            <a:pPr>
              <a:buClr>
                <a:srgbClr val="F58220"/>
              </a:buClr>
            </a:pPr>
            <a:r>
              <a:rPr lang="en-US" sz="1900" dirty="0">
                <a:solidFill>
                  <a:schemeClr val="tx1">
                    <a:lumMod val="65000"/>
                    <a:lumOff val="35000"/>
                  </a:schemeClr>
                </a:solidFill>
              </a:rPr>
              <a:t>Inclusive rural economy </a:t>
            </a:r>
          </a:p>
          <a:p>
            <a:pPr lvl="0">
              <a:buClr>
                <a:srgbClr val="ED7D31"/>
              </a:buClr>
            </a:pPr>
            <a:r>
              <a:rPr lang="en-US" sz="1900" dirty="0">
                <a:solidFill>
                  <a:schemeClr val="tx1">
                    <a:lumMod val="65000"/>
                    <a:lumOff val="35000"/>
                  </a:schemeClr>
                </a:solidFill>
              </a:rPr>
              <a:t>Spatial transformation through initiatives that support the District Development Model </a:t>
            </a:r>
          </a:p>
          <a:p>
            <a:pPr algn="just">
              <a:buClr>
                <a:srgbClr val="F58220"/>
              </a:buClr>
            </a:pPr>
            <a:endParaRPr lang="en-US" sz="2000" dirty="0"/>
          </a:p>
          <a:p>
            <a:pPr algn="just">
              <a:buClr>
                <a:srgbClr val="F58220"/>
              </a:buClr>
            </a:pPr>
            <a:endParaRPr lang="en-US" sz="2000" dirty="0"/>
          </a:p>
          <a:p>
            <a:pPr marL="0" indent="0" algn="just">
              <a:buNone/>
            </a:pPr>
            <a:endParaRPr lang="en-US" sz="2000" dirty="0"/>
          </a:p>
        </p:txBody>
      </p:sp>
      <p:sp>
        <p:nvSpPr>
          <p:cNvPr id="2" name="Title 1">
            <a:extLst>
              <a:ext uri="{FF2B5EF4-FFF2-40B4-BE49-F238E27FC236}">
                <a16:creationId xmlns:a16="http://schemas.microsoft.com/office/drawing/2014/main" id="{C18FDF61-0D5B-442B-AE35-CE578EF9455C}"/>
              </a:ext>
            </a:extLst>
          </p:cNvPr>
          <p:cNvSpPr>
            <a:spLocks noGrp="1"/>
          </p:cNvSpPr>
          <p:nvPr>
            <p:ph type="title" idx="4294967295"/>
          </p:nvPr>
        </p:nvSpPr>
        <p:spPr>
          <a:xfrm>
            <a:off x="347133" y="487892"/>
            <a:ext cx="7886700" cy="501650"/>
          </a:xfrm>
        </p:spPr>
        <p:txBody>
          <a:bodyPr>
            <a:normAutofit/>
          </a:bodyPr>
          <a:lstStyle/>
          <a:p>
            <a:r>
              <a:rPr lang="en-US" sz="2800" b="1" dirty="0">
                <a:solidFill>
                  <a:schemeClr val="bg1"/>
                </a:solidFill>
                <a:latin typeface="+mn-lt"/>
              </a:rPr>
              <a:t>Outcome 3 - Technology Stations  </a:t>
            </a:r>
          </a:p>
        </p:txBody>
      </p:sp>
      <p:sp>
        <p:nvSpPr>
          <p:cNvPr id="5" name="TextBox 4">
            <a:extLst>
              <a:ext uri="{FF2B5EF4-FFF2-40B4-BE49-F238E27FC236}">
                <a16:creationId xmlns:a16="http://schemas.microsoft.com/office/drawing/2014/main" id="{696339C9-5E18-4504-9D95-E54D876D25B7}"/>
              </a:ext>
            </a:extLst>
          </p:cNvPr>
          <p:cNvSpPr txBox="1"/>
          <p:nvPr/>
        </p:nvSpPr>
        <p:spPr>
          <a:xfrm>
            <a:off x="434681" y="1156876"/>
            <a:ext cx="7997539" cy="590931"/>
          </a:xfrm>
          <a:prstGeom prst="rect">
            <a:avLst/>
          </a:prstGeom>
          <a:solidFill>
            <a:schemeClr val="accent2"/>
          </a:solidFill>
        </p:spPr>
        <p:txBody>
          <a:bodyPr wrap="square" rtlCol="0">
            <a:spAutoFit/>
          </a:bodyPr>
          <a:lstStyle/>
          <a:p>
            <a:pPr lvl="0" defTabSz="914400">
              <a:lnSpc>
                <a:spcPct val="90000"/>
              </a:lnSpc>
              <a:spcBef>
                <a:spcPts val="1000"/>
              </a:spcBef>
              <a:defRPr/>
            </a:pPr>
            <a:r>
              <a:rPr lang="en-ZA" b="1" dirty="0">
                <a:solidFill>
                  <a:schemeClr val="bg1"/>
                </a:solidFill>
                <a:latin typeface="Calibri" panose="020F0502020204030204" pitchFamily="34" charset="0"/>
                <a:ea typeface="Calibri" panose="020F0502020204030204" pitchFamily="34" charset="0"/>
                <a:cs typeface="Arial" panose="020B0604020202020204" pitchFamily="34" charset="0"/>
              </a:rPr>
              <a:t>SMMEs supported through strategically informed and regionally distributed Technology Stations</a:t>
            </a:r>
            <a:endParaRPr kumimoji="0" lang="en-US" b="1" i="0" u="none" strike="noStrike" kern="1200" cap="none" spc="0" normalizeH="0" baseline="0" noProof="0" dirty="0">
              <a:ln>
                <a:noFill/>
              </a:ln>
              <a:solidFill>
                <a:schemeClr val="bg1"/>
              </a:solidFill>
              <a:effectLst/>
              <a:uLnTx/>
              <a:uFillTx/>
              <a:latin typeface="Calibri" panose="020F0502020204030204"/>
            </a:endParaRPr>
          </a:p>
        </p:txBody>
      </p:sp>
      <p:graphicFrame>
        <p:nvGraphicFramePr>
          <p:cNvPr id="8" name="Content Placeholder 3">
            <a:extLst>
              <a:ext uri="{FF2B5EF4-FFF2-40B4-BE49-F238E27FC236}">
                <a16:creationId xmlns:a16="http://schemas.microsoft.com/office/drawing/2014/main" id="{BF585F1A-1673-4879-B1C8-B45B449A914D}"/>
              </a:ext>
            </a:extLst>
          </p:cNvPr>
          <p:cNvGraphicFramePr>
            <a:graphicFrameLocks/>
          </p:cNvGraphicFramePr>
          <p:nvPr>
            <p:extLst>
              <p:ext uri="{D42A27DB-BD31-4B8C-83A1-F6EECF244321}">
                <p14:modId xmlns:p14="http://schemas.microsoft.com/office/powerpoint/2010/main" val="2649195905"/>
              </p:ext>
            </p:extLst>
          </p:nvPr>
        </p:nvGraphicFramePr>
        <p:xfrm>
          <a:off x="517810" y="4887290"/>
          <a:ext cx="8052960" cy="914400"/>
        </p:xfrm>
        <a:graphic>
          <a:graphicData uri="http://schemas.openxmlformats.org/drawingml/2006/table">
            <a:tbl>
              <a:tblPr firstRow="1" bandRow="1">
                <a:tableStyleId>{21E4AEA4-8DFA-4A89-87EB-49C32662AFE0}</a:tableStyleId>
              </a:tblPr>
              <a:tblGrid>
                <a:gridCol w="5298057">
                  <a:extLst>
                    <a:ext uri="{9D8B030D-6E8A-4147-A177-3AD203B41FA5}">
                      <a16:colId xmlns:a16="http://schemas.microsoft.com/office/drawing/2014/main" val="2640138900"/>
                    </a:ext>
                  </a:extLst>
                </a:gridCol>
                <a:gridCol w="1386008">
                  <a:extLst>
                    <a:ext uri="{9D8B030D-6E8A-4147-A177-3AD203B41FA5}">
                      <a16:colId xmlns:a16="http://schemas.microsoft.com/office/drawing/2014/main" val="1256101687"/>
                    </a:ext>
                  </a:extLst>
                </a:gridCol>
                <a:gridCol w="1368895">
                  <a:extLst>
                    <a:ext uri="{9D8B030D-6E8A-4147-A177-3AD203B41FA5}">
                      <a16:colId xmlns:a16="http://schemas.microsoft.com/office/drawing/2014/main" val="1712733919"/>
                    </a:ext>
                  </a:extLst>
                </a:gridCol>
              </a:tblGrid>
              <a:tr h="252872">
                <a:tc>
                  <a:txBody>
                    <a:bodyPr/>
                    <a:lstStyle/>
                    <a:p>
                      <a:r>
                        <a:rPr lang="en-US" sz="1600" dirty="0"/>
                        <a:t>Outcome Indicators </a:t>
                      </a:r>
                    </a:p>
                  </a:txBody>
                  <a:tcPr/>
                </a:tc>
                <a:tc>
                  <a:txBody>
                    <a:bodyPr/>
                    <a:lstStyle/>
                    <a:p>
                      <a:pPr algn="ctr"/>
                      <a:r>
                        <a:rPr lang="en-US" sz="1600" dirty="0"/>
                        <a:t>Baseline </a:t>
                      </a:r>
                    </a:p>
                  </a:txBody>
                  <a:tcPr/>
                </a:tc>
                <a:tc>
                  <a:txBody>
                    <a:bodyPr/>
                    <a:lstStyle/>
                    <a:p>
                      <a:pPr algn="ctr"/>
                      <a:r>
                        <a:rPr lang="en-US" sz="1600" dirty="0"/>
                        <a:t>Target</a:t>
                      </a:r>
                    </a:p>
                  </a:txBody>
                  <a:tcPr/>
                </a:tc>
                <a:extLst>
                  <a:ext uri="{0D108BD9-81ED-4DB2-BD59-A6C34878D82A}">
                    <a16:rowId xmlns:a16="http://schemas.microsoft.com/office/drawing/2014/main" val="1406744972"/>
                  </a:ext>
                </a:extLst>
              </a:tr>
              <a:tr h="568380">
                <a:tc>
                  <a:txBody>
                    <a:bodyPr/>
                    <a:lstStyle/>
                    <a:p>
                      <a:r>
                        <a:rPr lang="en-US" sz="1600" dirty="0">
                          <a:solidFill>
                            <a:schemeClr val="tx1">
                              <a:lumMod val="65000"/>
                              <a:lumOff val="35000"/>
                            </a:schemeClr>
                          </a:solidFill>
                        </a:rPr>
                        <a:t>Number of small, medium and micro enterprises accessing science, engineering and technical services</a:t>
                      </a:r>
                    </a:p>
                  </a:txBody>
                  <a:tcPr/>
                </a:tc>
                <a:tc>
                  <a:txBody>
                    <a:bodyPr/>
                    <a:lstStyle/>
                    <a:p>
                      <a:pPr algn="ctr"/>
                      <a:r>
                        <a:rPr lang="en-US" sz="1600" dirty="0">
                          <a:solidFill>
                            <a:schemeClr val="tx1">
                              <a:lumMod val="65000"/>
                              <a:lumOff val="35000"/>
                            </a:schemeClr>
                          </a:solidFill>
                        </a:rPr>
                        <a:t>10 530 </a:t>
                      </a:r>
                    </a:p>
                  </a:txBody>
                  <a:tcPr/>
                </a:tc>
                <a:tc>
                  <a:txBody>
                    <a:bodyPr/>
                    <a:lstStyle/>
                    <a:p>
                      <a:pPr algn="ctr"/>
                      <a:r>
                        <a:rPr lang="en-US" sz="1600" dirty="0">
                          <a:solidFill>
                            <a:schemeClr val="tx1">
                              <a:lumMod val="65000"/>
                              <a:lumOff val="35000"/>
                            </a:schemeClr>
                          </a:solidFill>
                        </a:rPr>
                        <a:t>15 750</a:t>
                      </a:r>
                    </a:p>
                  </a:txBody>
                  <a:tcPr/>
                </a:tc>
                <a:extLst>
                  <a:ext uri="{0D108BD9-81ED-4DB2-BD59-A6C34878D82A}">
                    <a16:rowId xmlns:a16="http://schemas.microsoft.com/office/drawing/2014/main" val="2781752125"/>
                  </a:ext>
                </a:extLst>
              </a:tr>
            </a:tbl>
          </a:graphicData>
        </a:graphic>
      </p:graphicFrame>
      <p:sp>
        <p:nvSpPr>
          <p:cNvPr id="7" name="Slide Number Placeholder 45">
            <a:extLst>
              <a:ext uri="{FF2B5EF4-FFF2-40B4-BE49-F238E27FC236}">
                <a16:creationId xmlns:a16="http://schemas.microsoft.com/office/drawing/2014/main" id="{EC55771A-286D-844A-9869-3FB8B42E780A}"/>
              </a:ext>
            </a:extLst>
          </p:cNvPr>
          <p:cNvSpPr txBox="1">
            <a:spLocks/>
          </p:cNvSpPr>
          <p:nvPr/>
        </p:nvSpPr>
        <p:spPr>
          <a:xfrm>
            <a:off x="4011084" y="6136174"/>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AE2FD5-7713-4074-9DDA-33665327FCB7}" type="slidenum">
              <a:rPr lang="en-ZA" smtClean="0">
                <a:solidFill>
                  <a:schemeClr val="bg1"/>
                </a:solidFill>
              </a:rPr>
              <a:pPr/>
              <a:t>29</a:t>
            </a:fld>
            <a:endParaRPr lang="en-ZA" dirty="0">
              <a:solidFill>
                <a:schemeClr val="bg1"/>
              </a:solidFill>
            </a:endParaRPr>
          </a:p>
        </p:txBody>
      </p:sp>
    </p:spTree>
    <p:extLst>
      <p:ext uri="{BB962C8B-B14F-4D97-AF65-F5344CB8AC3E}">
        <p14:creationId xmlns:p14="http://schemas.microsoft.com/office/powerpoint/2010/main" val="2379312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0F11BB-B5E4-4F0A-A591-DDD6F805B4E7}"/>
              </a:ext>
            </a:extLst>
          </p:cNvPr>
          <p:cNvSpPr>
            <a:spLocks noGrp="1"/>
          </p:cNvSpPr>
          <p:nvPr>
            <p:ph sz="half" idx="1"/>
          </p:nvPr>
        </p:nvSpPr>
        <p:spPr>
          <a:xfrm>
            <a:off x="344155" y="1253331"/>
            <a:ext cx="4915470" cy="3665802"/>
          </a:xfrm>
        </p:spPr>
        <p:txBody>
          <a:bodyPr/>
          <a:lstStyle/>
          <a:p>
            <a:pPr>
              <a:buFont typeface="Wingdings" panose="05000000000000000000" pitchFamily="2" charset="2"/>
              <a:buChar char="§"/>
            </a:pPr>
            <a:r>
              <a:rPr lang="en-US" sz="1800" dirty="0">
                <a:solidFill>
                  <a:schemeClr val="tx1">
                    <a:lumMod val="65000"/>
                    <a:lumOff val="35000"/>
                  </a:schemeClr>
                </a:solidFill>
              </a:rPr>
              <a:t>TIA - a </a:t>
            </a:r>
            <a:r>
              <a:rPr lang="en-US" sz="1800" b="1" dirty="0">
                <a:solidFill>
                  <a:srgbClr val="F58220"/>
                </a:solidFill>
              </a:rPr>
              <a:t>public entity</a:t>
            </a:r>
            <a:r>
              <a:rPr lang="en-US" sz="1800" dirty="0">
                <a:solidFill>
                  <a:srgbClr val="F58220"/>
                </a:solidFill>
              </a:rPr>
              <a:t> </a:t>
            </a:r>
            <a:r>
              <a:rPr lang="en-US" sz="1800" dirty="0">
                <a:solidFill>
                  <a:schemeClr val="tx1">
                    <a:lumMod val="65000"/>
                    <a:lumOff val="35000"/>
                  </a:schemeClr>
                </a:solidFill>
              </a:rPr>
              <a:t>that </a:t>
            </a:r>
            <a:r>
              <a:rPr lang="en-US" sz="1800" b="1" dirty="0">
                <a:solidFill>
                  <a:srgbClr val="F58220"/>
                </a:solidFill>
              </a:rPr>
              <a:t>enhances the country’s capacit</a:t>
            </a:r>
            <a:r>
              <a:rPr lang="en-US" sz="1800" dirty="0">
                <a:solidFill>
                  <a:srgbClr val="F58220"/>
                </a:solidFill>
              </a:rPr>
              <a:t>y </a:t>
            </a:r>
            <a:r>
              <a:rPr lang="en-US" sz="1800" dirty="0">
                <a:solidFill>
                  <a:schemeClr val="tx1">
                    <a:lumMod val="65000"/>
                    <a:lumOff val="35000"/>
                  </a:schemeClr>
                </a:solidFill>
              </a:rPr>
              <a:t>to</a:t>
            </a:r>
            <a:r>
              <a:rPr lang="en-US" sz="1800" dirty="0"/>
              <a:t> </a:t>
            </a:r>
            <a:r>
              <a:rPr lang="en-US" sz="1800" b="1" dirty="0">
                <a:solidFill>
                  <a:srgbClr val="F58220"/>
                </a:solidFill>
              </a:rPr>
              <a:t>translate</a:t>
            </a:r>
            <a:r>
              <a:rPr lang="en-US" sz="1800" dirty="0"/>
              <a:t> </a:t>
            </a:r>
            <a:r>
              <a:rPr lang="en-US" sz="1800" dirty="0">
                <a:solidFill>
                  <a:schemeClr val="tx1">
                    <a:lumMod val="65000"/>
                    <a:lumOff val="35000"/>
                  </a:schemeClr>
                </a:solidFill>
              </a:rPr>
              <a:t>local</a:t>
            </a:r>
            <a:r>
              <a:rPr lang="en-US" sz="1800" dirty="0"/>
              <a:t> </a:t>
            </a:r>
            <a:r>
              <a:rPr lang="en-US" sz="1800" b="1" dirty="0">
                <a:solidFill>
                  <a:srgbClr val="F58220"/>
                </a:solidFill>
              </a:rPr>
              <a:t>R&amp;D into commercial technology </a:t>
            </a:r>
            <a:r>
              <a:rPr lang="en-US" sz="1800" dirty="0">
                <a:solidFill>
                  <a:schemeClr val="tx1">
                    <a:lumMod val="65000"/>
                    <a:lumOff val="35000"/>
                  </a:schemeClr>
                </a:solidFill>
              </a:rPr>
              <a:t>products and services; </a:t>
            </a:r>
          </a:p>
          <a:p>
            <a:pPr>
              <a:buFont typeface="Wingdings" panose="05000000000000000000" pitchFamily="2" charset="2"/>
              <a:buChar char="§"/>
            </a:pPr>
            <a:r>
              <a:rPr lang="en-US" sz="1800" dirty="0">
                <a:solidFill>
                  <a:schemeClr val="tx1">
                    <a:lumMod val="65000"/>
                    <a:lumOff val="35000"/>
                  </a:schemeClr>
                </a:solidFill>
              </a:rPr>
              <a:t>Tasked with </a:t>
            </a:r>
            <a:r>
              <a:rPr lang="en-US" sz="1800" b="1" dirty="0">
                <a:solidFill>
                  <a:srgbClr val="F58220"/>
                </a:solidFill>
              </a:rPr>
              <a:t>exploiting the existing body of knowledge at universities and public research institutions, </a:t>
            </a:r>
            <a:r>
              <a:rPr lang="en-US" sz="1800" dirty="0">
                <a:solidFill>
                  <a:schemeClr val="tx1">
                    <a:lumMod val="65000"/>
                    <a:lumOff val="35000"/>
                  </a:schemeClr>
                </a:solidFill>
              </a:rPr>
              <a:t>channeling this towards the development of technology based industries;</a:t>
            </a:r>
          </a:p>
          <a:p>
            <a:pPr>
              <a:buFont typeface="Wingdings" panose="05000000000000000000" pitchFamily="2" charset="2"/>
              <a:buChar char="§"/>
            </a:pPr>
            <a:r>
              <a:rPr lang="en-US" sz="1800" dirty="0">
                <a:solidFill>
                  <a:schemeClr val="tx1">
                    <a:lumMod val="65000"/>
                    <a:lumOff val="35000"/>
                  </a:schemeClr>
                </a:solidFill>
              </a:rPr>
              <a:t>Ensuring</a:t>
            </a:r>
            <a:r>
              <a:rPr lang="en-US" sz="1800" dirty="0"/>
              <a:t> </a:t>
            </a:r>
            <a:r>
              <a:rPr lang="en-US" sz="1800" b="1" dirty="0">
                <a:solidFill>
                  <a:srgbClr val="F58220"/>
                </a:solidFill>
              </a:rPr>
              <a:t>connectedness </a:t>
            </a:r>
            <a:r>
              <a:rPr lang="en-US" sz="1800" dirty="0">
                <a:solidFill>
                  <a:schemeClr val="tx1">
                    <a:lumMod val="65000"/>
                    <a:lumOff val="35000"/>
                  </a:schemeClr>
                </a:solidFill>
              </a:rPr>
              <a:t>along the innovation value chain</a:t>
            </a:r>
          </a:p>
          <a:p>
            <a:pPr>
              <a:buFont typeface="Wingdings" panose="05000000000000000000" pitchFamily="2" charset="2"/>
              <a:buChar char="§"/>
            </a:pPr>
            <a:r>
              <a:rPr lang="en-US" sz="1800" dirty="0">
                <a:solidFill>
                  <a:schemeClr val="tx1">
                    <a:lumMod val="65000"/>
                    <a:lumOff val="35000"/>
                  </a:schemeClr>
                </a:solidFill>
              </a:rPr>
              <a:t>TIA is thus a national public entity, that serves as </a:t>
            </a:r>
            <a:r>
              <a:rPr lang="en-US" sz="1800" b="1" dirty="0">
                <a:solidFill>
                  <a:srgbClr val="F58220"/>
                </a:solidFill>
              </a:rPr>
              <a:t>the key institutional intervention </a:t>
            </a:r>
            <a:r>
              <a:rPr lang="en-US" sz="1800" dirty="0">
                <a:solidFill>
                  <a:schemeClr val="tx1">
                    <a:lumMod val="65000"/>
                    <a:lumOff val="35000"/>
                  </a:schemeClr>
                </a:solidFill>
              </a:rPr>
              <a:t>to bridge the innovation chasm</a:t>
            </a:r>
            <a:r>
              <a:rPr lang="en-US" sz="2000" dirty="0">
                <a:solidFill>
                  <a:schemeClr val="tx1">
                    <a:lumMod val="65000"/>
                    <a:lumOff val="35000"/>
                  </a:schemeClr>
                </a:solidFill>
              </a:rPr>
              <a:t>. </a:t>
            </a:r>
          </a:p>
          <a:p>
            <a:endParaRPr lang="en-US" dirty="0"/>
          </a:p>
        </p:txBody>
      </p:sp>
      <p:pic>
        <p:nvPicPr>
          <p:cNvPr id="8" name="Content Placeholder 7">
            <a:extLst>
              <a:ext uri="{FF2B5EF4-FFF2-40B4-BE49-F238E27FC236}">
                <a16:creationId xmlns:a16="http://schemas.microsoft.com/office/drawing/2014/main" id="{356E6E1F-A8A6-4885-9215-694523FEADDB}"/>
              </a:ext>
            </a:extLst>
          </p:cNvPr>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5461926" y="1253331"/>
            <a:ext cx="3053424" cy="4351338"/>
          </a:xfrm>
        </p:spPr>
      </p:pic>
      <p:sp>
        <p:nvSpPr>
          <p:cNvPr id="2" name="Title 1">
            <a:extLst>
              <a:ext uri="{FF2B5EF4-FFF2-40B4-BE49-F238E27FC236}">
                <a16:creationId xmlns:a16="http://schemas.microsoft.com/office/drawing/2014/main" id="{16435871-E266-4B3F-8611-A088DF44B9DA}"/>
              </a:ext>
            </a:extLst>
          </p:cNvPr>
          <p:cNvSpPr>
            <a:spLocks noGrp="1"/>
          </p:cNvSpPr>
          <p:nvPr>
            <p:ph type="title" idx="4294967295"/>
          </p:nvPr>
        </p:nvSpPr>
        <p:spPr>
          <a:xfrm>
            <a:off x="344155" y="275960"/>
            <a:ext cx="7886700" cy="884238"/>
          </a:xfrm>
        </p:spPr>
        <p:txBody>
          <a:bodyPr>
            <a:normAutofit/>
          </a:bodyPr>
          <a:lstStyle/>
          <a:p>
            <a:r>
              <a:rPr lang="en-US" sz="2800" b="1" dirty="0">
                <a:solidFill>
                  <a:schemeClr val="bg1"/>
                </a:solidFill>
                <a:latin typeface="+mn-lt"/>
              </a:rPr>
              <a:t>The Business Case</a:t>
            </a:r>
          </a:p>
        </p:txBody>
      </p:sp>
      <p:sp>
        <p:nvSpPr>
          <p:cNvPr id="5" name="Slide Number Placeholder 4">
            <a:extLst>
              <a:ext uri="{FF2B5EF4-FFF2-40B4-BE49-F238E27FC236}">
                <a16:creationId xmlns:a16="http://schemas.microsoft.com/office/drawing/2014/main" id="{3868E224-E150-7C43-96DC-9803963C2280}"/>
              </a:ext>
            </a:extLst>
          </p:cNvPr>
          <p:cNvSpPr>
            <a:spLocks noGrp="1"/>
          </p:cNvSpPr>
          <p:nvPr>
            <p:ph type="sldNum" sz="quarter" idx="12"/>
          </p:nvPr>
        </p:nvSpPr>
        <p:spPr>
          <a:xfrm>
            <a:off x="3977216" y="6136217"/>
            <a:ext cx="2057400" cy="365125"/>
          </a:xfrm>
        </p:spPr>
        <p:txBody>
          <a:bodyPr/>
          <a:lstStyle/>
          <a:p>
            <a:fld id="{2BAE2FD5-7713-4074-9DDA-33665327FCB7}" type="slidenum">
              <a:rPr lang="en-ZA" smtClean="0">
                <a:solidFill>
                  <a:schemeClr val="bg1"/>
                </a:solidFill>
              </a:rPr>
              <a:t>3</a:t>
            </a:fld>
            <a:endParaRPr lang="en-ZA" dirty="0">
              <a:solidFill>
                <a:schemeClr val="bg1"/>
              </a:solidFill>
            </a:endParaRPr>
          </a:p>
        </p:txBody>
      </p:sp>
    </p:spTree>
    <p:extLst>
      <p:ext uri="{BB962C8B-B14F-4D97-AF65-F5344CB8AC3E}">
        <p14:creationId xmlns:p14="http://schemas.microsoft.com/office/powerpoint/2010/main" val="8906836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7661C3-6505-4B1F-9E83-F39394CD2ADE}"/>
              </a:ext>
            </a:extLst>
          </p:cNvPr>
          <p:cNvSpPr>
            <a:spLocks noGrp="1"/>
          </p:cNvSpPr>
          <p:nvPr>
            <p:ph type="title" idx="4294967295"/>
          </p:nvPr>
        </p:nvSpPr>
        <p:spPr>
          <a:xfrm>
            <a:off x="330200" y="479564"/>
            <a:ext cx="7886700" cy="460375"/>
          </a:xfrm>
        </p:spPr>
        <p:txBody>
          <a:bodyPr>
            <a:normAutofit fontScale="90000"/>
          </a:bodyPr>
          <a:lstStyle/>
          <a:p>
            <a:r>
              <a:rPr lang="en-US" sz="2800" b="1" dirty="0">
                <a:solidFill>
                  <a:schemeClr val="bg1"/>
                </a:solidFill>
                <a:latin typeface="+mn-lt"/>
              </a:rPr>
              <a:t>APP Performance Targets - MTEF 2020/2023 </a:t>
            </a:r>
          </a:p>
        </p:txBody>
      </p:sp>
      <p:graphicFrame>
        <p:nvGraphicFramePr>
          <p:cNvPr id="7" name="Content Placeholder 3">
            <a:extLst>
              <a:ext uri="{FF2B5EF4-FFF2-40B4-BE49-F238E27FC236}">
                <a16:creationId xmlns:a16="http://schemas.microsoft.com/office/drawing/2014/main" id="{DEC5B8FA-465D-45FB-9E4F-E807A9E2215C}"/>
              </a:ext>
            </a:extLst>
          </p:cNvPr>
          <p:cNvGraphicFramePr>
            <a:graphicFrameLocks/>
          </p:cNvGraphicFramePr>
          <p:nvPr>
            <p:extLst>
              <p:ext uri="{D42A27DB-BD31-4B8C-83A1-F6EECF244321}">
                <p14:modId xmlns:p14="http://schemas.microsoft.com/office/powerpoint/2010/main" val="3173802235"/>
              </p:ext>
            </p:extLst>
          </p:nvPr>
        </p:nvGraphicFramePr>
        <p:xfrm>
          <a:off x="507422" y="2795677"/>
          <a:ext cx="7983682" cy="2763228"/>
        </p:xfrm>
        <a:graphic>
          <a:graphicData uri="http://schemas.openxmlformats.org/drawingml/2006/table">
            <a:tbl>
              <a:tblPr firstRow="1" bandRow="1">
                <a:tableStyleId>{21E4AEA4-8DFA-4A89-87EB-49C32662AFE0}</a:tableStyleId>
              </a:tblPr>
              <a:tblGrid>
                <a:gridCol w="2303847">
                  <a:extLst>
                    <a:ext uri="{9D8B030D-6E8A-4147-A177-3AD203B41FA5}">
                      <a16:colId xmlns:a16="http://schemas.microsoft.com/office/drawing/2014/main" val="2640138900"/>
                    </a:ext>
                  </a:extLst>
                </a:gridCol>
                <a:gridCol w="2581612">
                  <a:extLst>
                    <a:ext uri="{9D8B030D-6E8A-4147-A177-3AD203B41FA5}">
                      <a16:colId xmlns:a16="http://schemas.microsoft.com/office/drawing/2014/main" val="2711756487"/>
                    </a:ext>
                  </a:extLst>
                </a:gridCol>
                <a:gridCol w="1032829">
                  <a:extLst>
                    <a:ext uri="{9D8B030D-6E8A-4147-A177-3AD203B41FA5}">
                      <a16:colId xmlns:a16="http://schemas.microsoft.com/office/drawing/2014/main" val="1256101687"/>
                    </a:ext>
                  </a:extLst>
                </a:gridCol>
                <a:gridCol w="1004011">
                  <a:extLst>
                    <a:ext uri="{9D8B030D-6E8A-4147-A177-3AD203B41FA5}">
                      <a16:colId xmlns:a16="http://schemas.microsoft.com/office/drawing/2014/main" val="1712733919"/>
                    </a:ext>
                  </a:extLst>
                </a:gridCol>
                <a:gridCol w="1061383">
                  <a:extLst>
                    <a:ext uri="{9D8B030D-6E8A-4147-A177-3AD203B41FA5}">
                      <a16:colId xmlns:a16="http://schemas.microsoft.com/office/drawing/2014/main" val="2773572846"/>
                    </a:ext>
                  </a:extLst>
                </a:gridCol>
              </a:tblGrid>
              <a:tr h="429056">
                <a:tc rowSpan="2">
                  <a:txBody>
                    <a:bodyPr/>
                    <a:lstStyle/>
                    <a:p>
                      <a:pPr>
                        <a:lnSpc>
                          <a:spcPct val="100000"/>
                        </a:lnSpc>
                      </a:pPr>
                      <a:r>
                        <a:rPr lang="en-US" sz="1600" dirty="0">
                          <a:latin typeface="+mn-lt"/>
                        </a:rPr>
                        <a:t>Outputs </a:t>
                      </a:r>
                    </a:p>
                  </a:txBody>
                  <a:tcPr anchor="ctr"/>
                </a:tc>
                <a:tc rowSpan="2">
                  <a:txBody>
                    <a:bodyPr/>
                    <a:lstStyle/>
                    <a:p>
                      <a:pPr>
                        <a:lnSpc>
                          <a:spcPct val="100000"/>
                        </a:lnSpc>
                      </a:pPr>
                      <a:r>
                        <a:rPr lang="en-US" sz="1600" dirty="0">
                          <a:latin typeface="+mn-lt"/>
                        </a:rPr>
                        <a:t>Output Indicators </a:t>
                      </a:r>
                    </a:p>
                  </a:txBody>
                  <a:tcPr anchor="ctr"/>
                </a:tc>
                <a:tc gridSpan="3">
                  <a:txBody>
                    <a:bodyPr/>
                    <a:lstStyle/>
                    <a:p>
                      <a:pPr>
                        <a:lnSpc>
                          <a:spcPct val="100000"/>
                        </a:lnSpc>
                      </a:pPr>
                      <a:r>
                        <a:rPr lang="en-US" sz="1600" dirty="0">
                          <a:latin typeface="+mn-lt"/>
                        </a:rPr>
                        <a:t>MTEF Annual Targets </a:t>
                      </a:r>
                    </a:p>
                  </a:txBody>
                  <a:tcPr/>
                </a:tc>
                <a:tc hMerge="1">
                  <a:txBody>
                    <a:bodyPr/>
                    <a:lstStyle/>
                    <a:p>
                      <a:endParaRPr lang="en-US" sz="1800" dirty="0">
                        <a:latin typeface="+mn-lt"/>
                      </a:endParaRPr>
                    </a:p>
                  </a:txBody>
                  <a:tcPr/>
                </a:tc>
                <a:tc hMerge="1">
                  <a:txBody>
                    <a:bodyPr/>
                    <a:lstStyle/>
                    <a:p>
                      <a:endParaRPr lang="en-US" sz="1800" dirty="0">
                        <a:latin typeface="+mn-lt"/>
                      </a:endParaRPr>
                    </a:p>
                  </a:txBody>
                  <a:tcPr/>
                </a:tc>
                <a:extLst>
                  <a:ext uri="{0D108BD9-81ED-4DB2-BD59-A6C34878D82A}">
                    <a16:rowId xmlns:a16="http://schemas.microsoft.com/office/drawing/2014/main" val="1406744972"/>
                  </a:ext>
                </a:extLst>
              </a:tr>
              <a:tr h="383452">
                <a:tc vMerge="1">
                  <a:txBody>
                    <a:bodyPr/>
                    <a:lstStyle/>
                    <a:p>
                      <a:endParaRPr lang="en-US" sz="1800" dirty="0">
                        <a:latin typeface="+mn-lt"/>
                      </a:endParaRPr>
                    </a:p>
                  </a:txBody>
                  <a:tcPr/>
                </a:tc>
                <a:tc vMerge="1">
                  <a:txBody>
                    <a:bodyPr/>
                    <a:lstStyle/>
                    <a:p>
                      <a:endParaRPr lang="en-US" sz="1800" dirty="0">
                        <a:latin typeface="+mn-lt"/>
                      </a:endParaRPr>
                    </a:p>
                  </a:txBody>
                  <a:tcPr/>
                </a:tc>
                <a:tc>
                  <a:txBody>
                    <a:bodyPr/>
                    <a:lstStyle/>
                    <a:p>
                      <a:pPr marL="0" marR="0">
                        <a:lnSpc>
                          <a:spcPct val="100000"/>
                        </a:lnSpc>
                        <a:spcBef>
                          <a:spcPts val="0"/>
                        </a:spcBef>
                        <a:spcAft>
                          <a:spcPts val="0"/>
                        </a:spcAft>
                      </a:pPr>
                      <a:r>
                        <a:rPr lang="en-ZA" sz="1600" b="1" dirty="0">
                          <a:solidFill>
                            <a:schemeClr val="tx1">
                              <a:lumMod val="65000"/>
                              <a:lumOff val="35000"/>
                            </a:schemeClr>
                          </a:solidFill>
                          <a:effectLst/>
                          <a:latin typeface="+mn-lt"/>
                          <a:ea typeface="Times New Roman" panose="02020603050405020304" pitchFamily="18" charset="0"/>
                          <a:cs typeface="Arial" panose="020B0604020202020204" pitchFamily="34" charset="0"/>
                        </a:rPr>
                        <a:t>2020/21</a:t>
                      </a:r>
                      <a:endParaRPr lang="en-US" sz="1600" b="1" dirty="0">
                        <a:solidFill>
                          <a:schemeClr val="tx1">
                            <a:lumMod val="65000"/>
                            <a:lumOff val="35000"/>
                          </a:schemeClr>
                        </a:solidFill>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0000"/>
                        </a:lnSpc>
                        <a:spcBef>
                          <a:spcPts val="0"/>
                        </a:spcBef>
                        <a:spcAft>
                          <a:spcPts val="0"/>
                        </a:spcAft>
                      </a:pPr>
                      <a:r>
                        <a:rPr lang="en-ZA" sz="1600" b="1" dirty="0">
                          <a:solidFill>
                            <a:schemeClr val="tx1">
                              <a:lumMod val="65000"/>
                              <a:lumOff val="35000"/>
                            </a:schemeClr>
                          </a:solidFill>
                          <a:effectLst/>
                          <a:latin typeface="+mn-lt"/>
                          <a:ea typeface="Times New Roman" panose="02020603050405020304" pitchFamily="18" charset="0"/>
                          <a:cs typeface="Arial" panose="020B0604020202020204" pitchFamily="34" charset="0"/>
                        </a:rPr>
                        <a:t>2021/22</a:t>
                      </a:r>
                      <a:endParaRPr lang="en-US" sz="1600" b="1" dirty="0">
                        <a:solidFill>
                          <a:schemeClr val="tx1">
                            <a:lumMod val="65000"/>
                            <a:lumOff val="35000"/>
                          </a:schemeClr>
                        </a:solidFill>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0000"/>
                        </a:lnSpc>
                        <a:spcBef>
                          <a:spcPts val="0"/>
                        </a:spcBef>
                        <a:spcAft>
                          <a:spcPts val="0"/>
                        </a:spcAft>
                      </a:pPr>
                      <a:r>
                        <a:rPr lang="en-ZA" sz="1600" b="1" dirty="0">
                          <a:solidFill>
                            <a:schemeClr val="tx1">
                              <a:lumMod val="65000"/>
                              <a:lumOff val="35000"/>
                            </a:schemeClr>
                          </a:solidFill>
                          <a:effectLst/>
                          <a:latin typeface="+mn-lt"/>
                          <a:ea typeface="Times New Roman" panose="02020603050405020304" pitchFamily="18" charset="0"/>
                          <a:cs typeface="Arial" panose="020B0604020202020204" pitchFamily="34" charset="0"/>
                        </a:rPr>
                        <a:t>2022/23</a:t>
                      </a:r>
                      <a:endParaRPr lang="en-US" sz="1600" b="1" dirty="0">
                        <a:solidFill>
                          <a:schemeClr val="tx1">
                            <a:lumMod val="65000"/>
                            <a:lumOff val="35000"/>
                          </a:schemeClr>
                        </a:solidFill>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71151268"/>
                  </a:ext>
                </a:extLst>
              </a:tr>
              <a:tr h="363549">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ZA" sz="1600" dirty="0">
                          <a:solidFill>
                            <a:schemeClr val="tx1">
                              <a:lumMod val="65000"/>
                              <a:lumOff val="35000"/>
                            </a:schemeClr>
                          </a:solidFill>
                          <a:effectLst/>
                          <a:latin typeface="+mn-lt"/>
                          <a:ea typeface="Calibri" panose="020F0502020204030204" pitchFamily="34" charset="0"/>
                          <a:cs typeface="Arial" panose="020B0604020202020204" pitchFamily="34" charset="0"/>
                        </a:rPr>
                        <a:t>Existing </a:t>
                      </a:r>
                      <a:r>
                        <a:rPr lang="en-ZA" sz="1600" dirty="0">
                          <a:solidFill>
                            <a:schemeClr val="tx1">
                              <a:lumMod val="65000"/>
                              <a:lumOff val="35000"/>
                            </a:schemeClr>
                          </a:solidFill>
                          <a:effectLst/>
                          <a:latin typeface="+mn-lt"/>
                          <a:ea typeface="Times New Roman" panose="02020603050405020304" pitchFamily="18" charset="0"/>
                          <a:cs typeface="Arial" panose="020B0604020202020204" pitchFamily="34" charset="0"/>
                        </a:rPr>
                        <a:t>Technology Stations and centres managed and supported</a:t>
                      </a:r>
                      <a:endParaRPr lang="en-US" sz="1600" dirty="0">
                        <a:solidFill>
                          <a:schemeClr val="tx1">
                            <a:lumMod val="65000"/>
                            <a:lumOff val="35000"/>
                          </a:schemeClr>
                        </a:solidFill>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ZA" sz="1600" dirty="0">
                          <a:solidFill>
                            <a:schemeClr val="tx1">
                              <a:lumMod val="65000"/>
                              <a:lumOff val="35000"/>
                            </a:schemeClr>
                          </a:solidFill>
                          <a:effectLst/>
                          <a:latin typeface="+mn-lt"/>
                          <a:ea typeface="Times New Roman" panose="02020603050405020304" pitchFamily="18" charset="0"/>
                          <a:cs typeface="Arial" panose="020B0604020202020204" pitchFamily="34" charset="0"/>
                        </a:rPr>
                        <a:t>Number of existing Technology Stations and centres providing SET support that are operational and functional</a:t>
                      </a:r>
                      <a:endParaRPr lang="en-US" sz="1600" dirty="0">
                        <a:solidFill>
                          <a:schemeClr val="tx1">
                            <a:lumMod val="65000"/>
                            <a:lumOff val="35000"/>
                          </a:schemeClr>
                        </a:solidFill>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0000"/>
                        </a:lnSpc>
                        <a:spcBef>
                          <a:spcPts val="0"/>
                        </a:spcBef>
                        <a:spcAft>
                          <a:spcPts val="0"/>
                        </a:spcAft>
                      </a:pPr>
                      <a:r>
                        <a:rPr lang="en-ZA" sz="1600" dirty="0">
                          <a:solidFill>
                            <a:schemeClr val="tx1">
                              <a:lumMod val="65000"/>
                              <a:lumOff val="35000"/>
                            </a:schemeClr>
                          </a:solidFill>
                          <a:effectLst/>
                          <a:latin typeface="+mn-lt"/>
                          <a:ea typeface="Times New Roman" panose="02020603050405020304" pitchFamily="18" charset="0"/>
                          <a:cs typeface="Arial" panose="020B0604020202020204" pitchFamily="34" charset="0"/>
                        </a:rPr>
                        <a:t>18</a:t>
                      </a:r>
                      <a:endParaRPr lang="en-US" sz="1600" dirty="0">
                        <a:solidFill>
                          <a:schemeClr val="tx1">
                            <a:lumMod val="65000"/>
                            <a:lumOff val="3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0000"/>
                        </a:lnSpc>
                        <a:spcBef>
                          <a:spcPts val="0"/>
                        </a:spcBef>
                        <a:spcAft>
                          <a:spcPts val="0"/>
                        </a:spcAft>
                      </a:pPr>
                      <a:r>
                        <a:rPr lang="en-ZA" sz="1600" dirty="0">
                          <a:solidFill>
                            <a:schemeClr val="tx1">
                              <a:lumMod val="65000"/>
                              <a:lumOff val="35000"/>
                            </a:schemeClr>
                          </a:solidFill>
                          <a:effectLst/>
                          <a:latin typeface="+mn-lt"/>
                          <a:ea typeface="Times New Roman" panose="02020603050405020304" pitchFamily="18" charset="0"/>
                          <a:cs typeface="Arial" panose="020B0604020202020204" pitchFamily="34" charset="0"/>
                        </a:rPr>
                        <a:t>19</a:t>
                      </a:r>
                      <a:endParaRPr lang="en-US" sz="1600" dirty="0">
                        <a:solidFill>
                          <a:schemeClr val="tx1">
                            <a:lumMod val="65000"/>
                            <a:lumOff val="3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0000"/>
                        </a:lnSpc>
                        <a:spcBef>
                          <a:spcPts val="0"/>
                        </a:spcBef>
                        <a:spcAft>
                          <a:spcPts val="0"/>
                        </a:spcAft>
                      </a:pPr>
                      <a:r>
                        <a:rPr lang="en-ZA" sz="1600" dirty="0">
                          <a:solidFill>
                            <a:schemeClr val="tx1">
                              <a:lumMod val="65000"/>
                              <a:lumOff val="35000"/>
                            </a:schemeClr>
                          </a:solidFill>
                          <a:effectLst/>
                          <a:latin typeface="+mn-lt"/>
                          <a:ea typeface="Times New Roman" panose="02020603050405020304" pitchFamily="18" charset="0"/>
                          <a:cs typeface="Arial" panose="020B0604020202020204" pitchFamily="34" charset="0"/>
                        </a:rPr>
                        <a:t>20</a:t>
                      </a:r>
                      <a:endParaRPr lang="en-US" sz="1600" dirty="0">
                        <a:solidFill>
                          <a:schemeClr val="tx1">
                            <a:lumMod val="65000"/>
                            <a:lumOff val="3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781752125"/>
                  </a:ext>
                </a:extLst>
              </a:tr>
              <a:tr h="363549">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ZA" sz="1600" dirty="0">
                          <a:solidFill>
                            <a:schemeClr val="tx1">
                              <a:lumMod val="65000"/>
                              <a:lumOff val="35000"/>
                            </a:schemeClr>
                          </a:solidFill>
                          <a:effectLst/>
                          <a:latin typeface="+mn-lt"/>
                          <a:ea typeface="Calibri" panose="020F0502020204030204" pitchFamily="34" charset="0"/>
                          <a:cs typeface="Arial" panose="020B0604020202020204" pitchFamily="34" charset="0"/>
                        </a:rPr>
                        <a:t>New </a:t>
                      </a:r>
                      <a:r>
                        <a:rPr lang="en-ZA" sz="1600" dirty="0">
                          <a:solidFill>
                            <a:schemeClr val="tx1">
                              <a:lumMod val="65000"/>
                              <a:lumOff val="35000"/>
                            </a:schemeClr>
                          </a:solidFill>
                          <a:effectLst/>
                          <a:latin typeface="+mn-lt"/>
                          <a:ea typeface="Times New Roman" panose="02020603050405020304" pitchFamily="18" charset="0"/>
                          <a:cs typeface="Arial" panose="020B0604020202020204" pitchFamily="34" charset="0"/>
                        </a:rPr>
                        <a:t> centres established and supported</a:t>
                      </a:r>
                      <a:endParaRPr lang="en-US" sz="1600" dirty="0">
                        <a:solidFill>
                          <a:schemeClr val="tx1">
                            <a:lumMod val="65000"/>
                            <a:lumOff val="35000"/>
                          </a:schemeClr>
                        </a:solidFill>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0000"/>
                        </a:lnSpc>
                        <a:spcBef>
                          <a:spcPts val="0"/>
                        </a:spcBef>
                        <a:spcAft>
                          <a:spcPts val="0"/>
                        </a:spcAft>
                      </a:pPr>
                      <a:r>
                        <a:rPr lang="en-ZA" sz="1600" dirty="0">
                          <a:solidFill>
                            <a:schemeClr val="tx1">
                              <a:lumMod val="65000"/>
                              <a:lumOff val="35000"/>
                            </a:schemeClr>
                          </a:solidFill>
                          <a:effectLst/>
                          <a:latin typeface="+mn-lt"/>
                          <a:ea typeface="Calibri" panose="020F0502020204030204" pitchFamily="34" charset="0"/>
                          <a:cs typeface="Arial" panose="020B0604020202020204" pitchFamily="34" charset="0"/>
                        </a:rPr>
                        <a:t>Number of new centres providing SET support in targeted regions</a:t>
                      </a:r>
                    </a:p>
                  </a:txBody>
                  <a:tcPr marL="68580" marR="68580" marT="0" marB="0"/>
                </a:tc>
                <a:tc>
                  <a:txBody>
                    <a:bodyPr/>
                    <a:lstStyle/>
                    <a:p>
                      <a:pPr marL="0" marR="0" algn="ctr">
                        <a:lnSpc>
                          <a:spcPct val="100000"/>
                        </a:lnSpc>
                        <a:spcBef>
                          <a:spcPts val="0"/>
                        </a:spcBef>
                        <a:spcAft>
                          <a:spcPts val="0"/>
                        </a:spcAft>
                      </a:pPr>
                      <a:r>
                        <a:rPr lang="en-ZA" sz="1600" dirty="0">
                          <a:solidFill>
                            <a:schemeClr val="tx1">
                              <a:lumMod val="65000"/>
                              <a:lumOff val="35000"/>
                            </a:schemeClr>
                          </a:solidFill>
                          <a:effectLst/>
                          <a:latin typeface="+mn-lt"/>
                          <a:ea typeface="Times New Roman" panose="02020603050405020304" pitchFamily="18" charset="0"/>
                          <a:cs typeface="Arial" panose="020B0604020202020204" pitchFamily="34" charset="0"/>
                        </a:rPr>
                        <a:t>1</a:t>
                      </a:r>
                      <a:endParaRPr lang="en-US" sz="1600" dirty="0">
                        <a:solidFill>
                          <a:schemeClr val="tx1">
                            <a:lumMod val="65000"/>
                            <a:lumOff val="3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0000"/>
                        </a:lnSpc>
                        <a:spcBef>
                          <a:spcPts val="0"/>
                        </a:spcBef>
                        <a:spcAft>
                          <a:spcPts val="0"/>
                        </a:spcAft>
                      </a:pPr>
                      <a:r>
                        <a:rPr lang="en-ZA" sz="1600" dirty="0">
                          <a:solidFill>
                            <a:schemeClr val="tx1">
                              <a:lumMod val="65000"/>
                              <a:lumOff val="35000"/>
                            </a:schemeClr>
                          </a:solidFill>
                          <a:effectLst/>
                          <a:latin typeface="+mn-lt"/>
                          <a:ea typeface="Times New Roman" panose="02020603050405020304" pitchFamily="18" charset="0"/>
                          <a:cs typeface="Arial" panose="020B0604020202020204" pitchFamily="34" charset="0"/>
                        </a:rPr>
                        <a:t>1</a:t>
                      </a:r>
                      <a:endParaRPr lang="en-US" sz="1600" dirty="0">
                        <a:solidFill>
                          <a:schemeClr val="tx1">
                            <a:lumMod val="65000"/>
                            <a:lumOff val="3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0000"/>
                        </a:lnSpc>
                        <a:spcBef>
                          <a:spcPts val="0"/>
                        </a:spcBef>
                        <a:spcAft>
                          <a:spcPts val="0"/>
                        </a:spcAft>
                      </a:pPr>
                      <a:r>
                        <a:rPr lang="en-ZA" sz="1600" dirty="0">
                          <a:solidFill>
                            <a:schemeClr val="tx1">
                              <a:lumMod val="65000"/>
                              <a:lumOff val="35000"/>
                            </a:schemeClr>
                          </a:solidFill>
                          <a:effectLst/>
                          <a:latin typeface="+mn-lt"/>
                          <a:ea typeface="Times New Roman" panose="02020603050405020304" pitchFamily="18" charset="0"/>
                          <a:cs typeface="Arial" panose="020B0604020202020204" pitchFamily="34" charset="0"/>
                        </a:rPr>
                        <a:t>1</a:t>
                      </a:r>
                      <a:endParaRPr lang="en-US" sz="1600" dirty="0">
                        <a:solidFill>
                          <a:schemeClr val="tx1">
                            <a:lumMod val="65000"/>
                            <a:lumOff val="3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241645654"/>
                  </a:ext>
                </a:extLst>
              </a:tr>
            </a:tbl>
          </a:graphicData>
        </a:graphic>
      </p:graphicFrame>
      <p:sp>
        <p:nvSpPr>
          <p:cNvPr id="8" name="Rectangle 7">
            <a:extLst>
              <a:ext uri="{FF2B5EF4-FFF2-40B4-BE49-F238E27FC236}">
                <a16:creationId xmlns:a16="http://schemas.microsoft.com/office/drawing/2014/main" id="{14F949DD-2589-4ED8-A7A2-AE259B49E244}"/>
              </a:ext>
            </a:extLst>
          </p:cNvPr>
          <p:cNvSpPr/>
          <p:nvPr/>
        </p:nvSpPr>
        <p:spPr>
          <a:xfrm>
            <a:off x="507422" y="1211241"/>
            <a:ext cx="3360600" cy="369332"/>
          </a:xfrm>
          <a:prstGeom prst="rect">
            <a:avLst/>
          </a:prstGeom>
        </p:spPr>
        <p:txBody>
          <a:bodyPr wrap="none">
            <a:spAutoFit/>
          </a:bodyPr>
          <a:lstStyle/>
          <a:p>
            <a:pPr lvl="0"/>
            <a:r>
              <a:rPr kumimoji="0" lang="en-US" b="1" i="0" u="none" strike="noStrike" kern="1200" cap="none" spc="0" normalizeH="0" baseline="0" noProof="0" dirty="0">
                <a:ln>
                  <a:noFill/>
                </a:ln>
                <a:solidFill>
                  <a:srgbClr val="F58220"/>
                </a:solidFill>
                <a:effectLst/>
                <a:uLnTx/>
                <a:uFillTx/>
                <a:latin typeface="Calibri" panose="020F0502020204030204"/>
                <a:ea typeface="+mn-ea"/>
                <a:cs typeface="+mn-cs"/>
              </a:rPr>
              <a:t>Outcome </a:t>
            </a:r>
            <a:r>
              <a:rPr lang="en-US" b="1" dirty="0">
                <a:solidFill>
                  <a:srgbClr val="F58220"/>
                </a:solidFill>
                <a:latin typeface="Calibri" panose="020F0502020204030204"/>
              </a:rPr>
              <a:t>3 </a:t>
            </a:r>
            <a:r>
              <a:rPr lang="en-US" b="1" dirty="0">
                <a:solidFill>
                  <a:srgbClr val="F58220"/>
                </a:solidFill>
              </a:rPr>
              <a:t>- </a:t>
            </a:r>
            <a:r>
              <a:rPr lang="en-US" b="1" dirty="0">
                <a:solidFill>
                  <a:srgbClr val="F58220"/>
                </a:solidFill>
                <a:ea typeface="+mj-ea"/>
                <a:cs typeface="Arial" panose="020B0604020202020204" pitchFamily="34" charset="0"/>
              </a:rPr>
              <a:t>Technology Stations</a:t>
            </a:r>
            <a:r>
              <a:rPr kumimoji="0" lang="en-US" b="1" i="0" u="none" strike="noStrike" kern="1200" cap="none" spc="0" normalizeH="0" baseline="0" noProof="0" dirty="0">
                <a:ln>
                  <a:noFill/>
                </a:ln>
                <a:solidFill>
                  <a:srgbClr val="F58220"/>
                </a:solidFill>
                <a:effectLst/>
                <a:uLnTx/>
                <a:uFillTx/>
                <a:ea typeface="+mn-ea"/>
                <a:cs typeface="+mn-cs"/>
              </a:rPr>
              <a:t> </a:t>
            </a:r>
          </a:p>
        </p:txBody>
      </p:sp>
      <p:sp>
        <p:nvSpPr>
          <p:cNvPr id="2" name="Rectangle 1">
            <a:extLst>
              <a:ext uri="{FF2B5EF4-FFF2-40B4-BE49-F238E27FC236}">
                <a16:creationId xmlns:a16="http://schemas.microsoft.com/office/drawing/2014/main" id="{573052CD-9075-4540-BBCE-FD9A7757560A}"/>
              </a:ext>
            </a:extLst>
          </p:cNvPr>
          <p:cNvSpPr/>
          <p:nvPr/>
        </p:nvSpPr>
        <p:spPr>
          <a:xfrm>
            <a:off x="507422" y="1580573"/>
            <a:ext cx="7838209" cy="1132874"/>
          </a:xfrm>
          <a:prstGeom prst="rect">
            <a:avLst/>
          </a:prstGeom>
        </p:spPr>
        <p:txBody>
          <a:bodyPr wrap="square">
            <a:spAutoFit/>
          </a:bodyPr>
          <a:lstStyle/>
          <a:p>
            <a:pPr>
              <a:lnSpc>
                <a:spcPct val="107000"/>
              </a:lnSpc>
            </a:pPr>
            <a:r>
              <a:rPr lang="en-ZA" sz="1600" b="1"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Purpose: </a:t>
            </a:r>
            <a:r>
              <a:rPr lang="en-ZA" sz="16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Provision of access to science, engineering and technology body of knowledge and expertise in technology innovation, process improvements and product development to innovators and small, medium and micro enterprises to enable them to become competitive.</a:t>
            </a:r>
            <a:endParaRPr lang="en-US" sz="1600" dirty="0">
              <a:solidFill>
                <a:schemeClr val="tx1">
                  <a:lumMod val="65000"/>
                  <a:lumOff val="35000"/>
                </a:schemeClr>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9" name="Slide Number Placeholder 45">
            <a:extLst>
              <a:ext uri="{FF2B5EF4-FFF2-40B4-BE49-F238E27FC236}">
                <a16:creationId xmlns:a16="http://schemas.microsoft.com/office/drawing/2014/main" id="{796DEE65-B5C6-8E45-AD6F-D45219440A84}"/>
              </a:ext>
            </a:extLst>
          </p:cNvPr>
          <p:cNvSpPr txBox="1">
            <a:spLocks/>
          </p:cNvSpPr>
          <p:nvPr/>
        </p:nvSpPr>
        <p:spPr>
          <a:xfrm>
            <a:off x="4011084" y="6136174"/>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AE2FD5-7713-4074-9DDA-33665327FCB7}" type="slidenum">
              <a:rPr lang="en-ZA" smtClean="0">
                <a:solidFill>
                  <a:schemeClr val="bg1"/>
                </a:solidFill>
              </a:rPr>
              <a:pPr/>
              <a:t>30</a:t>
            </a:fld>
            <a:endParaRPr lang="en-ZA" dirty="0">
              <a:solidFill>
                <a:schemeClr val="bg1"/>
              </a:solidFill>
            </a:endParaRPr>
          </a:p>
        </p:txBody>
      </p:sp>
    </p:spTree>
    <p:extLst>
      <p:ext uri="{BB962C8B-B14F-4D97-AF65-F5344CB8AC3E}">
        <p14:creationId xmlns:p14="http://schemas.microsoft.com/office/powerpoint/2010/main" val="35394882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4449" y="450276"/>
            <a:ext cx="3884397" cy="52322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2020-2025 MTSF Budget</a:t>
            </a:r>
            <a:endParaRPr kumimoji="0" lang="en-ZA"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Slide Number Placeholder 45">
            <a:extLst>
              <a:ext uri="{FF2B5EF4-FFF2-40B4-BE49-F238E27FC236}">
                <a16:creationId xmlns:a16="http://schemas.microsoft.com/office/drawing/2014/main" id="{3E1CD7FB-D67C-3F4F-B323-E6BD24D85ECB}"/>
              </a:ext>
            </a:extLst>
          </p:cNvPr>
          <p:cNvSpPr txBox="1">
            <a:spLocks/>
          </p:cNvSpPr>
          <p:nvPr/>
        </p:nvSpPr>
        <p:spPr>
          <a:xfrm>
            <a:off x="4011084" y="6136174"/>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AE2FD5-7713-4074-9DDA-33665327FCB7}" type="slidenum">
              <a:rPr lang="en-ZA" smtClean="0">
                <a:solidFill>
                  <a:schemeClr val="bg1"/>
                </a:solidFill>
              </a:rPr>
              <a:pPr/>
              <a:t>31</a:t>
            </a:fld>
            <a:endParaRPr lang="en-ZA" dirty="0">
              <a:solidFill>
                <a:schemeClr val="bg1"/>
              </a:solidFill>
            </a:endParaRPr>
          </a:p>
        </p:txBody>
      </p:sp>
      <p:pic>
        <p:nvPicPr>
          <p:cNvPr id="5" name="Picture 4" descr="A screenshot of a cell phone&#10;&#10;Description automatically generated">
            <a:extLst>
              <a:ext uri="{FF2B5EF4-FFF2-40B4-BE49-F238E27FC236}">
                <a16:creationId xmlns:a16="http://schemas.microsoft.com/office/drawing/2014/main" id="{BAE3740F-95F0-3A4C-A977-097CDAF18C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981" y="1146780"/>
            <a:ext cx="8643466" cy="4380135"/>
          </a:xfrm>
          <a:prstGeom prst="rect">
            <a:avLst/>
          </a:prstGeom>
        </p:spPr>
      </p:pic>
    </p:spTree>
    <p:extLst>
      <p:ext uri="{BB962C8B-B14F-4D97-AF65-F5344CB8AC3E}">
        <p14:creationId xmlns:p14="http://schemas.microsoft.com/office/powerpoint/2010/main" val="30331279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6153" y="449909"/>
            <a:ext cx="5330177" cy="52322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2020-2025 MTSF Budget highlights</a:t>
            </a:r>
            <a:endParaRPr kumimoji="0" lang="en-ZA"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F61EDD78-533B-4F7D-978B-0D8712B07267}"/>
              </a:ext>
            </a:extLst>
          </p:cNvPr>
          <p:cNvSpPr/>
          <p:nvPr/>
        </p:nvSpPr>
        <p:spPr>
          <a:xfrm>
            <a:off x="466153" y="1090195"/>
            <a:ext cx="8491075" cy="4928913"/>
          </a:xfrm>
          <a:prstGeom prst="rect">
            <a:avLst/>
          </a:prstGeom>
        </p:spPr>
        <p:txBody>
          <a:bodyPr wrap="square">
            <a:spAutoFit/>
          </a:bodyPr>
          <a:lstStyle/>
          <a:p>
            <a:pPr marL="457200" marR="0" lvl="0" indent="-457200">
              <a:lnSpc>
                <a:spcPct val="150000"/>
              </a:lnSpc>
              <a:spcBef>
                <a:spcPts val="0"/>
              </a:spcBef>
              <a:spcAft>
                <a:spcPts val="0"/>
              </a:spcAft>
              <a:buClr>
                <a:srgbClr val="F58220"/>
              </a:buClr>
              <a:buFont typeface="Wingdings" panose="05000000000000000000" pitchFamily="2" charset="2"/>
              <a:buChar char="q"/>
            </a:pPr>
            <a:r>
              <a:rPr lang="en-ZA" sz="2400" dirty="0">
                <a:solidFill>
                  <a:schemeClr val="tx1">
                    <a:lumMod val="65000"/>
                    <a:lumOff val="35000"/>
                  </a:schemeClr>
                </a:solidFill>
                <a:latin typeface="Arial" panose="020B0604020202020204" pitchFamily="34" charset="0"/>
                <a:ea typeface="Times New Roman" panose="02020603050405020304" pitchFamily="18" charset="0"/>
                <a:cs typeface="Arial" panose="020B0604020202020204" pitchFamily="34" charset="0"/>
              </a:rPr>
              <a:t>Salary costs will be maintained at the same levels for the first 2 years</a:t>
            </a:r>
          </a:p>
          <a:p>
            <a:pPr marL="457200" marR="0" lvl="0" indent="-457200">
              <a:lnSpc>
                <a:spcPct val="150000"/>
              </a:lnSpc>
              <a:spcBef>
                <a:spcPts val="0"/>
              </a:spcBef>
              <a:spcAft>
                <a:spcPts val="0"/>
              </a:spcAft>
              <a:buClr>
                <a:srgbClr val="F58220"/>
              </a:buClr>
              <a:buFont typeface="Wingdings" panose="05000000000000000000" pitchFamily="2" charset="2"/>
              <a:buChar char="q"/>
            </a:pPr>
            <a:r>
              <a:rPr lang="en-ZA" sz="2400" dirty="0">
                <a:solidFill>
                  <a:schemeClr val="tx1">
                    <a:lumMod val="65000"/>
                    <a:lumOff val="35000"/>
                  </a:schemeClr>
                </a:solidFill>
                <a:latin typeface="Arial" panose="020B0604020202020204" pitchFamily="34" charset="0"/>
                <a:ea typeface="Times New Roman" panose="02020603050405020304" pitchFamily="18" charset="0"/>
                <a:cs typeface="Arial" panose="020B0604020202020204" pitchFamily="34" charset="0"/>
              </a:rPr>
              <a:t>Savings from administrative costs to be allocated to commercialisation</a:t>
            </a:r>
          </a:p>
          <a:p>
            <a:pPr marL="457200" marR="0" lvl="0" indent="-457200">
              <a:lnSpc>
                <a:spcPct val="150000"/>
              </a:lnSpc>
              <a:spcBef>
                <a:spcPts val="0"/>
              </a:spcBef>
              <a:spcAft>
                <a:spcPts val="0"/>
              </a:spcAft>
              <a:buClr>
                <a:srgbClr val="F58220"/>
              </a:buClr>
              <a:buFont typeface="Wingdings" panose="05000000000000000000" pitchFamily="2" charset="2"/>
              <a:buChar char="q"/>
            </a:pPr>
            <a:r>
              <a:rPr lang="en-ZA" sz="2400" dirty="0">
                <a:solidFill>
                  <a:schemeClr val="tx1">
                    <a:lumMod val="65000"/>
                    <a:lumOff val="35000"/>
                  </a:schemeClr>
                </a:solidFill>
                <a:latin typeface="Arial" panose="020B0604020202020204" pitchFamily="34" charset="0"/>
                <a:ea typeface="Times New Roman" panose="02020603050405020304" pitchFamily="18" charset="0"/>
                <a:cs typeface="Arial" panose="020B0604020202020204" pitchFamily="34" charset="0"/>
              </a:rPr>
              <a:t>Bio-economy significant portion of investment budget</a:t>
            </a:r>
          </a:p>
          <a:p>
            <a:pPr marL="457200" marR="0" lvl="0" indent="-457200">
              <a:lnSpc>
                <a:spcPct val="150000"/>
              </a:lnSpc>
              <a:spcBef>
                <a:spcPts val="0"/>
              </a:spcBef>
              <a:spcAft>
                <a:spcPts val="0"/>
              </a:spcAft>
              <a:buClr>
                <a:srgbClr val="F58220"/>
              </a:buClr>
              <a:buFont typeface="Wingdings" panose="05000000000000000000" pitchFamily="2" charset="2"/>
              <a:buChar char="q"/>
            </a:pPr>
            <a:r>
              <a:rPr lang="en-ZA" sz="2400" dirty="0">
                <a:solidFill>
                  <a:schemeClr val="tx1">
                    <a:lumMod val="65000"/>
                    <a:lumOff val="35000"/>
                  </a:schemeClr>
                </a:solidFill>
                <a:latin typeface="Arial" panose="020B0604020202020204" pitchFamily="34" charset="0"/>
                <a:ea typeface="Times New Roman" panose="02020603050405020304" pitchFamily="18" charset="0"/>
                <a:cs typeface="Arial" panose="020B0604020202020204" pitchFamily="34" charset="0"/>
              </a:rPr>
              <a:t>Additional income through partnership with DSI and others to be maintained</a:t>
            </a:r>
          </a:p>
          <a:p>
            <a:pPr marL="457200" marR="0" lvl="0" indent="-457200">
              <a:lnSpc>
                <a:spcPct val="150000"/>
              </a:lnSpc>
              <a:spcBef>
                <a:spcPts val="0"/>
              </a:spcBef>
              <a:spcAft>
                <a:spcPts val="0"/>
              </a:spcAft>
              <a:buClr>
                <a:srgbClr val="F58220"/>
              </a:buClr>
              <a:buFont typeface="Wingdings" panose="05000000000000000000" pitchFamily="2" charset="2"/>
              <a:buChar char="q"/>
            </a:pPr>
            <a:r>
              <a:rPr lang="en-ZA" sz="2400" dirty="0">
                <a:solidFill>
                  <a:schemeClr val="tx1">
                    <a:lumMod val="65000"/>
                    <a:lumOff val="35000"/>
                  </a:schemeClr>
                </a:solidFill>
                <a:latin typeface="Arial" panose="020B0604020202020204" pitchFamily="34" charset="0"/>
                <a:ea typeface="Times New Roman" panose="02020603050405020304" pitchFamily="18" charset="0"/>
                <a:cs typeface="Arial" panose="020B0604020202020204" pitchFamily="34" charset="0"/>
              </a:rPr>
              <a:t>Interest and royalty plough back to innovation initiative</a:t>
            </a:r>
          </a:p>
          <a:p>
            <a:pPr marL="457200" marR="0" lvl="0" indent="-457200" algn="just">
              <a:lnSpc>
                <a:spcPct val="150000"/>
              </a:lnSpc>
              <a:spcBef>
                <a:spcPts val="0"/>
              </a:spcBef>
              <a:spcAft>
                <a:spcPts val="0"/>
              </a:spcAft>
              <a:buClr>
                <a:srgbClr val="F58220"/>
              </a:buClr>
              <a:buFont typeface="Wingdings" panose="05000000000000000000" pitchFamily="2" charset="2"/>
              <a:buChar char="q"/>
            </a:pPr>
            <a:endPar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7" name="Slide Number Placeholder 45">
            <a:extLst>
              <a:ext uri="{FF2B5EF4-FFF2-40B4-BE49-F238E27FC236}">
                <a16:creationId xmlns:a16="http://schemas.microsoft.com/office/drawing/2014/main" id="{F34FE522-6002-DC4A-B65A-0D90D2A57A0A}"/>
              </a:ext>
            </a:extLst>
          </p:cNvPr>
          <p:cNvSpPr txBox="1">
            <a:spLocks/>
          </p:cNvSpPr>
          <p:nvPr/>
        </p:nvSpPr>
        <p:spPr>
          <a:xfrm>
            <a:off x="4011084" y="6136174"/>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AE2FD5-7713-4074-9DDA-33665327FCB7}" type="slidenum">
              <a:rPr lang="en-ZA" smtClean="0">
                <a:solidFill>
                  <a:schemeClr val="bg1"/>
                </a:solidFill>
              </a:rPr>
              <a:pPr/>
              <a:t>32</a:t>
            </a:fld>
            <a:endParaRPr lang="en-ZA" dirty="0">
              <a:solidFill>
                <a:schemeClr val="bg1"/>
              </a:solidFill>
            </a:endParaRPr>
          </a:p>
        </p:txBody>
      </p:sp>
    </p:spTree>
    <p:extLst>
      <p:ext uri="{BB962C8B-B14F-4D97-AF65-F5344CB8AC3E}">
        <p14:creationId xmlns:p14="http://schemas.microsoft.com/office/powerpoint/2010/main" val="16534286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6DEFBAE-C589-B74C-B13F-87646C995FEF}"/>
              </a:ext>
            </a:extLst>
          </p:cNvPr>
          <p:cNvSpPr txBox="1"/>
          <p:nvPr/>
        </p:nvSpPr>
        <p:spPr>
          <a:xfrm>
            <a:off x="3058789" y="3429000"/>
            <a:ext cx="3722336" cy="646331"/>
          </a:xfrm>
          <a:prstGeom prst="rect">
            <a:avLst/>
          </a:prstGeom>
          <a:noFill/>
        </p:spPr>
        <p:txBody>
          <a:bodyPr wrap="square" rtlCol="0">
            <a:spAutoFit/>
          </a:bodyPr>
          <a:lstStyle/>
          <a:p>
            <a:pPr algn="ctr"/>
            <a:r>
              <a:rPr lang="en-US" sz="3600" b="1" dirty="0">
                <a:solidFill>
                  <a:schemeClr val="bg1"/>
                </a:solidFill>
              </a:rPr>
              <a:t>Thank You</a:t>
            </a:r>
          </a:p>
        </p:txBody>
      </p:sp>
      <p:sp>
        <p:nvSpPr>
          <p:cNvPr id="8" name="Slide Number Placeholder 45">
            <a:extLst>
              <a:ext uri="{FF2B5EF4-FFF2-40B4-BE49-F238E27FC236}">
                <a16:creationId xmlns:a16="http://schemas.microsoft.com/office/drawing/2014/main" id="{BD6A50D8-9705-1E4C-A4B9-EA40327BC6B4}"/>
              </a:ext>
            </a:extLst>
          </p:cNvPr>
          <p:cNvSpPr txBox="1">
            <a:spLocks/>
          </p:cNvSpPr>
          <p:nvPr/>
        </p:nvSpPr>
        <p:spPr>
          <a:xfrm>
            <a:off x="4011084" y="6136174"/>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AE2FD5-7713-4074-9DDA-33665327FCB7}" type="slidenum">
              <a:rPr lang="en-ZA" smtClean="0">
                <a:solidFill>
                  <a:srgbClr val="004280"/>
                </a:solidFill>
              </a:rPr>
              <a:pPr/>
              <a:t>33</a:t>
            </a:fld>
            <a:endParaRPr lang="en-ZA" dirty="0">
              <a:solidFill>
                <a:srgbClr val="004280"/>
              </a:solidFill>
            </a:endParaRPr>
          </a:p>
        </p:txBody>
      </p:sp>
    </p:spTree>
    <p:extLst>
      <p:ext uri="{BB962C8B-B14F-4D97-AF65-F5344CB8AC3E}">
        <p14:creationId xmlns:p14="http://schemas.microsoft.com/office/powerpoint/2010/main" val="4100264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AFCF97CC-349D-43F8-9C21-F82CC787A62C}"/>
              </a:ext>
            </a:extLst>
          </p:cNvPr>
          <p:cNvGraphicFramePr>
            <a:graphicFrameLocks noGrp="1"/>
          </p:cNvGraphicFramePr>
          <p:nvPr>
            <p:extLst>
              <p:ext uri="{D42A27DB-BD31-4B8C-83A1-F6EECF244321}">
                <p14:modId xmlns:p14="http://schemas.microsoft.com/office/powerpoint/2010/main" val="947466027"/>
              </p:ext>
            </p:extLst>
          </p:nvPr>
        </p:nvGraphicFramePr>
        <p:xfrm>
          <a:off x="524009" y="1254226"/>
          <a:ext cx="8095982" cy="4572039"/>
        </p:xfrm>
        <a:graphic>
          <a:graphicData uri="http://schemas.openxmlformats.org/drawingml/2006/table">
            <a:tbl>
              <a:tblPr firstRow="1" bandRow="1">
                <a:tableStyleId>{5C22544A-7EE6-4342-B048-85BDC9FD1C3A}</a:tableStyleId>
              </a:tblPr>
              <a:tblGrid>
                <a:gridCol w="735999">
                  <a:extLst>
                    <a:ext uri="{9D8B030D-6E8A-4147-A177-3AD203B41FA5}">
                      <a16:colId xmlns:a16="http://schemas.microsoft.com/office/drawing/2014/main" val="20000"/>
                    </a:ext>
                  </a:extLst>
                </a:gridCol>
                <a:gridCol w="7359983">
                  <a:extLst>
                    <a:ext uri="{9D8B030D-6E8A-4147-A177-3AD203B41FA5}">
                      <a16:colId xmlns:a16="http://schemas.microsoft.com/office/drawing/2014/main" val="20001"/>
                    </a:ext>
                  </a:extLst>
                </a:gridCol>
              </a:tblGrid>
              <a:tr h="1417397">
                <a:tc>
                  <a:txBody>
                    <a:bodyPr/>
                    <a:lstStyle/>
                    <a:p>
                      <a:pPr algn="ctr">
                        <a:lnSpc>
                          <a:spcPct val="150000"/>
                        </a:lnSpc>
                      </a:pPr>
                      <a:r>
                        <a:rPr lang="en-ZA" sz="1600" b="1" baseline="0" dirty="0">
                          <a:solidFill>
                            <a:schemeClr val="bg1"/>
                          </a:solidFill>
                          <a:latin typeface="Arial" panose="020B0604020202020204" pitchFamily="34" charset="0"/>
                          <a:cs typeface="Arial" panose="020B0604020202020204" pitchFamily="34" charset="0"/>
                        </a:rPr>
                        <a:t>Goal  </a:t>
                      </a:r>
                      <a:endParaRPr lang="en-ZA" sz="1600" b="1" dirty="0">
                        <a:solidFill>
                          <a:schemeClr val="bg1"/>
                        </a:solidFill>
                        <a:latin typeface="Arial" panose="020B0604020202020204" pitchFamily="34" charset="0"/>
                        <a:cs typeface="Arial" panose="020B0604020202020204" pitchFamily="34" charset="0"/>
                      </a:endParaRPr>
                    </a:p>
                  </a:txBody>
                  <a:tcPr marL="84406" marR="84406" marT="42203" marB="42203" vert="vert270">
                    <a:solidFill>
                      <a:srgbClr val="F58220"/>
                    </a:solidFill>
                  </a:tcPr>
                </a:tc>
                <a:tc>
                  <a:txBody>
                    <a:bodyPr/>
                    <a:lstStyle/>
                    <a:p>
                      <a:pPr marL="0" marR="0" lvl="0" indent="0" algn="just"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Ultimate goal is to use South Africa's science and technology base to develop </a:t>
                      </a:r>
                      <a:r>
                        <a:rPr kumimoji="0" lang="en-US" sz="16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new industries</a:t>
                      </a:r>
                      <a:r>
                        <a:rPr kumimoji="0" lang="en-US" sz="16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create sustainable jobs and help </a:t>
                      </a:r>
                      <a:r>
                        <a:rPr kumimoji="0" lang="en-US" sz="16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diversify the economy</a:t>
                      </a:r>
                      <a:r>
                        <a:rPr kumimoji="0" lang="en-US" sz="16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away from commodity exports towards knowledge-based industries equipped to address modern global challenges </a:t>
                      </a:r>
                      <a:endParaRPr kumimoji="0" lang="en-ZA" sz="16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p>
                      <a:pPr algn="l">
                        <a:lnSpc>
                          <a:spcPct val="100000"/>
                        </a:lnSpc>
                      </a:pPr>
                      <a:endParaRPr lang="en-ZA" sz="1600" b="0" i="0" u="none" dirty="0">
                        <a:solidFill>
                          <a:schemeClr val="bg1"/>
                        </a:solidFill>
                        <a:latin typeface="Arial" panose="020B0604020202020204" pitchFamily="34" charset="0"/>
                        <a:cs typeface="Arial" panose="020B0604020202020204" pitchFamily="34" charset="0"/>
                      </a:endParaRPr>
                    </a:p>
                  </a:txBody>
                  <a:tcPr marL="84406" marR="84406" marT="42203" marB="42203">
                    <a:solidFill>
                      <a:srgbClr val="004280"/>
                    </a:solidFill>
                  </a:tcPr>
                </a:tc>
                <a:extLst>
                  <a:ext uri="{0D108BD9-81ED-4DB2-BD59-A6C34878D82A}">
                    <a16:rowId xmlns:a16="http://schemas.microsoft.com/office/drawing/2014/main" val="10000"/>
                  </a:ext>
                </a:extLst>
              </a:tr>
              <a:tr h="3154642">
                <a:tc>
                  <a:txBody>
                    <a:bodyPr/>
                    <a:lstStyle/>
                    <a:p>
                      <a:pPr algn="ctr">
                        <a:lnSpc>
                          <a:spcPct val="150000"/>
                        </a:lnSpc>
                      </a:pPr>
                      <a:r>
                        <a:rPr lang="en-ZA" sz="1600" b="1" dirty="0">
                          <a:solidFill>
                            <a:schemeClr val="bg1"/>
                          </a:solidFill>
                          <a:latin typeface="Arial" panose="020B0604020202020204" pitchFamily="34" charset="0"/>
                          <a:cs typeface="Arial" panose="020B0604020202020204" pitchFamily="34" charset="0"/>
                        </a:rPr>
                        <a:t>Strategic Interventions</a:t>
                      </a:r>
                    </a:p>
                  </a:txBody>
                  <a:tcPr marL="84406" marR="84406" marT="42203" marB="42203" vert="vert270">
                    <a:solidFill>
                      <a:srgbClr val="F58220"/>
                    </a:solidFill>
                  </a:tcPr>
                </a:tc>
                <a:tc>
                  <a:txBody>
                    <a:bodyPr/>
                    <a:lstStyle/>
                    <a:p>
                      <a:pPr marL="285750" indent="-285750">
                        <a:buFont typeface="Wingdings" panose="05000000000000000000" pitchFamily="2" charset="2"/>
                        <a:buChar char="§"/>
                      </a:pPr>
                      <a:r>
                        <a:rPr lang="en-US" sz="1600" b="0" i="0" u="none" strike="noStrike" kern="1200" baseline="0" dirty="0">
                          <a:solidFill>
                            <a:schemeClr val="bg1"/>
                          </a:solidFill>
                          <a:latin typeface="Arial" panose="020B0604020202020204" pitchFamily="34" charset="0"/>
                          <a:ea typeface="+mn-ea"/>
                          <a:cs typeface="Arial" panose="020B0604020202020204" pitchFamily="34" charset="0"/>
                        </a:rPr>
                        <a:t>Appropriately structured </a:t>
                      </a:r>
                      <a:r>
                        <a:rPr lang="en-US" sz="1600" b="1" i="0" u="none" strike="noStrike" kern="1200" baseline="0" dirty="0">
                          <a:solidFill>
                            <a:schemeClr val="bg1"/>
                          </a:solidFill>
                          <a:latin typeface="Arial" panose="020B0604020202020204" pitchFamily="34" charset="0"/>
                          <a:ea typeface="+mn-ea"/>
                          <a:cs typeface="Arial" panose="020B0604020202020204" pitchFamily="34" charset="0"/>
                        </a:rPr>
                        <a:t>financial and non-financial interventions </a:t>
                      </a:r>
                      <a:r>
                        <a:rPr lang="en-US" sz="1600" b="0" i="0" u="none" strike="noStrike" kern="1200" baseline="0" dirty="0">
                          <a:solidFill>
                            <a:schemeClr val="bg1"/>
                          </a:solidFill>
                          <a:latin typeface="Arial" panose="020B0604020202020204" pitchFamily="34" charset="0"/>
                          <a:ea typeface="+mn-ea"/>
                          <a:cs typeface="Arial" panose="020B0604020202020204" pitchFamily="34" charset="0"/>
                        </a:rPr>
                        <a:t>for the commercialization of R&amp;D results;</a:t>
                      </a:r>
                    </a:p>
                    <a:p>
                      <a:pPr marL="285750" indent="-285750">
                        <a:buFont typeface="Wingdings" panose="05000000000000000000" pitchFamily="2" charset="2"/>
                        <a:buChar char="§"/>
                      </a:pPr>
                      <a:endParaRPr lang="en-US" sz="1600" b="0" i="0" u="none" strike="noStrike" kern="1200" baseline="0" dirty="0">
                        <a:solidFill>
                          <a:schemeClr val="bg1"/>
                        </a:solidFill>
                        <a:latin typeface="Arial" panose="020B0604020202020204" pitchFamily="34" charset="0"/>
                        <a:ea typeface="+mn-ea"/>
                        <a:cs typeface="Arial" panose="020B0604020202020204" pitchFamily="34" charset="0"/>
                      </a:endParaRPr>
                    </a:p>
                    <a:p>
                      <a:pPr marL="285750" indent="-285750">
                        <a:buFont typeface="Wingdings" panose="05000000000000000000" pitchFamily="2" charset="2"/>
                        <a:buChar char="§"/>
                      </a:pPr>
                      <a:r>
                        <a:rPr lang="en-US" sz="1600" b="0" i="0" u="none" strike="noStrike" kern="1200" baseline="0" dirty="0">
                          <a:solidFill>
                            <a:schemeClr val="bg1"/>
                          </a:solidFill>
                          <a:latin typeface="Arial" panose="020B0604020202020204" pitchFamily="34" charset="0"/>
                          <a:ea typeface="+mn-ea"/>
                          <a:cs typeface="Arial" panose="020B0604020202020204" pitchFamily="34" charset="0"/>
                        </a:rPr>
                        <a:t>Development and maintenance of </a:t>
                      </a:r>
                      <a:r>
                        <a:rPr lang="en-US" sz="1600" b="1" i="0" u="none" strike="noStrike" kern="1200" baseline="0" dirty="0">
                          <a:solidFill>
                            <a:schemeClr val="bg1"/>
                          </a:solidFill>
                          <a:latin typeface="Arial" panose="020B0604020202020204" pitchFamily="34" charset="0"/>
                          <a:ea typeface="+mn-ea"/>
                          <a:cs typeface="Arial" panose="020B0604020202020204" pitchFamily="34" charset="0"/>
                        </a:rPr>
                        <a:t>advanced human capacity for innovation</a:t>
                      </a:r>
                      <a:r>
                        <a:rPr lang="en-US" sz="1600" b="0" i="0" u="none" strike="noStrike" kern="1200" baseline="0" dirty="0">
                          <a:solidFill>
                            <a:schemeClr val="bg1"/>
                          </a:solidFill>
                          <a:latin typeface="Arial" panose="020B0604020202020204" pitchFamily="34" charset="0"/>
                          <a:ea typeface="+mn-ea"/>
                          <a:cs typeface="Arial" panose="020B0604020202020204" pitchFamily="34" charset="0"/>
                        </a:rPr>
                        <a:t> as opposed to just R&amp;D human capital;</a:t>
                      </a:r>
                    </a:p>
                    <a:p>
                      <a:pPr marL="285750" indent="-285750">
                        <a:buFont typeface="Wingdings" panose="05000000000000000000" pitchFamily="2" charset="2"/>
                        <a:buChar char="§"/>
                      </a:pPr>
                      <a:endParaRPr lang="en-US" sz="1600" b="0" i="0" u="none" strike="noStrike" kern="1200" baseline="0" dirty="0">
                        <a:solidFill>
                          <a:schemeClr val="bg1"/>
                        </a:solidFill>
                        <a:latin typeface="Arial" panose="020B0604020202020204" pitchFamily="34" charset="0"/>
                        <a:ea typeface="+mn-ea"/>
                        <a:cs typeface="Arial" panose="020B0604020202020204" pitchFamily="34" charset="0"/>
                      </a:endParaRPr>
                    </a:p>
                    <a:p>
                      <a:pPr marL="285750" indent="-285750">
                        <a:buFont typeface="Wingdings" panose="05000000000000000000" pitchFamily="2" charset="2"/>
                        <a:buChar char="§"/>
                      </a:pPr>
                      <a:r>
                        <a:rPr lang="en-US" sz="1600" b="1" i="0" u="none" strike="noStrike" kern="1200" baseline="0" dirty="0">
                          <a:solidFill>
                            <a:schemeClr val="bg1"/>
                          </a:solidFill>
                          <a:latin typeface="Arial" panose="020B0604020202020204" pitchFamily="34" charset="0"/>
                          <a:ea typeface="+mn-ea"/>
                          <a:cs typeface="Arial" panose="020B0604020202020204" pitchFamily="34" charset="0"/>
                        </a:rPr>
                        <a:t>Building a culture of innovation </a:t>
                      </a:r>
                      <a:r>
                        <a:rPr lang="en-US" sz="1600" b="0" i="0" u="none" strike="noStrike" kern="1200" baseline="0" dirty="0">
                          <a:solidFill>
                            <a:schemeClr val="bg1"/>
                          </a:solidFill>
                          <a:latin typeface="Arial" panose="020B0604020202020204" pitchFamily="34" charset="0"/>
                          <a:ea typeface="+mn-ea"/>
                          <a:cs typeface="Arial" panose="020B0604020202020204" pitchFamily="34" charset="0"/>
                        </a:rPr>
                        <a:t>in the South African economy;</a:t>
                      </a:r>
                    </a:p>
                    <a:p>
                      <a:pPr marL="285750" indent="-285750">
                        <a:buFont typeface="Wingdings" panose="05000000000000000000" pitchFamily="2" charset="2"/>
                        <a:buChar char="§"/>
                      </a:pPr>
                      <a:endParaRPr lang="en-US" sz="1600" b="0" i="0" u="none" strike="noStrike" kern="1200" baseline="0" dirty="0">
                        <a:solidFill>
                          <a:schemeClr val="bg1"/>
                        </a:solidFill>
                        <a:latin typeface="Arial" panose="020B0604020202020204" pitchFamily="34" charset="0"/>
                        <a:ea typeface="+mn-ea"/>
                        <a:cs typeface="Arial" panose="020B0604020202020204" pitchFamily="34" charset="0"/>
                      </a:endParaRPr>
                    </a:p>
                    <a:p>
                      <a:pPr marL="285750" indent="-285750">
                        <a:buFont typeface="Wingdings" panose="05000000000000000000" pitchFamily="2" charset="2"/>
                        <a:buChar char="§"/>
                      </a:pPr>
                      <a:r>
                        <a:rPr lang="en-US" sz="1600" b="0" i="0" u="none" strike="noStrike" kern="1200" baseline="0" dirty="0">
                          <a:solidFill>
                            <a:schemeClr val="bg1"/>
                          </a:solidFill>
                          <a:latin typeface="Arial" panose="020B0604020202020204" pitchFamily="34" charset="0"/>
                          <a:ea typeface="+mn-ea"/>
                          <a:cs typeface="Arial" panose="020B0604020202020204" pitchFamily="34" charset="0"/>
                        </a:rPr>
                        <a:t>Leveraging </a:t>
                      </a:r>
                      <a:r>
                        <a:rPr lang="en-US" sz="1600" b="1" i="0" u="none" strike="noStrike" kern="1200" baseline="0" dirty="0">
                          <a:solidFill>
                            <a:schemeClr val="bg1"/>
                          </a:solidFill>
                          <a:latin typeface="Arial" panose="020B0604020202020204" pitchFamily="34" charset="0"/>
                          <a:ea typeface="+mn-ea"/>
                          <a:cs typeface="Arial" panose="020B0604020202020204" pitchFamily="34" charset="0"/>
                        </a:rPr>
                        <a:t>local and international partnerships </a:t>
                      </a:r>
                      <a:r>
                        <a:rPr lang="en-US" sz="1600" b="0" i="0" u="none" strike="noStrike" kern="1200" baseline="0" dirty="0">
                          <a:solidFill>
                            <a:schemeClr val="bg1"/>
                          </a:solidFill>
                          <a:latin typeface="Arial" panose="020B0604020202020204" pitchFamily="34" charset="0"/>
                          <a:ea typeface="+mn-ea"/>
                          <a:cs typeface="Arial" panose="020B0604020202020204" pitchFamily="34" charset="0"/>
                        </a:rPr>
                        <a:t>to facilitate joint innovation, in-bound technology transfer, building local technological competencies, and encourage foreign direct investment for the commercialization of technologies in South Africa.</a:t>
                      </a:r>
                      <a:endParaRPr lang="en-US" sz="1600" b="0" dirty="0">
                        <a:solidFill>
                          <a:schemeClr val="bg1"/>
                        </a:solidFill>
                        <a:latin typeface="Arial" panose="020B0604020202020204" pitchFamily="34" charset="0"/>
                        <a:cs typeface="Arial" panose="020B0604020202020204" pitchFamily="34" charset="0"/>
                      </a:endParaRPr>
                    </a:p>
                  </a:txBody>
                  <a:tcPr marL="84406" marR="84406" marT="42203" marB="42203">
                    <a:solidFill>
                      <a:srgbClr val="004280"/>
                    </a:solidFill>
                  </a:tcPr>
                </a:tc>
                <a:extLst>
                  <a:ext uri="{0D108BD9-81ED-4DB2-BD59-A6C34878D82A}">
                    <a16:rowId xmlns:a16="http://schemas.microsoft.com/office/drawing/2014/main" val="10001"/>
                  </a:ext>
                </a:extLst>
              </a:tr>
            </a:tbl>
          </a:graphicData>
        </a:graphic>
      </p:graphicFrame>
      <p:sp>
        <p:nvSpPr>
          <p:cNvPr id="29699" name="Rectangle 1">
            <a:extLst>
              <a:ext uri="{FF2B5EF4-FFF2-40B4-BE49-F238E27FC236}">
                <a16:creationId xmlns:a16="http://schemas.microsoft.com/office/drawing/2014/main" id="{BEA82C9D-B50B-43A7-9BC6-107D6E3A1426}"/>
              </a:ext>
            </a:extLst>
          </p:cNvPr>
          <p:cNvSpPr>
            <a:spLocks noChangeArrowheads="1"/>
          </p:cNvSpPr>
          <p:nvPr/>
        </p:nvSpPr>
        <p:spPr bwMode="auto">
          <a:xfrm>
            <a:off x="384203" y="415743"/>
            <a:ext cx="31670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ZA" altLang="en-US"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Business Case   </a:t>
            </a:r>
            <a:endParaRPr kumimoji="0" lang="en-US" altLang="en-US"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6075B719-04F1-B14B-BEC6-D8B8D05CFF23}"/>
              </a:ext>
            </a:extLst>
          </p:cNvPr>
          <p:cNvSpPr>
            <a:spLocks noGrp="1"/>
          </p:cNvSpPr>
          <p:nvPr>
            <p:ph type="sldNum" sz="quarter" idx="12"/>
          </p:nvPr>
        </p:nvSpPr>
        <p:spPr>
          <a:xfrm>
            <a:off x="3977216" y="6141528"/>
            <a:ext cx="2057400" cy="365125"/>
          </a:xfrm>
        </p:spPr>
        <p:txBody>
          <a:bodyPr/>
          <a:lstStyle/>
          <a:p>
            <a:fld id="{2BAE2FD5-7713-4074-9DDA-33665327FCB7}" type="slidenum">
              <a:rPr lang="en-ZA" smtClean="0">
                <a:solidFill>
                  <a:schemeClr val="bg1"/>
                </a:solidFill>
              </a:rPr>
              <a:t>4</a:t>
            </a:fld>
            <a:endParaRPr lang="en-ZA" dirty="0">
              <a:solidFill>
                <a:schemeClr val="bg1"/>
              </a:solidFill>
            </a:endParaRPr>
          </a:p>
        </p:txBody>
      </p:sp>
    </p:spTree>
    <p:extLst>
      <p:ext uri="{BB962C8B-B14F-4D97-AF65-F5344CB8AC3E}">
        <p14:creationId xmlns:p14="http://schemas.microsoft.com/office/powerpoint/2010/main" val="2995038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4A74E3A4-209A-4104-B4D9-E3AA3DD4D090}"/>
              </a:ext>
            </a:extLst>
          </p:cNvPr>
          <p:cNvSpPr>
            <a:spLocks noGrp="1"/>
          </p:cNvSpPr>
          <p:nvPr>
            <p:ph sz="half" idx="1"/>
          </p:nvPr>
        </p:nvSpPr>
        <p:spPr>
          <a:xfrm>
            <a:off x="531545" y="1268832"/>
            <a:ext cx="4692388" cy="4674767"/>
          </a:xfrm>
        </p:spPr>
        <p:txBody>
          <a:bodyPr>
            <a:normAutofit/>
          </a:bodyPr>
          <a:lstStyle/>
          <a:p>
            <a:pPr lvl="0">
              <a:buClr>
                <a:srgbClr val="004280"/>
              </a:buClr>
              <a:buFont typeface="Wingdings" panose="05000000000000000000" pitchFamily="2" charset="2"/>
              <a:buChar char="§"/>
              <a:defRPr/>
            </a:pPr>
            <a:r>
              <a:rPr lang="en-US" sz="2000" dirty="0">
                <a:solidFill>
                  <a:schemeClr val="tx1">
                    <a:lumMod val="65000"/>
                    <a:lumOff val="35000"/>
                  </a:schemeClr>
                </a:solidFill>
              </a:rPr>
              <a:t>TIA is a </a:t>
            </a:r>
            <a:r>
              <a:rPr lang="en-US" sz="2000" b="1" dirty="0">
                <a:solidFill>
                  <a:srgbClr val="004280"/>
                </a:solidFill>
              </a:rPr>
              <a:t>“hub” </a:t>
            </a:r>
            <a:r>
              <a:rPr lang="en-US" sz="2000" dirty="0">
                <a:solidFill>
                  <a:schemeClr val="tx1">
                    <a:lumMod val="65000"/>
                    <a:lumOff val="35000"/>
                  </a:schemeClr>
                </a:solidFill>
              </a:rPr>
              <a:t>to serve as interface for conversion of ideas into commercial activities </a:t>
            </a:r>
          </a:p>
          <a:p>
            <a:pPr lvl="0">
              <a:buClr>
                <a:srgbClr val="004280"/>
              </a:buClr>
              <a:buFont typeface="Wingdings" panose="05000000000000000000" pitchFamily="2" charset="2"/>
              <a:buChar char="§"/>
              <a:defRPr/>
            </a:pPr>
            <a:r>
              <a:rPr lang="en-US" sz="2000" dirty="0">
                <a:solidFill>
                  <a:schemeClr val="tx1">
                    <a:lumMod val="65000"/>
                    <a:lumOff val="35000"/>
                  </a:schemeClr>
                </a:solidFill>
              </a:rPr>
              <a:t>Public instrument to </a:t>
            </a:r>
            <a:r>
              <a:rPr lang="en-US" sz="2000" b="1" dirty="0">
                <a:solidFill>
                  <a:srgbClr val="004280"/>
                </a:solidFill>
              </a:rPr>
              <a:t>ensure NSI functioning at maximum efficiency </a:t>
            </a:r>
            <a:r>
              <a:rPr lang="en-US" sz="2000" dirty="0">
                <a:solidFill>
                  <a:schemeClr val="tx1">
                    <a:lumMod val="65000"/>
                    <a:lumOff val="35000"/>
                  </a:schemeClr>
                </a:solidFill>
              </a:rPr>
              <a:t>and effectiveness</a:t>
            </a:r>
          </a:p>
          <a:p>
            <a:pPr lvl="0">
              <a:buClr>
                <a:srgbClr val="004280"/>
              </a:buClr>
              <a:buFont typeface="Wingdings" panose="05000000000000000000" pitchFamily="2" charset="2"/>
              <a:buChar char="§"/>
              <a:defRPr/>
            </a:pPr>
            <a:r>
              <a:rPr lang="en-US" sz="2000" dirty="0">
                <a:solidFill>
                  <a:schemeClr val="tx1">
                    <a:lumMod val="65000"/>
                    <a:lumOff val="35000"/>
                  </a:schemeClr>
                </a:solidFill>
              </a:rPr>
              <a:t>Need to enhance the role of </a:t>
            </a:r>
            <a:r>
              <a:rPr lang="en-US" sz="2000" b="1" dirty="0">
                <a:solidFill>
                  <a:srgbClr val="004280"/>
                </a:solidFill>
              </a:rPr>
              <a:t>Technology Stations </a:t>
            </a:r>
            <a:r>
              <a:rPr lang="en-US" sz="2000" dirty="0">
                <a:solidFill>
                  <a:schemeClr val="tx1">
                    <a:lumMod val="65000"/>
                    <a:lumOff val="35000"/>
                  </a:schemeClr>
                </a:solidFill>
              </a:rPr>
              <a:t>to support SMMEs </a:t>
            </a:r>
          </a:p>
          <a:p>
            <a:pPr lvl="0">
              <a:buClr>
                <a:srgbClr val="004280"/>
              </a:buClr>
              <a:buFont typeface="Wingdings" panose="05000000000000000000" pitchFamily="2" charset="2"/>
              <a:buChar char="§"/>
              <a:defRPr/>
            </a:pPr>
            <a:r>
              <a:rPr lang="en-US" sz="2000" dirty="0">
                <a:solidFill>
                  <a:schemeClr val="tx1">
                    <a:lumMod val="65000"/>
                    <a:lumOff val="35000"/>
                  </a:schemeClr>
                </a:solidFill>
              </a:rPr>
              <a:t>Clarifying approach to </a:t>
            </a:r>
            <a:r>
              <a:rPr lang="en-US" sz="2000" b="1" dirty="0">
                <a:solidFill>
                  <a:srgbClr val="004280"/>
                </a:solidFill>
              </a:rPr>
              <a:t>Regionalisation</a:t>
            </a:r>
            <a:r>
              <a:rPr lang="en-US" sz="2000" dirty="0"/>
              <a:t> </a:t>
            </a:r>
          </a:p>
          <a:p>
            <a:pPr lvl="0">
              <a:buClr>
                <a:srgbClr val="004280"/>
              </a:buClr>
              <a:buFont typeface="Wingdings" panose="05000000000000000000" pitchFamily="2" charset="2"/>
              <a:buChar char="§"/>
              <a:defRPr/>
            </a:pPr>
            <a:r>
              <a:rPr lang="en-US" sz="2000" dirty="0">
                <a:solidFill>
                  <a:schemeClr val="tx1">
                    <a:lumMod val="65000"/>
                    <a:lumOff val="35000"/>
                  </a:schemeClr>
                </a:solidFill>
              </a:rPr>
              <a:t>Improvement to </a:t>
            </a:r>
            <a:r>
              <a:rPr lang="en-US" sz="2000" b="1" dirty="0">
                <a:solidFill>
                  <a:srgbClr val="004280"/>
                </a:solidFill>
              </a:rPr>
              <a:t>operational efficiencies</a:t>
            </a:r>
          </a:p>
          <a:p>
            <a:pPr lvl="0">
              <a:buClr>
                <a:srgbClr val="004280"/>
              </a:buClr>
              <a:buFont typeface="Wingdings" panose="05000000000000000000" pitchFamily="2" charset="2"/>
              <a:buChar char="§"/>
              <a:defRPr/>
            </a:pPr>
            <a:r>
              <a:rPr lang="en-US" sz="2000" dirty="0">
                <a:solidFill>
                  <a:schemeClr val="tx1">
                    <a:lumMod val="65000"/>
                    <a:lumOff val="35000"/>
                  </a:schemeClr>
                </a:solidFill>
              </a:rPr>
              <a:t>Approach to </a:t>
            </a:r>
            <a:r>
              <a:rPr lang="en-US" sz="2000" b="1" dirty="0">
                <a:solidFill>
                  <a:srgbClr val="004280"/>
                </a:solidFill>
              </a:rPr>
              <a:t>Return on Investment </a:t>
            </a:r>
          </a:p>
          <a:p>
            <a:pPr lvl="0">
              <a:buClr>
                <a:srgbClr val="004280"/>
              </a:buClr>
              <a:buFont typeface="Wingdings" panose="05000000000000000000" pitchFamily="2" charset="2"/>
              <a:buChar char="§"/>
              <a:defRPr/>
            </a:pPr>
            <a:r>
              <a:rPr lang="en-US" sz="2000" b="1" dirty="0">
                <a:solidFill>
                  <a:srgbClr val="004280"/>
                </a:solidFill>
              </a:rPr>
              <a:t>People</a:t>
            </a:r>
            <a:r>
              <a:rPr lang="en-US" sz="2000" dirty="0"/>
              <a:t> as </a:t>
            </a:r>
            <a:r>
              <a:rPr lang="en-US" sz="2000" dirty="0">
                <a:solidFill>
                  <a:schemeClr val="tx1">
                    <a:lumMod val="65000"/>
                    <a:lumOff val="35000"/>
                  </a:schemeClr>
                </a:solidFill>
              </a:rPr>
              <a:t>innovators</a:t>
            </a:r>
          </a:p>
          <a:p>
            <a:pPr lvl="0">
              <a:buFont typeface="Wingdings" panose="05000000000000000000" pitchFamily="2" charset="2"/>
              <a:buChar char="§"/>
              <a:defRPr/>
            </a:pPr>
            <a:endParaRPr lang="en-US" sz="1800" dirty="0"/>
          </a:p>
          <a:p>
            <a:pPr lvl="0">
              <a:buFont typeface="Wingdings" panose="05000000000000000000" pitchFamily="2" charset="2"/>
              <a:buChar char="§"/>
              <a:defRPr/>
            </a:pPr>
            <a:endParaRPr lang="en-US" sz="1800" dirty="0">
              <a:solidFill>
                <a:prstClr val="black"/>
              </a:solidFill>
            </a:endParaRPr>
          </a:p>
          <a:p>
            <a:endParaRPr lang="en-US" sz="1800" dirty="0"/>
          </a:p>
        </p:txBody>
      </p:sp>
      <p:pic>
        <p:nvPicPr>
          <p:cNvPr id="14" name="Content Placeholder 13">
            <a:extLst>
              <a:ext uri="{FF2B5EF4-FFF2-40B4-BE49-F238E27FC236}">
                <a16:creationId xmlns:a16="http://schemas.microsoft.com/office/drawing/2014/main" id="{848FB1C4-BB5F-402C-869F-E1190EDCAB42}"/>
              </a:ext>
            </a:extLst>
          </p:cNvPr>
          <p:cNvPicPr>
            <a:picLocks noGrp="1" noChangeAspect="1"/>
          </p:cNvPicPr>
          <p:nvPr>
            <p:ph sz="half" idx="2"/>
          </p:nvPr>
        </p:nvPicPr>
        <p:blipFill>
          <a:blip r:embed="rId2"/>
          <a:stretch>
            <a:fillRect/>
          </a:stretch>
        </p:blipFill>
        <p:spPr>
          <a:xfrm>
            <a:off x="5529951" y="1333569"/>
            <a:ext cx="2896394" cy="4063818"/>
          </a:xfrm>
          <a:prstGeom prst="rect">
            <a:avLst/>
          </a:prstGeom>
          <a:ln w="28575">
            <a:solidFill>
              <a:srgbClr val="004280"/>
            </a:solidFill>
          </a:ln>
        </p:spPr>
      </p:pic>
      <p:sp>
        <p:nvSpPr>
          <p:cNvPr id="5" name="Title 4">
            <a:extLst>
              <a:ext uri="{FF2B5EF4-FFF2-40B4-BE49-F238E27FC236}">
                <a16:creationId xmlns:a16="http://schemas.microsoft.com/office/drawing/2014/main" id="{FA06177F-0D62-4F80-8174-1D60C3C92F5C}"/>
              </a:ext>
            </a:extLst>
          </p:cNvPr>
          <p:cNvSpPr>
            <a:spLocks noGrp="1"/>
          </p:cNvSpPr>
          <p:nvPr>
            <p:ph type="title" idx="4294967295"/>
          </p:nvPr>
        </p:nvSpPr>
        <p:spPr>
          <a:xfrm>
            <a:off x="262466" y="506942"/>
            <a:ext cx="7886700" cy="490538"/>
          </a:xfrm>
        </p:spPr>
        <p:txBody>
          <a:bodyPr>
            <a:normAutofit/>
          </a:bodyPr>
          <a:lstStyle/>
          <a:p>
            <a:r>
              <a:rPr lang="en-US" sz="2800" b="1" dirty="0">
                <a:solidFill>
                  <a:schemeClr val="bg1"/>
                </a:solidFill>
                <a:latin typeface="+mn-lt"/>
              </a:rPr>
              <a:t>Ministerial Review Report - Recommendations</a:t>
            </a:r>
          </a:p>
        </p:txBody>
      </p:sp>
      <p:sp>
        <p:nvSpPr>
          <p:cNvPr id="2" name="Slide Number Placeholder 1">
            <a:extLst>
              <a:ext uri="{FF2B5EF4-FFF2-40B4-BE49-F238E27FC236}">
                <a16:creationId xmlns:a16="http://schemas.microsoft.com/office/drawing/2014/main" id="{6051AB39-F9ED-7944-A976-4B0F9691AECB}"/>
              </a:ext>
            </a:extLst>
          </p:cNvPr>
          <p:cNvSpPr>
            <a:spLocks noGrp="1"/>
          </p:cNvSpPr>
          <p:nvPr>
            <p:ph type="sldNum" sz="quarter" idx="12"/>
          </p:nvPr>
        </p:nvSpPr>
        <p:spPr>
          <a:xfrm>
            <a:off x="3985683" y="6139460"/>
            <a:ext cx="2057400" cy="365125"/>
          </a:xfrm>
        </p:spPr>
        <p:txBody>
          <a:bodyPr/>
          <a:lstStyle/>
          <a:p>
            <a:fld id="{2BAE2FD5-7713-4074-9DDA-33665327FCB7}" type="slidenum">
              <a:rPr lang="en-ZA" smtClean="0">
                <a:solidFill>
                  <a:schemeClr val="bg1"/>
                </a:solidFill>
              </a:rPr>
              <a:t>5</a:t>
            </a:fld>
            <a:endParaRPr lang="en-ZA" dirty="0">
              <a:solidFill>
                <a:schemeClr val="bg1"/>
              </a:solidFill>
            </a:endParaRPr>
          </a:p>
        </p:txBody>
      </p:sp>
    </p:spTree>
    <p:extLst>
      <p:ext uri="{BB962C8B-B14F-4D97-AF65-F5344CB8AC3E}">
        <p14:creationId xmlns:p14="http://schemas.microsoft.com/office/powerpoint/2010/main" val="3066662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6BBDC0A5-6393-4CB0-B36B-E4C6B2D5231F}"/>
              </a:ext>
            </a:extLst>
          </p:cNvPr>
          <p:cNvSpPr>
            <a:spLocks noGrp="1" noChangeArrowheads="1"/>
          </p:cNvSpPr>
          <p:nvPr>
            <p:ph type="title" idx="4294967295"/>
          </p:nvPr>
        </p:nvSpPr>
        <p:spPr>
          <a:xfrm>
            <a:off x="256499" y="490621"/>
            <a:ext cx="7886700" cy="512763"/>
          </a:xfrm>
        </p:spPr>
        <p:txBody>
          <a:bodyPr>
            <a:normAutofit/>
          </a:bodyPr>
          <a:lstStyle/>
          <a:p>
            <a:pPr eaLnBrk="1" hangingPunct="1"/>
            <a:r>
              <a:rPr lang="en-US" altLang="en-US" sz="2800" b="1" dirty="0">
                <a:solidFill>
                  <a:schemeClr val="bg1"/>
                </a:solidFill>
                <a:latin typeface="+mn-lt"/>
              </a:rPr>
              <a:t>Funding Instruments </a:t>
            </a:r>
          </a:p>
        </p:txBody>
      </p:sp>
      <p:pic>
        <p:nvPicPr>
          <p:cNvPr id="7" name="Picture 3">
            <a:extLst>
              <a:ext uri="{FF2B5EF4-FFF2-40B4-BE49-F238E27FC236}">
                <a16:creationId xmlns:a16="http://schemas.microsoft.com/office/drawing/2014/main" id="{1212A8D2-8149-CB48-B6DF-E0358E9D69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15" y="1096521"/>
            <a:ext cx="7915489" cy="4787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F502427A-83F6-5944-BA05-91E90369BD47}"/>
              </a:ext>
            </a:extLst>
          </p:cNvPr>
          <p:cNvSpPr>
            <a:spLocks noGrp="1"/>
          </p:cNvSpPr>
          <p:nvPr>
            <p:ph type="sldNum" sz="quarter" idx="12"/>
          </p:nvPr>
        </p:nvSpPr>
        <p:spPr>
          <a:xfrm>
            <a:off x="3985683" y="6153152"/>
            <a:ext cx="2057400" cy="365125"/>
          </a:xfrm>
        </p:spPr>
        <p:txBody>
          <a:bodyPr/>
          <a:lstStyle/>
          <a:p>
            <a:fld id="{2BAE2FD5-7713-4074-9DDA-33665327FCB7}" type="slidenum">
              <a:rPr lang="en-ZA" smtClean="0">
                <a:solidFill>
                  <a:schemeClr val="bg1"/>
                </a:solidFill>
              </a:rPr>
              <a:t>6</a:t>
            </a:fld>
            <a:endParaRPr lang="en-ZA" dirty="0">
              <a:solidFill>
                <a:schemeClr val="bg1"/>
              </a:solidFill>
            </a:endParaRPr>
          </a:p>
        </p:txBody>
      </p:sp>
    </p:spTree>
    <p:extLst>
      <p:ext uri="{BB962C8B-B14F-4D97-AF65-F5344CB8AC3E}">
        <p14:creationId xmlns:p14="http://schemas.microsoft.com/office/powerpoint/2010/main" val="1190656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8A36909A-588B-4229-8EAE-DEF0E5B9DEC2}"/>
              </a:ext>
            </a:extLst>
          </p:cNvPr>
          <p:cNvSpPr txBox="1">
            <a:spLocks noGrp="1"/>
          </p:cNvSpPr>
          <p:nvPr>
            <p:ph type="title" idx="4294967295"/>
          </p:nvPr>
        </p:nvSpPr>
        <p:spPr>
          <a:xfrm>
            <a:off x="270802" y="517976"/>
            <a:ext cx="8021638" cy="430887"/>
          </a:xfrm>
        </p:spPr>
        <p:txBody>
          <a:bodyPr lIns="0" tIns="0" rIns="0" bIns="0" rtlCol="0">
            <a:spAutoFit/>
          </a:bodyPr>
          <a:lstStyle/>
          <a:p>
            <a:pPr marL="144145" eaLnBrk="1" fontAlgn="auto" hangingPunct="1">
              <a:lnSpc>
                <a:spcPct val="100000"/>
              </a:lnSpc>
              <a:spcAft>
                <a:spcPts val="0"/>
              </a:spcAft>
              <a:defRPr/>
            </a:pPr>
            <a:r>
              <a:rPr lang="en-US" sz="2800" b="1" spc="30" dirty="0">
                <a:solidFill>
                  <a:schemeClr val="bg1"/>
                </a:solidFill>
                <a:latin typeface="+mn-lt"/>
                <a:cs typeface="Tw Cen MT"/>
              </a:rPr>
              <a:t>Innovation Enabling &amp; Support </a:t>
            </a:r>
            <a:endParaRPr sz="2800" b="1" dirty="0">
              <a:solidFill>
                <a:schemeClr val="bg1"/>
              </a:solidFill>
              <a:latin typeface="+mn-lt"/>
              <a:cs typeface="Tw Cen MT"/>
            </a:endParaRPr>
          </a:p>
        </p:txBody>
      </p:sp>
      <p:sp>
        <p:nvSpPr>
          <p:cNvPr id="43011" name="object 4">
            <a:extLst>
              <a:ext uri="{FF2B5EF4-FFF2-40B4-BE49-F238E27FC236}">
                <a16:creationId xmlns:a16="http://schemas.microsoft.com/office/drawing/2014/main" id="{407FADCB-DE33-40D1-AE5B-187073E8620B}"/>
              </a:ext>
            </a:extLst>
          </p:cNvPr>
          <p:cNvSpPr>
            <a:spLocks/>
          </p:cNvSpPr>
          <p:nvPr/>
        </p:nvSpPr>
        <p:spPr bwMode="auto">
          <a:xfrm>
            <a:off x="372402" y="1315870"/>
            <a:ext cx="2354263" cy="912812"/>
          </a:xfrm>
          <a:custGeom>
            <a:avLst/>
            <a:gdLst>
              <a:gd name="T0" fmla="*/ 72930 w 2355215"/>
              <a:gd name="T1" fmla="*/ 0 h 912494"/>
              <a:gd name="T2" fmla="*/ 2281206 w 2355215"/>
              <a:gd name="T3" fmla="*/ 0 h 912494"/>
              <a:gd name="T4" fmla="*/ 2295686 w 2355215"/>
              <a:gd name="T5" fmla="*/ 1440 h 912494"/>
              <a:gd name="T6" fmla="*/ 2332160 w 2355215"/>
              <a:gd name="T7" fmla="*/ 20792 h 912494"/>
              <a:gd name="T8" fmla="*/ 2352291 w 2355215"/>
              <a:gd name="T9" fmla="*/ 56788 h 912494"/>
              <a:gd name="T10" fmla="*/ 2354079 w 2355215"/>
              <a:gd name="T11" fmla="*/ 912431 h 912494"/>
              <a:gd name="T12" fmla="*/ 0 w 2355215"/>
              <a:gd name="T13" fmla="*/ 912431 h 912494"/>
              <a:gd name="T14" fmla="*/ 0 w 2355215"/>
              <a:gd name="T15" fmla="*/ 72902 h 912494"/>
              <a:gd name="T16" fmla="*/ 1438 w 2355215"/>
              <a:gd name="T17" fmla="*/ 58425 h 912494"/>
              <a:gd name="T18" fmla="*/ 20781 w 2355215"/>
              <a:gd name="T19" fmla="*/ 21946 h 912494"/>
              <a:gd name="T20" fmla="*/ 56766 w 2355215"/>
              <a:gd name="T21" fmla="*/ 1798 h 912494"/>
              <a:gd name="T22" fmla="*/ 72930 w 2355215"/>
              <a:gd name="T23" fmla="*/ 0 h 91249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355215" h="912494">
                <a:moveTo>
                  <a:pt x="72959" y="0"/>
                </a:moveTo>
                <a:lnTo>
                  <a:pt x="2282128" y="0"/>
                </a:lnTo>
                <a:lnTo>
                  <a:pt x="2296614" y="1439"/>
                </a:lnTo>
                <a:lnTo>
                  <a:pt x="2333103" y="20785"/>
                </a:lnTo>
                <a:lnTo>
                  <a:pt x="2353242" y="56768"/>
                </a:lnTo>
                <a:lnTo>
                  <a:pt x="2355031" y="912113"/>
                </a:lnTo>
                <a:lnTo>
                  <a:pt x="0" y="912113"/>
                </a:lnTo>
                <a:lnTo>
                  <a:pt x="0" y="72877"/>
                </a:lnTo>
                <a:lnTo>
                  <a:pt x="1439" y="58405"/>
                </a:lnTo>
                <a:lnTo>
                  <a:pt x="20789" y="21938"/>
                </a:lnTo>
                <a:lnTo>
                  <a:pt x="56789" y="1797"/>
                </a:lnTo>
                <a:lnTo>
                  <a:pt x="72959" y="0"/>
                </a:lnTo>
                <a:close/>
              </a:path>
            </a:pathLst>
          </a:custGeom>
          <a:noFill/>
          <a:ln w="19049">
            <a:solidFill>
              <a:srgbClr val="93B6D2"/>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3012" name="object 5">
            <a:extLst>
              <a:ext uri="{FF2B5EF4-FFF2-40B4-BE49-F238E27FC236}">
                <a16:creationId xmlns:a16="http://schemas.microsoft.com/office/drawing/2014/main" id="{E45B290C-ECD0-4075-8D08-85DD2100B4B9}"/>
              </a:ext>
            </a:extLst>
          </p:cNvPr>
          <p:cNvSpPr txBox="1">
            <a:spLocks noChangeArrowheads="1"/>
          </p:cNvSpPr>
          <p:nvPr/>
        </p:nvSpPr>
        <p:spPr bwMode="auto">
          <a:xfrm>
            <a:off x="399390" y="1371432"/>
            <a:ext cx="2290762"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0" indent="-114300" defTabSz="457200">
              <a:lnSpc>
                <a:spcPct val="90000"/>
              </a:lnSpc>
              <a:spcBef>
                <a:spcPts val="1000"/>
              </a:spcBef>
              <a:buFont typeface="Arial" panose="020B0604020202020204" pitchFamily="34" charset="0"/>
              <a:buChar char="•"/>
              <a:tabLst>
                <a:tab pos="127000" algn="l"/>
              </a:tabLst>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tabLst>
                <a:tab pos="127000" algn="l"/>
              </a:tabLst>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tabLst>
                <a:tab pos="127000" algn="l"/>
              </a:tabLst>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tabLst>
                <a:tab pos="127000" algn="l"/>
              </a:tabLst>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tabLst>
                <a:tab pos="1270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1270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1270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1270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127000" algn="l"/>
              </a:tabLst>
              <a:defRPr>
                <a:solidFill>
                  <a:schemeClr val="tx1"/>
                </a:solidFill>
                <a:latin typeface="Calibri" panose="020F0502020204030204" pitchFamily="34" charset="0"/>
              </a:defRPr>
            </a:lvl9pPr>
          </a:lstStyle>
          <a:p>
            <a:pPr marL="127000" marR="0" lvl="0" indent="-114300" algn="l" defTabSz="457200" rtl="0" eaLnBrk="1" fontAlgn="base" latinLnBrk="0" hangingPunct="1">
              <a:lnSpc>
                <a:spcPct val="82000"/>
              </a:lnSpc>
              <a:spcBef>
                <a:spcPct val="0"/>
              </a:spcBef>
              <a:spcAft>
                <a:spcPct val="0"/>
              </a:spcAft>
              <a:buClrTx/>
              <a:buSzTx/>
              <a:buFont typeface="Tw Cen MT" panose="020B0602020104020603" pitchFamily="34" charset="0"/>
              <a:buChar char="•"/>
              <a:tabLst>
                <a:tab pos="127000" algn="l"/>
              </a:tabLst>
              <a:defRPr/>
            </a:pPr>
            <a:r>
              <a:rPr kumimoji="0" lang="en-US" altLang="en-US" sz="1600" b="0" i="0" u="none" strike="noStrike" kern="1200" cap="none" spc="0" normalizeH="0" baseline="0" noProof="0" dirty="0">
                <a:ln>
                  <a:noFill/>
                </a:ln>
                <a:solidFill>
                  <a:schemeClr val="tx1">
                    <a:lumMod val="65000"/>
                    <a:lumOff val="35000"/>
                  </a:schemeClr>
                </a:solidFill>
                <a:effectLst/>
                <a:uLnTx/>
                <a:uFillTx/>
                <a:latin typeface="Tw Cen MT" panose="020B0602020104020603" pitchFamily="34" charset="0"/>
                <a:ea typeface="Tw Cen MT" panose="020B0602020104020603" pitchFamily="34" charset="0"/>
                <a:cs typeface="Tw Cen MT" panose="020B0602020104020603" pitchFamily="34" charset="0"/>
              </a:rPr>
              <a:t>Collaborative RDI </a:t>
            </a:r>
            <a:r>
              <a:rPr kumimoji="0" lang="en-US" altLang="en-US" sz="1600" b="0" i="0" u="none" strike="noStrike" kern="1200" cap="none" spc="0" normalizeH="0" baseline="0" noProof="0" dirty="0">
                <a:ln>
                  <a:noFill/>
                </a:ln>
                <a:solidFill>
                  <a:schemeClr val="tx1">
                    <a:lumMod val="65000"/>
                    <a:lumOff val="35000"/>
                  </a:schemeClr>
                </a:solidFill>
                <a:effectLst/>
                <a:uLnTx/>
                <a:uFillTx/>
                <a:latin typeface="Times New Roman" panose="02020603050405020304" pitchFamily="18" charset="0"/>
                <a:ea typeface="+mn-ea"/>
                <a:cs typeface="Times New Roman" panose="02020603050405020304" pitchFamily="18" charset="0"/>
              </a:rPr>
              <a:t> </a:t>
            </a:r>
            <a:r>
              <a:rPr kumimoji="0" lang="en-US" altLang="en-US" sz="1600" b="0" i="0" u="none" strike="noStrike" kern="1200" cap="none" spc="0" normalizeH="0" baseline="0" noProof="0" dirty="0">
                <a:ln>
                  <a:noFill/>
                </a:ln>
                <a:solidFill>
                  <a:schemeClr val="tx1">
                    <a:lumMod val="65000"/>
                    <a:lumOff val="35000"/>
                  </a:schemeClr>
                </a:solidFill>
                <a:effectLst/>
                <a:uLnTx/>
                <a:uFillTx/>
                <a:latin typeface="Tw Cen MT" panose="020B0602020104020603" pitchFamily="34" charset="0"/>
                <a:ea typeface="Tw Cen MT" panose="020B0602020104020603" pitchFamily="34" charset="0"/>
                <a:cs typeface="Tw Cen MT" panose="020B0602020104020603" pitchFamily="34" charset="0"/>
              </a:rPr>
              <a:t>programmes</a:t>
            </a:r>
            <a:r>
              <a:rPr kumimoji="0" lang="en-US" altLang="en-US" sz="1600" b="0" i="0" u="none" strike="noStrike" kern="1200" cap="none" spc="0" normalizeH="0" baseline="0" noProof="0" dirty="0">
                <a:ln>
                  <a:noFill/>
                </a:ln>
                <a:solidFill>
                  <a:schemeClr val="tx1">
                    <a:lumMod val="65000"/>
                    <a:lumOff val="35000"/>
                  </a:schemeClr>
                </a:solidFill>
                <a:effectLst/>
                <a:uLnTx/>
                <a:uFillTx/>
                <a:latin typeface="Times New Roman" panose="02020603050405020304" pitchFamily="18" charset="0"/>
                <a:ea typeface="+mn-ea"/>
                <a:cs typeface="Times New Roman" panose="02020603050405020304" pitchFamily="18" charset="0"/>
              </a:rPr>
              <a:t> </a:t>
            </a:r>
            <a:r>
              <a:rPr kumimoji="0" lang="en-US" altLang="en-US" sz="1600" b="0" i="0" u="none" strike="noStrike" kern="1200" cap="none" spc="0" normalizeH="0" baseline="0" noProof="0" dirty="0">
                <a:ln>
                  <a:noFill/>
                </a:ln>
                <a:solidFill>
                  <a:schemeClr val="tx1">
                    <a:lumMod val="65000"/>
                    <a:lumOff val="35000"/>
                  </a:schemeClr>
                </a:solidFill>
                <a:effectLst/>
                <a:uLnTx/>
                <a:uFillTx/>
                <a:latin typeface="Tw Cen MT" panose="020B0602020104020603" pitchFamily="34" charset="0"/>
                <a:ea typeface="Tw Cen MT" panose="020B0602020104020603" pitchFamily="34" charset="0"/>
                <a:cs typeface="Tw Cen MT" panose="020B0602020104020603" pitchFamily="34" charset="0"/>
              </a:rPr>
              <a:t>that</a:t>
            </a:r>
            <a:r>
              <a:rPr kumimoji="0" lang="en-US" altLang="en-US" sz="1600" b="0" i="0" u="none" strike="noStrike" kern="1200" cap="none" spc="0" normalizeH="0" baseline="0" noProof="0" dirty="0">
                <a:ln>
                  <a:noFill/>
                </a:ln>
                <a:solidFill>
                  <a:schemeClr val="tx1">
                    <a:lumMod val="65000"/>
                    <a:lumOff val="35000"/>
                  </a:schemeClr>
                </a:solidFill>
                <a:effectLst/>
                <a:uLnTx/>
                <a:uFillTx/>
                <a:latin typeface="Times New Roman" panose="02020603050405020304" pitchFamily="18" charset="0"/>
                <a:ea typeface="+mn-ea"/>
                <a:cs typeface="Times New Roman" panose="02020603050405020304" pitchFamily="18" charset="0"/>
              </a:rPr>
              <a:t> </a:t>
            </a:r>
            <a:r>
              <a:rPr kumimoji="0" lang="en-US" altLang="en-US" sz="1600" b="0" i="0" u="none" strike="noStrike" kern="1200" cap="none" spc="0" normalizeH="0" baseline="0" noProof="0" dirty="0">
                <a:ln>
                  <a:noFill/>
                </a:ln>
                <a:solidFill>
                  <a:schemeClr val="tx1">
                    <a:lumMod val="65000"/>
                    <a:lumOff val="35000"/>
                  </a:schemeClr>
                </a:solidFill>
                <a:effectLst/>
                <a:uLnTx/>
                <a:uFillTx/>
                <a:latin typeface="Tw Cen MT" panose="020B0602020104020603" pitchFamily="34" charset="0"/>
                <a:ea typeface="Tw Cen MT" panose="020B0602020104020603" pitchFamily="34" charset="0"/>
                <a:cs typeface="Tw Cen MT" panose="020B0602020104020603" pitchFamily="34" charset="0"/>
              </a:rPr>
              <a:t>leverage </a:t>
            </a:r>
            <a:r>
              <a:rPr kumimoji="0" lang="en-US" altLang="en-US" sz="1600" b="0" i="0" u="none" strike="noStrike" kern="1200" cap="none" spc="0" normalizeH="0" baseline="0" noProof="0" dirty="0">
                <a:ln>
                  <a:noFill/>
                </a:ln>
                <a:solidFill>
                  <a:schemeClr val="tx1">
                    <a:lumMod val="65000"/>
                    <a:lumOff val="35000"/>
                  </a:schemeClr>
                </a:solidFill>
                <a:effectLst/>
                <a:uLnTx/>
                <a:uFillTx/>
                <a:latin typeface="Times New Roman" panose="02020603050405020304" pitchFamily="18" charset="0"/>
                <a:ea typeface="+mn-ea"/>
                <a:cs typeface="Times New Roman" panose="02020603050405020304" pitchFamily="18" charset="0"/>
              </a:rPr>
              <a:t> </a:t>
            </a:r>
            <a:r>
              <a:rPr kumimoji="0" lang="en-US" altLang="en-US" sz="1600" b="0" i="0" u="none" strike="noStrike" kern="1200" cap="none" spc="0" normalizeH="0" baseline="0" noProof="0" dirty="0">
                <a:ln>
                  <a:noFill/>
                </a:ln>
                <a:solidFill>
                  <a:schemeClr val="tx1">
                    <a:lumMod val="65000"/>
                    <a:lumOff val="35000"/>
                  </a:schemeClr>
                </a:solidFill>
                <a:effectLst/>
                <a:uLnTx/>
                <a:uFillTx/>
                <a:latin typeface="Tw Cen MT" panose="020B0602020104020603" pitchFamily="34" charset="0"/>
                <a:ea typeface="Tw Cen MT" panose="020B0602020104020603" pitchFamily="34" charset="0"/>
                <a:cs typeface="Tw Cen MT" panose="020B0602020104020603" pitchFamily="34" charset="0"/>
              </a:rPr>
              <a:t>the</a:t>
            </a:r>
            <a:r>
              <a:rPr kumimoji="0" lang="en-US" altLang="en-US" sz="1600" b="0" i="0" u="none" strike="noStrike" kern="1200" cap="none" spc="0" normalizeH="0" baseline="0" noProof="0" dirty="0">
                <a:ln>
                  <a:noFill/>
                </a:ln>
                <a:solidFill>
                  <a:schemeClr val="tx1">
                    <a:lumMod val="65000"/>
                    <a:lumOff val="35000"/>
                  </a:schemeClr>
                </a:solidFill>
                <a:effectLst/>
                <a:uLnTx/>
                <a:uFillTx/>
                <a:latin typeface="Times New Roman" panose="02020603050405020304" pitchFamily="18" charset="0"/>
                <a:ea typeface="+mn-ea"/>
                <a:cs typeface="Times New Roman" panose="02020603050405020304" pitchFamily="18" charset="0"/>
              </a:rPr>
              <a:t> </a:t>
            </a:r>
            <a:r>
              <a:rPr kumimoji="0" lang="en-US" altLang="en-US" sz="1600" b="0" i="0" u="none" strike="noStrike" kern="1200" cap="none" spc="0" normalizeH="0" baseline="0" noProof="0" dirty="0">
                <a:ln>
                  <a:noFill/>
                </a:ln>
                <a:solidFill>
                  <a:schemeClr val="tx1">
                    <a:lumMod val="65000"/>
                    <a:lumOff val="35000"/>
                  </a:schemeClr>
                </a:solidFill>
                <a:effectLst/>
                <a:uLnTx/>
                <a:uFillTx/>
                <a:latin typeface="Tw Cen MT" panose="020B0602020104020603" pitchFamily="34" charset="0"/>
                <a:ea typeface="Tw Cen MT" panose="020B0602020104020603" pitchFamily="34" charset="0"/>
                <a:cs typeface="Tw Cen MT" panose="020B0602020104020603" pitchFamily="34" charset="0"/>
              </a:rPr>
              <a:t>strengths</a:t>
            </a:r>
            <a:r>
              <a:rPr kumimoji="0" lang="en-US" altLang="en-US" sz="1600" b="0" i="0" u="none" strike="noStrike" kern="1200" cap="none" spc="0" normalizeH="0" baseline="0" noProof="0" dirty="0">
                <a:ln>
                  <a:noFill/>
                </a:ln>
                <a:solidFill>
                  <a:schemeClr val="tx1">
                    <a:lumMod val="65000"/>
                    <a:lumOff val="35000"/>
                  </a:schemeClr>
                </a:solidFill>
                <a:effectLst/>
                <a:uLnTx/>
                <a:uFillTx/>
                <a:latin typeface="Times New Roman" panose="02020603050405020304" pitchFamily="18" charset="0"/>
                <a:ea typeface="+mn-ea"/>
                <a:cs typeface="Times New Roman" panose="02020603050405020304" pitchFamily="18" charset="0"/>
              </a:rPr>
              <a:t> </a:t>
            </a:r>
            <a:r>
              <a:rPr kumimoji="0" lang="en-US" altLang="en-US" sz="1600" b="0" i="0" u="none" strike="noStrike" kern="1200" cap="none" spc="0" normalizeH="0" baseline="0" noProof="0" dirty="0">
                <a:ln>
                  <a:noFill/>
                </a:ln>
                <a:solidFill>
                  <a:schemeClr val="tx1">
                    <a:lumMod val="65000"/>
                    <a:lumOff val="35000"/>
                  </a:schemeClr>
                </a:solidFill>
                <a:effectLst/>
                <a:uLnTx/>
                <a:uFillTx/>
                <a:latin typeface="Tw Cen MT" panose="020B0602020104020603" pitchFamily="34" charset="0"/>
                <a:ea typeface="Tw Cen MT" panose="020B0602020104020603" pitchFamily="34" charset="0"/>
                <a:cs typeface="Tw Cen MT" panose="020B0602020104020603" pitchFamily="34" charset="0"/>
              </a:rPr>
              <a:t>of</a:t>
            </a:r>
            <a:r>
              <a:rPr kumimoji="0" lang="en-US" altLang="en-US" sz="1600" b="0" i="0" u="none" strike="noStrike" kern="1200" cap="none" spc="0" normalizeH="0" baseline="0" noProof="0" dirty="0">
                <a:ln>
                  <a:noFill/>
                </a:ln>
                <a:solidFill>
                  <a:schemeClr val="tx1">
                    <a:lumMod val="65000"/>
                    <a:lumOff val="35000"/>
                  </a:schemeClr>
                </a:solidFill>
                <a:effectLst/>
                <a:uLnTx/>
                <a:uFillTx/>
                <a:latin typeface="Times New Roman" panose="02020603050405020304" pitchFamily="18" charset="0"/>
                <a:ea typeface="+mn-ea"/>
                <a:cs typeface="Times New Roman" panose="02020603050405020304" pitchFamily="18" charset="0"/>
              </a:rPr>
              <a:t> </a:t>
            </a:r>
            <a:r>
              <a:rPr kumimoji="0" lang="en-US" altLang="en-US" sz="1600" b="0" i="0" u="none" strike="noStrike" kern="1200" cap="none" spc="0" normalizeH="0" baseline="0" noProof="0" dirty="0">
                <a:ln>
                  <a:noFill/>
                </a:ln>
                <a:solidFill>
                  <a:schemeClr val="tx1">
                    <a:lumMod val="65000"/>
                    <a:lumOff val="35000"/>
                  </a:schemeClr>
                </a:solidFill>
                <a:effectLst/>
                <a:uLnTx/>
                <a:uFillTx/>
                <a:latin typeface="Tw Cen MT" panose="020B0602020104020603" pitchFamily="34" charset="0"/>
                <a:ea typeface="Tw Cen MT" panose="020B0602020104020603" pitchFamily="34" charset="0"/>
                <a:cs typeface="Tw Cen MT" panose="020B0602020104020603" pitchFamily="34" charset="0"/>
              </a:rPr>
              <a:t>partners</a:t>
            </a:r>
            <a:r>
              <a:rPr kumimoji="0" lang="en-US" altLang="en-US" sz="1600" b="0" i="0" u="none" strike="noStrike" kern="1200" cap="none" spc="0" normalizeH="0" baseline="0" noProof="0" dirty="0">
                <a:ln>
                  <a:noFill/>
                </a:ln>
                <a:solidFill>
                  <a:schemeClr val="tx1">
                    <a:lumMod val="65000"/>
                    <a:lumOff val="35000"/>
                  </a:schemeClr>
                </a:solidFill>
                <a:effectLst/>
                <a:uLnTx/>
                <a:uFillTx/>
                <a:latin typeface="Times New Roman" panose="02020603050405020304" pitchFamily="18" charset="0"/>
                <a:ea typeface="+mn-ea"/>
                <a:cs typeface="Times New Roman" panose="02020603050405020304" pitchFamily="18" charset="0"/>
              </a:rPr>
              <a:t> </a:t>
            </a:r>
            <a:r>
              <a:rPr kumimoji="0" lang="en-US" altLang="en-US" sz="1600" b="0" i="0" u="none" strike="noStrike" kern="1200" cap="none" spc="0" normalizeH="0" baseline="0" noProof="0" dirty="0">
                <a:ln>
                  <a:noFill/>
                </a:ln>
                <a:solidFill>
                  <a:schemeClr val="tx1">
                    <a:lumMod val="65000"/>
                    <a:lumOff val="35000"/>
                  </a:schemeClr>
                </a:solidFill>
                <a:effectLst/>
                <a:uLnTx/>
                <a:uFillTx/>
                <a:latin typeface="Tw Cen MT" panose="020B0602020104020603" pitchFamily="34" charset="0"/>
                <a:ea typeface="Tw Cen MT" panose="020B0602020104020603" pitchFamily="34" charset="0"/>
                <a:cs typeface="Tw Cen MT" panose="020B0602020104020603" pitchFamily="34" charset="0"/>
              </a:rPr>
              <a:t>to</a:t>
            </a:r>
            <a:r>
              <a:rPr kumimoji="0" lang="en-US" altLang="en-US" sz="1600" b="0" i="0" u="none" strike="noStrike" kern="1200" cap="none" spc="0" normalizeH="0" baseline="0" noProof="0" dirty="0">
                <a:ln>
                  <a:noFill/>
                </a:ln>
                <a:solidFill>
                  <a:schemeClr val="tx1">
                    <a:lumMod val="65000"/>
                    <a:lumOff val="35000"/>
                  </a:schemeClr>
                </a:solidFill>
                <a:effectLst/>
                <a:uLnTx/>
                <a:uFillTx/>
                <a:latin typeface="Times New Roman" panose="02020603050405020304" pitchFamily="18" charset="0"/>
                <a:ea typeface="+mn-ea"/>
                <a:cs typeface="Times New Roman" panose="02020603050405020304" pitchFamily="18" charset="0"/>
              </a:rPr>
              <a:t> </a:t>
            </a:r>
            <a:r>
              <a:rPr kumimoji="0" lang="en-US" altLang="en-US" sz="1600" b="0" i="0" u="none" strike="noStrike" kern="1200" cap="none" spc="0" normalizeH="0" baseline="0" noProof="0" dirty="0">
                <a:ln>
                  <a:noFill/>
                </a:ln>
                <a:solidFill>
                  <a:schemeClr val="tx1">
                    <a:lumMod val="65000"/>
                    <a:lumOff val="35000"/>
                  </a:schemeClr>
                </a:solidFill>
                <a:effectLst/>
                <a:uLnTx/>
                <a:uFillTx/>
                <a:latin typeface="Tw Cen MT" panose="020B0602020104020603" pitchFamily="34" charset="0"/>
                <a:ea typeface="Tw Cen MT" panose="020B0602020104020603" pitchFamily="34" charset="0"/>
                <a:cs typeface="Tw Cen MT" panose="020B0602020104020603" pitchFamily="34" charset="0"/>
              </a:rPr>
              <a:t>develop a</a:t>
            </a:r>
            <a:r>
              <a:rPr kumimoji="0" lang="en-US" altLang="en-US" sz="1600" b="0" i="0" u="none" strike="noStrike" kern="1200" cap="none" spc="0" normalizeH="0" baseline="0" noProof="0" dirty="0">
                <a:ln>
                  <a:noFill/>
                </a:ln>
                <a:solidFill>
                  <a:schemeClr val="tx1">
                    <a:lumMod val="65000"/>
                    <a:lumOff val="35000"/>
                  </a:schemeClr>
                </a:solidFill>
                <a:effectLst/>
                <a:uLnTx/>
                <a:uFillTx/>
                <a:latin typeface="Times New Roman" panose="02020603050405020304" pitchFamily="18" charset="0"/>
                <a:ea typeface="+mn-ea"/>
                <a:cs typeface="Times New Roman" panose="02020603050405020304" pitchFamily="18" charset="0"/>
              </a:rPr>
              <a:t> </a:t>
            </a:r>
            <a:r>
              <a:rPr kumimoji="0" lang="en-US" altLang="en-US" sz="1600" b="0" i="0" u="none" strike="noStrike" kern="1200" cap="none" spc="0" normalizeH="0" baseline="0" noProof="0" dirty="0">
                <a:ln>
                  <a:noFill/>
                </a:ln>
                <a:solidFill>
                  <a:schemeClr val="tx1">
                    <a:lumMod val="65000"/>
                    <a:lumOff val="35000"/>
                  </a:schemeClr>
                </a:solidFill>
                <a:effectLst/>
                <a:uLnTx/>
                <a:uFillTx/>
                <a:latin typeface="Tw Cen MT" panose="020B0602020104020603" pitchFamily="34" charset="0"/>
                <a:ea typeface="Tw Cen MT" panose="020B0602020104020603" pitchFamily="34" charset="0"/>
                <a:cs typeface="Tw Cen MT" panose="020B0602020104020603" pitchFamily="34" charset="0"/>
              </a:rPr>
              <a:t>technology</a:t>
            </a:r>
          </a:p>
        </p:txBody>
      </p:sp>
      <p:sp>
        <p:nvSpPr>
          <p:cNvPr id="6" name="object 6">
            <a:extLst>
              <a:ext uri="{FF2B5EF4-FFF2-40B4-BE49-F238E27FC236}">
                <a16:creationId xmlns:a16="http://schemas.microsoft.com/office/drawing/2014/main" id="{28053CE0-CF60-4931-9E8B-D3CBE37E9E8F}"/>
              </a:ext>
            </a:extLst>
          </p:cNvPr>
          <p:cNvSpPr/>
          <p:nvPr/>
        </p:nvSpPr>
        <p:spPr>
          <a:xfrm>
            <a:off x="360826" y="2228219"/>
            <a:ext cx="2355850" cy="755650"/>
          </a:xfrm>
          <a:custGeom>
            <a:avLst/>
            <a:gdLst/>
            <a:ahLst/>
            <a:cxnLst/>
            <a:rect l="l" t="t" r="r" b="b"/>
            <a:pathLst>
              <a:path w="2355215" h="756285">
                <a:moveTo>
                  <a:pt x="0" y="755964"/>
                </a:moveTo>
                <a:lnTo>
                  <a:pt x="2355092" y="755964"/>
                </a:lnTo>
                <a:lnTo>
                  <a:pt x="2355092" y="0"/>
                </a:lnTo>
                <a:lnTo>
                  <a:pt x="0" y="0"/>
                </a:lnTo>
                <a:lnTo>
                  <a:pt x="0" y="755964"/>
                </a:lnTo>
                <a:close/>
              </a:path>
            </a:pathLst>
          </a:custGeom>
          <a:solidFill>
            <a:srgbClr val="004280"/>
          </a:solidFill>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014" name="object 7">
            <a:extLst>
              <a:ext uri="{FF2B5EF4-FFF2-40B4-BE49-F238E27FC236}">
                <a16:creationId xmlns:a16="http://schemas.microsoft.com/office/drawing/2014/main" id="{6A518415-CBD4-4446-8C5B-A1FE1B91A3F9}"/>
              </a:ext>
            </a:extLst>
          </p:cNvPr>
          <p:cNvSpPr>
            <a:spLocks/>
          </p:cNvSpPr>
          <p:nvPr/>
        </p:nvSpPr>
        <p:spPr bwMode="auto">
          <a:xfrm>
            <a:off x="366361" y="2227601"/>
            <a:ext cx="2354263" cy="757237"/>
          </a:xfrm>
          <a:custGeom>
            <a:avLst/>
            <a:gdLst>
              <a:gd name="T0" fmla="*/ 0 w 2355215"/>
              <a:gd name="T1" fmla="*/ 756916 h 756285"/>
              <a:gd name="T2" fmla="*/ 2354140 w 2355215"/>
              <a:gd name="T3" fmla="*/ 756916 h 756285"/>
              <a:gd name="T4" fmla="*/ 2354140 w 2355215"/>
              <a:gd name="T5" fmla="*/ 0 h 756285"/>
              <a:gd name="T6" fmla="*/ 0 w 2355215"/>
              <a:gd name="T7" fmla="*/ 0 h 756285"/>
              <a:gd name="T8" fmla="*/ 0 w 2355215"/>
              <a:gd name="T9" fmla="*/ 756916 h 7562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55215" h="756285">
                <a:moveTo>
                  <a:pt x="0" y="755964"/>
                </a:moveTo>
                <a:lnTo>
                  <a:pt x="2355092" y="755964"/>
                </a:lnTo>
                <a:lnTo>
                  <a:pt x="2355092" y="0"/>
                </a:lnTo>
                <a:lnTo>
                  <a:pt x="0" y="0"/>
                </a:lnTo>
                <a:lnTo>
                  <a:pt x="0" y="755964"/>
                </a:lnTo>
                <a:close/>
              </a:path>
            </a:pathLst>
          </a:custGeom>
          <a:noFill/>
          <a:ln w="19049">
            <a:solidFill>
              <a:srgbClr val="93B6D2"/>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3015" name="object 8">
            <a:extLst>
              <a:ext uri="{FF2B5EF4-FFF2-40B4-BE49-F238E27FC236}">
                <a16:creationId xmlns:a16="http://schemas.microsoft.com/office/drawing/2014/main" id="{C0BBE82C-33F2-4303-BA07-6D1A93E25FCD}"/>
              </a:ext>
            </a:extLst>
          </p:cNvPr>
          <p:cNvSpPr txBox="1">
            <a:spLocks noChangeArrowheads="1"/>
          </p:cNvSpPr>
          <p:nvPr/>
        </p:nvSpPr>
        <p:spPr bwMode="auto">
          <a:xfrm>
            <a:off x="420027" y="2300120"/>
            <a:ext cx="1836738"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12700" marR="0" lvl="0" indent="0" algn="l" defTabSz="457200" rtl="0" eaLnBrk="1" fontAlgn="base" latinLnBrk="0" hangingPunct="1">
              <a:lnSpc>
                <a:spcPts val="1575"/>
              </a:lnSpc>
              <a:spcBef>
                <a:spcPct val="0"/>
              </a:spcBef>
              <a:spcAft>
                <a:spcPct val="0"/>
              </a:spcAft>
              <a:buClrTx/>
              <a:buSzTx/>
              <a:buFontTx/>
              <a:buNone/>
              <a:tabLst/>
              <a:defRPr/>
            </a:pPr>
            <a:r>
              <a:rPr kumimoji="0" lang="en-US" altLang="en-US" sz="1500" b="1" i="0" u="none" strike="noStrike" kern="1200" cap="none" spc="0" normalizeH="0" baseline="0" noProof="0" dirty="0">
                <a:ln>
                  <a:noFill/>
                </a:ln>
                <a:solidFill>
                  <a:srgbClr val="FFFFFF"/>
                </a:solidFill>
                <a:effectLst/>
                <a:uLnTx/>
                <a:uFillTx/>
                <a:latin typeface="Tw Cen MT" panose="020B0602020104020603" pitchFamily="34" charset="0"/>
                <a:ea typeface="Tw Cen MT" panose="020B0602020104020603" pitchFamily="34" charset="0"/>
                <a:cs typeface="Tw Cen MT" panose="020B0602020104020603" pitchFamily="34" charset="0"/>
              </a:rPr>
              <a:t>Technology</a:t>
            </a:r>
            <a:r>
              <a:rPr kumimoji="0" lang="en-US" altLang="en-US" sz="15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1500" b="1" i="0" u="none" strike="noStrike" kern="1200" cap="none" spc="0" normalizeH="0" baseline="0" noProof="0" dirty="0">
                <a:ln>
                  <a:noFill/>
                </a:ln>
                <a:solidFill>
                  <a:srgbClr val="FFFFFF"/>
                </a:solidFill>
                <a:effectLst/>
                <a:uLnTx/>
                <a:uFillTx/>
                <a:latin typeface="Tw Cen MT" panose="020B0602020104020603" pitchFamily="34" charset="0"/>
                <a:ea typeface="Tw Cen MT" panose="020B0602020104020603" pitchFamily="34" charset="0"/>
                <a:cs typeface="Tw Cen MT" panose="020B0602020104020603" pitchFamily="34" charset="0"/>
              </a:rPr>
              <a:t>Innovation Cluster</a:t>
            </a:r>
            <a:r>
              <a:rPr kumimoji="0" lang="en-US" altLang="en-US" sz="15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1500" b="1" i="0" u="none" strike="noStrike" kern="1200" cap="none" spc="0" normalizeH="0" baseline="0" noProof="0" dirty="0">
                <a:ln>
                  <a:noFill/>
                </a:ln>
                <a:solidFill>
                  <a:srgbClr val="FFFFFF"/>
                </a:solidFill>
                <a:effectLst/>
                <a:uLnTx/>
                <a:uFillTx/>
                <a:latin typeface="Tw Cen MT" panose="020B0602020104020603" pitchFamily="34" charset="0"/>
                <a:ea typeface="Tw Cen MT" panose="020B0602020104020603" pitchFamily="34" charset="0"/>
                <a:cs typeface="Tw Cen MT" panose="020B0602020104020603" pitchFamily="34" charset="0"/>
              </a:rPr>
              <a:t>Programmes</a:t>
            </a:r>
            <a:endParaRPr kumimoji="0" lang="en-US" altLang="en-US" sz="1500" b="0" i="0" u="none" strike="noStrike" kern="1200" cap="none" spc="0" normalizeH="0" baseline="0" noProof="0" dirty="0">
              <a:ln>
                <a:noFill/>
              </a:ln>
              <a:solidFill>
                <a:srgbClr val="000000"/>
              </a:solidFill>
              <a:effectLst/>
              <a:uLnTx/>
              <a:uFillTx/>
              <a:latin typeface="Tw Cen MT" panose="020B0602020104020603" pitchFamily="34" charset="0"/>
              <a:ea typeface="Tw Cen MT" panose="020B0602020104020603" pitchFamily="34" charset="0"/>
              <a:cs typeface="Tw Cen MT" panose="020B0602020104020603" pitchFamily="34" charset="0"/>
            </a:endParaRPr>
          </a:p>
        </p:txBody>
      </p:sp>
      <p:sp>
        <p:nvSpPr>
          <p:cNvPr id="43016" name="object 9">
            <a:extLst>
              <a:ext uri="{FF2B5EF4-FFF2-40B4-BE49-F238E27FC236}">
                <a16:creationId xmlns:a16="http://schemas.microsoft.com/office/drawing/2014/main" id="{836B147F-6B8C-48FE-B416-630117440055}"/>
              </a:ext>
            </a:extLst>
          </p:cNvPr>
          <p:cNvSpPr>
            <a:spLocks noChangeArrowheads="1"/>
          </p:cNvSpPr>
          <p:nvPr/>
        </p:nvSpPr>
        <p:spPr bwMode="auto">
          <a:xfrm>
            <a:off x="2317089" y="2457282"/>
            <a:ext cx="823913" cy="825500"/>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43017" name="object 10">
            <a:extLst>
              <a:ext uri="{FF2B5EF4-FFF2-40B4-BE49-F238E27FC236}">
                <a16:creationId xmlns:a16="http://schemas.microsoft.com/office/drawing/2014/main" id="{ADDC3D73-4700-40C4-B414-FD9AF7A00EC5}"/>
              </a:ext>
            </a:extLst>
          </p:cNvPr>
          <p:cNvSpPr>
            <a:spLocks/>
          </p:cNvSpPr>
          <p:nvPr/>
        </p:nvSpPr>
        <p:spPr bwMode="auto">
          <a:xfrm>
            <a:off x="2317089" y="2457282"/>
            <a:ext cx="823913" cy="825500"/>
          </a:xfrm>
          <a:custGeom>
            <a:avLst/>
            <a:gdLst>
              <a:gd name="T0" fmla="*/ 0 w 824230"/>
              <a:gd name="T1" fmla="*/ 412756 h 824229"/>
              <a:gd name="T2" fmla="*/ 5392 w 824230"/>
              <a:gd name="T3" fmla="*/ 345807 h 824229"/>
              <a:gd name="T4" fmla="*/ 21003 w 824230"/>
              <a:gd name="T5" fmla="*/ 282298 h 824229"/>
              <a:gd name="T6" fmla="*/ 45983 w 824230"/>
              <a:gd name="T7" fmla="*/ 223076 h 824229"/>
              <a:gd name="T8" fmla="*/ 79486 w 824230"/>
              <a:gd name="T9" fmla="*/ 168993 h 824229"/>
              <a:gd name="T10" fmla="*/ 120663 w 824230"/>
              <a:gd name="T11" fmla="*/ 120898 h 824229"/>
              <a:gd name="T12" fmla="*/ 168664 w 824230"/>
              <a:gd name="T13" fmla="*/ 79642 h 824229"/>
              <a:gd name="T14" fmla="*/ 222642 w 824230"/>
              <a:gd name="T15" fmla="*/ 46073 h 824229"/>
              <a:gd name="T16" fmla="*/ 281749 w 824230"/>
              <a:gd name="T17" fmla="*/ 21043 h 824229"/>
              <a:gd name="T18" fmla="*/ 345134 w 824230"/>
              <a:gd name="T19" fmla="*/ 5402 h 824229"/>
              <a:gd name="T20" fmla="*/ 411952 w 824230"/>
              <a:gd name="T21" fmla="*/ 0 h 824229"/>
              <a:gd name="T22" fmla="*/ 445737 w 824230"/>
              <a:gd name="T23" fmla="*/ 1368 h 824229"/>
              <a:gd name="T24" fmla="*/ 510944 w 824230"/>
              <a:gd name="T25" fmla="*/ 11996 h 824229"/>
              <a:gd name="T26" fmla="*/ 572298 w 824230"/>
              <a:gd name="T27" fmla="*/ 32438 h 824229"/>
              <a:gd name="T28" fmla="*/ 628947 w 824230"/>
              <a:gd name="T29" fmla="*/ 61843 h 824229"/>
              <a:gd name="T30" fmla="*/ 680044 w 824230"/>
              <a:gd name="T31" fmla="*/ 99362 h 824229"/>
              <a:gd name="T32" fmla="*/ 724740 w 824230"/>
              <a:gd name="T33" fmla="*/ 144144 h 824229"/>
              <a:gd name="T34" fmla="*/ 762188 w 824230"/>
              <a:gd name="T35" fmla="*/ 195339 h 824229"/>
              <a:gd name="T36" fmla="*/ 791536 w 824230"/>
              <a:gd name="T37" fmla="*/ 252098 h 824229"/>
              <a:gd name="T38" fmla="*/ 811940 w 824230"/>
              <a:gd name="T39" fmla="*/ 313570 h 824229"/>
              <a:gd name="T40" fmla="*/ 822548 w 824230"/>
              <a:gd name="T41" fmla="*/ 378904 h 824229"/>
              <a:gd name="T42" fmla="*/ 823913 w 824230"/>
              <a:gd name="T43" fmla="*/ 412756 h 824229"/>
              <a:gd name="T44" fmla="*/ 822548 w 824230"/>
              <a:gd name="T45" fmla="*/ 446605 h 824229"/>
              <a:gd name="T46" fmla="*/ 811940 w 824230"/>
              <a:gd name="T47" fmla="*/ 511938 h 824229"/>
              <a:gd name="T48" fmla="*/ 791536 w 824230"/>
              <a:gd name="T49" fmla="*/ 573409 h 824229"/>
              <a:gd name="T50" fmla="*/ 762188 w 824230"/>
              <a:gd name="T51" fmla="*/ 630166 h 824229"/>
              <a:gd name="T52" fmla="*/ 724740 w 824230"/>
              <a:gd name="T53" fmla="*/ 681360 h 824229"/>
              <a:gd name="T54" fmla="*/ 680044 w 824230"/>
              <a:gd name="T55" fmla="*/ 726141 h 824229"/>
              <a:gd name="T56" fmla="*/ 628947 w 824230"/>
              <a:gd name="T57" fmla="*/ 763659 h 824229"/>
              <a:gd name="T58" fmla="*/ 572298 w 824230"/>
              <a:gd name="T59" fmla="*/ 793064 h 824229"/>
              <a:gd name="T60" fmla="*/ 510944 w 824230"/>
              <a:gd name="T61" fmla="*/ 813506 h 824229"/>
              <a:gd name="T62" fmla="*/ 445737 w 824230"/>
              <a:gd name="T63" fmla="*/ 824133 h 824229"/>
              <a:gd name="T64" fmla="*/ 411952 w 824230"/>
              <a:gd name="T65" fmla="*/ 825501 h 824229"/>
              <a:gd name="T66" fmla="*/ 378168 w 824230"/>
              <a:gd name="T67" fmla="*/ 824133 h 824229"/>
              <a:gd name="T68" fmla="*/ 312960 w 824230"/>
              <a:gd name="T69" fmla="*/ 813506 h 824229"/>
              <a:gd name="T70" fmla="*/ 251607 w 824230"/>
              <a:gd name="T71" fmla="*/ 793064 h 824229"/>
              <a:gd name="T72" fmla="*/ 194959 w 824230"/>
              <a:gd name="T73" fmla="*/ 763659 h 824229"/>
              <a:gd name="T74" fmla="*/ 143864 w 824230"/>
              <a:gd name="T75" fmla="*/ 726141 h 824229"/>
              <a:gd name="T76" fmla="*/ 99169 w 824230"/>
              <a:gd name="T77" fmla="*/ 681360 h 824229"/>
              <a:gd name="T78" fmla="*/ 61723 w 824230"/>
              <a:gd name="T79" fmla="*/ 630166 h 824229"/>
              <a:gd name="T80" fmla="*/ 32375 w 824230"/>
              <a:gd name="T81" fmla="*/ 573409 h 824229"/>
              <a:gd name="T82" fmla="*/ 11972 w 824230"/>
              <a:gd name="T83" fmla="*/ 511938 h 824229"/>
              <a:gd name="T84" fmla="*/ 1365 w 824230"/>
              <a:gd name="T85" fmla="*/ 446605 h 824229"/>
              <a:gd name="T86" fmla="*/ 0 w 824230"/>
              <a:gd name="T87" fmla="*/ 412756 h 82422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24230" h="824229">
                <a:moveTo>
                  <a:pt x="0" y="412120"/>
                </a:moveTo>
                <a:lnTo>
                  <a:pt x="5394" y="345275"/>
                </a:lnTo>
                <a:lnTo>
                  <a:pt x="21011" y="281863"/>
                </a:lnTo>
                <a:lnTo>
                  <a:pt x="46001" y="222733"/>
                </a:lnTo>
                <a:lnTo>
                  <a:pt x="79517" y="168733"/>
                </a:lnTo>
                <a:lnTo>
                  <a:pt x="120709" y="120712"/>
                </a:lnTo>
                <a:lnTo>
                  <a:pt x="168729" y="79519"/>
                </a:lnTo>
                <a:lnTo>
                  <a:pt x="222728" y="46002"/>
                </a:lnTo>
                <a:lnTo>
                  <a:pt x="281857" y="21011"/>
                </a:lnTo>
                <a:lnTo>
                  <a:pt x="345267" y="5394"/>
                </a:lnTo>
                <a:lnTo>
                  <a:pt x="412110" y="0"/>
                </a:lnTo>
                <a:lnTo>
                  <a:pt x="445908" y="1366"/>
                </a:lnTo>
                <a:lnTo>
                  <a:pt x="511141" y="11978"/>
                </a:lnTo>
                <a:lnTo>
                  <a:pt x="572518" y="32388"/>
                </a:lnTo>
                <a:lnTo>
                  <a:pt x="629189" y="61748"/>
                </a:lnTo>
                <a:lnTo>
                  <a:pt x="680306" y="99209"/>
                </a:lnTo>
                <a:lnTo>
                  <a:pt x="725019" y="143922"/>
                </a:lnTo>
                <a:lnTo>
                  <a:pt x="762481" y="195038"/>
                </a:lnTo>
                <a:lnTo>
                  <a:pt x="791841" y="251710"/>
                </a:lnTo>
                <a:lnTo>
                  <a:pt x="812252" y="313087"/>
                </a:lnTo>
                <a:lnTo>
                  <a:pt x="822864" y="378321"/>
                </a:lnTo>
                <a:lnTo>
                  <a:pt x="824230" y="412120"/>
                </a:lnTo>
                <a:lnTo>
                  <a:pt x="822864" y="445917"/>
                </a:lnTo>
                <a:lnTo>
                  <a:pt x="812252" y="511150"/>
                </a:lnTo>
                <a:lnTo>
                  <a:pt x="791841" y="572526"/>
                </a:lnTo>
                <a:lnTo>
                  <a:pt x="762481" y="629196"/>
                </a:lnTo>
                <a:lnTo>
                  <a:pt x="725019" y="680311"/>
                </a:lnTo>
                <a:lnTo>
                  <a:pt x="680306" y="725023"/>
                </a:lnTo>
                <a:lnTo>
                  <a:pt x="629189" y="762483"/>
                </a:lnTo>
                <a:lnTo>
                  <a:pt x="572518" y="791843"/>
                </a:lnTo>
                <a:lnTo>
                  <a:pt x="511141" y="812253"/>
                </a:lnTo>
                <a:lnTo>
                  <a:pt x="445908" y="822864"/>
                </a:lnTo>
                <a:lnTo>
                  <a:pt x="412110" y="824230"/>
                </a:lnTo>
                <a:lnTo>
                  <a:pt x="378313" y="822864"/>
                </a:lnTo>
                <a:lnTo>
                  <a:pt x="313080" y="812253"/>
                </a:lnTo>
                <a:lnTo>
                  <a:pt x="251704" y="791843"/>
                </a:lnTo>
                <a:lnTo>
                  <a:pt x="195034" y="762483"/>
                </a:lnTo>
                <a:lnTo>
                  <a:pt x="143919" y="725023"/>
                </a:lnTo>
                <a:lnTo>
                  <a:pt x="99207" y="680311"/>
                </a:lnTo>
                <a:lnTo>
                  <a:pt x="61747" y="629196"/>
                </a:lnTo>
                <a:lnTo>
                  <a:pt x="32387" y="572526"/>
                </a:lnTo>
                <a:lnTo>
                  <a:pt x="11977" y="511150"/>
                </a:lnTo>
                <a:lnTo>
                  <a:pt x="1366" y="445917"/>
                </a:lnTo>
                <a:lnTo>
                  <a:pt x="0" y="412120"/>
                </a:lnTo>
                <a:close/>
              </a:path>
            </a:pathLst>
          </a:custGeom>
          <a:noFill/>
          <a:ln w="19049">
            <a:solidFill>
              <a:srgbClr val="DCE5EE"/>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3018" name="object 11">
            <a:extLst>
              <a:ext uri="{FF2B5EF4-FFF2-40B4-BE49-F238E27FC236}">
                <a16:creationId xmlns:a16="http://schemas.microsoft.com/office/drawing/2014/main" id="{D5CA8C13-3E2A-497C-B9D1-432530D60519}"/>
              </a:ext>
            </a:extLst>
          </p:cNvPr>
          <p:cNvSpPr>
            <a:spLocks/>
          </p:cNvSpPr>
          <p:nvPr/>
        </p:nvSpPr>
        <p:spPr bwMode="auto">
          <a:xfrm>
            <a:off x="3312452" y="1346032"/>
            <a:ext cx="2355850" cy="933450"/>
          </a:xfrm>
          <a:custGeom>
            <a:avLst/>
            <a:gdLst>
              <a:gd name="T0" fmla="*/ 74695 w 2355215"/>
              <a:gd name="T1" fmla="*/ 0 h 934085"/>
              <a:gd name="T2" fmla="*/ 2281037 w 2355215"/>
              <a:gd name="T3" fmla="*/ 0 h 934085"/>
              <a:gd name="T4" fmla="*/ 2295544 w 2355215"/>
              <a:gd name="T5" fmla="*/ 1403 h 934085"/>
              <a:gd name="T6" fmla="*/ 2332305 w 2355215"/>
              <a:gd name="T7" fmla="*/ 20332 h 934085"/>
              <a:gd name="T8" fmla="*/ 2353324 w 2355215"/>
              <a:gd name="T9" fmla="*/ 55742 h 934085"/>
              <a:gd name="T10" fmla="*/ 2355733 w 2355215"/>
              <a:gd name="T11" fmla="*/ 933333 h 934085"/>
              <a:gd name="T12" fmla="*/ 0 w 2355215"/>
              <a:gd name="T13" fmla="*/ 933333 h 934085"/>
              <a:gd name="T14" fmla="*/ 0 w 2355215"/>
              <a:gd name="T15" fmla="*/ 74624 h 934085"/>
              <a:gd name="T16" fmla="*/ 1409 w 2355215"/>
              <a:gd name="T17" fmla="*/ 60131 h 934085"/>
              <a:gd name="T18" fmla="*/ 20395 w 2355215"/>
              <a:gd name="T19" fmla="*/ 23406 h 934085"/>
              <a:gd name="T20" fmla="*/ 55836 w 2355215"/>
              <a:gd name="T21" fmla="*/ 2405 h 934085"/>
              <a:gd name="T22" fmla="*/ 74695 w 2355215"/>
              <a:gd name="T23" fmla="*/ 0 h 9340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355215" h="934085">
                <a:moveTo>
                  <a:pt x="74675" y="0"/>
                </a:moveTo>
                <a:lnTo>
                  <a:pt x="2280422" y="0"/>
                </a:lnTo>
                <a:lnTo>
                  <a:pt x="2294925" y="1404"/>
                </a:lnTo>
                <a:lnTo>
                  <a:pt x="2331676" y="20346"/>
                </a:lnTo>
                <a:lnTo>
                  <a:pt x="2352690" y="55780"/>
                </a:lnTo>
                <a:lnTo>
                  <a:pt x="2355098" y="933968"/>
                </a:lnTo>
                <a:lnTo>
                  <a:pt x="0" y="933968"/>
                </a:lnTo>
                <a:lnTo>
                  <a:pt x="0" y="74675"/>
                </a:lnTo>
                <a:lnTo>
                  <a:pt x="1409" y="60172"/>
                </a:lnTo>
                <a:lnTo>
                  <a:pt x="20390" y="23422"/>
                </a:lnTo>
                <a:lnTo>
                  <a:pt x="55821" y="2407"/>
                </a:lnTo>
                <a:lnTo>
                  <a:pt x="74675" y="0"/>
                </a:lnTo>
                <a:close/>
              </a:path>
            </a:pathLst>
          </a:custGeom>
          <a:noFill/>
          <a:ln w="19049">
            <a:solidFill>
              <a:srgbClr val="93B6D2"/>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3019" name="object 12">
            <a:extLst>
              <a:ext uri="{FF2B5EF4-FFF2-40B4-BE49-F238E27FC236}">
                <a16:creationId xmlns:a16="http://schemas.microsoft.com/office/drawing/2014/main" id="{89C49DD6-FA83-4516-8A08-5D951F356387}"/>
              </a:ext>
            </a:extLst>
          </p:cNvPr>
          <p:cNvSpPr txBox="1">
            <a:spLocks noChangeArrowheads="1"/>
          </p:cNvSpPr>
          <p:nvPr/>
        </p:nvSpPr>
        <p:spPr bwMode="auto">
          <a:xfrm>
            <a:off x="3342615" y="1401595"/>
            <a:ext cx="2257425"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0" indent="-114300" defTabSz="457200">
              <a:lnSpc>
                <a:spcPct val="90000"/>
              </a:lnSpc>
              <a:spcBef>
                <a:spcPts val="1000"/>
              </a:spcBef>
              <a:buFont typeface="Arial" panose="020B0604020202020204" pitchFamily="34" charset="0"/>
              <a:buChar char="•"/>
              <a:tabLst>
                <a:tab pos="127000" algn="l"/>
              </a:tabLst>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tabLst>
                <a:tab pos="127000" algn="l"/>
              </a:tabLst>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tabLst>
                <a:tab pos="127000" algn="l"/>
              </a:tabLst>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tabLst>
                <a:tab pos="127000" algn="l"/>
              </a:tabLst>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tabLst>
                <a:tab pos="1270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1270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1270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1270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127000" algn="l"/>
              </a:tabLst>
              <a:defRPr>
                <a:solidFill>
                  <a:schemeClr val="tx1"/>
                </a:solidFill>
                <a:latin typeface="Calibri" panose="020F0502020204030204" pitchFamily="34" charset="0"/>
              </a:defRPr>
            </a:lvl9pPr>
          </a:lstStyle>
          <a:p>
            <a:pPr marL="127000" marR="0" lvl="0" indent="-114300" algn="l" defTabSz="457200" rtl="0" eaLnBrk="1" fontAlgn="base" latinLnBrk="0" hangingPunct="1">
              <a:lnSpc>
                <a:spcPct val="83000"/>
              </a:lnSpc>
              <a:spcBef>
                <a:spcPct val="0"/>
              </a:spcBef>
              <a:spcAft>
                <a:spcPct val="0"/>
              </a:spcAft>
              <a:buClrTx/>
              <a:buSzTx/>
              <a:buFont typeface="Tw Cen MT" panose="020B0602020104020603" pitchFamily="34" charset="0"/>
              <a:buChar char="•"/>
              <a:tabLst>
                <a:tab pos="127000" algn="l"/>
              </a:tabLst>
              <a:defRPr/>
            </a:pPr>
            <a:r>
              <a:rPr kumimoji="0" lang="en-US" altLang="en-US" sz="1600" b="0" i="0" u="none" strike="noStrike" kern="1200" cap="none" spc="0" normalizeH="0" baseline="0" noProof="0" dirty="0">
                <a:ln>
                  <a:noFill/>
                </a:ln>
                <a:solidFill>
                  <a:schemeClr val="tx1">
                    <a:lumMod val="65000"/>
                    <a:lumOff val="35000"/>
                  </a:schemeClr>
                </a:solidFill>
                <a:effectLst/>
                <a:uLnTx/>
                <a:uFillTx/>
                <a:latin typeface="Times New Roman" panose="02020603050405020304" pitchFamily="18" charset="0"/>
                <a:ea typeface="+mn-ea"/>
                <a:cs typeface="Times New Roman" panose="02020603050405020304" pitchFamily="18" charset="0"/>
              </a:rPr>
              <a:t> </a:t>
            </a:r>
            <a:r>
              <a:rPr kumimoji="0" lang="en-US" altLang="en-US" sz="1600" b="0" i="0" u="none" strike="noStrike" kern="1200" cap="none" spc="0" normalizeH="0" baseline="0" noProof="0" dirty="0">
                <a:ln>
                  <a:noFill/>
                </a:ln>
                <a:solidFill>
                  <a:schemeClr val="tx1">
                    <a:lumMod val="65000"/>
                    <a:lumOff val="35000"/>
                  </a:schemeClr>
                </a:solidFill>
                <a:effectLst/>
                <a:uLnTx/>
                <a:uFillTx/>
                <a:latin typeface="Tw Cen MT" panose="020B0602020104020603" pitchFamily="34" charset="0"/>
                <a:ea typeface="Tw Cen MT" panose="020B0602020104020603" pitchFamily="34" charset="0"/>
                <a:cs typeface="Tw Cen MT" panose="020B0602020104020603" pitchFamily="34" charset="0"/>
              </a:rPr>
              <a:t>Enables universities</a:t>
            </a:r>
            <a:r>
              <a:rPr kumimoji="0" lang="en-US" altLang="en-US" sz="1600" b="0" i="0" u="none" strike="noStrike" kern="1200" cap="none" spc="0" normalizeH="0" baseline="0" noProof="0" dirty="0">
                <a:ln>
                  <a:noFill/>
                </a:ln>
                <a:solidFill>
                  <a:schemeClr val="tx1">
                    <a:lumMod val="65000"/>
                    <a:lumOff val="35000"/>
                  </a:schemeClr>
                </a:solidFill>
                <a:effectLst/>
                <a:uLnTx/>
                <a:uFillTx/>
                <a:latin typeface="Times New Roman" panose="02020603050405020304" pitchFamily="18" charset="0"/>
                <a:ea typeface="+mn-ea"/>
                <a:cs typeface="Times New Roman" panose="02020603050405020304" pitchFamily="18" charset="0"/>
              </a:rPr>
              <a:t> </a:t>
            </a:r>
            <a:r>
              <a:rPr kumimoji="0" lang="en-US" altLang="en-US" sz="1600" b="0" i="0" u="none" strike="noStrike" kern="1200" cap="none" spc="0" normalizeH="0" baseline="0" noProof="0" dirty="0">
                <a:ln>
                  <a:noFill/>
                </a:ln>
                <a:solidFill>
                  <a:schemeClr val="tx1">
                    <a:lumMod val="65000"/>
                    <a:lumOff val="35000"/>
                  </a:schemeClr>
                </a:solidFill>
                <a:effectLst/>
                <a:uLnTx/>
                <a:uFillTx/>
                <a:latin typeface="Tw Cen MT" panose="020B0602020104020603" pitchFamily="34" charset="0"/>
                <a:ea typeface="Tw Cen MT" panose="020B0602020104020603" pitchFamily="34" charset="0"/>
                <a:cs typeface="Tw Cen MT" panose="020B0602020104020603" pitchFamily="34" charset="0"/>
              </a:rPr>
              <a:t>to</a:t>
            </a:r>
            <a:r>
              <a:rPr kumimoji="0" lang="en-US" altLang="en-US" sz="1600" b="0" i="0" u="none" strike="noStrike" kern="1200" cap="none" spc="0" normalizeH="0" baseline="0" noProof="0" dirty="0">
                <a:ln>
                  <a:noFill/>
                </a:ln>
                <a:solidFill>
                  <a:schemeClr val="tx1">
                    <a:lumMod val="65000"/>
                    <a:lumOff val="35000"/>
                  </a:schemeClr>
                </a:solidFill>
                <a:effectLst/>
                <a:uLnTx/>
                <a:uFillTx/>
                <a:latin typeface="Times New Roman" panose="02020603050405020304" pitchFamily="18" charset="0"/>
                <a:ea typeface="+mn-ea"/>
                <a:cs typeface="Times New Roman" panose="02020603050405020304" pitchFamily="18" charset="0"/>
              </a:rPr>
              <a:t> </a:t>
            </a:r>
            <a:r>
              <a:rPr kumimoji="0" lang="en-US" altLang="en-US" sz="1600" b="0" i="0" u="none" strike="noStrike" kern="1200" cap="none" spc="0" normalizeH="0" baseline="0" noProof="0" dirty="0">
                <a:ln>
                  <a:noFill/>
                </a:ln>
                <a:solidFill>
                  <a:schemeClr val="tx1">
                    <a:lumMod val="65000"/>
                    <a:lumOff val="35000"/>
                  </a:schemeClr>
                </a:solidFill>
                <a:effectLst/>
                <a:uLnTx/>
                <a:uFillTx/>
                <a:latin typeface="Tw Cen MT" panose="020B0602020104020603" pitchFamily="34" charset="0"/>
                <a:ea typeface="Tw Cen MT" panose="020B0602020104020603" pitchFamily="34" charset="0"/>
                <a:cs typeface="Tw Cen MT" panose="020B0602020104020603" pitchFamily="34" charset="0"/>
              </a:rPr>
              <a:t>provide</a:t>
            </a:r>
            <a:r>
              <a:rPr kumimoji="0" lang="en-US" altLang="en-US" sz="1600" b="0" i="0" u="none" strike="noStrike" kern="1200" cap="none" spc="0" normalizeH="0" baseline="0" noProof="0" dirty="0">
                <a:ln>
                  <a:noFill/>
                </a:ln>
                <a:solidFill>
                  <a:schemeClr val="tx1">
                    <a:lumMod val="65000"/>
                    <a:lumOff val="35000"/>
                  </a:schemeClr>
                </a:solidFill>
                <a:effectLst/>
                <a:uLnTx/>
                <a:uFillTx/>
                <a:latin typeface="Times New Roman" panose="02020603050405020304" pitchFamily="18" charset="0"/>
                <a:ea typeface="+mn-ea"/>
                <a:cs typeface="Times New Roman" panose="02020603050405020304" pitchFamily="18" charset="0"/>
              </a:rPr>
              <a:t> </a:t>
            </a:r>
            <a:r>
              <a:rPr kumimoji="0" lang="en-US" altLang="en-US" sz="1600" b="0" i="0" u="none" strike="noStrike" kern="1200" cap="none" spc="0" normalizeH="0" baseline="0" noProof="0" dirty="0">
                <a:ln>
                  <a:noFill/>
                </a:ln>
                <a:solidFill>
                  <a:schemeClr val="tx1">
                    <a:lumMod val="65000"/>
                    <a:lumOff val="35000"/>
                  </a:schemeClr>
                </a:solidFill>
                <a:effectLst/>
                <a:uLnTx/>
                <a:uFillTx/>
                <a:latin typeface="Tw Cen MT" panose="020B0602020104020603" pitchFamily="34" charset="0"/>
                <a:ea typeface="Tw Cen MT" panose="020B0602020104020603" pitchFamily="34" charset="0"/>
                <a:cs typeface="Tw Cen MT" panose="020B0602020104020603" pitchFamily="34" charset="0"/>
              </a:rPr>
              <a:t>innovative</a:t>
            </a:r>
            <a:r>
              <a:rPr kumimoji="0" lang="en-US" altLang="en-US" sz="1600" b="0" i="0" u="none" strike="noStrike" kern="1200" cap="none" spc="0" normalizeH="0" baseline="0" noProof="0" dirty="0">
                <a:ln>
                  <a:noFill/>
                </a:ln>
                <a:solidFill>
                  <a:schemeClr val="tx1">
                    <a:lumMod val="65000"/>
                    <a:lumOff val="35000"/>
                  </a:schemeClr>
                </a:solidFill>
                <a:effectLst/>
                <a:uLnTx/>
                <a:uFillTx/>
                <a:latin typeface="Times New Roman" panose="02020603050405020304" pitchFamily="18" charset="0"/>
                <a:ea typeface="+mn-ea"/>
                <a:cs typeface="Times New Roman" panose="02020603050405020304" pitchFamily="18" charset="0"/>
              </a:rPr>
              <a:t> </a:t>
            </a:r>
            <a:r>
              <a:rPr kumimoji="0" lang="en-US" altLang="en-US" sz="1600" b="0" i="0" u="none" strike="noStrike" kern="1200" cap="none" spc="0" normalizeH="0" baseline="0" noProof="0" dirty="0">
                <a:ln>
                  <a:noFill/>
                </a:ln>
                <a:solidFill>
                  <a:schemeClr val="tx1">
                    <a:lumMod val="65000"/>
                    <a:lumOff val="35000"/>
                  </a:schemeClr>
                </a:solidFill>
                <a:effectLst/>
                <a:uLnTx/>
                <a:uFillTx/>
                <a:latin typeface="Tw Cen MT" panose="020B0602020104020603" pitchFamily="34" charset="0"/>
                <a:ea typeface="Tw Cen MT" panose="020B0602020104020603" pitchFamily="34" charset="0"/>
                <a:cs typeface="Tw Cen MT" panose="020B0602020104020603" pitchFamily="34" charset="0"/>
              </a:rPr>
              <a:t>SET</a:t>
            </a:r>
            <a:r>
              <a:rPr kumimoji="0" lang="en-US" altLang="en-US" sz="1600" b="0" i="0" u="none" strike="noStrike" kern="1200" cap="none" spc="0" normalizeH="0" baseline="0" noProof="0" dirty="0">
                <a:ln>
                  <a:noFill/>
                </a:ln>
                <a:solidFill>
                  <a:schemeClr val="tx1">
                    <a:lumMod val="65000"/>
                    <a:lumOff val="35000"/>
                  </a:schemeClr>
                </a:solidFill>
                <a:effectLst/>
                <a:uLnTx/>
                <a:uFillTx/>
                <a:latin typeface="Times New Roman" panose="02020603050405020304" pitchFamily="18" charset="0"/>
                <a:ea typeface="+mn-ea"/>
                <a:cs typeface="Times New Roman" panose="02020603050405020304" pitchFamily="18" charset="0"/>
              </a:rPr>
              <a:t> </a:t>
            </a:r>
            <a:r>
              <a:rPr kumimoji="0" lang="en-US" altLang="en-US" sz="1600" b="0" i="0" u="none" strike="noStrike" kern="1200" cap="none" spc="0" normalizeH="0" baseline="0" noProof="0" dirty="0">
                <a:ln>
                  <a:noFill/>
                </a:ln>
                <a:solidFill>
                  <a:schemeClr val="tx1">
                    <a:lumMod val="65000"/>
                    <a:lumOff val="35000"/>
                  </a:schemeClr>
                </a:solidFill>
                <a:effectLst/>
                <a:uLnTx/>
                <a:uFillTx/>
                <a:latin typeface="Tw Cen MT" panose="020B0602020104020603" pitchFamily="34" charset="0"/>
                <a:ea typeface="Tw Cen MT" panose="020B0602020104020603" pitchFamily="34" charset="0"/>
                <a:cs typeface="Tw Cen MT" panose="020B0602020104020603" pitchFamily="34" charset="0"/>
              </a:rPr>
              <a:t>solutions</a:t>
            </a:r>
            <a:r>
              <a:rPr kumimoji="0" lang="en-US" altLang="en-US" sz="1600" b="0" i="0" u="none" strike="noStrike" kern="1200" cap="none" spc="0" normalizeH="0" baseline="0" noProof="0" dirty="0">
                <a:ln>
                  <a:noFill/>
                </a:ln>
                <a:solidFill>
                  <a:schemeClr val="tx1">
                    <a:lumMod val="65000"/>
                    <a:lumOff val="35000"/>
                  </a:schemeClr>
                </a:solidFill>
                <a:effectLst/>
                <a:uLnTx/>
                <a:uFillTx/>
                <a:latin typeface="Times New Roman" panose="02020603050405020304" pitchFamily="18" charset="0"/>
                <a:ea typeface="+mn-ea"/>
                <a:cs typeface="Times New Roman" panose="02020603050405020304" pitchFamily="18" charset="0"/>
              </a:rPr>
              <a:t> </a:t>
            </a:r>
            <a:r>
              <a:rPr kumimoji="0" lang="en-US" altLang="en-US" sz="1600" b="0" i="0" u="none" strike="noStrike" kern="1200" cap="none" spc="0" normalizeH="0" baseline="0" noProof="0" dirty="0">
                <a:ln>
                  <a:noFill/>
                </a:ln>
                <a:solidFill>
                  <a:schemeClr val="tx1">
                    <a:lumMod val="65000"/>
                    <a:lumOff val="35000"/>
                  </a:schemeClr>
                </a:solidFill>
                <a:effectLst/>
                <a:uLnTx/>
                <a:uFillTx/>
                <a:latin typeface="Tw Cen MT" panose="020B0602020104020603" pitchFamily="34" charset="0"/>
                <a:ea typeface="Tw Cen MT" panose="020B0602020104020603" pitchFamily="34" charset="0"/>
                <a:cs typeface="Tw Cen MT" panose="020B0602020104020603" pitchFamily="34" charset="0"/>
              </a:rPr>
              <a:t>to</a:t>
            </a:r>
            <a:r>
              <a:rPr kumimoji="0" lang="en-US" altLang="en-US" sz="1600" b="0" i="0" u="none" strike="noStrike" kern="1200" cap="none" spc="0" normalizeH="0" baseline="0" noProof="0" dirty="0">
                <a:ln>
                  <a:noFill/>
                </a:ln>
                <a:solidFill>
                  <a:schemeClr val="tx1">
                    <a:lumMod val="65000"/>
                    <a:lumOff val="35000"/>
                  </a:schemeClr>
                </a:solidFill>
                <a:effectLst/>
                <a:uLnTx/>
                <a:uFillTx/>
                <a:latin typeface="Times New Roman" panose="02020603050405020304" pitchFamily="18" charset="0"/>
                <a:ea typeface="+mn-ea"/>
                <a:cs typeface="Times New Roman" panose="02020603050405020304" pitchFamily="18" charset="0"/>
              </a:rPr>
              <a:t> </a:t>
            </a:r>
            <a:r>
              <a:rPr kumimoji="0" lang="en-US" altLang="en-US" sz="1600" b="0" i="0" u="none" strike="noStrike" kern="1200" cap="none" spc="0" normalizeH="0" baseline="0" noProof="0" dirty="0">
                <a:ln>
                  <a:noFill/>
                </a:ln>
                <a:solidFill>
                  <a:schemeClr val="tx1">
                    <a:lumMod val="65000"/>
                    <a:lumOff val="35000"/>
                  </a:schemeClr>
                </a:solidFill>
                <a:effectLst/>
                <a:uLnTx/>
                <a:uFillTx/>
                <a:latin typeface="Tw Cen MT" panose="020B0602020104020603" pitchFamily="34" charset="0"/>
                <a:ea typeface="Tw Cen MT" panose="020B0602020104020603" pitchFamily="34" charset="0"/>
                <a:cs typeface="Tw Cen MT" panose="020B0602020104020603" pitchFamily="34" charset="0"/>
              </a:rPr>
              <a:t>SMEs</a:t>
            </a:r>
          </a:p>
        </p:txBody>
      </p:sp>
      <p:sp>
        <p:nvSpPr>
          <p:cNvPr id="13" name="object 13">
            <a:extLst>
              <a:ext uri="{FF2B5EF4-FFF2-40B4-BE49-F238E27FC236}">
                <a16:creationId xmlns:a16="http://schemas.microsoft.com/office/drawing/2014/main" id="{5289A59C-2542-4F03-BC84-82FCC1FA42FB}"/>
              </a:ext>
            </a:extLst>
          </p:cNvPr>
          <p:cNvSpPr/>
          <p:nvPr/>
        </p:nvSpPr>
        <p:spPr>
          <a:xfrm>
            <a:off x="3312452" y="2279482"/>
            <a:ext cx="2355850" cy="755650"/>
          </a:xfrm>
          <a:custGeom>
            <a:avLst/>
            <a:gdLst/>
            <a:ahLst/>
            <a:cxnLst/>
            <a:rect l="l" t="t" r="r" b="b"/>
            <a:pathLst>
              <a:path w="2355215" h="756285">
                <a:moveTo>
                  <a:pt x="0" y="755952"/>
                </a:moveTo>
                <a:lnTo>
                  <a:pt x="2355079" y="755952"/>
                </a:lnTo>
                <a:lnTo>
                  <a:pt x="2355079" y="0"/>
                </a:lnTo>
                <a:lnTo>
                  <a:pt x="0" y="0"/>
                </a:lnTo>
                <a:lnTo>
                  <a:pt x="0" y="755952"/>
                </a:lnTo>
                <a:close/>
              </a:path>
            </a:pathLst>
          </a:custGeom>
          <a:solidFill>
            <a:srgbClr val="004280"/>
          </a:solidFill>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021" name="object 14">
            <a:extLst>
              <a:ext uri="{FF2B5EF4-FFF2-40B4-BE49-F238E27FC236}">
                <a16:creationId xmlns:a16="http://schemas.microsoft.com/office/drawing/2014/main" id="{A0B55D21-2AC0-43D9-8ECB-39C1824943EE}"/>
              </a:ext>
            </a:extLst>
          </p:cNvPr>
          <p:cNvSpPr>
            <a:spLocks/>
          </p:cNvSpPr>
          <p:nvPr/>
        </p:nvSpPr>
        <p:spPr bwMode="auto">
          <a:xfrm>
            <a:off x="3312452" y="2279482"/>
            <a:ext cx="2355850" cy="755650"/>
          </a:xfrm>
          <a:custGeom>
            <a:avLst/>
            <a:gdLst>
              <a:gd name="T0" fmla="*/ 0 w 2355215"/>
              <a:gd name="T1" fmla="*/ 755317 h 756285"/>
              <a:gd name="T2" fmla="*/ 2355714 w 2355215"/>
              <a:gd name="T3" fmla="*/ 755317 h 756285"/>
              <a:gd name="T4" fmla="*/ 2355714 w 2355215"/>
              <a:gd name="T5" fmla="*/ 0 h 756285"/>
              <a:gd name="T6" fmla="*/ 0 w 2355215"/>
              <a:gd name="T7" fmla="*/ 0 h 756285"/>
              <a:gd name="T8" fmla="*/ 0 w 2355215"/>
              <a:gd name="T9" fmla="*/ 755317 h 7562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55215" h="756285">
                <a:moveTo>
                  <a:pt x="0" y="755952"/>
                </a:moveTo>
                <a:lnTo>
                  <a:pt x="2355079" y="755952"/>
                </a:lnTo>
                <a:lnTo>
                  <a:pt x="2355079" y="0"/>
                </a:lnTo>
                <a:lnTo>
                  <a:pt x="0" y="0"/>
                </a:lnTo>
                <a:lnTo>
                  <a:pt x="0" y="755952"/>
                </a:lnTo>
                <a:close/>
              </a:path>
            </a:pathLst>
          </a:custGeom>
          <a:noFill/>
          <a:ln w="19049">
            <a:solidFill>
              <a:srgbClr val="93B6D2"/>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3022" name="object 15">
            <a:extLst>
              <a:ext uri="{FF2B5EF4-FFF2-40B4-BE49-F238E27FC236}">
                <a16:creationId xmlns:a16="http://schemas.microsoft.com/office/drawing/2014/main" id="{72A16E2B-16F8-4E5C-92A2-7A68B4891EB2}"/>
              </a:ext>
            </a:extLst>
          </p:cNvPr>
          <p:cNvSpPr txBox="1">
            <a:spLocks noChangeArrowheads="1"/>
          </p:cNvSpPr>
          <p:nvPr/>
        </p:nvSpPr>
        <p:spPr bwMode="auto">
          <a:xfrm>
            <a:off x="3364840" y="2344570"/>
            <a:ext cx="996950"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12700" marR="0" lvl="0" indent="0" algn="l" defTabSz="457200" rtl="0" eaLnBrk="1" fontAlgn="base" latinLnBrk="0" hangingPunct="1">
              <a:lnSpc>
                <a:spcPct val="85000"/>
              </a:lnSpc>
              <a:spcBef>
                <a:spcPct val="0"/>
              </a:spcBef>
              <a:spcAft>
                <a:spcPct val="0"/>
              </a:spcAft>
              <a:buClrTx/>
              <a:buSzTx/>
              <a:buFontTx/>
              <a:buNone/>
              <a:tabLst/>
              <a:defRPr/>
            </a:pPr>
            <a:r>
              <a:rPr kumimoji="0" lang="en-US" altLang="en-US" sz="1500" b="1" i="0" u="none" strike="noStrike" kern="1200" cap="none" spc="0" normalizeH="0" baseline="0" noProof="0" dirty="0">
                <a:ln>
                  <a:noFill/>
                </a:ln>
                <a:solidFill>
                  <a:srgbClr val="FFFFFF"/>
                </a:solidFill>
                <a:effectLst/>
                <a:uLnTx/>
                <a:uFillTx/>
                <a:latin typeface="Tw Cen MT" panose="020B0602020104020603" pitchFamily="34" charset="0"/>
                <a:ea typeface="Tw Cen MT" panose="020B0602020104020603" pitchFamily="34" charset="0"/>
                <a:cs typeface="Tw Cen MT" panose="020B0602020104020603" pitchFamily="34" charset="0"/>
              </a:rPr>
              <a:t>Technology</a:t>
            </a:r>
            <a:r>
              <a:rPr kumimoji="0" lang="en-US" altLang="en-US" sz="15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1500" b="1" i="0" u="none" strike="noStrike" kern="1200" cap="none" spc="0" normalizeH="0" baseline="0" noProof="0" dirty="0">
                <a:ln>
                  <a:noFill/>
                </a:ln>
                <a:solidFill>
                  <a:srgbClr val="FFFFFF"/>
                </a:solidFill>
                <a:effectLst/>
                <a:uLnTx/>
                <a:uFillTx/>
                <a:latin typeface="Tw Cen MT" panose="020B0602020104020603" pitchFamily="34" charset="0"/>
                <a:ea typeface="Tw Cen MT" panose="020B0602020104020603" pitchFamily="34" charset="0"/>
                <a:cs typeface="Tw Cen MT" panose="020B0602020104020603" pitchFamily="34" charset="0"/>
              </a:rPr>
              <a:t>Stations</a:t>
            </a:r>
            <a:r>
              <a:rPr kumimoji="0" lang="en-US" altLang="en-US" sz="15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1500" b="1" i="0" u="none" strike="noStrike" kern="1200" cap="none" spc="0" normalizeH="0" baseline="0" noProof="0" dirty="0">
                <a:ln>
                  <a:noFill/>
                </a:ln>
                <a:solidFill>
                  <a:srgbClr val="FFFFFF"/>
                </a:solidFill>
                <a:effectLst/>
                <a:uLnTx/>
                <a:uFillTx/>
                <a:latin typeface="Tw Cen MT" panose="020B0602020104020603" pitchFamily="34" charset="0"/>
                <a:ea typeface="Tw Cen MT" panose="020B0602020104020603" pitchFamily="34" charset="0"/>
                <a:cs typeface="Tw Cen MT" panose="020B0602020104020603" pitchFamily="34" charset="0"/>
              </a:rPr>
              <a:t>Programme</a:t>
            </a:r>
            <a:endParaRPr kumimoji="0" lang="en-US" altLang="en-US" sz="1500" b="0" i="0" u="none" strike="noStrike" kern="1200" cap="none" spc="0" normalizeH="0" baseline="0" noProof="0" dirty="0">
              <a:ln>
                <a:noFill/>
              </a:ln>
              <a:solidFill>
                <a:srgbClr val="000000"/>
              </a:solidFill>
              <a:effectLst/>
              <a:uLnTx/>
              <a:uFillTx/>
              <a:latin typeface="Tw Cen MT" panose="020B0602020104020603" pitchFamily="34" charset="0"/>
              <a:ea typeface="Tw Cen MT" panose="020B0602020104020603" pitchFamily="34" charset="0"/>
              <a:cs typeface="Tw Cen MT" panose="020B0602020104020603" pitchFamily="34" charset="0"/>
            </a:endParaRPr>
          </a:p>
        </p:txBody>
      </p:sp>
      <p:sp>
        <p:nvSpPr>
          <p:cNvPr id="43023" name="object 16">
            <a:extLst>
              <a:ext uri="{FF2B5EF4-FFF2-40B4-BE49-F238E27FC236}">
                <a16:creationId xmlns:a16="http://schemas.microsoft.com/office/drawing/2014/main" id="{5C3B4384-6035-4E20-BED9-12155EE85AEA}"/>
              </a:ext>
            </a:extLst>
          </p:cNvPr>
          <p:cNvSpPr>
            <a:spLocks noChangeArrowheads="1"/>
          </p:cNvSpPr>
          <p:nvPr/>
        </p:nvSpPr>
        <p:spPr bwMode="auto">
          <a:xfrm>
            <a:off x="5015840" y="2550945"/>
            <a:ext cx="823912" cy="825500"/>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43024" name="object 17">
            <a:extLst>
              <a:ext uri="{FF2B5EF4-FFF2-40B4-BE49-F238E27FC236}">
                <a16:creationId xmlns:a16="http://schemas.microsoft.com/office/drawing/2014/main" id="{A2276CA0-CB43-405A-BAB3-712D3478D211}"/>
              </a:ext>
            </a:extLst>
          </p:cNvPr>
          <p:cNvSpPr>
            <a:spLocks/>
          </p:cNvSpPr>
          <p:nvPr/>
        </p:nvSpPr>
        <p:spPr bwMode="auto">
          <a:xfrm>
            <a:off x="5023665" y="2546800"/>
            <a:ext cx="823913" cy="823913"/>
          </a:xfrm>
          <a:custGeom>
            <a:avLst/>
            <a:gdLst>
              <a:gd name="T0" fmla="*/ 0 w 824864"/>
              <a:gd name="T1" fmla="*/ 411962 h 824229"/>
              <a:gd name="T2" fmla="*/ 5388 w 824864"/>
              <a:gd name="T3" fmla="*/ 345143 h 824229"/>
              <a:gd name="T4" fmla="*/ 20987 w 824864"/>
              <a:gd name="T5" fmla="*/ 281755 h 824229"/>
              <a:gd name="T6" fmla="*/ 45949 w 824864"/>
              <a:gd name="T7" fmla="*/ 222648 h 824229"/>
              <a:gd name="T8" fmla="*/ 79427 w 824864"/>
              <a:gd name="T9" fmla="*/ 168668 h 824229"/>
              <a:gd name="T10" fmla="*/ 120573 w 824864"/>
              <a:gd name="T11" fmla="*/ 120666 h 824229"/>
              <a:gd name="T12" fmla="*/ 168538 w 824864"/>
              <a:gd name="T13" fmla="*/ 79489 h 824229"/>
              <a:gd name="T14" fmla="*/ 222476 w 824864"/>
              <a:gd name="T15" fmla="*/ 45984 h 824229"/>
              <a:gd name="T16" fmla="*/ 281538 w 824864"/>
              <a:gd name="T17" fmla="*/ 21003 h 824229"/>
              <a:gd name="T18" fmla="*/ 344877 w 824864"/>
              <a:gd name="T19" fmla="*/ 5392 h 824229"/>
              <a:gd name="T20" fmla="*/ 411645 w 824864"/>
              <a:gd name="T21" fmla="*/ 0 h 824229"/>
              <a:gd name="T22" fmla="*/ 445421 w 824864"/>
              <a:gd name="T23" fmla="*/ 1365 h 824229"/>
              <a:gd name="T24" fmla="*/ 510610 w 824864"/>
              <a:gd name="T25" fmla="*/ 11973 h 824229"/>
              <a:gd name="T26" fmla="*/ 571940 w 824864"/>
              <a:gd name="T27" fmla="*/ 32376 h 824229"/>
              <a:gd name="T28" fmla="*/ 628563 w 824864"/>
              <a:gd name="T29" fmla="*/ 61724 h 824229"/>
              <a:gd name="T30" fmla="*/ 679635 w 824864"/>
              <a:gd name="T31" fmla="*/ 99171 h 824229"/>
              <a:gd name="T32" fmla="*/ 724305 w 824864"/>
              <a:gd name="T33" fmla="*/ 143867 h 824229"/>
              <a:gd name="T34" fmla="*/ 761729 w 824864"/>
              <a:gd name="T35" fmla="*/ 194963 h 824229"/>
              <a:gd name="T36" fmla="*/ 791058 w 824864"/>
              <a:gd name="T37" fmla="*/ 251613 h 824229"/>
              <a:gd name="T38" fmla="*/ 811446 w 824864"/>
              <a:gd name="T39" fmla="*/ 312967 h 824229"/>
              <a:gd name="T40" fmla="*/ 822046 w 824864"/>
              <a:gd name="T41" fmla="*/ 378176 h 824229"/>
              <a:gd name="T42" fmla="*/ 823412 w 824864"/>
              <a:gd name="T43" fmla="*/ 411962 h 824229"/>
              <a:gd name="T44" fmla="*/ 822046 w 824864"/>
              <a:gd name="T45" fmla="*/ 445743 h 824229"/>
              <a:gd name="T46" fmla="*/ 811446 w 824864"/>
              <a:gd name="T47" fmla="*/ 510946 h 824229"/>
              <a:gd name="T48" fmla="*/ 791058 w 824864"/>
              <a:gd name="T49" fmla="*/ 572295 h 824229"/>
              <a:gd name="T50" fmla="*/ 761729 w 824864"/>
              <a:gd name="T51" fmla="*/ 628942 h 824229"/>
              <a:gd name="T52" fmla="*/ 724305 w 824864"/>
              <a:gd name="T53" fmla="*/ 680037 h 824229"/>
              <a:gd name="T54" fmla="*/ 679635 w 824864"/>
              <a:gd name="T55" fmla="*/ 724734 h 824229"/>
              <a:gd name="T56" fmla="*/ 628563 w 824864"/>
              <a:gd name="T57" fmla="*/ 762181 h 824229"/>
              <a:gd name="T58" fmla="*/ 571940 w 824864"/>
              <a:gd name="T59" fmla="*/ 791530 h 824229"/>
              <a:gd name="T60" fmla="*/ 510610 w 824864"/>
              <a:gd name="T61" fmla="*/ 811934 h 824229"/>
              <a:gd name="T62" fmla="*/ 445421 w 824864"/>
              <a:gd name="T63" fmla="*/ 822543 h 824229"/>
              <a:gd name="T64" fmla="*/ 411645 w 824864"/>
              <a:gd name="T65" fmla="*/ 823908 h 824229"/>
              <a:gd name="T66" fmla="*/ 377885 w 824864"/>
              <a:gd name="T67" fmla="*/ 822543 h 824229"/>
              <a:gd name="T68" fmla="*/ 312726 w 824864"/>
              <a:gd name="T69" fmla="*/ 811934 h 824229"/>
              <a:gd name="T70" fmla="*/ 251420 w 824864"/>
              <a:gd name="T71" fmla="*/ 791530 h 824229"/>
              <a:gd name="T72" fmla="*/ 194813 w 824864"/>
              <a:gd name="T73" fmla="*/ 762181 h 824229"/>
              <a:gd name="T74" fmla="*/ 143756 w 824864"/>
              <a:gd name="T75" fmla="*/ 724734 h 824229"/>
              <a:gd name="T76" fmla="*/ 99095 w 824864"/>
              <a:gd name="T77" fmla="*/ 680037 h 824229"/>
              <a:gd name="T78" fmla="*/ 61677 w 824864"/>
              <a:gd name="T79" fmla="*/ 628942 h 824229"/>
              <a:gd name="T80" fmla="*/ 32351 w 824864"/>
              <a:gd name="T81" fmla="*/ 572295 h 824229"/>
              <a:gd name="T82" fmla="*/ 11964 w 824864"/>
              <a:gd name="T83" fmla="*/ 510946 h 824229"/>
              <a:gd name="T84" fmla="*/ 1364 w 824864"/>
              <a:gd name="T85" fmla="*/ 445743 h 824229"/>
              <a:gd name="T86" fmla="*/ 0 w 824864"/>
              <a:gd name="T87" fmla="*/ 411962 h 82422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24864" h="824229">
                <a:moveTo>
                  <a:pt x="0" y="412120"/>
                </a:moveTo>
                <a:lnTo>
                  <a:pt x="5394" y="345275"/>
                </a:lnTo>
                <a:lnTo>
                  <a:pt x="21011" y="281863"/>
                </a:lnTo>
                <a:lnTo>
                  <a:pt x="46002" y="222733"/>
                </a:lnTo>
                <a:lnTo>
                  <a:pt x="79519" y="168733"/>
                </a:lnTo>
                <a:lnTo>
                  <a:pt x="120712" y="120712"/>
                </a:lnTo>
                <a:lnTo>
                  <a:pt x="168733" y="79519"/>
                </a:lnTo>
                <a:lnTo>
                  <a:pt x="222733" y="46002"/>
                </a:lnTo>
                <a:lnTo>
                  <a:pt x="281863" y="21011"/>
                </a:lnTo>
                <a:lnTo>
                  <a:pt x="345275" y="5394"/>
                </a:lnTo>
                <a:lnTo>
                  <a:pt x="412120" y="0"/>
                </a:lnTo>
                <a:lnTo>
                  <a:pt x="445935" y="1366"/>
                </a:lnTo>
                <a:lnTo>
                  <a:pt x="511199" y="11978"/>
                </a:lnTo>
                <a:lnTo>
                  <a:pt x="572600" y="32388"/>
                </a:lnTo>
                <a:lnTo>
                  <a:pt x="629289" y="61748"/>
                </a:lnTo>
                <a:lnTo>
                  <a:pt x="680419" y="99209"/>
                </a:lnTo>
                <a:lnTo>
                  <a:pt x="725141" y="143922"/>
                </a:lnTo>
                <a:lnTo>
                  <a:pt x="762608" y="195038"/>
                </a:lnTo>
                <a:lnTo>
                  <a:pt x="791971" y="251710"/>
                </a:lnTo>
                <a:lnTo>
                  <a:pt x="812383" y="313087"/>
                </a:lnTo>
                <a:lnTo>
                  <a:pt x="822995" y="378321"/>
                </a:lnTo>
                <a:lnTo>
                  <a:pt x="824362" y="412120"/>
                </a:lnTo>
                <a:lnTo>
                  <a:pt x="822995" y="445914"/>
                </a:lnTo>
                <a:lnTo>
                  <a:pt x="812383" y="511142"/>
                </a:lnTo>
                <a:lnTo>
                  <a:pt x="791971" y="572514"/>
                </a:lnTo>
                <a:lnTo>
                  <a:pt x="762608" y="629183"/>
                </a:lnTo>
                <a:lnTo>
                  <a:pt x="725141" y="680298"/>
                </a:lnTo>
                <a:lnTo>
                  <a:pt x="680419" y="725012"/>
                </a:lnTo>
                <a:lnTo>
                  <a:pt x="629289" y="762473"/>
                </a:lnTo>
                <a:lnTo>
                  <a:pt x="572600" y="791834"/>
                </a:lnTo>
                <a:lnTo>
                  <a:pt x="511199" y="812245"/>
                </a:lnTo>
                <a:lnTo>
                  <a:pt x="445935" y="822858"/>
                </a:lnTo>
                <a:lnTo>
                  <a:pt x="412120" y="824224"/>
                </a:lnTo>
                <a:lnTo>
                  <a:pt x="378321" y="822858"/>
                </a:lnTo>
                <a:lnTo>
                  <a:pt x="313087" y="812245"/>
                </a:lnTo>
                <a:lnTo>
                  <a:pt x="251710" y="791834"/>
                </a:lnTo>
                <a:lnTo>
                  <a:pt x="195038" y="762473"/>
                </a:lnTo>
                <a:lnTo>
                  <a:pt x="143922" y="725012"/>
                </a:lnTo>
                <a:lnTo>
                  <a:pt x="99209" y="680298"/>
                </a:lnTo>
                <a:lnTo>
                  <a:pt x="61748" y="629183"/>
                </a:lnTo>
                <a:lnTo>
                  <a:pt x="32388" y="572514"/>
                </a:lnTo>
                <a:lnTo>
                  <a:pt x="11978" y="511142"/>
                </a:lnTo>
                <a:lnTo>
                  <a:pt x="1366" y="445914"/>
                </a:lnTo>
                <a:lnTo>
                  <a:pt x="0" y="412120"/>
                </a:lnTo>
                <a:close/>
              </a:path>
            </a:pathLst>
          </a:custGeom>
          <a:noFill/>
          <a:ln w="19049">
            <a:solidFill>
              <a:srgbClr val="DCE5EE"/>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3025" name="object 18">
            <a:extLst>
              <a:ext uri="{FF2B5EF4-FFF2-40B4-BE49-F238E27FC236}">
                <a16:creationId xmlns:a16="http://schemas.microsoft.com/office/drawing/2014/main" id="{6F7816F8-B881-43D5-BEB3-68E24BD94F14}"/>
              </a:ext>
            </a:extLst>
          </p:cNvPr>
          <p:cNvSpPr>
            <a:spLocks/>
          </p:cNvSpPr>
          <p:nvPr/>
        </p:nvSpPr>
        <p:spPr bwMode="auto">
          <a:xfrm>
            <a:off x="5936590" y="1326982"/>
            <a:ext cx="2355850" cy="868363"/>
          </a:xfrm>
          <a:custGeom>
            <a:avLst/>
            <a:gdLst>
              <a:gd name="T0" fmla="*/ 69482 w 2355215"/>
              <a:gd name="T1" fmla="*/ 0 h 868680"/>
              <a:gd name="T2" fmla="*/ 2286219 w 2355215"/>
              <a:gd name="T3" fmla="*/ 0 h 868680"/>
              <a:gd name="T4" fmla="*/ 2300681 w 2355215"/>
              <a:gd name="T5" fmla="*/ 1506 h 868680"/>
              <a:gd name="T6" fmla="*/ 2336618 w 2355215"/>
              <a:gd name="T7" fmla="*/ 21641 h 868680"/>
              <a:gd name="T8" fmla="*/ 2354879 w 2355215"/>
              <a:gd name="T9" fmla="*/ 58719 h 868680"/>
              <a:gd name="T10" fmla="*/ 2355702 w 2355215"/>
              <a:gd name="T11" fmla="*/ 868210 h 868680"/>
              <a:gd name="T12" fmla="*/ 0 w 2355215"/>
              <a:gd name="T13" fmla="*/ 868210 h 868680"/>
              <a:gd name="T14" fmla="*/ 0 w 2355215"/>
              <a:gd name="T15" fmla="*/ 69438 h 868680"/>
              <a:gd name="T16" fmla="*/ 1507 w 2355215"/>
              <a:gd name="T17" fmla="*/ 54977 h 868680"/>
              <a:gd name="T18" fmla="*/ 21655 w 2355215"/>
              <a:gd name="T19" fmla="*/ 19060 h 868680"/>
              <a:gd name="T20" fmla="*/ 58756 w 2355215"/>
              <a:gd name="T21" fmla="*/ 822 h 868680"/>
              <a:gd name="T22" fmla="*/ 69482 w 2355215"/>
              <a:gd name="T23" fmla="*/ 0 h 8686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355215" h="868680">
                <a:moveTo>
                  <a:pt x="69463" y="0"/>
                </a:moveTo>
                <a:lnTo>
                  <a:pt x="2285603" y="0"/>
                </a:lnTo>
                <a:lnTo>
                  <a:pt x="2300061" y="1507"/>
                </a:lnTo>
                <a:lnTo>
                  <a:pt x="2335988" y="21649"/>
                </a:lnTo>
                <a:lnTo>
                  <a:pt x="2354244" y="58740"/>
                </a:lnTo>
                <a:lnTo>
                  <a:pt x="2355067" y="868527"/>
                </a:lnTo>
                <a:lnTo>
                  <a:pt x="0" y="868527"/>
                </a:lnTo>
                <a:lnTo>
                  <a:pt x="0" y="69463"/>
                </a:lnTo>
                <a:lnTo>
                  <a:pt x="1507" y="54997"/>
                </a:lnTo>
                <a:lnTo>
                  <a:pt x="21649" y="19067"/>
                </a:lnTo>
                <a:lnTo>
                  <a:pt x="58740" y="822"/>
                </a:lnTo>
                <a:lnTo>
                  <a:pt x="69463" y="0"/>
                </a:lnTo>
                <a:close/>
              </a:path>
            </a:pathLst>
          </a:custGeom>
          <a:noFill/>
          <a:ln w="19049">
            <a:solidFill>
              <a:srgbClr val="93B6D2"/>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3026" name="object 19">
            <a:extLst>
              <a:ext uri="{FF2B5EF4-FFF2-40B4-BE49-F238E27FC236}">
                <a16:creationId xmlns:a16="http://schemas.microsoft.com/office/drawing/2014/main" id="{12ABFC39-331E-4B80-9769-C7B6C0B62D1B}"/>
              </a:ext>
            </a:extLst>
          </p:cNvPr>
          <p:cNvSpPr txBox="1">
            <a:spLocks noChangeArrowheads="1"/>
          </p:cNvSpPr>
          <p:nvPr/>
        </p:nvSpPr>
        <p:spPr bwMode="auto">
          <a:xfrm>
            <a:off x="5968340" y="1380957"/>
            <a:ext cx="2095500"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0" indent="-114300" defTabSz="457200">
              <a:lnSpc>
                <a:spcPct val="90000"/>
              </a:lnSpc>
              <a:spcBef>
                <a:spcPts val="1000"/>
              </a:spcBef>
              <a:buFont typeface="Arial" panose="020B0604020202020204" pitchFamily="34" charset="0"/>
              <a:buChar char="•"/>
              <a:tabLst>
                <a:tab pos="127000" algn="l"/>
              </a:tabLst>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tabLst>
                <a:tab pos="127000" algn="l"/>
              </a:tabLst>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tabLst>
                <a:tab pos="127000" algn="l"/>
              </a:tabLst>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tabLst>
                <a:tab pos="127000" algn="l"/>
              </a:tabLst>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tabLst>
                <a:tab pos="1270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1270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1270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1270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127000" algn="l"/>
              </a:tabLst>
              <a:defRPr>
                <a:solidFill>
                  <a:schemeClr val="tx1"/>
                </a:solidFill>
                <a:latin typeface="Calibri" panose="020F0502020204030204" pitchFamily="34" charset="0"/>
              </a:defRPr>
            </a:lvl9pPr>
          </a:lstStyle>
          <a:p>
            <a:pPr marL="127000" marR="0" lvl="0" indent="-114300" algn="l" defTabSz="457200" rtl="0" eaLnBrk="1" fontAlgn="base" latinLnBrk="0" hangingPunct="1">
              <a:lnSpc>
                <a:spcPct val="83000"/>
              </a:lnSpc>
              <a:spcBef>
                <a:spcPct val="0"/>
              </a:spcBef>
              <a:spcAft>
                <a:spcPct val="0"/>
              </a:spcAft>
              <a:buClrTx/>
              <a:buSzTx/>
              <a:buFont typeface="Tw Cen MT" panose="020B0602020104020603" pitchFamily="34" charset="0"/>
              <a:buChar char="•"/>
              <a:tabLst>
                <a:tab pos="127000" algn="l"/>
              </a:tabLst>
              <a:defRPr/>
            </a:pPr>
            <a:r>
              <a:rPr kumimoji="0" lang="en-US" altLang="en-US" sz="1600" b="0" i="0" u="none" strike="noStrike" kern="1200" cap="none" spc="0" normalizeH="0" baseline="0" noProof="0" dirty="0">
                <a:ln>
                  <a:noFill/>
                </a:ln>
                <a:solidFill>
                  <a:schemeClr val="tx1">
                    <a:lumMod val="65000"/>
                    <a:lumOff val="35000"/>
                  </a:schemeClr>
                </a:solidFill>
                <a:effectLst/>
                <a:uLnTx/>
                <a:uFillTx/>
                <a:latin typeface="Tw Cen MT" panose="020B0602020104020603" pitchFamily="34" charset="0"/>
                <a:ea typeface="Tw Cen MT" panose="020B0602020104020603" pitchFamily="34" charset="0"/>
                <a:cs typeface="Tw Cen MT" panose="020B0602020104020603" pitchFamily="34" charset="0"/>
              </a:rPr>
              <a:t>Facilitate</a:t>
            </a:r>
            <a:r>
              <a:rPr kumimoji="0" lang="en-US" altLang="en-US" sz="1600" b="0" i="0" u="none" strike="noStrike" kern="1200" cap="none" spc="0" normalizeH="0" baseline="0" noProof="0" dirty="0">
                <a:ln>
                  <a:noFill/>
                </a:ln>
                <a:solidFill>
                  <a:schemeClr val="tx1">
                    <a:lumMod val="65000"/>
                    <a:lumOff val="35000"/>
                  </a:schemeClr>
                </a:solidFill>
                <a:effectLst/>
                <a:uLnTx/>
                <a:uFillTx/>
                <a:latin typeface="Times New Roman" panose="02020603050405020304" pitchFamily="18" charset="0"/>
                <a:ea typeface="+mn-ea"/>
                <a:cs typeface="Times New Roman" panose="02020603050405020304" pitchFamily="18" charset="0"/>
              </a:rPr>
              <a:t> </a:t>
            </a:r>
            <a:r>
              <a:rPr kumimoji="0" lang="en-US" altLang="en-US" sz="1600" b="0" i="0" u="none" strike="noStrike" kern="1200" cap="none" spc="0" normalizeH="0" baseline="0" noProof="0" dirty="0">
                <a:ln>
                  <a:noFill/>
                </a:ln>
                <a:solidFill>
                  <a:schemeClr val="tx1">
                    <a:lumMod val="65000"/>
                    <a:lumOff val="35000"/>
                  </a:schemeClr>
                </a:solidFill>
                <a:effectLst/>
                <a:uLnTx/>
                <a:uFillTx/>
                <a:latin typeface="Tw Cen MT" panose="020B0602020104020603" pitchFamily="34" charset="0"/>
                <a:ea typeface="Tw Cen MT" panose="020B0602020104020603" pitchFamily="34" charset="0"/>
                <a:cs typeface="Tw Cen MT" panose="020B0602020104020603" pitchFamily="34" charset="0"/>
              </a:rPr>
              <a:t>access</a:t>
            </a:r>
            <a:r>
              <a:rPr kumimoji="0" lang="en-US" altLang="en-US" sz="1600" b="0" i="0" u="none" strike="noStrike" kern="1200" cap="none" spc="0" normalizeH="0" baseline="0" noProof="0" dirty="0">
                <a:ln>
                  <a:noFill/>
                </a:ln>
                <a:solidFill>
                  <a:schemeClr val="tx1">
                    <a:lumMod val="65000"/>
                    <a:lumOff val="35000"/>
                  </a:schemeClr>
                </a:solidFill>
                <a:effectLst/>
                <a:uLnTx/>
                <a:uFillTx/>
                <a:latin typeface="Times New Roman" panose="02020603050405020304" pitchFamily="18" charset="0"/>
                <a:ea typeface="+mn-ea"/>
                <a:cs typeface="Times New Roman" panose="02020603050405020304" pitchFamily="18" charset="0"/>
              </a:rPr>
              <a:t> </a:t>
            </a:r>
            <a:r>
              <a:rPr kumimoji="0" lang="en-US" altLang="en-US" sz="1600" b="0" i="0" u="none" strike="noStrike" kern="1200" cap="none" spc="0" normalizeH="0" baseline="0" noProof="0" dirty="0">
                <a:ln>
                  <a:noFill/>
                </a:ln>
                <a:solidFill>
                  <a:schemeClr val="tx1">
                    <a:lumMod val="65000"/>
                    <a:lumOff val="35000"/>
                  </a:schemeClr>
                </a:solidFill>
                <a:effectLst/>
                <a:uLnTx/>
                <a:uFillTx/>
                <a:latin typeface="Tw Cen MT" panose="020B0602020104020603" pitchFamily="34" charset="0"/>
                <a:ea typeface="Tw Cen MT" panose="020B0602020104020603" pitchFamily="34" charset="0"/>
                <a:cs typeface="Tw Cen MT" panose="020B0602020104020603" pitchFamily="34" charset="0"/>
              </a:rPr>
              <a:t>to</a:t>
            </a:r>
            <a:r>
              <a:rPr kumimoji="0" lang="en-US" altLang="en-US" sz="1600" b="0" i="0" u="none" strike="noStrike" kern="1200" cap="none" spc="0" normalizeH="0" baseline="0" noProof="0" dirty="0">
                <a:ln>
                  <a:noFill/>
                </a:ln>
                <a:solidFill>
                  <a:schemeClr val="tx1">
                    <a:lumMod val="65000"/>
                    <a:lumOff val="35000"/>
                  </a:schemeClr>
                </a:solidFill>
                <a:effectLst/>
                <a:uLnTx/>
                <a:uFillTx/>
                <a:latin typeface="Times New Roman" panose="02020603050405020304" pitchFamily="18" charset="0"/>
                <a:ea typeface="+mn-ea"/>
                <a:cs typeface="Times New Roman" panose="02020603050405020304" pitchFamily="18" charset="0"/>
              </a:rPr>
              <a:t> </a:t>
            </a:r>
            <a:r>
              <a:rPr kumimoji="0" lang="en-US" altLang="en-US" sz="1600" b="0" i="0" u="none" strike="noStrike" kern="1200" cap="none" spc="0" normalizeH="0" baseline="0" noProof="0" dirty="0">
                <a:ln>
                  <a:noFill/>
                </a:ln>
                <a:solidFill>
                  <a:schemeClr val="tx1">
                    <a:lumMod val="65000"/>
                    <a:lumOff val="35000"/>
                  </a:schemeClr>
                </a:solidFill>
                <a:effectLst/>
                <a:uLnTx/>
                <a:uFillTx/>
                <a:latin typeface="Tw Cen MT" panose="020B0602020104020603" pitchFamily="34" charset="0"/>
                <a:ea typeface="Tw Cen MT" panose="020B0602020104020603" pitchFamily="34" charset="0"/>
                <a:cs typeface="Tw Cen MT" panose="020B0602020104020603" pitchFamily="34" charset="0"/>
              </a:rPr>
              <a:t>key</a:t>
            </a:r>
            <a:r>
              <a:rPr kumimoji="0" lang="en-US" altLang="en-US" sz="1600" b="0" i="0" u="none" strike="noStrike" kern="1200" cap="none" spc="0" normalizeH="0" baseline="0" noProof="0" dirty="0">
                <a:ln>
                  <a:noFill/>
                </a:ln>
                <a:solidFill>
                  <a:schemeClr val="tx1">
                    <a:lumMod val="65000"/>
                    <a:lumOff val="35000"/>
                  </a:schemeClr>
                </a:solidFill>
                <a:effectLst/>
                <a:uLnTx/>
                <a:uFillTx/>
                <a:latin typeface="Times New Roman" panose="02020603050405020304" pitchFamily="18" charset="0"/>
                <a:ea typeface="+mn-ea"/>
                <a:cs typeface="Times New Roman" panose="02020603050405020304" pitchFamily="18" charset="0"/>
              </a:rPr>
              <a:t> </a:t>
            </a:r>
            <a:r>
              <a:rPr kumimoji="0" lang="en-US" altLang="en-US" sz="1600" b="0" i="0" u="none" strike="noStrike" kern="1200" cap="none" spc="0" normalizeH="0" baseline="0" noProof="0" dirty="0">
                <a:ln>
                  <a:noFill/>
                </a:ln>
                <a:solidFill>
                  <a:schemeClr val="tx1">
                    <a:lumMod val="65000"/>
                    <a:lumOff val="35000"/>
                  </a:schemeClr>
                </a:solidFill>
                <a:effectLst/>
                <a:uLnTx/>
                <a:uFillTx/>
                <a:latin typeface="Tw Cen MT" panose="020B0602020104020603" pitchFamily="34" charset="0"/>
                <a:ea typeface="Tw Cen MT" panose="020B0602020104020603" pitchFamily="34" charset="0"/>
                <a:cs typeface="Tw Cen MT" panose="020B0602020104020603" pitchFamily="34" charset="0"/>
              </a:rPr>
              <a:t>infrastructure</a:t>
            </a:r>
            <a:r>
              <a:rPr kumimoji="0" lang="en-US" altLang="en-US" sz="1600" b="0" i="0" u="none" strike="noStrike" kern="1200" cap="none" spc="0" normalizeH="0" baseline="0" noProof="0" dirty="0">
                <a:ln>
                  <a:noFill/>
                </a:ln>
                <a:solidFill>
                  <a:schemeClr val="tx1">
                    <a:lumMod val="65000"/>
                    <a:lumOff val="35000"/>
                  </a:schemeClr>
                </a:solidFill>
                <a:effectLst/>
                <a:uLnTx/>
                <a:uFillTx/>
                <a:latin typeface="Times New Roman" panose="02020603050405020304" pitchFamily="18" charset="0"/>
                <a:ea typeface="+mn-ea"/>
                <a:cs typeface="Times New Roman" panose="02020603050405020304" pitchFamily="18" charset="0"/>
              </a:rPr>
              <a:t>  </a:t>
            </a:r>
            <a:r>
              <a:rPr kumimoji="0" lang="en-US" altLang="en-US" sz="1600" b="0" i="0" u="none" strike="noStrike" kern="1200" cap="none" spc="0" normalizeH="0" baseline="0" noProof="0" dirty="0">
                <a:ln>
                  <a:noFill/>
                </a:ln>
                <a:solidFill>
                  <a:schemeClr val="tx1">
                    <a:lumMod val="65000"/>
                    <a:lumOff val="35000"/>
                  </a:schemeClr>
                </a:solidFill>
                <a:effectLst/>
                <a:uLnTx/>
                <a:uFillTx/>
                <a:latin typeface="Tw Cen MT" panose="020B0602020104020603" pitchFamily="34" charset="0"/>
                <a:ea typeface="Tw Cen MT" panose="020B0602020104020603" pitchFamily="34" charset="0"/>
                <a:cs typeface="Tw Cen MT" panose="020B0602020104020603" pitchFamily="34" charset="0"/>
              </a:rPr>
              <a:t>and</a:t>
            </a:r>
            <a:r>
              <a:rPr kumimoji="0" lang="en-US" altLang="en-US" sz="1600" b="0" i="0" u="none" strike="noStrike" kern="1200" cap="none" spc="0" normalizeH="0" baseline="0" noProof="0" dirty="0">
                <a:ln>
                  <a:noFill/>
                </a:ln>
                <a:solidFill>
                  <a:schemeClr val="tx1">
                    <a:lumMod val="65000"/>
                    <a:lumOff val="35000"/>
                  </a:schemeClr>
                </a:solidFill>
                <a:effectLst/>
                <a:uLnTx/>
                <a:uFillTx/>
                <a:latin typeface="Times New Roman" panose="02020603050405020304" pitchFamily="18" charset="0"/>
                <a:ea typeface="+mn-ea"/>
                <a:cs typeface="Times New Roman" panose="02020603050405020304" pitchFamily="18" charset="0"/>
              </a:rPr>
              <a:t> </a:t>
            </a:r>
            <a:r>
              <a:rPr kumimoji="0" lang="en-US" altLang="en-US" sz="1600" b="0" i="0" u="none" strike="noStrike" kern="1200" cap="none" spc="0" normalizeH="0" baseline="0" noProof="0" dirty="0">
                <a:ln>
                  <a:noFill/>
                </a:ln>
                <a:solidFill>
                  <a:schemeClr val="tx1">
                    <a:lumMod val="65000"/>
                    <a:lumOff val="35000"/>
                  </a:schemeClr>
                </a:solidFill>
                <a:effectLst/>
                <a:uLnTx/>
                <a:uFillTx/>
                <a:latin typeface="Tw Cen MT" panose="020B0602020104020603" pitchFamily="34" charset="0"/>
                <a:ea typeface="Tw Cen MT" panose="020B0602020104020603" pitchFamily="34" charset="0"/>
                <a:cs typeface="Tw Cen MT" panose="020B0602020104020603" pitchFamily="34" charset="0"/>
              </a:rPr>
              <a:t>expertise</a:t>
            </a:r>
            <a:r>
              <a:rPr kumimoji="0" lang="en-US" altLang="en-US" sz="1600" b="0" i="0" u="none" strike="noStrike" kern="1200" cap="none" spc="0" normalizeH="0" baseline="0" noProof="0" dirty="0">
                <a:ln>
                  <a:noFill/>
                </a:ln>
                <a:solidFill>
                  <a:schemeClr val="tx1">
                    <a:lumMod val="65000"/>
                    <a:lumOff val="35000"/>
                  </a:schemeClr>
                </a:solidFill>
                <a:effectLst/>
                <a:uLnTx/>
                <a:uFillTx/>
                <a:latin typeface="Times New Roman" panose="02020603050405020304" pitchFamily="18" charset="0"/>
                <a:ea typeface="+mn-ea"/>
                <a:cs typeface="Times New Roman" panose="02020603050405020304" pitchFamily="18" charset="0"/>
              </a:rPr>
              <a:t> </a:t>
            </a:r>
            <a:r>
              <a:rPr kumimoji="0" lang="en-US" altLang="en-US" sz="1600" b="0" i="0" u="none" strike="noStrike" kern="1200" cap="none" spc="0" normalizeH="0" baseline="0" noProof="0" dirty="0">
                <a:ln>
                  <a:noFill/>
                </a:ln>
                <a:solidFill>
                  <a:schemeClr val="tx1">
                    <a:lumMod val="65000"/>
                    <a:lumOff val="35000"/>
                  </a:schemeClr>
                </a:solidFill>
                <a:effectLst/>
                <a:uLnTx/>
                <a:uFillTx/>
                <a:latin typeface="Tw Cen MT" panose="020B0602020104020603" pitchFamily="34" charset="0"/>
                <a:ea typeface="Tw Cen MT" panose="020B0602020104020603" pitchFamily="34" charset="0"/>
                <a:cs typeface="Tw Cen MT" panose="020B0602020104020603" pitchFamily="34" charset="0"/>
              </a:rPr>
              <a:t>for</a:t>
            </a:r>
            <a:r>
              <a:rPr kumimoji="0" lang="en-US" altLang="en-US" sz="1600" b="0" i="0" u="none" strike="noStrike" kern="1200" cap="none" spc="0" normalizeH="0" baseline="0" noProof="0" dirty="0">
                <a:ln>
                  <a:noFill/>
                </a:ln>
                <a:solidFill>
                  <a:schemeClr val="tx1">
                    <a:lumMod val="65000"/>
                    <a:lumOff val="35000"/>
                  </a:schemeClr>
                </a:solidFill>
                <a:effectLst/>
                <a:uLnTx/>
                <a:uFillTx/>
                <a:latin typeface="Times New Roman" panose="02020603050405020304" pitchFamily="18" charset="0"/>
                <a:ea typeface="+mn-ea"/>
                <a:cs typeface="Times New Roman" panose="02020603050405020304" pitchFamily="18" charset="0"/>
              </a:rPr>
              <a:t> </a:t>
            </a:r>
            <a:r>
              <a:rPr kumimoji="0" lang="en-US" altLang="en-US" sz="1600" b="0" i="0" u="none" strike="noStrike" kern="1200" cap="none" spc="0" normalizeH="0" baseline="0" noProof="0" dirty="0">
                <a:ln>
                  <a:noFill/>
                </a:ln>
                <a:solidFill>
                  <a:schemeClr val="tx1">
                    <a:lumMod val="65000"/>
                    <a:lumOff val="35000"/>
                  </a:schemeClr>
                </a:solidFill>
                <a:effectLst/>
                <a:uLnTx/>
                <a:uFillTx/>
                <a:latin typeface="Tw Cen MT" panose="020B0602020104020603" pitchFamily="34" charset="0"/>
                <a:ea typeface="Tw Cen MT" panose="020B0602020104020603" pitchFamily="34" charset="0"/>
                <a:cs typeface="Tw Cen MT" panose="020B0602020104020603" pitchFamily="34" charset="0"/>
              </a:rPr>
              <a:t>technology</a:t>
            </a:r>
            <a:r>
              <a:rPr kumimoji="0" lang="en-US" altLang="en-US" sz="1600" b="0" i="0" u="none" strike="noStrike" kern="1200" cap="none" spc="0" normalizeH="0" baseline="0" noProof="0" dirty="0">
                <a:ln>
                  <a:noFill/>
                </a:ln>
                <a:solidFill>
                  <a:schemeClr val="tx1">
                    <a:lumMod val="65000"/>
                    <a:lumOff val="35000"/>
                  </a:schemeClr>
                </a:solidFill>
                <a:effectLst/>
                <a:uLnTx/>
                <a:uFillTx/>
                <a:latin typeface="Times New Roman" panose="02020603050405020304" pitchFamily="18" charset="0"/>
                <a:ea typeface="+mn-ea"/>
                <a:cs typeface="Times New Roman" panose="02020603050405020304" pitchFamily="18" charset="0"/>
              </a:rPr>
              <a:t> </a:t>
            </a:r>
            <a:r>
              <a:rPr kumimoji="0" lang="en-US" altLang="en-US" sz="1600" b="0" i="0" u="none" strike="noStrike" kern="1200" cap="none" spc="0" normalizeH="0" baseline="0" noProof="0" dirty="0">
                <a:ln>
                  <a:noFill/>
                </a:ln>
                <a:solidFill>
                  <a:schemeClr val="tx1">
                    <a:lumMod val="65000"/>
                    <a:lumOff val="35000"/>
                  </a:schemeClr>
                </a:solidFill>
                <a:effectLst/>
                <a:uLnTx/>
                <a:uFillTx/>
                <a:latin typeface="Tw Cen MT" panose="020B0602020104020603" pitchFamily="34" charset="0"/>
                <a:ea typeface="Tw Cen MT" panose="020B0602020104020603" pitchFamily="34" charset="0"/>
                <a:cs typeface="Tw Cen MT" panose="020B0602020104020603" pitchFamily="34" charset="0"/>
              </a:rPr>
              <a:t>innovation</a:t>
            </a:r>
          </a:p>
        </p:txBody>
      </p:sp>
      <p:sp>
        <p:nvSpPr>
          <p:cNvPr id="20" name="object 20">
            <a:extLst>
              <a:ext uri="{FF2B5EF4-FFF2-40B4-BE49-F238E27FC236}">
                <a16:creationId xmlns:a16="http://schemas.microsoft.com/office/drawing/2014/main" id="{133BC3DD-A00B-4017-8173-077F74E77B04}"/>
              </a:ext>
            </a:extLst>
          </p:cNvPr>
          <p:cNvSpPr/>
          <p:nvPr/>
        </p:nvSpPr>
        <p:spPr>
          <a:xfrm>
            <a:off x="5936590" y="2192170"/>
            <a:ext cx="2355850" cy="757237"/>
          </a:xfrm>
          <a:custGeom>
            <a:avLst/>
            <a:gdLst/>
            <a:ahLst/>
            <a:cxnLst/>
            <a:rect l="l" t="t" r="r" b="b"/>
            <a:pathLst>
              <a:path w="2355215" h="756285">
                <a:moveTo>
                  <a:pt x="0" y="755964"/>
                </a:moveTo>
                <a:lnTo>
                  <a:pt x="2355092" y="755964"/>
                </a:lnTo>
                <a:lnTo>
                  <a:pt x="2355092" y="0"/>
                </a:lnTo>
                <a:lnTo>
                  <a:pt x="0" y="0"/>
                </a:lnTo>
                <a:lnTo>
                  <a:pt x="0" y="755964"/>
                </a:lnTo>
                <a:close/>
              </a:path>
            </a:pathLst>
          </a:custGeom>
          <a:solidFill>
            <a:srgbClr val="004280"/>
          </a:solidFill>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028" name="object 21">
            <a:extLst>
              <a:ext uri="{FF2B5EF4-FFF2-40B4-BE49-F238E27FC236}">
                <a16:creationId xmlns:a16="http://schemas.microsoft.com/office/drawing/2014/main" id="{F2BFA7D6-D1F7-4B36-B66D-A92420744DA6}"/>
              </a:ext>
            </a:extLst>
          </p:cNvPr>
          <p:cNvSpPr>
            <a:spLocks/>
          </p:cNvSpPr>
          <p:nvPr/>
        </p:nvSpPr>
        <p:spPr bwMode="auto">
          <a:xfrm>
            <a:off x="5936590" y="2192170"/>
            <a:ext cx="2355850" cy="757237"/>
          </a:xfrm>
          <a:custGeom>
            <a:avLst/>
            <a:gdLst>
              <a:gd name="T0" fmla="*/ 0 w 2355215"/>
              <a:gd name="T1" fmla="*/ 756916 h 756285"/>
              <a:gd name="T2" fmla="*/ 2355727 w 2355215"/>
              <a:gd name="T3" fmla="*/ 756916 h 756285"/>
              <a:gd name="T4" fmla="*/ 2355727 w 2355215"/>
              <a:gd name="T5" fmla="*/ 0 h 756285"/>
              <a:gd name="T6" fmla="*/ 0 w 2355215"/>
              <a:gd name="T7" fmla="*/ 0 h 756285"/>
              <a:gd name="T8" fmla="*/ 0 w 2355215"/>
              <a:gd name="T9" fmla="*/ 756916 h 7562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55215" h="756285">
                <a:moveTo>
                  <a:pt x="0" y="755964"/>
                </a:moveTo>
                <a:lnTo>
                  <a:pt x="2355092" y="755964"/>
                </a:lnTo>
                <a:lnTo>
                  <a:pt x="2355092" y="0"/>
                </a:lnTo>
                <a:lnTo>
                  <a:pt x="0" y="0"/>
                </a:lnTo>
                <a:lnTo>
                  <a:pt x="0" y="755964"/>
                </a:lnTo>
                <a:close/>
              </a:path>
            </a:pathLst>
          </a:custGeom>
          <a:noFill/>
          <a:ln w="19049">
            <a:solidFill>
              <a:srgbClr val="93B6D2"/>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3029" name="object 22">
            <a:extLst>
              <a:ext uri="{FF2B5EF4-FFF2-40B4-BE49-F238E27FC236}">
                <a16:creationId xmlns:a16="http://schemas.microsoft.com/office/drawing/2014/main" id="{2A2BCB20-146B-49DA-BD46-CFF16B996857}"/>
              </a:ext>
            </a:extLst>
          </p:cNvPr>
          <p:cNvSpPr txBox="1">
            <a:spLocks noChangeArrowheads="1"/>
          </p:cNvSpPr>
          <p:nvPr/>
        </p:nvSpPr>
        <p:spPr bwMode="auto">
          <a:xfrm>
            <a:off x="5992152" y="2258845"/>
            <a:ext cx="1081088"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12700" marR="0" lvl="0" indent="0" algn="l" defTabSz="457200" rtl="0" eaLnBrk="1" fontAlgn="base" latinLnBrk="0" hangingPunct="1">
              <a:lnSpc>
                <a:spcPts val="1575"/>
              </a:lnSpc>
              <a:spcBef>
                <a:spcPct val="0"/>
              </a:spcBef>
              <a:spcAft>
                <a:spcPct val="0"/>
              </a:spcAft>
              <a:buClrTx/>
              <a:buSzTx/>
              <a:buFontTx/>
              <a:buNone/>
              <a:tabLst/>
              <a:defRPr/>
            </a:pPr>
            <a:r>
              <a:rPr kumimoji="0" lang="en-US" altLang="en-US" sz="1500" b="1" i="0" u="none" strike="noStrike" kern="1200" cap="none" spc="0" normalizeH="0" baseline="0" noProof="0" dirty="0">
                <a:ln>
                  <a:noFill/>
                </a:ln>
                <a:solidFill>
                  <a:srgbClr val="FFFFFF"/>
                </a:solidFill>
                <a:effectLst/>
                <a:uLnTx/>
                <a:uFillTx/>
                <a:latin typeface="Tw Cen MT" panose="020B0602020104020603" pitchFamily="34" charset="0"/>
                <a:ea typeface="Tw Cen MT" panose="020B0602020104020603" pitchFamily="34" charset="0"/>
                <a:cs typeface="Tw Cen MT" panose="020B0602020104020603" pitchFamily="34" charset="0"/>
              </a:rPr>
              <a:t>Technology</a:t>
            </a:r>
            <a:r>
              <a:rPr kumimoji="0" lang="en-US" altLang="en-US" sz="15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1500" b="1" i="0" u="none" strike="noStrike" kern="1200" cap="none" spc="0" normalizeH="0" baseline="0" noProof="0" dirty="0">
                <a:ln>
                  <a:noFill/>
                </a:ln>
                <a:solidFill>
                  <a:srgbClr val="FFFFFF"/>
                </a:solidFill>
                <a:effectLst/>
                <a:uLnTx/>
                <a:uFillTx/>
                <a:latin typeface="Tw Cen MT" panose="020B0602020104020603" pitchFamily="34" charset="0"/>
                <a:ea typeface="Tw Cen MT" panose="020B0602020104020603" pitchFamily="34" charset="0"/>
                <a:cs typeface="Tw Cen MT" panose="020B0602020104020603" pitchFamily="34" charset="0"/>
              </a:rPr>
              <a:t>Platforms</a:t>
            </a:r>
            <a:r>
              <a:rPr kumimoji="0" lang="en-US" altLang="en-US" sz="15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1500" b="1" i="0" u="none" strike="noStrike" kern="1200" cap="none" spc="0" normalizeH="0" baseline="0" noProof="0" dirty="0">
                <a:ln>
                  <a:noFill/>
                </a:ln>
                <a:solidFill>
                  <a:srgbClr val="FFFFFF"/>
                </a:solidFill>
                <a:effectLst/>
                <a:uLnTx/>
                <a:uFillTx/>
                <a:latin typeface="Tw Cen MT" panose="020B0602020104020603" pitchFamily="34" charset="0"/>
                <a:ea typeface="Tw Cen MT" panose="020B0602020104020603" pitchFamily="34" charset="0"/>
                <a:cs typeface="Tw Cen MT" panose="020B0602020104020603" pitchFamily="34" charset="0"/>
              </a:rPr>
              <a:t>Programmes</a:t>
            </a:r>
            <a:endParaRPr kumimoji="0" lang="en-US" altLang="en-US" sz="1500" b="0" i="0" u="none" strike="noStrike" kern="1200" cap="none" spc="0" normalizeH="0" baseline="0" noProof="0" dirty="0">
              <a:ln>
                <a:noFill/>
              </a:ln>
              <a:solidFill>
                <a:srgbClr val="000000"/>
              </a:solidFill>
              <a:effectLst/>
              <a:uLnTx/>
              <a:uFillTx/>
              <a:latin typeface="Tw Cen MT" panose="020B0602020104020603" pitchFamily="34" charset="0"/>
              <a:ea typeface="Tw Cen MT" panose="020B0602020104020603" pitchFamily="34" charset="0"/>
              <a:cs typeface="Tw Cen MT" panose="020B0602020104020603" pitchFamily="34" charset="0"/>
            </a:endParaRPr>
          </a:p>
        </p:txBody>
      </p:sp>
      <p:sp>
        <p:nvSpPr>
          <p:cNvPr id="43030" name="object 23">
            <a:extLst>
              <a:ext uri="{FF2B5EF4-FFF2-40B4-BE49-F238E27FC236}">
                <a16:creationId xmlns:a16="http://schemas.microsoft.com/office/drawing/2014/main" id="{66FDE87C-E0D9-4FBF-B185-079004A59479}"/>
              </a:ext>
            </a:extLst>
          </p:cNvPr>
          <p:cNvSpPr>
            <a:spLocks noChangeArrowheads="1"/>
          </p:cNvSpPr>
          <p:nvPr/>
        </p:nvSpPr>
        <p:spPr bwMode="auto">
          <a:xfrm>
            <a:off x="7744752" y="2550945"/>
            <a:ext cx="823913" cy="825500"/>
          </a:xfrm>
          <a:prstGeom prst="rect">
            <a:avLst/>
          </a:prstGeom>
          <a:blipFill dpi="0" rotWithShape="1">
            <a:blip r:embed="rId5"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43031" name="object 24">
            <a:extLst>
              <a:ext uri="{FF2B5EF4-FFF2-40B4-BE49-F238E27FC236}">
                <a16:creationId xmlns:a16="http://schemas.microsoft.com/office/drawing/2014/main" id="{BD056EA1-E3A6-4733-BB21-0F2FDF845246}"/>
              </a:ext>
            </a:extLst>
          </p:cNvPr>
          <p:cNvSpPr>
            <a:spLocks/>
          </p:cNvSpPr>
          <p:nvPr/>
        </p:nvSpPr>
        <p:spPr bwMode="auto">
          <a:xfrm>
            <a:off x="7744752" y="2565527"/>
            <a:ext cx="823913" cy="825500"/>
          </a:xfrm>
          <a:custGeom>
            <a:avLst/>
            <a:gdLst>
              <a:gd name="T0" fmla="*/ 0 w 824229"/>
              <a:gd name="T1" fmla="*/ 412756 h 824229"/>
              <a:gd name="T2" fmla="*/ 5393 w 824229"/>
              <a:gd name="T3" fmla="*/ 345807 h 824229"/>
              <a:gd name="T4" fmla="*/ 21006 w 824229"/>
              <a:gd name="T5" fmla="*/ 282298 h 824229"/>
              <a:gd name="T6" fmla="*/ 45990 w 824229"/>
              <a:gd name="T7" fmla="*/ 223076 h 824229"/>
              <a:gd name="T8" fmla="*/ 79497 w 824229"/>
              <a:gd name="T9" fmla="*/ 168993 h 824229"/>
              <a:gd name="T10" fmla="*/ 120677 w 824229"/>
              <a:gd name="T11" fmla="*/ 120898 h 824229"/>
              <a:gd name="T12" fmla="*/ 168681 w 824229"/>
              <a:gd name="T13" fmla="*/ 79642 h 824229"/>
              <a:gd name="T14" fmla="*/ 222661 w 824229"/>
              <a:gd name="T15" fmla="*/ 46073 h 824229"/>
              <a:gd name="T16" fmla="*/ 281767 w 824229"/>
              <a:gd name="T17" fmla="*/ 21043 h 824229"/>
              <a:gd name="T18" fmla="*/ 345150 w 824229"/>
              <a:gd name="T19" fmla="*/ 5402 h 824229"/>
              <a:gd name="T20" fmla="*/ 411962 w 824229"/>
              <a:gd name="T21" fmla="*/ 0 h 824229"/>
              <a:gd name="T22" fmla="*/ 445747 w 824229"/>
              <a:gd name="T23" fmla="*/ 1368 h 824229"/>
              <a:gd name="T24" fmla="*/ 510956 w 824229"/>
              <a:gd name="T25" fmla="*/ 11996 h 824229"/>
              <a:gd name="T26" fmla="*/ 572310 w 824229"/>
              <a:gd name="T27" fmla="*/ 32438 h 824229"/>
              <a:gd name="T28" fmla="*/ 628960 w 824229"/>
              <a:gd name="T29" fmla="*/ 61843 h 824229"/>
              <a:gd name="T30" fmla="*/ 680056 w 824229"/>
              <a:gd name="T31" fmla="*/ 99362 h 824229"/>
              <a:gd name="T32" fmla="*/ 724752 w 824229"/>
              <a:gd name="T33" fmla="*/ 144144 h 824229"/>
              <a:gd name="T34" fmla="*/ 762199 w 824229"/>
              <a:gd name="T35" fmla="*/ 195339 h 824229"/>
              <a:gd name="T36" fmla="*/ 791547 w 824229"/>
              <a:gd name="T37" fmla="*/ 252098 h 824229"/>
              <a:gd name="T38" fmla="*/ 811951 w 824229"/>
              <a:gd name="T39" fmla="*/ 313570 h 824229"/>
              <a:gd name="T40" fmla="*/ 822558 w 824229"/>
              <a:gd name="T41" fmla="*/ 378904 h 824229"/>
              <a:gd name="T42" fmla="*/ 823924 w 824229"/>
              <a:gd name="T43" fmla="*/ 412756 h 824229"/>
              <a:gd name="T44" fmla="*/ 822558 w 824229"/>
              <a:gd name="T45" fmla="*/ 446602 h 824229"/>
              <a:gd name="T46" fmla="*/ 811951 w 824229"/>
              <a:gd name="T47" fmla="*/ 511930 h 824229"/>
              <a:gd name="T48" fmla="*/ 791547 w 824229"/>
              <a:gd name="T49" fmla="*/ 573397 h 824229"/>
              <a:gd name="T50" fmla="*/ 762199 w 824229"/>
              <a:gd name="T51" fmla="*/ 630153 h 824229"/>
              <a:gd name="T52" fmla="*/ 724752 w 824229"/>
              <a:gd name="T53" fmla="*/ 681347 h 824229"/>
              <a:gd name="T54" fmla="*/ 680056 w 824229"/>
              <a:gd name="T55" fmla="*/ 726130 h 824229"/>
              <a:gd name="T56" fmla="*/ 628960 w 824229"/>
              <a:gd name="T57" fmla="*/ 763649 h 824229"/>
              <a:gd name="T58" fmla="*/ 572310 w 824229"/>
              <a:gd name="T59" fmla="*/ 793055 h 824229"/>
              <a:gd name="T60" fmla="*/ 510956 w 824229"/>
              <a:gd name="T61" fmla="*/ 813498 h 824229"/>
              <a:gd name="T62" fmla="*/ 445747 w 824229"/>
              <a:gd name="T63" fmla="*/ 824127 h 824229"/>
              <a:gd name="T64" fmla="*/ 411962 w 824229"/>
              <a:gd name="T65" fmla="*/ 825495 h 824229"/>
              <a:gd name="T66" fmla="*/ 378180 w 824229"/>
              <a:gd name="T67" fmla="*/ 824127 h 824229"/>
              <a:gd name="T68" fmla="*/ 312977 w 824229"/>
              <a:gd name="T69" fmla="*/ 813498 h 824229"/>
              <a:gd name="T70" fmla="*/ 251625 w 824229"/>
              <a:gd name="T71" fmla="*/ 793055 h 824229"/>
              <a:gd name="T72" fmla="*/ 194977 w 824229"/>
              <a:gd name="T73" fmla="*/ 763649 h 824229"/>
              <a:gd name="T74" fmla="*/ 143879 w 824229"/>
              <a:gd name="T75" fmla="*/ 726130 h 824229"/>
              <a:gd name="T76" fmla="*/ 99181 w 824229"/>
              <a:gd name="T77" fmla="*/ 681347 h 824229"/>
              <a:gd name="T78" fmla="*/ 61731 w 824229"/>
              <a:gd name="T79" fmla="*/ 630153 h 824229"/>
              <a:gd name="T80" fmla="*/ 32380 w 824229"/>
              <a:gd name="T81" fmla="*/ 573397 h 824229"/>
              <a:gd name="T82" fmla="*/ 11974 w 824229"/>
              <a:gd name="T83" fmla="*/ 511930 h 824229"/>
              <a:gd name="T84" fmla="*/ 1365 w 824229"/>
              <a:gd name="T85" fmla="*/ 446602 h 824229"/>
              <a:gd name="T86" fmla="*/ 0 w 824229"/>
              <a:gd name="T87" fmla="*/ 412756 h 82422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24229" h="824229">
                <a:moveTo>
                  <a:pt x="0" y="412120"/>
                </a:moveTo>
                <a:lnTo>
                  <a:pt x="5395" y="345275"/>
                </a:lnTo>
                <a:lnTo>
                  <a:pt x="21014" y="281863"/>
                </a:lnTo>
                <a:lnTo>
                  <a:pt x="46008" y="222733"/>
                </a:lnTo>
                <a:lnTo>
                  <a:pt x="79527" y="168733"/>
                </a:lnTo>
                <a:lnTo>
                  <a:pt x="120723" y="120712"/>
                </a:lnTo>
                <a:lnTo>
                  <a:pt x="168746" y="79519"/>
                </a:lnTo>
                <a:lnTo>
                  <a:pt x="222746" y="46002"/>
                </a:lnTo>
                <a:lnTo>
                  <a:pt x="281875" y="21011"/>
                </a:lnTo>
                <a:lnTo>
                  <a:pt x="345282" y="5394"/>
                </a:lnTo>
                <a:lnTo>
                  <a:pt x="412120" y="0"/>
                </a:lnTo>
                <a:lnTo>
                  <a:pt x="445918" y="1366"/>
                </a:lnTo>
                <a:lnTo>
                  <a:pt x="511152" y="11978"/>
                </a:lnTo>
                <a:lnTo>
                  <a:pt x="572530" y="32388"/>
                </a:lnTo>
                <a:lnTo>
                  <a:pt x="629201" y="61748"/>
                </a:lnTo>
                <a:lnTo>
                  <a:pt x="680317" y="99209"/>
                </a:lnTo>
                <a:lnTo>
                  <a:pt x="725030" y="143922"/>
                </a:lnTo>
                <a:lnTo>
                  <a:pt x="762491" y="195038"/>
                </a:lnTo>
                <a:lnTo>
                  <a:pt x="791851" y="251710"/>
                </a:lnTo>
                <a:lnTo>
                  <a:pt x="812262" y="313087"/>
                </a:lnTo>
                <a:lnTo>
                  <a:pt x="822873" y="378321"/>
                </a:lnTo>
                <a:lnTo>
                  <a:pt x="824240" y="412120"/>
                </a:lnTo>
                <a:lnTo>
                  <a:pt x="822873" y="445914"/>
                </a:lnTo>
                <a:lnTo>
                  <a:pt x="812262" y="511142"/>
                </a:lnTo>
                <a:lnTo>
                  <a:pt x="791851" y="572514"/>
                </a:lnTo>
                <a:lnTo>
                  <a:pt x="762491" y="629183"/>
                </a:lnTo>
                <a:lnTo>
                  <a:pt x="725030" y="680298"/>
                </a:lnTo>
                <a:lnTo>
                  <a:pt x="680317" y="725012"/>
                </a:lnTo>
                <a:lnTo>
                  <a:pt x="629201" y="762473"/>
                </a:lnTo>
                <a:lnTo>
                  <a:pt x="572530" y="791834"/>
                </a:lnTo>
                <a:lnTo>
                  <a:pt x="511152" y="812245"/>
                </a:lnTo>
                <a:lnTo>
                  <a:pt x="445918" y="822858"/>
                </a:lnTo>
                <a:lnTo>
                  <a:pt x="412120" y="824224"/>
                </a:lnTo>
                <a:lnTo>
                  <a:pt x="378325" y="822858"/>
                </a:lnTo>
                <a:lnTo>
                  <a:pt x="313097" y="812245"/>
                </a:lnTo>
                <a:lnTo>
                  <a:pt x="251722" y="791834"/>
                </a:lnTo>
                <a:lnTo>
                  <a:pt x="195052" y="762473"/>
                </a:lnTo>
                <a:lnTo>
                  <a:pt x="143934" y="725012"/>
                </a:lnTo>
                <a:lnTo>
                  <a:pt x="99219" y="680298"/>
                </a:lnTo>
                <a:lnTo>
                  <a:pt x="61755" y="629183"/>
                </a:lnTo>
                <a:lnTo>
                  <a:pt x="32392" y="572514"/>
                </a:lnTo>
                <a:lnTo>
                  <a:pt x="11979" y="511142"/>
                </a:lnTo>
                <a:lnTo>
                  <a:pt x="1366" y="445914"/>
                </a:lnTo>
                <a:lnTo>
                  <a:pt x="0" y="412120"/>
                </a:lnTo>
                <a:close/>
              </a:path>
            </a:pathLst>
          </a:custGeom>
          <a:noFill/>
          <a:ln w="19049">
            <a:solidFill>
              <a:srgbClr val="DCE5EE"/>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3032" name="object 25">
            <a:extLst>
              <a:ext uri="{FF2B5EF4-FFF2-40B4-BE49-F238E27FC236}">
                <a16:creationId xmlns:a16="http://schemas.microsoft.com/office/drawing/2014/main" id="{CD28CF66-07D0-46FB-BA71-EE5CE15A1356}"/>
              </a:ext>
            </a:extLst>
          </p:cNvPr>
          <p:cNvSpPr>
            <a:spLocks/>
          </p:cNvSpPr>
          <p:nvPr/>
        </p:nvSpPr>
        <p:spPr bwMode="auto">
          <a:xfrm>
            <a:off x="372402" y="3511382"/>
            <a:ext cx="2354263" cy="1119188"/>
          </a:xfrm>
          <a:custGeom>
            <a:avLst/>
            <a:gdLst>
              <a:gd name="T0" fmla="*/ 60944 w 2355215"/>
              <a:gd name="T1" fmla="*/ 0 h 762635"/>
              <a:gd name="T2" fmla="*/ 2293144 w 2355215"/>
              <a:gd name="T3" fmla="*/ 0 h 762635"/>
              <a:gd name="T4" fmla="*/ 2307528 w 2355215"/>
              <a:gd name="T5" fmla="*/ 2499 h 762635"/>
              <a:gd name="T6" fmla="*/ 2341713 w 2355215"/>
              <a:gd name="T7" fmla="*/ 35363 h 762635"/>
              <a:gd name="T8" fmla="*/ 2354079 w 2355215"/>
              <a:gd name="T9" fmla="*/ 1118429 h 762635"/>
              <a:gd name="T10" fmla="*/ 0 w 2355215"/>
              <a:gd name="T11" fmla="*/ 1118429 h 762635"/>
              <a:gd name="T12" fmla="*/ 0 w 2355215"/>
              <a:gd name="T13" fmla="*/ 89459 h 762635"/>
              <a:gd name="T14" fmla="*/ 1709 w 2355215"/>
              <a:gd name="T15" fmla="*/ 68275 h 762635"/>
              <a:gd name="T16" fmla="*/ 24142 w 2355215"/>
              <a:gd name="T17" fmla="*/ 18095 h 762635"/>
              <a:gd name="T18" fmla="*/ 60944 w 2355215"/>
              <a:gd name="T19" fmla="*/ 0 h 7626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55215" h="762635">
                <a:moveTo>
                  <a:pt x="60969" y="0"/>
                </a:moveTo>
                <a:lnTo>
                  <a:pt x="2294071" y="0"/>
                </a:lnTo>
                <a:lnTo>
                  <a:pt x="2308461" y="1703"/>
                </a:lnTo>
                <a:lnTo>
                  <a:pt x="2342660" y="24097"/>
                </a:lnTo>
                <a:lnTo>
                  <a:pt x="2355031" y="762118"/>
                </a:lnTo>
                <a:lnTo>
                  <a:pt x="0" y="762118"/>
                </a:lnTo>
                <a:lnTo>
                  <a:pt x="0" y="60959"/>
                </a:lnTo>
                <a:lnTo>
                  <a:pt x="1710" y="46524"/>
                </a:lnTo>
                <a:lnTo>
                  <a:pt x="24152" y="12330"/>
                </a:lnTo>
                <a:lnTo>
                  <a:pt x="60969" y="0"/>
                </a:lnTo>
                <a:close/>
              </a:path>
            </a:pathLst>
          </a:custGeom>
          <a:noFill/>
          <a:ln w="19049">
            <a:solidFill>
              <a:srgbClr val="93B6D2"/>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3033" name="object 26">
            <a:extLst>
              <a:ext uri="{FF2B5EF4-FFF2-40B4-BE49-F238E27FC236}">
                <a16:creationId xmlns:a16="http://schemas.microsoft.com/office/drawing/2014/main" id="{74A9095C-35F2-464E-A885-D87F763A04C0}"/>
              </a:ext>
            </a:extLst>
          </p:cNvPr>
          <p:cNvSpPr txBox="1">
            <a:spLocks noChangeArrowheads="1"/>
          </p:cNvSpPr>
          <p:nvPr/>
        </p:nvSpPr>
        <p:spPr bwMode="auto">
          <a:xfrm>
            <a:off x="394627" y="3566945"/>
            <a:ext cx="2295525"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0" indent="-114300" defTabSz="457200">
              <a:lnSpc>
                <a:spcPct val="90000"/>
              </a:lnSpc>
              <a:spcBef>
                <a:spcPts val="1000"/>
              </a:spcBef>
              <a:buFont typeface="Arial" panose="020B0604020202020204" pitchFamily="34" charset="0"/>
              <a:buChar char="•"/>
              <a:tabLst>
                <a:tab pos="127000" algn="l"/>
              </a:tabLst>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tabLst>
                <a:tab pos="127000" algn="l"/>
              </a:tabLst>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tabLst>
                <a:tab pos="127000" algn="l"/>
              </a:tabLst>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tabLst>
                <a:tab pos="127000" algn="l"/>
              </a:tabLst>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tabLst>
                <a:tab pos="1270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1270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1270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1270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127000" algn="l"/>
              </a:tabLst>
              <a:defRPr>
                <a:solidFill>
                  <a:schemeClr val="tx1"/>
                </a:solidFill>
                <a:latin typeface="Calibri" panose="020F0502020204030204" pitchFamily="34" charset="0"/>
              </a:defRPr>
            </a:lvl9pPr>
          </a:lstStyle>
          <a:p>
            <a:pPr marL="127000" marR="0" lvl="0" indent="-114300" algn="l" defTabSz="457200" rtl="0" eaLnBrk="1" fontAlgn="base" latinLnBrk="0" hangingPunct="1">
              <a:lnSpc>
                <a:spcPct val="82000"/>
              </a:lnSpc>
              <a:spcBef>
                <a:spcPct val="0"/>
              </a:spcBef>
              <a:spcAft>
                <a:spcPct val="0"/>
              </a:spcAft>
              <a:buClrTx/>
              <a:buSzTx/>
              <a:buFont typeface="Tw Cen MT" panose="020B0602020104020603" pitchFamily="34" charset="0"/>
              <a:buChar char="•"/>
              <a:tabLst>
                <a:tab pos="127000" algn="l"/>
              </a:tabLst>
              <a:defRPr/>
            </a:pPr>
            <a:r>
              <a:rPr kumimoji="0" lang="en-US" altLang="en-US" sz="1600" b="0" i="0" u="none" strike="noStrike" kern="1200" cap="none" spc="0" normalizeH="0" baseline="0" noProof="0" dirty="0">
                <a:ln>
                  <a:noFill/>
                </a:ln>
                <a:solidFill>
                  <a:schemeClr val="tx1">
                    <a:lumMod val="65000"/>
                    <a:lumOff val="35000"/>
                  </a:schemeClr>
                </a:solidFill>
                <a:effectLst/>
                <a:uLnTx/>
                <a:uFillTx/>
                <a:latin typeface="Tw Cen MT" panose="020B0602020104020603" pitchFamily="34" charset="0"/>
                <a:ea typeface="Tw Cen MT" panose="020B0602020104020603" pitchFamily="34" charset="0"/>
                <a:cs typeface="Tw Cen MT" panose="020B0602020104020603" pitchFamily="34" charset="0"/>
              </a:rPr>
              <a:t>Promotes innovations by youth between ages of 18 – 35 with funding,</a:t>
            </a:r>
            <a:r>
              <a:rPr kumimoji="0" lang="en-US" altLang="en-US" sz="1600" b="0" i="0" u="none" strike="noStrike" kern="1200" cap="none" spc="0" normalizeH="0" baseline="0" noProof="0" dirty="0">
                <a:ln>
                  <a:noFill/>
                </a:ln>
                <a:solidFill>
                  <a:schemeClr val="tx1">
                    <a:lumMod val="65000"/>
                    <a:lumOff val="35000"/>
                  </a:schemeClr>
                </a:solidFill>
                <a:effectLst/>
                <a:uLnTx/>
                <a:uFillTx/>
                <a:latin typeface="Times New Roman" panose="02020603050405020304" pitchFamily="18" charset="0"/>
                <a:ea typeface="+mn-ea"/>
                <a:cs typeface="Times New Roman" panose="02020603050405020304" pitchFamily="18" charset="0"/>
              </a:rPr>
              <a:t> </a:t>
            </a:r>
            <a:r>
              <a:rPr kumimoji="0" lang="en-US" altLang="en-US" sz="1600" b="0" i="0" u="none" strike="noStrike" kern="1200" cap="none" spc="0" normalizeH="0" baseline="0" noProof="0" dirty="0">
                <a:ln>
                  <a:noFill/>
                </a:ln>
                <a:solidFill>
                  <a:schemeClr val="tx1">
                    <a:lumMod val="65000"/>
                    <a:lumOff val="35000"/>
                  </a:schemeClr>
                </a:solidFill>
                <a:effectLst/>
                <a:uLnTx/>
                <a:uFillTx/>
                <a:latin typeface="Tw Cen MT" panose="020B0602020104020603" pitchFamily="34" charset="0"/>
                <a:ea typeface="Tw Cen MT" panose="020B0602020104020603" pitchFamily="34" charset="0"/>
                <a:cs typeface="Tw Cen MT" panose="020B0602020104020603" pitchFamily="34" charset="0"/>
              </a:rPr>
              <a:t>mentorship</a:t>
            </a:r>
            <a:r>
              <a:rPr kumimoji="0" lang="en-US" altLang="en-US" sz="1600" b="0" i="0" u="none" strike="noStrike" kern="1200" cap="none" spc="0" normalizeH="0" baseline="0" noProof="0" dirty="0">
                <a:ln>
                  <a:noFill/>
                </a:ln>
                <a:solidFill>
                  <a:schemeClr val="tx1">
                    <a:lumMod val="65000"/>
                    <a:lumOff val="35000"/>
                  </a:schemeClr>
                </a:solidFill>
                <a:effectLst/>
                <a:uLnTx/>
                <a:uFillTx/>
                <a:latin typeface="Times New Roman" panose="02020603050405020304" pitchFamily="18" charset="0"/>
                <a:ea typeface="+mn-ea"/>
                <a:cs typeface="Times New Roman" panose="02020603050405020304" pitchFamily="18" charset="0"/>
              </a:rPr>
              <a:t> </a:t>
            </a:r>
            <a:r>
              <a:rPr kumimoji="0" lang="en-US" altLang="en-US" sz="1600" b="0" i="0" u="none" strike="noStrike" kern="1200" cap="none" spc="0" normalizeH="0" baseline="0" noProof="0" dirty="0">
                <a:ln>
                  <a:noFill/>
                </a:ln>
                <a:solidFill>
                  <a:schemeClr val="tx1">
                    <a:lumMod val="65000"/>
                    <a:lumOff val="35000"/>
                  </a:schemeClr>
                </a:solidFill>
                <a:effectLst/>
                <a:uLnTx/>
                <a:uFillTx/>
                <a:latin typeface="Tw Cen MT" panose="020B0602020104020603" pitchFamily="34" charset="0"/>
                <a:ea typeface="Tw Cen MT" panose="020B0602020104020603" pitchFamily="34" charset="0"/>
                <a:cs typeface="Tw Cen MT" panose="020B0602020104020603" pitchFamily="34" charset="0"/>
              </a:rPr>
              <a:t>and</a:t>
            </a:r>
            <a:r>
              <a:rPr kumimoji="0" lang="en-US" altLang="en-US" sz="1600" b="0" i="0" u="none" strike="noStrike" kern="1200" cap="none" spc="0" normalizeH="0" baseline="0" noProof="0" dirty="0">
                <a:ln>
                  <a:noFill/>
                </a:ln>
                <a:solidFill>
                  <a:schemeClr val="tx1">
                    <a:lumMod val="65000"/>
                    <a:lumOff val="35000"/>
                  </a:schemeClr>
                </a:solidFill>
                <a:effectLst/>
                <a:uLnTx/>
                <a:uFillTx/>
                <a:latin typeface="Times New Roman" panose="02020603050405020304" pitchFamily="18" charset="0"/>
                <a:ea typeface="+mn-ea"/>
                <a:cs typeface="Times New Roman" panose="02020603050405020304" pitchFamily="18" charset="0"/>
              </a:rPr>
              <a:t> </a:t>
            </a:r>
            <a:r>
              <a:rPr kumimoji="0" lang="en-US" altLang="en-US" sz="1600" b="0" i="0" u="none" strike="noStrike" kern="1200" cap="none" spc="0" normalizeH="0" baseline="0" noProof="0" dirty="0">
                <a:ln>
                  <a:noFill/>
                </a:ln>
                <a:solidFill>
                  <a:schemeClr val="tx1">
                    <a:lumMod val="65000"/>
                    <a:lumOff val="35000"/>
                  </a:schemeClr>
                </a:solidFill>
                <a:effectLst/>
                <a:uLnTx/>
                <a:uFillTx/>
                <a:latin typeface="Tw Cen MT" panose="020B0602020104020603" pitchFamily="34" charset="0"/>
                <a:ea typeface="Tw Cen MT" panose="020B0602020104020603" pitchFamily="34" charset="0"/>
                <a:cs typeface="Tw Cen MT" panose="020B0602020104020603" pitchFamily="34" charset="0"/>
              </a:rPr>
              <a:t>enterprise</a:t>
            </a:r>
            <a:r>
              <a:rPr kumimoji="0" lang="en-US" altLang="en-US" sz="1600" b="0" i="0" u="none" strike="noStrike" kern="1200" cap="none" spc="0" normalizeH="0" baseline="0" noProof="0" dirty="0">
                <a:ln>
                  <a:noFill/>
                </a:ln>
                <a:solidFill>
                  <a:schemeClr val="tx1">
                    <a:lumMod val="65000"/>
                    <a:lumOff val="35000"/>
                  </a:schemeClr>
                </a:solidFill>
                <a:effectLst/>
                <a:uLnTx/>
                <a:uFillTx/>
                <a:latin typeface="Times New Roman" panose="02020603050405020304" pitchFamily="18" charset="0"/>
                <a:ea typeface="+mn-ea"/>
                <a:cs typeface="Times New Roman" panose="02020603050405020304" pitchFamily="18" charset="0"/>
              </a:rPr>
              <a:t> </a:t>
            </a:r>
            <a:r>
              <a:rPr kumimoji="0" lang="en-US" altLang="en-US" sz="1600" b="0" i="0" u="none" strike="noStrike" kern="1200" cap="none" spc="0" normalizeH="0" baseline="0" noProof="0" dirty="0">
                <a:ln>
                  <a:noFill/>
                </a:ln>
                <a:solidFill>
                  <a:schemeClr val="tx1">
                    <a:lumMod val="65000"/>
                    <a:lumOff val="35000"/>
                  </a:schemeClr>
                </a:solidFill>
                <a:effectLst/>
                <a:uLnTx/>
                <a:uFillTx/>
                <a:latin typeface="Tw Cen MT" panose="020B0602020104020603" pitchFamily="34" charset="0"/>
                <a:ea typeface="Tw Cen MT" panose="020B0602020104020603" pitchFamily="34" charset="0"/>
                <a:cs typeface="Tw Cen MT" panose="020B0602020104020603" pitchFamily="34" charset="0"/>
              </a:rPr>
              <a:t>development</a:t>
            </a:r>
          </a:p>
        </p:txBody>
      </p:sp>
      <p:sp>
        <p:nvSpPr>
          <p:cNvPr id="27" name="object 27">
            <a:extLst>
              <a:ext uri="{FF2B5EF4-FFF2-40B4-BE49-F238E27FC236}">
                <a16:creationId xmlns:a16="http://schemas.microsoft.com/office/drawing/2014/main" id="{5AB9C6B3-85ED-407F-B0D9-88C4B4716D1C}"/>
              </a:ext>
            </a:extLst>
          </p:cNvPr>
          <p:cNvSpPr/>
          <p:nvPr/>
        </p:nvSpPr>
        <p:spPr>
          <a:xfrm>
            <a:off x="381597" y="4630570"/>
            <a:ext cx="2355850" cy="757237"/>
          </a:xfrm>
          <a:custGeom>
            <a:avLst/>
            <a:gdLst/>
            <a:ahLst/>
            <a:cxnLst/>
            <a:rect l="l" t="t" r="r" b="b"/>
            <a:pathLst>
              <a:path w="2355215" h="756285">
                <a:moveTo>
                  <a:pt x="0" y="755964"/>
                </a:moveTo>
                <a:lnTo>
                  <a:pt x="2355092" y="755964"/>
                </a:lnTo>
                <a:lnTo>
                  <a:pt x="2355092" y="0"/>
                </a:lnTo>
                <a:lnTo>
                  <a:pt x="0" y="0"/>
                </a:lnTo>
                <a:lnTo>
                  <a:pt x="0" y="755964"/>
                </a:lnTo>
                <a:close/>
              </a:path>
            </a:pathLst>
          </a:custGeom>
          <a:solidFill>
            <a:srgbClr val="004280"/>
          </a:solidFill>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035" name="object 28">
            <a:extLst>
              <a:ext uri="{FF2B5EF4-FFF2-40B4-BE49-F238E27FC236}">
                <a16:creationId xmlns:a16="http://schemas.microsoft.com/office/drawing/2014/main" id="{69EBB364-F9F1-4B0F-9189-350848007D42}"/>
              </a:ext>
            </a:extLst>
          </p:cNvPr>
          <p:cNvSpPr>
            <a:spLocks/>
          </p:cNvSpPr>
          <p:nvPr/>
        </p:nvSpPr>
        <p:spPr bwMode="auto">
          <a:xfrm>
            <a:off x="372402" y="4638507"/>
            <a:ext cx="2368550" cy="755650"/>
          </a:xfrm>
          <a:custGeom>
            <a:avLst/>
            <a:gdLst>
              <a:gd name="T0" fmla="*/ 0 w 2355215"/>
              <a:gd name="T1" fmla="*/ 755329 h 756285"/>
              <a:gd name="T2" fmla="*/ 2355727 w 2355215"/>
              <a:gd name="T3" fmla="*/ 755329 h 756285"/>
              <a:gd name="T4" fmla="*/ 2355727 w 2355215"/>
              <a:gd name="T5" fmla="*/ 0 h 756285"/>
              <a:gd name="T6" fmla="*/ 0 w 2355215"/>
              <a:gd name="T7" fmla="*/ 0 h 756285"/>
              <a:gd name="T8" fmla="*/ 0 w 2355215"/>
              <a:gd name="T9" fmla="*/ 755329 h 7562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55215" h="756285">
                <a:moveTo>
                  <a:pt x="0" y="755964"/>
                </a:moveTo>
                <a:lnTo>
                  <a:pt x="2355092" y="755964"/>
                </a:lnTo>
                <a:lnTo>
                  <a:pt x="2355092" y="0"/>
                </a:lnTo>
                <a:lnTo>
                  <a:pt x="0" y="0"/>
                </a:lnTo>
                <a:lnTo>
                  <a:pt x="0" y="755964"/>
                </a:lnTo>
                <a:close/>
              </a:path>
            </a:pathLst>
          </a:custGeom>
          <a:noFill/>
          <a:ln w="19049">
            <a:solidFill>
              <a:srgbClr val="93B6D2"/>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3036" name="object 29">
            <a:extLst>
              <a:ext uri="{FF2B5EF4-FFF2-40B4-BE49-F238E27FC236}">
                <a16:creationId xmlns:a16="http://schemas.microsoft.com/office/drawing/2014/main" id="{63F05851-17DB-4C2D-A32E-4F5A9D76E495}"/>
              </a:ext>
            </a:extLst>
          </p:cNvPr>
          <p:cNvSpPr txBox="1">
            <a:spLocks noChangeArrowheads="1"/>
          </p:cNvSpPr>
          <p:nvPr/>
        </p:nvSpPr>
        <p:spPr bwMode="auto">
          <a:xfrm>
            <a:off x="485677" y="4737717"/>
            <a:ext cx="1703388" cy="588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2700"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12700" marR="0" lvl="0" indent="0" algn="l" defTabSz="457200" rtl="0" eaLnBrk="1" fontAlgn="base" latinLnBrk="0" hangingPunct="1">
              <a:lnSpc>
                <a:spcPct val="85000"/>
              </a:lnSpc>
              <a:spcBef>
                <a:spcPct val="0"/>
              </a:spcBef>
              <a:spcAft>
                <a:spcPct val="0"/>
              </a:spcAft>
              <a:buClrTx/>
              <a:buSzTx/>
              <a:buFontTx/>
              <a:buNone/>
              <a:tabLst/>
              <a:defRPr/>
            </a:pPr>
            <a:r>
              <a:rPr kumimoji="0" lang="en-US" altLang="en-US" sz="1500" b="1" i="0" u="none" strike="noStrike" kern="1200" cap="none" spc="0" normalizeH="0" baseline="0" noProof="0" dirty="0">
                <a:ln>
                  <a:noFill/>
                </a:ln>
                <a:solidFill>
                  <a:srgbClr val="FFFFFF"/>
                </a:solidFill>
                <a:effectLst/>
                <a:uLnTx/>
                <a:uFillTx/>
                <a:latin typeface="Tw Cen MT" panose="020B0602020104020603" pitchFamily="34" charset="0"/>
                <a:ea typeface="Tw Cen MT" panose="020B0602020104020603" pitchFamily="34" charset="0"/>
                <a:cs typeface="Tw Cen MT" panose="020B0602020104020603" pitchFamily="34" charset="0"/>
              </a:rPr>
              <a:t>Youth</a:t>
            </a:r>
            <a:r>
              <a:rPr kumimoji="0" lang="en-US" altLang="en-US" sz="15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1500" b="1" i="0" u="none" strike="noStrike" kern="1200" cap="none" spc="0" normalizeH="0" baseline="0" noProof="0" dirty="0">
                <a:ln>
                  <a:noFill/>
                </a:ln>
                <a:solidFill>
                  <a:srgbClr val="FFFFFF"/>
                </a:solidFill>
                <a:effectLst/>
                <a:uLnTx/>
                <a:uFillTx/>
                <a:latin typeface="Tw Cen MT" panose="020B0602020104020603" pitchFamily="34" charset="0"/>
                <a:ea typeface="Tw Cen MT" panose="020B0602020104020603" pitchFamily="34" charset="0"/>
                <a:cs typeface="Tw Cen MT" panose="020B0602020104020603" pitchFamily="34" charset="0"/>
              </a:rPr>
              <a:t>Technology</a:t>
            </a:r>
            <a:r>
              <a:rPr kumimoji="0" lang="en-US" altLang="en-US" sz="15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1500" b="1" i="0" u="none" strike="noStrike" kern="1200" cap="none" spc="0" normalizeH="0" baseline="0" noProof="0" dirty="0">
                <a:ln>
                  <a:noFill/>
                </a:ln>
                <a:solidFill>
                  <a:srgbClr val="FFFFFF"/>
                </a:solidFill>
                <a:effectLst/>
                <a:uLnTx/>
                <a:uFillTx/>
                <a:latin typeface="Tw Cen MT" panose="020B0602020104020603" pitchFamily="34" charset="0"/>
                <a:ea typeface="Tw Cen MT" panose="020B0602020104020603" pitchFamily="34" charset="0"/>
                <a:cs typeface="Tw Cen MT" panose="020B0602020104020603" pitchFamily="34" charset="0"/>
              </a:rPr>
              <a:t>Innovation</a:t>
            </a:r>
            <a:r>
              <a:rPr kumimoji="0" lang="en-US" altLang="en-US" sz="15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1500" b="1" i="0" u="none" strike="noStrike" kern="1200" cap="none" spc="0" normalizeH="0" baseline="0" noProof="0" dirty="0">
                <a:ln>
                  <a:noFill/>
                </a:ln>
                <a:solidFill>
                  <a:srgbClr val="FFFFFF"/>
                </a:solidFill>
                <a:effectLst/>
                <a:uLnTx/>
                <a:uFillTx/>
                <a:latin typeface="Tw Cen MT" panose="020B0602020104020603" pitchFamily="34" charset="0"/>
                <a:ea typeface="Tw Cen MT" panose="020B0602020104020603" pitchFamily="34" charset="0"/>
                <a:cs typeface="Tw Cen MT" panose="020B0602020104020603" pitchFamily="34" charset="0"/>
              </a:rPr>
              <a:t>Programme</a:t>
            </a:r>
            <a:endParaRPr kumimoji="0" lang="en-US" altLang="en-US" sz="1500" b="0" i="0" u="none" strike="noStrike" kern="1200" cap="none" spc="0" normalizeH="0" baseline="0" noProof="0" dirty="0">
              <a:ln>
                <a:noFill/>
              </a:ln>
              <a:solidFill>
                <a:srgbClr val="000000"/>
              </a:solidFill>
              <a:effectLst/>
              <a:uLnTx/>
              <a:uFillTx/>
              <a:latin typeface="Tw Cen MT" panose="020B0602020104020603" pitchFamily="34" charset="0"/>
              <a:ea typeface="Tw Cen MT" panose="020B0602020104020603" pitchFamily="34" charset="0"/>
              <a:cs typeface="Tw Cen MT" panose="020B0602020104020603" pitchFamily="34" charset="0"/>
            </a:endParaRPr>
          </a:p>
        </p:txBody>
      </p:sp>
      <p:sp>
        <p:nvSpPr>
          <p:cNvPr id="43037" name="object 30">
            <a:extLst>
              <a:ext uri="{FF2B5EF4-FFF2-40B4-BE49-F238E27FC236}">
                <a16:creationId xmlns:a16="http://schemas.microsoft.com/office/drawing/2014/main" id="{90D4E8A5-2ED3-4696-B87B-6EE757ED47F9}"/>
              </a:ext>
            </a:extLst>
          </p:cNvPr>
          <p:cNvSpPr>
            <a:spLocks noChangeArrowheads="1"/>
          </p:cNvSpPr>
          <p:nvPr/>
        </p:nvSpPr>
        <p:spPr bwMode="auto">
          <a:xfrm>
            <a:off x="2361540" y="4798845"/>
            <a:ext cx="823912" cy="823912"/>
          </a:xfrm>
          <a:prstGeom prst="rect">
            <a:avLst/>
          </a:prstGeom>
          <a:blipFill dpi="0" rotWithShape="1">
            <a:blip r:embed="rId6"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43038" name="object 31">
            <a:extLst>
              <a:ext uri="{FF2B5EF4-FFF2-40B4-BE49-F238E27FC236}">
                <a16:creationId xmlns:a16="http://schemas.microsoft.com/office/drawing/2014/main" id="{9DCE0BB1-5FA6-48DF-BB43-FEC6EC6772DC}"/>
              </a:ext>
            </a:extLst>
          </p:cNvPr>
          <p:cNvSpPr>
            <a:spLocks/>
          </p:cNvSpPr>
          <p:nvPr/>
        </p:nvSpPr>
        <p:spPr bwMode="auto">
          <a:xfrm>
            <a:off x="2361540" y="4798845"/>
            <a:ext cx="823912" cy="823912"/>
          </a:xfrm>
          <a:custGeom>
            <a:avLst/>
            <a:gdLst>
              <a:gd name="T0" fmla="*/ 0 w 824230"/>
              <a:gd name="T1" fmla="*/ 411659 h 824864"/>
              <a:gd name="T2" fmla="*/ 5392 w 824230"/>
              <a:gd name="T3" fmla="*/ 344886 h 824864"/>
              <a:gd name="T4" fmla="*/ 21004 w 824230"/>
              <a:gd name="T5" fmla="*/ 281545 h 824864"/>
              <a:gd name="T6" fmla="*/ 45986 w 824230"/>
              <a:gd name="T7" fmla="*/ 222479 h 824864"/>
              <a:gd name="T8" fmla="*/ 79490 w 824230"/>
              <a:gd name="T9" fmla="*/ 168540 h 824864"/>
              <a:gd name="T10" fmla="*/ 120667 w 824230"/>
              <a:gd name="T11" fmla="*/ 120573 h 824864"/>
              <a:gd name="T12" fmla="*/ 168670 w 824230"/>
              <a:gd name="T13" fmla="*/ 79427 h 824864"/>
              <a:gd name="T14" fmla="*/ 222648 w 824230"/>
              <a:gd name="T15" fmla="*/ 45949 h 824864"/>
              <a:gd name="T16" fmla="*/ 281753 w 824230"/>
              <a:gd name="T17" fmla="*/ 20987 h 824864"/>
              <a:gd name="T18" fmla="*/ 345137 w 824230"/>
              <a:gd name="T19" fmla="*/ 5388 h 824864"/>
              <a:gd name="T20" fmla="*/ 411951 w 824230"/>
              <a:gd name="T21" fmla="*/ 0 h 824864"/>
              <a:gd name="T22" fmla="*/ 445736 w 824230"/>
              <a:gd name="T23" fmla="*/ 1364 h 824864"/>
              <a:gd name="T24" fmla="*/ 510944 w 824230"/>
              <a:gd name="T25" fmla="*/ 11963 h 824864"/>
              <a:gd name="T26" fmla="*/ 572296 w 824230"/>
              <a:gd name="T27" fmla="*/ 32351 h 824864"/>
              <a:gd name="T28" fmla="*/ 628944 w 824230"/>
              <a:gd name="T29" fmla="*/ 61677 h 824864"/>
              <a:gd name="T30" fmla="*/ 680041 w 824230"/>
              <a:gd name="T31" fmla="*/ 99094 h 824864"/>
              <a:gd name="T32" fmla="*/ 724736 w 824230"/>
              <a:gd name="T33" fmla="*/ 143757 h 824864"/>
              <a:gd name="T34" fmla="*/ 762182 w 824230"/>
              <a:gd name="T35" fmla="*/ 194816 h 824864"/>
              <a:gd name="T36" fmla="*/ 791530 w 824230"/>
              <a:gd name="T37" fmla="*/ 251424 h 824864"/>
              <a:gd name="T38" fmla="*/ 811933 w 824230"/>
              <a:gd name="T39" fmla="*/ 312734 h 824864"/>
              <a:gd name="T40" fmla="*/ 822541 w 824230"/>
              <a:gd name="T41" fmla="*/ 377897 h 824864"/>
              <a:gd name="T42" fmla="*/ 823906 w 824230"/>
              <a:gd name="T43" fmla="*/ 411659 h 824864"/>
              <a:gd name="T44" fmla="*/ 822541 w 824230"/>
              <a:gd name="T45" fmla="*/ 445422 h 824864"/>
              <a:gd name="T46" fmla="*/ 811933 w 824230"/>
              <a:gd name="T47" fmla="*/ 510588 h 824864"/>
              <a:gd name="T48" fmla="*/ 791530 w 824230"/>
              <a:gd name="T49" fmla="*/ 571900 h 824864"/>
              <a:gd name="T50" fmla="*/ 762182 w 824230"/>
              <a:gd name="T51" fmla="*/ 628510 h 824864"/>
              <a:gd name="T52" fmla="*/ 724736 w 824230"/>
              <a:gd name="T53" fmla="*/ 679571 h 824864"/>
              <a:gd name="T54" fmla="*/ 680041 w 824230"/>
              <a:gd name="T55" fmla="*/ 724234 h 824864"/>
              <a:gd name="T56" fmla="*/ 628944 w 824230"/>
              <a:gd name="T57" fmla="*/ 761653 h 824864"/>
              <a:gd name="T58" fmla="*/ 572296 w 824230"/>
              <a:gd name="T59" fmla="*/ 790980 h 824864"/>
              <a:gd name="T60" fmla="*/ 510944 w 824230"/>
              <a:gd name="T61" fmla="*/ 811366 h 824864"/>
              <a:gd name="T62" fmla="*/ 445736 w 824230"/>
              <a:gd name="T63" fmla="*/ 821966 h 824864"/>
              <a:gd name="T64" fmla="*/ 411951 w 824230"/>
              <a:gd name="T65" fmla="*/ 823331 h 824864"/>
              <a:gd name="T66" fmla="*/ 378169 w 824230"/>
              <a:gd name="T67" fmla="*/ 821966 h 824864"/>
              <a:gd name="T68" fmla="*/ 312963 w 824230"/>
              <a:gd name="T69" fmla="*/ 811366 h 824864"/>
              <a:gd name="T70" fmla="*/ 251613 w 824230"/>
              <a:gd name="T71" fmla="*/ 790980 h 824864"/>
              <a:gd name="T72" fmla="*/ 194965 w 824230"/>
              <a:gd name="T73" fmla="*/ 761653 h 824864"/>
              <a:gd name="T74" fmla="*/ 143868 w 824230"/>
              <a:gd name="T75" fmla="*/ 724234 h 824864"/>
              <a:gd name="T76" fmla="*/ 99173 w 824230"/>
              <a:gd name="T77" fmla="*/ 679571 h 824864"/>
              <a:gd name="T78" fmla="*/ 61726 w 824230"/>
              <a:gd name="T79" fmla="*/ 628510 h 824864"/>
              <a:gd name="T80" fmla="*/ 32377 w 824230"/>
              <a:gd name="T81" fmla="*/ 571900 h 824864"/>
              <a:gd name="T82" fmla="*/ 11973 w 824230"/>
              <a:gd name="T83" fmla="*/ 510588 h 824864"/>
              <a:gd name="T84" fmla="*/ 1365 w 824230"/>
              <a:gd name="T85" fmla="*/ 445422 h 824864"/>
              <a:gd name="T86" fmla="*/ 0 w 824230"/>
              <a:gd name="T87" fmla="*/ 411659 h 82486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24230" h="824864">
                <a:moveTo>
                  <a:pt x="0" y="412135"/>
                </a:moveTo>
                <a:lnTo>
                  <a:pt x="5394" y="345285"/>
                </a:lnTo>
                <a:lnTo>
                  <a:pt x="21012" y="281870"/>
                </a:lnTo>
                <a:lnTo>
                  <a:pt x="46004" y="222736"/>
                </a:lnTo>
                <a:lnTo>
                  <a:pt x="79521" y="168735"/>
                </a:lnTo>
                <a:lnTo>
                  <a:pt x="120714" y="120712"/>
                </a:lnTo>
                <a:lnTo>
                  <a:pt x="168735" y="79519"/>
                </a:lnTo>
                <a:lnTo>
                  <a:pt x="222734" y="46002"/>
                </a:lnTo>
                <a:lnTo>
                  <a:pt x="281862" y="21011"/>
                </a:lnTo>
                <a:lnTo>
                  <a:pt x="345270" y="5394"/>
                </a:lnTo>
                <a:lnTo>
                  <a:pt x="412110" y="0"/>
                </a:lnTo>
                <a:lnTo>
                  <a:pt x="445908" y="1366"/>
                </a:lnTo>
                <a:lnTo>
                  <a:pt x="511141" y="11977"/>
                </a:lnTo>
                <a:lnTo>
                  <a:pt x="572517" y="32388"/>
                </a:lnTo>
                <a:lnTo>
                  <a:pt x="629187" y="61748"/>
                </a:lnTo>
                <a:lnTo>
                  <a:pt x="680303" y="99209"/>
                </a:lnTo>
                <a:lnTo>
                  <a:pt x="725016" y="143923"/>
                </a:lnTo>
                <a:lnTo>
                  <a:pt x="762476" y="195041"/>
                </a:lnTo>
                <a:lnTo>
                  <a:pt x="791836" y="251715"/>
                </a:lnTo>
                <a:lnTo>
                  <a:pt x="812246" y="313095"/>
                </a:lnTo>
                <a:lnTo>
                  <a:pt x="822858" y="378334"/>
                </a:lnTo>
                <a:lnTo>
                  <a:pt x="824224" y="412135"/>
                </a:lnTo>
                <a:lnTo>
                  <a:pt x="822858" y="445937"/>
                </a:lnTo>
                <a:lnTo>
                  <a:pt x="812246" y="511178"/>
                </a:lnTo>
                <a:lnTo>
                  <a:pt x="791836" y="572561"/>
                </a:lnTo>
                <a:lnTo>
                  <a:pt x="762476" y="629236"/>
                </a:lnTo>
                <a:lnTo>
                  <a:pt x="725016" y="680356"/>
                </a:lnTo>
                <a:lnTo>
                  <a:pt x="680303" y="725071"/>
                </a:lnTo>
                <a:lnTo>
                  <a:pt x="629187" y="762533"/>
                </a:lnTo>
                <a:lnTo>
                  <a:pt x="572517" y="791894"/>
                </a:lnTo>
                <a:lnTo>
                  <a:pt x="511141" y="812304"/>
                </a:lnTo>
                <a:lnTo>
                  <a:pt x="445908" y="822916"/>
                </a:lnTo>
                <a:lnTo>
                  <a:pt x="412110" y="824282"/>
                </a:lnTo>
                <a:lnTo>
                  <a:pt x="378315" y="822916"/>
                </a:lnTo>
                <a:lnTo>
                  <a:pt x="313084" y="812304"/>
                </a:lnTo>
                <a:lnTo>
                  <a:pt x="251710" y="791894"/>
                </a:lnTo>
                <a:lnTo>
                  <a:pt x="195040" y="762533"/>
                </a:lnTo>
                <a:lnTo>
                  <a:pt x="143924" y="725071"/>
                </a:lnTo>
                <a:lnTo>
                  <a:pt x="99211" y="680356"/>
                </a:lnTo>
                <a:lnTo>
                  <a:pt x="61750" y="629236"/>
                </a:lnTo>
                <a:lnTo>
                  <a:pt x="32389" y="572561"/>
                </a:lnTo>
                <a:lnTo>
                  <a:pt x="11978" y="511178"/>
                </a:lnTo>
                <a:lnTo>
                  <a:pt x="1366" y="445937"/>
                </a:lnTo>
                <a:lnTo>
                  <a:pt x="0" y="412135"/>
                </a:lnTo>
                <a:close/>
              </a:path>
            </a:pathLst>
          </a:custGeom>
          <a:noFill/>
          <a:ln w="19049">
            <a:solidFill>
              <a:srgbClr val="DCE5EE"/>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3039" name="object 32">
            <a:extLst>
              <a:ext uri="{FF2B5EF4-FFF2-40B4-BE49-F238E27FC236}">
                <a16:creationId xmlns:a16="http://schemas.microsoft.com/office/drawing/2014/main" id="{4732B72F-2633-491A-83A8-FF3F65B6B45A}"/>
              </a:ext>
            </a:extLst>
          </p:cNvPr>
          <p:cNvSpPr>
            <a:spLocks/>
          </p:cNvSpPr>
          <p:nvPr/>
        </p:nvSpPr>
        <p:spPr bwMode="auto">
          <a:xfrm>
            <a:off x="3342615" y="3543400"/>
            <a:ext cx="2354262" cy="1083900"/>
          </a:xfrm>
          <a:custGeom>
            <a:avLst/>
            <a:gdLst>
              <a:gd name="T0" fmla="*/ 63219 w 2355215"/>
              <a:gd name="T1" fmla="*/ 0 h 791210"/>
              <a:gd name="T2" fmla="*/ 2290894 w 2355215"/>
              <a:gd name="T3" fmla="*/ 0 h 791210"/>
              <a:gd name="T4" fmla="*/ 2305305 w 2355215"/>
              <a:gd name="T5" fmla="*/ 1824 h 791210"/>
              <a:gd name="T6" fmla="*/ 2340014 w 2355215"/>
              <a:gd name="T7" fmla="*/ 25902 h 791210"/>
              <a:gd name="T8" fmla="*/ 2354111 w 2355215"/>
              <a:gd name="T9" fmla="*/ 69218 h 791210"/>
              <a:gd name="T10" fmla="*/ 2354114 w 2355215"/>
              <a:gd name="T11" fmla="*/ 874285 h 791210"/>
              <a:gd name="T12" fmla="*/ 0 w 2355215"/>
              <a:gd name="T13" fmla="*/ 874285 h 791210"/>
              <a:gd name="T14" fmla="*/ 0 w 2355215"/>
              <a:gd name="T15" fmla="*/ 69920 h 791210"/>
              <a:gd name="T16" fmla="*/ 1649 w 2355215"/>
              <a:gd name="T17" fmla="*/ 53984 h 791210"/>
              <a:gd name="T18" fmla="*/ 23417 w 2355215"/>
              <a:gd name="T19" fmla="*/ 15598 h 791210"/>
              <a:gd name="T20" fmla="*/ 62585 w 2355215"/>
              <a:gd name="T21" fmla="*/ 3 h 791210"/>
              <a:gd name="T22" fmla="*/ 63219 w 2355215"/>
              <a:gd name="T23" fmla="*/ 0 h 7912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355215" h="791210">
                <a:moveTo>
                  <a:pt x="63245" y="0"/>
                </a:moveTo>
                <a:lnTo>
                  <a:pt x="2291821" y="0"/>
                </a:lnTo>
                <a:lnTo>
                  <a:pt x="2306238" y="1650"/>
                </a:lnTo>
                <a:lnTo>
                  <a:pt x="2340961" y="23429"/>
                </a:lnTo>
                <a:lnTo>
                  <a:pt x="2355064" y="62610"/>
                </a:lnTo>
                <a:lnTo>
                  <a:pt x="2355067" y="790824"/>
                </a:lnTo>
                <a:lnTo>
                  <a:pt x="0" y="790824"/>
                </a:lnTo>
                <a:lnTo>
                  <a:pt x="0" y="63245"/>
                </a:lnTo>
                <a:lnTo>
                  <a:pt x="1650" y="48831"/>
                </a:lnTo>
                <a:lnTo>
                  <a:pt x="23426" y="14109"/>
                </a:lnTo>
                <a:lnTo>
                  <a:pt x="62610" y="3"/>
                </a:lnTo>
                <a:lnTo>
                  <a:pt x="63245" y="0"/>
                </a:lnTo>
                <a:close/>
              </a:path>
            </a:pathLst>
          </a:custGeom>
          <a:noFill/>
          <a:ln w="19049">
            <a:solidFill>
              <a:srgbClr val="93B6D2"/>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3040" name="object 33">
            <a:extLst>
              <a:ext uri="{FF2B5EF4-FFF2-40B4-BE49-F238E27FC236}">
                <a16:creationId xmlns:a16="http://schemas.microsoft.com/office/drawing/2014/main" id="{C1EF06DC-A2D4-4ED9-B2C9-BB033078025A}"/>
              </a:ext>
            </a:extLst>
          </p:cNvPr>
          <p:cNvSpPr txBox="1">
            <a:spLocks noChangeArrowheads="1"/>
          </p:cNvSpPr>
          <p:nvPr/>
        </p:nvSpPr>
        <p:spPr bwMode="auto">
          <a:xfrm>
            <a:off x="3369602" y="3628857"/>
            <a:ext cx="2316163"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0" indent="-114300" defTabSz="457200">
              <a:lnSpc>
                <a:spcPct val="90000"/>
              </a:lnSpc>
              <a:spcBef>
                <a:spcPts val="1000"/>
              </a:spcBef>
              <a:buFont typeface="Arial" panose="020B0604020202020204" pitchFamily="34" charset="0"/>
              <a:buChar char="•"/>
              <a:tabLst>
                <a:tab pos="127000" algn="l"/>
              </a:tabLst>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tabLst>
                <a:tab pos="127000" algn="l"/>
              </a:tabLst>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tabLst>
                <a:tab pos="127000" algn="l"/>
              </a:tabLst>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tabLst>
                <a:tab pos="127000" algn="l"/>
              </a:tabLst>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tabLst>
                <a:tab pos="1270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1270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1270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1270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127000" algn="l"/>
              </a:tabLst>
              <a:defRPr>
                <a:solidFill>
                  <a:schemeClr val="tx1"/>
                </a:solidFill>
                <a:latin typeface="Calibri" panose="020F0502020204030204" pitchFamily="34" charset="0"/>
              </a:defRPr>
            </a:lvl9pPr>
          </a:lstStyle>
          <a:p>
            <a:pPr marL="127000" marR="0" lvl="0" indent="-114300" algn="l" defTabSz="457200" rtl="0" eaLnBrk="1" fontAlgn="base" latinLnBrk="0" hangingPunct="1">
              <a:lnSpc>
                <a:spcPct val="83000"/>
              </a:lnSpc>
              <a:spcBef>
                <a:spcPct val="0"/>
              </a:spcBef>
              <a:spcAft>
                <a:spcPct val="0"/>
              </a:spcAft>
              <a:buClrTx/>
              <a:buSzTx/>
              <a:buFont typeface="Tw Cen MT" panose="020B0602020104020603" pitchFamily="34" charset="0"/>
              <a:buChar char="•"/>
              <a:tabLst>
                <a:tab pos="127000" algn="l"/>
              </a:tabLst>
              <a:defRPr/>
            </a:pPr>
            <a:r>
              <a:rPr kumimoji="0" lang="en-US" altLang="en-US" sz="1600" b="0" i="0" u="none" strike="noStrike" kern="1200" cap="none" spc="0" normalizeH="0" baseline="0" noProof="0" dirty="0">
                <a:ln>
                  <a:noFill/>
                </a:ln>
                <a:solidFill>
                  <a:schemeClr val="tx1">
                    <a:lumMod val="65000"/>
                    <a:lumOff val="35000"/>
                  </a:schemeClr>
                </a:solidFill>
                <a:effectLst/>
                <a:uLnTx/>
                <a:uFillTx/>
                <a:latin typeface="Tw Cen MT" panose="020B0602020104020603" pitchFamily="34" charset="0"/>
                <a:ea typeface="Tw Cen MT" panose="020B0602020104020603" pitchFamily="34" charset="0"/>
                <a:cs typeface="Tw Cen MT" panose="020B0602020104020603" pitchFamily="34" charset="0"/>
              </a:rPr>
              <a:t>Strengthens</a:t>
            </a:r>
            <a:r>
              <a:rPr kumimoji="0" lang="en-US" altLang="en-US" sz="1600" b="0" i="0" u="none" strike="noStrike" kern="1200" cap="none" spc="0" normalizeH="0" baseline="0" noProof="0" dirty="0">
                <a:ln>
                  <a:noFill/>
                </a:ln>
                <a:solidFill>
                  <a:schemeClr val="tx1">
                    <a:lumMod val="65000"/>
                    <a:lumOff val="35000"/>
                  </a:schemeClr>
                </a:solidFill>
                <a:effectLst/>
                <a:uLnTx/>
                <a:uFillTx/>
                <a:latin typeface="Times New Roman" panose="02020603050405020304" pitchFamily="18" charset="0"/>
                <a:ea typeface="+mn-ea"/>
                <a:cs typeface="Times New Roman" panose="02020603050405020304" pitchFamily="18" charset="0"/>
              </a:rPr>
              <a:t> </a:t>
            </a:r>
            <a:r>
              <a:rPr kumimoji="0" lang="en-US" altLang="en-US" sz="1600" b="0" i="0" u="none" strike="noStrike" kern="1200" cap="none" spc="0" normalizeH="0" baseline="0" noProof="0" dirty="0">
                <a:ln>
                  <a:noFill/>
                </a:ln>
                <a:solidFill>
                  <a:schemeClr val="tx1">
                    <a:lumMod val="65000"/>
                    <a:lumOff val="35000"/>
                  </a:schemeClr>
                </a:solidFill>
                <a:effectLst/>
                <a:uLnTx/>
                <a:uFillTx/>
                <a:latin typeface="Tw Cen MT" panose="020B0602020104020603" pitchFamily="34" charset="0"/>
                <a:ea typeface="Tw Cen MT" panose="020B0602020104020603" pitchFamily="34" charset="0"/>
                <a:cs typeface="Tw Cen MT" panose="020B0602020104020603" pitchFamily="34" charset="0"/>
              </a:rPr>
              <a:t>the</a:t>
            </a:r>
            <a:r>
              <a:rPr kumimoji="0" lang="en-US" altLang="en-US" sz="1600" b="0" i="0" u="none" strike="noStrike" kern="1200" cap="none" spc="0" normalizeH="0" baseline="0" noProof="0" dirty="0">
                <a:ln>
                  <a:noFill/>
                </a:ln>
                <a:solidFill>
                  <a:schemeClr val="tx1">
                    <a:lumMod val="65000"/>
                    <a:lumOff val="35000"/>
                  </a:schemeClr>
                </a:solidFill>
                <a:effectLst/>
                <a:uLnTx/>
                <a:uFillTx/>
                <a:latin typeface="Times New Roman" panose="02020603050405020304" pitchFamily="18" charset="0"/>
                <a:ea typeface="+mn-ea"/>
                <a:cs typeface="Times New Roman" panose="02020603050405020304" pitchFamily="18" charset="0"/>
              </a:rPr>
              <a:t> </a:t>
            </a:r>
            <a:r>
              <a:rPr kumimoji="0" lang="en-US" altLang="en-US" sz="1600" b="0" i="0" u="none" strike="noStrike" kern="1200" cap="none" spc="0" normalizeH="0" baseline="0" noProof="0" dirty="0">
                <a:ln>
                  <a:noFill/>
                </a:ln>
                <a:solidFill>
                  <a:schemeClr val="tx1">
                    <a:lumMod val="65000"/>
                    <a:lumOff val="35000"/>
                  </a:schemeClr>
                </a:solidFill>
                <a:effectLst/>
                <a:uLnTx/>
                <a:uFillTx/>
                <a:latin typeface="Tw Cen MT" panose="020B0602020104020603" pitchFamily="34" charset="0"/>
                <a:ea typeface="Tw Cen MT" panose="020B0602020104020603" pitchFamily="34" charset="0"/>
                <a:cs typeface="Tw Cen MT" panose="020B0602020104020603" pitchFamily="34" charset="0"/>
              </a:rPr>
              <a:t>fundamental</a:t>
            </a:r>
            <a:r>
              <a:rPr kumimoji="0" lang="en-US" altLang="en-US" sz="1600" b="0" i="0" u="none" strike="noStrike" kern="1200" cap="none" spc="0" normalizeH="0" baseline="0" noProof="0" dirty="0">
                <a:ln>
                  <a:noFill/>
                </a:ln>
                <a:solidFill>
                  <a:schemeClr val="tx1">
                    <a:lumMod val="65000"/>
                    <a:lumOff val="35000"/>
                  </a:schemeClr>
                </a:solidFill>
                <a:effectLst/>
                <a:uLnTx/>
                <a:uFillTx/>
                <a:latin typeface="Times New Roman" panose="02020603050405020304" pitchFamily="18" charset="0"/>
                <a:ea typeface="+mn-ea"/>
                <a:cs typeface="Times New Roman" panose="02020603050405020304" pitchFamily="18" charset="0"/>
              </a:rPr>
              <a:t> </a:t>
            </a:r>
            <a:r>
              <a:rPr kumimoji="0" lang="en-US" altLang="en-US" sz="1600" b="0" i="0" u="none" strike="noStrike" kern="1200" cap="none" spc="0" normalizeH="0" baseline="0" noProof="0" dirty="0">
                <a:ln>
                  <a:noFill/>
                </a:ln>
                <a:solidFill>
                  <a:schemeClr val="tx1">
                    <a:lumMod val="65000"/>
                    <a:lumOff val="35000"/>
                  </a:schemeClr>
                </a:solidFill>
                <a:effectLst/>
                <a:uLnTx/>
                <a:uFillTx/>
                <a:latin typeface="Tw Cen MT" panose="020B0602020104020603" pitchFamily="34" charset="0"/>
                <a:ea typeface="Tw Cen MT" panose="020B0602020104020603" pitchFamily="34" charset="0"/>
                <a:cs typeface="Tw Cen MT" panose="020B0602020104020603" pitchFamily="34" charset="0"/>
              </a:rPr>
              <a:t>business</a:t>
            </a:r>
            <a:r>
              <a:rPr kumimoji="0" lang="en-US" altLang="en-US" sz="1600" b="0" i="0" u="none" strike="noStrike" kern="1200" cap="none" spc="0" normalizeH="0" baseline="0" noProof="0" dirty="0">
                <a:ln>
                  <a:noFill/>
                </a:ln>
                <a:solidFill>
                  <a:schemeClr val="tx1">
                    <a:lumMod val="65000"/>
                    <a:lumOff val="35000"/>
                  </a:schemeClr>
                </a:solidFill>
                <a:effectLst/>
                <a:uLnTx/>
                <a:uFillTx/>
                <a:latin typeface="Times New Roman" panose="02020603050405020304" pitchFamily="18" charset="0"/>
                <a:ea typeface="+mn-ea"/>
                <a:cs typeface="Times New Roman" panose="02020603050405020304" pitchFamily="18" charset="0"/>
              </a:rPr>
              <a:t> </a:t>
            </a:r>
            <a:r>
              <a:rPr kumimoji="0" lang="en-US" altLang="en-US" sz="1600" b="0" i="0" u="none" strike="noStrike" kern="1200" cap="none" spc="0" normalizeH="0" baseline="0" noProof="0" dirty="0">
                <a:ln>
                  <a:noFill/>
                </a:ln>
                <a:solidFill>
                  <a:schemeClr val="tx1">
                    <a:lumMod val="65000"/>
                    <a:lumOff val="35000"/>
                  </a:schemeClr>
                </a:solidFill>
                <a:effectLst/>
                <a:uLnTx/>
                <a:uFillTx/>
                <a:latin typeface="Tw Cen MT" panose="020B0602020104020603" pitchFamily="34" charset="0"/>
                <a:ea typeface="Tw Cen MT" panose="020B0602020104020603" pitchFamily="34" charset="0"/>
                <a:cs typeface="Tw Cen MT" panose="020B0602020104020603" pitchFamily="34" charset="0"/>
              </a:rPr>
              <a:t>skills</a:t>
            </a:r>
            <a:r>
              <a:rPr kumimoji="0" lang="en-US" altLang="en-US" sz="1600" b="0" i="0" u="none" strike="noStrike" kern="1200" cap="none" spc="0" normalizeH="0" baseline="0" noProof="0" dirty="0">
                <a:ln>
                  <a:noFill/>
                </a:ln>
                <a:solidFill>
                  <a:schemeClr val="tx1">
                    <a:lumMod val="65000"/>
                    <a:lumOff val="35000"/>
                  </a:schemeClr>
                </a:solidFill>
                <a:effectLst/>
                <a:uLnTx/>
                <a:uFillTx/>
                <a:latin typeface="Times New Roman" panose="02020603050405020304" pitchFamily="18" charset="0"/>
                <a:ea typeface="+mn-ea"/>
                <a:cs typeface="Times New Roman" panose="02020603050405020304" pitchFamily="18" charset="0"/>
              </a:rPr>
              <a:t> </a:t>
            </a:r>
            <a:r>
              <a:rPr kumimoji="0" lang="en-US" altLang="en-US" sz="1600" b="0" i="0" u="none" strike="noStrike" kern="1200" cap="none" spc="0" normalizeH="0" baseline="0" noProof="0" dirty="0">
                <a:ln>
                  <a:noFill/>
                </a:ln>
                <a:solidFill>
                  <a:schemeClr val="tx1">
                    <a:lumMod val="65000"/>
                    <a:lumOff val="35000"/>
                  </a:schemeClr>
                </a:solidFill>
                <a:effectLst/>
                <a:uLnTx/>
                <a:uFillTx/>
                <a:latin typeface="Tw Cen MT" panose="020B0602020104020603" pitchFamily="34" charset="0"/>
                <a:ea typeface="Tw Cen MT" panose="020B0602020104020603" pitchFamily="34" charset="0"/>
                <a:cs typeface="Tw Cen MT" panose="020B0602020104020603" pitchFamily="34" charset="0"/>
              </a:rPr>
              <a:t>required</a:t>
            </a:r>
            <a:r>
              <a:rPr kumimoji="0" lang="en-US" altLang="en-US" sz="1600" b="0" i="0" u="none" strike="noStrike" kern="1200" cap="none" spc="0" normalizeH="0" baseline="0" noProof="0" dirty="0">
                <a:ln>
                  <a:noFill/>
                </a:ln>
                <a:solidFill>
                  <a:schemeClr val="tx1">
                    <a:lumMod val="65000"/>
                    <a:lumOff val="35000"/>
                  </a:schemeClr>
                </a:solidFill>
                <a:effectLst/>
                <a:uLnTx/>
                <a:uFillTx/>
                <a:latin typeface="Times New Roman" panose="02020603050405020304" pitchFamily="18" charset="0"/>
                <a:ea typeface="+mn-ea"/>
                <a:cs typeface="Times New Roman" panose="02020603050405020304" pitchFamily="18" charset="0"/>
              </a:rPr>
              <a:t> </a:t>
            </a:r>
            <a:r>
              <a:rPr kumimoji="0" lang="en-US" altLang="en-US" sz="1600" b="0" i="0" u="none" strike="noStrike" kern="1200" cap="none" spc="0" normalizeH="0" baseline="0" noProof="0" dirty="0">
                <a:ln>
                  <a:noFill/>
                </a:ln>
                <a:solidFill>
                  <a:schemeClr val="tx1">
                    <a:lumMod val="65000"/>
                    <a:lumOff val="35000"/>
                  </a:schemeClr>
                </a:solidFill>
                <a:effectLst/>
                <a:uLnTx/>
                <a:uFillTx/>
                <a:latin typeface="Tw Cen MT" panose="020B0602020104020603" pitchFamily="34" charset="0"/>
                <a:ea typeface="Tw Cen MT" panose="020B0602020104020603" pitchFamily="34" charset="0"/>
                <a:cs typeface="Tw Cen MT" panose="020B0602020104020603" pitchFamily="34" charset="0"/>
              </a:rPr>
              <a:t>by</a:t>
            </a:r>
            <a:r>
              <a:rPr kumimoji="0" lang="en-US" altLang="en-US" sz="1600" b="0" i="0" u="none" strike="noStrike" kern="1200" cap="none" spc="0" normalizeH="0" baseline="0" noProof="0" dirty="0">
                <a:ln>
                  <a:noFill/>
                </a:ln>
                <a:solidFill>
                  <a:schemeClr val="tx1">
                    <a:lumMod val="65000"/>
                    <a:lumOff val="35000"/>
                  </a:schemeClr>
                </a:solidFill>
                <a:effectLst/>
                <a:uLnTx/>
                <a:uFillTx/>
                <a:latin typeface="Times New Roman" panose="02020603050405020304" pitchFamily="18" charset="0"/>
                <a:ea typeface="+mn-ea"/>
                <a:cs typeface="Times New Roman" panose="02020603050405020304" pitchFamily="18" charset="0"/>
              </a:rPr>
              <a:t> </a:t>
            </a:r>
            <a:r>
              <a:rPr kumimoji="0" lang="en-US" altLang="en-US" sz="1600" b="0" i="0" u="none" strike="noStrike" kern="1200" cap="none" spc="0" normalizeH="0" baseline="0" noProof="0" dirty="0">
                <a:ln>
                  <a:noFill/>
                </a:ln>
                <a:solidFill>
                  <a:schemeClr val="tx1">
                    <a:lumMod val="65000"/>
                    <a:lumOff val="35000"/>
                  </a:schemeClr>
                </a:solidFill>
                <a:effectLst/>
                <a:uLnTx/>
                <a:uFillTx/>
                <a:latin typeface="Tw Cen MT" panose="020B0602020104020603" pitchFamily="34" charset="0"/>
                <a:ea typeface="Tw Cen MT" panose="020B0602020104020603" pitchFamily="34" charset="0"/>
                <a:cs typeface="Tw Cen MT" panose="020B0602020104020603" pitchFamily="34" charset="0"/>
              </a:rPr>
              <a:t>technopreneurs</a:t>
            </a:r>
          </a:p>
        </p:txBody>
      </p:sp>
      <p:sp>
        <p:nvSpPr>
          <p:cNvPr id="43041" name="object 34">
            <a:extLst>
              <a:ext uri="{FF2B5EF4-FFF2-40B4-BE49-F238E27FC236}">
                <a16:creationId xmlns:a16="http://schemas.microsoft.com/office/drawing/2014/main" id="{8244294F-6C02-4878-A45D-0DA8AFE861CC}"/>
              </a:ext>
            </a:extLst>
          </p:cNvPr>
          <p:cNvSpPr>
            <a:spLocks/>
          </p:cNvSpPr>
          <p:nvPr/>
        </p:nvSpPr>
        <p:spPr bwMode="auto">
          <a:xfrm>
            <a:off x="3348172" y="4661856"/>
            <a:ext cx="2355850" cy="690562"/>
          </a:xfrm>
          <a:custGeom>
            <a:avLst/>
            <a:gdLst>
              <a:gd name="T0" fmla="*/ 0 w 2355215"/>
              <a:gd name="T1" fmla="*/ 690258 h 756285"/>
              <a:gd name="T2" fmla="*/ 2355727 w 2355215"/>
              <a:gd name="T3" fmla="*/ 690258 h 756285"/>
              <a:gd name="T4" fmla="*/ 2355727 w 2355215"/>
              <a:gd name="T5" fmla="*/ 0 h 756285"/>
              <a:gd name="T6" fmla="*/ 0 w 2355215"/>
              <a:gd name="T7" fmla="*/ 0 h 756285"/>
              <a:gd name="T8" fmla="*/ 0 w 2355215"/>
              <a:gd name="T9" fmla="*/ 690258 h 7562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55215" h="756285">
                <a:moveTo>
                  <a:pt x="0" y="755952"/>
                </a:moveTo>
                <a:lnTo>
                  <a:pt x="2355092" y="755952"/>
                </a:lnTo>
                <a:lnTo>
                  <a:pt x="2355092" y="0"/>
                </a:lnTo>
                <a:lnTo>
                  <a:pt x="0" y="0"/>
                </a:lnTo>
                <a:lnTo>
                  <a:pt x="0" y="755952"/>
                </a:lnTo>
                <a:close/>
              </a:path>
            </a:pathLst>
          </a:custGeom>
          <a:solidFill>
            <a:srgbClr val="93B6D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5" name="object 35">
            <a:extLst>
              <a:ext uri="{FF2B5EF4-FFF2-40B4-BE49-F238E27FC236}">
                <a16:creationId xmlns:a16="http://schemas.microsoft.com/office/drawing/2014/main" id="{FE9D5AC2-F542-434A-893A-A5EE6A7F42E8}"/>
              </a:ext>
            </a:extLst>
          </p:cNvPr>
          <p:cNvSpPr/>
          <p:nvPr/>
        </p:nvSpPr>
        <p:spPr>
          <a:xfrm>
            <a:off x="3333245" y="4627832"/>
            <a:ext cx="2354262" cy="715962"/>
          </a:xfrm>
          <a:custGeom>
            <a:avLst/>
            <a:gdLst/>
            <a:ahLst/>
            <a:cxnLst/>
            <a:rect l="l" t="t" r="r" b="b"/>
            <a:pathLst>
              <a:path w="2355215" h="756285">
                <a:moveTo>
                  <a:pt x="0" y="755952"/>
                </a:moveTo>
                <a:lnTo>
                  <a:pt x="2355092" y="755952"/>
                </a:lnTo>
                <a:lnTo>
                  <a:pt x="2355092" y="0"/>
                </a:lnTo>
                <a:lnTo>
                  <a:pt x="0" y="0"/>
                </a:lnTo>
                <a:lnTo>
                  <a:pt x="0" y="755952"/>
                </a:lnTo>
                <a:close/>
              </a:path>
            </a:pathLst>
          </a:custGeom>
          <a:solidFill>
            <a:srgbClr val="004280"/>
          </a:solidFill>
          <a:ln w="19049">
            <a:solidFill>
              <a:srgbClr val="93B6D2"/>
            </a:solidFill>
          </a:ln>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043" name="object 36">
            <a:extLst>
              <a:ext uri="{FF2B5EF4-FFF2-40B4-BE49-F238E27FC236}">
                <a16:creationId xmlns:a16="http://schemas.microsoft.com/office/drawing/2014/main" id="{A0CCEB3E-CE15-4568-AA98-6BCB342DAB7B}"/>
              </a:ext>
            </a:extLst>
          </p:cNvPr>
          <p:cNvSpPr txBox="1">
            <a:spLocks noChangeArrowheads="1"/>
          </p:cNvSpPr>
          <p:nvPr/>
        </p:nvSpPr>
        <p:spPr bwMode="auto">
          <a:xfrm>
            <a:off x="3423577" y="4737717"/>
            <a:ext cx="1411287"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12700" marR="0" lvl="0" indent="0" algn="l" defTabSz="457200" rtl="0" eaLnBrk="1" fontAlgn="base" latinLnBrk="0" hangingPunct="1">
              <a:lnSpc>
                <a:spcPts val="1575"/>
              </a:lnSpc>
              <a:spcBef>
                <a:spcPct val="0"/>
              </a:spcBef>
              <a:spcAft>
                <a:spcPct val="0"/>
              </a:spcAft>
              <a:buClrTx/>
              <a:buSzTx/>
              <a:buFontTx/>
              <a:buNone/>
              <a:tabLst/>
              <a:defRPr/>
            </a:pPr>
            <a:r>
              <a:rPr kumimoji="0" lang="en-US" altLang="en-US" sz="1500" b="1" i="0" u="none" strike="noStrike" kern="1200" cap="none" spc="0" normalizeH="0" baseline="0" noProof="0" dirty="0">
                <a:ln>
                  <a:noFill/>
                </a:ln>
                <a:solidFill>
                  <a:srgbClr val="FFFFFF"/>
                </a:solidFill>
                <a:effectLst/>
                <a:uLnTx/>
                <a:uFillTx/>
                <a:latin typeface="Tw Cen MT" panose="020B0602020104020603" pitchFamily="34" charset="0"/>
                <a:ea typeface="Tw Cen MT" panose="020B0602020104020603" pitchFamily="34" charset="0"/>
                <a:cs typeface="Tw Cen MT" panose="020B0602020104020603" pitchFamily="34" charset="0"/>
              </a:rPr>
              <a:t>Innovation</a:t>
            </a:r>
            <a:r>
              <a:rPr kumimoji="0" lang="en-US" altLang="en-US" sz="15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1500" b="1" i="0" u="none" strike="noStrike" kern="1200" cap="none" spc="0" normalizeH="0" baseline="0" noProof="0" dirty="0">
                <a:ln>
                  <a:noFill/>
                </a:ln>
                <a:solidFill>
                  <a:srgbClr val="FFFFFF"/>
                </a:solidFill>
                <a:effectLst/>
                <a:uLnTx/>
                <a:uFillTx/>
                <a:latin typeface="Tw Cen MT" panose="020B0602020104020603" pitchFamily="34" charset="0"/>
                <a:ea typeface="Tw Cen MT" panose="020B0602020104020603" pitchFamily="34" charset="0"/>
                <a:cs typeface="Tw Cen MT" panose="020B0602020104020603" pitchFamily="34" charset="0"/>
              </a:rPr>
              <a:t>Skills</a:t>
            </a:r>
            <a:r>
              <a:rPr kumimoji="0" lang="en-US" altLang="en-US" sz="15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1500" b="1" i="0" u="none" strike="noStrike" kern="1200" cap="none" spc="0" normalizeH="0" baseline="0" noProof="0" dirty="0">
                <a:ln>
                  <a:noFill/>
                </a:ln>
                <a:solidFill>
                  <a:srgbClr val="FFFFFF"/>
                </a:solidFill>
                <a:effectLst/>
                <a:uLnTx/>
                <a:uFillTx/>
                <a:latin typeface="Tw Cen MT" panose="020B0602020104020603" pitchFamily="34" charset="0"/>
                <a:ea typeface="Tw Cen MT" panose="020B0602020104020603" pitchFamily="34" charset="0"/>
                <a:cs typeface="Tw Cen MT" panose="020B0602020104020603" pitchFamily="34" charset="0"/>
              </a:rPr>
              <a:t>Development</a:t>
            </a:r>
            <a:endParaRPr kumimoji="0" lang="en-US" altLang="en-US" sz="1500" b="0" i="0" u="none" strike="noStrike" kern="1200" cap="none" spc="0" normalizeH="0" baseline="0" noProof="0" dirty="0">
              <a:ln>
                <a:noFill/>
              </a:ln>
              <a:solidFill>
                <a:srgbClr val="000000"/>
              </a:solidFill>
              <a:effectLst/>
              <a:uLnTx/>
              <a:uFillTx/>
              <a:latin typeface="Tw Cen MT" panose="020B0602020104020603" pitchFamily="34" charset="0"/>
              <a:ea typeface="Tw Cen MT" panose="020B0602020104020603" pitchFamily="34" charset="0"/>
              <a:cs typeface="Tw Cen MT" panose="020B0602020104020603" pitchFamily="34" charset="0"/>
            </a:endParaRPr>
          </a:p>
        </p:txBody>
      </p:sp>
      <p:sp>
        <p:nvSpPr>
          <p:cNvPr id="43044" name="object 37">
            <a:extLst>
              <a:ext uri="{FF2B5EF4-FFF2-40B4-BE49-F238E27FC236}">
                <a16:creationId xmlns:a16="http://schemas.microsoft.com/office/drawing/2014/main" id="{F95FF33D-1A08-4D81-9DC5-D270F4FF90E7}"/>
              </a:ext>
            </a:extLst>
          </p:cNvPr>
          <p:cNvSpPr>
            <a:spLocks noChangeArrowheads="1"/>
          </p:cNvSpPr>
          <p:nvPr/>
        </p:nvSpPr>
        <p:spPr bwMode="auto">
          <a:xfrm>
            <a:off x="5320640" y="4751210"/>
            <a:ext cx="823912" cy="823913"/>
          </a:xfrm>
          <a:prstGeom prst="rect">
            <a:avLst/>
          </a:prstGeom>
          <a:blipFill dpi="0" rotWithShape="1">
            <a:blip r:embed="rId7"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43045" name="object 38">
            <a:extLst>
              <a:ext uri="{FF2B5EF4-FFF2-40B4-BE49-F238E27FC236}">
                <a16:creationId xmlns:a16="http://schemas.microsoft.com/office/drawing/2014/main" id="{8CB6F643-EDEE-4246-AC51-AC36CA00B835}"/>
              </a:ext>
            </a:extLst>
          </p:cNvPr>
          <p:cNvSpPr>
            <a:spLocks/>
          </p:cNvSpPr>
          <p:nvPr/>
        </p:nvSpPr>
        <p:spPr bwMode="auto">
          <a:xfrm>
            <a:off x="5337124" y="4754385"/>
            <a:ext cx="823912" cy="823913"/>
          </a:xfrm>
          <a:custGeom>
            <a:avLst/>
            <a:gdLst>
              <a:gd name="T0" fmla="*/ 0 w 824229"/>
              <a:gd name="T1" fmla="*/ 411635 h 824864"/>
              <a:gd name="T2" fmla="*/ 5392 w 824229"/>
              <a:gd name="T3" fmla="*/ 344869 h 824864"/>
              <a:gd name="T4" fmla="*/ 21003 w 824229"/>
              <a:gd name="T5" fmla="*/ 281532 h 824864"/>
              <a:gd name="T6" fmla="*/ 45984 w 824229"/>
              <a:gd name="T7" fmla="*/ 222471 h 824864"/>
              <a:gd name="T8" fmla="*/ 79488 w 824229"/>
              <a:gd name="T9" fmla="*/ 168534 h 824864"/>
              <a:gd name="T10" fmla="*/ 120666 w 824229"/>
              <a:gd name="T11" fmla="*/ 120570 h 824864"/>
              <a:gd name="T12" fmla="*/ 168668 w 824229"/>
              <a:gd name="T13" fmla="*/ 79425 h 824864"/>
              <a:gd name="T14" fmla="*/ 222647 w 824229"/>
              <a:gd name="T15" fmla="*/ 45948 h 824864"/>
              <a:gd name="T16" fmla="*/ 281755 w 824229"/>
              <a:gd name="T17" fmla="*/ 20987 h 824864"/>
              <a:gd name="T18" fmla="*/ 345142 w 824229"/>
              <a:gd name="T19" fmla="*/ 5388 h 824864"/>
              <a:gd name="T20" fmla="*/ 411961 w 824229"/>
              <a:gd name="T21" fmla="*/ 0 h 824864"/>
              <a:gd name="T22" fmla="*/ 445743 w 824229"/>
              <a:gd name="T23" fmla="*/ 1364 h 824864"/>
              <a:gd name="T24" fmla="*/ 510946 w 824229"/>
              <a:gd name="T25" fmla="*/ 11963 h 824864"/>
              <a:gd name="T26" fmla="*/ 572297 w 824229"/>
              <a:gd name="T27" fmla="*/ 32350 h 824864"/>
              <a:gd name="T28" fmla="*/ 628945 w 824229"/>
              <a:gd name="T29" fmla="*/ 61676 h 824864"/>
              <a:gd name="T30" fmla="*/ 680043 w 824229"/>
              <a:gd name="T31" fmla="*/ 99093 h 824864"/>
              <a:gd name="T32" fmla="*/ 724741 w 824229"/>
              <a:gd name="T33" fmla="*/ 143753 h 824864"/>
              <a:gd name="T34" fmla="*/ 762191 w 824229"/>
              <a:gd name="T35" fmla="*/ 194809 h 824864"/>
              <a:gd name="T36" fmla="*/ 791542 w 824229"/>
              <a:gd name="T37" fmla="*/ 251414 h 824864"/>
              <a:gd name="T38" fmla="*/ 811948 w 824229"/>
              <a:gd name="T39" fmla="*/ 312719 h 824864"/>
              <a:gd name="T40" fmla="*/ 822557 w 824229"/>
              <a:gd name="T41" fmla="*/ 377877 h 824864"/>
              <a:gd name="T42" fmla="*/ 823923 w 824229"/>
              <a:gd name="T43" fmla="*/ 411635 h 824864"/>
              <a:gd name="T44" fmla="*/ 822557 w 824229"/>
              <a:gd name="T45" fmla="*/ 445399 h 824864"/>
              <a:gd name="T46" fmla="*/ 811948 w 824229"/>
              <a:gd name="T47" fmla="*/ 510565 h 824864"/>
              <a:gd name="T48" fmla="*/ 791542 w 824229"/>
              <a:gd name="T49" fmla="*/ 571876 h 824864"/>
              <a:gd name="T50" fmla="*/ 762191 w 824229"/>
              <a:gd name="T51" fmla="*/ 628485 h 824864"/>
              <a:gd name="T52" fmla="*/ 724741 w 824229"/>
              <a:gd name="T53" fmla="*/ 679543 h 824864"/>
              <a:gd name="T54" fmla="*/ 680043 w 824229"/>
              <a:gd name="T55" fmla="*/ 724204 h 824864"/>
              <a:gd name="T56" fmla="*/ 628945 w 824229"/>
              <a:gd name="T57" fmla="*/ 761621 h 824864"/>
              <a:gd name="T58" fmla="*/ 572297 w 824229"/>
              <a:gd name="T59" fmla="*/ 790946 h 824864"/>
              <a:gd name="T60" fmla="*/ 510946 w 824229"/>
              <a:gd name="T61" fmla="*/ 811332 h 824864"/>
              <a:gd name="T62" fmla="*/ 445743 w 824229"/>
              <a:gd name="T63" fmla="*/ 821931 h 824864"/>
              <a:gd name="T64" fmla="*/ 411961 w 824229"/>
              <a:gd name="T65" fmla="*/ 823296 h 824864"/>
              <a:gd name="T66" fmla="*/ 378175 w 824229"/>
              <a:gd name="T67" fmla="*/ 821931 h 824864"/>
              <a:gd name="T68" fmla="*/ 312967 w 824229"/>
              <a:gd name="T69" fmla="*/ 811332 h 824864"/>
              <a:gd name="T70" fmla="*/ 251613 w 824229"/>
              <a:gd name="T71" fmla="*/ 790946 h 824864"/>
              <a:gd name="T72" fmla="*/ 194963 w 824229"/>
              <a:gd name="T73" fmla="*/ 761621 h 824864"/>
              <a:gd name="T74" fmla="*/ 143867 w 824229"/>
              <a:gd name="T75" fmla="*/ 724204 h 824864"/>
              <a:gd name="T76" fmla="*/ 99171 w 824229"/>
              <a:gd name="T77" fmla="*/ 679543 h 824864"/>
              <a:gd name="T78" fmla="*/ 61724 w 824229"/>
              <a:gd name="T79" fmla="*/ 628485 h 824864"/>
              <a:gd name="T80" fmla="*/ 32376 w 824229"/>
              <a:gd name="T81" fmla="*/ 571876 h 824864"/>
              <a:gd name="T82" fmla="*/ 11973 w 824229"/>
              <a:gd name="T83" fmla="*/ 510565 h 824864"/>
              <a:gd name="T84" fmla="*/ 1365 w 824229"/>
              <a:gd name="T85" fmla="*/ 445399 h 824864"/>
              <a:gd name="T86" fmla="*/ 0 w 824229"/>
              <a:gd name="T87" fmla="*/ 411635 h 82486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24229" h="824864">
                <a:moveTo>
                  <a:pt x="0" y="412110"/>
                </a:moveTo>
                <a:lnTo>
                  <a:pt x="5394" y="345267"/>
                </a:lnTo>
                <a:lnTo>
                  <a:pt x="21011" y="281857"/>
                </a:lnTo>
                <a:lnTo>
                  <a:pt x="46002" y="222728"/>
                </a:lnTo>
                <a:lnTo>
                  <a:pt x="79519" y="168729"/>
                </a:lnTo>
                <a:lnTo>
                  <a:pt x="120712" y="120709"/>
                </a:lnTo>
                <a:lnTo>
                  <a:pt x="168733" y="79517"/>
                </a:lnTo>
                <a:lnTo>
                  <a:pt x="222733" y="46001"/>
                </a:lnTo>
                <a:lnTo>
                  <a:pt x="281863" y="21011"/>
                </a:lnTo>
                <a:lnTo>
                  <a:pt x="345275" y="5394"/>
                </a:lnTo>
                <a:lnTo>
                  <a:pt x="412120" y="0"/>
                </a:lnTo>
                <a:lnTo>
                  <a:pt x="445914" y="1366"/>
                </a:lnTo>
                <a:lnTo>
                  <a:pt x="511143" y="11977"/>
                </a:lnTo>
                <a:lnTo>
                  <a:pt x="572517" y="32387"/>
                </a:lnTo>
                <a:lnTo>
                  <a:pt x="629187" y="61747"/>
                </a:lnTo>
                <a:lnTo>
                  <a:pt x="680305" y="99207"/>
                </a:lnTo>
                <a:lnTo>
                  <a:pt x="725020" y="143919"/>
                </a:lnTo>
                <a:lnTo>
                  <a:pt x="762484" y="195034"/>
                </a:lnTo>
                <a:lnTo>
                  <a:pt x="791847" y="251704"/>
                </a:lnTo>
                <a:lnTo>
                  <a:pt x="812260" y="313080"/>
                </a:lnTo>
                <a:lnTo>
                  <a:pt x="822873" y="378313"/>
                </a:lnTo>
                <a:lnTo>
                  <a:pt x="824240" y="412110"/>
                </a:lnTo>
                <a:lnTo>
                  <a:pt x="822873" y="445913"/>
                </a:lnTo>
                <a:lnTo>
                  <a:pt x="812260" y="511154"/>
                </a:lnTo>
                <a:lnTo>
                  <a:pt x="791847" y="572536"/>
                </a:lnTo>
                <a:lnTo>
                  <a:pt x="762484" y="629210"/>
                </a:lnTo>
                <a:lnTo>
                  <a:pt x="725020" y="680327"/>
                </a:lnTo>
                <a:lnTo>
                  <a:pt x="680305" y="725040"/>
                </a:lnTo>
                <a:lnTo>
                  <a:pt x="629187" y="762500"/>
                </a:lnTo>
                <a:lnTo>
                  <a:pt x="572517" y="791859"/>
                </a:lnTo>
                <a:lnTo>
                  <a:pt x="511143" y="812268"/>
                </a:lnTo>
                <a:lnTo>
                  <a:pt x="445914" y="822880"/>
                </a:lnTo>
                <a:lnTo>
                  <a:pt x="412120" y="824246"/>
                </a:lnTo>
                <a:lnTo>
                  <a:pt x="378321" y="822880"/>
                </a:lnTo>
                <a:lnTo>
                  <a:pt x="313087" y="812268"/>
                </a:lnTo>
                <a:lnTo>
                  <a:pt x="251710" y="791859"/>
                </a:lnTo>
                <a:lnTo>
                  <a:pt x="195038" y="762500"/>
                </a:lnTo>
                <a:lnTo>
                  <a:pt x="143922" y="725040"/>
                </a:lnTo>
                <a:lnTo>
                  <a:pt x="99209" y="680327"/>
                </a:lnTo>
                <a:lnTo>
                  <a:pt x="61748" y="629210"/>
                </a:lnTo>
                <a:lnTo>
                  <a:pt x="32388" y="572536"/>
                </a:lnTo>
                <a:lnTo>
                  <a:pt x="11978" y="511154"/>
                </a:lnTo>
                <a:lnTo>
                  <a:pt x="1366" y="445913"/>
                </a:lnTo>
                <a:lnTo>
                  <a:pt x="0" y="412110"/>
                </a:lnTo>
                <a:close/>
              </a:path>
            </a:pathLst>
          </a:custGeom>
          <a:noFill/>
          <a:ln w="19049">
            <a:solidFill>
              <a:srgbClr val="DCE5EE"/>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3046" name="object 39">
            <a:extLst>
              <a:ext uri="{FF2B5EF4-FFF2-40B4-BE49-F238E27FC236}">
                <a16:creationId xmlns:a16="http://schemas.microsoft.com/office/drawing/2014/main" id="{AD9B59B9-2A04-4414-A4DC-7548E99E2DB3}"/>
              </a:ext>
            </a:extLst>
          </p:cNvPr>
          <p:cNvSpPr>
            <a:spLocks/>
          </p:cNvSpPr>
          <p:nvPr/>
        </p:nvSpPr>
        <p:spPr bwMode="auto">
          <a:xfrm>
            <a:off x="6155664" y="3573294"/>
            <a:ext cx="2344737" cy="1108299"/>
          </a:xfrm>
          <a:custGeom>
            <a:avLst/>
            <a:gdLst>
              <a:gd name="T0" fmla="*/ 74177 w 2355215"/>
              <a:gd name="T1" fmla="*/ 0 h 927100"/>
              <a:gd name="T2" fmla="*/ 2281524 w 2355215"/>
              <a:gd name="T3" fmla="*/ 0 h 927100"/>
              <a:gd name="T4" fmla="*/ 2296040 w 2355215"/>
              <a:gd name="T5" fmla="*/ 1413 h 927100"/>
              <a:gd name="T6" fmla="*/ 2332729 w 2355215"/>
              <a:gd name="T7" fmla="*/ 20457 h 927100"/>
              <a:gd name="T8" fmla="*/ 2353483 w 2355215"/>
              <a:gd name="T9" fmla="*/ 56053 h 927100"/>
              <a:gd name="T10" fmla="*/ 2355702 w 2355215"/>
              <a:gd name="T11" fmla="*/ 927104 h 927100"/>
              <a:gd name="T12" fmla="*/ 0 w 2355215"/>
              <a:gd name="T13" fmla="*/ 927104 h 927100"/>
              <a:gd name="T14" fmla="*/ 0 w 2355215"/>
              <a:gd name="T15" fmla="*/ 74163 h 927100"/>
              <a:gd name="T16" fmla="*/ 1417 w 2355215"/>
              <a:gd name="T17" fmla="*/ 59654 h 927100"/>
              <a:gd name="T18" fmla="*/ 20501 w 2355215"/>
              <a:gd name="T19" fmla="*/ 22973 h 927100"/>
              <a:gd name="T20" fmla="*/ 56099 w 2355215"/>
              <a:gd name="T21" fmla="*/ 2218 h 927100"/>
              <a:gd name="T22" fmla="*/ 74177 w 2355215"/>
              <a:gd name="T23" fmla="*/ 0 h 9271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355215" h="927100">
                <a:moveTo>
                  <a:pt x="74157" y="0"/>
                </a:moveTo>
                <a:lnTo>
                  <a:pt x="2280909" y="0"/>
                </a:lnTo>
                <a:lnTo>
                  <a:pt x="2295421" y="1413"/>
                </a:lnTo>
                <a:lnTo>
                  <a:pt x="2332100" y="20457"/>
                </a:lnTo>
                <a:lnTo>
                  <a:pt x="2352849" y="56053"/>
                </a:lnTo>
                <a:lnTo>
                  <a:pt x="2355067" y="927104"/>
                </a:lnTo>
                <a:lnTo>
                  <a:pt x="0" y="927104"/>
                </a:lnTo>
                <a:lnTo>
                  <a:pt x="0" y="74163"/>
                </a:lnTo>
                <a:lnTo>
                  <a:pt x="1417" y="59654"/>
                </a:lnTo>
                <a:lnTo>
                  <a:pt x="20495" y="22973"/>
                </a:lnTo>
                <a:lnTo>
                  <a:pt x="56084" y="2218"/>
                </a:lnTo>
                <a:lnTo>
                  <a:pt x="74157" y="0"/>
                </a:lnTo>
                <a:close/>
              </a:path>
            </a:pathLst>
          </a:custGeom>
          <a:noFill/>
          <a:ln w="19049">
            <a:solidFill>
              <a:srgbClr val="93B6D2"/>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3047" name="object 40">
            <a:extLst>
              <a:ext uri="{FF2B5EF4-FFF2-40B4-BE49-F238E27FC236}">
                <a16:creationId xmlns:a16="http://schemas.microsoft.com/office/drawing/2014/main" id="{D0A08DE3-97C1-4BA7-81B9-6CFA39CBC709}"/>
              </a:ext>
            </a:extLst>
          </p:cNvPr>
          <p:cNvSpPr txBox="1">
            <a:spLocks noChangeArrowheads="1"/>
          </p:cNvSpPr>
          <p:nvPr/>
        </p:nvSpPr>
        <p:spPr bwMode="auto">
          <a:xfrm>
            <a:off x="6177890" y="3632032"/>
            <a:ext cx="2265362"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0" indent="-114300" defTabSz="457200">
              <a:lnSpc>
                <a:spcPct val="90000"/>
              </a:lnSpc>
              <a:spcBef>
                <a:spcPts val="1000"/>
              </a:spcBef>
              <a:buFont typeface="Arial" panose="020B0604020202020204" pitchFamily="34" charset="0"/>
              <a:buChar char="•"/>
              <a:tabLst>
                <a:tab pos="127000" algn="l"/>
              </a:tabLst>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tabLst>
                <a:tab pos="127000" algn="l"/>
              </a:tabLst>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tabLst>
                <a:tab pos="127000" algn="l"/>
              </a:tabLst>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tabLst>
                <a:tab pos="127000" algn="l"/>
              </a:tabLst>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tabLst>
                <a:tab pos="1270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1270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1270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1270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127000" algn="l"/>
              </a:tabLst>
              <a:defRPr>
                <a:solidFill>
                  <a:schemeClr val="tx1"/>
                </a:solidFill>
                <a:latin typeface="Calibri" panose="020F0502020204030204" pitchFamily="34" charset="0"/>
              </a:defRPr>
            </a:lvl9pPr>
          </a:lstStyle>
          <a:p>
            <a:pPr marL="127000" marR="0" lvl="0" indent="-114300" algn="l" defTabSz="457200" rtl="0" eaLnBrk="1" fontAlgn="base" latinLnBrk="0" hangingPunct="1">
              <a:lnSpc>
                <a:spcPct val="82000"/>
              </a:lnSpc>
              <a:spcBef>
                <a:spcPct val="0"/>
              </a:spcBef>
              <a:spcAft>
                <a:spcPct val="0"/>
              </a:spcAft>
              <a:buClrTx/>
              <a:buSzTx/>
              <a:buFont typeface="Tw Cen MT" panose="020B0602020104020603" pitchFamily="34" charset="0"/>
              <a:buChar char="•"/>
              <a:tabLst>
                <a:tab pos="127000" algn="l"/>
              </a:tabLst>
              <a:defRPr/>
            </a:pPr>
            <a:r>
              <a:rPr kumimoji="0" lang="en-US" altLang="en-US" sz="1600" b="0" i="0" u="none" strike="noStrike" kern="1200" cap="none" spc="0" normalizeH="0" baseline="0" noProof="0" dirty="0">
                <a:ln>
                  <a:noFill/>
                </a:ln>
                <a:solidFill>
                  <a:schemeClr val="tx1">
                    <a:lumMod val="65000"/>
                    <a:lumOff val="35000"/>
                  </a:schemeClr>
                </a:solidFill>
                <a:effectLst/>
                <a:uLnTx/>
                <a:uFillTx/>
                <a:latin typeface="Tw Cen MT" panose="020B0602020104020603" pitchFamily="34" charset="0"/>
                <a:ea typeface="Tw Cen MT" panose="020B0602020104020603" pitchFamily="34" charset="0"/>
                <a:cs typeface="Tw Cen MT" panose="020B0602020104020603" pitchFamily="34" charset="0"/>
              </a:rPr>
              <a:t>A Business Acceleration Programme for SMMEs</a:t>
            </a:r>
            <a:r>
              <a:rPr kumimoji="0" lang="en-US" altLang="en-US" sz="1600" b="0" i="0" u="none" strike="noStrike" kern="1200" cap="none" spc="0" normalizeH="0" baseline="0" noProof="0" dirty="0">
                <a:ln>
                  <a:noFill/>
                </a:ln>
                <a:solidFill>
                  <a:schemeClr val="tx1">
                    <a:lumMod val="65000"/>
                    <a:lumOff val="35000"/>
                  </a:schemeClr>
                </a:solidFill>
                <a:effectLst/>
                <a:uLnTx/>
                <a:uFillTx/>
                <a:latin typeface="Tw Cen MT" panose="020B0602020104020603" pitchFamily="34" charset="0"/>
                <a:ea typeface="+mn-ea"/>
                <a:cs typeface="Times New Roman" panose="02020603050405020304" pitchFamily="18" charset="0"/>
              </a:rPr>
              <a:t> in r</a:t>
            </a:r>
            <a:r>
              <a:rPr kumimoji="0" lang="en-US" altLang="en-US" sz="1600" b="0" i="0" u="none" strike="noStrike" kern="1200" cap="none" spc="0" normalizeH="0" baseline="0" noProof="0" dirty="0">
                <a:ln>
                  <a:noFill/>
                </a:ln>
                <a:solidFill>
                  <a:schemeClr val="tx1">
                    <a:lumMod val="65000"/>
                    <a:lumOff val="35000"/>
                  </a:schemeClr>
                </a:solidFill>
                <a:effectLst/>
                <a:uLnTx/>
                <a:uFillTx/>
                <a:latin typeface="Tw Cen MT" panose="020B0602020104020603" pitchFamily="34" charset="0"/>
                <a:ea typeface="Tw Cen MT" panose="020B0602020104020603" pitchFamily="34" charset="0"/>
                <a:cs typeface="Tw Cen MT" panose="020B0602020104020603" pitchFamily="34" charset="0"/>
              </a:rPr>
              <a:t>enewables, energy, waste and water </a:t>
            </a:r>
          </a:p>
        </p:txBody>
      </p:sp>
      <p:sp>
        <p:nvSpPr>
          <p:cNvPr id="41" name="object 41">
            <a:extLst>
              <a:ext uri="{FF2B5EF4-FFF2-40B4-BE49-F238E27FC236}">
                <a16:creationId xmlns:a16="http://schemas.microsoft.com/office/drawing/2014/main" id="{11365A17-DC23-4C54-9A35-C9F45B41980D}"/>
              </a:ext>
            </a:extLst>
          </p:cNvPr>
          <p:cNvSpPr/>
          <p:nvPr/>
        </p:nvSpPr>
        <p:spPr>
          <a:xfrm>
            <a:off x="6168210" y="4627300"/>
            <a:ext cx="2354263" cy="725117"/>
          </a:xfrm>
          <a:custGeom>
            <a:avLst/>
            <a:gdLst/>
            <a:ahLst/>
            <a:cxnLst/>
            <a:rect l="l" t="t" r="r" b="b"/>
            <a:pathLst>
              <a:path w="2355215" h="605789">
                <a:moveTo>
                  <a:pt x="0" y="605671"/>
                </a:moveTo>
                <a:lnTo>
                  <a:pt x="2355092" y="605671"/>
                </a:lnTo>
                <a:lnTo>
                  <a:pt x="2355092" y="0"/>
                </a:lnTo>
                <a:lnTo>
                  <a:pt x="0" y="0"/>
                </a:lnTo>
                <a:lnTo>
                  <a:pt x="0" y="605671"/>
                </a:lnTo>
                <a:close/>
              </a:path>
            </a:pathLst>
          </a:custGeom>
          <a:solidFill>
            <a:srgbClr val="004280"/>
          </a:solidFill>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049" name="object 42">
            <a:extLst>
              <a:ext uri="{FF2B5EF4-FFF2-40B4-BE49-F238E27FC236}">
                <a16:creationId xmlns:a16="http://schemas.microsoft.com/office/drawing/2014/main" id="{358454D7-3594-4CA6-9B3A-AC29BFA27C59}"/>
              </a:ext>
            </a:extLst>
          </p:cNvPr>
          <p:cNvSpPr>
            <a:spLocks/>
          </p:cNvSpPr>
          <p:nvPr/>
        </p:nvSpPr>
        <p:spPr bwMode="auto">
          <a:xfrm>
            <a:off x="6155665" y="4635332"/>
            <a:ext cx="2355850" cy="717085"/>
          </a:xfrm>
          <a:custGeom>
            <a:avLst/>
            <a:gdLst>
              <a:gd name="T0" fmla="*/ 0 w 2355215"/>
              <a:gd name="T1" fmla="*/ 606307 h 605789"/>
              <a:gd name="T2" fmla="*/ 2355727 w 2355215"/>
              <a:gd name="T3" fmla="*/ 606307 h 605789"/>
              <a:gd name="T4" fmla="*/ 2355727 w 2355215"/>
              <a:gd name="T5" fmla="*/ 0 h 605789"/>
              <a:gd name="T6" fmla="*/ 0 w 2355215"/>
              <a:gd name="T7" fmla="*/ 0 h 605789"/>
              <a:gd name="T8" fmla="*/ 0 w 2355215"/>
              <a:gd name="T9" fmla="*/ 606307 h 6057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55215" h="605789">
                <a:moveTo>
                  <a:pt x="0" y="605671"/>
                </a:moveTo>
                <a:lnTo>
                  <a:pt x="2355092" y="605671"/>
                </a:lnTo>
                <a:lnTo>
                  <a:pt x="2355092" y="0"/>
                </a:lnTo>
                <a:lnTo>
                  <a:pt x="0" y="0"/>
                </a:lnTo>
                <a:lnTo>
                  <a:pt x="0" y="605671"/>
                </a:lnTo>
                <a:close/>
              </a:path>
            </a:pathLst>
          </a:custGeom>
          <a:noFill/>
          <a:ln w="19049">
            <a:solidFill>
              <a:srgbClr val="93B6D2"/>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3050" name="object 43">
            <a:extLst>
              <a:ext uri="{FF2B5EF4-FFF2-40B4-BE49-F238E27FC236}">
                <a16:creationId xmlns:a16="http://schemas.microsoft.com/office/drawing/2014/main" id="{57C8DF90-D8B7-4249-84C2-82EA462EB840}"/>
              </a:ext>
            </a:extLst>
          </p:cNvPr>
          <p:cNvSpPr txBox="1">
            <a:spLocks noChangeArrowheads="1"/>
          </p:cNvSpPr>
          <p:nvPr/>
        </p:nvSpPr>
        <p:spPr bwMode="auto">
          <a:xfrm>
            <a:off x="6231863" y="4745164"/>
            <a:ext cx="2192337" cy="537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12700" marR="0" lvl="0" indent="0" algn="l" defTabSz="457200" rtl="0" eaLnBrk="1" fontAlgn="base" latinLnBrk="0" hangingPunct="1">
              <a:lnSpc>
                <a:spcPct val="83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FFFFFF"/>
                </a:solidFill>
                <a:effectLst/>
                <a:uLnTx/>
                <a:uFillTx/>
                <a:latin typeface="Tw Cen MT" panose="020B0602020104020603" pitchFamily="34" charset="0"/>
                <a:ea typeface="Tw Cen MT" panose="020B0602020104020603" pitchFamily="34" charset="0"/>
                <a:cs typeface="Tw Cen MT" panose="020B0602020104020603" pitchFamily="34" charset="0"/>
              </a:rPr>
              <a:t>Global</a:t>
            </a:r>
            <a:r>
              <a:rPr kumimoji="0" lang="en-US" altLang="en-US" sz="1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1400" b="1" i="0" u="none" strike="noStrike" kern="1200" cap="none" spc="0" normalizeH="0" baseline="0" noProof="0" dirty="0">
                <a:ln>
                  <a:noFill/>
                </a:ln>
                <a:solidFill>
                  <a:srgbClr val="FFFFFF"/>
                </a:solidFill>
                <a:effectLst/>
                <a:uLnTx/>
                <a:uFillTx/>
                <a:latin typeface="Tw Cen MT" panose="020B0602020104020603" pitchFamily="34" charset="0"/>
                <a:ea typeface="Tw Cen MT" panose="020B0602020104020603" pitchFamily="34" charset="0"/>
                <a:cs typeface="Tw Cen MT" panose="020B0602020104020603" pitchFamily="34" charset="0"/>
              </a:rPr>
              <a:t>Cleantech</a:t>
            </a:r>
            <a:r>
              <a:rPr kumimoji="0" lang="en-US" altLang="en-US" sz="1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p>
          <a:p>
            <a:pPr marL="12700" marR="0" lvl="0" indent="0" algn="l" defTabSz="457200" rtl="0" eaLnBrk="1" fontAlgn="base" latinLnBrk="0" hangingPunct="1">
              <a:lnSpc>
                <a:spcPct val="83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FFFFFF"/>
                </a:solidFill>
                <a:effectLst/>
                <a:uLnTx/>
                <a:uFillTx/>
                <a:latin typeface="Tw Cen MT" panose="020B0602020104020603" pitchFamily="34" charset="0"/>
                <a:ea typeface="Tw Cen MT" panose="020B0602020104020603" pitchFamily="34" charset="0"/>
                <a:cs typeface="Tw Cen MT" panose="020B0602020104020603" pitchFamily="34" charset="0"/>
              </a:rPr>
              <a:t>Innovation</a:t>
            </a:r>
            <a:r>
              <a:rPr kumimoji="0" lang="en-US" altLang="en-US" sz="1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1400" b="1" i="0" u="none" strike="noStrike" kern="1200" cap="none" spc="0" normalizeH="0" baseline="0" noProof="0" dirty="0">
                <a:ln>
                  <a:noFill/>
                </a:ln>
                <a:solidFill>
                  <a:srgbClr val="FFFFFF"/>
                </a:solidFill>
                <a:effectLst/>
                <a:uLnTx/>
                <a:uFillTx/>
                <a:latin typeface="Tw Cen MT" panose="020B0602020104020603" pitchFamily="34" charset="0"/>
                <a:ea typeface="Tw Cen MT" panose="020B0602020104020603" pitchFamily="34" charset="0"/>
                <a:cs typeface="Tw Cen MT" panose="020B0602020104020603" pitchFamily="34" charset="0"/>
              </a:rPr>
              <a:t>Programme</a:t>
            </a:r>
            <a:r>
              <a:rPr kumimoji="0" lang="en-US" altLang="en-US" sz="1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1400" b="1" i="0" u="none" strike="noStrike" kern="1200" cap="none" spc="0" normalizeH="0" baseline="0" noProof="0" dirty="0">
                <a:ln>
                  <a:noFill/>
                </a:ln>
                <a:solidFill>
                  <a:srgbClr val="FFFFFF"/>
                </a:solidFill>
                <a:effectLst/>
                <a:uLnTx/>
                <a:uFillTx/>
                <a:latin typeface="Tw Cen MT" panose="020B0602020104020603" pitchFamily="34" charset="0"/>
                <a:ea typeface="Tw Cen MT" panose="020B0602020104020603" pitchFamily="34" charset="0"/>
                <a:cs typeface="Tw Cen MT" panose="020B0602020104020603" pitchFamily="34" charset="0"/>
              </a:rPr>
              <a:t>(UNIDO)</a:t>
            </a:r>
            <a:endParaRPr kumimoji="0" lang="en-US" altLang="en-US" sz="1400" b="0" i="0" u="none" strike="noStrike" kern="1200" cap="none" spc="0" normalizeH="0" baseline="0" noProof="0" dirty="0">
              <a:ln>
                <a:noFill/>
              </a:ln>
              <a:solidFill>
                <a:srgbClr val="000000"/>
              </a:solidFill>
              <a:effectLst/>
              <a:uLnTx/>
              <a:uFillTx/>
              <a:latin typeface="Tw Cen MT" panose="020B0602020104020603" pitchFamily="34" charset="0"/>
              <a:ea typeface="Tw Cen MT" panose="020B0602020104020603" pitchFamily="34" charset="0"/>
              <a:cs typeface="Tw Cen MT" panose="020B0602020104020603" pitchFamily="34" charset="0"/>
            </a:endParaRPr>
          </a:p>
        </p:txBody>
      </p:sp>
      <p:sp>
        <p:nvSpPr>
          <p:cNvPr id="43051" name="object 44">
            <a:extLst>
              <a:ext uri="{FF2B5EF4-FFF2-40B4-BE49-F238E27FC236}">
                <a16:creationId xmlns:a16="http://schemas.microsoft.com/office/drawing/2014/main" id="{4EFB6A6D-7CE1-4CA2-B866-F3ECC7425AD8}"/>
              </a:ext>
            </a:extLst>
          </p:cNvPr>
          <p:cNvSpPr>
            <a:spLocks noChangeArrowheads="1"/>
          </p:cNvSpPr>
          <p:nvPr/>
        </p:nvSpPr>
        <p:spPr bwMode="auto">
          <a:xfrm>
            <a:off x="7943190" y="4730582"/>
            <a:ext cx="823912" cy="823913"/>
          </a:xfrm>
          <a:prstGeom prst="rect">
            <a:avLst/>
          </a:prstGeom>
          <a:blipFill dpi="0" rotWithShape="1">
            <a:blip r:embed="rId8"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43052" name="object 45">
            <a:extLst>
              <a:ext uri="{FF2B5EF4-FFF2-40B4-BE49-F238E27FC236}">
                <a16:creationId xmlns:a16="http://schemas.microsoft.com/office/drawing/2014/main" id="{B5D53066-05A6-4FBF-9A0A-FB68B5733BDD}"/>
              </a:ext>
            </a:extLst>
          </p:cNvPr>
          <p:cNvSpPr>
            <a:spLocks/>
          </p:cNvSpPr>
          <p:nvPr/>
        </p:nvSpPr>
        <p:spPr bwMode="auto">
          <a:xfrm>
            <a:off x="7943190" y="4730582"/>
            <a:ext cx="825500" cy="823913"/>
          </a:xfrm>
          <a:custGeom>
            <a:avLst/>
            <a:gdLst>
              <a:gd name="T0" fmla="*/ 0 w 824865"/>
              <a:gd name="T1" fmla="*/ 411672 h 824864"/>
              <a:gd name="T2" fmla="*/ 5398 w 824865"/>
              <a:gd name="T3" fmla="*/ 344899 h 824864"/>
              <a:gd name="T4" fmla="*/ 21027 w 824865"/>
              <a:gd name="T5" fmla="*/ 281555 h 824864"/>
              <a:gd name="T6" fmla="*/ 46037 w 824865"/>
              <a:gd name="T7" fmla="*/ 222489 h 824864"/>
              <a:gd name="T8" fmla="*/ 79580 w 824865"/>
              <a:gd name="T9" fmla="*/ 168548 h 824864"/>
              <a:gd name="T10" fmla="*/ 120805 w 824865"/>
              <a:gd name="T11" fmla="*/ 120580 h 824864"/>
              <a:gd name="T12" fmla="*/ 168863 w 824865"/>
              <a:gd name="T13" fmla="*/ 79431 h 824864"/>
              <a:gd name="T14" fmla="*/ 222904 w 824865"/>
              <a:gd name="T15" fmla="*/ 45952 h 824864"/>
              <a:gd name="T16" fmla="*/ 282080 w 824865"/>
              <a:gd name="T17" fmla="*/ 20988 h 824864"/>
              <a:gd name="T18" fmla="*/ 345541 w 824865"/>
              <a:gd name="T19" fmla="*/ 5388 h 824864"/>
              <a:gd name="T20" fmla="*/ 412437 w 824865"/>
              <a:gd name="T21" fmla="*/ 0 h 824864"/>
              <a:gd name="T22" fmla="*/ 446274 w 824865"/>
              <a:gd name="T23" fmla="*/ 1364 h 824864"/>
              <a:gd name="T24" fmla="*/ 511584 w 824865"/>
              <a:gd name="T25" fmla="*/ 11964 h 824864"/>
              <a:gd name="T26" fmla="*/ 573028 w 824865"/>
              <a:gd name="T27" fmla="*/ 32353 h 824864"/>
              <a:gd name="T28" fmla="*/ 629760 w 824865"/>
              <a:gd name="T29" fmla="*/ 61680 h 824864"/>
              <a:gd name="T30" fmla="*/ 680931 w 824865"/>
              <a:gd name="T31" fmla="*/ 99100 h 824864"/>
              <a:gd name="T32" fmla="*/ 725689 w 824865"/>
              <a:gd name="T33" fmla="*/ 143764 h 824864"/>
              <a:gd name="T34" fmla="*/ 763188 w 824865"/>
              <a:gd name="T35" fmla="*/ 194825 h 824864"/>
              <a:gd name="T36" fmla="*/ 792577 w 824865"/>
              <a:gd name="T37" fmla="*/ 251435 h 824864"/>
              <a:gd name="T38" fmla="*/ 813006 w 824865"/>
              <a:gd name="T39" fmla="*/ 312746 h 824864"/>
              <a:gd name="T40" fmla="*/ 823629 w 824865"/>
              <a:gd name="T41" fmla="*/ 377910 h 824864"/>
              <a:gd name="T42" fmla="*/ 824997 w 824865"/>
              <a:gd name="T43" fmla="*/ 411672 h 824864"/>
              <a:gd name="T44" fmla="*/ 823629 w 824865"/>
              <a:gd name="T45" fmla="*/ 445435 h 824864"/>
              <a:gd name="T46" fmla="*/ 813006 w 824865"/>
              <a:gd name="T47" fmla="*/ 510601 h 824864"/>
              <a:gd name="T48" fmla="*/ 792577 w 824865"/>
              <a:gd name="T49" fmla="*/ 571911 h 824864"/>
              <a:gd name="T50" fmla="*/ 763188 w 824865"/>
              <a:gd name="T51" fmla="*/ 628520 h 824864"/>
              <a:gd name="T52" fmla="*/ 725689 w 824865"/>
              <a:gd name="T53" fmla="*/ 679579 h 824864"/>
              <a:gd name="T54" fmla="*/ 680931 w 824865"/>
              <a:gd name="T55" fmla="*/ 724240 h 824864"/>
              <a:gd name="T56" fmla="*/ 629760 w 824865"/>
              <a:gd name="T57" fmla="*/ 761657 h 824864"/>
              <a:gd name="T58" fmla="*/ 573028 w 824865"/>
              <a:gd name="T59" fmla="*/ 790982 h 824864"/>
              <a:gd name="T60" fmla="*/ 511584 w 824865"/>
              <a:gd name="T61" fmla="*/ 811368 h 824864"/>
              <a:gd name="T62" fmla="*/ 446274 w 824865"/>
              <a:gd name="T63" fmla="*/ 821967 h 824864"/>
              <a:gd name="T64" fmla="*/ 412437 w 824865"/>
              <a:gd name="T65" fmla="*/ 823332 h 824864"/>
              <a:gd name="T66" fmla="*/ 378612 w 824865"/>
              <a:gd name="T67" fmla="*/ 821967 h 824864"/>
              <a:gd name="T68" fmla="*/ 313328 w 824865"/>
              <a:gd name="T69" fmla="*/ 811368 h 824864"/>
              <a:gd name="T70" fmla="*/ 251904 w 824865"/>
              <a:gd name="T71" fmla="*/ 790982 h 824864"/>
              <a:gd name="T72" fmla="*/ 195188 w 824865"/>
              <a:gd name="T73" fmla="*/ 761657 h 824864"/>
              <a:gd name="T74" fmla="*/ 144033 w 824865"/>
              <a:gd name="T75" fmla="*/ 724240 h 824864"/>
              <a:gd name="T76" fmla="*/ 99285 w 824865"/>
              <a:gd name="T77" fmla="*/ 679579 h 824864"/>
              <a:gd name="T78" fmla="*/ 61796 w 824865"/>
              <a:gd name="T79" fmla="*/ 628520 h 824864"/>
              <a:gd name="T80" fmla="*/ 32413 w 824865"/>
              <a:gd name="T81" fmla="*/ 571911 h 824864"/>
              <a:gd name="T82" fmla="*/ 11987 w 824865"/>
              <a:gd name="T83" fmla="*/ 510601 h 824864"/>
              <a:gd name="T84" fmla="*/ 1367 w 824865"/>
              <a:gd name="T85" fmla="*/ 445435 h 824864"/>
              <a:gd name="T86" fmla="*/ 0 w 824865"/>
              <a:gd name="T87" fmla="*/ 411672 h 82486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24865" h="824864">
                <a:moveTo>
                  <a:pt x="0" y="412147"/>
                </a:moveTo>
                <a:lnTo>
                  <a:pt x="5394" y="345297"/>
                </a:lnTo>
                <a:lnTo>
                  <a:pt x="21011" y="281880"/>
                </a:lnTo>
                <a:lnTo>
                  <a:pt x="46002" y="222746"/>
                </a:lnTo>
                <a:lnTo>
                  <a:pt x="79519" y="168743"/>
                </a:lnTo>
                <a:lnTo>
                  <a:pt x="120712" y="120719"/>
                </a:lnTo>
                <a:lnTo>
                  <a:pt x="168733" y="79523"/>
                </a:lnTo>
                <a:lnTo>
                  <a:pt x="222733" y="46005"/>
                </a:lnTo>
                <a:lnTo>
                  <a:pt x="281863" y="21012"/>
                </a:lnTo>
                <a:lnTo>
                  <a:pt x="345275" y="5394"/>
                </a:lnTo>
                <a:lnTo>
                  <a:pt x="412120" y="0"/>
                </a:lnTo>
                <a:lnTo>
                  <a:pt x="445931" y="1366"/>
                </a:lnTo>
                <a:lnTo>
                  <a:pt x="511190" y="11978"/>
                </a:lnTo>
                <a:lnTo>
                  <a:pt x="572587" y="32390"/>
                </a:lnTo>
                <a:lnTo>
                  <a:pt x="629276" y="61751"/>
                </a:lnTo>
                <a:lnTo>
                  <a:pt x="680407" y="99214"/>
                </a:lnTo>
                <a:lnTo>
                  <a:pt x="725131" y="143930"/>
                </a:lnTo>
                <a:lnTo>
                  <a:pt x="762601" y="195050"/>
                </a:lnTo>
                <a:lnTo>
                  <a:pt x="791967" y="251725"/>
                </a:lnTo>
                <a:lnTo>
                  <a:pt x="812381" y="313107"/>
                </a:lnTo>
                <a:lnTo>
                  <a:pt x="822995" y="378346"/>
                </a:lnTo>
                <a:lnTo>
                  <a:pt x="824362" y="412147"/>
                </a:lnTo>
                <a:lnTo>
                  <a:pt x="822995" y="445949"/>
                </a:lnTo>
                <a:lnTo>
                  <a:pt x="812381" y="511190"/>
                </a:lnTo>
                <a:lnTo>
                  <a:pt x="791967" y="572571"/>
                </a:lnTo>
                <a:lnTo>
                  <a:pt x="762601" y="629245"/>
                </a:lnTo>
                <a:lnTo>
                  <a:pt x="725131" y="680363"/>
                </a:lnTo>
                <a:lnTo>
                  <a:pt x="680407" y="725076"/>
                </a:lnTo>
                <a:lnTo>
                  <a:pt x="629276" y="762536"/>
                </a:lnTo>
                <a:lnTo>
                  <a:pt x="572587" y="791895"/>
                </a:lnTo>
                <a:lnTo>
                  <a:pt x="511190" y="812305"/>
                </a:lnTo>
                <a:lnTo>
                  <a:pt x="445931" y="822916"/>
                </a:lnTo>
                <a:lnTo>
                  <a:pt x="412120" y="824282"/>
                </a:lnTo>
                <a:lnTo>
                  <a:pt x="378321" y="822916"/>
                </a:lnTo>
                <a:lnTo>
                  <a:pt x="313087" y="812305"/>
                </a:lnTo>
                <a:lnTo>
                  <a:pt x="251710" y="791895"/>
                </a:lnTo>
                <a:lnTo>
                  <a:pt x="195038" y="762536"/>
                </a:lnTo>
                <a:lnTo>
                  <a:pt x="143922" y="725076"/>
                </a:lnTo>
                <a:lnTo>
                  <a:pt x="99209" y="680363"/>
                </a:lnTo>
                <a:lnTo>
                  <a:pt x="61748" y="629245"/>
                </a:lnTo>
                <a:lnTo>
                  <a:pt x="32388" y="572571"/>
                </a:lnTo>
                <a:lnTo>
                  <a:pt x="11978" y="511190"/>
                </a:lnTo>
                <a:lnTo>
                  <a:pt x="1366" y="445949"/>
                </a:lnTo>
                <a:lnTo>
                  <a:pt x="0" y="412147"/>
                </a:lnTo>
                <a:close/>
              </a:path>
            </a:pathLst>
          </a:custGeom>
          <a:noFill/>
          <a:ln w="19049">
            <a:solidFill>
              <a:srgbClr val="DCE5EE"/>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 name="Slide Number Placeholder 3">
            <a:extLst>
              <a:ext uri="{FF2B5EF4-FFF2-40B4-BE49-F238E27FC236}">
                <a16:creationId xmlns:a16="http://schemas.microsoft.com/office/drawing/2014/main" id="{A54D47B8-D877-1846-98AA-15FD991FCD1F}"/>
              </a:ext>
            </a:extLst>
          </p:cNvPr>
          <p:cNvSpPr>
            <a:spLocks noGrp="1"/>
          </p:cNvSpPr>
          <p:nvPr>
            <p:ph type="sldNum" sz="quarter" idx="12"/>
          </p:nvPr>
        </p:nvSpPr>
        <p:spPr>
          <a:xfrm>
            <a:off x="3987140" y="6148994"/>
            <a:ext cx="2057400" cy="365125"/>
          </a:xfrm>
        </p:spPr>
        <p:txBody>
          <a:bodyPr/>
          <a:lstStyle/>
          <a:p>
            <a:fld id="{2BAE2FD5-7713-4074-9DDA-33665327FCB7}" type="slidenum">
              <a:rPr lang="en-ZA" smtClean="0">
                <a:solidFill>
                  <a:schemeClr val="bg1"/>
                </a:solidFill>
              </a:rPr>
              <a:t>7</a:t>
            </a:fld>
            <a:endParaRPr lang="en-ZA" dirty="0">
              <a:solidFill>
                <a:schemeClr val="bg1"/>
              </a:solidFill>
            </a:endParaRPr>
          </a:p>
        </p:txBody>
      </p:sp>
    </p:spTree>
    <p:extLst>
      <p:ext uri="{BB962C8B-B14F-4D97-AF65-F5344CB8AC3E}">
        <p14:creationId xmlns:p14="http://schemas.microsoft.com/office/powerpoint/2010/main" val="2449584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2EFDD-1DAD-4A6C-96ED-335ABD52FE54}"/>
              </a:ext>
            </a:extLst>
          </p:cNvPr>
          <p:cNvSpPr>
            <a:spLocks noGrp="1"/>
          </p:cNvSpPr>
          <p:nvPr>
            <p:ph type="title" idx="4294967295"/>
          </p:nvPr>
        </p:nvSpPr>
        <p:spPr>
          <a:xfrm>
            <a:off x="416635" y="498012"/>
            <a:ext cx="7886700" cy="508000"/>
          </a:xfrm>
        </p:spPr>
        <p:txBody>
          <a:bodyPr>
            <a:noAutofit/>
          </a:bodyPr>
          <a:lstStyle/>
          <a:p>
            <a:r>
              <a:rPr lang="en-ZA" sz="2800" b="1" dirty="0">
                <a:solidFill>
                  <a:schemeClr val="bg1"/>
                </a:solidFill>
                <a:latin typeface="+mn-lt"/>
              </a:rPr>
              <a:t>Performance against Strategic Plan 2015-2020</a:t>
            </a:r>
          </a:p>
        </p:txBody>
      </p:sp>
      <p:pic>
        <p:nvPicPr>
          <p:cNvPr id="40" name="Picture 39" descr="A screenshot of a cell phone&#10;&#10;Description automatically generated">
            <a:extLst>
              <a:ext uri="{FF2B5EF4-FFF2-40B4-BE49-F238E27FC236}">
                <a16:creationId xmlns:a16="http://schemas.microsoft.com/office/drawing/2014/main" id="{CBDA20B6-5BB9-BD4F-8863-75BCD3C44D7B}"/>
              </a:ext>
            </a:extLst>
          </p:cNvPr>
          <p:cNvPicPr>
            <a:picLocks noChangeAspect="1"/>
          </p:cNvPicPr>
          <p:nvPr/>
        </p:nvPicPr>
        <p:blipFill rotWithShape="1">
          <a:blip r:embed="rId2">
            <a:extLst>
              <a:ext uri="{28A0092B-C50C-407E-A947-70E740481C1C}">
                <a14:useLocalDpi xmlns:a14="http://schemas.microsoft.com/office/drawing/2010/main" val="0"/>
              </a:ext>
            </a:extLst>
          </a:blip>
          <a:srcRect l="3877" t="2862" r="4402" b="61583"/>
          <a:stretch/>
        </p:blipFill>
        <p:spPr>
          <a:xfrm>
            <a:off x="237131" y="1159933"/>
            <a:ext cx="4445001" cy="2438400"/>
          </a:xfrm>
          <a:prstGeom prst="rect">
            <a:avLst/>
          </a:prstGeom>
        </p:spPr>
      </p:pic>
      <p:pic>
        <p:nvPicPr>
          <p:cNvPr id="41" name="Picture 40">
            <a:extLst>
              <a:ext uri="{FF2B5EF4-FFF2-40B4-BE49-F238E27FC236}">
                <a16:creationId xmlns:a16="http://schemas.microsoft.com/office/drawing/2014/main" id="{6E83D66A-A0AF-ED43-BCC6-B20EF9CC9172}"/>
              </a:ext>
            </a:extLst>
          </p:cNvPr>
          <p:cNvPicPr>
            <a:picLocks noChangeAspect="1"/>
          </p:cNvPicPr>
          <p:nvPr/>
        </p:nvPicPr>
        <p:blipFill rotWithShape="1">
          <a:blip r:embed="rId2">
            <a:extLst>
              <a:ext uri="{28A0092B-C50C-407E-A947-70E740481C1C}">
                <a14:useLocalDpi xmlns:a14="http://schemas.microsoft.com/office/drawing/2010/main" val="0"/>
              </a:ext>
            </a:extLst>
          </a:blip>
          <a:srcRect l="7371" t="42615" r="7022" b="25780"/>
          <a:stretch/>
        </p:blipFill>
        <p:spPr>
          <a:xfrm>
            <a:off x="4572000" y="1066799"/>
            <a:ext cx="4148667" cy="2167468"/>
          </a:xfrm>
          <a:prstGeom prst="rect">
            <a:avLst/>
          </a:prstGeom>
        </p:spPr>
      </p:pic>
      <p:pic>
        <p:nvPicPr>
          <p:cNvPr id="43" name="Picture 42" descr="A screenshot of a cell phone&#10;&#10;Description automatically generated">
            <a:extLst>
              <a:ext uri="{FF2B5EF4-FFF2-40B4-BE49-F238E27FC236}">
                <a16:creationId xmlns:a16="http://schemas.microsoft.com/office/drawing/2014/main" id="{6BC4072E-C46C-9E44-9C28-A487E6539116}"/>
              </a:ext>
            </a:extLst>
          </p:cNvPr>
          <p:cNvPicPr>
            <a:picLocks noChangeAspect="1"/>
          </p:cNvPicPr>
          <p:nvPr/>
        </p:nvPicPr>
        <p:blipFill rotWithShape="1">
          <a:blip r:embed="rId3">
            <a:extLst>
              <a:ext uri="{28A0092B-C50C-407E-A947-70E740481C1C}">
                <a14:useLocalDpi xmlns:a14="http://schemas.microsoft.com/office/drawing/2010/main" val="0"/>
              </a:ext>
            </a:extLst>
          </a:blip>
          <a:srcRect l="10167" t="3581" r="5973" b="62469"/>
          <a:stretch/>
        </p:blipFill>
        <p:spPr>
          <a:xfrm>
            <a:off x="507935" y="3530600"/>
            <a:ext cx="4064065" cy="2328335"/>
          </a:xfrm>
          <a:prstGeom prst="rect">
            <a:avLst/>
          </a:prstGeom>
        </p:spPr>
      </p:pic>
      <p:pic>
        <p:nvPicPr>
          <p:cNvPr id="44" name="Picture 43">
            <a:extLst>
              <a:ext uri="{FF2B5EF4-FFF2-40B4-BE49-F238E27FC236}">
                <a16:creationId xmlns:a16="http://schemas.microsoft.com/office/drawing/2014/main" id="{99B1E71F-4E52-FA45-BE8A-C07B14A8CCCB}"/>
              </a:ext>
            </a:extLst>
          </p:cNvPr>
          <p:cNvPicPr>
            <a:picLocks noChangeAspect="1"/>
          </p:cNvPicPr>
          <p:nvPr/>
        </p:nvPicPr>
        <p:blipFill rotWithShape="1">
          <a:blip r:embed="rId3">
            <a:extLst>
              <a:ext uri="{28A0092B-C50C-407E-A947-70E740481C1C}">
                <a14:useLocalDpi xmlns:a14="http://schemas.microsoft.com/office/drawing/2010/main" val="0"/>
              </a:ext>
            </a:extLst>
          </a:blip>
          <a:srcRect l="11041" t="44198" r="3353" b="20247"/>
          <a:stretch/>
        </p:blipFill>
        <p:spPr>
          <a:xfrm>
            <a:off x="4639798" y="3509434"/>
            <a:ext cx="4148667" cy="2438400"/>
          </a:xfrm>
          <a:prstGeom prst="rect">
            <a:avLst/>
          </a:prstGeom>
        </p:spPr>
      </p:pic>
      <p:sp>
        <p:nvSpPr>
          <p:cNvPr id="45" name="TextBox 44">
            <a:extLst>
              <a:ext uri="{FF2B5EF4-FFF2-40B4-BE49-F238E27FC236}">
                <a16:creationId xmlns:a16="http://schemas.microsoft.com/office/drawing/2014/main" id="{CF834B70-DA91-1148-AE0C-AB110AC6F5F3}"/>
              </a:ext>
            </a:extLst>
          </p:cNvPr>
          <p:cNvSpPr txBox="1"/>
          <p:nvPr/>
        </p:nvSpPr>
        <p:spPr>
          <a:xfrm>
            <a:off x="491067" y="6197378"/>
            <a:ext cx="2679388" cy="276999"/>
          </a:xfrm>
          <a:prstGeom prst="rect">
            <a:avLst/>
          </a:prstGeom>
          <a:noFill/>
        </p:spPr>
        <p:txBody>
          <a:bodyPr wrap="none" rtlCol="0">
            <a:spAutoFit/>
          </a:bodyPr>
          <a:lstStyle/>
          <a:p>
            <a:r>
              <a:rPr lang="en-ZA" sz="1200" dirty="0">
                <a:solidFill>
                  <a:schemeClr val="bg1"/>
                </a:solidFill>
              </a:rPr>
              <a:t>Yellow bars are projections for 2019/20.</a:t>
            </a:r>
            <a:endParaRPr lang="en-US" sz="1200" dirty="0">
              <a:solidFill>
                <a:schemeClr val="bg1"/>
              </a:solidFill>
            </a:endParaRPr>
          </a:p>
        </p:txBody>
      </p:sp>
      <p:sp>
        <p:nvSpPr>
          <p:cNvPr id="46" name="Slide Number Placeholder 45">
            <a:extLst>
              <a:ext uri="{FF2B5EF4-FFF2-40B4-BE49-F238E27FC236}">
                <a16:creationId xmlns:a16="http://schemas.microsoft.com/office/drawing/2014/main" id="{B7492DFC-3500-6743-A241-A2C69176CE3C}"/>
              </a:ext>
            </a:extLst>
          </p:cNvPr>
          <p:cNvSpPr>
            <a:spLocks noGrp="1"/>
          </p:cNvSpPr>
          <p:nvPr>
            <p:ph type="sldNum" sz="quarter" idx="12"/>
          </p:nvPr>
        </p:nvSpPr>
        <p:spPr>
          <a:xfrm>
            <a:off x="3977216" y="6127707"/>
            <a:ext cx="2057400" cy="365125"/>
          </a:xfrm>
        </p:spPr>
        <p:txBody>
          <a:bodyPr/>
          <a:lstStyle/>
          <a:p>
            <a:fld id="{2BAE2FD5-7713-4074-9DDA-33665327FCB7}" type="slidenum">
              <a:rPr lang="en-ZA" smtClean="0">
                <a:solidFill>
                  <a:schemeClr val="bg1"/>
                </a:solidFill>
              </a:rPr>
              <a:t>8</a:t>
            </a:fld>
            <a:endParaRPr lang="en-ZA" dirty="0">
              <a:solidFill>
                <a:schemeClr val="bg1"/>
              </a:solidFill>
            </a:endParaRPr>
          </a:p>
        </p:txBody>
      </p:sp>
    </p:spTree>
    <p:extLst>
      <p:ext uri="{BB962C8B-B14F-4D97-AF65-F5344CB8AC3E}">
        <p14:creationId xmlns:p14="http://schemas.microsoft.com/office/powerpoint/2010/main" val="434817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3A81E13-9275-E047-891A-70CF68BF4A12}"/>
              </a:ext>
            </a:extLst>
          </p:cNvPr>
          <p:cNvSpPr txBox="1">
            <a:spLocks/>
          </p:cNvSpPr>
          <p:nvPr/>
        </p:nvSpPr>
        <p:spPr>
          <a:xfrm>
            <a:off x="305962" y="490054"/>
            <a:ext cx="7886700" cy="5077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sz="2800" b="1" dirty="0">
                <a:solidFill>
                  <a:schemeClr val="bg1"/>
                </a:solidFill>
                <a:latin typeface="+mn-lt"/>
              </a:rPr>
              <a:t>Performance against Strategic Plan 2015-2020</a:t>
            </a:r>
          </a:p>
        </p:txBody>
      </p:sp>
      <p:pic>
        <p:nvPicPr>
          <p:cNvPr id="11" name="Picture 10" descr="A screenshot of a cell phone&#10;&#10;Description automatically generated">
            <a:extLst>
              <a:ext uri="{FF2B5EF4-FFF2-40B4-BE49-F238E27FC236}">
                <a16:creationId xmlns:a16="http://schemas.microsoft.com/office/drawing/2014/main" id="{CD1D7480-B689-E946-BC44-3888D18D9A02}"/>
              </a:ext>
            </a:extLst>
          </p:cNvPr>
          <p:cNvPicPr>
            <a:picLocks noChangeAspect="1"/>
          </p:cNvPicPr>
          <p:nvPr/>
        </p:nvPicPr>
        <p:blipFill rotWithShape="1">
          <a:blip r:embed="rId2">
            <a:extLst>
              <a:ext uri="{28A0092B-C50C-407E-A947-70E740481C1C}">
                <a14:useLocalDpi xmlns:a14="http://schemas.microsoft.com/office/drawing/2010/main" val="0"/>
              </a:ext>
            </a:extLst>
          </a:blip>
          <a:srcRect l="11633" t="6543" r="3809" b="62139"/>
          <a:stretch/>
        </p:blipFill>
        <p:spPr>
          <a:xfrm>
            <a:off x="215216" y="1281278"/>
            <a:ext cx="4097867" cy="2147722"/>
          </a:xfrm>
          <a:prstGeom prst="rect">
            <a:avLst/>
          </a:prstGeom>
        </p:spPr>
      </p:pic>
      <p:pic>
        <p:nvPicPr>
          <p:cNvPr id="15" name="Picture 14" descr="A screenshot of a cell phone&#10;&#10;Description automatically generated">
            <a:extLst>
              <a:ext uri="{FF2B5EF4-FFF2-40B4-BE49-F238E27FC236}">
                <a16:creationId xmlns:a16="http://schemas.microsoft.com/office/drawing/2014/main" id="{89142357-64E0-734D-8DB0-16D2EDC9561F}"/>
              </a:ext>
            </a:extLst>
          </p:cNvPr>
          <p:cNvPicPr>
            <a:picLocks noChangeAspect="1"/>
          </p:cNvPicPr>
          <p:nvPr/>
        </p:nvPicPr>
        <p:blipFill rotWithShape="1">
          <a:blip r:embed="rId2">
            <a:extLst>
              <a:ext uri="{28A0092B-C50C-407E-A947-70E740481C1C}">
                <a14:useLocalDpi xmlns:a14="http://schemas.microsoft.com/office/drawing/2010/main" val="0"/>
              </a:ext>
            </a:extLst>
          </a:blip>
          <a:srcRect l="11807" t="44444" r="3984" b="24239"/>
          <a:stretch/>
        </p:blipFill>
        <p:spPr>
          <a:xfrm>
            <a:off x="4766734" y="1176867"/>
            <a:ext cx="4080933" cy="2147722"/>
          </a:xfrm>
          <a:prstGeom prst="rect">
            <a:avLst/>
          </a:prstGeom>
        </p:spPr>
      </p:pic>
      <p:pic>
        <p:nvPicPr>
          <p:cNvPr id="17" name="Picture 16" descr="A screenshot of a cell phone&#10;&#10;Description automatically generated">
            <a:extLst>
              <a:ext uri="{FF2B5EF4-FFF2-40B4-BE49-F238E27FC236}">
                <a16:creationId xmlns:a16="http://schemas.microsoft.com/office/drawing/2014/main" id="{0AFF48A9-1B75-B545-9292-ECA78729204D}"/>
              </a:ext>
            </a:extLst>
          </p:cNvPr>
          <p:cNvPicPr>
            <a:picLocks noChangeAspect="1"/>
          </p:cNvPicPr>
          <p:nvPr/>
        </p:nvPicPr>
        <p:blipFill rotWithShape="1">
          <a:blip r:embed="rId3">
            <a:extLst>
              <a:ext uri="{28A0092B-C50C-407E-A947-70E740481C1C}">
                <a14:useLocalDpi xmlns:a14="http://schemas.microsoft.com/office/drawing/2010/main" val="0"/>
              </a:ext>
            </a:extLst>
          </a:blip>
          <a:srcRect l="8916" t="2469" r="3892" b="61481"/>
          <a:stretch/>
        </p:blipFill>
        <p:spPr>
          <a:xfrm>
            <a:off x="215216" y="3488267"/>
            <a:ext cx="4225552" cy="2472267"/>
          </a:xfrm>
          <a:prstGeom prst="rect">
            <a:avLst/>
          </a:prstGeom>
        </p:spPr>
      </p:pic>
      <p:pic>
        <p:nvPicPr>
          <p:cNvPr id="18" name="Picture 17" descr="A screenshot of a cell phone&#10;&#10;Description automatically generated">
            <a:extLst>
              <a:ext uri="{FF2B5EF4-FFF2-40B4-BE49-F238E27FC236}">
                <a16:creationId xmlns:a16="http://schemas.microsoft.com/office/drawing/2014/main" id="{BA013F3C-B366-2644-AB14-0D734761C007}"/>
              </a:ext>
            </a:extLst>
          </p:cNvPr>
          <p:cNvPicPr>
            <a:picLocks noChangeAspect="1"/>
          </p:cNvPicPr>
          <p:nvPr/>
        </p:nvPicPr>
        <p:blipFill rotWithShape="1">
          <a:blip r:embed="rId3">
            <a:extLst>
              <a:ext uri="{28A0092B-C50C-407E-A947-70E740481C1C}">
                <a14:useLocalDpi xmlns:a14="http://schemas.microsoft.com/office/drawing/2010/main" val="0"/>
              </a:ext>
            </a:extLst>
          </a:blip>
          <a:srcRect l="9697" t="43827" r="6095" b="21605"/>
          <a:stretch/>
        </p:blipFill>
        <p:spPr>
          <a:xfrm>
            <a:off x="4766734" y="3429000"/>
            <a:ext cx="4080934" cy="2370669"/>
          </a:xfrm>
          <a:prstGeom prst="rect">
            <a:avLst/>
          </a:prstGeom>
        </p:spPr>
      </p:pic>
      <p:sp>
        <p:nvSpPr>
          <p:cNvPr id="19" name="TextBox 18">
            <a:extLst>
              <a:ext uri="{FF2B5EF4-FFF2-40B4-BE49-F238E27FC236}">
                <a16:creationId xmlns:a16="http://schemas.microsoft.com/office/drawing/2014/main" id="{41247FF2-A30E-CE46-BC15-45EE2D93B438}"/>
              </a:ext>
            </a:extLst>
          </p:cNvPr>
          <p:cNvSpPr txBox="1"/>
          <p:nvPr/>
        </p:nvSpPr>
        <p:spPr>
          <a:xfrm>
            <a:off x="491067" y="6197378"/>
            <a:ext cx="2679388" cy="276999"/>
          </a:xfrm>
          <a:prstGeom prst="rect">
            <a:avLst/>
          </a:prstGeom>
          <a:noFill/>
        </p:spPr>
        <p:txBody>
          <a:bodyPr wrap="none" rtlCol="0">
            <a:spAutoFit/>
          </a:bodyPr>
          <a:lstStyle/>
          <a:p>
            <a:r>
              <a:rPr lang="en-ZA" sz="1200" dirty="0">
                <a:solidFill>
                  <a:schemeClr val="bg1"/>
                </a:solidFill>
              </a:rPr>
              <a:t>Yellow bars are projections for 2019/20.</a:t>
            </a:r>
            <a:endParaRPr lang="en-US" sz="1200" dirty="0">
              <a:solidFill>
                <a:schemeClr val="bg1"/>
              </a:solidFill>
            </a:endParaRPr>
          </a:p>
        </p:txBody>
      </p:sp>
      <p:sp>
        <p:nvSpPr>
          <p:cNvPr id="21" name="Slide Number Placeholder 45">
            <a:extLst>
              <a:ext uri="{FF2B5EF4-FFF2-40B4-BE49-F238E27FC236}">
                <a16:creationId xmlns:a16="http://schemas.microsoft.com/office/drawing/2014/main" id="{252CC0B0-2DD4-BC4C-AB4A-C273A312158A}"/>
              </a:ext>
            </a:extLst>
          </p:cNvPr>
          <p:cNvSpPr txBox="1">
            <a:spLocks/>
          </p:cNvSpPr>
          <p:nvPr/>
        </p:nvSpPr>
        <p:spPr>
          <a:xfrm>
            <a:off x="3977216" y="6127707"/>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AE2FD5-7713-4074-9DDA-33665327FCB7}" type="slidenum">
              <a:rPr lang="en-ZA" smtClean="0">
                <a:solidFill>
                  <a:schemeClr val="bg1"/>
                </a:solidFill>
              </a:rPr>
              <a:pPr/>
              <a:t>9</a:t>
            </a:fld>
            <a:endParaRPr lang="en-ZA" dirty="0">
              <a:solidFill>
                <a:schemeClr val="bg1"/>
              </a:solidFill>
            </a:endParaRPr>
          </a:p>
        </p:txBody>
      </p:sp>
    </p:spTree>
    <p:extLst>
      <p:ext uri="{BB962C8B-B14F-4D97-AF65-F5344CB8AC3E}">
        <p14:creationId xmlns:p14="http://schemas.microsoft.com/office/powerpoint/2010/main" val="3166188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33584</TotalTime>
  <Words>1864</Words>
  <Application>Microsoft Office PowerPoint</Application>
  <PresentationFormat>On-screen Show (4:3)</PresentationFormat>
  <Paragraphs>332</Paragraphs>
  <Slides>33</Slides>
  <Notes>3</Notes>
  <HiddenSlides>4</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33</vt:i4>
      </vt:variant>
    </vt:vector>
  </HeadingPairs>
  <TitlesOfParts>
    <vt:vector size="42" baseType="lpstr">
      <vt:lpstr>MS PGothic</vt:lpstr>
      <vt:lpstr>Arial</vt:lpstr>
      <vt:lpstr>Calibri</vt:lpstr>
      <vt:lpstr>Calibri Light</vt:lpstr>
      <vt:lpstr>Times New Roman</vt:lpstr>
      <vt:lpstr>Tw Cen MT</vt:lpstr>
      <vt:lpstr>Wingdings</vt:lpstr>
      <vt:lpstr>Office Theme</vt:lpstr>
      <vt:lpstr>1_Office Theme</vt:lpstr>
      <vt:lpstr>Strategic Plan 2020-2025 Presentation to the Portfolio Committee on  Higher Education, Science &amp; Technology </vt:lpstr>
      <vt:lpstr>PowerPoint Presentation</vt:lpstr>
      <vt:lpstr>The Business Case</vt:lpstr>
      <vt:lpstr>PowerPoint Presentation</vt:lpstr>
      <vt:lpstr>Ministerial Review Report - Recommendations</vt:lpstr>
      <vt:lpstr>Funding Instruments </vt:lpstr>
      <vt:lpstr>Innovation Enabling &amp; Support </vt:lpstr>
      <vt:lpstr>Performance against Strategic Plan 2015-2020</vt:lpstr>
      <vt:lpstr>PowerPoint Presentation</vt:lpstr>
      <vt:lpstr>PowerPoint Presentation</vt:lpstr>
      <vt:lpstr>Impact-2015/16-2018/19   </vt:lpstr>
      <vt:lpstr>Towards 2025 </vt:lpstr>
      <vt:lpstr>Strategic Planning Context</vt:lpstr>
      <vt:lpstr>White Paper on STI - 2019 </vt:lpstr>
      <vt:lpstr>Strategic Challenges &amp; Context </vt:lpstr>
      <vt:lpstr>Strategic Thrust 2020 - 2025</vt:lpstr>
      <vt:lpstr>Portfolio by Market Segment </vt:lpstr>
      <vt:lpstr>Portfolio by Focus Area </vt:lpstr>
      <vt:lpstr>Portfolio by Geographical Spread </vt:lpstr>
      <vt:lpstr>Enhancing the role of bio-economy in economic development</vt:lpstr>
      <vt:lpstr>Bioeconomy Strategic Intents</vt:lpstr>
      <vt:lpstr>Increasing SMME access to SET Support through Technology Stations  </vt:lpstr>
      <vt:lpstr>Key Enablers </vt:lpstr>
      <vt:lpstr>Measuring Performance  Part C</vt:lpstr>
      <vt:lpstr>Outcome 1 - Commercialisation </vt:lpstr>
      <vt:lpstr>APP Performance Targets - MTEF 2020/2023 </vt:lpstr>
      <vt:lpstr>Outcome 2 - Bioeconomy </vt:lpstr>
      <vt:lpstr>APP Performance Targets - MTEF 2020/2023 </vt:lpstr>
      <vt:lpstr>Outcome 3 - Technology Stations  </vt:lpstr>
      <vt:lpstr>APP Performance Targets - MTEF 2020/2023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Carli Botes</dc:creator>
  <cp:lastModifiedBy>Fuzlin Levy - Hassen</cp:lastModifiedBy>
  <cp:revision>731</cp:revision>
  <cp:lastPrinted>2019-06-18T08:32:27Z</cp:lastPrinted>
  <dcterms:created xsi:type="dcterms:W3CDTF">2017-09-19T13:47:40Z</dcterms:created>
  <dcterms:modified xsi:type="dcterms:W3CDTF">2020-05-18T12:36:02Z</dcterms:modified>
</cp:coreProperties>
</file>