
<file path=[Content_Types].xml><?xml version="1.0" encoding="utf-8"?>
<Types xmlns="http://schemas.openxmlformats.org/package/2006/content-types">
  <Override PartName="/ppt/tags/tag8.xml" ContentType="application/vnd.openxmlformats-officedocument.presentationml.tags+xml"/>
  <Override PartName="/ppt/tags/tag104.xml" ContentType="application/vnd.openxmlformats-officedocument.presentationml.tags+xml"/>
  <Override PartName="/ppt/slideLayouts/slideLayout46.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09.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tags/tag112.xml" ContentType="application/vnd.openxmlformats-officedocument.presentationml.tags+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06.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tags/tag113.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Layouts/slideLayout33.xml" ContentType="application/vnd.openxmlformats-officedocument.presentationml.slideLayout+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tags/tag7.xml" ContentType="application/vnd.openxmlformats-officedocument.presentationml.tags+xml"/>
  <Override PartName="/ppt/slideLayouts/slideLayout38.xml" ContentType="application/vnd.openxmlformats-officedocument.presentationml.slideLayout+xml"/>
  <Override PartName="/ppt/theme/theme4.xml" ContentType="application/vnd.openxmlformats-officedocument.theme+xml"/>
  <Override PartName="/ppt/tags/tag103.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slides/slide24.xml" ContentType="application/vnd.openxmlformats-officedocument.presentationml.slide+xml"/>
  <Override PartName="/ppt/slideLayouts/slideLayout16.xml" ContentType="application/vnd.openxmlformats-officedocument.presentationml.slideLayout+xml"/>
  <Override PartName="/ppt/tags/tag3.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41.xml" ContentType="application/vnd.openxmlformats-officedocument.presentationml.slideLayout+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slides/slide29.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slideLayouts/slideLayout31.xml" ContentType="application/vnd.openxmlformats-officedocument.presentationml.slideLayout+xml"/>
  <Override PartName="/ppt/tags/tag92.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00" r:id="rId2"/>
  </p:sldMasterIdLst>
  <p:notesMasterIdLst>
    <p:notesMasterId r:id="rId33"/>
  </p:notesMasterIdLst>
  <p:handoutMasterIdLst>
    <p:handoutMasterId r:id="rId34"/>
  </p:handoutMasterIdLst>
  <p:sldIdLst>
    <p:sldId id="261" r:id="rId3"/>
    <p:sldId id="442" r:id="rId4"/>
    <p:sldId id="504" r:id="rId5"/>
    <p:sldId id="508" r:id="rId6"/>
    <p:sldId id="505" r:id="rId7"/>
    <p:sldId id="449" r:id="rId8"/>
    <p:sldId id="455" r:id="rId9"/>
    <p:sldId id="480" r:id="rId10"/>
    <p:sldId id="506" r:id="rId11"/>
    <p:sldId id="507" r:id="rId12"/>
    <p:sldId id="485" r:id="rId13"/>
    <p:sldId id="501" r:id="rId14"/>
    <p:sldId id="450" r:id="rId15"/>
    <p:sldId id="500" r:id="rId16"/>
    <p:sldId id="499" r:id="rId17"/>
    <p:sldId id="488" r:id="rId18"/>
    <p:sldId id="489" r:id="rId19"/>
    <p:sldId id="502" r:id="rId20"/>
    <p:sldId id="451" r:id="rId21"/>
    <p:sldId id="490" r:id="rId22"/>
    <p:sldId id="491" r:id="rId23"/>
    <p:sldId id="492" r:id="rId24"/>
    <p:sldId id="494" r:id="rId25"/>
    <p:sldId id="473" r:id="rId26"/>
    <p:sldId id="452" r:id="rId27"/>
    <p:sldId id="495" r:id="rId28"/>
    <p:sldId id="496" r:id="rId29"/>
    <p:sldId id="497" r:id="rId30"/>
    <p:sldId id="503" r:id="rId31"/>
    <p:sldId id="445" r:id="rId32"/>
  </p:sldIdLst>
  <p:sldSz cx="9144000" cy="6858000" type="screen4x3"/>
  <p:notesSz cx="7102475" cy="9388475"/>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n Johnson" initials="MJ" lastIdx="20" clrIdx="0">
    <p:extLst>
      <p:ext uri="{19B8F6BF-5375-455C-9EA6-DF929625EA0E}">
        <p15:presenceInfo xmlns:p15="http://schemas.microsoft.com/office/powerpoint/2012/main" xmlns="" userId="S-1-5-21-3528385313-3887411669-492545649-17304" providerId="AD"/>
      </p:ext>
    </p:extLst>
  </p:cmAuthor>
  <p:cmAuthor id="2" name="Sihaam Nieftagodien" initials="SN" lastIdx="6" clrIdx="1">
    <p:extLst>
      <p:ext uri="{19B8F6BF-5375-455C-9EA6-DF929625EA0E}">
        <p15:presenceInfo xmlns:p15="http://schemas.microsoft.com/office/powerpoint/2012/main" xmlns="" userId="S::Sihaam.Nieftagodien@westerncape.gov.za::5c708b33-6ae2-44d4-b115-543052f051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5121B"/>
    <a:srgbClr val="001489"/>
    <a:srgbClr val="968C83"/>
    <a:srgbClr val="0032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55" d="100"/>
          <a:sy n="55" d="100"/>
        </p:scale>
        <p:origin x="-84" y="-366"/>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2957"/>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9" tIns="47109" rIns="94219" bIns="47109" rtlCol="0"/>
          <a:lstStyle>
            <a:lvl1pPr algn="l">
              <a:defRPr sz="1200"/>
            </a:lvl1pPr>
          </a:lstStyle>
          <a:p>
            <a:endParaRPr lang="en-GB"/>
          </a:p>
        </p:txBody>
      </p:sp>
      <p:sp>
        <p:nvSpPr>
          <p:cNvPr id="3" name="Date Placeholder 2"/>
          <p:cNvSpPr>
            <a:spLocks noGrp="1"/>
          </p:cNvSpPr>
          <p:nvPr>
            <p:ph type="dt" sz="quarter" idx="1"/>
          </p:nvPr>
        </p:nvSpPr>
        <p:spPr>
          <a:xfrm>
            <a:off x="4023092" y="0"/>
            <a:ext cx="3077739" cy="469424"/>
          </a:xfrm>
          <a:prstGeom prst="rect">
            <a:avLst/>
          </a:prstGeom>
        </p:spPr>
        <p:txBody>
          <a:bodyPr vert="horz" lIns="94219" tIns="47109" rIns="94219" bIns="47109" rtlCol="0"/>
          <a:lstStyle>
            <a:lvl1pPr algn="r">
              <a:defRPr sz="1200"/>
            </a:lvl1pPr>
          </a:lstStyle>
          <a:p>
            <a:fld id="{8BC7F027-379E-4D32-9199-1B8938F68AAE}" type="datetimeFigureOut">
              <a:rPr lang="en-GB" smtClean="0"/>
              <a:pPr/>
              <a:t>21/05/2020</a:t>
            </a:fld>
            <a:endParaRPr lang="en-GB"/>
          </a:p>
        </p:txBody>
      </p:sp>
      <p:sp>
        <p:nvSpPr>
          <p:cNvPr id="4" name="Footer Placeholder 3"/>
          <p:cNvSpPr>
            <a:spLocks noGrp="1"/>
          </p:cNvSpPr>
          <p:nvPr>
            <p:ph type="ftr" sz="quarter" idx="2"/>
          </p:nvPr>
        </p:nvSpPr>
        <p:spPr>
          <a:xfrm>
            <a:off x="0" y="8917422"/>
            <a:ext cx="3077739" cy="469424"/>
          </a:xfrm>
          <a:prstGeom prst="rect">
            <a:avLst/>
          </a:prstGeom>
        </p:spPr>
        <p:txBody>
          <a:bodyPr vert="horz" lIns="94219" tIns="47109" rIns="94219" bIns="47109" rtlCol="0" anchor="b"/>
          <a:lstStyle>
            <a:lvl1pPr algn="l">
              <a:defRPr sz="1200"/>
            </a:lvl1pPr>
          </a:lstStyle>
          <a:p>
            <a:endParaRPr lang="en-GB"/>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19" tIns="47109" rIns="94219" bIns="47109"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9" tIns="47109" rIns="94219" bIns="47109" rtlCol="0"/>
          <a:lstStyle>
            <a:lvl1pPr algn="l">
              <a:defRPr sz="1200"/>
            </a:lvl1pPr>
          </a:lstStyle>
          <a:p>
            <a:endParaRPr lang="en-ZA"/>
          </a:p>
        </p:txBody>
      </p:sp>
      <p:sp>
        <p:nvSpPr>
          <p:cNvPr id="3" name="Date Placeholder 2"/>
          <p:cNvSpPr>
            <a:spLocks noGrp="1"/>
          </p:cNvSpPr>
          <p:nvPr>
            <p:ph type="dt" idx="1"/>
          </p:nvPr>
        </p:nvSpPr>
        <p:spPr>
          <a:xfrm>
            <a:off x="4023092" y="0"/>
            <a:ext cx="3077739" cy="469424"/>
          </a:xfrm>
          <a:prstGeom prst="rect">
            <a:avLst/>
          </a:prstGeom>
        </p:spPr>
        <p:txBody>
          <a:bodyPr vert="horz" lIns="94219" tIns="47109" rIns="94219" bIns="47109" rtlCol="0"/>
          <a:lstStyle>
            <a:lvl1pPr algn="r">
              <a:defRPr sz="1200"/>
            </a:lvl1pPr>
          </a:lstStyle>
          <a:p>
            <a:fld id="{0B7E7989-31F3-4EB9-8547-909D99F43AE5}" type="datetimeFigureOut">
              <a:rPr lang="en-ZA" smtClean="0"/>
              <a:pPr/>
              <a:t>2020/05/21</a:t>
            </a:fld>
            <a:endParaRPr lang="en-ZA"/>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19" tIns="47109" rIns="94219" bIns="47109" rtlCol="0" anchor="ctr"/>
          <a:lstStyle/>
          <a:p>
            <a:endParaRPr lang="en-ZA"/>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9" tIns="47109" rIns="94219" bIns="47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917422"/>
            <a:ext cx="3077739" cy="469424"/>
          </a:xfrm>
          <a:prstGeom prst="rect">
            <a:avLst/>
          </a:prstGeom>
        </p:spPr>
        <p:txBody>
          <a:bodyPr vert="horz" lIns="94219" tIns="47109" rIns="94219" bIns="47109" rtlCol="0" anchor="b"/>
          <a:lstStyle>
            <a:lvl1pPr algn="l">
              <a:defRPr sz="1200"/>
            </a:lvl1pPr>
          </a:lstStyle>
          <a:p>
            <a:endParaRPr lang="en-ZA"/>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19" tIns="47109" rIns="94219" bIns="47109"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3.xml"/><Relationship Id="rId1" Type="http://schemas.openxmlformats.org/officeDocument/2006/relationships/tags" Target="../tags/tag52.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5.xml"/><Relationship Id="rId1" Type="http://schemas.openxmlformats.org/officeDocument/2006/relationships/tags" Target="../tags/tag54.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7.xml"/><Relationship Id="rId1" Type="http://schemas.openxmlformats.org/officeDocument/2006/relationships/tags" Target="../tags/tag56.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1.xml"/><Relationship Id="rId1" Type="http://schemas.openxmlformats.org/officeDocument/2006/relationships/tags" Target="../tags/tag70.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5.xml"/><Relationship Id="rId1" Type="http://schemas.openxmlformats.org/officeDocument/2006/relationships/tags" Target="../tags/tag7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3.xml"/><Relationship Id="rId1" Type="http://schemas.openxmlformats.org/officeDocument/2006/relationships/tags" Target="../tags/tag82.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7.xml"/><Relationship Id="rId1" Type="http://schemas.openxmlformats.org/officeDocument/2006/relationships/tags" Target="../tags/tag86.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9.xml"/><Relationship Id="rId1" Type="http://schemas.openxmlformats.org/officeDocument/2006/relationships/tags" Target="../tags/tag88.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1.xml"/><Relationship Id="rId1" Type="http://schemas.openxmlformats.org/officeDocument/2006/relationships/tags" Target="../tags/tag90.xml"/></Relationships>
</file>

<file path=ppt/slideLayouts/_rels/slideLayout4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6" name="Picture 5">
            <a:extLst>
              <a:ext uri="{FF2B5EF4-FFF2-40B4-BE49-F238E27FC236}">
                <a16:creationId xmlns:a16="http://schemas.microsoft.com/office/drawing/2014/main" xmlns="" id="{C777A59D-38AE-4438-85B5-9CF1B1C482AF}"/>
              </a:ext>
            </a:extLst>
          </p:cNvPr>
          <p:cNvPicPr>
            <a:picLocks noChangeAspect="1"/>
          </p:cNvPicPr>
          <p:nvPr userDrawn="1"/>
        </p:nvPicPr>
        <p:blipFill>
          <a:blip r:embed="rId2" cstate="print">
            <a:extLst>
              <a:ext uri="{BEBA8EAE-BF5A-486C-A8C5-ECC9F3942E4B}">
                <a14:imgProps xmlns:a14="http://schemas.microsoft.com/office/drawing/2010/main" xmlns="">
                  <a14:imgLayer r:embed="rId3">
                    <a14:imgEffect>
                      <a14:backgroundRemoval t="9524" b="89683" l="6946" r="89938">
                        <a14:foregroundMark x1="8370" y1="55291" x2="18433" y2="20899"/>
                        <a14:foregroundMark x1="6946" y1="48942" x2="8014" y2="25132"/>
                        <a14:foregroundMark x1="26269" y1="23545" x2="27605" y2="23545"/>
                        <a14:foregroundMark x1="47373" y1="24603" x2="50668" y2="24603"/>
                        <a14:foregroundMark x1="33571" y1="37037" x2="34817" y2="35714"/>
                        <a14:foregroundMark x1="44613" y1="39418" x2="45592" y2="34656"/>
                        <a14:foregroundMark x1="29386" y1="36508" x2="29386" y2="36508"/>
                      </a14:backgroundRemoval>
                    </a14:imgEffect>
                  </a14:imgLayer>
                </a14:imgProps>
              </a:ext>
              <a:ext uri="{28A0092B-C50C-407E-A947-70E740481C1C}">
                <a14:useLocalDpi xmlns:a14="http://schemas.microsoft.com/office/drawing/2010/main" xmlns="" val="0"/>
              </a:ext>
            </a:extLst>
          </a:blip>
          <a:stretch>
            <a:fillRect/>
          </a:stretch>
        </p:blipFill>
        <p:spPr>
          <a:xfrm>
            <a:off x="323528" y="443464"/>
            <a:ext cx="5232938" cy="1761400"/>
          </a:xfrm>
          <a:prstGeom prst="rect">
            <a:avLst/>
          </a:prstGeom>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2" name="Picture 1">
            <a:extLst>
              <a:ext uri="{FF2B5EF4-FFF2-40B4-BE49-F238E27FC236}">
                <a16:creationId xmlns:a16="http://schemas.microsoft.com/office/drawing/2014/main" xmlns="" id="{377A6105-B1A5-40B0-96E1-80BF0F02AF9D}"/>
              </a:ext>
            </a:extLst>
          </p:cNvPr>
          <p:cNvPicPr>
            <a:picLocks noChangeAspect="1"/>
          </p:cNvPicPr>
          <p:nvPr userDrawn="1"/>
        </p:nvPicPr>
        <p:blipFill>
          <a:blip r:embed="rId2" cstate="print"/>
          <a:stretch>
            <a:fillRect/>
          </a:stretch>
        </p:blipFill>
        <p:spPr>
          <a:xfrm>
            <a:off x="276856" y="6237312"/>
            <a:ext cx="1270808" cy="409938"/>
          </a:xfrm>
          <a:prstGeom prst="rect">
            <a:avLst/>
          </a:prstGeom>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0" name="Text Placeholder 4"/>
          <p:cNvSpPr>
            <a:spLocks noGrp="1"/>
          </p:cNvSpPr>
          <p:nvPr>
            <p:ph type="body" sz="quarter" idx="10"/>
          </p:nvPr>
        </p:nvSpPr>
        <p:spPr>
          <a:xfrm>
            <a:off x="295275" y="1196752"/>
            <a:ext cx="8597205" cy="4896073"/>
          </a:xfrm>
        </p:spPr>
        <p:txBody>
          <a:bodyPr/>
          <a:lstStyle>
            <a:lvl5pPr>
              <a:defRPr>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rgbClr val="001489"/>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rgbClr val="001489"/>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rgbClr val="001489"/>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rgbClr val="001489"/>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rgbClr val="001489"/>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rgbClr val="001489"/>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rgbClr val="001489"/>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rgbClr val="001489"/>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rgbClr val="001489"/>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4" name="Picture 3">
            <a:extLst>
              <a:ext uri="{FF2B5EF4-FFF2-40B4-BE49-F238E27FC236}">
                <a16:creationId xmlns:a16="http://schemas.microsoft.com/office/drawing/2014/main" xmlns="" id="{4E1668A1-E6C7-4E19-A257-834CBC70F6B2}"/>
              </a:ext>
            </a:extLst>
          </p:cNvPr>
          <p:cNvPicPr>
            <a:picLocks noChangeAspect="1"/>
          </p:cNvPicPr>
          <p:nvPr userDrawn="1"/>
        </p:nvPicPr>
        <p:blipFill>
          <a:blip r:embed="rId2" cstate="print">
            <a:extLst>
              <a:ext uri="{BEBA8EAE-BF5A-486C-A8C5-ECC9F3942E4B}">
                <a14:imgProps xmlns:a14="http://schemas.microsoft.com/office/drawing/2010/main" xmlns="">
                  <a14:imgLayer r:embed="rId3">
                    <a14:imgEffect>
                      <a14:backgroundRemoval t="9788" b="89947" l="6946" r="89938">
                        <a14:foregroundMark x1="9795" y1="19577" x2="6946" y2="53968"/>
                        <a14:foregroundMark x1="6946" y1="53968" x2="6946" y2="53968"/>
                        <a14:foregroundMark x1="10953" y1="17196" x2="23508" y2="20635"/>
                        <a14:foregroundMark x1="23508" y1="20635" x2="21015" y2="21164"/>
                        <a14:foregroundMark x1="25913" y1="23810" x2="28584" y2="23810"/>
                        <a14:foregroundMark x1="28940" y1="33333" x2="30187" y2="39947"/>
                        <a14:foregroundMark x1="34639" y1="31481" x2="35530" y2="45503"/>
                        <a14:foregroundMark x1="47551" y1="24339" x2="51202" y2="24868"/>
                        <a14:foregroundMark x1="44702" y1="33598" x2="45859" y2="41270"/>
                      </a14:backgroundRemoval>
                    </a14:imgEffect>
                  </a14:imgLayer>
                </a14:imgProps>
              </a:ext>
              <a:ext uri="{28A0092B-C50C-407E-A947-70E740481C1C}">
                <a14:useLocalDpi xmlns:a14="http://schemas.microsoft.com/office/drawing/2010/main" xmlns="" val="0"/>
              </a:ext>
            </a:extLst>
          </a:blip>
          <a:stretch>
            <a:fillRect/>
          </a:stretch>
        </p:blipFill>
        <p:spPr>
          <a:xfrm>
            <a:off x="2176264" y="1844824"/>
            <a:ext cx="2827784" cy="951828"/>
          </a:xfrm>
          <a:prstGeom prst="rect">
            <a:avLst/>
          </a:prstGeom>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6" name="Picture 5">
            <a:extLst>
              <a:ext uri="{FF2B5EF4-FFF2-40B4-BE49-F238E27FC236}">
                <a16:creationId xmlns:a16="http://schemas.microsoft.com/office/drawing/2014/main" xmlns="" id="{C777A59D-38AE-4438-85B5-9CF1B1C482AF}"/>
              </a:ext>
            </a:extLst>
          </p:cNvPr>
          <p:cNvPicPr>
            <a:picLocks noChangeAspect="1"/>
          </p:cNvPicPr>
          <p:nvPr userDrawn="1"/>
        </p:nvPicPr>
        <p:blipFill>
          <a:blip r:embed="rId2" cstate="print">
            <a:extLst>
              <a:ext uri="{BEBA8EAE-BF5A-486C-A8C5-ECC9F3942E4B}">
                <a14:imgProps xmlns:a14="http://schemas.microsoft.com/office/drawing/2010/main" xmlns="">
                  <a14:imgLayer r:embed="rId3">
                    <a14:imgEffect>
                      <a14:backgroundRemoval t="9524" b="89683" l="6946" r="89938">
                        <a14:foregroundMark x1="8370" y1="55291" x2="18433" y2="20899"/>
                        <a14:foregroundMark x1="6946" y1="48942" x2="8014" y2="25132"/>
                        <a14:foregroundMark x1="26269" y1="23545" x2="27605" y2="23545"/>
                        <a14:foregroundMark x1="47373" y1="24603" x2="50668" y2="24603"/>
                        <a14:foregroundMark x1="33571" y1="37037" x2="34817" y2="35714"/>
                        <a14:foregroundMark x1="44613" y1="39418" x2="45592" y2="34656"/>
                        <a14:foregroundMark x1="29386" y1="36508" x2="29386" y2="36508"/>
                      </a14:backgroundRemoval>
                    </a14:imgEffect>
                  </a14:imgLayer>
                </a14:imgProps>
              </a:ext>
              <a:ext uri="{28A0092B-C50C-407E-A947-70E740481C1C}">
                <a14:useLocalDpi xmlns:a14="http://schemas.microsoft.com/office/drawing/2010/main" xmlns="" val="0"/>
              </a:ext>
            </a:extLst>
          </a:blip>
          <a:stretch>
            <a:fillRect/>
          </a:stretch>
        </p:blipFill>
        <p:spPr>
          <a:xfrm>
            <a:off x="323528" y="443464"/>
            <a:ext cx="5232938" cy="1761400"/>
          </a:xfrm>
          <a:prstGeom prst="rect">
            <a:avLst/>
          </a:prstGeom>
        </p:spPr>
      </p:pic>
    </p:spTree>
    <p:extLst>
      <p:ext uri="{BB962C8B-B14F-4D97-AF65-F5344CB8AC3E}">
        <p14:creationId xmlns:p14="http://schemas.microsoft.com/office/powerpoint/2010/main" xmlns="" val="22403015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0" name="Text Placeholder 4"/>
          <p:cNvSpPr>
            <a:spLocks noGrp="1"/>
          </p:cNvSpPr>
          <p:nvPr>
            <p:ph type="body" sz="quarter" idx="10"/>
          </p:nvPr>
        </p:nvSpPr>
        <p:spPr>
          <a:xfrm>
            <a:off x="295275" y="1196752"/>
            <a:ext cx="8597205" cy="4896073"/>
          </a:xfrm>
        </p:spPr>
        <p:txBody>
          <a:bodyPr/>
          <a:lstStyle>
            <a:lvl5pPr>
              <a:defRPr>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223282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6649123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Tree>
    <p:extLst>
      <p:ext uri="{BB962C8B-B14F-4D97-AF65-F5344CB8AC3E}">
        <p14:creationId xmlns:p14="http://schemas.microsoft.com/office/powerpoint/2010/main" xmlns="" val="16602527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1" name="Text Placeholder 4"/>
          <p:cNvSpPr>
            <a:spLocks noGrp="1"/>
          </p:cNvSpPr>
          <p:nvPr>
            <p:ph type="body" sz="quarter" idx="10"/>
          </p:nvPr>
        </p:nvSpPr>
        <p:spPr>
          <a:xfrm>
            <a:off x="295275" y="1412776"/>
            <a:ext cx="8597205" cy="4680049"/>
          </a:xfrm>
        </p:spPr>
        <p:txBody>
          <a:bodyPr/>
          <a:lstStyle>
            <a:lvl5pPr>
              <a:defRPr>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75479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41543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Tree>
    <p:extLst>
      <p:ext uri="{BB962C8B-B14F-4D97-AF65-F5344CB8AC3E}">
        <p14:creationId xmlns:p14="http://schemas.microsoft.com/office/powerpoint/2010/main" xmlns="" val="25886244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6485090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5976485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6021061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8471848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509621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8573083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2" name="Picture 1">
            <a:extLst>
              <a:ext uri="{FF2B5EF4-FFF2-40B4-BE49-F238E27FC236}">
                <a16:creationId xmlns:a16="http://schemas.microsoft.com/office/drawing/2014/main" xmlns="" id="{377A6105-B1A5-40B0-96E1-80BF0F02AF9D}"/>
              </a:ext>
            </a:extLst>
          </p:cNvPr>
          <p:cNvPicPr>
            <a:picLocks noChangeAspect="1"/>
          </p:cNvPicPr>
          <p:nvPr userDrawn="1"/>
        </p:nvPicPr>
        <p:blipFill>
          <a:blip r:embed="rId2" cstate="print"/>
          <a:stretch>
            <a:fillRect/>
          </a:stretch>
        </p:blipFill>
        <p:spPr>
          <a:xfrm>
            <a:off x="276856" y="6237312"/>
            <a:ext cx="1270808" cy="409938"/>
          </a:xfrm>
          <a:prstGeom prst="rect">
            <a:avLst/>
          </a:prstGeom>
        </p:spPr>
      </p:pic>
    </p:spTree>
    <p:extLst>
      <p:ext uri="{BB962C8B-B14F-4D97-AF65-F5344CB8AC3E}">
        <p14:creationId xmlns:p14="http://schemas.microsoft.com/office/powerpoint/2010/main" xmlns="" val="26623888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42334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5805289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36705484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3335868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26629665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28867138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373233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lvl1pPr>
              <a:defRPr>
                <a:solidFill>
                  <a:srgbClr val="001489"/>
                </a:solidFill>
              </a:defRPr>
            </a:lvl1p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Tree>
    <p:extLst>
      <p:ext uri="{BB962C8B-B14F-4D97-AF65-F5344CB8AC3E}">
        <p14:creationId xmlns:p14="http://schemas.microsoft.com/office/powerpoint/2010/main" xmlns="" val="19357567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rgbClr val="001489"/>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rgbClr val="001489"/>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rgbClr val="001489"/>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rgbClr val="001489"/>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rgbClr val="001489"/>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rgbClr val="001489"/>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rgbClr val="001489"/>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rgbClr val="001489"/>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rgbClr val="001489"/>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4" name="Picture 3">
            <a:extLst>
              <a:ext uri="{FF2B5EF4-FFF2-40B4-BE49-F238E27FC236}">
                <a16:creationId xmlns:a16="http://schemas.microsoft.com/office/drawing/2014/main" xmlns="" id="{4E1668A1-E6C7-4E19-A257-834CBC70F6B2}"/>
              </a:ext>
            </a:extLst>
          </p:cNvPr>
          <p:cNvPicPr>
            <a:picLocks noChangeAspect="1"/>
          </p:cNvPicPr>
          <p:nvPr userDrawn="1"/>
        </p:nvPicPr>
        <p:blipFill>
          <a:blip r:embed="rId2" cstate="print">
            <a:extLst>
              <a:ext uri="{BEBA8EAE-BF5A-486C-A8C5-ECC9F3942E4B}">
                <a14:imgProps xmlns:a14="http://schemas.microsoft.com/office/drawing/2010/main" xmlns="">
                  <a14:imgLayer r:embed="rId3">
                    <a14:imgEffect>
                      <a14:backgroundRemoval t="9788" b="89947" l="6946" r="89938">
                        <a14:foregroundMark x1="9795" y1="19577" x2="6946" y2="53968"/>
                        <a14:foregroundMark x1="6946" y1="53968" x2="6946" y2="53968"/>
                        <a14:foregroundMark x1="10953" y1="17196" x2="23508" y2="20635"/>
                        <a14:foregroundMark x1="23508" y1="20635" x2="21015" y2="21164"/>
                        <a14:foregroundMark x1="25913" y1="23810" x2="28584" y2="23810"/>
                        <a14:foregroundMark x1="28940" y1="33333" x2="30187" y2="39947"/>
                        <a14:foregroundMark x1="34639" y1="31481" x2="35530" y2="45503"/>
                        <a14:foregroundMark x1="47551" y1="24339" x2="51202" y2="24868"/>
                        <a14:foregroundMark x1="44702" y1="33598" x2="45859" y2="41270"/>
                      </a14:backgroundRemoval>
                    </a14:imgEffect>
                  </a14:imgLayer>
                </a14:imgProps>
              </a:ext>
              <a:ext uri="{28A0092B-C50C-407E-A947-70E740481C1C}">
                <a14:useLocalDpi xmlns:a14="http://schemas.microsoft.com/office/drawing/2010/main" xmlns="" val="0"/>
              </a:ext>
            </a:extLst>
          </a:blip>
          <a:stretch>
            <a:fillRect/>
          </a:stretch>
        </p:blipFill>
        <p:spPr>
          <a:xfrm>
            <a:off x="2176264" y="1844824"/>
            <a:ext cx="2827784" cy="951828"/>
          </a:xfrm>
          <a:prstGeom prst="rect">
            <a:avLst/>
          </a:prstGeom>
        </p:spPr>
      </p:pic>
    </p:spTree>
    <p:extLst>
      <p:ext uri="{BB962C8B-B14F-4D97-AF65-F5344CB8AC3E}">
        <p14:creationId xmlns:p14="http://schemas.microsoft.com/office/powerpoint/2010/main" xmlns="" val="4126763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76418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1" name="Text Placeholder 4"/>
          <p:cNvSpPr>
            <a:spLocks noGrp="1"/>
          </p:cNvSpPr>
          <p:nvPr>
            <p:ph type="body" sz="quarter" idx="10"/>
          </p:nvPr>
        </p:nvSpPr>
        <p:spPr>
          <a:xfrm>
            <a:off x="295275" y="1412776"/>
            <a:ext cx="8597205" cy="4680049"/>
          </a:xfrm>
        </p:spPr>
        <p:txBody>
          <a:bodyPr/>
          <a:lstStyle>
            <a:lvl5pPr>
              <a:defRPr>
                <a:solidFill>
                  <a:srgbClr val="001489"/>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rgbClr val="968C83"/>
                </a:solidFill>
              </a:defRPr>
            </a:lvl1pPr>
          </a:lstStyle>
          <a:p>
            <a:pPr lvl="0"/>
            <a:r>
              <a:rPr lang="en-US" dirty="0"/>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37"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image" Target="../media/image2.png"/><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49.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oleObject" Target="../embeddings/oleObject2.bin"/><Relationship Id="rId37" Type="http://schemas.openxmlformats.org/officeDocument/2006/relationships/image" Target="../media/image3.png"/><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8.xml"/><Relationship Id="rId36" Type="http://schemas.microsoft.com/office/2007/relationships/hdphoto" Target="../media/hdphoto1.wdp"/><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1.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7.xml"/><Relationship Id="rId30" Type="http://schemas.openxmlformats.org/officeDocument/2006/relationships/tags" Target="../tags/tag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288" name="think-cell Slide" r:id="rId32" imgW="360" imgH="360" progId="">
              <p:embed/>
            </p:oleObj>
          </a:graphicData>
        </a:graphic>
      </p:graphicFrame>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8" name="Picture 7">
            <a:extLst>
              <a:ext uri="{FF2B5EF4-FFF2-40B4-BE49-F238E27FC236}">
                <a16:creationId xmlns:a16="http://schemas.microsoft.com/office/drawing/2014/main" xmlns="" id="{1BA91DA1-9629-4427-B59D-35FD59252BD5}"/>
              </a:ext>
            </a:extLst>
          </p:cNvPr>
          <p:cNvPicPr>
            <a:picLocks noChangeAspect="1"/>
          </p:cNvPicPr>
          <p:nvPr userDrawn="1"/>
        </p:nvPicPr>
        <p:blipFill rotWithShape="1">
          <a:blip r:embed="rId33" cstate="print">
            <a:extLst>
              <a:ext uri="{BEBA8EAE-BF5A-486C-A8C5-ECC9F3942E4B}">
                <a14:imgProps xmlns:a14="http://schemas.microsoft.com/office/drawing/2010/main" xmlns="">
                  <a14:imgLayer r:embed="rId36">
                    <a14:imgEffect>
                      <a14:backgroundRemoval t="9524" b="89683" l="6144" r="89938">
                        <a14:foregroundMark x1="8459" y1="49735" x2="20303" y2="27778"/>
                        <a14:foregroundMark x1="11309" y1="14815" x2="18522" y2="22222"/>
                        <a14:foregroundMark x1="12912" y1="62963" x2="6144" y2="44974"/>
                        <a14:foregroundMark x1="25913" y1="23545" x2="30454" y2="24074"/>
                        <a14:foregroundMark x1="35975" y1="24074" x2="36509" y2="24074"/>
                        <a14:foregroundMark x1="50312" y1="24603" x2="52805" y2="24603"/>
                        <a14:foregroundMark x1="34016" y1="38095" x2="34372" y2="35979"/>
                        <a14:foregroundMark x1="44969" y1="38624" x2="45681" y2="35185"/>
                      </a14:backgroundRemoval>
                    </a14:imgEffect>
                  </a14:imgLayer>
                </a14:imgProps>
              </a:ext>
              <a:ext uri="{28A0092B-C50C-407E-A947-70E740481C1C}">
                <a14:useLocalDpi xmlns:a14="http://schemas.microsoft.com/office/drawing/2010/main" xmlns="" val="0"/>
              </a:ext>
            </a:extLst>
          </a:blip>
          <a:srcRect l="3229" t="10227" r="34250" b="28944"/>
          <a:stretch/>
        </p:blipFill>
        <p:spPr>
          <a:xfrm>
            <a:off x="244102" y="6381328"/>
            <a:ext cx="943522" cy="308990"/>
          </a:xfrm>
          <a:prstGeom prst="rect">
            <a:avLst/>
          </a:prstGeom>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rgbClr val="001489"/>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7"/>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rgbClr val="968C8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rgbClr val="968C8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nvPr>
        </p:nvGraphicFramePr>
        <p:xfrm>
          <a:off x="0" y="0"/>
          <a:ext cx="158750" cy="158750"/>
        </p:xfrm>
        <a:graphic>
          <a:graphicData uri="http://schemas.openxmlformats.org/presentationml/2006/ole">
            <p:oleObj spid="_x0000_s2192" name="think-cell Slide" r:id="rId32" imgW="360" imgH="360" progId="">
              <p:embed/>
            </p:oleObj>
          </a:graphicData>
        </a:graphic>
      </p:graphicFrame>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DSD Performance Reporting: October 2019 - March 2020</a:t>
            </a:r>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pic>
        <p:nvPicPr>
          <p:cNvPr id="8" name="Picture 7">
            <a:extLst>
              <a:ext uri="{FF2B5EF4-FFF2-40B4-BE49-F238E27FC236}">
                <a16:creationId xmlns:a16="http://schemas.microsoft.com/office/drawing/2014/main" xmlns="" id="{1BA91DA1-9629-4427-B59D-35FD59252BD5}"/>
              </a:ext>
            </a:extLst>
          </p:cNvPr>
          <p:cNvPicPr>
            <a:picLocks noChangeAspect="1"/>
          </p:cNvPicPr>
          <p:nvPr userDrawn="1"/>
        </p:nvPicPr>
        <p:blipFill rotWithShape="1">
          <a:blip r:embed="rId33" cstate="print">
            <a:extLst>
              <a:ext uri="{BEBA8EAE-BF5A-486C-A8C5-ECC9F3942E4B}">
                <a14:imgProps xmlns:a14="http://schemas.microsoft.com/office/drawing/2010/main" xmlns="">
                  <a14:imgLayer r:embed="rId36">
                    <a14:imgEffect>
                      <a14:backgroundRemoval t="9524" b="89683" l="6144" r="89938">
                        <a14:foregroundMark x1="8459" y1="49735" x2="20303" y2="27778"/>
                        <a14:foregroundMark x1="11309" y1="14815" x2="18522" y2="22222"/>
                        <a14:foregroundMark x1="12912" y1="62963" x2="6144" y2="44974"/>
                        <a14:foregroundMark x1="25913" y1="23545" x2="30454" y2="24074"/>
                        <a14:foregroundMark x1="35975" y1="24074" x2="36509" y2="24074"/>
                        <a14:foregroundMark x1="50312" y1="24603" x2="52805" y2="24603"/>
                        <a14:foregroundMark x1="34016" y1="38095" x2="34372" y2="35979"/>
                        <a14:foregroundMark x1="44969" y1="38624" x2="45681" y2="35185"/>
                      </a14:backgroundRemoval>
                    </a14:imgEffect>
                  </a14:imgLayer>
                </a14:imgProps>
              </a:ext>
              <a:ext uri="{28A0092B-C50C-407E-A947-70E740481C1C}">
                <a14:useLocalDpi xmlns:a14="http://schemas.microsoft.com/office/drawing/2010/main" xmlns="" val="0"/>
              </a:ext>
            </a:extLst>
          </a:blip>
          <a:srcRect l="3229" t="10227" r="34250" b="28944"/>
          <a:stretch/>
        </p:blipFill>
        <p:spPr>
          <a:xfrm>
            <a:off x="244102" y="6381328"/>
            <a:ext cx="943522" cy="308990"/>
          </a:xfrm>
          <a:prstGeom prst="rect">
            <a:avLst/>
          </a:prstGeom>
        </p:spPr>
      </p:pic>
    </p:spTree>
    <p:extLst>
      <p:ext uri="{BB962C8B-B14F-4D97-AF65-F5344CB8AC3E}">
        <p14:creationId xmlns:p14="http://schemas.microsoft.com/office/powerpoint/2010/main" xmlns="" val="312191581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dt="0"/>
  <p:txStyles>
    <p:titleStyle>
      <a:lvl1pPr algn="l" defTabSz="914400" rtl="0" eaLnBrk="1" latinLnBrk="0" hangingPunct="1">
        <a:spcBef>
          <a:spcPct val="0"/>
        </a:spcBef>
        <a:buNone/>
        <a:defRPr sz="2400" b="1" kern="1200">
          <a:solidFill>
            <a:srgbClr val="001489"/>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7"/>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rgbClr val="968C8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rgbClr val="968C8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9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0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0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1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9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9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532528"/>
            <a:ext cx="8208912" cy="624664"/>
          </a:xfrm>
        </p:spPr>
        <p:txBody>
          <a:bodyPr>
            <a:normAutofit lnSpcReduction="10000"/>
          </a:bodyPr>
          <a:lstStyle/>
          <a:p>
            <a:pPr algn="ctr"/>
            <a:r>
              <a:rPr lang="en-US" dirty="0"/>
              <a:t>Presentation to the Standing Committee </a:t>
            </a:r>
          </a:p>
          <a:p>
            <a:pPr algn="ctr"/>
            <a:r>
              <a:rPr lang="en-US" dirty="0"/>
              <a:t>on Social Development</a:t>
            </a:r>
            <a:endParaRPr lang="en-GB" dirty="0"/>
          </a:p>
        </p:txBody>
      </p:sp>
      <p:sp>
        <p:nvSpPr>
          <p:cNvPr id="8" name="Text Placeholder 7"/>
          <p:cNvSpPr>
            <a:spLocks noGrp="1"/>
          </p:cNvSpPr>
          <p:nvPr>
            <p:ph type="body" sz="quarter" idx="11"/>
          </p:nvPr>
        </p:nvSpPr>
        <p:spPr/>
        <p:txBody>
          <a:bodyPr/>
          <a:lstStyle/>
          <a:p>
            <a:r>
              <a:rPr lang="en-GB" dirty="0"/>
              <a:t>Dr R Macdonald</a:t>
            </a:r>
          </a:p>
        </p:txBody>
      </p:sp>
      <p:sp>
        <p:nvSpPr>
          <p:cNvPr id="11" name="Title 10"/>
          <p:cNvSpPr>
            <a:spLocks noGrp="1"/>
          </p:cNvSpPr>
          <p:nvPr>
            <p:ph type="ctrTitle"/>
          </p:nvPr>
        </p:nvSpPr>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DSD: PERFORMANCE  REPORTING</a:t>
            </a:r>
            <a:br>
              <a:rPr lang="en-US" dirty="0"/>
            </a:br>
            <a:r>
              <a:rPr lang="en-US" dirty="0"/>
              <a:t>OCTOBER 2019 – MARCH 2020</a:t>
            </a:r>
            <a:br>
              <a:rPr lang="en-US" dirty="0"/>
            </a:br>
            <a:endParaRPr lang="en-GB" dirty="0"/>
          </a:p>
        </p:txBody>
      </p:sp>
      <p:sp>
        <p:nvSpPr>
          <p:cNvPr id="7" name="Text Placeholder 5">
            <a:extLst>
              <a:ext uri="{FF2B5EF4-FFF2-40B4-BE49-F238E27FC236}">
                <a16:creationId xmlns:a16="http://schemas.microsoft.com/office/drawing/2014/main" xmlns="" id="{26F10153-3CB0-45C4-A3C8-AB5A6EB74B81}"/>
              </a:ext>
            </a:extLst>
          </p:cNvPr>
          <p:cNvSpPr txBox="1">
            <a:spLocks/>
          </p:cNvSpPr>
          <p:nvPr/>
        </p:nvSpPr>
        <p:spPr>
          <a:xfrm>
            <a:off x="7092280" y="5398044"/>
            <a:ext cx="1584176" cy="365125"/>
          </a:xfrm>
          <a:prstGeom prst="rect">
            <a:avLst/>
          </a:prstGeom>
        </p:spPr>
        <p:txBody>
          <a:bodyPr vert="horz" lIns="72000" tIns="72000" rIns="72000" bIns="72000" rtlCol="0">
            <a:normAutofit/>
          </a:bodyPr>
          <a:lstStyle>
            <a:lvl1pPr marL="0" indent="0" algn="r" defTabSz="914400" rtl="0" eaLnBrk="1" latinLnBrk="0" hangingPunct="1">
              <a:spcBef>
                <a:spcPts val="300"/>
              </a:spcBef>
              <a:buFont typeface="Arial" pitchFamily="34" charset="0"/>
              <a:buNone/>
              <a:defRPr sz="1200" b="0" kern="1200">
                <a:solidFill>
                  <a:schemeClr val="bg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rgbClr val="968C8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rgbClr val="968C8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19 May 2020</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2: Social Welfare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10</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1437112697"/>
              </p:ext>
            </p:extLst>
          </p:nvPr>
        </p:nvGraphicFramePr>
        <p:xfrm>
          <a:off x="295275" y="1265294"/>
          <a:ext cx="8611052" cy="5137919"/>
        </p:xfrm>
        <a:graphic>
          <a:graphicData uri="http://schemas.openxmlformats.org/drawingml/2006/table">
            <a:tbl>
              <a:tblPr firstRow="1" bandRow="1">
                <a:tableStyleId>{5C22544A-7EE6-4342-B048-85BDC9FD1C3A}</a:tableStyleId>
              </a:tblPr>
              <a:tblGrid>
                <a:gridCol w="3196605">
                  <a:extLst>
                    <a:ext uri="{9D8B030D-6E8A-4147-A177-3AD203B41FA5}">
                      <a16:colId xmlns:a16="http://schemas.microsoft.com/office/drawing/2014/main" xmlns="" val="2852729307"/>
                    </a:ext>
                  </a:extLst>
                </a:gridCol>
                <a:gridCol w="1008112">
                  <a:extLst>
                    <a:ext uri="{9D8B030D-6E8A-4147-A177-3AD203B41FA5}">
                      <a16:colId xmlns:a16="http://schemas.microsoft.com/office/drawing/2014/main" xmlns="" val="1907899341"/>
                    </a:ext>
                  </a:extLst>
                </a:gridCol>
                <a:gridCol w="116840">
                  <a:extLst>
                    <a:ext uri="{9D8B030D-6E8A-4147-A177-3AD203B41FA5}">
                      <a16:colId xmlns:a16="http://schemas.microsoft.com/office/drawing/2014/main" xmlns="" val="3487780466"/>
                    </a:ext>
                  </a:extLst>
                </a:gridCol>
                <a:gridCol w="1031016">
                  <a:extLst>
                    <a:ext uri="{9D8B030D-6E8A-4147-A177-3AD203B41FA5}">
                      <a16:colId xmlns:a16="http://schemas.microsoft.com/office/drawing/2014/main" xmlns="" val="2151782986"/>
                    </a:ext>
                  </a:extLst>
                </a:gridCol>
                <a:gridCol w="1031016">
                  <a:extLst>
                    <a:ext uri="{9D8B030D-6E8A-4147-A177-3AD203B41FA5}">
                      <a16:colId xmlns:a16="http://schemas.microsoft.com/office/drawing/2014/main" xmlns="" val="655768057"/>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910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4">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94626">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gridSpan="2">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hMerge="1">
                  <a:txBody>
                    <a:bodyPr/>
                    <a:lstStyle/>
                    <a:p>
                      <a:pPr algn="ctr"/>
                      <a:r>
                        <a:rPr lang="en-US" sz="1100" dirty="0">
                          <a:solidFill>
                            <a:schemeClr val="bg1"/>
                          </a:solidFill>
                        </a:rPr>
                        <a:t>Achievement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7399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Persons with Disabilities</a:t>
                      </a:r>
                      <a:r>
                        <a:rPr lang="en-US" sz="1100" baseline="0" dirty="0">
                          <a:solidFill>
                            <a:schemeClr val="tx1"/>
                          </a:solidFill>
                        </a:rPr>
                        <a:t> accessing services in funded protective workshops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2 885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2 905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r>
                        <a:rPr lang="en-US" sz="1100" dirty="0">
                          <a:solidFill>
                            <a:schemeClr val="tx1"/>
                          </a:solidFill>
                        </a:rPr>
                        <a:t>2 905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100.69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2 885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2 885</a:t>
                      </a:r>
                      <a:endParaRPr lang="en-US"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37667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Increase in demand for services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4880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Persons with Disabilities in DSD funded community based day care programmes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1 011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922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91.20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1 011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1 011</a:t>
                      </a: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515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Absenteeism due to transport problems and illness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pPr algn="ctr"/>
                      <a:endParaRPr lang="en-US" sz="1100" dirty="0">
                        <a:solidFill>
                          <a:srgbClr val="C00000"/>
                        </a:solidFill>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5223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people accessing DSD funded NPO </a:t>
                      </a:r>
                      <a:r>
                        <a:rPr lang="en-US" sz="1100" dirty="0" err="1">
                          <a:solidFill>
                            <a:schemeClr val="tx1"/>
                          </a:solidFill>
                        </a:rPr>
                        <a:t>specialised</a:t>
                      </a:r>
                      <a:r>
                        <a:rPr lang="en-US" sz="1100" dirty="0">
                          <a:solidFill>
                            <a:schemeClr val="tx1"/>
                          </a:solidFill>
                        </a:rPr>
                        <a:t> support services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22 000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20 186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91.75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22 000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22 000</a:t>
                      </a: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4857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Decreased demand for service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pPr algn="ctr"/>
                      <a:endParaRPr lang="en-US" sz="1100" dirty="0">
                        <a:solidFill>
                          <a:srgbClr val="B5121B"/>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8301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disaster cases (households) assessed and referred to SASSA for social relief of distress benefits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308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100" dirty="0">
                        <a:solidFill>
                          <a:srgbClr val="C00000"/>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210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68.18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272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lang="en-US" sz="1100" dirty="0">
                          <a:solidFill>
                            <a:schemeClr val="tx1"/>
                          </a:solidFill>
                        </a:rPr>
                        <a:t>301</a:t>
                      </a: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43319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Performance dependent on demand </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pPr algn="ctr"/>
                      <a:endParaRPr lang="en-US" sz="1100" dirty="0">
                        <a:solidFill>
                          <a:srgbClr val="C00000"/>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426372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2: Social Welfare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11</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3045602266"/>
              </p:ext>
            </p:extLst>
          </p:nvPr>
        </p:nvGraphicFramePr>
        <p:xfrm>
          <a:off x="295275" y="1265295"/>
          <a:ext cx="8607503" cy="1757451"/>
        </p:xfrm>
        <a:graphic>
          <a:graphicData uri="http://schemas.openxmlformats.org/drawingml/2006/table">
            <a:tbl>
              <a:tblPr firstRow="1" bandRow="1">
                <a:tableStyleId>{5C22544A-7EE6-4342-B048-85BDC9FD1C3A}</a:tableStyleId>
              </a:tblPr>
              <a:tblGrid>
                <a:gridCol w="3196605">
                  <a:extLst>
                    <a:ext uri="{9D8B030D-6E8A-4147-A177-3AD203B41FA5}">
                      <a16:colId xmlns:a16="http://schemas.microsoft.com/office/drawing/2014/main" xmlns="" val="2852729307"/>
                    </a:ext>
                  </a:extLst>
                </a:gridCol>
                <a:gridCol w="1008112">
                  <a:extLst>
                    <a:ext uri="{9D8B030D-6E8A-4147-A177-3AD203B41FA5}">
                      <a16:colId xmlns:a16="http://schemas.microsoft.com/office/drawing/2014/main" xmlns="" val="1907899341"/>
                    </a:ext>
                  </a:extLst>
                </a:gridCol>
                <a:gridCol w="1144307">
                  <a:extLst>
                    <a:ext uri="{9D8B030D-6E8A-4147-A177-3AD203B41FA5}">
                      <a16:colId xmlns:a16="http://schemas.microsoft.com/office/drawing/2014/main" xmlns="" val="2151782986"/>
                    </a:ext>
                  </a:extLst>
                </a:gridCol>
                <a:gridCol w="1031016">
                  <a:extLst>
                    <a:ext uri="{9D8B030D-6E8A-4147-A177-3AD203B41FA5}">
                      <a16:colId xmlns:a16="http://schemas.microsoft.com/office/drawing/2014/main" xmlns="" val="226814059"/>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60232">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6139">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4668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undue hardship cases (households) assessed and referred to SASSA for social relief of distress benefits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397</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507</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127.71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381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518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2674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Increased referrals due to disasters experienced and involvement of the regions with disaster cases.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bl>
          </a:graphicData>
        </a:graphic>
      </p:graphicFrame>
    </p:spTree>
    <p:custDataLst>
      <p:tags r:id="rId1"/>
    </p:custDataLst>
    <p:extLst>
      <p:ext uri="{BB962C8B-B14F-4D97-AF65-F5344CB8AC3E}">
        <p14:creationId xmlns:p14="http://schemas.microsoft.com/office/powerpoint/2010/main" xmlns="" val="360866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950CD19-7823-4014-8B65-5834ECF310F2}"/>
              </a:ext>
            </a:extLst>
          </p:cNvPr>
          <p:cNvSpPr>
            <a:spLocks noGrp="1"/>
          </p:cNvSpPr>
          <p:nvPr>
            <p:ph type="title"/>
          </p:nvPr>
        </p:nvSpPr>
        <p:spPr/>
        <p:txBody>
          <a:bodyPr/>
          <a:lstStyle/>
          <a:p>
            <a:r>
              <a:rPr lang="en-US" dirty="0" err="1"/>
              <a:t>Programme</a:t>
            </a:r>
            <a:r>
              <a:rPr lang="en-US" dirty="0"/>
              <a:t> 2: Social Welfare Services</a:t>
            </a:r>
          </a:p>
        </p:txBody>
      </p:sp>
      <p:sp>
        <p:nvSpPr>
          <p:cNvPr id="6" name="Text Placeholder 5">
            <a:extLst>
              <a:ext uri="{FF2B5EF4-FFF2-40B4-BE49-F238E27FC236}">
                <a16:creationId xmlns:a16="http://schemas.microsoft.com/office/drawing/2014/main" xmlns="" id="{417BFB70-C4E6-4216-834B-AA5F93F75E14}"/>
              </a:ext>
            </a:extLst>
          </p:cNvPr>
          <p:cNvSpPr>
            <a:spLocks noGrp="1"/>
          </p:cNvSpPr>
          <p:nvPr>
            <p:ph type="body" sz="quarter" idx="13"/>
          </p:nvPr>
        </p:nvSpPr>
        <p:spPr/>
        <p:txBody>
          <a:bodyPr/>
          <a:lstStyle/>
          <a:p>
            <a:r>
              <a:rPr lang="en-US" dirty="0"/>
              <a:t>Transfer funding Budget and expenditure</a:t>
            </a:r>
          </a:p>
        </p:txBody>
      </p:sp>
      <p:sp>
        <p:nvSpPr>
          <p:cNvPr id="3" name="Slide Number Placeholder 2">
            <a:extLst>
              <a:ext uri="{FF2B5EF4-FFF2-40B4-BE49-F238E27FC236}">
                <a16:creationId xmlns:a16="http://schemas.microsoft.com/office/drawing/2014/main" xmlns="" id="{780F8C1D-69FC-44A9-AF8A-A9F332271BE4}"/>
              </a:ext>
            </a:extLst>
          </p:cNvPr>
          <p:cNvSpPr>
            <a:spLocks noGrp="1"/>
          </p:cNvSpPr>
          <p:nvPr>
            <p:ph type="sldNum" sz="quarter" idx="4"/>
          </p:nvPr>
        </p:nvSpPr>
        <p:spPr/>
        <p:txBody>
          <a:bodyPr/>
          <a:lstStyle/>
          <a:p>
            <a:fld id="{8406839F-D7A4-4E5D-B93D-768AD4D1DB36}" type="slidenum">
              <a:rPr lang="en-ZA" smtClean="0"/>
              <a:pPr/>
              <a:t>12</a:t>
            </a:fld>
            <a:endParaRPr lang="en-ZA" dirty="0"/>
          </a:p>
        </p:txBody>
      </p:sp>
      <p:sp>
        <p:nvSpPr>
          <p:cNvPr id="4" name="Footer Placeholder 3">
            <a:extLst>
              <a:ext uri="{FF2B5EF4-FFF2-40B4-BE49-F238E27FC236}">
                <a16:creationId xmlns:a16="http://schemas.microsoft.com/office/drawing/2014/main" xmlns="" id="{EDDAC5D4-EE5B-45C9-B884-AB312477E9BB}"/>
              </a:ext>
            </a:extLst>
          </p:cNvPr>
          <p:cNvSpPr>
            <a:spLocks noGrp="1"/>
          </p:cNvSpPr>
          <p:nvPr>
            <p:ph type="ftr" sz="quarter" idx="3"/>
          </p:nvPr>
        </p:nvSpPr>
        <p:spPr/>
        <p:txBody>
          <a:bodyPr/>
          <a:lstStyle/>
          <a:p>
            <a:r>
              <a:rPr lang="en-US"/>
              <a:t>DSD Performance Reporting: October 2019 - March 2020</a:t>
            </a:r>
            <a:endParaRPr lang="en-GB" dirty="0"/>
          </a:p>
        </p:txBody>
      </p:sp>
      <p:graphicFrame>
        <p:nvGraphicFramePr>
          <p:cNvPr id="7" name="Table 6">
            <a:extLst>
              <a:ext uri="{FF2B5EF4-FFF2-40B4-BE49-F238E27FC236}">
                <a16:creationId xmlns:a16="http://schemas.microsoft.com/office/drawing/2014/main" xmlns="" id="{92280B00-1B18-4F30-835E-AFC66CE6F90C}"/>
              </a:ext>
            </a:extLst>
          </p:cNvPr>
          <p:cNvGraphicFramePr>
            <a:graphicFrameLocks noGrp="1"/>
          </p:cNvGraphicFramePr>
          <p:nvPr>
            <p:extLst>
              <p:ext uri="{D42A27DB-BD31-4B8C-83A1-F6EECF244321}">
                <p14:modId xmlns:p14="http://schemas.microsoft.com/office/powerpoint/2010/main" xmlns="" val="2672388264"/>
              </p:ext>
            </p:extLst>
          </p:nvPr>
        </p:nvGraphicFramePr>
        <p:xfrm>
          <a:off x="395536" y="1628649"/>
          <a:ext cx="8424935" cy="3588386"/>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2852729307"/>
                    </a:ext>
                  </a:extLst>
                </a:gridCol>
                <a:gridCol w="864096">
                  <a:extLst>
                    <a:ext uri="{9D8B030D-6E8A-4147-A177-3AD203B41FA5}">
                      <a16:colId xmlns:a16="http://schemas.microsoft.com/office/drawing/2014/main" xmlns="" val="4223960404"/>
                    </a:ext>
                  </a:extLst>
                </a:gridCol>
                <a:gridCol w="864096">
                  <a:extLst>
                    <a:ext uri="{9D8B030D-6E8A-4147-A177-3AD203B41FA5}">
                      <a16:colId xmlns:a16="http://schemas.microsoft.com/office/drawing/2014/main" xmlns="" val="2896700535"/>
                    </a:ext>
                  </a:extLst>
                </a:gridCol>
                <a:gridCol w="936104">
                  <a:extLst>
                    <a:ext uri="{9D8B030D-6E8A-4147-A177-3AD203B41FA5}">
                      <a16:colId xmlns:a16="http://schemas.microsoft.com/office/drawing/2014/main" xmlns="" val="3830894726"/>
                    </a:ext>
                  </a:extLst>
                </a:gridCol>
                <a:gridCol w="936104">
                  <a:extLst>
                    <a:ext uri="{9D8B030D-6E8A-4147-A177-3AD203B41FA5}">
                      <a16:colId xmlns:a16="http://schemas.microsoft.com/office/drawing/2014/main" xmlns="" val="555728746"/>
                    </a:ext>
                  </a:extLst>
                </a:gridCol>
                <a:gridCol w="1035323">
                  <a:extLst>
                    <a:ext uri="{9D8B030D-6E8A-4147-A177-3AD203B41FA5}">
                      <a16:colId xmlns:a16="http://schemas.microsoft.com/office/drawing/2014/main" xmlns="" val="997716175"/>
                    </a:ext>
                  </a:extLst>
                </a:gridCol>
                <a:gridCol w="890559">
                  <a:extLst>
                    <a:ext uri="{9D8B030D-6E8A-4147-A177-3AD203B41FA5}">
                      <a16:colId xmlns:a16="http://schemas.microsoft.com/office/drawing/2014/main" xmlns="" val="2563125537"/>
                    </a:ext>
                  </a:extLst>
                </a:gridCol>
                <a:gridCol w="1026445">
                  <a:extLst>
                    <a:ext uri="{9D8B030D-6E8A-4147-A177-3AD203B41FA5}">
                      <a16:colId xmlns:a16="http://schemas.microsoft.com/office/drawing/2014/main" xmlns="" val="2260617200"/>
                    </a:ext>
                  </a:extLst>
                </a:gridCol>
              </a:tblGrid>
              <a:tr h="1169946">
                <a:tc>
                  <a:txBody>
                    <a:bodyPr/>
                    <a:lstStyle/>
                    <a:p>
                      <a:pPr algn="ctr"/>
                      <a:r>
                        <a:rPr lang="en-US" sz="1100" dirty="0"/>
                        <a:t>Sub - </a:t>
                      </a:r>
                      <a:r>
                        <a:rPr lang="en-US" sz="1100" dirty="0" err="1"/>
                        <a:t>Programmes</a:t>
                      </a:r>
                      <a:endParaRPr lang="en-US" sz="11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baseline="0" dirty="0"/>
                        <a:t>2019/20 Adjusted Budget</a:t>
                      </a:r>
                      <a:endParaRPr lang="en-US" sz="1100" dirty="0"/>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Shift </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Virements</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Preliminary Budget</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2019/20 Actual Expenditure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Variance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 Spent of final expenditure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43457">
                <a:tc>
                  <a:txBody>
                    <a:bodyPr/>
                    <a:lstStyle/>
                    <a:p>
                      <a:pPr algn="ctr"/>
                      <a:endParaRPr lang="en-US" sz="11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050" b="0" dirty="0">
                          <a:solidFill>
                            <a:schemeClr val="bg1"/>
                          </a:solidFill>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endParaRPr lang="en-US" sz="1050" dirty="0">
                        <a:solidFill>
                          <a:schemeClr val="bg1"/>
                        </a:solidFill>
                      </a:endParaRPr>
                    </a:p>
                  </a:txBody>
                  <a:tcPr>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627303">
                <a:tc>
                  <a:txBody>
                    <a:bodyPr/>
                    <a:lstStyle/>
                    <a:p>
                      <a:pPr marL="0" marR="0" lvl="0" indent="60325" algn="l" defTabSz="457200" rtl="0" eaLnBrk="1" fontAlgn="auto" latinLnBrk="0" hangingPunct="1">
                        <a:lnSpc>
                          <a:spcPct val="100000"/>
                        </a:lnSpc>
                        <a:spcBef>
                          <a:spcPts val="0"/>
                        </a:spcBef>
                        <a:spcAft>
                          <a:spcPts val="0"/>
                        </a:spcAft>
                        <a:buClrTx/>
                        <a:buSzTx/>
                        <a:buFontTx/>
                        <a:buNone/>
                        <a:tabLst/>
                        <a:defRPr/>
                      </a:pPr>
                      <a:r>
                        <a:rPr lang="en-ZA" sz="1100" b="1" kern="1200" dirty="0">
                          <a:solidFill>
                            <a:schemeClr val="dk1"/>
                          </a:solidFill>
                          <a:latin typeface="+mn-lt"/>
                          <a:ea typeface="+mn-ea"/>
                          <a:cs typeface="+mn-cs"/>
                        </a:rPr>
                        <a:t>Services To Older Persons</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248 006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248 159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248 159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824142">
                <a:tc>
                  <a:txBody>
                    <a:bodyPr/>
                    <a:lstStyle/>
                    <a:p>
                      <a:pPr marL="60325" marR="0" lvl="0" indent="0" algn="l" defTabSz="457200" rtl="0" eaLnBrk="1" fontAlgn="auto" latinLnBrk="0" hangingPunct="1">
                        <a:lnSpc>
                          <a:spcPct val="100000"/>
                        </a:lnSpc>
                        <a:spcBef>
                          <a:spcPts val="0"/>
                        </a:spcBef>
                        <a:spcAft>
                          <a:spcPts val="0"/>
                        </a:spcAft>
                        <a:buClrTx/>
                        <a:buSzTx/>
                        <a:buFontTx/>
                        <a:buNone/>
                        <a:tabLst/>
                        <a:defRPr/>
                      </a:pPr>
                      <a:r>
                        <a:rPr lang="en-ZA" sz="1100" b="1" kern="1200" dirty="0">
                          <a:solidFill>
                            <a:schemeClr val="dk1"/>
                          </a:solidFill>
                          <a:latin typeface="+mn-lt"/>
                          <a:ea typeface="+mn-ea"/>
                          <a:cs typeface="+mn-cs"/>
                        </a:rPr>
                        <a:t>Services To Persons With Disabilities</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161 704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-153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161 074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161 074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707915">
                <a:tc>
                  <a:txBody>
                    <a:bodyPr/>
                    <a:lstStyle/>
                    <a:p>
                      <a:pPr marL="60325" marR="0" lvl="0" indent="0" algn="l" defTabSz="457200" rtl="0" eaLnBrk="1" fontAlgn="auto" latinLnBrk="0" hangingPunct="1">
                        <a:lnSpc>
                          <a:spcPct val="100000"/>
                        </a:lnSpc>
                        <a:spcBef>
                          <a:spcPts val="0"/>
                        </a:spcBef>
                        <a:spcAft>
                          <a:spcPts val="0"/>
                        </a:spcAft>
                        <a:buClrTx/>
                        <a:buSzTx/>
                        <a:buFontTx/>
                        <a:buNone/>
                        <a:tabLst/>
                        <a:defRPr/>
                      </a:pPr>
                      <a:r>
                        <a:rPr lang="en-ZA" sz="1100" b="1" kern="1200" dirty="0">
                          <a:solidFill>
                            <a:schemeClr val="tx1"/>
                          </a:solidFill>
                          <a:latin typeface="+mn-lt"/>
                          <a:ea typeface="+mn-ea"/>
                          <a:cs typeface="+mn-cs"/>
                        </a:rPr>
                        <a:t>Total</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409 710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-477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409 233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409 233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2183477513"/>
                  </a:ext>
                </a:extLst>
              </a:tr>
            </a:tbl>
          </a:graphicData>
        </a:graphic>
      </p:graphicFrame>
    </p:spTree>
    <p:extLst>
      <p:ext uri="{BB962C8B-B14F-4D97-AF65-F5344CB8AC3E}">
        <p14:creationId xmlns:p14="http://schemas.microsoft.com/office/powerpoint/2010/main" xmlns="" val="1092913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611188" y="1412776"/>
            <a:ext cx="8281291" cy="3528392"/>
          </a:xfrm>
        </p:spPr>
        <p:txBody>
          <a:bodyPr>
            <a:normAutofit fontScale="92500" lnSpcReduction="10000"/>
          </a:bodyPr>
          <a:lstStyle/>
          <a:p>
            <a:r>
              <a:rPr lang="en-US" sz="2400" b="1" dirty="0"/>
              <a:t>PROGRAMME 3: CHILDREN &amp; FAMILIES</a:t>
            </a:r>
          </a:p>
          <a:p>
            <a:endParaRPr lang="en-US" sz="2400" b="1" dirty="0"/>
          </a:p>
          <a:p>
            <a:r>
              <a:rPr lang="en-US" sz="2400" dirty="0"/>
              <a:t>Sub-</a:t>
            </a:r>
            <a:r>
              <a:rPr lang="en-US" sz="2400" dirty="0" err="1"/>
              <a:t>programmes</a:t>
            </a:r>
            <a:r>
              <a:rPr lang="en-US" sz="2400" dirty="0"/>
              <a:t>:</a:t>
            </a:r>
          </a:p>
          <a:p>
            <a:endParaRPr lang="en-US" sz="2400" dirty="0"/>
          </a:p>
          <a:p>
            <a:pPr>
              <a:lnSpc>
                <a:spcPct val="120000"/>
              </a:lnSpc>
            </a:pPr>
            <a:r>
              <a:rPr lang="en-US" sz="2400" dirty="0"/>
              <a:t>Care &amp; Services to Families</a:t>
            </a:r>
          </a:p>
          <a:p>
            <a:pPr>
              <a:lnSpc>
                <a:spcPct val="120000"/>
              </a:lnSpc>
            </a:pPr>
            <a:r>
              <a:rPr lang="en-US" sz="2400" dirty="0"/>
              <a:t>Child Care &amp; Protection</a:t>
            </a:r>
          </a:p>
          <a:p>
            <a:pPr>
              <a:lnSpc>
                <a:spcPct val="120000"/>
              </a:lnSpc>
            </a:pPr>
            <a:r>
              <a:rPr lang="en-US" sz="2400" dirty="0"/>
              <a:t>ECD &amp; Partial care</a:t>
            </a:r>
          </a:p>
          <a:p>
            <a:pPr>
              <a:lnSpc>
                <a:spcPct val="120000"/>
              </a:lnSpc>
            </a:pPr>
            <a:r>
              <a:rPr lang="en-US" sz="2400" dirty="0"/>
              <a:t>Child &amp; Youth Care Centres</a:t>
            </a:r>
          </a:p>
          <a:p>
            <a:pPr>
              <a:lnSpc>
                <a:spcPct val="120000"/>
              </a:lnSpc>
            </a:pPr>
            <a:r>
              <a:rPr lang="en-US" sz="2400" dirty="0"/>
              <a:t>Community-Based Care Services for Children</a:t>
            </a:r>
          </a:p>
        </p:txBody>
      </p:sp>
    </p:spTree>
    <p:custDataLst>
      <p:tags r:id="rId1"/>
    </p:custDataLst>
    <p:extLst>
      <p:ext uri="{BB962C8B-B14F-4D97-AF65-F5344CB8AC3E}">
        <p14:creationId xmlns:p14="http://schemas.microsoft.com/office/powerpoint/2010/main" xmlns="" val="205759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3: Children &amp; Families </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14</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3127106965"/>
              </p:ext>
            </p:extLst>
          </p:nvPr>
        </p:nvGraphicFramePr>
        <p:xfrm>
          <a:off x="295275" y="1265108"/>
          <a:ext cx="8611052" cy="4849131"/>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6840">
                  <a:extLst>
                    <a:ext uri="{9D8B030D-6E8A-4147-A177-3AD203B41FA5}">
                      <a16:colId xmlns:a16="http://schemas.microsoft.com/office/drawing/2014/main" xmlns="" val="4272527263"/>
                    </a:ext>
                  </a:extLst>
                </a:gridCol>
                <a:gridCol w="1031016">
                  <a:extLst>
                    <a:ext uri="{9D8B030D-6E8A-4147-A177-3AD203B41FA5}">
                      <a16:colId xmlns:a16="http://schemas.microsoft.com/office/drawing/2014/main" xmlns="" val="2151782986"/>
                    </a:ext>
                  </a:extLst>
                </a:gridCol>
                <a:gridCol w="1031016">
                  <a:extLst>
                    <a:ext uri="{9D8B030D-6E8A-4147-A177-3AD203B41FA5}">
                      <a16:colId xmlns:a16="http://schemas.microsoft.com/office/drawing/2014/main" xmlns="" val="319478532"/>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69646">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4">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81787">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gridSpan="2">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hMerge="1">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042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family members reunited with their families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175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138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r>
                        <a:rPr lang="en-US" sz="1100" dirty="0">
                          <a:solidFill>
                            <a:srgbClr val="C00000"/>
                          </a:solidFill>
                        </a:rPr>
                        <a:t>138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78.86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180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180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5482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Social workers continuing to engage with families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4383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government subsidised beds in shelters for homeless adults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1 485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1 499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4776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Additional bed spaces were allocated in George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4383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families participating in family preservation and support services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5 655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4 792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84.74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5 265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5 743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4327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kern="1200" dirty="0">
                          <a:solidFill>
                            <a:schemeClr val="tx1"/>
                          </a:solidFill>
                          <a:latin typeface="+mn-lt"/>
                          <a:ea typeface="+mn-ea"/>
                          <a:cs typeface="+mn-cs"/>
                        </a:rPr>
                        <a:t>School holidays impacted on attendance</a:t>
                      </a:r>
                      <a:endParaRPr lang="en-US" sz="800" b="0" i="0" u="none" strike="noStrike" baseline="0" dirty="0">
                        <a:solidFill>
                          <a:schemeClr val="tx1"/>
                        </a:solidFill>
                        <a:latin typeface="Century Gothic" panose="020B0502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6476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placed in foster care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US" sz="1100" dirty="0">
                          <a:solidFill>
                            <a:schemeClr val="tx1"/>
                          </a:solidFill>
                        </a:rPr>
                        <a:t>893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1 013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113.44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759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774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6105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6">
                  <a:txBody>
                    <a:bodyPr/>
                    <a:lstStyle/>
                    <a:p>
                      <a:pPr algn="l"/>
                      <a:r>
                        <a:rPr lang="en-US" sz="1100" dirty="0">
                          <a:solidFill>
                            <a:schemeClr val="tx1"/>
                          </a:solidFill>
                        </a:rPr>
                        <a:t>Finalization of more placements achieved due to availability of court dates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2130244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3: Children &amp; Families </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15</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3714021913"/>
              </p:ext>
            </p:extLst>
          </p:nvPr>
        </p:nvGraphicFramePr>
        <p:xfrm>
          <a:off x="295275" y="1265109"/>
          <a:ext cx="8611052" cy="5202704"/>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502283647"/>
                    </a:ext>
                  </a:extLst>
                </a:gridCol>
                <a:gridCol w="1031016">
                  <a:extLst>
                    <a:ext uri="{9D8B030D-6E8A-4147-A177-3AD203B41FA5}">
                      <a16:colId xmlns:a16="http://schemas.microsoft.com/office/drawing/2014/main" xmlns="" val="3710741765"/>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72624">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83575">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4348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reunified with their families or alternative caregivers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85.22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44111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Reunification is a lengthy process and dependent on the readiness of children and their parents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605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parents and caregivers that have completed parent education and training programmes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827</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718</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86.82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785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831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6056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Social worker vacancies impacted on performance. Subsequent filling of vacancies have improved completion rates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6144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investigations into the question of whether a child is in need of care and protection not initiated by the Children’s Court</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1 328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2 094</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157.68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1 256</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2 004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6144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High number of child abuse and neglect cases reported at intake level which necessitated investigations by social workers. Increased referrals from WCED.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5834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Children’s Court inquiries opened (Investigations initiated by the Children’s Court</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473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480</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101.47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489</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409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3885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the number of requests from court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1812239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3: Children &amp; Families </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16</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370865797"/>
              </p:ext>
            </p:extLst>
          </p:nvPr>
        </p:nvGraphicFramePr>
        <p:xfrm>
          <a:off x="295275" y="1265109"/>
          <a:ext cx="8611052" cy="5044212"/>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342131282"/>
                    </a:ext>
                  </a:extLst>
                </a:gridCol>
                <a:gridCol w="1031016">
                  <a:extLst>
                    <a:ext uri="{9D8B030D-6E8A-4147-A177-3AD203B41FA5}">
                      <a16:colId xmlns:a16="http://schemas.microsoft.com/office/drawing/2014/main" xmlns="" val="3635533706"/>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66854">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80113">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988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Form 38 reports submitted by designated social workers to the Children’s Court</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822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97.32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809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752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50255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availability of court dates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5570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Children’s Court Inquiries completed</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804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825</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799</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755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6069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availability of court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5248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in funded ECD</a:t>
                      </a:r>
                      <a:r>
                        <a:rPr lang="en-US" sz="1100" baseline="0" dirty="0">
                          <a:solidFill>
                            <a:schemeClr val="tx1"/>
                          </a:solidFill>
                        </a:rPr>
                        <a:t> services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81 000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80 373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606911">
                <a:tc>
                  <a:txBody>
                    <a:bodyPr/>
                    <a:lstStyle/>
                    <a:p>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ECDs experienced challenges with respect to requirements for re-registration, non-compliance resulting in de-registration and/or suspension and/or cessation of 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4706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children in funded ASC services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7 000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8 220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4295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Improvement in system of reporting</a:t>
                      </a:r>
                      <a:endParaRPr lang="en-US" sz="1100" strike="sngStrike" dirty="0">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2140425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3: Children &amp; Families </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17</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4037250428"/>
              </p:ext>
            </p:extLst>
          </p:nvPr>
        </p:nvGraphicFramePr>
        <p:xfrm>
          <a:off x="295275" y="1265108"/>
          <a:ext cx="8611052" cy="5189796"/>
        </p:xfrm>
        <a:graphic>
          <a:graphicData uri="http://schemas.openxmlformats.org/drawingml/2006/table">
            <a:tbl>
              <a:tblPr firstRow="1" bandRow="1">
                <a:tableStyleId>{5C22544A-7EE6-4342-B048-85BDC9FD1C3A}</a:tableStyleId>
              </a:tblPr>
              <a:tblGrid>
                <a:gridCol w="3130626">
                  <a:extLst>
                    <a:ext uri="{9D8B030D-6E8A-4147-A177-3AD203B41FA5}">
                      <a16:colId xmlns:a16="http://schemas.microsoft.com/office/drawing/2014/main" xmlns="" val="2852729307"/>
                    </a:ext>
                  </a:extLst>
                </a:gridCol>
                <a:gridCol w="1074091">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3698197661"/>
                    </a:ext>
                  </a:extLst>
                </a:gridCol>
                <a:gridCol w="1031016">
                  <a:extLst>
                    <a:ext uri="{9D8B030D-6E8A-4147-A177-3AD203B41FA5}">
                      <a16:colId xmlns:a16="http://schemas.microsoft.com/office/drawing/2014/main" xmlns="" val="592857435"/>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58286">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4971">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773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registered partial care facilities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1 900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1 708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89.89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1 900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1 750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59577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Challenges experienced by facilities in meeting municipal bylaws such as zoning and fire certificates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53712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children in residential care in funded NPO CYCCs in terms of the Children’s Act</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256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187</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73.04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256</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256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585169">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the availability of bed spaces within appropriate gender and age categories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5060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children in Own and Outsourced CYCCs in terms of the Children’s Act</a:t>
                      </a: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65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87</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133.85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65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65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6416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High turnaround ROAR placement (Reception, Observation, Assessment and Referral) eight week </a:t>
                      </a:r>
                      <a:r>
                        <a:rPr lang="en-US" sz="1100" dirty="0" err="1"/>
                        <a:t>programme</a:t>
                      </a:r>
                      <a:r>
                        <a:rPr lang="en-US" sz="1100" dirty="0"/>
                        <a:t> at </a:t>
                      </a:r>
                      <a:r>
                        <a:rPr lang="en-US" sz="1100" dirty="0" err="1"/>
                        <a:t>Lindelani</a:t>
                      </a:r>
                      <a:r>
                        <a:rPr lang="en-US" sz="1100" dirty="0"/>
                        <a:t> and Kraaifontein Treatment Centre.</a:t>
                      </a:r>
                      <a:endParaRPr lang="en-US" sz="1100" dirty="0">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4537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 and Youth Care Worker trainees who received training</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4141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ctr"/>
                      <a:endParaRPr lang="en-US" sz="1100" dirty="0">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3125847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950CD19-7823-4014-8B65-5834ECF310F2}"/>
              </a:ext>
            </a:extLst>
          </p:cNvPr>
          <p:cNvSpPr>
            <a:spLocks noGrp="1"/>
          </p:cNvSpPr>
          <p:nvPr>
            <p:ph type="title"/>
          </p:nvPr>
        </p:nvSpPr>
        <p:spPr/>
        <p:txBody>
          <a:bodyPr/>
          <a:lstStyle/>
          <a:p>
            <a:r>
              <a:rPr lang="en-US" dirty="0"/>
              <a:t>Programme 3: Children &amp; Families </a:t>
            </a:r>
          </a:p>
        </p:txBody>
      </p:sp>
      <p:sp>
        <p:nvSpPr>
          <p:cNvPr id="6" name="Text Placeholder 5">
            <a:extLst>
              <a:ext uri="{FF2B5EF4-FFF2-40B4-BE49-F238E27FC236}">
                <a16:creationId xmlns:a16="http://schemas.microsoft.com/office/drawing/2014/main" xmlns="" id="{417BFB70-C4E6-4216-834B-AA5F93F75E14}"/>
              </a:ext>
            </a:extLst>
          </p:cNvPr>
          <p:cNvSpPr>
            <a:spLocks noGrp="1"/>
          </p:cNvSpPr>
          <p:nvPr>
            <p:ph type="body" sz="quarter" idx="13"/>
          </p:nvPr>
        </p:nvSpPr>
        <p:spPr/>
        <p:txBody>
          <a:bodyPr/>
          <a:lstStyle/>
          <a:p>
            <a:r>
              <a:rPr lang="en-US" dirty="0"/>
              <a:t>Transfer funding Budget and expenditure</a:t>
            </a:r>
          </a:p>
        </p:txBody>
      </p:sp>
      <p:sp>
        <p:nvSpPr>
          <p:cNvPr id="3" name="Slide Number Placeholder 2">
            <a:extLst>
              <a:ext uri="{FF2B5EF4-FFF2-40B4-BE49-F238E27FC236}">
                <a16:creationId xmlns:a16="http://schemas.microsoft.com/office/drawing/2014/main" xmlns="" id="{780F8C1D-69FC-44A9-AF8A-A9F332271BE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sp>
        <p:nvSpPr>
          <p:cNvPr id="4" name="Footer Placeholder 3">
            <a:extLst>
              <a:ext uri="{FF2B5EF4-FFF2-40B4-BE49-F238E27FC236}">
                <a16:creationId xmlns:a16="http://schemas.microsoft.com/office/drawing/2014/main" xmlns="" id="{EDDAC5D4-EE5B-45C9-B884-AB312477E9BB}"/>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998F86"/>
                </a:solidFill>
                <a:effectLst/>
                <a:uLnTx/>
                <a:uFillTx/>
                <a:latin typeface="Century Gothic"/>
                <a:ea typeface="+mn-ea"/>
                <a:cs typeface="+mn-cs"/>
              </a:rPr>
              <a:t>DSD Performance Reporting: October 2019 - March 2020</a:t>
            </a:r>
            <a:endParaRPr kumimoji="0" lang="en-GB" sz="800" b="0" i="0" u="none" strike="noStrike" kern="1200" cap="none" spc="0" normalizeH="0" baseline="0" noProof="0" dirty="0">
              <a:ln>
                <a:noFill/>
              </a:ln>
              <a:solidFill>
                <a:srgbClr val="998F86"/>
              </a:solidFill>
              <a:effectLst/>
              <a:uLnTx/>
              <a:uFillTx/>
              <a:latin typeface="Century Gothic"/>
              <a:ea typeface="+mn-ea"/>
              <a:cs typeface="+mn-cs"/>
            </a:endParaRPr>
          </a:p>
        </p:txBody>
      </p:sp>
      <p:graphicFrame>
        <p:nvGraphicFramePr>
          <p:cNvPr id="7" name="Table 6">
            <a:extLst>
              <a:ext uri="{FF2B5EF4-FFF2-40B4-BE49-F238E27FC236}">
                <a16:creationId xmlns:a16="http://schemas.microsoft.com/office/drawing/2014/main" xmlns="" id="{D3527998-73E0-4A7C-A9B7-6ED7DC28CC37}"/>
              </a:ext>
            </a:extLst>
          </p:cNvPr>
          <p:cNvGraphicFramePr>
            <a:graphicFrameLocks noGrp="1"/>
          </p:cNvGraphicFramePr>
          <p:nvPr>
            <p:extLst>
              <p:ext uri="{D42A27DB-BD31-4B8C-83A1-F6EECF244321}">
                <p14:modId xmlns:p14="http://schemas.microsoft.com/office/powerpoint/2010/main" xmlns="" val="2503038587"/>
              </p:ext>
            </p:extLst>
          </p:nvPr>
        </p:nvGraphicFramePr>
        <p:xfrm>
          <a:off x="395536" y="1556792"/>
          <a:ext cx="8424935" cy="4682125"/>
        </p:xfrm>
        <a:graphic>
          <a:graphicData uri="http://schemas.openxmlformats.org/drawingml/2006/table">
            <a:tbl>
              <a:tblPr firstRow="1" bandRow="1">
                <a:tableStyleId>{5C22544A-7EE6-4342-B048-85BDC9FD1C3A}</a:tableStyleId>
              </a:tblPr>
              <a:tblGrid>
                <a:gridCol w="1903922">
                  <a:extLst>
                    <a:ext uri="{9D8B030D-6E8A-4147-A177-3AD203B41FA5}">
                      <a16:colId xmlns:a16="http://schemas.microsoft.com/office/drawing/2014/main" xmlns="" val="2852729307"/>
                    </a:ext>
                  </a:extLst>
                </a:gridCol>
                <a:gridCol w="911415">
                  <a:extLst>
                    <a:ext uri="{9D8B030D-6E8A-4147-A177-3AD203B41FA5}">
                      <a16:colId xmlns:a16="http://schemas.microsoft.com/office/drawing/2014/main" xmlns="" val="4223960404"/>
                    </a:ext>
                  </a:extLst>
                </a:gridCol>
                <a:gridCol w="811957">
                  <a:extLst>
                    <a:ext uri="{9D8B030D-6E8A-4147-A177-3AD203B41FA5}">
                      <a16:colId xmlns:a16="http://schemas.microsoft.com/office/drawing/2014/main" xmlns="" val="3847806077"/>
                    </a:ext>
                  </a:extLst>
                </a:gridCol>
                <a:gridCol w="917196">
                  <a:extLst>
                    <a:ext uri="{9D8B030D-6E8A-4147-A177-3AD203B41FA5}">
                      <a16:colId xmlns:a16="http://schemas.microsoft.com/office/drawing/2014/main" xmlns="" val="1496787128"/>
                    </a:ext>
                  </a:extLst>
                </a:gridCol>
                <a:gridCol w="1005093">
                  <a:extLst>
                    <a:ext uri="{9D8B030D-6E8A-4147-A177-3AD203B41FA5}">
                      <a16:colId xmlns:a16="http://schemas.microsoft.com/office/drawing/2014/main" xmlns="" val="663097190"/>
                    </a:ext>
                  </a:extLst>
                </a:gridCol>
                <a:gridCol w="1003145">
                  <a:extLst>
                    <a:ext uri="{9D8B030D-6E8A-4147-A177-3AD203B41FA5}">
                      <a16:colId xmlns:a16="http://schemas.microsoft.com/office/drawing/2014/main" xmlns="" val="997716175"/>
                    </a:ext>
                  </a:extLst>
                </a:gridCol>
                <a:gridCol w="819685">
                  <a:extLst>
                    <a:ext uri="{9D8B030D-6E8A-4147-A177-3AD203B41FA5}">
                      <a16:colId xmlns:a16="http://schemas.microsoft.com/office/drawing/2014/main" xmlns="" val="2563125537"/>
                    </a:ext>
                  </a:extLst>
                </a:gridCol>
                <a:gridCol w="1052522">
                  <a:extLst>
                    <a:ext uri="{9D8B030D-6E8A-4147-A177-3AD203B41FA5}">
                      <a16:colId xmlns:a16="http://schemas.microsoft.com/office/drawing/2014/main" xmlns="" val="2260617200"/>
                    </a:ext>
                  </a:extLst>
                </a:gridCol>
              </a:tblGrid>
              <a:tr h="835844">
                <a:tc>
                  <a:txBody>
                    <a:bodyPr/>
                    <a:lstStyle/>
                    <a:p>
                      <a:pPr algn="ctr"/>
                      <a:r>
                        <a:rPr lang="en-US" sz="1100" dirty="0"/>
                        <a:t>Sub - </a:t>
                      </a:r>
                      <a:r>
                        <a:rPr lang="en-US" sz="1100" dirty="0" err="1"/>
                        <a:t>Programmes</a:t>
                      </a:r>
                      <a:endParaRPr lang="en-US" sz="11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baseline="0" dirty="0"/>
                        <a:t>2019/20 Adjusted Budget</a:t>
                      </a:r>
                      <a:endParaRPr lang="en-US" sz="1100" dirty="0"/>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Shift </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Virements</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Preliminary  Budget</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2019/20 Actual Expenditure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Variance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 Spent of final expenditure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57478">
                <a:tc>
                  <a:txBody>
                    <a:bodyPr/>
                    <a:lstStyle/>
                    <a:p>
                      <a:pPr algn="ctr"/>
                      <a:endParaRPr lang="en-US" sz="11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entury Gothic"/>
                          <a:ea typeface="+mn-ea"/>
                          <a:cs typeface="+mn-cs"/>
                        </a:rPr>
                        <a:t>R’000</a:t>
                      </a:r>
                      <a:endParaRPr kumimoji="0" lang="en-US" sz="1100" b="0" i="0" u="none" strike="noStrike" kern="1200" cap="none" spc="0" normalizeH="0" baseline="0" noProof="0" dirty="0">
                        <a:ln>
                          <a:noFill/>
                        </a:ln>
                        <a:solidFill>
                          <a:prstClr val="white"/>
                        </a:solidFill>
                        <a:effectLst/>
                        <a:uLnTx/>
                        <a:uFillTx/>
                        <a:latin typeface="Century Gothic"/>
                        <a:ea typeface="+mn-ea"/>
                        <a:cs typeface="+mn-cs"/>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entury Gothic"/>
                          <a:ea typeface="+mn-ea"/>
                          <a:cs typeface="+mn-cs"/>
                        </a:rPr>
                        <a:t>R’000</a:t>
                      </a:r>
                      <a:endParaRPr kumimoji="0" lang="en-US" sz="1100" b="0" i="0" u="none" strike="noStrike" kern="1200" cap="none" spc="0" normalizeH="0" baseline="0" noProof="0" dirty="0">
                        <a:ln>
                          <a:noFill/>
                        </a:ln>
                        <a:solidFill>
                          <a:prstClr val="white"/>
                        </a:solidFill>
                        <a:effectLst/>
                        <a:uLnTx/>
                        <a:uFillTx/>
                        <a:latin typeface="Century Gothic"/>
                        <a:ea typeface="+mn-ea"/>
                        <a:cs typeface="+mn-cs"/>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entury Gothic"/>
                          <a:ea typeface="+mn-ea"/>
                          <a:cs typeface="+mn-cs"/>
                        </a:rPr>
                        <a:t>R’000</a:t>
                      </a:r>
                      <a:endParaRPr kumimoji="0" lang="en-US" sz="1100" b="0" i="0" u="none" strike="noStrike" kern="1200" cap="none" spc="0" normalizeH="0" baseline="0" noProof="0" dirty="0">
                        <a:ln>
                          <a:noFill/>
                        </a:ln>
                        <a:solidFill>
                          <a:prstClr val="white"/>
                        </a:solidFill>
                        <a:effectLst/>
                        <a:uLnTx/>
                        <a:uFillTx/>
                        <a:latin typeface="Century Gothic"/>
                        <a:ea typeface="+mn-ea"/>
                        <a:cs typeface="+mn-cs"/>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endParaRPr lang="en-US" sz="1100" dirty="0">
                        <a:solidFill>
                          <a:schemeClr val="bg1"/>
                        </a:solidFill>
                      </a:endParaRPr>
                    </a:p>
                  </a:txBody>
                  <a:tcPr>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650561">
                <a:tc>
                  <a:txBody>
                    <a:bodyPr/>
                    <a:lstStyle/>
                    <a:p>
                      <a:pPr marL="60325" indent="0" algn="l" fontAlgn="b"/>
                      <a:r>
                        <a:rPr lang="en-ZA" sz="1100" b="1" i="0" u="none" strike="noStrike" dirty="0">
                          <a:solidFill>
                            <a:schemeClr val="tx1"/>
                          </a:solidFill>
                          <a:effectLst/>
                          <a:latin typeface="+mn-lt"/>
                        </a:rPr>
                        <a:t>Care &amp; Services To Families</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44 982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-291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44 691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44 691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734160">
                <a:tc>
                  <a:txBody>
                    <a:bodyPr/>
                    <a:lstStyle/>
                    <a:p>
                      <a:pPr marL="60325" indent="0" algn="l" fontAlgn="b"/>
                      <a:r>
                        <a:rPr lang="en-ZA" sz="1100" b="1" i="0" u="none" strike="noStrike" dirty="0">
                          <a:solidFill>
                            <a:schemeClr val="tx1"/>
                          </a:solidFill>
                          <a:effectLst/>
                          <a:latin typeface="+mn-lt"/>
                        </a:rPr>
                        <a:t>Child And Youth Care Centre</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105 905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a:ln>
                            <a:noFill/>
                          </a:ln>
                          <a:solidFill>
                            <a:schemeClr val="tx1"/>
                          </a:solidFill>
                          <a:effectLst/>
                          <a:uLnTx/>
                          <a:uFillTx/>
                          <a:latin typeface="Century Gothic" panose="020B0502020202020204" pitchFamily="34" charset="0"/>
                          <a:ea typeface="+mn-ea"/>
                          <a:cs typeface="+mn-cs"/>
                        </a:rPr>
                        <a:t>-</a:t>
                      </a:r>
                      <a:endPar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-12</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105 893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105 893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100%</a:t>
                      </a:r>
                      <a:endParaRPr kumimoji="0" lang="en-ZA"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734160">
                <a:tc>
                  <a:txBody>
                    <a:bodyPr/>
                    <a:lstStyle/>
                    <a:p>
                      <a:pPr marL="60325" indent="0" algn="l" fontAlgn="b"/>
                      <a:r>
                        <a:rPr lang="en-ZA" sz="1100" b="1" i="0" u="none" strike="noStrike" dirty="0">
                          <a:solidFill>
                            <a:schemeClr val="tx1"/>
                          </a:solidFill>
                          <a:effectLst/>
                          <a:latin typeface="+mn-lt"/>
                        </a:rPr>
                        <a:t>Child Care and Protection</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213 871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-476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213 395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213 395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100%</a:t>
                      </a:r>
                      <a:endParaRPr kumimoji="0" lang="en-ZA"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40904268"/>
                  </a:ext>
                </a:extLst>
              </a:tr>
              <a:tr h="734160">
                <a:tc>
                  <a:txBody>
                    <a:bodyPr/>
                    <a:lstStyle/>
                    <a:p>
                      <a:pPr marL="60325" indent="0" algn="l" fontAlgn="b"/>
                      <a:r>
                        <a:rPr lang="en-ZA" sz="1100" b="1" i="0" u="none" strike="noStrike" dirty="0">
                          <a:solidFill>
                            <a:schemeClr val="tx1"/>
                          </a:solidFill>
                          <a:effectLst/>
                          <a:latin typeface="+mn-lt"/>
                        </a:rPr>
                        <a:t>ECD and Partial Care</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344 057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-96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343 961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343 958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100%</a:t>
                      </a:r>
                      <a:endParaRPr kumimoji="0" lang="en-ZA"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3615008"/>
                  </a:ext>
                </a:extLst>
              </a:tr>
              <a:tr h="734160">
                <a:tc>
                  <a:txBody>
                    <a:bodyPr/>
                    <a:lstStyle/>
                    <a:p>
                      <a:pPr marL="60325" indent="0" algn="l" fontAlgn="b"/>
                      <a:r>
                        <a:rPr lang="en-ZA" sz="1100" b="1" i="0" u="none" strike="noStrike" dirty="0">
                          <a:solidFill>
                            <a:schemeClr val="tx1"/>
                          </a:solidFill>
                          <a:effectLst/>
                          <a:latin typeface="+mn-lt"/>
                        </a:rPr>
                        <a:t>Total </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708 815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-875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707 937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707 937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244581631"/>
                  </a:ext>
                </a:extLst>
              </a:tr>
            </a:tbl>
          </a:graphicData>
        </a:graphic>
      </p:graphicFrame>
    </p:spTree>
    <p:extLst>
      <p:ext uri="{BB962C8B-B14F-4D97-AF65-F5344CB8AC3E}">
        <p14:creationId xmlns:p14="http://schemas.microsoft.com/office/powerpoint/2010/main" xmlns="" val="343000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611188" y="1412776"/>
            <a:ext cx="8281291" cy="3240360"/>
          </a:xfrm>
        </p:spPr>
        <p:txBody>
          <a:bodyPr>
            <a:normAutofit/>
          </a:bodyPr>
          <a:lstStyle/>
          <a:p>
            <a:r>
              <a:rPr lang="en-US" sz="2400" b="1" dirty="0"/>
              <a:t>PROGRAMME 4: RESTORATIVE SERVICES</a:t>
            </a:r>
          </a:p>
          <a:p>
            <a:endParaRPr lang="en-US" sz="2400" b="1" dirty="0"/>
          </a:p>
          <a:p>
            <a:r>
              <a:rPr lang="en-US" sz="2400" dirty="0"/>
              <a:t>Sub-</a:t>
            </a:r>
            <a:r>
              <a:rPr lang="en-US" sz="2400" dirty="0" err="1"/>
              <a:t>programmes</a:t>
            </a:r>
            <a:r>
              <a:rPr lang="en-US" sz="2400" dirty="0"/>
              <a:t>:</a:t>
            </a:r>
          </a:p>
          <a:p>
            <a:endParaRPr lang="en-US" sz="2400" dirty="0"/>
          </a:p>
          <a:p>
            <a:pPr>
              <a:lnSpc>
                <a:spcPct val="110000"/>
              </a:lnSpc>
            </a:pPr>
            <a:r>
              <a:rPr lang="en-US" sz="2400" dirty="0"/>
              <a:t>Crime Prevention and Support</a:t>
            </a:r>
          </a:p>
          <a:p>
            <a:pPr>
              <a:lnSpc>
                <a:spcPct val="110000"/>
              </a:lnSpc>
            </a:pPr>
            <a:r>
              <a:rPr lang="en-US" sz="2400" dirty="0"/>
              <a:t>Victim Empowerment</a:t>
            </a:r>
          </a:p>
          <a:p>
            <a:pPr>
              <a:lnSpc>
                <a:spcPct val="110000"/>
              </a:lnSpc>
            </a:pPr>
            <a:r>
              <a:rPr lang="en-US" sz="2400" dirty="0"/>
              <a:t>Substance Abuse, Prevention and Rehabilitation</a:t>
            </a:r>
          </a:p>
        </p:txBody>
      </p:sp>
    </p:spTree>
    <p:custDataLst>
      <p:tags r:id="rId1"/>
    </p:custDataLst>
    <p:extLst>
      <p:ext uri="{BB962C8B-B14F-4D97-AF65-F5344CB8AC3E}">
        <p14:creationId xmlns:p14="http://schemas.microsoft.com/office/powerpoint/2010/main" xmlns="" val="307761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Introduction</a:t>
            </a:r>
          </a:p>
        </p:txBody>
      </p:sp>
      <p:sp>
        <p:nvSpPr>
          <p:cNvPr id="9" name="Slide Number Placeholder 8"/>
          <p:cNvSpPr>
            <a:spLocks noGrp="1"/>
          </p:cNvSpPr>
          <p:nvPr>
            <p:ph type="sldNum" sz="quarter" idx="4"/>
          </p:nvPr>
        </p:nvSpPr>
        <p:spPr/>
        <p:txBody>
          <a:bodyPr/>
          <a:lstStyle/>
          <a:p>
            <a:fld id="{8406839F-D7A4-4E5D-B93D-768AD4D1DB36}" type="slidenum">
              <a:rPr lang="en-ZA" smtClean="0"/>
              <a:pPr/>
              <a:t>2</a:t>
            </a:fld>
            <a:endParaRPr lang="en-ZA" dirty="0"/>
          </a:p>
        </p:txBody>
      </p:sp>
      <p:sp>
        <p:nvSpPr>
          <p:cNvPr id="8" name="Footer Placeholder 7"/>
          <p:cNvSpPr>
            <a:spLocks noGrp="1"/>
          </p:cNvSpPr>
          <p:nvPr>
            <p:ph type="ftr" sz="quarter" idx="3"/>
          </p:nvPr>
        </p:nvSpPr>
        <p:spPr/>
        <p:txBody>
          <a:bodyPr/>
          <a:lstStyle/>
          <a:p>
            <a:r>
              <a:rPr lang="en-US"/>
              <a:t>DSD Performance Reporting: October 2019 - March 2020</a:t>
            </a:r>
            <a:endParaRPr lang="en-GB" dirty="0"/>
          </a:p>
        </p:txBody>
      </p:sp>
      <p:sp>
        <p:nvSpPr>
          <p:cNvPr id="4" name="Text Placeholder 3"/>
          <p:cNvSpPr>
            <a:spLocks noGrp="1"/>
          </p:cNvSpPr>
          <p:nvPr>
            <p:ph type="body" sz="quarter" idx="10"/>
          </p:nvPr>
        </p:nvSpPr>
        <p:spPr>
          <a:xfrm>
            <a:off x="295275" y="980728"/>
            <a:ext cx="8597205" cy="5400600"/>
          </a:xfrm>
        </p:spPr>
        <p:txBody>
          <a:bodyPr>
            <a:normAutofit/>
          </a:bodyPr>
          <a:lstStyle/>
          <a:p>
            <a:pPr marL="0" lvl="1" indent="0" algn="just">
              <a:buNone/>
            </a:pPr>
            <a:endParaRPr lang="en-US" sz="1400" dirty="0"/>
          </a:p>
          <a:p>
            <a:pPr marL="0" lvl="1" indent="0" algn="just">
              <a:buNone/>
            </a:pPr>
            <a:r>
              <a:rPr lang="en-US" sz="1400" dirty="0"/>
              <a:t>The tracking of performance information enables the Department to show </a:t>
            </a:r>
            <a:r>
              <a:rPr lang="en-US" sz="1400" b="1" dirty="0"/>
              <a:t>how</a:t>
            </a:r>
            <a:r>
              <a:rPr lang="en-US" sz="1400" dirty="0"/>
              <a:t> we </a:t>
            </a:r>
            <a:r>
              <a:rPr lang="en-US" sz="1400" b="1" dirty="0"/>
              <a:t>are doing against our objectives and budget </a:t>
            </a:r>
            <a:r>
              <a:rPr lang="en-US" sz="1400" dirty="0"/>
              <a:t>and, </a:t>
            </a:r>
            <a:r>
              <a:rPr lang="en-US" sz="1400" b="1" dirty="0"/>
              <a:t>to promote accountability and transparency</a:t>
            </a:r>
            <a:r>
              <a:rPr lang="en-US" sz="1400" dirty="0"/>
              <a:t> by enabling legislators, members of the public and interested parties to track our progress. </a:t>
            </a:r>
          </a:p>
          <a:p>
            <a:pPr marL="0" lvl="1" indent="0" algn="just">
              <a:buNone/>
            </a:pPr>
            <a:endParaRPr lang="en-US" sz="1400" dirty="0"/>
          </a:p>
          <a:p>
            <a:pPr marL="0" lvl="1" indent="0" algn="just">
              <a:buNone/>
            </a:pPr>
            <a:r>
              <a:rPr lang="en-US" sz="1400" dirty="0"/>
              <a:t>The provision of this information is mandated by various </a:t>
            </a:r>
            <a:r>
              <a:rPr lang="en-US" sz="1400" b="1" dirty="0"/>
              <a:t>legal and policy requirements</a:t>
            </a:r>
            <a:r>
              <a:rPr lang="en-US" sz="1400" dirty="0"/>
              <a:t> such as:</a:t>
            </a:r>
          </a:p>
          <a:p>
            <a:pPr marL="0" lvl="1" indent="0" algn="just">
              <a:buNone/>
            </a:pPr>
            <a:endParaRPr lang="en-US" sz="1400" dirty="0"/>
          </a:p>
          <a:p>
            <a:pPr marL="0" lvl="1" indent="0" algn="just">
              <a:buNone/>
            </a:pPr>
            <a:r>
              <a:rPr lang="en-US" sz="1400" dirty="0"/>
              <a:t>Sections 92 and 133 of the </a:t>
            </a:r>
            <a:r>
              <a:rPr lang="en-US" sz="1400" b="1" dirty="0"/>
              <a:t>SA Constitution </a:t>
            </a:r>
            <a:r>
              <a:rPr lang="en-US" sz="1400" dirty="0"/>
              <a:t>which</a:t>
            </a:r>
            <a:r>
              <a:rPr lang="en-US" sz="1400" b="1" dirty="0"/>
              <a:t> </a:t>
            </a:r>
            <a:r>
              <a:rPr lang="en-US" sz="1400" dirty="0"/>
              <a:t>makes provision for both members of the Cabinet and the executive council (MECs) of a province both collectively and individually to provide regular reports concerning matters under their control to Parliament and provincial legislatures, respectively. Similar arrangements are specified for municipalities in terms of the Municipal Structures Act.</a:t>
            </a:r>
          </a:p>
          <a:p>
            <a:pPr marL="0" lvl="1" indent="0" algn="just">
              <a:buNone/>
            </a:pPr>
            <a:endParaRPr lang="en-US" sz="1400" dirty="0"/>
          </a:p>
          <a:p>
            <a:pPr marL="0" lvl="1" indent="0" algn="just">
              <a:buNone/>
            </a:pPr>
            <a:r>
              <a:rPr lang="en-US" sz="1400" dirty="0"/>
              <a:t>The </a:t>
            </a:r>
            <a:r>
              <a:rPr lang="en-US" sz="1400" b="1" dirty="0"/>
              <a:t>PFMA </a:t>
            </a:r>
            <a:r>
              <a:rPr lang="en-US" sz="1400" dirty="0"/>
              <a:t>(1999), the </a:t>
            </a:r>
            <a:r>
              <a:rPr lang="en-US" sz="1400" b="1" dirty="0"/>
              <a:t>MFMA</a:t>
            </a:r>
            <a:r>
              <a:rPr lang="en-US" sz="1400" dirty="0"/>
              <a:t> (2003) and </a:t>
            </a:r>
            <a:r>
              <a:rPr lang="en-US" sz="1400" b="1" dirty="0"/>
              <a:t>Public Service Act </a:t>
            </a:r>
            <a:r>
              <a:rPr lang="en-US" sz="1400" dirty="0"/>
              <a:t>(1994) also provide for enhanced control over public expenditure and empowered public sector managers to use resources more efficiently. </a:t>
            </a:r>
          </a:p>
          <a:p>
            <a:pPr marL="0" lvl="1" indent="0" algn="just">
              <a:buNone/>
            </a:pPr>
            <a:endParaRPr lang="en-US" sz="1400" dirty="0"/>
          </a:p>
          <a:p>
            <a:pPr marL="0" lvl="1" indent="0" algn="just">
              <a:buNone/>
            </a:pPr>
            <a:r>
              <a:rPr lang="en-US" sz="1400" dirty="0"/>
              <a:t>And</a:t>
            </a:r>
          </a:p>
          <a:p>
            <a:pPr marL="0" lvl="1" indent="0" algn="just">
              <a:buNone/>
            </a:pPr>
            <a:endParaRPr lang="en-US" sz="1400" dirty="0"/>
          </a:p>
          <a:p>
            <a:pPr marL="0" lvl="1" indent="0" algn="just">
              <a:buNone/>
            </a:pPr>
            <a:r>
              <a:rPr lang="en-US" sz="1400" dirty="0"/>
              <a:t>The 2004 Presidency’s G</a:t>
            </a:r>
            <a:r>
              <a:rPr lang="en-US" sz="1400" b="1" dirty="0"/>
              <a:t>overnment wide Monitoring and Evaluation (GWME) Framework </a:t>
            </a:r>
            <a:r>
              <a:rPr lang="en-US" sz="1400" dirty="0"/>
              <a:t>which makes provision for the management of programme performance information. Now called the Department of Monitoring and Evaluation in the Presidency (DPME)</a:t>
            </a:r>
          </a:p>
        </p:txBody>
      </p:sp>
    </p:spTree>
    <p:custDataLst>
      <p:tags r:id="rId1"/>
    </p:custDataLst>
    <p:extLst>
      <p:ext uri="{BB962C8B-B14F-4D97-AF65-F5344CB8AC3E}">
        <p14:creationId xmlns:p14="http://schemas.microsoft.com/office/powerpoint/2010/main" xmlns="" val="180100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4: Restorative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20</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4156259419"/>
              </p:ext>
            </p:extLst>
          </p:nvPr>
        </p:nvGraphicFramePr>
        <p:xfrm>
          <a:off x="295275" y="1265108"/>
          <a:ext cx="8611052" cy="5044211"/>
        </p:xfrm>
        <a:graphic>
          <a:graphicData uri="http://schemas.openxmlformats.org/drawingml/2006/table">
            <a:tbl>
              <a:tblPr firstRow="1" bandRow="1">
                <a:tableStyleId>{5C22544A-7EE6-4342-B048-85BDC9FD1C3A}</a:tableStyleId>
              </a:tblPr>
              <a:tblGrid>
                <a:gridCol w="3130626">
                  <a:extLst>
                    <a:ext uri="{9D8B030D-6E8A-4147-A177-3AD203B41FA5}">
                      <a16:colId xmlns:a16="http://schemas.microsoft.com/office/drawing/2014/main" xmlns="" val="2852729307"/>
                    </a:ext>
                  </a:extLst>
                </a:gridCol>
                <a:gridCol w="1074091">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186307988"/>
                    </a:ext>
                  </a:extLst>
                </a:gridCol>
                <a:gridCol w="1031016">
                  <a:extLst>
                    <a:ext uri="{9D8B030D-6E8A-4147-A177-3AD203B41FA5}">
                      <a16:colId xmlns:a16="http://schemas.microsoft.com/office/drawing/2014/main" xmlns="" val="1303196008"/>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58286">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4971">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773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in conflict with the law assessed</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225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328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145.78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223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240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59577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the number of arrests and referrals by SAPS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53712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in conflict with the law referred to diversion </a:t>
                      </a:r>
                      <a:r>
                        <a:rPr lang="en-US" sz="1100" dirty="0" err="1">
                          <a:solidFill>
                            <a:schemeClr val="tx1"/>
                          </a:solidFill>
                        </a:rPr>
                        <a:t>programmes</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587</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464</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79.05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531</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408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585169">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court referrals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50601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in conflict with the law who completed diversion </a:t>
                      </a:r>
                      <a:r>
                        <a:rPr lang="en-US" sz="1100" dirty="0" err="1">
                          <a:solidFill>
                            <a:schemeClr val="tx1"/>
                          </a:solidFill>
                        </a:rPr>
                        <a:t>programmes</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425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372</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85.53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425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337</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6416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referrals from court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4537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adults in conflict with the law referred to diversion </a:t>
                      </a:r>
                      <a:r>
                        <a:rPr lang="en-US" sz="1100" dirty="0" err="1">
                          <a:solidFill>
                            <a:schemeClr val="tx1"/>
                          </a:solidFill>
                        </a:rPr>
                        <a:t>programmes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2 975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3 006</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101.04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2 975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 2 942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4141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referrals from NPA and SAPS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3828905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4: Restorative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21</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1085499066"/>
              </p:ext>
            </p:extLst>
          </p:nvPr>
        </p:nvGraphicFramePr>
        <p:xfrm>
          <a:off x="295275" y="1265108"/>
          <a:ext cx="8611052" cy="5095090"/>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3157944723"/>
                    </a:ext>
                  </a:extLst>
                </a:gridCol>
                <a:gridCol w="1031016">
                  <a:extLst>
                    <a:ext uri="{9D8B030D-6E8A-4147-A177-3AD203B41FA5}">
                      <a16:colId xmlns:a16="http://schemas.microsoft.com/office/drawing/2014/main" xmlns="" val="118358195"/>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63714">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8228">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84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adults in conflict with the law who completed diversion programmes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2 050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1 993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97.22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2 032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2 009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602827">
                <a:tc>
                  <a:txBody>
                    <a:bodyPr/>
                    <a:lstStyle/>
                    <a:p>
                      <a:endParaRPr lang="en-US" sz="11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court referrals, programme completion in the next quarter(s) and client postponement of programme attendance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5434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sentenced to own and outsourced CYCCs in terms of the Child Justice Act</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53.33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5185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court referrals</a:t>
                      </a:r>
                      <a:endParaRPr lang="en-US" sz="1100" dirty="0">
                        <a:solidFill>
                          <a:schemeClr val="tx1"/>
                        </a:solidFill>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60139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children in conflict with the law awaiting trial in own and outsourced CYCCs in terms of the Child Justice Act</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260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234</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C00000"/>
                          </a:solidFill>
                        </a:rPr>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260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260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41865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Performance dependent on court requests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4317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victims of crime and violence accessing psychosocial support services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3 800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6 123</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161.13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4 000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6 050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601399">
                <a:tc>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Increased demand for serviced due to heightened public awareness raised by #EnoughisEnough</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2958602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4: Restorative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22</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89743947"/>
              </p:ext>
            </p:extLst>
          </p:nvPr>
        </p:nvGraphicFramePr>
        <p:xfrm>
          <a:off x="295275" y="1265108"/>
          <a:ext cx="8611052" cy="5170921"/>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797040377"/>
                    </a:ext>
                  </a:extLst>
                </a:gridCol>
                <a:gridCol w="1031016">
                  <a:extLst>
                    <a:ext uri="{9D8B030D-6E8A-4147-A177-3AD203B41FA5}">
                      <a16:colId xmlns:a16="http://schemas.microsoft.com/office/drawing/2014/main" xmlns="" val="4199764653"/>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72281">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83368">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9499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service users who accessed inpatient treatment services at funded treatment centres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kern="1200" dirty="0">
                          <a:solidFill>
                            <a:schemeClr val="tx1"/>
                          </a:solidFill>
                          <a:latin typeface="+mn-lt"/>
                          <a:ea typeface="+mn-ea"/>
                          <a:cs typeface="+mn-cs"/>
                        </a:rPr>
                        <a:t>180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kern="1200" dirty="0">
                          <a:solidFill>
                            <a:schemeClr val="tx1"/>
                          </a:solidFill>
                          <a:latin typeface="+mn-lt"/>
                          <a:ea typeface="+mn-ea"/>
                          <a:cs typeface="+mn-cs"/>
                        </a:rPr>
                        <a:t>194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kern="1200" dirty="0">
                          <a:solidFill>
                            <a:schemeClr val="tx1"/>
                          </a:solidFill>
                          <a:latin typeface="+mn-lt"/>
                          <a:ea typeface="+mn-ea"/>
                          <a:cs typeface="+mn-cs"/>
                        </a:rPr>
                        <a:t>107.78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kern="1200" dirty="0">
                          <a:solidFill>
                            <a:schemeClr val="tx1"/>
                          </a:solidFill>
                          <a:latin typeface="+mn-lt"/>
                          <a:ea typeface="+mn-ea"/>
                          <a:cs typeface="+mn-cs"/>
                        </a:rPr>
                        <a:t>185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kern="1200" dirty="0">
                          <a:solidFill>
                            <a:schemeClr val="tx1"/>
                          </a:solidFill>
                          <a:latin typeface="+mn-lt"/>
                          <a:ea typeface="+mn-ea"/>
                          <a:cs typeface="+mn-cs"/>
                        </a:rPr>
                        <a:t>190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4831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Performance dependent on the need for inpatient treatment</a:t>
                      </a:r>
                      <a:endParaRPr lang="en-US" sz="1100" dirty="0">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5535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service users who accessed community-based treatment services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940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854</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90.85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900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785270">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Non-attendance and high dropout rate amongst service users due to transport challenges and gang violence in areas of operation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5214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drug prevention programmes implemented for youth (19-35)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2782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C0000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46765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service users that have received early intervention services for substance abuse</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1 690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1 351</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77.81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1 505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1 518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6042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Lower attendance due to transport challenges and stigmatisation</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1667065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t>Programme</a:t>
            </a:r>
            <a:r>
              <a:rPr lang="en-US" dirty="0"/>
              <a:t> 4: Restorative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23</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1664025353"/>
              </p:ext>
            </p:extLst>
          </p:nvPr>
        </p:nvGraphicFramePr>
        <p:xfrm>
          <a:off x="295275" y="1265108"/>
          <a:ext cx="8607503" cy="1941600"/>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4307">
                  <a:extLst>
                    <a:ext uri="{9D8B030D-6E8A-4147-A177-3AD203B41FA5}">
                      <a16:colId xmlns:a16="http://schemas.microsoft.com/office/drawing/2014/main" xmlns="" val="2151782986"/>
                    </a:ext>
                  </a:extLst>
                </a:gridCol>
                <a:gridCol w="1031016">
                  <a:extLst>
                    <a:ext uri="{9D8B030D-6E8A-4147-A177-3AD203B41FA5}">
                      <a16:colId xmlns:a16="http://schemas.microsoft.com/office/drawing/2014/main" xmlns="" val="1717009411"/>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64566">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8739">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852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service users that have received aftercare and reintegration services for substance abuse</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663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73.15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619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575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6039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B5121B"/>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Non-attendance and high dropout rate amongst service users due to transport challenges and gang violence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bl>
          </a:graphicData>
        </a:graphic>
      </p:graphicFrame>
    </p:spTree>
    <p:custDataLst>
      <p:tags r:id="rId1"/>
    </p:custDataLst>
    <p:extLst>
      <p:ext uri="{BB962C8B-B14F-4D97-AF65-F5344CB8AC3E}">
        <p14:creationId xmlns:p14="http://schemas.microsoft.com/office/powerpoint/2010/main" xmlns="" val="3364531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950CD19-7823-4014-8B65-5834ECF310F2}"/>
              </a:ext>
            </a:extLst>
          </p:cNvPr>
          <p:cNvSpPr>
            <a:spLocks noGrp="1"/>
          </p:cNvSpPr>
          <p:nvPr>
            <p:ph type="title"/>
          </p:nvPr>
        </p:nvSpPr>
        <p:spPr/>
        <p:txBody>
          <a:bodyPr/>
          <a:lstStyle/>
          <a:p>
            <a:r>
              <a:rPr lang="en-US" dirty="0" err="1"/>
              <a:t>Programme</a:t>
            </a:r>
            <a:r>
              <a:rPr lang="en-US" dirty="0"/>
              <a:t> 4: Restorative Services</a:t>
            </a:r>
          </a:p>
        </p:txBody>
      </p:sp>
      <p:sp>
        <p:nvSpPr>
          <p:cNvPr id="6" name="Text Placeholder 5">
            <a:extLst>
              <a:ext uri="{FF2B5EF4-FFF2-40B4-BE49-F238E27FC236}">
                <a16:creationId xmlns:a16="http://schemas.microsoft.com/office/drawing/2014/main" xmlns="" id="{417BFB70-C4E6-4216-834B-AA5F93F75E14}"/>
              </a:ext>
            </a:extLst>
          </p:cNvPr>
          <p:cNvSpPr>
            <a:spLocks noGrp="1"/>
          </p:cNvSpPr>
          <p:nvPr>
            <p:ph type="body" sz="quarter" idx="13"/>
          </p:nvPr>
        </p:nvSpPr>
        <p:spPr/>
        <p:txBody>
          <a:bodyPr/>
          <a:lstStyle/>
          <a:p>
            <a:r>
              <a:rPr lang="en-US" dirty="0"/>
              <a:t>Transfer funding Budget and expenditure</a:t>
            </a:r>
          </a:p>
        </p:txBody>
      </p:sp>
      <p:sp>
        <p:nvSpPr>
          <p:cNvPr id="3" name="Slide Number Placeholder 2">
            <a:extLst>
              <a:ext uri="{FF2B5EF4-FFF2-40B4-BE49-F238E27FC236}">
                <a16:creationId xmlns:a16="http://schemas.microsoft.com/office/drawing/2014/main" xmlns="" id="{780F8C1D-69FC-44A9-AF8A-A9F332271BE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sp>
        <p:nvSpPr>
          <p:cNvPr id="4" name="Footer Placeholder 3">
            <a:extLst>
              <a:ext uri="{FF2B5EF4-FFF2-40B4-BE49-F238E27FC236}">
                <a16:creationId xmlns:a16="http://schemas.microsoft.com/office/drawing/2014/main" xmlns="" id="{EDDAC5D4-EE5B-45C9-B884-AB312477E9BB}"/>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998F86"/>
                </a:solidFill>
                <a:effectLst/>
                <a:uLnTx/>
                <a:uFillTx/>
                <a:latin typeface="Century Gothic"/>
                <a:ea typeface="+mn-ea"/>
                <a:cs typeface="+mn-cs"/>
              </a:rPr>
              <a:t>DSD Performance Reporting: October 2019 - March 2020</a:t>
            </a:r>
            <a:endParaRPr kumimoji="0" lang="en-GB" sz="800" b="0" i="0" u="none" strike="noStrike" kern="1200" cap="none" spc="0" normalizeH="0" baseline="0" noProof="0" dirty="0">
              <a:ln>
                <a:noFill/>
              </a:ln>
              <a:solidFill>
                <a:srgbClr val="998F86"/>
              </a:solidFill>
              <a:effectLst/>
              <a:uLnTx/>
              <a:uFillTx/>
              <a:latin typeface="Century Gothic"/>
              <a:ea typeface="+mn-ea"/>
              <a:cs typeface="+mn-cs"/>
            </a:endParaRPr>
          </a:p>
        </p:txBody>
      </p:sp>
      <p:graphicFrame>
        <p:nvGraphicFramePr>
          <p:cNvPr id="7" name="Table 6">
            <a:extLst>
              <a:ext uri="{FF2B5EF4-FFF2-40B4-BE49-F238E27FC236}">
                <a16:creationId xmlns:a16="http://schemas.microsoft.com/office/drawing/2014/main" xmlns="" id="{A5CFF639-ED04-4D48-A60A-230E696B0B3E}"/>
              </a:ext>
            </a:extLst>
          </p:cNvPr>
          <p:cNvGraphicFramePr>
            <a:graphicFrameLocks noGrp="1"/>
          </p:cNvGraphicFramePr>
          <p:nvPr>
            <p:extLst>
              <p:ext uri="{D42A27DB-BD31-4B8C-83A1-F6EECF244321}">
                <p14:modId xmlns:p14="http://schemas.microsoft.com/office/powerpoint/2010/main" xmlns="" val="1241749194"/>
              </p:ext>
            </p:extLst>
          </p:nvPr>
        </p:nvGraphicFramePr>
        <p:xfrm>
          <a:off x="395537" y="1581152"/>
          <a:ext cx="8597206" cy="4212402"/>
        </p:xfrm>
        <a:graphic>
          <a:graphicData uri="http://schemas.openxmlformats.org/drawingml/2006/table">
            <a:tbl>
              <a:tblPr firstRow="1" bandRow="1">
                <a:tableStyleId>{5C22544A-7EE6-4342-B048-85BDC9FD1C3A}</a:tableStyleId>
              </a:tblPr>
              <a:tblGrid>
                <a:gridCol w="2206250">
                  <a:extLst>
                    <a:ext uri="{9D8B030D-6E8A-4147-A177-3AD203B41FA5}">
                      <a16:colId xmlns:a16="http://schemas.microsoft.com/office/drawing/2014/main" xmlns="" val="2852729307"/>
                    </a:ext>
                  </a:extLst>
                </a:gridCol>
                <a:gridCol w="883518">
                  <a:extLst>
                    <a:ext uri="{9D8B030D-6E8A-4147-A177-3AD203B41FA5}">
                      <a16:colId xmlns:a16="http://schemas.microsoft.com/office/drawing/2014/main" xmlns="" val="4223960404"/>
                    </a:ext>
                  </a:extLst>
                </a:gridCol>
                <a:gridCol w="726655">
                  <a:extLst>
                    <a:ext uri="{9D8B030D-6E8A-4147-A177-3AD203B41FA5}">
                      <a16:colId xmlns:a16="http://schemas.microsoft.com/office/drawing/2014/main" xmlns="" val="1611689196"/>
                    </a:ext>
                  </a:extLst>
                </a:gridCol>
                <a:gridCol w="936104">
                  <a:extLst>
                    <a:ext uri="{9D8B030D-6E8A-4147-A177-3AD203B41FA5}">
                      <a16:colId xmlns:a16="http://schemas.microsoft.com/office/drawing/2014/main" xmlns="" val="21027725"/>
                    </a:ext>
                  </a:extLst>
                </a:gridCol>
                <a:gridCol w="936104">
                  <a:extLst>
                    <a:ext uri="{9D8B030D-6E8A-4147-A177-3AD203B41FA5}">
                      <a16:colId xmlns:a16="http://schemas.microsoft.com/office/drawing/2014/main" xmlns="" val="1392650278"/>
                    </a:ext>
                  </a:extLst>
                </a:gridCol>
                <a:gridCol w="1014274">
                  <a:extLst>
                    <a:ext uri="{9D8B030D-6E8A-4147-A177-3AD203B41FA5}">
                      <a16:colId xmlns:a16="http://schemas.microsoft.com/office/drawing/2014/main" xmlns="" val="997716175"/>
                    </a:ext>
                  </a:extLst>
                </a:gridCol>
                <a:gridCol w="857934">
                  <a:extLst>
                    <a:ext uri="{9D8B030D-6E8A-4147-A177-3AD203B41FA5}">
                      <a16:colId xmlns:a16="http://schemas.microsoft.com/office/drawing/2014/main" xmlns="" val="2563125537"/>
                    </a:ext>
                  </a:extLst>
                </a:gridCol>
                <a:gridCol w="1036367">
                  <a:extLst>
                    <a:ext uri="{9D8B030D-6E8A-4147-A177-3AD203B41FA5}">
                      <a16:colId xmlns:a16="http://schemas.microsoft.com/office/drawing/2014/main" xmlns="" val="2260617200"/>
                    </a:ext>
                  </a:extLst>
                </a:gridCol>
              </a:tblGrid>
              <a:tr h="894605">
                <a:tc>
                  <a:txBody>
                    <a:bodyPr/>
                    <a:lstStyle/>
                    <a:p>
                      <a:pPr algn="ctr"/>
                      <a:r>
                        <a:rPr lang="en-US" sz="1100" dirty="0"/>
                        <a:t>Sub - </a:t>
                      </a:r>
                      <a:r>
                        <a:rPr lang="en-US" sz="1100" dirty="0" err="1"/>
                        <a:t>Programmes</a:t>
                      </a:r>
                      <a:endParaRPr lang="en-US" sz="11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baseline="0" dirty="0"/>
                        <a:t>2019/20 Adjusted Budget</a:t>
                      </a:r>
                      <a:endParaRPr lang="en-US" sz="1100" dirty="0"/>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Shift </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Virements</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Preliminary Budget</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2019/20 Actual Expenditure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Variance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 Spent of final expenditure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64186">
                <a:tc>
                  <a:txBody>
                    <a:bodyPr/>
                    <a:lstStyle/>
                    <a:p>
                      <a:pPr algn="ctr"/>
                      <a:endParaRPr lang="en-US" sz="11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entury Gothic"/>
                          <a:ea typeface="+mn-ea"/>
                          <a:cs typeface="+mn-cs"/>
                        </a:rPr>
                        <a:t>R’000</a:t>
                      </a:r>
                      <a:endParaRPr kumimoji="0" lang="en-US" sz="1100" b="0" i="0" u="none" strike="noStrike" kern="1200" cap="none" spc="0" normalizeH="0" baseline="0" noProof="0" dirty="0">
                        <a:ln>
                          <a:noFill/>
                        </a:ln>
                        <a:solidFill>
                          <a:prstClr val="white"/>
                        </a:solidFill>
                        <a:effectLst/>
                        <a:uLnTx/>
                        <a:uFillTx/>
                        <a:latin typeface="Century Gothic"/>
                        <a:ea typeface="+mn-ea"/>
                        <a:cs typeface="+mn-cs"/>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entury Gothic"/>
                          <a:ea typeface="+mn-ea"/>
                          <a:cs typeface="+mn-cs"/>
                        </a:rPr>
                        <a:t>R’000</a:t>
                      </a:r>
                      <a:endParaRPr kumimoji="0" lang="en-US" sz="1100" b="0" i="0" u="none" strike="noStrike" kern="1200" cap="none" spc="0" normalizeH="0" baseline="0" noProof="0" dirty="0">
                        <a:ln>
                          <a:noFill/>
                        </a:ln>
                        <a:solidFill>
                          <a:prstClr val="white"/>
                        </a:solidFill>
                        <a:effectLst/>
                        <a:uLnTx/>
                        <a:uFillTx/>
                        <a:latin typeface="Century Gothic"/>
                        <a:ea typeface="+mn-ea"/>
                        <a:cs typeface="+mn-cs"/>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endParaRPr lang="en-US" sz="1100" dirty="0">
                        <a:solidFill>
                          <a:schemeClr val="bg1"/>
                        </a:solidFill>
                      </a:endParaRPr>
                    </a:p>
                  </a:txBody>
                  <a:tcPr>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696295">
                <a:tc>
                  <a:txBody>
                    <a:bodyPr/>
                    <a:lstStyle/>
                    <a:p>
                      <a:pPr marL="60325" indent="0" algn="l" fontAlgn="b"/>
                      <a:r>
                        <a:rPr lang="en-ZA" sz="1100" b="1" i="0" u="none" strike="noStrike" dirty="0">
                          <a:solidFill>
                            <a:schemeClr val="tx1"/>
                          </a:solidFill>
                          <a:effectLst/>
                          <a:latin typeface="+mn-lt"/>
                        </a:rPr>
                        <a:t>Crime Prevent and Support</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14 181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14 181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14 181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785772">
                <a:tc>
                  <a:txBody>
                    <a:bodyPr/>
                    <a:lstStyle/>
                    <a:p>
                      <a:pPr marL="60325" indent="0" algn="l" fontAlgn="b"/>
                      <a:r>
                        <a:rPr lang="en-ZA" sz="1100" b="1" i="0" u="none" strike="noStrike" dirty="0">
                          <a:solidFill>
                            <a:schemeClr val="tx1"/>
                          </a:solidFill>
                          <a:effectLst/>
                          <a:latin typeface="+mn-lt"/>
                        </a:rPr>
                        <a:t>Substance Abuse, Prevent and Rehabilitation</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66 725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-3 941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14 181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62 784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785772">
                <a:tc>
                  <a:txBody>
                    <a:bodyPr/>
                    <a:lstStyle/>
                    <a:p>
                      <a:pPr marL="60325" indent="0" algn="l" fontAlgn="b"/>
                      <a:r>
                        <a:rPr lang="en-ZA" sz="1100" b="1" i="0" u="none" strike="noStrike" dirty="0">
                          <a:solidFill>
                            <a:schemeClr val="tx1"/>
                          </a:solidFill>
                          <a:effectLst/>
                          <a:latin typeface="+mn-lt"/>
                        </a:rPr>
                        <a:t>Victim Empowerment</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46 415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-35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46 380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46 380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100" b="0" i="0" u="none" strike="noStrike" dirty="0">
                          <a:solidFill>
                            <a:schemeClr val="tx1"/>
                          </a:solidFill>
                          <a:effectLst/>
                          <a:latin typeface="Century Gothic" panose="020B0502020202020204" pitchFamily="34" charset="0"/>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40904268"/>
                  </a:ext>
                </a:extLst>
              </a:tr>
              <a:tr h="785772">
                <a:tc>
                  <a:txBody>
                    <a:bodyPr/>
                    <a:lstStyle/>
                    <a:p>
                      <a:pPr marL="60325" indent="0" algn="l" fontAlgn="b"/>
                      <a:r>
                        <a:rPr lang="en-ZA" sz="1100" b="1" i="0" u="none" strike="noStrike" dirty="0">
                          <a:solidFill>
                            <a:schemeClr val="tx1"/>
                          </a:solidFill>
                          <a:effectLst/>
                          <a:latin typeface="+mn-lt"/>
                        </a:rPr>
                        <a:t>Total </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127 321</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-3 976</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123 345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123 345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100" b="1" i="0" u="none" strike="noStrike" kern="1200" dirty="0">
                          <a:solidFill>
                            <a:schemeClr val="tx1"/>
                          </a:solidFill>
                          <a:effectLst/>
                          <a:latin typeface="+mn-lt"/>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ZA" sz="1100" b="1" i="0" u="none" strike="noStrike" dirty="0">
                          <a:solidFill>
                            <a:schemeClr val="tx1"/>
                          </a:solidFill>
                          <a:effectLst/>
                          <a:latin typeface="+mn-lt"/>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244581631"/>
                  </a:ext>
                </a:extLst>
              </a:tr>
            </a:tbl>
          </a:graphicData>
        </a:graphic>
      </p:graphicFrame>
    </p:spTree>
    <p:extLst>
      <p:ext uri="{BB962C8B-B14F-4D97-AF65-F5344CB8AC3E}">
        <p14:creationId xmlns:p14="http://schemas.microsoft.com/office/powerpoint/2010/main" xmlns="" val="2424573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611188" y="1412776"/>
            <a:ext cx="8281291" cy="3240360"/>
          </a:xfrm>
        </p:spPr>
        <p:txBody>
          <a:bodyPr>
            <a:noAutofit/>
          </a:bodyPr>
          <a:lstStyle/>
          <a:p>
            <a:r>
              <a:rPr lang="en-US" sz="2400" b="1" dirty="0"/>
              <a:t>PROGRAMME 5: DEVELOPMENT AND RESEARCH</a:t>
            </a:r>
          </a:p>
          <a:p>
            <a:endParaRPr lang="en-US" sz="2400" b="1" dirty="0"/>
          </a:p>
          <a:p>
            <a:r>
              <a:rPr lang="en-US" sz="2400" dirty="0"/>
              <a:t>Sub-</a:t>
            </a:r>
            <a:r>
              <a:rPr lang="en-US" sz="2400" dirty="0" err="1"/>
              <a:t>programmes</a:t>
            </a:r>
            <a:r>
              <a:rPr lang="en-US" sz="2400" dirty="0"/>
              <a:t>:</a:t>
            </a:r>
          </a:p>
          <a:p>
            <a:endParaRPr lang="en-US" sz="2400" dirty="0"/>
          </a:p>
          <a:p>
            <a:pPr>
              <a:lnSpc>
                <a:spcPct val="120000"/>
              </a:lnSpc>
            </a:pPr>
            <a:r>
              <a:rPr lang="en-US" sz="2400" dirty="0"/>
              <a:t>Institutional Capacity Building &amp; Support for NPOs</a:t>
            </a:r>
          </a:p>
          <a:p>
            <a:pPr>
              <a:lnSpc>
                <a:spcPct val="120000"/>
              </a:lnSpc>
            </a:pPr>
            <a:r>
              <a:rPr lang="en-US" sz="2400" dirty="0"/>
              <a:t>Poverty Alleviation &amp; Sustainable Livelihoods</a:t>
            </a:r>
          </a:p>
          <a:p>
            <a:pPr>
              <a:lnSpc>
                <a:spcPct val="120000"/>
              </a:lnSpc>
            </a:pPr>
            <a:r>
              <a:rPr lang="en-US" sz="2400" dirty="0"/>
              <a:t>Youth Development</a:t>
            </a:r>
          </a:p>
          <a:p>
            <a:pPr>
              <a:lnSpc>
                <a:spcPct val="120000"/>
              </a:lnSpc>
            </a:pPr>
            <a:r>
              <a:rPr lang="en-US" sz="2400" dirty="0"/>
              <a:t>Population Policy Promotion</a:t>
            </a:r>
          </a:p>
        </p:txBody>
      </p:sp>
    </p:spTree>
    <p:custDataLst>
      <p:tags r:id="rId1"/>
    </p:custDataLst>
    <p:extLst>
      <p:ext uri="{BB962C8B-B14F-4D97-AF65-F5344CB8AC3E}">
        <p14:creationId xmlns:p14="http://schemas.microsoft.com/office/powerpoint/2010/main" xmlns="" val="62710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t>Programme</a:t>
            </a:r>
            <a:r>
              <a:rPr lang="en-US" dirty="0"/>
              <a:t> 5: Development and Research</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26</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757677351"/>
              </p:ext>
            </p:extLst>
          </p:nvPr>
        </p:nvGraphicFramePr>
        <p:xfrm>
          <a:off x="295275" y="1265109"/>
          <a:ext cx="8611052" cy="5078157"/>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495601624"/>
                    </a:ext>
                  </a:extLst>
                </a:gridCol>
                <a:gridCol w="1031016">
                  <a:extLst>
                    <a:ext uri="{9D8B030D-6E8A-4147-A177-3AD203B41FA5}">
                      <a16:colId xmlns:a16="http://schemas.microsoft.com/office/drawing/2014/main" xmlns="" val="3662428112"/>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50319">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0192">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4964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NPOs capacitated</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160</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512235">
                <a:tc>
                  <a:txBody>
                    <a:bodyPr/>
                    <a:lstStyle/>
                    <a:p>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National registration drive resulted in increased demand for capacitation amongst NPOs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4618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NPOs assisted with registration</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150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325</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216.67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208</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350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6551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C0000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The "Know your NPO Status" campaign has resulted in more clients visiting the NPO Help Desk to attend to their compliance.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7505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NPOs that indicated in pre- and post- assessment that their knowledge has improved after undergoing governance supporting training</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12</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3409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7505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at-risk NPOs who have undergone a mentoring </a:t>
                      </a:r>
                      <a:r>
                        <a:rPr lang="en-US" sz="1100" dirty="0" err="1">
                          <a:solidFill>
                            <a:schemeClr val="tx1"/>
                          </a:solidFill>
                        </a:rPr>
                        <a:t>programme</a:t>
                      </a:r>
                      <a:r>
                        <a:rPr lang="en-US" sz="1100" dirty="0">
                          <a:solidFill>
                            <a:schemeClr val="tx1"/>
                          </a:solidFill>
                        </a:rPr>
                        <a:t> whose knowledge, systems and capabilities have improved</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12</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356057">
                <a:tc>
                  <a:txBody>
                    <a:bodyPr/>
                    <a:lstStyle/>
                    <a:p>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3592236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t>Programme</a:t>
            </a:r>
            <a:r>
              <a:rPr lang="en-US" dirty="0"/>
              <a:t> 5: Development and Research</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27</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433075191"/>
              </p:ext>
            </p:extLst>
          </p:nvPr>
        </p:nvGraphicFramePr>
        <p:xfrm>
          <a:off x="295275" y="1265109"/>
          <a:ext cx="8611052" cy="5083791"/>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626537527"/>
                    </a:ext>
                  </a:extLst>
                </a:gridCol>
                <a:gridCol w="1031016">
                  <a:extLst>
                    <a:ext uri="{9D8B030D-6E8A-4147-A177-3AD203B41FA5}">
                      <a16:colId xmlns:a16="http://schemas.microsoft.com/office/drawing/2014/main" xmlns="" val="1167092170"/>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47776">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68666">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821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qualifying beneficiaries receiving meals at Department funded feeding sites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4 920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5 872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119.35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4 920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4 920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4739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C0000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Additional referrals from home-based care organisations, clinics and local DSD offices. Donations supplemented Departmental funding</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4273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EPWP work opportunities created</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1 315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1 441</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109.58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1 315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1 315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4789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Additional work opportunities created in NPOs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4954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youth participating in skills development </a:t>
                      </a:r>
                      <a:r>
                        <a:rPr lang="en-US" sz="1100" dirty="0" err="1">
                          <a:solidFill>
                            <a:schemeClr val="tx1"/>
                          </a:solidFill>
                        </a:rPr>
                        <a:t>programmes</a:t>
                      </a:r>
                      <a:r>
                        <a:rPr lang="en-US" sz="1100" dirty="0">
                          <a:solidFill>
                            <a:schemeClr val="tx1"/>
                          </a:solidFill>
                        </a:rPr>
                        <a:t>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4 500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3 776</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1" dirty="0">
                          <a:solidFill>
                            <a:srgbClr val="B5121B"/>
                          </a:solidFill>
                        </a:rPr>
                        <a:t>83.91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4 500</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4 500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574533">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Budget pressures delayed further expansion of the number of youth cafés initially targeted for the financial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5821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youth linked to job and other skills development opportunities from own services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930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977</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105.05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945</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1 629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7133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C0000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t>High demand from unemployed youth. Increased youth development opportunities through Chrysalis, pay interns, bursaries and youth development programmes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3598129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t>Programme</a:t>
            </a:r>
            <a:r>
              <a:rPr lang="en-US" dirty="0"/>
              <a:t> 5: Development and Research</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28</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3291658108"/>
              </p:ext>
            </p:extLst>
          </p:nvPr>
        </p:nvGraphicFramePr>
        <p:xfrm>
          <a:off x="295275" y="1265109"/>
          <a:ext cx="8611052" cy="3780345"/>
        </p:xfrm>
        <a:graphic>
          <a:graphicData uri="http://schemas.openxmlformats.org/drawingml/2006/table">
            <a:tbl>
              <a:tblPr firstRow="1" bandRow="1">
                <a:tableStyleId>{5C22544A-7EE6-4342-B048-85BDC9FD1C3A}</a:tableStyleId>
              </a:tblPr>
              <a:tblGrid>
                <a:gridCol w="3124597">
                  <a:extLst>
                    <a:ext uri="{9D8B030D-6E8A-4147-A177-3AD203B41FA5}">
                      <a16:colId xmlns:a16="http://schemas.microsoft.com/office/drawing/2014/main" xmlns="" val="2852729307"/>
                    </a:ext>
                  </a:extLst>
                </a:gridCol>
                <a:gridCol w="1080120">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1234367634"/>
                    </a:ext>
                  </a:extLst>
                </a:gridCol>
                <a:gridCol w="1031016">
                  <a:extLst>
                    <a:ext uri="{9D8B030D-6E8A-4147-A177-3AD203B41FA5}">
                      <a16:colId xmlns:a16="http://schemas.microsoft.com/office/drawing/2014/main" xmlns="" val="699898992"/>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54554">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2732">
                <a:tc>
                  <a:txBody>
                    <a:bodyPr/>
                    <a:lstStyle/>
                    <a:p>
                      <a:pPr algn="ctr"/>
                      <a:endParaRPr lang="en-US" sz="1200" dirty="0"/>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Target</a:t>
                      </a:r>
                      <a:endParaRPr lang="en-US" sz="1100" dirty="0">
                        <a:solidFill>
                          <a:schemeClr val="bg1"/>
                        </a:solidFill>
                      </a:endParaRPr>
                    </a:p>
                  </a:txBody>
                  <a:tcPr>
                    <a:lnB w="9525"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4835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funded Youth Cafés</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b="1" dirty="0">
                          <a:solidFill>
                            <a:srgbClr val="FF0000"/>
                          </a:solidFill>
                        </a:rPr>
                        <a:t>92.31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14</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4989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Budget pressures delayed further expansion of the number of youth cafés initially targeted for the financial year</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4498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research projects completed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504169">
                <a:tc>
                  <a:txBody>
                    <a:bodyPr/>
                    <a:lstStyle/>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ctr"/>
                      <a:endParaRPr lang="en-US" sz="1100" dirty="0">
                        <a:solidFill>
                          <a:schemeClr val="tx1"/>
                        </a:solidFill>
                        <a:highlight>
                          <a:srgbClr val="FFFF00"/>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lang="en-US"/>
                    </a:p>
                  </a:txBody>
                  <a:tcPr anchor="ctr"/>
                </a:tc>
                <a:tc hMerge="1">
                  <a:txBody>
                    <a:bodyPr/>
                    <a:lstStyle/>
                    <a:p>
                      <a:endParaRPr 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5214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ea"/>
                          <a:cs typeface="+mn-cs"/>
                        </a:rPr>
                        <a:t>Number of demographic profiles completed </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6852446"/>
                  </a:ext>
                </a:extLst>
              </a:tr>
              <a:tr h="5909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5">
                  <a:txBody>
                    <a:bodyPr/>
                    <a:lstStyle/>
                    <a:p>
                      <a:pPr algn="l"/>
                      <a:r>
                        <a:rPr lang="en-US" sz="1100" dirty="0">
                          <a:solidFill>
                            <a:schemeClr val="tx1"/>
                          </a:solidFill>
                        </a:rPr>
                        <a:t>Need for additional community/demographic profiles to inform the Provincial Safety Plan</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p>
                  </a:txBody>
                  <a:tcPr anchor="ctr"/>
                </a:tc>
                <a:tc hMerge="1">
                  <a:txBody>
                    <a:bodyPr/>
                    <a:lstStyle/>
                    <a:p>
                      <a:pPr algn="ctr"/>
                      <a:endParaRPr lang="en-US" sz="12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bl>
          </a:graphicData>
        </a:graphic>
      </p:graphicFrame>
    </p:spTree>
    <p:custDataLst>
      <p:tags r:id="rId1"/>
    </p:custDataLst>
    <p:extLst>
      <p:ext uri="{BB962C8B-B14F-4D97-AF65-F5344CB8AC3E}">
        <p14:creationId xmlns:p14="http://schemas.microsoft.com/office/powerpoint/2010/main" xmlns="" val="410161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950CD19-7823-4014-8B65-5834ECF310F2}"/>
              </a:ext>
            </a:extLst>
          </p:cNvPr>
          <p:cNvSpPr>
            <a:spLocks noGrp="1"/>
          </p:cNvSpPr>
          <p:nvPr>
            <p:ph type="title"/>
          </p:nvPr>
        </p:nvSpPr>
        <p:spPr/>
        <p:txBody>
          <a:bodyPr/>
          <a:lstStyle/>
          <a:p>
            <a:r>
              <a:rPr lang="en-US" dirty="0"/>
              <a:t>Programme 5: Development and Research</a:t>
            </a:r>
          </a:p>
        </p:txBody>
      </p:sp>
      <p:sp>
        <p:nvSpPr>
          <p:cNvPr id="6" name="Text Placeholder 5">
            <a:extLst>
              <a:ext uri="{FF2B5EF4-FFF2-40B4-BE49-F238E27FC236}">
                <a16:creationId xmlns:a16="http://schemas.microsoft.com/office/drawing/2014/main" xmlns="" id="{417BFB70-C4E6-4216-834B-AA5F93F75E14}"/>
              </a:ext>
            </a:extLst>
          </p:cNvPr>
          <p:cNvSpPr>
            <a:spLocks noGrp="1"/>
          </p:cNvSpPr>
          <p:nvPr>
            <p:ph type="body" sz="quarter" idx="13"/>
          </p:nvPr>
        </p:nvSpPr>
        <p:spPr/>
        <p:txBody>
          <a:bodyPr/>
          <a:lstStyle/>
          <a:p>
            <a:r>
              <a:rPr lang="en-US" dirty="0"/>
              <a:t>Transfer funding Budget and expenditure</a:t>
            </a:r>
          </a:p>
        </p:txBody>
      </p:sp>
      <p:sp>
        <p:nvSpPr>
          <p:cNvPr id="3" name="Slide Number Placeholder 2">
            <a:extLst>
              <a:ext uri="{FF2B5EF4-FFF2-40B4-BE49-F238E27FC236}">
                <a16:creationId xmlns:a16="http://schemas.microsoft.com/office/drawing/2014/main" xmlns="" id="{780F8C1D-69FC-44A9-AF8A-A9F332271BE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6839F-D7A4-4E5D-B93D-768AD4D1DB36}" type="slidenum">
              <a:rPr kumimoji="0" lang="en-ZA" sz="900" b="0" i="0" u="none" strike="noStrike" kern="1200" cap="none" spc="0" normalizeH="0" baseline="0" noProof="0" smtClean="0">
                <a:ln>
                  <a:noFill/>
                </a:ln>
                <a:solidFill>
                  <a:srgbClr val="003399"/>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ZA" sz="900" b="0" i="0" u="none" strike="noStrike" kern="1200" cap="none" spc="0" normalizeH="0" baseline="0" noProof="0" dirty="0">
              <a:ln>
                <a:noFill/>
              </a:ln>
              <a:solidFill>
                <a:srgbClr val="003399"/>
              </a:solidFill>
              <a:effectLst/>
              <a:uLnTx/>
              <a:uFillTx/>
              <a:latin typeface="Century Gothic" pitchFamily="34" charset="0"/>
              <a:ea typeface="+mn-ea"/>
              <a:cs typeface="+mn-cs"/>
            </a:endParaRPr>
          </a:p>
        </p:txBody>
      </p:sp>
      <p:sp>
        <p:nvSpPr>
          <p:cNvPr id="4" name="Footer Placeholder 3">
            <a:extLst>
              <a:ext uri="{FF2B5EF4-FFF2-40B4-BE49-F238E27FC236}">
                <a16:creationId xmlns:a16="http://schemas.microsoft.com/office/drawing/2014/main" xmlns="" id="{EDDAC5D4-EE5B-45C9-B884-AB312477E9BB}"/>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998F86"/>
                </a:solidFill>
                <a:effectLst/>
                <a:uLnTx/>
                <a:uFillTx/>
                <a:latin typeface="Century Gothic"/>
                <a:ea typeface="+mn-ea"/>
                <a:cs typeface="+mn-cs"/>
              </a:rPr>
              <a:t>DSD Performance Reporting: October 2019 - March 2020</a:t>
            </a:r>
            <a:endParaRPr kumimoji="0" lang="en-GB" sz="800" b="0" i="0" u="none" strike="noStrike" kern="1200" cap="none" spc="0" normalizeH="0" baseline="0" noProof="0" dirty="0">
              <a:ln>
                <a:noFill/>
              </a:ln>
              <a:solidFill>
                <a:srgbClr val="998F86"/>
              </a:solidFill>
              <a:effectLst/>
              <a:uLnTx/>
              <a:uFillTx/>
              <a:latin typeface="Century Gothic"/>
              <a:ea typeface="+mn-ea"/>
              <a:cs typeface="+mn-cs"/>
            </a:endParaRPr>
          </a:p>
        </p:txBody>
      </p:sp>
      <p:graphicFrame>
        <p:nvGraphicFramePr>
          <p:cNvPr id="7" name="Table 6">
            <a:extLst>
              <a:ext uri="{FF2B5EF4-FFF2-40B4-BE49-F238E27FC236}">
                <a16:creationId xmlns:a16="http://schemas.microsoft.com/office/drawing/2014/main" xmlns="" id="{202F73CC-1FCB-4403-9861-7FE61EDB5B43}"/>
              </a:ext>
            </a:extLst>
          </p:cNvPr>
          <p:cNvGraphicFramePr>
            <a:graphicFrameLocks noGrp="1"/>
          </p:cNvGraphicFramePr>
          <p:nvPr>
            <p:extLst>
              <p:ext uri="{D42A27DB-BD31-4B8C-83A1-F6EECF244321}">
                <p14:modId xmlns:p14="http://schemas.microsoft.com/office/powerpoint/2010/main" xmlns="" val="223908900"/>
              </p:ext>
            </p:extLst>
          </p:nvPr>
        </p:nvGraphicFramePr>
        <p:xfrm>
          <a:off x="395536" y="1700809"/>
          <a:ext cx="8496944" cy="3388435"/>
        </p:xfrm>
        <a:graphic>
          <a:graphicData uri="http://schemas.openxmlformats.org/drawingml/2006/table">
            <a:tbl>
              <a:tblPr firstRow="1" bandRow="1">
                <a:tableStyleId>{5C22544A-7EE6-4342-B048-85BDC9FD1C3A}</a:tableStyleId>
              </a:tblPr>
              <a:tblGrid>
                <a:gridCol w="1927879">
                  <a:extLst>
                    <a:ext uri="{9D8B030D-6E8A-4147-A177-3AD203B41FA5}">
                      <a16:colId xmlns:a16="http://schemas.microsoft.com/office/drawing/2014/main" xmlns="" val="2852729307"/>
                    </a:ext>
                  </a:extLst>
                </a:gridCol>
                <a:gridCol w="999640">
                  <a:extLst>
                    <a:ext uri="{9D8B030D-6E8A-4147-A177-3AD203B41FA5}">
                      <a16:colId xmlns:a16="http://schemas.microsoft.com/office/drawing/2014/main" xmlns="" val="4223960404"/>
                    </a:ext>
                  </a:extLst>
                </a:gridCol>
                <a:gridCol w="744889">
                  <a:extLst>
                    <a:ext uri="{9D8B030D-6E8A-4147-A177-3AD203B41FA5}">
                      <a16:colId xmlns:a16="http://schemas.microsoft.com/office/drawing/2014/main" xmlns="" val="264643432"/>
                    </a:ext>
                  </a:extLst>
                </a:gridCol>
                <a:gridCol w="897378">
                  <a:extLst>
                    <a:ext uri="{9D8B030D-6E8A-4147-A177-3AD203B41FA5}">
                      <a16:colId xmlns:a16="http://schemas.microsoft.com/office/drawing/2014/main" xmlns="" val="2131723135"/>
                    </a:ext>
                  </a:extLst>
                </a:gridCol>
                <a:gridCol w="999640">
                  <a:extLst>
                    <a:ext uri="{9D8B030D-6E8A-4147-A177-3AD203B41FA5}">
                      <a16:colId xmlns:a16="http://schemas.microsoft.com/office/drawing/2014/main" xmlns="" val="3671304611"/>
                    </a:ext>
                  </a:extLst>
                </a:gridCol>
                <a:gridCol w="1055310">
                  <a:extLst>
                    <a:ext uri="{9D8B030D-6E8A-4147-A177-3AD203B41FA5}">
                      <a16:colId xmlns:a16="http://schemas.microsoft.com/office/drawing/2014/main" xmlns="" val="997716175"/>
                    </a:ext>
                  </a:extLst>
                </a:gridCol>
                <a:gridCol w="864096">
                  <a:extLst>
                    <a:ext uri="{9D8B030D-6E8A-4147-A177-3AD203B41FA5}">
                      <a16:colId xmlns:a16="http://schemas.microsoft.com/office/drawing/2014/main" xmlns="" val="2563125537"/>
                    </a:ext>
                  </a:extLst>
                </a:gridCol>
                <a:gridCol w="1008112">
                  <a:extLst>
                    <a:ext uri="{9D8B030D-6E8A-4147-A177-3AD203B41FA5}">
                      <a16:colId xmlns:a16="http://schemas.microsoft.com/office/drawing/2014/main" xmlns="" val="2260617200"/>
                    </a:ext>
                  </a:extLst>
                </a:gridCol>
              </a:tblGrid>
              <a:tr h="797088">
                <a:tc>
                  <a:txBody>
                    <a:bodyPr/>
                    <a:lstStyle/>
                    <a:p>
                      <a:pPr algn="ctr"/>
                      <a:r>
                        <a:rPr lang="en-US" sz="1100" dirty="0"/>
                        <a:t>Sub - Programmes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baseline="0" dirty="0"/>
                        <a:t>2019/20 Adjusted Budget</a:t>
                      </a:r>
                      <a:endParaRPr lang="en-US" sz="1100" dirty="0"/>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Shift </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Virements</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Preliminary Budget</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2019/20 Actual Expenditure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Variance</a:t>
                      </a:r>
                    </a:p>
                  </a:txBody>
                  <a:tcPr anchor="ctr">
                    <a:lnT w="12700" cap="flat" cmpd="sng" algn="ctr">
                      <a:solidFill>
                        <a:schemeClr val="tx1"/>
                      </a:solidFill>
                      <a:prstDash val="solid"/>
                      <a:round/>
                      <a:headEnd type="none" w="med" len="med"/>
                      <a:tailEnd type="none" w="med" len="med"/>
                    </a:lnT>
                    <a:solidFill>
                      <a:srgbClr val="001489"/>
                    </a:solidFill>
                  </a:tcPr>
                </a:tc>
                <a:tc>
                  <a:txBody>
                    <a:bodyPr/>
                    <a:lstStyle/>
                    <a:p>
                      <a:pPr algn="ctr"/>
                      <a:r>
                        <a:rPr lang="en-US" sz="1100" dirty="0"/>
                        <a:t>% Spent of final expenditure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0261">
                <a:tc>
                  <a:txBody>
                    <a:bodyPr/>
                    <a:lstStyle/>
                    <a:p>
                      <a:pPr algn="ctr"/>
                      <a:endParaRPr lang="en-US"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b="0" dirty="0">
                          <a:solidFill>
                            <a:schemeClr val="bg1"/>
                          </a:solidFill>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entury Gothic"/>
                          <a:ea typeface="+mn-ea"/>
                          <a:cs typeface="+mn-cs"/>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b="0" dirty="0">
                          <a:solidFill>
                            <a:schemeClr val="bg1"/>
                          </a:solidFill>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R’000</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endParaRPr lang="en-US" sz="1100" dirty="0">
                        <a:solidFill>
                          <a:schemeClr val="bg1"/>
                        </a:solidFill>
                      </a:endParaRPr>
                    </a:p>
                  </a:txBody>
                  <a:tcPr>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712305">
                <a:tc>
                  <a:txBody>
                    <a:bodyPr/>
                    <a:lstStyle/>
                    <a:p>
                      <a:pPr marL="60325" indent="0" algn="l" fontAlgn="b"/>
                      <a:r>
                        <a:rPr lang="en-ZA" sz="1100" b="1" i="0" u="none" strike="noStrike" dirty="0">
                          <a:solidFill>
                            <a:schemeClr val="tx1"/>
                          </a:solidFill>
                          <a:effectLst/>
                          <a:latin typeface="+mn-lt"/>
                        </a:rPr>
                        <a:t>Poverty Alleviation and Sustainable Livelihoods</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a:solidFill>
                            <a:schemeClr val="tx1"/>
                          </a:solidFill>
                          <a:effectLst/>
                          <a:latin typeface="+mn-lt"/>
                        </a:rPr>
                        <a:t>20 719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1 117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8 883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30 719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30 719</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800882">
                <a:tc>
                  <a:txBody>
                    <a:bodyPr/>
                    <a:lstStyle/>
                    <a:p>
                      <a:pPr marL="60325" indent="0" algn="l" fontAlgn="b"/>
                      <a:r>
                        <a:rPr lang="en-ZA" sz="1100" b="1" i="0" u="none" strike="noStrike" dirty="0">
                          <a:solidFill>
                            <a:schemeClr val="tx1"/>
                          </a:solidFill>
                          <a:effectLst/>
                          <a:latin typeface="+mn-lt"/>
                        </a:rPr>
                        <a:t>Youth Development</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20 995</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-1 117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19 878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19 878</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rtl="0" fontAlgn="ctr"/>
                      <a:r>
                        <a:rPr lang="en-ZA" sz="1200" b="0" i="0" u="none" strike="noStrike" dirty="0">
                          <a:solidFill>
                            <a:schemeClr val="tx1"/>
                          </a:solidFill>
                          <a:effectLst/>
                          <a:latin typeface="+mn-lt"/>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90833023"/>
                  </a:ext>
                </a:extLst>
              </a:tr>
              <a:tr h="803840">
                <a:tc>
                  <a:txBody>
                    <a:bodyPr/>
                    <a:lstStyle/>
                    <a:p>
                      <a:pPr marL="60325" marR="0" lvl="0" indent="0" algn="l"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tx1"/>
                          </a:solidFill>
                          <a:latin typeface="+mn-lt"/>
                          <a:ea typeface="+mn-ea"/>
                          <a:cs typeface="+mn-cs"/>
                        </a:rPr>
                        <a:t>Total</a:t>
                      </a:r>
                    </a:p>
                  </a:txBody>
                  <a:tcPr marL="9525" marR="9525" marT="9525"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41 714</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8 883</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50 597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50 597</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fontAlgn="ctr" latinLnBrk="0" hangingPunct="1"/>
                      <a:r>
                        <a:rPr lang="en-ZA" sz="1200" b="1" i="0" u="none" strike="noStrike" kern="1200" dirty="0">
                          <a:solidFill>
                            <a:schemeClr val="tx1"/>
                          </a:solidFill>
                          <a:effectLst/>
                          <a:latin typeface="+mn-lt"/>
                          <a:ea typeface="+mn-ea"/>
                          <a:cs typeface="+mn-cs"/>
                        </a:rPr>
                        <a:t>100%</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317657615"/>
                  </a:ext>
                </a:extLst>
              </a:tr>
            </a:tbl>
          </a:graphicData>
        </a:graphic>
      </p:graphicFrame>
    </p:spTree>
    <p:extLst>
      <p:ext uri="{BB962C8B-B14F-4D97-AF65-F5344CB8AC3E}">
        <p14:creationId xmlns:p14="http://schemas.microsoft.com/office/powerpoint/2010/main" xmlns="" val="402611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Introduction</a:t>
            </a:r>
          </a:p>
        </p:txBody>
      </p:sp>
      <p:sp>
        <p:nvSpPr>
          <p:cNvPr id="9" name="Slide Number Placeholder 8"/>
          <p:cNvSpPr>
            <a:spLocks noGrp="1"/>
          </p:cNvSpPr>
          <p:nvPr>
            <p:ph type="sldNum" sz="quarter" idx="4"/>
          </p:nvPr>
        </p:nvSpPr>
        <p:spPr/>
        <p:txBody>
          <a:bodyPr/>
          <a:lstStyle/>
          <a:p>
            <a:fld id="{8406839F-D7A4-4E5D-B93D-768AD4D1DB36}" type="slidenum">
              <a:rPr lang="en-ZA" smtClean="0"/>
              <a:pPr/>
              <a:t>3</a:t>
            </a:fld>
            <a:endParaRPr lang="en-ZA" dirty="0"/>
          </a:p>
        </p:txBody>
      </p:sp>
      <p:sp>
        <p:nvSpPr>
          <p:cNvPr id="8" name="Footer Placeholder 7"/>
          <p:cNvSpPr>
            <a:spLocks noGrp="1"/>
          </p:cNvSpPr>
          <p:nvPr>
            <p:ph type="ftr" sz="quarter" idx="3"/>
          </p:nvPr>
        </p:nvSpPr>
        <p:spPr/>
        <p:txBody>
          <a:bodyPr/>
          <a:lstStyle/>
          <a:p>
            <a:r>
              <a:rPr lang="en-US"/>
              <a:t>DSD Performance Reporting: October 2019 - March 2020</a:t>
            </a:r>
            <a:endParaRPr lang="en-GB" dirty="0"/>
          </a:p>
        </p:txBody>
      </p:sp>
      <p:sp>
        <p:nvSpPr>
          <p:cNvPr id="4" name="Text Placeholder 3"/>
          <p:cNvSpPr>
            <a:spLocks noGrp="1"/>
          </p:cNvSpPr>
          <p:nvPr>
            <p:ph type="body" sz="quarter" idx="10"/>
          </p:nvPr>
        </p:nvSpPr>
        <p:spPr>
          <a:xfrm>
            <a:off x="295275" y="1052736"/>
            <a:ext cx="8597205" cy="5415414"/>
          </a:xfrm>
        </p:spPr>
        <p:txBody>
          <a:bodyPr>
            <a:normAutofit/>
          </a:bodyPr>
          <a:lstStyle/>
          <a:p>
            <a:endParaRPr lang="en-ZA" sz="1400" b="0" dirty="0">
              <a:cs typeface="Calibri" panose="020F0502020204030204" pitchFamily="34" charset="0"/>
            </a:endParaRPr>
          </a:p>
          <a:p>
            <a:endParaRPr lang="en-ZA" sz="1400" b="0" dirty="0">
              <a:cs typeface="Calibri" panose="020F0502020204030204" pitchFamily="34" charset="0"/>
            </a:endParaRPr>
          </a:p>
          <a:p>
            <a:r>
              <a:rPr lang="en-ZA" sz="1400" b="0" dirty="0">
                <a:cs typeface="Calibri" panose="020F0502020204030204" pitchFamily="34" charset="0"/>
              </a:rPr>
              <a:t>Programme performance information is an essential component of the GWME system and  is a term used to denote non-financial information about government services and activities. </a:t>
            </a:r>
          </a:p>
          <a:p>
            <a:endParaRPr lang="en-ZA" sz="1400" b="0" dirty="0">
              <a:cs typeface="Calibri" panose="020F0502020204030204" pitchFamily="34" charset="0"/>
            </a:endParaRPr>
          </a:p>
          <a:p>
            <a:r>
              <a:rPr lang="en-ZA" sz="1400" b="0" dirty="0">
                <a:cs typeface="Calibri" panose="020F0502020204030204" pitchFamily="34" charset="0"/>
              </a:rPr>
              <a:t>The Department has put in place internal control systems to manage performance information through a standard operating procedure, first developed in 2013 </a:t>
            </a:r>
            <a:r>
              <a:rPr lang="en-ZA" sz="1400" b="0" dirty="0"/>
              <a:t>and which has undergone annual reviews as required, the latest one being January 2020.  </a:t>
            </a:r>
          </a:p>
          <a:p>
            <a:endParaRPr lang="en-ZA" sz="1400" b="0" dirty="0"/>
          </a:p>
          <a:p>
            <a:r>
              <a:rPr lang="en-ZA" sz="1400" b="0" dirty="0"/>
              <a:t>The SOP describes the processes for in year (quarterly) and annual reporting of performance information</a:t>
            </a:r>
            <a:endParaRPr lang="en-ZA" sz="1400" b="0" dirty="0">
              <a:cs typeface="Calibri" panose="020F0502020204030204" pitchFamily="34" charset="0"/>
            </a:endParaRPr>
          </a:p>
          <a:p>
            <a:endParaRPr lang="en-ZA" sz="1400" b="0" dirty="0">
              <a:cs typeface="Calibri" panose="020F0502020204030204" pitchFamily="34" charset="0"/>
            </a:endParaRPr>
          </a:p>
          <a:p>
            <a:r>
              <a:rPr lang="en-ZA" sz="1400" b="0" dirty="0">
                <a:cs typeface="Calibri" panose="020F0502020204030204" pitchFamily="34" charset="0"/>
              </a:rPr>
              <a:t>During 2014, the DPME introduced an output/target achievement classification system for performance reporting that initially included three categories:</a:t>
            </a:r>
          </a:p>
          <a:p>
            <a:endParaRPr lang="en-ZA" sz="1400" b="0" dirty="0"/>
          </a:p>
          <a:p>
            <a:pPr marL="285750" indent="-285750">
              <a:buFont typeface="Arial" panose="020B0604020202020204" pitchFamily="34" charset="0"/>
              <a:buChar char="•"/>
            </a:pPr>
            <a:r>
              <a:rPr lang="en-ZA" sz="1400" b="0" dirty="0"/>
              <a:t>If performance is between 0 – 49.9% the target is not considered not to have been achieved</a:t>
            </a:r>
          </a:p>
          <a:p>
            <a:pPr marL="285750" indent="-285750">
              <a:buFont typeface="Arial" panose="020B0604020202020204" pitchFamily="34" charset="0"/>
              <a:buChar char="•"/>
            </a:pPr>
            <a:r>
              <a:rPr lang="en-ZA" sz="1400" b="0" dirty="0"/>
              <a:t>If performance is between 50 – 99.9% the target is considered to have been partially achieved</a:t>
            </a:r>
          </a:p>
          <a:p>
            <a:pPr marL="285750" indent="-285750">
              <a:buFont typeface="Arial" panose="020B0604020202020204" pitchFamily="34" charset="0"/>
              <a:buChar char="•"/>
            </a:pPr>
            <a:r>
              <a:rPr lang="en-ZA" sz="1400" b="0" dirty="0"/>
              <a:t>Only where performance equals the target, is the latter considered to be have been achieved. </a:t>
            </a:r>
          </a:p>
          <a:p>
            <a:endParaRPr lang="en-ZA" sz="1400" b="0" dirty="0"/>
          </a:p>
          <a:p>
            <a:endParaRPr lang="en-ZA" sz="1400" b="0" dirty="0">
              <a:cs typeface="Calibri" panose="020F0502020204030204" pitchFamily="34" charset="0"/>
            </a:endParaRPr>
          </a:p>
          <a:p>
            <a:endParaRPr lang="en-ZA" b="0" dirty="0">
              <a:cs typeface="Calibri" panose="020F0502020204030204" pitchFamily="34" charset="0"/>
            </a:endParaRPr>
          </a:p>
          <a:p>
            <a:pPr marL="0" lvl="1" indent="0" algn="just">
              <a:buNone/>
            </a:pPr>
            <a:endParaRPr lang="en-US" dirty="0"/>
          </a:p>
        </p:txBody>
      </p:sp>
    </p:spTree>
    <p:custDataLst>
      <p:tags r:id="rId1"/>
    </p:custDataLst>
    <p:extLst>
      <p:ext uri="{BB962C8B-B14F-4D97-AF65-F5344CB8AC3E}">
        <p14:creationId xmlns:p14="http://schemas.microsoft.com/office/powerpoint/2010/main" xmlns="" val="756405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Introduction</a:t>
            </a:r>
          </a:p>
        </p:txBody>
      </p:sp>
      <p:sp>
        <p:nvSpPr>
          <p:cNvPr id="9" name="Slide Number Placeholder 8"/>
          <p:cNvSpPr>
            <a:spLocks noGrp="1"/>
          </p:cNvSpPr>
          <p:nvPr>
            <p:ph type="sldNum" sz="quarter" idx="4"/>
          </p:nvPr>
        </p:nvSpPr>
        <p:spPr/>
        <p:txBody>
          <a:bodyPr/>
          <a:lstStyle/>
          <a:p>
            <a:fld id="{8406839F-D7A4-4E5D-B93D-768AD4D1DB36}" type="slidenum">
              <a:rPr lang="en-ZA" smtClean="0"/>
              <a:pPr/>
              <a:t>4</a:t>
            </a:fld>
            <a:endParaRPr lang="en-ZA" dirty="0"/>
          </a:p>
        </p:txBody>
      </p:sp>
      <p:sp>
        <p:nvSpPr>
          <p:cNvPr id="8" name="Footer Placeholder 7"/>
          <p:cNvSpPr>
            <a:spLocks noGrp="1"/>
          </p:cNvSpPr>
          <p:nvPr>
            <p:ph type="ftr" sz="quarter" idx="3"/>
          </p:nvPr>
        </p:nvSpPr>
        <p:spPr/>
        <p:txBody>
          <a:bodyPr/>
          <a:lstStyle/>
          <a:p>
            <a:r>
              <a:rPr lang="en-US"/>
              <a:t>DSD Performance Reporting: October 2019 - March 2020</a:t>
            </a:r>
            <a:endParaRPr lang="en-GB" dirty="0"/>
          </a:p>
        </p:txBody>
      </p:sp>
      <p:sp>
        <p:nvSpPr>
          <p:cNvPr id="4" name="Text Placeholder 3"/>
          <p:cNvSpPr>
            <a:spLocks noGrp="1"/>
          </p:cNvSpPr>
          <p:nvPr>
            <p:ph type="body" sz="quarter" idx="10"/>
          </p:nvPr>
        </p:nvSpPr>
        <p:spPr>
          <a:xfrm>
            <a:off x="295275" y="620688"/>
            <a:ext cx="8597205" cy="5847462"/>
          </a:xfrm>
        </p:spPr>
        <p:txBody>
          <a:bodyPr>
            <a:normAutofit/>
          </a:bodyPr>
          <a:lstStyle/>
          <a:p>
            <a:endParaRPr lang="en-ZA" sz="1400" b="0" dirty="0"/>
          </a:p>
          <a:p>
            <a:r>
              <a:rPr lang="en-ZA" sz="1400" b="0" dirty="0"/>
              <a:t>The first category was subsequently dropped by the DPME so currently there are only two categories:</a:t>
            </a:r>
          </a:p>
          <a:p>
            <a:endParaRPr lang="en-ZA" sz="1400" b="0" dirty="0"/>
          </a:p>
          <a:p>
            <a:pPr marL="285750" indent="-285750">
              <a:buFont typeface="Arial" panose="020B0604020202020204" pitchFamily="34" charset="0"/>
              <a:buChar char="•"/>
            </a:pPr>
            <a:r>
              <a:rPr lang="en-ZA" sz="1400" b="0" dirty="0"/>
              <a:t>Where performance is between 0 – 99.9%, the target is not considered to have been achieved</a:t>
            </a:r>
          </a:p>
          <a:p>
            <a:pPr marL="285750" indent="-285750">
              <a:buFont typeface="Arial" panose="020B0604020202020204" pitchFamily="34" charset="0"/>
              <a:buChar char="•"/>
            </a:pPr>
            <a:r>
              <a:rPr lang="en-ZA" sz="1400" b="0" dirty="0"/>
              <a:t>Where performance equals the target, the latter considered to have been achieved.</a:t>
            </a:r>
          </a:p>
          <a:p>
            <a:endParaRPr lang="en-ZA" sz="1400" b="0" dirty="0"/>
          </a:p>
          <a:p>
            <a:r>
              <a:rPr lang="en-ZA" sz="1400" b="0" dirty="0"/>
              <a:t>Owing to the fact that there are valid reasons for not achieving a target, these are recorded and used to improve service delivery and ultimately, target attainment</a:t>
            </a:r>
          </a:p>
          <a:p>
            <a:endParaRPr lang="en-ZA" sz="1400" b="0" dirty="0">
              <a:cs typeface="Calibri" panose="020F0502020204030204" pitchFamily="34" charset="0"/>
            </a:endParaRPr>
          </a:p>
          <a:p>
            <a:pPr marL="0" lvl="1" indent="0" algn="just">
              <a:buNone/>
            </a:pPr>
            <a:r>
              <a:rPr lang="en-ZA" sz="1400" dirty="0">
                <a:cs typeface="Calibri" panose="020F0502020204030204" pitchFamily="34" charset="0"/>
              </a:rPr>
              <a:t>It is also suggested that we focus on the </a:t>
            </a:r>
            <a:r>
              <a:rPr lang="en-ZA" sz="1400" b="1" dirty="0">
                <a:cs typeface="Calibri" panose="020F0502020204030204" pitchFamily="34" charset="0"/>
              </a:rPr>
              <a:t>3</a:t>
            </a:r>
            <a:r>
              <a:rPr lang="en-ZA" sz="1400" b="1" baseline="30000" dirty="0">
                <a:cs typeface="Calibri" panose="020F0502020204030204" pitchFamily="34" charset="0"/>
              </a:rPr>
              <a:t>rd</a:t>
            </a:r>
            <a:r>
              <a:rPr lang="en-ZA" sz="1400" b="1" dirty="0">
                <a:cs typeface="Calibri" panose="020F0502020204030204" pitchFamily="34" charset="0"/>
              </a:rPr>
              <a:t> Quarter since this information has been validated </a:t>
            </a:r>
            <a:r>
              <a:rPr lang="en-ZA" sz="1400" dirty="0">
                <a:cs typeface="Calibri" panose="020F0502020204030204" pitchFamily="34" charset="0"/>
              </a:rPr>
              <a:t>i.e. the information is considered accurate and complete because it has been checked against its source documents.</a:t>
            </a:r>
          </a:p>
          <a:p>
            <a:pPr marL="0" lvl="1" indent="0" algn="just">
              <a:buNone/>
            </a:pPr>
            <a:endParaRPr lang="en-ZA" sz="1400" dirty="0">
              <a:cs typeface="Calibri" panose="020F0502020204030204" pitchFamily="34" charset="0"/>
            </a:endParaRPr>
          </a:p>
          <a:p>
            <a:pPr marL="0" lvl="1" indent="0" algn="just">
              <a:buNone/>
            </a:pPr>
            <a:r>
              <a:rPr lang="en-ZA" sz="1400" dirty="0">
                <a:cs typeface="Calibri" panose="020F0502020204030204" pitchFamily="34" charset="0"/>
              </a:rPr>
              <a:t>It is suggested that we discuss those targets that have not been attained – highlighted in </a:t>
            </a:r>
            <a:r>
              <a:rPr lang="en-ZA" sz="1400" b="1" dirty="0">
                <a:solidFill>
                  <a:srgbClr val="FF0000"/>
                </a:solidFill>
                <a:cs typeface="Calibri" panose="020F0502020204030204" pitchFamily="34" charset="0"/>
              </a:rPr>
              <a:t>red</a:t>
            </a:r>
          </a:p>
          <a:p>
            <a:endParaRPr lang="en-ZA" sz="1400" b="0" dirty="0">
              <a:cs typeface="Calibri" panose="020F0502020204030204" pitchFamily="34" charset="0"/>
            </a:endParaRPr>
          </a:p>
          <a:p>
            <a:r>
              <a:rPr lang="en-ZA" sz="1400" b="0" dirty="0">
                <a:cs typeface="Calibri" panose="020F0502020204030204" pitchFamily="34" charset="0"/>
              </a:rPr>
              <a:t>The </a:t>
            </a:r>
            <a:r>
              <a:rPr lang="en-ZA" sz="1400" dirty="0">
                <a:cs typeface="Calibri" panose="020F0502020204030204" pitchFamily="34" charset="0"/>
              </a:rPr>
              <a:t>information</a:t>
            </a:r>
            <a:r>
              <a:rPr lang="en-ZA" sz="1400" b="0" dirty="0">
                <a:cs typeface="Calibri" panose="020F0502020204030204" pitchFamily="34" charset="0"/>
              </a:rPr>
              <a:t> recorded as </a:t>
            </a:r>
            <a:r>
              <a:rPr lang="en-ZA" sz="1400" dirty="0">
                <a:cs typeface="Calibri" panose="020F0502020204030204" pitchFamily="34" charset="0"/>
              </a:rPr>
              <a:t>4</a:t>
            </a:r>
            <a:r>
              <a:rPr lang="en-ZA" sz="1400" baseline="30000" dirty="0">
                <a:cs typeface="Calibri" panose="020F0502020204030204" pitchFamily="34" charset="0"/>
              </a:rPr>
              <a:t>th</a:t>
            </a:r>
            <a:r>
              <a:rPr lang="en-ZA" sz="1400" dirty="0">
                <a:cs typeface="Calibri" panose="020F0502020204030204" pitchFamily="34" charset="0"/>
              </a:rPr>
              <a:t> Quarter is still preliminary </a:t>
            </a:r>
            <a:r>
              <a:rPr lang="en-ZA" sz="1400" b="0" dirty="0">
                <a:cs typeface="Calibri" panose="020F0502020204030204" pitchFamily="34" charset="0"/>
              </a:rPr>
              <a:t>as it still has to be checked for accuracy and completeness. </a:t>
            </a:r>
            <a:r>
              <a:rPr lang="en-ZA" sz="1400" b="0" dirty="0"/>
              <a:t>All programmes are in the process of validating their fourth quarter performance information in preparation for its submission to the NDSD on 9 June 2020. </a:t>
            </a:r>
          </a:p>
          <a:p>
            <a:endParaRPr lang="en-ZA" sz="1400" b="0" dirty="0"/>
          </a:p>
          <a:p>
            <a:r>
              <a:rPr lang="en-ZA" sz="1400" b="0" dirty="0">
                <a:cs typeface="Calibri" panose="020F0502020204030204" pitchFamily="34" charset="0"/>
              </a:rPr>
              <a:t>Where </a:t>
            </a:r>
            <a:r>
              <a:rPr lang="en-ZA" sz="1400" dirty="0">
                <a:cs typeface="Calibri" panose="020F0502020204030204" pitchFamily="34" charset="0"/>
              </a:rPr>
              <a:t>only 4</a:t>
            </a:r>
            <a:r>
              <a:rPr lang="en-ZA" sz="1400" baseline="30000" dirty="0">
                <a:cs typeface="Calibri" panose="020F0502020204030204" pitchFamily="34" charset="0"/>
              </a:rPr>
              <a:t>th</a:t>
            </a:r>
            <a:r>
              <a:rPr lang="en-ZA" sz="1400" dirty="0">
                <a:cs typeface="Calibri" panose="020F0502020204030204" pitchFamily="34" charset="0"/>
              </a:rPr>
              <a:t> Quarter preliminary information is reflected</a:t>
            </a:r>
            <a:r>
              <a:rPr lang="en-ZA" sz="1400" b="0" dirty="0">
                <a:cs typeface="Calibri" panose="020F0502020204030204" pitchFamily="34" charset="0"/>
              </a:rPr>
              <a:t>, the </a:t>
            </a:r>
            <a:r>
              <a:rPr lang="en-ZA" sz="1400" dirty="0">
                <a:cs typeface="Calibri" panose="020F0502020204030204" pitchFamily="34" charset="0"/>
              </a:rPr>
              <a:t>target is reported annually </a:t>
            </a:r>
            <a:r>
              <a:rPr lang="en-ZA" sz="1400" b="0" dirty="0">
                <a:cs typeface="Calibri" panose="020F0502020204030204" pitchFamily="34" charset="0"/>
              </a:rPr>
              <a:t>and not quarterly.</a:t>
            </a:r>
          </a:p>
          <a:p>
            <a:endParaRPr lang="en-ZA" sz="1400" b="0" dirty="0"/>
          </a:p>
          <a:p>
            <a:endParaRPr lang="en-ZA" sz="1400" b="0" dirty="0">
              <a:cs typeface="Calibri" panose="020F0502020204030204" pitchFamily="34" charset="0"/>
            </a:endParaRPr>
          </a:p>
          <a:p>
            <a:endParaRPr lang="en-ZA" b="0" dirty="0">
              <a:cs typeface="Calibri" panose="020F0502020204030204" pitchFamily="34" charset="0"/>
            </a:endParaRPr>
          </a:p>
          <a:p>
            <a:pPr marL="0" lvl="1" indent="0" algn="just">
              <a:buNone/>
            </a:pPr>
            <a:endParaRPr lang="en-US" dirty="0"/>
          </a:p>
        </p:txBody>
      </p:sp>
    </p:spTree>
    <p:custDataLst>
      <p:tags r:id="rId1"/>
    </p:custDataLst>
    <p:extLst>
      <p:ext uri="{BB962C8B-B14F-4D97-AF65-F5344CB8AC3E}">
        <p14:creationId xmlns:p14="http://schemas.microsoft.com/office/powerpoint/2010/main" xmlns="" val="57451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Introduction</a:t>
            </a:r>
          </a:p>
        </p:txBody>
      </p:sp>
      <p:sp>
        <p:nvSpPr>
          <p:cNvPr id="9" name="Slide Number Placeholder 8"/>
          <p:cNvSpPr>
            <a:spLocks noGrp="1"/>
          </p:cNvSpPr>
          <p:nvPr>
            <p:ph type="sldNum" sz="quarter" idx="4"/>
          </p:nvPr>
        </p:nvSpPr>
        <p:spPr/>
        <p:txBody>
          <a:bodyPr/>
          <a:lstStyle/>
          <a:p>
            <a:fld id="{8406839F-D7A4-4E5D-B93D-768AD4D1DB36}" type="slidenum">
              <a:rPr lang="en-ZA" smtClean="0"/>
              <a:pPr/>
              <a:t>5</a:t>
            </a:fld>
            <a:endParaRPr lang="en-ZA" dirty="0"/>
          </a:p>
        </p:txBody>
      </p:sp>
      <p:sp>
        <p:nvSpPr>
          <p:cNvPr id="8" name="Footer Placeholder 7"/>
          <p:cNvSpPr>
            <a:spLocks noGrp="1"/>
          </p:cNvSpPr>
          <p:nvPr>
            <p:ph type="ftr" sz="quarter" idx="3"/>
          </p:nvPr>
        </p:nvSpPr>
        <p:spPr/>
        <p:txBody>
          <a:bodyPr/>
          <a:lstStyle/>
          <a:p>
            <a:r>
              <a:rPr lang="en-US"/>
              <a:t>DSD Performance Reporting: October 2019 - March 2020</a:t>
            </a:r>
            <a:endParaRPr lang="en-GB" dirty="0"/>
          </a:p>
        </p:txBody>
      </p:sp>
      <p:sp>
        <p:nvSpPr>
          <p:cNvPr id="4" name="Text Placeholder 3"/>
          <p:cNvSpPr>
            <a:spLocks noGrp="1"/>
          </p:cNvSpPr>
          <p:nvPr>
            <p:ph type="body" sz="quarter" idx="10"/>
          </p:nvPr>
        </p:nvSpPr>
        <p:spPr>
          <a:xfrm>
            <a:off x="295275" y="980728"/>
            <a:ext cx="8597205" cy="5400600"/>
          </a:xfrm>
        </p:spPr>
        <p:txBody>
          <a:bodyPr>
            <a:normAutofit/>
          </a:bodyPr>
          <a:lstStyle/>
          <a:p>
            <a:pPr marL="0" lvl="1" indent="0" algn="just">
              <a:buNone/>
            </a:pPr>
            <a:endParaRPr lang="en-ZA" sz="1400" dirty="0"/>
          </a:p>
          <a:p>
            <a:pPr marL="0" lvl="1" indent="0" algn="just">
              <a:buNone/>
            </a:pPr>
            <a:r>
              <a:rPr lang="en-ZA" sz="1400" dirty="0"/>
              <a:t>For the financial year ending March 2020, the Department collected performance information against 51 performance indicators.</a:t>
            </a:r>
          </a:p>
          <a:p>
            <a:pPr marL="0" lvl="1" indent="0" algn="just">
              <a:buNone/>
            </a:pPr>
            <a:endParaRPr lang="en-ZA" sz="1400" dirty="0"/>
          </a:p>
          <a:p>
            <a:pPr marL="0" lvl="1" indent="0" algn="just">
              <a:buNone/>
            </a:pPr>
            <a:r>
              <a:rPr lang="en-ZA" sz="1400" dirty="0"/>
              <a:t>The social sector was not customised in the 2019/20 financial year i.e. there was no set of nationally agreed upon performance indicators for this period.</a:t>
            </a:r>
          </a:p>
          <a:p>
            <a:pPr marL="0" lvl="1" indent="0" algn="just">
              <a:buNone/>
            </a:pPr>
            <a:endParaRPr lang="en-US" sz="1400" dirty="0"/>
          </a:p>
        </p:txBody>
      </p:sp>
    </p:spTree>
    <p:custDataLst>
      <p:tags r:id="rId1"/>
    </p:custDataLst>
    <p:extLst>
      <p:ext uri="{BB962C8B-B14F-4D97-AF65-F5344CB8AC3E}">
        <p14:creationId xmlns:p14="http://schemas.microsoft.com/office/powerpoint/2010/main" xmlns="" val="604907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611188" y="1412776"/>
            <a:ext cx="8281291" cy="3240360"/>
          </a:xfrm>
        </p:spPr>
        <p:txBody>
          <a:bodyPr>
            <a:normAutofit/>
          </a:bodyPr>
          <a:lstStyle/>
          <a:p>
            <a:r>
              <a:rPr lang="en-US" sz="2400" b="1" dirty="0"/>
              <a:t>PROGRAMME 1: ADMINISTRATION</a:t>
            </a:r>
          </a:p>
          <a:p>
            <a:endParaRPr lang="en-US" sz="2400" b="1" dirty="0"/>
          </a:p>
          <a:p>
            <a:r>
              <a:rPr lang="en-US" sz="2400" dirty="0"/>
              <a:t>Sub-programme:</a:t>
            </a:r>
          </a:p>
          <a:p>
            <a:endParaRPr lang="en-US" sz="2400" dirty="0"/>
          </a:p>
          <a:p>
            <a:pPr>
              <a:lnSpc>
                <a:spcPct val="120000"/>
              </a:lnSpc>
            </a:pPr>
            <a:r>
              <a:rPr lang="en-US" sz="2400" dirty="0"/>
              <a:t>Corporate Management Services</a:t>
            </a:r>
          </a:p>
        </p:txBody>
      </p:sp>
    </p:spTree>
    <p:custDataLst>
      <p:tags r:id="rId1"/>
    </p:custDataLst>
    <p:extLst>
      <p:ext uri="{BB962C8B-B14F-4D97-AF65-F5344CB8AC3E}">
        <p14:creationId xmlns:p14="http://schemas.microsoft.com/office/powerpoint/2010/main" xmlns="" val="302826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Programme 1: Administration</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7</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3018292264"/>
              </p:ext>
            </p:extLst>
          </p:nvPr>
        </p:nvGraphicFramePr>
        <p:xfrm>
          <a:off x="251518" y="1265295"/>
          <a:ext cx="8784976" cy="4372124"/>
        </p:xfrm>
        <a:graphic>
          <a:graphicData uri="http://schemas.openxmlformats.org/drawingml/2006/table">
            <a:tbl>
              <a:tblPr firstRow="1" bandRow="1">
                <a:tableStyleId>{5C22544A-7EE6-4342-B048-85BDC9FD1C3A}</a:tableStyleId>
              </a:tblPr>
              <a:tblGrid>
                <a:gridCol w="3384378">
                  <a:extLst>
                    <a:ext uri="{9D8B030D-6E8A-4147-A177-3AD203B41FA5}">
                      <a16:colId xmlns:a16="http://schemas.microsoft.com/office/drawing/2014/main" xmlns="" val="2852729307"/>
                    </a:ext>
                  </a:extLst>
                </a:gridCol>
                <a:gridCol w="936104">
                  <a:extLst>
                    <a:ext uri="{9D8B030D-6E8A-4147-A177-3AD203B41FA5}">
                      <a16:colId xmlns:a16="http://schemas.microsoft.com/office/drawing/2014/main" xmlns="" val="1907899341"/>
                    </a:ext>
                  </a:extLst>
                </a:gridCol>
                <a:gridCol w="1224136">
                  <a:extLst>
                    <a:ext uri="{9D8B030D-6E8A-4147-A177-3AD203B41FA5}">
                      <a16:colId xmlns:a16="http://schemas.microsoft.com/office/drawing/2014/main" xmlns="" val="3106086020"/>
                    </a:ext>
                  </a:extLst>
                </a:gridCol>
                <a:gridCol w="1152128">
                  <a:extLst>
                    <a:ext uri="{9D8B030D-6E8A-4147-A177-3AD203B41FA5}">
                      <a16:colId xmlns:a16="http://schemas.microsoft.com/office/drawing/2014/main" xmlns="" val="589706686"/>
                    </a:ext>
                  </a:extLst>
                </a:gridCol>
                <a:gridCol w="864096">
                  <a:extLst>
                    <a:ext uri="{9D8B030D-6E8A-4147-A177-3AD203B41FA5}">
                      <a16:colId xmlns:a16="http://schemas.microsoft.com/office/drawing/2014/main" xmlns="" val="4223960404"/>
                    </a:ext>
                  </a:extLst>
                </a:gridCol>
                <a:gridCol w="1224134">
                  <a:extLst>
                    <a:ext uri="{9D8B030D-6E8A-4147-A177-3AD203B41FA5}">
                      <a16:colId xmlns:a16="http://schemas.microsoft.com/office/drawing/2014/main" xmlns="" val="1880861134"/>
                    </a:ext>
                  </a:extLst>
                </a:gridCol>
              </a:tblGrid>
              <a:tr h="427087">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endParaRPr lang="en-US"/>
                    </a:p>
                  </a:txBody>
                  <a:tcPr/>
                </a:tc>
                <a:tc gridSpan="2">
                  <a:txBody>
                    <a:bodyPr/>
                    <a:lstStyle/>
                    <a:p>
                      <a:pPr algn="ctr"/>
                      <a:r>
                        <a:rPr lang="en-US" sz="1200" baseline="0" dirty="0"/>
                        <a:t>4</a:t>
                      </a:r>
                      <a:r>
                        <a:rPr lang="en-US" sz="1200" baseline="30000" dirty="0"/>
                        <a:t>th</a:t>
                      </a:r>
                      <a:r>
                        <a:rPr lang="en-US" sz="1200" baseline="0" dirty="0"/>
                        <a:t> Quarter  </a:t>
                      </a:r>
                    </a:p>
                    <a:p>
                      <a:pPr algn="ctr"/>
                      <a:r>
                        <a:rPr lang="en-US" sz="1200" baseline="0" dirty="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extLst>
                  <a:ext uri="{0D108BD9-81ED-4DB2-BD59-A6C34878D82A}">
                    <a16:rowId xmlns:a16="http://schemas.microsoft.com/office/drawing/2014/main" xmlns="" val="190855089"/>
                  </a:ext>
                </a:extLst>
              </a:tr>
              <a:tr h="256252">
                <a:tc>
                  <a:txBody>
                    <a:bodyPr/>
                    <a:lstStyle/>
                    <a:p>
                      <a:pPr algn="ctr"/>
                      <a:endParaRPr lang="en-US" sz="1200" dirty="0"/>
                    </a:p>
                  </a:txBody>
                  <a:tcPr>
                    <a:lnL w="952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1489"/>
                    </a:solidFill>
                  </a:tcPr>
                </a:tc>
                <a:tc>
                  <a:txBody>
                    <a:bodyPr/>
                    <a:lstStyle/>
                    <a:p>
                      <a:pPr marL="0" indent="0" algn="ctr"/>
                      <a:r>
                        <a:rPr lang="en-US" sz="1100" dirty="0">
                          <a:solidFill>
                            <a:schemeClr val="bg1"/>
                          </a:solidFill>
                        </a:rPr>
                        <a:t>Target</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Percentage</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564923">
                <a:tc>
                  <a:txBody>
                    <a:bodyPr/>
                    <a:lstStyle/>
                    <a:p>
                      <a:r>
                        <a:rPr lang="en-US" sz="1100" dirty="0"/>
                        <a:t>Number of training interventions for social work and social work-related occupations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100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3200849"/>
                  </a:ext>
                </a:extLst>
              </a:tr>
              <a:tr h="439383">
                <a:tc>
                  <a:txBody>
                    <a:bodyPr/>
                    <a:lstStyle/>
                    <a:p>
                      <a:r>
                        <a:rPr lang="en-US" sz="1100" dirty="0"/>
                        <a:t>Number of Premier Advancement of Youth</a:t>
                      </a:r>
                      <a:r>
                        <a:rPr lang="en-US" sz="1100" baseline="0" dirty="0"/>
                        <a:t> (PAY) interns</a:t>
                      </a:r>
                      <a:endParaRPr lang="en-US" sz="1100"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20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439383">
                <a:tc>
                  <a:txBody>
                    <a:bodyPr/>
                    <a:lstStyle/>
                    <a:p>
                      <a:r>
                        <a:rPr lang="en-US" sz="1100" dirty="0"/>
                        <a:t>MPAT level for the Management Standard:</a:t>
                      </a:r>
                    </a:p>
                    <a:p>
                      <a:r>
                        <a:rPr lang="en-US" sz="1100" dirty="0"/>
                        <a:t>Annual Performance Plans*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80883898"/>
                  </a:ext>
                </a:extLst>
              </a:tr>
              <a:tr h="439383">
                <a:tc>
                  <a:txBody>
                    <a:bodyPr/>
                    <a:lstStyle/>
                    <a:p>
                      <a:r>
                        <a:rPr lang="en-US" sz="1100" dirty="0"/>
                        <a:t>MPAT level for the Management Standard:</a:t>
                      </a:r>
                    </a:p>
                    <a:p>
                      <a:r>
                        <a:rPr lang="en-US" sz="1100" dirty="0"/>
                        <a:t>Corporate Governance of ICT*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21936199"/>
                  </a:ext>
                </a:extLst>
              </a:tr>
              <a:tr h="439383">
                <a:tc>
                  <a:txBody>
                    <a:bodyPr/>
                    <a:lstStyle/>
                    <a:p>
                      <a:r>
                        <a:rPr lang="en-US" sz="1100" dirty="0"/>
                        <a:t>MPAT level for the Performance Area: Supply</a:t>
                      </a:r>
                    </a:p>
                    <a:p>
                      <a:r>
                        <a:rPr lang="en-US" sz="1100" dirty="0"/>
                        <a:t>Chain Management*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04073798"/>
                  </a:ext>
                </a:extLst>
              </a:tr>
              <a:tr h="439383">
                <a:tc>
                  <a:txBody>
                    <a:bodyPr/>
                    <a:lstStyle/>
                    <a:p>
                      <a:r>
                        <a:rPr lang="en-US" sz="1100" dirty="0"/>
                        <a:t>MPAT level for the Performance Area:</a:t>
                      </a:r>
                    </a:p>
                    <a:p>
                      <a:r>
                        <a:rPr lang="en-US" sz="1100" dirty="0"/>
                        <a:t>Expenditure Management*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22072802"/>
                  </a:ext>
                </a:extLst>
              </a:tr>
              <a:tr h="439383">
                <a:tc>
                  <a:txBody>
                    <a:bodyPr/>
                    <a:lstStyle/>
                    <a:p>
                      <a:r>
                        <a:rPr lang="en-US" sz="1100" dirty="0"/>
                        <a:t>MPAT level for the Performance Area:</a:t>
                      </a:r>
                    </a:p>
                    <a:p>
                      <a:r>
                        <a:rPr lang="en-US" sz="1100" dirty="0"/>
                        <a:t>Monitoring*</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93838807"/>
                  </a:ext>
                </a:extLst>
              </a:tr>
              <a:tr h="439383">
                <a:tc>
                  <a:txBody>
                    <a:bodyPr/>
                    <a:lstStyle/>
                    <a:p>
                      <a:r>
                        <a:rPr lang="en-US" sz="1100" dirty="0"/>
                        <a:t>MPAT level for the Performance Area:</a:t>
                      </a:r>
                    </a:p>
                    <a:p>
                      <a:r>
                        <a:rPr lang="en-US" sz="1100" dirty="0"/>
                        <a:t>Evaluation*</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ctr"/>
                      <a:r>
                        <a:rPr lang="en-US" sz="1100" dirty="0"/>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10761751"/>
                  </a:ext>
                </a:extLst>
              </a:tr>
            </a:tbl>
          </a:graphicData>
        </a:graphic>
      </p:graphicFrame>
      <p:sp>
        <p:nvSpPr>
          <p:cNvPr id="2" name="TextBox 1">
            <a:extLst>
              <a:ext uri="{FF2B5EF4-FFF2-40B4-BE49-F238E27FC236}">
                <a16:creationId xmlns:a16="http://schemas.microsoft.com/office/drawing/2014/main" xmlns="" id="{4CED66D2-A31E-43EF-9F2D-CD0314268628}"/>
              </a:ext>
            </a:extLst>
          </p:cNvPr>
          <p:cNvSpPr txBox="1"/>
          <p:nvPr/>
        </p:nvSpPr>
        <p:spPr>
          <a:xfrm>
            <a:off x="218988" y="5775785"/>
            <a:ext cx="8640807" cy="553998"/>
          </a:xfrm>
          <a:prstGeom prst="rect">
            <a:avLst/>
          </a:prstGeom>
          <a:noFill/>
        </p:spPr>
        <p:txBody>
          <a:bodyPr wrap="square" rtlCol="0">
            <a:spAutoFit/>
          </a:bodyPr>
          <a:lstStyle/>
          <a:p>
            <a:r>
              <a:rPr lang="en-US" sz="1000" dirty="0"/>
              <a:t>* DPME discontinued the Management Performance Assessment Tool (MPAT) as a compliance tool in January 2019. The Department of the Premier however indicated that the MPAT standards still have to be reflected as Programme 1 performance indicators in the 2019/20 APP, albeit without targets</a:t>
            </a:r>
          </a:p>
        </p:txBody>
      </p:sp>
    </p:spTree>
    <p:custDataLst>
      <p:tags r:id="rId1"/>
    </p:custDataLst>
    <p:extLst>
      <p:ext uri="{BB962C8B-B14F-4D97-AF65-F5344CB8AC3E}">
        <p14:creationId xmlns:p14="http://schemas.microsoft.com/office/powerpoint/2010/main" xmlns="" val="258678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611188" y="1412776"/>
            <a:ext cx="8281291" cy="3240360"/>
          </a:xfrm>
        </p:spPr>
        <p:txBody>
          <a:bodyPr>
            <a:normAutofit/>
          </a:bodyPr>
          <a:lstStyle/>
          <a:p>
            <a:r>
              <a:rPr lang="en-US" sz="2400" b="1" dirty="0"/>
              <a:t>PROGRAMME 2: SOCIAL WELFARE SERVICES</a:t>
            </a:r>
          </a:p>
          <a:p>
            <a:endParaRPr lang="en-US" sz="2400" b="1" dirty="0"/>
          </a:p>
          <a:p>
            <a:r>
              <a:rPr lang="en-US" sz="2400" dirty="0"/>
              <a:t>Sub-programmes:</a:t>
            </a:r>
          </a:p>
          <a:p>
            <a:endParaRPr lang="en-US" sz="2400" dirty="0"/>
          </a:p>
          <a:p>
            <a:pPr>
              <a:lnSpc>
                <a:spcPct val="120000"/>
              </a:lnSpc>
            </a:pPr>
            <a:r>
              <a:rPr lang="en-US" sz="2400" dirty="0"/>
              <a:t>Services to Older Persons</a:t>
            </a:r>
          </a:p>
          <a:p>
            <a:pPr>
              <a:lnSpc>
                <a:spcPct val="120000"/>
              </a:lnSpc>
            </a:pPr>
            <a:r>
              <a:rPr lang="en-US" sz="2400" dirty="0"/>
              <a:t>Services to Persons with Disabilities</a:t>
            </a:r>
          </a:p>
          <a:p>
            <a:pPr>
              <a:lnSpc>
                <a:spcPct val="120000"/>
              </a:lnSpc>
            </a:pPr>
            <a:r>
              <a:rPr lang="en-US" sz="2400" dirty="0"/>
              <a:t>Social Relief</a:t>
            </a:r>
          </a:p>
        </p:txBody>
      </p:sp>
    </p:spTree>
    <p:custDataLst>
      <p:tags r:id="rId1"/>
    </p:custDataLst>
    <p:extLst>
      <p:ext uri="{BB962C8B-B14F-4D97-AF65-F5344CB8AC3E}">
        <p14:creationId xmlns:p14="http://schemas.microsoft.com/office/powerpoint/2010/main" xmlns="" val="333399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Programme 2: Social Welfare Services</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9</a:t>
            </a:fld>
            <a:endParaRPr lang="en-ZA" dirty="0"/>
          </a:p>
        </p:txBody>
      </p:sp>
      <p:sp>
        <p:nvSpPr>
          <p:cNvPr id="11" name="Footer Placeholder 10"/>
          <p:cNvSpPr>
            <a:spLocks noGrp="1"/>
          </p:cNvSpPr>
          <p:nvPr>
            <p:ph type="ftr" sz="quarter" idx="3"/>
          </p:nvPr>
        </p:nvSpPr>
        <p:spPr/>
        <p:txBody>
          <a:bodyPr/>
          <a:lstStyle/>
          <a:p>
            <a:r>
              <a:rPr lang="en-US"/>
              <a:t>DSD Performance Reporting: October 2019 - March 2020</a:t>
            </a:r>
            <a:endParaRPr lang="en-GB" dirty="0"/>
          </a:p>
        </p:txBody>
      </p:sp>
      <p:graphicFrame>
        <p:nvGraphicFramePr>
          <p:cNvPr id="13" name="Table 12">
            <a:extLst>
              <a:ext uri="{FF2B5EF4-FFF2-40B4-BE49-F238E27FC236}">
                <a16:creationId xmlns:a16="http://schemas.microsoft.com/office/drawing/2014/main" xmlns="" id="{77CF479A-34C1-4A02-819B-F633A266F7D4}"/>
              </a:ext>
            </a:extLst>
          </p:cNvPr>
          <p:cNvGraphicFramePr>
            <a:graphicFrameLocks noGrp="1"/>
          </p:cNvGraphicFramePr>
          <p:nvPr>
            <p:extLst>
              <p:ext uri="{D42A27DB-BD31-4B8C-83A1-F6EECF244321}">
                <p14:modId xmlns:p14="http://schemas.microsoft.com/office/powerpoint/2010/main" xmlns="" val="191865124"/>
              </p:ext>
            </p:extLst>
          </p:nvPr>
        </p:nvGraphicFramePr>
        <p:xfrm>
          <a:off x="295275" y="1265294"/>
          <a:ext cx="8611052" cy="5123620"/>
        </p:xfrm>
        <a:graphic>
          <a:graphicData uri="http://schemas.openxmlformats.org/drawingml/2006/table">
            <a:tbl>
              <a:tblPr firstRow="1" bandRow="1">
                <a:tableStyleId>{5C22544A-7EE6-4342-B048-85BDC9FD1C3A}</a:tableStyleId>
              </a:tblPr>
              <a:tblGrid>
                <a:gridCol w="3052589">
                  <a:extLst>
                    <a:ext uri="{9D8B030D-6E8A-4147-A177-3AD203B41FA5}">
                      <a16:colId xmlns:a16="http://schemas.microsoft.com/office/drawing/2014/main" xmlns="" val="2852729307"/>
                    </a:ext>
                  </a:extLst>
                </a:gridCol>
                <a:gridCol w="1152128">
                  <a:extLst>
                    <a:ext uri="{9D8B030D-6E8A-4147-A177-3AD203B41FA5}">
                      <a16:colId xmlns:a16="http://schemas.microsoft.com/office/drawing/2014/main" xmlns="" val="1907899341"/>
                    </a:ext>
                  </a:extLst>
                </a:gridCol>
                <a:gridCol w="1147856">
                  <a:extLst>
                    <a:ext uri="{9D8B030D-6E8A-4147-A177-3AD203B41FA5}">
                      <a16:colId xmlns:a16="http://schemas.microsoft.com/office/drawing/2014/main" xmlns="" val="590641115"/>
                    </a:ext>
                  </a:extLst>
                </a:gridCol>
                <a:gridCol w="1031016">
                  <a:extLst>
                    <a:ext uri="{9D8B030D-6E8A-4147-A177-3AD203B41FA5}">
                      <a16:colId xmlns:a16="http://schemas.microsoft.com/office/drawing/2014/main" xmlns="" val="2945295738"/>
                    </a:ext>
                  </a:extLst>
                </a:gridCol>
                <a:gridCol w="1040176">
                  <a:extLst>
                    <a:ext uri="{9D8B030D-6E8A-4147-A177-3AD203B41FA5}">
                      <a16:colId xmlns:a16="http://schemas.microsoft.com/office/drawing/2014/main" xmlns="" val="528258961"/>
                    </a:ext>
                  </a:extLst>
                </a:gridCol>
                <a:gridCol w="1187287">
                  <a:extLst>
                    <a:ext uri="{9D8B030D-6E8A-4147-A177-3AD203B41FA5}">
                      <a16:colId xmlns:a16="http://schemas.microsoft.com/office/drawing/2014/main" xmlns="" val="676274528"/>
                    </a:ext>
                  </a:extLst>
                </a:gridCol>
              </a:tblGrid>
              <a:tr h="461253">
                <a:tc>
                  <a:txBody>
                    <a:bodyPr/>
                    <a:lstStyle/>
                    <a:p>
                      <a:pPr algn="ctr"/>
                      <a:r>
                        <a:rPr lang="en-US" sz="1200" dirty="0"/>
                        <a:t>Indicator</a:t>
                      </a:r>
                    </a:p>
                  </a:txBody>
                  <a:tcPr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solidFill>
                      <a:srgbClr val="001489"/>
                    </a:solidFill>
                  </a:tcPr>
                </a:tc>
                <a:tc gridSpan="3">
                  <a:txBody>
                    <a:bodyPr/>
                    <a:lstStyle/>
                    <a:p>
                      <a:pPr algn="ctr"/>
                      <a:r>
                        <a:rPr lang="en-US" sz="1200" baseline="0" dirty="0"/>
                        <a:t>3</a:t>
                      </a:r>
                      <a:r>
                        <a:rPr lang="en-US" sz="1200" baseline="30000" dirty="0"/>
                        <a:t>rd</a:t>
                      </a:r>
                      <a:r>
                        <a:rPr lang="en-US" sz="1200" baseline="0" dirty="0"/>
                        <a:t> Quarter </a:t>
                      </a:r>
                    </a:p>
                    <a:p>
                      <a:pPr algn="ctr"/>
                      <a:r>
                        <a:rPr lang="en-US" sz="1200" baseline="0" dirty="0"/>
                        <a:t>Validated Output</a:t>
                      </a:r>
                      <a:endParaRPr lang="en-US" sz="1200" dirty="0"/>
                    </a:p>
                  </a:txBody>
                  <a:tcPr>
                    <a:lnT w="9525" cap="flat" cmpd="sng" algn="ctr">
                      <a:solidFill>
                        <a:schemeClr val="tx1"/>
                      </a:solidFill>
                      <a:prstDash val="solid"/>
                      <a:round/>
                      <a:headEnd type="none" w="med" len="med"/>
                      <a:tailEnd type="none" w="med" len="med"/>
                    </a:lnT>
                    <a:solidFill>
                      <a:srgbClr val="001489"/>
                    </a:solidFill>
                  </a:tcPr>
                </a:tc>
                <a:tc hMerge="1">
                  <a:txBody>
                    <a:bodyPr/>
                    <a:lstStyle/>
                    <a:p>
                      <a:endParaRPr lang="en-US"/>
                    </a:p>
                  </a:txBody>
                  <a:tcPr/>
                </a:tc>
                <a:tc hMerge="1">
                  <a:txBody>
                    <a:bodyPr/>
                    <a:lstStyle/>
                    <a:p>
                      <a:pPr algn="ctr"/>
                      <a:endParaRPr lang="en-US" sz="1200" dirty="0"/>
                    </a:p>
                  </a:txBody>
                  <a:tcPr>
                    <a:lnT w="9525" cap="flat" cmpd="sng" algn="ctr">
                      <a:solidFill>
                        <a:schemeClr val="tx1"/>
                      </a:solidFill>
                      <a:prstDash val="solid"/>
                      <a:round/>
                      <a:headEnd type="none" w="med" len="med"/>
                      <a:tailEnd type="none" w="med" len="med"/>
                    </a:lnT>
                    <a:solidFill>
                      <a:srgbClr val="001489"/>
                    </a:solidFill>
                  </a:tcPr>
                </a:tc>
                <a:tc gridSpan="2">
                  <a:txBody>
                    <a:bodyPr/>
                    <a:lstStyle/>
                    <a:p>
                      <a:pPr algn="ctr"/>
                      <a:r>
                        <a:rPr lang="en-US" sz="1200" baseline="0"/>
                        <a:t>4</a:t>
                      </a:r>
                      <a:r>
                        <a:rPr lang="en-US" sz="1200" baseline="30000"/>
                        <a:t>th</a:t>
                      </a:r>
                      <a:r>
                        <a:rPr lang="en-US" sz="1200" baseline="0"/>
                        <a:t> Quarter  </a:t>
                      </a:r>
                    </a:p>
                    <a:p>
                      <a:pPr algn="ctr"/>
                      <a:r>
                        <a:rPr lang="en-US" sz="1200" baseline="0"/>
                        <a:t>Preliminary  Output</a:t>
                      </a:r>
                      <a:endParaRPr lang="en-US" sz="1200" dirty="0"/>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1489"/>
                    </a:solidFill>
                  </a:tcPr>
                </a:tc>
                <a:tc hMerge="1">
                  <a:txBody>
                    <a:bodyPr/>
                    <a:lstStyle/>
                    <a:p>
                      <a:pPr algn="ctr"/>
                      <a:endParaRPr lang="en-US" sz="1200" dirty="0"/>
                    </a:p>
                  </a:txBody>
                  <a:tcPr>
                    <a:lnT w="12700" cap="flat" cmpd="sng" algn="ctr">
                      <a:solidFill>
                        <a:schemeClr val="tx1"/>
                      </a:solidFill>
                      <a:prstDash val="solid"/>
                      <a:round/>
                      <a:headEnd type="none" w="med" len="med"/>
                      <a:tailEnd type="none" w="med" len="med"/>
                    </a:lnT>
                    <a:solidFill>
                      <a:srgbClr val="001489"/>
                    </a:solidFill>
                  </a:tcPr>
                </a:tc>
                <a:extLst>
                  <a:ext uri="{0D108BD9-81ED-4DB2-BD59-A6C34878D82A}">
                    <a16:rowId xmlns:a16="http://schemas.microsoft.com/office/drawing/2014/main" xmlns="" val="190855089"/>
                  </a:ext>
                </a:extLst>
              </a:tr>
              <a:tr h="276752">
                <a:tc>
                  <a:txBody>
                    <a:bodyPr/>
                    <a:lstStyle/>
                    <a:p>
                      <a:pPr algn="ctr"/>
                      <a:endParaRPr lang="en-US" sz="1100" dirty="0"/>
                    </a:p>
                  </a:txBody>
                  <a:tcPr>
                    <a:lnL w="952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Achievement</a:t>
                      </a:r>
                      <a:endParaRPr lang="en-US" sz="1100" dirty="0">
                        <a:solidFill>
                          <a:schemeClr val="bg1"/>
                        </a:solidFill>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a:solidFill>
                            <a:schemeClr val="bg1"/>
                          </a:solidFill>
                        </a:rPr>
                        <a:t>Percentage</a:t>
                      </a:r>
                      <a:endParaRPr lang="en-US" sz="1100" dirty="0">
                        <a:solidFill>
                          <a:schemeClr val="bg1"/>
                        </a:solidFill>
                      </a:endParaRP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Target</a:t>
                      </a:r>
                    </a:p>
                  </a:txBody>
                  <a:tcPr>
                    <a:lnB w="12700" cap="flat" cmpd="sng" algn="ctr">
                      <a:solidFill>
                        <a:schemeClr val="tx1"/>
                      </a:solidFill>
                      <a:prstDash val="solid"/>
                      <a:round/>
                      <a:headEnd type="none" w="med" len="med"/>
                      <a:tailEnd type="none" w="med" len="med"/>
                    </a:lnB>
                    <a:solidFill>
                      <a:srgbClr val="001489"/>
                    </a:solidFill>
                  </a:tcPr>
                </a:tc>
                <a:tc>
                  <a:txBody>
                    <a:bodyPr/>
                    <a:lstStyle/>
                    <a:p>
                      <a:pPr algn="ctr"/>
                      <a:r>
                        <a:rPr lang="en-US" sz="1100" dirty="0">
                          <a:solidFill>
                            <a:schemeClr val="bg1"/>
                          </a:solidFill>
                        </a:rPr>
                        <a:t>Achievement</a:t>
                      </a:r>
                    </a:p>
                  </a:txBody>
                  <a:tcPr>
                    <a:lnR w="952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772051397"/>
                  </a:ext>
                </a:extLst>
              </a:tr>
              <a:tr h="4305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a:t>
                      </a:r>
                      <a:r>
                        <a:rPr lang="en-US" sz="1100" baseline="0" dirty="0">
                          <a:solidFill>
                            <a:schemeClr val="tx1"/>
                          </a:solidFill>
                        </a:rPr>
                        <a:t> of older persons accessing residential facilities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9 000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8 948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a:solidFill>
                            <a:srgbClr val="B5121B"/>
                          </a:solidFill>
                        </a:rPr>
                        <a:t>99.42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9 000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8 948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93200849"/>
                  </a:ext>
                </a:extLst>
              </a:tr>
              <a:tr h="4191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r>
                        <a:rPr lang="en-US" sz="1100" dirty="0">
                          <a:solidFill>
                            <a:schemeClr val="tx1"/>
                          </a:solidFill>
                        </a:rPr>
                        <a:t>Persons with disabilities under the age of 60 years accommodated at older persons residential facilities, and emergency bed provision</a:t>
                      </a:r>
                      <a:endParaRPr lang="en-US" sz="1100" dirty="0">
                        <a:solidFill>
                          <a:schemeClr val="tx1"/>
                        </a:solidFill>
                        <a:highlight>
                          <a:srgbClr val="FFFF00"/>
                        </a:highligh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100" dirty="0">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31634686"/>
                  </a:ext>
                </a:extLst>
              </a:tr>
              <a:tr h="5143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Number of older persons accessing community based and support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t>17 000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t>17 116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t>100.68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t>17 000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t>17 000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90833023"/>
                  </a:ext>
                </a:extLst>
              </a:tr>
              <a:tr h="408680">
                <a:tc>
                  <a:txBody>
                    <a:bodyPr/>
                    <a:lstStyle/>
                    <a:p>
                      <a:endParaRPr lang="en-US" sz="11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r>
                        <a:rPr lang="en-US" sz="1100" dirty="0">
                          <a:solidFill>
                            <a:schemeClr val="tx1"/>
                          </a:solidFill>
                        </a:rPr>
                        <a:t>Increase in demand for services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1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5253460"/>
                  </a:ext>
                </a:extLst>
              </a:tr>
              <a:tr h="659445">
                <a:tc>
                  <a:txBody>
                    <a:bodyPr/>
                    <a:lstStyle/>
                    <a:p>
                      <a:r>
                        <a:rPr lang="en-US" sz="1100" dirty="0">
                          <a:solidFill>
                            <a:schemeClr val="tx1"/>
                          </a:solidFill>
                        </a:rPr>
                        <a:t>Number of older persons accessing assisted and independent living facilities funded by the DSD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850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771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96852446"/>
                  </a:ext>
                </a:extLst>
              </a:tr>
              <a:tr h="613189">
                <a:tc>
                  <a:txBody>
                    <a:bodyPr/>
                    <a:lstStyle/>
                    <a:p>
                      <a:endParaRPr lang="en-US" sz="11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r>
                        <a:rPr lang="en-US" sz="1100" dirty="0">
                          <a:solidFill>
                            <a:schemeClr val="tx1"/>
                          </a:solidFill>
                        </a:rPr>
                        <a:t>Persons with disabilities under the age of 60 years accommodated at older persons assisted and independent living facilities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100" dirty="0">
                        <a:solidFill>
                          <a:srgbClr val="B5121B"/>
                        </a:solidFill>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2041646"/>
                  </a:ext>
                </a:extLst>
              </a:tr>
              <a:tr h="5539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Number of Persons with Disabilities accessing residential facilities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1 912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1 855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a:solidFill>
                            <a:srgbClr val="C00000"/>
                          </a:solidFill>
                        </a:rPr>
                        <a:t>97.02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1 912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1 888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39376450"/>
                  </a:ext>
                </a:extLst>
              </a:tr>
              <a:tr h="7787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r>
                        <a:rPr lang="en-US" sz="1100" dirty="0">
                          <a:solidFill>
                            <a:schemeClr val="tx1"/>
                          </a:solidFill>
                        </a:rPr>
                        <a:t>Performance impacted by resident relocation, transfer to other facilities, reunification with families as well as infrastructure works/renovations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pPr algn="ctr"/>
                      <a:endParaRPr lang="en-US" sz="1200" dirty="0">
                        <a:solidFill>
                          <a:srgbClr val="B5121B"/>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98321805"/>
                  </a:ext>
                </a:extLst>
              </a:tr>
            </a:tbl>
          </a:graphicData>
        </a:graphic>
      </p:graphicFrame>
    </p:spTree>
    <p:custDataLst>
      <p:tags r:id="rId1"/>
    </p:custDataLst>
    <p:extLst>
      <p:ext uri="{BB962C8B-B14F-4D97-AF65-F5344CB8AC3E}">
        <p14:creationId xmlns:p14="http://schemas.microsoft.com/office/powerpoint/2010/main" xmlns="" val="3636651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0.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1.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2.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3.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10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5.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6.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7.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08.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109.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0.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1.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2.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3.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11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5.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6.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17.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93.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94.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95.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96.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97.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98.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99.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WCG-New PPT Master-01112012</Template>
  <TotalTime>2785</TotalTime>
  <Words>3173</Words>
  <Application>Microsoft Office PowerPoint</Application>
  <PresentationFormat>On-screen Show (4:3)</PresentationFormat>
  <Paragraphs>878</Paragraphs>
  <Slides>30</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3" baseType="lpstr">
      <vt:lpstr>WCG-PPT Master-121022-amc</vt:lpstr>
      <vt:lpstr>1_WCG-PPT Master-121022-amc</vt:lpstr>
      <vt:lpstr>think-cell Slide</vt:lpstr>
      <vt:lpstr>     DSD: PERFORMANCE  REPORTING OCTOBER 2019 – MARCH 2020 </vt:lpstr>
      <vt:lpstr>Introduction</vt:lpstr>
      <vt:lpstr>Introduction</vt:lpstr>
      <vt:lpstr>Introduction</vt:lpstr>
      <vt:lpstr>Introduction</vt:lpstr>
      <vt:lpstr>Slide 6</vt:lpstr>
      <vt:lpstr>Programme 1: Administration</vt:lpstr>
      <vt:lpstr>Slide 8</vt:lpstr>
      <vt:lpstr>Programme 2: Social Welfare Services</vt:lpstr>
      <vt:lpstr>Programme 2: Social Welfare Services</vt:lpstr>
      <vt:lpstr>Programme 2: Social Welfare Services</vt:lpstr>
      <vt:lpstr>Programme 2: Social Welfare Services</vt:lpstr>
      <vt:lpstr>Slide 13</vt:lpstr>
      <vt:lpstr>Programme 3: Children &amp; Families </vt:lpstr>
      <vt:lpstr>Programme 3: Children &amp; Families </vt:lpstr>
      <vt:lpstr>Programme 3: Children &amp; Families </vt:lpstr>
      <vt:lpstr>Programme 3: Children &amp; Families </vt:lpstr>
      <vt:lpstr>Programme 3: Children &amp; Families </vt:lpstr>
      <vt:lpstr>Slide 19</vt:lpstr>
      <vt:lpstr>Programme 4: Restorative Services</vt:lpstr>
      <vt:lpstr>Programme 4: Restorative Services</vt:lpstr>
      <vt:lpstr>Programme 4: Restorative Services</vt:lpstr>
      <vt:lpstr>Programme 4: Restorative Services</vt:lpstr>
      <vt:lpstr>Programme 4: Restorative Services</vt:lpstr>
      <vt:lpstr>Slide 25</vt:lpstr>
      <vt:lpstr>Programme 5: Development and Research</vt:lpstr>
      <vt:lpstr>Programme 5: Development and Research</vt:lpstr>
      <vt:lpstr>Programme 5: Development and Research</vt:lpstr>
      <vt:lpstr>Programme 5: Development and Research</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Sylvanus du Plessis</dc:creator>
  <cp:keywords>POTX</cp:keywords>
  <cp:lastModifiedBy>Monique</cp:lastModifiedBy>
  <cp:revision>189</cp:revision>
  <cp:lastPrinted>2020-05-15T13:28:18Z</cp:lastPrinted>
  <dcterms:created xsi:type="dcterms:W3CDTF">2017-07-31T06:28:37Z</dcterms:created>
  <dcterms:modified xsi:type="dcterms:W3CDTF">2020-05-21T18:38:37Z</dcterms:modified>
  <cp:category>CI</cp:category>
</cp:coreProperties>
</file>