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Lst>
  <p:notesMasterIdLst>
    <p:notesMasterId r:id="rId78"/>
  </p:notesMasterIdLst>
  <p:sldIdLst>
    <p:sldId id="256" r:id="rId3"/>
    <p:sldId id="258" r:id="rId4"/>
    <p:sldId id="260" r:id="rId5"/>
    <p:sldId id="343" r:id="rId6"/>
    <p:sldId id="393" r:id="rId7"/>
    <p:sldId id="394" r:id="rId8"/>
    <p:sldId id="429" r:id="rId9"/>
    <p:sldId id="263" r:id="rId10"/>
    <p:sldId id="540" r:id="rId11"/>
    <p:sldId id="585" r:id="rId12"/>
    <p:sldId id="478" r:id="rId13"/>
    <p:sldId id="477" r:id="rId14"/>
    <p:sldId id="480" r:id="rId15"/>
    <p:sldId id="481" r:id="rId16"/>
    <p:sldId id="483" r:id="rId17"/>
    <p:sldId id="489" r:id="rId18"/>
    <p:sldId id="490" r:id="rId19"/>
    <p:sldId id="399" r:id="rId20"/>
    <p:sldId id="342" r:id="rId21"/>
    <p:sldId id="404" r:id="rId22"/>
    <p:sldId id="405" r:id="rId23"/>
    <p:sldId id="400" r:id="rId24"/>
    <p:sldId id="470" r:id="rId25"/>
    <p:sldId id="398" r:id="rId26"/>
    <p:sldId id="397" r:id="rId27"/>
    <p:sldId id="441" r:id="rId28"/>
    <p:sldId id="431" r:id="rId29"/>
    <p:sldId id="407" r:id="rId30"/>
    <p:sldId id="408" r:id="rId31"/>
    <p:sldId id="409" r:id="rId32"/>
    <p:sldId id="410" r:id="rId33"/>
    <p:sldId id="411" r:id="rId34"/>
    <p:sldId id="412" r:id="rId35"/>
    <p:sldId id="413" r:id="rId36"/>
    <p:sldId id="430" r:id="rId37"/>
    <p:sldId id="391" r:id="rId38"/>
    <p:sldId id="415" r:id="rId39"/>
    <p:sldId id="436" r:id="rId40"/>
    <p:sldId id="416" r:id="rId41"/>
    <p:sldId id="417" r:id="rId42"/>
    <p:sldId id="418" r:id="rId43"/>
    <p:sldId id="419" r:id="rId44"/>
    <p:sldId id="420" r:id="rId45"/>
    <p:sldId id="421" r:id="rId46"/>
    <p:sldId id="353" r:id="rId47"/>
    <p:sldId id="392" r:id="rId48"/>
    <p:sldId id="423" r:id="rId49"/>
    <p:sldId id="424" r:id="rId50"/>
    <p:sldId id="425" r:id="rId51"/>
    <p:sldId id="446" r:id="rId52"/>
    <p:sldId id="586" r:id="rId53"/>
    <p:sldId id="323" r:id="rId54"/>
    <p:sldId id="322" r:id="rId55"/>
    <p:sldId id="422" r:id="rId56"/>
    <p:sldId id="271" r:id="rId57"/>
    <p:sldId id="587" r:id="rId58"/>
    <p:sldId id="584" r:id="rId59"/>
    <p:sldId id="553" r:id="rId60"/>
    <p:sldId id="548" r:id="rId61"/>
    <p:sldId id="549" r:id="rId62"/>
    <p:sldId id="550" r:id="rId63"/>
    <p:sldId id="595" r:id="rId64"/>
    <p:sldId id="556" r:id="rId65"/>
    <p:sldId id="560" r:id="rId66"/>
    <p:sldId id="563" r:id="rId67"/>
    <p:sldId id="538" r:id="rId68"/>
    <p:sldId id="539" r:id="rId69"/>
    <p:sldId id="543" r:id="rId70"/>
    <p:sldId id="544" r:id="rId71"/>
    <p:sldId id="597" r:id="rId72"/>
    <p:sldId id="598" r:id="rId73"/>
    <p:sldId id="599" r:id="rId74"/>
    <p:sldId id="472" r:id="rId75"/>
    <p:sldId id="596" r:id="rId76"/>
    <p:sldId id="299" r:id="rId77"/>
  </p:sldIdLst>
  <p:sldSz cx="9144000" cy="6858000" type="screen4x3"/>
  <p:notesSz cx="6797675"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py Khoza" initials="PK" lastIdx="2" clrIdx="0">
    <p:extLst>
      <p:ext uri="{19B8F6BF-5375-455C-9EA6-DF929625EA0E}">
        <p15:presenceInfo xmlns:p15="http://schemas.microsoft.com/office/powerpoint/2012/main" userId="S::Khozap@caa.co.za::b28a472a-db73-4afa-9778-589dda40e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28C"/>
    <a:srgbClr val="08417C"/>
    <a:srgbClr val="CC9900"/>
    <a:srgbClr val="996633"/>
    <a:srgbClr val="183164"/>
    <a:srgbClr val="0E0E0E"/>
    <a:srgbClr val="1C1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56" autoAdjust="0"/>
  </p:normalViewPr>
  <p:slideViewPr>
    <p:cSldViewPr snapToGrid="0" snapToObjects="1">
      <p:cViewPr varScale="1">
        <p:scale>
          <a:sx n="73" d="100"/>
          <a:sy n="73" d="100"/>
        </p:scale>
        <p:origin x="13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'[Copy of HRC TEMPLATE  EE (002).xlsx]Employment Equity '!$A$4</c:f>
              <c:strCache>
                <c:ptCount val="1"/>
                <c:pt idx="0">
                  <c:v>Race</c:v>
                </c:pt>
              </c:strCache>
            </c:strRef>
          </c:tx>
          <c:explosion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B02-4E93-933B-945C5844E0A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B02-4E93-933B-945C5844E0A9}"/>
              </c:ext>
            </c:extLst>
          </c:dPt>
          <c:dLbls>
            <c:dLbl>
              <c:idx val="0"/>
              <c:tx>
                <c:rich>
                  <a:bodyPr/>
                  <a:lstStyle/>
                  <a:p>
                    <a:fld id="{269DC5E3-8101-472D-8B08-E542EBA05EE0}" type="VALUE">
                      <a:rPr lang="en-US"/>
                      <a:pPr/>
                      <a:t>[VALUE]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02-4E93-933B-945C5844E0A9}"/>
                </c:ext>
              </c:extLst>
            </c:dLbl>
            <c:dLbl>
              <c:idx val="1"/>
              <c:tx>
                <c:rich>
                  <a:bodyPr/>
                  <a:lstStyle/>
                  <a:p>
                    <a:fld id="{474C63C9-7A66-4E6F-A555-880CDBECC814}" type="VALUE">
                      <a:rPr lang="en-US"/>
                      <a:pPr/>
                      <a:t>[VALUE]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02-4E93-933B-945C5844E0A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'[Copy of HRC TEMPLATE  EE (002).xlsx]Employment Equity '!$B$3:$C$3</c:f>
              <c:strCache>
                <c:ptCount val="2"/>
                <c:pt idx="0">
                  <c:v>Black </c:v>
                </c:pt>
                <c:pt idx="1">
                  <c:v>White</c:v>
                </c:pt>
              </c:strCache>
            </c:strRef>
          </c:cat>
          <c:val>
            <c:numRef>
              <c:f>'[Copy of HRC TEMPLATE  EE (002).xlsx]Employment Equity '!$B$4:$C$4</c:f>
              <c:numCache>
                <c:formatCode>0%</c:formatCode>
                <c:ptCount val="2"/>
                <c:pt idx="0">
                  <c:v>0.86</c:v>
                </c:pt>
                <c:pt idx="1">
                  <c:v>0.14000000000000001</c:v>
                </c:pt>
              </c:numCache>
            </c:numRef>
          </c:val>
          <c:extLst>
            <c:ext xmlns:c16="http://schemas.microsoft.com/office/drawing/2014/chart" uri="{C3380CC4-5D6E-409C-BE32-E72D297353CC}">
              <c16:uniqueId val="{00000004-AB02-4E93-933B-945C5844E0A9}"/>
            </c:ext>
          </c:extLst>
        </c:ser>
        <c:ser>
          <c:idx val="1"/>
          <c:order val="1"/>
          <c:tx>
            <c:strRef>
              <c:f>'[Copy of HRC TEMPLATE  EE (002).xlsx]Employment Equity '!$A$5</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AB02-4E93-933B-945C5844E0A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AB02-4E93-933B-945C5844E0A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'[Copy of HRC TEMPLATE  EE (002).xlsx]Employment Equity '!$B$3:$C$3</c:f>
              <c:strCache>
                <c:ptCount val="2"/>
                <c:pt idx="0">
                  <c:v>Black </c:v>
                </c:pt>
                <c:pt idx="1">
                  <c:v>White</c:v>
                </c:pt>
              </c:strCache>
            </c:strRef>
          </c:cat>
          <c:val>
            <c:numRef>
              <c:f>'[Copy of HRC TEMPLATE  EE (002).xlsx]Employment Equity '!$B$5:$C$5</c:f>
              <c:numCache>
                <c:formatCode>General</c:formatCode>
                <c:ptCount val="2"/>
              </c:numCache>
            </c:numRef>
          </c:val>
          <c:extLst>
            <c:ext xmlns:c16="http://schemas.microsoft.com/office/drawing/2014/chart" uri="{C3380CC4-5D6E-409C-BE32-E72D297353CC}">
              <c16:uniqueId val="{00000009-AB02-4E93-933B-945C5844E0A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'[Copy of HRC TEMPLATE  EE (002).xlsx]Employment Equity '!$A$21</c:f>
              <c:strCache>
                <c:ptCount val="1"/>
                <c:pt idx="0">
                  <c:v>Gender</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349-43C7-BC56-ED3DF5FA1A4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349-43C7-BC56-ED3DF5FA1A48}"/>
              </c:ext>
            </c:extLst>
          </c:dPt>
          <c:dLbls>
            <c:dLbl>
              <c:idx val="0"/>
              <c:tx>
                <c:rich>
                  <a:bodyPr/>
                  <a:lstStyle/>
                  <a:p>
                    <a:fld id="{44BE6959-F65F-44F1-80B9-76C079CEEE7B}" type="VALUE">
                      <a:rPr lang="en-US"/>
                      <a:pPr/>
                      <a:t>[VALUE]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49-43C7-BC56-ED3DF5FA1A48}"/>
                </c:ext>
              </c:extLst>
            </c:dLbl>
            <c:dLbl>
              <c:idx val="1"/>
              <c:tx>
                <c:rich>
                  <a:bodyPr/>
                  <a:lstStyle/>
                  <a:p>
                    <a:fld id="{ECD2BBBA-015C-446C-9385-F70FCE28CB8A}" type="VALUE">
                      <a:rPr lang="en-US"/>
                      <a:pPr/>
                      <a:t>[VALUE]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49-43C7-BC56-ED3DF5FA1A4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'[Copy of HRC TEMPLATE  EE (002).xlsx]Employment Equity '!$B$20:$C$20</c:f>
              <c:strCache>
                <c:ptCount val="2"/>
                <c:pt idx="0">
                  <c:v>Male</c:v>
                </c:pt>
                <c:pt idx="1">
                  <c:v>Female</c:v>
                </c:pt>
              </c:strCache>
            </c:strRef>
          </c:cat>
          <c:val>
            <c:numRef>
              <c:f>'[Copy of HRC TEMPLATE  EE (002).xlsx]Employment Equity '!$B$21:$C$21</c:f>
              <c:numCache>
                <c:formatCode>0%</c:formatCode>
                <c:ptCount val="2"/>
                <c:pt idx="0">
                  <c:v>0.51</c:v>
                </c:pt>
                <c:pt idx="1">
                  <c:v>0.49</c:v>
                </c:pt>
              </c:numCache>
            </c:numRef>
          </c:val>
          <c:extLst>
            <c:ext xmlns:c16="http://schemas.microsoft.com/office/drawing/2014/chart" uri="{C3380CC4-5D6E-409C-BE32-E72D297353CC}">
              <c16:uniqueId val="{00000004-9349-43C7-BC56-ED3DF5FA1A4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'Quarter 4'!$A$24</c:f>
              <c:strCache>
                <c:ptCount val="1"/>
                <c:pt idx="0">
                  <c:v>Quarter 4 Apr 17 - Mar 18</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4'!$B$23:$D$23</c:f>
              <c:strCache>
                <c:ptCount val="3"/>
                <c:pt idx="0">
                  <c:v>Jan</c:v>
                </c:pt>
                <c:pt idx="1">
                  <c:v>Feb</c:v>
                </c:pt>
                <c:pt idx="2">
                  <c:v>March</c:v>
                </c:pt>
              </c:strCache>
            </c:strRef>
          </c:cat>
          <c:val>
            <c:numRef>
              <c:f>'Quarter 4'!$I$24:$K$24</c:f>
              <c:numCache>
                <c:formatCode>General</c:formatCode>
                <c:ptCount val="3"/>
                <c:pt idx="0">
                  <c:v>71</c:v>
                </c:pt>
                <c:pt idx="1">
                  <c:v>75</c:v>
                </c:pt>
                <c:pt idx="2">
                  <c:v>83</c:v>
                </c:pt>
              </c:numCache>
            </c:numRef>
          </c:val>
          <c:extLst>
            <c:ext xmlns:c16="http://schemas.microsoft.com/office/drawing/2014/chart" uri="{C3380CC4-5D6E-409C-BE32-E72D297353CC}">
              <c16:uniqueId val="{00000000-4E8A-4124-842E-A501EE8E7EBF}"/>
            </c:ext>
          </c:extLst>
        </c:ser>
        <c:ser>
          <c:idx val="1"/>
          <c:order val="1"/>
          <c:tx>
            <c:strRef>
              <c:f>'Quarter 4'!$A$25</c:f>
              <c:strCache>
                <c:ptCount val="1"/>
                <c:pt idx="0">
                  <c:v>Quarter 4 Apr 18 - Mar 19</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4'!$B$23:$D$23</c:f>
              <c:strCache>
                <c:ptCount val="3"/>
                <c:pt idx="0">
                  <c:v>Jan</c:v>
                </c:pt>
                <c:pt idx="1">
                  <c:v>Feb</c:v>
                </c:pt>
                <c:pt idx="2">
                  <c:v>March</c:v>
                </c:pt>
              </c:strCache>
            </c:strRef>
          </c:cat>
          <c:val>
            <c:numRef>
              <c:f>'Quarter 4'!$I$25:$K$25</c:f>
              <c:numCache>
                <c:formatCode>General</c:formatCode>
                <c:ptCount val="3"/>
                <c:pt idx="0">
                  <c:v>71</c:v>
                </c:pt>
                <c:pt idx="1">
                  <c:v>82</c:v>
                </c:pt>
                <c:pt idx="2">
                  <c:v>86</c:v>
                </c:pt>
              </c:numCache>
            </c:numRef>
          </c:val>
          <c:extLst>
            <c:ext xmlns:c16="http://schemas.microsoft.com/office/drawing/2014/chart" uri="{C3380CC4-5D6E-409C-BE32-E72D297353CC}">
              <c16:uniqueId val="{00000001-4E8A-4124-842E-A501EE8E7EBF}"/>
            </c:ext>
          </c:extLst>
        </c:ser>
        <c:ser>
          <c:idx val="2"/>
          <c:order val="2"/>
          <c:tx>
            <c:strRef>
              <c:f>'Quarter 4'!$A$26</c:f>
              <c:strCache>
                <c:ptCount val="1"/>
                <c:pt idx="0">
                  <c:v>Quarter 4 Apr 19 - Mar 20</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4'!$B$23:$D$23</c:f>
              <c:strCache>
                <c:ptCount val="3"/>
                <c:pt idx="0">
                  <c:v>Jan</c:v>
                </c:pt>
                <c:pt idx="1">
                  <c:v>Feb</c:v>
                </c:pt>
                <c:pt idx="2">
                  <c:v>March</c:v>
                </c:pt>
              </c:strCache>
            </c:strRef>
          </c:cat>
          <c:val>
            <c:numRef>
              <c:f>'Quarter 4'!$I$26:$K$26</c:f>
              <c:numCache>
                <c:formatCode>General</c:formatCode>
                <c:ptCount val="3"/>
                <c:pt idx="0">
                  <c:v>77</c:v>
                </c:pt>
                <c:pt idx="1">
                  <c:v>88</c:v>
                </c:pt>
                <c:pt idx="2">
                  <c:v>98</c:v>
                </c:pt>
              </c:numCache>
            </c:numRef>
          </c:val>
          <c:extLst>
            <c:ext xmlns:c16="http://schemas.microsoft.com/office/drawing/2014/chart" uri="{C3380CC4-5D6E-409C-BE32-E72D297353CC}">
              <c16:uniqueId val="{00000002-4E8A-4124-842E-A501EE8E7EBF}"/>
            </c:ext>
          </c:extLst>
        </c:ser>
        <c:dLbls>
          <c:showLegendKey val="0"/>
          <c:showVal val="1"/>
          <c:showCatName val="0"/>
          <c:showSerName val="0"/>
          <c:showPercent val="0"/>
          <c:showBubbleSize val="0"/>
        </c:dLbls>
        <c:gapWidth val="75"/>
        <c:axId val="117294592"/>
        <c:axId val="117296512"/>
      </c:barChart>
      <c:catAx>
        <c:axId val="117294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96512"/>
        <c:crosses val="autoZero"/>
        <c:auto val="1"/>
        <c:lblAlgn val="ctr"/>
        <c:lblOffset val="100"/>
        <c:noMultiLvlLbl val="0"/>
      </c:catAx>
      <c:valAx>
        <c:axId val="117296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9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'Quarter 4'!$A$44</c:f>
              <c:strCache>
                <c:ptCount val="1"/>
                <c:pt idx="0">
                  <c:v>Quarter 4 Apr 17 - Mar 18</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4'!$B$43:$D$43</c:f>
              <c:strCache>
                <c:ptCount val="3"/>
                <c:pt idx="0">
                  <c:v>Jan</c:v>
                </c:pt>
                <c:pt idx="1">
                  <c:v>Feb</c:v>
                </c:pt>
                <c:pt idx="2">
                  <c:v>March</c:v>
                </c:pt>
              </c:strCache>
            </c:strRef>
          </c:cat>
          <c:val>
            <c:numRef>
              <c:f>'Quarter 4'!$I$62:$K$62</c:f>
              <c:numCache>
                <c:formatCode>General</c:formatCode>
                <c:ptCount val="3"/>
                <c:pt idx="0">
                  <c:v>12</c:v>
                </c:pt>
                <c:pt idx="1">
                  <c:v>14</c:v>
                </c:pt>
                <c:pt idx="2">
                  <c:v>14</c:v>
                </c:pt>
              </c:numCache>
            </c:numRef>
          </c:val>
          <c:extLst>
            <c:ext xmlns:c16="http://schemas.microsoft.com/office/drawing/2014/chart" uri="{C3380CC4-5D6E-409C-BE32-E72D297353CC}">
              <c16:uniqueId val="{00000000-F643-4692-AA10-50ADABAE65CF}"/>
            </c:ext>
          </c:extLst>
        </c:ser>
        <c:ser>
          <c:idx val="1"/>
          <c:order val="1"/>
          <c:tx>
            <c:strRef>
              <c:f>'Quarter 4'!$A$45</c:f>
              <c:strCache>
                <c:ptCount val="1"/>
                <c:pt idx="0">
                  <c:v>Quarter 4 Apr 18 - Mar 19</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4'!$B$43:$D$43</c:f>
              <c:strCache>
                <c:ptCount val="3"/>
                <c:pt idx="0">
                  <c:v>Jan</c:v>
                </c:pt>
                <c:pt idx="1">
                  <c:v>Feb</c:v>
                </c:pt>
                <c:pt idx="2">
                  <c:v>March</c:v>
                </c:pt>
              </c:strCache>
            </c:strRef>
          </c:cat>
          <c:val>
            <c:numRef>
              <c:f>'Quarter 4'!$I$63:$K$63</c:f>
              <c:numCache>
                <c:formatCode>General</c:formatCode>
                <c:ptCount val="3"/>
                <c:pt idx="0">
                  <c:v>14</c:v>
                </c:pt>
                <c:pt idx="1">
                  <c:v>15</c:v>
                </c:pt>
                <c:pt idx="2">
                  <c:v>15</c:v>
                </c:pt>
              </c:numCache>
            </c:numRef>
          </c:val>
          <c:extLst>
            <c:ext xmlns:c16="http://schemas.microsoft.com/office/drawing/2014/chart" uri="{C3380CC4-5D6E-409C-BE32-E72D297353CC}">
              <c16:uniqueId val="{00000001-F643-4692-AA10-50ADABAE65CF}"/>
            </c:ext>
          </c:extLst>
        </c:ser>
        <c:ser>
          <c:idx val="2"/>
          <c:order val="2"/>
          <c:tx>
            <c:strRef>
              <c:f>'Quarter 4'!$A$46</c:f>
              <c:strCache>
                <c:ptCount val="1"/>
                <c:pt idx="0">
                  <c:v>Quarter 4 Apr 19 - Mar 20</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4'!$B$43:$D$43</c:f>
              <c:strCache>
                <c:ptCount val="3"/>
                <c:pt idx="0">
                  <c:v>Jan</c:v>
                </c:pt>
                <c:pt idx="1">
                  <c:v>Feb</c:v>
                </c:pt>
                <c:pt idx="2">
                  <c:v>March</c:v>
                </c:pt>
              </c:strCache>
            </c:strRef>
          </c:cat>
          <c:val>
            <c:numRef>
              <c:f>'Quarter 4'!$I$64:$K$64</c:f>
              <c:numCache>
                <c:formatCode>General</c:formatCode>
                <c:ptCount val="3"/>
                <c:pt idx="0">
                  <c:v>11</c:v>
                </c:pt>
                <c:pt idx="1">
                  <c:v>11</c:v>
                </c:pt>
                <c:pt idx="2">
                  <c:v>13</c:v>
                </c:pt>
              </c:numCache>
            </c:numRef>
          </c:val>
          <c:extLst>
            <c:ext xmlns:c16="http://schemas.microsoft.com/office/drawing/2014/chart" uri="{C3380CC4-5D6E-409C-BE32-E72D297353CC}">
              <c16:uniqueId val="{00000002-F643-4692-AA10-50ADABAE65CF}"/>
            </c:ext>
          </c:extLst>
        </c:ser>
        <c:dLbls>
          <c:showLegendKey val="0"/>
          <c:showVal val="1"/>
          <c:showCatName val="0"/>
          <c:showSerName val="0"/>
          <c:showPercent val="0"/>
          <c:showBubbleSize val="0"/>
        </c:dLbls>
        <c:gapWidth val="75"/>
        <c:axId val="123310464"/>
        <c:axId val="123312000"/>
      </c:barChart>
      <c:catAx>
        <c:axId val="12331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12000"/>
        <c:crosses val="autoZero"/>
        <c:auto val="1"/>
        <c:lblAlgn val="ctr"/>
        <c:lblOffset val="100"/>
        <c:noMultiLvlLbl val="0"/>
      </c:catAx>
      <c:valAx>
        <c:axId val="123312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1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ZA" dirty="0">
                <a:solidFill>
                  <a:srgbClr val="002060"/>
                </a:solidFill>
                <a:latin typeface="Arial Narrow" panose="020B0606020202030204" pitchFamily="34" charset="0"/>
              </a:rPr>
              <a:t>Accident Reported</a:t>
            </a:r>
          </a:p>
          <a:p>
            <a:pPr>
              <a:defRPr/>
            </a:pPr>
            <a:r>
              <a:rPr lang="en-ZA" dirty="0">
                <a:solidFill>
                  <a:srgbClr val="002060"/>
                </a:solidFill>
                <a:latin typeface="Arial Narrow" panose="020B0606020202030204" pitchFamily="34" charset="0"/>
              </a:rPr>
              <a:t>Base</a:t>
            </a:r>
            <a:r>
              <a:rPr lang="en-ZA" baseline="0" dirty="0">
                <a:solidFill>
                  <a:srgbClr val="002060"/>
                </a:solidFill>
                <a:latin typeface="Arial Narrow" panose="020B0606020202030204" pitchFamily="34" charset="0"/>
              </a:rPr>
              <a:t> Year =2015/16</a:t>
            </a:r>
            <a:endParaRPr lang="en-ZA" dirty="0">
              <a:solidFill>
                <a:srgbClr val="002060"/>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'1- Accidents'!$B$9</c:f>
              <c:strCache>
                <c:ptCount val="1"/>
                <c:pt idx="0">
                  <c:v>Accident</c:v>
                </c:pt>
              </c:strCache>
            </c:strRef>
          </c:tx>
          <c:spPr>
            <a:solidFill>
              <a:schemeClr val="accent1"/>
            </a:solidFill>
            <a:ln>
              <a:noFill/>
            </a:ln>
            <a:effectLst/>
          </c:spPr>
          <c:invertIfNegative val="0"/>
          <c:dLbls>
            <c:dLbl>
              <c:idx val="4"/>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CC-4919-9BBB-C357114390A8}"/>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Accidents'!$A$3:$A$8</c:f>
              <c:strCache>
                <c:ptCount val="5"/>
                <c:pt idx="0">
                  <c:v>2015/16</c:v>
                </c:pt>
                <c:pt idx="1">
                  <c:v>2016/17</c:v>
                </c:pt>
                <c:pt idx="2">
                  <c:v>2017/18</c:v>
                </c:pt>
                <c:pt idx="3">
                  <c:v>2018/19</c:v>
                </c:pt>
                <c:pt idx="4">
                  <c:v>2019/20</c:v>
                </c:pt>
              </c:strCache>
            </c:strRef>
          </c:cat>
          <c:val>
            <c:numRef>
              <c:f>'1- Accidents'!$N$3:$N$8</c:f>
              <c:numCache>
                <c:formatCode>General</c:formatCode>
                <c:ptCount val="5"/>
                <c:pt idx="0">
                  <c:v>110</c:v>
                </c:pt>
                <c:pt idx="1">
                  <c:v>72</c:v>
                </c:pt>
                <c:pt idx="2">
                  <c:v>83</c:v>
                </c:pt>
                <c:pt idx="3">
                  <c:v>86</c:v>
                </c:pt>
                <c:pt idx="4">
                  <c:v>93</c:v>
                </c:pt>
              </c:numCache>
            </c:numRef>
          </c:val>
          <c:extLst>
            <c:ext xmlns:c16="http://schemas.microsoft.com/office/drawing/2014/chart" uri="{C3380CC4-5D6E-409C-BE32-E72D297353CC}">
              <c16:uniqueId val="{00000000-D9B0-4CDC-B26E-113A20F6150A}"/>
            </c:ext>
          </c:extLst>
        </c:ser>
        <c:dLbls>
          <c:showLegendKey val="0"/>
          <c:showVal val="0"/>
          <c:showCatName val="0"/>
          <c:showSerName val="0"/>
          <c:showPercent val="0"/>
          <c:showBubbleSize val="0"/>
        </c:dLbls>
        <c:gapWidth val="107"/>
        <c:axId val="1153664255"/>
        <c:axId val="421963423"/>
        <c:extLst>
          <c:ext xmlns:c15="http://schemas.microsoft.com/office/drawing/2012/chart" uri="{02D57815-91ED-43cb-92C2-25804820EDAC}">
            <c15:filteredBarSeries>
              <c15:ser>
                <c:idx val="1"/>
                <c:order val="1"/>
                <c:tx>
                  <c:strRef>
                    <c:extLst>
                      <c:ext uri="{02D57815-91ED-43cb-92C2-25804820EDAC}">
                        <c15:formulaRef>
                          <c15:sqref>'1- Accidents'!$C$9</c15:sqref>
                        </c15:formulaRef>
                      </c:ext>
                    </c:extLst>
                    <c:strCache>
                      <c:ptCount val="1"/>
                      <c:pt idx="0">
                        <c:v>Fatal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'1- Accidents'!$N$24:$N$29</c15:sqref>
                        </c15:formulaRef>
                      </c:ext>
                    </c:extLst>
                    <c:numCache>
                      <c:formatCode>General</c:formatCode>
                      <c:ptCount val="5"/>
                      <c:pt idx="0">
                        <c:v>24</c:v>
                      </c:pt>
                      <c:pt idx="1">
                        <c:v>18</c:v>
                      </c:pt>
                      <c:pt idx="2">
                        <c:v>14</c:v>
                      </c:pt>
                      <c:pt idx="3">
                        <c:v>15</c:v>
                      </c:pt>
                      <c:pt idx="4">
                        <c:v>11</c:v>
                      </c:pt>
                    </c:numCache>
                  </c:numRef>
                </c:val>
                <c:extLst>
                  <c:ext xmlns:c16="http://schemas.microsoft.com/office/drawing/2014/chart" uri="{C3380CC4-5D6E-409C-BE32-E72D297353CC}">
                    <c16:uniqueId val="{00000001-D9B0-4CDC-B26E-113A20F6150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'1- Accidents'!$D$9</c15:sqref>
                        </c15:formulaRef>
                      </c:ext>
                    </c:extLst>
                    <c:strCache>
                      <c:ptCount val="1"/>
                      <c:pt idx="0">
                        <c:v>Fatalities</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'1- Accidents'!$N$45:$N$50</c15:sqref>
                        </c15:formulaRef>
                      </c:ext>
                    </c:extLst>
                    <c:numCache>
                      <c:formatCode>General</c:formatCode>
                      <c:ptCount val="5"/>
                      <c:pt idx="0">
                        <c:v>38</c:v>
                      </c:pt>
                      <c:pt idx="1">
                        <c:v>30</c:v>
                      </c:pt>
                      <c:pt idx="2">
                        <c:v>21</c:v>
                      </c:pt>
                      <c:pt idx="3">
                        <c:v>20</c:v>
                      </c:pt>
                      <c:pt idx="4">
                        <c:v>17</c:v>
                      </c:pt>
                    </c:numCache>
                  </c:numRef>
                </c:val>
                <c:extLst xmlns:c15="http://schemas.microsoft.com/office/drawing/2012/chart">
                  <c:ext xmlns:c16="http://schemas.microsoft.com/office/drawing/2014/chart" uri="{C3380CC4-5D6E-409C-BE32-E72D297353CC}">
                    <c16:uniqueId val="{00000002-D9B0-4CDC-B26E-113A20F6150A}"/>
                  </c:ext>
                </c:extLst>
              </c15:ser>
            </c15:filteredBarSeries>
          </c:ext>
        </c:extLst>
      </c:barChart>
      <c:catAx>
        <c:axId val="115366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1963423"/>
        <c:crosses val="autoZero"/>
        <c:auto val="1"/>
        <c:lblAlgn val="ctr"/>
        <c:lblOffset val="100"/>
        <c:noMultiLvlLbl val="0"/>
      </c:catAx>
      <c:valAx>
        <c:axId val="421963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153664255"/>
        <c:crosses val="autoZero"/>
        <c:crossBetween val="between"/>
      </c:valAx>
      <c:spPr>
        <a:solidFill>
          <a:schemeClr val="accent1">
            <a:lumMod val="20000"/>
            <a:lumOff val="80000"/>
          </a:schemeClr>
        </a:solidFill>
        <a:ln>
          <a:solidFill>
            <a:schemeClr val="accent1">
              <a:lumMod val="60000"/>
              <a:lumOff val="40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20000"/>
        <a:lumOff val="80000"/>
      </a:schemeClr>
    </a:solidFill>
    <a:ln w="9525" cap="flat" cmpd="sng" algn="ctr">
      <a:solidFill>
        <a:schemeClr val="accent1"/>
      </a:solidFill>
      <a:round/>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9E482-7B61-4326-8A9A-E22F87674A98}" type="doc">
      <dgm:prSet loTypeId="urn:microsoft.com/office/officeart/2005/8/layout/bList2" loCatId="list" qsTypeId="urn:microsoft.com/office/officeart/2005/8/quickstyle/simple1" qsCatId="simple" csTypeId="urn:microsoft.com/office/officeart/2005/8/colors/accent0_3" csCatId="mainScheme" phldr="1"/>
      <dgm:spPr/>
    </dgm:pt>
    <dgm:pt modelId="{26CC6476-844A-441D-B492-EC0FE116394C}">
      <dgm:prSet phldrT="[Text]"/>
      <dgm:spPr/>
      <dgm:t>
        <a:bodyPr/>
        <a:lstStyle/>
        <a:p>
          <a:r>
            <a:rPr lang="en-ZA" b="1" dirty="0">
              <a:latin typeface="Arial Narrow" panose="020B0606020202030204" pitchFamily="34" charset="0"/>
            </a:rPr>
            <a:t>VISION</a:t>
          </a:r>
        </a:p>
      </dgm:t>
    </dgm:pt>
    <dgm:pt modelId="{E057289E-8843-4741-AB25-0E7639C75FBA}" type="parTrans" cxnId="{5E03A005-59F8-4556-AC8A-A3804AFD1C53}">
      <dgm:prSet/>
      <dgm:spPr/>
      <dgm:t>
        <a:bodyPr/>
        <a:lstStyle/>
        <a:p>
          <a:endParaRPr lang="en-ZA"/>
        </a:p>
      </dgm:t>
    </dgm:pt>
    <dgm:pt modelId="{0F680339-FFAD-4B95-96E5-8FEC79B687F4}" type="sibTrans" cxnId="{5E03A005-59F8-4556-AC8A-A3804AFD1C53}">
      <dgm:prSet/>
      <dgm:spPr/>
      <dgm:t>
        <a:bodyPr/>
        <a:lstStyle/>
        <a:p>
          <a:endParaRPr lang="en-ZA"/>
        </a:p>
      </dgm:t>
    </dgm:pt>
    <dgm:pt modelId="{1C193377-D569-44EE-98B3-5DCA3BE58522}">
      <dgm:prSet phldrT="[Text]"/>
      <dgm:spPr/>
      <dgm:t>
        <a:bodyPr/>
        <a:lstStyle/>
        <a:p>
          <a:r>
            <a:rPr lang="en-ZA" b="1" dirty="0">
              <a:latin typeface="Arial Narrow" panose="020B0606020202030204" pitchFamily="34" charset="0"/>
            </a:rPr>
            <a:t>MISSION</a:t>
          </a:r>
        </a:p>
      </dgm:t>
    </dgm:pt>
    <dgm:pt modelId="{9A340DD4-1278-409A-B782-FFECD19D1993}" type="parTrans" cxnId="{82080F17-AE7C-4231-A838-E327B3D6E2F4}">
      <dgm:prSet/>
      <dgm:spPr/>
      <dgm:t>
        <a:bodyPr/>
        <a:lstStyle/>
        <a:p>
          <a:endParaRPr lang="en-ZA"/>
        </a:p>
      </dgm:t>
    </dgm:pt>
    <dgm:pt modelId="{CF1A2AA4-E873-41E7-8336-22CC6641A75A}" type="sibTrans" cxnId="{82080F17-AE7C-4231-A838-E327B3D6E2F4}">
      <dgm:prSet/>
      <dgm:spPr/>
      <dgm:t>
        <a:bodyPr/>
        <a:lstStyle/>
        <a:p>
          <a:endParaRPr lang="en-ZA"/>
        </a:p>
      </dgm:t>
    </dgm:pt>
    <dgm:pt modelId="{7C602E86-8BEC-4999-B312-648961B323D8}">
      <dgm:prSet phldrT="[Text]"/>
      <dgm:spPr/>
      <dgm:t>
        <a:bodyPr/>
        <a:lstStyle/>
        <a:p>
          <a:r>
            <a:rPr lang="en-ZA" b="1" dirty="0">
              <a:latin typeface="Arial Narrow" panose="020B0606020202030204" pitchFamily="34" charset="0"/>
            </a:rPr>
            <a:t>BRAND PROMISE</a:t>
          </a:r>
        </a:p>
      </dgm:t>
    </dgm:pt>
    <dgm:pt modelId="{6DBA8C96-2BBD-40CF-A7EC-6B72F721C6D7}" type="parTrans" cxnId="{3ED85401-843D-4ACB-B781-4C90F967084F}">
      <dgm:prSet/>
      <dgm:spPr/>
      <dgm:t>
        <a:bodyPr/>
        <a:lstStyle/>
        <a:p>
          <a:endParaRPr lang="en-ZA"/>
        </a:p>
      </dgm:t>
    </dgm:pt>
    <dgm:pt modelId="{AD002B2D-D8BA-4C67-AE17-6C1301527BDE}" type="sibTrans" cxnId="{3ED85401-843D-4ACB-B781-4C90F967084F}">
      <dgm:prSet/>
      <dgm:spPr/>
      <dgm:t>
        <a:bodyPr/>
        <a:lstStyle/>
        <a:p>
          <a:endParaRPr lang="en-ZA"/>
        </a:p>
      </dgm:t>
    </dgm:pt>
    <dgm:pt modelId="{5DAE358D-6856-4785-BB3E-74FEF9669794}">
      <dgm:prSet custT="1"/>
      <dgm:spPr/>
      <dgm:t>
        <a:bodyPr/>
        <a:lstStyle/>
        <a:p>
          <a:r>
            <a:rPr lang="en-ZA" sz="2400" dirty="0">
              <a:solidFill>
                <a:srgbClr val="13328C"/>
              </a:solidFill>
              <a:latin typeface="Arial Narrow" panose="020B0606020202030204" pitchFamily="34" charset="0"/>
            </a:rPr>
            <a:t>A world-class civil aviation regulator.</a:t>
          </a:r>
          <a:endParaRPr lang="en-ZA" sz="3200" b="1" dirty="0">
            <a:solidFill>
              <a:srgbClr val="002060"/>
            </a:solidFill>
            <a:latin typeface="Arial Narrow" panose="020B0606020202030204" pitchFamily="34" charset="0"/>
          </a:endParaRPr>
        </a:p>
      </dgm:t>
    </dgm:pt>
    <dgm:pt modelId="{EB1CC54B-EB33-4B9C-B758-1A7EFFB86C61}" type="parTrans" cxnId="{399E44BC-A8EF-4449-8009-F1866374006C}">
      <dgm:prSet/>
      <dgm:spPr/>
      <dgm:t>
        <a:bodyPr/>
        <a:lstStyle/>
        <a:p>
          <a:endParaRPr lang="en-ZA"/>
        </a:p>
      </dgm:t>
    </dgm:pt>
    <dgm:pt modelId="{69A898B3-7FAA-4810-88B9-E60F19E7DA3D}" type="sibTrans" cxnId="{399E44BC-A8EF-4449-8009-F1866374006C}">
      <dgm:prSet/>
      <dgm:spPr/>
      <dgm:t>
        <a:bodyPr/>
        <a:lstStyle/>
        <a:p>
          <a:endParaRPr lang="en-ZA"/>
        </a:p>
      </dgm:t>
    </dgm:pt>
    <dgm:pt modelId="{5FB98CB0-7C9C-4F13-85F8-0F23CBF865C2}">
      <dgm:prSet/>
      <dgm:spPr/>
      <dgm:t>
        <a:bodyPr/>
        <a:lstStyle/>
        <a:p>
          <a:r>
            <a:rPr lang="en-ZA" dirty="0">
              <a:solidFill>
                <a:srgbClr val="13328C"/>
              </a:solidFill>
              <a:latin typeface="Arial Narrow" panose="020B0606020202030204" pitchFamily="34" charset="0"/>
            </a:rPr>
            <a:t>To regulate civil aviation safety and security in support of the sustainable development of the aviation industry.</a:t>
          </a:r>
          <a:endParaRPr lang="en-ZA" b="1" dirty="0">
            <a:solidFill>
              <a:srgbClr val="002060"/>
            </a:solidFill>
            <a:latin typeface="Arial Narrow" panose="020B0606020202030204" pitchFamily="34" charset="0"/>
          </a:endParaRPr>
        </a:p>
      </dgm:t>
    </dgm:pt>
    <dgm:pt modelId="{9A5BC54C-D84B-4D98-A58E-B71BFCA05379}" type="parTrans" cxnId="{D96C9C89-745C-4C9A-B2BC-47783EE1011A}">
      <dgm:prSet/>
      <dgm:spPr/>
      <dgm:t>
        <a:bodyPr/>
        <a:lstStyle/>
        <a:p>
          <a:endParaRPr lang="en-ZA"/>
        </a:p>
      </dgm:t>
    </dgm:pt>
    <dgm:pt modelId="{1F52EBEF-2A86-4F2D-9473-5B745D019E54}" type="sibTrans" cxnId="{D96C9C89-745C-4C9A-B2BC-47783EE1011A}">
      <dgm:prSet/>
      <dgm:spPr/>
      <dgm:t>
        <a:bodyPr/>
        <a:lstStyle/>
        <a:p>
          <a:endParaRPr lang="en-ZA"/>
        </a:p>
      </dgm:t>
    </dgm:pt>
    <dgm:pt modelId="{72DAD954-DB27-49D3-B528-AC2817755429}">
      <dgm:prSet/>
      <dgm:spPr/>
      <dgm:t>
        <a:bodyPr/>
        <a:lstStyle/>
        <a:p>
          <a:endParaRPr lang="en-ZA" dirty="0"/>
        </a:p>
      </dgm:t>
    </dgm:pt>
    <dgm:pt modelId="{45E38F52-0ADF-4EA3-B292-8556D370E402}" type="parTrans" cxnId="{5115E6A8-9B54-42F6-90C1-72524156788F}">
      <dgm:prSet/>
      <dgm:spPr/>
      <dgm:t>
        <a:bodyPr/>
        <a:lstStyle/>
        <a:p>
          <a:endParaRPr lang="en-ZA"/>
        </a:p>
      </dgm:t>
    </dgm:pt>
    <dgm:pt modelId="{26234DE0-8003-4EA4-AAD8-302A401A1FD4}" type="sibTrans" cxnId="{5115E6A8-9B54-42F6-90C1-72524156788F}">
      <dgm:prSet/>
      <dgm:spPr/>
      <dgm:t>
        <a:bodyPr/>
        <a:lstStyle/>
        <a:p>
          <a:endParaRPr lang="en-ZA"/>
        </a:p>
      </dgm:t>
    </dgm:pt>
    <dgm:pt modelId="{D08944E6-CFD9-4E44-9B08-EB668528F929}">
      <dgm:prSet custT="1"/>
      <dgm:spPr/>
      <dgm:t>
        <a:bodyPr/>
        <a:lstStyle/>
        <a:p>
          <a:endParaRPr lang="en-ZA" sz="1600" dirty="0">
            <a:solidFill>
              <a:schemeClr val="tx2">
                <a:lumMod val="50000"/>
              </a:schemeClr>
            </a:solidFill>
          </a:endParaRPr>
        </a:p>
      </dgm:t>
    </dgm:pt>
    <dgm:pt modelId="{E1036A97-A349-428F-AC26-41433F91C542}" type="parTrans" cxnId="{18BE1E44-00A5-4A4F-B4A3-4C4A2F01B237}">
      <dgm:prSet/>
      <dgm:spPr/>
      <dgm:t>
        <a:bodyPr/>
        <a:lstStyle/>
        <a:p>
          <a:endParaRPr lang="en-ZA"/>
        </a:p>
      </dgm:t>
    </dgm:pt>
    <dgm:pt modelId="{55C5AB9E-83BA-460C-A7F2-B1A82070A0DC}" type="sibTrans" cxnId="{18BE1E44-00A5-4A4F-B4A3-4C4A2F01B237}">
      <dgm:prSet/>
      <dgm:spPr/>
      <dgm:t>
        <a:bodyPr/>
        <a:lstStyle/>
        <a:p>
          <a:endParaRPr lang="en-ZA"/>
        </a:p>
      </dgm:t>
    </dgm:pt>
    <dgm:pt modelId="{E702985B-2541-4DF3-8801-FAD91420E986}">
      <dgm:prSet custT="1"/>
      <dgm:spPr/>
      <dgm:t>
        <a:bodyPr/>
        <a:lstStyle/>
        <a:p>
          <a:r>
            <a:rPr lang="en-ZA" sz="2400" b="0" dirty="0">
              <a:solidFill>
                <a:srgbClr val="13328C"/>
              </a:solidFill>
              <a:latin typeface="Arial Narrow" panose="020B0606020202030204" pitchFamily="34" charset="0"/>
            </a:rPr>
            <a:t>Keeping you safe in the sky </a:t>
          </a:r>
        </a:p>
      </dgm:t>
    </dgm:pt>
    <dgm:pt modelId="{B1B87BC7-C167-4772-9D94-CBB74D49E71F}" type="parTrans" cxnId="{052C6C3A-D605-400C-A711-595C6C6E1FA8}">
      <dgm:prSet/>
      <dgm:spPr/>
      <dgm:t>
        <a:bodyPr/>
        <a:lstStyle/>
        <a:p>
          <a:endParaRPr lang="en-ZA"/>
        </a:p>
      </dgm:t>
    </dgm:pt>
    <dgm:pt modelId="{116423E2-7C90-48C1-800B-026A14C36D65}" type="sibTrans" cxnId="{052C6C3A-D605-400C-A711-595C6C6E1FA8}">
      <dgm:prSet/>
      <dgm:spPr/>
      <dgm:t>
        <a:bodyPr/>
        <a:lstStyle/>
        <a:p>
          <a:endParaRPr lang="en-ZA"/>
        </a:p>
      </dgm:t>
    </dgm:pt>
    <dgm:pt modelId="{8378E2B2-206C-49A5-A5D4-E376EBF706B7}" type="pres">
      <dgm:prSet presAssocID="{7329E482-7B61-4326-8A9A-E22F87674A98}" presName="diagram" presStyleCnt="0">
        <dgm:presLayoutVars>
          <dgm:dir/>
          <dgm:animLvl val="lvl"/>
          <dgm:resizeHandles val="exact"/>
        </dgm:presLayoutVars>
      </dgm:prSet>
      <dgm:spPr/>
    </dgm:pt>
    <dgm:pt modelId="{9BE82558-FB3F-4C96-BCD1-58551581071F}" type="pres">
      <dgm:prSet presAssocID="{26CC6476-844A-441D-B492-EC0FE116394C}" presName="compNode" presStyleCnt="0"/>
      <dgm:spPr/>
    </dgm:pt>
    <dgm:pt modelId="{569237C1-B39C-402C-9FFB-DBD3C8E45D63}" type="pres">
      <dgm:prSet presAssocID="{26CC6476-844A-441D-B492-EC0FE116394C}" presName="childRect" presStyleLbl="bgAcc1" presStyleIdx="0" presStyleCnt="3">
        <dgm:presLayoutVars>
          <dgm:bulletEnabled val="1"/>
        </dgm:presLayoutVars>
      </dgm:prSet>
      <dgm:spPr/>
      <dgm:t>
        <a:bodyPr/>
        <a:lstStyle/>
        <a:p>
          <a:endParaRPr lang="en-US"/>
        </a:p>
      </dgm:t>
    </dgm:pt>
    <dgm:pt modelId="{867F0BE9-C924-4EE6-B041-A7C561173E77}" type="pres">
      <dgm:prSet presAssocID="{26CC6476-844A-441D-B492-EC0FE116394C}" presName="parentText" presStyleLbl="node1" presStyleIdx="0" presStyleCnt="0">
        <dgm:presLayoutVars>
          <dgm:chMax val="0"/>
          <dgm:bulletEnabled val="1"/>
        </dgm:presLayoutVars>
      </dgm:prSet>
      <dgm:spPr/>
      <dgm:t>
        <a:bodyPr/>
        <a:lstStyle/>
        <a:p>
          <a:endParaRPr lang="en-US"/>
        </a:p>
      </dgm:t>
    </dgm:pt>
    <dgm:pt modelId="{8DBF5DC4-75EC-40AE-92AE-7D4C6A3BFAA6}" type="pres">
      <dgm:prSet presAssocID="{26CC6476-844A-441D-B492-EC0FE116394C}" presName="parentRect" presStyleLbl="alignNode1" presStyleIdx="0" presStyleCnt="3"/>
      <dgm:spPr/>
      <dgm:t>
        <a:bodyPr/>
        <a:lstStyle/>
        <a:p>
          <a:endParaRPr lang="en-US"/>
        </a:p>
      </dgm:t>
    </dgm:pt>
    <dgm:pt modelId="{E8C33E18-5D3A-45E1-903B-13BD67DCDF53}" type="pres">
      <dgm:prSet presAssocID="{26CC6476-844A-441D-B492-EC0FE116394C}"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9715212F-F991-4832-A98E-7B92519C40B4}" type="pres">
      <dgm:prSet presAssocID="{0F680339-FFAD-4B95-96E5-8FEC79B687F4}" presName="sibTrans" presStyleLbl="sibTrans2D1" presStyleIdx="0" presStyleCnt="0"/>
      <dgm:spPr/>
      <dgm:t>
        <a:bodyPr/>
        <a:lstStyle/>
        <a:p>
          <a:endParaRPr lang="en-US"/>
        </a:p>
      </dgm:t>
    </dgm:pt>
    <dgm:pt modelId="{D792CDDB-9AEB-4A13-8B1C-D0626A8A4E8A}" type="pres">
      <dgm:prSet presAssocID="{1C193377-D569-44EE-98B3-5DCA3BE58522}" presName="compNode" presStyleCnt="0"/>
      <dgm:spPr/>
    </dgm:pt>
    <dgm:pt modelId="{53ABB533-80A6-4B3F-BF57-5757E6DFED7F}" type="pres">
      <dgm:prSet presAssocID="{1C193377-D569-44EE-98B3-5DCA3BE58522}" presName="childRect" presStyleLbl="bgAcc1" presStyleIdx="1" presStyleCnt="3">
        <dgm:presLayoutVars>
          <dgm:bulletEnabled val="1"/>
        </dgm:presLayoutVars>
      </dgm:prSet>
      <dgm:spPr/>
      <dgm:t>
        <a:bodyPr/>
        <a:lstStyle/>
        <a:p>
          <a:endParaRPr lang="en-US"/>
        </a:p>
      </dgm:t>
    </dgm:pt>
    <dgm:pt modelId="{6B46FDCA-3F8D-4E38-8F59-DB5701EF6E68}" type="pres">
      <dgm:prSet presAssocID="{1C193377-D569-44EE-98B3-5DCA3BE58522}" presName="parentText" presStyleLbl="node1" presStyleIdx="0" presStyleCnt="0">
        <dgm:presLayoutVars>
          <dgm:chMax val="0"/>
          <dgm:bulletEnabled val="1"/>
        </dgm:presLayoutVars>
      </dgm:prSet>
      <dgm:spPr/>
      <dgm:t>
        <a:bodyPr/>
        <a:lstStyle/>
        <a:p>
          <a:endParaRPr lang="en-US"/>
        </a:p>
      </dgm:t>
    </dgm:pt>
    <dgm:pt modelId="{EEB7020E-FC0F-4808-8CEF-B2A10C53F25E}" type="pres">
      <dgm:prSet presAssocID="{1C193377-D569-44EE-98B3-5DCA3BE58522}" presName="parentRect" presStyleLbl="alignNode1" presStyleIdx="1" presStyleCnt="3"/>
      <dgm:spPr/>
      <dgm:t>
        <a:bodyPr/>
        <a:lstStyle/>
        <a:p>
          <a:endParaRPr lang="en-US"/>
        </a:p>
      </dgm:t>
    </dgm:pt>
    <dgm:pt modelId="{66746843-6673-4D43-A667-BB7CD5B0A02E}" type="pres">
      <dgm:prSet presAssocID="{1C193377-D569-44EE-98B3-5DCA3BE58522}"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4553DFDC-0879-4D5C-B379-01380CFC5F5A}" type="pres">
      <dgm:prSet presAssocID="{CF1A2AA4-E873-41E7-8336-22CC6641A75A}" presName="sibTrans" presStyleLbl="sibTrans2D1" presStyleIdx="0" presStyleCnt="0"/>
      <dgm:spPr/>
      <dgm:t>
        <a:bodyPr/>
        <a:lstStyle/>
        <a:p>
          <a:endParaRPr lang="en-US"/>
        </a:p>
      </dgm:t>
    </dgm:pt>
    <dgm:pt modelId="{7D8C380F-006B-476C-868E-BF355A2EDDD7}" type="pres">
      <dgm:prSet presAssocID="{7C602E86-8BEC-4999-B312-648961B323D8}" presName="compNode" presStyleCnt="0"/>
      <dgm:spPr/>
    </dgm:pt>
    <dgm:pt modelId="{C9A07992-8209-4746-B0E4-ADE3BF0F911E}" type="pres">
      <dgm:prSet presAssocID="{7C602E86-8BEC-4999-B312-648961B323D8}" presName="childRect" presStyleLbl="bgAcc1" presStyleIdx="2" presStyleCnt="3">
        <dgm:presLayoutVars>
          <dgm:bulletEnabled val="1"/>
        </dgm:presLayoutVars>
      </dgm:prSet>
      <dgm:spPr/>
      <dgm:t>
        <a:bodyPr/>
        <a:lstStyle/>
        <a:p>
          <a:endParaRPr lang="en-US"/>
        </a:p>
      </dgm:t>
    </dgm:pt>
    <dgm:pt modelId="{99E2A1E4-8619-40B0-959C-913130A87B78}" type="pres">
      <dgm:prSet presAssocID="{7C602E86-8BEC-4999-B312-648961B323D8}" presName="parentText" presStyleLbl="node1" presStyleIdx="0" presStyleCnt="0">
        <dgm:presLayoutVars>
          <dgm:chMax val="0"/>
          <dgm:bulletEnabled val="1"/>
        </dgm:presLayoutVars>
      </dgm:prSet>
      <dgm:spPr/>
      <dgm:t>
        <a:bodyPr/>
        <a:lstStyle/>
        <a:p>
          <a:endParaRPr lang="en-US"/>
        </a:p>
      </dgm:t>
    </dgm:pt>
    <dgm:pt modelId="{CF5C49BD-8B02-45B8-AC3D-A215D6F1FEAD}" type="pres">
      <dgm:prSet presAssocID="{7C602E86-8BEC-4999-B312-648961B323D8}" presName="parentRect" presStyleLbl="alignNode1" presStyleIdx="2" presStyleCnt="3"/>
      <dgm:spPr/>
      <dgm:t>
        <a:bodyPr/>
        <a:lstStyle/>
        <a:p>
          <a:endParaRPr lang="en-US"/>
        </a:p>
      </dgm:t>
    </dgm:pt>
    <dgm:pt modelId="{3742DA77-1107-42C9-BD55-F1C30471B012}" type="pres">
      <dgm:prSet presAssocID="{7C602E86-8BEC-4999-B312-648961B323D8}"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5115E6A8-9B54-42F6-90C1-72524156788F}" srcId="{1C193377-D569-44EE-98B3-5DCA3BE58522}" destId="{72DAD954-DB27-49D3-B528-AC2817755429}" srcOrd="1" destOrd="0" parTransId="{45E38F52-0ADF-4EA3-B292-8556D370E402}" sibTransId="{26234DE0-8003-4EA4-AAD8-302A401A1FD4}"/>
    <dgm:cxn modelId="{FC83C9B3-99A4-4984-9F5B-0747E5BF7F47}" type="presOf" srcId="{5FB98CB0-7C9C-4F13-85F8-0F23CBF865C2}" destId="{53ABB533-80A6-4B3F-BF57-5757E6DFED7F}" srcOrd="0" destOrd="0" presId="urn:microsoft.com/office/officeart/2005/8/layout/bList2"/>
    <dgm:cxn modelId="{6F4D9D2D-3937-4E96-A949-B09C9569D129}" type="presOf" srcId="{26CC6476-844A-441D-B492-EC0FE116394C}" destId="{8DBF5DC4-75EC-40AE-92AE-7D4C6A3BFAA6}" srcOrd="1" destOrd="0" presId="urn:microsoft.com/office/officeart/2005/8/layout/bList2"/>
    <dgm:cxn modelId="{66B8A522-6F09-4CD5-99C0-49FE17F4A826}" type="presOf" srcId="{1C193377-D569-44EE-98B3-5DCA3BE58522}" destId="{EEB7020E-FC0F-4808-8CEF-B2A10C53F25E}" srcOrd="1" destOrd="0" presId="urn:microsoft.com/office/officeart/2005/8/layout/bList2"/>
    <dgm:cxn modelId="{399E44BC-A8EF-4449-8009-F1866374006C}" srcId="{26CC6476-844A-441D-B492-EC0FE116394C}" destId="{5DAE358D-6856-4785-BB3E-74FEF9669794}" srcOrd="0" destOrd="0" parTransId="{EB1CC54B-EB33-4B9C-B758-1A7EFFB86C61}" sibTransId="{69A898B3-7FAA-4810-88B9-E60F19E7DA3D}"/>
    <dgm:cxn modelId="{EB076486-30CD-44CA-B488-63F5BFB58214}" type="presOf" srcId="{26CC6476-844A-441D-B492-EC0FE116394C}" destId="{867F0BE9-C924-4EE6-B041-A7C561173E77}" srcOrd="0" destOrd="0" presId="urn:microsoft.com/office/officeart/2005/8/layout/bList2"/>
    <dgm:cxn modelId="{82080F17-AE7C-4231-A838-E327B3D6E2F4}" srcId="{7329E482-7B61-4326-8A9A-E22F87674A98}" destId="{1C193377-D569-44EE-98B3-5DCA3BE58522}" srcOrd="1" destOrd="0" parTransId="{9A340DD4-1278-409A-B782-FFECD19D1993}" sibTransId="{CF1A2AA4-E873-41E7-8336-22CC6641A75A}"/>
    <dgm:cxn modelId="{18BE1E44-00A5-4A4F-B4A3-4C4A2F01B237}" srcId="{26CC6476-844A-441D-B492-EC0FE116394C}" destId="{D08944E6-CFD9-4E44-9B08-EB668528F929}" srcOrd="1" destOrd="0" parTransId="{E1036A97-A349-428F-AC26-41433F91C542}" sibTransId="{55C5AB9E-83BA-460C-A7F2-B1A82070A0DC}"/>
    <dgm:cxn modelId="{5E03A005-59F8-4556-AC8A-A3804AFD1C53}" srcId="{7329E482-7B61-4326-8A9A-E22F87674A98}" destId="{26CC6476-844A-441D-B492-EC0FE116394C}" srcOrd="0" destOrd="0" parTransId="{E057289E-8843-4741-AB25-0E7639C75FBA}" sibTransId="{0F680339-FFAD-4B95-96E5-8FEC79B687F4}"/>
    <dgm:cxn modelId="{052C6C3A-D605-400C-A711-595C6C6E1FA8}" srcId="{7C602E86-8BEC-4999-B312-648961B323D8}" destId="{E702985B-2541-4DF3-8801-FAD91420E986}" srcOrd="0" destOrd="0" parTransId="{B1B87BC7-C167-4772-9D94-CBB74D49E71F}" sibTransId="{116423E2-7C90-48C1-800B-026A14C36D65}"/>
    <dgm:cxn modelId="{BAA0D0D2-A4CA-42E0-B40E-2C52B6E9C857}" type="presOf" srcId="{D08944E6-CFD9-4E44-9B08-EB668528F929}" destId="{569237C1-B39C-402C-9FFB-DBD3C8E45D63}" srcOrd="0" destOrd="1" presId="urn:microsoft.com/office/officeart/2005/8/layout/bList2"/>
    <dgm:cxn modelId="{89D00931-F6DD-42CA-BCF7-6612DA04CF72}" type="presOf" srcId="{E702985B-2541-4DF3-8801-FAD91420E986}" destId="{C9A07992-8209-4746-B0E4-ADE3BF0F911E}" srcOrd="0" destOrd="0" presId="urn:microsoft.com/office/officeart/2005/8/layout/bList2"/>
    <dgm:cxn modelId="{D96C9C89-745C-4C9A-B2BC-47783EE1011A}" srcId="{1C193377-D569-44EE-98B3-5DCA3BE58522}" destId="{5FB98CB0-7C9C-4F13-85F8-0F23CBF865C2}" srcOrd="0" destOrd="0" parTransId="{9A5BC54C-D84B-4D98-A58E-B71BFCA05379}" sibTransId="{1F52EBEF-2A86-4F2D-9473-5B745D019E54}"/>
    <dgm:cxn modelId="{326FD313-6139-42C7-B7A4-D1807D7F1FE1}" type="presOf" srcId="{72DAD954-DB27-49D3-B528-AC2817755429}" destId="{53ABB533-80A6-4B3F-BF57-5757E6DFED7F}" srcOrd="0" destOrd="1" presId="urn:microsoft.com/office/officeart/2005/8/layout/bList2"/>
    <dgm:cxn modelId="{3ED85401-843D-4ACB-B781-4C90F967084F}" srcId="{7329E482-7B61-4326-8A9A-E22F87674A98}" destId="{7C602E86-8BEC-4999-B312-648961B323D8}" srcOrd="2" destOrd="0" parTransId="{6DBA8C96-2BBD-40CF-A7EC-6B72F721C6D7}" sibTransId="{AD002B2D-D8BA-4C67-AE17-6C1301527BDE}"/>
    <dgm:cxn modelId="{2CF26FC2-FA52-47DD-BC2C-38A2C56AB685}" type="presOf" srcId="{7C602E86-8BEC-4999-B312-648961B323D8}" destId="{CF5C49BD-8B02-45B8-AC3D-A215D6F1FEAD}" srcOrd="1" destOrd="0" presId="urn:microsoft.com/office/officeart/2005/8/layout/bList2"/>
    <dgm:cxn modelId="{8BC6D0FA-A032-466B-B166-03588AD83B0C}" type="presOf" srcId="{5DAE358D-6856-4785-BB3E-74FEF9669794}" destId="{569237C1-B39C-402C-9FFB-DBD3C8E45D63}" srcOrd="0" destOrd="0" presId="urn:microsoft.com/office/officeart/2005/8/layout/bList2"/>
    <dgm:cxn modelId="{1044C00F-5F5C-4608-B3AC-75AE0D75E068}" type="presOf" srcId="{7C602E86-8BEC-4999-B312-648961B323D8}" destId="{99E2A1E4-8619-40B0-959C-913130A87B78}" srcOrd="0" destOrd="0" presId="urn:microsoft.com/office/officeart/2005/8/layout/bList2"/>
    <dgm:cxn modelId="{CDD19B21-EA94-4137-898A-00A304846AAC}" type="presOf" srcId="{1C193377-D569-44EE-98B3-5DCA3BE58522}" destId="{6B46FDCA-3F8D-4E38-8F59-DB5701EF6E68}" srcOrd="0" destOrd="0" presId="urn:microsoft.com/office/officeart/2005/8/layout/bList2"/>
    <dgm:cxn modelId="{F264D541-CBE1-439F-B509-533D76B95CDD}" type="presOf" srcId="{7329E482-7B61-4326-8A9A-E22F87674A98}" destId="{8378E2B2-206C-49A5-A5D4-E376EBF706B7}" srcOrd="0" destOrd="0" presId="urn:microsoft.com/office/officeart/2005/8/layout/bList2"/>
    <dgm:cxn modelId="{1AB0A52D-47ED-42EA-9EFF-732E5F41CE72}" type="presOf" srcId="{0F680339-FFAD-4B95-96E5-8FEC79B687F4}" destId="{9715212F-F991-4832-A98E-7B92519C40B4}" srcOrd="0" destOrd="0" presId="urn:microsoft.com/office/officeart/2005/8/layout/bList2"/>
    <dgm:cxn modelId="{BBDCEA87-93A5-43A8-BE2E-2F462CF1D81C}" type="presOf" srcId="{CF1A2AA4-E873-41E7-8336-22CC6641A75A}" destId="{4553DFDC-0879-4D5C-B379-01380CFC5F5A}" srcOrd="0" destOrd="0" presId="urn:microsoft.com/office/officeart/2005/8/layout/bList2"/>
    <dgm:cxn modelId="{41B6F4C2-1483-495E-899D-4555C9BA3C4A}" type="presParOf" srcId="{8378E2B2-206C-49A5-A5D4-E376EBF706B7}" destId="{9BE82558-FB3F-4C96-BCD1-58551581071F}" srcOrd="0" destOrd="0" presId="urn:microsoft.com/office/officeart/2005/8/layout/bList2"/>
    <dgm:cxn modelId="{708811EA-30AD-44CE-B66D-7B4602252855}" type="presParOf" srcId="{9BE82558-FB3F-4C96-BCD1-58551581071F}" destId="{569237C1-B39C-402C-9FFB-DBD3C8E45D63}" srcOrd="0" destOrd="0" presId="urn:microsoft.com/office/officeart/2005/8/layout/bList2"/>
    <dgm:cxn modelId="{F6531CDF-686A-42DA-AD52-97C4DF81D7BA}" type="presParOf" srcId="{9BE82558-FB3F-4C96-BCD1-58551581071F}" destId="{867F0BE9-C924-4EE6-B041-A7C561173E77}" srcOrd="1" destOrd="0" presId="urn:microsoft.com/office/officeart/2005/8/layout/bList2"/>
    <dgm:cxn modelId="{B90A4F9C-4D0E-4CC0-991A-6CB2746A708A}" type="presParOf" srcId="{9BE82558-FB3F-4C96-BCD1-58551581071F}" destId="{8DBF5DC4-75EC-40AE-92AE-7D4C6A3BFAA6}" srcOrd="2" destOrd="0" presId="urn:microsoft.com/office/officeart/2005/8/layout/bList2"/>
    <dgm:cxn modelId="{B74E0A3B-BD0D-4F1F-9716-A439D6B2646C}" type="presParOf" srcId="{9BE82558-FB3F-4C96-BCD1-58551581071F}" destId="{E8C33E18-5D3A-45E1-903B-13BD67DCDF53}" srcOrd="3" destOrd="0" presId="urn:microsoft.com/office/officeart/2005/8/layout/bList2"/>
    <dgm:cxn modelId="{A653212A-E3A1-4BE2-943E-F2119A424B47}" type="presParOf" srcId="{8378E2B2-206C-49A5-A5D4-E376EBF706B7}" destId="{9715212F-F991-4832-A98E-7B92519C40B4}" srcOrd="1" destOrd="0" presId="urn:microsoft.com/office/officeart/2005/8/layout/bList2"/>
    <dgm:cxn modelId="{EC25EE33-7CA0-42F6-98D5-7215A8FEF822}" type="presParOf" srcId="{8378E2B2-206C-49A5-A5D4-E376EBF706B7}" destId="{D792CDDB-9AEB-4A13-8B1C-D0626A8A4E8A}" srcOrd="2" destOrd="0" presId="urn:microsoft.com/office/officeart/2005/8/layout/bList2"/>
    <dgm:cxn modelId="{D8FFE688-D27D-463D-A3FA-53081C45D70F}" type="presParOf" srcId="{D792CDDB-9AEB-4A13-8B1C-D0626A8A4E8A}" destId="{53ABB533-80A6-4B3F-BF57-5757E6DFED7F}" srcOrd="0" destOrd="0" presId="urn:microsoft.com/office/officeart/2005/8/layout/bList2"/>
    <dgm:cxn modelId="{D754C6C9-529E-4B2C-85CD-64A34B978A34}" type="presParOf" srcId="{D792CDDB-9AEB-4A13-8B1C-D0626A8A4E8A}" destId="{6B46FDCA-3F8D-4E38-8F59-DB5701EF6E68}" srcOrd="1" destOrd="0" presId="urn:microsoft.com/office/officeart/2005/8/layout/bList2"/>
    <dgm:cxn modelId="{40691266-D71B-4426-95FA-61D6A3480E25}" type="presParOf" srcId="{D792CDDB-9AEB-4A13-8B1C-D0626A8A4E8A}" destId="{EEB7020E-FC0F-4808-8CEF-B2A10C53F25E}" srcOrd="2" destOrd="0" presId="urn:microsoft.com/office/officeart/2005/8/layout/bList2"/>
    <dgm:cxn modelId="{10F665A1-4C15-4A24-9121-E4B7DA30018C}" type="presParOf" srcId="{D792CDDB-9AEB-4A13-8B1C-D0626A8A4E8A}" destId="{66746843-6673-4D43-A667-BB7CD5B0A02E}" srcOrd="3" destOrd="0" presId="urn:microsoft.com/office/officeart/2005/8/layout/bList2"/>
    <dgm:cxn modelId="{D8ABFE30-44BC-4EBD-9F6D-6236C6918803}" type="presParOf" srcId="{8378E2B2-206C-49A5-A5D4-E376EBF706B7}" destId="{4553DFDC-0879-4D5C-B379-01380CFC5F5A}" srcOrd="3" destOrd="0" presId="urn:microsoft.com/office/officeart/2005/8/layout/bList2"/>
    <dgm:cxn modelId="{B5F3E8AC-E897-44A8-BBD3-5EBF7A19C91E}" type="presParOf" srcId="{8378E2B2-206C-49A5-A5D4-E376EBF706B7}" destId="{7D8C380F-006B-476C-868E-BF355A2EDDD7}" srcOrd="4" destOrd="0" presId="urn:microsoft.com/office/officeart/2005/8/layout/bList2"/>
    <dgm:cxn modelId="{1AC2B7F5-CA06-4B57-9E64-7B8BD2241686}" type="presParOf" srcId="{7D8C380F-006B-476C-868E-BF355A2EDDD7}" destId="{C9A07992-8209-4746-B0E4-ADE3BF0F911E}" srcOrd="0" destOrd="0" presId="urn:microsoft.com/office/officeart/2005/8/layout/bList2"/>
    <dgm:cxn modelId="{20860337-DB02-4D82-898C-B5E25ED28833}" type="presParOf" srcId="{7D8C380F-006B-476C-868E-BF355A2EDDD7}" destId="{99E2A1E4-8619-40B0-959C-913130A87B78}" srcOrd="1" destOrd="0" presId="urn:microsoft.com/office/officeart/2005/8/layout/bList2"/>
    <dgm:cxn modelId="{C828B521-7C84-4476-9C80-D8B66E4F17CE}" type="presParOf" srcId="{7D8C380F-006B-476C-868E-BF355A2EDDD7}" destId="{CF5C49BD-8B02-45B8-AC3D-A215D6F1FEAD}" srcOrd="2" destOrd="0" presId="urn:microsoft.com/office/officeart/2005/8/layout/bList2"/>
    <dgm:cxn modelId="{F823F2FF-9D2A-47E5-AC82-B0E6AED7F70E}" type="presParOf" srcId="{7D8C380F-006B-476C-868E-BF355A2EDDD7}" destId="{3742DA77-1107-42C9-BD55-F1C30471B012}"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5E0D7-DD0D-4D03-8B78-984DB9D832D9}"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ZA"/>
        </a:p>
      </dgm:t>
    </dgm:pt>
    <dgm:pt modelId="{30CDA6B4-3F8D-48FC-A97F-C9E1A91ADB82}">
      <dgm:prSet phldrT="[Text]"/>
      <dgm:spPr>
        <a:xfrm rot="16200000">
          <a:off x="-1285577" y="2012684"/>
          <a:ext cx="2930468" cy="289388"/>
        </a:xfrm>
        <a:prstGeom prst="rect">
          <a:avLst/>
        </a:prstGeom>
        <a:noFill/>
        <a:ln>
          <a:noFill/>
        </a:ln>
        <a:effectLst/>
      </dgm:spPr>
      <dgm:t>
        <a:bodyPr/>
        <a:lstStyle/>
        <a:p>
          <a:pPr>
            <a:buNone/>
          </a:pPr>
          <a:r>
            <a:rPr lang="en-ZA" b="1" dirty="0">
              <a:solidFill>
                <a:srgbClr val="70AD47">
                  <a:lumMod val="50000"/>
                </a:srgbClr>
              </a:solidFill>
              <a:latin typeface="Candara" panose="020E0502030303020204" pitchFamily="34" charset="0"/>
              <a:ea typeface="+mn-ea"/>
              <a:cs typeface="+mn-cs"/>
            </a:rPr>
            <a:t>Pillar 1</a:t>
          </a:r>
        </a:p>
      </dgm:t>
    </dgm:pt>
    <dgm:pt modelId="{CB800CD3-19C9-4D11-9804-1C34F05506BE}" type="parTrans" cxnId="{1D6884E7-A87D-48B2-87B4-EA763740B03D}">
      <dgm:prSet/>
      <dgm:spPr/>
      <dgm:t>
        <a:bodyPr/>
        <a:lstStyle/>
        <a:p>
          <a:endParaRPr lang="en-ZA"/>
        </a:p>
      </dgm:t>
    </dgm:pt>
    <dgm:pt modelId="{71F0FF97-61F1-4938-B18B-34246136563C}" type="sibTrans" cxnId="{1D6884E7-A87D-48B2-87B4-EA763740B03D}">
      <dgm:prSet/>
      <dgm:spPr/>
      <dgm:t>
        <a:bodyPr/>
        <a:lstStyle/>
        <a:p>
          <a:endParaRPr lang="en-ZA"/>
        </a:p>
      </dgm:t>
    </dgm:pt>
    <dgm:pt modelId="{0D8FB792-F5FD-48F2-97CE-FF6C426D8279}">
      <dgm:prSet phldrT="[Text]"/>
      <dgm:spPr>
        <a:xfrm rot="16200000">
          <a:off x="833139" y="2012684"/>
          <a:ext cx="2826752" cy="289388"/>
        </a:xfrm>
        <a:prstGeom prst="rect">
          <a:avLst/>
        </a:prstGeom>
        <a:noFill/>
        <a:ln>
          <a:noFill/>
        </a:ln>
        <a:effectLst/>
      </dgm:spPr>
      <dgm:t>
        <a:bodyPr/>
        <a:lstStyle/>
        <a:p>
          <a:pPr>
            <a:buNone/>
          </a:pPr>
          <a:r>
            <a:rPr lang="en-ZA" b="1" dirty="0">
              <a:solidFill>
                <a:srgbClr val="E7E6E6">
                  <a:lumMod val="50000"/>
                </a:srgbClr>
              </a:solidFill>
              <a:latin typeface="Calibri" panose="020F0502020204030204"/>
              <a:ea typeface="+mn-ea"/>
              <a:cs typeface="+mn-cs"/>
            </a:rPr>
            <a:t>Pillar 2</a:t>
          </a:r>
        </a:p>
      </dgm:t>
    </dgm:pt>
    <dgm:pt modelId="{2400A032-A4E2-4246-81A3-8038988A2758}" type="parTrans" cxnId="{83819780-2FC6-4F87-9765-45FB089B7F0B}">
      <dgm:prSet/>
      <dgm:spPr/>
      <dgm:t>
        <a:bodyPr/>
        <a:lstStyle/>
        <a:p>
          <a:endParaRPr lang="en-ZA"/>
        </a:p>
      </dgm:t>
    </dgm:pt>
    <dgm:pt modelId="{CE618D96-28B2-4C3E-AF33-C2788F743D64}" type="sibTrans" cxnId="{83819780-2FC6-4F87-9765-45FB089B7F0B}">
      <dgm:prSet/>
      <dgm:spPr/>
      <dgm:t>
        <a:bodyPr/>
        <a:lstStyle/>
        <a:p>
          <a:endParaRPr lang="en-ZA"/>
        </a:p>
      </dgm:t>
    </dgm:pt>
    <dgm:pt modelId="{ED394A5C-6D25-496F-BBFA-53B037AF1D05}">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Font typeface="Arial" panose="020B0604020202020204" pitchFamily="34" charset="0"/>
            <a:buChar char="•"/>
          </a:pPr>
          <a:r>
            <a:rPr lang="en-ZA" sz="800" b="1" dirty="0">
              <a:solidFill>
                <a:sysClr val="window" lastClr="FFFFFF"/>
              </a:solidFill>
              <a:latin typeface="Calibri" panose="020F0502020204030204"/>
              <a:ea typeface="+mn-ea"/>
              <a:cs typeface="+mn-cs"/>
            </a:rPr>
            <a:t> </a:t>
          </a:r>
          <a:r>
            <a:rPr lang="en-US" sz="1200" b="1" u="sng" dirty="0">
              <a:solidFill>
                <a:sysClr val="window" lastClr="FFFFFF"/>
              </a:solidFill>
              <a:latin typeface="Arial Narrow" panose="020B0606020202030204" pitchFamily="34" charset="0"/>
              <a:ea typeface="MS PGothic" charset="0"/>
              <a:cs typeface="+mn-cs"/>
            </a:rPr>
            <a:t>Apex Priority 2</a:t>
          </a:r>
          <a:r>
            <a:rPr lang="en-US" sz="1200" dirty="0">
              <a:solidFill>
                <a:sysClr val="window" lastClr="FFFFFF"/>
              </a:solidFill>
              <a:latin typeface="Arial Narrow" panose="020B0606020202030204" pitchFamily="34" charset="0"/>
              <a:ea typeface="MS PGothic" charset="0"/>
              <a:cs typeface="+mn-cs"/>
            </a:rPr>
            <a:t>: Education, Skills and Health</a:t>
          </a:r>
          <a:endParaRPr lang="en-ZA" sz="800" b="1" dirty="0">
            <a:solidFill>
              <a:sysClr val="window" lastClr="FFFFFF"/>
            </a:solidFill>
            <a:latin typeface="Calibri" panose="020F0502020204030204"/>
            <a:ea typeface="+mn-ea"/>
            <a:cs typeface="+mn-cs"/>
          </a:endParaRPr>
        </a:p>
      </dgm:t>
    </dgm:pt>
    <dgm:pt modelId="{D88178E2-D1B0-48B3-95B0-8FFE009F4574}" type="parTrans" cxnId="{419A4120-1401-4260-9E35-705EC569CF41}">
      <dgm:prSet/>
      <dgm:spPr/>
      <dgm:t>
        <a:bodyPr/>
        <a:lstStyle/>
        <a:p>
          <a:endParaRPr lang="en-ZA"/>
        </a:p>
      </dgm:t>
    </dgm:pt>
    <dgm:pt modelId="{05BF521D-0F0A-4494-829C-1B67144CA071}" type="sibTrans" cxnId="{419A4120-1401-4260-9E35-705EC569CF41}">
      <dgm:prSet/>
      <dgm:spPr/>
      <dgm:t>
        <a:bodyPr/>
        <a:lstStyle/>
        <a:p>
          <a:endParaRPr lang="en-ZA"/>
        </a:p>
      </dgm:t>
    </dgm:pt>
    <dgm:pt modelId="{4E3FDF98-977F-42B9-B3FF-15F2E3D32C61}">
      <dgm:prSet phldrT="[Text]"/>
      <dgm:spPr>
        <a:xfrm rot="16200000">
          <a:off x="2907079" y="2012684"/>
          <a:ext cx="2839443" cy="289388"/>
        </a:xfrm>
        <a:prstGeom prst="rect">
          <a:avLst/>
        </a:prstGeom>
        <a:noFill/>
        <a:ln>
          <a:noFill/>
        </a:ln>
        <a:effectLst/>
      </dgm:spPr>
      <dgm:t>
        <a:bodyPr/>
        <a:lstStyle/>
        <a:p>
          <a:pPr>
            <a:buNone/>
          </a:pPr>
          <a:r>
            <a:rPr lang="en-ZA" b="1" dirty="0">
              <a:solidFill>
                <a:srgbClr val="002060"/>
              </a:solidFill>
              <a:latin typeface="Calibri" panose="020F0502020204030204"/>
              <a:ea typeface="+mn-ea"/>
              <a:cs typeface="+mn-cs"/>
            </a:rPr>
            <a:t>Pillar 3</a:t>
          </a:r>
        </a:p>
      </dgm:t>
    </dgm:pt>
    <dgm:pt modelId="{56F7F92C-5682-4151-BF9A-125868BF57AA}" type="parTrans" cxnId="{607D5124-AD4B-4B22-AADD-F2454B450156}">
      <dgm:prSet/>
      <dgm:spPr/>
      <dgm:t>
        <a:bodyPr/>
        <a:lstStyle/>
        <a:p>
          <a:endParaRPr lang="en-ZA"/>
        </a:p>
      </dgm:t>
    </dgm:pt>
    <dgm:pt modelId="{F853A5A4-E43D-4F3C-A175-5537EDD05F81}" type="sibTrans" cxnId="{607D5124-AD4B-4B22-AADD-F2454B450156}">
      <dgm:prSet/>
      <dgm:spPr/>
      <dgm:t>
        <a:bodyPr/>
        <a:lstStyle/>
        <a:p>
          <a:endParaRPr lang="en-ZA"/>
        </a:p>
      </dgm:t>
    </dgm:pt>
    <dgm:pt modelId="{D445EE1C-B02B-41F5-9EF2-F328A91256F9}">
      <dgm:prSet phldrT="[Text]" custT="1"/>
      <dgm:spPr>
        <a:xfrm>
          <a:off x="4490205" y="965264"/>
          <a:ext cx="1470922" cy="2924851"/>
        </a:xfrm>
        <a:prstGeom prst="rect">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pPr>
            <a:buFont typeface="Arial" panose="020B0604020202020204" pitchFamily="34" charset="0"/>
            <a:buChar char="•"/>
          </a:pPr>
          <a:r>
            <a:rPr lang="en-US" sz="1400" b="1" u="sng" dirty="0">
              <a:solidFill>
                <a:sysClr val="window" lastClr="FFFFFF"/>
              </a:solidFill>
              <a:latin typeface="Arial Narrow" panose="020B0606020202030204" pitchFamily="34" charset="0"/>
              <a:ea typeface="MS PGothic" charset="0"/>
              <a:cs typeface="+mn-cs"/>
            </a:rPr>
            <a:t>Apex Priority 6</a:t>
          </a:r>
          <a:r>
            <a:rPr lang="en-US" sz="1400" dirty="0">
              <a:solidFill>
                <a:sysClr val="window" lastClr="FFFFFF"/>
              </a:solidFill>
              <a:latin typeface="Arial Narrow" panose="020B0606020202030204" pitchFamily="34" charset="0"/>
              <a:ea typeface="MS PGothic" charset="0"/>
              <a:cs typeface="+mn-cs"/>
            </a:rPr>
            <a:t>: A capable, ethical and developmental state</a:t>
          </a:r>
          <a:endParaRPr lang="en-ZA" sz="1200" b="1" dirty="0">
            <a:solidFill>
              <a:sysClr val="window" lastClr="FFFFFF"/>
            </a:solidFill>
            <a:latin typeface="Calibri" panose="020F0502020204030204"/>
            <a:ea typeface="+mn-ea"/>
            <a:cs typeface="+mn-cs"/>
          </a:endParaRPr>
        </a:p>
      </dgm:t>
    </dgm:pt>
    <dgm:pt modelId="{C9F4E4B6-A639-461A-BF45-3752F99DAC91}" type="parTrans" cxnId="{EA35E690-A097-4329-AC18-6CEB2FE9EB5B}">
      <dgm:prSet/>
      <dgm:spPr/>
      <dgm:t>
        <a:bodyPr/>
        <a:lstStyle/>
        <a:p>
          <a:endParaRPr lang="en-ZA"/>
        </a:p>
      </dgm:t>
    </dgm:pt>
    <dgm:pt modelId="{318E45D6-799A-4542-875E-4C1AFA2F17C4}" type="sibTrans" cxnId="{EA35E690-A097-4329-AC18-6CEB2FE9EB5B}">
      <dgm:prSet/>
      <dgm:spPr/>
      <dgm:t>
        <a:bodyPr/>
        <a:lstStyle/>
        <a:p>
          <a:endParaRPr lang="en-ZA"/>
        </a:p>
      </dgm:t>
    </dgm:pt>
    <dgm:pt modelId="{A00DCF67-232B-4A44-8D64-A20107D765C6}">
      <dgm:prSet/>
      <dgm:spPr>
        <a:xfrm>
          <a:off x="404820" y="967698"/>
          <a:ext cx="1380961" cy="2924851"/>
        </a:xfrm>
        <a:prstGeom prst="rect">
          <a:avLst/>
        </a:prstGeom>
        <a:solidFill>
          <a:srgbClr val="70AD47">
            <a:lumMod val="50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800" dirty="0">
            <a:solidFill>
              <a:sysClr val="window" lastClr="FFFFFF"/>
            </a:solidFill>
            <a:latin typeface="Calibri" panose="020F0502020204030204"/>
            <a:ea typeface="+mn-ea"/>
            <a:cs typeface="+mn-cs"/>
          </a:endParaRPr>
        </a:p>
      </dgm:t>
    </dgm:pt>
    <dgm:pt modelId="{24D80833-AB13-437F-A756-FA9F37D3E6D1}" type="parTrans" cxnId="{BB669864-5EC5-4367-8220-7E460AF7DB09}">
      <dgm:prSet/>
      <dgm:spPr/>
      <dgm:t>
        <a:bodyPr/>
        <a:lstStyle/>
        <a:p>
          <a:endParaRPr lang="en-ZA"/>
        </a:p>
      </dgm:t>
    </dgm:pt>
    <dgm:pt modelId="{DED8F287-05B2-4121-B9C6-F3626D627DBE}" type="sibTrans" cxnId="{BB669864-5EC5-4367-8220-7E460AF7DB09}">
      <dgm:prSet/>
      <dgm:spPr/>
      <dgm:t>
        <a:bodyPr/>
        <a:lstStyle/>
        <a:p>
          <a:endParaRPr lang="en-ZA"/>
        </a:p>
      </dgm:t>
    </dgm:pt>
    <dgm:pt modelId="{F0E6B6F3-A913-4499-9F7C-090C308311CE}">
      <dgm:prSet/>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800" dirty="0">
            <a:solidFill>
              <a:sysClr val="window" lastClr="FFFFFF"/>
            </a:solidFill>
            <a:latin typeface="Calibri" panose="020F0502020204030204"/>
            <a:ea typeface="+mn-ea"/>
            <a:cs typeface="+mn-cs"/>
          </a:endParaRPr>
        </a:p>
      </dgm:t>
    </dgm:pt>
    <dgm:pt modelId="{DABA2E34-A93F-4AF2-A004-6C1D7FD8668D}" type="parTrans" cxnId="{8227FA17-0757-4F2E-91DD-F9EC3A0B2CC0}">
      <dgm:prSet/>
      <dgm:spPr/>
      <dgm:t>
        <a:bodyPr/>
        <a:lstStyle/>
        <a:p>
          <a:endParaRPr lang="en-ZA"/>
        </a:p>
      </dgm:t>
    </dgm:pt>
    <dgm:pt modelId="{C975FF44-EE06-4994-8767-4BCD2BBE46C2}" type="sibTrans" cxnId="{8227FA17-0757-4F2E-91DD-F9EC3A0B2CC0}">
      <dgm:prSet/>
      <dgm:spPr/>
      <dgm:t>
        <a:bodyPr/>
        <a:lstStyle/>
        <a:p>
          <a:endParaRPr lang="en-ZA"/>
        </a:p>
      </dgm:t>
    </dgm:pt>
    <dgm:pt modelId="{92798FBA-E00D-4C3C-9889-0EFE2D94B56C}">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r>
            <a:rPr lang="en-US" sz="1200" b="1" u="sng" dirty="0">
              <a:solidFill>
                <a:sysClr val="window" lastClr="FFFFFF"/>
              </a:solidFill>
              <a:latin typeface="Arial Narrow" panose="020B0606020202030204" pitchFamily="34" charset="0"/>
              <a:ea typeface="MS PGothic" charset="0"/>
              <a:cs typeface="+mn-cs"/>
            </a:rPr>
            <a:t>Apex Priority 3</a:t>
          </a:r>
          <a:r>
            <a:rPr lang="en-US" sz="1200" dirty="0">
              <a:solidFill>
                <a:sysClr val="window" lastClr="FFFFFF"/>
              </a:solidFill>
              <a:latin typeface="Arial Narrow" panose="020B0606020202030204" pitchFamily="34" charset="0"/>
              <a:ea typeface="MS PGothic" charset="0"/>
              <a:cs typeface="+mn-cs"/>
            </a:rPr>
            <a:t>: Consolidating the social wage through reliable and quality basic services</a:t>
          </a:r>
          <a:endParaRPr lang="en-ZA" sz="1200" dirty="0">
            <a:solidFill>
              <a:sysClr val="window" lastClr="FFFFFF"/>
            </a:solidFill>
            <a:latin typeface="Arial Narrow" panose="020B0606020202030204" pitchFamily="34" charset="0"/>
            <a:ea typeface="+mn-ea"/>
            <a:cs typeface="+mn-cs"/>
          </a:endParaRPr>
        </a:p>
      </dgm:t>
    </dgm:pt>
    <dgm:pt modelId="{FAAE7242-A6DC-487B-919A-6BA7A483BCEE}" type="parTrans" cxnId="{0B9089AF-2050-4375-AAB4-FE8FEDBF461A}">
      <dgm:prSet/>
      <dgm:spPr/>
      <dgm:t>
        <a:bodyPr/>
        <a:lstStyle/>
        <a:p>
          <a:endParaRPr lang="en-ZA"/>
        </a:p>
      </dgm:t>
    </dgm:pt>
    <dgm:pt modelId="{416E2B04-4CC1-441E-AFFA-501F5063B51F}" type="sibTrans" cxnId="{0B9089AF-2050-4375-AAB4-FE8FEDBF461A}">
      <dgm:prSet/>
      <dgm:spPr/>
      <dgm:t>
        <a:bodyPr/>
        <a:lstStyle/>
        <a:p>
          <a:endParaRPr lang="en-ZA"/>
        </a:p>
      </dgm:t>
    </dgm:pt>
    <dgm:pt modelId="{CD5E7836-0710-435F-B7C9-052896D47B8C}">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r>
            <a:rPr lang="en-US" sz="1200" b="1" u="sng" dirty="0">
              <a:solidFill>
                <a:sysClr val="window" lastClr="FFFFFF"/>
              </a:solidFill>
              <a:latin typeface="Arial Narrow" panose="020B0606020202030204" pitchFamily="34" charset="0"/>
              <a:ea typeface="MS PGothic" charset="0"/>
              <a:cs typeface="+mn-cs"/>
            </a:rPr>
            <a:t>Apex Priority 4</a:t>
          </a:r>
          <a:r>
            <a:rPr lang="en-US" sz="1200" dirty="0">
              <a:solidFill>
                <a:sysClr val="window" lastClr="FFFFFF"/>
              </a:solidFill>
              <a:latin typeface="Arial Narrow" panose="020B0606020202030204" pitchFamily="34" charset="0"/>
              <a:ea typeface="MS PGothic" charset="0"/>
              <a:cs typeface="+mn-cs"/>
            </a:rPr>
            <a:t>: Spatial integration, human settlements and local government</a:t>
          </a:r>
          <a:endParaRPr lang="en-ZA" sz="1200" dirty="0">
            <a:solidFill>
              <a:sysClr val="window" lastClr="FFFFFF"/>
            </a:solidFill>
            <a:latin typeface="Arial Narrow" panose="020B0606020202030204" pitchFamily="34" charset="0"/>
            <a:ea typeface="+mn-ea"/>
            <a:cs typeface="+mn-cs"/>
          </a:endParaRPr>
        </a:p>
      </dgm:t>
    </dgm:pt>
    <dgm:pt modelId="{19642269-4514-426A-9D92-89EE2CE5DAA2}" type="parTrans" cxnId="{1A6FB069-48A2-484C-BBD8-12775A5D0FDF}">
      <dgm:prSet/>
      <dgm:spPr/>
      <dgm:t>
        <a:bodyPr/>
        <a:lstStyle/>
        <a:p>
          <a:endParaRPr lang="en-ZA"/>
        </a:p>
      </dgm:t>
    </dgm:pt>
    <dgm:pt modelId="{A112F437-9F4A-4528-A173-828C9429B89F}" type="sibTrans" cxnId="{1A6FB069-48A2-484C-BBD8-12775A5D0FDF}">
      <dgm:prSet/>
      <dgm:spPr/>
      <dgm:t>
        <a:bodyPr/>
        <a:lstStyle/>
        <a:p>
          <a:endParaRPr lang="en-ZA"/>
        </a:p>
      </dgm:t>
    </dgm:pt>
    <dgm:pt modelId="{3F2EE9B8-A7E7-4CCE-A582-9FAE66608981}">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r>
            <a:rPr lang="en-US" sz="1200" b="1" u="sng" dirty="0">
              <a:solidFill>
                <a:sysClr val="window" lastClr="FFFFFF"/>
              </a:solidFill>
              <a:latin typeface="Arial Narrow" panose="020B0606020202030204" pitchFamily="34" charset="0"/>
              <a:ea typeface="MS PGothic" charset="0"/>
              <a:cs typeface="+mn-cs"/>
            </a:rPr>
            <a:t>Apex Priority 5</a:t>
          </a:r>
          <a:r>
            <a:rPr lang="en-US" sz="1200" dirty="0">
              <a:solidFill>
                <a:sysClr val="window" lastClr="FFFFFF"/>
              </a:solidFill>
              <a:latin typeface="Arial Narrow" panose="020B0606020202030204" pitchFamily="34" charset="0"/>
              <a:ea typeface="MS PGothic" charset="0"/>
              <a:cs typeface="+mn-cs"/>
            </a:rPr>
            <a:t>: Social cohesion and safe communities</a:t>
          </a:r>
          <a:endParaRPr lang="en-ZA" sz="1200" dirty="0">
            <a:solidFill>
              <a:sysClr val="window" lastClr="FFFFFF"/>
            </a:solidFill>
            <a:latin typeface="Arial Narrow" panose="020B0606020202030204" pitchFamily="34" charset="0"/>
            <a:ea typeface="+mn-ea"/>
            <a:cs typeface="+mn-cs"/>
          </a:endParaRPr>
        </a:p>
      </dgm:t>
    </dgm:pt>
    <dgm:pt modelId="{4C0DC54E-992F-43E7-B508-D6444A60B2E4}" type="parTrans" cxnId="{49118BCE-322E-471F-BF5C-F0B5744A65DB}">
      <dgm:prSet/>
      <dgm:spPr/>
      <dgm:t>
        <a:bodyPr/>
        <a:lstStyle/>
        <a:p>
          <a:endParaRPr lang="en-ZA"/>
        </a:p>
      </dgm:t>
    </dgm:pt>
    <dgm:pt modelId="{3FECA0B1-052C-4AE5-908B-D09E162988BE}" type="sibTrans" cxnId="{49118BCE-322E-471F-BF5C-F0B5744A65DB}">
      <dgm:prSet/>
      <dgm:spPr/>
      <dgm:t>
        <a:bodyPr/>
        <a:lstStyle/>
        <a:p>
          <a:endParaRPr lang="en-ZA"/>
        </a:p>
      </dgm:t>
    </dgm:pt>
    <dgm:pt modelId="{BD2F111B-21B2-48F0-81B6-64D9711702C2}">
      <dgm:prSet phldrT="[Text]" custT="1"/>
      <dgm:spPr>
        <a:xfrm>
          <a:off x="4490205" y="965264"/>
          <a:ext cx="1470922" cy="2924851"/>
        </a:xfrm>
        <a:prstGeom prst="rect">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pPr>
            <a:buChar char="•"/>
          </a:pPr>
          <a:r>
            <a:rPr lang="en-US" sz="1400" b="1" u="sng" dirty="0">
              <a:solidFill>
                <a:sysClr val="window" lastClr="FFFFFF"/>
              </a:solidFill>
              <a:latin typeface="Arial Narrow" panose="020B0606020202030204" pitchFamily="34" charset="0"/>
              <a:ea typeface="MS PGothic" charset="0"/>
              <a:cs typeface="+mn-cs"/>
            </a:rPr>
            <a:t>Apex Priority 7</a:t>
          </a:r>
          <a:r>
            <a:rPr lang="en-US" sz="1400" dirty="0">
              <a:solidFill>
                <a:sysClr val="window" lastClr="FFFFFF"/>
              </a:solidFill>
              <a:latin typeface="Arial Narrow" panose="020B0606020202030204" pitchFamily="34" charset="0"/>
              <a:ea typeface="MS PGothic" charset="0"/>
              <a:cs typeface="+mn-cs"/>
            </a:rPr>
            <a:t>: A better Africa and World</a:t>
          </a:r>
          <a:endParaRPr lang="en-ZA" sz="1400" dirty="0">
            <a:solidFill>
              <a:sysClr val="window" lastClr="FFFFFF"/>
            </a:solidFill>
            <a:latin typeface="Arial Narrow" panose="020B0606020202030204" pitchFamily="34" charset="0"/>
            <a:ea typeface="+mn-ea"/>
            <a:cs typeface="+mn-cs"/>
          </a:endParaRPr>
        </a:p>
      </dgm:t>
    </dgm:pt>
    <dgm:pt modelId="{13DB5EB5-A680-4C7A-AF84-BA5AB6F9BAFC}" type="parTrans" cxnId="{50828FB0-5646-423E-A886-E20BFD663B77}">
      <dgm:prSet/>
      <dgm:spPr/>
      <dgm:t>
        <a:bodyPr/>
        <a:lstStyle/>
        <a:p>
          <a:endParaRPr lang="en-ZA"/>
        </a:p>
      </dgm:t>
    </dgm:pt>
    <dgm:pt modelId="{2109375D-986D-4EDD-8452-2C1A4D398D03}" type="sibTrans" cxnId="{50828FB0-5646-423E-A886-E20BFD663B77}">
      <dgm:prSet/>
      <dgm:spPr/>
      <dgm:t>
        <a:bodyPr/>
        <a:lstStyle/>
        <a:p>
          <a:endParaRPr lang="en-ZA"/>
        </a:p>
      </dgm:t>
    </dgm:pt>
    <dgm:pt modelId="{8538D714-89D7-4284-85A1-0C25749C3222}">
      <dgm:prSet/>
      <dgm:spPr>
        <a:xfrm>
          <a:off x="404820" y="967698"/>
          <a:ext cx="1380961" cy="2924851"/>
        </a:xfrm>
        <a:prstGeom prst="rect">
          <a:avLst/>
        </a:prstGeom>
        <a:solidFill>
          <a:srgbClr val="70AD47">
            <a:lumMod val="50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800" dirty="0">
            <a:solidFill>
              <a:sysClr val="window" lastClr="FFFFFF"/>
            </a:solidFill>
            <a:latin typeface="Calibri" panose="020F0502020204030204"/>
            <a:ea typeface="+mn-ea"/>
            <a:cs typeface="+mn-cs"/>
          </a:endParaRPr>
        </a:p>
      </dgm:t>
    </dgm:pt>
    <dgm:pt modelId="{995C4FBF-A526-463D-840C-CEE746EFE39E}" type="parTrans" cxnId="{F32B3BBF-ADD2-4FE9-B858-A5C180D8577C}">
      <dgm:prSet/>
      <dgm:spPr/>
      <dgm:t>
        <a:bodyPr/>
        <a:lstStyle/>
        <a:p>
          <a:endParaRPr lang="en-ZA"/>
        </a:p>
      </dgm:t>
    </dgm:pt>
    <dgm:pt modelId="{56AFC8F5-5B86-449A-8070-9BBD958515B3}" type="sibTrans" cxnId="{F32B3BBF-ADD2-4FE9-B858-A5C180D8577C}">
      <dgm:prSet/>
      <dgm:spPr/>
      <dgm:t>
        <a:bodyPr/>
        <a:lstStyle/>
        <a:p>
          <a:endParaRPr lang="en-ZA"/>
        </a:p>
      </dgm:t>
    </dgm:pt>
    <dgm:pt modelId="{CC944FBA-3B3A-428C-B29C-1661DF65027C}">
      <dgm:prSet phldrT="[Text]" custT="1"/>
      <dgm:spPr>
        <a:xfrm>
          <a:off x="404820" y="967698"/>
          <a:ext cx="1380961" cy="2924851"/>
        </a:xfrm>
        <a:prstGeom prst="rect">
          <a:avLst/>
        </a:prstGeom>
        <a:solidFill>
          <a:srgbClr val="70AD47">
            <a:lumMod val="50000"/>
          </a:srgbClr>
        </a:solidFill>
        <a:ln w="12700" cap="flat" cmpd="sng" algn="ctr">
          <a:solidFill>
            <a:srgbClr val="E7E6E6">
              <a:hueOff val="0"/>
              <a:satOff val="0"/>
              <a:lumOff val="0"/>
              <a:alphaOff val="0"/>
            </a:srgbClr>
          </a:solidFill>
          <a:prstDash val="solid"/>
          <a:miter lim="800000"/>
        </a:ln>
        <a:effectLst/>
      </dgm:spPr>
      <dgm:t>
        <a:bodyPr/>
        <a:lstStyle/>
        <a:p>
          <a:pPr>
            <a:buChar char="•"/>
          </a:pPr>
          <a:r>
            <a:rPr lang="en-ZA" sz="1400" b="1" u="sng" dirty="0">
              <a:solidFill>
                <a:sysClr val="window" lastClr="FFFFFF"/>
              </a:solidFill>
              <a:latin typeface="Arial Narrow" panose="020B0606020202030204" pitchFamily="34" charset="0"/>
              <a:ea typeface="+mn-ea"/>
              <a:cs typeface="+mn-cs"/>
            </a:rPr>
            <a:t>Apex Priority 1: </a:t>
          </a:r>
          <a:r>
            <a:rPr lang="en-ZA" sz="1400" dirty="0">
              <a:solidFill>
                <a:sysClr val="window" lastClr="FFFFFF"/>
              </a:solidFill>
              <a:latin typeface="Arial Narrow" panose="020B0606020202030204" pitchFamily="34" charset="0"/>
              <a:ea typeface="+mn-ea"/>
              <a:cs typeface="+mn-cs"/>
            </a:rPr>
            <a:t>Economic Transformation and Job Creation</a:t>
          </a:r>
          <a:endParaRPr lang="en-ZA" sz="1600" b="1" dirty="0">
            <a:solidFill>
              <a:sysClr val="window" lastClr="FFFFFF"/>
            </a:solidFill>
            <a:latin typeface="Calibri" panose="020F0502020204030204"/>
            <a:ea typeface="+mn-ea"/>
            <a:cs typeface="+mn-cs"/>
          </a:endParaRPr>
        </a:p>
      </dgm:t>
    </dgm:pt>
    <dgm:pt modelId="{D2348117-D98F-4F9B-B461-793FC4E7225C}" type="sibTrans" cxnId="{E67C870C-4906-4824-B86D-F8FCDFAA2E0E}">
      <dgm:prSet/>
      <dgm:spPr/>
      <dgm:t>
        <a:bodyPr/>
        <a:lstStyle/>
        <a:p>
          <a:endParaRPr lang="en-ZA"/>
        </a:p>
      </dgm:t>
    </dgm:pt>
    <dgm:pt modelId="{7B297861-A0D6-455D-A2AD-ED85A0E0D96F}" type="parTrans" cxnId="{E67C870C-4906-4824-B86D-F8FCDFAA2E0E}">
      <dgm:prSet/>
      <dgm:spPr/>
      <dgm:t>
        <a:bodyPr/>
        <a:lstStyle/>
        <a:p>
          <a:endParaRPr lang="en-ZA"/>
        </a:p>
      </dgm:t>
    </dgm:pt>
    <dgm:pt modelId="{CD97C4A7-C82F-437F-951B-1C9A0E183BC3}">
      <dgm:prSet phldrT="[Text]" custT="1"/>
      <dgm:spPr>
        <a:xfrm>
          <a:off x="4490205" y="965264"/>
          <a:ext cx="1470922" cy="2924851"/>
        </a:xfrm>
        <a:prstGeom prst="rect">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1400" dirty="0">
            <a:solidFill>
              <a:sysClr val="window" lastClr="FFFFFF"/>
            </a:solidFill>
            <a:latin typeface="Arial Narrow" panose="020B0606020202030204" pitchFamily="34" charset="0"/>
            <a:ea typeface="+mn-ea"/>
            <a:cs typeface="+mn-cs"/>
          </a:endParaRPr>
        </a:p>
      </dgm:t>
    </dgm:pt>
    <dgm:pt modelId="{DDF40A13-F045-4E63-B385-BD15AF72CCFC}" type="parTrans" cxnId="{E00541F3-F844-41A0-8B83-61186E222D7D}">
      <dgm:prSet/>
      <dgm:spPr/>
      <dgm:t>
        <a:bodyPr/>
        <a:lstStyle/>
        <a:p>
          <a:endParaRPr lang="en-ZA"/>
        </a:p>
      </dgm:t>
    </dgm:pt>
    <dgm:pt modelId="{176E12C4-07B1-4983-9D1C-41E39BA6832B}" type="sibTrans" cxnId="{E00541F3-F844-41A0-8B83-61186E222D7D}">
      <dgm:prSet/>
      <dgm:spPr/>
      <dgm:t>
        <a:bodyPr/>
        <a:lstStyle/>
        <a:p>
          <a:endParaRPr lang="en-ZA"/>
        </a:p>
      </dgm:t>
    </dgm:pt>
    <dgm:pt modelId="{41822376-EFD9-4E66-A048-BBD06C3B6313}">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1200" dirty="0">
            <a:solidFill>
              <a:sysClr val="window" lastClr="FFFFFF"/>
            </a:solidFill>
            <a:latin typeface="Arial Narrow" panose="020B0606020202030204" pitchFamily="34" charset="0"/>
            <a:ea typeface="+mn-ea"/>
            <a:cs typeface="+mn-cs"/>
          </a:endParaRPr>
        </a:p>
      </dgm:t>
    </dgm:pt>
    <dgm:pt modelId="{F646C8ED-0669-4E9E-9FA1-E53279A82443}" type="parTrans" cxnId="{AEA0C4E7-6A67-4019-861E-83F810CD6F42}">
      <dgm:prSet/>
      <dgm:spPr/>
      <dgm:t>
        <a:bodyPr/>
        <a:lstStyle/>
        <a:p>
          <a:endParaRPr lang="en-ZA"/>
        </a:p>
      </dgm:t>
    </dgm:pt>
    <dgm:pt modelId="{3D9A84C9-B027-4BDB-887B-19690CF51A57}" type="sibTrans" cxnId="{AEA0C4E7-6A67-4019-861E-83F810CD6F42}">
      <dgm:prSet/>
      <dgm:spPr/>
      <dgm:t>
        <a:bodyPr/>
        <a:lstStyle/>
        <a:p>
          <a:endParaRPr lang="en-ZA"/>
        </a:p>
      </dgm:t>
    </dgm:pt>
    <dgm:pt modelId="{27126FE3-1CAF-4B96-AE6D-009DDDD06390}">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1200" dirty="0">
            <a:solidFill>
              <a:sysClr val="window" lastClr="FFFFFF"/>
            </a:solidFill>
            <a:latin typeface="Arial Narrow" panose="020B0606020202030204" pitchFamily="34" charset="0"/>
            <a:ea typeface="+mn-ea"/>
            <a:cs typeface="+mn-cs"/>
          </a:endParaRPr>
        </a:p>
      </dgm:t>
    </dgm:pt>
    <dgm:pt modelId="{29FF1161-F282-4FF4-8256-CB76584080BF}" type="parTrans" cxnId="{7D8360E3-6332-414B-A6C3-F3530CF0B3B1}">
      <dgm:prSet/>
      <dgm:spPr/>
      <dgm:t>
        <a:bodyPr/>
        <a:lstStyle/>
        <a:p>
          <a:endParaRPr lang="en-ZA"/>
        </a:p>
      </dgm:t>
    </dgm:pt>
    <dgm:pt modelId="{413BDF00-1A3F-4EB0-8065-DBAB4EC0537F}" type="sibTrans" cxnId="{7D8360E3-6332-414B-A6C3-F3530CF0B3B1}">
      <dgm:prSet/>
      <dgm:spPr/>
      <dgm:t>
        <a:bodyPr/>
        <a:lstStyle/>
        <a:p>
          <a:endParaRPr lang="en-ZA"/>
        </a:p>
      </dgm:t>
    </dgm:pt>
    <dgm:pt modelId="{6CA601E7-4D75-49DE-B4EA-CE1CDDA243B8}">
      <dgm:prSet phldrT="[Text]" custT="1"/>
      <dgm:spPr>
        <a:xfrm>
          <a:off x="2434396" y="936789"/>
          <a:ext cx="1407815" cy="2955760"/>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gm:spPr>
      <dgm:t>
        <a:bodyPr/>
        <a:lstStyle/>
        <a:p>
          <a:pPr>
            <a:buChar char="•"/>
          </a:pPr>
          <a:endParaRPr lang="en-ZA" sz="1200" dirty="0">
            <a:solidFill>
              <a:sysClr val="window" lastClr="FFFFFF"/>
            </a:solidFill>
            <a:latin typeface="Arial Narrow" panose="020B0606020202030204" pitchFamily="34" charset="0"/>
            <a:ea typeface="+mn-ea"/>
            <a:cs typeface="+mn-cs"/>
          </a:endParaRPr>
        </a:p>
      </dgm:t>
    </dgm:pt>
    <dgm:pt modelId="{173D4C32-1188-46CF-9C31-5B97ED17A91B}" type="parTrans" cxnId="{6D8851C8-023F-4A13-8EC0-70F5E7FF5E2B}">
      <dgm:prSet/>
      <dgm:spPr/>
      <dgm:t>
        <a:bodyPr/>
        <a:lstStyle/>
        <a:p>
          <a:endParaRPr lang="en-ZA"/>
        </a:p>
      </dgm:t>
    </dgm:pt>
    <dgm:pt modelId="{BFD9A268-041C-40B8-A85C-6C4011A989E0}" type="sibTrans" cxnId="{6D8851C8-023F-4A13-8EC0-70F5E7FF5E2B}">
      <dgm:prSet/>
      <dgm:spPr/>
      <dgm:t>
        <a:bodyPr/>
        <a:lstStyle/>
        <a:p>
          <a:endParaRPr lang="en-ZA"/>
        </a:p>
      </dgm:t>
    </dgm:pt>
    <dgm:pt modelId="{8CB22125-5E11-4036-8AAD-27B9A90860DD}" type="pres">
      <dgm:prSet presAssocID="{B3B5E0D7-DD0D-4D03-8B78-984DB9D832D9}" presName="linearFlow" presStyleCnt="0">
        <dgm:presLayoutVars>
          <dgm:dir/>
          <dgm:animLvl val="lvl"/>
          <dgm:resizeHandles/>
        </dgm:presLayoutVars>
      </dgm:prSet>
      <dgm:spPr/>
      <dgm:t>
        <a:bodyPr/>
        <a:lstStyle/>
        <a:p>
          <a:endParaRPr lang="en-US"/>
        </a:p>
      </dgm:t>
    </dgm:pt>
    <dgm:pt modelId="{7126D384-573F-4109-B0B7-1CA8CC0EE4B4}" type="pres">
      <dgm:prSet presAssocID="{30CDA6B4-3F8D-48FC-A97F-C9E1A91ADB82}" presName="compositeNode" presStyleCnt="0">
        <dgm:presLayoutVars>
          <dgm:bulletEnabled val="1"/>
        </dgm:presLayoutVars>
      </dgm:prSet>
      <dgm:spPr/>
    </dgm:pt>
    <dgm:pt modelId="{CEBA3BA9-B13B-4F0A-B929-F7804D1E94F5}" type="pres">
      <dgm:prSet presAssocID="{30CDA6B4-3F8D-48FC-A97F-C9E1A91ADB82}" presName="image" presStyleLbl="fgImgPlace1" presStyleIdx="0" presStyleCnt="3"/>
      <dgm:spPr>
        <a:xfrm>
          <a:off x="34963" y="257291"/>
          <a:ext cx="578776" cy="578776"/>
        </a:xfrm>
        <a:prstGeom prst="rect">
          <a:avLst/>
        </a:prstGeom>
        <a:solidFill>
          <a:srgbClr val="70AD47">
            <a:lumMod val="60000"/>
            <a:lumOff val="40000"/>
          </a:srgbClr>
        </a:solidFill>
        <a:ln w="12700" cap="flat" cmpd="sng" algn="ctr">
          <a:solidFill>
            <a:srgbClr val="E7E6E6">
              <a:hueOff val="0"/>
              <a:satOff val="0"/>
              <a:lumOff val="0"/>
              <a:alphaOff val="0"/>
            </a:srgbClr>
          </a:solidFill>
          <a:prstDash val="solid"/>
          <a:miter lim="800000"/>
        </a:ln>
        <a:effectLst/>
      </dgm:spPr>
    </dgm:pt>
    <dgm:pt modelId="{A8CFC421-6D1B-4C2C-986B-9FC2BFA40009}" type="pres">
      <dgm:prSet presAssocID="{30CDA6B4-3F8D-48FC-A97F-C9E1A91ADB82}" presName="childNode" presStyleLbl="node1" presStyleIdx="0" presStyleCnt="3" custScaleX="95803" custScaleY="96333" custLinFactNeighborX="3484" custLinFactNeighborY="14499">
        <dgm:presLayoutVars>
          <dgm:bulletEnabled val="1"/>
        </dgm:presLayoutVars>
      </dgm:prSet>
      <dgm:spPr>
        <a:prstGeom prst="rect">
          <a:avLst/>
        </a:prstGeom>
      </dgm:spPr>
      <dgm:t>
        <a:bodyPr/>
        <a:lstStyle/>
        <a:p>
          <a:endParaRPr lang="en-US"/>
        </a:p>
      </dgm:t>
    </dgm:pt>
    <dgm:pt modelId="{8EA91B42-9336-4E41-A7EB-B8D14660E5CB}" type="pres">
      <dgm:prSet presAssocID="{30CDA6B4-3F8D-48FC-A97F-C9E1A91ADB82}" presName="parentNode" presStyleLbl="revTx" presStyleIdx="0" presStyleCnt="3" custScaleY="96518">
        <dgm:presLayoutVars>
          <dgm:chMax val="0"/>
          <dgm:bulletEnabled val="1"/>
        </dgm:presLayoutVars>
      </dgm:prSet>
      <dgm:spPr/>
      <dgm:t>
        <a:bodyPr/>
        <a:lstStyle/>
        <a:p>
          <a:endParaRPr lang="en-US"/>
        </a:p>
      </dgm:t>
    </dgm:pt>
    <dgm:pt modelId="{E990EB2D-A6A4-4F51-B99F-E9FF3458F1A2}" type="pres">
      <dgm:prSet presAssocID="{71F0FF97-61F1-4938-B18B-34246136563C}" presName="sibTrans" presStyleCnt="0"/>
      <dgm:spPr/>
    </dgm:pt>
    <dgm:pt modelId="{52711F0A-217B-41CB-8AC8-77BB68F77BEE}" type="pres">
      <dgm:prSet presAssocID="{0D8FB792-F5FD-48F2-97CE-FF6C426D8279}" presName="compositeNode" presStyleCnt="0">
        <dgm:presLayoutVars>
          <dgm:bulletEnabled val="1"/>
        </dgm:presLayoutVars>
      </dgm:prSet>
      <dgm:spPr/>
    </dgm:pt>
    <dgm:pt modelId="{5ACE8D4D-5B54-45BA-8D2E-F0693F4F8CF0}" type="pres">
      <dgm:prSet presAssocID="{0D8FB792-F5FD-48F2-97CE-FF6C426D8279}" presName="image" presStyleLbl="fgImgPlace1" presStyleIdx="1" presStyleCnt="3" custLinFactNeighborY="-1097"/>
      <dgm:spPr>
        <a:xfrm>
          <a:off x="2101821" y="250942"/>
          <a:ext cx="578776" cy="578776"/>
        </a:xfrm>
        <a:prstGeom prst="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gm:spPr>
    </dgm:pt>
    <dgm:pt modelId="{50CA84DE-F6C6-4B1D-A418-F5E16BCAF62E}" type="pres">
      <dgm:prSet presAssocID="{0D8FB792-F5FD-48F2-97CE-FF6C426D8279}" presName="childNode" presStyleLbl="node1" presStyleIdx="1" presStyleCnt="3" custScaleX="144510" custScaleY="97351" custLinFactNeighborX="9543" custLinFactNeighborY="9001">
        <dgm:presLayoutVars>
          <dgm:bulletEnabled val="1"/>
        </dgm:presLayoutVars>
      </dgm:prSet>
      <dgm:spPr>
        <a:prstGeom prst="rect">
          <a:avLst/>
        </a:prstGeom>
      </dgm:spPr>
      <dgm:t>
        <a:bodyPr/>
        <a:lstStyle/>
        <a:p>
          <a:endParaRPr lang="en-US"/>
        </a:p>
      </dgm:t>
    </dgm:pt>
    <dgm:pt modelId="{3012E440-1160-4590-BCD8-D68E8DBC6CD5}" type="pres">
      <dgm:prSet presAssocID="{0D8FB792-F5FD-48F2-97CE-FF6C426D8279}" presName="parentNode" presStyleLbl="revTx" presStyleIdx="1" presStyleCnt="3" custScaleY="93102" custLinFactNeighborX="-73221" custLinFactNeighborY="-2850">
        <dgm:presLayoutVars>
          <dgm:chMax val="0"/>
          <dgm:bulletEnabled val="1"/>
        </dgm:presLayoutVars>
      </dgm:prSet>
      <dgm:spPr/>
      <dgm:t>
        <a:bodyPr/>
        <a:lstStyle/>
        <a:p>
          <a:endParaRPr lang="en-US"/>
        </a:p>
      </dgm:t>
    </dgm:pt>
    <dgm:pt modelId="{AF1094A9-CFDF-4928-B07E-AD5DF637B8D8}" type="pres">
      <dgm:prSet presAssocID="{CE618D96-28B2-4C3E-AF33-C2788F743D64}" presName="sibTrans" presStyleCnt="0"/>
      <dgm:spPr/>
    </dgm:pt>
    <dgm:pt modelId="{646BDB39-DF74-409D-89A6-5C252E0BEB68}" type="pres">
      <dgm:prSet presAssocID="{4E3FDF98-977F-42B9-B3FF-15F2E3D32C61}" presName="compositeNode" presStyleCnt="0">
        <dgm:presLayoutVars>
          <dgm:bulletEnabled val="1"/>
        </dgm:presLayoutVars>
      </dgm:prSet>
      <dgm:spPr/>
    </dgm:pt>
    <dgm:pt modelId="{D7E8D27C-4703-4F39-8796-F50300BAF8FE}" type="pres">
      <dgm:prSet presAssocID="{4E3FDF98-977F-42B9-B3FF-15F2E3D32C61}" presName="image" presStyleLbl="fgImgPlace1" presStyleIdx="2" presStyleCnt="3"/>
      <dgm:spPr>
        <a:xfrm>
          <a:off x="4182107" y="257291"/>
          <a:ext cx="578776" cy="578776"/>
        </a:xfrm>
        <a:prstGeom prst="rect">
          <a:avLst/>
        </a:prstGeom>
        <a:solidFill>
          <a:srgbClr val="4472C4">
            <a:lumMod val="60000"/>
            <a:lumOff val="40000"/>
          </a:srgbClr>
        </a:solidFill>
        <a:ln w="12700" cap="flat" cmpd="sng" algn="ctr">
          <a:solidFill>
            <a:srgbClr val="E7E6E6">
              <a:hueOff val="0"/>
              <a:satOff val="0"/>
              <a:lumOff val="0"/>
              <a:alphaOff val="0"/>
            </a:srgbClr>
          </a:solidFill>
          <a:prstDash val="solid"/>
          <a:miter lim="800000"/>
        </a:ln>
        <a:effectLst/>
      </dgm:spPr>
    </dgm:pt>
    <dgm:pt modelId="{775DAB9E-03B1-453D-9C49-0A0FE364CABF}" type="pres">
      <dgm:prSet presAssocID="{4E3FDF98-977F-42B9-B3FF-15F2E3D32C61}" presName="childNode" presStyleLbl="node1" presStyleIdx="2" presStyleCnt="3" custScaleX="99959" custScaleY="96333" custLinFactNeighborX="423" custLinFactNeighborY="7654">
        <dgm:presLayoutVars>
          <dgm:bulletEnabled val="1"/>
        </dgm:presLayoutVars>
      </dgm:prSet>
      <dgm:spPr>
        <a:prstGeom prst="rect">
          <a:avLst/>
        </a:prstGeom>
      </dgm:spPr>
      <dgm:t>
        <a:bodyPr/>
        <a:lstStyle/>
        <a:p>
          <a:endParaRPr lang="en-US"/>
        </a:p>
      </dgm:t>
    </dgm:pt>
    <dgm:pt modelId="{39EC0DA1-1B8D-43BF-BB23-0FDFBAF5E80B}" type="pres">
      <dgm:prSet presAssocID="{4E3FDF98-977F-42B9-B3FF-15F2E3D32C61}" presName="parentNode" presStyleLbl="revTx" presStyleIdx="2" presStyleCnt="3" custScaleY="93520">
        <dgm:presLayoutVars>
          <dgm:chMax val="0"/>
          <dgm:bulletEnabled val="1"/>
        </dgm:presLayoutVars>
      </dgm:prSet>
      <dgm:spPr/>
      <dgm:t>
        <a:bodyPr/>
        <a:lstStyle/>
        <a:p>
          <a:endParaRPr lang="en-US"/>
        </a:p>
      </dgm:t>
    </dgm:pt>
  </dgm:ptLst>
  <dgm:cxnLst>
    <dgm:cxn modelId="{1A6FB069-48A2-484C-BBD8-12775A5D0FDF}" srcId="{0D8FB792-F5FD-48F2-97CE-FF6C426D8279}" destId="{CD5E7836-0710-435F-B7C9-052896D47B8C}" srcOrd="4" destOrd="0" parTransId="{19642269-4514-426A-9D92-89EE2CE5DAA2}" sibTransId="{A112F437-9F4A-4528-A173-828C9429B89F}"/>
    <dgm:cxn modelId="{84126A11-C37B-4826-9F02-B8E5AD76EB47}" type="presOf" srcId="{30CDA6B4-3F8D-48FC-A97F-C9E1A91ADB82}" destId="{8EA91B42-9336-4E41-A7EB-B8D14660E5CB}" srcOrd="0" destOrd="0" presId="urn:microsoft.com/office/officeart/2005/8/layout/hList2"/>
    <dgm:cxn modelId="{E67C870C-4906-4824-B86D-F8FCDFAA2E0E}" srcId="{30CDA6B4-3F8D-48FC-A97F-C9E1A91ADB82}" destId="{CC944FBA-3B3A-428C-B29C-1661DF65027C}" srcOrd="0" destOrd="0" parTransId="{7B297861-A0D6-455D-A2AD-ED85A0E0D96F}" sibTransId="{D2348117-D98F-4F9B-B461-793FC4E7225C}"/>
    <dgm:cxn modelId="{88EB9D8B-CBDA-4E8E-A62B-CD689F8E683A}" type="presOf" srcId="{CD97C4A7-C82F-437F-951B-1C9A0E183BC3}" destId="{775DAB9E-03B1-453D-9C49-0A0FE364CABF}" srcOrd="0" destOrd="1" presId="urn:microsoft.com/office/officeart/2005/8/layout/hList2"/>
    <dgm:cxn modelId="{46775757-7194-4663-A74C-4EC1A650E48F}" type="presOf" srcId="{4E3FDF98-977F-42B9-B3FF-15F2E3D32C61}" destId="{39EC0DA1-1B8D-43BF-BB23-0FDFBAF5E80B}" srcOrd="0" destOrd="0" presId="urn:microsoft.com/office/officeart/2005/8/layout/hList2"/>
    <dgm:cxn modelId="{8DF634DB-53FF-453B-A714-E00F1CFAFFD4}" type="presOf" srcId="{CC944FBA-3B3A-428C-B29C-1661DF65027C}" destId="{A8CFC421-6D1B-4C2C-986B-9FC2BFA40009}" srcOrd="0" destOrd="0" presId="urn:microsoft.com/office/officeart/2005/8/layout/hList2"/>
    <dgm:cxn modelId="{407F1EAC-8A05-458E-8928-74F9C4744481}" type="presOf" srcId="{6CA601E7-4D75-49DE-B4EA-CE1CDDA243B8}" destId="{50CA84DE-F6C6-4B1D-A418-F5E16BCAF62E}" srcOrd="0" destOrd="5" presId="urn:microsoft.com/office/officeart/2005/8/layout/hList2"/>
    <dgm:cxn modelId="{E4D1ECE6-66F3-48B5-96AC-5862DAF672E6}" type="presOf" srcId="{41822376-EFD9-4E66-A048-BBD06C3B6313}" destId="{50CA84DE-F6C6-4B1D-A418-F5E16BCAF62E}" srcOrd="0" destOrd="1" presId="urn:microsoft.com/office/officeart/2005/8/layout/hList2"/>
    <dgm:cxn modelId="{607D5124-AD4B-4B22-AADD-F2454B450156}" srcId="{B3B5E0D7-DD0D-4D03-8B78-984DB9D832D9}" destId="{4E3FDF98-977F-42B9-B3FF-15F2E3D32C61}" srcOrd="2" destOrd="0" parTransId="{56F7F92C-5682-4151-BF9A-125868BF57AA}" sibTransId="{F853A5A4-E43D-4F3C-A175-5537EDD05F81}"/>
    <dgm:cxn modelId="{1D6884E7-A87D-48B2-87B4-EA763740B03D}" srcId="{B3B5E0D7-DD0D-4D03-8B78-984DB9D832D9}" destId="{30CDA6B4-3F8D-48FC-A97F-C9E1A91ADB82}" srcOrd="0" destOrd="0" parTransId="{CB800CD3-19C9-4D11-9804-1C34F05506BE}" sibTransId="{71F0FF97-61F1-4938-B18B-34246136563C}"/>
    <dgm:cxn modelId="{BE6AF4C9-9E35-45F1-9D21-859EBEB57CFE}" type="presOf" srcId="{3F2EE9B8-A7E7-4CCE-A582-9FAE66608981}" destId="{50CA84DE-F6C6-4B1D-A418-F5E16BCAF62E}" srcOrd="0" destOrd="6" presId="urn:microsoft.com/office/officeart/2005/8/layout/hList2"/>
    <dgm:cxn modelId="{5E366362-DA6E-4BF6-951B-CC81382D4A98}" type="presOf" srcId="{A00DCF67-232B-4A44-8D64-A20107D765C6}" destId="{A8CFC421-6D1B-4C2C-986B-9FC2BFA40009}" srcOrd="0" destOrd="2" presId="urn:microsoft.com/office/officeart/2005/8/layout/hList2"/>
    <dgm:cxn modelId="{7C8BFB11-CA6A-45B8-B148-C7C3A89EEA8B}" type="presOf" srcId="{BD2F111B-21B2-48F0-81B6-64D9711702C2}" destId="{775DAB9E-03B1-453D-9C49-0A0FE364CABF}" srcOrd="0" destOrd="2" presId="urn:microsoft.com/office/officeart/2005/8/layout/hList2"/>
    <dgm:cxn modelId="{419A4120-1401-4260-9E35-705EC569CF41}" srcId="{0D8FB792-F5FD-48F2-97CE-FF6C426D8279}" destId="{ED394A5C-6D25-496F-BBFA-53B037AF1D05}" srcOrd="0" destOrd="0" parTransId="{D88178E2-D1B0-48B3-95B0-8FFE009F4574}" sibTransId="{05BF521D-0F0A-4494-829C-1B67144CA071}"/>
    <dgm:cxn modelId="{352BB914-B19D-47B9-B0D5-9DEF78642A1B}" type="presOf" srcId="{ED394A5C-6D25-496F-BBFA-53B037AF1D05}" destId="{50CA84DE-F6C6-4B1D-A418-F5E16BCAF62E}" srcOrd="0" destOrd="0" presId="urn:microsoft.com/office/officeart/2005/8/layout/hList2"/>
    <dgm:cxn modelId="{49118BCE-322E-471F-BF5C-F0B5744A65DB}" srcId="{0D8FB792-F5FD-48F2-97CE-FF6C426D8279}" destId="{3F2EE9B8-A7E7-4CCE-A582-9FAE66608981}" srcOrd="6" destOrd="0" parTransId="{4C0DC54E-992F-43E7-B508-D6444A60B2E4}" sibTransId="{3FECA0B1-052C-4AE5-908B-D09E162988BE}"/>
    <dgm:cxn modelId="{ECBEB77F-4458-4408-B89E-632BFB3A6A91}" type="presOf" srcId="{92798FBA-E00D-4C3C-9889-0EFE2D94B56C}" destId="{50CA84DE-F6C6-4B1D-A418-F5E16BCAF62E}" srcOrd="0" destOrd="2" presId="urn:microsoft.com/office/officeart/2005/8/layout/hList2"/>
    <dgm:cxn modelId="{D27A04A9-B97E-4B8B-AEF6-41EBEA3FCDA2}" type="presOf" srcId="{F0E6B6F3-A913-4499-9F7C-090C308311CE}" destId="{50CA84DE-F6C6-4B1D-A418-F5E16BCAF62E}" srcOrd="0" destOrd="7" presId="urn:microsoft.com/office/officeart/2005/8/layout/hList2"/>
    <dgm:cxn modelId="{0B9089AF-2050-4375-AAB4-FE8FEDBF461A}" srcId="{0D8FB792-F5FD-48F2-97CE-FF6C426D8279}" destId="{92798FBA-E00D-4C3C-9889-0EFE2D94B56C}" srcOrd="2" destOrd="0" parTransId="{FAAE7242-A6DC-487B-919A-6BA7A483BCEE}" sibTransId="{416E2B04-4CC1-441E-AFFA-501F5063B51F}"/>
    <dgm:cxn modelId="{BB669864-5EC5-4367-8220-7E460AF7DB09}" srcId="{30CDA6B4-3F8D-48FC-A97F-C9E1A91ADB82}" destId="{A00DCF67-232B-4A44-8D64-A20107D765C6}" srcOrd="2" destOrd="0" parTransId="{24D80833-AB13-437F-A756-FA9F37D3E6D1}" sibTransId="{DED8F287-05B2-4121-B9C6-F3626D627DBE}"/>
    <dgm:cxn modelId="{C4901D39-810B-41A3-A721-8C804A143B5D}" type="presOf" srcId="{8538D714-89D7-4284-85A1-0C25749C3222}" destId="{A8CFC421-6D1B-4C2C-986B-9FC2BFA40009}" srcOrd="0" destOrd="1" presId="urn:microsoft.com/office/officeart/2005/8/layout/hList2"/>
    <dgm:cxn modelId="{8227FA17-0757-4F2E-91DD-F9EC3A0B2CC0}" srcId="{0D8FB792-F5FD-48F2-97CE-FF6C426D8279}" destId="{F0E6B6F3-A913-4499-9F7C-090C308311CE}" srcOrd="7" destOrd="0" parTransId="{DABA2E34-A93F-4AF2-A004-6C1D7FD8668D}" sibTransId="{C975FF44-EE06-4994-8767-4BCD2BBE46C2}"/>
    <dgm:cxn modelId="{EF4EE680-DD48-4B30-9A2D-4FAF9FFC2CB7}" type="presOf" srcId="{CD5E7836-0710-435F-B7C9-052896D47B8C}" destId="{50CA84DE-F6C6-4B1D-A418-F5E16BCAF62E}" srcOrd="0" destOrd="4" presId="urn:microsoft.com/office/officeart/2005/8/layout/hList2"/>
    <dgm:cxn modelId="{6D8851C8-023F-4A13-8EC0-70F5E7FF5E2B}" srcId="{0D8FB792-F5FD-48F2-97CE-FF6C426D8279}" destId="{6CA601E7-4D75-49DE-B4EA-CE1CDDA243B8}" srcOrd="5" destOrd="0" parTransId="{173D4C32-1188-46CF-9C31-5B97ED17A91B}" sibTransId="{BFD9A268-041C-40B8-A85C-6C4011A989E0}"/>
    <dgm:cxn modelId="{689F82E9-F305-4331-885B-5750E8A27E0D}" type="presOf" srcId="{D445EE1C-B02B-41F5-9EF2-F328A91256F9}" destId="{775DAB9E-03B1-453D-9C49-0A0FE364CABF}" srcOrd="0" destOrd="0" presId="urn:microsoft.com/office/officeart/2005/8/layout/hList2"/>
    <dgm:cxn modelId="{EA35E690-A097-4329-AC18-6CEB2FE9EB5B}" srcId="{4E3FDF98-977F-42B9-B3FF-15F2E3D32C61}" destId="{D445EE1C-B02B-41F5-9EF2-F328A91256F9}" srcOrd="0" destOrd="0" parTransId="{C9F4E4B6-A639-461A-BF45-3752F99DAC91}" sibTransId="{318E45D6-799A-4542-875E-4C1AFA2F17C4}"/>
    <dgm:cxn modelId="{83819780-2FC6-4F87-9765-45FB089B7F0B}" srcId="{B3B5E0D7-DD0D-4D03-8B78-984DB9D832D9}" destId="{0D8FB792-F5FD-48F2-97CE-FF6C426D8279}" srcOrd="1" destOrd="0" parTransId="{2400A032-A4E2-4246-81A3-8038988A2758}" sibTransId="{CE618D96-28B2-4C3E-AF33-C2788F743D64}"/>
    <dgm:cxn modelId="{97066925-6838-4980-954F-F7C5DD523DF2}" type="presOf" srcId="{27126FE3-1CAF-4B96-AE6D-009DDDD06390}" destId="{50CA84DE-F6C6-4B1D-A418-F5E16BCAF62E}" srcOrd="0" destOrd="3" presId="urn:microsoft.com/office/officeart/2005/8/layout/hList2"/>
    <dgm:cxn modelId="{5234E304-9516-4B25-9341-FA392745E75B}" type="presOf" srcId="{B3B5E0D7-DD0D-4D03-8B78-984DB9D832D9}" destId="{8CB22125-5E11-4036-8AAD-27B9A90860DD}" srcOrd="0" destOrd="0" presId="urn:microsoft.com/office/officeart/2005/8/layout/hList2"/>
    <dgm:cxn modelId="{F32B3BBF-ADD2-4FE9-B858-A5C180D8577C}" srcId="{30CDA6B4-3F8D-48FC-A97F-C9E1A91ADB82}" destId="{8538D714-89D7-4284-85A1-0C25749C3222}" srcOrd="1" destOrd="0" parTransId="{995C4FBF-A526-463D-840C-CEE746EFE39E}" sibTransId="{56AFC8F5-5B86-449A-8070-9BBD958515B3}"/>
    <dgm:cxn modelId="{AEA0C4E7-6A67-4019-861E-83F810CD6F42}" srcId="{0D8FB792-F5FD-48F2-97CE-FF6C426D8279}" destId="{41822376-EFD9-4E66-A048-BBD06C3B6313}" srcOrd="1" destOrd="0" parTransId="{F646C8ED-0669-4E9E-9FA1-E53279A82443}" sibTransId="{3D9A84C9-B027-4BDB-887B-19690CF51A57}"/>
    <dgm:cxn modelId="{50828FB0-5646-423E-A886-E20BFD663B77}" srcId="{4E3FDF98-977F-42B9-B3FF-15F2E3D32C61}" destId="{BD2F111B-21B2-48F0-81B6-64D9711702C2}" srcOrd="2" destOrd="0" parTransId="{13DB5EB5-A680-4C7A-AF84-BA5AB6F9BAFC}" sibTransId="{2109375D-986D-4EDD-8452-2C1A4D398D03}"/>
    <dgm:cxn modelId="{FD4F7F03-C8B4-401E-A664-84150980956F}" type="presOf" srcId="{0D8FB792-F5FD-48F2-97CE-FF6C426D8279}" destId="{3012E440-1160-4590-BCD8-D68E8DBC6CD5}" srcOrd="0" destOrd="0" presId="urn:microsoft.com/office/officeart/2005/8/layout/hList2"/>
    <dgm:cxn modelId="{E00541F3-F844-41A0-8B83-61186E222D7D}" srcId="{4E3FDF98-977F-42B9-B3FF-15F2E3D32C61}" destId="{CD97C4A7-C82F-437F-951B-1C9A0E183BC3}" srcOrd="1" destOrd="0" parTransId="{DDF40A13-F045-4E63-B385-BD15AF72CCFC}" sibTransId="{176E12C4-07B1-4983-9D1C-41E39BA6832B}"/>
    <dgm:cxn modelId="{7D8360E3-6332-414B-A6C3-F3530CF0B3B1}" srcId="{0D8FB792-F5FD-48F2-97CE-FF6C426D8279}" destId="{27126FE3-1CAF-4B96-AE6D-009DDDD06390}" srcOrd="3" destOrd="0" parTransId="{29FF1161-F282-4FF4-8256-CB76584080BF}" sibTransId="{413BDF00-1A3F-4EB0-8065-DBAB4EC0537F}"/>
    <dgm:cxn modelId="{D1C54BC2-76FB-4369-9522-A13FFA323F4C}" type="presParOf" srcId="{8CB22125-5E11-4036-8AAD-27B9A90860DD}" destId="{7126D384-573F-4109-B0B7-1CA8CC0EE4B4}" srcOrd="0" destOrd="0" presId="urn:microsoft.com/office/officeart/2005/8/layout/hList2"/>
    <dgm:cxn modelId="{A95AD088-CAD9-47E4-978C-BDE5FB6E86D1}" type="presParOf" srcId="{7126D384-573F-4109-B0B7-1CA8CC0EE4B4}" destId="{CEBA3BA9-B13B-4F0A-B929-F7804D1E94F5}" srcOrd="0" destOrd="0" presId="urn:microsoft.com/office/officeart/2005/8/layout/hList2"/>
    <dgm:cxn modelId="{2C767292-7135-4356-8C0C-0A62BC90BA4D}" type="presParOf" srcId="{7126D384-573F-4109-B0B7-1CA8CC0EE4B4}" destId="{A8CFC421-6D1B-4C2C-986B-9FC2BFA40009}" srcOrd="1" destOrd="0" presId="urn:microsoft.com/office/officeart/2005/8/layout/hList2"/>
    <dgm:cxn modelId="{BC0F9713-BC98-481D-929A-BA22C4E2EAC7}" type="presParOf" srcId="{7126D384-573F-4109-B0B7-1CA8CC0EE4B4}" destId="{8EA91B42-9336-4E41-A7EB-B8D14660E5CB}" srcOrd="2" destOrd="0" presId="urn:microsoft.com/office/officeart/2005/8/layout/hList2"/>
    <dgm:cxn modelId="{1A7569E1-07A1-4A59-B140-49F2A0340C17}" type="presParOf" srcId="{8CB22125-5E11-4036-8AAD-27B9A90860DD}" destId="{E990EB2D-A6A4-4F51-B99F-E9FF3458F1A2}" srcOrd="1" destOrd="0" presId="urn:microsoft.com/office/officeart/2005/8/layout/hList2"/>
    <dgm:cxn modelId="{AAE750D9-9CBC-4D04-A6C4-135AA45443BC}" type="presParOf" srcId="{8CB22125-5E11-4036-8AAD-27B9A90860DD}" destId="{52711F0A-217B-41CB-8AC8-77BB68F77BEE}" srcOrd="2" destOrd="0" presId="urn:microsoft.com/office/officeart/2005/8/layout/hList2"/>
    <dgm:cxn modelId="{966ED745-24E0-4F36-8ADB-4F2D16678E2A}" type="presParOf" srcId="{52711F0A-217B-41CB-8AC8-77BB68F77BEE}" destId="{5ACE8D4D-5B54-45BA-8D2E-F0693F4F8CF0}" srcOrd="0" destOrd="0" presId="urn:microsoft.com/office/officeart/2005/8/layout/hList2"/>
    <dgm:cxn modelId="{57A0BE92-1B9E-426C-8C5D-17869F684B80}" type="presParOf" srcId="{52711F0A-217B-41CB-8AC8-77BB68F77BEE}" destId="{50CA84DE-F6C6-4B1D-A418-F5E16BCAF62E}" srcOrd="1" destOrd="0" presId="urn:microsoft.com/office/officeart/2005/8/layout/hList2"/>
    <dgm:cxn modelId="{E8CC3FC7-D673-4DCE-A866-F5BD9E299196}" type="presParOf" srcId="{52711F0A-217B-41CB-8AC8-77BB68F77BEE}" destId="{3012E440-1160-4590-BCD8-D68E8DBC6CD5}" srcOrd="2" destOrd="0" presId="urn:microsoft.com/office/officeart/2005/8/layout/hList2"/>
    <dgm:cxn modelId="{A37C0048-5EAA-4F32-AC4F-E3CAD196758E}" type="presParOf" srcId="{8CB22125-5E11-4036-8AAD-27B9A90860DD}" destId="{AF1094A9-CFDF-4928-B07E-AD5DF637B8D8}" srcOrd="3" destOrd="0" presId="urn:microsoft.com/office/officeart/2005/8/layout/hList2"/>
    <dgm:cxn modelId="{AB92F3FB-54D3-4E61-973B-6D8A341BAAAD}" type="presParOf" srcId="{8CB22125-5E11-4036-8AAD-27B9A90860DD}" destId="{646BDB39-DF74-409D-89A6-5C252E0BEB68}" srcOrd="4" destOrd="0" presId="urn:microsoft.com/office/officeart/2005/8/layout/hList2"/>
    <dgm:cxn modelId="{D511D54B-7794-4F14-A762-433B3C7F63AA}" type="presParOf" srcId="{646BDB39-DF74-409D-89A6-5C252E0BEB68}" destId="{D7E8D27C-4703-4F39-8796-F50300BAF8FE}" srcOrd="0" destOrd="0" presId="urn:microsoft.com/office/officeart/2005/8/layout/hList2"/>
    <dgm:cxn modelId="{05B15632-12F3-4431-89D1-2B6A437661BC}" type="presParOf" srcId="{646BDB39-DF74-409D-89A6-5C252E0BEB68}" destId="{775DAB9E-03B1-453D-9C49-0A0FE364CABF}" srcOrd="1" destOrd="0" presId="urn:microsoft.com/office/officeart/2005/8/layout/hList2"/>
    <dgm:cxn modelId="{D7BAF964-5CB2-4C8F-8BDB-8E0ACEB3A80B}" type="presParOf" srcId="{646BDB39-DF74-409D-89A6-5C252E0BEB68}" destId="{39EC0DA1-1B8D-43BF-BB23-0FDFBAF5E80B}" srcOrd="2" destOrd="0" presId="urn:microsoft.com/office/officeart/2005/8/layout/hList2"/>
  </dgm:cxnLst>
  <dgm:bg>
    <a:solidFill>
      <a:schemeClr val="bg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237C1-B39C-402C-9FFB-DBD3C8E45D63}">
      <dsp:nvSpPr>
        <dsp:cNvPr id="0" name=""/>
        <dsp:cNvSpPr/>
      </dsp:nvSpPr>
      <dsp:spPr>
        <a:xfrm>
          <a:off x="5590" y="477267"/>
          <a:ext cx="2414621" cy="1802464"/>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solidFill>
                <a:srgbClr val="13328C"/>
              </a:solidFill>
              <a:latin typeface="Arial Narrow" panose="020B0606020202030204" pitchFamily="34" charset="0"/>
            </a:rPr>
            <a:t>A world-class civil aviation regulator.</a:t>
          </a:r>
          <a:endParaRPr lang="en-ZA" sz="3200" b="1"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15000"/>
            </a:spcAft>
            <a:buChar char="••"/>
          </a:pPr>
          <a:endParaRPr lang="en-ZA" sz="1600" kern="1200" dirty="0">
            <a:solidFill>
              <a:schemeClr val="tx2">
                <a:lumMod val="50000"/>
              </a:schemeClr>
            </a:solidFill>
          </a:endParaRPr>
        </a:p>
      </dsp:txBody>
      <dsp:txXfrm>
        <a:off x="47824" y="519501"/>
        <a:ext cx="2330153" cy="1760230"/>
      </dsp:txXfrm>
    </dsp:sp>
    <dsp:sp modelId="{8DBF5DC4-75EC-40AE-92AE-7D4C6A3BFAA6}">
      <dsp:nvSpPr>
        <dsp:cNvPr id="0" name=""/>
        <dsp:cNvSpPr/>
      </dsp:nvSpPr>
      <dsp:spPr>
        <a:xfrm>
          <a:off x="5590" y="2279731"/>
          <a:ext cx="2414621" cy="77505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ZA" sz="2900" b="1" kern="1200" dirty="0">
              <a:latin typeface="Arial Narrow" panose="020B0606020202030204" pitchFamily="34" charset="0"/>
            </a:rPr>
            <a:t>VISION</a:t>
          </a:r>
        </a:p>
      </dsp:txBody>
      <dsp:txXfrm>
        <a:off x="5590" y="2279731"/>
        <a:ext cx="1700437" cy="775059"/>
      </dsp:txXfrm>
    </dsp:sp>
    <dsp:sp modelId="{E8C33E18-5D3A-45E1-903B-13BD67DCDF53}">
      <dsp:nvSpPr>
        <dsp:cNvPr id="0" name=""/>
        <dsp:cNvSpPr/>
      </dsp:nvSpPr>
      <dsp:spPr>
        <a:xfrm>
          <a:off x="1774334" y="2402842"/>
          <a:ext cx="845117" cy="8451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BB533-80A6-4B3F-BF57-5757E6DFED7F}">
      <dsp:nvSpPr>
        <dsp:cNvPr id="0" name=""/>
        <dsp:cNvSpPr/>
      </dsp:nvSpPr>
      <dsp:spPr>
        <a:xfrm>
          <a:off x="2828824" y="477267"/>
          <a:ext cx="2414621" cy="1802464"/>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ZA" sz="1800" kern="1200" dirty="0">
              <a:solidFill>
                <a:srgbClr val="13328C"/>
              </a:solidFill>
              <a:latin typeface="Arial Narrow" panose="020B0606020202030204" pitchFamily="34" charset="0"/>
            </a:rPr>
            <a:t>To regulate civil aviation safety and security in support of the sustainable development of the aviation industry.</a:t>
          </a:r>
          <a:endParaRPr lang="en-ZA" sz="1800" b="1" kern="1200" dirty="0">
            <a:solidFill>
              <a:srgbClr val="002060"/>
            </a:solidFill>
            <a:latin typeface="Arial Narrow" panose="020B0606020202030204" pitchFamily="34" charset="0"/>
          </a:endParaRPr>
        </a:p>
        <a:p>
          <a:pPr marL="171450" lvl="1" indent="-171450" algn="l" defTabSz="800100">
            <a:lnSpc>
              <a:spcPct val="90000"/>
            </a:lnSpc>
            <a:spcBef>
              <a:spcPct val="0"/>
            </a:spcBef>
            <a:spcAft>
              <a:spcPct val="15000"/>
            </a:spcAft>
            <a:buChar char="••"/>
          </a:pPr>
          <a:endParaRPr lang="en-ZA" sz="1800" kern="1200" dirty="0"/>
        </a:p>
      </dsp:txBody>
      <dsp:txXfrm>
        <a:off x="2871058" y="519501"/>
        <a:ext cx="2330153" cy="1760230"/>
      </dsp:txXfrm>
    </dsp:sp>
    <dsp:sp modelId="{EEB7020E-FC0F-4808-8CEF-B2A10C53F25E}">
      <dsp:nvSpPr>
        <dsp:cNvPr id="0" name=""/>
        <dsp:cNvSpPr/>
      </dsp:nvSpPr>
      <dsp:spPr>
        <a:xfrm>
          <a:off x="2828824" y="2279731"/>
          <a:ext cx="2414621" cy="77505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ZA" sz="2900" b="1" kern="1200" dirty="0">
              <a:latin typeface="Arial Narrow" panose="020B0606020202030204" pitchFamily="34" charset="0"/>
            </a:rPr>
            <a:t>MISSION</a:t>
          </a:r>
        </a:p>
      </dsp:txBody>
      <dsp:txXfrm>
        <a:off x="2828824" y="2279731"/>
        <a:ext cx="1700437" cy="775059"/>
      </dsp:txXfrm>
    </dsp:sp>
    <dsp:sp modelId="{66746843-6673-4D43-A667-BB7CD5B0A02E}">
      <dsp:nvSpPr>
        <dsp:cNvPr id="0" name=""/>
        <dsp:cNvSpPr/>
      </dsp:nvSpPr>
      <dsp:spPr>
        <a:xfrm>
          <a:off x="4597567" y="2402842"/>
          <a:ext cx="845117" cy="84511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07992-8209-4746-B0E4-ADE3BF0F911E}">
      <dsp:nvSpPr>
        <dsp:cNvPr id="0" name=""/>
        <dsp:cNvSpPr/>
      </dsp:nvSpPr>
      <dsp:spPr>
        <a:xfrm>
          <a:off x="5652058" y="477267"/>
          <a:ext cx="2414621" cy="1802464"/>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ZA" sz="2400" b="0" kern="1200" dirty="0">
              <a:solidFill>
                <a:srgbClr val="13328C"/>
              </a:solidFill>
              <a:latin typeface="Arial Narrow" panose="020B0606020202030204" pitchFamily="34" charset="0"/>
            </a:rPr>
            <a:t>Keeping you safe in the sky </a:t>
          </a:r>
        </a:p>
      </dsp:txBody>
      <dsp:txXfrm>
        <a:off x="5694292" y="519501"/>
        <a:ext cx="2330153" cy="1760230"/>
      </dsp:txXfrm>
    </dsp:sp>
    <dsp:sp modelId="{CF5C49BD-8B02-45B8-AC3D-A215D6F1FEAD}">
      <dsp:nvSpPr>
        <dsp:cNvPr id="0" name=""/>
        <dsp:cNvSpPr/>
      </dsp:nvSpPr>
      <dsp:spPr>
        <a:xfrm>
          <a:off x="5652058" y="2279731"/>
          <a:ext cx="2414621" cy="77505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ZA" sz="2900" b="1" kern="1200" dirty="0">
              <a:latin typeface="Arial Narrow" panose="020B0606020202030204" pitchFamily="34" charset="0"/>
            </a:rPr>
            <a:t>BRAND PROMISE</a:t>
          </a:r>
        </a:p>
      </dsp:txBody>
      <dsp:txXfrm>
        <a:off x="5652058" y="2279731"/>
        <a:ext cx="1700437" cy="775059"/>
      </dsp:txXfrm>
    </dsp:sp>
    <dsp:sp modelId="{3742DA77-1107-42C9-BD55-F1C30471B012}">
      <dsp:nvSpPr>
        <dsp:cNvPr id="0" name=""/>
        <dsp:cNvSpPr/>
      </dsp:nvSpPr>
      <dsp:spPr>
        <a:xfrm>
          <a:off x="7420801" y="2402842"/>
          <a:ext cx="845117" cy="8451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91B42-9336-4E41-A7EB-B8D14660E5CB}">
      <dsp:nvSpPr>
        <dsp:cNvPr id="0" name=""/>
        <dsp:cNvSpPr/>
      </dsp:nvSpPr>
      <dsp:spPr>
        <a:xfrm rot="16200000">
          <a:off x="-1565384" y="2609640"/>
          <a:ext cx="3800525" cy="37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635" bIns="0" numCol="1" spcCol="1270" anchor="t" anchorCtr="0">
          <a:noAutofit/>
        </a:bodyPr>
        <a:lstStyle/>
        <a:p>
          <a:pPr lvl="0" algn="r" defTabSz="1155700">
            <a:lnSpc>
              <a:spcPct val="90000"/>
            </a:lnSpc>
            <a:spcBef>
              <a:spcPct val="0"/>
            </a:spcBef>
            <a:spcAft>
              <a:spcPct val="35000"/>
            </a:spcAft>
            <a:buNone/>
          </a:pPr>
          <a:r>
            <a:rPr lang="en-ZA" sz="2600" b="1" kern="1200" dirty="0">
              <a:solidFill>
                <a:srgbClr val="70AD47">
                  <a:lumMod val="50000"/>
                </a:srgbClr>
              </a:solidFill>
              <a:latin typeface="Candara" panose="020E0502030303020204" pitchFamily="34" charset="0"/>
              <a:ea typeface="+mn-ea"/>
              <a:cs typeface="+mn-cs"/>
            </a:rPr>
            <a:t>Pillar 1</a:t>
          </a:r>
        </a:p>
      </dsp:txBody>
      <dsp:txXfrm>
        <a:off x="-1565384" y="2609640"/>
        <a:ext cx="3800525" cy="371491"/>
      </dsp:txXfrm>
    </dsp:sp>
    <dsp:sp modelId="{A8CFC421-6D1B-4C2C-986B-9FC2BFA40009}">
      <dsp:nvSpPr>
        <dsp:cNvPr id="0" name=""/>
        <dsp:cNvSpPr/>
      </dsp:nvSpPr>
      <dsp:spPr>
        <a:xfrm>
          <a:off x="623923" y="1255007"/>
          <a:ext cx="1772758" cy="3793241"/>
        </a:xfrm>
        <a:prstGeom prst="rect">
          <a:avLst/>
        </a:prstGeom>
        <a:solidFill>
          <a:srgbClr val="70AD47">
            <a:lumMod val="5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7635" rIns="99568" bIns="99568" numCol="1" spcCol="1270" anchor="t" anchorCtr="0">
          <a:noAutofit/>
        </a:bodyPr>
        <a:lstStyle/>
        <a:p>
          <a:pPr marL="114300" lvl="1" indent="-114300" algn="l" defTabSz="622300">
            <a:lnSpc>
              <a:spcPct val="90000"/>
            </a:lnSpc>
            <a:spcBef>
              <a:spcPct val="0"/>
            </a:spcBef>
            <a:spcAft>
              <a:spcPct val="15000"/>
            </a:spcAft>
            <a:buChar char="••"/>
          </a:pPr>
          <a:r>
            <a:rPr lang="en-ZA" sz="1400" b="1" u="sng" kern="1200" dirty="0">
              <a:solidFill>
                <a:sysClr val="window" lastClr="FFFFFF"/>
              </a:solidFill>
              <a:latin typeface="Arial Narrow" panose="020B0606020202030204" pitchFamily="34" charset="0"/>
              <a:ea typeface="+mn-ea"/>
              <a:cs typeface="+mn-cs"/>
            </a:rPr>
            <a:t>Apex Priority 1: </a:t>
          </a:r>
          <a:r>
            <a:rPr lang="en-ZA" sz="1400" kern="1200" dirty="0">
              <a:solidFill>
                <a:sysClr val="window" lastClr="FFFFFF"/>
              </a:solidFill>
              <a:latin typeface="Arial Narrow" panose="020B0606020202030204" pitchFamily="34" charset="0"/>
              <a:ea typeface="+mn-ea"/>
              <a:cs typeface="+mn-cs"/>
            </a:rPr>
            <a:t>Economic Transformation and Job Creation</a:t>
          </a:r>
          <a:endParaRPr lang="en-ZA" sz="1600" b="1" kern="1200" dirty="0">
            <a:solidFill>
              <a:sysClr val="window" lastClr="FFFFFF"/>
            </a:solidFill>
            <a:latin typeface="Calibri" panose="020F0502020204030204"/>
            <a:ea typeface="+mn-ea"/>
            <a:cs typeface="+mn-cs"/>
          </a:endParaRPr>
        </a:p>
        <a:p>
          <a:pPr marL="57150" lvl="1" indent="-57150" algn="l" defTabSz="355600">
            <a:lnSpc>
              <a:spcPct val="90000"/>
            </a:lnSpc>
            <a:spcBef>
              <a:spcPct val="0"/>
            </a:spcBef>
            <a:spcAft>
              <a:spcPct val="15000"/>
            </a:spcAft>
            <a:buChar char="••"/>
          </a:pPr>
          <a:endParaRPr lang="en-ZA" sz="800" kern="1200" dirty="0">
            <a:solidFill>
              <a:sysClr val="window" lastClr="FFFFFF"/>
            </a:solidFill>
            <a:latin typeface="Calibri" panose="020F0502020204030204"/>
            <a:ea typeface="+mn-ea"/>
            <a:cs typeface="+mn-cs"/>
          </a:endParaRPr>
        </a:p>
        <a:p>
          <a:pPr marL="57150" lvl="1" indent="-57150" algn="l" defTabSz="355600">
            <a:lnSpc>
              <a:spcPct val="90000"/>
            </a:lnSpc>
            <a:spcBef>
              <a:spcPct val="0"/>
            </a:spcBef>
            <a:spcAft>
              <a:spcPct val="15000"/>
            </a:spcAft>
            <a:buChar char="••"/>
          </a:pPr>
          <a:endParaRPr lang="en-ZA" sz="800" kern="1200" dirty="0">
            <a:solidFill>
              <a:sysClr val="window" lastClr="FFFFFF"/>
            </a:solidFill>
            <a:latin typeface="Calibri" panose="020F0502020204030204"/>
            <a:ea typeface="+mn-ea"/>
            <a:cs typeface="+mn-cs"/>
          </a:endParaRPr>
        </a:p>
      </dsp:txBody>
      <dsp:txXfrm>
        <a:off x="623923" y="1255007"/>
        <a:ext cx="1772758" cy="3793241"/>
      </dsp:txXfrm>
    </dsp:sp>
    <dsp:sp modelId="{CEBA3BA9-B13B-4F0A-B929-F7804D1E94F5}">
      <dsp:nvSpPr>
        <dsp:cNvPr id="0" name=""/>
        <dsp:cNvSpPr/>
      </dsp:nvSpPr>
      <dsp:spPr>
        <a:xfrm>
          <a:off x="149132" y="336200"/>
          <a:ext cx="742982" cy="742982"/>
        </a:xfrm>
        <a:prstGeom prst="rect">
          <a:avLst/>
        </a:prstGeom>
        <a:solidFill>
          <a:srgbClr val="70AD47">
            <a:lumMod val="60000"/>
            <a:lumOff val="4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012E440-1160-4590-BCD8-D68E8DBC6CD5}">
      <dsp:nvSpPr>
        <dsp:cNvPr id="0" name=""/>
        <dsp:cNvSpPr/>
      </dsp:nvSpPr>
      <dsp:spPr>
        <a:xfrm rot="16200000">
          <a:off x="927225" y="2497417"/>
          <a:ext cx="3666016" cy="37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635" bIns="0" numCol="1" spcCol="1270" anchor="t" anchorCtr="0">
          <a:noAutofit/>
        </a:bodyPr>
        <a:lstStyle/>
        <a:p>
          <a:pPr lvl="0" algn="r" defTabSz="1155700">
            <a:lnSpc>
              <a:spcPct val="90000"/>
            </a:lnSpc>
            <a:spcBef>
              <a:spcPct val="0"/>
            </a:spcBef>
            <a:spcAft>
              <a:spcPct val="35000"/>
            </a:spcAft>
            <a:buNone/>
          </a:pPr>
          <a:r>
            <a:rPr lang="en-ZA" sz="2600" b="1" kern="1200" dirty="0">
              <a:solidFill>
                <a:srgbClr val="E7E6E6">
                  <a:lumMod val="50000"/>
                </a:srgbClr>
              </a:solidFill>
              <a:latin typeface="Calibri" panose="020F0502020204030204"/>
              <a:ea typeface="+mn-ea"/>
              <a:cs typeface="+mn-cs"/>
            </a:rPr>
            <a:t>Pillar 2</a:t>
          </a:r>
        </a:p>
      </dsp:txBody>
      <dsp:txXfrm>
        <a:off x="927225" y="2497417"/>
        <a:ext cx="3666016" cy="371491"/>
      </dsp:txXfrm>
    </dsp:sp>
    <dsp:sp modelId="{50CA84DE-F6C6-4B1D-A418-F5E16BCAF62E}">
      <dsp:nvSpPr>
        <dsp:cNvPr id="0" name=""/>
        <dsp:cNvSpPr/>
      </dsp:nvSpPr>
      <dsp:spPr>
        <a:xfrm>
          <a:off x="2982763" y="1214922"/>
          <a:ext cx="2674043" cy="3833326"/>
        </a:xfrm>
        <a:prstGeom prst="rect">
          <a:avLst/>
        </a:prstGeom>
        <a:solidFill>
          <a:srgbClr val="A5A5A5">
            <a:lumMod val="7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7635" rIns="56896" bIns="56896"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ZA" sz="800" b="1" kern="1200" dirty="0">
              <a:solidFill>
                <a:sysClr val="window" lastClr="FFFFFF"/>
              </a:solidFill>
              <a:latin typeface="Calibri" panose="020F0502020204030204"/>
              <a:ea typeface="+mn-ea"/>
              <a:cs typeface="+mn-cs"/>
            </a:rPr>
            <a:t> </a:t>
          </a:r>
          <a:r>
            <a:rPr lang="en-US" sz="1200" b="1" u="sng" kern="1200" dirty="0">
              <a:solidFill>
                <a:sysClr val="window" lastClr="FFFFFF"/>
              </a:solidFill>
              <a:latin typeface="Arial Narrow" panose="020B0606020202030204" pitchFamily="34" charset="0"/>
              <a:ea typeface="MS PGothic" charset="0"/>
              <a:cs typeface="+mn-cs"/>
            </a:rPr>
            <a:t>Apex Priority 2</a:t>
          </a:r>
          <a:r>
            <a:rPr lang="en-US" sz="1200" kern="1200" dirty="0">
              <a:solidFill>
                <a:sysClr val="window" lastClr="FFFFFF"/>
              </a:solidFill>
              <a:latin typeface="Arial Narrow" panose="020B0606020202030204" pitchFamily="34" charset="0"/>
              <a:ea typeface="MS PGothic" charset="0"/>
              <a:cs typeface="+mn-cs"/>
            </a:rPr>
            <a:t>: Education, Skills and Health</a:t>
          </a:r>
          <a:endParaRPr lang="en-ZA" sz="800" b="1" kern="1200" dirty="0">
            <a:solidFill>
              <a:sysClr val="window" lastClr="FFFFFF"/>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endParaRPr lang="en-ZA" sz="1200" kern="1200" dirty="0">
            <a:solidFill>
              <a:sysClr val="window" lastClr="FFFFFF"/>
            </a:solidFill>
            <a:latin typeface="Arial Narrow" panose="020B0606020202030204" pitchFamily="34" charset="0"/>
            <a:ea typeface="+mn-ea"/>
            <a:cs typeface="+mn-cs"/>
          </a:endParaRPr>
        </a:p>
        <a:p>
          <a:pPr marL="114300" lvl="1" indent="-114300" algn="l" defTabSz="533400">
            <a:lnSpc>
              <a:spcPct val="90000"/>
            </a:lnSpc>
            <a:spcBef>
              <a:spcPct val="0"/>
            </a:spcBef>
            <a:spcAft>
              <a:spcPct val="15000"/>
            </a:spcAft>
            <a:buChar char="••"/>
          </a:pPr>
          <a:r>
            <a:rPr lang="en-US" sz="1200" b="1" u="sng" kern="1200" dirty="0">
              <a:solidFill>
                <a:sysClr val="window" lastClr="FFFFFF"/>
              </a:solidFill>
              <a:latin typeface="Arial Narrow" panose="020B0606020202030204" pitchFamily="34" charset="0"/>
              <a:ea typeface="MS PGothic" charset="0"/>
              <a:cs typeface="+mn-cs"/>
            </a:rPr>
            <a:t>Apex Priority 3</a:t>
          </a:r>
          <a:r>
            <a:rPr lang="en-US" sz="1200" kern="1200" dirty="0">
              <a:solidFill>
                <a:sysClr val="window" lastClr="FFFFFF"/>
              </a:solidFill>
              <a:latin typeface="Arial Narrow" panose="020B0606020202030204" pitchFamily="34" charset="0"/>
              <a:ea typeface="MS PGothic" charset="0"/>
              <a:cs typeface="+mn-cs"/>
            </a:rPr>
            <a:t>: Consolidating the social wage through reliable and quality basic services</a:t>
          </a:r>
          <a:endParaRPr lang="en-ZA" sz="1200" kern="1200" dirty="0">
            <a:solidFill>
              <a:sysClr val="window" lastClr="FFFFFF"/>
            </a:solidFill>
            <a:latin typeface="Arial Narrow" panose="020B0606020202030204" pitchFamily="34" charset="0"/>
            <a:ea typeface="+mn-ea"/>
            <a:cs typeface="+mn-cs"/>
          </a:endParaRPr>
        </a:p>
        <a:p>
          <a:pPr marL="114300" lvl="1" indent="-114300" algn="l" defTabSz="533400">
            <a:lnSpc>
              <a:spcPct val="90000"/>
            </a:lnSpc>
            <a:spcBef>
              <a:spcPct val="0"/>
            </a:spcBef>
            <a:spcAft>
              <a:spcPct val="15000"/>
            </a:spcAft>
            <a:buChar char="••"/>
          </a:pPr>
          <a:endParaRPr lang="en-ZA" sz="1200" kern="1200" dirty="0">
            <a:solidFill>
              <a:sysClr val="window" lastClr="FFFFFF"/>
            </a:solidFill>
            <a:latin typeface="Arial Narrow" panose="020B0606020202030204" pitchFamily="34" charset="0"/>
            <a:ea typeface="+mn-ea"/>
            <a:cs typeface="+mn-cs"/>
          </a:endParaRPr>
        </a:p>
        <a:p>
          <a:pPr marL="114300" lvl="1" indent="-114300" algn="l" defTabSz="533400">
            <a:lnSpc>
              <a:spcPct val="90000"/>
            </a:lnSpc>
            <a:spcBef>
              <a:spcPct val="0"/>
            </a:spcBef>
            <a:spcAft>
              <a:spcPct val="15000"/>
            </a:spcAft>
            <a:buChar char="••"/>
          </a:pPr>
          <a:r>
            <a:rPr lang="en-US" sz="1200" b="1" u="sng" kern="1200" dirty="0">
              <a:solidFill>
                <a:sysClr val="window" lastClr="FFFFFF"/>
              </a:solidFill>
              <a:latin typeface="Arial Narrow" panose="020B0606020202030204" pitchFamily="34" charset="0"/>
              <a:ea typeface="MS PGothic" charset="0"/>
              <a:cs typeface="+mn-cs"/>
            </a:rPr>
            <a:t>Apex Priority 4</a:t>
          </a:r>
          <a:r>
            <a:rPr lang="en-US" sz="1200" kern="1200" dirty="0">
              <a:solidFill>
                <a:sysClr val="window" lastClr="FFFFFF"/>
              </a:solidFill>
              <a:latin typeface="Arial Narrow" panose="020B0606020202030204" pitchFamily="34" charset="0"/>
              <a:ea typeface="MS PGothic" charset="0"/>
              <a:cs typeface="+mn-cs"/>
            </a:rPr>
            <a:t>: Spatial integration, human settlements and local government</a:t>
          </a:r>
          <a:endParaRPr lang="en-ZA" sz="1200" kern="1200" dirty="0">
            <a:solidFill>
              <a:sysClr val="window" lastClr="FFFFFF"/>
            </a:solidFill>
            <a:latin typeface="Arial Narrow" panose="020B0606020202030204" pitchFamily="34" charset="0"/>
            <a:ea typeface="+mn-ea"/>
            <a:cs typeface="+mn-cs"/>
          </a:endParaRPr>
        </a:p>
        <a:p>
          <a:pPr marL="114300" lvl="1" indent="-114300" algn="l" defTabSz="533400">
            <a:lnSpc>
              <a:spcPct val="90000"/>
            </a:lnSpc>
            <a:spcBef>
              <a:spcPct val="0"/>
            </a:spcBef>
            <a:spcAft>
              <a:spcPct val="15000"/>
            </a:spcAft>
            <a:buChar char="••"/>
          </a:pPr>
          <a:endParaRPr lang="en-ZA" sz="1200" kern="1200" dirty="0">
            <a:solidFill>
              <a:sysClr val="window" lastClr="FFFFFF"/>
            </a:solidFill>
            <a:latin typeface="Arial Narrow" panose="020B0606020202030204" pitchFamily="34" charset="0"/>
            <a:ea typeface="+mn-ea"/>
            <a:cs typeface="+mn-cs"/>
          </a:endParaRPr>
        </a:p>
        <a:p>
          <a:pPr marL="114300" lvl="1" indent="-114300" algn="l" defTabSz="533400">
            <a:lnSpc>
              <a:spcPct val="90000"/>
            </a:lnSpc>
            <a:spcBef>
              <a:spcPct val="0"/>
            </a:spcBef>
            <a:spcAft>
              <a:spcPct val="15000"/>
            </a:spcAft>
            <a:buChar char="••"/>
          </a:pPr>
          <a:r>
            <a:rPr lang="en-US" sz="1200" b="1" u="sng" kern="1200" dirty="0">
              <a:solidFill>
                <a:sysClr val="window" lastClr="FFFFFF"/>
              </a:solidFill>
              <a:latin typeface="Arial Narrow" panose="020B0606020202030204" pitchFamily="34" charset="0"/>
              <a:ea typeface="MS PGothic" charset="0"/>
              <a:cs typeface="+mn-cs"/>
            </a:rPr>
            <a:t>Apex Priority 5</a:t>
          </a:r>
          <a:r>
            <a:rPr lang="en-US" sz="1200" kern="1200" dirty="0">
              <a:solidFill>
                <a:sysClr val="window" lastClr="FFFFFF"/>
              </a:solidFill>
              <a:latin typeface="Arial Narrow" panose="020B0606020202030204" pitchFamily="34" charset="0"/>
              <a:ea typeface="MS PGothic" charset="0"/>
              <a:cs typeface="+mn-cs"/>
            </a:rPr>
            <a:t>: Social cohesion and safe communities</a:t>
          </a:r>
          <a:endParaRPr lang="en-ZA" sz="1200" kern="1200" dirty="0">
            <a:solidFill>
              <a:sysClr val="window" lastClr="FFFFFF"/>
            </a:solidFill>
            <a:latin typeface="Arial Narrow" panose="020B0606020202030204" pitchFamily="34" charset="0"/>
            <a:ea typeface="+mn-ea"/>
            <a:cs typeface="+mn-cs"/>
          </a:endParaRPr>
        </a:p>
        <a:p>
          <a:pPr marL="57150" lvl="1" indent="-57150" algn="l" defTabSz="355600">
            <a:lnSpc>
              <a:spcPct val="90000"/>
            </a:lnSpc>
            <a:spcBef>
              <a:spcPct val="0"/>
            </a:spcBef>
            <a:spcAft>
              <a:spcPct val="15000"/>
            </a:spcAft>
            <a:buChar char="••"/>
          </a:pPr>
          <a:endParaRPr lang="en-ZA" sz="800" kern="1200" dirty="0">
            <a:solidFill>
              <a:sysClr val="window" lastClr="FFFFFF"/>
            </a:solidFill>
            <a:latin typeface="Calibri" panose="020F0502020204030204"/>
            <a:ea typeface="+mn-ea"/>
            <a:cs typeface="+mn-cs"/>
          </a:endParaRPr>
        </a:p>
      </dsp:txBody>
      <dsp:txXfrm>
        <a:off x="2982763" y="1214922"/>
        <a:ext cx="2674043" cy="3833326"/>
      </dsp:txXfrm>
    </dsp:sp>
    <dsp:sp modelId="{5ACE8D4D-5B54-45BA-8D2E-F0693F4F8CF0}">
      <dsp:nvSpPr>
        <dsp:cNvPr id="0" name=""/>
        <dsp:cNvSpPr/>
      </dsp:nvSpPr>
      <dsp:spPr>
        <a:xfrm>
          <a:off x="2846497" y="328049"/>
          <a:ext cx="742982" cy="742982"/>
        </a:xfrm>
        <a:prstGeom prst="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9EC0DA1-1B8D-43BF-BB23-0FDFBAF5E80B}">
      <dsp:nvSpPr>
        <dsp:cNvPr id="0" name=""/>
        <dsp:cNvSpPr/>
      </dsp:nvSpPr>
      <dsp:spPr>
        <a:xfrm rot="16200000">
          <a:off x="4298692" y="2609640"/>
          <a:ext cx="3682475" cy="37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635" bIns="0" numCol="1" spcCol="1270" anchor="t" anchorCtr="0">
          <a:noAutofit/>
        </a:bodyPr>
        <a:lstStyle/>
        <a:p>
          <a:pPr lvl="0" algn="r" defTabSz="1155700">
            <a:lnSpc>
              <a:spcPct val="90000"/>
            </a:lnSpc>
            <a:spcBef>
              <a:spcPct val="0"/>
            </a:spcBef>
            <a:spcAft>
              <a:spcPct val="35000"/>
            </a:spcAft>
            <a:buNone/>
          </a:pPr>
          <a:r>
            <a:rPr lang="en-ZA" sz="2600" b="1" kern="1200" dirty="0">
              <a:solidFill>
                <a:srgbClr val="002060"/>
              </a:solidFill>
              <a:latin typeface="Calibri" panose="020F0502020204030204"/>
              <a:ea typeface="+mn-ea"/>
              <a:cs typeface="+mn-cs"/>
            </a:rPr>
            <a:t>Pillar 3</a:t>
          </a:r>
        </a:p>
      </dsp:txBody>
      <dsp:txXfrm>
        <a:off x="4298692" y="2609640"/>
        <a:ext cx="3682475" cy="371491"/>
      </dsp:txXfrm>
    </dsp:sp>
    <dsp:sp modelId="{775DAB9E-03B1-453D-9C49-0A0FE364CABF}">
      <dsp:nvSpPr>
        <dsp:cNvPr id="0" name=""/>
        <dsp:cNvSpPr/>
      </dsp:nvSpPr>
      <dsp:spPr>
        <a:xfrm>
          <a:off x="6333882" y="1200151"/>
          <a:ext cx="1849662" cy="3793241"/>
        </a:xfrm>
        <a:prstGeom prst="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7635"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u="sng" kern="1200" dirty="0">
              <a:solidFill>
                <a:sysClr val="window" lastClr="FFFFFF"/>
              </a:solidFill>
              <a:latin typeface="Arial Narrow" panose="020B0606020202030204" pitchFamily="34" charset="0"/>
              <a:ea typeface="MS PGothic" charset="0"/>
              <a:cs typeface="+mn-cs"/>
            </a:rPr>
            <a:t>Apex Priority 6</a:t>
          </a:r>
          <a:r>
            <a:rPr lang="en-US" sz="1400" kern="1200" dirty="0">
              <a:solidFill>
                <a:sysClr val="window" lastClr="FFFFFF"/>
              </a:solidFill>
              <a:latin typeface="Arial Narrow" panose="020B0606020202030204" pitchFamily="34" charset="0"/>
              <a:ea typeface="MS PGothic" charset="0"/>
              <a:cs typeface="+mn-cs"/>
            </a:rPr>
            <a:t>: A capable, ethical and developmental state</a:t>
          </a:r>
          <a:endParaRPr lang="en-ZA" sz="1200" b="1" kern="1200" dirty="0">
            <a:solidFill>
              <a:sysClr val="window" lastClr="FFFFFF"/>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en-ZA" sz="1400" kern="1200" dirty="0">
            <a:solidFill>
              <a:sysClr val="window" lastClr="FFFFFF"/>
            </a:solidFill>
            <a:latin typeface="Arial Narrow" panose="020B0606020202030204" pitchFamily="34" charset="0"/>
            <a:ea typeface="+mn-ea"/>
            <a:cs typeface="+mn-cs"/>
          </a:endParaRPr>
        </a:p>
        <a:p>
          <a:pPr marL="114300" lvl="1" indent="-114300" algn="l" defTabSz="622300">
            <a:lnSpc>
              <a:spcPct val="90000"/>
            </a:lnSpc>
            <a:spcBef>
              <a:spcPct val="0"/>
            </a:spcBef>
            <a:spcAft>
              <a:spcPct val="15000"/>
            </a:spcAft>
            <a:buChar char="••"/>
          </a:pPr>
          <a:r>
            <a:rPr lang="en-US" sz="1400" b="1" u="sng" kern="1200" dirty="0">
              <a:solidFill>
                <a:sysClr val="window" lastClr="FFFFFF"/>
              </a:solidFill>
              <a:latin typeface="Arial Narrow" panose="020B0606020202030204" pitchFamily="34" charset="0"/>
              <a:ea typeface="MS PGothic" charset="0"/>
              <a:cs typeface="+mn-cs"/>
            </a:rPr>
            <a:t>Apex Priority 7</a:t>
          </a:r>
          <a:r>
            <a:rPr lang="en-US" sz="1400" kern="1200" dirty="0">
              <a:solidFill>
                <a:sysClr val="window" lastClr="FFFFFF"/>
              </a:solidFill>
              <a:latin typeface="Arial Narrow" panose="020B0606020202030204" pitchFamily="34" charset="0"/>
              <a:ea typeface="MS PGothic" charset="0"/>
              <a:cs typeface="+mn-cs"/>
            </a:rPr>
            <a:t>: A better Africa and World</a:t>
          </a:r>
          <a:endParaRPr lang="en-ZA" sz="1400" kern="1200" dirty="0">
            <a:solidFill>
              <a:sysClr val="window" lastClr="FFFFFF"/>
            </a:solidFill>
            <a:latin typeface="Arial Narrow" panose="020B0606020202030204" pitchFamily="34" charset="0"/>
            <a:ea typeface="+mn-ea"/>
            <a:cs typeface="+mn-cs"/>
          </a:endParaRPr>
        </a:p>
      </dsp:txBody>
      <dsp:txXfrm>
        <a:off x="6333882" y="1200151"/>
        <a:ext cx="1849662" cy="3793241"/>
      </dsp:txXfrm>
    </dsp:sp>
    <dsp:sp modelId="{D7E8D27C-4703-4F39-8796-F50300BAF8FE}">
      <dsp:nvSpPr>
        <dsp:cNvPr id="0" name=""/>
        <dsp:cNvSpPr/>
      </dsp:nvSpPr>
      <dsp:spPr>
        <a:xfrm>
          <a:off x="5954184" y="336200"/>
          <a:ext cx="742982" cy="742982"/>
        </a:xfrm>
        <a:prstGeom prst="rect">
          <a:avLst/>
        </a:prstGeom>
        <a:solidFill>
          <a:srgbClr val="4472C4">
            <a:lumMod val="60000"/>
            <a:lumOff val="4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3316"/>
          </a:xfrm>
          <a:prstGeom prst="rect">
            <a:avLst/>
          </a:prstGeom>
        </p:spPr>
        <p:txBody>
          <a:bodyPr vert="horz" lIns="91440" tIns="45720" rIns="91440" bIns="45720" rtlCol="0"/>
          <a:lstStyle>
            <a:lvl1pPr algn="r">
              <a:defRPr sz="1200"/>
            </a:lvl1pPr>
          </a:lstStyle>
          <a:p>
            <a:fld id="{32BD2F0A-851F-254B-88B1-B66E3D14FD45}" type="datetimeFigureOut">
              <a:rPr lang="en-US" smtClean="0"/>
              <a:t>5/15/2020</a:t>
            </a:fld>
            <a:endParaRPr lang="en-US" dirty="0"/>
          </a:p>
        </p:txBody>
      </p:sp>
      <p:sp>
        <p:nvSpPr>
          <p:cNvPr id="4" name="Slide Image Placeholder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86499"/>
            <a:ext cx="543814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45659"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1285"/>
            <a:ext cx="2945659" cy="493316"/>
          </a:xfrm>
          <a:prstGeom prst="rect">
            <a:avLst/>
          </a:prstGeom>
        </p:spPr>
        <p:txBody>
          <a:bodyPr vert="horz" lIns="91440" tIns="45720" rIns="91440" bIns="45720" rtlCol="0" anchor="b"/>
          <a:lstStyle>
            <a:lvl1pPr algn="r">
              <a:defRPr sz="1200"/>
            </a:lvl1pPr>
          </a:lstStyle>
          <a:p>
            <a:fld id="{D8024B1F-A90C-7449-AF60-A32ECC27E114}" type="slidenum">
              <a:rPr lang="en-US" smtClean="0"/>
              <a:t>‹#›</a:t>
            </a:fld>
            <a:endParaRPr lang="en-US" dirty="0"/>
          </a:p>
        </p:txBody>
      </p:sp>
    </p:spTree>
    <p:extLst>
      <p:ext uri="{BB962C8B-B14F-4D97-AF65-F5344CB8AC3E}">
        <p14:creationId xmlns:p14="http://schemas.microsoft.com/office/powerpoint/2010/main" val="1977398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3950"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24B1F-A90C-7449-AF60-A32ECC27E114}" type="slidenum">
              <a:rPr lang="en-US" smtClean="0"/>
              <a:t>1</a:t>
            </a:fld>
            <a:endParaRPr lang="en-US" dirty="0"/>
          </a:p>
        </p:txBody>
      </p:sp>
    </p:spTree>
    <p:extLst>
      <p:ext uri="{BB962C8B-B14F-4D97-AF65-F5344CB8AC3E}">
        <p14:creationId xmlns:p14="http://schemas.microsoft.com/office/powerpoint/2010/main" val="39310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5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600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3139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033"/>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Worksheet3.xlsx"/><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Microsoft_Excel_Worksheet4.xlsx"/><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2879831" y="2917467"/>
            <a:ext cx="4572000" cy="646331"/>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ea typeface="Tahoma" panose="020B0604030504040204" pitchFamily="34" charset="0"/>
                <a:cs typeface="Tahoma" panose="020B0604030504040204" pitchFamily="34" charset="0"/>
              </a:rPr>
              <a:t>Presented by: SACAA Board and Management</a:t>
            </a:r>
          </a:p>
          <a:p>
            <a:pPr algn="ctr"/>
            <a:r>
              <a:rPr lang="en-US" b="1" dirty="0">
                <a:solidFill>
                  <a:schemeClr val="bg1"/>
                </a:solidFill>
                <a:latin typeface="Arial Narrow" panose="020B0606020202030204" pitchFamily="34" charset="0"/>
                <a:ea typeface="Tahoma" panose="020B0604030504040204" pitchFamily="34" charset="0"/>
                <a:cs typeface="Tahoma" panose="020B0604030504040204" pitchFamily="34" charset="0"/>
              </a:rPr>
              <a:t>18 MAY 2020</a:t>
            </a:r>
          </a:p>
        </p:txBody>
      </p:sp>
      <p:sp>
        <p:nvSpPr>
          <p:cNvPr id="5" name="TextBox 4">
            <a:extLst>
              <a:ext uri="{FF2B5EF4-FFF2-40B4-BE49-F238E27FC236}">
                <a16:creationId xmlns:a16="http://schemas.microsoft.com/office/drawing/2014/main" id="{3BA0C2E0-FE50-4EE1-8D4A-ACC0FD9BA6D5}"/>
              </a:ext>
            </a:extLst>
          </p:cNvPr>
          <p:cNvSpPr txBox="1"/>
          <p:nvPr/>
        </p:nvSpPr>
        <p:spPr>
          <a:xfrm>
            <a:off x="1594338" y="272782"/>
            <a:ext cx="7268674" cy="923330"/>
          </a:xfrm>
          <a:prstGeom prst="rect">
            <a:avLst/>
          </a:prstGeom>
          <a:solidFill>
            <a:schemeClr val="bg1"/>
          </a:solid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5-YEAR STRATEGIC PLAN &amp; ANNUAL PERFORMANCE PLAN</a:t>
            </a:r>
            <a:endParaRPr lang="en-US" sz="1500" b="1" dirty="0">
              <a:solidFill>
                <a:srgbClr val="13328C"/>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085B6D2A-F553-4984-9A59-080DDFAD1891}"/>
              </a:ext>
            </a:extLst>
          </p:cNvPr>
          <p:cNvSpPr/>
          <p:nvPr/>
        </p:nvSpPr>
        <p:spPr>
          <a:xfrm>
            <a:off x="2879831" y="2302594"/>
            <a:ext cx="4572000" cy="300082"/>
          </a:xfrm>
          <a:prstGeom prst="rect">
            <a:avLst/>
          </a:prstGeom>
          <a:solidFill>
            <a:srgbClr val="13328C"/>
          </a:solidFill>
        </p:spPr>
        <p:txBody>
          <a:bodyPr>
            <a:spAutoFit/>
          </a:bodyPr>
          <a:lstStyle/>
          <a:p>
            <a:endParaRPr lang="en-ZA" sz="1350" dirty="0"/>
          </a:p>
        </p:txBody>
      </p:sp>
    </p:spTree>
    <p:extLst>
      <p:ext uri="{BB962C8B-B14F-4D97-AF65-F5344CB8AC3E}">
        <p14:creationId xmlns:p14="http://schemas.microsoft.com/office/powerpoint/2010/main" val="148389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548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999"/>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318260" y="213303"/>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TRANSFORMATION</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089660" y="4735631"/>
            <a:ext cx="7604760" cy="636585"/>
          </a:xfrm>
          <a:prstGeom prst="rect">
            <a:avLst/>
          </a:prstGeom>
          <a:solidFill>
            <a:schemeClr val="bg1"/>
          </a:solidFill>
        </p:spPr>
        <p:txBody>
          <a:bodyPr wrap="square" rtlCol="0">
            <a:spAutoFit/>
          </a:bodyPr>
          <a:lstStyle/>
          <a:p>
            <a:pPr lvl="0" algn="ctr">
              <a:lnSpc>
                <a:spcPct val="150000"/>
              </a:lnSpc>
            </a:pPr>
            <a:endParaRPr lang="en-US" sz="2700" dirty="0">
              <a:solidFill>
                <a:srgbClr val="1C1A4F"/>
              </a:solidFill>
              <a:latin typeface="Century Gothic" panose="020B0502020202020204" pitchFamily="34" charset="0"/>
              <a:cs typeface="Arial"/>
            </a:endParaRPr>
          </a:p>
        </p:txBody>
      </p:sp>
      <p:graphicFrame>
        <p:nvGraphicFramePr>
          <p:cNvPr id="9" name="Chart 8">
            <a:extLst>
              <a:ext uri="{FF2B5EF4-FFF2-40B4-BE49-F238E27FC236}">
                <a16:creationId xmlns:a16="http://schemas.microsoft.com/office/drawing/2014/main" id="{DB774F21-5C5D-490F-8A18-49E2D603AC9B}"/>
              </a:ext>
            </a:extLst>
          </p:cNvPr>
          <p:cNvGraphicFramePr/>
          <p:nvPr/>
        </p:nvGraphicFramePr>
        <p:xfrm>
          <a:off x="788864" y="1184877"/>
          <a:ext cx="3783135" cy="3550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95F0237-21B2-444A-99E7-B11A91360826}"/>
              </a:ext>
            </a:extLst>
          </p:cNvPr>
          <p:cNvGraphicFramePr/>
          <p:nvPr/>
        </p:nvGraphicFramePr>
        <p:xfrm>
          <a:off x="4632960" y="1184877"/>
          <a:ext cx="3722176" cy="3550754"/>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E23A72F8-09AD-44BB-8CA5-2D735AC97C8B}"/>
              </a:ext>
            </a:extLst>
          </p:cNvPr>
          <p:cNvSpPr/>
          <p:nvPr/>
        </p:nvSpPr>
        <p:spPr>
          <a:xfrm rot="10800000" flipV="1">
            <a:off x="745587" y="3770774"/>
            <a:ext cx="7666893" cy="2301656"/>
          </a:xfrm>
          <a:prstGeom prst="rect">
            <a:avLst/>
          </a:prstGeom>
        </p:spPr>
        <p:txBody>
          <a:bodyPr wrap="square">
            <a:spAutoFit/>
          </a:bodyPr>
          <a:lstStyle/>
          <a:p>
            <a:pPr algn="just">
              <a:lnSpc>
                <a:spcPct val="115000"/>
              </a:lnSpc>
              <a:spcAft>
                <a:spcPts val="0"/>
              </a:spcAft>
            </a:pPr>
            <a:endParaRPr lang="en-ZA"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dirty="0">
                <a:latin typeface="Arial" panose="020B0604020202020204" pitchFamily="34" charset="0"/>
                <a:ea typeface="Calibri" panose="020F0502020204030204" pitchFamily="34" charset="0"/>
                <a:cs typeface="Times New Roman" panose="02020603050405020304" pitchFamily="18" charset="0"/>
              </a:rPr>
              <a:t>The 86% Black employees in the table above is inclusive of the African, Indian and Coloured racial groups. In terms of gender, we are almost at 50% Women and we shall continue to recruit Women until we reach a 50/50 target. </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9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6" name="TextBox 5">
            <a:extLst>
              <a:ext uri="{FF2B5EF4-FFF2-40B4-BE49-F238E27FC236}">
                <a16:creationId xmlns:a16="http://schemas.microsoft.com/office/drawing/2014/main" id="{A375E45C-4F68-450E-9BC7-DE0BF6D4C552}"/>
              </a:ext>
            </a:extLst>
          </p:cNvPr>
          <p:cNvSpPr txBox="1"/>
          <p:nvPr/>
        </p:nvSpPr>
        <p:spPr>
          <a:xfrm>
            <a:off x="1078523" y="198063"/>
            <a:ext cx="7906043"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PERSONNEL STATISTICS – Industry Transformation</a:t>
            </a:r>
          </a:p>
        </p:txBody>
      </p:sp>
      <p:graphicFrame>
        <p:nvGraphicFramePr>
          <p:cNvPr id="5" name="Table 4">
            <a:extLst>
              <a:ext uri="{FF2B5EF4-FFF2-40B4-BE49-F238E27FC236}">
                <a16:creationId xmlns:a16="http://schemas.microsoft.com/office/drawing/2014/main" id="{180DC62B-121B-49F1-A6C1-4C938EA7F6AA}"/>
              </a:ext>
            </a:extLst>
          </p:cNvPr>
          <p:cNvGraphicFramePr>
            <a:graphicFrameLocks noGrp="1"/>
          </p:cNvGraphicFramePr>
          <p:nvPr/>
        </p:nvGraphicFramePr>
        <p:xfrm>
          <a:off x="253218" y="705893"/>
          <a:ext cx="8731348" cy="5235362"/>
        </p:xfrm>
        <a:graphic>
          <a:graphicData uri="http://schemas.openxmlformats.org/drawingml/2006/table">
            <a:tbl>
              <a:tblPr firstRow="1" firstCol="1" bandRow="1"/>
              <a:tblGrid>
                <a:gridCol w="2233086">
                  <a:extLst>
                    <a:ext uri="{9D8B030D-6E8A-4147-A177-3AD203B41FA5}">
                      <a16:colId xmlns:a16="http://schemas.microsoft.com/office/drawing/2014/main" val="1740426977"/>
                    </a:ext>
                  </a:extLst>
                </a:gridCol>
                <a:gridCol w="1120936">
                  <a:extLst>
                    <a:ext uri="{9D8B030D-6E8A-4147-A177-3AD203B41FA5}">
                      <a16:colId xmlns:a16="http://schemas.microsoft.com/office/drawing/2014/main" val="4075446511"/>
                    </a:ext>
                  </a:extLst>
                </a:gridCol>
                <a:gridCol w="1120056">
                  <a:extLst>
                    <a:ext uri="{9D8B030D-6E8A-4147-A177-3AD203B41FA5}">
                      <a16:colId xmlns:a16="http://schemas.microsoft.com/office/drawing/2014/main" val="3468458101"/>
                    </a:ext>
                  </a:extLst>
                </a:gridCol>
                <a:gridCol w="540789">
                  <a:extLst>
                    <a:ext uri="{9D8B030D-6E8A-4147-A177-3AD203B41FA5}">
                      <a16:colId xmlns:a16="http://schemas.microsoft.com/office/drawing/2014/main" val="1239363081"/>
                    </a:ext>
                  </a:extLst>
                </a:gridCol>
                <a:gridCol w="1106000">
                  <a:extLst>
                    <a:ext uri="{9D8B030D-6E8A-4147-A177-3AD203B41FA5}">
                      <a16:colId xmlns:a16="http://schemas.microsoft.com/office/drawing/2014/main" val="4015464307"/>
                    </a:ext>
                  </a:extLst>
                </a:gridCol>
                <a:gridCol w="906590">
                  <a:extLst>
                    <a:ext uri="{9D8B030D-6E8A-4147-A177-3AD203B41FA5}">
                      <a16:colId xmlns:a16="http://schemas.microsoft.com/office/drawing/2014/main" val="1446970579"/>
                    </a:ext>
                  </a:extLst>
                </a:gridCol>
                <a:gridCol w="540789">
                  <a:extLst>
                    <a:ext uri="{9D8B030D-6E8A-4147-A177-3AD203B41FA5}">
                      <a16:colId xmlns:a16="http://schemas.microsoft.com/office/drawing/2014/main" val="1259365538"/>
                    </a:ext>
                  </a:extLst>
                </a:gridCol>
                <a:gridCol w="1163102">
                  <a:extLst>
                    <a:ext uri="{9D8B030D-6E8A-4147-A177-3AD203B41FA5}">
                      <a16:colId xmlns:a16="http://schemas.microsoft.com/office/drawing/2014/main" val="3088523889"/>
                    </a:ext>
                  </a:extLst>
                </a:gridCol>
              </a:tblGrid>
              <a:tr h="329178">
                <a:tc gridSpan="8">
                  <a:txBody>
                    <a:bodyPr/>
                    <a:lstStyle/>
                    <a:p>
                      <a:pPr algn="ctr">
                        <a:lnSpc>
                          <a:spcPct val="115000"/>
                        </a:lnSpc>
                        <a:spcAft>
                          <a:spcPts val="1000"/>
                        </a:spcAft>
                      </a:pPr>
                      <a:r>
                        <a:rPr lang="en-ZA" sz="12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SOUTH AFRICAN CIVIL AVIATION AUTHORITY – DEMOGRAPHICS BY TRADE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52676165"/>
                  </a:ext>
                </a:extLst>
              </a:tr>
              <a:tr h="395235">
                <a:tc>
                  <a:txBody>
                    <a:bodyPr/>
                    <a:lstStyle/>
                    <a:p>
                      <a:pPr>
                        <a:lnSpc>
                          <a:spcPct val="115000"/>
                        </a:lnSpc>
                        <a:spcAft>
                          <a:spcPts val="1000"/>
                        </a:spcAft>
                      </a:pPr>
                      <a:r>
                        <a:rPr lang="en-ZA" sz="40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South African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16">
                  <a:txBody>
                    <a:bodyPr/>
                    <a:lstStyle/>
                    <a:p>
                      <a:pPr algn="ctr">
                        <a:lnSpc>
                          <a:spcPct val="115000"/>
                        </a:lnSpc>
                        <a:spcAft>
                          <a:spcPts val="1000"/>
                        </a:spcAft>
                      </a:pPr>
                      <a:r>
                        <a:rPr lang="en-ZA" sz="120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a:lnSpc>
                          <a:spcPct val="11500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Foreign Nationals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230378731"/>
                  </a:ext>
                </a:extLst>
              </a:tr>
              <a:tr h="32457">
                <a:tc rowSpan="2">
                  <a:txBody>
                    <a:bodyPr/>
                    <a:lstStyle/>
                    <a:p>
                      <a:pPr>
                        <a:lnSpc>
                          <a:spcPts val="1640"/>
                        </a:lnSpc>
                        <a:spcAft>
                          <a:spcPts val="1000"/>
                        </a:spcAft>
                      </a:pPr>
                      <a:r>
                        <a:rPr lang="en-ZA" sz="40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African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Coloured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White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Indian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Total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pPr algn="ctr">
                        <a:lnSpc>
                          <a:spcPts val="1640"/>
                        </a:lnSpc>
                        <a:spcAft>
                          <a:spcPts val="1000"/>
                        </a:spcAft>
                      </a:pP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35489"/>
                  </a:ext>
                </a:extLst>
              </a:tr>
              <a:tr h="218854">
                <a:tc vMerge="1">
                  <a:txBody>
                    <a:bodyPr/>
                    <a:lstStyle/>
                    <a:p>
                      <a:pP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ts val="164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ts val="164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ts val="1640"/>
                        </a:lnSpc>
                        <a:spcAft>
                          <a:spcPts val="1000"/>
                        </a:spcAft>
                      </a:pP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ts val="1640"/>
                        </a:lnSpc>
                        <a:spcAft>
                          <a:spcPts val="1000"/>
                        </a:spcAft>
                      </a:pP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ts val="164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Total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192207"/>
                  </a:ext>
                </a:extLst>
              </a:tr>
              <a:tr h="417215">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Student Pilots (Active Licences)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595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1416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104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2209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145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33759"/>
                  </a:ext>
                </a:extLst>
              </a:tr>
              <a:tr h="417215">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Private Pilots - Aeroplane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362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4095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97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4628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417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436653"/>
                  </a:ext>
                </a:extLst>
              </a:tr>
              <a:tr h="308307">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Private Pilots - Helicopter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159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193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 56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08034"/>
                  </a:ext>
                </a:extLst>
              </a:tr>
              <a:tr h="417215">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Commercial Pilots - Aeroplane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38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1886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2170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  291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979256"/>
                  </a:ext>
                </a:extLst>
              </a:tr>
              <a:tr h="308307">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Commercial Pilots - Helicopter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652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695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60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488599"/>
                  </a:ext>
                </a:extLst>
              </a:tr>
              <a:tr h="417215">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Airline Transport (Aeroplane)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87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40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2418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51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2596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743701"/>
                  </a:ext>
                </a:extLst>
              </a:tr>
              <a:tr h="308307">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Airline Transport (Helicopter)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effectLst/>
                          <a:latin typeface="Arial Narrow" panose="020B0606020202030204" pitchFamily="34" charset="0"/>
                          <a:ea typeface="Calibri" panose="020F0502020204030204" pitchFamily="34" charset="0"/>
                          <a:cs typeface="Arial" panose="020B0604020202020204" pitchFamily="34" charset="0"/>
                        </a:rPr>
                        <a:t>22</a:t>
                      </a: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40"/>
                        </a:lnSpc>
                        <a:spcAft>
                          <a:spcPts val="1000"/>
                        </a:spcAft>
                      </a:pP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47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587516"/>
                  </a:ext>
                </a:extLst>
              </a:tr>
              <a:tr h="292366">
                <a:tc>
                  <a:txBody>
                    <a:bodyPr/>
                    <a:lstStyle/>
                    <a:p>
                      <a:pP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Total Pilots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1279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257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10855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337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12728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ZA"/>
                    </a:p>
                  </a:txBody>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1082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36186754"/>
                  </a:ext>
                </a:extLst>
              </a:tr>
              <a:tr h="233758">
                <a:tc>
                  <a:txBody>
                    <a:bodyPr/>
                    <a:lstStyle/>
                    <a:p>
                      <a:pP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7,1%</a:t>
                      </a:r>
                      <a:endParaRPr lang="en-Z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1,3% </a:t>
                      </a:r>
                      <a:endParaRPr lang="en-Z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89,2 %</a:t>
                      </a:r>
                      <a:endParaRPr lang="en-Z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1,7%</a:t>
                      </a:r>
                      <a:endParaRPr lang="en-Z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640"/>
                        </a:lnSpc>
                        <a:spcAft>
                          <a:spcPts val="10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100%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ZA"/>
                    </a:p>
                  </a:txBody>
                  <a:tcPr/>
                </a:tc>
                <a:tc rowSpan="2">
                  <a:txBody>
                    <a:bodyPr/>
                    <a:lstStyle/>
                    <a:p>
                      <a:pPr algn="ctr">
                        <a:lnSpc>
                          <a:spcPts val="164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034323015"/>
                  </a:ext>
                </a:extLst>
              </a:tr>
              <a:tr h="36565">
                <a:tc rowSpan="2">
                  <a:txBody>
                    <a:bodyPr/>
                    <a:lstStyle/>
                    <a:p>
                      <a:pP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Aircraft Maintenance Engineers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557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58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1099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67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1781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ZA"/>
                    </a:p>
                  </a:txBody>
                  <a:tcPr/>
                </a:tc>
                <a:tc vMerge="1">
                  <a:txBody>
                    <a:bodyPr/>
                    <a:lstStyle/>
                    <a:p>
                      <a:pPr>
                        <a:lnSpc>
                          <a:spcPct val="115000"/>
                        </a:lnSpc>
                      </a:pPr>
                      <a:endParaRPr lang="en-ZA" sz="400">
                        <a:effectLst/>
                        <a:latin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524942"/>
                  </a:ext>
                </a:extLst>
              </a:tr>
              <a:tr h="340513">
                <a:tc vMerge="1">
                  <a:txBody>
                    <a:bodyPr/>
                    <a:lstStyle/>
                    <a:p>
                      <a:pP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lnSpc>
                          <a:spcPts val="1640"/>
                        </a:lnSpc>
                        <a:spcAft>
                          <a:spcPts val="1000"/>
                        </a:spcAft>
                      </a:pP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lnSpc>
                          <a:spcPts val="1640"/>
                        </a:lnSpc>
                        <a:spcAft>
                          <a:spcPts val="1000"/>
                        </a:spcAft>
                      </a:pP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ZA"/>
                    </a:p>
                  </a:txBody>
                  <a:tcPr/>
                </a:tc>
                <a:tc>
                  <a:txBody>
                    <a:bodyPr/>
                    <a:lstStyle/>
                    <a:p>
                      <a:pPr algn="ct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145</a:t>
                      </a:r>
                      <a:endParaRPr lang="en-ZA" sz="1200" dirty="0"/>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520868474"/>
                  </a:ext>
                </a:extLst>
              </a:tr>
              <a:tr h="297932">
                <a:tc>
                  <a:txBody>
                    <a:bodyPr/>
                    <a:lstStyle/>
                    <a:p>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15,2% </a:t>
                      </a:r>
                      <a:endParaRPr lang="en-ZA" sz="1200" dirty="0">
                        <a:solidFill>
                          <a:srgbClr val="FF0000"/>
                        </a:solidFill>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 2%</a:t>
                      </a:r>
                      <a:endParaRPr lang="en-ZA" sz="1200" dirty="0">
                        <a:solidFill>
                          <a:srgbClr val="FF0000"/>
                        </a:solidFill>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 80%</a:t>
                      </a:r>
                      <a:endParaRPr lang="en-ZA" sz="1200" dirty="0">
                        <a:solidFill>
                          <a:srgbClr val="FF0000"/>
                        </a:solidFill>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 2%</a:t>
                      </a:r>
                      <a:endParaRPr lang="en-ZA" sz="1200" dirty="0">
                        <a:solidFill>
                          <a:srgbClr val="FF0000"/>
                        </a:solidFill>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100%</a:t>
                      </a:r>
                      <a:endParaRPr lang="en-ZA" sz="1200" dirty="0"/>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ct val="115000"/>
                        </a:lnSpc>
                      </a:pPr>
                      <a:endParaRPr lang="en-ZA" sz="1200" dirty="0">
                        <a:effectLst/>
                        <a:latin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235782"/>
                  </a:ext>
                </a:extLst>
              </a:tr>
              <a:tr h="464723">
                <a:tc>
                  <a:txBody>
                    <a:bodyPr/>
                    <a:lstStyle/>
                    <a:p>
                      <a:pP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Grand Total – Excl. Cabin Crew</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1836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315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640"/>
                        </a:lnSpc>
                        <a:spcAft>
                          <a:spcPts val="1000"/>
                        </a:spcAft>
                      </a:pPr>
                      <a:r>
                        <a:rPr lang="en-ZA" sz="12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11984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404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14539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vMerge="1">
                  <a:txBody>
                    <a:bodyPr/>
                    <a:lstStyle/>
                    <a:p>
                      <a:endParaRPr lang="en-ZA"/>
                    </a:p>
                  </a:txBody>
                  <a:tcPr/>
                </a:tc>
                <a:tc>
                  <a:txBody>
                    <a:bodyPr/>
                    <a:lstStyle/>
                    <a:p>
                      <a:pPr algn="ctr">
                        <a:lnSpc>
                          <a:spcPts val="1640"/>
                        </a:lnSpc>
                        <a:spcAft>
                          <a:spcPts val="1000"/>
                        </a:spcAft>
                      </a:pPr>
                      <a:r>
                        <a:rPr lang="en-ZA" sz="1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1227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65" marR="25065" marT="3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739493768"/>
                  </a:ext>
                </a:extLst>
              </a:tr>
            </a:tbl>
          </a:graphicData>
        </a:graphic>
      </p:graphicFrame>
    </p:spTree>
    <p:extLst>
      <p:ext uri="{BB962C8B-B14F-4D97-AF65-F5344CB8AC3E}">
        <p14:creationId xmlns:p14="http://schemas.microsoft.com/office/powerpoint/2010/main" val="304629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6" name="TextBox 5">
            <a:extLst>
              <a:ext uri="{FF2B5EF4-FFF2-40B4-BE49-F238E27FC236}">
                <a16:creationId xmlns:a16="http://schemas.microsoft.com/office/drawing/2014/main" id="{A375E45C-4F68-450E-9BC7-DE0BF6D4C552}"/>
              </a:ext>
            </a:extLst>
          </p:cNvPr>
          <p:cNvSpPr txBox="1"/>
          <p:nvPr/>
        </p:nvSpPr>
        <p:spPr>
          <a:xfrm>
            <a:off x="1581149" y="198063"/>
            <a:ext cx="691515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AIRCRAFT REGISTER STATISTICS</a:t>
            </a:r>
          </a:p>
        </p:txBody>
      </p:sp>
      <p:graphicFrame>
        <p:nvGraphicFramePr>
          <p:cNvPr id="2" name="Table 1">
            <a:extLst>
              <a:ext uri="{FF2B5EF4-FFF2-40B4-BE49-F238E27FC236}">
                <a16:creationId xmlns:a16="http://schemas.microsoft.com/office/drawing/2014/main" id="{6AF4B8E9-0B4A-4ED9-BB4C-2EF6714C9643}"/>
              </a:ext>
            </a:extLst>
          </p:cNvPr>
          <p:cNvGraphicFramePr>
            <a:graphicFrameLocks noGrp="1"/>
          </p:cNvGraphicFramePr>
          <p:nvPr/>
        </p:nvGraphicFramePr>
        <p:xfrm>
          <a:off x="436098" y="1120726"/>
          <a:ext cx="8257738" cy="4717363"/>
        </p:xfrm>
        <a:graphic>
          <a:graphicData uri="http://schemas.openxmlformats.org/drawingml/2006/table">
            <a:tbl>
              <a:tblPr firstRow="1" firstCol="1" bandRow="1"/>
              <a:tblGrid>
                <a:gridCol w="1842121">
                  <a:extLst>
                    <a:ext uri="{9D8B030D-6E8A-4147-A177-3AD203B41FA5}">
                      <a16:colId xmlns:a16="http://schemas.microsoft.com/office/drawing/2014/main" val="1234160178"/>
                    </a:ext>
                  </a:extLst>
                </a:gridCol>
                <a:gridCol w="694264">
                  <a:extLst>
                    <a:ext uri="{9D8B030D-6E8A-4147-A177-3AD203B41FA5}">
                      <a16:colId xmlns:a16="http://schemas.microsoft.com/office/drawing/2014/main" val="3845371025"/>
                    </a:ext>
                  </a:extLst>
                </a:gridCol>
                <a:gridCol w="723633">
                  <a:extLst>
                    <a:ext uri="{9D8B030D-6E8A-4147-A177-3AD203B41FA5}">
                      <a16:colId xmlns:a16="http://schemas.microsoft.com/office/drawing/2014/main" val="156369618"/>
                    </a:ext>
                  </a:extLst>
                </a:gridCol>
                <a:gridCol w="864771">
                  <a:extLst>
                    <a:ext uri="{9D8B030D-6E8A-4147-A177-3AD203B41FA5}">
                      <a16:colId xmlns:a16="http://schemas.microsoft.com/office/drawing/2014/main" val="130775317"/>
                    </a:ext>
                  </a:extLst>
                </a:gridCol>
                <a:gridCol w="724450">
                  <a:extLst>
                    <a:ext uri="{9D8B030D-6E8A-4147-A177-3AD203B41FA5}">
                      <a16:colId xmlns:a16="http://schemas.microsoft.com/office/drawing/2014/main" val="905755581"/>
                    </a:ext>
                  </a:extLst>
                </a:gridCol>
                <a:gridCol w="716292">
                  <a:extLst>
                    <a:ext uri="{9D8B030D-6E8A-4147-A177-3AD203B41FA5}">
                      <a16:colId xmlns:a16="http://schemas.microsoft.com/office/drawing/2014/main" val="953763745"/>
                    </a:ext>
                  </a:extLst>
                </a:gridCol>
                <a:gridCol w="769318">
                  <a:extLst>
                    <a:ext uri="{9D8B030D-6E8A-4147-A177-3AD203B41FA5}">
                      <a16:colId xmlns:a16="http://schemas.microsoft.com/office/drawing/2014/main" val="2589279779"/>
                    </a:ext>
                  </a:extLst>
                </a:gridCol>
                <a:gridCol w="575968">
                  <a:extLst>
                    <a:ext uri="{9D8B030D-6E8A-4147-A177-3AD203B41FA5}">
                      <a16:colId xmlns:a16="http://schemas.microsoft.com/office/drawing/2014/main" val="2736421000"/>
                    </a:ext>
                  </a:extLst>
                </a:gridCol>
                <a:gridCol w="673052">
                  <a:extLst>
                    <a:ext uri="{9D8B030D-6E8A-4147-A177-3AD203B41FA5}">
                      <a16:colId xmlns:a16="http://schemas.microsoft.com/office/drawing/2014/main" val="2412892334"/>
                    </a:ext>
                  </a:extLst>
                </a:gridCol>
                <a:gridCol w="673869">
                  <a:extLst>
                    <a:ext uri="{9D8B030D-6E8A-4147-A177-3AD203B41FA5}">
                      <a16:colId xmlns:a16="http://schemas.microsoft.com/office/drawing/2014/main" val="284614551"/>
                    </a:ext>
                  </a:extLst>
                </a:gridCol>
              </a:tblGrid>
              <a:tr h="418499">
                <a:tc gridSpan="10">
                  <a:txBody>
                    <a:bodyPr/>
                    <a:lstStyle/>
                    <a:p>
                      <a:pPr algn="ctr">
                        <a:lnSpc>
                          <a:spcPct val="115000"/>
                        </a:lnSpc>
                        <a:spcAft>
                          <a:spcPts val="0"/>
                        </a:spcAft>
                      </a:pPr>
                      <a:r>
                        <a:rPr lang="en-ZA" sz="10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SACAA AIRCRAFT REGISTER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292169"/>
                  </a:ext>
                </a:extLst>
              </a:tr>
              <a:tr h="556377">
                <a:tc>
                  <a:txBody>
                    <a:bodyPr/>
                    <a:lstStyle/>
                    <a:p>
                      <a:pP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Quarter Two – 2019/2020 FY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Quarter Three – 2019/2020 FY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Quarter Four – 2019/2020 FY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55402001"/>
                  </a:ext>
                </a:extLst>
              </a:tr>
              <a:tr h="418499">
                <a:tc>
                  <a:txBody>
                    <a:bodyPr/>
                    <a:lstStyle/>
                    <a:p>
                      <a:pP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Aircraft Type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Jul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Aug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Sep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Oct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Nov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Dec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Jan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Feb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Mar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749254448"/>
                  </a:ext>
                </a:extLst>
              </a:tr>
              <a:tr h="433261">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Piston engine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3904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3</a:t>
                      </a:r>
                      <a:r>
                        <a:rPr lang="en-ZA" sz="1000">
                          <a:effectLst/>
                          <a:latin typeface="Arial Narrow" panose="020B0606020202030204" pitchFamily="34" charset="0"/>
                          <a:ea typeface="Calibri" panose="020F0502020204030204" pitchFamily="34" charset="0"/>
                          <a:cs typeface="Arial" panose="020B0604020202020204" pitchFamily="34" charset="0"/>
                        </a:rPr>
                        <a:t>908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3910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3911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704908"/>
                  </a:ext>
                </a:extLst>
              </a:tr>
              <a:tr h="488249">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Turbo Prop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a:t>
                      </a:r>
                      <a:r>
                        <a:rPr lang="en-ZA" sz="1000">
                          <a:effectLst/>
                          <a:latin typeface="Arial Narrow" panose="020B0606020202030204" pitchFamily="34" charset="0"/>
                          <a:ea typeface="Calibri" panose="020F0502020204030204" pitchFamily="34" charset="0"/>
                          <a:cs typeface="Arial" panose="020B0604020202020204" pitchFamily="34" charset="0"/>
                        </a:rPr>
                        <a:t>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695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695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512598"/>
                  </a:ext>
                </a:extLst>
              </a:tr>
              <a:tr h="504470">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Turbo Jet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5</a:t>
                      </a:r>
                      <a:r>
                        <a:rPr lang="en-ZA" sz="1000">
                          <a:effectLst/>
                          <a:latin typeface="Arial Narrow" panose="020B0606020202030204" pitchFamily="34" charset="0"/>
                          <a:ea typeface="Calibri" panose="020F0502020204030204" pitchFamily="34" charset="0"/>
                          <a:cs typeface="Arial" panose="020B0604020202020204" pitchFamily="34" charset="0"/>
                        </a:rPr>
                        <a:t>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546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544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180167"/>
                  </a:ext>
                </a:extLst>
              </a:tr>
              <a:tr h="488249">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Helicopters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1443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14</a:t>
                      </a:r>
                      <a:r>
                        <a:rPr lang="en-ZA" sz="1000">
                          <a:effectLst/>
                          <a:latin typeface="Arial Narrow" panose="020B0606020202030204" pitchFamily="34" charset="0"/>
                          <a:ea typeface="Calibri" panose="020F0502020204030204" pitchFamily="34" charset="0"/>
                          <a:cs typeface="Arial" panose="020B0604020202020204" pitchFamily="34" charset="0"/>
                        </a:rPr>
                        <a:t>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1457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1460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440330"/>
                  </a:ext>
                </a:extLst>
              </a:tr>
              <a:tr h="488249">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Recreational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6418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Arial" panose="020B0604020202020204" pitchFamily="34" charset="0"/>
                        </a:rPr>
                        <a:t>6420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6417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6424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594427"/>
                  </a:ext>
                </a:extLst>
              </a:tr>
              <a:tr h="488249">
                <a:tc>
                  <a:txBody>
                    <a:bodyPr/>
                    <a:lstStyle/>
                    <a:p>
                      <a:pP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Remotely Piloted Aircraft Systems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1172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1189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1217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1256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1301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solidFill>
                            <a:srgbClr val="0D0D0D"/>
                          </a:solidFill>
                          <a:effectLst/>
                          <a:latin typeface="Arial Narrow" panose="020B0606020202030204" pitchFamily="34" charset="0"/>
                          <a:ea typeface="Calibri" panose="020F0502020204030204" pitchFamily="34" charset="0"/>
                          <a:cs typeface="Arial" panose="020B0604020202020204" pitchFamily="34" charset="0"/>
                        </a:rPr>
                        <a:t>1313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Arial" panose="020B0604020202020204" pitchFamily="34" charset="0"/>
                        </a:rPr>
                        <a:t>1326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1349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1352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17137"/>
                  </a:ext>
                </a:extLst>
              </a:tr>
              <a:tr h="433261">
                <a:tc>
                  <a:txBody>
                    <a:bodyPr/>
                    <a:lstStyle/>
                    <a:p>
                      <a:pP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Total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14141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14174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14217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14270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14312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b="1">
                          <a:solidFill>
                            <a:srgbClr val="0D0D0D"/>
                          </a:solidFill>
                          <a:effectLst/>
                          <a:latin typeface="Arial Narrow" panose="020B0606020202030204" pitchFamily="34" charset="0"/>
                          <a:ea typeface="Calibri" panose="020F0502020204030204" pitchFamily="34" charset="0"/>
                          <a:cs typeface="Arial" panose="020B0604020202020204" pitchFamily="34" charset="0"/>
                        </a:rPr>
                        <a:t>14318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14351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14374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14350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951649"/>
                  </a:ext>
                </a:extLst>
              </a:tr>
            </a:tbl>
          </a:graphicData>
        </a:graphic>
      </p:graphicFrame>
    </p:spTree>
    <p:extLst>
      <p:ext uri="{BB962C8B-B14F-4D97-AF65-F5344CB8AC3E}">
        <p14:creationId xmlns:p14="http://schemas.microsoft.com/office/powerpoint/2010/main" val="30761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6" name="TextBox 5">
            <a:extLst>
              <a:ext uri="{FF2B5EF4-FFF2-40B4-BE49-F238E27FC236}">
                <a16:creationId xmlns:a16="http://schemas.microsoft.com/office/drawing/2014/main" id="{A375E45C-4F68-450E-9BC7-DE0BF6D4C552}"/>
              </a:ext>
            </a:extLst>
          </p:cNvPr>
          <p:cNvSpPr txBox="1"/>
          <p:nvPr/>
        </p:nvSpPr>
        <p:spPr>
          <a:xfrm>
            <a:off x="1381124" y="2750763"/>
            <a:ext cx="691515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STATE OF AVIATION SAFETY</a:t>
            </a:r>
          </a:p>
        </p:txBody>
      </p:sp>
    </p:spTree>
    <p:extLst>
      <p:ext uri="{BB962C8B-B14F-4D97-AF65-F5344CB8AC3E}">
        <p14:creationId xmlns:p14="http://schemas.microsoft.com/office/powerpoint/2010/main" val="34456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7" name="Content Placeholder 2">
            <a:extLst>
              <a:ext uri="{FF2B5EF4-FFF2-40B4-BE49-F238E27FC236}">
                <a16:creationId xmlns:a16="http://schemas.microsoft.com/office/drawing/2014/main" id="{51EE5B6B-062C-48F1-A6B6-74826D000AFA}"/>
              </a:ext>
            </a:extLst>
          </p:cNvPr>
          <p:cNvSpPr txBox="1">
            <a:spLocks/>
          </p:cNvSpPr>
          <p:nvPr/>
        </p:nvSpPr>
        <p:spPr>
          <a:xfrm>
            <a:off x="557213" y="2902744"/>
            <a:ext cx="7886700" cy="61198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3600" b="1" dirty="0">
                <a:solidFill>
                  <a:srgbClr val="13328C"/>
                </a:solidFill>
                <a:latin typeface="Arial Narrow" panose="020B0606020202030204" pitchFamily="34" charset="0"/>
              </a:rPr>
              <a:t>Zero (0%) </a:t>
            </a:r>
            <a:r>
              <a:rPr lang="en-US" sz="2400" dirty="0">
                <a:solidFill>
                  <a:srgbClr val="13328C"/>
                </a:solidFill>
                <a:latin typeface="Arial Narrow" panose="020B0606020202030204" pitchFamily="34" charset="0"/>
              </a:rPr>
              <a:t>fatal accidents in Commercial scheduled sector.</a:t>
            </a:r>
            <a:endParaRPr lang="en-US" sz="2400" dirty="0"/>
          </a:p>
        </p:txBody>
      </p:sp>
    </p:spTree>
    <p:extLst>
      <p:ext uri="{BB962C8B-B14F-4D97-AF65-F5344CB8AC3E}">
        <p14:creationId xmlns:p14="http://schemas.microsoft.com/office/powerpoint/2010/main" val="52384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8" name="TextBox 7">
            <a:extLst>
              <a:ext uri="{FF2B5EF4-FFF2-40B4-BE49-F238E27FC236}">
                <a16:creationId xmlns:a16="http://schemas.microsoft.com/office/drawing/2014/main" id="{CB9C7FDD-838A-44D4-A99E-20D539416102}"/>
              </a:ext>
            </a:extLst>
          </p:cNvPr>
          <p:cNvSpPr txBox="1"/>
          <p:nvPr/>
        </p:nvSpPr>
        <p:spPr>
          <a:xfrm>
            <a:off x="1078524" y="108345"/>
            <a:ext cx="7760676" cy="523220"/>
          </a:xfrm>
          <a:prstGeom prst="rect">
            <a:avLst/>
          </a:prstGeom>
          <a:noFill/>
        </p:spPr>
        <p:txBody>
          <a:bodyPr wrap="square" rtlCol="0">
            <a:spAutoFit/>
          </a:bodyPr>
          <a:lstStyle/>
          <a:p>
            <a:pPr algn="ctr"/>
            <a:r>
              <a:rPr lang="en-US" sz="2800" b="1" dirty="0">
                <a:solidFill>
                  <a:srgbClr val="13328C"/>
                </a:solidFill>
                <a:latin typeface="Arial Narrow" panose="020B0606020202030204" pitchFamily="34" charset="0"/>
                <a:cs typeface="Arial"/>
              </a:rPr>
              <a:t>ACCIDENTS IN GENERAL AVIATION MARCH 2020 </a:t>
            </a:r>
          </a:p>
        </p:txBody>
      </p:sp>
      <p:sp>
        <p:nvSpPr>
          <p:cNvPr id="10" name="TextBox 9">
            <a:extLst>
              <a:ext uri="{FF2B5EF4-FFF2-40B4-BE49-F238E27FC236}">
                <a16:creationId xmlns:a16="http://schemas.microsoft.com/office/drawing/2014/main" id="{96E31AF7-4F22-4EBB-95CB-5F0B008EC628}"/>
              </a:ext>
            </a:extLst>
          </p:cNvPr>
          <p:cNvSpPr txBox="1"/>
          <p:nvPr/>
        </p:nvSpPr>
        <p:spPr>
          <a:xfrm>
            <a:off x="314178" y="4931110"/>
            <a:ext cx="8557895" cy="1169551"/>
          </a:xfrm>
          <a:prstGeom prst="rect">
            <a:avLst/>
          </a:prstGeom>
          <a:noFill/>
        </p:spPr>
        <p:txBody>
          <a:bodyPr wrap="square" rtlCol="0">
            <a:spAutoFit/>
          </a:bodyPr>
          <a:lstStyle/>
          <a:p>
            <a:pPr algn="just"/>
            <a:endParaRPr lang="en-ZA" sz="1600" dirty="0">
              <a:solidFill>
                <a:srgbClr val="002060"/>
              </a:solidFill>
              <a:latin typeface="Arial Narrow" panose="020B0606020202030204" pitchFamily="34" charset="0"/>
              <a:cs typeface="Arial" panose="020B0604020202020204" pitchFamily="34" charset="0"/>
            </a:endParaRPr>
          </a:p>
          <a:p>
            <a:pPr algn="just"/>
            <a:r>
              <a:rPr lang="en-GB" dirty="0"/>
              <a:t>A total of </a:t>
            </a:r>
            <a:r>
              <a:rPr lang="en-ZA" dirty="0"/>
              <a:t>ninety-eight (98) accidents were reported from 01 April 2019 to 31 March 2020, an increase of twelve (12) accidents when compared with the same period during 2018/19. </a:t>
            </a:r>
            <a:endParaRPr lang="en-ZA" sz="1600" dirty="0">
              <a:solidFill>
                <a:srgbClr val="002060"/>
              </a:solidFill>
              <a:latin typeface="Arial Narrow" panose="020B060602020203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16B04D6E-0352-4C47-BA8F-5DAB37F734BC}"/>
              </a:ext>
            </a:extLst>
          </p:cNvPr>
          <p:cNvGraphicFramePr/>
          <p:nvPr/>
        </p:nvGraphicFramePr>
        <p:xfrm>
          <a:off x="314178" y="1031631"/>
          <a:ext cx="8525022" cy="4164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382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5" name="TextBox 4">
            <a:extLst>
              <a:ext uri="{FF2B5EF4-FFF2-40B4-BE49-F238E27FC236}">
                <a16:creationId xmlns:a16="http://schemas.microsoft.com/office/drawing/2014/main" id="{8740E545-D9BA-4662-B961-9A5399553AE0}"/>
              </a:ext>
            </a:extLst>
          </p:cNvPr>
          <p:cNvSpPr txBox="1"/>
          <p:nvPr/>
        </p:nvSpPr>
        <p:spPr>
          <a:xfrm>
            <a:off x="919089" y="60470"/>
            <a:ext cx="8386836" cy="523220"/>
          </a:xfrm>
          <a:prstGeom prst="rect">
            <a:avLst/>
          </a:prstGeom>
          <a:noFill/>
        </p:spPr>
        <p:txBody>
          <a:bodyPr wrap="square" rtlCol="0">
            <a:spAutoFit/>
          </a:bodyPr>
          <a:lstStyle/>
          <a:p>
            <a:pPr algn="ctr"/>
            <a:r>
              <a:rPr lang="en-US" sz="2800" b="1" dirty="0">
                <a:solidFill>
                  <a:srgbClr val="13328C"/>
                </a:solidFill>
                <a:latin typeface="Arial Narrow" panose="020B0606020202030204" pitchFamily="34" charset="0"/>
                <a:ea typeface="Tahoma" panose="020B0604030504040204" pitchFamily="34" charset="0"/>
                <a:cs typeface="Tahoma" panose="020B0604030504040204" pitchFamily="34" charset="0"/>
              </a:rPr>
              <a:t>CUMULATIVE AIRCRAFT ACCIDENTS FATALITIES - GA</a:t>
            </a:r>
          </a:p>
        </p:txBody>
      </p:sp>
      <p:sp>
        <p:nvSpPr>
          <p:cNvPr id="7" name="TextBox 6">
            <a:extLst>
              <a:ext uri="{FF2B5EF4-FFF2-40B4-BE49-F238E27FC236}">
                <a16:creationId xmlns:a16="http://schemas.microsoft.com/office/drawing/2014/main" id="{D40C85F4-63D1-4470-AF62-4C5AD99FF233}"/>
              </a:ext>
            </a:extLst>
          </p:cNvPr>
          <p:cNvSpPr txBox="1"/>
          <p:nvPr/>
        </p:nvSpPr>
        <p:spPr>
          <a:xfrm>
            <a:off x="199669" y="5605441"/>
            <a:ext cx="8698525" cy="830997"/>
          </a:xfrm>
          <a:prstGeom prst="rect">
            <a:avLst/>
          </a:prstGeom>
          <a:noFill/>
        </p:spPr>
        <p:txBody>
          <a:bodyPr wrap="square" rtlCol="0">
            <a:spAutoFit/>
          </a:bodyPr>
          <a:lstStyle/>
          <a:p>
            <a:r>
              <a:rPr lang="en-ZA" sz="1600" dirty="0"/>
              <a:t>Out of a total of 98 accidents, thirteen (13) of the accidents were fatal, a decrease from the previous financial year which recorded fifteen (15) fatal accidents. This is a 13% decrease year-on-year.</a:t>
            </a:r>
          </a:p>
          <a:p>
            <a:pPr marL="342900" indent="-342900" algn="just">
              <a:buFont typeface="Arial" panose="020B0604020202020204" pitchFamily="34" charset="0"/>
              <a:buChar char="•"/>
            </a:pPr>
            <a:endParaRPr lang="en-ZA" sz="1600" dirty="0">
              <a:solidFill>
                <a:srgbClr val="002060"/>
              </a:solidFill>
              <a:latin typeface="Arial Narrow" panose="020B060602020203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34EA1A1C-BCC3-496B-84D0-7FBC9B715515}"/>
              </a:ext>
            </a:extLst>
          </p:cNvPr>
          <p:cNvGraphicFramePr/>
          <p:nvPr/>
        </p:nvGraphicFramePr>
        <p:xfrm>
          <a:off x="342315" y="905021"/>
          <a:ext cx="8435926" cy="4426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623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6371"/>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5" name="TextBox 4">
            <a:extLst>
              <a:ext uri="{FF2B5EF4-FFF2-40B4-BE49-F238E27FC236}">
                <a16:creationId xmlns:a16="http://schemas.microsoft.com/office/drawing/2014/main" id="{AC4EA05C-8F46-4883-963D-1C333B64733E}"/>
              </a:ext>
            </a:extLst>
          </p:cNvPr>
          <p:cNvSpPr txBox="1"/>
          <p:nvPr/>
        </p:nvSpPr>
        <p:spPr>
          <a:xfrm>
            <a:off x="494476" y="1142143"/>
            <a:ext cx="2467538" cy="3831818"/>
          </a:xfrm>
          <a:prstGeom prst="rect">
            <a:avLst/>
          </a:prstGeom>
          <a:noFill/>
        </p:spPr>
        <p:txBody>
          <a:bodyPr wrap="square" rtlCol="0">
            <a:spAutoFit/>
          </a:bodyPr>
          <a:lstStyle/>
          <a:p>
            <a:pPr algn="ctr" defTabSz="685800">
              <a:lnSpc>
                <a:spcPct val="150000"/>
              </a:lnSpc>
            </a:pPr>
            <a:r>
              <a:rPr lang="en-ZA" sz="7200" b="1" dirty="0">
                <a:solidFill>
                  <a:srgbClr val="00B050"/>
                </a:solidFill>
                <a:latin typeface="Candara" panose="020E0502030303020204" pitchFamily="34" charset="0"/>
                <a:cs typeface="Arial" panose="020B0604020202020204" pitchFamily="34" charset="0"/>
              </a:rPr>
              <a:t>10%</a:t>
            </a:r>
            <a:r>
              <a:rPr lang="en-ZA" sz="7200" b="1" dirty="0">
                <a:solidFill>
                  <a:srgbClr val="44546A">
                    <a:lumMod val="75000"/>
                  </a:srgbClr>
                </a:solidFill>
                <a:latin typeface="Candara" panose="020E0502030303020204" pitchFamily="34" charset="0"/>
                <a:cs typeface="Arial" panose="020B0604020202020204" pitchFamily="34" charset="0"/>
              </a:rPr>
              <a:t> </a:t>
            </a:r>
          </a:p>
          <a:p>
            <a:pPr algn="ctr" defTabSz="685800">
              <a:lnSpc>
                <a:spcPct val="150000"/>
              </a:lnSpc>
            </a:pPr>
            <a:r>
              <a:rPr lang="en-ZA" sz="2400" b="1" dirty="0">
                <a:solidFill>
                  <a:srgbClr val="002060"/>
                </a:solidFill>
                <a:latin typeface="Arial Narrow" panose="020B0606020202030204" pitchFamily="34" charset="0"/>
                <a:cs typeface="Arial" panose="020B0604020202020204" pitchFamily="34" charset="0"/>
              </a:rPr>
              <a:t>Reduction compared to four years ago.</a:t>
            </a:r>
          </a:p>
          <a:p>
            <a:pPr algn="ctr" defTabSz="685800"/>
            <a:endParaRPr lang="en-ZA" sz="2700" b="1" dirty="0">
              <a:solidFill>
                <a:srgbClr val="44546A">
                  <a:lumMod val="75000"/>
                </a:srgbClr>
              </a:solidFill>
              <a:latin typeface="Candara" panose="020E0502030303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A6924C38-5860-448F-A351-5BFDCDA6B123}"/>
              </a:ext>
            </a:extLst>
          </p:cNvPr>
          <p:cNvGraphicFramePr>
            <a:graphicFrameLocks/>
          </p:cNvGraphicFramePr>
          <p:nvPr/>
        </p:nvGraphicFramePr>
        <p:xfrm>
          <a:off x="3100631" y="1071869"/>
          <a:ext cx="5588514" cy="460972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E6CF47B-137B-45B4-8C74-3CD45760507F}"/>
              </a:ext>
            </a:extLst>
          </p:cNvPr>
          <p:cNvSpPr txBox="1"/>
          <p:nvPr/>
        </p:nvSpPr>
        <p:spPr>
          <a:xfrm>
            <a:off x="1078524" y="108345"/>
            <a:ext cx="8360898" cy="553998"/>
          </a:xfrm>
          <a:prstGeom prst="rect">
            <a:avLst/>
          </a:prstGeom>
          <a:noFill/>
        </p:spPr>
        <p:txBody>
          <a:bodyPr wrap="square" rtlCol="0">
            <a:spAutoFit/>
          </a:bodyPr>
          <a:lstStyle/>
          <a:p>
            <a:pPr algn="ctr"/>
            <a:r>
              <a:rPr lang="en-US" sz="3000" b="1" dirty="0">
                <a:solidFill>
                  <a:srgbClr val="13328C"/>
                </a:solidFill>
                <a:latin typeface="Arial Narrow" panose="020B0606020202030204" pitchFamily="34" charset="0"/>
                <a:ea typeface="Tahoma" panose="020B0604030504040204" pitchFamily="34" charset="0"/>
                <a:cs typeface="Tahoma" panose="020B0604030504040204" pitchFamily="34" charset="0"/>
              </a:rPr>
              <a:t>GENERAL AVIATION  ACCIDENTS – 5 YEAR TREND</a:t>
            </a:r>
          </a:p>
        </p:txBody>
      </p:sp>
      <p:sp>
        <p:nvSpPr>
          <p:cNvPr id="8" name="TextBox 7">
            <a:extLst>
              <a:ext uri="{FF2B5EF4-FFF2-40B4-BE49-F238E27FC236}">
                <a16:creationId xmlns:a16="http://schemas.microsoft.com/office/drawing/2014/main" id="{5FFAA32B-3879-47F1-953D-1E6321777074}"/>
              </a:ext>
            </a:extLst>
          </p:cNvPr>
          <p:cNvSpPr txBox="1"/>
          <p:nvPr/>
        </p:nvSpPr>
        <p:spPr>
          <a:xfrm>
            <a:off x="494476" y="5789751"/>
            <a:ext cx="8524240" cy="584775"/>
          </a:xfrm>
          <a:prstGeom prst="rect">
            <a:avLst/>
          </a:prstGeom>
          <a:noFill/>
        </p:spPr>
        <p:txBody>
          <a:bodyPr wrap="square" rtlCol="0">
            <a:spAutoFit/>
          </a:bodyPr>
          <a:lstStyle/>
          <a:p>
            <a:r>
              <a:rPr lang="en-ZA" sz="1600" dirty="0">
                <a:solidFill>
                  <a:srgbClr val="002060"/>
                </a:solidFill>
                <a:latin typeface="Arial Narrow" panose="020B0606020202030204" pitchFamily="34" charset="0"/>
              </a:rPr>
              <a:t>NB: What is now concerning is that since 2016/17 financial year there’s upwards trend of increasing number of accidents.</a:t>
            </a:r>
          </a:p>
        </p:txBody>
      </p:sp>
    </p:spTree>
    <p:extLst>
      <p:ext uri="{BB962C8B-B14F-4D97-AF65-F5344CB8AC3E}">
        <p14:creationId xmlns:p14="http://schemas.microsoft.com/office/powerpoint/2010/main" val="136100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27"/>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584775"/>
          </a:xfrm>
          <a:prstGeom prst="rect">
            <a:avLst/>
          </a:prstGeom>
          <a:noFill/>
        </p:spPr>
        <p:txBody>
          <a:bodyPr wrap="square" rtlCol="0">
            <a:spAutoFit/>
          </a:bodyPr>
          <a:lstStyle/>
          <a:p>
            <a:pPr algn="ctr"/>
            <a:r>
              <a:rPr lang="en-US" sz="32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CORE IDEOLOGY </a:t>
            </a:r>
          </a:p>
        </p:txBody>
      </p:sp>
    </p:spTree>
    <p:extLst>
      <p:ext uri="{BB962C8B-B14F-4D97-AF65-F5344CB8AC3E}">
        <p14:creationId xmlns:p14="http://schemas.microsoft.com/office/powerpoint/2010/main" val="164701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4105"/>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413510" y="65196"/>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MISSION, VISION, BRAND PROMISE</a:t>
            </a:r>
          </a:p>
        </p:txBody>
      </p:sp>
      <p:graphicFrame>
        <p:nvGraphicFramePr>
          <p:cNvPr id="15" name="Content Placeholder 5">
            <a:extLst>
              <a:ext uri="{FF2B5EF4-FFF2-40B4-BE49-F238E27FC236}">
                <a16:creationId xmlns:a16="http://schemas.microsoft.com/office/drawing/2014/main" id="{D8A865C0-247B-4D78-8156-C581DE4A7375}"/>
              </a:ext>
            </a:extLst>
          </p:cNvPr>
          <p:cNvGraphicFramePr>
            <a:graphicFrameLocks/>
          </p:cNvGraphicFramePr>
          <p:nvPr>
            <p:extLst>
              <p:ext uri="{D42A27DB-BD31-4B8C-83A1-F6EECF244321}">
                <p14:modId xmlns:p14="http://schemas.microsoft.com/office/powerpoint/2010/main" val="2451934632"/>
              </p:ext>
            </p:extLst>
          </p:nvPr>
        </p:nvGraphicFramePr>
        <p:xfrm>
          <a:off x="483870" y="1499235"/>
          <a:ext cx="8271510" cy="3725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135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12"/>
            <a:ext cx="1257300" cy="319112"/>
          </a:xfrm>
          <a:prstGeom prst="rect">
            <a:avLst/>
          </a:prstGeom>
        </p:spPr>
      </p:pic>
      <p:sp>
        <p:nvSpPr>
          <p:cNvPr id="6" name="Title 1">
            <a:extLst>
              <a:ext uri="{FF2B5EF4-FFF2-40B4-BE49-F238E27FC236}">
                <a16:creationId xmlns:a16="http://schemas.microsoft.com/office/drawing/2014/main" id="{E251C106-45FF-483F-916E-B7449D6FD342}"/>
              </a:ext>
            </a:extLst>
          </p:cNvPr>
          <p:cNvSpPr txBox="1">
            <a:spLocks/>
          </p:cNvSpPr>
          <p:nvPr/>
        </p:nvSpPr>
        <p:spPr>
          <a:xfrm>
            <a:off x="1485900" y="169068"/>
            <a:ext cx="6172200" cy="6429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rgbClr val="13328C"/>
                </a:solidFill>
                <a:latin typeface="Arial Narrow" panose="020B0606020202030204" pitchFamily="34" charset="0"/>
                <a:ea typeface="Tahoma" panose="020B0604030504040204" pitchFamily="34" charset="0"/>
                <a:cs typeface="Tahoma" panose="020B0604030504040204" pitchFamily="34" charset="0"/>
              </a:rPr>
              <a:t>PRESENTATION</a:t>
            </a:r>
            <a:r>
              <a:rPr lang="en-ZA" sz="2400" b="1" dirty="0">
                <a:solidFill>
                  <a:srgbClr val="002060"/>
                </a:solidFill>
                <a:latin typeface="Arial Narrow" panose="020B0606020202030204" pitchFamily="34" charset="0"/>
                <a:ea typeface="Tahoma" panose="020B0604030504040204" pitchFamily="34" charset="0"/>
                <a:cs typeface="Tahoma" panose="020B0604030504040204" pitchFamily="34" charset="0"/>
              </a:rPr>
              <a:t> </a:t>
            </a:r>
            <a:r>
              <a:rPr lang="en-ZA" sz="2400" b="1" dirty="0">
                <a:solidFill>
                  <a:srgbClr val="13328C"/>
                </a:solidFill>
                <a:latin typeface="Arial Narrow" panose="020B0606020202030204" pitchFamily="34" charset="0"/>
                <a:ea typeface="Tahoma" panose="020B0604030504040204" pitchFamily="34" charset="0"/>
                <a:cs typeface="Tahoma" panose="020B0604030504040204" pitchFamily="34" charset="0"/>
              </a:rPr>
              <a:t>OUTLINE</a:t>
            </a:r>
          </a:p>
        </p:txBody>
      </p:sp>
      <p:sp>
        <p:nvSpPr>
          <p:cNvPr id="7" name="Content Placeholder 2">
            <a:extLst>
              <a:ext uri="{FF2B5EF4-FFF2-40B4-BE49-F238E27FC236}">
                <a16:creationId xmlns:a16="http://schemas.microsoft.com/office/drawing/2014/main" id="{2231345A-E7A9-4432-A162-F5A979C8B24C}"/>
              </a:ext>
            </a:extLst>
          </p:cNvPr>
          <p:cNvSpPr txBox="1">
            <a:spLocks/>
          </p:cNvSpPr>
          <p:nvPr/>
        </p:nvSpPr>
        <p:spPr>
          <a:xfrm>
            <a:off x="373380" y="812005"/>
            <a:ext cx="8395482" cy="55918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endParaRPr lang="en-ZA" sz="135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PURPOSE</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MANDATE</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AT A GLANCE</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CORE IDEOLOGY</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ALIGNMENT TO GOVERNMENT PRIORITIES </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5 YEAR TARGETS</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2020/21 APP TARGETS</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MTEF BUDGET</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2020/21 RISK ASSESSMENT</a:t>
            </a:r>
          </a:p>
          <a:p>
            <a:pPr>
              <a:lnSpc>
                <a:spcPct val="120000"/>
              </a:lnSpc>
              <a:buFont typeface="+mj-lt"/>
              <a:buAutoNum type="arabicPeriod"/>
            </a:pPr>
            <a:r>
              <a:rPr lang="en-US"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COVID-19 IMPACT</a:t>
            </a:r>
          </a:p>
          <a:p>
            <a:pPr>
              <a:lnSpc>
                <a:spcPct val="120000"/>
              </a:lnSpc>
              <a:buFont typeface="+mj-lt"/>
              <a:buAutoNum type="arabicPeriod"/>
            </a:pPr>
            <a:r>
              <a:rPr lang="en-ZA"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LOCKDOWN LEVEL 3 STATE OF READINESS</a:t>
            </a:r>
          </a:p>
          <a:p>
            <a:pPr>
              <a:lnSpc>
                <a:spcPct val="120000"/>
              </a:lnSpc>
              <a:buFont typeface="+mj-lt"/>
              <a:buAutoNum type="arabicPeriod"/>
            </a:pPr>
            <a:r>
              <a:rPr lang="en-US" sz="1800" b="1" dirty="0">
                <a:solidFill>
                  <a:srgbClr val="13328C"/>
                </a:solidFill>
                <a:latin typeface="Arial Narrow" panose="020B0606020202030204" pitchFamily="34" charset="0"/>
                <a:ea typeface="Tahoma" panose="020B0604030504040204" pitchFamily="34" charset="0"/>
                <a:cs typeface="Tahoma" panose="020B0604030504040204" pitchFamily="34" charset="0"/>
              </a:rPr>
              <a:t>KEY STRATEGIC CHALLENGES AND MITIGATION PLANS</a:t>
            </a:r>
          </a:p>
          <a:p>
            <a:pPr>
              <a:lnSpc>
                <a:spcPct val="120000"/>
              </a:lnSpc>
              <a:buFont typeface="+mj-lt"/>
              <a:buAutoNum type="arabicPeriod"/>
            </a:pPr>
            <a:endParaRPr lang="en-ZA" sz="135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a:p>
            <a:pPr>
              <a:lnSpc>
                <a:spcPct val="120000"/>
              </a:lnSpc>
              <a:buFont typeface="+mj-lt"/>
              <a:buAutoNum type="arabicPeriod"/>
            </a:pPr>
            <a:endParaRPr lang="en-ZA" sz="135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a:p>
            <a:endParaRPr lang="en-ZA" sz="2400" dirty="0"/>
          </a:p>
        </p:txBody>
      </p:sp>
    </p:spTree>
    <p:extLst>
      <p:ext uri="{BB962C8B-B14F-4D97-AF65-F5344CB8AC3E}">
        <p14:creationId xmlns:p14="http://schemas.microsoft.com/office/powerpoint/2010/main" val="197130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7"/>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746760" y="146618"/>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VALUES</a:t>
            </a:r>
          </a:p>
        </p:txBody>
      </p:sp>
      <p:grpSp>
        <p:nvGrpSpPr>
          <p:cNvPr id="7" name="Group 6">
            <a:extLst>
              <a:ext uri="{FF2B5EF4-FFF2-40B4-BE49-F238E27FC236}">
                <a16:creationId xmlns:a16="http://schemas.microsoft.com/office/drawing/2014/main" id="{C926A079-721A-4535-9D77-39741F100768}"/>
              </a:ext>
            </a:extLst>
          </p:cNvPr>
          <p:cNvGrpSpPr/>
          <p:nvPr/>
        </p:nvGrpSpPr>
        <p:grpSpPr>
          <a:xfrm>
            <a:off x="70347" y="2254824"/>
            <a:ext cx="1922307" cy="1904523"/>
            <a:chOff x="7454" y="636356"/>
            <a:chExt cx="3219495" cy="2403285"/>
          </a:xfrm>
        </p:grpSpPr>
        <p:sp>
          <p:nvSpPr>
            <p:cNvPr id="9" name="Rectangle: Top Corners Rounded 8">
              <a:extLst>
                <a:ext uri="{FF2B5EF4-FFF2-40B4-BE49-F238E27FC236}">
                  <a16:creationId xmlns:a16="http://schemas.microsoft.com/office/drawing/2014/main" id="{8634CB4E-CACB-49FE-9DB8-732E89966E91}"/>
                </a:ext>
              </a:extLst>
            </p:cNvPr>
            <p:cNvSpPr/>
            <p:nvPr/>
          </p:nvSpPr>
          <p:spPr>
            <a:xfrm>
              <a:off x="7454" y="636356"/>
              <a:ext cx="3219495" cy="2403285"/>
            </a:xfrm>
            <a:prstGeom prst="round2SameRect">
              <a:avLst>
                <a:gd name="adj1" fmla="val 8000"/>
                <a:gd name="adj2" fmla="val 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ectangle: Top Corners Rounded 4">
              <a:extLst>
                <a:ext uri="{FF2B5EF4-FFF2-40B4-BE49-F238E27FC236}">
                  <a16:creationId xmlns:a16="http://schemas.microsoft.com/office/drawing/2014/main" id="{59DFA1A4-BBD7-4088-9731-0DC35217CBB9}"/>
                </a:ext>
              </a:extLst>
            </p:cNvPr>
            <p:cNvSpPr txBox="1"/>
            <p:nvPr/>
          </p:nvSpPr>
          <p:spPr>
            <a:xfrm>
              <a:off x="63766" y="692668"/>
              <a:ext cx="3106871" cy="2346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defTabSz="800100">
                <a:lnSpc>
                  <a:spcPct val="90000"/>
                </a:lnSpc>
                <a:spcBef>
                  <a:spcPct val="0"/>
                </a:spcBef>
                <a:spcAft>
                  <a:spcPct val="15000"/>
                </a:spcAft>
                <a:buChar char="•"/>
              </a:pPr>
              <a:endParaRPr lang="en-ZA" b="1" dirty="0">
                <a:solidFill>
                  <a:srgbClr val="002060"/>
                </a:solidFill>
                <a:latin typeface="Arial Narrow" panose="020B0606020202030204" pitchFamily="34" charset="0"/>
              </a:endParaRPr>
            </a:p>
            <a:p>
              <a:pPr marL="214313" lvl="1" indent="-214313" defTabSz="1200150">
                <a:lnSpc>
                  <a:spcPct val="90000"/>
                </a:lnSpc>
                <a:spcBef>
                  <a:spcPct val="0"/>
                </a:spcBef>
                <a:spcAft>
                  <a:spcPct val="15000"/>
                </a:spcAft>
                <a:buChar char="•"/>
              </a:pPr>
              <a:r>
                <a:rPr lang="en-ZA" sz="2700" dirty="0">
                  <a:solidFill>
                    <a:srgbClr val="13328C"/>
                  </a:solidFill>
                  <a:latin typeface="Arial Narrow" panose="020B0606020202030204" pitchFamily="34" charset="0"/>
                </a:rPr>
                <a:t>Integrity</a:t>
              </a:r>
            </a:p>
            <a:p>
              <a:pPr marL="128588" lvl="1" indent="-128588" defTabSz="533400">
                <a:lnSpc>
                  <a:spcPct val="90000"/>
                </a:lnSpc>
                <a:spcBef>
                  <a:spcPct val="0"/>
                </a:spcBef>
                <a:spcAft>
                  <a:spcPct val="15000"/>
                </a:spcAft>
                <a:buChar char="•"/>
              </a:pPr>
              <a:endParaRPr lang="en-ZA" sz="1200" dirty="0">
                <a:solidFill>
                  <a:schemeClr val="tx2">
                    <a:lumMod val="50000"/>
                  </a:schemeClr>
                </a:solidFill>
              </a:endParaRPr>
            </a:p>
          </p:txBody>
        </p:sp>
      </p:grpSp>
      <p:grpSp>
        <p:nvGrpSpPr>
          <p:cNvPr id="17" name="Group 16">
            <a:extLst>
              <a:ext uri="{FF2B5EF4-FFF2-40B4-BE49-F238E27FC236}">
                <a16:creationId xmlns:a16="http://schemas.microsoft.com/office/drawing/2014/main" id="{109B85CA-BD50-4DB8-80BD-A31DDBA225CC}"/>
              </a:ext>
            </a:extLst>
          </p:cNvPr>
          <p:cNvGrpSpPr/>
          <p:nvPr/>
        </p:nvGrpSpPr>
        <p:grpSpPr>
          <a:xfrm>
            <a:off x="4457990" y="2254825"/>
            <a:ext cx="2414620" cy="2335931"/>
            <a:chOff x="7455" y="650801"/>
            <a:chExt cx="3450085" cy="2709065"/>
          </a:xfrm>
        </p:grpSpPr>
        <p:sp>
          <p:nvSpPr>
            <p:cNvPr id="18" name="Rectangle: Top Corners Rounded 17">
              <a:extLst>
                <a:ext uri="{FF2B5EF4-FFF2-40B4-BE49-F238E27FC236}">
                  <a16:creationId xmlns:a16="http://schemas.microsoft.com/office/drawing/2014/main" id="{88C0353C-2B9A-449A-8986-71187307C62F}"/>
                </a:ext>
              </a:extLst>
            </p:cNvPr>
            <p:cNvSpPr/>
            <p:nvPr/>
          </p:nvSpPr>
          <p:spPr>
            <a:xfrm>
              <a:off x="7455" y="650801"/>
              <a:ext cx="2973445" cy="2194703"/>
            </a:xfrm>
            <a:prstGeom prst="round2SameRect">
              <a:avLst>
                <a:gd name="adj1" fmla="val 8000"/>
                <a:gd name="adj2" fmla="val 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9" name="Rectangle: Top Corners Rounded 4">
              <a:extLst>
                <a:ext uri="{FF2B5EF4-FFF2-40B4-BE49-F238E27FC236}">
                  <a16:creationId xmlns:a16="http://schemas.microsoft.com/office/drawing/2014/main" id="{FC4BF0C3-9F19-48AA-B172-45E2A0E79460}"/>
                </a:ext>
              </a:extLst>
            </p:cNvPr>
            <p:cNvSpPr txBox="1"/>
            <p:nvPr/>
          </p:nvSpPr>
          <p:spPr>
            <a:xfrm>
              <a:off x="350669" y="1012893"/>
              <a:ext cx="3106871" cy="2346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214313" lvl="1" indent="-214313" defTabSz="1200150">
                <a:lnSpc>
                  <a:spcPct val="90000"/>
                </a:lnSpc>
                <a:spcBef>
                  <a:spcPct val="0"/>
                </a:spcBef>
                <a:spcAft>
                  <a:spcPct val="15000"/>
                </a:spcAft>
                <a:buChar char="•"/>
              </a:pPr>
              <a:r>
                <a:rPr lang="en-ZA" sz="2700" dirty="0">
                  <a:solidFill>
                    <a:srgbClr val="13328C"/>
                  </a:solidFill>
                  <a:latin typeface="Arial Narrow" panose="020B0606020202030204" pitchFamily="34" charset="0"/>
                </a:rPr>
                <a:t>Service Excellence</a:t>
              </a:r>
            </a:p>
            <a:p>
              <a:pPr marL="128588" lvl="1" indent="-128588" defTabSz="533400">
                <a:lnSpc>
                  <a:spcPct val="90000"/>
                </a:lnSpc>
                <a:spcBef>
                  <a:spcPct val="0"/>
                </a:spcBef>
                <a:spcAft>
                  <a:spcPct val="15000"/>
                </a:spcAft>
                <a:buChar char="•"/>
              </a:pPr>
              <a:endParaRPr lang="en-ZA" sz="1200" dirty="0">
                <a:solidFill>
                  <a:schemeClr val="tx2">
                    <a:lumMod val="50000"/>
                  </a:schemeClr>
                </a:solidFill>
              </a:endParaRPr>
            </a:p>
          </p:txBody>
        </p:sp>
      </p:grpSp>
      <p:grpSp>
        <p:nvGrpSpPr>
          <p:cNvPr id="23" name="Group 22">
            <a:extLst>
              <a:ext uri="{FF2B5EF4-FFF2-40B4-BE49-F238E27FC236}">
                <a16:creationId xmlns:a16="http://schemas.microsoft.com/office/drawing/2014/main" id="{B34346C8-D4A9-4AE9-A672-6C5D34E3C3BB}"/>
              </a:ext>
            </a:extLst>
          </p:cNvPr>
          <p:cNvGrpSpPr/>
          <p:nvPr/>
        </p:nvGrpSpPr>
        <p:grpSpPr>
          <a:xfrm>
            <a:off x="2120131" y="2254825"/>
            <a:ext cx="2166969" cy="1904522"/>
            <a:chOff x="7454" y="636356"/>
            <a:chExt cx="3219495" cy="2403285"/>
          </a:xfrm>
        </p:grpSpPr>
        <p:sp>
          <p:nvSpPr>
            <p:cNvPr id="24" name="Rectangle: Top Corners Rounded 23">
              <a:extLst>
                <a:ext uri="{FF2B5EF4-FFF2-40B4-BE49-F238E27FC236}">
                  <a16:creationId xmlns:a16="http://schemas.microsoft.com/office/drawing/2014/main" id="{8CF54FAD-07F2-43C8-AEAB-64E51557F757}"/>
                </a:ext>
              </a:extLst>
            </p:cNvPr>
            <p:cNvSpPr/>
            <p:nvPr/>
          </p:nvSpPr>
          <p:spPr>
            <a:xfrm>
              <a:off x="7454" y="636356"/>
              <a:ext cx="3219495" cy="2403285"/>
            </a:xfrm>
            <a:prstGeom prst="round2SameRect">
              <a:avLst>
                <a:gd name="adj1" fmla="val 8000"/>
                <a:gd name="adj2" fmla="val 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5" name="Rectangle: Top Corners Rounded 4">
              <a:extLst>
                <a:ext uri="{FF2B5EF4-FFF2-40B4-BE49-F238E27FC236}">
                  <a16:creationId xmlns:a16="http://schemas.microsoft.com/office/drawing/2014/main" id="{40DC6BAD-D0FC-4738-9A3E-36EBDE4F7260}"/>
                </a:ext>
              </a:extLst>
            </p:cNvPr>
            <p:cNvSpPr txBox="1"/>
            <p:nvPr/>
          </p:nvSpPr>
          <p:spPr>
            <a:xfrm>
              <a:off x="63766" y="692668"/>
              <a:ext cx="3106871" cy="2346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defTabSz="800100">
                <a:lnSpc>
                  <a:spcPct val="90000"/>
                </a:lnSpc>
                <a:spcBef>
                  <a:spcPct val="0"/>
                </a:spcBef>
                <a:spcAft>
                  <a:spcPct val="15000"/>
                </a:spcAft>
                <a:buChar char="•"/>
              </a:pPr>
              <a:endParaRPr lang="en-ZA" b="1" dirty="0">
                <a:solidFill>
                  <a:srgbClr val="002060"/>
                </a:solidFill>
                <a:latin typeface="Arial Narrow" panose="020B0606020202030204" pitchFamily="34" charset="0"/>
              </a:endParaRPr>
            </a:p>
            <a:p>
              <a:pPr marL="128588" lvl="1" indent="-128588" defTabSz="533400">
                <a:lnSpc>
                  <a:spcPct val="90000"/>
                </a:lnSpc>
                <a:spcBef>
                  <a:spcPct val="0"/>
                </a:spcBef>
                <a:spcAft>
                  <a:spcPct val="15000"/>
                </a:spcAft>
                <a:buChar char="•"/>
              </a:pPr>
              <a:r>
                <a:rPr lang="en-ZA" sz="2700" dirty="0">
                  <a:solidFill>
                    <a:srgbClr val="13328C"/>
                  </a:solidFill>
                  <a:latin typeface="Arial Narrow" panose="020B0606020202030204" pitchFamily="34" charset="0"/>
                </a:rPr>
                <a:t>Teamwork</a:t>
              </a:r>
            </a:p>
          </p:txBody>
        </p:sp>
      </p:grpSp>
      <p:grpSp>
        <p:nvGrpSpPr>
          <p:cNvPr id="30" name="Group 29">
            <a:extLst>
              <a:ext uri="{FF2B5EF4-FFF2-40B4-BE49-F238E27FC236}">
                <a16:creationId xmlns:a16="http://schemas.microsoft.com/office/drawing/2014/main" id="{F51CEE53-887D-4A92-97C7-794F0A24CDDB}"/>
              </a:ext>
            </a:extLst>
          </p:cNvPr>
          <p:cNvGrpSpPr/>
          <p:nvPr/>
        </p:nvGrpSpPr>
        <p:grpSpPr>
          <a:xfrm>
            <a:off x="6729379" y="2114844"/>
            <a:ext cx="2180705" cy="2307102"/>
            <a:chOff x="-264446" y="1041257"/>
            <a:chExt cx="3219495" cy="2603582"/>
          </a:xfrm>
        </p:grpSpPr>
        <p:sp>
          <p:nvSpPr>
            <p:cNvPr id="31" name="Rectangle: Top Corners Rounded 30">
              <a:extLst>
                <a:ext uri="{FF2B5EF4-FFF2-40B4-BE49-F238E27FC236}">
                  <a16:creationId xmlns:a16="http://schemas.microsoft.com/office/drawing/2014/main" id="{E157D7AF-2B6E-4659-971A-B74C3A0EF9E1}"/>
                </a:ext>
              </a:extLst>
            </p:cNvPr>
            <p:cNvSpPr/>
            <p:nvPr/>
          </p:nvSpPr>
          <p:spPr>
            <a:xfrm>
              <a:off x="-264446" y="1176036"/>
              <a:ext cx="3219495" cy="2133944"/>
            </a:xfrm>
            <a:prstGeom prst="round2SameRect">
              <a:avLst>
                <a:gd name="adj1" fmla="val 8000"/>
                <a:gd name="adj2" fmla="val 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2" name="Rectangle: Top Corners Rounded 4">
              <a:extLst>
                <a:ext uri="{FF2B5EF4-FFF2-40B4-BE49-F238E27FC236}">
                  <a16:creationId xmlns:a16="http://schemas.microsoft.com/office/drawing/2014/main" id="{401AC596-E845-467D-B70D-BA33CCD5DDCE}"/>
                </a:ext>
              </a:extLst>
            </p:cNvPr>
            <p:cNvSpPr txBox="1"/>
            <p:nvPr/>
          </p:nvSpPr>
          <p:spPr>
            <a:xfrm>
              <a:off x="-264446" y="1041257"/>
              <a:ext cx="3106871" cy="2603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defTabSz="800100">
                <a:lnSpc>
                  <a:spcPct val="90000"/>
                </a:lnSpc>
                <a:spcBef>
                  <a:spcPct val="0"/>
                </a:spcBef>
                <a:spcAft>
                  <a:spcPct val="15000"/>
                </a:spcAft>
                <a:buChar char="•"/>
              </a:pPr>
              <a:endParaRPr lang="en-ZA" b="1" dirty="0">
                <a:solidFill>
                  <a:srgbClr val="002060"/>
                </a:solidFill>
                <a:latin typeface="Arial Narrow" panose="020B0606020202030204" pitchFamily="34" charset="0"/>
              </a:endParaRPr>
            </a:p>
            <a:p>
              <a:pPr marL="214313" lvl="1" indent="-214313" defTabSz="1200150">
                <a:lnSpc>
                  <a:spcPct val="90000"/>
                </a:lnSpc>
                <a:spcBef>
                  <a:spcPct val="0"/>
                </a:spcBef>
                <a:spcAft>
                  <a:spcPct val="15000"/>
                </a:spcAft>
                <a:buChar char="•"/>
              </a:pPr>
              <a:r>
                <a:rPr lang="en-ZA" sz="2700" dirty="0">
                  <a:solidFill>
                    <a:srgbClr val="13328C"/>
                  </a:solidFill>
                  <a:latin typeface="Arial Narrow" panose="020B0606020202030204" pitchFamily="34" charset="0"/>
                </a:rPr>
                <a:t>Collaboration</a:t>
              </a:r>
            </a:p>
            <a:p>
              <a:pPr marL="128588" lvl="1" indent="-128588" defTabSz="533400">
                <a:lnSpc>
                  <a:spcPct val="90000"/>
                </a:lnSpc>
                <a:spcBef>
                  <a:spcPct val="0"/>
                </a:spcBef>
                <a:spcAft>
                  <a:spcPct val="15000"/>
                </a:spcAft>
                <a:buChar char="•"/>
              </a:pPr>
              <a:endParaRPr lang="en-ZA" sz="1200" dirty="0">
                <a:solidFill>
                  <a:schemeClr val="tx2">
                    <a:lumMod val="50000"/>
                  </a:schemeClr>
                </a:solidFill>
              </a:endParaRPr>
            </a:p>
          </p:txBody>
        </p:sp>
      </p:grpSp>
      <p:sp>
        <p:nvSpPr>
          <p:cNvPr id="33" name="Rectangle: Rounded Corners 32">
            <a:extLst>
              <a:ext uri="{FF2B5EF4-FFF2-40B4-BE49-F238E27FC236}">
                <a16:creationId xmlns:a16="http://schemas.microsoft.com/office/drawing/2014/main" id="{8B2B2F79-570B-40DA-8D3C-9162695AF947}"/>
              </a:ext>
            </a:extLst>
          </p:cNvPr>
          <p:cNvSpPr/>
          <p:nvPr/>
        </p:nvSpPr>
        <p:spPr>
          <a:xfrm>
            <a:off x="1140228" y="3285458"/>
            <a:ext cx="861333" cy="584890"/>
          </a:xfrm>
          <a:prstGeom prst="roundRect">
            <a:avLst/>
          </a:prstGeom>
          <a:blipFill>
            <a:blip r:embed="rId4"/>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ctangle: Rounded Corners 33">
            <a:extLst>
              <a:ext uri="{FF2B5EF4-FFF2-40B4-BE49-F238E27FC236}">
                <a16:creationId xmlns:a16="http://schemas.microsoft.com/office/drawing/2014/main" id="{F0D94BA7-3AA3-4613-A813-0BB811A53652}"/>
              </a:ext>
            </a:extLst>
          </p:cNvPr>
          <p:cNvSpPr/>
          <p:nvPr/>
        </p:nvSpPr>
        <p:spPr>
          <a:xfrm>
            <a:off x="5612631" y="3396228"/>
            <a:ext cx="820067" cy="446860"/>
          </a:xfrm>
          <a:prstGeom prst="roundRect">
            <a:avLst/>
          </a:prstGeom>
          <a:blipFill>
            <a:blip r:embed="rId5"/>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Rounded Corners 34">
            <a:extLst>
              <a:ext uri="{FF2B5EF4-FFF2-40B4-BE49-F238E27FC236}">
                <a16:creationId xmlns:a16="http://schemas.microsoft.com/office/drawing/2014/main" id="{3C44C12F-BB28-43D1-BE55-3EE419B9C028}"/>
              </a:ext>
            </a:extLst>
          </p:cNvPr>
          <p:cNvSpPr/>
          <p:nvPr/>
        </p:nvSpPr>
        <p:spPr>
          <a:xfrm>
            <a:off x="8012532" y="3396228"/>
            <a:ext cx="821267" cy="474121"/>
          </a:xfrm>
          <a:prstGeom prst="roundRect">
            <a:avLst/>
          </a:prstGeom>
          <a:blipFill>
            <a:blip r:embed="rId6"/>
            <a:srcRect/>
            <a:stretch>
              <a:fillRect l="-9000" r="-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Rounded Corners 35">
            <a:extLst>
              <a:ext uri="{FF2B5EF4-FFF2-40B4-BE49-F238E27FC236}">
                <a16:creationId xmlns:a16="http://schemas.microsoft.com/office/drawing/2014/main" id="{591730F8-AB1C-4F95-9C19-B50631B78D6B}"/>
              </a:ext>
            </a:extLst>
          </p:cNvPr>
          <p:cNvSpPr/>
          <p:nvPr/>
        </p:nvSpPr>
        <p:spPr>
          <a:xfrm>
            <a:off x="3417575" y="3285460"/>
            <a:ext cx="831622" cy="584888"/>
          </a:xfrm>
          <a:prstGeom prst="roundRect">
            <a:avLst/>
          </a:prstGeom>
          <a:blipFill>
            <a:blip r:embed="rId7"/>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4340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584775"/>
          </a:xfrm>
          <a:prstGeom prst="rect">
            <a:avLst/>
          </a:prstGeom>
          <a:noFill/>
        </p:spPr>
        <p:txBody>
          <a:bodyPr wrap="square" rtlCol="0">
            <a:spAutoFit/>
          </a:bodyPr>
          <a:lstStyle/>
          <a:p>
            <a:pPr algn="ctr"/>
            <a:r>
              <a:rPr lang="en-US" sz="3200" b="1" dirty="0">
                <a:solidFill>
                  <a:srgbClr val="13328C"/>
                </a:solidFill>
                <a:latin typeface="Arial Narrow" panose="020B0606020202030204" pitchFamily="34" charset="0"/>
                <a:ea typeface="Tahoma" panose="020B0604030504040204" pitchFamily="34" charset="0"/>
                <a:cs typeface="Tahoma" panose="020B0604030504040204" pitchFamily="34" charset="0"/>
              </a:rPr>
              <a:t>ALIGNMENT WITH GOVERNMENT PRIORITIES </a:t>
            </a:r>
          </a:p>
        </p:txBody>
      </p:sp>
    </p:spTree>
    <p:extLst>
      <p:ext uri="{BB962C8B-B14F-4D97-AF65-F5344CB8AC3E}">
        <p14:creationId xmlns:p14="http://schemas.microsoft.com/office/powerpoint/2010/main" val="3580280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264920" y="127578"/>
            <a:ext cx="7613611" cy="523220"/>
          </a:xfrm>
          <a:prstGeom prst="rect">
            <a:avLst/>
          </a:prstGeom>
          <a:noFill/>
        </p:spPr>
        <p:txBody>
          <a:bodyPr wrap="square" rtlCol="0">
            <a:spAutoFit/>
          </a:bodyPr>
          <a:lstStyle/>
          <a:p>
            <a:pPr algn="ctr"/>
            <a:r>
              <a:rPr lang="en-US" sz="2800" b="1" dirty="0">
                <a:solidFill>
                  <a:srgbClr val="13328C"/>
                </a:solidFill>
                <a:latin typeface="Arial Narrow" panose="020B0606020202030204" pitchFamily="34" charset="0"/>
                <a:ea typeface="Tahoma" panose="020B0604030504040204" pitchFamily="34" charset="0"/>
                <a:cs typeface="Tahoma" panose="020B0604030504040204" pitchFamily="34" charset="0"/>
              </a:rPr>
              <a:t>APEX PRIORITIES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089660" y="4735631"/>
            <a:ext cx="7604760" cy="636585"/>
          </a:xfrm>
          <a:prstGeom prst="rect">
            <a:avLst/>
          </a:prstGeom>
          <a:solidFill>
            <a:schemeClr val="bg1"/>
          </a:solidFill>
        </p:spPr>
        <p:txBody>
          <a:bodyPr wrap="square" rtlCol="0">
            <a:spAutoFit/>
          </a:bodyPr>
          <a:lstStyle/>
          <a:p>
            <a:pPr lvl="0" algn="ctr">
              <a:lnSpc>
                <a:spcPct val="150000"/>
              </a:lnSpc>
            </a:pPr>
            <a:endParaRPr lang="en-US" sz="2700" dirty="0">
              <a:solidFill>
                <a:srgbClr val="1C1A4F"/>
              </a:solidFill>
              <a:latin typeface="Century Gothic" panose="020B0502020202020204" pitchFamily="34" charset="0"/>
              <a:cs typeface="Arial"/>
            </a:endParaRPr>
          </a:p>
        </p:txBody>
      </p:sp>
      <p:graphicFrame>
        <p:nvGraphicFramePr>
          <p:cNvPr id="9" name="Diagram 8">
            <a:extLst>
              <a:ext uri="{FF2B5EF4-FFF2-40B4-BE49-F238E27FC236}">
                <a16:creationId xmlns:a16="http://schemas.microsoft.com/office/drawing/2014/main" id="{DE9B6267-0285-44FC-BDAA-4255AD0E6629}"/>
              </a:ext>
            </a:extLst>
          </p:cNvPr>
          <p:cNvGraphicFramePr/>
          <p:nvPr>
            <p:extLst>
              <p:ext uri="{D42A27DB-BD31-4B8C-83A1-F6EECF244321}">
                <p14:modId xmlns:p14="http://schemas.microsoft.com/office/powerpoint/2010/main" val="1254329695"/>
              </p:ext>
            </p:extLst>
          </p:nvPr>
        </p:nvGraphicFramePr>
        <p:xfrm>
          <a:off x="457200" y="1057275"/>
          <a:ext cx="8324850" cy="5048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939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8677"/>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318260" y="65196"/>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DEPARTMENT OF TRANSPORT OUTCOMES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089660" y="4735631"/>
            <a:ext cx="7604760" cy="636585"/>
          </a:xfrm>
          <a:prstGeom prst="rect">
            <a:avLst/>
          </a:prstGeom>
          <a:solidFill>
            <a:schemeClr val="bg1"/>
          </a:solidFill>
        </p:spPr>
        <p:txBody>
          <a:bodyPr wrap="square" rtlCol="0">
            <a:spAutoFit/>
          </a:bodyPr>
          <a:lstStyle/>
          <a:p>
            <a:pPr lvl="0" algn="ctr">
              <a:lnSpc>
                <a:spcPct val="150000"/>
              </a:lnSpc>
            </a:pPr>
            <a:endParaRPr lang="en-US" sz="2700" dirty="0">
              <a:solidFill>
                <a:srgbClr val="1C1A4F"/>
              </a:solidFill>
              <a:latin typeface="Century Gothic" panose="020B0502020202020204" pitchFamily="34" charset="0"/>
              <a:cs typeface="Arial"/>
            </a:endParaRPr>
          </a:p>
        </p:txBody>
      </p:sp>
      <p:sp>
        <p:nvSpPr>
          <p:cNvPr id="10" name="Content Placeholder 2">
            <a:extLst>
              <a:ext uri="{FF2B5EF4-FFF2-40B4-BE49-F238E27FC236}">
                <a16:creationId xmlns:a16="http://schemas.microsoft.com/office/drawing/2014/main" id="{8B382D03-702F-46A0-8A08-29998E256C2B}"/>
              </a:ext>
            </a:extLst>
          </p:cNvPr>
          <p:cNvSpPr txBox="1">
            <a:spLocks/>
          </p:cNvSpPr>
          <p:nvPr/>
        </p:nvSpPr>
        <p:spPr>
          <a:xfrm>
            <a:off x="408357" y="769034"/>
            <a:ext cx="8463667" cy="549577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lnSpc>
                <a:spcPct val="107000"/>
              </a:lnSpc>
              <a:spcAft>
                <a:spcPts val="1000"/>
              </a:spcAft>
              <a:buAutoNum type="arabicPeriod"/>
            </a:pPr>
            <a:r>
              <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rPr>
              <a:t>Safety as an enabler of service delivery.</a:t>
            </a:r>
          </a:p>
          <a:p>
            <a:pPr marL="0" indent="0" algn="just">
              <a:lnSpc>
                <a:spcPct val="107000"/>
              </a:lnSpc>
              <a:spcAft>
                <a:spcPts val="1000"/>
              </a:spcAft>
              <a:buNone/>
            </a:pPr>
            <a:endPar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2"/>
            </a:pPr>
            <a:r>
              <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rPr>
              <a:t>Public transport that enables social emancipation and an economy that actually works.</a:t>
            </a:r>
          </a:p>
          <a:p>
            <a:pPr marL="0" indent="0" algn="just">
              <a:lnSpc>
                <a:spcPct val="107000"/>
              </a:lnSpc>
              <a:spcAft>
                <a:spcPts val="1000"/>
              </a:spcAft>
              <a:buNone/>
            </a:pPr>
            <a:endPar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7000"/>
              </a:lnSpc>
              <a:spcAft>
                <a:spcPts val="1000"/>
              </a:spcAft>
              <a:buNone/>
            </a:pPr>
            <a:r>
              <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rPr>
              <a:t>3.	Infrastructure build that grows the economy.</a:t>
            </a:r>
          </a:p>
          <a:p>
            <a:pPr marL="0" indent="0" algn="just">
              <a:lnSpc>
                <a:spcPct val="107000"/>
              </a:lnSpc>
              <a:spcAft>
                <a:spcPts val="1000"/>
              </a:spcAft>
              <a:buNone/>
            </a:pPr>
            <a:endPar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4"/>
            </a:pPr>
            <a:r>
              <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rPr>
              <a:t>Building a maritime nation, elevating the Oceans economy.</a:t>
            </a:r>
          </a:p>
          <a:p>
            <a:pPr marL="0" indent="0" algn="just">
              <a:lnSpc>
                <a:spcPct val="107000"/>
              </a:lnSpc>
              <a:spcAft>
                <a:spcPts val="1000"/>
              </a:spcAft>
              <a:buNone/>
            </a:pPr>
            <a:endPar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7000"/>
              </a:lnSpc>
              <a:spcAft>
                <a:spcPts val="1000"/>
              </a:spcAft>
              <a:buNone/>
            </a:pPr>
            <a:r>
              <a:rPr lang="en-US"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rPr>
              <a:t>5.	Accelerating transformation towards greater economic participation </a:t>
            </a:r>
            <a:endParaRPr lang="en-ZA" sz="240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4"/>
            </a:pP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2"/>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2"/>
            </a:pP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startAt="2"/>
            </a:pP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1000"/>
              </a:spcAft>
              <a:buAutoNum type="arabicPeriod"/>
            </a:pPr>
            <a:endParaRPr lang="en-Z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00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30302" y="46629"/>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OUTCOMES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089660" y="4735631"/>
            <a:ext cx="7604760" cy="636585"/>
          </a:xfrm>
          <a:prstGeom prst="rect">
            <a:avLst/>
          </a:prstGeom>
          <a:solidFill>
            <a:schemeClr val="bg1"/>
          </a:solidFill>
        </p:spPr>
        <p:txBody>
          <a:bodyPr wrap="square" rtlCol="0">
            <a:spAutoFit/>
          </a:bodyPr>
          <a:lstStyle/>
          <a:p>
            <a:pPr lvl="0" algn="ctr">
              <a:lnSpc>
                <a:spcPct val="150000"/>
              </a:lnSpc>
            </a:pPr>
            <a:endParaRPr lang="en-US" sz="2700" dirty="0">
              <a:solidFill>
                <a:srgbClr val="1C1A4F"/>
              </a:solidFill>
              <a:latin typeface="Century Gothic" panose="020B0502020202020204" pitchFamily="34" charset="0"/>
              <a:cs typeface="Arial"/>
            </a:endParaRPr>
          </a:p>
        </p:txBody>
      </p:sp>
      <p:sp>
        <p:nvSpPr>
          <p:cNvPr id="9" name="Content Placeholder 2">
            <a:extLst>
              <a:ext uri="{FF2B5EF4-FFF2-40B4-BE49-F238E27FC236}">
                <a16:creationId xmlns:a16="http://schemas.microsoft.com/office/drawing/2014/main" id="{4F0B9F27-1DD9-4D23-AC45-3B2F4358B20B}"/>
              </a:ext>
            </a:extLst>
          </p:cNvPr>
          <p:cNvSpPr txBox="1">
            <a:spLocks/>
          </p:cNvSpPr>
          <p:nvPr/>
        </p:nvSpPr>
        <p:spPr>
          <a:xfrm>
            <a:off x="557212" y="844063"/>
            <a:ext cx="8319501" cy="516284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2800" dirty="0">
                <a:solidFill>
                  <a:srgbClr val="13328C"/>
                </a:solidFill>
                <a:latin typeface="Arial Narrow" panose="020B0606020202030204" pitchFamily="34" charset="0"/>
              </a:rPr>
              <a:t>1. Strengthened effectiveness of regulatory oversight</a:t>
            </a:r>
          </a:p>
          <a:p>
            <a:pPr marL="0" indent="0">
              <a:buNone/>
            </a:pPr>
            <a:endParaRPr lang="en-US" sz="2800" dirty="0">
              <a:solidFill>
                <a:srgbClr val="13328C"/>
              </a:solidFill>
              <a:latin typeface="Arial Narrow" panose="020B0606020202030204" pitchFamily="34" charset="0"/>
            </a:endParaRPr>
          </a:p>
          <a:p>
            <a:pPr>
              <a:buFont typeface="Arial"/>
              <a:buNone/>
            </a:pPr>
            <a:r>
              <a:rPr lang="en-ZA" sz="2800" dirty="0">
                <a:solidFill>
                  <a:srgbClr val="13328C"/>
                </a:solidFill>
                <a:latin typeface="Arial Narrow" panose="020B0606020202030204" pitchFamily="34" charset="0"/>
              </a:rPr>
              <a:t>2. Financial sustainability</a:t>
            </a:r>
          </a:p>
          <a:p>
            <a:pPr>
              <a:buFont typeface="Arial"/>
              <a:buNone/>
            </a:pPr>
            <a:endParaRPr lang="en-ZA" sz="2800" dirty="0">
              <a:solidFill>
                <a:srgbClr val="13328C"/>
              </a:solidFill>
              <a:latin typeface="Arial Narrow" panose="020B0606020202030204" pitchFamily="34" charset="0"/>
            </a:endParaRPr>
          </a:p>
          <a:p>
            <a:pPr>
              <a:buFont typeface="Arial"/>
              <a:buNone/>
            </a:pPr>
            <a:r>
              <a:rPr lang="en-ZA" sz="2800" dirty="0">
                <a:solidFill>
                  <a:srgbClr val="13328C"/>
                </a:solidFill>
                <a:latin typeface="Arial Narrow" panose="020B0606020202030204" pitchFamily="34" charset="0"/>
              </a:rPr>
              <a:t>3. Enhanced human capital management</a:t>
            </a:r>
          </a:p>
          <a:p>
            <a:pPr>
              <a:buFont typeface="Arial"/>
              <a:buNone/>
            </a:pPr>
            <a:endParaRPr lang="en-US" sz="2800" dirty="0">
              <a:solidFill>
                <a:srgbClr val="13328C"/>
              </a:solidFill>
              <a:latin typeface="Arial Narrow" panose="020B0606020202030204" pitchFamily="34" charset="0"/>
            </a:endParaRPr>
          </a:p>
          <a:p>
            <a:pPr>
              <a:buFont typeface="Arial"/>
              <a:buNone/>
            </a:pPr>
            <a:r>
              <a:rPr lang="en-ZA" sz="2800" dirty="0">
                <a:solidFill>
                  <a:srgbClr val="13328C"/>
                </a:solidFill>
                <a:latin typeface="Arial Narrow" panose="020B0606020202030204" pitchFamily="34" charset="0"/>
              </a:rPr>
              <a:t>4. Innovation and technology management</a:t>
            </a:r>
          </a:p>
          <a:p>
            <a:pPr>
              <a:buFont typeface="Arial"/>
              <a:buNone/>
            </a:pPr>
            <a:endParaRPr lang="en-ZA" sz="2800" dirty="0">
              <a:solidFill>
                <a:srgbClr val="13328C"/>
              </a:solidFill>
              <a:latin typeface="Arial Narrow" panose="020B0606020202030204" pitchFamily="34" charset="0"/>
            </a:endParaRPr>
          </a:p>
          <a:p>
            <a:pPr>
              <a:buFont typeface="Arial"/>
              <a:buNone/>
            </a:pPr>
            <a:r>
              <a:rPr lang="en-ZA" sz="2800" dirty="0">
                <a:solidFill>
                  <a:srgbClr val="13328C"/>
                </a:solidFill>
                <a:latin typeface="Arial Narrow" panose="020B0606020202030204" pitchFamily="34" charset="0"/>
              </a:rPr>
              <a:t>5. Improved stakeholder engagement and service excellence</a:t>
            </a:r>
          </a:p>
          <a:p>
            <a:pPr>
              <a:buFont typeface="Arial"/>
              <a:buNone/>
            </a:pPr>
            <a:endParaRPr lang="en-US" sz="2800" b="1" i="1" dirty="0">
              <a:solidFill>
                <a:srgbClr val="13328C"/>
              </a:solidFill>
              <a:latin typeface="Arial Narrow" panose="020B0606020202030204" pitchFamily="34" charset="0"/>
            </a:endParaRPr>
          </a:p>
          <a:p>
            <a:pPr>
              <a:buFont typeface="Arial"/>
              <a:buNone/>
            </a:pPr>
            <a:r>
              <a:rPr lang="en-ZA" sz="2800" dirty="0">
                <a:solidFill>
                  <a:srgbClr val="13328C"/>
                </a:solidFill>
                <a:latin typeface="Arial Narrow" panose="020B0606020202030204" pitchFamily="34" charset="0"/>
              </a:rPr>
              <a:t>6. Sustained good governance</a:t>
            </a:r>
            <a:endParaRPr lang="en-US" sz="2800" dirty="0"/>
          </a:p>
        </p:txBody>
      </p:sp>
    </p:spTree>
    <p:extLst>
      <p:ext uri="{BB962C8B-B14F-4D97-AF65-F5344CB8AC3E}">
        <p14:creationId xmlns:p14="http://schemas.microsoft.com/office/powerpoint/2010/main" val="3794163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33"/>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07244" y="26533"/>
            <a:ext cx="8401050"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ea typeface="Tahoma" panose="020B0604030504040204" pitchFamily="34" charset="0"/>
                <a:cs typeface="Tahoma" panose="020B0604030504040204" pitchFamily="34" charset="0"/>
              </a:rPr>
              <a:t>STRATEGY ALIGNMENT WITH GOVERNMENT PRIORITIES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089660" y="4735631"/>
            <a:ext cx="7604760" cy="636585"/>
          </a:xfrm>
          <a:prstGeom prst="rect">
            <a:avLst/>
          </a:prstGeom>
          <a:solidFill>
            <a:schemeClr val="bg1"/>
          </a:solidFill>
        </p:spPr>
        <p:txBody>
          <a:bodyPr wrap="square" rtlCol="0">
            <a:spAutoFit/>
          </a:bodyPr>
          <a:lstStyle/>
          <a:p>
            <a:pPr lvl="0" algn="ctr">
              <a:lnSpc>
                <a:spcPct val="150000"/>
              </a:lnSpc>
            </a:pPr>
            <a:endParaRPr lang="en-US" sz="2700" dirty="0">
              <a:solidFill>
                <a:srgbClr val="1C1A4F"/>
              </a:solidFill>
              <a:latin typeface="Century Gothic" panose="020B0502020202020204" pitchFamily="34" charset="0"/>
              <a:cs typeface="Arial"/>
            </a:endParaRPr>
          </a:p>
        </p:txBody>
      </p:sp>
      <p:graphicFrame>
        <p:nvGraphicFramePr>
          <p:cNvPr id="2" name="Table 1">
            <a:extLst>
              <a:ext uri="{FF2B5EF4-FFF2-40B4-BE49-F238E27FC236}">
                <a16:creationId xmlns:a16="http://schemas.microsoft.com/office/drawing/2014/main" id="{5229236D-5545-43D4-95A7-6844AF555200}"/>
              </a:ext>
            </a:extLst>
          </p:cNvPr>
          <p:cNvGraphicFramePr>
            <a:graphicFrameLocks noGrp="1"/>
          </p:cNvGraphicFramePr>
          <p:nvPr>
            <p:extLst>
              <p:ext uri="{D42A27DB-BD31-4B8C-83A1-F6EECF244321}">
                <p14:modId xmlns:p14="http://schemas.microsoft.com/office/powerpoint/2010/main" val="3426231459"/>
              </p:ext>
            </p:extLst>
          </p:nvPr>
        </p:nvGraphicFramePr>
        <p:xfrm>
          <a:off x="714374" y="819203"/>
          <a:ext cx="8152960" cy="5492500"/>
        </p:xfrm>
        <a:graphic>
          <a:graphicData uri="http://schemas.openxmlformats.org/drawingml/2006/table">
            <a:tbl>
              <a:tblPr firstRow="1" bandRow="1"/>
              <a:tblGrid>
                <a:gridCol w="418363">
                  <a:extLst>
                    <a:ext uri="{9D8B030D-6E8A-4147-A177-3AD203B41FA5}">
                      <a16:colId xmlns:a16="http://schemas.microsoft.com/office/drawing/2014/main" val="4223321874"/>
                    </a:ext>
                  </a:extLst>
                </a:gridCol>
                <a:gridCol w="2050995">
                  <a:extLst>
                    <a:ext uri="{9D8B030D-6E8A-4147-A177-3AD203B41FA5}">
                      <a16:colId xmlns:a16="http://schemas.microsoft.com/office/drawing/2014/main" val="1853433543"/>
                    </a:ext>
                  </a:extLst>
                </a:gridCol>
                <a:gridCol w="1999975">
                  <a:extLst>
                    <a:ext uri="{9D8B030D-6E8A-4147-A177-3AD203B41FA5}">
                      <a16:colId xmlns:a16="http://schemas.microsoft.com/office/drawing/2014/main" val="1563465889"/>
                    </a:ext>
                  </a:extLst>
                </a:gridCol>
                <a:gridCol w="1995671">
                  <a:extLst>
                    <a:ext uri="{9D8B030D-6E8A-4147-A177-3AD203B41FA5}">
                      <a16:colId xmlns:a16="http://schemas.microsoft.com/office/drawing/2014/main" val="3773685194"/>
                    </a:ext>
                  </a:extLst>
                </a:gridCol>
                <a:gridCol w="1687956">
                  <a:extLst>
                    <a:ext uri="{9D8B030D-6E8A-4147-A177-3AD203B41FA5}">
                      <a16:colId xmlns:a16="http://schemas.microsoft.com/office/drawing/2014/main" val="4144172518"/>
                    </a:ext>
                  </a:extLst>
                </a:gridCol>
              </a:tblGrid>
              <a:tr h="434435">
                <a:tc>
                  <a:txBody>
                    <a:bodyPr/>
                    <a:lstStyle/>
                    <a:p>
                      <a:pPr>
                        <a:lnSpc>
                          <a:spcPct val="107000"/>
                        </a:lnSpc>
                        <a:spcAft>
                          <a:spcPts val="0"/>
                        </a:spcAft>
                      </a:pPr>
                      <a:r>
                        <a:rPr lang="en-ZA" sz="1200" b="1"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No.</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APEX PRIORITIES</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SACAA OUTCOMES</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DOT OUTCOMES</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SACAA OUTCOMES</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616214"/>
                  </a:ext>
                </a:extLst>
              </a:tr>
              <a:tr h="940985">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Social cohesion and safe communities. </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Strengthened safety and security oversight system.</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Safety as an enabler of service delivery</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Strengthened safety and security oversight system.</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387489"/>
                  </a:ext>
                </a:extLst>
              </a:tr>
              <a:tr h="603285">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Economic Transformation and Job Creation.</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Enhanced human capital management.</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Accelerating transformation towards greater economic participation</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Enhanced human capital management.</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296244"/>
                  </a:ext>
                </a:extLst>
              </a:tr>
              <a:tr h="637433">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3.</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Education, Skills and Health.</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84455">
                        <a:lnSpc>
                          <a:spcPct val="107000"/>
                        </a:lnSpc>
                        <a:spcAft>
                          <a:spcPts val="0"/>
                        </a:spcAft>
                      </a:pPr>
                      <a:r>
                        <a:rPr lang="en-ZA" sz="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Improved stakeholder       engagement and service excellence.</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368770"/>
                  </a:ext>
                </a:extLst>
              </a:tr>
              <a:tr h="772135">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4.</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Spatial integration, human settlements and local government.</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N/A</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Public transport that enables social emancipation and an economy that actually works</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Innovation and technology management.</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740258"/>
                  </a:ext>
                </a:extLst>
              </a:tr>
              <a:tr h="463222">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5.</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A better Africa and World.</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200"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Improved stakeholder engagement and service excellence.</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Financial Sustainability</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55199"/>
                  </a:ext>
                </a:extLst>
              </a:tr>
              <a:tr h="772135">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6.</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Consolidating the social wage through reliable and quality basic services.</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rowSpan="3">
                  <a:txBody>
                    <a:bodyPr/>
                    <a:lstStyle/>
                    <a:p>
                      <a:pPr marL="84455">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Sustained Good Corporate                          Governance</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553396"/>
                  </a:ext>
                </a:extLst>
              </a:tr>
              <a:tr h="434435">
                <a:tc rowSpan="2">
                  <a:txBody>
                    <a:bodyPr/>
                    <a:lstStyle/>
                    <a:p>
                      <a:pPr>
                        <a:lnSpc>
                          <a:spcPct val="107000"/>
                        </a:lnSpc>
                        <a:spcAft>
                          <a:spcPts val="0"/>
                        </a:spcAft>
                      </a:pPr>
                      <a:r>
                        <a:rPr lang="en-ZA" sz="1200" kern="120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7.</a:t>
                      </a:r>
                      <a:endParaRPr lang="en-ZA" sz="16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MS PGothic" panose="020B0600070205080204" pitchFamily="34" charset="-128"/>
                          <a:cs typeface="Times New Roman" panose="02020603050405020304" pitchFamily="18" charset="0"/>
                        </a:rPr>
                        <a:t>A capable, ethical and developmental state.</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Sustained good governance.</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03466745"/>
                  </a:ext>
                </a:extLst>
              </a:tr>
              <a:tr h="434435">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Financial sustainability.</a:t>
                      </a: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5522" marR="85522" marT="42761" marB="427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937746935"/>
                  </a:ext>
                </a:extLst>
              </a:tr>
            </a:tbl>
          </a:graphicData>
        </a:graphic>
      </p:graphicFrame>
    </p:spTree>
    <p:extLst>
      <p:ext uri="{BB962C8B-B14F-4D97-AF65-F5344CB8AC3E}">
        <p14:creationId xmlns:p14="http://schemas.microsoft.com/office/powerpoint/2010/main" val="279243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584775"/>
          </a:xfrm>
          <a:prstGeom prst="rect">
            <a:avLst/>
          </a:prstGeom>
          <a:noFill/>
        </p:spPr>
        <p:txBody>
          <a:bodyPr wrap="square" rtlCol="0">
            <a:spAutoFit/>
          </a:bodyPr>
          <a:lstStyle/>
          <a:p>
            <a:pPr algn="ctr"/>
            <a:r>
              <a:rPr lang="en-US" sz="3200" b="1" dirty="0">
                <a:solidFill>
                  <a:srgbClr val="13328C"/>
                </a:solidFill>
                <a:latin typeface="Arial Narrow" panose="020B0606020202030204" pitchFamily="34" charset="0"/>
                <a:ea typeface="Tahoma" panose="020B0604030504040204" pitchFamily="34" charset="0"/>
                <a:cs typeface="Tahoma" panose="020B0604030504040204" pitchFamily="34" charset="0"/>
              </a:rPr>
              <a:t>IMPACT STATEMENT </a:t>
            </a:r>
          </a:p>
        </p:txBody>
      </p:sp>
    </p:spTree>
    <p:extLst>
      <p:ext uri="{BB962C8B-B14F-4D97-AF65-F5344CB8AC3E}">
        <p14:creationId xmlns:p14="http://schemas.microsoft.com/office/powerpoint/2010/main" val="350109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381000" y="2298622"/>
            <a:ext cx="8381999" cy="1077218"/>
          </a:xfrm>
          <a:prstGeom prst="rect">
            <a:avLst/>
          </a:prstGeom>
          <a:noFill/>
        </p:spPr>
        <p:txBody>
          <a:bodyPr wrap="square" rtlCol="0">
            <a:spAutoFit/>
          </a:bodyPr>
          <a:lstStyle/>
          <a:p>
            <a:pPr algn="ctr"/>
            <a:r>
              <a:rPr lang="en-ZA" sz="3200" i="1" dirty="0">
                <a:solidFill>
                  <a:srgbClr val="13328C"/>
                </a:solidFill>
                <a:latin typeface="Arial Narrow" panose="020B0606020202030204" pitchFamily="34" charset="0"/>
              </a:rPr>
              <a:t>Safe, secure, efficient and sustainable civil aviation regulation that contributes to socio-economic growth</a:t>
            </a:r>
            <a:endParaRPr lang="en-US" sz="540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594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22020" y="2437122"/>
            <a:ext cx="7613611" cy="646331"/>
          </a:xfrm>
          <a:prstGeom prst="rect">
            <a:avLst/>
          </a:prstGeom>
          <a:noFill/>
        </p:spPr>
        <p:txBody>
          <a:bodyPr wrap="square" rtlCol="0">
            <a:spAutoFit/>
          </a:bodyPr>
          <a:lstStyle/>
          <a:p>
            <a:pPr algn="ctr"/>
            <a:r>
              <a:rPr lang="en-US" sz="3600" b="1" dirty="0">
                <a:solidFill>
                  <a:srgbClr val="13328C"/>
                </a:solidFill>
                <a:latin typeface="Arial Narrow" panose="020B0606020202030204" pitchFamily="34" charset="0"/>
                <a:ea typeface="Tahoma" panose="020B0604030504040204" pitchFamily="34" charset="0"/>
                <a:cs typeface="Tahoma" panose="020B0604030504040204" pitchFamily="34" charset="0"/>
              </a:rPr>
              <a:t>Measuring Outcomes </a:t>
            </a:r>
          </a:p>
        </p:txBody>
      </p:sp>
    </p:spTree>
    <p:extLst>
      <p:ext uri="{BB962C8B-B14F-4D97-AF65-F5344CB8AC3E}">
        <p14:creationId xmlns:p14="http://schemas.microsoft.com/office/powerpoint/2010/main" val="373131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766886" y="88279"/>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SAFETY &amp; SECURITY</a:t>
            </a:r>
          </a:p>
        </p:txBody>
      </p:sp>
      <p:graphicFrame>
        <p:nvGraphicFramePr>
          <p:cNvPr id="2" name="Table 1">
            <a:extLst>
              <a:ext uri="{FF2B5EF4-FFF2-40B4-BE49-F238E27FC236}">
                <a16:creationId xmlns:a16="http://schemas.microsoft.com/office/drawing/2014/main" id="{759408DA-6721-49EF-B68C-53CF4D3D863A}"/>
              </a:ext>
            </a:extLst>
          </p:cNvPr>
          <p:cNvGraphicFramePr>
            <a:graphicFrameLocks noGrp="1"/>
          </p:cNvGraphicFramePr>
          <p:nvPr>
            <p:extLst>
              <p:ext uri="{D42A27DB-BD31-4B8C-83A1-F6EECF244321}">
                <p14:modId xmlns:p14="http://schemas.microsoft.com/office/powerpoint/2010/main" val="143583271"/>
              </p:ext>
            </p:extLst>
          </p:nvPr>
        </p:nvGraphicFramePr>
        <p:xfrm>
          <a:off x="200023" y="600222"/>
          <a:ext cx="8826744" cy="5916392"/>
        </p:xfrm>
        <a:graphic>
          <a:graphicData uri="http://schemas.openxmlformats.org/drawingml/2006/table">
            <a:tbl>
              <a:tblPr firstRow="1" bandRow="1">
                <a:tableStyleId>{5C22544A-7EE6-4342-B048-85BDC9FD1C3A}</a:tableStyleId>
              </a:tblPr>
              <a:tblGrid>
                <a:gridCol w="2206686">
                  <a:extLst>
                    <a:ext uri="{9D8B030D-6E8A-4147-A177-3AD203B41FA5}">
                      <a16:colId xmlns:a16="http://schemas.microsoft.com/office/drawing/2014/main" val="3310444407"/>
                    </a:ext>
                  </a:extLst>
                </a:gridCol>
                <a:gridCol w="2460713">
                  <a:extLst>
                    <a:ext uri="{9D8B030D-6E8A-4147-A177-3AD203B41FA5}">
                      <a16:colId xmlns:a16="http://schemas.microsoft.com/office/drawing/2014/main" val="1442852106"/>
                    </a:ext>
                  </a:extLst>
                </a:gridCol>
                <a:gridCol w="1952659">
                  <a:extLst>
                    <a:ext uri="{9D8B030D-6E8A-4147-A177-3AD203B41FA5}">
                      <a16:colId xmlns:a16="http://schemas.microsoft.com/office/drawing/2014/main" val="2931290548"/>
                    </a:ext>
                  </a:extLst>
                </a:gridCol>
                <a:gridCol w="2206686">
                  <a:extLst>
                    <a:ext uri="{9D8B030D-6E8A-4147-A177-3AD203B41FA5}">
                      <a16:colId xmlns:a16="http://schemas.microsoft.com/office/drawing/2014/main" val="1288667748"/>
                    </a:ext>
                  </a:extLst>
                </a:gridCol>
              </a:tblGrid>
              <a:tr h="276620">
                <a:tc gridSpan="4">
                  <a:txBody>
                    <a:bodyPr/>
                    <a:lstStyle/>
                    <a:p>
                      <a:pPr>
                        <a:lnSpc>
                          <a:spcPct val="130000"/>
                        </a:lnSpc>
                      </a:pPr>
                      <a:r>
                        <a:rPr lang="en-US" sz="1600" b="1" dirty="0">
                          <a:solidFill>
                            <a:srgbClr val="13328C"/>
                          </a:solidFill>
                          <a:latin typeface="Arial Narrow" panose="020B0606020202030204" pitchFamily="34" charset="0"/>
                        </a:rPr>
                        <a:t>NDP Pillar : 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276620">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600" b="1" dirty="0">
                          <a:solidFill>
                            <a:srgbClr val="13328C"/>
                          </a:solidFill>
                          <a:latin typeface="Arial Narrow" panose="020B0606020202030204" pitchFamily="34" charset="0"/>
                        </a:rPr>
                        <a:t>APEX Priority 5: Social cohesion and safe communities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276620">
                <a:tc gridSpan="4">
                  <a:txBody>
                    <a:bodyPr/>
                    <a:lstStyle/>
                    <a:p>
                      <a:pPr marL="0" marR="0">
                        <a:lnSpc>
                          <a:spcPct val="130000"/>
                        </a:lnSpc>
                        <a:spcBef>
                          <a:spcPts val="0"/>
                        </a:spcBef>
                        <a:spcAft>
                          <a:spcPts val="0"/>
                        </a:spcAft>
                      </a:pPr>
                      <a:r>
                        <a:rPr lang="en-US" sz="1600" b="1" dirty="0">
                          <a:solidFill>
                            <a:srgbClr val="13328C"/>
                          </a:solidFill>
                          <a:effectLst/>
                          <a:latin typeface="Arial Narrow" panose="020B0606020202030204" pitchFamily="34" charset="0"/>
                          <a:ea typeface="Calibri"/>
                          <a:cs typeface="Arial"/>
                        </a:rPr>
                        <a:t>DOT OUTCOME: Safety as an enabler of service delivery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312417">
                <a:tc>
                  <a:txBody>
                    <a:bodyPr/>
                    <a:lstStyle/>
                    <a:p>
                      <a:pPr algn="ctr">
                        <a:lnSpc>
                          <a:spcPct val="150000"/>
                        </a:lnSpc>
                      </a:pPr>
                      <a:r>
                        <a:rPr lang="en-ZA" sz="1600" b="1" dirty="0">
                          <a:solidFill>
                            <a:srgbClr val="13328C"/>
                          </a:solidFill>
                          <a:effectLst/>
                          <a:latin typeface="Arial Narrow" panose="020B0606020202030204" pitchFamily="34" charset="0"/>
                        </a:rPr>
                        <a:t> SACAA OUTCOME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OUTCOME INDICATOR</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BASELINE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FIVE-YEAR TARGET</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746580">
                <a:tc rowSpan="8">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rgbClr val="13328C"/>
                          </a:solidFill>
                          <a:effectLst/>
                          <a:latin typeface="Arial Narrow" panose="020B0606020202030204" pitchFamily="34" charset="0"/>
                          <a:ea typeface="+mn-ea"/>
                          <a:cs typeface="+mn-cs"/>
                        </a:rPr>
                        <a:t>Strengthened Safety and Security Oversight System </a:t>
                      </a:r>
                      <a:endParaRPr lang="en-US" sz="1600" b="1" dirty="0">
                        <a:solidFill>
                          <a:srgbClr val="13328C"/>
                        </a:solidFill>
                        <a:effectLst/>
                        <a:latin typeface="Arial Narrow" panose="020B0606020202030204" pitchFamily="34" charset="0"/>
                        <a:cs typeface="Arial"/>
                      </a:endParaRPr>
                    </a:p>
                    <a:p>
                      <a:endParaRPr lang="en-ZA"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a:t>
                      </a:r>
                      <a:r>
                        <a:rPr lang="en-US" sz="1600" i="1"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 </a:t>
                      </a: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fatal accidents in scheduled commercial aviation  </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49121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Maintain a Positive Safety Oversight Index in all areas</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098030"/>
                  </a:ext>
                </a:extLst>
              </a:tr>
              <a:tr h="49121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fatal accidents in General Aviation</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20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50% Reduction</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74658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RPAS infringements into controlled airspace</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TBD</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TBD</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349371"/>
                  </a:ext>
                </a:extLst>
              </a:tr>
              <a:tr h="49121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successful cyber attacks </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TBD</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27859"/>
                  </a:ext>
                </a:extLst>
              </a:tr>
              <a:tr h="74658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landside incidents at international airports</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40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82374"/>
                  </a:ext>
                </a:extLst>
              </a:tr>
              <a:tr h="49121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of EI in relation to Safety Oversight </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87%</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62701"/>
                  </a:ext>
                </a:extLst>
              </a:tr>
              <a:tr h="491215">
                <a:tc vMerge="1">
                  <a:txBody>
                    <a:bodyPr/>
                    <a:lstStyle/>
                    <a:p>
                      <a:endParaRPr lang="en-ZA"/>
                    </a:p>
                  </a:txBody>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of EI in relation to Security Oversight</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83%</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0035509"/>
                  </a:ext>
                </a:extLst>
              </a:tr>
            </a:tbl>
          </a:graphicData>
        </a:graphic>
      </p:graphicFrame>
    </p:spTree>
    <p:extLst>
      <p:ext uri="{BB962C8B-B14F-4D97-AF65-F5344CB8AC3E}">
        <p14:creationId xmlns:p14="http://schemas.microsoft.com/office/powerpoint/2010/main" val="429200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36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48202" y="219352"/>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PURPOSE </a:t>
            </a:r>
          </a:p>
        </p:txBody>
      </p:sp>
      <p:sp>
        <p:nvSpPr>
          <p:cNvPr id="6" name="Content Placeholder 2">
            <a:extLst>
              <a:ext uri="{FF2B5EF4-FFF2-40B4-BE49-F238E27FC236}">
                <a16:creationId xmlns:a16="http://schemas.microsoft.com/office/drawing/2014/main" id="{77ECBEEB-7DE2-4A7C-94B3-90ABE6FFB714}"/>
              </a:ext>
            </a:extLst>
          </p:cNvPr>
          <p:cNvSpPr txBox="1">
            <a:spLocks/>
          </p:cNvSpPr>
          <p:nvPr/>
        </p:nvSpPr>
        <p:spPr>
          <a:xfrm>
            <a:off x="335280" y="1092591"/>
            <a:ext cx="8546207" cy="53457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ZA" sz="2700" dirty="0">
                <a:solidFill>
                  <a:srgbClr val="13328C"/>
                </a:solidFill>
                <a:latin typeface="Arial Narrow" panose="020B0606020202030204" pitchFamily="34" charset="0"/>
                <a:ea typeface="Tahoma" panose="020B0604030504040204" pitchFamily="34" charset="0"/>
                <a:cs typeface="Tahoma" panose="020B0604030504040204" pitchFamily="34" charset="0"/>
              </a:rPr>
              <a:t>The purpose of this presentation is to provide the PCOT with the  high level 2020/21 – 2024/25 Strategic Plan and 2020/21 Annual Performance Plan in line with the revised Framework on Strategic Plans and APPs from the DPME.</a:t>
            </a:r>
          </a:p>
          <a:p>
            <a:pPr marL="0" indent="0" algn="ctr">
              <a:lnSpc>
                <a:spcPct val="150000"/>
              </a:lnSpc>
              <a:buNone/>
            </a:pPr>
            <a:endParaRPr lang="en-ZA" sz="2700"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a:p>
            <a:pPr marL="0" indent="0" algn="ctr">
              <a:lnSpc>
                <a:spcPct val="150000"/>
              </a:lnSpc>
              <a:buNone/>
            </a:pPr>
            <a:r>
              <a:rPr lang="en-ZA" sz="2700" dirty="0">
                <a:solidFill>
                  <a:srgbClr val="13328C"/>
                </a:solidFill>
                <a:latin typeface="Arial Narrow" panose="020B0606020202030204" pitchFamily="34" charset="0"/>
                <a:ea typeface="Tahoma" panose="020B0604030504040204" pitchFamily="34" charset="0"/>
                <a:cs typeface="Tahoma" panose="020B0604030504040204" pitchFamily="34" charset="0"/>
              </a:rPr>
              <a:t>The presentation also updates the PCOT on Covid-19 organisational sustainability and the  state of readiness for Level 3 Lockdown</a:t>
            </a:r>
          </a:p>
          <a:p>
            <a:pPr marL="0" indent="0" algn="ctr" defTabSz="342900">
              <a:lnSpc>
                <a:spcPct val="150000"/>
              </a:lnSpc>
              <a:buNone/>
              <a:defRPr/>
            </a:pPr>
            <a:endParaRPr lang="en-ZA" sz="3600" b="1" dirty="0">
              <a:solidFill>
                <a:srgbClr val="00B050"/>
              </a:solidFill>
              <a:latin typeface="Arial Narrow" panose="020B0606020202030204" pitchFamily="34" charset="0"/>
              <a:ea typeface="Tahoma" panose="020B0604030504040204" pitchFamily="34" charset="0"/>
              <a:cs typeface="Tahoma" panose="020B0604030504040204" pitchFamily="34" charset="0"/>
            </a:endParaRPr>
          </a:p>
          <a:p>
            <a:pPr marL="0" indent="0" defTabSz="342900">
              <a:lnSpc>
                <a:spcPct val="150000"/>
              </a:lnSpc>
              <a:buNone/>
              <a:defRPr/>
            </a:pPr>
            <a:r>
              <a:rPr lang="en-ZA" sz="2700" dirty="0">
                <a:solidFill>
                  <a:srgbClr val="002060"/>
                </a:solidFill>
                <a:latin typeface="Arial Narrow" panose="020B0606020202030204" pitchFamily="34" charset="0"/>
                <a:ea typeface="Tahoma" panose="020B0604030504040204" pitchFamily="34" charset="0"/>
                <a:cs typeface="Tahoma" panose="020B0604030504040204" pitchFamily="34" charset="0"/>
              </a:rPr>
              <a:t> </a:t>
            </a:r>
          </a:p>
          <a:p>
            <a:pPr marL="0" indent="0" defTabSz="342900">
              <a:buNone/>
              <a:defRPr/>
            </a:pPr>
            <a:endParaRPr lang="en-ZA" sz="1500" b="1" dirty="0">
              <a:solidFill>
                <a:srgbClr val="002060"/>
              </a:solidFill>
              <a:latin typeface="Cambria" panose="02040503050406030204" pitchFamily="18" charset="0"/>
            </a:endParaRPr>
          </a:p>
          <a:p>
            <a:pPr marL="257175" indent="-257175" defTabSz="342900">
              <a:defRPr/>
            </a:pPr>
            <a:endParaRPr lang="en-ZA" sz="2400" dirty="0">
              <a:solidFill>
                <a:prstClr val="black"/>
              </a:solidFill>
              <a:latin typeface="Calibri"/>
            </a:endParaRPr>
          </a:p>
        </p:txBody>
      </p:sp>
    </p:spTree>
    <p:extLst>
      <p:ext uri="{BB962C8B-B14F-4D97-AF65-F5344CB8AC3E}">
        <p14:creationId xmlns:p14="http://schemas.microsoft.com/office/powerpoint/2010/main" val="378385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649928" y="126795"/>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FINANCE</a:t>
            </a:r>
          </a:p>
        </p:txBody>
      </p:sp>
      <p:graphicFrame>
        <p:nvGraphicFramePr>
          <p:cNvPr id="2" name="Table 1">
            <a:extLst>
              <a:ext uri="{FF2B5EF4-FFF2-40B4-BE49-F238E27FC236}">
                <a16:creationId xmlns:a16="http://schemas.microsoft.com/office/drawing/2014/main" id="{759408DA-6721-49EF-B68C-53CF4D3D863A}"/>
              </a:ext>
            </a:extLst>
          </p:cNvPr>
          <p:cNvGraphicFramePr>
            <a:graphicFrameLocks noGrp="1"/>
          </p:cNvGraphicFramePr>
          <p:nvPr>
            <p:extLst>
              <p:ext uri="{D42A27DB-BD31-4B8C-83A1-F6EECF244321}">
                <p14:modId xmlns:p14="http://schemas.microsoft.com/office/powerpoint/2010/main" val="3730986532"/>
              </p:ext>
            </p:extLst>
          </p:nvPr>
        </p:nvGraphicFramePr>
        <p:xfrm>
          <a:off x="200024" y="876886"/>
          <a:ext cx="8786816" cy="5556636"/>
        </p:xfrm>
        <a:graphic>
          <a:graphicData uri="http://schemas.openxmlformats.org/drawingml/2006/table">
            <a:tbl>
              <a:tblPr firstRow="1" bandRow="1">
                <a:tableStyleId>{5C22544A-7EE6-4342-B048-85BDC9FD1C3A}</a:tableStyleId>
              </a:tblPr>
              <a:tblGrid>
                <a:gridCol w="2196704">
                  <a:extLst>
                    <a:ext uri="{9D8B030D-6E8A-4147-A177-3AD203B41FA5}">
                      <a16:colId xmlns:a16="http://schemas.microsoft.com/office/drawing/2014/main" val="3310444407"/>
                    </a:ext>
                  </a:extLst>
                </a:gridCol>
                <a:gridCol w="2196704">
                  <a:extLst>
                    <a:ext uri="{9D8B030D-6E8A-4147-A177-3AD203B41FA5}">
                      <a16:colId xmlns:a16="http://schemas.microsoft.com/office/drawing/2014/main" val="1442852106"/>
                    </a:ext>
                  </a:extLst>
                </a:gridCol>
                <a:gridCol w="2196704">
                  <a:extLst>
                    <a:ext uri="{9D8B030D-6E8A-4147-A177-3AD203B41FA5}">
                      <a16:colId xmlns:a16="http://schemas.microsoft.com/office/drawing/2014/main" val="2931290548"/>
                    </a:ext>
                  </a:extLst>
                </a:gridCol>
                <a:gridCol w="2196704">
                  <a:extLst>
                    <a:ext uri="{9D8B030D-6E8A-4147-A177-3AD203B41FA5}">
                      <a16:colId xmlns:a16="http://schemas.microsoft.com/office/drawing/2014/main" val="1288667748"/>
                    </a:ext>
                  </a:extLst>
                </a:gridCol>
              </a:tblGrid>
              <a:tr h="299501">
                <a:tc gridSpan="4">
                  <a:txBody>
                    <a:bodyPr/>
                    <a:lstStyle/>
                    <a:p>
                      <a:pPr>
                        <a:lnSpc>
                          <a:spcPct val="130000"/>
                        </a:lnSpc>
                      </a:pPr>
                      <a:r>
                        <a:rPr lang="en-US" sz="1800" b="1" dirty="0">
                          <a:solidFill>
                            <a:srgbClr val="13328C"/>
                          </a:solidFill>
                          <a:latin typeface="Arial Narrow" panose="020B0606020202030204" pitchFamily="34" charset="0"/>
                        </a:rPr>
                        <a:t>NDP Pillar: 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299501">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800" b="1" dirty="0">
                          <a:solidFill>
                            <a:srgbClr val="13328C"/>
                          </a:solidFill>
                          <a:latin typeface="Arial Narrow" panose="020B0606020202030204" pitchFamily="34" charset="0"/>
                        </a:rPr>
                        <a:t>APEX Priority 6: A capable, ethical and developmental state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299501">
                <a:tc gridSpan="4">
                  <a:txBody>
                    <a:bodyPr/>
                    <a:lstStyle/>
                    <a:p>
                      <a:pPr marL="0" marR="0">
                        <a:lnSpc>
                          <a:spcPct val="130000"/>
                        </a:lnSpc>
                        <a:spcBef>
                          <a:spcPts val="0"/>
                        </a:spcBef>
                        <a:spcAft>
                          <a:spcPts val="0"/>
                        </a:spcAft>
                      </a:pPr>
                      <a:r>
                        <a:rPr lang="en-US" sz="1800" b="1" dirty="0">
                          <a:solidFill>
                            <a:srgbClr val="13328C"/>
                          </a:solidFill>
                          <a:effectLst/>
                          <a:latin typeface="Arial Narrow" panose="020B0606020202030204" pitchFamily="34" charset="0"/>
                          <a:ea typeface="Calibri"/>
                          <a:cs typeface="Arial"/>
                        </a:rPr>
                        <a:t>DOT OUTCOMES: Public transport that enables social emancipation and an economy that actually works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276795">
                <a:tc>
                  <a:txBody>
                    <a:bodyPr/>
                    <a:lstStyle/>
                    <a:p>
                      <a:pPr algn="ctr">
                        <a:lnSpc>
                          <a:spcPct val="150000"/>
                        </a:lnSpc>
                      </a:pPr>
                      <a:r>
                        <a:rPr lang="en-ZA" sz="1800" b="1" dirty="0">
                          <a:solidFill>
                            <a:srgbClr val="13328C"/>
                          </a:solidFill>
                          <a:effectLst/>
                          <a:latin typeface="Arial Narrow" panose="020B0606020202030204" pitchFamily="34" charset="0"/>
                        </a:rPr>
                        <a:t> SACAA OUTCOME</a:t>
                      </a:r>
                      <a:endParaRPr lang="en-US" sz="18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800" b="1" dirty="0">
                          <a:solidFill>
                            <a:srgbClr val="13328C"/>
                          </a:solidFill>
                          <a:effectLst/>
                          <a:latin typeface="Arial Narrow" panose="020B0606020202030204" pitchFamily="34" charset="0"/>
                        </a:rPr>
                        <a:t>OUTCOME INDICATOR</a:t>
                      </a:r>
                      <a:endParaRPr lang="en-US" sz="18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800" b="1" dirty="0">
                          <a:solidFill>
                            <a:srgbClr val="13328C"/>
                          </a:solidFill>
                          <a:effectLst/>
                          <a:latin typeface="Arial Narrow" panose="020B0606020202030204" pitchFamily="34" charset="0"/>
                        </a:rPr>
                        <a:t>BASELINE</a:t>
                      </a:r>
                      <a:endParaRPr lang="en-US" sz="18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800" b="1" dirty="0">
                          <a:solidFill>
                            <a:srgbClr val="13328C"/>
                          </a:solidFill>
                          <a:effectLst/>
                          <a:latin typeface="Arial Narrow" panose="020B0606020202030204" pitchFamily="34" charset="0"/>
                        </a:rPr>
                        <a:t>FIVE-YEAR TARGET</a:t>
                      </a:r>
                      <a:endParaRPr lang="en-US" sz="18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580309">
                <a:tc rowSpan="4">
                  <a:txBody>
                    <a:bodyPr/>
                    <a:lstStyle/>
                    <a:p>
                      <a:r>
                        <a:rPr lang="en-ZA" sz="1800" b="1" kern="1200" dirty="0">
                          <a:solidFill>
                            <a:srgbClr val="13328C"/>
                          </a:solidFill>
                          <a:effectLst/>
                          <a:latin typeface="Arial Narrow" panose="020B0606020202030204" pitchFamily="34" charset="0"/>
                          <a:ea typeface="+mn-ea"/>
                          <a:cs typeface="+mn-cs"/>
                        </a:rPr>
                        <a:t>Financial Sustainability</a:t>
                      </a:r>
                      <a:endParaRPr lang="en-ZA" sz="18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increase in revenue collection</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8%</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Minimum 1% increase per annum</a:t>
                      </a:r>
                      <a:endParaRPr lang="en-ZA" sz="18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580309">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reduction of operating costs</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2% of baseline</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098030"/>
                  </a:ext>
                </a:extLst>
              </a:tr>
              <a:tr h="53873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8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growth in FIU</a:t>
                      </a:r>
                      <a:endParaRPr lang="en-ZA" sz="18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R15 mil</a:t>
                      </a:r>
                      <a:endParaRPr lang="en-ZA" sz="18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2% growth</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216158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months of operating costs covered by cash reserves</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 months</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6 months</a:t>
                      </a:r>
                      <a:endParaRPr lang="en-ZA" sz="1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349371"/>
                  </a:ext>
                </a:extLst>
              </a:tr>
            </a:tbl>
          </a:graphicData>
        </a:graphic>
      </p:graphicFrame>
    </p:spTree>
    <p:extLst>
      <p:ext uri="{BB962C8B-B14F-4D97-AF65-F5344CB8AC3E}">
        <p14:creationId xmlns:p14="http://schemas.microsoft.com/office/powerpoint/2010/main" val="358285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4017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811853" y="783"/>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HUMAN CAPITAL</a:t>
            </a:r>
          </a:p>
        </p:txBody>
      </p:sp>
      <p:graphicFrame>
        <p:nvGraphicFramePr>
          <p:cNvPr id="2" name="Table 1">
            <a:extLst>
              <a:ext uri="{FF2B5EF4-FFF2-40B4-BE49-F238E27FC236}">
                <a16:creationId xmlns:a16="http://schemas.microsoft.com/office/drawing/2014/main" id="{759408DA-6721-49EF-B68C-53CF4D3D863A}"/>
              </a:ext>
            </a:extLst>
          </p:cNvPr>
          <p:cNvGraphicFramePr>
            <a:graphicFrameLocks noGrp="1"/>
          </p:cNvGraphicFramePr>
          <p:nvPr>
            <p:extLst>
              <p:ext uri="{D42A27DB-BD31-4B8C-83A1-F6EECF244321}">
                <p14:modId xmlns:p14="http://schemas.microsoft.com/office/powerpoint/2010/main" val="718916944"/>
              </p:ext>
            </p:extLst>
          </p:nvPr>
        </p:nvGraphicFramePr>
        <p:xfrm>
          <a:off x="200024" y="633046"/>
          <a:ext cx="8786816" cy="5727394"/>
        </p:xfrm>
        <a:graphic>
          <a:graphicData uri="http://schemas.openxmlformats.org/drawingml/2006/table">
            <a:tbl>
              <a:tblPr firstRow="1" bandRow="1">
                <a:tableStyleId>{5C22544A-7EE6-4342-B048-85BDC9FD1C3A}</a:tableStyleId>
              </a:tblPr>
              <a:tblGrid>
                <a:gridCol w="2196704">
                  <a:extLst>
                    <a:ext uri="{9D8B030D-6E8A-4147-A177-3AD203B41FA5}">
                      <a16:colId xmlns:a16="http://schemas.microsoft.com/office/drawing/2014/main" val="3310444407"/>
                    </a:ext>
                  </a:extLst>
                </a:gridCol>
                <a:gridCol w="2714534">
                  <a:extLst>
                    <a:ext uri="{9D8B030D-6E8A-4147-A177-3AD203B41FA5}">
                      <a16:colId xmlns:a16="http://schemas.microsoft.com/office/drawing/2014/main" val="1442852106"/>
                    </a:ext>
                  </a:extLst>
                </a:gridCol>
                <a:gridCol w="1946030">
                  <a:extLst>
                    <a:ext uri="{9D8B030D-6E8A-4147-A177-3AD203B41FA5}">
                      <a16:colId xmlns:a16="http://schemas.microsoft.com/office/drawing/2014/main" val="2931290548"/>
                    </a:ext>
                  </a:extLst>
                </a:gridCol>
                <a:gridCol w="1929548">
                  <a:extLst>
                    <a:ext uri="{9D8B030D-6E8A-4147-A177-3AD203B41FA5}">
                      <a16:colId xmlns:a16="http://schemas.microsoft.com/office/drawing/2014/main" val="1288667748"/>
                    </a:ext>
                  </a:extLst>
                </a:gridCol>
              </a:tblGrid>
              <a:tr h="258390">
                <a:tc gridSpan="4">
                  <a:txBody>
                    <a:bodyPr/>
                    <a:lstStyle/>
                    <a:p>
                      <a:pPr>
                        <a:lnSpc>
                          <a:spcPct val="130000"/>
                        </a:lnSpc>
                      </a:pPr>
                      <a:r>
                        <a:rPr lang="en-US" sz="1500" b="1" dirty="0">
                          <a:solidFill>
                            <a:srgbClr val="13328C"/>
                          </a:solidFill>
                          <a:latin typeface="Arial Narrow" panose="020B0606020202030204" pitchFamily="34" charset="0"/>
                        </a:rPr>
                        <a:t>NDP Pillar: 1 &amp; 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286621">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500" b="1" dirty="0">
                          <a:solidFill>
                            <a:srgbClr val="13328C"/>
                          </a:solidFill>
                          <a:latin typeface="Arial Narrow" panose="020B0606020202030204" pitchFamily="34" charset="0"/>
                        </a:rPr>
                        <a:t>APEX Priority 1 &amp; 2: Economic Transformation and Job Creation &amp; Education, Skills ad Health</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284837">
                <a:tc gridSpan="4">
                  <a:txBody>
                    <a:bodyPr/>
                    <a:lstStyle/>
                    <a:p>
                      <a:pPr marL="0" marR="0">
                        <a:lnSpc>
                          <a:spcPct val="130000"/>
                        </a:lnSpc>
                        <a:spcBef>
                          <a:spcPts val="0"/>
                        </a:spcBef>
                        <a:spcAft>
                          <a:spcPts val="0"/>
                        </a:spcAft>
                      </a:pPr>
                      <a:r>
                        <a:rPr lang="en-US" sz="1500" b="1" dirty="0">
                          <a:solidFill>
                            <a:srgbClr val="13328C"/>
                          </a:solidFill>
                          <a:effectLst/>
                          <a:latin typeface="Arial Narrow" panose="020B0606020202030204" pitchFamily="34" charset="0"/>
                          <a:ea typeface="Calibri"/>
                          <a:cs typeface="Arial"/>
                        </a:rPr>
                        <a:t>DOT OUTCOMES: Accelerating transformation towards greater economic participation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275766">
                <a:tc>
                  <a:txBody>
                    <a:bodyPr/>
                    <a:lstStyle/>
                    <a:p>
                      <a:pPr algn="ctr">
                        <a:lnSpc>
                          <a:spcPct val="150000"/>
                        </a:lnSpc>
                      </a:pPr>
                      <a:r>
                        <a:rPr lang="en-ZA" sz="1500" b="1" dirty="0">
                          <a:solidFill>
                            <a:srgbClr val="13328C"/>
                          </a:solidFill>
                          <a:effectLst/>
                          <a:latin typeface="Arial Narrow" panose="020B0606020202030204" pitchFamily="34" charset="0"/>
                        </a:rPr>
                        <a:t> SACAA OUTCOME</a:t>
                      </a:r>
                      <a:endParaRPr lang="en-US" sz="15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500" b="1" dirty="0">
                          <a:solidFill>
                            <a:srgbClr val="13328C"/>
                          </a:solidFill>
                          <a:effectLst/>
                          <a:latin typeface="Arial Narrow" panose="020B0606020202030204" pitchFamily="34" charset="0"/>
                        </a:rPr>
                        <a:t>OUTCOME INDICATOR</a:t>
                      </a:r>
                      <a:endParaRPr lang="en-US" sz="15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500" b="1" dirty="0">
                          <a:solidFill>
                            <a:srgbClr val="13328C"/>
                          </a:solidFill>
                          <a:effectLst/>
                          <a:latin typeface="Arial Narrow" panose="020B0606020202030204" pitchFamily="34" charset="0"/>
                        </a:rPr>
                        <a:t>BASELINE</a:t>
                      </a:r>
                      <a:endParaRPr lang="en-US" sz="15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500" b="1" dirty="0">
                          <a:solidFill>
                            <a:srgbClr val="13328C"/>
                          </a:solidFill>
                          <a:effectLst/>
                          <a:latin typeface="Arial Narrow" panose="020B0606020202030204" pitchFamily="34" charset="0"/>
                        </a:rPr>
                        <a:t>FIVE-YEAR TARGET</a:t>
                      </a:r>
                      <a:endParaRPr lang="en-US" sz="15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578161">
                <a:tc rowSpan="7">
                  <a:txBody>
                    <a:bodyPr/>
                    <a:lstStyle/>
                    <a:p>
                      <a:r>
                        <a:rPr lang="en-US" sz="1500" b="1" dirty="0">
                          <a:solidFill>
                            <a:srgbClr val="13328C"/>
                          </a:solidFill>
                          <a:latin typeface="Arial Narrow" panose="020B0606020202030204" pitchFamily="34" charset="0"/>
                        </a:rPr>
                        <a:t>Enhanced human capital management</a:t>
                      </a:r>
                      <a:endParaRPr lang="en-ZA" sz="15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Cover ratio for critical, scarce and leadership positions </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1:1</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2:1</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578161">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Cover ratio for skills impacted by 4IR</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0:0</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1:1</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098030"/>
                  </a:ext>
                </a:extLst>
              </a:tr>
              <a:tr h="57462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engagement levels</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65%</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70%</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76089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of Women in transformation programmes (bursaries, trainees, internships)</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47%</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50%</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349371"/>
                  </a:ext>
                </a:extLst>
              </a:tr>
              <a:tr h="76089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of Youth in transformation programmes (bursaries, trainees, internships)</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100%</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100%</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27859"/>
                  </a:ext>
                </a:extLst>
              </a:tr>
              <a:tr h="76089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of PLWD in transformation programmes (bursaries, trainees, internships)</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0,5%</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82374"/>
                  </a:ext>
                </a:extLst>
              </a:tr>
              <a:tr h="578161">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5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Productivity index</a:t>
                      </a:r>
                      <a:endParaRPr lang="en-ZA" sz="15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Zero</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5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Productivity matrix</a:t>
                      </a:r>
                      <a:endParaRPr lang="en-ZA" sz="15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62701"/>
                  </a:ext>
                </a:extLst>
              </a:tr>
            </a:tbl>
          </a:graphicData>
        </a:graphic>
      </p:graphicFrame>
    </p:spTree>
    <p:extLst>
      <p:ext uri="{BB962C8B-B14F-4D97-AF65-F5344CB8AC3E}">
        <p14:creationId xmlns:p14="http://schemas.microsoft.com/office/powerpoint/2010/main" val="3961188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52425"/>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745178" y="60960"/>
            <a:ext cx="5471548"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INNOVATION</a:t>
            </a:r>
          </a:p>
        </p:txBody>
      </p:sp>
      <p:graphicFrame>
        <p:nvGraphicFramePr>
          <p:cNvPr id="2" name="Table 1">
            <a:extLst>
              <a:ext uri="{FF2B5EF4-FFF2-40B4-BE49-F238E27FC236}">
                <a16:creationId xmlns:a16="http://schemas.microsoft.com/office/drawing/2014/main" id="{759408DA-6721-49EF-B68C-53CF4D3D863A}"/>
              </a:ext>
            </a:extLst>
          </p:cNvPr>
          <p:cNvGraphicFramePr>
            <a:graphicFrameLocks noGrp="1"/>
          </p:cNvGraphicFramePr>
          <p:nvPr>
            <p:extLst>
              <p:ext uri="{D42A27DB-BD31-4B8C-83A1-F6EECF244321}">
                <p14:modId xmlns:p14="http://schemas.microsoft.com/office/powerpoint/2010/main" val="3639681074"/>
              </p:ext>
            </p:extLst>
          </p:nvPr>
        </p:nvGraphicFramePr>
        <p:xfrm>
          <a:off x="200024" y="703385"/>
          <a:ext cx="8786814" cy="5622385"/>
        </p:xfrm>
        <a:graphic>
          <a:graphicData uri="http://schemas.openxmlformats.org/drawingml/2006/table">
            <a:tbl>
              <a:tblPr firstRow="1" bandRow="1">
                <a:tableStyleId>{5C22544A-7EE6-4342-B048-85BDC9FD1C3A}</a:tableStyleId>
              </a:tblPr>
              <a:tblGrid>
                <a:gridCol w="1807370">
                  <a:extLst>
                    <a:ext uri="{9D8B030D-6E8A-4147-A177-3AD203B41FA5}">
                      <a16:colId xmlns:a16="http://schemas.microsoft.com/office/drawing/2014/main" val="3310444407"/>
                    </a:ext>
                  </a:extLst>
                </a:gridCol>
                <a:gridCol w="3743325">
                  <a:extLst>
                    <a:ext uri="{9D8B030D-6E8A-4147-A177-3AD203B41FA5}">
                      <a16:colId xmlns:a16="http://schemas.microsoft.com/office/drawing/2014/main" val="1442852106"/>
                    </a:ext>
                  </a:extLst>
                </a:gridCol>
                <a:gridCol w="1421606">
                  <a:extLst>
                    <a:ext uri="{9D8B030D-6E8A-4147-A177-3AD203B41FA5}">
                      <a16:colId xmlns:a16="http://schemas.microsoft.com/office/drawing/2014/main" val="2931290548"/>
                    </a:ext>
                  </a:extLst>
                </a:gridCol>
                <a:gridCol w="1814513">
                  <a:extLst>
                    <a:ext uri="{9D8B030D-6E8A-4147-A177-3AD203B41FA5}">
                      <a16:colId xmlns:a16="http://schemas.microsoft.com/office/drawing/2014/main" val="1288667748"/>
                    </a:ext>
                  </a:extLst>
                </a:gridCol>
              </a:tblGrid>
              <a:tr h="343733">
                <a:tc gridSpan="4">
                  <a:txBody>
                    <a:bodyPr/>
                    <a:lstStyle/>
                    <a:p>
                      <a:pPr>
                        <a:lnSpc>
                          <a:spcPct val="130000"/>
                        </a:lnSpc>
                      </a:pPr>
                      <a:r>
                        <a:rPr lang="en-US" sz="1600" b="1" dirty="0">
                          <a:solidFill>
                            <a:srgbClr val="13328C"/>
                          </a:solidFill>
                          <a:latin typeface="Arial Narrow" panose="020B0606020202030204" pitchFamily="34" charset="0"/>
                        </a:rPr>
                        <a:t>NDP Pillar: 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345885">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600" b="1" dirty="0">
                          <a:solidFill>
                            <a:srgbClr val="13328C"/>
                          </a:solidFill>
                          <a:latin typeface="Arial Narrow" panose="020B0606020202030204" pitchFamily="34" charset="0"/>
                        </a:rPr>
                        <a:t>APEX Priority 6: A capable, ethical and developmental state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343733">
                <a:tc gridSpan="4">
                  <a:txBody>
                    <a:bodyPr/>
                    <a:lstStyle/>
                    <a:p>
                      <a:pPr marL="0" marR="0">
                        <a:lnSpc>
                          <a:spcPct val="130000"/>
                        </a:lnSpc>
                        <a:spcBef>
                          <a:spcPts val="0"/>
                        </a:spcBef>
                        <a:spcAft>
                          <a:spcPts val="0"/>
                        </a:spcAft>
                      </a:pPr>
                      <a:r>
                        <a:rPr lang="en-US" sz="1600" b="1" dirty="0">
                          <a:solidFill>
                            <a:srgbClr val="13328C"/>
                          </a:solidFill>
                          <a:effectLst/>
                          <a:latin typeface="Arial Narrow" panose="020B0606020202030204" pitchFamily="34" charset="0"/>
                          <a:ea typeface="Calibri"/>
                          <a:cs typeface="Arial"/>
                        </a:rPr>
                        <a:t>DOT OUTCOMES: Public transport that enables social emancipation and an economy that actually works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332788">
                <a:tc>
                  <a:txBody>
                    <a:bodyPr/>
                    <a:lstStyle/>
                    <a:p>
                      <a:pPr algn="ctr">
                        <a:lnSpc>
                          <a:spcPct val="150000"/>
                        </a:lnSpc>
                      </a:pPr>
                      <a:r>
                        <a:rPr lang="en-ZA" sz="1600" b="1" dirty="0">
                          <a:solidFill>
                            <a:srgbClr val="13328C"/>
                          </a:solidFill>
                          <a:effectLst/>
                          <a:latin typeface="Arial Narrow" panose="020B0606020202030204" pitchFamily="34" charset="0"/>
                        </a:rPr>
                        <a:t> SACAA OUTCOME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OUTCOME INDICATOR</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BASELINE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FIVE-YEAR TARGET</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697706">
                <a:tc rowSpan="6">
                  <a:txBody>
                    <a:bodyPr/>
                    <a:lstStyle/>
                    <a:p>
                      <a:r>
                        <a:rPr lang="en-ZA" sz="1600" b="1" kern="1200" dirty="0">
                          <a:solidFill>
                            <a:srgbClr val="13328C"/>
                          </a:solidFill>
                          <a:effectLst/>
                          <a:latin typeface="Arial Narrow" panose="020B0606020202030204" pitchFamily="34" charset="0"/>
                          <a:ea typeface="+mn-ea"/>
                          <a:cs typeface="+mn-cs"/>
                        </a:rPr>
                        <a:t>Innovation and Technology Management</a:t>
                      </a:r>
                      <a:endParaRPr lang="en-ZA" sz="16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Business process redesign</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Not Known</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100%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704746">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Business intelligence Maturity Assessment and capability development</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Zero</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Maturity level 3</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098030"/>
                  </a:ext>
                </a:extLst>
              </a:tr>
              <a:tr h="764944">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system reliability</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70%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693438">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automation of manual operations</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40%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27859"/>
                  </a:ext>
                </a:extLst>
              </a:tr>
              <a:tr h="697706">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times there is a successful cyber attack</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82374"/>
                  </a:ext>
                </a:extLst>
              </a:tr>
              <a:tr h="697706">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62701"/>
                  </a:ext>
                </a:extLst>
              </a:tr>
            </a:tbl>
          </a:graphicData>
        </a:graphic>
      </p:graphicFrame>
    </p:spTree>
    <p:extLst>
      <p:ext uri="{BB962C8B-B14F-4D97-AF65-F5344CB8AC3E}">
        <p14:creationId xmlns:p14="http://schemas.microsoft.com/office/powerpoint/2010/main" val="42210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1"/>
            <a:ext cx="1257300" cy="319112"/>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849953" y="12224"/>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STAKEHOLDERS</a:t>
            </a:r>
          </a:p>
        </p:txBody>
      </p:sp>
      <p:graphicFrame>
        <p:nvGraphicFramePr>
          <p:cNvPr id="8" name="Table 7">
            <a:extLst>
              <a:ext uri="{FF2B5EF4-FFF2-40B4-BE49-F238E27FC236}">
                <a16:creationId xmlns:a16="http://schemas.microsoft.com/office/drawing/2014/main" id="{BA235531-4066-48A8-9FDB-CBF01D531F5E}"/>
              </a:ext>
            </a:extLst>
          </p:cNvPr>
          <p:cNvGraphicFramePr>
            <a:graphicFrameLocks noGrp="1"/>
          </p:cNvGraphicFramePr>
          <p:nvPr>
            <p:extLst>
              <p:ext uri="{D42A27DB-BD31-4B8C-83A1-F6EECF244321}">
                <p14:modId xmlns:p14="http://schemas.microsoft.com/office/powerpoint/2010/main" val="1852726952"/>
              </p:ext>
            </p:extLst>
          </p:nvPr>
        </p:nvGraphicFramePr>
        <p:xfrm>
          <a:off x="419100" y="675250"/>
          <a:ext cx="8551398" cy="5744282"/>
        </p:xfrm>
        <a:graphic>
          <a:graphicData uri="http://schemas.openxmlformats.org/drawingml/2006/table">
            <a:tbl>
              <a:tblPr firstRow="1" bandRow="1">
                <a:tableStyleId>{5C22544A-7EE6-4342-B048-85BDC9FD1C3A}</a:tableStyleId>
              </a:tblPr>
              <a:tblGrid>
                <a:gridCol w="2137850">
                  <a:extLst>
                    <a:ext uri="{9D8B030D-6E8A-4147-A177-3AD203B41FA5}">
                      <a16:colId xmlns:a16="http://schemas.microsoft.com/office/drawing/2014/main" val="3310444407"/>
                    </a:ext>
                  </a:extLst>
                </a:gridCol>
                <a:gridCol w="3924605">
                  <a:extLst>
                    <a:ext uri="{9D8B030D-6E8A-4147-A177-3AD203B41FA5}">
                      <a16:colId xmlns:a16="http://schemas.microsoft.com/office/drawing/2014/main" val="1442852106"/>
                    </a:ext>
                  </a:extLst>
                </a:gridCol>
                <a:gridCol w="1084567">
                  <a:extLst>
                    <a:ext uri="{9D8B030D-6E8A-4147-A177-3AD203B41FA5}">
                      <a16:colId xmlns:a16="http://schemas.microsoft.com/office/drawing/2014/main" val="2931290548"/>
                    </a:ext>
                  </a:extLst>
                </a:gridCol>
                <a:gridCol w="1404376">
                  <a:extLst>
                    <a:ext uri="{9D8B030D-6E8A-4147-A177-3AD203B41FA5}">
                      <a16:colId xmlns:a16="http://schemas.microsoft.com/office/drawing/2014/main" val="1288667748"/>
                    </a:ext>
                  </a:extLst>
                </a:gridCol>
              </a:tblGrid>
              <a:tr h="313948">
                <a:tc gridSpan="4">
                  <a:txBody>
                    <a:bodyPr/>
                    <a:lstStyle/>
                    <a:p>
                      <a:pPr>
                        <a:lnSpc>
                          <a:spcPct val="130000"/>
                        </a:lnSpc>
                      </a:pPr>
                      <a:r>
                        <a:rPr lang="en-US" sz="1600" b="1" dirty="0">
                          <a:solidFill>
                            <a:srgbClr val="13328C"/>
                          </a:solidFill>
                          <a:latin typeface="Arial Narrow" panose="020B0606020202030204" pitchFamily="34" charset="0"/>
                        </a:rPr>
                        <a:t>NDP Pillar: 2 &amp; 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576030">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600" b="1" dirty="0">
                          <a:solidFill>
                            <a:srgbClr val="13328C"/>
                          </a:solidFill>
                          <a:latin typeface="Arial Narrow" panose="020B0606020202030204" pitchFamily="34" charset="0"/>
                        </a:rPr>
                        <a:t>APEX Priority 3 &amp; 7: Consolidating the social wage through reliable and quality basic services &amp; A better Africa and World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313948">
                <a:tc gridSpan="4">
                  <a:txBody>
                    <a:bodyPr/>
                    <a:lstStyle/>
                    <a:p>
                      <a:pPr marL="0" marR="0">
                        <a:lnSpc>
                          <a:spcPct val="130000"/>
                        </a:lnSpc>
                        <a:spcBef>
                          <a:spcPts val="0"/>
                        </a:spcBef>
                        <a:spcAft>
                          <a:spcPts val="0"/>
                        </a:spcAft>
                      </a:pPr>
                      <a:r>
                        <a:rPr lang="en-US" sz="1600" b="1" dirty="0">
                          <a:solidFill>
                            <a:srgbClr val="13328C"/>
                          </a:solidFill>
                          <a:effectLst/>
                          <a:latin typeface="Arial Narrow" panose="020B0606020202030204" pitchFamily="34" charset="0"/>
                          <a:ea typeface="Calibri"/>
                          <a:cs typeface="Arial"/>
                        </a:rPr>
                        <a:t>DOT OUTCOMES: Accelerating transformation towards greater economic participation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658015">
                <a:tc>
                  <a:txBody>
                    <a:bodyPr/>
                    <a:lstStyle/>
                    <a:p>
                      <a:pPr algn="ctr">
                        <a:lnSpc>
                          <a:spcPct val="150000"/>
                        </a:lnSpc>
                      </a:pPr>
                      <a:r>
                        <a:rPr lang="en-ZA" sz="1600" b="1" dirty="0">
                          <a:solidFill>
                            <a:srgbClr val="13328C"/>
                          </a:solidFill>
                          <a:effectLst/>
                          <a:latin typeface="Arial Narrow" panose="020B0606020202030204" pitchFamily="34" charset="0"/>
                        </a:rPr>
                        <a:t> SACAA OUTCOME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OUTCOME INDICATOR</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BASELINE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FIVE-YEAR TARGET</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501773">
                <a:tc rowSpan="5">
                  <a:txBody>
                    <a:bodyPr/>
                    <a:lstStyle/>
                    <a:p>
                      <a:r>
                        <a:rPr lang="en-ZA" sz="1600" b="1" kern="1200" dirty="0">
                          <a:solidFill>
                            <a:srgbClr val="13328C"/>
                          </a:solidFill>
                          <a:effectLst/>
                          <a:latin typeface="Arial Narrow" panose="020B0606020202030204" pitchFamily="34" charset="0"/>
                          <a:ea typeface="+mn-ea"/>
                          <a:cs typeface="+mn-cs"/>
                        </a:rPr>
                        <a:t>Improved stakeholder engagement and service delivery</a:t>
                      </a:r>
                      <a:endParaRPr lang="en-ZA" sz="16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Customer satisfaction index.</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75%</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709565">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countries where regional support initiatives are offered.</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14</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1078402">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learners in all provinces enrolled in transformation initiatives per year (career awareness/Maths &amp; Science education campaigns).</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40 000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60 000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349371"/>
                  </a:ext>
                </a:extLst>
              </a:tr>
              <a:tr h="48215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socio-economic development programmes.</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2</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27859"/>
                  </a:ext>
                </a:extLst>
              </a:tr>
              <a:tr h="1040136">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Number of supplier &amp; enterprise development initiatives.</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82374"/>
                  </a:ext>
                </a:extLst>
              </a:tr>
            </a:tbl>
          </a:graphicData>
        </a:graphic>
      </p:graphicFrame>
    </p:spTree>
    <p:extLst>
      <p:ext uri="{BB962C8B-B14F-4D97-AF65-F5344CB8AC3E}">
        <p14:creationId xmlns:p14="http://schemas.microsoft.com/office/powerpoint/2010/main" val="375421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7" name="TextBox 6">
            <a:extLst>
              <a:ext uri="{FF2B5EF4-FFF2-40B4-BE49-F238E27FC236}">
                <a16:creationId xmlns:a16="http://schemas.microsoft.com/office/drawing/2014/main" id="{1AD6B51A-15BA-4DB1-83AB-621819513A92}"/>
              </a:ext>
            </a:extLst>
          </p:cNvPr>
          <p:cNvSpPr txBox="1"/>
          <p:nvPr/>
        </p:nvSpPr>
        <p:spPr>
          <a:xfrm>
            <a:off x="1878528" y="75116"/>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GOVERNANCE</a:t>
            </a:r>
          </a:p>
        </p:txBody>
      </p:sp>
      <p:graphicFrame>
        <p:nvGraphicFramePr>
          <p:cNvPr id="2" name="Table 1">
            <a:extLst>
              <a:ext uri="{FF2B5EF4-FFF2-40B4-BE49-F238E27FC236}">
                <a16:creationId xmlns:a16="http://schemas.microsoft.com/office/drawing/2014/main" id="{759408DA-6721-49EF-B68C-53CF4D3D863A}"/>
              </a:ext>
            </a:extLst>
          </p:cNvPr>
          <p:cNvGraphicFramePr>
            <a:graphicFrameLocks noGrp="1"/>
          </p:cNvGraphicFramePr>
          <p:nvPr>
            <p:extLst>
              <p:ext uri="{D42A27DB-BD31-4B8C-83A1-F6EECF244321}">
                <p14:modId xmlns:p14="http://schemas.microsoft.com/office/powerpoint/2010/main" val="738517007"/>
              </p:ext>
            </p:extLst>
          </p:nvPr>
        </p:nvGraphicFramePr>
        <p:xfrm>
          <a:off x="200024" y="801858"/>
          <a:ext cx="8786816" cy="5341033"/>
        </p:xfrm>
        <a:graphic>
          <a:graphicData uri="http://schemas.openxmlformats.org/drawingml/2006/table">
            <a:tbl>
              <a:tblPr firstRow="1" bandRow="1">
                <a:tableStyleId>{5C22544A-7EE6-4342-B048-85BDC9FD1C3A}</a:tableStyleId>
              </a:tblPr>
              <a:tblGrid>
                <a:gridCol w="2196704">
                  <a:extLst>
                    <a:ext uri="{9D8B030D-6E8A-4147-A177-3AD203B41FA5}">
                      <a16:colId xmlns:a16="http://schemas.microsoft.com/office/drawing/2014/main" val="3310444407"/>
                    </a:ext>
                  </a:extLst>
                </a:gridCol>
                <a:gridCol w="2196704">
                  <a:extLst>
                    <a:ext uri="{9D8B030D-6E8A-4147-A177-3AD203B41FA5}">
                      <a16:colId xmlns:a16="http://schemas.microsoft.com/office/drawing/2014/main" val="1442852106"/>
                    </a:ext>
                  </a:extLst>
                </a:gridCol>
                <a:gridCol w="2196704">
                  <a:extLst>
                    <a:ext uri="{9D8B030D-6E8A-4147-A177-3AD203B41FA5}">
                      <a16:colId xmlns:a16="http://schemas.microsoft.com/office/drawing/2014/main" val="2931290548"/>
                    </a:ext>
                  </a:extLst>
                </a:gridCol>
                <a:gridCol w="2196704">
                  <a:extLst>
                    <a:ext uri="{9D8B030D-6E8A-4147-A177-3AD203B41FA5}">
                      <a16:colId xmlns:a16="http://schemas.microsoft.com/office/drawing/2014/main" val="1288667748"/>
                    </a:ext>
                  </a:extLst>
                </a:gridCol>
              </a:tblGrid>
              <a:tr h="377408">
                <a:tc gridSpan="4">
                  <a:txBody>
                    <a:bodyPr/>
                    <a:lstStyle/>
                    <a:p>
                      <a:pPr>
                        <a:lnSpc>
                          <a:spcPct val="130000"/>
                        </a:lnSpc>
                      </a:pPr>
                      <a:r>
                        <a:rPr lang="en-US" sz="1600" b="1" dirty="0">
                          <a:solidFill>
                            <a:srgbClr val="13328C"/>
                          </a:solidFill>
                          <a:latin typeface="Arial Narrow" panose="020B0606020202030204" pitchFamily="34" charset="0"/>
                        </a:rPr>
                        <a:t>NDP Pillar: 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210839"/>
                  </a:ext>
                </a:extLst>
              </a:tr>
              <a:tr h="379769">
                <a:tc grid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600" b="1" dirty="0">
                          <a:solidFill>
                            <a:srgbClr val="13328C"/>
                          </a:solidFill>
                          <a:latin typeface="Arial Narrow" panose="020B0606020202030204" pitchFamily="34" charset="0"/>
                        </a:rPr>
                        <a:t>APEX Priority 6: A capable, ethical and developmental state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061802"/>
                  </a:ext>
                </a:extLst>
              </a:tr>
              <a:tr h="377408">
                <a:tc gridSpan="4">
                  <a:txBody>
                    <a:bodyPr/>
                    <a:lstStyle/>
                    <a:p>
                      <a:pPr marL="0" marR="0">
                        <a:lnSpc>
                          <a:spcPct val="130000"/>
                        </a:lnSpc>
                        <a:spcBef>
                          <a:spcPts val="0"/>
                        </a:spcBef>
                        <a:spcAft>
                          <a:spcPts val="0"/>
                        </a:spcAft>
                      </a:pPr>
                      <a:r>
                        <a:rPr lang="en-US" sz="1600" b="1" dirty="0">
                          <a:solidFill>
                            <a:srgbClr val="13328C"/>
                          </a:solidFill>
                          <a:effectLst/>
                          <a:latin typeface="Arial Narrow" panose="020B0606020202030204" pitchFamily="34" charset="0"/>
                          <a:ea typeface="Calibri"/>
                          <a:cs typeface="Arial"/>
                        </a:rPr>
                        <a:t>DOT OUTCOMES: Public transport that enables social emancipation and an economy that actually works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680598"/>
                  </a:ext>
                </a:extLst>
              </a:tr>
              <a:tr h="365388">
                <a:tc>
                  <a:txBody>
                    <a:bodyPr/>
                    <a:lstStyle/>
                    <a:p>
                      <a:pPr algn="ctr">
                        <a:lnSpc>
                          <a:spcPct val="150000"/>
                        </a:lnSpc>
                      </a:pPr>
                      <a:r>
                        <a:rPr lang="en-ZA" sz="1600" b="1" dirty="0">
                          <a:solidFill>
                            <a:srgbClr val="13328C"/>
                          </a:solidFill>
                          <a:effectLst/>
                          <a:latin typeface="Arial Narrow" panose="020B0606020202030204" pitchFamily="34" charset="0"/>
                        </a:rPr>
                        <a:t> SACAA OUTCOME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OUTCOME INDICATOR</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BASELINE</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ZA" sz="1600" b="1" dirty="0">
                          <a:solidFill>
                            <a:srgbClr val="13328C"/>
                          </a:solidFill>
                          <a:effectLst/>
                          <a:latin typeface="Arial Narrow" panose="020B0606020202030204" pitchFamily="34" charset="0"/>
                        </a:rPr>
                        <a:t>FIVE-YEAR TARGET</a:t>
                      </a:r>
                      <a:endParaRPr lang="en-US" sz="1600" b="1" dirty="0">
                        <a:solidFill>
                          <a:srgbClr val="13328C"/>
                        </a:solidFill>
                        <a:effectLst/>
                        <a:latin typeface="Arial Narrow" panose="020B0606020202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8803"/>
                  </a:ext>
                </a:extLst>
              </a:tr>
              <a:tr h="773787">
                <a:tc rowSpan="5">
                  <a:txBody>
                    <a:bodyPr/>
                    <a:lstStyle/>
                    <a:p>
                      <a:r>
                        <a:rPr lang="en-ZA" sz="1600" b="1" kern="1200" dirty="0">
                          <a:solidFill>
                            <a:srgbClr val="13328C"/>
                          </a:solidFill>
                          <a:effectLst/>
                          <a:latin typeface="Arial Narrow" panose="020B0606020202030204" pitchFamily="34" charset="0"/>
                          <a:ea typeface="+mn-ea"/>
                          <a:cs typeface="+mn-cs"/>
                        </a:rPr>
                        <a:t>Sustained good corporate governance</a:t>
                      </a:r>
                      <a:endParaRPr lang="en-ZA" sz="16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compliance with PFMA</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95%</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80383"/>
                  </a:ext>
                </a:extLst>
              </a:tr>
              <a:tr h="761372">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AG Audit Opinion</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Unqualified </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Unqualified </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206412"/>
                  </a:ext>
                </a:extLst>
              </a:tr>
              <a:tr h="773787">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closure of Internal Audit findings</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69%</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75%</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349371"/>
                  </a:ext>
                </a:extLst>
              </a:tr>
              <a:tr h="766057">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Percentage APP Achievement</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100%</a:t>
                      </a:r>
                      <a:endParaRPr lang="en-ZA" sz="160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002060"/>
                          </a:solidFill>
                          <a:effectLst/>
                          <a:latin typeface="Arial Narrow" panose="020B0606020202030204" pitchFamily="34" charset="0"/>
                          <a:ea typeface="Arial Unicode MS" panose="020B0604020202020204" pitchFamily="34" charset="-128"/>
                          <a:cs typeface="Times New Roman" panose="02020603050405020304" pitchFamily="18" charset="0"/>
                        </a:rPr>
                        <a:t>90%</a:t>
                      </a:r>
                      <a:endParaRPr lang="en-ZA" sz="16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82374"/>
                  </a:ext>
                </a:extLst>
              </a:tr>
              <a:tr h="766057">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ZA" sz="1600" strike="sngStrike"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ZA" sz="16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62701"/>
                  </a:ext>
                </a:extLst>
              </a:tr>
            </a:tbl>
          </a:graphicData>
        </a:graphic>
      </p:graphicFrame>
    </p:spTree>
    <p:extLst>
      <p:ext uri="{BB962C8B-B14F-4D97-AF65-F5344CB8AC3E}">
        <p14:creationId xmlns:p14="http://schemas.microsoft.com/office/powerpoint/2010/main" val="168467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531687"/>
            <a:ext cx="7613611" cy="1077218"/>
          </a:xfrm>
          <a:prstGeom prst="rect">
            <a:avLst/>
          </a:prstGeom>
          <a:noFill/>
        </p:spPr>
        <p:txBody>
          <a:bodyPr wrap="square" rtlCol="0">
            <a:spAutoFit/>
          </a:bodyPr>
          <a:lstStyle/>
          <a:p>
            <a:pPr algn="ctr"/>
            <a:r>
              <a:rPr lang="en-ZA" sz="3200" b="1" dirty="0">
                <a:solidFill>
                  <a:srgbClr val="13328C"/>
                </a:solidFill>
                <a:latin typeface="Arial Narrow" panose="020B0606020202030204" pitchFamily="34" charset="0"/>
              </a:rPr>
              <a:t>OUTCOMES, OUTPUTS, PERFORMANCE INDICATORS AND TARGETS</a:t>
            </a:r>
          </a:p>
        </p:txBody>
      </p:sp>
    </p:spTree>
    <p:extLst>
      <p:ext uri="{BB962C8B-B14F-4D97-AF65-F5344CB8AC3E}">
        <p14:creationId xmlns:p14="http://schemas.microsoft.com/office/powerpoint/2010/main" val="3213495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30"/>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2030928" y="115809"/>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PROGRAMME:SAFETY &amp; SECURITY</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2620494826"/>
              </p:ext>
            </p:extLst>
          </p:nvPr>
        </p:nvGraphicFramePr>
        <p:xfrm>
          <a:off x="71508" y="661182"/>
          <a:ext cx="8945882" cy="5742691"/>
        </p:xfrm>
        <a:graphic>
          <a:graphicData uri="http://schemas.openxmlformats.org/drawingml/2006/table">
            <a:tbl>
              <a:tblPr firstRow="1" bandRow="1">
                <a:tableStyleId>{5C22544A-7EE6-4342-B048-85BDC9FD1C3A}</a:tableStyleId>
              </a:tblPr>
              <a:tblGrid>
                <a:gridCol w="378890">
                  <a:extLst>
                    <a:ext uri="{9D8B030D-6E8A-4147-A177-3AD203B41FA5}">
                      <a16:colId xmlns:a16="http://schemas.microsoft.com/office/drawing/2014/main" val="3763425582"/>
                    </a:ext>
                  </a:extLst>
                </a:gridCol>
                <a:gridCol w="1081990">
                  <a:extLst>
                    <a:ext uri="{9D8B030D-6E8A-4147-A177-3AD203B41FA5}">
                      <a16:colId xmlns:a16="http://schemas.microsoft.com/office/drawing/2014/main" val="334973101"/>
                    </a:ext>
                  </a:extLst>
                </a:gridCol>
                <a:gridCol w="911539">
                  <a:extLst>
                    <a:ext uri="{9D8B030D-6E8A-4147-A177-3AD203B41FA5}">
                      <a16:colId xmlns:a16="http://schemas.microsoft.com/office/drawing/2014/main" val="1797409348"/>
                    </a:ext>
                  </a:extLst>
                </a:gridCol>
                <a:gridCol w="1202047">
                  <a:extLst>
                    <a:ext uri="{9D8B030D-6E8A-4147-A177-3AD203B41FA5}">
                      <a16:colId xmlns:a16="http://schemas.microsoft.com/office/drawing/2014/main" val="532960265"/>
                    </a:ext>
                  </a:extLst>
                </a:gridCol>
                <a:gridCol w="895236">
                  <a:extLst>
                    <a:ext uri="{9D8B030D-6E8A-4147-A177-3AD203B41FA5}">
                      <a16:colId xmlns:a16="http://schemas.microsoft.com/office/drawing/2014/main" val="3048891789"/>
                    </a:ext>
                  </a:extLst>
                </a:gridCol>
                <a:gridCol w="895236">
                  <a:extLst>
                    <a:ext uri="{9D8B030D-6E8A-4147-A177-3AD203B41FA5}">
                      <a16:colId xmlns:a16="http://schemas.microsoft.com/office/drawing/2014/main" val="690281739"/>
                    </a:ext>
                  </a:extLst>
                </a:gridCol>
                <a:gridCol w="895236">
                  <a:extLst>
                    <a:ext uri="{9D8B030D-6E8A-4147-A177-3AD203B41FA5}">
                      <a16:colId xmlns:a16="http://schemas.microsoft.com/office/drawing/2014/main" val="651832640"/>
                    </a:ext>
                  </a:extLst>
                </a:gridCol>
                <a:gridCol w="895236">
                  <a:extLst>
                    <a:ext uri="{9D8B030D-6E8A-4147-A177-3AD203B41FA5}">
                      <a16:colId xmlns:a16="http://schemas.microsoft.com/office/drawing/2014/main" val="2577803779"/>
                    </a:ext>
                  </a:extLst>
                </a:gridCol>
                <a:gridCol w="895236">
                  <a:extLst>
                    <a:ext uri="{9D8B030D-6E8A-4147-A177-3AD203B41FA5}">
                      <a16:colId xmlns:a16="http://schemas.microsoft.com/office/drawing/2014/main" val="638312092"/>
                    </a:ext>
                  </a:extLst>
                </a:gridCol>
                <a:gridCol w="895236">
                  <a:extLst>
                    <a:ext uri="{9D8B030D-6E8A-4147-A177-3AD203B41FA5}">
                      <a16:colId xmlns:a16="http://schemas.microsoft.com/office/drawing/2014/main" val="703527711"/>
                    </a:ext>
                  </a:extLst>
                </a:gridCol>
              </a:tblGrid>
              <a:tr h="290675">
                <a:tc>
                  <a:txBody>
                    <a:bodyPr/>
                    <a:lstStyle/>
                    <a:p>
                      <a:r>
                        <a:rPr lang="en-US" sz="1050" dirty="0">
                          <a:solidFill>
                            <a:srgbClr val="13328C"/>
                          </a:solidFill>
                          <a:latin typeface="Arial Narrow" panose="020B0606020202030204" pitchFamily="34" charset="0"/>
                        </a:rPr>
                        <a:t>No.</a:t>
                      </a:r>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rgbClr val="13328C"/>
                          </a:solidFill>
                          <a:latin typeface="Arial Narrow" panose="020B0606020202030204" pitchFamily="34" charset="0"/>
                        </a:rPr>
                        <a:t>Outcome</a:t>
                      </a:r>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rgbClr val="13328C"/>
                          </a:solidFill>
                          <a:latin typeface="Arial Narrow" panose="020B0606020202030204" pitchFamily="34" charset="0"/>
                        </a:rPr>
                        <a:t>Output</a:t>
                      </a:r>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rgbClr val="13328C"/>
                          </a:solidFill>
                          <a:latin typeface="Arial Narrow" panose="020B0606020202030204" pitchFamily="34" charset="0"/>
                        </a:rPr>
                        <a:t>Output Indicator</a:t>
                      </a:r>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050" dirty="0">
                          <a:solidFill>
                            <a:srgbClr val="13328C"/>
                          </a:solidFill>
                          <a:latin typeface="Arial Narrow" panose="020B0606020202030204" pitchFamily="34" charset="0"/>
                        </a:rPr>
                        <a:t>Annual targets</a:t>
                      </a:r>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393640">
                <a:tc rowSpan="2">
                  <a:txBody>
                    <a:bodyPr/>
                    <a:lstStyle/>
                    <a:p>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Estimated Performance</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050" b="1" dirty="0">
                          <a:solidFill>
                            <a:srgbClr val="13328C"/>
                          </a:solidFill>
                          <a:latin typeface="Arial Narrow" panose="020B0606020202030204" pitchFamily="34" charset="0"/>
                        </a:rPr>
                        <a:t>MTEF PERIOD </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319832">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2019/20</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2020/21</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2021/22</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2022/23</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2023/24</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1" dirty="0">
                          <a:solidFill>
                            <a:srgbClr val="13328C"/>
                          </a:solidFill>
                          <a:latin typeface="Arial Narrow" panose="020B0606020202030204" pitchFamily="34" charset="0"/>
                        </a:rPr>
                        <a:t>2024/25</a:t>
                      </a:r>
                      <a:endParaRPr lang="en-ZA" sz="10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288668">
                <a:tc gridSpan="10">
                  <a:txBody>
                    <a:bodyPr/>
                    <a:lstStyle/>
                    <a:p>
                      <a:endParaRPr lang="en-ZA" sz="10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1483292">
                <a:tc rowSpan="3">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l" defTabSz="342900" rtl="0" eaLnBrk="1" latinLnBrk="0" hangingPunct="1">
                        <a:lnSpc>
                          <a:spcPct val="107000"/>
                        </a:lnSpc>
                        <a:spcAft>
                          <a:spcPts val="0"/>
                        </a:spcAft>
                      </a:pPr>
                      <a:r>
                        <a:rPr lang="en-ZA" sz="1050" b="1"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Cyber Security Strategy and regulations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Strategy and regulations on industry cyber security.</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 Industry Cyber Security Strategy for ExCo approval</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Phase 1 of the Industry Cyber Security Strategy, and report progress to the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Phase 2 of the Industry Cyber Security Strategy, Framework and report progress to the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regulations on industry cyber security and consult industry.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Revise regulations and incorporate consultation feedback and submit to DoT for further processing</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1483292">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National Aviation Safety Plan</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National Aviation Safety Plan.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National Aviation Safety Plan for approval by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1 of the safety enhancement initiatives as per NASP and report progress to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2 of the safety enhancement initiatives as per NASP and report progress to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3 of the safety enhancement initiatives as per NASP and report progress to ExCo.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Review the NASP and implement new initiatives for approval by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39653"/>
                  </a:ext>
                </a:extLst>
              </a:tr>
              <a:tr h="1483292">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Risk-based oversight</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GB"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Risk-based oversight model.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risk-based oversight model for approval by ExCo</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95% of Aviation Safety and Security Risk-Based model and report progress to ExCo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risk-based oversight using approved model for approval by ExCo.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risk-based oversight using approved model for approval by ExCo.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risk-based oversight using approved model for approval by ExCo.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786080"/>
                  </a:ext>
                </a:extLst>
              </a:tr>
            </a:tbl>
          </a:graphicData>
        </a:graphic>
      </p:graphicFrame>
    </p:spTree>
    <p:extLst>
      <p:ext uri="{BB962C8B-B14F-4D97-AF65-F5344CB8AC3E}">
        <p14:creationId xmlns:p14="http://schemas.microsoft.com/office/powerpoint/2010/main" val="1382692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31"/>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1897578" y="115810"/>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SAFETY &amp; SECURITY</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962514307"/>
              </p:ext>
            </p:extLst>
          </p:nvPr>
        </p:nvGraphicFramePr>
        <p:xfrm>
          <a:off x="290513" y="679938"/>
          <a:ext cx="8750322" cy="5788698"/>
        </p:xfrm>
        <a:graphic>
          <a:graphicData uri="http://schemas.openxmlformats.org/drawingml/2006/table">
            <a:tbl>
              <a:tblPr firstRow="1" bandRow="1">
                <a:tableStyleId>{5C22544A-7EE6-4342-B048-85BDC9FD1C3A}</a:tableStyleId>
              </a:tblPr>
              <a:tblGrid>
                <a:gridCol w="376670">
                  <a:extLst>
                    <a:ext uri="{9D8B030D-6E8A-4147-A177-3AD203B41FA5}">
                      <a16:colId xmlns:a16="http://schemas.microsoft.com/office/drawing/2014/main" val="3763425582"/>
                    </a:ext>
                  </a:extLst>
                </a:gridCol>
                <a:gridCol w="1057573">
                  <a:extLst>
                    <a:ext uri="{9D8B030D-6E8A-4147-A177-3AD203B41FA5}">
                      <a16:colId xmlns:a16="http://schemas.microsoft.com/office/drawing/2014/main" val="334973101"/>
                    </a:ext>
                  </a:extLst>
                </a:gridCol>
                <a:gridCol w="890968">
                  <a:extLst>
                    <a:ext uri="{9D8B030D-6E8A-4147-A177-3AD203B41FA5}">
                      <a16:colId xmlns:a16="http://schemas.microsoft.com/office/drawing/2014/main" val="1797409348"/>
                    </a:ext>
                  </a:extLst>
                </a:gridCol>
                <a:gridCol w="1174919">
                  <a:extLst>
                    <a:ext uri="{9D8B030D-6E8A-4147-A177-3AD203B41FA5}">
                      <a16:colId xmlns:a16="http://schemas.microsoft.com/office/drawing/2014/main" val="532960265"/>
                    </a:ext>
                  </a:extLst>
                </a:gridCol>
                <a:gridCol w="875032">
                  <a:extLst>
                    <a:ext uri="{9D8B030D-6E8A-4147-A177-3AD203B41FA5}">
                      <a16:colId xmlns:a16="http://schemas.microsoft.com/office/drawing/2014/main" val="3048891789"/>
                    </a:ext>
                  </a:extLst>
                </a:gridCol>
                <a:gridCol w="875032">
                  <a:extLst>
                    <a:ext uri="{9D8B030D-6E8A-4147-A177-3AD203B41FA5}">
                      <a16:colId xmlns:a16="http://schemas.microsoft.com/office/drawing/2014/main" val="690281739"/>
                    </a:ext>
                  </a:extLst>
                </a:gridCol>
                <a:gridCol w="875032">
                  <a:extLst>
                    <a:ext uri="{9D8B030D-6E8A-4147-A177-3AD203B41FA5}">
                      <a16:colId xmlns:a16="http://schemas.microsoft.com/office/drawing/2014/main" val="651832640"/>
                    </a:ext>
                  </a:extLst>
                </a:gridCol>
                <a:gridCol w="875032">
                  <a:extLst>
                    <a:ext uri="{9D8B030D-6E8A-4147-A177-3AD203B41FA5}">
                      <a16:colId xmlns:a16="http://schemas.microsoft.com/office/drawing/2014/main" val="2577803779"/>
                    </a:ext>
                  </a:extLst>
                </a:gridCol>
                <a:gridCol w="875032">
                  <a:extLst>
                    <a:ext uri="{9D8B030D-6E8A-4147-A177-3AD203B41FA5}">
                      <a16:colId xmlns:a16="http://schemas.microsoft.com/office/drawing/2014/main" val="638312092"/>
                    </a:ext>
                  </a:extLst>
                </a:gridCol>
                <a:gridCol w="875032">
                  <a:extLst>
                    <a:ext uri="{9D8B030D-6E8A-4147-A177-3AD203B41FA5}">
                      <a16:colId xmlns:a16="http://schemas.microsoft.com/office/drawing/2014/main" val="703527711"/>
                    </a:ext>
                  </a:extLst>
                </a:gridCol>
              </a:tblGrid>
              <a:tr h="279294">
                <a:tc>
                  <a:txBody>
                    <a:bodyPr/>
                    <a:lstStyle/>
                    <a:p>
                      <a:r>
                        <a:rPr lang="en-US" sz="1100" dirty="0">
                          <a:solidFill>
                            <a:srgbClr val="13328C"/>
                          </a:solidFill>
                          <a:latin typeface="Arial Narrow" panose="020B0606020202030204" pitchFamily="34" charset="0"/>
                        </a:rPr>
                        <a:t>No.</a:t>
                      </a:r>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Outcome</a:t>
                      </a:r>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Output</a:t>
                      </a:r>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Output Indicator</a:t>
                      </a:r>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100" dirty="0">
                          <a:solidFill>
                            <a:srgbClr val="13328C"/>
                          </a:solidFill>
                          <a:latin typeface="Arial Narrow" panose="020B0606020202030204" pitchFamily="34" charset="0"/>
                        </a:rPr>
                        <a:t>Annual targets</a:t>
                      </a:r>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378227">
                <a:tc rowSpan="2">
                  <a:txBody>
                    <a:bodyPr/>
                    <a:lstStyle/>
                    <a:p>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Estimated Performance</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100" b="1" dirty="0">
                          <a:solidFill>
                            <a:srgbClr val="13328C"/>
                          </a:solidFill>
                          <a:latin typeface="Arial Narrow" panose="020B0606020202030204" pitchFamily="34" charset="0"/>
                        </a:rPr>
                        <a:t>MTEF PERIOD </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307310">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2019/20</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2020/21</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2021/22</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2022/23</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2023/24</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13328C"/>
                          </a:solidFill>
                          <a:latin typeface="Arial Narrow" panose="020B0606020202030204" pitchFamily="34" charset="0"/>
                        </a:rPr>
                        <a:t>2024/25</a:t>
                      </a:r>
                      <a:endParaRPr lang="en-ZA" sz="11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277367">
                <a:tc gridSpan="10">
                  <a:txBody>
                    <a:bodyPr/>
                    <a:lstStyle/>
                    <a:p>
                      <a:endParaRPr lang="en-ZA" sz="11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2755106">
                <a:tc rowSpan="2">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l" defTabSz="342900" rtl="0" eaLnBrk="1" latinLnBrk="0" hangingPunct="1">
                        <a:lnSpc>
                          <a:spcPct val="107000"/>
                        </a:lnSpc>
                        <a:spcAft>
                          <a:spcPts val="0"/>
                        </a:spcAft>
                      </a:pPr>
                      <a:r>
                        <a:rPr lang="en-ZA" sz="1100" b="1"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Revised RPAS Regulations </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Draft RPAS regulations signed off by the Exemption and Regulations Department (ERD). Progress report approved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tabLst>
                          <a:tab pos="180340" algn="l"/>
                          <a:tab pos="630555" algn="l"/>
                        </a:tabLs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Phase 1 of RPAS Operations Monitoring System project plan and report progress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Revision of RPAS regulations to include enforcement of the monitoring and tracking of RPAS operations.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Approval of draft revised regulations that enforces the monitoring and tracking of RPAS by CARCOMM.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revised regulations to DoT.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RPAS full Integration into Controlled Airspace regulatory concept</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1765761">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Peer Assessment CAP </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100% Peer Assessment CAP closure approved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of the Peer Assessment SACAA specific USAP CMA CAP and report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100% implementation of the Peer Assessment CAP approved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39653"/>
                  </a:ext>
                </a:extLst>
              </a:tr>
            </a:tbl>
          </a:graphicData>
        </a:graphic>
      </p:graphicFrame>
    </p:spTree>
    <p:extLst>
      <p:ext uri="{BB962C8B-B14F-4D97-AF65-F5344CB8AC3E}">
        <p14:creationId xmlns:p14="http://schemas.microsoft.com/office/powerpoint/2010/main" val="1959886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3"/>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1869003" y="89652"/>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SAFETY &amp; SECURITY</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3577184980"/>
              </p:ext>
            </p:extLst>
          </p:nvPr>
        </p:nvGraphicFramePr>
        <p:xfrm>
          <a:off x="300038" y="717452"/>
          <a:ext cx="8629650" cy="5686421"/>
        </p:xfrm>
        <a:graphic>
          <a:graphicData uri="http://schemas.openxmlformats.org/drawingml/2006/table">
            <a:tbl>
              <a:tblPr firstRow="1" bandRow="1">
                <a:tableStyleId>{5C22544A-7EE6-4342-B048-85BDC9FD1C3A}</a:tableStyleId>
              </a:tblPr>
              <a:tblGrid>
                <a:gridCol w="371475">
                  <a:extLst>
                    <a:ext uri="{9D8B030D-6E8A-4147-A177-3AD203B41FA5}">
                      <a16:colId xmlns:a16="http://schemas.microsoft.com/office/drawing/2014/main" val="3763425582"/>
                    </a:ext>
                  </a:extLst>
                </a:gridCol>
                <a:gridCol w="1042988">
                  <a:extLst>
                    <a:ext uri="{9D8B030D-6E8A-4147-A177-3AD203B41FA5}">
                      <a16:colId xmlns:a16="http://schemas.microsoft.com/office/drawing/2014/main" val="334973101"/>
                    </a:ext>
                  </a:extLst>
                </a:gridCol>
                <a:gridCol w="878681">
                  <a:extLst>
                    <a:ext uri="{9D8B030D-6E8A-4147-A177-3AD203B41FA5}">
                      <a16:colId xmlns:a16="http://schemas.microsoft.com/office/drawing/2014/main" val="1797409348"/>
                    </a:ext>
                  </a:extLst>
                </a:gridCol>
                <a:gridCol w="1158716">
                  <a:extLst>
                    <a:ext uri="{9D8B030D-6E8A-4147-A177-3AD203B41FA5}">
                      <a16:colId xmlns:a16="http://schemas.microsoft.com/office/drawing/2014/main" val="532960265"/>
                    </a:ext>
                  </a:extLst>
                </a:gridCol>
                <a:gridCol w="862965">
                  <a:extLst>
                    <a:ext uri="{9D8B030D-6E8A-4147-A177-3AD203B41FA5}">
                      <a16:colId xmlns:a16="http://schemas.microsoft.com/office/drawing/2014/main" val="3048891789"/>
                    </a:ext>
                  </a:extLst>
                </a:gridCol>
                <a:gridCol w="862965">
                  <a:extLst>
                    <a:ext uri="{9D8B030D-6E8A-4147-A177-3AD203B41FA5}">
                      <a16:colId xmlns:a16="http://schemas.microsoft.com/office/drawing/2014/main" val="690281739"/>
                    </a:ext>
                  </a:extLst>
                </a:gridCol>
                <a:gridCol w="862965">
                  <a:extLst>
                    <a:ext uri="{9D8B030D-6E8A-4147-A177-3AD203B41FA5}">
                      <a16:colId xmlns:a16="http://schemas.microsoft.com/office/drawing/2014/main" val="651832640"/>
                    </a:ext>
                  </a:extLst>
                </a:gridCol>
                <a:gridCol w="862965">
                  <a:extLst>
                    <a:ext uri="{9D8B030D-6E8A-4147-A177-3AD203B41FA5}">
                      <a16:colId xmlns:a16="http://schemas.microsoft.com/office/drawing/2014/main" val="2577803779"/>
                    </a:ext>
                  </a:extLst>
                </a:gridCol>
                <a:gridCol w="862965">
                  <a:extLst>
                    <a:ext uri="{9D8B030D-6E8A-4147-A177-3AD203B41FA5}">
                      <a16:colId xmlns:a16="http://schemas.microsoft.com/office/drawing/2014/main" val="638312092"/>
                    </a:ext>
                  </a:extLst>
                </a:gridCol>
                <a:gridCol w="862965">
                  <a:extLst>
                    <a:ext uri="{9D8B030D-6E8A-4147-A177-3AD203B41FA5}">
                      <a16:colId xmlns:a16="http://schemas.microsoft.com/office/drawing/2014/main" val="703527711"/>
                    </a:ext>
                  </a:extLst>
                </a:gridCol>
              </a:tblGrid>
              <a:tr h="332694">
                <a:tc>
                  <a:txBody>
                    <a:bodyPr/>
                    <a:lstStyle/>
                    <a:p>
                      <a:r>
                        <a:rPr lang="en-US" sz="1200" dirty="0">
                          <a:solidFill>
                            <a:srgbClr val="13328C"/>
                          </a:solidFill>
                          <a:latin typeface="Arial Narrow" panose="020B0606020202030204" pitchFamily="34" charset="0"/>
                        </a:rPr>
                        <a:t>No.</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Outcome</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 Indicator</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rgbClr val="13328C"/>
                          </a:solidFill>
                          <a:latin typeface="Arial Narrow" panose="020B0606020202030204" pitchFamily="34" charset="0"/>
                        </a:rPr>
                        <a:t>Annual targets</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450541">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Estimated Performance</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900" b="1" dirty="0">
                          <a:solidFill>
                            <a:srgbClr val="13328C"/>
                          </a:solidFill>
                          <a:latin typeface="Arial Narrow" panose="020B0606020202030204" pitchFamily="34" charset="0"/>
                        </a:rPr>
                        <a:t>MTEF PERIOD </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366065">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2019/20</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2020/21</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2021/22</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2022/23</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2023/24</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2024/25</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330397">
                <a:tc gridSpan="10">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2103362">
                <a:tc rowSpan="2">
                  <a:txBody>
                    <a:bodyPr/>
                    <a:lstStyle/>
                    <a:p>
                      <a:pPr>
                        <a:lnSpc>
                          <a:spcPct val="107000"/>
                        </a:lnSpc>
                        <a:spcAft>
                          <a:spcPts val="0"/>
                        </a:spcAft>
                      </a:pPr>
                      <a:r>
                        <a:rPr lang="en-US" sz="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13328C"/>
                          </a:solidFill>
                          <a:effectLst/>
                          <a:uLnTx/>
                          <a:uFillTx/>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ICVM Preparedness Plan.</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ICVM preparedness plan.</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the ICAO USOAP CMA SACAA specific CAP for recommendation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 ICVM Preparedness plan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70% of the ICVM CAP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of the ICVM CAP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the ICVM CAP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100% of the ICVM CAP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2103362">
                <a:tc vMerge="1">
                  <a:txBody>
                    <a:bodyPr/>
                    <a:lstStyle/>
                    <a:p>
                      <a:endParaRPr lang="en-ZA"/>
                    </a:p>
                  </a:txBody>
                  <a:tcPr>
                    <a:lnT w="12700" cap="flat" cmpd="sng" algn="ctr">
                      <a:solidFill>
                        <a:schemeClr val="tx1"/>
                      </a:solidFill>
                      <a:prstDash val="solid"/>
                      <a:round/>
                      <a:headEnd type="none" w="med" len="med"/>
                      <a:tailEnd type="none" w="med" len="med"/>
                    </a:lnT>
                  </a:tcPr>
                </a:tc>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GA strategy implementation</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GA strategy.</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the General Aviation (GA) safety strategy and implementation plan for approval by DCA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Implementation of Phase 1 of the General Aviation strategy and report quarterly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2 of the General Aviation strategy and report quarterly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3 of the General Aviation strategy and submit close-out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GA Safety Strategy for approval by DCA.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reviewed GA Safety Strategy</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38246"/>
                  </a:ext>
                </a:extLst>
              </a:tr>
            </a:tbl>
          </a:graphicData>
        </a:graphic>
      </p:graphicFrame>
    </p:spTree>
    <p:extLst>
      <p:ext uri="{BB962C8B-B14F-4D97-AF65-F5344CB8AC3E}">
        <p14:creationId xmlns:p14="http://schemas.microsoft.com/office/powerpoint/2010/main" val="787806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1"/>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1849953" y="3421"/>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FINANCE</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3354320428"/>
              </p:ext>
            </p:extLst>
          </p:nvPr>
        </p:nvGraphicFramePr>
        <p:xfrm>
          <a:off x="300038" y="520505"/>
          <a:ext cx="8629650" cy="6062706"/>
        </p:xfrm>
        <a:graphic>
          <a:graphicData uri="http://schemas.openxmlformats.org/drawingml/2006/table">
            <a:tbl>
              <a:tblPr firstRow="1" bandRow="1">
                <a:tableStyleId>{5C22544A-7EE6-4342-B048-85BDC9FD1C3A}</a:tableStyleId>
              </a:tblPr>
              <a:tblGrid>
                <a:gridCol w="371475">
                  <a:extLst>
                    <a:ext uri="{9D8B030D-6E8A-4147-A177-3AD203B41FA5}">
                      <a16:colId xmlns:a16="http://schemas.microsoft.com/office/drawing/2014/main" val="3763425582"/>
                    </a:ext>
                  </a:extLst>
                </a:gridCol>
                <a:gridCol w="1042988">
                  <a:extLst>
                    <a:ext uri="{9D8B030D-6E8A-4147-A177-3AD203B41FA5}">
                      <a16:colId xmlns:a16="http://schemas.microsoft.com/office/drawing/2014/main" val="334973101"/>
                    </a:ext>
                  </a:extLst>
                </a:gridCol>
                <a:gridCol w="878681">
                  <a:extLst>
                    <a:ext uri="{9D8B030D-6E8A-4147-A177-3AD203B41FA5}">
                      <a16:colId xmlns:a16="http://schemas.microsoft.com/office/drawing/2014/main" val="1797409348"/>
                    </a:ext>
                  </a:extLst>
                </a:gridCol>
                <a:gridCol w="1158716">
                  <a:extLst>
                    <a:ext uri="{9D8B030D-6E8A-4147-A177-3AD203B41FA5}">
                      <a16:colId xmlns:a16="http://schemas.microsoft.com/office/drawing/2014/main" val="532960265"/>
                    </a:ext>
                  </a:extLst>
                </a:gridCol>
                <a:gridCol w="862965">
                  <a:extLst>
                    <a:ext uri="{9D8B030D-6E8A-4147-A177-3AD203B41FA5}">
                      <a16:colId xmlns:a16="http://schemas.microsoft.com/office/drawing/2014/main" val="3048891789"/>
                    </a:ext>
                  </a:extLst>
                </a:gridCol>
                <a:gridCol w="862965">
                  <a:extLst>
                    <a:ext uri="{9D8B030D-6E8A-4147-A177-3AD203B41FA5}">
                      <a16:colId xmlns:a16="http://schemas.microsoft.com/office/drawing/2014/main" val="690281739"/>
                    </a:ext>
                  </a:extLst>
                </a:gridCol>
                <a:gridCol w="862965">
                  <a:extLst>
                    <a:ext uri="{9D8B030D-6E8A-4147-A177-3AD203B41FA5}">
                      <a16:colId xmlns:a16="http://schemas.microsoft.com/office/drawing/2014/main" val="651832640"/>
                    </a:ext>
                  </a:extLst>
                </a:gridCol>
                <a:gridCol w="862965">
                  <a:extLst>
                    <a:ext uri="{9D8B030D-6E8A-4147-A177-3AD203B41FA5}">
                      <a16:colId xmlns:a16="http://schemas.microsoft.com/office/drawing/2014/main" val="2577803779"/>
                    </a:ext>
                  </a:extLst>
                </a:gridCol>
                <a:gridCol w="862965">
                  <a:extLst>
                    <a:ext uri="{9D8B030D-6E8A-4147-A177-3AD203B41FA5}">
                      <a16:colId xmlns:a16="http://schemas.microsoft.com/office/drawing/2014/main" val="638312092"/>
                    </a:ext>
                  </a:extLst>
                </a:gridCol>
                <a:gridCol w="862965">
                  <a:extLst>
                    <a:ext uri="{9D8B030D-6E8A-4147-A177-3AD203B41FA5}">
                      <a16:colId xmlns:a16="http://schemas.microsoft.com/office/drawing/2014/main" val="703527711"/>
                    </a:ext>
                  </a:extLst>
                </a:gridCol>
              </a:tblGrid>
              <a:tr h="475109">
                <a:tc>
                  <a:txBody>
                    <a:bodyPr/>
                    <a:lstStyle/>
                    <a:p>
                      <a:r>
                        <a:rPr lang="en-US" sz="1300" dirty="0">
                          <a:solidFill>
                            <a:srgbClr val="13328C"/>
                          </a:solidFill>
                          <a:latin typeface="Arial Narrow" panose="020B0606020202030204" pitchFamily="34" charset="0"/>
                        </a:rPr>
                        <a:t>No.</a:t>
                      </a:r>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rgbClr val="13328C"/>
                          </a:solidFill>
                          <a:latin typeface="Arial Narrow" panose="020B0606020202030204" pitchFamily="34" charset="0"/>
                        </a:rPr>
                        <a:t>Outcome</a:t>
                      </a:r>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rgbClr val="13328C"/>
                          </a:solidFill>
                          <a:latin typeface="Arial Narrow" panose="020B0606020202030204" pitchFamily="34" charset="0"/>
                        </a:rPr>
                        <a:t>Output</a:t>
                      </a:r>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rgbClr val="13328C"/>
                          </a:solidFill>
                          <a:latin typeface="Arial Narrow" panose="020B0606020202030204" pitchFamily="34" charset="0"/>
                        </a:rPr>
                        <a:t>Output Indicator</a:t>
                      </a:r>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300" dirty="0">
                          <a:solidFill>
                            <a:srgbClr val="13328C"/>
                          </a:solidFill>
                          <a:latin typeface="Arial Narrow" panose="020B0606020202030204" pitchFamily="34" charset="0"/>
                        </a:rPr>
                        <a:t>Annual targets</a:t>
                      </a:r>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677615">
                <a:tc rowSpan="2">
                  <a:txBody>
                    <a:bodyPr/>
                    <a:lstStyle/>
                    <a:p>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Estimated Performance</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300" b="1" dirty="0">
                          <a:solidFill>
                            <a:srgbClr val="13328C"/>
                          </a:solidFill>
                          <a:latin typeface="Arial Narrow" panose="020B0606020202030204" pitchFamily="34" charset="0"/>
                        </a:rPr>
                        <a:t>MTEF PERIOD </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409051">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2019/20</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2020/21</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2021/22</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2022/23</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2023/24</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a:solidFill>
                            <a:srgbClr val="13328C"/>
                          </a:solidFill>
                          <a:latin typeface="Arial Narrow" panose="020B0606020202030204" pitchFamily="34" charset="0"/>
                        </a:rPr>
                        <a:t>2024/25</a:t>
                      </a:r>
                      <a:endParaRPr lang="en-ZA" sz="13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369194">
                <a:tc gridSpan="10">
                  <a:txBody>
                    <a:bodyPr/>
                    <a:lstStyle/>
                    <a:p>
                      <a:endParaRPr lang="en-ZA" sz="13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2350356">
                <a:tc rowSpan="2">
                  <a:txBody>
                    <a:bodyPr/>
                    <a:lstStyle/>
                    <a:p>
                      <a:pPr>
                        <a:lnSpc>
                          <a:spcPct val="107000"/>
                        </a:lnSpc>
                        <a:spcAft>
                          <a:spcPts val="0"/>
                        </a:spcAft>
                      </a:pPr>
                      <a:r>
                        <a:rPr lang="en-US" sz="13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2</a:t>
                      </a:r>
                      <a:endParaRPr lang="en-ZA" sz="13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3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0"/>
                        </a:spcAft>
                      </a:pPr>
                      <a:r>
                        <a:rPr lang="en-US" sz="13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Financial sustainability</a:t>
                      </a:r>
                      <a:endParaRPr lang="en-ZA" sz="130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13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Activity Based Costing model implementation</a:t>
                      </a:r>
                      <a:endParaRPr lang="en-ZA" sz="13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Implementation of the ABC model</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Bef>
                          <a:spcPts val="100"/>
                        </a:spcBef>
                        <a:spcAft>
                          <a:spcPts val="10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Phase 2 of the Funding Model project plan and report progress to the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the implementation plan for ABC model and implement 90% for approval by the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of the ABC implementation plan and report to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75% of the ABC implementation plan and report to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100% of the ABC implementation plan and report to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an impact analysis of the ABC for approval by Board.</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1781381">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13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FIU marketing plan </a:t>
                      </a:r>
                      <a:endParaRPr lang="en-ZA" sz="13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increase in revenue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framework for FIU sustainability for approval by the Board </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Prepare fit-for-purpose FIU aircraft and report progress to ExCo.</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Increase revenue by 5%</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Increase revenue by 7%</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Increase revenue by 9%</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Increase revenue by 10%</a:t>
                      </a:r>
                      <a:endParaRPr lang="en-ZA" sz="13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39653"/>
                  </a:ext>
                </a:extLst>
              </a:tr>
            </a:tbl>
          </a:graphicData>
        </a:graphic>
      </p:graphicFrame>
    </p:spTree>
    <p:extLst>
      <p:ext uri="{BB962C8B-B14F-4D97-AF65-F5344CB8AC3E}">
        <p14:creationId xmlns:p14="http://schemas.microsoft.com/office/powerpoint/2010/main" val="286659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646331"/>
          </a:xfrm>
          <a:prstGeom prst="rect">
            <a:avLst/>
          </a:prstGeom>
          <a:noFill/>
        </p:spPr>
        <p:txBody>
          <a:bodyPr wrap="square" rtlCol="0">
            <a:spAutoFit/>
          </a:bodyPr>
          <a:lstStyle/>
          <a:p>
            <a:pPr algn="ctr"/>
            <a:r>
              <a:rPr lang="en-US" sz="36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MANDATE </a:t>
            </a:r>
          </a:p>
        </p:txBody>
      </p:sp>
    </p:spTree>
    <p:extLst>
      <p:ext uri="{BB962C8B-B14F-4D97-AF65-F5344CB8AC3E}">
        <p14:creationId xmlns:p14="http://schemas.microsoft.com/office/powerpoint/2010/main" val="22631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17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06"/>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2002353" y="106285"/>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HUMAN CAPITAL</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2843467409"/>
              </p:ext>
            </p:extLst>
          </p:nvPr>
        </p:nvGraphicFramePr>
        <p:xfrm>
          <a:off x="300037" y="740899"/>
          <a:ext cx="8707976" cy="5713157"/>
        </p:xfrm>
        <a:graphic>
          <a:graphicData uri="http://schemas.openxmlformats.org/drawingml/2006/table">
            <a:tbl>
              <a:tblPr firstRow="1" bandRow="1">
                <a:tableStyleId>{5C22544A-7EE6-4342-B048-85BDC9FD1C3A}</a:tableStyleId>
              </a:tblPr>
              <a:tblGrid>
                <a:gridCol w="374846">
                  <a:extLst>
                    <a:ext uri="{9D8B030D-6E8A-4147-A177-3AD203B41FA5}">
                      <a16:colId xmlns:a16="http://schemas.microsoft.com/office/drawing/2014/main" val="3763425582"/>
                    </a:ext>
                  </a:extLst>
                </a:gridCol>
                <a:gridCol w="1052454">
                  <a:extLst>
                    <a:ext uri="{9D8B030D-6E8A-4147-A177-3AD203B41FA5}">
                      <a16:colId xmlns:a16="http://schemas.microsoft.com/office/drawing/2014/main" val="334973101"/>
                    </a:ext>
                  </a:extLst>
                </a:gridCol>
                <a:gridCol w="886656">
                  <a:extLst>
                    <a:ext uri="{9D8B030D-6E8A-4147-A177-3AD203B41FA5}">
                      <a16:colId xmlns:a16="http://schemas.microsoft.com/office/drawing/2014/main" val="1797409348"/>
                    </a:ext>
                  </a:extLst>
                </a:gridCol>
                <a:gridCol w="1169232">
                  <a:extLst>
                    <a:ext uri="{9D8B030D-6E8A-4147-A177-3AD203B41FA5}">
                      <a16:colId xmlns:a16="http://schemas.microsoft.com/office/drawing/2014/main" val="532960265"/>
                    </a:ext>
                  </a:extLst>
                </a:gridCol>
                <a:gridCol w="870798">
                  <a:extLst>
                    <a:ext uri="{9D8B030D-6E8A-4147-A177-3AD203B41FA5}">
                      <a16:colId xmlns:a16="http://schemas.microsoft.com/office/drawing/2014/main" val="3048891789"/>
                    </a:ext>
                  </a:extLst>
                </a:gridCol>
                <a:gridCol w="870798">
                  <a:extLst>
                    <a:ext uri="{9D8B030D-6E8A-4147-A177-3AD203B41FA5}">
                      <a16:colId xmlns:a16="http://schemas.microsoft.com/office/drawing/2014/main" val="690281739"/>
                    </a:ext>
                  </a:extLst>
                </a:gridCol>
                <a:gridCol w="870798">
                  <a:extLst>
                    <a:ext uri="{9D8B030D-6E8A-4147-A177-3AD203B41FA5}">
                      <a16:colId xmlns:a16="http://schemas.microsoft.com/office/drawing/2014/main" val="651832640"/>
                    </a:ext>
                  </a:extLst>
                </a:gridCol>
                <a:gridCol w="870798">
                  <a:extLst>
                    <a:ext uri="{9D8B030D-6E8A-4147-A177-3AD203B41FA5}">
                      <a16:colId xmlns:a16="http://schemas.microsoft.com/office/drawing/2014/main" val="2577803779"/>
                    </a:ext>
                  </a:extLst>
                </a:gridCol>
                <a:gridCol w="870798">
                  <a:extLst>
                    <a:ext uri="{9D8B030D-6E8A-4147-A177-3AD203B41FA5}">
                      <a16:colId xmlns:a16="http://schemas.microsoft.com/office/drawing/2014/main" val="638312092"/>
                    </a:ext>
                  </a:extLst>
                </a:gridCol>
                <a:gridCol w="870798">
                  <a:extLst>
                    <a:ext uri="{9D8B030D-6E8A-4147-A177-3AD203B41FA5}">
                      <a16:colId xmlns:a16="http://schemas.microsoft.com/office/drawing/2014/main" val="703527711"/>
                    </a:ext>
                  </a:extLst>
                </a:gridCol>
              </a:tblGrid>
              <a:tr h="473774">
                <a:tc>
                  <a:txBody>
                    <a:bodyPr/>
                    <a:lstStyle/>
                    <a:p>
                      <a:r>
                        <a:rPr lang="en-US" sz="1400" dirty="0">
                          <a:solidFill>
                            <a:srgbClr val="13328C"/>
                          </a:solidFill>
                          <a:latin typeface="Arial Narrow" panose="020B0606020202030204" pitchFamily="34" charset="0"/>
                        </a:rPr>
                        <a:t>No.</a:t>
                      </a:r>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13328C"/>
                          </a:solidFill>
                          <a:latin typeface="Arial Narrow" panose="020B0606020202030204" pitchFamily="34" charset="0"/>
                        </a:rPr>
                        <a:t>Outcome</a:t>
                      </a:r>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13328C"/>
                          </a:solidFill>
                          <a:latin typeface="Arial Narrow" panose="020B0606020202030204" pitchFamily="34" charset="0"/>
                        </a:rPr>
                        <a:t>Output</a:t>
                      </a:r>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13328C"/>
                          </a:solidFill>
                          <a:latin typeface="Arial Narrow" panose="020B0606020202030204" pitchFamily="34" charset="0"/>
                        </a:rPr>
                        <a:t>Output Indicator</a:t>
                      </a:r>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400" dirty="0">
                          <a:solidFill>
                            <a:srgbClr val="13328C"/>
                          </a:solidFill>
                          <a:latin typeface="Arial Narrow" panose="020B0606020202030204" pitchFamily="34" charset="0"/>
                        </a:rPr>
                        <a:t>Annual targets</a:t>
                      </a:r>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677861">
                <a:tc rowSpan="2">
                  <a:txBody>
                    <a:bodyPr/>
                    <a:lstStyle/>
                    <a:p>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Estimated Performance</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400" b="1" dirty="0">
                          <a:solidFill>
                            <a:srgbClr val="13328C"/>
                          </a:solidFill>
                          <a:latin typeface="Arial Narrow" panose="020B0606020202030204" pitchFamily="34" charset="0"/>
                        </a:rPr>
                        <a:t>MTEF PERIOD </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427687">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2019/20</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2020/21</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2021/22</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2022/23</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2023/24</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rgbClr val="13328C"/>
                          </a:solidFill>
                          <a:latin typeface="Arial Narrow" panose="020B0606020202030204" pitchFamily="34" charset="0"/>
                        </a:rPr>
                        <a:t>2024/25</a:t>
                      </a:r>
                      <a:endParaRPr lang="en-ZA" sz="14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386015">
                <a:tc gridSpan="10">
                  <a:txBody>
                    <a:bodyPr/>
                    <a:lstStyle/>
                    <a:p>
                      <a:endParaRPr lang="en-ZA" sz="14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3695495">
                <a:tc>
                  <a:txBody>
                    <a:bodyPr/>
                    <a:lstStyle/>
                    <a:p>
                      <a:pPr>
                        <a:lnSpc>
                          <a:spcPct val="107000"/>
                        </a:lnSpc>
                        <a:spcAft>
                          <a:spcPts val="0"/>
                        </a:spcAft>
                      </a:pPr>
                      <a:r>
                        <a:rPr lang="en-US" sz="14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Enhanced human capital management</a:t>
                      </a:r>
                      <a:endParaRPr lang="en-ZA" sz="140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14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Human Resource Strategy development</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HRC approved five-year Human Capital Strategy</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HR plan, reporting progress to Board</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and implement a 5- year comprehensive Human Capital strategy that supports organisational strategy for approval by HRC</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HR Strategy in accordance with the approved roll-out plan and report progress to HRC.</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HR Strategy in accordance with the approved roll-out plan and report progress to the HRC.</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HR Strategy in accordance with the approved roll-out plan and report progress to the HRC.</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HR Strategy in accordance with the approved roll-out plan and report progress to the HRC.</a:t>
                      </a:r>
                      <a:endParaRPr lang="en-ZA" sz="14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bl>
          </a:graphicData>
        </a:graphic>
      </p:graphicFrame>
    </p:spTree>
    <p:extLst>
      <p:ext uri="{BB962C8B-B14F-4D97-AF65-F5344CB8AC3E}">
        <p14:creationId xmlns:p14="http://schemas.microsoft.com/office/powerpoint/2010/main" val="2324947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55"/>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1973778" y="75155"/>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INNOVATION </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1727713049"/>
              </p:ext>
            </p:extLst>
          </p:nvPr>
        </p:nvGraphicFramePr>
        <p:xfrm>
          <a:off x="85725" y="618979"/>
          <a:ext cx="8954451" cy="6187200"/>
        </p:xfrm>
        <a:graphic>
          <a:graphicData uri="http://schemas.openxmlformats.org/drawingml/2006/table">
            <a:tbl>
              <a:tblPr firstRow="1" bandRow="1">
                <a:tableStyleId>{5C22544A-7EE6-4342-B048-85BDC9FD1C3A}</a:tableStyleId>
              </a:tblPr>
              <a:tblGrid>
                <a:gridCol w="385457">
                  <a:extLst>
                    <a:ext uri="{9D8B030D-6E8A-4147-A177-3AD203B41FA5}">
                      <a16:colId xmlns:a16="http://schemas.microsoft.com/office/drawing/2014/main" val="3763425582"/>
                    </a:ext>
                  </a:extLst>
                </a:gridCol>
                <a:gridCol w="1082243">
                  <a:extLst>
                    <a:ext uri="{9D8B030D-6E8A-4147-A177-3AD203B41FA5}">
                      <a16:colId xmlns:a16="http://schemas.microsoft.com/office/drawing/2014/main" val="334973101"/>
                    </a:ext>
                  </a:extLst>
                </a:gridCol>
                <a:gridCol w="911753">
                  <a:extLst>
                    <a:ext uri="{9D8B030D-6E8A-4147-A177-3AD203B41FA5}">
                      <a16:colId xmlns:a16="http://schemas.microsoft.com/office/drawing/2014/main" val="1797409348"/>
                    </a:ext>
                  </a:extLst>
                </a:gridCol>
                <a:gridCol w="1202328">
                  <a:extLst>
                    <a:ext uri="{9D8B030D-6E8A-4147-A177-3AD203B41FA5}">
                      <a16:colId xmlns:a16="http://schemas.microsoft.com/office/drawing/2014/main" val="532960265"/>
                    </a:ext>
                  </a:extLst>
                </a:gridCol>
                <a:gridCol w="895445">
                  <a:extLst>
                    <a:ext uri="{9D8B030D-6E8A-4147-A177-3AD203B41FA5}">
                      <a16:colId xmlns:a16="http://schemas.microsoft.com/office/drawing/2014/main" val="3048891789"/>
                    </a:ext>
                  </a:extLst>
                </a:gridCol>
                <a:gridCol w="895445">
                  <a:extLst>
                    <a:ext uri="{9D8B030D-6E8A-4147-A177-3AD203B41FA5}">
                      <a16:colId xmlns:a16="http://schemas.microsoft.com/office/drawing/2014/main" val="690281739"/>
                    </a:ext>
                  </a:extLst>
                </a:gridCol>
                <a:gridCol w="895445">
                  <a:extLst>
                    <a:ext uri="{9D8B030D-6E8A-4147-A177-3AD203B41FA5}">
                      <a16:colId xmlns:a16="http://schemas.microsoft.com/office/drawing/2014/main" val="651832640"/>
                    </a:ext>
                  </a:extLst>
                </a:gridCol>
                <a:gridCol w="895445">
                  <a:extLst>
                    <a:ext uri="{9D8B030D-6E8A-4147-A177-3AD203B41FA5}">
                      <a16:colId xmlns:a16="http://schemas.microsoft.com/office/drawing/2014/main" val="2577803779"/>
                    </a:ext>
                  </a:extLst>
                </a:gridCol>
                <a:gridCol w="895445">
                  <a:extLst>
                    <a:ext uri="{9D8B030D-6E8A-4147-A177-3AD203B41FA5}">
                      <a16:colId xmlns:a16="http://schemas.microsoft.com/office/drawing/2014/main" val="638312092"/>
                    </a:ext>
                  </a:extLst>
                </a:gridCol>
                <a:gridCol w="895445">
                  <a:extLst>
                    <a:ext uri="{9D8B030D-6E8A-4147-A177-3AD203B41FA5}">
                      <a16:colId xmlns:a16="http://schemas.microsoft.com/office/drawing/2014/main" val="703527711"/>
                    </a:ext>
                  </a:extLst>
                </a:gridCol>
              </a:tblGrid>
              <a:tr h="246746">
                <a:tc>
                  <a:txBody>
                    <a:bodyPr/>
                    <a:lstStyle/>
                    <a:p>
                      <a:r>
                        <a:rPr lang="en-US" sz="950" dirty="0">
                          <a:solidFill>
                            <a:srgbClr val="13328C"/>
                          </a:solidFill>
                          <a:latin typeface="Arial Narrow" panose="020B0606020202030204" pitchFamily="34" charset="0"/>
                        </a:rPr>
                        <a:t>No.</a:t>
                      </a:r>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dirty="0">
                          <a:solidFill>
                            <a:srgbClr val="13328C"/>
                          </a:solidFill>
                          <a:latin typeface="Arial Narrow" panose="020B0606020202030204" pitchFamily="34" charset="0"/>
                        </a:rPr>
                        <a:t>Outcome</a:t>
                      </a:r>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dirty="0">
                          <a:solidFill>
                            <a:srgbClr val="13328C"/>
                          </a:solidFill>
                          <a:latin typeface="Arial Narrow" panose="020B0606020202030204" pitchFamily="34" charset="0"/>
                        </a:rPr>
                        <a:t>Output</a:t>
                      </a:r>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dirty="0">
                          <a:solidFill>
                            <a:srgbClr val="13328C"/>
                          </a:solidFill>
                          <a:latin typeface="Arial Narrow" panose="020B0606020202030204" pitchFamily="34" charset="0"/>
                        </a:rPr>
                        <a:t>Output Indicator</a:t>
                      </a:r>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950" dirty="0">
                          <a:solidFill>
                            <a:srgbClr val="13328C"/>
                          </a:solidFill>
                          <a:latin typeface="Arial Narrow" panose="020B0606020202030204" pitchFamily="34" charset="0"/>
                        </a:rPr>
                        <a:t>Annual targets</a:t>
                      </a:r>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341162">
                <a:tc rowSpan="2">
                  <a:txBody>
                    <a:bodyPr/>
                    <a:lstStyle/>
                    <a:p>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Estimated Performance</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950" b="1" dirty="0">
                          <a:solidFill>
                            <a:srgbClr val="13328C"/>
                          </a:solidFill>
                          <a:latin typeface="Arial Narrow" panose="020B0606020202030204" pitchFamily="34" charset="0"/>
                        </a:rPr>
                        <a:t>MTEF PERIOD </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271496">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2019/20</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2020/21</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2021/22</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2022/23</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2023/24</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50" b="1" dirty="0">
                          <a:solidFill>
                            <a:srgbClr val="13328C"/>
                          </a:solidFill>
                          <a:latin typeface="Arial Narrow" panose="020B0606020202030204" pitchFamily="34" charset="0"/>
                        </a:rPr>
                        <a:t>2024/25</a:t>
                      </a:r>
                      <a:endParaRPr lang="en-ZA" sz="95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245042">
                <a:tc gridSpan="10">
                  <a:txBody>
                    <a:bodyPr/>
                    <a:lstStyle/>
                    <a:p>
                      <a:endParaRPr lang="en-ZA" sz="95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1169508">
                <a:tc rowSpan="4">
                  <a:txBody>
                    <a:bodyPr/>
                    <a:lstStyle/>
                    <a:p>
                      <a:pPr>
                        <a:lnSpc>
                          <a:spcPct val="107000"/>
                        </a:lnSpc>
                        <a:spcAft>
                          <a:spcPts val="0"/>
                        </a:spcAft>
                      </a:pPr>
                      <a:r>
                        <a:rPr lang="en-US" sz="9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4</a:t>
                      </a:r>
                      <a:endParaRPr lang="en-ZA" sz="9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nSpc>
                          <a:spcPct val="107000"/>
                        </a:lnSpc>
                        <a:spcAft>
                          <a:spcPts val="0"/>
                        </a:spcAft>
                      </a:pPr>
                      <a:r>
                        <a:rPr lang="en-US" sz="95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Innovation and Technology Management</a:t>
                      </a:r>
                      <a:endParaRPr lang="en-ZA" sz="95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95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Business process redesign</a:t>
                      </a:r>
                      <a:endParaRPr lang="en-ZA" sz="9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Times New Roman" panose="02020603050405020304" pitchFamily="18" charset="0"/>
                          <a:cs typeface="Times New Roman" panose="02020603050405020304" pitchFamily="18" charset="0"/>
                        </a:rPr>
                        <a:t>ExCo approved business process project plan.  </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project plan for business process redesign for approval by ExCo </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Mapping of identified current business processes and drafting the To-Be processes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Design to be processes and implement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Continuous improvement of business process automation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Evaluation and monitoring of To-Be processes against efficiency targets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874318">
                <a:tc vMerge="1">
                  <a:txBody>
                    <a:bodyPr/>
                    <a:lstStyle/>
                    <a:p>
                      <a:endParaRPr lang="en-ZA" sz="11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9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ICT strategy review and implementation</a:t>
                      </a:r>
                      <a:endParaRPr lang="en-ZA" sz="9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ICT strategy. </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3-year ICT Strategy and an implementation plan for Board approval</a:t>
                      </a:r>
                      <a:endParaRPr lang="en-ZA" sz="9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1 of ICT strategy approved by Board. </a:t>
                      </a:r>
                      <a:endParaRPr lang="en-ZA" sz="9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2 of ICT roadmap approved by Board.</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3 of ICT roadmap approved by Board.</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Review and revise the ICT Strategy for approval by the Board.</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new ICT strategy roadmap for approval by Board.</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39653"/>
                  </a:ext>
                </a:extLst>
              </a:tr>
              <a:tr h="1169508">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9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Research Strategy</a:t>
                      </a:r>
                      <a:endParaRPr lang="en-ZA" sz="9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Research Strategy</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SACAA research strategy and implementation plan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Applied research on priority operational projects for approval by ExCo. </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collaborative aviation industry research Roadmap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1 of the Collaborative aviation industry research Roadmap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2 of the Collaborative aviation industry research Roadmap for approval by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786080"/>
                  </a:ext>
                </a:extLst>
              </a:tr>
              <a:tr h="1684435">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US" sz="9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Scientifically researched study on the civil aviation industry landscape in South Africa</a:t>
                      </a:r>
                      <a:endParaRPr lang="en-ZA" sz="9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950" strike="sngStrike"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950" strike="sngStrike"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950" strike="sngStrike"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 research report with recommendations approved by the Board.</a:t>
                      </a:r>
                      <a:endParaRPr lang="en-ZA" sz="950" kern="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Commission a study on the economic impact of the current civil aviation landscape and framework in South Africa and propose areas of improvement for Board approval</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recommendations from the study and report progress to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recommendations from the study and report progress to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recommendations from the study and report progress to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recommendations from the study and report progress to ExCo</a:t>
                      </a:r>
                      <a:endParaRPr lang="en-ZA" sz="9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36389"/>
                  </a:ext>
                </a:extLst>
              </a:tr>
            </a:tbl>
          </a:graphicData>
        </a:graphic>
      </p:graphicFrame>
    </p:spTree>
    <p:extLst>
      <p:ext uri="{BB962C8B-B14F-4D97-AF65-F5344CB8AC3E}">
        <p14:creationId xmlns:p14="http://schemas.microsoft.com/office/powerpoint/2010/main" val="1560197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1935678" y="20560"/>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STAKEHOLDERS </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578601441"/>
              </p:ext>
            </p:extLst>
          </p:nvPr>
        </p:nvGraphicFramePr>
        <p:xfrm>
          <a:off x="114300" y="570505"/>
          <a:ext cx="8954451" cy="5709223"/>
        </p:xfrm>
        <a:graphic>
          <a:graphicData uri="http://schemas.openxmlformats.org/drawingml/2006/table">
            <a:tbl>
              <a:tblPr firstRow="1" bandRow="1">
                <a:tableStyleId>{5C22544A-7EE6-4342-B048-85BDC9FD1C3A}</a:tableStyleId>
              </a:tblPr>
              <a:tblGrid>
                <a:gridCol w="385457">
                  <a:extLst>
                    <a:ext uri="{9D8B030D-6E8A-4147-A177-3AD203B41FA5}">
                      <a16:colId xmlns:a16="http://schemas.microsoft.com/office/drawing/2014/main" val="3763425582"/>
                    </a:ext>
                  </a:extLst>
                </a:gridCol>
                <a:gridCol w="1082243">
                  <a:extLst>
                    <a:ext uri="{9D8B030D-6E8A-4147-A177-3AD203B41FA5}">
                      <a16:colId xmlns:a16="http://schemas.microsoft.com/office/drawing/2014/main" val="334973101"/>
                    </a:ext>
                  </a:extLst>
                </a:gridCol>
                <a:gridCol w="911753">
                  <a:extLst>
                    <a:ext uri="{9D8B030D-6E8A-4147-A177-3AD203B41FA5}">
                      <a16:colId xmlns:a16="http://schemas.microsoft.com/office/drawing/2014/main" val="1797409348"/>
                    </a:ext>
                  </a:extLst>
                </a:gridCol>
                <a:gridCol w="1202328">
                  <a:extLst>
                    <a:ext uri="{9D8B030D-6E8A-4147-A177-3AD203B41FA5}">
                      <a16:colId xmlns:a16="http://schemas.microsoft.com/office/drawing/2014/main" val="532960265"/>
                    </a:ext>
                  </a:extLst>
                </a:gridCol>
                <a:gridCol w="895445">
                  <a:extLst>
                    <a:ext uri="{9D8B030D-6E8A-4147-A177-3AD203B41FA5}">
                      <a16:colId xmlns:a16="http://schemas.microsoft.com/office/drawing/2014/main" val="3048891789"/>
                    </a:ext>
                  </a:extLst>
                </a:gridCol>
                <a:gridCol w="895445">
                  <a:extLst>
                    <a:ext uri="{9D8B030D-6E8A-4147-A177-3AD203B41FA5}">
                      <a16:colId xmlns:a16="http://schemas.microsoft.com/office/drawing/2014/main" val="690281739"/>
                    </a:ext>
                  </a:extLst>
                </a:gridCol>
                <a:gridCol w="895445">
                  <a:extLst>
                    <a:ext uri="{9D8B030D-6E8A-4147-A177-3AD203B41FA5}">
                      <a16:colId xmlns:a16="http://schemas.microsoft.com/office/drawing/2014/main" val="651832640"/>
                    </a:ext>
                  </a:extLst>
                </a:gridCol>
                <a:gridCol w="895445">
                  <a:extLst>
                    <a:ext uri="{9D8B030D-6E8A-4147-A177-3AD203B41FA5}">
                      <a16:colId xmlns:a16="http://schemas.microsoft.com/office/drawing/2014/main" val="2577803779"/>
                    </a:ext>
                  </a:extLst>
                </a:gridCol>
                <a:gridCol w="895445">
                  <a:extLst>
                    <a:ext uri="{9D8B030D-6E8A-4147-A177-3AD203B41FA5}">
                      <a16:colId xmlns:a16="http://schemas.microsoft.com/office/drawing/2014/main" val="638312092"/>
                    </a:ext>
                  </a:extLst>
                </a:gridCol>
                <a:gridCol w="895445">
                  <a:extLst>
                    <a:ext uri="{9D8B030D-6E8A-4147-A177-3AD203B41FA5}">
                      <a16:colId xmlns:a16="http://schemas.microsoft.com/office/drawing/2014/main" val="703527711"/>
                    </a:ext>
                  </a:extLst>
                </a:gridCol>
              </a:tblGrid>
              <a:tr h="253208">
                <a:tc>
                  <a:txBody>
                    <a:bodyPr/>
                    <a:lstStyle/>
                    <a:p>
                      <a:r>
                        <a:rPr lang="en-US" sz="1200" dirty="0">
                          <a:solidFill>
                            <a:srgbClr val="13328C"/>
                          </a:solidFill>
                          <a:latin typeface="Arial Narrow" panose="020B0606020202030204" pitchFamily="34" charset="0"/>
                        </a:rPr>
                        <a:t>No.</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Outcome</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 Indicator</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rgbClr val="13328C"/>
                          </a:solidFill>
                          <a:latin typeface="Arial Narrow" panose="020B0606020202030204" pitchFamily="34" charset="0"/>
                        </a:rPr>
                        <a:t>Annual targets</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342900">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Estimated Performance</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900" b="1" dirty="0">
                          <a:solidFill>
                            <a:srgbClr val="13328C"/>
                          </a:solidFill>
                          <a:latin typeface="Arial Narrow" panose="020B0606020202030204" pitchFamily="34" charset="0"/>
                        </a:rPr>
                        <a:t>MTEF PERIOD </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278606">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2019/20</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2020/21</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2021/22</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2022/23</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2023/24</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2024/25</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251460">
                <a:tc gridSpan="10">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1016270">
                <a:tc rowSpan="3">
                  <a:txBody>
                    <a:bodyPr/>
                    <a:lstStyle/>
                    <a:p>
                      <a:pPr>
                        <a:lnSpc>
                          <a:spcPct val="107000"/>
                        </a:lnSpc>
                        <a:spcAft>
                          <a:spcPts val="0"/>
                        </a:spcAft>
                      </a:pPr>
                      <a:r>
                        <a:rPr lang="en-US" sz="9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5</a:t>
                      </a:r>
                      <a:endParaRPr lang="en-ZA" sz="9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Improved Stakeholder Management and service excellence</a:t>
                      </a:r>
                      <a:endParaRPr lang="en-ZA" sz="120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Stakeholder Management Strategy implementation</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Stakeholder Management strategy approved by the Board.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revised Stakeholder Management Strategy for approval by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of Phase 1 Stakeholder Management Plan and report progress to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and Implement 90% of Phase 2 Stakeholder Management Plan and report progress to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and Implement 90% of Phase 3 Stakeholder management Plan and report progress to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Revised Stakeholder Management Strategy to be approved by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1 revised Stakeholder Management Plan and report progress to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1016270">
                <a:tc vMerge="1">
                  <a:txBody>
                    <a:bodyPr/>
                    <a:lstStyle/>
                    <a:p>
                      <a:endParaRPr lang="en-ZA" sz="11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Customer Contact Centre implementation</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Customer Contact Centre approved by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tabLst>
                          <a:tab pos="180340" algn="l"/>
                          <a:tab pos="630555" algn="l"/>
                        </a:tabLs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Customer Contact Centre business case for approval by the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Phase 1 Contact Centre business case and report progress to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2 85% Customer Contact Centre business case and report progress to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3 Customer Contact Centre business case and report progress to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Monitor and evaluate effectiveness of Customer Contact Centre and implement recommendations for approval by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39653"/>
                  </a:ext>
                </a:extLst>
              </a:tr>
              <a:tr h="1016270">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05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Transformation plan development</a:t>
                      </a:r>
                      <a:endParaRPr lang="en-ZA" sz="105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Board approved transformation plan </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three-year Transformation plan targeting Youth, Women and People living with disabilities for approval by the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year 1 of the transformation plan and report progress to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year 2 of the transformation plan and report progress to Board</a:t>
                      </a:r>
                      <a:endParaRPr lang="en-ZA" sz="105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year 3 of the transformation plan and report progress to Board</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05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786080"/>
                  </a:ext>
                </a:extLst>
              </a:tr>
            </a:tbl>
          </a:graphicData>
        </a:graphic>
      </p:graphicFrame>
      <p:pic>
        <p:nvPicPr>
          <p:cNvPr id="5" name="Picture 4">
            <a:extLst>
              <a:ext uri="{FF2B5EF4-FFF2-40B4-BE49-F238E27FC236}">
                <a16:creationId xmlns:a16="http://schemas.microsoft.com/office/drawing/2014/main" id="{2F704784-F981-45AC-B4DC-4581F9DA516B}"/>
              </a:ext>
            </a:extLst>
          </p:cNvPr>
          <p:cNvPicPr>
            <a:picLocks noChangeAspect="1"/>
          </p:cNvPicPr>
          <p:nvPr/>
        </p:nvPicPr>
        <p:blipFill>
          <a:blip r:embed="rId3"/>
          <a:stretch>
            <a:fillRect/>
          </a:stretch>
        </p:blipFill>
        <p:spPr>
          <a:xfrm>
            <a:off x="0" y="6400800"/>
            <a:ext cx="9144000" cy="457200"/>
          </a:xfrm>
          <a:prstGeom prst="rect">
            <a:avLst/>
          </a:prstGeom>
        </p:spPr>
      </p:pic>
    </p:spTree>
    <p:extLst>
      <p:ext uri="{BB962C8B-B14F-4D97-AF65-F5344CB8AC3E}">
        <p14:creationId xmlns:p14="http://schemas.microsoft.com/office/powerpoint/2010/main" val="394661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19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1"/>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2011878" y="27258"/>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STAKEHOLDERS </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1757309658"/>
              </p:ext>
            </p:extLst>
          </p:nvPr>
        </p:nvGraphicFramePr>
        <p:xfrm>
          <a:off x="114300" y="801858"/>
          <a:ext cx="8954451" cy="4975275"/>
        </p:xfrm>
        <a:graphic>
          <a:graphicData uri="http://schemas.openxmlformats.org/drawingml/2006/table">
            <a:tbl>
              <a:tblPr firstRow="1" bandRow="1">
                <a:tableStyleId>{5C22544A-7EE6-4342-B048-85BDC9FD1C3A}</a:tableStyleId>
              </a:tblPr>
              <a:tblGrid>
                <a:gridCol w="385457">
                  <a:extLst>
                    <a:ext uri="{9D8B030D-6E8A-4147-A177-3AD203B41FA5}">
                      <a16:colId xmlns:a16="http://schemas.microsoft.com/office/drawing/2014/main" val="3763425582"/>
                    </a:ext>
                  </a:extLst>
                </a:gridCol>
                <a:gridCol w="1082243">
                  <a:extLst>
                    <a:ext uri="{9D8B030D-6E8A-4147-A177-3AD203B41FA5}">
                      <a16:colId xmlns:a16="http://schemas.microsoft.com/office/drawing/2014/main" val="334973101"/>
                    </a:ext>
                  </a:extLst>
                </a:gridCol>
                <a:gridCol w="911753">
                  <a:extLst>
                    <a:ext uri="{9D8B030D-6E8A-4147-A177-3AD203B41FA5}">
                      <a16:colId xmlns:a16="http://schemas.microsoft.com/office/drawing/2014/main" val="1797409348"/>
                    </a:ext>
                  </a:extLst>
                </a:gridCol>
                <a:gridCol w="1202328">
                  <a:extLst>
                    <a:ext uri="{9D8B030D-6E8A-4147-A177-3AD203B41FA5}">
                      <a16:colId xmlns:a16="http://schemas.microsoft.com/office/drawing/2014/main" val="532960265"/>
                    </a:ext>
                  </a:extLst>
                </a:gridCol>
                <a:gridCol w="895445">
                  <a:extLst>
                    <a:ext uri="{9D8B030D-6E8A-4147-A177-3AD203B41FA5}">
                      <a16:colId xmlns:a16="http://schemas.microsoft.com/office/drawing/2014/main" val="3048891789"/>
                    </a:ext>
                  </a:extLst>
                </a:gridCol>
                <a:gridCol w="895445">
                  <a:extLst>
                    <a:ext uri="{9D8B030D-6E8A-4147-A177-3AD203B41FA5}">
                      <a16:colId xmlns:a16="http://schemas.microsoft.com/office/drawing/2014/main" val="690281739"/>
                    </a:ext>
                  </a:extLst>
                </a:gridCol>
                <a:gridCol w="895445">
                  <a:extLst>
                    <a:ext uri="{9D8B030D-6E8A-4147-A177-3AD203B41FA5}">
                      <a16:colId xmlns:a16="http://schemas.microsoft.com/office/drawing/2014/main" val="651832640"/>
                    </a:ext>
                  </a:extLst>
                </a:gridCol>
                <a:gridCol w="895445">
                  <a:extLst>
                    <a:ext uri="{9D8B030D-6E8A-4147-A177-3AD203B41FA5}">
                      <a16:colId xmlns:a16="http://schemas.microsoft.com/office/drawing/2014/main" val="2577803779"/>
                    </a:ext>
                  </a:extLst>
                </a:gridCol>
                <a:gridCol w="895445">
                  <a:extLst>
                    <a:ext uri="{9D8B030D-6E8A-4147-A177-3AD203B41FA5}">
                      <a16:colId xmlns:a16="http://schemas.microsoft.com/office/drawing/2014/main" val="638312092"/>
                    </a:ext>
                  </a:extLst>
                </a:gridCol>
                <a:gridCol w="895445">
                  <a:extLst>
                    <a:ext uri="{9D8B030D-6E8A-4147-A177-3AD203B41FA5}">
                      <a16:colId xmlns:a16="http://schemas.microsoft.com/office/drawing/2014/main" val="703527711"/>
                    </a:ext>
                  </a:extLst>
                </a:gridCol>
              </a:tblGrid>
              <a:tr h="426776">
                <a:tc>
                  <a:txBody>
                    <a:bodyPr/>
                    <a:lstStyle/>
                    <a:p>
                      <a:r>
                        <a:rPr lang="en-US" sz="1200" dirty="0">
                          <a:solidFill>
                            <a:srgbClr val="13328C"/>
                          </a:solidFill>
                          <a:latin typeface="Arial Narrow" panose="020B0606020202030204" pitchFamily="34" charset="0"/>
                        </a:rPr>
                        <a:t>No.</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Outcome</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 Indicator</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rgbClr val="13328C"/>
                          </a:solidFill>
                          <a:latin typeface="Arial Narrow" panose="020B0606020202030204" pitchFamily="34" charset="0"/>
                        </a:rPr>
                        <a:t>Annual targets</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577949">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Estimated Performance</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900" b="1" dirty="0">
                          <a:solidFill>
                            <a:srgbClr val="13328C"/>
                          </a:solidFill>
                          <a:latin typeface="Arial Narrow" panose="020B0606020202030204" pitchFamily="34" charset="0"/>
                        </a:rPr>
                        <a:t>MTEF PERIOD </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469583">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2019/20</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2020/21</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2021/22</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2022/23</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2023/24</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2024/25</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423830">
                <a:tc gridSpan="10">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3077137">
                <a:tc>
                  <a:txBody>
                    <a:bodyPr/>
                    <a:lstStyle/>
                    <a:p>
                      <a:pPr>
                        <a:lnSpc>
                          <a:spcPct val="107000"/>
                        </a:lnSpc>
                        <a:spcAft>
                          <a:spcPts val="0"/>
                        </a:spcAft>
                      </a:pPr>
                      <a:r>
                        <a:rPr lang="en-US" sz="9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5</a:t>
                      </a:r>
                      <a:endParaRPr lang="en-ZA" sz="9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Improved Stakeholder Management and service excellence</a:t>
                      </a:r>
                      <a:endParaRPr lang="en-ZA" sz="120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Regional Cooperation Strategy implementation. </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Regional Cooperation strategy approved by Board. </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100% Phase 1 of Board-approved Regional Cooperation Plan and report progress to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Phase 2 of Board-approved Regional Cooperation Plan implemented, and progress reported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the Regional Cooperation Strategy and develop a three-year roll-out plan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Phase 1 of Board-approved Regional Cooperation Plan implemented, and progress reported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Phase 2 of Board-approved Regional Cooperation Plan implemented, and progress reported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Phase 3 of Board-approved Regional Cooperation Plan implemented, and progress reported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bl>
          </a:graphicData>
        </a:graphic>
      </p:graphicFrame>
    </p:spTree>
    <p:extLst>
      <p:ext uri="{BB962C8B-B14F-4D97-AF65-F5344CB8AC3E}">
        <p14:creationId xmlns:p14="http://schemas.microsoft.com/office/powerpoint/2010/main" val="2754487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9" y="638114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1DB50C56-46DA-4312-AF02-AC993493A1FB}"/>
              </a:ext>
            </a:extLst>
          </p:cNvPr>
          <p:cNvSpPr txBox="1"/>
          <p:nvPr/>
        </p:nvSpPr>
        <p:spPr>
          <a:xfrm>
            <a:off x="2240478" y="58660"/>
            <a:ext cx="531545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PROGRAMME: GOVERNANCE</a:t>
            </a:r>
          </a:p>
        </p:txBody>
      </p:sp>
      <p:graphicFrame>
        <p:nvGraphicFramePr>
          <p:cNvPr id="2" name="Table 1">
            <a:extLst>
              <a:ext uri="{FF2B5EF4-FFF2-40B4-BE49-F238E27FC236}">
                <a16:creationId xmlns:a16="http://schemas.microsoft.com/office/drawing/2014/main" id="{819C9307-0DEA-4468-903D-E7B7A1765089}"/>
              </a:ext>
            </a:extLst>
          </p:cNvPr>
          <p:cNvGraphicFramePr>
            <a:graphicFrameLocks noGrp="1"/>
          </p:cNvGraphicFramePr>
          <p:nvPr>
            <p:extLst>
              <p:ext uri="{D42A27DB-BD31-4B8C-83A1-F6EECF244321}">
                <p14:modId xmlns:p14="http://schemas.microsoft.com/office/powerpoint/2010/main" val="4013015938"/>
              </p:ext>
            </p:extLst>
          </p:nvPr>
        </p:nvGraphicFramePr>
        <p:xfrm>
          <a:off x="114300" y="923778"/>
          <a:ext cx="8954451" cy="4919005"/>
        </p:xfrm>
        <a:graphic>
          <a:graphicData uri="http://schemas.openxmlformats.org/drawingml/2006/table">
            <a:tbl>
              <a:tblPr firstRow="1" bandRow="1">
                <a:tableStyleId>{5C22544A-7EE6-4342-B048-85BDC9FD1C3A}</a:tableStyleId>
              </a:tblPr>
              <a:tblGrid>
                <a:gridCol w="385457">
                  <a:extLst>
                    <a:ext uri="{9D8B030D-6E8A-4147-A177-3AD203B41FA5}">
                      <a16:colId xmlns:a16="http://schemas.microsoft.com/office/drawing/2014/main" val="3763425582"/>
                    </a:ext>
                  </a:extLst>
                </a:gridCol>
                <a:gridCol w="1082243">
                  <a:extLst>
                    <a:ext uri="{9D8B030D-6E8A-4147-A177-3AD203B41FA5}">
                      <a16:colId xmlns:a16="http://schemas.microsoft.com/office/drawing/2014/main" val="334973101"/>
                    </a:ext>
                  </a:extLst>
                </a:gridCol>
                <a:gridCol w="911753">
                  <a:extLst>
                    <a:ext uri="{9D8B030D-6E8A-4147-A177-3AD203B41FA5}">
                      <a16:colId xmlns:a16="http://schemas.microsoft.com/office/drawing/2014/main" val="1797409348"/>
                    </a:ext>
                  </a:extLst>
                </a:gridCol>
                <a:gridCol w="1202328">
                  <a:extLst>
                    <a:ext uri="{9D8B030D-6E8A-4147-A177-3AD203B41FA5}">
                      <a16:colId xmlns:a16="http://schemas.microsoft.com/office/drawing/2014/main" val="532960265"/>
                    </a:ext>
                  </a:extLst>
                </a:gridCol>
                <a:gridCol w="895445">
                  <a:extLst>
                    <a:ext uri="{9D8B030D-6E8A-4147-A177-3AD203B41FA5}">
                      <a16:colId xmlns:a16="http://schemas.microsoft.com/office/drawing/2014/main" val="3048891789"/>
                    </a:ext>
                  </a:extLst>
                </a:gridCol>
                <a:gridCol w="895445">
                  <a:extLst>
                    <a:ext uri="{9D8B030D-6E8A-4147-A177-3AD203B41FA5}">
                      <a16:colId xmlns:a16="http://schemas.microsoft.com/office/drawing/2014/main" val="690281739"/>
                    </a:ext>
                  </a:extLst>
                </a:gridCol>
                <a:gridCol w="895445">
                  <a:extLst>
                    <a:ext uri="{9D8B030D-6E8A-4147-A177-3AD203B41FA5}">
                      <a16:colId xmlns:a16="http://schemas.microsoft.com/office/drawing/2014/main" val="651832640"/>
                    </a:ext>
                  </a:extLst>
                </a:gridCol>
                <a:gridCol w="895445">
                  <a:extLst>
                    <a:ext uri="{9D8B030D-6E8A-4147-A177-3AD203B41FA5}">
                      <a16:colId xmlns:a16="http://schemas.microsoft.com/office/drawing/2014/main" val="2577803779"/>
                    </a:ext>
                  </a:extLst>
                </a:gridCol>
                <a:gridCol w="895445">
                  <a:extLst>
                    <a:ext uri="{9D8B030D-6E8A-4147-A177-3AD203B41FA5}">
                      <a16:colId xmlns:a16="http://schemas.microsoft.com/office/drawing/2014/main" val="638312092"/>
                    </a:ext>
                  </a:extLst>
                </a:gridCol>
                <a:gridCol w="895445">
                  <a:extLst>
                    <a:ext uri="{9D8B030D-6E8A-4147-A177-3AD203B41FA5}">
                      <a16:colId xmlns:a16="http://schemas.microsoft.com/office/drawing/2014/main" val="703527711"/>
                    </a:ext>
                  </a:extLst>
                </a:gridCol>
              </a:tblGrid>
              <a:tr h="426823">
                <a:tc>
                  <a:txBody>
                    <a:bodyPr/>
                    <a:lstStyle/>
                    <a:p>
                      <a:r>
                        <a:rPr lang="en-US" sz="1200" dirty="0">
                          <a:solidFill>
                            <a:srgbClr val="13328C"/>
                          </a:solidFill>
                          <a:latin typeface="Arial Narrow" panose="020B0606020202030204" pitchFamily="34" charset="0"/>
                        </a:rPr>
                        <a:t>No.</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Outcome</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13328C"/>
                          </a:solidFill>
                          <a:latin typeface="Arial Narrow" panose="020B0606020202030204" pitchFamily="34" charset="0"/>
                        </a:rPr>
                        <a:t>Output Indicator</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rgbClr val="13328C"/>
                          </a:solidFill>
                          <a:latin typeface="Arial Narrow" panose="020B0606020202030204" pitchFamily="34" charset="0"/>
                        </a:rPr>
                        <a:t>Annual targets</a:t>
                      </a:r>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79793"/>
                  </a:ext>
                </a:extLst>
              </a:tr>
              <a:tr h="578014">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Estimated Performance</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900" b="1" dirty="0">
                          <a:solidFill>
                            <a:srgbClr val="13328C"/>
                          </a:solidFill>
                          <a:latin typeface="Arial Narrow" panose="020B0606020202030204" pitchFamily="34" charset="0"/>
                        </a:rPr>
                        <a:t>MTEF PERIOD </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51299"/>
                  </a:ext>
                </a:extLst>
              </a:tr>
              <a:tr h="469635">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2019/20</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2020/21</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2021/22</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2022/23</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2023/24</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rgbClr val="13328C"/>
                          </a:solidFill>
                          <a:latin typeface="Arial Narrow" panose="020B0606020202030204" pitchFamily="34" charset="0"/>
                        </a:rPr>
                        <a:t>2024/25</a:t>
                      </a:r>
                      <a:endParaRPr lang="en-ZA" sz="900" b="1"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46694"/>
                  </a:ext>
                </a:extLst>
              </a:tr>
              <a:tr h="423877">
                <a:tc gridSpan="10">
                  <a:txBody>
                    <a:bodyPr/>
                    <a:lstStyle/>
                    <a:p>
                      <a:endParaRPr lang="en-ZA" sz="1200" dirty="0">
                        <a:solidFill>
                          <a:srgbClr val="13328C"/>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347609"/>
                  </a:ext>
                </a:extLst>
              </a:tr>
              <a:tr h="1488920">
                <a:tc rowSpan="2">
                  <a:txBody>
                    <a:bodyPr/>
                    <a:lstStyle/>
                    <a:p>
                      <a:pPr>
                        <a:lnSpc>
                          <a:spcPct val="107000"/>
                        </a:lnSpc>
                        <a:spcAft>
                          <a:spcPts val="0"/>
                        </a:spcAft>
                      </a:pPr>
                      <a:r>
                        <a:rPr lang="en-US" sz="9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6</a:t>
                      </a:r>
                      <a:endParaRPr lang="en-ZA" sz="9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Sustained Good Governance</a:t>
                      </a:r>
                      <a:endParaRPr lang="en-ZA" sz="1200" b="1"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Unqualified audit</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Unqualified audit</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Outcome by AGSA.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74660"/>
                  </a:ext>
                </a:extLst>
              </a:tr>
              <a:tr h="1531736">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solidFill>
                          <a:srgbClr val="13328C"/>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00"/>
                        </a:spcBef>
                        <a:spcAft>
                          <a:spcPts val="10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Legal Compliance</a:t>
                      </a:r>
                      <a:endParaRPr lang="en-ZA" sz="11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PFMA Compliance approved by the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342900" rtl="0" eaLnBrk="1" latinLnBrk="0" hangingPunct="1">
                        <a:lnSpc>
                          <a:spcPct val="107000"/>
                        </a:lnSpc>
                        <a:spcBef>
                          <a:spcPts val="100"/>
                        </a:spcBef>
                        <a:spcAft>
                          <a:spcPts val="10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786080"/>
                  </a:ext>
                </a:extLst>
              </a:tr>
            </a:tbl>
          </a:graphicData>
        </a:graphic>
      </p:graphicFrame>
    </p:spTree>
    <p:extLst>
      <p:ext uri="{BB962C8B-B14F-4D97-AF65-F5344CB8AC3E}">
        <p14:creationId xmlns:p14="http://schemas.microsoft.com/office/powerpoint/2010/main" val="2191321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17"/>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64870" y="2379288"/>
            <a:ext cx="7613611" cy="584775"/>
          </a:xfrm>
          <a:prstGeom prst="rect">
            <a:avLst/>
          </a:prstGeom>
          <a:noFill/>
        </p:spPr>
        <p:txBody>
          <a:bodyPr wrap="square" rtlCol="0">
            <a:spAutoFit/>
          </a:bodyPr>
          <a:lstStyle/>
          <a:p>
            <a:pPr algn="ctr"/>
            <a:r>
              <a:rPr lang="en-US" sz="3200" b="1" dirty="0">
                <a:solidFill>
                  <a:srgbClr val="13328C"/>
                </a:solidFill>
                <a:latin typeface="Arial Narrow" panose="020B0606020202030204" pitchFamily="34" charset="0"/>
                <a:ea typeface="Tahoma" panose="020B0604030504040204" pitchFamily="34" charset="0"/>
                <a:cs typeface="Tahoma" panose="020B0604030504040204" pitchFamily="34" charset="0"/>
              </a:rPr>
              <a:t>2020/21 QUARTERLY TARGETS</a:t>
            </a:r>
          </a:p>
        </p:txBody>
      </p:sp>
    </p:spTree>
    <p:extLst>
      <p:ext uri="{BB962C8B-B14F-4D97-AF65-F5344CB8AC3E}">
        <p14:creationId xmlns:p14="http://schemas.microsoft.com/office/powerpoint/2010/main" val="4247054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71"/>
            <a:ext cx="1257300" cy="319112"/>
          </a:xfrm>
          <a:prstGeom prst="rect">
            <a:avLst/>
          </a:prstGeom>
        </p:spPr>
      </p:pic>
      <p:graphicFrame>
        <p:nvGraphicFramePr>
          <p:cNvPr id="6" name="Content Placeholder 2">
            <a:extLst>
              <a:ext uri="{FF2B5EF4-FFF2-40B4-BE49-F238E27FC236}">
                <a16:creationId xmlns:a16="http://schemas.microsoft.com/office/drawing/2014/main" id="{690C189F-43CF-4D4F-B64D-BD3F3EB8584F}"/>
              </a:ext>
            </a:extLst>
          </p:cNvPr>
          <p:cNvGraphicFramePr>
            <a:graphicFrameLocks/>
          </p:cNvGraphicFramePr>
          <p:nvPr>
            <p:extLst>
              <p:ext uri="{D42A27DB-BD31-4B8C-83A1-F6EECF244321}">
                <p14:modId xmlns:p14="http://schemas.microsoft.com/office/powerpoint/2010/main" val="1464397634"/>
              </p:ext>
            </p:extLst>
          </p:nvPr>
        </p:nvGraphicFramePr>
        <p:xfrm>
          <a:off x="171449" y="876886"/>
          <a:ext cx="8700576" cy="5176496"/>
        </p:xfrm>
        <a:graphic>
          <a:graphicData uri="http://schemas.openxmlformats.org/drawingml/2006/table">
            <a:tbl>
              <a:tblPr firstRow="1" bandRow="1">
                <a:tableStyleId>{5C22544A-7EE6-4342-B048-85BDC9FD1C3A}</a:tableStyleId>
              </a:tblPr>
              <a:tblGrid>
                <a:gridCol w="1428345">
                  <a:extLst>
                    <a:ext uri="{9D8B030D-6E8A-4147-A177-3AD203B41FA5}">
                      <a16:colId xmlns:a16="http://schemas.microsoft.com/office/drawing/2014/main" val="20000"/>
                    </a:ext>
                  </a:extLst>
                </a:gridCol>
                <a:gridCol w="1471847">
                  <a:extLst>
                    <a:ext uri="{9D8B030D-6E8A-4147-A177-3AD203B41FA5}">
                      <a16:colId xmlns:a16="http://schemas.microsoft.com/office/drawing/2014/main" val="20001"/>
                    </a:ext>
                  </a:extLst>
                </a:gridCol>
                <a:gridCol w="1450096">
                  <a:extLst>
                    <a:ext uri="{9D8B030D-6E8A-4147-A177-3AD203B41FA5}">
                      <a16:colId xmlns:a16="http://schemas.microsoft.com/office/drawing/2014/main" val="20002"/>
                    </a:ext>
                  </a:extLst>
                </a:gridCol>
                <a:gridCol w="1450096">
                  <a:extLst>
                    <a:ext uri="{9D8B030D-6E8A-4147-A177-3AD203B41FA5}">
                      <a16:colId xmlns:a16="http://schemas.microsoft.com/office/drawing/2014/main" val="20003"/>
                    </a:ext>
                  </a:extLst>
                </a:gridCol>
                <a:gridCol w="1450096">
                  <a:extLst>
                    <a:ext uri="{9D8B030D-6E8A-4147-A177-3AD203B41FA5}">
                      <a16:colId xmlns:a16="http://schemas.microsoft.com/office/drawing/2014/main" val="20004"/>
                    </a:ext>
                  </a:extLst>
                </a:gridCol>
                <a:gridCol w="1450096">
                  <a:extLst>
                    <a:ext uri="{9D8B030D-6E8A-4147-A177-3AD203B41FA5}">
                      <a16:colId xmlns:a16="http://schemas.microsoft.com/office/drawing/2014/main" val="20005"/>
                    </a:ext>
                  </a:extLst>
                </a:gridCol>
              </a:tblGrid>
              <a:tr h="519281">
                <a:tc>
                  <a:txBody>
                    <a:bodyPr/>
                    <a:lstStyle/>
                    <a:p>
                      <a:r>
                        <a:rPr lang="en-US" sz="1100" dirty="0">
                          <a:solidFill>
                            <a:srgbClr val="13328C"/>
                          </a:solidFill>
                          <a:latin typeface="Arial Narrow" panose="020B0606020202030204" pitchFamily="34" charset="0"/>
                        </a:rPr>
                        <a:t>OUTPUT INDICATOR</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ANNUAL TARGET</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1</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2</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3</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4</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164304">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Strategy on industry cyber security.</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 Industry Cyber Security Strategy for ExCo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stakeholder consultations towards the development of the Industry Cyber Security Strategy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Finalise stakeholder consultations towards the development of the Industry Cyber Security Strategy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1st draft cyber security strategy and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Submission of final Industry Cyber security strategy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67760">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National Aviation Safety Plan.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National Aviation Safety Plan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industry stakeholders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Finalise stakeholder consultations towards the development of the NASP and report the outcome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Draft National Aviation Safety Plan for ExCo comments</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National Aviation Safety Plan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967760">
                <a:tc>
                  <a:txBody>
                    <a:bodyPr/>
                    <a:lstStyle/>
                    <a:p>
                      <a:pPr marL="0" algn="l" defTabSz="342900" rtl="0" eaLnBrk="1" latinLnBrk="0" hangingPunct="1">
                        <a:lnSpc>
                          <a:spcPct val="107000"/>
                        </a:lnSpc>
                        <a:spcAft>
                          <a:spcPts val="0"/>
                        </a:spcAft>
                      </a:pPr>
                      <a:r>
                        <a:rPr lang="en-GB"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Risk-based oversight model.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risk-based oversight model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towards the development of a risk-based oversight model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1st draft risk-based model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risk-based oversight model to ExCo for comments</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risk-based oversight model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1557391">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Draft RPAS regulations signed off by Exemption and Regulations Department (ERD). Progress report approved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Development of regulations that enforces the monitoring and tracking of RPAS.  Submit draft regulations to ERD for CARCOMM readiness.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Consult industry and report outcome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Consult industry and report outcome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Develop draft regulations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Submit draft regulations to ERD for CARCOM readiness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95E51350-3306-4C69-A5C2-A452C2E6D591}"/>
              </a:ext>
            </a:extLst>
          </p:cNvPr>
          <p:cNvSpPr txBox="1"/>
          <p:nvPr/>
        </p:nvSpPr>
        <p:spPr>
          <a:xfrm>
            <a:off x="1575582" y="22471"/>
            <a:ext cx="7132320"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INDICATORS, ANNUAL AND QUARTERLY TARGETS</a:t>
            </a:r>
          </a:p>
        </p:txBody>
      </p:sp>
    </p:spTree>
    <p:extLst>
      <p:ext uri="{BB962C8B-B14F-4D97-AF65-F5344CB8AC3E}">
        <p14:creationId xmlns:p14="http://schemas.microsoft.com/office/powerpoint/2010/main" val="4060673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graphicFrame>
        <p:nvGraphicFramePr>
          <p:cNvPr id="6" name="Content Placeholder 2">
            <a:extLst>
              <a:ext uri="{FF2B5EF4-FFF2-40B4-BE49-F238E27FC236}">
                <a16:creationId xmlns:a16="http://schemas.microsoft.com/office/drawing/2014/main" id="{690C189F-43CF-4D4F-B64D-BD3F3EB8584F}"/>
              </a:ext>
            </a:extLst>
          </p:cNvPr>
          <p:cNvGraphicFramePr>
            <a:graphicFrameLocks/>
          </p:cNvGraphicFramePr>
          <p:nvPr>
            <p:extLst>
              <p:ext uri="{D42A27DB-BD31-4B8C-83A1-F6EECF244321}">
                <p14:modId xmlns:p14="http://schemas.microsoft.com/office/powerpoint/2010/main" val="399441650"/>
              </p:ext>
            </p:extLst>
          </p:nvPr>
        </p:nvGraphicFramePr>
        <p:xfrm>
          <a:off x="171450" y="876885"/>
          <a:ext cx="8719333" cy="5162842"/>
        </p:xfrm>
        <a:graphic>
          <a:graphicData uri="http://schemas.openxmlformats.org/drawingml/2006/table">
            <a:tbl>
              <a:tblPr firstRow="1" bandRow="1">
                <a:tableStyleId>{5C22544A-7EE6-4342-B048-85BDC9FD1C3A}</a:tableStyleId>
              </a:tblPr>
              <a:tblGrid>
                <a:gridCol w="1453222">
                  <a:extLst>
                    <a:ext uri="{9D8B030D-6E8A-4147-A177-3AD203B41FA5}">
                      <a16:colId xmlns:a16="http://schemas.microsoft.com/office/drawing/2014/main" val="20000"/>
                    </a:ext>
                  </a:extLst>
                </a:gridCol>
                <a:gridCol w="1453222">
                  <a:extLst>
                    <a:ext uri="{9D8B030D-6E8A-4147-A177-3AD203B41FA5}">
                      <a16:colId xmlns:a16="http://schemas.microsoft.com/office/drawing/2014/main" val="20001"/>
                    </a:ext>
                  </a:extLst>
                </a:gridCol>
                <a:gridCol w="1431424">
                  <a:extLst>
                    <a:ext uri="{9D8B030D-6E8A-4147-A177-3AD203B41FA5}">
                      <a16:colId xmlns:a16="http://schemas.microsoft.com/office/drawing/2014/main" val="20002"/>
                    </a:ext>
                  </a:extLst>
                </a:gridCol>
                <a:gridCol w="1496819">
                  <a:extLst>
                    <a:ext uri="{9D8B030D-6E8A-4147-A177-3AD203B41FA5}">
                      <a16:colId xmlns:a16="http://schemas.microsoft.com/office/drawing/2014/main" val="20003"/>
                    </a:ext>
                  </a:extLst>
                </a:gridCol>
                <a:gridCol w="1431424">
                  <a:extLst>
                    <a:ext uri="{9D8B030D-6E8A-4147-A177-3AD203B41FA5}">
                      <a16:colId xmlns:a16="http://schemas.microsoft.com/office/drawing/2014/main" val="20004"/>
                    </a:ext>
                  </a:extLst>
                </a:gridCol>
                <a:gridCol w="1453222">
                  <a:extLst>
                    <a:ext uri="{9D8B030D-6E8A-4147-A177-3AD203B41FA5}">
                      <a16:colId xmlns:a16="http://schemas.microsoft.com/office/drawing/2014/main" val="20005"/>
                    </a:ext>
                  </a:extLst>
                </a:gridCol>
              </a:tblGrid>
              <a:tr h="618127">
                <a:tc>
                  <a:txBody>
                    <a:bodyPr/>
                    <a:lstStyle/>
                    <a:p>
                      <a:r>
                        <a:rPr lang="en-US" sz="1100" dirty="0">
                          <a:solidFill>
                            <a:srgbClr val="13328C"/>
                          </a:solidFill>
                          <a:latin typeface="Arial Narrow" panose="020B0606020202030204" pitchFamily="34" charset="0"/>
                        </a:rPr>
                        <a:t>OUTPUT INDICATOR</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ANNUAL TARGET</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1</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2</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3</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4</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18020">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100% Peer Assessment CAP closure approved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100% implementation of the Peer Assessment CAP approved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Peer Assessment CAP and submit to DCA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Peer Assessment CAP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Peer Assessment CAP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Peer Assessment CAP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151976">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ICVM preparedness plan. (to be moved to 2021/22</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 ICVM Preparedness plan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an ICAO compliance gap analysis and make recommendations for ExCo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 ICVM preparedness plan with timelines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the ICVM preparedness plan and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the ICVM preparedness plan and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1322743">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GA plan.</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Phase 1 of the General Aviation strategy and report quarterly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tabLst>
                          <a:tab pos="180340" algn="l"/>
                          <a:tab pos="630555" algn="l"/>
                        </a:tabLs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30% of Phase 1 of the General Aviation Strategy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of Phase 1 of the General Aviation Strategy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70% of Phase 1 of the General Aviation Strategy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Phase 1 of the General Aviation Strategy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1151976">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Implementation of the ABC model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the implementation plan for ABC model and implement 90%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on the ABC model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project plan for implanting the ABC model and seek approval from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of the ABC model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the ABC model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95E51350-3306-4C69-A5C2-A452C2E6D591}"/>
              </a:ext>
            </a:extLst>
          </p:cNvPr>
          <p:cNvSpPr txBox="1"/>
          <p:nvPr/>
        </p:nvSpPr>
        <p:spPr>
          <a:xfrm>
            <a:off x="1297795" y="-12724"/>
            <a:ext cx="6889601"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INDICATORS, ANNUAL AND QUARTERLY TARGETS</a:t>
            </a:r>
          </a:p>
        </p:txBody>
      </p:sp>
    </p:spTree>
    <p:extLst>
      <p:ext uri="{BB962C8B-B14F-4D97-AF65-F5344CB8AC3E}">
        <p14:creationId xmlns:p14="http://schemas.microsoft.com/office/powerpoint/2010/main" val="2393691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0557"/>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graphicFrame>
        <p:nvGraphicFramePr>
          <p:cNvPr id="6" name="Content Placeholder 2">
            <a:extLst>
              <a:ext uri="{FF2B5EF4-FFF2-40B4-BE49-F238E27FC236}">
                <a16:creationId xmlns:a16="http://schemas.microsoft.com/office/drawing/2014/main" id="{690C189F-43CF-4D4F-B64D-BD3F3EB8584F}"/>
              </a:ext>
            </a:extLst>
          </p:cNvPr>
          <p:cNvGraphicFramePr>
            <a:graphicFrameLocks/>
          </p:cNvGraphicFramePr>
          <p:nvPr>
            <p:extLst>
              <p:ext uri="{D42A27DB-BD31-4B8C-83A1-F6EECF244321}">
                <p14:modId xmlns:p14="http://schemas.microsoft.com/office/powerpoint/2010/main" val="2506416043"/>
              </p:ext>
            </p:extLst>
          </p:nvPr>
        </p:nvGraphicFramePr>
        <p:xfrm>
          <a:off x="171450" y="825305"/>
          <a:ext cx="8714640" cy="5078436"/>
        </p:xfrm>
        <a:graphic>
          <a:graphicData uri="http://schemas.openxmlformats.org/drawingml/2006/table">
            <a:tbl>
              <a:tblPr firstRow="1" bandRow="1">
                <a:tableStyleId>{5C22544A-7EE6-4342-B048-85BDC9FD1C3A}</a:tableStyleId>
              </a:tblPr>
              <a:tblGrid>
                <a:gridCol w="1452440">
                  <a:extLst>
                    <a:ext uri="{9D8B030D-6E8A-4147-A177-3AD203B41FA5}">
                      <a16:colId xmlns:a16="http://schemas.microsoft.com/office/drawing/2014/main" val="20000"/>
                    </a:ext>
                  </a:extLst>
                </a:gridCol>
                <a:gridCol w="1452440">
                  <a:extLst>
                    <a:ext uri="{9D8B030D-6E8A-4147-A177-3AD203B41FA5}">
                      <a16:colId xmlns:a16="http://schemas.microsoft.com/office/drawing/2014/main" val="20001"/>
                    </a:ext>
                  </a:extLst>
                </a:gridCol>
                <a:gridCol w="1452440">
                  <a:extLst>
                    <a:ext uri="{9D8B030D-6E8A-4147-A177-3AD203B41FA5}">
                      <a16:colId xmlns:a16="http://schemas.microsoft.com/office/drawing/2014/main" val="20002"/>
                    </a:ext>
                  </a:extLst>
                </a:gridCol>
                <a:gridCol w="1452440">
                  <a:extLst>
                    <a:ext uri="{9D8B030D-6E8A-4147-A177-3AD203B41FA5}">
                      <a16:colId xmlns:a16="http://schemas.microsoft.com/office/drawing/2014/main" val="20003"/>
                    </a:ext>
                  </a:extLst>
                </a:gridCol>
                <a:gridCol w="1452440">
                  <a:extLst>
                    <a:ext uri="{9D8B030D-6E8A-4147-A177-3AD203B41FA5}">
                      <a16:colId xmlns:a16="http://schemas.microsoft.com/office/drawing/2014/main" val="20004"/>
                    </a:ext>
                  </a:extLst>
                </a:gridCol>
                <a:gridCol w="1452440">
                  <a:extLst>
                    <a:ext uri="{9D8B030D-6E8A-4147-A177-3AD203B41FA5}">
                      <a16:colId xmlns:a16="http://schemas.microsoft.com/office/drawing/2014/main" val="20005"/>
                    </a:ext>
                  </a:extLst>
                </a:gridCol>
              </a:tblGrid>
              <a:tr h="592796">
                <a:tc>
                  <a:txBody>
                    <a:bodyPr/>
                    <a:lstStyle/>
                    <a:p>
                      <a:r>
                        <a:rPr lang="en-US" sz="1100" dirty="0">
                          <a:solidFill>
                            <a:srgbClr val="13328C"/>
                          </a:solidFill>
                          <a:latin typeface="Arial Narrow" panose="020B0606020202030204" pitchFamily="34" charset="0"/>
                        </a:rPr>
                        <a:t>OUTPUT INDICATOR</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ANNUAL TARGET</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1</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2</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3</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4</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783200">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increase in revenue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Prepare fit-for-purpose FIU aircraft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Aircraft modification for FIU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Aircraft modification for FIU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Aircraft modification for FIU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N/A</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329136">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HRC approved five-year Human Capital Strategy</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and implement a 5- year comprehensive Human Capital strategy that supports organisational strategy for approval by HRC</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consultations with internal stakeholders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5-year Human Capital strategy and plan and submit to ExCo for comments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Human Capital Strategy to HRC for approval.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year 1 targets in the Human Capital Plan and report to ExCo and HRC quarterly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1268537">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business process project plan.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project plan for business process redesign for approval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project plan to map Business Processes from As-Is to To-Be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as per project plan to draft To-Be processes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as per project plan to draft To-Be processes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as per project plan to draft To-Be processes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1104767">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ICT plan.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1 of ICT strategy approved by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30% Phase 1 of ICT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Phase 1 of ICT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70% Phase 1 of ICT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Phase 1 of ICT Plan for Board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95E51350-3306-4C69-A5C2-A452C2E6D591}"/>
              </a:ext>
            </a:extLst>
          </p:cNvPr>
          <p:cNvSpPr txBox="1"/>
          <p:nvPr/>
        </p:nvSpPr>
        <p:spPr>
          <a:xfrm>
            <a:off x="2021403" y="88279"/>
            <a:ext cx="6592714"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INDICATORS, ANNUAL AND QUARTERLY TARGETS</a:t>
            </a:r>
          </a:p>
        </p:txBody>
      </p:sp>
    </p:spTree>
    <p:extLst>
      <p:ext uri="{BB962C8B-B14F-4D97-AF65-F5344CB8AC3E}">
        <p14:creationId xmlns:p14="http://schemas.microsoft.com/office/powerpoint/2010/main" val="1508888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graphicFrame>
        <p:nvGraphicFramePr>
          <p:cNvPr id="6" name="Content Placeholder 2">
            <a:extLst>
              <a:ext uri="{FF2B5EF4-FFF2-40B4-BE49-F238E27FC236}">
                <a16:creationId xmlns:a16="http://schemas.microsoft.com/office/drawing/2014/main" id="{690C189F-43CF-4D4F-B64D-BD3F3EB8584F}"/>
              </a:ext>
            </a:extLst>
          </p:cNvPr>
          <p:cNvGraphicFramePr>
            <a:graphicFrameLocks/>
          </p:cNvGraphicFramePr>
          <p:nvPr>
            <p:extLst>
              <p:ext uri="{D42A27DB-BD31-4B8C-83A1-F6EECF244321}">
                <p14:modId xmlns:p14="http://schemas.microsoft.com/office/powerpoint/2010/main" val="2220294843"/>
              </p:ext>
            </p:extLst>
          </p:nvPr>
        </p:nvGraphicFramePr>
        <p:xfrm>
          <a:off x="361950" y="964811"/>
          <a:ext cx="8572500" cy="507492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gridCol w="1428750">
                  <a:extLst>
                    <a:ext uri="{9D8B030D-6E8A-4147-A177-3AD203B41FA5}">
                      <a16:colId xmlns:a16="http://schemas.microsoft.com/office/drawing/2014/main" val="20005"/>
                    </a:ext>
                  </a:extLst>
                </a:gridCol>
              </a:tblGrid>
              <a:tr h="583224">
                <a:tc>
                  <a:txBody>
                    <a:bodyPr/>
                    <a:lstStyle/>
                    <a:p>
                      <a:r>
                        <a:rPr lang="en-US" sz="1100" dirty="0">
                          <a:solidFill>
                            <a:srgbClr val="13328C"/>
                          </a:solidFill>
                          <a:latin typeface="Arial Narrow" panose="020B0606020202030204" pitchFamily="34" charset="0"/>
                        </a:rPr>
                        <a:t>OUTPUT INDICATOR</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ANNUAL TARGET</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1</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2</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3</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4</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74491">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ExCo approved Research Strategy</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SACAA research strategy and implementation plan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all relevant stakeholders and report outcome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draft research strategy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final research strategy and submit to ExCo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Submit final research strategy to Board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568223">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 research report with recommendations approved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Commission a study on the economic impact of the current civil aviation landscape and framework in South Africa and propose areas of improvement for Board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Draft Specifications and follow the tender process to appoint research consultants to commission the civil aviation landscape and framework study.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Appoint research consultants and develop Terms of Reference for approval by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the study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Conduct the study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974491">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Stakeholder Management plan approved by the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of Phase 1 Stakeholder Management Plan and report progress to the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30% of stakeholder management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of stakeholder management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70% of stakeholder management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of stakeholder management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974491">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Customer Contact Centre plan approved by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Phase 1 Contact Centre business case and report progress to ExCo.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25% Phase 1 Contact Centre project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40% Phase 1 Contact Centre project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60% Phase 1 Contact centre project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Phase 1 Contact centre project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95E51350-3306-4C69-A5C2-A452C2E6D591}"/>
              </a:ext>
            </a:extLst>
          </p:cNvPr>
          <p:cNvSpPr txBox="1"/>
          <p:nvPr/>
        </p:nvSpPr>
        <p:spPr>
          <a:xfrm>
            <a:off x="2116653" y="88279"/>
            <a:ext cx="6413058"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INDICATORS, ANNUAL AND QUARTERLY TARGETS</a:t>
            </a:r>
          </a:p>
        </p:txBody>
      </p:sp>
    </p:spTree>
    <p:extLst>
      <p:ext uri="{BB962C8B-B14F-4D97-AF65-F5344CB8AC3E}">
        <p14:creationId xmlns:p14="http://schemas.microsoft.com/office/powerpoint/2010/main" val="304360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9" name="Rectangle 8">
            <a:extLst>
              <a:ext uri="{FF2B5EF4-FFF2-40B4-BE49-F238E27FC236}">
                <a16:creationId xmlns:a16="http://schemas.microsoft.com/office/drawing/2014/main" id="{E802763F-F7DA-4D7D-ACD2-B2CEB518A9AE}"/>
              </a:ext>
            </a:extLst>
          </p:cNvPr>
          <p:cNvSpPr/>
          <p:nvPr/>
        </p:nvSpPr>
        <p:spPr>
          <a:xfrm>
            <a:off x="158621" y="1720333"/>
            <a:ext cx="4192400" cy="3762568"/>
          </a:xfrm>
          <a:prstGeom prst="rect">
            <a:avLst/>
          </a:prstGeom>
          <a:solidFill>
            <a:schemeClr val="tx2">
              <a:lumMod val="50000"/>
            </a:schemeClr>
          </a:solidFill>
          <a:ln w="25400" cap="flat" cmpd="sng" algn="ctr">
            <a:noFill/>
            <a:prstDash val="solid"/>
          </a:ln>
          <a:effectLst/>
        </p:spPr>
        <p:txBody>
          <a:bodyPr wrap="square">
            <a:spAutoFit/>
          </a:bodyPr>
          <a:lstStyle/>
          <a:p>
            <a:pPr defTabSz="342900">
              <a:defRPr/>
            </a:pPr>
            <a:r>
              <a:rPr lang="en-US" b="1" kern="0" dirty="0">
                <a:solidFill>
                  <a:srgbClr val="D3C9A5">
                    <a:lumMod val="20000"/>
                    <a:lumOff val="80000"/>
                  </a:srgbClr>
                </a:solidFill>
                <a:latin typeface="Arial Narrow" panose="020B0606020202030204" pitchFamily="34" charset="0"/>
                <a:ea typeface="Tahoma" panose="020B0604030504040204" pitchFamily="34" charset="0"/>
                <a:cs typeface="Tahoma" panose="020B0604030504040204" pitchFamily="34" charset="0"/>
              </a:rPr>
              <a:t>MANDATE (CONTEMPORARY TRANSLATION) </a:t>
            </a:r>
          </a:p>
          <a:p>
            <a:pPr defTabSz="342900">
              <a:defRPr/>
            </a:pPr>
            <a:endParaRPr lang="en-US" b="1" kern="0" dirty="0">
              <a:solidFill>
                <a:srgbClr val="D3C9A5">
                  <a:lumMod val="20000"/>
                  <a:lumOff val="80000"/>
                </a:srgbClr>
              </a:solidFill>
              <a:latin typeface="Arial Narrow" panose="020B0606020202030204" pitchFamily="34" charset="0"/>
              <a:ea typeface="Tahoma" panose="020B0604030504040204" pitchFamily="34" charset="0"/>
              <a:cs typeface="Tahoma" panose="020B0604030504040204" pitchFamily="34" charset="0"/>
            </a:endParaRPr>
          </a:p>
          <a:p>
            <a:pPr defTabSz="342900">
              <a:defRPr/>
            </a:pPr>
            <a:r>
              <a:rPr lang="en-US" kern="0" dirty="0">
                <a:solidFill>
                  <a:srgbClr val="D3C9A5">
                    <a:lumMod val="20000"/>
                    <a:lumOff val="80000"/>
                  </a:srgbClr>
                </a:solidFill>
                <a:latin typeface="Arial Narrow" panose="020B0606020202030204" pitchFamily="34" charset="0"/>
                <a:ea typeface="Tahoma" panose="020B0604030504040204" pitchFamily="34" charset="0"/>
                <a:cs typeface="Tahoma" panose="020B0604030504040204" pitchFamily="34" charset="0"/>
              </a:rPr>
              <a:t>“Regulating the civil aviation industry to ensure </a:t>
            </a:r>
            <a:r>
              <a:rPr lang="en-US" kern="0" dirty="0">
                <a:solidFill>
                  <a:srgbClr val="C00000"/>
                </a:solidFill>
                <a:latin typeface="Arial Narrow" panose="020B0606020202030204" pitchFamily="34" charset="0"/>
                <a:ea typeface="Tahoma" panose="020B0604030504040204" pitchFamily="34" charset="0"/>
                <a:cs typeface="Tahoma" panose="020B0604030504040204" pitchFamily="34" charset="0"/>
              </a:rPr>
              <a:t>security and safety </a:t>
            </a:r>
            <a:r>
              <a:rPr lang="en-US" kern="0" dirty="0">
                <a:solidFill>
                  <a:srgbClr val="D3C9A5">
                    <a:lumMod val="20000"/>
                    <a:lumOff val="80000"/>
                  </a:srgbClr>
                </a:solidFill>
                <a:latin typeface="Arial Narrow" panose="020B0606020202030204" pitchFamily="34" charset="0"/>
                <a:ea typeface="Tahoma" panose="020B0604030504040204" pitchFamily="34" charset="0"/>
                <a:cs typeface="Tahoma" panose="020B0604030504040204" pitchFamily="34" charset="0"/>
              </a:rPr>
              <a:t>by complying with the International Civil Aviation Organization (ICAO) SARPs, taking into consideration the local context.”</a:t>
            </a: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D3C9A5">
                  <a:lumMod val="20000"/>
                  <a:lumOff val="80000"/>
                </a:srgbClr>
              </a:solidFill>
              <a:latin typeface="Cambria" panose="02040503050406030204" pitchFamily="18" charset="0"/>
              <a:cs typeface="Arial" pitchFamily="34" charset="0"/>
            </a:endParaRPr>
          </a:p>
          <a:p>
            <a:pPr defTabSz="342900">
              <a:defRPr/>
            </a:pPr>
            <a:endParaRPr lang="en-US" sz="1050" kern="0" dirty="0">
              <a:solidFill>
                <a:srgbClr val="595959">
                  <a:lumMod val="75000"/>
                </a:srgbClr>
              </a:solidFill>
              <a:latin typeface="Cambria" panose="02040503050406030204" pitchFamily="18" charset="0"/>
              <a:cs typeface="Arial" pitchFamily="34" charset="0"/>
            </a:endParaRPr>
          </a:p>
        </p:txBody>
      </p:sp>
      <p:graphicFrame>
        <p:nvGraphicFramePr>
          <p:cNvPr id="10" name="Table 9">
            <a:extLst>
              <a:ext uri="{FF2B5EF4-FFF2-40B4-BE49-F238E27FC236}">
                <a16:creationId xmlns:a16="http://schemas.microsoft.com/office/drawing/2014/main" id="{1151A868-E9A5-4C9D-98F8-487C3B5163B6}"/>
              </a:ext>
            </a:extLst>
          </p:cNvPr>
          <p:cNvGraphicFramePr>
            <a:graphicFrameLocks noGrp="1"/>
          </p:cNvGraphicFramePr>
          <p:nvPr>
            <p:extLst>
              <p:ext uri="{D42A27DB-BD31-4B8C-83A1-F6EECF244321}">
                <p14:modId xmlns:p14="http://schemas.microsoft.com/office/powerpoint/2010/main" val="2059393077"/>
              </p:ext>
            </p:extLst>
          </p:nvPr>
        </p:nvGraphicFramePr>
        <p:xfrm>
          <a:off x="4442460" y="1618459"/>
          <a:ext cx="4396741" cy="4235316"/>
        </p:xfrm>
        <a:graphic>
          <a:graphicData uri="http://schemas.openxmlformats.org/drawingml/2006/table">
            <a:tbl>
              <a:tblPr firstRow="1" bandRow="1">
                <a:tableStyleId>{2D5ABB26-0587-4C30-8999-92F81FD0307C}</a:tableStyleId>
              </a:tblPr>
              <a:tblGrid>
                <a:gridCol w="384716">
                  <a:extLst>
                    <a:ext uri="{9D8B030D-6E8A-4147-A177-3AD203B41FA5}">
                      <a16:colId xmlns:a16="http://schemas.microsoft.com/office/drawing/2014/main" val="20000"/>
                    </a:ext>
                  </a:extLst>
                </a:gridCol>
                <a:gridCol w="4012025">
                  <a:extLst>
                    <a:ext uri="{9D8B030D-6E8A-4147-A177-3AD203B41FA5}">
                      <a16:colId xmlns:a16="http://schemas.microsoft.com/office/drawing/2014/main" val="20001"/>
                    </a:ext>
                  </a:extLst>
                </a:gridCol>
              </a:tblGrid>
              <a:tr h="495801">
                <a:tc gridSpan="2">
                  <a:txBody>
                    <a:bodyPr/>
                    <a:lstStyle/>
                    <a:p>
                      <a:r>
                        <a:rPr lang="en-ZA" sz="18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OBJECTS OF THE CIVIL AVIATION AUTHORITY</a:t>
                      </a:r>
                    </a:p>
                  </a:txBody>
                  <a:tcPr marL="68580" marR="68580" marT="34290" marB="34290"/>
                </a:tc>
                <a:tc hMerge="1">
                  <a:txBody>
                    <a:bodyPr/>
                    <a:lstStyle/>
                    <a:p>
                      <a:endParaRPr lang="en-ZA" dirty="0"/>
                    </a:p>
                  </a:txBody>
                  <a:tcPr/>
                </a:tc>
                <a:extLst>
                  <a:ext uri="{0D108BD9-81ED-4DB2-BD59-A6C34878D82A}">
                    <a16:rowId xmlns:a16="http://schemas.microsoft.com/office/drawing/2014/main" val="10000"/>
                  </a:ext>
                </a:extLst>
              </a:tr>
              <a:tr h="409575">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a)</a:t>
                      </a:r>
                    </a:p>
                  </a:txBody>
                  <a:tcPr marL="68580" marR="68580" marT="34290" marB="34290">
                    <a:solidFill>
                      <a:schemeClr val="accent6">
                        <a:lumMod val="20000"/>
                        <a:lumOff val="80000"/>
                      </a:schemeClr>
                    </a:solidFill>
                  </a:tcPr>
                </a:tc>
                <a:tc>
                  <a:txBody>
                    <a:bodyPr/>
                    <a:lstStyle/>
                    <a:p>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Control and regulate civil aviation safety and security</a:t>
                      </a:r>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10001"/>
                  </a:ext>
                </a:extLst>
              </a:tr>
              <a:tr h="685800">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b)</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Oversee the implementation and compliance with the National Aviation Security Program;</a:t>
                      </a:r>
                    </a:p>
                    <a:p>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2"/>
                  </a:ext>
                </a:extLst>
              </a:tr>
              <a:tr h="685800">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c)</a:t>
                      </a:r>
                    </a:p>
                  </a:txBody>
                  <a:tcPr marL="68580" marR="68580" marT="34290" marB="3429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Oversee the functioning and development of the civil aviation industry;</a:t>
                      </a:r>
                    </a:p>
                    <a:p>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10003"/>
                  </a:ext>
                </a:extLst>
              </a:tr>
              <a:tr h="480060">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Promote civil aviation safety and security;</a:t>
                      </a:r>
                    </a:p>
                    <a:p>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4"/>
                  </a:ext>
                </a:extLst>
              </a:tr>
              <a:tr h="685800">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e)</a:t>
                      </a:r>
                    </a:p>
                  </a:txBody>
                  <a:tcPr marL="68580" marR="68580" marT="34290" marB="3429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Develop any regulations that are required in terms of this Act; and</a:t>
                      </a:r>
                    </a:p>
                    <a:p>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10005"/>
                  </a:ext>
                </a:extLst>
              </a:tr>
              <a:tr h="685800">
                <a:tc>
                  <a:txBody>
                    <a:bodyPr/>
                    <a:lstStyle/>
                    <a:p>
                      <a:pPr algn="ctr"/>
                      <a:r>
                        <a:rPr lang="en-ZA" sz="12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rPr>
                        <a:t>f)</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accent1">
                              <a:lumMod val="50000"/>
                            </a:schemeClr>
                          </a:solidFill>
                          <a:effectLst/>
                          <a:uLnTx/>
                          <a:uFillTx/>
                          <a:latin typeface="Arial Narrow" panose="020B0606020202030204" pitchFamily="34" charset="0"/>
                          <a:ea typeface="Tahoma" panose="020B0604030504040204" pitchFamily="34" charset="0"/>
                          <a:cs typeface="Tahoma" panose="020B0604030504040204" pitchFamily="34" charset="0"/>
                        </a:rPr>
                        <a:t>Monitor and ensure compliance with this Act and the Convention. </a:t>
                      </a:r>
                    </a:p>
                    <a:p>
                      <a:endParaRPr lang="en-ZA" sz="1400" b="1" dirty="0">
                        <a:solidFill>
                          <a:schemeClr val="accent1">
                            <a:lumMod val="50000"/>
                          </a:schemeClr>
                        </a:solidFill>
                        <a:latin typeface="Arial Narrow" panose="020B060602020203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6E77AF2C-5F14-45A3-8E15-25ABE566DFB6}"/>
              </a:ext>
            </a:extLst>
          </p:cNvPr>
          <p:cNvSpPr txBox="1"/>
          <p:nvPr/>
        </p:nvSpPr>
        <p:spPr>
          <a:xfrm>
            <a:off x="1727835" y="65196"/>
            <a:ext cx="7613611" cy="507831"/>
          </a:xfrm>
          <a:prstGeom prst="rect">
            <a:avLst/>
          </a:prstGeom>
          <a:noFill/>
        </p:spPr>
        <p:txBody>
          <a:bodyPr wrap="square" rtlCol="0">
            <a:spAutoFit/>
          </a:bodyPr>
          <a:lstStyle/>
          <a:p>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MANDATE – CIVIL AVIATION ACT</a:t>
            </a:r>
          </a:p>
        </p:txBody>
      </p:sp>
    </p:spTree>
    <p:extLst>
      <p:ext uri="{BB962C8B-B14F-4D97-AF65-F5344CB8AC3E}">
        <p14:creationId xmlns:p14="http://schemas.microsoft.com/office/powerpoint/2010/main" val="1742246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31"/>
            <a:ext cx="1257300" cy="319112"/>
          </a:xfrm>
          <a:prstGeom prst="rect">
            <a:avLst/>
          </a:prstGeom>
        </p:spPr>
      </p:pic>
      <p:graphicFrame>
        <p:nvGraphicFramePr>
          <p:cNvPr id="6" name="Content Placeholder 2">
            <a:extLst>
              <a:ext uri="{FF2B5EF4-FFF2-40B4-BE49-F238E27FC236}">
                <a16:creationId xmlns:a16="http://schemas.microsoft.com/office/drawing/2014/main" id="{690C189F-43CF-4D4F-B64D-BD3F3EB8584F}"/>
              </a:ext>
            </a:extLst>
          </p:cNvPr>
          <p:cNvGraphicFramePr>
            <a:graphicFrameLocks/>
          </p:cNvGraphicFramePr>
          <p:nvPr>
            <p:extLst>
              <p:ext uri="{D42A27DB-BD31-4B8C-83A1-F6EECF244321}">
                <p14:modId xmlns:p14="http://schemas.microsoft.com/office/powerpoint/2010/main" val="4238798200"/>
              </p:ext>
            </p:extLst>
          </p:nvPr>
        </p:nvGraphicFramePr>
        <p:xfrm>
          <a:off x="171449" y="834683"/>
          <a:ext cx="8709954" cy="5073748"/>
        </p:xfrm>
        <a:graphic>
          <a:graphicData uri="http://schemas.openxmlformats.org/drawingml/2006/table">
            <a:tbl>
              <a:tblPr firstRow="1" bandRow="1">
                <a:tableStyleId>{5C22544A-7EE6-4342-B048-85BDC9FD1C3A}</a:tableStyleId>
              </a:tblPr>
              <a:tblGrid>
                <a:gridCol w="1451659">
                  <a:extLst>
                    <a:ext uri="{9D8B030D-6E8A-4147-A177-3AD203B41FA5}">
                      <a16:colId xmlns:a16="http://schemas.microsoft.com/office/drawing/2014/main" val="20000"/>
                    </a:ext>
                  </a:extLst>
                </a:gridCol>
                <a:gridCol w="1451659">
                  <a:extLst>
                    <a:ext uri="{9D8B030D-6E8A-4147-A177-3AD203B41FA5}">
                      <a16:colId xmlns:a16="http://schemas.microsoft.com/office/drawing/2014/main" val="20001"/>
                    </a:ext>
                  </a:extLst>
                </a:gridCol>
                <a:gridCol w="1451659">
                  <a:extLst>
                    <a:ext uri="{9D8B030D-6E8A-4147-A177-3AD203B41FA5}">
                      <a16:colId xmlns:a16="http://schemas.microsoft.com/office/drawing/2014/main" val="20002"/>
                    </a:ext>
                  </a:extLst>
                </a:gridCol>
                <a:gridCol w="1451659">
                  <a:extLst>
                    <a:ext uri="{9D8B030D-6E8A-4147-A177-3AD203B41FA5}">
                      <a16:colId xmlns:a16="http://schemas.microsoft.com/office/drawing/2014/main" val="20003"/>
                    </a:ext>
                  </a:extLst>
                </a:gridCol>
                <a:gridCol w="1451659">
                  <a:extLst>
                    <a:ext uri="{9D8B030D-6E8A-4147-A177-3AD203B41FA5}">
                      <a16:colId xmlns:a16="http://schemas.microsoft.com/office/drawing/2014/main" val="20004"/>
                    </a:ext>
                  </a:extLst>
                </a:gridCol>
                <a:gridCol w="1451659">
                  <a:extLst>
                    <a:ext uri="{9D8B030D-6E8A-4147-A177-3AD203B41FA5}">
                      <a16:colId xmlns:a16="http://schemas.microsoft.com/office/drawing/2014/main" val="20005"/>
                    </a:ext>
                  </a:extLst>
                </a:gridCol>
              </a:tblGrid>
              <a:tr h="582277">
                <a:tc>
                  <a:txBody>
                    <a:bodyPr/>
                    <a:lstStyle/>
                    <a:p>
                      <a:r>
                        <a:rPr lang="en-US" sz="1100" dirty="0">
                          <a:solidFill>
                            <a:srgbClr val="13328C"/>
                          </a:solidFill>
                          <a:latin typeface="Arial Narrow" panose="020B0606020202030204" pitchFamily="34" charset="0"/>
                        </a:rPr>
                        <a:t>OUTPUT INDICATOR</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ANNUAL TARGET</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1</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2</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3</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100" dirty="0">
                          <a:solidFill>
                            <a:srgbClr val="13328C"/>
                          </a:solidFill>
                          <a:latin typeface="Arial Narrow" panose="020B0606020202030204" pitchFamily="34" charset="0"/>
                        </a:rPr>
                        <a:t>QUARTER 4</a:t>
                      </a:r>
                    </a:p>
                  </a:txBody>
                  <a:tcPr marL="68580" marR="68580" marT="34288" marB="3428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456369">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Board approved transformation plan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three-year Transformation plan targeting Youth, Women and People living with disabilities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Consult stakeholders and develop a transformation plan and seek ExCo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30% approved transformation plan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approved transformation plan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80% approved transformation plan and report progress to ExCo</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305550">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Percentage implementation of the Regional Cooperation plan approved by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90% Phase 2 of Board-approved Regional Cooperation Plan implemented, and progress reported to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Revise the Regional cooperation annual plan and submit to Board for approval</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30% Regional cooperation annual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50% Regional cooperation annual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 90% Regional cooperation annual plan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864776">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Unqualified audit</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Outcome by AGSA approved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unqualified audit with no significant findings approved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Develop a corrective action plan for approval by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Close 50% of the audit findings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Close 75% of audit findings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Close 100% of the audit findings and report progress to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864776">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PFMA Compliance approved by the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95% Compliance with PFMA for approval by the Board</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95% PFMA Compliance and report status to ExCo and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95% PFMA Compliance and report status to ExCo and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95% PFMA Compliance and report status to ExCo and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algn="l" defTabSz="342900" rtl="0" eaLnBrk="1" latinLnBrk="0" hangingPunct="1">
                        <a:lnSpc>
                          <a:spcPct val="107000"/>
                        </a:lnSpc>
                        <a:spcAft>
                          <a:spcPts val="0"/>
                        </a:spcAft>
                      </a:pPr>
                      <a:r>
                        <a:rPr lang="en-US"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Achieve 95% PFMA Compliance and report status to ExCo and Board </a:t>
                      </a:r>
                      <a:endParaRPr lang="en-ZA" sz="1100" kern="12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95E51350-3306-4C69-A5C2-A452C2E6D591}"/>
              </a:ext>
            </a:extLst>
          </p:cNvPr>
          <p:cNvSpPr txBox="1"/>
          <p:nvPr/>
        </p:nvSpPr>
        <p:spPr>
          <a:xfrm>
            <a:off x="2088078" y="40799"/>
            <a:ext cx="6455700"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cs typeface="Arial"/>
              </a:rPr>
              <a:t>INDICATORS, ANNUAL AND QUARTERLY TARGETS</a:t>
            </a:r>
          </a:p>
        </p:txBody>
      </p:sp>
    </p:spTree>
    <p:extLst>
      <p:ext uri="{BB962C8B-B14F-4D97-AF65-F5344CB8AC3E}">
        <p14:creationId xmlns:p14="http://schemas.microsoft.com/office/powerpoint/2010/main" val="1057645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 y="6339611"/>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1" y="64262"/>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923330"/>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MTEF BUDGET</a:t>
            </a:r>
          </a:p>
          <a:p>
            <a:pPr algn="ctr"/>
            <a:r>
              <a:rPr lang="en-US" sz="2700" b="1" i="1" dirty="0">
                <a:solidFill>
                  <a:srgbClr val="FF0000"/>
                </a:solidFill>
                <a:latin typeface="Arial Narrow" panose="020B0606020202030204" pitchFamily="34" charset="0"/>
                <a:ea typeface="Tahoma" panose="020B0604030504040204" pitchFamily="34" charset="0"/>
                <a:cs typeface="Tahoma" panose="020B0604030504040204" pitchFamily="34" charset="0"/>
              </a:rPr>
              <a:t>(As approved Prior Covid-19 Outbreak)</a:t>
            </a:r>
          </a:p>
        </p:txBody>
      </p:sp>
    </p:spTree>
    <p:extLst>
      <p:ext uri="{BB962C8B-B14F-4D97-AF65-F5344CB8AC3E}">
        <p14:creationId xmlns:p14="http://schemas.microsoft.com/office/powerpoint/2010/main" val="3607934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155"/>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 y="76629"/>
            <a:ext cx="1257300" cy="319112"/>
          </a:xfrm>
          <a:prstGeom prst="rect">
            <a:avLst/>
          </a:prstGeom>
        </p:spPr>
      </p:pic>
      <p:sp>
        <p:nvSpPr>
          <p:cNvPr id="7" name="TextBox 6">
            <a:extLst>
              <a:ext uri="{FF2B5EF4-FFF2-40B4-BE49-F238E27FC236}">
                <a16:creationId xmlns:a16="http://schemas.microsoft.com/office/drawing/2014/main" id="{A21ED072-1D87-4C67-96FE-056CF43908BC}"/>
              </a:ext>
            </a:extLst>
          </p:cNvPr>
          <p:cNvSpPr txBox="1"/>
          <p:nvPr/>
        </p:nvSpPr>
        <p:spPr>
          <a:xfrm>
            <a:off x="1431329" y="76630"/>
            <a:ext cx="716403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MTEF BUDGET</a:t>
            </a:r>
          </a:p>
        </p:txBody>
      </p:sp>
      <p:pic>
        <p:nvPicPr>
          <p:cNvPr id="9" name="Picture 8">
            <a:extLst>
              <a:ext uri="{FF2B5EF4-FFF2-40B4-BE49-F238E27FC236}">
                <a16:creationId xmlns:a16="http://schemas.microsoft.com/office/drawing/2014/main" id="{5B8325E6-EC50-4488-A988-70BFF9E14C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31" y="647114"/>
            <a:ext cx="8535829" cy="5678658"/>
          </a:xfrm>
          <a:prstGeom prst="rect">
            <a:avLst/>
          </a:prstGeom>
          <a:noFill/>
          <a:ln>
            <a:noFill/>
          </a:ln>
        </p:spPr>
      </p:pic>
    </p:spTree>
    <p:extLst>
      <p:ext uri="{BB962C8B-B14F-4D97-AF65-F5344CB8AC3E}">
        <p14:creationId xmlns:p14="http://schemas.microsoft.com/office/powerpoint/2010/main" val="243492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868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49373"/>
            <a:ext cx="1257300" cy="319112"/>
          </a:xfrm>
          <a:prstGeom prst="rect">
            <a:avLst/>
          </a:prstGeom>
        </p:spPr>
      </p:pic>
      <p:sp>
        <p:nvSpPr>
          <p:cNvPr id="7" name="TextBox 6">
            <a:extLst>
              <a:ext uri="{FF2B5EF4-FFF2-40B4-BE49-F238E27FC236}">
                <a16:creationId xmlns:a16="http://schemas.microsoft.com/office/drawing/2014/main" id="{A21ED072-1D87-4C67-96FE-056CF43908BC}"/>
              </a:ext>
            </a:extLst>
          </p:cNvPr>
          <p:cNvSpPr txBox="1"/>
          <p:nvPr/>
        </p:nvSpPr>
        <p:spPr>
          <a:xfrm>
            <a:off x="1431330" y="98474"/>
            <a:ext cx="7192166"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FINANCIAL POSITION</a:t>
            </a:r>
          </a:p>
        </p:txBody>
      </p:sp>
      <p:pic>
        <p:nvPicPr>
          <p:cNvPr id="9" name="Picture 8">
            <a:extLst>
              <a:ext uri="{FF2B5EF4-FFF2-40B4-BE49-F238E27FC236}">
                <a16:creationId xmlns:a16="http://schemas.microsoft.com/office/drawing/2014/main" id="{13EEC920-E354-4090-A827-761394B2C4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1939" y="740898"/>
            <a:ext cx="8721384" cy="5617782"/>
          </a:xfrm>
          <a:prstGeom prst="rect">
            <a:avLst/>
          </a:prstGeom>
          <a:noFill/>
          <a:ln>
            <a:noFill/>
          </a:ln>
        </p:spPr>
      </p:pic>
    </p:spTree>
    <p:extLst>
      <p:ext uri="{BB962C8B-B14F-4D97-AF65-F5344CB8AC3E}">
        <p14:creationId xmlns:p14="http://schemas.microsoft.com/office/powerpoint/2010/main" val="2795467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93445" y="2506372"/>
            <a:ext cx="7613611" cy="584775"/>
          </a:xfrm>
          <a:prstGeom prst="rect">
            <a:avLst/>
          </a:prstGeom>
          <a:noFill/>
        </p:spPr>
        <p:txBody>
          <a:bodyPr wrap="square" rtlCol="0">
            <a:spAutoFit/>
          </a:bodyPr>
          <a:lstStyle/>
          <a:p>
            <a:pPr algn="ctr"/>
            <a:r>
              <a:rPr lang="en-US" sz="3200" b="1" dirty="0">
                <a:solidFill>
                  <a:srgbClr val="13328C"/>
                </a:solidFill>
                <a:latin typeface="Arial Narrow" panose="020B0606020202030204" pitchFamily="34" charset="0"/>
                <a:ea typeface="Tahoma" panose="020B0604030504040204" pitchFamily="34" charset="0"/>
                <a:cs typeface="Tahoma" panose="020B0604030504040204" pitchFamily="34" charset="0"/>
              </a:rPr>
              <a:t>2020/21 RISK ASSESSMENT</a:t>
            </a:r>
          </a:p>
        </p:txBody>
      </p:sp>
    </p:spTree>
    <p:extLst>
      <p:ext uri="{BB962C8B-B14F-4D97-AF65-F5344CB8AC3E}">
        <p14:creationId xmlns:p14="http://schemas.microsoft.com/office/powerpoint/2010/main" val="2605996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7" name="TextBox 6">
            <a:extLst>
              <a:ext uri="{FF2B5EF4-FFF2-40B4-BE49-F238E27FC236}">
                <a16:creationId xmlns:a16="http://schemas.microsoft.com/office/drawing/2014/main" id="{A21ED072-1D87-4C67-96FE-056CF43908BC}"/>
              </a:ext>
            </a:extLst>
          </p:cNvPr>
          <p:cNvSpPr txBox="1"/>
          <p:nvPr/>
        </p:nvSpPr>
        <p:spPr>
          <a:xfrm>
            <a:off x="1318260" y="32826"/>
            <a:ext cx="7197383"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RISK ASSESSMENT</a:t>
            </a:r>
          </a:p>
        </p:txBody>
      </p:sp>
      <p:graphicFrame>
        <p:nvGraphicFramePr>
          <p:cNvPr id="5" name="Table 4">
            <a:extLst>
              <a:ext uri="{FF2B5EF4-FFF2-40B4-BE49-F238E27FC236}">
                <a16:creationId xmlns:a16="http://schemas.microsoft.com/office/drawing/2014/main" id="{998A4C02-A6E0-419D-8FB6-A15A8C4BD379}"/>
              </a:ext>
            </a:extLst>
          </p:cNvPr>
          <p:cNvGraphicFramePr>
            <a:graphicFrameLocks noGrp="1"/>
          </p:cNvGraphicFramePr>
          <p:nvPr>
            <p:extLst>
              <p:ext uri="{D42A27DB-BD31-4B8C-83A1-F6EECF244321}">
                <p14:modId xmlns:p14="http://schemas.microsoft.com/office/powerpoint/2010/main" val="4159304597"/>
              </p:ext>
            </p:extLst>
          </p:nvPr>
        </p:nvGraphicFramePr>
        <p:xfrm>
          <a:off x="209550" y="759655"/>
          <a:ext cx="8772524" cy="5644220"/>
        </p:xfrm>
        <a:graphic>
          <a:graphicData uri="http://schemas.openxmlformats.org/drawingml/2006/table">
            <a:tbl>
              <a:tblPr firstRow="1" firstCol="1" bandRow="1"/>
              <a:tblGrid>
                <a:gridCol w="510895">
                  <a:extLst>
                    <a:ext uri="{9D8B030D-6E8A-4147-A177-3AD203B41FA5}">
                      <a16:colId xmlns:a16="http://schemas.microsoft.com/office/drawing/2014/main" val="4163603833"/>
                    </a:ext>
                  </a:extLst>
                </a:gridCol>
                <a:gridCol w="1887833">
                  <a:extLst>
                    <a:ext uri="{9D8B030D-6E8A-4147-A177-3AD203B41FA5}">
                      <a16:colId xmlns:a16="http://schemas.microsoft.com/office/drawing/2014/main" val="2483797973"/>
                    </a:ext>
                  </a:extLst>
                </a:gridCol>
                <a:gridCol w="3232839">
                  <a:extLst>
                    <a:ext uri="{9D8B030D-6E8A-4147-A177-3AD203B41FA5}">
                      <a16:colId xmlns:a16="http://schemas.microsoft.com/office/drawing/2014/main" val="617581835"/>
                    </a:ext>
                  </a:extLst>
                </a:gridCol>
                <a:gridCol w="3140957">
                  <a:extLst>
                    <a:ext uri="{9D8B030D-6E8A-4147-A177-3AD203B41FA5}">
                      <a16:colId xmlns:a16="http://schemas.microsoft.com/office/drawing/2014/main" val="3924632660"/>
                    </a:ext>
                  </a:extLst>
                </a:gridCol>
              </a:tblGrid>
              <a:tr h="425468">
                <a:tc>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Risk No.</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Outcome</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Key Risk</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US" sz="1200" b="1"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Risk Mitigation Strategies</a:t>
                      </a:r>
                      <a:endParaRPr lang="en-ZA" sz="14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26180182"/>
                  </a:ext>
                </a:extLst>
              </a:tr>
              <a:tr h="399051">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Regulatory risk - Ineffective aviation safety and security oversight</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State Safety Programme and National Aviation Safety Plan.</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333766"/>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2</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Innovation and technology management</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Technology risk - Unavailability and vulnerability of ICT Services impacting on the delivery of the mandate</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ICT Strategy.</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077420"/>
                  </a:ext>
                </a:extLst>
              </a:tr>
              <a:tr h="399051">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3</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Innovation and technology management</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Technology risk - Data interception resulting in data integrity being compromised</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Cyber Security strategy.</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110377"/>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4</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Regulatory risk - Noncompliance with legislation and changes in regulations</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General Aviation Strategy and the implementation of the National Aviation Safety Plan. </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356"/>
                  </a:ext>
                </a:extLst>
              </a:tr>
              <a:tr h="399051">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5</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Strengthened Safety and Security Oversight System</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Regulatory risk - Non-Compliance with ICAO SARPS.</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Closure of the ICAO USOAP and USAP Peer Assessment audit findings.</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485595"/>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6</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Sustained Good Governance</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Compliance risk - Poor corporate governance.</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Ethics plan and the implementation of an awareness training plan for employees.</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439454"/>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7</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Improved stakeholder engagement and service excellence</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Reputational risk - Poor stakeholder relations impacting negatively on aviation safety and security oversight.</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Stakeholder Management Strategy.</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399535"/>
                  </a:ext>
                </a:extLst>
              </a:tr>
              <a:tr h="399051">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8</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Enhanced human capital management</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Operational risk - Lack of critical and scarce skills to deliver on the SACAA mandate.</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Talent Management Framework.</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239485"/>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9</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Sustained Good Governance</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Compliance risk - fraud and corruption negatively impacting on the mandate and sustainability of Regulator.</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Fraud Prevention Plan and ensuring the timely completion of declaration of interest forms.</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426353"/>
                  </a:ext>
                </a:extLst>
              </a:tr>
              <a:tr h="603758">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10</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Financial sustainability</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Financial risk – Lack of long-term financial sustainability of the Regulator.</a:t>
                      </a:r>
                      <a:endParaRPr lang="en-ZA" sz="120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solidFill>
                            <a:srgbClr val="13328C"/>
                          </a:solidFill>
                          <a:effectLst/>
                          <a:latin typeface="Arial Narrow" panose="020B0606020202030204" pitchFamily="34" charset="0"/>
                          <a:ea typeface="Arial Unicode MS" panose="020B0604020202020204" pitchFamily="34" charset="-128"/>
                          <a:cs typeface="Times New Roman" panose="02020603050405020304" pitchFamily="18" charset="0"/>
                        </a:rPr>
                        <a:t>Implementation of the Activity Based Costing model to ensure that the SACAA recovers the full cost of services provided.</a:t>
                      </a:r>
                      <a:endParaRPr lang="en-ZA" sz="1200" dirty="0">
                        <a:solidFill>
                          <a:srgbClr val="13328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272" marR="6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338950"/>
                  </a:ext>
                </a:extLst>
              </a:tr>
            </a:tbl>
          </a:graphicData>
        </a:graphic>
      </p:graphicFrame>
    </p:spTree>
    <p:extLst>
      <p:ext uri="{BB962C8B-B14F-4D97-AF65-F5344CB8AC3E}">
        <p14:creationId xmlns:p14="http://schemas.microsoft.com/office/powerpoint/2010/main" val="3049104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4005"/>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742"/>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773137" y="2260210"/>
            <a:ext cx="7620586" cy="1538883"/>
          </a:xfrm>
          <a:prstGeom prst="rect">
            <a:avLst/>
          </a:prstGeom>
          <a:noFill/>
        </p:spPr>
        <p:txBody>
          <a:bodyPr wrap="square" rtlCol="0">
            <a:spAutoFit/>
          </a:bodyPr>
          <a:lstStyle/>
          <a:p>
            <a:pPr algn="ctr"/>
            <a:r>
              <a:rPr lang="en-US" sz="4000" b="1" dirty="0">
                <a:solidFill>
                  <a:srgbClr val="FF0000"/>
                </a:solidFill>
                <a:latin typeface="Arial Narrow" panose="020B0606020202030204" pitchFamily="34" charset="0"/>
                <a:ea typeface="Tahoma" panose="020B0604030504040204" pitchFamily="34" charset="0"/>
                <a:cs typeface="Tahoma" panose="020B0604030504040204" pitchFamily="34" charset="0"/>
              </a:rPr>
              <a:t>COVID 19</a:t>
            </a:r>
          </a:p>
          <a:p>
            <a:pPr algn="ctr"/>
            <a:endParaRPr lang="en-US" sz="2700" b="1" dirty="0">
              <a:solidFill>
                <a:srgbClr val="FF0000"/>
              </a:solidFill>
              <a:latin typeface="Arial Narrow" panose="020B0606020202030204" pitchFamily="34" charset="0"/>
              <a:ea typeface="Tahoma" panose="020B0604030504040204" pitchFamily="34" charset="0"/>
              <a:cs typeface="Tahoma" panose="020B0604030504040204" pitchFamily="34" charset="0"/>
            </a:endParaRPr>
          </a:p>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INTERNAL &amp; INDUSTRY RESPONSE PLANS</a:t>
            </a:r>
          </a:p>
        </p:txBody>
      </p:sp>
    </p:spTree>
    <p:extLst>
      <p:ext uri="{BB962C8B-B14F-4D97-AF65-F5344CB8AC3E}">
        <p14:creationId xmlns:p14="http://schemas.microsoft.com/office/powerpoint/2010/main" val="2088677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9502"/>
            <a:ext cx="9144000" cy="496100"/>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92398"/>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223889" y="145367"/>
            <a:ext cx="7552249" cy="507831"/>
          </a:xfrm>
          <a:prstGeom prst="rect">
            <a:avLst/>
          </a:prstGeom>
          <a:noFill/>
        </p:spPr>
        <p:txBody>
          <a:bodyPr wrap="square" rtlCol="0">
            <a:spAutoFit/>
          </a:bodyPr>
          <a:lstStyle/>
          <a:p>
            <a:pPr algn="ctr"/>
            <a:r>
              <a:rPr lang="en-US" sz="2700" b="1" dirty="0">
                <a:solidFill>
                  <a:schemeClr val="tx2"/>
                </a:solidFill>
                <a:latin typeface="Arial" panose="020B0604020202020204" pitchFamily="34" charset="0"/>
                <a:ea typeface="Tahoma" panose="020B0604030504040204" pitchFamily="34" charset="0"/>
                <a:cs typeface="Arial" panose="020B0604020202020204" pitchFamily="34" charset="0"/>
              </a:rPr>
              <a:t>COVID-19 IMPACT ON SACAA  </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262597" y="792480"/>
            <a:ext cx="8651631" cy="5622387"/>
          </a:xfrm>
          <a:prstGeom prst="rect">
            <a:avLst/>
          </a:prstGeom>
          <a:ln>
            <a:noFill/>
          </a:ln>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750"/>
              </a:spcAft>
              <a:buNone/>
            </a:pPr>
            <a:r>
              <a:rPr lang="en-US" sz="2000" b="1" dirty="0">
                <a:solidFill>
                  <a:srgbClr val="13328C"/>
                </a:solidFill>
                <a:latin typeface="Arial" panose="020B0604020202020204" pitchFamily="34" charset="0"/>
                <a:ea typeface="Calibri" panose="020F0502020204030204" pitchFamily="34" charset="0"/>
                <a:cs typeface="Arial" panose="020B0604020202020204" pitchFamily="34" charset="0"/>
              </a:rPr>
              <a:t>Background </a:t>
            </a:r>
          </a:p>
          <a:p>
            <a:pPr marL="0" indent="0" algn="just">
              <a:lnSpc>
                <a:spcPct val="107000"/>
              </a:lnSpc>
              <a:spcAft>
                <a:spcPts val="750"/>
              </a:spcAft>
              <a:buNone/>
            </a:pPr>
            <a:r>
              <a:rPr lang="en-US" sz="2000" dirty="0">
                <a:solidFill>
                  <a:srgbClr val="13328C"/>
                </a:solidFill>
                <a:latin typeface="Arial" panose="020B0604020202020204" pitchFamily="34" charset="0"/>
                <a:ea typeface="Calibri" panose="020F0502020204030204" pitchFamily="34" charset="0"/>
                <a:cs typeface="Arial" panose="020B0604020202020204" pitchFamily="34" charset="0"/>
              </a:rPr>
              <a:t>The President announced on 23 April 2020 that the National Command </a:t>
            </a:r>
            <a:r>
              <a:rPr lang="en-US" sz="2000" dirty="0">
                <a:solidFill>
                  <a:srgbClr val="13328C"/>
                </a:solidFill>
                <a:latin typeface="Arial" panose="020B0604020202020204" pitchFamily="34" charset="0"/>
                <a:cs typeface="Arial" panose="020B0604020202020204" pitchFamily="34" charset="0"/>
              </a:rPr>
              <a:t>Council decided to downgrade the national lockdown level from Level 5 to 4 from 01 May 2020.</a:t>
            </a:r>
          </a:p>
          <a:p>
            <a:pPr marL="0" indent="0" algn="just">
              <a:lnSpc>
                <a:spcPct val="107000"/>
              </a:lnSpc>
              <a:spcAft>
                <a:spcPts val="750"/>
              </a:spcAft>
              <a:buNone/>
            </a:pPr>
            <a:r>
              <a:rPr lang="en-US" sz="2000" dirty="0">
                <a:solidFill>
                  <a:srgbClr val="13328C"/>
                </a:solidFill>
                <a:latin typeface="Arial" panose="020B0604020202020204" pitchFamily="34" charset="0"/>
                <a:cs typeface="Arial" panose="020B0604020202020204" pitchFamily="34" charset="0"/>
              </a:rPr>
              <a:t>The implications of this decision on the SACAA and the civil aviation industry is as follows:</a:t>
            </a:r>
          </a:p>
          <a:p>
            <a:pPr algn="just">
              <a:lnSpc>
                <a:spcPct val="107000"/>
              </a:lnSpc>
              <a:spcAft>
                <a:spcPts val="750"/>
              </a:spcAft>
            </a:pPr>
            <a:r>
              <a:rPr lang="en-US" sz="2000" dirty="0">
                <a:solidFill>
                  <a:srgbClr val="13328C"/>
                </a:solidFill>
                <a:latin typeface="Arial" panose="020B0604020202020204" pitchFamily="34" charset="0"/>
                <a:cs typeface="Arial" panose="020B0604020202020204" pitchFamily="34" charset="0"/>
              </a:rPr>
              <a:t>Aviation activity is still restricted as per the Risk Adjusted Strategy. Similar to Level 5 all domestic and international passenger flights remain restricted;</a:t>
            </a:r>
          </a:p>
          <a:p>
            <a:pPr algn="just">
              <a:lnSpc>
                <a:spcPct val="107000"/>
              </a:lnSpc>
              <a:spcAft>
                <a:spcPts val="750"/>
              </a:spcAft>
            </a:pPr>
            <a:r>
              <a:rPr lang="en-US" sz="2000" dirty="0">
                <a:solidFill>
                  <a:srgbClr val="13328C"/>
                </a:solidFill>
                <a:latin typeface="Arial" panose="020B0604020202020204" pitchFamily="34" charset="0"/>
                <a:cs typeface="Arial" panose="020B0604020202020204" pitchFamily="34" charset="0"/>
              </a:rPr>
              <a:t>Only cargo operations are allowed;</a:t>
            </a:r>
          </a:p>
          <a:p>
            <a:pPr algn="just">
              <a:lnSpc>
                <a:spcPct val="107000"/>
              </a:lnSpc>
              <a:spcAft>
                <a:spcPts val="750"/>
              </a:spcAft>
            </a:pPr>
            <a:r>
              <a:rPr lang="en-US" sz="2000" dirty="0">
                <a:solidFill>
                  <a:srgbClr val="13328C"/>
                </a:solidFill>
                <a:latin typeface="Arial" panose="020B0604020202020204" pitchFamily="34" charset="0"/>
                <a:ea typeface="Calibri" panose="020F0502020204030204" pitchFamily="34" charset="0"/>
                <a:cs typeface="Arial" panose="020B0604020202020204" pitchFamily="34" charset="0"/>
              </a:rPr>
              <a:t>Limited Domestic flights with conditions will only be permitted during Level 3;</a:t>
            </a:r>
          </a:p>
          <a:p>
            <a:pPr algn="just">
              <a:lnSpc>
                <a:spcPct val="107000"/>
              </a:lnSpc>
              <a:spcAft>
                <a:spcPts val="750"/>
              </a:spcAft>
            </a:pPr>
            <a:r>
              <a:rPr lang="en-US" sz="2000" dirty="0">
                <a:solidFill>
                  <a:srgbClr val="13328C"/>
                </a:solidFill>
                <a:latin typeface="Arial" panose="020B0604020202020204" pitchFamily="34" charset="0"/>
                <a:cs typeface="Arial" panose="020B0604020202020204" pitchFamily="34" charset="0"/>
              </a:rPr>
              <a:t>The impact on no air activity on the SACAA is pessimistic financially due to no income</a:t>
            </a:r>
          </a:p>
          <a:p>
            <a:pPr algn="just">
              <a:lnSpc>
                <a:spcPct val="107000"/>
              </a:lnSpc>
              <a:spcAft>
                <a:spcPts val="750"/>
              </a:spcAft>
            </a:pPr>
            <a:r>
              <a:rPr lang="en-US" sz="2000" dirty="0">
                <a:solidFill>
                  <a:srgbClr val="13328C"/>
                </a:solidFill>
                <a:latin typeface="Arial" panose="020B0604020202020204" pitchFamily="34" charset="0"/>
                <a:ea typeface="Calibri" panose="020F0502020204030204" pitchFamily="34" charset="0"/>
                <a:cs typeface="Arial" panose="020B0604020202020204" pitchFamily="34" charset="0"/>
              </a:rPr>
              <a:t>The 2020/21 Annual Performance Plan shall be negatively impacted due to the lockdown. The organisation has commenced with the process of revising the APP for submission to the Executive Authority for approval in May 2020. </a:t>
            </a:r>
          </a:p>
          <a:p>
            <a:pPr algn="just">
              <a:lnSpc>
                <a:spcPct val="107000"/>
              </a:lnSpc>
              <a:spcAft>
                <a:spcPts val="750"/>
              </a:spcAft>
            </a:pPr>
            <a:r>
              <a:rPr lang="en-US" sz="2000" dirty="0">
                <a:solidFill>
                  <a:srgbClr val="13328C"/>
                </a:solidFill>
                <a:latin typeface="Arial" panose="020B0604020202020204" pitchFamily="34" charset="0"/>
                <a:cs typeface="Arial" panose="020B0604020202020204" pitchFamily="34" charset="0"/>
              </a:rPr>
              <a:t>The SACAA employees will still work from home except that a fraction of employees will return to work as per Level 4 requirements. </a:t>
            </a:r>
            <a:r>
              <a:rPr lang="en-GB" sz="2000" dirty="0">
                <a:solidFill>
                  <a:srgbClr val="13328C"/>
                </a:solidFill>
                <a:latin typeface="Arial" panose="020B0604020202020204" pitchFamily="34" charset="0"/>
                <a:ea typeface="Calibri" panose="020F0502020204030204" pitchFamily="34" charset="0"/>
                <a:cs typeface="Arial" panose="020B0604020202020204" pitchFamily="34" charset="0"/>
              </a:rPr>
              <a:t>SACAA is categorised as Essential Service.</a:t>
            </a:r>
          </a:p>
          <a:p>
            <a:pPr algn="just">
              <a:lnSpc>
                <a:spcPct val="107000"/>
              </a:lnSpc>
              <a:spcAft>
                <a:spcPts val="750"/>
              </a:spcAft>
            </a:pPr>
            <a:endParaRPr lang="en-US" sz="1600" dirty="0">
              <a:solidFill>
                <a:srgbClr val="13328C"/>
              </a:solidFill>
              <a:latin typeface="Arial" panose="020B0604020202020204" pitchFamily="34" charset="0"/>
              <a:cs typeface="Arial" panose="020B0604020202020204" pitchFamily="34" charset="0"/>
            </a:endParaRPr>
          </a:p>
          <a:p>
            <a:pPr marL="0" indent="0" algn="just">
              <a:lnSpc>
                <a:spcPct val="107000"/>
              </a:lnSpc>
              <a:spcAft>
                <a:spcPts val="750"/>
              </a:spcAft>
              <a:buNone/>
            </a:pPr>
            <a:endParaRPr lang="en-US" sz="900" dirty="0">
              <a:solidFill>
                <a:srgbClr val="13328C"/>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3333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9783"/>
            <a:ext cx="9144000" cy="513471"/>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50195"/>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041009" y="154745"/>
            <a:ext cx="8042032" cy="492443"/>
          </a:xfrm>
          <a:prstGeom prst="rect">
            <a:avLst/>
          </a:prstGeom>
          <a:noFill/>
        </p:spPr>
        <p:txBody>
          <a:bodyPr wrap="square" rtlCol="0">
            <a:spAutoFit/>
          </a:bodyPr>
          <a:lstStyle/>
          <a:p>
            <a:pPr algn="ctr"/>
            <a:r>
              <a:rPr lang="en-US" sz="2500" b="1" dirty="0">
                <a:solidFill>
                  <a:srgbClr val="13328C"/>
                </a:solidFill>
                <a:latin typeface="Arial" panose="020B0604020202020204" pitchFamily="34" charset="0"/>
                <a:ea typeface="Tahoma" panose="020B0604030504040204" pitchFamily="34" charset="0"/>
                <a:cs typeface="Arial" panose="020B0604020202020204" pitchFamily="34" charset="0"/>
              </a:rPr>
              <a:t>IMPLICATIONS OF LOCKDOWN ON SACAA PLANS</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133DF-4611-43C7-B6B0-CD0BCCE43A99}"/>
              </a:ext>
            </a:extLst>
          </p:cNvPr>
          <p:cNvSpPr txBox="1">
            <a:spLocks/>
          </p:cNvSpPr>
          <p:nvPr/>
        </p:nvSpPr>
        <p:spPr>
          <a:xfrm>
            <a:off x="275075" y="1496488"/>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BE67E6-78D6-4A22-BB32-52DFBFB47512}"/>
              </a:ext>
            </a:extLst>
          </p:cNvPr>
          <p:cNvSpPr txBox="1">
            <a:spLocks/>
          </p:cNvSpPr>
          <p:nvPr/>
        </p:nvSpPr>
        <p:spPr>
          <a:xfrm>
            <a:off x="225069"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985758E-4067-4D6A-8C62-8BA05ABEAF7A}"/>
              </a:ext>
            </a:extLst>
          </p:cNvPr>
          <p:cNvSpPr txBox="1">
            <a:spLocks/>
          </p:cNvSpPr>
          <p:nvPr/>
        </p:nvSpPr>
        <p:spPr>
          <a:xfrm>
            <a:off x="275075" y="1490354"/>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2" algn="just">
              <a:lnSpc>
                <a:spcPct val="80000"/>
              </a:lnSpc>
              <a:spcAft>
                <a:spcPts val="750"/>
              </a:spcAft>
            </a:pPr>
            <a:endParaRPr lang="en-US" sz="12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CC91FC4C-861A-4EB5-A5F4-67D441EE5C6A}"/>
              </a:ext>
            </a:extLst>
          </p:cNvPr>
          <p:cNvSpPr txBox="1">
            <a:spLocks/>
          </p:cNvSpPr>
          <p:nvPr/>
        </p:nvSpPr>
        <p:spPr>
          <a:xfrm>
            <a:off x="225069" y="914400"/>
            <a:ext cx="8693861" cy="5568652"/>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Aft>
                <a:spcPts val="750"/>
              </a:spcAft>
              <a:buNone/>
            </a:pPr>
            <a:r>
              <a:rPr lang="en-US" sz="4900" dirty="0">
                <a:solidFill>
                  <a:srgbClr val="13328C"/>
                </a:solidFill>
                <a:latin typeface="Arial" panose="020B0604020202020204" pitchFamily="34" charset="0"/>
                <a:cs typeface="Arial" panose="020B0604020202020204" pitchFamily="34" charset="0"/>
              </a:rPr>
              <a:t>1.</a:t>
            </a:r>
            <a:r>
              <a:rPr lang="en-US" sz="2700" dirty="0">
                <a:solidFill>
                  <a:srgbClr val="13328C"/>
                </a:solidFill>
                <a:latin typeface="Arial" panose="020B0604020202020204" pitchFamily="34" charset="0"/>
                <a:cs typeface="Arial" panose="020B0604020202020204" pitchFamily="34" charset="0"/>
              </a:rPr>
              <a:t>	</a:t>
            </a:r>
            <a:r>
              <a:rPr lang="en-US" sz="5200" dirty="0">
                <a:solidFill>
                  <a:srgbClr val="13328C"/>
                </a:solidFill>
                <a:latin typeface="Arial" panose="020B0604020202020204" pitchFamily="34" charset="0"/>
                <a:cs typeface="Arial" panose="020B0604020202020204" pitchFamily="34" charset="0"/>
              </a:rPr>
              <a:t>The 2020/21 Annual Performance Plan implementation shall be negatively 	impacted due to the lockdown. The </a:t>
            </a:r>
            <a:r>
              <a:rPr lang="en-US" sz="5200" dirty="0" err="1">
                <a:solidFill>
                  <a:srgbClr val="13328C"/>
                </a:solidFill>
                <a:latin typeface="Arial" panose="020B0604020202020204" pitchFamily="34" charset="0"/>
                <a:cs typeface="Arial" panose="020B0604020202020204" pitchFamily="34" charset="0"/>
              </a:rPr>
              <a:t>organisation</a:t>
            </a:r>
            <a:r>
              <a:rPr lang="en-US" sz="5200" dirty="0">
                <a:solidFill>
                  <a:srgbClr val="13328C"/>
                </a:solidFill>
                <a:latin typeface="Arial" panose="020B0604020202020204" pitchFamily="34" charset="0"/>
                <a:cs typeface="Arial" panose="020B0604020202020204" pitchFamily="34" charset="0"/>
              </a:rPr>
              <a:t> has commenced with the process 	of revising the APP for submission to the Executive Authority for approval in May 	2020. </a:t>
            </a:r>
          </a:p>
          <a:p>
            <a:pPr marL="0" indent="0" algn="just">
              <a:spcAft>
                <a:spcPts val="750"/>
              </a:spcAft>
              <a:buNone/>
            </a:pPr>
            <a:r>
              <a:rPr lang="en-US" sz="5200" dirty="0">
                <a:solidFill>
                  <a:srgbClr val="13328C"/>
                </a:solidFill>
                <a:latin typeface="Arial" panose="020B0604020202020204" pitchFamily="34" charset="0"/>
                <a:cs typeface="Arial" panose="020B0604020202020204" pitchFamily="34" charset="0"/>
              </a:rPr>
              <a:t>2.	From a financial point of view, there is no revenue generated due to the 	diminished activity during the lockdown. SACAA will survive for 7 months if 	lockdown continues.</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Relating to the core mandate, aviation safety and security, the organisation 	has 	introduced technology platforms to process licences and approvals while in some 	instances have provided exemptions and extensions until after the lockdown 	restrictions. Physical inspections continue as and when required. </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Delays in Regulation Development - processes has been deferred until after 	lockdown unless there are emergency regulations required.</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Envisaged ICAO follow-up audits – to be deferred.</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From a financial point of view, there is no revenue generated due to the 	diminished activity during the lockdown. SACAA will survive for approximately 7 	months if lockdown continues.</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Major events have been postponed &amp; all non-essential expenditure.</a:t>
            </a:r>
          </a:p>
          <a:p>
            <a:pPr algn="just">
              <a:spcAft>
                <a:spcPts val="750"/>
              </a:spcAft>
              <a:buAutoNum type="arabicPeriod" startAt="3"/>
            </a:pPr>
            <a:r>
              <a:rPr lang="en-GB" sz="5200" dirty="0">
                <a:solidFill>
                  <a:srgbClr val="13328C"/>
                </a:solidFill>
                <a:latin typeface="Arial" panose="020B0604020202020204" pitchFamily="34" charset="0"/>
                <a:ea typeface="Calibri" panose="020F0502020204030204" pitchFamily="34" charset="0"/>
                <a:cs typeface="Arial" panose="020B0604020202020204" pitchFamily="34" charset="0"/>
              </a:rPr>
              <a:t>	Recovery Plans have been developed in preparation for a restart as soon as the 	government pronounces upliftment of restrictions. </a:t>
            </a:r>
          </a:p>
          <a:p>
            <a:pPr algn="just">
              <a:spcAft>
                <a:spcPts val="750"/>
              </a:spcAft>
              <a:buAutoNum type="arabicPeriod" startAt="3"/>
            </a:pPr>
            <a:endParaRPr lang="en-GB" sz="19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marL="0" indent="0" algn="just">
              <a:spcAft>
                <a:spcPts val="750"/>
              </a:spcAft>
              <a:buNone/>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139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 y="6339611"/>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64262"/>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62527" y="140677"/>
            <a:ext cx="7667295" cy="461665"/>
          </a:xfrm>
          <a:prstGeom prst="rect">
            <a:avLst/>
          </a:prstGeom>
          <a:noFill/>
        </p:spPr>
        <p:txBody>
          <a:bodyPr wrap="square" rtlCol="0">
            <a:spAutoFit/>
          </a:bodyPr>
          <a:lstStyle/>
          <a:p>
            <a:pPr algn="ctr"/>
            <a:r>
              <a:rPr lang="en-US" sz="2400" b="1" dirty="0">
                <a:solidFill>
                  <a:srgbClr val="13328C"/>
                </a:solidFill>
                <a:latin typeface="Arial" panose="020B0604020202020204" pitchFamily="34" charset="0"/>
                <a:ea typeface="Tahoma" panose="020B0604030504040204" pitchFamily="34" charset="0"/>
                <a:cs typeface="Arial" panose="020B0604020202020204" pitchFamily="34" charset="0"/>
              </a:rPr>
              <a:t>INTERNAL MEASURES IMPLEMENTED</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250032" y="849868"/>
            <a:ext cx="8768993" cy="5522797"/>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The organisation rolled up the following actions since learning about the outbreak:</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An internal response team was established;</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HR guidelines were developed and approved in line with the DOL catering for among others; safety measures in the workplace, treatment of staff affected, working from home principles, staff conduct and also treatment of vulnerable employees;</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Education, awareness and training campaign was rolled out;</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Hygiene, protective and prevention measures were put in place including the purchasing of sanitisers, masks, waste bins, etc.;</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Social distancing observed in terms of staff events;</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Screening and testing for staff who travelled on business was done and the requisite support in this regard was provided;</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ICT tools installed in staff laptops in preparation for working remotely;</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ICT support provided remotely.</a:t>
            </a:r>
          </a:p>
          <a:p>
            <a:pPr algn="just">
              <a:spcAft>
                <a:spcPts val="750"/>
              </a:spcAft>
            </a:pPr>
            <a:r>
              <a:rPr lang="en-US" sz="2300" dirty="0">
                <a:solidFill>
                  <a:srgbClr val="13328C"/>
                </a:solidFill>
                <a:latin typeface="Arial" panose="020B0604020202020204" pitchFamily="34" charset="0"/>
                <a:ea typeface="Calibri" panose="020F0502020204030204" pitchFamily="34" charset="0"/>
                <a:cs typeface="Arial" panose="020B0604020202020204" pitchFamily="34" charset="0"/>
              </a:rPr>
              <a:t>Before the lockdown two of our employees who had travelled were tested and one tested positive and the other negative.  The infected employee has since recovered.</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24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346835" y="65196"/>
            <a:ext cx="761361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MANDATE – ICAO</a:t>
            </a:r>
          </a:p>
        </p:txBody>
      </p:sp>
      <p:pic>
        <p:nvPicPr>
          <p:cNvPr id="2" name="Picture 1">
            <a:extLst>
              <a:ext uri="{FF2B5EF4-FFF2-40B4-BE49-F238E27FC236}">
                <a16:creationId xmlns:a16="http://schemas.microsoft.com/office/drawing/2014/main" id="{731D1030-D0F7-404E-8A90-8309030C3AC2}"/>
              </a:ext>
            </a:extLst>
          </p:cNvPr>
          <p:cNvPicPr>
            <a:picLocks noChangeAspect="1"/>
          </p:cNvPicPr>
          <p:nvPr/>
        </p:nvPicPr>
        <p:blipFill>
          <a:blip r:embed="rId4"/>
          <a:stretch>
            <a:fillRect/>
          </a:stretch>
        </p:blipFill>
        <p:spPr>
          <a:xfrm>
            <a:off x="886578" y="1114425"/>
            <a:ext cx="7613611" cy="4991100"/>
          </a:xfrm>
          <a:prstGeom prst="rect">
            <a:avLst/>
          </a:prstGeom>
        </p:spPr>
      </p:pic>
    </p:spTree>
    <p:extLst>
      <p:ext uri="{BB962C8B-B14F-4D97-AF65-F5344CB8AC3E}">
        <p14:creationId xmlns:p14="http://schemas.microsoft.com/office/powerpoint/2010/main" val="2169235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8" y="6365242"/>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92398"/>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318260" y="178191"/>
            <a:ext cx="7457878"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ea typeface="Tahoma" panose="020B0604030504040204" pitchFamily="34" charset="0"/>
                <a:cs typeface="Tahoma" panose="020B0604030504040204" pitchFamily="34" charset="0"/>
              </a:rPr>
              <a:t>INDUSTRY MEASURES IMPLEMENTED</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849868"/>
            <a:ext cx="8842548" cy="551537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Minister promulgated regulations and directions during the lockdown.</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SACAA issued directives for airlines and airports operationalising the Minister’s regulations and directions.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Further guidelines were issued for various sectors of industry such as for repatriation, disinfection of aircraft, etc.</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Three General Exemptions issued for aviation personnel and operators.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Several NOTAMs issued Operationalising Minister’s regulations and directions.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Industry communique’s – guidance on SACAA operations during the lock down period.</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Postponement of industry events.</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464"/>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106465"/>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252025" y="145367"/>
            <a:ext cx="7524113" cy="461665"/>
          </a:xfrm>
          <a:prstGeom prst="rect">
            <a:avLst/>
          </a:prstGeom>
          <a:noFill/>
        </p:spPr>
        <p:txBody>
          <a:bodyPr wrap="square" rtlCol="0">
            <a:spAutoFit/>
          </a:bodyPr>
          <a:lstStyle/>
          <a:p>
            <a:pPr algn="ctr"/>
            <a:r>
              <a:rPr lang="en-US" sz="2400" b="1" dirty="0">
                <a:solidFill>
                  <a:srgbClr val="13328C"/>
                </a:solidFill>
                <a:latin typeface="Arial Narrow" panose="020B0606020202030204" pitchFamily="34" charset="0"/>
                <a:ea typeface="Tahoma" panose="020B0604030504040204" pitchFamily="34" charset="0"/>
                <a:cs typeface="Tahoma" panose="020B0604030504040204" pitchFamily="34" charset="0"/>
              </a:rPr>
              <a:t>INDUSTRY MEASURES IMPLEMENTED</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BC0AEE3-DE39-4C8C-9AD5-3F24F36D77F4}"/>
              </a:ext>
            </a:extLst>
          </p:cNvPr>
          <p:cNvSpPr txBox="1">
            <a:spLocks/>
          </p:cNvSpPr>
          <p:nvPr/>
        </p:nvSpPr>
        <p:spPr>
          <a:xfrm>
            <a:off x="314405" y="942534"/>
            <a:ext cx="8590443" cy="532696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Industry training and workshops for charter operators, airlines, airports, air ambulances between Jan – March 2020.</a:t>
            </a:r>
          </a:p>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CAPSCA Workshop for SADC and East Africa took place on 8 &amp; 9 March 2020.</a:t>
            </a:r>
          </a:p>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Preparedness plans for operators were audited and improved. </a:t>
            </a:r>
          </a:p>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Ramp inspections conducted  with operators.</a:t>
            </a:r>
          </a:p>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More than 5000 industry staff members were trained on the  Covid-19 prevention management.</a:t>
            </a:r>
          </a:p>
          <a:p>
            <a:pPr algn="just">
              <a:spcAft>
                <a:spcPts val="750"/>
              </a:spcAft>
            </a:pPr>
            <a:r>
              <a:rPr lang="en-US" sz="4200" dirty="0">
                <a:solidFill>
                  <a:srgbClr val="13328C"/>
                </a:solidFill>
                <a:latin typeface="Arial" panose="020B0604020202020204" pitchFamily="34" charset="0"/>
                <a:ea typeface="Calibri" panose="020F0502020204030204" pitchFamily="34" charset="0"/>
                <a:cs typeface="Arial" panose="020B0604020202020204" pitchFamily="34" charset="0"/>
              </a:rPr>
              <a:t>High level engagements have commenced with the Industry for an industry-wide approach should Level 3 be pronounced. </a:t>
            </a: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0775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2" y="6339611"/>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64262"/>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62528" y="135989"/>
            <a:ext cx="7613610"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 FINANCIAL IMPACT SCENARIOS </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133DF-4611-43C7-B6B0-CD0BCCE43A99}"/>
              </a:ext>
            </a:extLst>
          </p:cNvPr>
          <p:cNvSpPr txBox="1">
            <a:spLocks/>
          </p:cNvSpPr>
          <p:nvPr/>
        </p:nvSpPr>
        <p:spPr>
          <a:xfrm>
            <a:off x="275075" y="1496488"/>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BE67E6-78D6-4A22-BB32-52DFBFB47512}"/>
              </a:ext>
            </a:extLst>
          </p:cNvPr>
          <p:cNvSpPr txBox="1">
            <a:spLocks/>
          </p:cNvSpPr>
          <p:nvPr/>
        </p:nvSpPr>
        <p:spPr>
          <a:xfrm>
            <a:off x="225069"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985758E-4067-4D6A-8C62-8BA05ABEAF7A}"/>
              </a:ext>
            </a:extLst>
          </p:cNvPr>
          <p:cNvSpPr txBox="1">
            <a:spLocks/>
          </p:cNvSpPr>
          <p:nvPr/>
        </p:nvSpPr>
        <p:spPr>
          <a:xfrm>
            <a:off x="275075" y="1490354"/>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marL="685800" lvl="2" indent="0" algn="just">
              <a:lnSpc>
                <a:spcPct val="80000"/>
              </a:lnSpc>
              <a:spcAft>
                <a:spcPts val="750"/>
              </a:spcAft>
              <a:buNone/>
            </a:pPr>
            <a:endParaRPr lang="en-US" sz="12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73A4DC2-5CA3-4B0B-BB5A-731368D443BE}"/>
              </a:ext>
            </a:extLst>
          </p:cNvPr>
          <p:cNvSpPr/>
          <p:nvPr/>
        </p:nvSpPr>
        <p:spPr>
          <a:xfrm>
            <a:off x="225070" y="792151"/>
            <a:ext cx="8693861" cy="5816977"/>
          </a:xfrm>
          <a:prstGeom prst="rect">
            <a:avLst/>
          </a:prstGeom>
        </p:spPr>
        <p:txBody>
          <a:bodyPr wrap="square">
            <a:spAutoFit/>
          </a:bodyPr>
          <a:lstStyle/>
          <a:p>
            <a:pPr algn="just"/>
            <a:r>
              <a:rPr lang="en-US" dirty="0">
                <a:solidFill>
                  <a:srgbClr val="13328C"/>
                </a:solidFill>
                <a:latin typeface="Arial" panose="020B0604020202020204" pitchFamily="34" charset="0"/>
                <a:cs typeface="Arial" panose="020B0604020202020204" pitchFamily="34" charset="0"/>
              </a:rPr>
              <a:t>The scenarios will be reviewed on a regular basis and are subject to change given the prevailing circumstances. </a:t>
            </a:r>
          </a:p>
          <a:p>
            <a:pPr algn="just"/>
            <a:endParaRPr lang="en-US" dirty="0">
              <a:solidFill>
                <a:srgbClr val="13328C"/>
              </a:solidFill>
              <a:latin typeface="Arial" panose="020B0604020202020204" pitchFamily="34" charset="0"/>
              <a:cs typeface="Arial" panose="020B0604020202020204" pitchFamily="34" charset="0"/>
            </a:endParaRPr>
          </a:p>
          <a:p>
            <a:pPr algn="just"/>
            <a:r>
              <a:rPr lang="en-US" b="1" dirty="0">
                <a:solidFill>
                  <a:srgbClr val="13328C"/>
                </a:solidFill>
                <a:latin typeface="Arial" panose="020B0604020202020204" pitchFamily="34" charset="0"/>
                <a:cs typeface="Arial" panose="020B0604020202020204" pitchFamily="34" charset="0"/>
              </a:rPr>
              <a:t>Scenario 1 – </a:t>
            </a:r>
            <a:r>
              <a:rPr lang="en-US" dirty="0">
                <a:solidFill>
                  <a:srgbClr val="13328C"/>
                </a:solidFill>
                <a:latin typeface="Arial" panose="020B0604020202020204" pitchFamily="34" charset="0"/>
                <a:cs typeface="Arial" panose="020B0604020202020204" pitchFamily="34" charset="0"/>
              </a:rPr>
              <a:t>Worst Case Scenario – lockdown and no revenue generated except for limited revenue from fuel levy related to cargo movements. In this scenario SACAA will only have sufficient cash reserves to sustain itself for approximately seven (7) months before drastic measure such as a government assistance is requested. </a:t>
            </a:r>
          </a:p>
          <a:p>
            <a:pPr algn="just"/>
            <a:endParaRPr lang="en-US" b="1" dirty="0">
              <a:solidFill>
                <a:srgbClr val="13328C"/>
              </a:solidFill>
              <a:latin typeface="Arial" panose="020B0604020202020204" pitchFamily="34" charset="0"/>
              <a:cs typeface="Arial" panose="020B0604020202020204" pitchFamily="34" charset="0"/>
            </a:endParaRPr>
          </a:p>
          <a:p>
            <a:pPr algn="just"/>
            <a:r>
              <a:rPr lang="en-US" b="1" dirty="0">
                <a:solidFill>
                  <a:srgbClr val="13328C"/>
                </a:solidFill>
                <a:latin typeface="Arial" panose="020B0604020202020204" pitchFamily="34" charset="0"/>
                <a:cs typeface="Arial" panose="020B0604020202020204" pitchFamily="34" charset="0"/>
              </a:rPr>
              <a:t>Scenario 2 – </a:t>
            </a:r>
            <a:r>
              <a:rPr lang="en-US" dirty="0">
                <a:solidFill>
                  <a:srgbClr val="13328C"/>
                </a:solidFill>
                <a:latin typeface="Arial" panose="020B0604020202020204" pitchFamily="34" charset="0"/>
                <a:cs typeface="Arial" panose="020B0604020202020204" pitchFamily="34" charset="0"/>
              </a:rPr>
              <a:t>Pessimistic Scenario – Lockdown last for seven (7) months and drop in passengers by approximately 84% for the year when compared to the baseline for the previous financial year. In this scenario the SACAA will only have sufficient cash reserves to sustain itself for approximately nine (9) months before drastic measures such as a government assistance is requested.</a:t>
            </a:r>
          </a:p>
          <a:p>
            <a:pPr algn="just"/>
            <a:endParaRPr lang="en-US" b="1" dirty="0">
              <a:solidFill>
                <a:srgbClr val="13328C"/>
              </a:solidFill>
              <a:latin typeface="Arial" panose="020B0604020202020204" pitchFamily="34" charset="0"/>
              <a:cs typeface="Arial" panose="020B0604020202020204" pitchFamily="34" charset="0"/>
            </a:endParaRPr>
          </a:p>
          <a:p>
            <a:pPr algn="just"/>
            <a:r>
              <a:rPr lang="en-US" b="1" dirty="0">
                <a:solidFill>
                  <a:srgbClr val="13328C"/>
                </a:solidFill>
                <a:latin typeface="Arial" panose="020B0604020202020204" pitchFamily="34" charset="0"/>
                <a:cs typeface="Arial" panose="020B0604020202020204" pitchFamily="34" charset="0"/>
              </a:rPr>
              <a:t>Scenario 3 – </a:t>
            </a:r>
            <a:r>
              <a:rPr lang="en-US" dirty="0">
                <a:solidFill>
                  <a:srgbClr val="13328C"/>
                </a:solidFill>
                <a:latin typeface="Arial" panose="020B0604020202020204" pitchFamily="34" charset="0"/>
                <a:cs typeface="Arial" panose="020B0604020202020204" pitchFamily="34" charset="0"/>
              </a:rPr>
              <a:t>Optimistic scenario – Lockdown last for five (5) months and drop in passenger numbers by 77% for the year when compared to the baseline for the previous financial year. . In this scenario SACAA will have sufficient cash reserves to sustain itself for approximately ten (10) months before drastic measures such as a government assistance is requested.</a:t>
            </a:r>
          </a:p>
          <a:p>
            <a:pPr algn="just"/>
            <a:endParaRPr lang="en-US" sz="1200" b="1" dirty="0">
              <a:solidFill>
                <a:srgbClr val="1332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694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 y="97087"/>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06256" y="44172"/>
            <a:ext cx="7613611"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 FINANCIAL IMPACT SCENARIOS </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133DF-4611-43C7-B6B0-CD0BCCE43A99}"/>
              </a:ext>
            </a:extLst>
          </p:cNvPr>
          <p:cNvSpPr txBox="1">
            <a:spLocks/>
          </p:cNvSpPr>
          <p:nvPr/>
        </p:nvSpPr>
        <p:spPr>
          <a:xfrm>
            <a:off x="275073" y="744939"/>
            <a:ext cx="8408196" cy="48151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BE67E6-78D6-4A22-BB32-52DFBFB47512}"/>
              </a:ext>
            </a:extLst>
          </p:cNvPr>
          <p:cNvSpPr txBox="1">
            <a:spLocks/>
          </p:cNvSpPr>
          <p:nvPr/>
        </p:nvSpPr>
        <p:spPr>
          <a:xfrm>
            <a:off x="112527" y="796960"/>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985758E-4067-4D6A-8C62-8BA05ABEAF7A}"/>
              </a:ext>
            </a:extLst>
          </p:cNvPr>
          <p:cNvSpPr txBox="1">
            <a:spLocks/>
          </p:cNvSpPr>
          <p:nvPr/>
        </p:nvSpPr>
        <p:spPr>
          <a:xfrm>
            <a:off x="275075" y="744939"/>
            <a:ext cx="8408194" cy="480906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CC91FC4C-861A-4EB5-A5F4-67D441EE5C6A}"/>
              </a:ext>
            </a:extLst>
          </p:cNvPr>
          <p:cNvSpPr txBox="1">
            <a:spLocks/>
          </p:cNvSpPr>
          <p:nvPr/>
        </p:nvSpPr>
        <p:spPr>
          <a:xfrm>
            <a:off x="309488" y="663669"/>
            <a:ext cx="7984405" cy="114134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1950" b="1" dirty="0">
                <a:solidFill>
                  <a:srgbClr val="13328C"/>
                </a:solidFill>
                <a:latin typeface="Arial" panose="020B0604020202020204" pitchFamily="34" charset="0"/>
                <a:ea typeface="Calibri" panose="020F0502020204030204" pitchFamily="34" charset="0"/>
                <a:cs typeface="Arial" panose="020B0604020202020204" pitchFamily="34" charset="0"/>
              </a:rPr>
              <a:t>Passenger Numbers </a:t>
            </a: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4638ADFB-1B5C-4397-8686-CBC949098DE6}"/>
              </a:ext>
            </a:extLst>
          </p:cNvPr>
          <p:cNvGraphicFramePr>
            <a:graphicFrameLocks noChangeAspect="1"/>
          </p:cNvGraphicFramePr>
          <p:nvPr>
            <p:extLst>
              <p:ext uri="{D42A27DB-BD31-4B8C-83A1-F6EECF244321}">
                <p14:modId xmlns:p14="http://schemas.microsoft.com/office/powerpoint/2010/main" val="3177989403"/>
              </p:ext>
            </p:extLst>
          </p:nvPr>
        </p:nvGraphicFramePr>
        <p:xfrm>
          <a:off x="275074" y="1109593"/>
          <a:ext cx="8643857" cy="5288145"/>
        </p:xfrm>
        <a:graphic>
          <a:graphicData uri="http://schemas.openxmlformats.org/presentationml/2006/ole">
            <mc:AlternateContent xmlns:mc="http://schemas.openxmlformats.org/markup-compatibility/2006">
              <mc:Choice xmlns:v="urn:schemas-microsoft-com:vml" Requires="v">
                <p:oleObj spid="_x0000_s3084" name="Worksheet" r:id="rId5" imgW="9048910" imgH="4273366" progId="Excel.Sheet.12">
                  <p:embed/>
                </p:oleObj>
              </mc:Choice>
              <mc:Fallback>
                <p:oleObj name="Worksheet" r:id="rId5" imgW="9048910" imgH="4273366" progId="Excel.Sheet.12">
                  <p:embed/>
                  <p:pic>
                    <p:nvPicPr>
                      <p:cNvPr id="2" name="Object 1">
                        <a:extLst>
                          <a:ext uri="{FF2B5EF4-FFF2-40B4-BE49-F238E27FC236}">
                            <a16:creationId xmlns:a16="http://schemas.microsoft.com/office/drawing/2014/main" id="{4638ADFB-1B5C-4397-8686-CBC949098DE6}"/>
                          </a:ext>
                        </a:extLst>
                      </p:cNvPr>
                      <p:cNvPicPr/>
                      <p:nvPr/>
                    </p:nvPicPr>
                    <p:blipFill>
                      <a:blip r:embed="rId6"/>
                      <a:stretch>
                        <a:fillRect/>
                      </a:stretch>
                    </p:blipFill>
                    <p:spPr>
                      <a:xfrm>
                        <a:off x="275074" y="1109593"/>
                        <a:ext cx="8643857" cy="5288145"/>
                      </a:xfrm>
                      <a:prstGeom prst="rect">
                        <a:avLst/>
                      </a:prstGeom>
                    </p:spPr>
                  </p:pic>
                </p:oleObj>
              </mc:Fallback>
            </mc:AlternateContent>
          </a:graphicData>
        </a:graphic>
      </p:graphicFrame>
    </p:spTree>
    <p:extLst>
      <p:ext uri="{BB962C8B-B14F-4D97-AF65-F5344CB8AC3E}">
        <p14:creationId xmlns:p14="http://schemas.microsoft.com/office/powerpoint/2010/main" val="3349747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6291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 y="83019"/>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357789" y="1"/>
            <a:ext cx="7418349"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 FINANCIAL IMPACT SCENARIOS </a:t>
            </a: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133DF-4611-43C7-B6B0-CD0BCCE43A99}"/>
              </a:ext>
            </a:extLst>
          </p:cNvPr>
          <p:cNvSpPr txBox="1">
            <a:spLocks/>
          </p:cNvSpPr>
          <p:nvPr/>
        </p:nvSpPr>
        <p:spPr>
          <a:xfrm>
            <a:off x="275075" y="1496488"/>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BE67E6-78D6-4A22-BB32-52DFBFB47512}"/>
              </a:ext>
            </a:extLst>
          </p:cNvPr>
          <p:cNvSpPr txBox="1">
            <a:spLocks/>
          </p:cNvSpPr>
          <p:nvPr/>
        </p:nvSpPr>
        <p:spPr>
          <a:xfrm>
            <a:off x="225069"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985758E-4067-4D6A-8C62-8BA05ABEAF7A}"/>
              </a:ext>
            </a:extLst>
          </p:cNvPr>
          <p:cNvSpPr txBox="1">
            <a:spLocks/>
          </p:cNvSpPr>
          <p:nvPr/>
        </p:nvSpPr>
        <p:spPr>
          <a:xfrm>
            <a:off x="275075" y="1490354"/>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CC91FC4C-861A-4EB5-A5F4-67D441EE5C6A}"/>
              </a:ext>
            </a:extLst>
          </p:cNvPr>
          <p:cNvSpPr txBox="1">
            <a:spLocks/>
          </p:cNvSpPr>
          <p:nvPr/>
        </p:nvSpPr>
        <p:spPr>
          <a:xfrm>
            <a:off x="390832" y="589104"/>
            <a:ext cx="8331966" cy="10973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250" b="1" dirty="0">
                <a:solidFill>
                  <a:srgbClr val="13328C"/>
                </a:solidFill>
                <a:latin typeface="Arial" panose="020B0604020202020204" pitchFamily="34" charset="0"/>
                <a:ea typeface="Calibri" panose="020F0502020204030204" pitchFamily="34" charset="0"/>
                <a:cs typeface="Arial" panose="020B0604020202020204" pitchFamily="34" charset="0"/>
              </a:rPr>
              <a:t>Budget</a:t>
            </a: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C5280559-4CA0-40A4-94B7-C5BA90C2467E}"/>
              </a:ext>
            </a:extLst>
          </p:cNvPr>
          <p:cNvGraphicFramePr>
            <a:graphicFrameLocks noChangeAspect="1"/>
          </p:cNvGraphicFramePr>
          <p:nvPr>
            <p:extLst>
              <p:ext uri="{D42A27DB-BD31-4B8C-83A1-F6EECF244321}">
                <p14:modId xmlns:p14="http://schemas.microsoft.com/office/powerpoint/2010/main" val="3938778145"/>
              </p:ext>
            </p:extLst>
          </p:nvPr>
        </p:nvGraphicFramePr>
        <p:xfrm>
          <a:off x="390832" y="1092591"/>
          <a:ext cx="8620432" cy="5376020"/>
        </p:xfrm>
        <a:graphic>
          <a:graphicData uri="http://schemas.openxmlformats.org/presentationml/2006/ole">
            <mc:AlternateContent xmlns:mc="http://schemas.openxmlformats.org/markup-compatibility/2006">
              <mc:Choice xmlns:v="urn:schemas-microsoft-com:vml" Requires="v">
                <p:oleObj spid="_x0000_s4108" name="Worksheet" r:id="rId5" imgW="13544562" imgH="10496704" progId="Excel.Sheet.12">
                  <p:embed/>
                </p:oleObj>
              </mc:Choice>
              <mc:Fallback>
                <p:oleObj name="Worksheet" r:id="rId5" imgW="13544562" imgH="10496704" progId="Excel.Sheet.12">
                  <p:embed/>
                  <p:pic>
                    <p:nvPicPr>
                      <p:cNvPr id="5" name="Object 4">
                        <a:extLst>
                          <a:ext uri="{FF2B5EF4-FFF2-40B4-BE49-F238E27FC236}">
                            <a16:creationId xmlns:a16="http://schemas.microsoft.com/office/drawing/2014/main" id="{C5280559-4CA0-40A4-94B7-C5BA90C2467E}"/>
                          </a:ext>
                        </a:extLst>
                      </p:cNvPr>
                      <p:cNvPicPr/>
                      <p:nvPr/>
                    </p:nvPicPr>
                    <p:blipFill>
                      <a:blip r:embed="rId6"/>
                      <a:stretch>
                        <a:fillRect/>
                      </a:stretch>
                    </p:blipFill>
                    <p:spPr>
                      <a:xfrm>
                        <a:off x="390832" y="1092591"/>
                        <a:ext cx="8620432" cy="5376020"/>
                      </a:xfrm>
                      <a:prstGeom prst="rect">
                        <a:avLst/>
                      </a:prstGeom>
                    </p:spPr>
                  </p:pic>
                </p:oleObj>
              </mc:Fallback>
            </mc:AlternateContent>
          </a:graphicData>
        </a:graphic>
      </p:graphicFrame>
    </p:spTree>
    <p:extLst>
      <p:ext uri="{BB962C8B-B14F-4D97-AF65-F5344CB8AC3E}">
        <p14:creationId xmlns:p14="http://schemas.microsoft.com/office/powerpoint/2010/main" val="4268647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 y="6353678"/>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50194"/>
            <a:ext cx="1257300" cy="319112"/>
          </a:xfrm>
          <a:prstGeom prst="rect">
            <a:avLst/>
          </a:prstGeom>
        </p:spPr>
      </p:pic>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0775"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133DF-4611-43C7-B6B0-CD0BCCE43A99}"/>
              </a:ext>
            </a:extLst>
          </p:cNvPr>
          <p:cNvSpPr txBox="1">
            <a:spLocks/>
          </p:cNvSpPr>
          <p:nvPr/>
        </p:nvSpPr>
        <p:spPr>
          <a:xfrm>
            <a:off x="275075" y="1496488"/>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BE67E6-78D6-4A22-BB32-52DFBFB47512}"/>
              </a:ext>
            </a:extLst>
          </p:cNvPr>
          <p:cNvSpPr txBox="1">
            <a:spLocks/>
          </p:cNvSpPr>
          <p:nvPr/>
        </p:nvSpPr>
        <p:spPr>
          <a:xfrm>
            <a:off x="225069" y="1577759"/>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985758E-4067-4D6A-8C62-8BA05ABEAF7A}"/>
              </a:ext>
            </a:extLst>
          </p:cNvPr>
          <p:cNvSpPr txBox="1">
            <a:spLocks/>
          </p:cNvSpPr>
          <p:nvPr/>
        </p:nvSpPr>
        <p:spPr>
          <a:xfrm>
            <a:off x="275075" y="1490354"/>
            <a:ext cx="8408194" cy="4063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marL="685800" lvl="2" indent="0" algn="just">
              <a:lnSpc>
                <a:spcPct val="80000"/>
              </a:lnSpc>
              <a:spcAft>
                <a:spcPts val="750"/>
              </a:spcAft>
              <a:buNone/>
            </a:pPr>
            <a:endParaRPr lang="en-US" sz="12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342900" lvl="1" indent="0" algn="just">
              <a:spcAft>
                <a:spcPts val="750"/>
              </a:spcAft>
              <a:buNone/>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73A4DC2-5CA3-4B0B-BB5A-731368D443BE}"/>
              </a:ext>
            </a:extLst>
          </p:cNvPr>
          <p:cNvSpPr/>
          <p:nvPr/>
        </p:nvSpPr>
        <p:spPr>
          <a:xfrm>
            <a:off x="225069" y="801857"/>
            <a:ext cx="8758157" cy="5493812"/>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Review contracts that may impact the </a:t>
            </a:r>
            <a:r>
              <a:rPr lang="en-US" sz="2400" dirty="0" err="1">
                <a:solidFill>
                  <a:srgbClr val="13328C"/>
                </a:solidFill>
                <a:latin typeface="Arial" panose="020B0604020202020204" pitchFamily="34" charset="0"/>
                <a:cs typeface="Arial" panose="020B0604020202020204" pitchFamily="34" charset="0"/>
              </a:rPr>
              <a:t>organisation</a:t>
            </a:r>
            <a:r>
              <a:rPr lang="en-US" sz="2400" dirty="0">
                <a:solidFill>
                  <a:srgbClr val="13328C"/>
                </a:solidFill>
                <a:latin typeface="Arial" panose="020B0604020202020204" pitchFamily="34" charset="0"/>
                <a:cs typeface="Arial" panose="020B0604020202020204" pitchFamily="34" charset="0"/>
              </a:rPr>
              <a:t> </a:t>
            </a:r>
            <a:r>
              <a:rPr lang="en-US" sz="2400" dirty="0" err="1">
                <a:solidFill>
                  <a:srgbClr val="13328C"/>
                </a:solidFill>
                <a:latin typeface="Arial" panose="020B0604020202020204" pitchFamily="34" charset="0"/>
                <a:cs typeface="Arial" panose="020B0604020202020204" pitchFamily="34" charset="0"/>
              </a:rPr>
              <a:t>favourably</a:t>
            </a:r>
            <a:r>
              <a:rPr lang="en-US" sz="2400" dirty="0">
                <a:solidFill>
                  <a:srgbClr val="13328C"/>
                </a:solidFill>
                <a:latin typeface="Arial" panose="020B0604020202020204" pitchFamily="34" charset="0"/>
                <a:cs typeface="Arial" panose="020B0604020202020204" pitchFamily="34" charset="0"/>
              </a:rPr>
              <a:t> e.g. rental payment.</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CAPEX expenditure to be deferred for 12 months e.g. FIU aircraft acquisition, ICT projects. </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Travel Costs – overseas and local travel deferred.</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Major Public Relations Events on hold. </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Savings on discretionary expenses e.g. stationery, catering, consumables, uniforms, etc.</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Savings on maintenance cost for aircraft.</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Sponsorships put on hold</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Savings on HR costs (training, recruitment, new bursaries etc.)</a:t>
            </a:r>
          </a:p>
          <a:p>
            <a:pPr marL="342900" indent="-342900" algn="just">
              <a:buFont typeface="Arial" panose="020B0604020202020204" pitchFamily="34" charset="0"/>
              <a:buChar char="•"/>
            </a:pPr>
            <a:r>
              <a:rPr lang="en-US" sz="2400" dirty="0">
                <a:solidFill>
                  <a:srgbClr val="13328C"/>
                </a:solidFill>
                <a:latin typeface="Arial" panose="020B0604020202020204" pitchFamily="34" charset="0"/>
                <a:cs typeface="Arial" panose="020B0604020202020204" pitchFamily="34" charset="0"/>
              </a:rPr>
              <a:t>Expected savings on water and electricity during the lockdown.</a:t>
            </a:r>
          </a:p>
          <a:p>
            <a:pPr algn="just"/>
            <a:endParaRPr lang="en-US" sz="1500" dirty="0">
              <a:solidFill>
                <a:srgbClr val="13328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8F4AFC0-BA18-4C9C-B306-7D21509268F3}"/>
              </a:ext>
            </a:extLst>
          </p:cNvPr>
          <p:cNvSpPr/>
          <p:nvPr/>
        </p:nvSpPr>
        <p:spPr>
          <a:xfrm>
            <a:off x="1556826" y="50195"/>
            <a:ext cx="7490694" cy="461665"/>
          </a:xfrm>
          <a:prstGeom prst="rect">
            <a:avLst/>
          </a:prstGeom>
        </p:spPr>
        <p:txBody>
          <a:bodyPr wrap="square">
            <a:spAutoFit/>
          </a:bodyPr>
          <a:lstStyle/>
          <a:p>
            <a:pPr algn="ctr"/>
            <a:r>
              <a:rPr lang="en-US" sz="2400" b="1" dirty="0">
                <a:solidFill>
                  <a:srgbClr val="13328C"/>
                </a:solidFill>
                <a:latin typeface="Arial" panose="020B0604020202020204" pitchFamily="34" charset="0"/>
                <a:ea typeface="Tahoma" panose="020B0604030504040204" pitchFamily="34" charset="0"/>
                <a:cs typeface="Arial" panose="020B0604020202020204" pitchFamily="34" charset="0"/>
              </a:rPr>
              <a:t> FINANCIAL IMPACT – MITIGATION STRATEGIES </a:t>
            </a:r>
          </a:p>
        </p:txBody>
      </p:sp>
    </p:spTree>
    <p:extLst>
      <p:ext uri="{BB962C8B-B14F-4D97-AF65-F5344CB8AC3E}">
        <p14:creationId xmlns:p14="http://schemas.microsoft.com/office/powerpoint/2010/main" val="952070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61312" y="1595871"/>
            <a:ext cx="184731" cy="248209"/>
          </a:xfrm>
          <a:prstGeom prst="rect">
            <a:avLst/>
          </a:prstGeom>
          <a:noFill/>
        </p:spPr>
        <p:txBody>
          <a:bodyPr wrap="none" rtlCol="0">
            <a:spAutoFit/>
          </a:bodyPr>
          <a:lstStyle/>
          <a:p>
            <a:endParaRPr lang="en-US" sz="1013" dirty="0"/>
          </a:p>
        </p:txBody>
      </p:sp>
      <p:pic>
        <p:nvPicPr>
          <p:cNvPr id="3" name="Picture 2" descr="2.2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4913" cy="304800"/>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783102" y="42203"/>
            <a:ext cx="8719505" cy="461665"/>
          </a:xfrm>
          <a:prstGeom prst="rect">
            <a:avLst/>
          </a:prstGeom>
          <a:noFill/>
        </p:spPr>
        <p:txBody>
          <a:bodyPr wrap="square" rtlCol="0">
            <a:spAutoFit/>
          </a:bodyPr>
          <a:lstStyle/>
          <a:p>
            <a:pPr algn="ctr"/>
            <a:r>
              <a:rPr lang="en-US" sz="2400" b="1" dirty="0">
                <a:solidFill>
                  <a:srgbClr val="13328C"/>
                </a:solidFill>
                <a:latin typeface="Arial" panose="020B0604020202020204" pitchFamily="34" charset="0"/>
                <a:ea typeface="Tahoma" panose="020B0604030504040204" pitchFamily="34" charset="0"/>
                <a:cs typeface="Arial" panose="020B0604020202020204" pitchFamily="34" charset="0"/>
              </a:rPr>
              <a:t>COVID-19 RISKS AND MITIGATION STRATEGIES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960245" y="4408974"/>
            <a:ext cx="5703570" cy="500522"/>
          </a:xfrm>
          <a:prstGeom prst="rect">
            <a:avLst/>
          </a:prstGeom>
          <a:solidFill>
            <a:schemeClr val="bg1"/>
          </a:solidFill>
        </p:spPr>
        <p:txBody>
          <a:bodyPr wrap="square" rtlCol="0">
            <a:spAutoFit/>
          </a:bodyPr>
          <a:lstStyle/>
          <a:p>
            <a:pPr lvl="0" algn="ctr">
              <a:lnSpc>
                <a:spcPct val="150000"/>
              </a:lnSpc>
            </a:pPr>
            <a:endParaRPr lang="en-US" sz="2025" dirty="0">
              <a:solidFill>
                <a:srgbClr val="1C1A4F"/>
              </a:solidFill>
              <a:latin typeface="Century Gothic" panose="020B0502020202020204" pitchFamily="34" charset="0"/>
              <a:cs typeface="Arial"/>
            </a:endParaRPr>
          </a:p>
        </p:txBody>
      </p:sp>
      <p:graphicFrame>
        <p:nvGraphicFramePr>
          <p:cNvPr id="2" name="Table 4">
            <a:extLst>
              <a:ext uri="{FF2B5EF4-FFF2-40B4-BE49-F238E27FC236}">
                <a16:creationId xmlns:a16="http://schemas.microsoft.com/office/drawing/2014/main" id="{B1314086-ACE3-45B8-A4B0-95919BE38341}"/>
              </a:ext>
            </a:extLst>
          </p:cNvPr>
          <p:cNvGraphicFramePr>
            <a:graphicFrameLocks noGrp="1"/>
          </p:cNvGraphicFramePr>
          <p:nvPr/>
        </p:nvGraphicFramePr>
        <p:xfrm>
          <a:off x="131123" y="722142"/>
          <a:ext cx="8863780" cy="5570807"/>
        </p:xfrm>
        <a:graphic>
          <a:graphicData uri="http://schemas.openxmlformats.org/drawingml/2006/table">
            <a:tbl>
              <a:tblPr firstRow="1" bandRow="1">
                <a:tableStyleId>{073A0DAA-6AF3-43AB-8588-CEC1D06C72B9}</a:tableStyleId>
              </a:tblPr>
              <a:tblGrid>
                <a:gridCol w="396942">
                  <a:extLst>
                    <a:ext uri="{9D8B030D-6E8A-4147-A177-3AD203B41FA5}">
                      <a16:colId xmlns:a16="http://schemas.microsoft.com/office/drawing/2014/main" val="1183642466"/>
                    </a:ext>
                  </a:extLst>
                </a:gridCol>
                <a:gridCol w="4194386">
                  <a:extLst>
                    <a:ext uri="{9D8B030D-6E8A-4147-A177-3AD203B41FA5}">
                      <a16:colId xmlns:a16="http://schemas.microsoft.com/office/drawing/2014/main" val="614664604"/>
                    </a:ext>
                  </a:extLst>
                </a:gridCol>
                <a:gridCol w="4272452">
                  <a:extLst>
                    <a:ext uri="{9D8B030D-6E8A-4147-A177-3AD203B41FA5}">
                      <a16:colId xmlns:a16="http://schemas.microsoft.com/office/drawing/2014/main" val="821991865"/>
                    </a:ext>
                  </a:extLst>
                </a:gridCol>
              </a:tblGrid>
              <a:tr h="453872">
                <a:tc>
                  <a:txBody>
                    <a:bodyPr/>
                    <a:lstStyle/>
                    <a:p>
                      <a:r>
                        <a:rPr lang="en-US" sz="1400" dirty="0">
                          <a:solidFill>
                            <a:schemeClr val="bg1"/>
                          </a:solidFill>
                          <a:latin typeface="Arial Narrow" panose="020B0606020202030204" pitchFamily="34" charset="0"/>
                        </a:rPr>
                        <a:t>No.</a:t>
                      </a:r>
                      <a:endParaRPr lang="en-ZA" sz="1400" dirty="0">
                        <a:solidFill>
                          <a:schemeClr val="bg1"/>
                        </a:solidFill>
                        <a:latin typeface="Arial Narrow" panose="020B0606020202030204" pitchFamily="34" charset="0"/>
                      </a:endParaRPr>
                    </a:p>
                  </a:txBody>
                  <a:tcPr marL="68580" marR="68580" marT="34290" marB="34290">
                    <a:solidFill>
                      <a:srgbClr val="13328C"/>
                    </a:solidFill>
                  </a:tcPr>
                </a:tc>
                <a:tc>
                  <a:txBody>
                    <a:bodyPr/>
                    <a:lstStyle/>
                    <a:p>
                      <a:r>
                        <a:rPr lang="en-US" sz="1400" dirty="0">
                          <a:solidFill>
                            <a:schemeClr val="bg1"/>
                          </a:solidFill>
                          <a:latin typeface="Arial Narrow" panose="020B0606020202030204" pitchFamily="34" charset="0"/>
                        </a:rPr>
                        <a:t>Risk Issue</a:t>
                      </a:r>
                      <a:endParaRPr lang="en-ZA" sz="1400" dirty="0">
                        <a:solidFill>
                          <a:schemeClr val="bg1"/>
                        </a:solidFill>
                        <a:latin typeface="Arial Narrow" panose="020B0606020202030204" pitchFamily="34" charset="0"/>
                      </a:endParaRPr>
                    </a:p>
                  </a:txBody>
                  <a:tcPr marL="68580" marR="68580" marT="34290" marB="34290">
                    <a:solidFill>
                      <a:srgbClr val="13328C"/>
                    </a:solidFill>
                  </a:tcPr>
                </a:tc>
                <a:tc>
                  <a:txBody>
                    <a:bodyPr/>
                    <a:lstStyle/>
                    <a:p>
                      <a:r>
                        <a:rPr lang="en-US" sz="1400" dirty="0">
                          <a:solidFill>
                            <a:schemeClr val="bg1"/>
                          </a:solidFill>
                          <a:latin typeface="Arial Narrow" panose="020B0606020202030204" pitchFamily="34" charset="0"/>
                        </a:rPr>
                        <a:t>Mitigation</a:t>
                      </a:r>
                      <a:endParaRPr lang="en-ZA" sz="1400" dirty="0">
                        <a:solidFill>
                          <a:schemeClr val="bg1"/>
                        </a:solidFill>
                        <a:latin typeface="Arial Narrow" panose="020B0606020202030204" pitchFamily="34" charset="0"/>
                      </a:endParaRPr>
                    </a:p>
                  </a:txBody>
                  <a:tcPr marL="68580" marR="68580" marT="34290" marB="34290">
                    <a:solidFill>
                      <a:srgbClr val="13328C"/>
                    </a:solidFill>
                  </a:tcPr>
                </a:tc>
                <a:extLst>
                  <a:ext uri="{0D108BD9-81ED-4DB2-BD59-A6C34878D82A}">
                    <a16:rowId xmlns:a16="http://schemas.microsoft.com/office/drawing/2014/main" val="2877537335"/>
                  </a:ext>
                </a:extLst>
              </a:tr>
              <a:tr h="663350">
                <a:tc>
                  <a:txBody>
                    <a:bodyPr/>
                    <a:lstStyle/>
                    <a:p>
                      <a:r>
                        <a:rPr lang="en-US" sz="1400" dirty="0">
                          <a:solidFill>
                            <a:srgbClr val="002060"/>
                          </a:solidFill>
                          <a:latin typeface="Arial Narrow" panose="020B0606020202030204" pitchFamily="34" charset="0"/>
                        </a:rPr>
                        <a:t>1</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ZA" sz="1400" dirty="0">
                          <a:solidFill>
                            <a:srgbClr val="002060"/>
                          </a:solidFill>
                          <a:latin typeface="Arial" panose="020B0604020202020204" pitchFamily="34" charset="0"/>
                          <a:cs typeface="Arial" panose="020B0604020202020204" pitchFamily="34" charset="0"/>
                        </a:rPr>
                        <a:t>Safety of personnel and clients.</a:t>
                      </a: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Ensure the availability of personal protective equipment to prevent the spread of Covid-19.</a:t>
                      </a:r>
                      <a:endParaRPr lang="en-ZA" sz="1400" dirty="0">
                        <a:solidFill>
                          <a:srgbClr val="FF000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23061790"/>
                  </a:ext>
                </a:extLst>
              </a:tr>
              <a:tr h="989565">
                <a:tc>
                  <a:txBody>
                    <a:bodyPr/>
                    <a:lstStyle/>
                    <a:p>
                      <a:r>
                        <a:rPr lang="en-US" sz="1400" dirty="0">
                          <a:solidFill>
                            <a:srgbClr val="002060"/>
                          </a:solidFill>
                          <a:latin typeface="Arial Narrow" panose="020B0606020202030204" pitchFamily="34" charset="0"/>
                        </a:rPr>
                        <a:t>2</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Inability to fulfil oversight mandate due to movement / travel restrictions.</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Establish a business case for electronic submission and assessment of applications for organisational approvals and personnel licences with limited face-to-face inspections. </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048226854"/>
                  </a:ext>
                </a:extLst>
              </a:tr>
              <a:tr h="549982">
                <a:tc>
                  <a:txBody>
                    <a:bodyPr/>
                    <a:lstStyle/>
                    <a:p>
                      <a:r>
                        <a:rPr lang="en-US" sz="1400" dirty="0">
                          <a:solidFill>
                            <a:srgbClr val="002060"/>
                          </a:solidFill>
                          <a:latin typeface="Arial Narrow" panose="020B0606020202030204" pitchFamily="34" charset="0"/>
                        </a:rPr>
                        <a:t>3</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Inefficient customer services due to the spread of Covid-19.</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    Ongoing communications with industry and contact points have been provided.</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9643927"/>
                  </a:ext>
                </a:extLst>
              </a:tr>
              <a:tr h="1478635">
                <a:tc>
                  <a:txBody>
                    <a:bodyPr/>
                    <a:lstStyle/>
                    <a:p>
                      <a:r>
                        <a:rPr lang="en-US" sz="1400" dirty="0">
                          <a:solidFill>
                            <a:srgbClr val="002060"/>
                          </a:solidFill>
                          <a:latin typeface="Arial Narrow" panose="020B0606020202030204" pitchFamily="34" charset="0"/>
                        </a:rPr>
                        <a:t>4</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Lack of critical and scarce skills to deliver on SACAA mandate due to:</a:t>
                      </a:r>
                    </a:p>
                    <a:p>
                      <a:pPr algn="just"/>
                      <a:r>
                        <a:rPr lang="en-US" sz="1400" dirty="0">
                          <a:solidFill>
                            <a:srgbClr val="002060"/>
                          </a:solidFill>
                          <a:latin typeface="Arial" panose="020B0604020202020204" pitchFamily="34" charset="0"/>
                          <a:cs typeface="Arial" panose="020B0604020202020204" pitchFamily="34" charset="0"/>
                        </a:rPr>
                        <a:t>•	Absenteeism </a:t>
                      </a:r>
                    </a:p>
                    <a:p>
                      <a:pPr algn="just"/>
                      <a:r>
                        <a:rPr lang="en-US" sz="1400" dirty="0">
                          <a:solidFill>
                            <a:srgbClr val="002060"/>
                          </a:solidFill>
                          <a:latin typeface="Arial" panose="020B0604020202020204" pitchFamily="34" charset="0"/>
                          <a:cs typeface="Arial" panose="020B0604020202020204" pitchFamily="34" charset="0"/>
                        </a:rPr>
                        <a:t>•	Illness</a:t>
                      </a:r>
                    </a:p>
                    <a:p>
                      <a:pPr algn="just"/>
                      <a:r>
                        <a:rPr lang="en-US" sz="1400" dirty="0">
                          <a:solidFill>
                            <a:srgbClr val="002060"/>
                          </a:solidFill>
                          <a:latin typeface="Arial" panose="020B0604020202020204" pitchFamily="34" charset="0"/>
                          <a:cs typeface="Arial" panose="020B0604020202020204" pitchFamily="34" charset="0"/>
                        </a:rPr>
                        <a:t>•	Death</a:t>
                      </a:r>
                    </a:p>
                    <a:p>
                      <a:pPr algn="just"/>
                      <a:r>
                        <a:rPr lang="en-US" sz="1400" dirty="0">
                          <a:solidFill>
                            <a:srgbClr val="002060"/>
                          </a:solidFill>
                          <a:latin typeface="Arial" panose="020B0604020202020204" pitchFamily="34" charset="0"/>
                          <a:cs typeface="Arial" panose="020B0604020202020204" pitchFamily="34" charset="0"/>
                        </a:rPr>
                        <a:t>•	Low Motivations/Productivity</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	Inspectors to work from home</a:t>
                      </a:r>
                    </a:p>
                    <a:p>
                      <a:pPr algn="just"/>
                      <a:r>
                        <a:rPr lang="en-US" sz="1400" dirty="0">
                          <a:solidFill>
                            <a:srgbClr val="002060"/>
                          </a:solidFill>
                          <a:latin typeface="Arial" panose="020B0604020202020204" pitchFamily="34" charset="0"/>
                          <a:cs typeface="Arial" panose="020B0604020202020204" pitchFamily="34" charset="0"/>
                        </a:rPr>
                        <a:t>•	Inspectors supplied with PPE</a:t>
                      </a:r>
                    </a:p>
                    <a:p>
                      <a:pPr marL="285750" indent="-285750" algn="just">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  Awareness and Training to staff</a:t>
                      </a:r>
                    </a:p>
                    <a:p>
                      <a:pPr algn="just"/>
                      <a:r>
                        <a:rPr lang="en-US" sz="1400" dirty="0">
                          <a:solidFill>
                            <a:srgbClr val="002060"/>
                          </a:solidFill>
                          <a:latin typeface="Arial" panose="020B0604020202020204" pitchFamily="34" charset="0"/>
                          <a:cs typeface="Arial" panose="020B0604020202020204" pitchFamily="34" charset="0"/>
                        </a:rPr>
                        <a:t>•	HR to create a list of retired inspectors to use in the    event inspector numbers are severely affected</a:t>
                      </a:r>
                    </a:p>
                    <a:p>
                      <a:pPr algn="just"/>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689906992"/>
                  </a:ext>
                </a:extLst>
              </a:tr>
              <a:tr h="760575">
                <a:tc>
                  <a:txBody>
                    <a:bodyPr/>
                    <a:lstStyle/>
                    <a:p>
                      <a:r>
                        <a:rPr lang="en-US" sz="1400" dirty="0">
                          <a:solidFill>
                            <a:srgbClr val="002060"/>
                          </a:solidFill>
                          <a:latin typeface="Arial Narrow" panose="020B0606020202030204" pitchFamily="34" charset="0"/>
                        </a:rPr>
                        <a:t>5</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Unsustainable income streams - reduction in passenger numbers thereby affecting PSC collection (financial).</a:t>
                      </a:r>
                    </a:p>
                  </a:txBody>
                  <a:tcPr marL="68580" marR="68580" marT="34290" marB="34290"/>
                </a:tc>
                <a:tc>
                  <a:txBody>
                    <a:bodyPr/>
                    <a:lstStyle/>
                    <a:p>
                      <a:pPr algn="just"/>
                      <a:r>
                        <a:rPr lang="en-ZA" sz="1400" dirty="0">
                          <a:solidFill>
                            <a:srgbClr val="002060"/>
                          </a:solidFill>
                          <a:latin typeface="Arial" panose="020B0604020202020204" pitchFamily="34" charset="0"/>
                          <a:cs typeface="Arial" panose="020B0604020202020204" pitchFamily="34" charset="0"/>
                        </a:rPr>
                        <a:t>Sufficient Cash reserves to cover the organisation for 7 Months in the worst case scenario.</a:t>
                      </a:r>
                    </a:p>
                  </a:txBody>
                  <a:tcPr marL="68580" marR="68580" marT="34290" marB="34290"/>
                </a:tc>
                <a:extLst>
                  <a:ext uri="{0D108BD9-81ED-4DB2-BD59-A6C34878D82A}">
                    <a16:rowId xmlns:a16="http://schemas.microsoft.com/office/drawing/2014/main" val="1471594645"/>
                  </a:ext>
                </a:extLst>
              </a:tr>
              <a:tr h="674828">
                <a:tc>
                  <a:txBody>
                    <a:bodyPr/>
                    <a:lstStyle/>
                    <a:p>
                      <a:r>
                        <a:rPr lang="en-US" sz="1400" dirty="0">
                          <a:solidFill>
                            <a:srgbClr val="002060"/>
                          </a:solidFill>
                          <a:latin typeface="Arial Narrow" panose="020B0606020202030204" pitchFamily="34" charset="0"/>
                        </a:rPr>
                        <a:t>6</a:t>
                      </a:r>
                      <a:endParaRPr lang="en-ZA" sz="1400" dirty="0">
                        <a:solidFill>
                          <a:srgbClr val="002060"/>
                        </a:solidFill>
                        <a:latin typeface="Arial Narrow" panose="020B0606020202030204" pitchFamily="34" charset="0"/>
                      </a:endParaRP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Non-payment or substantial delays by airlines to hand over the PSC.</a:t>
                      </a:r>
                    </a:p>
                  </a:txBody>
                  <a:tcPr marL="68580" marR="68580" marT="34290" marB="34290"/>
                </a:tc>
                <a:tc>
                  <a:txBody>
                    <a:bodyPr/>
                    <a:lstStyle/>
                    <a:p>
                      <a:pPr algn="just"/>
                      <a:r>
                        <a:rPr lang="en-US" sz="1400" dirty="0">
                          <a:solidFill>
                            <a:srgbClr val="002060"/>
                          </a:solidFill>
                          <a:latin typeface="Arial" panose="020B0604020202020204" pitchFamily="34" charset="0"/>
                          <a:cs typeface="Arial" panose="020B0604020202020204" pitchFamily="34" charset="0"/>
                        </a:rPr>
                        <a:t>Institute legal action for non payment.</a:t>
                      </a:r>
                      <a:endParaRPr lang="en-ZA" sz="1400" dirty="0">
                        <a:solidFill>
                          <a:srgbClr val="00206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694217148"/>
                  </a:ext>
                </a:extLst>
              </a:tr>
            </a:tbl>
          </a:graphicData>
        </a:graphic>
      </p:graphicFrame>
      <p:pic>
        <p:nvPicPr>
          <p:cNvPr id="7" name="Picture 6" descr="2.2bot.jpg">
            <a:extLst>
              <a:ext uri="{FF2B5EF4-FFF2-40B4-BE49-F238E27FC236}">
                <a16:creationId xmlns:a16="http://schemas.microsoft.com/office/drawing/2014/main" id="{C6BE01AA-9DB3-4D79-B66F-836E247EA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3" y="6226059"/>
            <a:ext cx="9152067" cy="465252"/>
          </a:xfrm>
          <a:prstGeom prst="rect">
            <a:avLst/>
          </a:prstGeom>
        </p:spPr>
      </p:pic>
    </p:spTree>
    <p:extLst>
      <p:ext uri="{BB962C8B-B14F-4D97-AF65-F5344CB8AC3E}">
        <p14:creationId xmlns:p14="http://schemas.microsoft.com/office/powerpoint/2010/main" val="3807937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3" y="6226059"/>
            <a:ext cx="9186863" cy="465252"/>
          </a:xfrm>
          <a:prstGeom prst="rect">
            <a:avLst/>
          </a:prstGeom>
        </p:spPr>
      </p:pic>
      <p:sp>
        <p:nvSpPr>
          <p:cNvPr id="16" name="TextBox 15"/>
          <p:cNvSpPr txBox="1"/>
          <p:nvPr/>
        </p:nvSpPr>
        <p:spPr>
          <a:xfrm>
            <a:off x="-561312" y="1595871"/>
            <a:ext cx="184731" cy="248209"/>
          </a:xfrm>
          <a:prstGeom prst="rect">
            <a:avLst/>
          </a:prstGeom>
          <a:noFill/>
        </p:spPr>
        <p:txBody>
          <a:bodyPr wrap="none" rtlCol="0">
            <a:spAutoFit/>
          </a:bodyPr>
          <a:lstStyle/>
          <a:p>
            <a:endParaRPr lang="en-US" sz="1013"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2975" cy="239334"/>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801858" y="166689"/>
            <a:ext cx="8232605" cy="492443"/>
          </a:xfrm>
          <a:prstGeom prst="rect">
            <a:avLst/>
          </a:prstGeom>
          <a:noFill/>
        </p:spPr>
        <p:txBody>
          <a:bodyPr wrap="square" rtlCol="0">
            <a:spAutoFit/>
          </a:bodyPr>
          <a:lstStyle/>
          <a:p>
            <a:pPr algn="ctr"/>
            <a:r>
              <a:rPr lang="en-GB" sz="2600" b="1" dirty="0">
                <a:solidFill>
                  <a:srgbClr val="13328C"/>
                </a:solidFill>
                <a:latin typeface="Arial" panose="020B0604020202020204" pitchFamily="34" charset="0"/>
                <a:ea typeface="Tahoma" panose="020B0604030504040204" pitchFamily="34" charset="0"/>
                <a:cs typeface="Arial" panose="020B0604020202020204" pitchFamily="34" charset="0"/>
              </a:rPr>
              <a:t>COVID-19 RISKS AND MITIGATION STRATEGIES</a:t>
            </a:r>
          </a:p>
        </p:txBody>
      </p:sp>
      <p:sp>
        <p:nvSpPr>
          <p:cNvPr id="12" name="TextBox 11">
            <a:extLst>
              <a:ext uri="{FF2B5EF4-FFF2-40B4-BE49-F238E27FC236}">
                <a16:creationId xmlns:a16="http://schemas.microsoft.com/office/drawing/2014/main" id="{F2176777-2490-436B-AEB2-E11CD22EABB4}"/>
              </a:ext>
            </a:extLst>
          </p:cNvPr>
          <p:cNvSpPr txBox="1"/>
          <p:nvPr/>
        </p:nvSpPr>
        <p:spPr>
          <a:xfrm>
            <a:off x="1960245" y="4408974"/>
            <a:ext cx="5703570" cy="500522"/>
          </a:xfrm>
          <a:prstGeom prst="rect">
            <a:avLst/>
          </a:prstGeom>
          <a:solidFill>
            <a:schemeClr val="bg1"/>
          </a:solidFill>
        </p:spPr>
        <p:txBody>
          <a:bodyPr wrap="square" rtlCol="0">
            <a:spAutoFit/>
          </a:bodyPr>
          <a:lstStyle/>
          <a:p>
            <a:pPr lvl="0" algn="ctr">
              <a:lnSpc>
                <a:spcPct val="150000"/>
              </a:lnSpc>
            </a:pPr>
            <a:endParaRPr lang="en-US" sz="2025" dirty="0">
              <a:solidFill>
                <a:srgbClr val="1C1A4F"/>
              </a:solidFill>
              <a:latin typeface="Century Gothic" panose="020B0502020202020204" pitchFamily="34" charset="0"/>
              <a:cs typeface="Arial"/>
            </a:endParaRPr>
          </a:p>
        </p:txBody>
      </p:sp>
      <p:graphicFrame>
        <p:nvGraphicFramePr>
          <p:cNvPr id="2" name="Table 4">
            <a:extLst>
              <a:ext uri="{FF2B5EF4-FFF2-40B4-BE49-F238E27FC236}">
                <a16:creationId xmlns:a16="http://schemas.microsoft.com/office/drawing/2014/main" id="{B1314086-ACE3-45B8-A4B0-95919BE38341}"/>
              </a:ext>
            </a:extLst>
          </p:cNvPr>
          <p:cNvGraphicFramePr>
            <a:graphicFrameLocks noGrp="1"/>
          </p:cNvGraphicFramePr>
          <p:nvPr>
            <p:extLst>
              <p:ext uri="{D42A27DB-BD31-4B8C-83A1-F6EECF244321}">
                <p14:modId xmlns:p14="http://schemas.microsoft.com/office/powerpoint/2010/main" val="1666576529"/>
              </p:ext>
            </p:extLst>
          </p:nvPr>
        </p:nvGraphicFramePr>
        <p:xfrm>
          <a:off x="93785" y="909638"/>
          <a:ext cx="8904849" cy="5471244"/>
        </p:xfrm>
        <a:graphic>
          <a:graphicData uri="http://schemas.openxmlformats.org/drawingml/2006/table">
            <a:tbl>
              <a:tblPr firstRow="1" bandRow="1">
                <a:tableStyleId>{073A0DAA-6AF3-43AB-8588-CEC1D06C72B9}</a:tableStyleId>
              </a:tblPr>
              <a:tblGrid>
                <a:gridCol w="429661">
                  <a:extLst>
                    <a:ext uri="{9D8B030D-6E8A-4147-A177-3AD203B41FA5}">
                      <a16:colId xmlns:a16="http://schemas.microsoft.com/office/drawing/2014/main" val="1183642466"/>
                    </a:ext>
                  </a:extLst>
                </a:gridCol>
                <a:gridCol w="4185379">
                  <a:extLst>
                    <a:ext uri="{9D8B030D-6E8A-4147-A177-3AD203B41FA5}">
                      <a16:colId xmlns:a16="http://schemas.microsoft.com/office/drawing/2014/main" val="614664604"/>
                    </a:ext>
                  </a:extLst>
                </a:gridCol>
                <a:gridCol w="4289809">
                  <a:extLst>
                    <a:ext uri="{9D8B030D-6E8A-4147-A177-3AD203B41FA5}">
                      <a16:colId xmlns:a16="http://schemas.microsoft.com/office/drawing/2014/main" val="821991865"/>
                    </a:ext>
                  </a:extLst>
                </a:gridCol>
              </a:tblGrid>
              <a:tr h="381038">
                <a:tc>
                  <a:txBody>
                    <a:bodyPr/>
                    <a:lstStyle/>
                    <a:p>
                      <a:r>
                        <a:rPr lang="en-US" sz="1500" dirty="0">
                          <a:solidFill>
                            <a:schemeClr val="bg1"/>
                          </a:solidFill>
                          <a:latin typeface="Arial Narrow" panose="020B0606020202030204" pitchFamily="34" charset="0"/>
                        </a:rPr>
                        <a:t>No.</a:t>
                      </a:r>
                      <a:endParaRPr lang="en-ZA" sz="1500" dirty="0">
                        <a:solidFill>
                          <a:schemeClr val="bg1"/>
                        </a:solidFill>
                        <a:latin typeface="Arial Narrow" panose="020B0606020202030204" pitchFamily="34" charset="0"/>
                      </a:endParaRPr>
                    </a:p>
                  </a:txBody>
                  <a:tcPr marL="68580" marR="68580" marT="34290" marB="34290">
                    <a:solidFill>
                      <a:srgbClr val="13328C"/>
                    </a:solidFill>
                  </a:tcPr>
                </a:tc>
                <a:tc>
                  <a:txBody>
                    <a:bodyPr/>
                    <a:lstStyle/>
                    <a:p>
                      <a:r>
                        <a:rPr lang="en-US" sz="1500" dirty="0">
                          <a:solidFill>
                            <a:schemeClr val="bg1"/>
                          </a:solidFill>
                          <a:latin typeface="Arial Narrow" panose="020B0606020202030204" pitchFamily="34" charset="0"/>
                        </a:rPr>
                        <a:t>Risk Issue</a:t>
                      </a:r>
                      <a:endParaRPr lang="en-ZA" sz="1500" dirty="0">
                        <a:solidFill>
                          <a:schemeClr val="bg1"/>
                        </a:solidFill>
                        <a:latin typeface="Arial Narrow" panose="020B0606020202030204" pitchFamily="34" charset="0"/>
                      </a:endParaRPr>
                    </a:p>
                  </a:txBody>
                  <a:tcPr marL="68580" marR="68580" marT="34290" marB="34290">
                    <a:solidFill>
                      <a:srgbClr val="13328C"/>
                    </a:solidFill>
                  </a:tcPr>
                </a:tc>
                <a:tc>
                  <a:txBody>
                    <a:bodyPr/>
                    <a:lstStyle/>
                    <a:p>
                      <a:r>
                        <a:rPr lang="en-US" sz="1500" dirty="0">
                          <a:solidFill>
                            <a:schemeClr val="bg1"/>
                          </a:solidFill>
                          <a:latin typeface="Arial Narrow" panose="020B0606020202030204" pitchFamily="34" charset="0"/>
                        </a:rPr>
                        <a:t>Mitigation</a:t>
                      </a:r>
                      <a:endParaRPr lang="en-ZA" sz="1500" dirty="0">
                        <a:solidFill>
                          <a:schemeClr val="bg1"/>
                        </a:solidFill>
                        <a:latin typeface="Arial Narrow" panose="020B0606020202030204" pitchFamily="34" charset="0"/>
                      </a:endParaRPr>
                    </a:p>
                  </a:txBody>
                  <a:tcPr marL="68580" marR="68580" marT="34290" marB="34290">
                    <a:solidFill>
                      <a:srgbClr val="13328C"/>
                    </a:solidFill>
                  </a:tcPr>
                </a:tc>
                <a:extLst>
                  <a:ext uri="{0D108BD9-81ED-4DB2-BD59-A6C34878D82A}">
                    <a16:rowId xmlns:a16="http://schemas.microsoft.com/office/drawing/2014/main" val="2877537335"/>
                  </a:ext>
                </a:extLst>
              </a:tr>
              <a:tr h="1267623">
                <a:tc>
                  <a:txBody>
                    <a:bodyPr/>
                    <a:lstStyle/>
                    <a:p>
                      <a:r>
                        <a:rPr lang="en-US" sz="1600" dirty="0">
                          <a:solidFill>
                            <a:srgbClr val="002060"/>
                          </a:solidFill>
                          <a:latin typeface="Arial" panose="020B0604020202020204" pitchFamily="34" charset="0"/>
                          <a:cs typeface="Arial" panose="020B0604020202020204" pitchFamily="34" charset="0"/>
                        </a:rPr>
                        <a:t>7</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algn="just"/>
                      <a:r>
                        <a:rPr lang="en-US" sz="1600" dirty="0">
                          <a:solidFill>
                            <a:srgbClr val="002060"/>
                          </a:solidFill>
                          <a:latin typeface="Arial" panose="020B0604020202020204" pitchFamily="34" charset="0"/>
                          <a:cs typeface="Arial" panose="020B0604020202020204" pitchFamily="34" charset="0"/>
                        </a:rPr>
                        <a:t>Identification and management of a suspected person at SACAA</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algn="just"/>
                      <a:r>
                        <a:rPr lang="en-US" sz="1600" dirty="0">
                          <a:solidFill>
                            <a:srgbClr val="002060"/>
                          </a:solidFill>
                          <a:latin typeface="Arial" panose="020B0604020202020204" pitchFamily="34" charset="0"/>
                          <a:cs typeface="Arial" panose="020B0604020202020204" pitchFamily="34" charset="0"/>
                        </a:rPr>
                        <a:t>•	Emergency Response Plan</a:t>
                      </a:r>
                    </a:p>
                    <a:p>
                      <a:pPr algn="just"/>
                      <a:r>
                        <a:rPr lang="en-US" sz="1600" dirty="0">
                          <a:solidFill>
                            <a:srgbClr val="002060"/>
                          </a:solidFill>
                          <a:latin typeface="Arial" panose="020B0604020202020204" pitchFamily="34" charset="0"/>
                          <a:cs typeface="Arial" panose="020B0604020202020204" pitchFamily="34" charset="0"/>
                        </a:rPr>
                        <a:t>•	Crisis Management Plan</a:t>
                      </a:r>
                    </a:p>
                    <a:p>
                      <a:pPr algn="just"/>
                      <a:r>
                        <a:rPr lang="en-US" sz="1600" dirty="0">
                          <a:solidFill>
                            <a:srgbClr val="002060"/>
                          </a:solidFill>
                          <a:latin typeface="Arial" panose="020B0604020202020204" pitchFamily="34" charset="0"/>
                          <a:cs typeface="Arial" panose="020B0604020202020204" pitchFamily="34" charset="0"/>
                        </a:rPr>
                        <a:t>•	Implementation of Protocols </a:t>
                      </a:r>
                    </a:p>
                    <a:p>
                      <a:pPr algn="just"/>
                      <a:r>
                        <a:rPr lang="en-US" sz="1600" dirty="0">
                          <a:solidFill>
                            <a:srgbClr val="002060"/>
                          </a:solidFill>
                          <a:latin typeface="Arial" panose="020B0604020202020204" pitchFamily="34" charset="0"/>
                          <a:cs typeface="Arial" panose="020B0604020202020204" pitchFamily="34" charset="0"/>
                        </a:rPr>
                        <a:t>•	Screening at Gates of Office Park</a:t>
                      </a:r>
                    </a:p>
                    <a:p>
                      <a:pPr algn="just"/>
                      <a:r>
                        <a:rPr lang="en-US" sz="1600" dirty="0">
                          <a:solidFill>
                            <a:srgbClr val="002060"/>
                          </a:solidFill>
                          <a:latin typeface="Arial" panose="020B0604020202020204" pitchFamily="34" charset="0"/>
                          <a:cs typeface="Arial" panose="020B0604020202020204" pitchFamily="34" charset="0"/>
                        </a:rPr>
                        <a:t>•	Awareness and Training</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23061790"/>
                  </a:ext>
                </a:extLst>
              </a:tr>
              <a:tr h="1267623">
                <a:tc>
                  <a:txBody>
                    <a:bodyPr/>
                    <a:lstStyle/>
                    <a:p>
                      <a:r>
                        <a:rPr lang="en-US" sz="1600" dirty="0">
                          <a:solidFill>
                            <a:srgbClr val="002060"/>
                          </a:solidFill>
                          <a:latin typeface="Arial" panose="020B0604020202020204" pitchFamily="34" charset="0"/>
                          <a:cs typeface="Arial" panose="020B0604020202020204" pitchFamily="34" charset="0"/>
                        </a:rPr>
                        <a:t>8</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marL="0" algn="just" defTabSz="342900" rtl="0" eaLnBrk="1" latinLnBrk="0" hangingPunct="1"/>
                      <a:r>
                        <a:rPr lang="en-ZA" sz="1600" kern="1200" dirty="0">
                          <a:solidFill>
                            <a:srgbClr val="002060"/>
                          </a:solidFill>
                          <a:latin typeface="Arial" panose="020B0604020202020204" pitchFamily="34" charset="0"/>
                          <a:ea typeface="+mn-ea"/>
                          <a:cs typeface="Arial" panose="020B0604020202020204" pitchFamily="34" charset="0"/>
                        </a:rPr>
                        <a:t>Shut-down of SACAA offices due to an identified case on premises</a:t>
                      </a:r>
                    </a:p>
                  </a:txBody>
                  <a:tcPr marL="68580" marR="68580" marT="34290" marB="34290"/>
                </a:tc>
                <a:tc>
                  <a:txBody>
                    <a:bodyPr/>
                    <a:lstStyle/>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2 x Off-Site Recovery Sites (60 days 	syndicated seats)</a:t>
                      </a:r>
                    </a:p>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Staff working remotely</a:t>
                      </a:r>
                    </a:p>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Disinfection of SACAA offices</a:t>
                      </a:r>
                    </a:p>
                    <a:p>
                      <a:pPr marL="0" indent="-285750" algn="just" defTabSz="342900" rtl="0" eaLnBrk="1" latinLnBrk="0" hangingPunct="1">
                        <a:buFont typeface="Arial" panose="020B0604020202020204" pitchFamily="34" charset="0"/>
                        <a:buChar char="•"/>
                      </a:pPr>
                      <a:r>
                        <a:rPr lang="en-US" sz="1600" kern="1200" dirty="0">
                          <a:solidFill>
                            <a:srgbClr val="002060"/>
                          </a:solidFill>
                          <a:latin typeface="Arial" panose="020B0604020202020204" pitchFamily="34" charset="0"/>
                          <a:ea typeface="+mn-ea"/>
                          <a:cs typeface="Arial" panose="020B0604020202020204" pitchFamily="34" charset="0"/>
                        </a:rPr>
                        <a:t> Conduct Testing</a:t>
                      </a:r>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048226854"/>
                  </a:ext>
                </a:extLst>
              </a:tr>
              <a:tr h="547553">
                <a:tc>
                  <a:txBody>
                    <a:bodyPr/>
                    <a:lstStyle/>
                    <a:p>
                      <a:r>
                        <a:rPr lang="en-US" sz="1600" dirty="0">
                          <a:solidFill>
                            <a:srgbClr val="002060"/>
                          </a:solidFill>
                          <a:latin typeface="Arial" panose="020B0604020202020204" pitchFamily="34" charset="0"/>
                          <a:cs typeface="Arial" panose="020B0604020202020204" pitchFamily="34" charset="0"/>
                        </a:rPr>
                        <a:t>9</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Lack of Critical Supplies due to import delays</a:t>
                      </a:r>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Maintain 3-6 months stock piles for critical 	supplies</a:t>
                      </a:r>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9643927"/>
                  </a:ext>
                </a:extLst>
              </a:tr>
              <a:tr h="1267623">
                <a:tc>
                  <a:txBody>
                    <a:bodyPr/>
                    <a:lstStyle/>
                    <a:p>
                      <a:r>
                        <a:rPr lang="en-US" sz="1600" dirty="0">
                          <a:solidFill>
                            <a:srgbClr val="002060"/>
                          </a:solidFill>
                          <a:latin typeface="Arial" panose="020B0604020202020204" pitchFamily="34" charset="0"/>
                          <a:cs typeface="Arial" panose="020B0604020202020204" pitchFamily="34" charset="0"/>
                        </a:rPr>
                        <a:t>10</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marL="0" algn="just" defTabSz="342900" rtl="0" eaLnBrk="1" latinLnBrk="0" hangingPunct="1"/>
                      <a:r>
                        <a:rPr lang="en-ZA" sz="1600" kern="1200" dirty="0">
                          <a:solidFill>
                            <a:srgbClr val="002060"/>
                          </a:solidFill>
                          <a:latin typeface="Arial" panose="020B0604020202020204" pitchFamily="34" charset="0"/>
                          <a:ea typeface="+mn-ea"/>
                          <a:cs typeface="Arial" panose="020B0604020202020204" pitchFamily="34" charset="0"/>
                        </a:rPr>
                        <a:t>Social/Employee/Client panic due to:</a:t>
                      </a:r>
                    </a:p>
                    <a:p>
                      <a:pPr marL="0" algn="just" defTabSz="342900" rtl="0" eaLnBrk="1" latinLnBrk="0" hangingPunct="1"/>
                      <a:r>
                        <a:rPr lang="en-ZA" sz="1600" kern="1200" dirty="0">
                          <a:solidFill>
                            <a:srgbClr val="002060"/>
                          </a:solidFill>
                          <a:latin typeface="Arial" panose="020B0604020202020204" pitchFamily="34" charset="0"/>
                          <a:ea typeface="+mn-ea"/>
                          <a:cs typeface="Arial" panose="020B0604020202020204" pitchFamily="34" charset="0"/>
                        </a:rPr>
                        <a:t>•	Xenophobia </a:t>
                      </a:r>
                    </a:p>
                    <a:p>
                      <a:pPr marL="0" algn="just" defTabSz="342900" rtl="0" eaLnBrk="1" latinLnBrk="0" hangingPunct="1"/>
                      <a:r>
                        <a:rPr lang="en-ZA" sz="1600" kern="1200" dirty="0">
                          <a:solidFill>
                            <a:srgbClr val="002060"/>
                          </a:solidFill>
                          <a:latin typeface="Arial" panose="020B0604020202020204" pitchFamily="34" charset="0"/>
                          <a:ea typeface="+mn-ea"/>
                          <a:cs typeface="Arial" panose="020B0604020202020204" pitchFamily="34" charset="0"/>
                        </a:rPr>
                        <a:t>•	Labour Unrest</a:t>
                      </a:r>
                    </a:p>
                    <a:p>
                      <a:pPr marL="0" algn="just" defTabSz="342900" rtl="0" eaLnBrk="1" latinLnBrk="0" hangingPunct="1"/>
                      <a:r>
                        <a:rPr lang="en-ZA" sz="1600" kern="1200" dirty="0">
                          <a:solidFill>
                            <a:srgbClr val="002060"/>
                          </a:solidFill>
                          <a:latin typeface="Arial" panose="020B0604020202020204" pitchFamily="34" charset="0"/>
                          <a:ea typeface="+mn-ea"/>
                          <a:cs typeface="Arial" panose="020B0604020202020204" pitchFamily="34" charset="0"/>
                        </a:rPr>
                        <a:t>•	Hysteria</a:t>
                      </a:r>
                    </a:p>
                  </a:txBody>
                  <a:tcPr marL="68580" marR="68580" marT="34290" marB="34290"/>
                </a:tc>
                <a:tc>
                  <a:txBody>
                    <a:bodyPr/>
                    <a:lstStyle/>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Education and awareness</a:t>
                      </a:r>
                    </a:p>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Continued Communication through all 	media streams</a:t>
                      </a:r>
                    </a:p>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	Physical Security enhanced</a:t>
                      </a:r>
                    </a:p>
                    <a:p>
                      <a:pPr marL="0" algn="just" defTabSz="342900" rtl="0" eaLnBrk="1" latinLnBrk="0" hangingPunct="1"/>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689906992"/>
                  </a:ext>
                </a:extLst>
              </a:tr>
              <a:tr h="670606">
                <a:tc>
                  <a:txBody>
                    <a:bodyPr/>
                    <a:lstStyle/>
                    <a:p>
                      <a:r>
                        <a:rPr lang="en-US" sz="1600" dirty="0">
                          <a:solidFill>
                            <a:srgbClr val="002060"/>
                          </a:solidFill>
                          <a:latin typeface="Arial" panose="020B0604020202020204" pitchFamily="34" charset="0"/>
                          <a:cs typeface="Arial" panose="020B0604020202020204" pitchFamily="34" charset="0"/>
                        </a:rPr>
                        <a:t>11</a:t>
                      </a:r>
                      <a:endParaRPr lang="en-ZA" sz="1600" dirty="0">
                        <a:solidFill>
                          <a:srgbClr val="002060"/>
                        </a:solidFill>
                        <a:latin typeface="Arial" panose="020B0604020202020204" pitchFamily="34" charset="0"/>
                        <a:cs typeface="Arial" panose="020B0604020202020204" pitchFamily="34" charset="0"/>
                      </a:endParaRPr>
                    </a:p>
                  </a:txBody>
                  <a:tcPr marL="68580" marR="68580" marT="34290" marB="34290"/>
                </a:tc>
                <a:tc>
                  <a:txBody>
                    <a:bodyPr/>
                    <a:lstStyle/>
                    <a:p>
                      <a:pPr marL="0" algn="just" defTabSz="342900" rtl="0" eaLnBrk="1" latinLnBrk="0" hangingPunct="1"/>
                      <a:r>
                        <a:rPr lang="en-US" sz="1600" kern="1200" dirty="0">
                          <a:solidFill>
                            <a:srgbClr val="002060"/>
                          </a:solidFill>
                          <a:latin typeface="Arial" panose="020B0604020202020204" pitchFamily="34" charset="0"/>
                          <a:ea typeface="+mn-ea"/>
                          <a:cs typeface="Arial" panose="020B0604020202020204" pitchFamily="34" charset="0"/>
                        </a:rPr>
                        <a:t>Delayed relocation</a:t>
                      </a:r>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tc>
                  <a:txBody>
                    <a:bodyPr/>
                    <a:lstStyle/>
                    <a:p>
                      <a:pPr marL="0" indent="-285750" algn="just" defTabSz="342900" rtl="0" eaLnBrk="1" latinLnBrk="0" hangingPunct="1">
                        <a:buFont typeface="Arial" panose="020B0604020202020204" pitchFamily="34" charset="0"/>
                        <a:buChar char="•"/>
                      </a:pPr>
                      <a:r>
                        <a:rPr lang="en-US" sz="1600" kern="1200" dirty="0">
                          <a:solidFill>
                            <a:srgbClr val="002060"/>
                          </a:solidFill>
                          <a:latin typeface="Arial" panose="020B0604020202020204" pitchFamily="34" charset="0"/>
                          <a:ea typeface="+mn-ea"/>
                          <a:cs typeface="Arial" panose="020B0604020202020204" pitchFamily="34" charset="0"/>
                        </a:rPr>
                        <a:t> Negotiate with current landlords for 	extensions</a:t>
                      </a:r>
                      <a:endParaRPr lang="en-ZA" sz="1600" kern="1200" dirty="0">
                        <a:solidFill>
                          <a:srgbClr val="002060"/>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437413683"/>
                  </a:ext>
                </a:extLst>
              </a:tr>
            </a:tbl>
          </a:graphicData>
        </a:graphic>
      </p:graphicFrame>
    </p:spTree>
    <p:extLst>
      <p:ext uri="{BB962C8B-B14F-4D97-AF65-F5344CB8AC3E}">
        <p14:creationId xmlns:p14="http://schemas.microsoft.com/office/powerpoint/2010/main" val="2603732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4005"/>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45505"/>
            <a:ext cx="1257300" cy="319112"/>
          </a:xfrm>
          <a:prstGeom prst="rect">
            <a:avLst/>
          </a:prstGeom>
        </p:spPr>
      </p:pic>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367944" y="2708625"/>
            <a:ext cx="8408194" cy="956119"/>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750"/>
              </a:spcAft>
              <a:buNone/>
            </a:pPr>
            <a:r>
              <a:rPr lang="en-US" b="1" dirty="0">
                <a:solidFill>
                  <a:srgbClr val="13328C"/>
                </a:solidFill>
                <a:latin typeface="Arial" panose="020B0604020202020204" pitchFamily="34" charset="0"/>
                <a:ea typeface="Calibri" panose="020F0502020204030204" pitchFamily="34" charset="0"/>
                <a:cs typeface="Arial" panose="020B0604020202020204" pitchFamily="34" charset="0"/>
              </a:rPr>
              <a:t>SACAA &amp; INDUSTRY STATE OF READINESS FOR LEVEL 3</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marL="342900" lvl="1" indent="0" algn="just">
              <a:lnSpc>
                <a:spcPct val="80000"/>
              </a:lnSpc>
              <a:spcAft>
                <a:spcPts val="750"/>
              </a:spcAft>
              <a:buNone/>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51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 y="6339611"/>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 y="64262"/>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29343" y="64261"/>
            <a:ext cx="7475395"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SACAA STATE OF READINESS</a:t>
            </a:r>
            <a:endPar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367944" y="849867"/>
            <a:ext cx="8630690" cy="548974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SACAA is an essential service provider and therefore all SACAA staff is able to provide oversight over the entire industry except for the following:</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Physical inspections across the country are limited due to the inter-provincial travel restrictions;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Examinations are also prohibited because of social distancing requirements and because students require air travel to reach examination stations. </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Out-stations examinations are dependent on inter-provincial travel.</a:t>
            </a:r>
          </a:p>
          <a:p>
            <a:pPr marL="0" indent="0" algn="just">
              <a:spcAft>
                <a:spcPts val="750"/>
              </a:spcAft>
              <a:buNone/>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SACAA is compliant with all Covid-19 Regulations and Directions as published by different Ministers. </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marL="0" indent="0" algn="just">
              <a:spcAft>
                <a:spcPts val="750"/>
              </a:spcAft>
              <a:buNone/>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59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98220" y="2760288"/>
            <a:ext cx="7613611" cy="646331"/>
          </a:xfrm>
          <a:prstGeom prst="rect">
            <a:avLst/>
          </a:prstGeom>
          <a:noFill/>
        </p:spPr>
        <p:txBody>
          <a:bodyPr wrap="square" rtlCol="0">
            <a:spAutoFit/>
          </a:bodyPr>
          <a:lstStyle/>
          <a:p>
            <a:pPr algn="ctr"/>
            <a:r>
              <a:rPr lang="en-US" sz="36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AT A GLANCE</a:t>
            </a:r>
          </a:p>
        </p:txBody>
      </p:sp>
    </p:spTree>
    <p:extLst>
      <p:ext uri="{BB962C8B-B14F-4D97-AF65-F5344CB8AC3E}">
        <p14:creationId xmlns:p14="http://schemas.microsoft.com/office/powerpoint/2010/main" val="18328887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1"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62527" y="37515"/>
            <a:ext cx="7751701"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SACAA STATE OF READINESS </a:t>
            </a:r>
            <a:r>
              <a:rPr lang="en-US" sz="2700" b="1" dirty="0" err="1">
                <a:solidFill>
                  <a:srgbClr val="13328C"/>
                </a:solidFill>
                <a:latin typeface="Arial" panose="020B0604020202020204" pitchFamily="34" charset="0"/>
                <a:ea typeface="Tahoma" panose="020B0604030504040204" pitchFamily="34" charset="0"/>
                <a:cs typeface="Arial" panose="020B0604020202020204" pitchFamily="34" charset="0"/>
              </a:rPr>
              <a:t>cont</a:t>
            </a: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a:t>
            </a:r>
            <a:endPar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367944" y="783102"/>
            <a:ext cx="8408194" cy="5444196"/>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With the opening of domestic travel in Level 3, the SACAA will be able to provide the following regulatory services with immediate effect:</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Recovery plans have been developed for various sectors of industry to comply with applicable Ministerial Regulations, Directions and SACAA guidelines e.g. airlines, airports, cargo, General Aviation (such as Charters, Training Schools, etc.)</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New and Renewal Personnel Licence applications (e.g. pilots, cabin crew, AMEs, Screener and Instructors, etc.)</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Limited seating for examinations at Head office and out-stations;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Certificate approvals for aviation operators including Air Operator Certificates, Airports, AMOs and ATOs approvals, etc.</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Convene </a:t>
            </a:r>
            <a:r>
              <a:rPr lang="en-US" sz="2250" dirty="0" err="1">
                <a:solidFill>
                  <a:srgbClr val="13328C"/>
                </a:solidFill>
                <a:latin typeface="Arial" panose="020B0604020202020204" pitchFamily="34" charset="0"/>
                <a:ea typeface="Calibri" panose="020F0502020204030204" pitchFamily="34" charset="0"/>
                <a:cs typeface="Arial" panose="020B0604020202020204" pitchFamily="34" charset="0"/>
              </a:rPr>
              <a:t>CARCom</a:t>
            </a: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 meetings to facilitate regulations development and amendments.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Perform all oversight functions which include physical inspections of facilities of operators for compliance.</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marL="0" indent="0" algn="just">
              <a:spcAft>
                <a:spcPts val="750"/>
              </a:spcAft>
              <a:buNone/>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346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61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64263"/>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62528" y="64263"/>
            <a:ext cx="7550064"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INDUSTRY STATE OF READINESS</a:t>
            </a:r>
            <a:endPar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165920" y="750277"/>
            <a:ext cx="8804787" cy="5622388"/>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industry preparation which was convened to prepare for Level 3 is at an advanced stage and a comprehensive submission to DoT is imminent dealing with:</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Airports and Airlines SOPs to comply with the SACAA guidelines during Level 3. Small airports are in the process of preparing for the level 3 lockdown supported by ACSA airports,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General aviation operations and services are 95% ready with their SOPs to comply with the SACAA guidelines;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airlines have indicated their readiness in the month of June 2020.  Airlines can operate profitably when both business travel and tourism are opened;</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Cargo operations are fully operational;</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Calibration of instrument landing systems approved to start during level 4;</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Training </a:t>
            </a:r>
            <a:r>
              <a:rPr lang="en-US" sz="2250" dirty="0" err="1">
                <a:solidFill>
                  <a:srgbClr val="13328C"/>
                </a:solidFill>
                <a:latin typeface="Arial" panose="020B0604020202020204" pitchFamily="34" charset="0"/>
                <a:ea typeface="Calibri" panose="020F0502020204030204" pitchFamily="34" charset="0"/>
                <a:cs typeface="Arial" panose="020B0604020202020204" pitchFamily="34" charset="0"/>
              </a:rPr>
              <a:t>organisations</a:t>
            </a: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 are ready to commence with training. They are able to conduct virtual training under Level 4.  </a:t>
            </a: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marL="0" indent="0" algn="just">
              <a:spcAft>
                <a:spcPts val="750"/>
              </a:spcAft>
              <a:buNone/>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168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430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59573"/>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162528" y="59573"/>
            <a:ext cx="7573510" cy="507831"/>
          </a:xfrm>
          <a:prstGeom prst="rect">
            <a:avLst/>
          </a:prstGeom>
          <a:noFill/>
        </p:spPr>
        <p:txBody>
          <a:bodyPr wrap="square" rtlCol="0">
            <a:spAutoFit/>
          </a:bodyPr>
          <a:lstStyle/>
          <a:p>
            <a:pPr algn="ctr"/>
            <a:r>
              <a:rPr lang="en-US" sz="2700" b="1" dirty="0">
                <a:solidFill>
                  <a:srgbClr val="13328C"/>
                </a:solidFill>
                <a:latin typeface="Arial" panose="020B0604020202020204" pitchFamily="34" charset="0"/>
                <a:ea typeface="Tahoma" panose="020B0604030504040204" pitchFamily="34" charset="0"/>
                <a:cs typeface="Arial" panose="020B0604020202020204" pitchFamily="34" charset="0"/>
              </a:rPr>
              <a:t>INDUSTRY STATE OF READINESS</a:t>
            </a:r>
            <a:endPar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D1887FD9-9075-4533-9C7C-FA80BF8786F0}"/>
              </a:ext>
            </a:extLst>
          </p:cNvPr>
          <p:cNvSpPr txBox="1">
            <a:spLocks/>
          </p:cNvSpPr>
          <p:nvPr/>
        </p:nvSpPr>
        <p:spPr>
          <a:xfrm>
            <a:off x="367944" y="754966"/>
            <a:ext cx="8606450" cy="552391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750"/>
              </a:spcAft>
              <a:buNone/>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industry preparation for Level 3 include the following:</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Aviation Medical appeals are ready to operate under Level 3.</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Designated Flight and Medical Examiners are ready to operate within level 3.</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Regional travel can operate only to the countries within the region that are Covid-19 free or low risk such as Mauritius, Madagascar, etc.</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Recreational aviation in its full extent is dependent on the Tourism industry readiness.</a:t>
            </a:r>
          </a:p>
          <a:p>
            <a:pPr algn="just">
              <a:spcAft>
                <a:spcPts val="750"/>
              </a:spcAft>
            </a:pPr>
            <a:r>
              <a:rPr lang="en-US" sz="2250" dirty="0">
                <a:solidFill>
                  <a:srgbClr val="13328C"/>
                </a:solidFill>
                <a:latin typeface="Arial" panose="020B0604020202020204" pitchFamily="34" charset="0"/>
                <a:ea typeface="Calibri" panose="020F0502020204030204" pitchFamily="34" charset="0"/>
                <a:cs typeface="Arial" panose="020B0604020202020204" pitchFamily="34" charset="0"/>
              </a:rPr>
              <a:t>The SACAA will be able to provide oversight consistent with legislative prescripts. </a:t>
            </a:r>
          </a:p>
          <a:p>
            <a:pPr marL="0" indent="0" algn="just">
              <a:spcAft>
                <a:spcPts val="750"/>
              </a:spcAft>
              <a:buNone/>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algn="just">
              <a:spcAft>
                <a:spcPts val="750"/>
              </a:spcAft>
            </a:pPr>
            <a:endParaRPr lang="en-US" sz="2250" dirty="0">
              <a:solidFill>
                <a:srgbClr val="13328C"/>
              </a:solidFill>
              <a:latin typeface="Arial" panose="020B0604020202020204" pitchFamily="34" charset="0"/>
              <a:ea typeface="Calibri" panose="020F050202020403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panose="020B0604020202020204" pitchFamily="34" charset="0"/>
              <a:cs typeface="Arial" panose="020B0604020202020204" pitchFamily="34"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1" algn="just">
              <a:lnSpc>
                <a:spcPct val="80000"/>
              </a:lnSpc>
              <a:spcAft>
                <a:spcPts val="750"/>
              </a:spcAft>
            </a:pPr>
            <a:endParaRPr lang="en-US" sz="1500" dirty="0">
              <a:solidFill>
                <a:srgbClr val="13328C"/>
              </a:solidFill>
              <a:latin typeface="Arial Narrow" panose="020B0606020202030204" pitchFamily="34" charset="0"/>
              <a:cs typeface="Times New Roman" panose="02020603050405020304" pitchFamily="18" charset="0"/>
            </a:endParaRPr>
          </a:p>
          <a:p>
            <a:pPr lvl="2" algn="just">
              <a:spcAft>
                <a:spcPts val="750"/>
              </a:spcAft>
            </a:pPr>
            <a:endParaRPr lang="en-US" sz="16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9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750"/>
              </a:spcAft>
            </a:pPr>
            <a:endParaRPr lang="en-US" sz="2250" dirty="0">
              <a:solidFill>
                <a:srgbClr val="13328C"/>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750"/>
              </a:spcAft>
              <a:buNone/>
            </a:pPr>
            <a:endParaRPr lang="en-US"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lvl="1" algn="just">
              <a:spcAft>
                <a:spcPts val="750"/>
              </a:spcAft>
            </a:pPr>
            <a:endParaRPr lang="en-US" sz="18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startAt="2"/>
            </a:pPr>
            <a:endParaRPr lang="en-ZA" sz="2100"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lgn="just">
              <a:lnSpc>
                <a:spcPct val="107000"/>
              </a:lnSpc>
              <a:spcAft>
                <a:spcPts val="750"/>
              </a:spcAft>
              <a:buAutoNum type="arabicPeriod"/>
            </a:pP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930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0"/>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922020" y="2665038"/>
            <a:ext cx="7613611" cy="923330"/>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KEY STRATEGIC CHALLENGES AND MITIGATION PLANS</a:t>
            </a:r>
          </a:p>
        </p:txBody>
      </p:sp>
    </p:spTree>
    <p:extLst>
      <p:ext uri="{BB962C8B-B14F-4D97-AF65-F5344CB8AC3E}">
        <p14:creationId xmlns:p14="http://schemas.microsoft.com/office/powerpoint/2010/main" val="2705557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93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24"/>
            <a:ext cx="1257300" cy="319112"/>
          </a:xfrm>
          <a:prstGeom prst="rect">
            <a:avLst/>
          </a:prstGeom>
        </p:spPr>
      </p:pic>
      <p:sp>
        <p:nvSpPr>
          <p:cNvPr id="8" name="TextBox 7">
            <a:extLst>
              <a:ext uri="{FF2B5EF4-FFF2-40B4-BE49-F238E27FC236}">
                <a16:creationId xmlns:a16="http://schemas.microsoft.com/office/drawing/2014/main" id="{6E77AF2C-5F14-45A3-8E15-25ABE566DFB6}"/>
              </a:ext>
            </a:extLst>
          </p:cNvPr>
          <p:cNvSpPr txBox="1"/>
          <p:nvPr/>
        </p:nvSpPr>
        <p:spPr>
          <a:xfrm>
            <a:off x="1050388" y="62624"/>
            <a:ext cx="7845083" cy="492443"/>
          </a:xfrm>
          <a:prstGeom prst="rect">
            <a:avLst/>
          </a:prstGeom>
          <a:noFill/>
        </p:spPr>
        <p:txBody>
          <a:bodyPr wrap="square" rtlCol="0">
            <a:spAutoFit/>
          </a:bodyPr>
          <a:lstStyle/>
          <a:p>
            <a:pPr algn="ctr"/>
            <a:r>
              <a:rPr lang="en-US" sz="2600" b="1" dirty="0">
                <a:solidFill>
                  <a:srgbClr val="13328C"/>
                </a:solidFill>
                <a:latin typeface="Arial Narrow" panose="020B0606020202030204" pitchFamily="34" charset="0"/>
                <a:ea typeface="Tahoma" panose="020B0604030504040204" pitchFamily="34" charset="0"/>
                <a:cs typeface="Tahoma" panose="020B0604030504040204" pitchFamily="34" charset="0"/>
              </a:rPr>
              <a:t>KEY STRATEGIC CHALLENGES AND MITIGATION PLANS</a:t>
            </a:r>
          </a:p>
        </p:txBody>
      </p:sp>
      <p:graphicFrame>
        <p:nvGraphicFramePr>
          <p:cNvPr id="5" name="Table 4">
            <a:extLst>
              <a:ext uri="{FF2B5EF4-FFF2-40B4-BE49-F238E27FC236}">
                <a16:creationId xmlns:a16="http://schemas.microsoft.com/office/drawing/2014/main" id="{21E5E618-71B5-4FCD-93AE-6F9401030C10}"/>
              </a:ext>
            </a:extLst>
          </p:cNvPr>
          <p:cNvGraphicFramePr>
            <a:graphicFrameLocks noGrp="1"/>
          </p:cNvGraphicFramePr>
          <p:nvPr>
            <p:extLst>
              <p:ext uri="{D42A27DB-BD31-4B8C-83A1-F6EECF244321}">
                <p14:modId xmlns:p14="http://schemas.microsoft.com/office/powerpoint/2010/main" val="4280015098"/>
              </p:ext>
            </p:extLst>
          </p:nvPr>
        </p:nvGraphicFramePr>
        <p:xfrm>
          <a:off x="159435" y="703386"/>
          <a:ext cx="8839199" cy="5738168"/>
        </p:xfrm>
        <a:graphic>
          <a:graphicData uri="http://schemas.openxmlformats.org/drawingml/2006/table">
            <a:tbl>
              <a:tblPr firstRow="1" bandRow="1">
                <a:tableStyleId>{5C22544A-7EE6-4342-B048-85BDC9FD1C3A}</a:tableStyleId>
              </a:tblPr>
              <a:tblGrid>
                <a:gridCol w="513160">
                  <a:extLst>
                    <a:ext uri="{9D8B030D-6E8A-4147-A177-3AD203B41FA5}">
                      <a16:colId xmlns:a16="http://schemas.microsoft.com/office/drawing/2014/main" val="38845391"/>
                    </a:ext>
                  </a:extLst>
                </a:gridCol>
                <a:gridCol w="3887195">
                  <a:extLst>
                    <a:ext uri="{9D8B030D-6E8A-4147-A177-3AD203B41FA5}">
                      <a16:colId xmlns:a16="http://schemas.microsoft.com/office/drawing/2014/main" val="2396583429"/>
                    </a:ext>
                  </a:extLst>
                </a:gridCol>
                <a:gridCol w="4438844">
                  <a:extLst>
                    <a:ext uri="{9D8B030D-6E8A-4147-A177-3AD203B41FA5}">
                      <a16:colId xmlns:a16="http://schemas.microsoft.com/office/drawing/2014/main" val="1434947388"/>
                    </a:ext>
                  </a:extLst>
                </a:gridCol>
              </a:tblGrid>
              <a:tr h="432115">
                <a:tc>
                  <a:txBody>
                    <a:bodyPr/>
                    <a:lstStyle/>
                    <a:p>
                      <a:pPr>
                        <a:lnSpc>
                          <a:spcPct val="115000"/>
                        </a:lnSpc>
                        <a:spcAft>
                          <a:spcPts val="0"/>
                        </a:spcAft>
                      </a:pPr>
                      <a:r>
                        <a:rPr lang="en-US" sz="1400" kern="1200">
                          <a:effectLst/>
                        </a:rPr>
                        <a:t>No</a:t>
                      </a:r>
                      <a:endParaRPr lang="en-ZA"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936" marR="65936" marT="32968" marB="32968"/>
                </a:tc>
                <a:tc>
                  <a:txBody>
                    <a:bodyPr/>
                    <a:lstStyle/>
                    <a:p>
                      <a:pPr>
                        <a:lnSpc>
                          <a:spcPct val="115000"/>
                        </a:lnSpc>
                        <a:spcAft>
                          <a:spcPts val="0"/>
                        </a:spcAft>
                      </a:pPr>
                      <a:r>
                        <a:rPr lang="en-US" sz="1400" kern="1200">
                          <a:effectLst/>
                        </a:rPr>
                        <a:t>Challenges</a:t>
                      </a:r>
                      <a:endParaRPr lang="en-ZA"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936" marR="65936" marT="32968" marB="32968"/>
                </a:tc>
                <a:tc>
                  <a:txBody>
                    <a:bodyPr/>
                    <a:lstStyle/>
                    <a:p>
                      <a:pPr>
                        <a:lnSpc>
                          <a:spcPct val="115000"/>
                        </a:lnSpc>
                        <a:spcAft>
                          <a:spcPts val="0"/>
                        </a:spcAft>
                      </a:pPr>
                      <a:r>
                        <a:rPr lang="en-US" sz="1400" kern="1200">
                          <a:effectLst/>
                        </a:rPr>
                        <a:t>Mitigation Strategies</a:t>
                      </a:r>
                      <a:endParaRPr lang="en-ZA"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936" marR="65936" marT="32968" marB="32968"/>
                </a:tc>
                <a:extLst>
                  <a:ext uri="{0D108BD9-81ED-4DB2-BD59-A6C34878D82A}">
                    <a16:rowId xmlns:a16="http://schemas.microsoft.com/office/drawing/2014/main" val="3680458133"/>
                  </a:ext>
                </a:extLst>
              </a:tr>
              <a:tr h="549873">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Civil Aviation Bill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Processing and promulgation of the Act by Parliament and the President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2099720174"/>
                  </a:ext>
                </a:extLst>
              </a:tr>
              <a:tr h="801694">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Transformation of the civil aviation industry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Establishment of an aviation academy and implementation of the National Aviation Transformation Strategy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605616505"/>
                  </a:ext>
                </a:extLst>
              </a:tr>
              <a:tr h="880596">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SACAA Aircraft accident – role of the operator and Regulator on the spotlight challenging the structural and Operating model of the FIU</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Benchmark with other States and strengthen role separation is required.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1784992296"/>
                  </a:ext>
                </a:extLst>
              </a:tr>
              <a:tr h="549873">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Independence of the AIID on the spotlight following the FIU accident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To be addressed through the promulgation of the Civil Aviation Act amendment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2821489490"/>
                  </a:ext>
                </a:extLst>
              </a:tr>
              <a:tr h="466680">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ICAO USAP CMA audit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Signing of the MOU between South Africa and ICAO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1698745704"/>
                  </a:ext>
                </a:extLst>
              </a:tr>
              <a:tr h="298052">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ICAO USOAP ICVM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Letter to ICAO to request an ICVM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840524628"/>
                  </a:ext>
                </a:extLst>
              </a:tr>
              <a:tr h="549873">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Business Rescue processes impacting on SACAA Revenue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Amendment of the Bill to cater for financial security.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172550218"/>
                  </a:ext>
                </a:extLst>
              </a:tr>
              <a:tr h="466680">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Business Continuity in Flight Inspection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Appointment of a back-up service has been </a:t>
                      </a:r>
                      <a:r>
                        <a:rPr lang="en-US" sz="1400" kern="1200" dirty="0" err="1">
                          <a:effectLst/>
                          <a:latin typeface="Arial" panose="020B0604020202020204" pitchFamily="34" charset="0"/>
                          <a:cs typeface="Arial" panose="020B0604020202020204" pitchFamily="34" charset="0"/>
                        </a:rPr>
                        <a:t>finalised</a:t>
                      </a:r>
                      <a:r>
                        <a:rPr lang="en-US" sz="1400" kern="1200" dirty="0">
                          <a:effectLst/>
                          <a:latin typeface="Arial" panose="020B0604020202020204" pitchFamily="34" charset="0"/>
                          <a:cs typeface="Arial" panose="020B0604020202020204" pitchFamily="34" charset="0"/>
                        </a:rPr>
                        <a:t>. Operations should resume before the end of May.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3576194674"/>
                  </a:ext>
                </a:extLst>
              </a:tr>
              <a:tr h="673639">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a:effectLst/>
                          <a:latin typeface="Arial" panose="020B0604020202020204" pitchFamily="34" charset="0"/>
                          <a:cs typeface="Arial" panose="020B0604020202020204" pitchFamily="34" charset="0"/>
                        </a:rPr>
                        <a:t>Covid-19 affecting organizational sustainability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Plans have been put in place and approved by the Board. SACAA may sustain itself for about 7 months.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5936" marR="65936" marT="32968" marB="32968"/>
                </a:tc>
                <a:extLst>
                  <a:ext uri="{0D108BD9-81ED-4DB2-BD59-A6C34878D82A}">
                    <a16:rowId xmlns:a16="http://schemas.microsoft.com/office/drawing/2014/main" val="3373266325"/>
                  </a:ext>
                </a:extLst>
              </a:tr>
            </a:tbl>
          </a:graphicData>
        </a:graphic>
      </p:graphicFrame>
    </p:spTree>
    <p:extLst>
      <p:ext uri="{BB962C8B-B14F-4D97-AF65-F5344CB8AC3E}">
        <p14:creationId xmlns:p14="http://schemas.microsoft.com/office/powerpoint/2010/main" val="39216209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4005"/>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89567"/>
            <a:ext cx="1257300" cy="319112"/>
          </a:xfrm>
          <a:prstGeom prst="rect">
            <a:avLst/>
          </a:prstGeom>
        </p:spPr>
      </p:pic>
      <p:sp>
        <p:nvSpPr>
          <p:cNvPr id="12" name="TextBox 11">
            <a:extLst>
              <a:ext uri="{FF2B5EF4-FFF2-40B4-BE49-F238E27FC236}">
                <a16:creationId xmlns:a16="http://schemas.microsoft.com/office/drawing/2014/main" id="{18C4A1E7-0564-439D-885C-C37B662E8879}"/>
              </a:ext>
            </a:extLst>
          </p:cNvPr>
          <p:cNvSpPr txBox="1"/>
          <p:nvPr/>
        </p:nvSpPr>
        <p:spPr>
          <a:xfrm>
            <a:off x="714376" y="2849346"/>
            <a:ext cx="7688579" cy="600164"/>
          </a:xfrm>
          <a:prstGeom prst="rect">
            <a:avLst/>
          </a:prstGeom>
          <a:noFill/>
        </p:spPr>
        <p:txBody>
          <a:bodyPr wrap="square" rtlCol="0">
            <a:spAutoFit/>
          </a:bodyPr>
          <a:lstStyle/>
          <a:p>
            <a:pPr algn="ctr"/>
            <a:r>
              <a:rPr lang="en-US" sz="3300" b="1" dirty="0">
                <a:solidFill>
                  <a:srgbClr val="13328C"/>
                </a:solidFill>
                <a:latin typeface="Arial Narrow" panose="020B0606020202030204" pitchFamily="34" charset="0"/>
                <a:cs typeface="Arial"/>
              </a:rPr>
              <a:t>THANK YOU!!!</a:t>
            </a:r>
          </a:p>
        </p:txBody>
      </p:sp>
    </p:spTree>
    <p:extLst>
      <p:ext uri="{BB962C8B-B14F-4D97-AF65-F5344CB8AC3E}">
        <p14:creationId xmlns:p14="http://schemas.microsoft.com/office/powerpoint/2010/main" val="10256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3873"/>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7300" cy="319112"/>
          </a:xfrm>
          <a:prstGeom prst="rect">
            <a:avLst/>
          </a:prstGeom>
        </p:spPr>
      </p:pic>
      <p:pic>
        <p:nvPicPr>
          <p:cNvPr id="5" name="Picture 4">
            <a:extLst>
              <a:ext uri="{FF2B5EF4-FFF2-40B4-BE49-F238E27FC236}">
                <a16:creationId xmlns:a16="http://schemas.microsoft.com/office/drawing/2014/main" id="{5051ACDA-F88B-4F1D-9F25-E2721541D761}"/>
              </a:ext>
            </a:extLst>
          </p:cNvPr>
          <p:cNvPicPr>
            <a:picLocks noChangeAspect="1"/>
          </p:cNvPicPr>
          <p:nvPr/>
        </p:nvPicPr>
        <p:blipFill rotWithShape="1">
          <a:blip r:embed="rId4"/>
          <a:srcRect b="18939"/>
          <a:stretch/>
        </p:blipFill>
        <p:spPr>
          <a:xfrm>
            <a:off x="281941" y="1"/>
            <a:ext cx="8712004" cy="6231988"/>
          </a:xfrm>
          <a:prstGeom prst="rect">
            <a:avLst/>
          </a:prstGeom>
        </p:spPr>
      </p:pic>
      <p:sp>
        <p:nvSpPr>
          <p:cNvPr id="7" name="TextBox 6">
            <a:extLst>
              <a:ext uri="{FF2B5EF4-FFF2-40B4-BE49-F238E27FC236}">
                <a16:creationId xmlns:a16="http://schemas.microsoft.com/office/drawing/2014/main" id="{8C132008-DEB4-4524-A5C1-2A1EA8B28756}"/>
              </a:ext>
            </a:extLst>
          </p:cNvPr>
          <p:cNvSpPr txBox="1"/>
          <p:nvPr/>
        </p:nvSpPr>
        <p:spPr>
          <a:xfrm>
            <a:off x="1326554" y="153649"/>
            <a:ext cx="743073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ORGANISATIONAL STRUCTURE</a:t>
            </a:r>
          </a:p>
        </p:txBody>
      </p:sp>
    </p:spTree>
    <p:extLst>
      <p:ext uri="{BB962C8B-B14F-4D97-AF65-F5344CB8AC3E}">
        <p14:creationId xmlns:p14="http://schemas.microsoft.com/office/powerpoint/2010/main" val="332517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930"/>
            <a:ext cx="9144000" cy="454127"/>
          </a:xfrm>
          <a:prstGeom prst="rect">
            <a:avLst/>
          </a:prstGeom>
        </p:spPr>
      </p:pic>
      <p:sp>
        <p:nvSpPr>
          <p:cNvPr id="16" name="TextBox 15"/>
          <p:cNvSpPr txBox="1"/>
          <p:nvPr/>
        </p:nvSpPr>
        <p:spPr>
          <a:xfrm>
            <a:off x="-748416" y="984827"/>
            <a:ext cx="184731" cy="300082"/>
          </a:xfrm>
          <a:prstGeom prst="rect">
            <a:avLst/>
          </a:prstGeom>
          <a:noFill/>
        </p:spPr>
        <p:txBody>
          <a:bodyPr wrap="none" rtlCol="0">
            <a:spAutoFit/>
          </a:bodyPr>
          <a:lstStyle/>
          <a:p>
            <a:endParaRPr lang="en-US" sz="1350" dirty="0"/>
          </a:p>
        </p:txBody>
      </p:sp>
      <p:pic>
        <p:nvPicPr>
          <p:cNvPr id="3" name="Picture 2" descr="2.2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67"/>
            <a:ext cx="1257300" cy="319112"/>
          </a:xfrm>
          <a:prstGeom prst="rect">
            <a:avLst/>
          </a:prstGeom>
        </p:spPr>
      </p:pic>
      <p:sp>
        <p:nvSpPr>
          <p:cNvPr id="6" name="TextBox 5">
            <a:extLst>
              <a:ext uri="{FF2B5EF4-FFF2-40B4-BE49-F238E27FC236}">
                <a16:creationId xmlns:a16="http://schemas.microsoft.com/office/drawing/2014/main" id="{A375E45C-4F68-450E-9BC7-DE0BF6D4C552}"/>
              </a:ext>
            </a:extLst>
          </p:cNvPr>
          <p:cNvSpPr txBox="1"/>
          <p:nvPr/>
        </p:nvSpPr>
        <p:spPr>
          <a:xfrm>
            <a:off x="1581149" y="198063"/>
            <a:ext cx="6915151" cy="507831"/>
          </a:xfrm>
          <a:prstGeom prst="rect">
            <a:avLst/>
          </a:prstGeom>
          <a:noFill/>
        </p:spPr>
        <p:txBody>
          <a:bodyPr wrap="square" rtlCol="0">
            <a:spAutoFit/>
          </a:bodyPr>
          <a:lstStyle/>
          <a:p>
            <a:pPr algn="ctr"/>
            <a:r>
              <a:rPr lang="en-US" sz="2700" b="1" dirty="0">
                <a:solidFill>
                  <a:srgbClr val="13328C"/>
                </a:solidFill>
                <a:latin typeface="Arial Narrow" panose="020B0606020202030204" pitchFamily="34" charset="0"/>
                <a:ea typeface="Tahoma" panose="020B0604030504040204" pitchFamily="34" charset="0"/>
                <a:cs typeface="Tahoma" panose="020B0604030504040204" pitchFamily="34" charset="0"/>
              </a:rPr>
              <a:t>SACAA STAFF NUMBERS</a:t>
            </a:r>
          </a:p>
        </p:txBody>
      </p:sp>
      <p:pic>
        <p:nvPicPr>
          <p:cNvPr id="8" name="Picture 7">
            <a:extLst>
              <a:ext uri="{FF2B5EF4-FFF2-40B4-BE49-F238E27FC236}">
                <a16:creationId xmlns:a16="http://schemas.microsoft.com/office/drawing/2014/main" id="{40994FBC-6F94-4181-83B5-58C553456F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3037" y="984827"/>
            <a:ext cx="8797925" cy="5078347"/>
          </a:xfrm>
          <a:prstGeom prst="rect">
            <a:avLst/>
          </a:prstGeom>
          <a:noFill/>
          <a:ln w="3175">
            <a:solidFill>
              <a:sysClr val="windowText" lastClr="000000"/>
            </a:solidFill>
          </a:ln>
        </p:spPr>
      </p:pic>
    </p:spTree>
    <p:extLst>
      <p:ext uri="{BB962C8B-B14F-4D97-AF65-F5344CB8AC3E}">
        <p14:creationId xmlns:p14="http://schemas.microsoft.com/office/powerpoint/2010/main" val="1708222352"/>
      </p:ext>
    </p:extLst>
  </p:cSld>
  <p:clrMapOvr>
    <a:masterClrMapping/>
  </p:clrMapOvr>
</p:sld>
</file>

<file path=ppt/theme/theme1.xml><?xml version="1.0" encoding="utf-8"?>
<a:theme xmlns:a="http://schemas.openxmlformats.org/drawingml/2006/main" name="Mast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3427</TotalTime>
  <Words>7160</Words>
  <Application>Microsoft Office PowerPoint</Application>
  <PresentationFormat>On-screen Show (4:3)</PresentationFormat>
  <Paragraphs>1775</Paragraphs>
  <Slides>75</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8" baseType="lpstr">
      <vt:lpstr>MS PGothic</vt:lpstr>
      <vt:lpstr>Arial</vt:lpstr>
      <vt:lpstr>Arial Narrow</vt:lpstr>
      <vt:lpstr>Arial Unicode MS</vt:lpstr>
      <vt:lpstr>Calibri</vt:lpstr>
      <vt:lpstr>Cambria</vt:lpstr>
      <vt:lpstr>Candara</vt:lpstr>
      <vt:lpstr>Century Gothic</vt:lpstr>
      <vt:lpstr>Tahoma</vt:lpstr>
      <vt:lpstr>Times New Roman</vt:lpstr>
      <vt:lpstr>Master 1</vt:lpstr>
      <vt:lpstr>Master 2</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Khoza</dc:creator>
  <cp:lastModifiedBy>Priscilla Mahlathi</cp:lastModifiedBy>
  <cp:revision>178</cp:revision>
  <cp:lastPrinted>2020-05-12T15:43:38Z</cp:lastPrinted>
  <dcterms:created xsi:type="dcterms:W3CDTF">2019-10-02T02:54:30Z</dcterms:created>
  <dcterms:modified xsi:type="dcterms:W3CDTF">2020-05-15T09:52:53Z</dcterms:modified>
</cp:coreProperties>
</file>