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6047" r:id="rId1"/>
  </p:sldMasterIdLst>
  <p:notesMasterIdLst>
    <p:notesMasterId r:id="rId47"/>
  </p:notesMasterIdLst>
  <p:handoutMasterIdLst>
    <p:handoutMasterId r:id="rId48"/>
  </p:handoutMasterIdLst>
  <p:sldIdLst>
    <p:sldId id="445" r:id="rId2"/>
    <p:sldId id="890" r:id="rId3"/>
    <p:sldId id="871" r:id="rId4"/>
    <p:sldId id="895" r:id="rId5"/>
    <p:sldId id="905" r:id="rId6"/>
    <p:sldId id="923" r:id="rId7"/>
    <p:sldId id="915" r:id="rId8"/>
    <p:sldId id="916" r:id="rId9"/>
    <p:sldId id="918" r:id="rId10"/>
    <p:sldId id="922" r:id="rId11"/>
    <p:sldId id="921" r:id="rId12"/>
    <p:sldId id="920" r:id="rId13"/>
    <p:sldId id="896" r:id="rId14"/>
    <p:sldId id="904" r:id="rId15"/>
    <p:sldId id="870" r:id="rId16"/>
    <p:sldId id="909" r:id="rId17"/>
    <p:sldId id="860" r:id="rId18"/>
    <p:sldId id="910" r:id="rId19"/>
    <p:sldId id="912" r:id="rId20"/>
    <p:sldId id="913" r:id="rId21"/>
    <p:sldId id="867" r:id="rId22"/>
    <p:sldId id="475" r:id="rId23"/>
    <p:sldId id="925" r:id="rId24"/>
    <p:sldId id="926" r:id="rId25"/>
    <p:sldId id="927" r:id="rId26"/>
    <p:sldId id="928" r:id="rId27"/>
    <p:sldId id="929" r:id="rId28"/>
    <p:sldId id="930" r:id="rId29"/>
    <p:sldId id="931" r:id="rId30"/>
    <p:sldId id="932" r:id="rId31"/>
    <p:sldId id="933" r:id="rId32"/>
    <p:sldId id="934" r:id="rId33"/>
    <p:sldId id="899" r:id="rId34"/>
    <p:sldId id="479" r:id="rId35"/>
    <p:sldId id="889" r:id="rId36"/>
    <p:sldId id="924" r:id="rId37"/>
    <p:sldId id="749" r:id="rId38"/>
    <p:sldId id="751" r:id="rId39"/>
    <p:sldId id="733" r:id="rId40"/>
    <p:sldId id="755" r:id="rId41"/>
    <p:sldId id="753" r:id="rId42"/>
    <p:sldId id="754" r:id="rId43"/>
    <p:sldId id="757" r:id="rId44"/>
    <p:sldId id="907" r:id="rId45"/>
    <p:sldId id="477" r:id="rId4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lefi Seabelo" initials="MS" lastIdx="1" clrIdx="0">
    <p:extLst>
      <p:ext uri="{19B8F6BF-5375-455C-9EA6-DF929625EA0E}">
        <p15:presenceInfo xmlns:p15="http://schemas.microsoft.com/office/powerpoint/2012/main" userId="S::MolefiS@cogta.gov.za::66bbc96a-ea15-4362-bc46-53f16d2af5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300"/>
    <a:srgbClr val="C09200"/>
    <a:srgbClr val="FC400E"/>
    <a:srgbClr val="008A3E"/>
    <a:srgbClr val="EA8D04"/>
    <a:srgbClr val="EEB500"/>
    <a:srgbClr val="DDDA56"/>
    <a:srgbClr val="E24E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9" autoAdjust="0"/>
    <p:restoredTop sz="94249" autoAdjust="0"/>
  </p:normalViewPr>
  <p:slideViewPr>
    <p:cSldViewPr>
      <p:cViewPr varScale="1">
        <p:scale>
          <a:sx n="69" d="100"/>
          <a:sy n="69" d="100"/>
        </p:scale>
        <p:origin x="846" y="66"/>
      </p:cViewPr>
      <p:guideLst>
        <p:guide orient="horz" pos="2160"/>
        <p:guide pos="3840"/>
      </p:guideLst>
    </p:cSldViewPr>
  </p:slideViewPr>
  <p:outlineViewPr>
    <p:cViewPr>
      <p:scale>
        <a:sx n="33" d="100"/>
        <a:sy n="33" d="100"/>
      </p:scale>
      <p:origin x="0" y="-23424"/>
    </p:cViewPr>
  </p:outlin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notesMaster" Target="notesMasters/notesMaster1.xml" /><Relationship Id="rId50"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commentAuthors" Target="commentAuthor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handoutMaster" Target="handoutMasters/handoutMaster1.xml" /><Relationship Id="rId8" Type="http://schemas.openxmlformats.org/officeDocument/2006/relationships/slide" Target="slides/slide7.xml" /><Relationship Id="rId51" Type="http://schemas.openxmlformats.org/officeDocument/2006/relationships/viewProps" Target="viewProps.xml" /></Relationships>
</file>

<file path=ppt/charts/_rels/chart1.xml.rels><?xml version="1.0" encoding="UTF-8" standalone="yes"?>
<Relationships xmlns="http://schemas.openxmlformats.org/package/2006/relationships"><Relationship Id="rId3" Type="http://schemas.openxmlformats.org/officeDocument/2006/relationships/oleObject" Target="file:///C:\Users\molefis.COGTA\Desktop\FINAL\2020\All%20Documents\QRM2019\GAP%20ANALYSIS\Gap%20analysis.xlsx" TargetMode="External"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 /><Relationship Id="rId2" Type="http://schemas.microsoft.com/office/2011/relationships/chartColorStyle" Target="colors2.xml" /><Relationship Id="rId1" Type="http://schemas.microsoft.com/office/2011/relationships/chartStyle" Target="style2.xml" /><Relationship Id="rId4" Type="http://schemas.openxmlformats.org/officeDocument/2006/relationships/package" Target="../embeddings/Microsoft_Excel_Worksheet.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Sheet1!$N$23</c:f>
              <c:strCache>
                <c:ptCount val="1"/>
                <c:pt idx="0">
                  <c:v>Targets Per Programme </c:v>
                </c:pt>
              </c:strCache>
            </c:strRef>
          </c:tx>
          <c:spPr>
            <a:solidFill>
              <a:srgbClr val="00B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Sheet1!$O$22:$T$22</c:f>
              <c:strCache>
                <c:ptCount val="6"/>
                <c:pt idx="0">
                  <c:v>ADMIN</c:v>
                </c:pt>
                <c:pt idx="1">
                  <c:v>RUD&amp; LGSIM</c:v>
                </c:pt>
                <c:pt idx="2">
                  <c:v>ID</c:v>
                </c:pt>
                <c:pt idx="3">
                  <c:v>NDMC</c:v>
                </c:pt>
                <c:pt idx="4">
                  <c:v>CWP</c:v>
                </c:pt>
                <c:pt idx="5">
                  <c:v>Total</c:v>
                </c:pt>
              </c:strCache>
            </c:strRef>
          </c:cat>
          <c:val>
            <c:numRef>
              <c:f>Sheet1!$O$23:$T$23</c:f>
              <c:numCache>
                <c:formatCode>General</c:formatCode>
                <c:ptCount val="6"/>
                <c:pt idx="0">
                  <c:v>5</c:v>
                </c:pt>
                <c:pt idx="1">
                  <c:v>10</c:v>
                </c:pt>
                <c:pt idx="2">
                  <c:v>10</c:v>
                </c:pt>
                <c:pt idx="3">
                  <c:v>5</c:v>
                </c:pt>
                <c:pt idx="4">
                  <c:v>5</c:v>
                </c:pt>
                <c:pt idx="5">
                  <c:v>35</c:v>
                </c:pt>
              </c:numCache>
            </c:numRef>
          </c:val>
          <c:extLst>
            <c:ext xmlns:c16="http://schemas.microsoft.com/office/drawing/2014/chart" uri="{C3380CC4-5D6E-409C-BE32-E72D297353CC}">
              <c16:uniqueId val="{00000000-2AF2-45D4-B241-C7E90FF80A73}"/>
            </c:ext>
          </c:extLst>
        </c:ser>
        <c:dLbls>
          <c:dLblPos val="inEnd"/>
          <c:showLegendKey val="0"/>
          <c:showVal val="1"/>
          <c:showCatName val="0"/>
          <c:showSerName val="0"/>
          <c:showPercent val="0"/>
          <c:showBubbleSize val="0"/>
        </c:dLbls>
        <c:gapWidth val="65"/>
        <c:axId val="297522864"/>
        <c:axId val="558271672"/>
      </c:barChart>
      <c:catAx>
        <c:axId val="2975228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58271672"/>
        <c:crosses val="autoZero"/>
        <c:auto val="1"/>
        <c:lblAlgn val="ctr"/>
        <c:lblOffset val="100"/>
        <c:noMultiLvlLbl val="0"/>
      </c:catAx>
      <c:valAx>
        <c:axId val="5582716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97522864"/>
        <c:crosses val="autoZero"/>
        <c:crossBetween val="between"/>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2020 Budget ALLOCATION</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23C-4CE7-94B1-3151E66D2145}"/>
              </c:ext>
            </c:extLst>
          </c:dPt>
          <c:dPt>
            <c:idx val="1"/>
            <c:bubble3D val="0"/>
            <c:explosion val="44"/>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23C-4CE7-94B1-3151E66D2145}"/>
              </c:ext>
            </c:extLst>
          </c:dPt>
          <c:dPt>
            <c:idx val="2"/>
            <c:bubble3D val="0"/>
            <c:explosion val="86"/>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23C-4CE7-94B1-3151E66D2145}"/>
              </c:ext>
            </c:extLst>
          </c:dPt>
          <c:dPt>
            <c:idx val="3"/>
            <c:bubble3D val="0"/>
            <c:explosion val="123"/>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23C-4CE7-94B1-3151E66D2145}"/>
              </c:ext>
            </c:extLst>
          </c:dPt>
          <c:dPt>
            <c:idx val="4"/>
            <c:bubble3D val="0"/>
            <c:explosion val="31"/>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23C-4CE7-94B1-3151E66D2145}"/>
              </c:ext>
            </c:extLst>
          </c:dPt>
          <c:dLbls>
            <c:dLbl>
              <c:idx val="0"/>
              <c:layout>
                <c:manualLayout>
                  <c:x val="0.14410231994328215"/>
                  <c:y val="2.1419164534305528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9585344874212902"/>
                      <c:h val="7.0415092816516256E-2"/>
                    </c:manualLayout>
                  </c15:layout>
                </c:ext>
                <c:ext xmlns:c16="http://schemas.microsoft.com/office/drawing/2014/chart" uri="{C3380CC4-5D6E-409C-BE32-E72D297353CC}">
                  <c16:uniqueId val="{00000001-623C-4CE7-94B1-3151E66D2145}"/>
                </c:ext>
              </c:extLst>
            </c:dLbl>
            <c:dLbl>
              <c:idx val="1"/>
              <c:layout>
                <c:manualLayout>
                  <c:x val="-0.20274316890313371"/>
                  <c:y val="0.1339751502655504"/>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2703301573232884"/>
                      <c:h val="0.13797522426313538"/>
                    </c:manualLayout>
                  </c15:layout>
                </c:ext>
                <c:ext xmlns:c16="http://schemas.microsoft.com/office/drawing/2014/chart" uri="{C3380CC4-5D6E-409C-BE32-E72D297353CC}">
                  <c16:uniqueId val="{00000003-623C-4CE7-94B1-3151E66D2145}"/>
                </c:ext>
              </c:extLst>
            </c:dLbl>
            <c:dLbl>
              <c:idx val="2"/>
              <c:layout>
                <c:manualLayout>
                  <c:x val="-0.11613239791957096"/>
                  <c:y val="2.3849085288943821E-3"/>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accent1"/>
                        </a:solidFill>
                        <a:latin typeface="+mn-lt"/>
                        <a:ea typeface="+mn-ea"/>
                        <a:cs typeface="+mn-cs"/>
                      </a:defRPr>
                    </a:pPr>
                    <a:fld id="{E2BC6CE3-DBFB-4307-95CF-B5E522DEF037}" type="CATEGORYNAME">
                      <a:rPr lang="en-US" sz="1200">
                        <a:solidFill>
                          <a:srgbClr val="00B050"/>
                        </a:solidFill>
                      </a:rPr>
                      <a:pPr>
                        <a:defRPr sz="1200">
                          <a:solidFill>
                            <a:schemeClr val="accent1"/>
                          </a:solidFill>
                        </a:defRPr>
                      </a:pPr>
                      <a:t>[CATEGORY NAME]</a:t>
                    </a:fld>
                    <a:r>
                      <a:rPr lang="en-US" sz="1200" baseline="0" dirty="0">
                        <a:solidFill>
                          <a:srgbClr val="00B050"/>
                        </a:solidFill>
                      </a:rPr>
                      <a:t>, </a:t>
                    </a:r>
                    <a:fld id="{E3084284-280D-4559-938C-025AA21E439B}" type="VALUE">
                      <a:rPr lang="en-US" sz="1200" baseline="0">
                        <a:solidFill>
                          <a:srgbClr val="00B050"/>
                        </a:solidFill>
                      </a:rPr>
                      <a:pPr>
                        <a:defRPr sz="1200">
                          <a:solidFill>
                            <a:schemeClr val="accent1"/>
                          </a:solidFill>
                        </a:defRPr>
                      </a:pPr>
                      <a:t>[VALUE]</a:t>
                    </a:fld>
                    <a:endParaRPr lang="en-US" sz="1200" baseline="0" dirty="0">
                      <a:solidFill>
                        <a:srgbClr val="00B050"/>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1335023405699372"/>
                      <c:h val="6.1085006407518155E-2"/>
                    </c:manualLayout>
                  </c15:layout>
                  <c15:dlblFieldTable/>
                  <c15:showDataLabelsRange val="0"/>
                </c:ext>
                <c:ext xmlns:c16="http://schemas.microsoft.com/office/drawing/2014/chart" uri="{C3380CC4-5D6E-409C-BE32-E72D297353CC}">
                  <c16:uniqueId val="{00000005-623C-4CE7-94B1-3151E66D2145}"/>
                </c:ext>
              </c:extLst>
            </c:dLbl>
            <c:dLbl>
              <c:idx val="3"/>
              <c:layout>
                <c:manualLayout>
                  <c:x val="-0.14417989417989424"/>
                  <c:y val="-8.620689655172414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23C-4CE7-94B1-3151E66D2145}"/>
                </c:ext>
              </c:extLst>
            </c:dLbl>
            <c:dLbl>
              <c:idx val="4"/>
              <c:layout>
                <c:manualLayout>
                  <c:x val="0.1943519127100766"/>
                  <c:y val="-2.9127787214788776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8CD263FB-32AA-4057-854A-C197E701B00A}" type="CATEGORYNAME">
                      <a:rPr lang="en-US" sz="1200">
                        <a:solidFill>
                          <a:schemeClr val="accent1">
                            <a:lumMod val="50000"/>
                          </a:schemeClr>
                        </a:solidFill>
                      </a:rPr>
                      <a:pPr>
                        <a:defRPr sz="1200">
                          <a:solidFill>
                            <a:schemeClr val="accent1"/>
                          </a:solidFill>
                        </a:defRPr>
                      </a:pPr>
                      <a:t>[CATEGORY NAME]</a:t>
                    </a:fld>
                    <a:r>
                      <a:rPr lang="en-US" sz="1200" baseline="0" dirty="0">
                        <a:solidFill>
                          <a:schemeClr val="accent1">
                            <a:lumMod val="50000"/>
                          </a:schemeClr>
                        </a:solidFill>
                      </a:rPr>
                      <a:t>, </a:t>
                    </a:r>
                    <a:fld id="{42BBF757-BEF8-4A41-B84A-5C81F6BDA688}" type="VALUE">
                      <a:rPr lang="en-US" sz="1200" baseline="0">
                        <a:solidFill>
                          <a:schemeClr val="accent1">
                            <a:lumMod val="50000"/>
                          </a:schemeClr>
                        </a:solidFill>
                      </a:rPr>
                      <a:pPr>
                        <a:defRPr sz="1200">
                          <a:solidFill>
                            <a:schemeClr val="accent1"/>
                          </a:solidFill>
                        </a:defRPr>
                      </a:pPr>
                      <a:t>[VALUE]</a:t>
                    </a:fld>
                    <a:endParaRPr lang="en-US" sz="1200" baseline="0" dirty="0">
                      <a:solidFill>
                        <a:schemeClr val="accent1">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9984489253268332"/>
                      <c:h val="0.13797522426313538"/>
                    </c:manualLayout>
                  </c15:layout>
                  <c15:dlblFieldTable/>
                  <c15:showDataLabelsRange val="0"/>
                </c:ext>
                <c:ext xmlns:c16="http://schemas.microsoft.com/office/drawing/2014/chart" uri="{C3380CC4-5D6E-409C-BE32-E72D297353CC}">
                  <c16:uniqueId val="{00000009-623C-4CE7-94B1-3151E66D214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Sheet3!$A$45:$A$49</c:f>
              <c:strCache>
                <c:ptCount val="5"/>
                <c:pt idx="0">
                  <c:v>Transfers &amp; Sub</c:v>
                </c:pt>
                <c:pt idx="1">
                  <c:v>DCoG</c:v>
                </c:pt>
                <c:pt idx="2">
                  <c:v>MSIG</c:v>
                </c:pt>
                <c:pt idx="3">
                  <c:v>MISA</c:v>
                </c:pt>
                <c:pt idx="4">
                  <c:v>CWP</c:v>
                </c:pt>
              </c:strCache>
            </c:strRef>
          </c:cat>
          <c:val>
            <c:numRef>
              <c:f>Sheet3!$B$45:$B$49</c:f>
              <c:numCache>
                <c:formatCode>_("R"* #,##0_);_("R"* \(#,##0\);_("R"* "-"_);_(@_)</c:formatCode>
                <c:ptCount val="5"/>
                <c:pt idx="0">
                  <c:v>90912167</c:v>
                </c:pt>
                <c:pt idx="1">
                  <c:v>657954</c:v>
                </c:pt>
                <c:pt idx="2">
                  <c:v>128248</c:v>
                </c:pt>
                <c:pt idx="3">
                  <c:v>359749</c:v>
                </c:pt>
                <c:pt idx="4">
                  <c:v>4175870</c:v>
                </c:pt>
              </c:numCache>
            </c:numRef>
          </c:val>
          <c:extLst>
            <c:ext xmlns:c16="http://schemas.microsoft.com/office/drawing/2014/chart" uri="{C3380CC4-5D6E-409C-BE32-E72D297353CC}">
              <c16:uniqueId val="{0000000A-623C-4CE7-94B1-3151E66D2145}"/>
            </c:ext>
          </c:extLst>
        </c:ser>
        <c:ser>
          <c:idx val="1"/>
          <c:order val="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623C-4CE7-94B1-3151E66D2145}"/>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623C-4CE7-94B1-3151E66D2145}"/>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623C-4CE7-94B1-3151E66D2145}"/>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623C-4CE7-94B1-3151E66D2145}"/>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623C-4CE7-94B1-3151E66D2145}"/>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C-623C-4CE7-94B1-3151E66D2145}"/>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E-623C-4CE7-94B1-3151E66D2145}"/>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0-623C-4CE7-94B1-3151E66D2145}"/>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2-623C-4CE7-94B1-3151E66D2145}"/>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4-623C-4CE7-94B1-3151E66D2145}"/>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Sheet3!$A$45:$A$49</c:f>
              <c:strCache>
                <c:ptCount val="5"/>
                <c:pt idx="0">
                  <c:v>Transfers &amp; Sub</c:v>
                </c:pt>
                <c:pt idx="1">
                  <c:v>DCoG</c:v>
                </c:pt>
                <c:pt idx="2">
                  <c:v>MSIG</c:v>
                </c:pt>
                <c:pt idx="3">
                  <c:v>MISA</c:v>
                </c:pt>
                <c:pt idx="4">
                  <c:v>CWP</c:v>
                </c:pt>
              </c:strCache>
            </c:strRef>
          </c:cat>
          <c:val>
            <c:numRef>
              <c:f>Sheet3!$C$45:$C$49</c:f>
              <c:numCache>
                <c:formatCode>0.00%</c:formatCode>
                <c:ptCount val="5"/>
                <c:pt idx="0">
                  <c:v>0.94469915348411004</c:v>
                </c:pt>
                <c:pt idx="1">
                  <c:v>6.8370231107953254E-3</c:v>
                </c:pt>
                <c:pt idx="2">
                  <c:v>1.3326684538938571E-3</c:v>
                </c:pt>
                <c:pt idx="3">
                  <c:v>3.7382738414623324E-3</c:v>
                </c:pt>
                <c:pt idx="4">
                  <c:v>4.3392881109738483E-2</c:v>
                </c:pt>
              </c:numCache>
            </c:numRef>
          </c:val>
          <c:extLst>
            <c:ext xmlns:c16="http://schemas.microsoft.com/office/drawing/2014/chart" uri="{C3380CC4-5D6E-409C-BE32-E72D297353CC}">
              <c16:uniqueId val="{00000015-623C-4CE7-94B1-3151E66D2145}"/>
            </c:ext>
          </c:extLst>
        </c:ser>
        <c:dLbls>
          <c:dLblPos val="outEnd"/>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4.1391701037370332E-2"/>
          <c:y val="0.77622092497058559"/>
          <c:w val="0.92118485189351329"/>
          <c:h val="4.8491718707575349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gradFill flip="none" rotWithShape="1">
      <a:gsLst>
        <a:gs pos="0">
          <a:srgbClr val="D7712B">
            <a:lumMod val="20000"/>
            <a:lumOff val="80000"/>
            <a:shade val="30000"/>
            <a:satMod val="115000"/>
          </a:srgbClr>
        </a:gs>
        <a:gs pos="50000">
          <a:srgbClr val="D7712B">
            <a:lumMod val="20000"/>
            <a:lumOff val="80000"/>
            <a:shade val="67500"/>
            <a:satMod val="115000"/>
          </a:srgbClr>
        </a:gs>
        <a:gs pos="100000">
          <a:srgbClr val="D7712B">
            <a:lumMod val="20000"/>
            <a:lumOff val="80000"/>
            <a:shade val="100000"/>
            <a:satMod val="115000"/>
          </a:srgbClr>
        </a:gs>
      </a:gsLst>
      <a:path path="circle">
        <a:fillToRect l="50000" t="50000" r="50000" b="50000"/>
      </a:path>
      <a:tileRect/>
    </a:gra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3FCB44D-D698-484B-8DC9-8469F9C6ADAE}" type="doc">
      <dgm:prSet loTypeId="urn:microsoft.com/office/officeart/2005/8/layout/bProcess3" loCatId="" qsTypeId="urn:microsoft.com/office/officeart/2005/8/quickstyle/simple5" qsCatId="simple" csTypeId="urn:microsoft.com/office/officeart/2005/8/colors/accent5_1" csCatId="accent5" phldr="1"/>
      <dgm:spPr/>
      <dgm:t>
        <a:bodyPr/>
        <a:lstStyle/>
        <a:p>
          <a:endParaRPr lang="en-GB"/>
        </a:p>
      </dgm:t>
    </dgm:pt>
    <dgm:pt modelId="{D4A71F00-FEF8-094C-814D-61E562017EA5}">
      <dgm:prSet phldrT="[Text]" custT="1"/>
      <dgm:spPr/>
      <dgm:t>
        <a:bodyPr/>
        <a:lstStyle/>
        <a:p>
          <a:r>
            <a:rPr lang="en-GB" sz="1200" b="1" i="0" dirty="0">
              <a:latin typeface="Arial Narrow" panose="020B0604020202020204" pitchFamily="34" charset="0"/>
              <a:cs typeface="Arial Narrow" panose="020B0604020202020204" pitchFamily="34" charset="0"/>
            </a:rPr>
            <a:t>Dec 2019 </a:t>
          </a:r>
        </a:p>
      </dgm:t>
    </dgm:pt>
    <dgm:pt modelId="{5F17B1AE-7297-6C40-9352-E6BBFE125F21}" type="parTrans" cxnId="{199DBAEF-3814-8A4D-977D-8C1D6F539819}">
      <dgm:prSet/>
      <dgm:spPr/>
      <dgm:t>
        <a:bodyPr/>
        <a:lstStyle/>
        <a:p>
          <a:endParaRPr lang="en-GB" sz="1400" b="0" i="0">
            <a:latin typeface="Arial Narrow" panose="020B0604020202020204" pitchFamily="34" charset="0"/>
            <a:cs typeface="Arial Narrow" panose="020B0604020202020204" pitchFamily="34" charset="0"/>
          </a:endParaRPr>
        </a:p>
      </dgm:t>
    </dgm:pt>
    <dgm:pt modelId="{C963C554-7428-784D-B7F1-BA19F1A590B6}" type="sibTrans" cxnId="{199DBAEF-3814-8A4D-977D-8C1D6F539819}">
      <dgm:prSet custT="1"/>
      <dgm:spPr/>
      <dgm:t>
        <a:bodyPr/>
        <a:lstStyle/>
        <a:p>
          <a:endParaRPr lang="en-GB" sz="1400" b="0" i="0">
            <a:latin typeface="Arial Narrow" panose="020B0604020202020204" pitchFamily="34" charset="0"/>
            <a:cs typeface="Arial Narrow" panose="020B0604020202020204" pitchFamily="34" charset="0"/>
          </a:endParaRPr>
        </a:p>
      </dgm:t>
    </dgm:pt>
    <dgm:pt modelId="{65F9D3D9-5A86-BD48-85D2-099E9AFF56CA}">
      <dgm:prSet phldrT="[Text]" custT="1"/>
      <dgm:spPr/>
      <dgm:t>
        <a:bodyPr/>
        <a:lstStyle/>
        <a:p>
          <a:r>
            <a:rPr lang="en-US" sz="1050" b="0" i="0" dirty="0">
              <a:latin typeface="Arial Narrow" panose="020B0604020202020204" pitchFamily="34" charset="0"/>
              <a:cs typeface="Arial Narrow" panose="020B0604020202020204" pitchFamily="34" charset="0"/>
            </a:rPr>
            <a:t>Asia announced the outbreak of the 2019 Coronavirus Disease (COVID-19) that developed into a worldwide epidemic. </a:t>
          </a:r>
          <a:endParaRPr lang="en-GB" sz="1050" b="0" i="0" dirty="0">
            <a:latin typeface="Arial Narrow" panose="020B0604020202020204" pitchFamily="34" charset="0"/>
            <a:cs typeface="Arial Narrow" panose="020B0604020202020204" pitchFamily="34" charset="0"/>
          </a:endParaRPr>
        </a:p>
      </dgm:t>
    </dgm:pt>
    <dgm:pt modelId="{414C7BA4-D424-0043-BA8F-7EA06D2E7C97}" type="parTrans" cxnId="{5EB09F28-0845-A647-B299-E14EDAFB9C42}">
      <dgm:prSet/>
      <dgm:spPr/>
      <dgm:t>
        <a:bodyPr/>
        <a:lstStyle/>
        <a:p>
          <a:endParaRPr lang="en-GB" sz="1400" b="0" i="0">
            <a:latin typeface="Arial Narrow" panose="020B0604020202020204" pitchFamily="34" charset="0"/>
            <a:cs typeface="Arial Narrow" panose="020B0604020202020204" pitchFamily="34" charset="0"/>
          </a:endParaRPr>
        </a:p>
      </dgm:t>
    </dgm:pt>
    <dgm:pt modelId="{C0E9F6EA-5006-7C41-8357-74A8B03435D5}" type="sibTrans" cxnId="{5EB09F28-0845-A647-B299-E14EDAFB9C42}">
      <dgm:prSet/>
      <dgm:spPr/>
      <dgm:t>
        <a:bodyPr/>
        <a:lstStyle/>
        <a:p>
          <a:endParaRPr lang="en-GB" sz="1400" b="0" i="0">
            <a:latin typeface="Arial Narrow" panose="020B0604020202020204" pitchFamily="34" charset="0"/>
            <a:cs typeface="Arial Narrow" panose="020B0604020202020204" pitchFamily="34" charset="0"/>
          </a:endParaRPr>
        </a:p>
      </dgm:t>
    </dgm:pt>
    <dgm:pt modelId="{25070156-A1FF-E843-ADFC-D60E17B1A0E2}">
      <dgm:prSet phldrT="[Text]" custT="1"/>
      <dgm:spPr/>
      <dgm:t>
        <a:bodyPr/>
        <a:lstStyle/>
        <a:p>
          <a:r>
            <a:rPr lang="en-GB" sz="1200" b="1" i="0" dirty="0">
              <a:latin typeface="Arial Narrow" panose="020B0604020202020204" pitchFamily="34" charset="0"/>
              <a:cs typeface="Arial Narrow" panose="020B0604020202020204" pitchFamily="34" charset="0"/>
            </a:rPr>
            <a:t>31 Jan 2020</a:t>
          </a:r>
        </a:p>
      </dgm:t>
    </dgm:pt>
    <dgm:pt modelId="{53047063-0B35-264A-95AD-47419F5D5D0F}" type="parTrans" cxnId="{3720EB19-4327-D74B-9413-A4F5F10110D9}">
      <dgm:prSet/>
      <dgm:spPr/>
      <dgm:t>
        <a:bodyPr/>
        <a:lstStyle/>
        <a:p>
          <a:endParaRPr lang="en-GB" sz="1400" b="0" i="0">
            <a:latin typeface="Arial Narrow" panose="020B0604020202020204" pitchFamily="34" charset="0"/>
            <a:cs typeface="Arial Narrow" panose="020B0604020202020204" pitchFamily="34" charset="0"/>
          </a:endParaRPr>
        </a:p>
      </dgm:t>
    </dgm:pt>
    <dgm:pt modelId="{E095686E-AAF1-6844-AE09-9123D1B75403}" type="sibTrans" cxnId="{3720EB19-4327-D74B-9413-A4F5F10110D9}">
      <dgm:prSet custT="1"/>
      <dgm:spPr/>
      <dgm:t>
        <a:bodyPr/>
        <a:lstStyle/>
        <a:p>
          <a:endParaRPr lang="en-GB" sz="1400" b="0" i="0">
            <a:latin typeface="Arial Narrow" panose="020B0604020202020204" pitchFamily="34" charset="0"/>
            <a:cs typeface="Arial Narrow" panose="020B0604020202020204" pitchFamily="34" charset="0"/>
          </a:endParaRPr>
        </a:p>
      </dgm:t>
    </dgm:pt>
    <dgm:pt modelId="{B62ED68E-FED0-5F4F-AA7C-4247DF84EE1D}">
      <dgm:prSet phldrT="[Text]" custT="1"/>
      <dgm:spPr/>
      <dgm:t>
        <a:bodyPr/>
        <a:lstStyle/>
        <a:p>
          <a:r>
            <a:rPr lang="en-US" sz="1100" b="0" i="0">
              <a:latin typeface="Arial Narrow" panose="020B0604020202020204" pitchFamily="34" charset="0"/>
              <a:cs typeface="Arial Narrow" panose="020B0604020202020204" pitchFamily="34" charset="0"/>
            </a:rPr>
            <a:t>World Health Organisation  declared COVID-19 infections as a “Public Health Emergency of International Concern”  </a:t>
          </a:r>
          <a:endParaRPr lang="en-GB" sz="1100" b="0" i="0">
            <a:latin typeface="Arial Narrow" panose="020B0604020202020204" pitchFamily="34" charset="0"/>
            <a:cs typeface="Arial Narrow" panose="020B0604020202020204" pitchFamily="34" charset="0"/>
          </a:endParaRPr>
        </a:p>
      </dgm:t>
    </dgm:pt>
    <dgm:pt modelId="{B5C1C3C5-73D6-2B4E-AEFE-3022844405F3}" type="parTrans" cxnId="{F4915450-5DBC-B44B-AC89-A56F6A81D5F9}">
      <dgm:prSet/>
      <dgm:spPr/>
      <dgm:t>
        <a:bodyPr/>
        <a:lstStyle/>
        <a:p>
          <a:endParaRPr lang="en-GB" sz="1400" b="0" i="0">
            <a:latin typeface="Arial Narrow" panose="020B0604020202020204" pitchFamily="34" charset="0"/>
            <a:cs typeface="Arial Narrow" panose="020B0604020202020204" pitchFamily="34" charset="0"/>
          </a:endParaRPr>
        </a:p>
      </dgm:t>
    </dgm:pt>
    <dgm:pt modelId="{06605CF2-D068-2E40-9431-C63D63AD7421}" type="sibTrans" cxnId="{F4915450-5DBC-B44B-AC89-A56F6A81D5F9}">
      <dgm:prSet/>
      <dgm:spPr/>
      <dgm:t>
        <a:bodyPr/>
        <a:lstStyle/>
        <a:p>
          <a:endParaRPr lang="en-GB" sz="1400" b="0" i="0">
            <a:latin typeface="Arial Narrow" panose="020B0604020202020204" pitchFamily="34" charset="0"/>
            <a:cs typeface="Arial Narrow" panose="020B0604020202020204" pitchFamily="34" charset="0"/>
          </a:endParaRPr>
        </a:p>
      </dgm:t>
    </dgm:pt>
    <dgm:pt modelId="{AB3582D0-8474-2B4C-9AC5-2DE3980A38C5}">
      <dgm:prSet phldrT="[Text]" custT="1"/>
      <dgm:spPr/>
      <dgm:t>
        <a:bodyPr/>
        <a:lstStyle/>
        <a:p>
          <a:r>
            <a:rPr lang="en-GB" sz="1400" b="1" i="0" dirty="0">
              <a:latin typeface="Arial Narrow" panose="020B0604020202020204" pitchFamily="34" charset="0"/>
              <a:cs typeface="Arial Narrow" panose="020B0604020202020204" pitchFamily="34" charset="0"/>
            </a:rPr>
            <a:t>11 March 2020 </a:t>
          </a:r>
        </a:p>
      </dgm:t>
    </dgm:pt>
    <dgm:pt modelId="{56DB2CC9-05A3-354C-81C9-5D9290450CEB}" type="parTrans" cxnId="{1363D31B-F7CB-4248-93B4-7E26EAC178C0}">
      <dgm:prSet/>
      <dgm:spPr/>
      <dgm:t>
        <a:bodyPr/>
        <a:lstStyle/>
        <a:p>
          <a:endParaRPr lang="en-GB" sz="1400" b="0" i="0">
            <a:latin typeface="Arial Narrow" panose="020B0604020202020204" pitchFamily="34" charset="0"/>
            <a:cs typeface="Arial Narrow" panose="020B0604020202020204" pitchFamily="34" charset="0"/>
          </a:endParaRPr>
        </a:p>
      </dgm:t>
    </dgm:pt>
    <dgm:pt modelId="{04FEF972-639D-8C4B-A05E-DBB2FAC16B25}" type="sibTrans" cxnId="{1363D31B-F7CB-4248-93B4-7E26EAC178C0}">
      <dgm:prSet custT="1"/>
      <dgm:spPr/>
      <dgm:t>
        <a:bodyPr/>
        <a:lstStyle/>
        <a:p>
          <a:endParaRPr lang="en-GB" sz="1400" b="0" i="0">
            <a:latin typeface="Arial Narrow" panose="020B0604020202020204" pitchFamily="34" charset="0"/>
            <a:cs typeface="Arial Narrow" panose="020B0604020202020204" pitchFamily="34" charset="0"/>
          </a:endParaRPr>
        </a:p>
      </dgm:t>
    </dgm:pt>
    <dgm:pt modelId="{11C70132-82F4-7545-A417-BA6F26ECCD1D}">
      <dgm:prSet phldrT="[Text]" custT="1"/>
      <dgm:spPr/>
      <dgm:t>
        <a:bodyPr/>
        <a:lstStyle/>
        <a:p>
          <a:r>
            <a:rPr lang="en-US" sz="1200" b="0" i="0">
              <a:latin typeface="Arial Narrow" panose="020B0604020202020204" pitchFamily="34" charset="0"/>
              <a:cs typeface="Arial Narrow" panose="020B0604020202020204" pitchFamily="34" charset="0"/>
            </a:rPr>
            <a:t>World Health Organisation  declared COVID-19 infections as a pandemic </a:t>
          </a:r>
          <a:endParaRPr lang="en-GB" sz="1200" b="0" i="0">
            <a:latin typeface="Arial Narrow" panose="020B0604020202020204" pitchFamily="34" charset="0"/>
            <a:cs typeface="Arial Narrow" panose="020B0604020202020204" pitchFamily="34" charset="0"/>
          </a:endParaRPr>
        </a:p>
      </dgm:t>
    </dgm:pt>
    <dgm:pt modelId="{9FC64138-0F0F-7C43-B14E-9D95E4A8B082}" type="parTrans" cxnId="{DF222C37-62FF-4346-AA3B-5023E101826C}">
      <dgm:prSet/>
      <dgm:spPr/>
      <dgm:t>
        <a:bodyPr/>
        <a:lstStyle/>
        <a:p>
          <a:endParaRPr lang="en-GB" sz="1400" b="0" i="0">
            <a:latin typeface="Arial Narrow" panose="020B0604020202020204" pitchFamily="34" charset="0"/>
            <a:cs typeface="Arial Narrow" panose="020B0604020202020204" pitchFamily="34" charset="0"/>
          </a:endParaRPr>
        </a:p>
      </dgm:t>
    </dgm:pt>
    <dgm:pt modelId="{23FE6400-31D4-EB4F-9321-F650C9FE3BB0}" type="sibTrans" cxnId="{DF222C37-62FF-4346-AA3B-5023E101826C}">
      <dgm:prSet/>
      <dgm:spPr/>
      <dgm:t>
        <a:bodyPr/>
        <a:lstStyle/>
        <a:p>
          <a:endParaRPr lang="en-GB" sz="1400" b="0" i="0">
            <a:latin typeface="Arial Narrow" panose="020B0604020202020204" pitchFamily="34" charset="0"/>
            <a:cs typeface="Arial Narrow" panose="020B0604020202020204" pitchFamily="34" charset="0"/>
          </a:endParaRPr>
        </a:p>
      </dgm:t>
    </dgm:pt>
    <dgm:pt modelId="{8880CE8C-A007-6641-86B4-0DE5FBA6A52C}">
      <dgm:prSet custT="1"/>
      <dgm:spPr/>
      <dgm:t>
        <a:bodyPr/>
        <a:lstStyle/>
        <a:p>
          <a:r>
            <a:rPr lang="en-GB" sz="1400" b="1" i="0">
              <a:latin typeface="Arial Narrow" panose="020B0604020202020204" pitchFamily="34" charset="0"/>
              <a:cs typeface="Arial Narrow" panose="020B0604020202020204" pitchFamily="34" charset="0"/>
            </a:rPr>
            <a:t>15 March 2020 </a:t>
          </a:r>
        </a:p>
      </dgm:t>
    </dgm:pt>
    <dgm:pt modelId="{3D59DF0C-886E-E743-BC58-86D142565449}" type="parTrans" cxnId="{4C4DB33A-89C5-7844-AB54-BFDF2473B99A}">
      <dgm:prSet/>
      <dgm:spPr/>
      <dgm:t>
        <a:bodyPr/>
        <a:lstStyle/>
        <a:p>
          <a:endParaRPr lang="en-GB" sz="1400" b="0" i="0">
            <a:latin typeface="Arial Narrow" panose="020B0604020202020204" pitchFamily="34" charset="0"/>
            <a:cs typeface="Arial Narrow" panose="020B0604020202020204" pitchFamily="34" charset="0"/>
          </a:endParaRPr>
        </a:p>
      </dgm:t>
    </dgm:pt>
    <dgm:pt modelId="{3213E4D6-3E44-CB43-A072-02832771C17C}" type="sibTrans" cxnId="{4C4DB33A-89C5-7844-AB54-BFDF2473B99A}">
      <dgm:prSet custT="1"/>
      <dgm:spPr/>
      <dgm:t>
        <a:bodyPr/>
        <a:lstStyle/>
        <a:p>
          <a:endParaRPr lang="en-GB" sz="1400" b="0" i="0">
            <a:latin typeface="Arial Narrow" panose="020B0604020202020204" pitchFamily="34" charset="0"/>
            <a:cs typeface="Arial Narrow" panose="020B0604020202020204" pitchFamily="34" charset="0"/>
          </a:endParaRPr>
        </a:p>
      </dgm:t>
    </dgm:pt>
    <dgm:pt modelId="{A43DCC2D-5DA1-CD45-8600-B9FA20073786}">
      <dgm:prSet custT="1"/>
      <dgm:spPr/>
      <dgm:t>
        <a:bodyPr/>
        <a:lstStyle/>
        <a:p>
          <a:r>
            <a:rPr lang="en-GB" sz="1050" b="1" i="0" dirty="0">
              <a:latin typeface="Arial Narrow" panose="020B0604020202020204" pitchFamily="34" charset="0"/>
              <a:cs typeface="Arial Narrow" panose="020B0604020202020204" pitchFamily="34" charset="0"/>
            </a:rPr>
            <a:t>23 March  2020 </a:t>
          </a:r>
        </a:p>
      </dgm:t>
    </dgm:pt>
    <dgm:pt modelId="{E877B273-853E-AC46-BCD4-0A4AF3A7210A}" type="parTrans" cxnId="{6CF4BA88-DAE1-8244-B8C9-1E549FAA4BD4}">
      <dgm:prSet/>
      <dgm:spPr/>
      <dgm:t>
        <a:bodyPr/>
        <a:lstStyle/>
        <a:p>
          <a:endParaRPr lang="en-GB" sz="1400" b="0" i="0">
            <a:latin typeface="Arial Narrow" panose="020B0604020202020204" pitchFamily="34" charset="0"/>
            <a:cs typeface="Arial Narrow" panose="020B0604020202020204" pitchFamily="34" charset="0"/>
          </a:endParaRPr>
        </a:p>
      </dgm:t>
    </dgm:pt>
    <dgm:pt modelId="{02B3B16C-F569-614A-8C2D-3069E0007C41}" type="sibTrans" cxnId="{6CF4BA88-DAE1-8244-B8C9-1E549FAA4BD4}">
      <dgm:prSet custT="1"/>
      <dgm:spPr/>
      <dgm:t>
        <a:bodyPr/>
        <a:lstStyle/>
        <a:p>
          <a:endParaRPr lang="en-GB" sz="1400" b="0" i="0">
            <a:latin typeface="Arial Narrow" panose="020B0604020202020204" pitchFamily="34" charset="0"/>
            <a:cs typeface="Arial Narrow" panose="020B0604020202020204" pitchFamily="34" charset="0"/>
          </a:endParaRPr>
        </a:p>
      </dgm:t>
    </dgm:pt>
    <dgm:pt modelId="{AD304869-6BFA-1348-8C3F-0C8F7E71D08A}">
      <dgm:prSet custT="1"/>
      <dgm:spPr>
        <a:solidFill>
          <a:schemeClr val="accent4">
            <a:lumMod val="20000"/>
            <a:lumOff val="80000"/>
          </a:schemeClr>
        </a:solidFill>
      </dgm:spPr>
      <dgm:t>
        <a:bodyPr/>
        <a:lstStyle/>
        <a:p>
          <a:r>
            <a:rPr lang="en-GB" sz="1100" b="1" i="0" dirty="0">
              <a:latin typeface="Arial Narrow" panose="020B0604020202020204" pitchFamily="34" charset="0"/>
              <a:cs typeface="Arial Narrow" panose="020B0604020202020204" pitchFamily="34" charset="0"/>
            </a:rPr>
            <a:t>25 March 2020 </a:t>
          </a:r>
        </a:p>
      </dgm:t>
    </dgm:pt>
    <dgm:pt modelId="{D7E9F1D5-2D58-C440-BBE9-C5EA5399045C}" type="parTrans" cxnId="{C2B5AFEE-3F86-0447-926C-D04FEC868925}">
      <dgm:prSet/>
      <dgm:spPr/>
      <dgm:t>
        <a:bodyPr/>
        <a:lstStyle/>
        <a:p>
          <a:endParaRPr lang="en-GB" sz="1400" b="0" i="0">
            <a:latin typeface="Arial Narrow" panose="020B0604020202020204" pitchFamily="34" charset="0"/>
            <a:cs typeface="Arial Narrow" panose="020B0604020202020204" pitchFamily="34" charset="0"/>
          </a:endParaRPr>
        </a:p>
      </dgm:t>
    </dgm:pt>
    <dgm:pt modelId="{EEEB1A63-A4C2-5548-8A74-41DC3C77A63A}" type="sibTrans" cxnId="{C2B5AFEE-3F86-0447-926C-D04FEC868925}">
      <dgm:prSet custT="1"/>
      <dgm:spPr/>
      <dgm:t>
        <a:bodyPr/>
        <a:lstStyle/>
        <a:p>
          <a:endParaRPr lang="en-GB" sz="1400" b="0" i="0">
            <a:latin typeface="Arial Narrow" panose="020B0604020202020204" pitchFamily="34" charset="0"/>
            <a:cs typeface="Arial Narrow" panose="020B0604020202020204" pitchFamily="34" charset="0"/>
          </a:endParaRPr>
        </a:p>
      </dgm:t>
    </dgm:pt>
    <dgm:pt modelId="{73B2E3E0-11B7-CB42-95DF-46B1DA80D78C}">
      <dgm:prSet custT="1"/>
      <dgm:spPr/>
      <dgm:t>
        <a:bodyPr/>
        <a:lstStyle/>
        <a:p>
          <a:r>
            <a:rPr lang="en-US" sz="1400" b="0" i="0">
              <a:latin typeface="Arial Narrow" panose="020B0604020202020204" pitchFamily="34" charset="0"/>
              <a:cs typeface="Arial Narrow" panose="020B0604020202020204" pitchFamily="34" charset="0"/>
            </a:rPr>
            <a:t>President declared  Covid as a State of National Disaster</a:t>
          </a:r>
          <a:endParaRPr lang="en-GB" sz="1400" b="0" i="0">
            <a:latin typeface="Arial Narrow" panose="020B0604020202020204" pitchFamily="34" charset="0"/>
            <a:cs typeface="Arial Narrow" panose="020B0604020202020204" pitchFamily="34" charset="0"/>
          </a:endParaRPr>
        </a:p>
      </dgm:t>
    </dgm:pt>
    <dgm:pt modelId="{06FBE067-ABED-7744-BFA8-577312BCCFE9}" type="parTrans" cxnId="{95F19C94-FE5A-794E-8120-0AA9B8FC36CB}">
      <dgm:prSet/>
      <dgm:spPr/>
      <dgm:t>
        <a:bodyPr/>
        <a:lstStyle/>
        <a:p>
          <a:endParaRPr lang="en-GB" sz="1400" b="0" i="0">
            <a:latin typeface="Arial Narrow" panose="020B0604020202020204" pitchFamily="34" charset="0"/>
            <a:cs typeface="Arial Narrow" panose="020B0604020202020204" pitchFamily="34" charset="0"/>
          </a:endParaRPr>
        </a:p>
      </dgm:t>
    </dgm:pt>
    <dgm:pt modelId="{22386674-9382-6F40-815F-0AF5FA11C222}" type="sibTrans" cxnId="{95F19C94-FE5A-794E-8120-0AA9B8FC36CB}">
      <dgm:prSet/>
      <dgm:spPr/>
      <dgm:t>
        <a:bodyPr/>
        <a:lstStyle/>
        <a:p>
          <a:endParaRPr lang="en-GB" sz="1400" b="0" i="0">
            <a:latin typeface="Arial Narrow" panose="020B0604020202020204" pitchFamily="34" charset="0"/>
            <a:cs typeface="Arial Narrow" panose="020B0604020202020204" pitchFamily="34" charset="0"/>
          </a:endParaRPr>
        </a:p>
      </dgm:t>
    </dgm:pt>
    <dgm:pt modelId="{3A3424D0-00A7-2B4F-9D25-DD1A40E5324C}">
      <dgm:prSet custT="1"/>
      <dgm:spPr/>
      <dgm:t>
        <a:bodyPr/>
        <a:lstStyle/>
        <a:p>
          <a:r>
            <a:rPr lang="en-US" sz="1050" b="0" i="0" dirty="0">
              <a:latin typeface="Arial Narrow" panose="020B0604020202020204" pitchFamily="34" charset="0"/>
              <a:cs typeface="Arial Narrow" panose="020B0604020202020204" pitchFamily="34" charset="0"/>
            </a:rPr>
            <a:t>23 March 2020, the President informed the nation of stringent measures to control the spread of the Corona Virus </a:t>
          </a:r>
          <a:endParaRPr lang="en-GB" sz="1050" b="0" i="0" dirty="0">
            <a:latin typeface="Arial Narrow" panose="020B0604020202020204" pitchFamily="34" charset="0"/>
            <a:cs typeface="Arial Narrow" panose="020B0604020202020204" pitchFamily="34" charset="0"/>
          </a:endParaRPr>
        </a:p>
      </dgm:t>
    </dgm:pt>
    <dgm:pt modelId="{57481280-D0E6-D742-818A-E58E911F69F4}" type="parTrans" cxnId="{CE68A1D4-DFC5-6447-AF28-8ADE59B27A19}">
      <dgm:prSet/>
      <dgm:spPr/>
      <dgm:t>
        <a:bodyPr/>
        <a:lstStyle/>
        <a:p>
          <a:endParaRPr lang="en-GB" sz="1400" b="0" i="0">
            <a:latin typeface="Arial Narrow" panose="020B0604020202020204" pitchFamily="34" charset="0"/>
            <a:cs typeface="Arial Narrow" panose="020B0604020202020204" pitchFamily="34" charset="0"/>
          </a:endParaRPr>
        </a:p>
      </dgm:t>
    </dgm:pt>
    <dgm:pt modelId="{4F0F4532-030F-7B48-AC51-6A4D566579DD}" type="sibTrans" cxnId="{CE68A1D4-DFC5-6447-AF28-8ADE59B27A19}">
      <dgm:prSet/>
      <dgm:spPr/>
      <dgm:t>
        <a:bodyPr/>
        <a:lstStyle/>
        <a:p>
          <a:endParaRPr lang="en-GB" sz="1400" b="0" i="0">
            <a:latin typeface="Arial Narrow" panose="020B0604020202020204" pitchFamily="34" charset="0"/>
            <a:cs typeface="Arial Narrow" panose="020B0604020202020204" pitchFamily="34" charset="0"/>
          </a:endParaRPr>
        </a:p>
      </dgm:t>
    </dgm:pt>
    <dgm:pt modelId="{6A04634E-7820-0145-9E25-31BC184E9B37}">
      <dgm:prSet custT="1"/>
      <dgm:spPr/>
      <dgm:t>
        <a:bodyPr/>
        <a:lstStyle/>
        <a:p>
          <a:r>
            <a:rPr lang="en-GB" sz="1050" b="1" i="0" dirty="0">
              <a:latin typeface="Arial Narrow" panose="020B0604020202020204" pitchFamily="34" charset="0"/>
              <a:cs typeface="Arial Narrow" panose="020B0604020202020204" pitchFamily="34" charset="0"/>
            </a:rPr>
            <a:t>Nov 2019</a:t>
          </a:r>
        </a:p>
      </dgm:t>
    </dgm:pt>
    <dgm:pt modelId="{901E303C-7AEF-D747-9293-214CC8B8030A}" type="parTrans" cxnId="{E44B995F-F9D7-434D-BBB9-85BD45B8B476}">
      <dgm:prSet/>
      <dgm:spPr/>
      <dgm:t>
        <a:bodyPr/>
        <a:lstStyle/>
        <a:p>
          <a:endParaRPr lang="en-GB" sz="1400" b="0" i="0">
            <a:latin typeface="Arial Narrow" panose="020B0604020202020204" pitchFamily="34" charset="0"/>
            <a:cs typeface="Arial Narrow" panose="020B0604020202020204" pitchFamily="34" charset="0"/>
          </a:endParaRPr>
        </a:p>
      </dgm:t>
    </dgm:pt>
    <dgm:pt modelId="{1DBD343C-8E5E-F546-A549-5089E2BB053F}" type="sibTrans" cxnId="{E44B995F-F9D7-434D-BBB9-85BD45B8B476}">
      <dgm:prSet custT="1"/>
      <dgm:spPr/>
      <dgm:t>
        <a:bodyPr/>
        <a:lstStyle/>
        <a:p>
          <a:endParaRPr lang="en-GB" sz="1400" b="0" i="0">
            <a:latin typeface="Arial Narrow" panose="020B0604020202020204" pitchFamily="34" charset="0"/>
            <a:cs typeface="Arial Narrow" panose="020B0604020202020204" pitchFamily="34" charset="0"/>
          </a:endParaRPr>
        </a:p>
      </dgm:t>
    </dgm:pt>
    <dgm:pt modelId="{C4FB5001-BFD1-FA4C-A821-B99DD683DEC5}">
      <dgm:prSet custT="1"/>
      <dgm:spPr/>
      <dgm:t>
        <a:bodyPr/>
        <a:lstStyle/>
        <a:p>
          <a:r>
            <a:rPr lang="en-ZA" sz="1000" b="0" i="0">
              <a:latin typeface="Arial Narrow" panose="020B0604020202020204" pitchFamily="34" charset="0"/>
              <a:cs typeface="Arial Narrow" panose="020B0604020202020204" pitchFamily="34" charset="0"/>
            </a:rPr>
            <a:t>The first cases of a new disease, later named COVID-19 by the World Health Organisation, were reported by health care workers from Wuhan, China</a:t>
          </a:r>
          <a:endParaRPr lang="en-GB" sz="1000" b="0" i="0">
            <a:latin typeface="Arial Narrow" panose="020B0604020202020204" pitchFamily="34" charset="0"/>
            <a:cs typeface="Arial Narrow" panose="020B0604020202020204" pitchFamily="34" charset="0"/>
          </a:endParaRPr>
        </a:p>
      </dgm:t>
    </dgm:pt>
    <dgm:pt modelId="{F57DF7ED-D376-5844-A088-E7A54413A50F}" type="parTrans" cxnId="{697C3038-10E4-1D40-88B9-E8A4D7E3DBA4}">
      <dgm:prSet/>
      <dgm:spPr/>
      <dgm:t>
        <a:bodyPr/>
        <a:lstStyle/>
        <a:p>
          <a:endParaRPr lang="en-GB" sz="1400" b="0" i="0">
            <a:latin typeface="Arial Narrow" panose="020B0604020202020204" pitchFamily="34" charset="0"/>
            <a:cs typeface="Arial Narrow" panose="020B0604020202020204" pitchFamily="34" charset="0"/>
          </a:endParaRPr>
        </a:p>
      </dgm:t>
    </dgm:pt>
    <dgm:pt modelId="{26D31482-3CBE-C545-B709-ED38C0E6A0DB}" type="sibTrans" cxnId="{697C3038-10E4-1D40-88B9-E8A4D7E3DBA4}">
      <dgm:prSet/>
      <dgm:spPr/>
      <dgm:t>
        <a:bodyPr/>
        <a:lstStyle/>
        <a:p>
          <a:endParaRPr lang="en-GB" sz="1400" b="0" i="0">
            <a:latin typeface="Arial Narrow" panose="020B0604020202020204" pitchFamily="34" charset="0"/>
            <a:cs typeface="Arial Narrow" panose="020B0604020202020204" pitchFamily="34" charset="0"/>
          </a:endParaRPr>
        </a:p>
      </dgm:t>
    </dgm:pt>
    <dgm:pt modelId="{E3771074-F33D-9644-A933-87462E1586A1}">
      <dgm:prSet custT="1"/>
      <dgm:spPr>
        <a:solidFill>
          <a:schemeClr val="accent4">
            <a:lumMod val="20000"/>
            <a:lumOff val="80000"/>
          </a:schemeClr>
        </a:solidFill>
      </dgm:spPr>
      <dgm:t>
        <a:bodyPr/>
        <a:lstStyle/>
        <a:p>
          <a:r>
            <a:rPr lang="en-GB" sz="1200" b="1" i="0">
              <a:latin typeface="Arial Narrow" panose="020B0604020202020204" pitchFamily="34" charset="0"/>
              <a:cs typeface="Arial Narrow" panose="020B0604020202020204" pitchFamily="34" charset="0"/>
            </a:rPr>
            <a:t>27 March 2020</a:t>
          </a:r>
        </a:p>
      </dgm:t>
    </dgm:pt>
    <dgm:pt modelId="{18F777B3-2F24-CE4E-A9AE-88483FE8DC43}" type="parTrans" cxnId="{8F08A32A-E851-9048-85D6-B341D1FC69B0}">
      <dgm:prSet/>
      <dgm:spPr/>
      <dgm:t>
        <a:bodyPr/>
        <a:lstStyle/>
        <a:p>
          <a:endParaRPr lang="en-GB" sz="1400" b="0" i="0">
            <a:latin typeface="Arial Narrow" panose="020B0604020202020204" pitchFamily="34" charset="0"/>
            <a:cs typeface="Arial Narrow" panose="020B0604020202020204" pitchFamily="34" charset="0"/>
          </a:endParaRPr>
        </a:p>
      </dgm:t>
    </dgm:pt>
    <dgm:pt modelId="{27DCC8AA-0CF4-494E-9320-03988F20237F}" type="sibTrans" cxnId="{8F08A32A-E851-9048-85D6-B341D1FC69B0}">
      <dgm:prSet custT="1"/>
      <dgm:spPr/>
      <dgm:t>
        <a:bodyPr/>
        <a:lstStyle/>
        <a:p>
          <a:endParaRPr lang="en-GB" sz="1400" b="0" i="0">
            <a:latin typeface="Arial Narrow" panose="020B0604020202020204" pitchFamily="34" charset="0"/>
            <a:cs typeface="Arial Narrow" panose="020B0604020202020204" pitchFamily="34" charset="0"/>
          </a:endParaRPr>
        </a:p>
      </dgm:t>
    </dgm:pt>
    <dgm:pt modelId="{6EF1900A-E74E-4145-9953-C93AE314B9EA}">
      <dgm:prSet custT="1"/>
      <dgm:spPr>
        <a:solidFill>
          <a:schemeClr val="accent4">
            <a:lumMod val="20000"/>
            <a:lumOff val="80000"/>
          </a:schemeClr>
        </a:solidFill>
      </dgm:spPr>
      <dgm:t>
        <a:bodyPr/>
        <a:lstStyle/>
        <a:p>
          <a:r>
            <a:rPr lang="en-GB" sz="1300" b="1" i="0">
              <a:latin typeface="Arial Narrow" panose="020B0604020202020204" pitchFamily="34" charset="0"/>
              <a:cs typeface="Arial Narrow" panose="020B0604020202020204" pitchFamily="34" charset="0"/>
            </a:rPr>
            <a:t>25 March 2020</a:t>
          </a:r>
        </a:p>
      </dgm:t>
    </dgm:pt>
    <dgm:pt modelId="{BF95BC46-119E-A54C-8E3D-EB85264B7AEF}" type="parTrans" cxnId="{5C80F8B9-7EAD-F94F-B17E-97FDF4B89611}">
      <dgm:prSet/>
      <dgm:spPr/>
      <dgm:t>
        <a:bodyPr/>
        <a:lstStyle/>
        <a:p>
          <a:endParaRPr lang="en-GB" sz="1400" b="0" i="0">
            <a:latin typeface="Arial Narrow" panose="020B0604020202020204" pitchFamily="34" charset="0"/>
            <a:cs typeface="Arial Narrow" panose="020B0604020202020204" pitchFamily="34" charset="0"/>
          </a:endParaRPr>
        </a:p>
      </dgm:t>
    </dgm:pt>
    <dgm:pt modelId="{B3D1EC80-2D47-FA47-8AD3-D560F821226E}" type="sibTrans" cxnId="{5C80F8B9-7EAD-F94F-B17E-97FDF4B89611}">
      <dgm:prSet custT="1"/>
      <dgm:spPr/>
      <dgm:t>
        <a:bodyPr/>
        <a:lstStyle/>
        <a:p>
          <a:endParaRPr lang="en-GB" sz="1400" b="0" i="0">
            <a:latin typeface="Arial Narrow" panose="020B0604020202020204" pitchFamily="34" charset="0"/>
            <a:cs typeface="Arial Narrow" panose="020B0604020202020204" pitchFamily="34" charset="0"/>
          </a:endParaRPr>
        </a:p>
      </dgm:t>
    </dgm:pt>
    <dgm:pt modelId="{5F9C06EA-56D3-3647-9F01-D1B17D045ABA}">
      <dgm:prSet custT="1"/>
      <dgm:spPr>
        <a:solidFill>
          <a:schemeClr val="accent4">
            <a:lumMod val="20000"/>
            <a:lumOff val="80000"/>
          </a:schemeClr>
        </a:solidFill>
      </dgm:spPr>
      <dgm:t>
        <a:bodyPr/>
        <a:lstStyle/>
        <a:p>
          <a:r>
            <a:rPr lang="en-GB" sz="1000" b="0" i="0" dirty="0">
              <a:latin typeface="Arial Narrow" panose="020B0604020202020204" pitchFamily="34" charset="0"/>
              <a:cs typeface="Arial Narrow" panose="020B0604020202020204" pitchFamily="34" charset="0"/>
            </a:rPr>
            <a:t>Regulation gazette on direction to all municipalities with respect to the response to </a:t>
          </a:r>
          <a:r>
            <a:rPr lang="en-GB" sz="1000" b="0" i="0" dirty="0" err="1">
              <a:latin typeface="Arial Narrow" panose="020B0604020202020204" pitchFamily="34" charset="0"/>
              <a:cs typeface="Arial Narrow" panose="020B0604020202020204" pitchFamily="34" charset="0"/>
            </a:rPr>
            <a:t>covid</a:t>
          </a:r>
          <a:r>
            <a:rPr lang="en-GB" sz="1000" b="0" i="0" dirty="0">
              <a:latin typeface="Arial Narrow" panose="020B0604020202020204" pitchFamily="34" charset="0"/>
              <a:cs typeface="Arial Narrow" panose="020B0604020202020204" pitchFamily="34" charset="0"/>
            </a:rPr>
            <a:t>- 19 in the cooperative governance and traditional affairs sector </a:t>
          </a:r>
        </a:p>
      </dgm:t>
    </dgm:pt>
    <dgm:pt modelId="{FACB6107-1585-A240-AB06-FC832CE7C462}" type="parTrans" cxnId="{B50A0688-D4F2-6F41-8ED5-DE01536D0294}">
      <dgm:prSet/>
      <dgm:spPr/>
      <dgm:t>
        <a:bodyPr/>
        <a:lstStyle/>
        <a:p>
          <a:endParaRPr lang="en-GB" sz="1400" b="0" i="0">
            <a:latin typeface="Arial Narrow" panose="020B0604020202020204" pitchFamily="34" charset="0"/>
            <a:cs typeface="Arial Narrow" panose="020B0604020202020204" pitchFamily="34" charset="0"/>
          </a:endParaRPr>
        </a:p>
      </dgm:t>
    </dgm:pt>
    <dgm:pt modelId="{CE18C9D8-C426-A04B-9255-26DC950BA753}" type="sibTrans" cxnId="{B50A0688-D4F2-6F41-8ED5-DE01536D0294}">
      <dgm:prSet/>
      <dgm:spPr/>
      <dgm:t>
        <a:bodyPr/>
        <a:lstStyle/>
        <a:p>
          <a:endParaRPr lang="en-GB" sz="1400" b="0" i="0">
            <a:latin typeface="Arial Narrow" panose="020B0604020202020204" pitchFamily="34" charset="0"/>
            <a:cs typeface="Arial Narrow" panose="020B0604020202020204" pitchFamily="34" charset="0"/>
          </a:endParaRPr>
        </a:p>
      </dgm:t>
    </dgm:pt>
    <dgm:pt modelId="{513BB7EC-669B-F04F-8B57-74988FCAB146}">
      <dgm:prSet custT="1"/>
      <dgm:spPr>
        <a:solidFill>
          <a:schemeClr val="accent4">
            <a:lumMod val="20000"/>
            <a:lumOff val="80000"/>
          </a:schemeClr>
        </a:solidFill>
      </dgm:spPr>
      <dgm:t>
        <a:bodyPr/>
        <a:lstStyle/>
        <a:p>
          <a:r>
            <a:rPr lang="en-GB" sz="1400" b="1" i="0" dirty="0">
              <a:latin typeface="Arial Narrow" panose="020B0604020202020204" pitchFamily="34" charset="0"/>
              <a:cs typeface="Arial Narrow" panose="020B0604020202020204" pitchFamily="34" charset="0"/>
            </a:rPr>
            <a:t>25 March 2020</a:t>
          </a:r>
        </a:p>
      </dgm:t>
    </dgm:pt>
    <dgm:pt modelId="{C107E049-726F-8D46-ABF7-3AC3F7ECAECC}" type="parTrans" cxnId="{35026FA6-7F33-FD4C-A35B-879D3F49FC18}">
      <dgm:prSet/>
      <dgm:spPr/>
      <dgm:t>
        <a:bodyPr/>
        <a:lstStyle/>
        <a:p>
          <a:endParaRPr lang="en-GB" sz="1400" b="0" i="0">
            <a:latin typeface="Arial Narrow" panose="020B0604020202020204" pitchFamily="34" charset="0"/>
            <a:cs typeface="Arial Narrow" panose="020B0604020202020204" pitchFamily="34" charset="0"/>
          </a:endParaRPr>
        </a:p>
      </dgm:t>
    </dgm:pt>
    <dgm:pt modelId="{F99F5F71-7F8D-664B-BDBA-D9031D3742E2}" type="sibTrans" cxnId="{35026FA6-7F33-FD4C-A35B-879D3F49FC18}">
      <dgm:prSet custT="1"/>
      <dgm:spPr/>
      <dgm:t>
        <a:bodyPr/>
        <a:lstStyle/>
        <a:p>
          <a:endParaRPr lang="en-GB" sz="1400" b="0" i="0">
            <a:latin typeface="Arial Narrow" panose="020B0604020202020204" pitchFamily="34" charset="0"/>
            <a:cs typeface="Arial Narrow" panose="020B0604020202020204" pitchFamily="34" charset="0"/>
          </a:endParaRPr>
        </a:p>
      </dgm:t>
    </dgm:pt>
    <dgm:pt modelId="{AB2B4C9B-48C7-0442-95DC-5F216B09E82D}">
      <dgm:prSet custT="1"/>
      <dgm:spPr>
        <a:solidFill>
          <a:schemeClr val="accent4">
            <a:lumMod val="20000"/>
            <a:lumOff val="80000"/>
          </a:schemeClr>
        </a:solidFill>
      </dgm:spPr>
      <dgm:t>
        <a:bodyPr/>
        <a:lstStyle/>
        <a:p>
          <a:r>
            <a:rPr lang="en-GB" sz="1100" b="0" i="0" dirty="0">
              <a:latin typeface="Arial Narrow" panose="020B0604020202020204" pitchFamily="34" charset="0"/>
              <a:cs typeface="Arial Narrow" panose="020B0604020202020204" pitchFamily="34" charset="0"/>
            </a:rPr>
            <a:t>Disaster Management Act 2002: Amendment of regulations issued in terms of section 27(2)</a:t>
          </a:r>
        </a:p>
      </dgm:t>
    </dgm:pt>
    <dgm:pt modelId="{1F7C5A6C-83DE-934F-9470-D525E46F475D}" type="parTrans" cxnId="{E8153911-53F4-4447-AC97-524FE9A8466C}">
      <dgm:prSet/>
      <dgm:spPr/>
      <dgm:t>
        <a:bodyPr/>
        <a:lstStyle/>
        <a:p>
          <a:endParaRPr lang="en-GB" sz="1400" b="0" i="0">
            <a:latin typeface="Arial Narrow" panose="020B0604020202020204" pitchFamily="34" charset="0"/>
            <a:cs typeface="Arial Narrow" panose="020B0604020202020204" pitchFamily="34" charset="0"/>
          </a:endParaRPr>
        </a:p>
      </dgm:t>
    </dgm:pt>
    <dgm:pt modelId="{496DA107-F545-A247-8EAA-ED80C8E5D80A}" type="sibTrans" cxnId="{E8153911-53F4-4447-AC97-524FE9A8466C}">
      <dgm:prSet/>
      <dgm:spPr/>
      <dgm:t>
        <a:bodyPr/>
        <a:lstStyle/>
        <a:p>
          <a:endParaRPr lang="en-GB" sz="1400" b="0" i="0">
            <a:latin typeface="Arial Narrow" panose="020B0604020202020204" pitchFamily="34" charset="0"/>
            <a:cs typeface="Arial Narrow" panose="020B0604020202020204" pitchFamily="34" charset="0"/>
          </a:endParaRPr>
        </a:p>
      </dgm:t>
    </dgm:pt>
    <dgm:pt modelId="{5107ED56-8D97-574D-8014-C59C5D326CE9}">
      <dgm:prSet custT="1"/>
      <dgm:spPr>
        <a:solidFill>
          <a:schemeClr val="accent4">
            <a:lumMod val="20000"/>
            <a:lumOff val="80000"/>
          </a:schemeClr>
        </a:solidFill>
      </dgm:spPr>
      <dgm:t>
        <a:bodyPr/>
        <a:lstStyle/>
        <a:p>
          <a:r>
            <a:rPr lang="en-GB" sz="1400" b="1" i="0" dirty="0">
              <a:latin typeface="Arial Narrow" panose="020B0604020202020204" pitchFamily="34" charset="0"/>
              <a:cs typeface="Arial Narrow" panose="020B0604020202020204" pitchFamily="34" charset="0"/>
            </a:rPr>
            <a:t>19 March </a:t>
          </a:r>
        </a:p>
      </dgm:t>
    </dgm:pt>
    <dgm:pt modelId="{41AA64C0-E130-6047-B273-419C0C9C8690}" type="parTrans" cxnId="{C5B7B685-14A3-8F41-B50D-2E23BA98EBF0}">
      <dgm:prSet/>
      <dgm:spPr/>
      <dgm:t>
        <a:bodyPr/>
        <a:lstStyle/>
        <a:p>
          <a:endParaRPr lang="en-GB" sz="1400" b="0" i="0">
            <a:latin typeface="Arial Narrow" panose="020B0604020202020204" pitchFamily="34" charset="0"/>
            <a:cs typeface="Arial Narrow" panose="020B0604020202020204" pitchFamily="34" charset="0"/>
          </a:endParaRPr>
        </a:p>
      </dgm:t>
    </dgm:pt>
    <dgm:pt modelId="{B0A0B054-E003-CF40-9CCC-1DB1A80E4B62}" type="sibTrans" cxnId="{C5B7B685-14A3-8F41-B50D-2E23BA98EBF0}">
      <dgm:prSet custT="1"/>
      <dgm:spPr/>
      <dgm:t>
        <a:bodyPr/>
        <a:lstStyle/>
        <a:p>
          <a:endParaRPr lang="en-GB" sz="1400" b="0" i="0">
            <a:latin typeface="Arial Narrow" panose="020B0604020202020204" pitchFamily="34" charset="0"/>
            <a:cs typeface="Arial Narrow" panose="020B0604020202020204" pitchFamily="34" charset="0"/>
          </a:endParaRPr>
        </a:p>
      </dgm:t>
    </dgm:pt>
    <dgm:pt modelId="{87F81BB9-0DF3-0E43-9064-FE1E82E3110D}">
      <dgm:prSet custT="1"/>
      <dgm:spPr>
        <a:solidFill>
          <a:schemeClr val="accent4">
            <a:lumMod val="20000"/>
            <a:lumOff val="80000"/>
          </a:schemeClr>
        </a:solidFill>
      </dgm:spPr>
      <dgm:t>
        <a:bodyPr/>
        <a:lstStyle/>
        <a:p>
          <a:r>
            <a:rPr lang="en-GB" sz="1400" b="0" i="0">
              <a:latin typeface="Arial Narrow" panose="020B0604020202020204" pitchFamily="34" charset="0"/>
              <a:cs typeface="Arial Narrow" panose="020B0604020202020204" pitchFamily="34" charset="0"/>
            </a:rPr>
            <a:t>Circular 1 of 2020 to combat Covid-19 </a:t>
          </a:r>
        </a:p>
      </dgm:t>
    </dgm:pt>
    <dgm:pt modelId="{372DF665-7842-F349-B8EA-C084A29BDF46}" type="parTrans" cxnId="{C2B1082A-47EF-074A-A0A5-2E583D722FAF}">
      <dgm:prSet/>
      <dgm:spPr/>
      <dgm:t>
        <a:bodyPr/>
        <a:lstStyle/>
        <a:p>
          <a:endParaRPr lang="en-GB" sz="1400" b="0" i="0">
            <a:latin typeface="Arial Narrow" panose="020B0604020202020204" pitchFamily="34" charset="0"/>
            <a:cs typeface="Arial Narrow" panose="020B0604020202020204" pitchFamily="34" charset="0"/>
          </a:endParaRPr>
        </a:p>
      </dgm:t>
    </dgm:pt>
    <dgm:pt modelId="{DBC2F7DE-83BF-7D44-9D61-77B870BD08FF}" type="sibTrans" cxnId="{C2B1082A-47EF-074A-A0A5-2E583D722FAF}">
      <dgm:prSet/>
      <dgm:spPr/>
      <dgm:t>
        <a:bodyPr/>
        <a:lstStyle/>
        <a:p>
          <a:endParaRPr lang="en-GB" sz="1400" b="0" i="0">
            <a:latin typeface="Arial Narrow" panose="020B0604020202020204" pitchFamily="34" charset="0"/>
            <a:cs typeface="Arial Narrow" panose="020B0604020202020204" pitchFamily="34" charset="0"/>
          </a:endParaRPr>
        </a:p>
      </dgm:t>
    </dgm:pt>
    <dgm:pt modelId="{BE322838-BB28-BF48-986E-038935A2C131}">
      <dgm:prSet custT="1"/>
      <dgm:spPr/>
      <dgm:t>
        <a:bodyPr/>
        <a:lstStyle/>
        <a:p>
          <a:r>
            <a:rPr lang="en-GB" sz="1400" b="1" i="0">
              <a:latin typeface="Arial Narrow" panose="020B0604020202020204" pitchFamily="34" charset="0"/>
              <a:cs typeface="Arial Narrow" panose="020B0604020202020204" pitchFamily="34" charset="0"/>
            </a:rPr>
            <a:t>20 March </a:t>
          </a:r>
        </a:p>
      </dgm:t>
    </dgm:pt>
    <dgm:pt modelId="{D97109AA-CDA0-8F4E-A548-0A457D3B6617}" type="parTrans" cxnId="{528CAEF1-F774-CF48-8507-4F282A1D6756}">
      <dgm:prSet/>
      <dgm:spPr/>
      <dgm:t>
        <a:bodyPr/>
        <a:lstStyle/>
        <a:p>
          <a:endParaRPr lang="en-GB" sz="1400" b="0" i="0">
            <a:latin typeface="Arial Narrow" panose="020B0604020202020204" pitchFamily="34" charset="0"/>
            <a:cs typeface="Arial Narrow" panose="020B0604020202020204" pitchFamily="34" charset="0"/>
          </a:endParaRPr>
        </a:p>
      </dgm:t>
    </dgm:pt>
    <dgm:pt modelId="{E8452C22-AB3D-3D4E-9EDC-6E650ED6BC6B}" type="sibTrans" cxnId="{528CAEF1-F774-CF48-8507-4F282A1D6756}">
      <dgm:prSet custT="1"/>
      <dgm:spPr/>
      <dgm:t>
        <a:bodyPr/>
        <a:lstStyle/>
        <a:p>
          <a:endParaRPr lang="en-GB" sz="1400" b="0" i="0">
            <a:latin typeface="Arial Narrow" panose="020B0604020202020204" pitchFamily="34" charset="0"/>
            <a:cs typeface="Arial Narrow" panose="020B0604020202020204" pitchFamily="34" charset="0"/>
          </a:endParaRPr>
        </a:p>
      </dgm:t>
    </dgm:pt>
    <dgm:pt modelId="{C41B490C-0D7D-934E-A492-37F23061BD45}">
      <dgm:prSet custT="1"/>
      <dgm:spPr/>
      <dgm:t>
        <a:bodyPr/>
        <a:lstStyle/>
        <a:p>
          <a:r>
            <a:rPr lang="en-GB" sz="1400" b="0" i="0">
              <a:latin typeface="Arial Narrow" panose="020B0604020202020204" pitchFamily="34" charset="0"/>
              <a:cs typeface="Arial Narrow" panose="020B0604020202020204" pitchFamily="34" charset="0"/>
            </a:rPr>
            <a:t>Emergency MinMec meeting with all MEC </a:t>
          </a:r>
        </a:p>
      </dgm:t>
    </dgm:pt>
    <dgm:pt modelId="{93E1DF04-E9E4-B443-841F-7A40FAAA3EFB}" type="parTrans" cxnId="{7D0F636F-D19E-244E-ADF1-C83262114519}">
      <dgm:prSet/>
      <dgm:spPr/>
      <dgm:t>
        <a:bodyPr/>
        <a:lstStyle/>
        <a:p>
          <a:endParaRPr lang="en-GB" sz="1400" b="0" i="0">
            <a:latin typeface="Arial Narrow" panose="020B0604020202020204" pitchFamily="34" charset="0"/>
            <a:cs typeface="Arial Narrow" panose="020B0604020202020204" pitchFamily="34" charset="0"/>
          </a:endParaRPr>
        </a:p>
      </dgm:t>
    </dgm:pt>
    <dgm:pt modelId="{ADF4A842-9F9F-174A-84E2-3A30218B8B86}" type="sibTrans" cxnId="{7D0F636F-D19E-244E-ADF1-C83262114519}">
      <dgm:prSet/>
      <dgm:spPr/>
      <dgm:t>
        <a:bodyPr/>
        <a:lstStyle/>
        <a:p>
          <a:endParaRPr lang="en-GB" sz="1400" b="0" i="0">
            <a:latin typeface="Arial Narrow" panose="020B0604020202020204" pitchFamily="34" charset="0"/>
            <a:cs typeface="Arial Narrow" panose="020B0604020202020204" pitchFamily="34" charset="0"/>
          </a:endParaRPr>
        </a:p>
      </dgm:t>
    </dgm:pt>
    <dgm:pt modelId="{439165F6-EB2D-9746-902C-70E53EA69B6A}">
      <dgm:prSet custT="1"/>
      <dgm:spPr>
        <a:solidFill>
          <a:schemeClr val="accent4">
            <a:lumMod val="20000"/>
            <a:lumOff val="80000"/>
          </a:schemeClr>
        </a:solidFill>
      </dgm:spPr>
      <dgm:t>
        <a:bodyPr/>
        <a:lstStyle/>
        <a:p>
          <a:r>
            <a:rPr lang="en-GB" sz="1300" b="0" i="0" dirty="0">
              <a:latin typeface="Arial Narrow" panose="020B0604020202020204" pitchFamily="34" charset="0"/>
              <a:cs typeface="Arial Narrow" panose="020B0604020202020204" pitchFamily="34" charset="0"/>
            </a:rPr>
            <a:t>Circular 6 of 2020 implementation of the 21 Days nation-wide lockdown </a:t>
          </a:r>
        </a:p>
      </dgm:t>
    </dgm:pt>
    <dgm:pt modelId="{F1A8B169-0921-C14B-9EFA-B4CC54DADB53}" type="parTrans" cxnId="{D2088838-73BB-9F43-84E6-65CCDF7AF8DD}">
      <dgm:prSet/>
      <dgm:spPr/>
      <dgm:t>
        <a:bodyPr/>
        <a:lstStyle/>
        <a:p>
          <a:endParaRPr lang="en-GB" sz="1400" b="0" i="0">
            <a:latin typeface="Arial Narrow" panose="020B0604020202020204" pitchFamily="34" charset="0"/>
            <a:cs typeface="Arial Narrow" panose="020B0604020202020204" pitchFamily="34" charset="0"/>
          </a:endParaRPr>
        </a:p>
      </dgm:t>
    </dgm:pt>
    <dgm:pt modelId="{2B3C3B6C-5A1F-1D48-A859-DFF68E541697}" type="sibTrans" cxnId="{D2088838-73BB-9F43-84E6-65CCDF7AF8DD}">
      <dgm:prSet/>
      <dgm:spPr/>
      <dgm:t>
        <a:bodyPr/>
        <a:lstStyle/>
        <a:p>
          <a:endParaRPr lang="en-GB" sz="1400" b="0" i="0">
            <a:latin typeface="Arial Narrow" panose="020B0604020202020204" pitchFamily="34" charset="0"/>
            <a:cs typeface="Arial Narrow" panose="020B0604020202020204" pitchFamily="34" charset="0"/>
          </a:endParaRPr>
        </a:p>
      </dgm:t>
    </dgm:pt>
    <dgm:pt modelId="{52C9E9BB-2B54-174D-A091-9ADAAB4D5747}">
      <dgm:prSet custT="1"/>
      <dgm:spPr/>
      <dgm:t>
        <a:bodyPr/>
        <a:lstStyle/>
        <a:p>
          <a:r>
            <a:rPr lang="en-GB" sz="1100" b="1" i="0">
              <a:latin typeface="Arial Narrow" panose="020B0604020202020204" pitchFamily="34" charset="0"/>
              <a:cs typeface="Arial Narrow" panose="020B0604020202020204" pitchFamily="34" charset="0"/>
            </a:rPr>
            <a:t>28 March 2020</a:t>
          </a:r>
        </a:p>
      </dgm:t>
    </dgm:pt>
    <dgm:pt modelId="{61631F0C-9002-3A4C-A857-260A5E27628D}" type="parTrans" cxnId="{A9F18078-E677-B84C-9906-C3CAC1EF4947}">
      <dgm:prSet/>
      <dgm:spPr/>
      <dgm:t>
        <a:bodyPr/>
        <a:lstStyle/>
        <a:p>
          <a:endParaRPr lang="en-GB" sz="1400" b="0" i="0">
            <a:latin typeface="Arial Narrow" panose="020B0604020202020204" pitchFamily="34" charset="0"/>
            <a:cs typeface="Arial Narrow" panose="020B0604020202020204" pitchFamily="34" charset="0"/>
          </a:endParaRPr>
        </a:p>
      </dgm:t>
    </dgm:pt>
    <dgm:pt modelId="{EDB8D12F-A75D-3E4A-B1FD-97BBF9F90154}" type="sibTrans" cxnId="{A9F18078-E677-B84C-9906-C3CAC1EF4947}">
      <dgm:prSet custT="1"/>
      <dgm:spPr/>
      <dgm:t>
        <a:bodyPr/>
        <a:lstStyle/>
        <a:p>
          <a:endParaRPr lang="en-GB" sz="1400" b="0" i="0">
            <a:latin typeface="Arial Narrow" panose="020B0604020202020204" pitchFamily="34" charset="0"/>
            <a:cs typeface="Arial Narrow" panose="020B0604020202020204" pitchFamily="34" charset="0"/>
          </a:endParaRPr>
        </a:p>
      </dgm:t>
    </dgm:pt>
    <dgm:pt modelId="{916B156E-6488-B344-A977-AEF502407119}">
      <dgm:prSet custT="1"/>
      <dgm:spPr>
        <a:solidFill>
          <a:schemeClr val="accent4">
            <a:lumMod val="20000"/>
            <a:lumOff val="80000"/>
          </a:schemeClr>
        </a:solidFill>
      </dgm:spPr>
      <dgm:t>
        <a:bodyPr/>
        <a:lstStyle/>
        <a:p>
          <a:r>
            <a:rPr lang="en-GB" sz="1300" b="1" i="0">
              <a:latin typeface="Arial Narrow" panose="020B0604020202020204" pitchFamily="34" charset="0"/>
              <a:cs typeface="Arial Narrow" panose="020B0604020202020204" pitchFamily="34" charset="0"/>
            </a:rPr>
            <a:t>27 March 2020</a:t>
          </a:r>
        </a:p>
      </dgm:t>
    </dgm:pt>
    <dgm:pt modelId="{23B23396-330D-C24D-8A95-3D4CEC2C6778}" type="parTrans" cxnId="{C782A801-D641-5C41-BD83-5974AD9FB173}">
      <dgm:prSet/>
      <dgm:spPr/>
      <dgm:t>
        <a:bodyPr/>
        <a:lstStyle/>
        <a:p>
          <a:endParaRPr lang="en-GB" sz="1400" b="0" i="0">
            <a:latin typeface="Arial Narrow" panose="020B0604020202020204" pitchFamily="34" charset="0"/>
            <a:cs typeface="Arial Narrow" panose="020B0604020202020204" pitchFamily="34" charset="0"/>
          </a:endParaRPr>
        </a:p>
      </dgm:t>
    </dgm:pt>
    <dgm:pt modelId="{5A11A35A-8A8D-CD47-9F82-3C89086E4D38}" type="sibTrans" cxnId="{C782A801-D641-5C41-BD83-5974AD9FB173}">
      <dgm:prSet custT="1"/>
      <dgm:spPr/>
      <dgm:t>
        <a:bodyPr/>
        <a:lstStyle/>
        <a:p>
          <a:endParaRPr lang="en-GB" sz="1400" b="0" i="0">
            <a:latin typeface="Arial Narrow" panose="020B0604020202020204" pitchFamily="34" charset="0"/>
            <a:cs typeface="Arial Narrow" panose="020B0604020202020204" pitchFamily="34" charset="0"/>
          </a:endParaRPr>
        </a:p>
      </dgm:t>
    </dgm:pt>
    <dgm:pt modelId="{185EFDA1-8007-1647-B642-9025A96641A5}">
      <dgm:prSet custT="1"/>
      <dgm:spPr/>
      <dgm:t>
        <a:bodyPr/>
        <a:lstStyle/>
        <a:p>
          <a:r>
            <a:rPr lang="en-GB" sz="1400" b="1" i="0">
              <a:latin typeface="Arial Narrow" panose="020B0604020202020204" pitchFamily="34" charset="0"/>
              <a:cs typeface="Arial Narrow" panose="020B0604020202020204" pitchFamily="34" charset="0"/>
            </a:rPr>
            <a:t>27 March </a:t>
          </a:r>
        </a:p>
      </dgm:t>
    </dgm:pt>
    <dgm:pt modelId="{E39674AC-CD47-6947-974D-46FDE0D9F68F}" type="parTrans" cxnId="{1611A86F-983D-1145-BF9F-B6B5315581AC}">
      <dgm:prSet/>
      <dgm:spPr/>
      <dgm:t>
        <a:bodyPr/>
        <a:lstStyle/>
        <a:p>
          <a:endParaRPr lang="en-GB" sz="1400" b="0" i="0">
            <a:latin typeface="Arial Narrow" panose="020B0604020202020204" pitchFamily="34" charset="0"/>
            <a:cs typeface="Arial Narrow" panose="020B0604020202020204" pitchFamily="34" charset="0"/>
          </a:endParaRPr>
        </a:p>
      </dgm:t>
    </dgm:pt>
    <dgm:pt modelId="{AEEDC666-983B-AD46-8378-3CA45AEF2BE4}" type="sibTrans" cxnId="{1611A86F-983D-1145-BF9F-B6B5315581AC}">
      <dgm:prSet custT="1"/>
      <dgm:spPr/>
      <dgm:t>
        <a:bodyPr/>
        <a:lstStyle/>
        <a:p>
          <a:endParaRPr lang="en-GB" sz="1400" b="0" i="0">
            <a:latin typeface="Arial Narrow" panose="020B0604020202020204" pitchFamily="34" charset="0"/>
            <a:cs typeface="Arial Narrow" panose="020B0604020202020204" pitchFamily="34" charset="0"/>
          </a:endParaRPr>
        </a:p>
      </dgm:t>
    </dgm:pt>
    <dgm:pt modelId="{F6E1D5F2-1435-0C48-949F-DEDFF8A3E69C}">
      <dgm:prSet custT="1"/>
      <dgm:spPr>
        <a:solidFill>
          <a:schemeClr val="accent4">
            <a:lumMod val="20000"/>
            <a:lumOff val="80000"/>
          </a:schemeClr>
        </a:solidFill>
      </dgm:spPr>
      <dgm:t>
        <a:bodyPr/>
        <a:lstStyle/>
        <a:p>
          <a:r>
            <a:rPr lang="en-GB" sz="1200" b="0" i="0">
              <a:latin typeface="Arial Narrow" panose="020B0604020202020204" pitchFamily="34" charset="0"/>
              <a:cs typeface="Arial Narrow" panose="020B0604020202020204" pitchFamily="34" charset="0"/>
            </a:rPr>
            <a:t>Circular 7 of 2020: Use of municipal/ community halls for payment of social grants </a:t>
          </a:r>
        </a:p>
      </dgm:t>
    </dgm:pt>
    <dgm:pt modelId="{1533E87D-99FA-C940-A71B-25936F4707A1}" type="parTrans" cxnId="{6DAD0F2D-D7B7-6C4A-9E01-B11C9B348011}">
      <dgm:prSet/>
      <dgm:spPr/>
      <dgm:t>
        <a:bodyPr/>
        <a:lstStyle/>
        <a:p>
          <a:endParaRPr lang="en-GB" sz="1400" b="0" i="0">
            <a:latin typeface="Arial Narrow" panose="020B0604020202020204" pitchFamily="34" charset="0"/>
            <a:cs typeface="Arial Narrow" panose="020B0604020202020204" pitchFamily="34" charset="0"/>
          </a:endParaRPr>
        </a:p>
      </dgm:t>
    </dgm:pt>
    <dgm:pt modelId="{9E391138-73F3-9C4A-880D-2CDD391B452F}" type="sibTrans" cxnId="{6DAD0F2D-D7B7-6C4A-9E01-B11C9B348011}">
      <dgm:prSet/>
      <dgm:spPr/>
      <dgm:t>
        <a:bodyPr/>
        <a:lstStyle/>
        <a:p>
          <a:endParaRPr lang="en-GB" sz="1400" b="0" i="0">
            <a:latin typeface="Arial Narrow" panose="020B0604020202020204" pitchFamily="34" charset="0"/>
            <a:cs typeface="Arial Narrow" panose="020B0604020202020204" pitchFamily="34" charset="0"/>
          </a:endParaRPr>
        </a:p>
      </dgm:t>
    </dgm:pt>
    <dgm:pt modelId="{82BD7D35-1FB7-4A41-87AC-25C08C45AB10}">
      <dgm:prSet custT="1"/>
      <dgm:spPr>
        <a:solidFill>
          <a:schemeClr val="accent4">
            <a:lumMod val="20000"/>
            <a:lumOff val="80000"/>
          </a:schemeClr>
        </a:solidFill>
      </dgm:spPr>
      <dgm:t>
        <a:bodyPr/>
        <a:lstStyle/>
        <a:p>
          <a:r>
            <a:rPr lang="en-GB" sz="1300" b="0" i="0">
              <a:latin typeface="Arial Narrow" panose="020B0604020202020204" pitchFamily="34" charset="0"/>
              <a:cs typeface="Arial Narrow" panose="020B0604020202020204" pitchFamily="34" charset="0"/>
            </a:rPr>
            <a:t>Circular 8 of 2020: refurbishment of taxi ranks to curb the spread of covid-19 </a:t>
          </a:r>
        </a:p>
      </dgm:t>
    </dgm:pt>
    <dgm:pt modelId="{25C50F0F-5DE4-CB48-93B2-9324B35A25C1}" type="parTrans" cxnId="{63488EB9-7E5D-4E42-92DA-D0978D2A17A4}">
      <dgm:prSet/>
      <dgm:spPr/>
      <dgm:t>
        <a:bodyPr/>
        <a:lstStyle/>
        <a:p>
          <a:endParaRPr lang="en-GB" sz="1400" b="0" i="0">
            <a:latin typeface="Arial Narrow" panose="020B0604020202020204" pitchFamily="34" charset="0"/>
            <a:cs typeface="Arial Narrow" panose="020B0604020202020204" pitchFamily="34" charset="0"/>
          </a:endParaRPr>
        </a:p>
      </dgm:t>
    </dgm:pt>
    <dgm:pt modelId="{53ED49C3-45A8-3A43-970B-EC5109BC1D16}" type="sibTrans" cxnId="{63488EB9-7E5D-4E42-92DA-D0978D2A17A4}">
      <dgm:prSet/>
      <dgm:spPr/>
      <dgm:t>
        <a:bodyPr/>
        <a:lstStyle/>
        <a:p>
          <a:endParaRPr lang="en-GB" sz="1400" b="0" i="0">
            <a:latin typeface="Arial Narrow" panose="020B0604020202020204" pitchFamily="34" charset="0"/>
            <a:cs typeface="Arial Narrow" panose="020B0604020202020204" pitchFamily="34" charset="0"/>
          </a:endParaRPr>
        </a:p>
      </dgm:t>
    </dgm:pt>
    <dgm:pt modelId="{94C0CB81-A0E9-094F-A7E1-DDDEF9804585}">
      <dgm:prSet custT="1"/>
      <dgm:spPr/>
      <dgm:t>
        <a:bodyPr/>
        <a:lstStyle/>
        <a:p>
          <a:r>
            <a:rPr lang="en-GB" sz="1400" b="0" i="0">
              <a:latin typeface="Arial Narrow" panose="020B0604020202020204" pitchFamily="34" charset="0"/>
              <a:cs typeface="Arial Narrow" panose="020B0604020202020204" pitchFamily="34" charset="0"/>
            </a:rPr>
            <a:t>Activation of national disaster operations center </a:t>
          </a:r>
        </a:p>
      </dgm:t>
    </dgm:pt>
    <dgm:pt modelId="{FBA03C83-0A05-9247-8DFD-2ABDE8C072C5}" type="parTrans" cxnId="{41E6797C-C510-C943-B1C3-BEDD5EEC9C93}">
      <dgm:prSet/>
      <dgm:spPr/>
      <dgm:t>
        <a:bodyPr/>
        <a:lstStyle/>
        <a:p>
          <a:endParaRPr lang="en-GB" sz="1400" b="0" i="0">
            <a:latin typeface="Arial Narrow" panose="020B0604020202020204" pitchFamily="34" charset="0"/>
            <a:cs typeface="Arial Narrow" panose="020B0604020202020204" pitchFamily="34" charset="0"/>
          </a:endParaRPr>
        </a:p>
      </dgm:t>
    </dgm:pt>
    <dgm:pt modelId="{BAF34A1C-80C7-E146-AD3C-D831B6F5E6A5}" type="sibTrans" cxnId="{41E6797C-C510-C943-B1C3-BEDD5EEC9C93}">
      <dgm:prSet/>
      <dgm:spPr/>
      <dgm:t>
        <a:bodyPr/>
        <a:lstStyle/>
        <a:p>
          <a:endParaRPr lang="en-GB" sz="1400" b="0" i="0">
            <a:latin typeface="Arial Narrow" panose="020B0604020202020204" pitchFamily="34" charset="0"/>
            <a:cs typeface="Arial Narrow" panose="020B0604020202020204" pitchFamily="34" charset="0"/>
          </a:endParaRPr>
        </a:p>
      </dgm:t>
    </dgm:pt>
    <dgm:pt modelId="{B055CB60-AE3F-1845-833B-DFA834ABE6DF}">
      <dgm:prSet custT="1"/>
      <dgm:spPr/>
      <dgm:t>
        <a:bodyPr/>
        <a:lstStyle/>
        <a:p>
          <a:r>
            <a:rPr lang="en-GB" sz="1100" b="1" i="0">
              <a:latin typeface="Arial Narrow" panose="020B0604020202020204" pitchFamily="34" charset="0"/>
              <a:cs typeface="Arial Narrow" panose="020B0604020202020204" pitchFamily="34" charset="0"/>
            </a:rPr>
            <a:t>28 March 2020</a:t>
          </a:r>
        </a:p>
      </dgm:t>
    </dgm:pt>
    <dgm:pt modelId="{93622B5E-2AE1-5C44-AF6E-B43C273ADABE}" type="parTrans" cxnId="{AEE5F051-2A2F-D344-B410-8EBDB212EDC2}">
      <dgm:prSet/>
      <dgm:spPr/>
      <dgm:t>
        <a:bodyPr/>
        <a:lstStyle/>
        <a:p>
          <a:endParaRPr lang="en-GB" sz="1400" b="0" i="0">
            <a:latin typeface="Arial Narrow" panose="020B0604020202020204" pitchFamily="34" charset="0"/>
            <a:cs typeface="Arial Narrow" panose="020B0604020202020204" pitchFamily="34" charset="0"/>
          </a:endParaRPr>
        </a:p>
      </dgm:t>
    </dgm:pt>
    <dgm:pt modelId="{FBBDACE9-8E3C-ED4D-93B1-61A10B43F956}" type="sibTrans" cxnId="{AEE5F051-2A2F-D344-B410-8EBDB212EDC2}">
      <dgm:prSet custT="1"/>
      <dgm:spPr/>
      <dgm:t>
        <a:bodyPr/>
        <a:lstStyle/>
        <a:p>
          <a:endParaRPr lang="en-GB" sz="1400" b="0" i="0">
            <a:latin typeface="Arial Narrow" panose="020B0604020202020204" pitchFamily="34" charset="0"/>
            <a:cs typeface="Arial Narrow" panose="020B0604020202020204" pitchFamily="34" charset="0"/>
          </a:endParaRPr>
        </a:p>
      </dgm:t>
    </dgm:pt>
    <dgm:pt modelId="{90D8E7DA-2823-9542-85E1-059F10FB5FBC}">
      <dgm:prSet custT="1"/>
      <dgm:spPr/>
      <dgm:t>
        <a:bodyPr/>
        <a:lstStyle/>
        <a:p>
          <a:r>
            <a:rPr lang="en-GB" sz="1100" b="0" i="0">
              <a:latin typeface="Arial Narrow" panose="020B0604020202020204" pitchFamily="34" charset="0"/>
              <a:cs typeface="Arial Narrow" panose="020B0604020202020204" pitchFamily="34" charset="0"/>
            </a:rPr>
            <a:t>Teleconference with all MEC to asssess progress against regulation, direction and circulars </a:t>
          </a:r>
        </a:p>
      </dgm:t>
    </dgm:pt>
    <dgm:pt modelId="{7DDC0528-E123-C549-BD42-EA0CFF5AD22F}" type="parTrans" cxnId="{EFC722DC-D698-194F-BF80-C516D3C8543B}">
      <dgm:prSet/>
      <dgm:spPr/>
      <dgm:t>
        <a:bodyPr/>
        <a:lstStyle/>
        <a:p>
          <a:endParaRPr lang="en-GB" sz="1400" b="0" i="0">
            <a:latin typeface="Arial Narrow" panose="020B0604020202020204" pitchFamily="34" charset="0"/>
            <a:cs typeface="Arial Narrow" panose="020B0604020202020204" pitchFamily="34" charset="0"/>
          </a:endParaRPr>
        </a:p>
      </dgm:t>
    </dgm:pt>
    <dgm:pt modelId="{7A6D5883-CDD2-D647-95D2-56660E167F00}" type="sibTrans" cxnId="{EFC722DC-D698-194F-BF80-C516D3C8543B}">
      <dgm:prSet/>
      <dgm:spPr/>
      <dgm:t>
        <a:bodyPr/>
        <a:lstStyle/>
        <a:p>
          <a:endParaRPr lang="en-GB" sz="1400" b="0" i="0">
            <a:latin typeface="Arial Narrow" panose="020B0604020202020204" pitchFamily="34" charset="0"/>
            <a:cs typeface="Arial Narrow" panose="020B0604020202020204" pitchFamily="34" charset="0"/>
          </a:endParaRPr>
        </a:p>
      </dgm:t>
    </dgm:pt>
    <dgm:pt modelId="{7156856C-A4AA-A34C-8372-95352D6D8A06}">
      <dgm:prSet custT="1"/>
      <dgm:spPr/>
      <dgm:t>
        <a:bodyPr/>
        <a:lstStyle/>
        <a:p>
          <a:r>
            <a:rPr lang="en-GB" sz="1400" b="1" i="0">
              <a:latin typeface="Arial Narrow" panose="020B0604020202020204" pitchFamily="34" charset="0"/>
              <a:cs typeface="Arial Narrow" panose="020B0604020202020204" pitchFamily="34" charset="0"/>
            </a:rPr>
            <a:t>29 March 2020</a:t>
          </a:r>
        </a:p>
      </dgm:t>
    </dgm:pt>
    <dgm:pt modelId="{E332494E-61AB-AE49-A6DB-59F6D37E28F5}" type="parTrans" cxnId="{D88D4295-0845-6B48-B853-19DFA13A64DD}">
      <dgm:prSet/>
      <dgm:spPr/>
      <dgm:t>
        <a:bodyPr/>
        <a:lstStyle/>
        <a:p>
          <a:endParaRPr lang="en-GB" sz="1400" b="0" i="0">
            <a:latin typeface="Arial Narrow" panose="020B0604020202020204" pitchFamily="34" charset="0"/>
            <a:cs typeface="Arial Narrow" panose="020B0604020202020204" pitchFamily="34" charset="0"/>
          </a:endParaRPr>
        </a:p>
      </dgm:t>
    </dgm:pt>
    <dgm:pt modelId="{4B4BE3C5-BC52-4F40-8956-CEF78497A486}" type="sibTrans" cxnId="{D88D4295-0845-6B48-B853-19DFA13A64DD}">
      <dgm:prSet custT="1"/>
      <dgm:spPr/>
      <dgm:t>
        <a:bodyPr/>
        <a:lstStyle/>
        <a:p>
          <a:endParaRPr lang="en-GB" sz="1400" b="0" i="0">
            <a:latin typeface="Arial Narrow" panose="020B0604020202020204" pitchFamily="34" charset="0"/>
            <a:cs typeface="Arial Narrow" panose="020B0604020202020204" pitchFamily="34" charset="0"/>
          </a:endParaRPr>
        </a:p>
      </dgm:t>
    </dgm:pt>
    <dgm:pt modelId="{97C107E2-6FB2-0942-900D-3A76C9F2E227}">
      <dgm:prSet custT="1"/>
      <dgm:spPr/>
      <dgm:t>
        <a:bodyPr/>
        <a:lstStyle/>
        <a:p>
          <a:r>
            <a:rPr lang="en-GB" sz="1100" b="0" i="0">
              <a:latin typeface="Arial Narrow" panose="020B0604020202020204" pitchFamily="34" charset="0"/>
              <a:cs typeface="Arial Narrow" panose="020B0604020202020204" pitchFamily="34" charset="0"/>
            </a:rPr>
            <a:t>Teleconference with 7 Executive Mayors to assess progress against regulation, direction and circulars </a:t>
          </a:r>
        </a:p>
      </dgm:t>
    </dgm:pt>
    <dgm:pt modelId="{FEDF194A-B387-CE43-AE27-45705E10F45B}" type="parTrans" cxnId="{BF1BCF0C-E2F7-1D4F-94A1-5A4253F0379D}">
      <dgm:prSet/>
      <dgm:spPr/>
      <dgm:t>
        <a:bodyPr/>
        <a:lstStyle/>
        <a:p>
          <a:endParaRPr lang="en-GB" sz="1400" b="0" i="0">
            <a:latin typeface="Arial Narrow" panose="020B0604020202020204" pitchFamily="34" charset="0"/>
            <a:cs typeface="Arial Narrow" panose="020B0604020202020204" pitchFamily="34" charset="0"/>
          </a:endParaRPr>
        </a:p>
      </dgm:t>
    </dgm:pt>
    <dgm:pt modelId="{BB7AA20D-DB7A-6747-8DB9-1AAAC30C42D4}" type="sibTrans" cxnId="{BF1BCF0C-E2F7-1D4F-94A1-5A4253F0379D}">
      <dgm:prSet/>
      <dgm:spPr/>
      <dgm:t>
        <a:bodyPr/>
        <a:lstStyle/>
        <a:p>
          <a:endParaRPr lang="en-GB" sz="1400" b="0" i="0">
            <a:latin typeface="Arial Narrow" panose="020B0604020202020204" pitchFamily="34" charset="0"/>
            <a:cs typeface="Arial Narrow" panose="020B0604020202020204" pitchFamily="34" charset="0"/>
          </a:endParaRPr>
        </a:p>
      </dgm:t>
    </dgm:pt>
    <dgm:pt modelId="{DAD29B99-A2F6-ED41-BDF7-030B72CE77B5}">
      <dgm:prSet custT="1"/>
      <dgm:spPr/>
      <dgm:t>
        <a:bodyPr/>
        <a:lstStyle/>
        <a:p>
          <a:r>
            <a:rPr lang="en-GB" sz="1400" b="0" i="0">
              <a:latin typeface="Arial Narrow" panose="020B0604020202020204" pitchFamily="34" charset="0"/>
              <a:cs typeface="Arial Narrow" panose="020B0604020202020204" pitchFamily="34" charset="0"/>
            </a:rPr>
            <a:t>Assessment of status of taxi ranks and community halls  </a:t>
          </a:r>
        </a:p>
      </dgm:t>
    </dgm:pt>
    <dgm:pt modelId="{9AF537AB-D85D-B745-A810-C5769C7ACD1A}" type="parTrans" cxnId="{328D0AC0-2A25-D045-9E3C-C02087433B53}">
      <dgm:prSet/>
      <dgm:spPr/>
      <dgm:t>
        <a:bodyPr/>
        <a:lstStyle/>
        <a:p>
          <a:endParaRPr lang="en-GB" sz="1400" b="0" i="0">
            <a:latin typeface="Arial Narrow" panose="020B0604020202020204" pitchFamily="34" charset="0"/>
            <a:cs typeface="Arial Narrow" panose="020B0604020202020204" pitchFamily="34" charset="0"/>
          </a:endParaRPr>
        </a:p>
      </dgm:t>
    </dgm:pt>
    <dgm:pt modelId="{10B7CA65-4271-C34D-9912-A0ABF68416DB}" type="sibTrans" cxnId="{328D0AC0-2A25-D045-9E3C-C02087433B53}">
      <dgm:prSet/>
      <dgm:spPr/>
      <dgm:t>
        <a:bodyPr/>
        <a:lstStyle/>
        <a:p>
          <a:endParaRPr lang="en-GB" sz="1400" b="0" i="0">
            <a:latin typeface="Arial Narrow" panose="020B0604020202020204" pitchFamily="34" charset="0"/>
            <a:cs typeface="Arial Narrow" panose="020B0604020202020204" pitchFamily="34" charset="0"/>
          </a:endParaRPr>
        </a:p>
      </dgm:t>
    </dgm:pt>
    <dgm:pt modelId="{A3E925C7-6449-334A-8AD5-509600BC7AC9}">
      <dgm:prSet custT="1"/>
      <dgm:spPr/>
      <dgm:t>
        <a:bodyPr/>
        <a:lstStyle/>
        <a:p>
          <a:r>
            <a:rPr lang="en-GB" sz="1400" b="1" i="0">
              <a:latin typeface="Arial Narrow" panose="020B0604020202020204" pitchFamily="34" charset="0"/>
              <a:cs typeface="Arial Narrow" panose="020B0604020202020204" pitchFamily="34" charset="0"/>
            </a:rPr>
            <a:t>30 March 2020</a:t>
          </a:r>
        </a:p>
      </dgm:t>
    </dgm:pt>
    <dgm:pt modelId="{CE13523F-97DD-2746-9F7E-44CAAADCB282}" type="parTrans" cxnId="{BB00EB6C-2FED-9448-94C3-5C33CF29206C}">
      <dgm:prSet/>
      <dgm:spPr/>
      <dgm:t>
        <a:bodyPr/>
        <a:lstStyle/>
        <a:p>
          <a:endParaRPr lang="en-GB" sz="1400" b="0" i="0">
            <a:latin typeface="Arial Narrow" panose="020B0604020202020204" pitchFamily="34" charset="0"/>
            <a:cs typeface="Arial Narrow" panose="020B0604020202020204" pitchFamily="34" charset="0"/>
          </a:endParaRPr>
        </a:p>
      </dgm:t>
    </dgm:pt>
    <dgm:pt modelId="{5A1BDDF7-CDCC-2A49-9577-A386721A96C7}" type="sibTrans" cxnId="{BB00EB6C-2FED-9448-94C3-5C33CF29206C}">
      <dgm:prSet custT="1"/>
      <dgm:spPr/>
      <dgm:t>
        <a:bodyPr/>
        <a:lstStyle/>
        <a:p>
          <a:endParaRPr lang="en-GB" sz="1400" b="0" i="0">
            <a:latin typeface="Arial Narrow" panose="020B0604020202020204" pitchFamily="34" charset="0"/>
            <a:cs typeface="Arial Narrow" panose="020B0604020202020204" pitchFamily="34" charset="0"/>
          </a:endParaRPr>
        </a:p>
      </dgm:t>
    </dgm:pt>
    <dgm:pt modelId="{3258A391-D382-2244-912C-81426DAD92A2}">
      <dgm:prSet custT="1"/>
      <dgm:spPr/>
      <dgm:t>
        <a:bodyPr/>
        <a:lstStyle/>
        <a:p>
          <a:r>
            <a:rPr lang="en-GB" sz="1400" b="0" i="0">
              <a:latin typeface="Arial Narrow" panose="020B0604020202020204" pitchFamily="34" charset="0"/>
              <a:cs typeface="Arial Narrow" panose="020B0604020202020204" pitchFamily="34" charset="0"/>
            </a:rPr>
            <a:t>Progress working session with Department of Water  </a:t>
          </a:r>
        </a:p>
      </dgm:t>
    </dgm:pt>
    <dgm:pt modelId="{EFCECF16-A0AA-854A-9393-F59EE4313C86}" type="parTrans" cxnId="{C9F58BD8-FD3B-2347-AECA-EB3CDF5C6CB1}">
      <dgm:prSet/>
      <dgm:spPr/>
      <dgm:t>
        <a:bodyPr/>
        <a:lstStyle/>
        <a:p>
          <a:endParaRPr lang="en-GB" sz="1400" b="0" i="0">
            <a:latin typeface="Arial Narrow" panose="020B0604020202020204" pitchFamily="34" charset="0"/>
            <a:cs typeface="Arial Narrow" panose="020B0604020202020204" pitchFamily="34" charset="0"/>
          </a:endParaRPr>
        </a:p>
      </dgm:t>
    </dgm:pt>
    <dgm:pt modelId="{BCB8C9CB-F893-DA43-8AD9-27FA6AAC8AF2}" type="sibTrans" cxnId="{C9F58BD8-FD3B-2347-AECA-EB3CDF5C6CB1}">
      <dgm:prSet/>
      <dgm:spPr/>
      <dgm:t>
        <a:bodyPr/>
        <a:lstStyle/>
        <a:p>
          <a:endParaRPr lang="en-GB" sz="1400" b="0" i="0">
            <a:latin typeface="Arial Narrow" panose="020B0604020202020204" pitchFamily="34" charset="0"/>
            <a:cs typeface="Arial Narrow" panose="020B0604020202020204" pitchFamily="34" charset="0"/>
          </a:endParaRPr>
        </a:p>
      </dgm:t>
    </dgm:pt>
    <dgm:pt modelId="{C39808E6-E939-7241-9C9A-354CCED52178}">
      <dgm:prSet custT="1"/>
      <dgm:spPr/>
      <dgm:t>
        <a:bodyPr/>
        <a:lstStyle/>
        <a:p>
          <a:r>
            <a:rPr lang="en-GB" sz="1400" b="1" i="0">
              <a:latin typeface="Arial Narrow" panose="020B0604020202020204" pitchFamily="34" charset="0"/>
              <a:cs typeface="Arial Narrow" panose="020B0604020202020204" pitchFamily="34" charset="0"/>
            </a:rPr>
            <a:t>30 March 2020</a:t>
          </a:r>
        </a:p>
      </dgm:t>
    </dgm:pt>
    <dgm:pt modelId="{3523289D-1561-1543-861F-D25D3E4B1A50}" type="parTrans" cxnId="{792F3030-FB1C-EE40-9110-D71991264D42}">
      <dgm:prSet/>
      <dgm:spPr/>
      <dgm:t>
        <a:bodyPr/>
        <a:lstStyle/>
        <a:p>
          <a:endParaRPr lang="en-GB" sz="1400" b="0" i="0">
            <a:latin typeface="Arial Narrow" panose="020B0604020202020204" pitchFamily="34" charset="0"/>
            <a:cs typeface="Arial Narrow" panose="020B0604020202020204" pitchFamily="34" charset="0"/>
          </a:endParaRPr>
        </a:p>
      </dgm:t>
    </dgm:pt>
    <dgm:pt modelId="{0157BB35-8615-C648-99FE-19B949A5578F}" type="sibTrans" cxnId="{792F3030-FB1C-EE40-9110-D71991264D42}">
      <dgm:prSet custT="1"/>
      <dgm:spPr/>
      <dgm:t>
        <a:bodyPr/>
        <a:lstStyle/>
        <a:p>
          <a:endParaRPr lang="en-GB" sz="1400" b="0" i="0">
            <a:latin typeface="Arial Narrow" panose="020B0604020202020204" pitchFamily="34" charset="0"/>
            <a:cs typeface="Arial Narrow" panose="020B0604020202020204" pitchFamily="34" charset="0"/>
          </a:endParaRPr>
        </a:p>
      </dgm:t>
    </dgm:pt>
    <dgm:pt modelId="{5E196AD9-05BB-794A-89FF-B3B424B04EB5}">
      <dgm:prSet custT="1"/>
      <dgm:spPr/>
      <dgm:t>
        <a:bodyPr/>
        <a:lstStyle/>
        <a:p>
          <a:r>
            <a:rPr lang="en-GB" sz="1400" b="0" i="0">
              <a:latin typeface="Arial Narrow" panose="020B0604020202020204" pitchFamily="34" charset="0"/>
              <a:cs typeface="Arial Narrow" panose="020B0604020202020204" pitchFamily="34" charset="0"/>
            </a:rPr>
            <a:t>Teleconference with district municiaplities </a:t>
          </a:r>
        </a:p>
      </dgm:t>
    </dgm:pt>
    <dgm:pt modelId="{CCE61696-3D13-0D44-ADCA-232B933860BF}" type="parTrans" cxnId="{87A93C79-FB10-E244-91CC-B2F7B3591AF1}">
      <dgm:prSet/>
      <dgm:spPr/>
      <dgm:t>
        <a:bodyPr/>
        <a:lstStyle/>
        <a:p>
          <a:endParaRPr lang="en-GB" sz="1400" b="0" i="0">
            <a:latin typeface="Arial Narrow" panose="020B0604020202020204" pitchFamily="34" charset="0"/>
            <a:cs typeface="Arial Narrow" panose="020B0604020202020204" pitchFamily="34" charset="0"/>
          </a:endParaRPr>
        </a:p>
      </dgm:t>
    </dgm:pt>
    <dgm:pt modelId="{FED38AE2-29F3-CC49-9EA2-1350B8DD1155}" type="sibTrans" cxnId="{87A93C79-FB10-E244-91CC-B2F7B3591AF1}">
      <dgm:prSet/>
      <dgm:spPr/>
      <dgm:t>
        <a:bodyPr/>
        <a:lstStyle/>
        <a:p>
          <a:endParaRPr lang="en-GB" sz="1400" b="0" i="0">
            <a:latin typeface="Arial Narrow" panose="020B0604020202020204" pitchFamily="34" charset="0"/>
            <a:cs typeface="Arial Narrow" panose="020B0604020202020204" pitchFamily="34" charset="0"/>
          </a:endParaRPr>
        </a:p>
      </dgm:t>
    </dgm:pt>
    <dgm:pt modelId="{16E135ED-5AEF-F54A-9067-33B633FD3C7A}">
      <dgm:prSet custT="1"/>
      <dgm:spPr/>
      <dgm:t>
        <a:bodyPr/>
        <a:lstStyle/>
        <a:p>
          <a:r>
            <a:rPr lang="en-GB" sz="1400" b="1" i="0">
              <a:latin typeface="Arial Narrow" panose="020B0604020202020204" pitchFamily="34" charset="0"/>
              <a:cs typeface="Arial Narrow" panose="020B0604020202020204" pitchFamily="34" charset="0"/>
            </a:rPr>
            <a:t>27 March 2020</a:t>
          </a:r>
        </a:p>
      </dgm:t>
    </dgm:pt>
    <dgm:pt modelId="{495BEBD8-DD70-FA44-83FB-FE4876F4A9B6}" type="parTrans" cxnId="{0BD285BC-21AF-FC41-AA79-412448390E23}">
      <dgm:prSet/>
      <dgm:spPr/>
      <dgm:t>
        <a:bodyPr/>
        <a:lstStyle/>
        <a:p>
          <a:endParaRPr lang="en-GB" sz="1400"/>
        </a:p>
      </dgm:t>
    </dgm:pt>
    <dgm:pt modelId="{641F2FD2-BE6F-B449-80E6-66F80D33A692}" type="sibTrans" cxnId="{0BD285BC-21AF-FC41-AA79-412448390E23}">
      <dgm:prSet custT="1"/>
      <dgm:spPr/>
      <dgm:t>
        <a:bodyPr/>
        <a:lstStyle/>
        <a:p>
          <a:endParaRPr lang="en-GB" sz="1400"/>
        </a:p>
      </dgm:t>
    </dgm:pt>
    <dgm:pt modelId="{D4C3AF6C-DEFF-E640-BD5A-9DA6000F93C8}">
      <dgm:prSet custT="1"/>
      <dgm:spPr/>
      <dgm:t>
        <a:bodyPr/>
        <a:lstStyle/>
        <a:p>
          <a:r>
            <a:rPr lang="en-GB" sz="1400" b="0" i="0">
              <a:latin typeface="Arial Narrow" panose="020B0604020202020204" pitchFamily="34" charset="0"/>
              <a:cs typeface="Arial Narrow" panose="020B0604020202020204" pitchFamily="34" charset="0"/>
            </a:rPr>
            <a:t>Activation of private sector support initiatives </a:t>
          </a:r>
        </a:p>
      </dgm:t>
    </dgm:pt>
    <dgm:pt modelId="{1AF1D248-85E5-0E47-8883-17D32ACEE580}" type="parTrans" cxnId="{BAA8B076-E91D-1E4C-8187-C4112405BA81}">
      <dgm:prSet/>
      <dgm:spPr/>
      <dgm:t>
        <a:bodyPr/>
        <a:lstStyle/>
        <a:p>
          <a:endParaRPr lang="en-GB" sz="1400"/>
        </a:p>
      </dgm:t>
    </dgm:pt>
    <dgm:pt modelId="{93E438E8-B169-0946-A11D-66613EDDEE7A}" type="sibTrans" cxnId="{BAA8B076-E91D-1E4C-8187-C4112405BA81}">
      <dgm:prSet/>
      <dgm:spPr/>
      <dgm:t>
        <a:bodyPr/>
        <a:lstStyle/>
        <a:p>
          <a:endParaRPr lang="en-GB" sz="1400"/>
        </a:p>
      </dgm:t>
    </dgm:pt>
    <dgm:pt modelId="{B4988FB8-16A7-674B-9154-5BE2AE0CA8D7}">
      <dgm:prSet custT="1"/>
      <dgm:spPr/>
      <dgm:t>
        <a:bodyPr/>
        <a:lstStyle/>
        <a:p>
          <a:r>
            <a:rPr lang="en-GB" sz="1400" b="1" i="0">
              <a:latin typeface="Arial Narrow" panose="020B0604020202020204" pitchFamily="34" charset="0"/>
              <a:cs typeface="Arial Narrow" panose="020B0604020202020204" pitchFamily="34" charset="0"/>
            </a:rPr>
            <a:t>31 April  2020</a:t>
          </a:r>
        </a:p>
      </dgm:t>
    </dgm:pt>
    <dgm:pt modelId="{54E968EE-FCF0-4248-858C-547A26C98F0A}" type="parTrans" cxnId="{510E574E-B6D0-7948-A950-E7566C94E50C}">
      <dgm:prSet/>
      <dgm:spPr/>
      <dgm:t>
        <a:bodyPr/>
        <a:lstStyle/>
        <a:p>
          <a:endParaRPr lang="en-GB" sz="1400"/>
        </a:p>
      </dgm:t>
    </dgm:pt>
    <dgm:pt modelId="{9C07CFD6-2D20-D145-8FB8-D9FA7AE1488D}" type="sibTrans" cxnId="{510E574E-B6D0-7948-A950-E7566C94E50C}">
      <dgm:prSet custT="1"/>
      <dgm:spPr/>
      <dgm:t>
        <a:bodyPr/>
        <a:lstStyle/>
        <a:p>
          <a:endParaRPr lang="en-GB" sz="1400"/>
        </a:p>
      </dgm:t>
    </dgm:pt>
    <dgm:pt modelId="{898596FB-071B-CF42-A748-39C5150A43E0}">
      <dgm:prSet custT="1"/>
      <dgm:spPr/>
      <dgm:t>
        <a:bodyPr/>
        <a:lstStyle/>
        <a:p>
          <a:r>
            <a:rPr lang="en-GB" sz="1400" b="0" i="0">
              <a:latin typeface="Arial Narrow" panose="020B0604020202020204" pitchFamily="34" charset="0"/>
              <a:cs typeface="Arial Narrow" panose="020B0604020202020204" pitchFamily="34" charset="0"/>
            </a:rPr>
            <a:t>Progress meeting with Minister</a:t>
          </a:r>
        </a:p>
      </dgm:t>
    </dgm:pt>
    <dgm:pt modelId="{06DD48A0-1244-A34F-8D0C-D589DCC50624}" type="parTrans" cxnId="{871BECEC-8A83-BC4B-876E-FDAEF374145A}">
      <dgm:prSet/>
      <dgm:spPr/>
      <dgm:t>
        <a:bodyPr/>
        <a:lstStyle/>
        <a:p>
          <a:endParaRPr lang="en-GB" sz="1400"/>
        </a:p>
      </dgm:t>
    </dgm:pt>
    <dgm:pt modelId="{AE9243AE-455E-DE41-BCC4-1D5BCCD6585D}" type="sibTrans" cxnId="{871BECEC-8A83-BC4B-876E-FDAEF374145A}">
      <dgm:prSet/>
      <dgm:spPr/>
      <dgm:t>
        <a:bodyPr/>
        <a:lstStyle/>
        <a:p>
          <a:endParaRPr lang="en-GB" sz="1400"/>
        </a:p>
      </dgm:t>
    </dgm:pt>
    <dgm:pt modelId="{EA1A2EC2-0076-8440-A676-C1E169417677}">
      <dgm:prSet custT="1"/>
      <dgm:spPr/>
      <dgm:t>
        <a:bodyPr/>
        <a:lstStyle/>
        <a:p>
          <a:r>
            <a:rPr lang="en-GB" sz="1400" b="1" i="0">
              <a:latin typeface="Arial Narrow" panose="020B0604020202020204" pitchFamily="34" charset="0"/>
              <a:cs typeface="Arial Narrow" panose="020B0604020202020204" pitchFamily="34" charset="0"/>
            </a:rPr>
            <a:t>31 March 2020</a:t>
          </a:r>
        </a:p>
      </dgm:t>
    </dgm:pt>
    <dgm:pt modelId="{F5B2357C-F6A6-7443-8AEC-0052111202CF}" type="parTrans" cxnId="{9C68744B-A615-0C44-AD25-6C41D2E8FD66}">
      <dgm:prSet/>
      <dgm:spPr/>
      <dgm:t>
        <a:bodyPr/>
        <a:lstStyle/>
        <a:p>
          <a:endParaRPr lang="en-GB" sz="1400"/>
        </a:p>
      </dgm:t>
    </dgm:pt>
    <dgm:pt modelId="{AC8AF02E-AD8F-7246-9948-0F5A1DC098F2}" type="sibTrans" cxnId="{9C68744B-A615-0C44-AD25-6C41D2E8FD66}">
      <dgm:prSet custT="1"/>
      <dgm:spPr/>
      <dgm:t>
        <a:bodyPr/>
        <a:lstStyle/>
        <a:p>
          <a:endParaRPr lang="en-GB" sz="1400"/>
        </a:p>
      </dgm:t>
    </dgm:pt>
    <dgm:pt modelId="{459FEC59-CD52-9F4E-8B6B-A040CB40B641}">
      <dgm:prSet custT="1"/>
      <dgm:spPr/>
      <dgm:t>
        <a:bodyPr/>
        <a:lstStyle/>
        <a:p>
          <a:r>
            <a:rPr lang="en-GB" sz="1400" b="0" i="0">
              <a:latin typeface="Arial Narrow" panose="020B0604020202020204" pitchFamily="34" charset="0"/>
              <a:cs typeface="Arial Narrow" panose="020B0604020202020204" pitchFamily="34" charset="0"/>
            </a:rPr>
            <a:t>Teleconference with traditional leadership</a:t>
          </a:r>
        </a:p>
      </dgm:t>
    </dgm:pt>
    <dgm:pt modelId="{02C06EE8-13DD-FB43-B632-472C9A4F606D}" type="parTrans" cxnId="{D464D187-7EAE-604F-B354-92302E15BAB0}">
      <dgm:prSet/>
      <dgm:spPr/>
      <dgm:t>
        <a:bodyPr/>
        <a:lstStyle/>
        <a:p>
          <a:endParaRPr lang="en-GB" sz="1400"/>
        </a:p>
      </dgm:t>
    </dgm:pt>
    <dgm:pt modelId="{4BD06E9A-6A58-6946-927E-D7488DE0C10C}" type="sibTrans" cxnId="{D464D187-7EAE-604F-B354-92302E15BAB0}">
      <dgm:prSet/>
      <dgm:spPr/>
      <dgm:t>
        <a:bodyPr/>
        <a:lstStyle/>
        <a:p>
          <a:endParaRPr lang="en-GB" sz="1400"/>
        </a:p>
      </dgm:t>
    </dgm:pt>
    <dgm:pt modelId="{BB8B32AB-E2AF-5E48-8FBC-3CCB0C734229}">
      <dgm:prSet custT="1"/>
      <dgm:spPr/>
      <dgm:t>
        <a:bodyPr/>
        <a:lstStyle/>
        <a:p>
          <a:r>
            <a:rPr lang="en-GB" sz="1400" b="1" i="0">
              <a:latin typeface="Arial Narrow" panose="020B0604020202020204" pitchFamily="34" charset="0"/>
              <a:cs typeface="Arial Narrow" panose="020B0604020202020204" pitchFamily="34" charset="0"/>
            </a:rPr>
            <a:t>2 April 2020</a:t>
          </a:r>
        </a:p>
      </dgm:t>
    </dgm:pt>
    <dgm:pt modelId="{FB29C729-33BF-3241-B9F2-1D251F0C8AB9}" type="parTrans" cxnId="{980B479B-828A-704A-AB5C-EBCA30BC15F4}">
      <dgm:prSet/>
      <dgm:spPr/>
      <dgm:t>
        <a:bodyPr/>
        <a:lstStyle/>
        <a:p>
          <a:endParaRPr lang="en-GB" sz="1400"/>
        </a:p>
      </dgm:t>
    </dgm:pt>
    <dgm:pt modelId="{CB41247D-3F36-AA4F-A32A-26144449CFED}" type="sibTrans" cxnId="{980B479B-828A-704A-AB5C-EBCA30BC15F4}">
      <dgm:prSet custT="1"/>
      <dgm:spPr/>
      <dgm:t>
        <a:bodyPr/>
        <a:lstStyle/>
        <a:p>
          <a:endParaRPr lang="en-GB" sz="1400"/>
        </a:p>
      </dgm:t>
    </dgm:pt>
    <dgm:pt modelId="{4B32E838-7F73-E347-AEA2-819D5D9B14A5}">
      <dgm:prSet custT="1"/>
      <dgm:spPr/>
      <dgm:t>
        <a:bodyPr/>
        <a:lstStyle/>
        <a:p>
          <a:r>
            <a:rPr lang="en-GB" sz="1400" b="0" i="0">
              <a:latin typeface="Arial Narrow" panose="020B0604020202020204" pitchFamily="34" charset="0"/>
              <a:cs typeface="Arial Narrow" panose="020B0604020202020204" pitchFamily="34" charset="0"/>
            </a:rPr>
            <a:t>Teleconference with North West leadership</a:t>
          </a:r>
        </a:p>
      </dgm:t>
    </dgm:pt>
    <dgm:pt modelId="{6C861287-B160-404B-A2B2-B6BEB60D81D9}" type="parTrans" cxnId="{8F2CCBC4-0937-5C42-B5A4-4A5A0DC8DAFF}">
      <dgm:prSet/>
      <dgm:spPr/>
      <dgm:t>
        <a:bodyPr/>
        <a:lstStyle/>
        <a:p>
          <a:endParaRPr lang="en-GB" sz="1400"/>
        </a:p>
      </dgm:t>
    </dgm:pt>
    <dgm:pt modelId="{500EE82D-0F35-BB40-AE1D-884CC6975B9A}" type="sibTrans" cxnId="{8F2CCBC4-0937-5C42-B5A4-4A5A0DC8DAFF}">
      <dgm:prSet/>
      <dgm:spPr/>
      <dgm:t>
        <a:bodyPr/>
        <a:lstStyle/>
        <a:p>
          <a:endParaRPr lang="en-GB" sz="1400"/>
        </a:p>
      </dgm:t>
    </dgm:pt>
    <dgm:pt modelId="{0B2803BE-AAA6-FF4A-963D-EC72AEC8E5E7}">
      <dgm:prSet custT="1"/>
      <dgm:spPr/>
      <dgm:t>
        <a:bodyPr/>
        <a:lstStyle/>
        <a:p>
          <a:r>
            <a:rPr lang="en-GB" sz="1400" b="1" i="0">
              <a:latin typeface="Arial Narrow" panose="020B0604020202020204" pitchFamily="34" charset="0"/>
              <a:cs typeface="Arial Narrow" panose="020B0604020202020204" pitchFamily="34" charset="0"/>
            </a:rPr>
            <a:t>3 April  2020</a:t>
          </a:r>
        </a:p>
      </dgm:t>
    </dgm:pt>
    <dgm:pt modelId="{DA9BFA6F-DBE2-7F40-8479-1CB470E70F01}" type="parTrans" cxnId="{6BB7FAF9-824C-0144-B09C-57B3500003C1}">
      <dgm:prSet/>
      <dgm:spPr/>
      <dgm:t>
        <a:bodyPr/>
        <a:lstStyle/>
        <a:p>
          <a:endParaRPr lang="en-GB" sz="1400"/>
        </a:p>
      </dgm:t>
    </dgm:pt>
    <dgm:pt modelId="{596E1B70-247F-F249-AAEB-69BED7B625B9}" type="sibTrans" cxnId="{6BB7FAF9-824C-0144-B09C-57B3500003C1}">
      <dgm:prSet custT="1"/>
      <dgm:spPr/>
      <dgm:t>
        <a:bodyPr/>
        <a:lstStyle/>
        <a:p>
          <a:endParaRPr lang="en-GB" sz="1400"/>
        </a:p>
      </dgm:t>
    </dgm:pt>
    <dgm:pt modelId="{673AD0E2-4D76-4041-B706-CCD58BBF00EC}">
      <dgm:prSet custT="1"/>
      <dgm:spPr/>
      <dgm:t>
        <a:bodyPr/>
        <a:lstStyle/>
        <a:p>
          <a:r>
            <a:rPr lang="en-GB" sz="1400" b="0" i="0">
              <a:latin typeface="Arial Narrow" panose="020B0604020202020204" pitchFamily="34" charset="0"/>
              <a:cs typeface="Arial Narrow" panose="020B0604020202020204" pitchFamily="34" charset="0"/>
            </a:rPr>
            <a:t>Progres teleconference with all MECs </a:t>
          </a:r>
        </a:p>
      </dgm:t>
    </dgm:pt>
    <dgm:pt modelId="{398D6A39-210F-C84D-A299-D8390C63B5C5}" type="parTrans" cxnId="{3770A2F0-B80D-B240-B79B-F2E5C26948C6}">
      <dgm:prSet/>
      <dgm:spPr/>
      <dgm:t>
        <a:bodyPr/>
        <a:lstStyle/>
        <a:p>
          <a:endParaRPr lang="en-GB" sz="1400"/>
        </a:p>
      </dgm:t>
    </dgm:pt>
    <dgm:pt modelId="{25AB7710-00A1-EB47-A641-D469933AC213}" type="sibTrans" cxnId="{3770A2F0-B80D-B240-B79B-F2E5C26948C6}">
      <dgm:prSet/>
      <dgm:spPr/>
      <dgm:t>
        <a:bodyPr/>
        <a:lstStyle/>
        <a:p>
          <a:endParaRPr lang="en-GB" sz="1400"/>
        </a:p>
      </dgm:t>
    </dgm:pt>
    <dgm:pt modelId="{2FCC04EE-9534-8D47-B4ED-AB3F5346CC2B}">
      <dgm:prSet custT="1"/>
      <dgm:spPr/>
      <dgm:t>
        <a:bodyPr/>
        <a:lstStyle/>
        <a:p>
          <a:r>
            <a:rPr lang="en-GB" sz="1400" b="1" i="0">
              <a:latin typeface="Arial Narrow" panose="020B0604020202020204" pitchFamily="34" charset="0"/>
              <a:cs typeface="Arial Narrow" panose="020B0604020202020204" pitchFamily="34" charset="0"/>
            </a:rPr>
            <a:t>3 April  2020</a:t>
          </a:r>
        </a:p>
      </dgm:t>
    </dgm:pt>
    <dgm:pt modelId="{36D8DE84-E3E3-2B41-B6DD-E7A6B3DF19D1}" type="parTrans" cxnId="{4C508545-47A7-9B4F-B2DD-72A036FA3A22}">
      <dgm:prSet/>
      <dgm:spPr/>
      <dgm:t>
        <a:bodyPr/>
        <a:lstStyle/>
        <a:p>
          <a:endParaRPr lang="en-GB" sz="1400"/>
        </a:p>
      </dgm:t>
    </dgm:pt>
    <dgm:pt modelId="{6A16494F-C5A8-294E-AD8A-107F7BDDA589}" type="sibTrans" cxnId="{4C508545-47A7-9B4F-B2DD-72A036FA3A22}">
      <dgm:prSet custT="1"/>
      <dgm:spPr/>
      <dgm:t>
        <a:bodyPr/>
        <a:lstStyle/>
        <a:p>
          <a:endParaRPr lang="en-GB" sz="1400"/>
        </a:p>
      </dgm:t>
    </dgm:pt>
    <dgm:pt modelId="{42F4D01B-C027-334C-9C42-423C0BBEB045}">
      <dgm:prSet custT="1"/>
      <dgm:spPr/>
      <dgm:t>
        <a:bodyPr/>
        <a:lstStyle/>
        <a:p>
          <a:r>
            <a:rPr lang="en-GB" sz="1400" b="0" i="0" dirty="0">
              <a:latin typeface="Arial Narrow" panose="020B0604020202020204" pitchFamily="34" charset="0"/>
              <a:cs typeface="Arial Narrow" panose="020B0604020202020204" pitchFamily="34" charset="0"/>
            </a:rPr>
            <a:t>Progress teleconference with all District Mayors </a:t>
          </a:r>
        </a:p>
      </dgm:t>
    </dgm:pt>
    <dgm:pt modelId="{C9E4C798-51ED-5149-8FD0-8630F5ED8D52}" type="parTrans" cxnId="{5B55B600-92F8-F14A-9092-A75AF753A622}">
      <dgm:prSet/>
      <dgm:spPr/>
      <dgm:t>
        <a:bodyPr/>
        <a:lstStyle/>
        <a:p>
          <a:endParaRPr lang="en-GB" sz="1400"/>
        </a:p>
      </dgm:t>
    </dgm:pt>
    <dgm:pt modelId="{8163B55E-5FE9-804A-8B5F-92A4E2AD33AC}" type="sibTrans" cxnId="{5B55B600-92F8-F14A-9092-A75AF753A622}">
      <dgm:prSet/>
      <dgm:spPr/>
      <dgm:t>
        <a:bodyPr/>
        <a:lstStyle/>
        <a:p>
          <a:endParaRPr lang="en-GB" sz="1400"/>
        </a:p>
      </dgm:t>
    </dgm:pt>
    <dgm:pt modelId="{5314A64E-EDFB-914C-9577-8140AB270DCA}">
      <dgm:prSet custT="1"/>
      <dgm:spPr/>
      <dgm:t>
        <a:bodyPr/>
        <a:lstStyle/>
        <a:p>
          <a:r>
            <a:rPr lang="en-GB" sz="1400" b="1" i="0" dirty="0">
              <a:latin typeface="Arial Narrow" panose="020B0604020202020204" pitchFamily="34" charset="0"/>
              <a:cs typeface="Arial Narrow" panose="020B0604020202020204" pitchFamily="34" charset="0"/>
            </a:rPr>
            <a:t>3 April  2020</a:t>
          </a:r>
        </a:p>
      </dgm:t>
    </dgm:pt>
    <dgm:pt modelId="{C11BEDD2-9629-1A48-A10E-4764D43B670E}" type="parTrans" cxnId="{76F0FE43-19BE-C94B-B774-CEBBA9EAAF59}">
      <dgm:prSet/>
      <dgm:spPr/>
      <dgm:t>
        <a:bodyPr/>
        <a:lstStyle/>
        <a:p>
          <a:endParaRPr lang="en-GB" sz="1400"/>
        </a:p>
      </dgm:t>
    </dgm:pt>
    <dgm:pt modelId="{7F51C8E7-DEC0-4D4B-8780-DC272638B419}" type="sibTrans" cxnId="{76F0FE43-19BE-C94B-B774-CEBBA9EAAF59}">
      <dgm:prSet/>
      <dgm:spPr/>
      <dgm:t>
        <a:bodyPr/>
        <a:lstStyle/>
        <a:p>
          <a:endParaRPr lang="en-GB" sz="1400"/>
        </a:p>
      </dgm:t>
    </dgm:pt>
    <dgm:pt modelId="{C7823FE9-0DCB-5244-BDE7-95ADE0FEFE96}">
      <dgm:prSet custT="1"/>
      <dgm:spPr/>
      <dgm:t>
        <a:bodyPr/>
        <a:lstStyle/>
        <a:p>
          <a:r>
            <a:rPr lang="en-GB" sz="1400" b="0" i="0" dirty="0">
              <a:latin typeface="Arial Narrow" panose="020B0604020202020204" pitchFamily="34" charset="0"/>
              <a:cs typeface="Arial Narrow" panose="020B0604020202020204" pitchFamily="34" charset="0"/>
            </a:rPr>
            <a:t>Recovery economic plan brainstorming dialogues</a:t>
          </a:r>
        </a:p>
      </dgm:t>
    </dgm:pt>
    <dgm:pt modelId="{2194D03F-7A50-5042-A523-9044494236F0}" type="parTrans" cxnId="{925FBDF4-A3BE-1D40-A0C9-5536BC1E42B9}">
      <dgm:prSet/>
      <dgm:spPr/>
      <dgm:t>
        <a:bodyPr/>
        <a:lstStyle/>
        <a:p>
          <a:endParaRPr lang="en-GB" sz="1400"/>
        </a:p>
      </dgm:t>
    </dgm:pt>
    <dgm:pt modelId="{71C64167-E86F-7F42-9697-ACEAAF2DEFF0}" type="sibTrans" cxnId="{925FBDF4-A3BE-1D40-A0C9-5536BC1E42B9}">
      <dgm:prSet/>
      <dgm:spPr/>
      <dgm:t>
        <a:bodyPr/>
        <a:lstStyle/>
        <a:p>
          <a:endParaRPr lang="en-GB" sz="1400"/>
        </a:p>
      </dgm:t>
    </dgm:pt>
    <dgm:pt modelId="{01CF8C56-C242-EA41-9CF0-AD8DAC156698}">
      <dgm:prSet/>
      <dgm:spPr/>
      <dgm:t>
        <a:bodyPr/>
        <a:lstStyle/>
        <a:p>
          <a:r>
            <a:rPr lang="en-GB" b="1" i="0" dirty="0">
              <a:latin typeface="Arial Narrow" panose="020B0604020202020204" pitchFamily="34" charset="0"/>
              <a:cs typeface="Arial Narrow" panose="020B0604020202020204" pitchFamily="34" charset="0"/>
            </a:rPr>
            <a:t>30 April  2020</a:t>
          </a:r>
        </a:p>
      </dgm:t>
    </dgm:pt>
    <dgm:pt modelId="{BC3F9CCF-54C4-6C4A-A952-48D368F6E0E2}" type="parTrans" cxnId="{91440A28-27E4-F84A-9939-BB2678F383CE}">
      <dgm:prSet/>
      <dgm:spPr/>
      <dgm:t>
        <a:bodyPr/>
        <a:lstStyle/>
        <a:p>
          <a:endParaRPr lang="en-GB"/>
        </a:p>
      </dgm:t>
    </dgm:pt>
    <dgm:pt modelId="{CFF3D9D1-AE56-A54C-A10C-B6F5FF01431E}" type="sibTrans" cxnId="{91440A28-27E4-F84A-9939-BB2678F383CE}">
      <dgm:prSet/>
      <dgm:spPr/>
      <dgm:t>
        <a:bodyPr/>
        <a:lstStyle/>
        <a:p>
          <a:endParaRPr lang="en-GB"/>
        </a:p>
      </dgm:t>
    </dgm:pt>
    <dgm:pt modelId="{9124F630-2707-6A42-BB09-FBC83015B314}">
      <dgm:prSet/>
      <dgm:spPr/>
      <dgm:t>
        <a:bodyPr/>
        <a:lstStyle/>
        <a:p>
          <a:r>
            <a:rPr lang="en-GB" b="0" i="0" dirty="0" err="1">
              <a:latin typeface="Arial Narrow" panose="020B0604020202020204" pitchFamily="34" charset="0"/>
              <a:cs typeface="Arial Narrow" panose="020B0604020202020204" pitchFamily="34" charset="0"/>
            </a:rPr>
            <a:t>Covid</a:t>
          </a:r>
          <a:r>
            <a:rPr lang="en-GB" b="0" i="0" dirty="0">
              <a:latin typeface="Arial Narrow" panose="020B0604020202020204" pitchFamily="34" charset="0"/>
              <a:cs typeface="Arial Narrow" panose="020B0604020202020204" pitchFamily="34" charset="0"/>
            </a:rPr>
            <a:t> 19 Level 4 regulations </a:t>
          </a:r>
        </a:p>
      </dgm:t>
    </dgm:pt>
    <dgm:pt modelId="{DC8F6F1A-2125-5747-98D8-C4716EB2CF56}" type="parTrans" cxnId="{A78A7743-F637-634C-997E-54FFD39D1D62}">
      <dgm:prSet/>
      <dgm:spPr/>
      <dgm:t>
        <a:bodyPr/>
        <a:lstStyle/>
        <a:p>
          <a:endParaRPr lang="en-GB"/>
        </a:p>
      </dgm:t>
    </dgm:pt>
    <dgm:pt modelId="{A12F3444-BD6A-DB42-908B-B3178F53E49A}" type="sibTrans" cxnId="{A78A7743-F637-634C-997E-54FFD39D1D62}">
      <dgm:prSet/>
      <dgm:spPr/>
      <dgm:t>
        <a:bodyPr/>
        <a:lstStyle/>
        <a:p>
          <a:endParaRPr lang="en-GB"/>
        </a:p>
      </dgm:t>
    </dgm:pt>
    <dgm:pt modelId="{1C981CBE-906D-8248-9BEC-0FD4A97EE539}">
      <dgm:prSet/>
      <dgm:spPr/>
      <dgm:t>
        <a:bodyPr/>
        <a:lstStyle/>
        <a:p>
          <a:r>
            <a:rPr lang="en-GB" b="1" i="0" dirty="0">
              <a:latin typeface="Arial Narrow" panose="020B0604020202020204" pitchFamily="34" charset="0"/>
              <a:cs typeface="Arial Narrow" panose="020B0604020202020204" pitchFamily="34" charset="0"/>
            </a:rPr>
            <a:t>25 April  2020</a:t>
          </a:r>
        </a:p>
      </dgm:t>
    </dgm:pt>
    <dgm:pt modelId="{BC5979E0-F252-564C-8EF0-7628FA525DEE}" type="parTrans" cxnId="{966A9826-9BE4-2741-8364-B69AAD8F0009}">
      <dgm:prSet/>
      <dgm:spPr/>
      <dgm:t>
        <a:bodyPr/>
        <a:lstStyle/>
        <a:p>
          <a:endParaRPr lang="en-GB"/>
        </a:p>
      </dgm:t>
    </dgm:pt>
    <dgm:pt modelId="{E5FE6067-9147-2741-8ABD-558F6A788A13}" type="sibTrans" cxnId="{966A9826-9BE4-2741-8364-B69AAD8F0009}">
      <dgm:prSet/>
      <dgm:spPr/>
      <dgm:t>
        <a:bodyPr/>
        <a:lstStyle/>
        <a:p>
          <a:endParaRPr lang="en-GB"/>
        </a:p>
      </dgm:t>
    </dgm:pt>
    <dgm:pt modelId="{EAA56196-5138-7C47-A985-93492B8F50CB}">
      <dgm:prSet/>
      <dgm:spPr/>
      <dgm:t>
        <a:bodyPr/>
        <a:lstStyle/>
        <a:p>
          <a:r>
            <a:rPr lang="en-ZA" i="0" dirty="0"/>
            <a:t>COVID-19 risk adjusted strategy</a:t>
          </a:r>
          <a:endParaRPr lang="en-GB" b="0" i="0" dirty="0">
            <a:latin typeface="Arial Narrow" panose="020B0604020202020204" pitchFamily="34" charset="0"/>
            <a:cs typeface="Arial Narrow" panose="020B0604020202020204" pitchFamily="34" charset="0"/>
          </a:endParaRPr>
        </a:p>
      </dgm:t>
    </dgm:pt>
    <dgm:pt modelId="{19E11E2C-A2C6-9844-A8E1-FA55191EA2DE}" type="parTrans" cxnId="{D6A28788-9846-864C-90B8-7021CF1D8179}">
      <dgm:prSet/>
      <dgm:spPr/>
      <dgm:t>
        <a:bodyPr/>
        <a:lstStyle/>
        <a:p>
          <a:endParaRPr lang="en-GB"/>
        </a:p>
      </dgm:t>
    </dgm:pt>
    <dgm:pt modelId="{55093A71-412C-FF47-9B39-24DDCE9D7591}" type="sibTrans" cxnId="{D6A28788-9846-864C-90B8-7021CF1D8179}">
      <dgm:prSet/>
      <dgm:spPr/>
      <dgm:t>
        <a:bodyPr/>
        <a:lstStyle/>
        <a:p>
          <a:endParaRPr lang="en-GB"/>
        </a:p>
      </dgm:t>
    </dgm:pt>
    <dgm:pt modelId="{553F3767-9990-F14C-BBFB-D566E9187931}">
      <dgm:prSet/>
      <dgm:spPr/>
      <dgm:t>
        <a:bodyPr/>
        <a:lstStyle/>
        <a:p>
          <a:r>
            <a:rPr lang="en-GB" b="1" i="0" dirty="0">
              <a:latin typeface="Arial Narrow" panose="020B0604020202020204" pitchFamily="34" charset="0"/>
              <a:cs typeface="Arial Narrow" panose="020B0604020202020204" pitchFamily="34" charset="0"/>
            </a:rPr>
            <a:t>21 April  2020</a:t>
          </a:r>
        </a:p>
      </dgm:t>
    </dgm:pt>
    <dgm:pt modelId="{FDE98730-126A-FA44-A581-267769A562E6}" type="parTrans" cxnId="{0BC32433-C0E0-0142-B139-8395C4BB769D}">
      <dgm:prSet/>
      <dgm:spPr/>
      <dgm:t>
        <a:bodyPr/>
        <a:lstStyle/>
        <a:p>
          <a:endParaRPr lang="en-GB"/>
        </a:p>
      </dgm:t>
    </dgm:pt>
    <dgm:pt modelId="{8FE0A35E-AA1D-854C-A4D1-0EDFCDBF5C5C}" type="sibTrans" cxnId="{0BC32433-C0E0-0142-B139-8395C4BB769D}">
      <dgm:prSet/>
      <dgm:spPr/>
      <dgm:t>
        <a:bodyPr/>
        <a:lstStyle/>
        <a:p>
          <a:endParaRPr lang="en-GB"/>
        </a:p>
      </dgm:t>
    </dgm:pt>
    <dgm:pt modelId="{DD41743E-981A-A542-BF28-50894C0B614D}">
      <dgm:prSet/>
      <dgm:spPr/>
      <dgm:t>
        <a:bodyPr/>
        <a:lstStyle/>
        <a:p>
          <a:r>
            <a:rPr lang="en-GB" b="0" i="0" dirty="0">
              <a:latin typeface="Arial Narrow" panose="020B0604020202020204" pitchFamily="34" charset="0"/>
              <a:cs typeface="Arial Narrow" panose="020B0604020202020204" pitchFamily="34" charset="0"/>
            </a:rPr>
            <a:t>Covid-19 economic and social relief measures. R20b allocated to LG</a:t>
          </a:r>
        </a:p>
      </dgm:t>
    </dgm:pt>
    <dgm:pt modelId="{D1CF57A0-00EB-A14C-B975-A9BDF449AA71}" type="sibTrans" cxnId="{52499D59-83AD-A249-A79A-7F11C4A94EDB}">
      <dgm:prSet/>
      <dgm:spPr/>
      <dgm:t>
        <a:bodyPr/>
        <a:lstStyle/>
        <a:p>
          <a:endParaRPr lang="en-GB"/>
        </a:p>
      </dgm:t>
    </dgm:pt>
    <dgm:pt modelId="{F0181B6B-2A4A-5044-BBFC-BFEA89F3038B}" type="parTrans" cxnId="{52499D59-83AD-A249-A79A-7F11C4A94EDB}">
      <dgm:prSet/>
      <dgm:spPr/>
      <dgm:t>
        <a:bodyPr/>
        <a:lstStyle/>
        <a:p>
          <a:endParaRPr lang="en-GB"/>
        </a:p>
      </dgm:t>
    </dgm:pt>
    <dgm:pt modelId="{2E163EE7-73AC-EC45-BFF2-D2AD76047ECE}" type="pres">
      <dgm:prSet presAssocID="{E3FCB44D-D698-484B-8DC9-8469F9C6ADAE}" presName="Name0" presStyleCnt="0">
        <dgm:presLayoutVars>
          <dgm:dir/>
          <dgm:resizeHandles val="exact"/>
        </dgm:presLayoutVars>
      </dgm:prSet>
      <dgm:spPr/>
    </dgm:pt>
    <dgm:pt modelId="{E0F2E348-E7B9-FE46-8E81-AF9D7D811B1F}" type="pres">
      <dgm:prSet presAssocID="{6A04634E-7820-0145-9E25-31BC184E9B37}" presName="node" presStyleLbl="node1" presStyleIdx="0" presStyleCnt="29">
        <dgm:presLayoutVars>
          <dgm:bulletEnabled val="1"/>
        </dgm:presLayoutVars>
      </dgm:prSet>
      <dgm:spPr/>
    </dgm:pt>
    <dgm:pt modelId="{C3856124-262D-8B4D-BC31-0EC6F7125051}" type="pres">
      <dgm:prSet presAssocID="{1DBD343C-8E5E-F546-A549-5089E2BB053F}" presName="sibTrans" presStyleLbl="sibTrans1D1" presStyleIdx="0" presStyleCnt="28"/>
      <dgm:spPr/>
    </dgm:pt>
    <dgm:pt modelId="{C5C12FF5-95C4-E842-B673-C095EE028AC2}" type="pres">
      <dgm:prSet presAssocID="{1DBD343C-8E5E-F546-A549-5089E2BB053F}" presName="connectorText" presStyleLbl="sibTrans1D1" presStyleIdx="0" presStyleCnt="28"/>
      <dgm:spPr/>
    </dgm:pt>
    <dgm:pt modelId="{6A381B63-E75D-8048-B853-F7A3EA0B75AC}" type="pres">
      <dgm:prSet presAssocID="{D4A71F00-FEF8-094C-814D-61E562017EA5}" presName="node" presStyleLbl="node1" presStyleIdx="1" presStyleCnt="29">
        <dgm:presLayoutVars>
          <dgm:bulletEnabled val="1"/>
        </dgm:presLayoutVars>
      </dgm:prSet>
      <dgm:spPr/>
    </dgm:pt>
    <dgm:pt modelId="{461AFD2E-34F5-CF45-9365-DD803A6AEA18}" type="pres">
      <dgm:prSet presAssocID="{C963C554-7428-784D-B7F1-BA19F1A590B6}" presName="sibTrans" presStyleLbl="sibTrans1D1" presStyleIdx="1" presStyleCnt="28"/>
      <dgm:spPr/>
    </dgm:pt>
    <dgm:pt modelId="{E0CC900A-C4A4-2445-9EB9-153B4C705AF6}" type="pres">
      <dgm:prSet presAssocID="{C963C554-7428-784D-B7F1-BA19F1A590B6}" presName="connectorText" presStyleLbl="sibTrans1D1" presStyleIdx="1" presStyleCnt="28"/>
      <dgm:spPr/>
    </dgm:pt>
    <dgm:pt modelId="{438C1B9A-91DF-5946-A13F-9E5F7FDD5765}" type="pres">
      <dgm:prSet presAssocID="{25070156-A1FF-E843-ADFC-D60E17B1A0E2}" presName="node" presStyleLbl="node1" presStyleIdx="2" presStyleCnt="29">
        <dgm:presLayoutVars>
          <dgm:bulletEnabled val="1"/>
        </dgm:presLayoutVars>
      </dgm:prSet>
      <dgm:spPr/>
    </dgm:pt>
    <dgm:pt modelId="{5A8C4BB5-AD67-A74E-8BD1-5258469AA017}" type="pres">
      <dgm:prSet presAssocID="{E095686E-AAF1-6844-AE09-9123D1B75403}" presName="sibTrans" presStyleLbl="sibTrans1D1" presStyleIdx="2" presStyleCnt="28"/>
      <dgm:spPr/>
    </dgm:pt>
    <dgm:pt modelId="{923C84CC-EF4B-0147-8B86-F6748F3C1F48}" type="pres">
      <dgm:prSet presAssocID="{E095686E-AAF1-6844-AE09-9123D1B75403}" presName="connectorText" presStyleLbl="sibTrans1D1" presStyleIdx="2" presStyleCnt="28"/>
      <dgm:spPr/>
    </dgm:pt>
    <dgm:pt modelId="{BE0F248D-943D-8842-8801-7DAF13BE0FCC}" type="pres">
      <dgm:prSet presAssocID="{AB3582D0-8474-2B4C-9AC5-2DE3980A38C5}" presName="node" presStyleLbl="node1" presStyleIdx="3" presStyleCnt="29">
        <dgm:presLayoutVars>
          <dgm:bulletEnabled val="1"/>
        </dgm:presLayoutVars>
      </dgm:prSet>
      <dgm:spPr/>
    </dgm:pt>
    <dgm:pt modelId="{6EF5453C-743E-A44F-BFE6-0DB6F6B959B2}" type="pres">
      <dgm:prSet presAssocID="{04FEF972-639D-8C4B-A05E-DBB2FAC16B25}" presName="sibTrans" presStyleLbl="sibTrans1D1" presStyleIdx="3" presStyleCnt="28"/>
      <dgm:spPr/>
    </dgm:pt>
    <dgm:pt modelId="{35C945A4-BF12-2D42-A8A0-2B0C6A7E6824}" type="pres">
      <dgm:prSet presAssocID="{04FEF972-639D-8C4B-A05E-DBB2FAC16B25}" presName="connectorText" presStyleLbl="sibTrans1D1" presStyleIdx="3" presStyleCnt="28"/>
      <dgm:spPr/>
    </dgm:pt>
    <dgm:pt modelId="{B5988C52-953B-6F46-994C-C008C1F7C477}" type="pres">
      <dgm:prSet presAssocID="{8880CE8C-A007-6641-86B4-0DE5FBA6A52C}" presName="node" presStyleLbl="node1" presStyleIdx="4" presStyleCnt="29">
        <dgm:presLayoutVars>
          <dgm:bulletEnabled val="1"/>
        </dgm:presLayoutVars>
      </dgm:prSet>
      <dgm:spPr/>
    </dgm:pt>
    <dgm:pt modelId="{C1858E59-6485-2644-BF13-FAB254D74C65}" type="pres">
      <dgm:prSet presAssocID="{3213E4D6-3E44-CB43-A072-02832771C17C}" presName="sibTrans" presStyleLbl="sibTrans1D1" presStyleIdx="4" presStyleCnt="28"/>
      <dgm:spPr/>
    </dgm:pt>
    <dgm:pt modelId="{4CC260B0-55BD-8C49-8E97-DAEA188C6A5E}" type="pres">
      <dgm:prSet presAssocID="{3213E4D6-3E44-CB43-A072-02832771C17C}" presName="connectorText" presStyleLbl="sibTrans1D1" presStyleIdx="4" presStyleCnt="28"/>
      <dgm:spPr/>
    </dgm:pt>
    <dgm:pt modelId="{B715EE77-989D-6B4D-ACE1-5B389B9DB364}" type="pres">
      <dgm:prSet presAssocID="{5107ED56-8D97-574D-8014-C59C5D326CE9}" presName="node" presStyleLbl="node1" presStyleIdx="5" presStyleCnt="29">
        <dgm:presLayoutVars>
          <dgm:bulletEnabled val="1"/>
        </dgm:presLayoutVars>
      </dgm:prSet>
      <dgm:spPr/>
    </dgm:pt>
    <dgm:pt modelId="{8DE6D694-AE6A-3140-8C24-156FEA260990}" type="pres">
      <dgm:prSet presAssocID="{B0A0B054-E003-CF40-9CCC-1DB1A80E4B62}" presName="sibTrans" presStyleLbl="sibTrans1D1" presStyleIdx="5" presStyleCnt="28"/>
      <dgm:spPr/>
    </dgm:pt>
    <dgm:pt modelId="{FC61E61A-AFB7-7B4F-AE9C-7EAA00CBFE5C}" type="pres">
      <dgm:prSet presAssocID="{B0A0B054-E003-CF40-9CCC-1DB1A80E4B62}" presName="connectorText" presStyleLbl="sibTrans1D1" presStyleIdx="5" presStyleCnt="28"/>
      <dgm:spPr/>
    </dgm:pt>
    <dgm:pt modelId="{E4ED4E08-0730-0644-B631-6156BDB7A1BE}" type="pres">
      <dgm:prSet presAssocID="{BE322838-BB28-BF48-986E-038935A2C131}" presName="node" presStyleLbl="node1" presStyleIdx="6" presStyleCnt="29">
        <dgm:presLayoutVars>
          <dgm:bulletEnabled val="1"/>
        </dgm:presLayoutVars>
      </dgm:prSet>
      <dgm:spPr/>
    </dgm:pt>
    <dgm:pt modelId="{5D7DD79A-E372-4947-9A8A-035E0E3439D3}" type="pres">
      <dgm:prSet presAssocID="{E8452C22-AB3D-3D4E-9EDC-6E650ED6BC6B}" presName="sibTrans" presStyleLbl="sibTrans1D1" presStyleIdx="6" presStyleCnt="28"/>
      <dgm:spPr/>
    </dgm:pt>
    <dgm:pt modelId="{2C7886AD-07C0-1644-8188-D3CF7019FDAA}" type="pres">
      <dgm:prSet presAssocID="{E8452C22-AB3D-3D4E-9EDC-6E650ED6BC6B}" presName="connectorText" presStyleLbl="sibTrans1D1" presStyleIdx="6" presStyleCnt="28"/>
      <dgm:spPr/>
    </dgm:pt>
    <dgm:pt modelId="{B292FCA4-76A6-5942-810E-3A0959FDF0A9}" type="pres">
      <dgm:prSet presAssocID="{A43DCC2D-5DA1-CD45-8600-B9FA20073786}" presName="node" presStyleLbl="node1" presStyleIdx="7" presStyleCnt="29">
        <dgm:presLayoutVars>
          <dgm:bulletEnabled val="1"/>
        </dgm:presLayoutVars>
      </dgm:prSet>
      <dgm:spPr/>
    </dgm:pt>
    <dgm:pt modelId="{98219F5C-491F-2D41-8A56-8F41D16D4743}" type="pres">
      <dgm:prSet presAssocID="{02B3B16C-F569-614A-8C2D-3069E0007C41}" presName="sibTrans" presStyleLbl="sibTrans1D1" presStyleIdx="7" presStyleCnt="28"/>
      <dgm:spPr/>
    </dgm:pt>
    <dgm:pt modelId="{62C0268A-2F66-8242-8A10-24FC7D875CFA}" type="pres">
      <dgm:prSet presAssocID="{02B3B16C-F569-614A-8C2D-3069E0007C41}" presName="connectorText" presStyleLbl="sibTrans1D1" presStyleIdx="7" presStyleCnt="28"/>
      <dgm:spPr/>
    </dgm:pt>
    <dgm:pt modelId="{205AA6D9-4989-1842-A5BB-7740B4E1156F}" type="pres">
      <dgm:prSet presAssocID="{513BB7EC-669B-F04F-8B57-74988FCAB146}" presName="node" presStyleLbl="node1" presStyleIdx="8" presStyleCnt="29">
        <dgm:presLayoutVars>
          <dgm:bulletEnabled val="1"/>
        </dgm:presLayoutVars>
      </dgm:prSet>
      <dgm:spPr/>
    </dgm:pt>
    <dgm:pt modelId="{2F646B98-936F-6941-8C69-5E7A87E281BB}" type="pres">
      <dgm:prSet presAssocID="{F99F5F71-7F8D-664B-BDBA-D9031D3742E2}" presName="sibTrans" presStyleLbl="sibTrans1D1" presStyleIdx="8" presStyleCnt="28"/>
      <dgm:spPr/>
    </dgm:pt>
    <dgm:pt modelId="{125A5C50-BF40-7A42-BD78-C0D94603E981}" type="pres">
      <dgm:prSet presAssocID="{F99F5F71-7F8D-664B-BDBA-D9031D3742E2}" presName="connectorText" presStyleLbl="sibTrans1D1" presStyleIdx="8" presStyleCnt="28"/>
      <dgm:spPr/>
    </dgm:pt>
    <dgm:pt modelId="{2C4DBBFD-3F74-0143-BBF0-B3C1CE918DBE}" type="pres">
      <dgm:prSet presAssocID="{AD304869-6BFA-1348-8C3F-0C8F7E71D08A}" presName="node" presStyleLbl="node1" presStyleIdx="9" presStyleCnt="29">
        <dgm:presLayoutVars>
          <dgm:bulletEnabled val="1"/>
        </dgm:presLayoutVars>
      </dgm:prSet>
      <dgm:spPr/>
    </dgm:pt>
    <dgm:pt modelId="{E4B10BC9-66C1-FD40-87DB-58181956E4F2}" type="pres">
      <dgm:prSet presAssocID="{EEEB1A63-A4C2-5548-8A74-41DC3C77A63A}" presName="sibTrans" presStyleLbl="sibTrans1D1" presStyleIdx="9" presStyleCnt="28"/>
      <dgm:spPr/>
    </dgm:pt>
    <dgm:pt modelId="{FD1D6DB2-CC9B-3946-9762-AE8233785AD9}" type="pres">
      <dgm:prSet presAssocID="{EEEB1A63-A4C2-5548-8A74-41DC3C77A63A}" presName="connectorText" presStyleLbl="sibTrans1D1" presStyleIdx="9" presStyleCnt="28"/>
      <dgm:spPr/>
    </dgm:pt>
    <dgm:pt modelId="{38EC4396-2721-4941-808D-2EDCE47EC424}" type="pres">
      <dgm:prSet presAssocID="{6EF1900A-E74E-4145-9953-C93AE314B9EA}" presName="node" presStyleLbl="node1" presStyleIdx="10" presStyleCnt="29">
        <dgm:presLayoutVars>
          <dgm:bulletEnabled val="1"/>
        </dgm:presLayoutVars>
      </dgm:prSet>
      <dgm:spPr/>
    </dgm:pt>
    <dgm:pt modelId="{11438AB4-E406-6F4A-89E1-393430DDD391}" type="pres">
      <dgm:prSet presAssocID="{B3D1EC80-2D47-FA47-8AD3-D560F821226E}" presName="sibTrans" presStyleLbl="sibTrans1D1" presStyleIdx="10" presStyleCnt="28"/>
      <dgm:spPr/>
    </dgm:pt>
    <dgm:pt modelId="{BA37C011-FF27-F14F-A73F-5C5FCA7A0CFC}" type="pres">
      <dgm:prSet presAssocID="{B3D1EC80-2D47-FA47-8AD3-D560F821226E}" presName="connectorText" presStyleLbl="sibTrans1D1" presStyleIdx="10" presStyleCnt="28"/>
      <dgm:spPr/>
    </dgm:pt>
    <dgm:pt modelId="{10AF0846-2A02-B54E-820B-FF83C841DA58}" type="pres">
      <dgm:prSet presAssocID="{E3771074-F33D-9644-A933-87462E1586A1}" presName="node" presStyleLbl="node1" presStyleIdx="11" presStyleCnt="29">
        <dgm:presLayoutVars>
          <dgm:bulletEnabled val="1"/>
        </dgm:presLayoutVars>
      </dgm:prSet>
      <dgm:spPr/>
    </dgm:pt>
    <dgm:pt modelId="{25D7D134-6276-E04C-A693-15785D62DC6A}" type="pres">
      <dgm:prSet presAssocID="{27DCC8AA-0CF4-494E-9320-03988F20237F}" presName="sibTrans" presStyleLbl="sibTrans1D1" presStyleIdx="11" presStyleCnt="28"/>
      <dgm:spPr/>
    </dgm:pt>
    <dgm:pt modelId="{8D7BECB6-CBF8-3042-B801-B5A2F9194E11}" type="pres">
      <dgm:prSet presAssocID="{27DCC8AA-0CF4-494E-9320-03988F20237F}" presName="connectorText" presStyleLbl="sibTrans1D1" presStyleIdx="11" presStyleCnt="28"/>
      <dgm:spPr/>
    </dgm:pt>
    <dgm:pt modelId="{9C8AA782-1013-7F41-A9A0-979DEBA1F7B1}" type="pres">
      <dgm:prSet presAssocID="{916B156E-6488-B344-A977-AEF502407119}" presName="node" presStyleLbl="node1" presStyleIdx="12" presStyleCnt="29">
        <dgm:presLayoutVars>
          <dgm:bulletEnabled val="1"/>
        </dgm:presLayoutVars>
      </dgm:prSet>
      <dgm:spPr/>
    </dgm:pt>
    <dgm:pt modelId="{D225D3F7-82F6-5F45-A0A8-BDA8CFEE1D20}" type="pres">
      <dgm:prSet presAssocID="{5A11A35A-8A8D-CD47-9F82-3C89086E4D38}" presName="sibTrans" presStyleLbl="sibTrans1D1" presStyleIdx="12" presStyleCnt="28"/>
      <dgm:spPr/>
    </dgm:pt>
    <dgm:pt modelId="{A1765E8C-BCB2-F645-8307-2BD944B17905}" type="pres">
      <dgm:prSet presAssocID="{5A11A35A-8A8D-CD47-9F82-3C89086E4D38}" presName="connectorText" presStyleLbl="sibTrans1D1" presStyleIdx="12" presStyleCnt="28"/>
      <dgm:spPr/>
    </dgm:pt>
    <dgm:pt modelId="{48D056D4-5E9B-1A40-8986-7023BFD8DF2A}" type="pres">
      <dgm:prSet presAssocID="{16E135ED-5AEF-F54A-9067-33B633FD3C7A}" presName="node" presStyleLbl="node1" presStyleIdx="13" presStyleCnt="29">
        <dgm:presLayoutVars>
          <dgm:bulletEnabled val="1"/>
        </dgm:presLayoutVars>
      </dgm:prSet>
      <dgm:spPr/>
    </dgm:pt>
    <dgm:pt modelId="{1A8FBF1E-6B64-A647-87ED-C864D270FD9E}" type="pres">
      <dgm:prSet presAssocID="{641F2FD2-BE6F-B449-80E6-66F80D33A692}" presName="sibTrans" presStyleLbl="sibTrans1D1" presStyleIdx="13" presStyleCnt="28"/>
      <dgm:spPr/>
    </dgm:pt>
    <dgm:pt modelId="{F96134DC-7D76-E04B-8A19-DC6513AEAE42}" type="pres">
      <dgm:prSet presAssocID="{641F2FD2-BE6F-B449-80E6-66F80D33A692}" presName="connectorText" presStyleLbl="sibTrans1D1" presStyleIdx="13" presStyleCnt="28"/>
      <dgm:spPr/>
    </dgm:pt>
    <dgm:pt modelId="{3FB10964-506C-C34E-BC9A-4BD282A1DF79}" type="pres">
      <dgm:prSet presAssocID="{185EFDA1-8007-1647-B642-9025A96641A5}" presName="node" presStyleLbl="node1" presStyleIdx="14" presStyleCnt="29">
        <dgm:presLayoutVars>
          <dgm:bulletEnabled val="1"/>
        </dgm:presLayoutVars>
      </dgm:prSet>
      <dgm:spPr/>
    </dgm:pt>
    <dgm:pt modelId="{4D5F59DB-9985-1F43-9C32-A1D355614CAC}" type="pres">
      <dgm:prSet presAssocID="{AEEDC666-983B-AD46-8378-3CA45AEF2BE4}" presName="sibTrans" presStyleLbl="sibTrans1D1" presStyleIdx="14" presStyleCnt="28"/>
      <dgm:spPr/>
    </dgm:pt>
    <dgm:pt modelId="{A6B914F3-E3D4-F944-9C08-E2437A3ABA1D}" type="pres">
      <dgm:prSet presAssocID="{AEEDC666-983B-AD46-8378-3CA45AEF2BE4}" presName="connectorText" presStyleLbl="sibTrans1D1" presStyleIdx="14" presStyleCnt="28"/>
      <dgm:spPr/>
    </dgm:pt>
    <dgm:pt modelId="{C41C3370-01B7-E74C-A6DF-EF104741518A}" type="pres">
      <dgm:prSet presAssocID="{52C9E9BB-2B54-174D-A091-9ADAAB4D5747}" presName="node" presStyleLbl="node1" presStyleIdx="15" presStyleCnt="29">
        <dgm:presLayoutVars>
          <dgm:bulletEnabled val="1"/>
        </dgm:presLayoutVars>
      </dgm:prSet>
      <dgm:spPr/>
    </dgm:pt>
    <dgm:pt modelId="{AF5F21AB-61A5-984F-9117-46CCA5FB5893}" type="pres">
      <dgm:prSet presAssocID="{EDB8D12F-A75D-3E4A-B1FD-97BBF9F90154}" presName="sibTrans" presStyleLbl="sibTrans1D1" presStyleIdx="15" presStyleCnt="28"/>
      <dgm:spPr/>
    </dgm:pt>
    <dgm:pt modelId="{0DBE850E-87E8-A74B-804D-8BB69662EB51}" type="pres">
      <dgm:prSet presAssocID="{EDB8D12F-A75D-3E4A-B1FD-97BBF9F90154}" presName="connectorText" presStyleLbl="sibTrans1D1" presStyleIdx="15" presStyleCnt="28"/>
      <dgm:spPr/>
    </dgm:pt>
    <dgm:pt modelId="{E35083AA-E098-564D-9667-AEA90A9BDA4E}" type="pres">
      <dgm:prSet presAssocID="{B055CB60-AE3F-1845-833B-DFA834ABE6DF}" presName="node" presStyleLbl="node1" presStyleIdx="16" presStyleCnt="29">
        <dgm:presLayoutVars>
          <dgm:bulletEnabled val="1"/>
        </dgm:presLayoutVars>
      </dgm:prSet>
      <dgm:spPr/>
    </dgm:pt>
    <dgm:pt modelId="{E79198F8-4B48-CF43-8BC5-8A4EBA059AA6}" type="pres">
      <dgm:prSet presAssocID="{FBBDACE9-8E3C-ED4D-93B1-61A10B43F956}" presName="sibTrans" presStyleLbl="sibTrans1D1" presStyleIdx="16" presStyleCnt="28"/>
      <dgm:spPr/>
    </dgm:pt>
    <dgm:pt modelId="{50C1C40E-9534-CF42-835B-CE2BD9220193}" type="pres">
      <dgm:prSet presAssocID="{FBBDACE9-8E3C-ED4D-93B1-61A10B43F956}" presName="connectorText" presStyleLbl="sibTrans1D1" presStyleIdx="16" presStyleCnt="28"/>
      <dgm:spPr/>
    </dgm:pt>
    <dgm:pt modelId="{E1B272B8-12D0-ED41-9355-047CFF4E28C7}" type="pres">
      <dgm:prSet presAssocID="{7156856C-A4AA-A34C-8372-95352D6D8A06}" presName="node" presStyleLbl="node1" presStyleIdx="17" presStyleCnt="29">
        <dgm:presLayoutVars>
          <dgm:bulletEnabled val="1"/>
        </dgm:presLayoutVars>
      </dgm:prSet>
      <dgm:spPr/>
    </dgm:pt>
    <dgm:pt modelId="{C09DCD6D-FDCB-8740-B851-CDF1CD126991}" type="pres">
      <dgm:prSet presAssocID="{4B4BE3C5-BC52-4F40-8956-CEF78497A486}" presName="sibTrans" presStyleLbl="sibTrans1D1" presStyleIdx="17" presStyleCnt="28"/>
      <dgm:spPr/>
    </dgm:pt>
    <dgm:pt modelId="{8AE573BC-3946-094A-8904-A9EC4AA8C9CA}" type="pres">
      <dgm:prSet presAssocID="{4B4BE3C5-BC52-4F40-8956-CEF78497A486}" presName="connectorText" presStyleLbl="sibTrans1D1" presStyleIdx="17" presStyleCnt="28"/>
      <dgm:spPr/>
    </dgm:pt>
    <dgm:pt modelId="{3E71BFB2-81FB-0149-8F2D-1790F79C7ADF}" type="pres">
      <dgm:prSet presAssocID="{A3E925C7-6449-334A-8AD5-509600BC7AC9}" presName="node" presStyleLbl="node1" presStyleIdx="18" presStyleCnt="29">
        <dgm:presLayoutVars>
          <dgm:bulletEnabled val="1"/>
        </dgm:presLayoutVars>
      </dgm:prSet>
      <dgm:spPr/>
    </dgm:pt>
    <dgm:pt modelId="{B697474E-E2C2-3B4A-98CB-3FD1B2F21C77}" type="pres">
      <dgm:prSet presAssocID="{5A1BDDF7-CDCC-2A49-9577-A386721A96C7}" presName="sibTrans" presStyleLbl="sibTrans1D1" presStyleIdx="18" presStyleCnt="28"/>
      <dgm:spPr/>
    </dgm:pt>
    <dgm:pt modelId="{7999F7E8-4565-D148-81DD-ACBB526CD8E7}" type="pres">
      <dgm:prSet presAssocID="{5A1BDDF7-CDCC-2A49-9577-A386721A96C7}" presName="connectorText" presStyleLbl="sibTrans1D1" presStyleIdx="18" presStyleCnt="28"/>
      <dgm:spPr/>
    </dgm:pt>
    <dgm:pt modelId="{56028BA0-CEA4-A14D-86CE-116732AC049B}" type="pres">
      <dgm:prSet presAssocID="{C39808E6-E939-7241-9C9A-354CCED52178}" presName="node" presStyleLbl="node1" presStyleIdx="19" presStyleCnt="29">
        <dgm:presLayoutVars>
          <dgm:bulletEnabled val="1"/>
        </dgm:presLayoutVars>
      </dgm:prSet>
      <dgm:spPr/>
    </dgm:pt>
    <dgm:pt modelId="{4A647D12-CC6E-8248-93D9-E6E1A2E1D239}" type="pres">
      <dgm:prSet presAssocID="{0157BB35-8615-C648-99FE-19B949A5578F}" presName="sibTrans" presStyleLbl="sibTrans1D1" presStyleIdx="19" presStyleCnt="28"/>
      <dgm:spPr/>
    </dgm:pt>
    <dgm:pt modelId="{9B1B4CA7-0F01-ED40-93FE-630F79816A73}" type="pres">
      <dgm:prSet presAssocID="{0157BB35-8615-C648-99FE-19B949A5578F}" presName="connectorText" presStyleLbl="sibTrans1D1" presStyleIdx="19" presStyleCnt="28"/>
      <dgm:spPr/>
    </dgm:pt>
    <dgm:pt modelId="{4F6B39DF-FC37-504D-9D4B-93F73257C42A}" type="pres">
      <dgm:prSet presAssocID="{B4988FB8-16A7-674B-9154-5BE2AE0CA8D7}" presName="node" presStyleLbl="node1" presStyleIdx="20" presStyleCnt="29">
        <dgm:presLayoutVars>
          <dgm:bulletEnabled val="1"/>
        </dgm:presLayoutVars>
      </dgm:prSet>
      <dgm:spPr/>
    </dgm:pt>
    <dgm:pt modelId="{7F52B19A-2EF4-1F41-B399-2E74F4E0348F}" type="pres">
      <dgm:prSet presAssocID="{9C07CFD6-2D20-D145-8FB8-D9FA7AE1488D}" presName="sibTrans" presStyleLbl="sibTrans1D1" presStyleIdx="20" presStyleCnt="28"/>
      <dgm:spPr/>
    </dgm:pt>
    <dgm:pt modelId="{55E59675-8BB4-2B40-8EA5-53910D9A77B2}" type="pres">
      <dgm:prSet presAssocID="{9C07CFD6-2D20-D145-8FB8-D9FA7AE1488D}" presName="connectorText" presStyleLbl="sibTrans1D1" presStyleIdx="20" presStyleCnt="28"/>
      <dgm:spPr/>
    </dgm:pt>
    <dgm:pt modelId="{782F2346-064F-544B-8141-880BE5D000CB}" type="pres">
      <dgm:prSet presAssocID="{EA1A2EC2-0076-8440-A676-C1E169417677}" presName="node" presStyleLbl="node1" presStyleIdx="21" presStyleCnt="29">
        <dgm:presLayoutVars>
          <dgm:bulletEnabled val="1"/>
        </dgm:presLayoutVars>
      </dgm:prSet>
      <dgm:spPr/>
    </dgm:pt>
    <dgm:pt modelId="{543EFB7F-7FC1-234A-90C6-5CD8BA07B1C9}" type="pres">
      <dgm:prSet presAssocID="{AC8AF02E-AD8F-7246-9948-0F5A1DC098F2}" presName="sibTrans" presStyleLbl="sibTrans1D1" presStyleIdx="21" presStyleCnt="28"/>
      <dgm:spPr/>
    </dgm:pt>
    <dgm:pt modelId="{280CED6B-E58C-994A-B05D-9A74367FFD03}" type="pres">
      <dgm:prSet presAssocID="{AC8AF02E-AD8F-7246-9948-0F5A1DC098F2}" presName="connectorText" presStyleLbl="sibTrans1D1" presStyleIdx="21" presStyleCnt="28"/>
      <dgm:spPr/>
    </dgm:pt>
    <dgm:pt modelId="{5FBA82FC-E082-514D-A63F-A63045F86C55}" type="pres">
      <dgm:prSet presAssocID="{BB8B32AB-E2AF-5E48-8FBC-3CCB0C734229}" presName="node" presStyleLbl="node1" presStyleIdx="22" presStyleCnt="29">
        <dgm:presLayoutVars>
          <dgm:bulletEnabled val="1"/>
        </dgm:presLayoutVars>
      </dgm:prSet>
      <dgm:spPr/>
    </dgm:pt>
    <dgm:pt modelId="{E8442EAA-6E59-FD42-917F-FF7856AB5654}" type="pres">
      <dgm:prSet presAssocID="{CB41247D-3F36-AA4F-A32A-26144449CFED}" presName="sibTrans" presStyleLbl="sibTrans1D1" presStyleIdx="22" presStyleCnt="28"/>
      <dgm:spPr/>
    </dgm:pt>
    <dgm:pt modelId="{2A95065E-4F94-FA48-B47D-AE740F7215EA}" type="pres">
      <dgm:prSet presAssocID="{CB41247D-3F36-AA4F-A32A-26144449CFED}" presName="connectorText" presStyleLbl="sibTrans1D1" presStyleIdx="22" presStyleCnt="28"/>
      <dgm:spPr/>
    </dgm:pt>
    <dgm:pt modelId="{4D6A00DA-655A-8F47-AF34-685C50B2167C}" type="pres">
      <dgm:prSet presAssocID="{0B2803BE-AAA6-FF4A-963D-EC72AEC8E5E7}" presName="node" presStyleLbl="node1" presStyleIdx="23" presStyleCnt="29">
        <dgm:presLayoutVars>
          <dgm:bulletEnabled val="1"/>
        </dgm:presLayoutVars>
      </dgm:prSet>
      <dgm:spPr/>
    </dgm:pt>
    <dgm:pt modelId="{35720C06-45C2-0045-9448-D3FEA70BE706}" type="pres">
      <dgm:prSet presAssocID="{596E1B70-247F-F249-AAEB-69BED7B625B9}" presName="sibTrans" presStyleLbl="sibTrans1D1" presStyleIdx="23" presStyleCnt="28"/>
      <dgm:spPr/>
    </dgm:pt>
    <dgm:pt modelId="{6A3B5CA4-C0F3-CF4B-8394-454BC080578D}" type="pres">
      <dgm:prSet presAssocID="{596E1B70-247F-F249-AAEB-69BED7B625B9}" presName="connectorText" presStyleLbl="sibTrans1D1" presStyleIdx="23" presStyleCnt="28"/>
      <dgm:spPr/>
    </dgm:pt>
    <dgm:pt modelId="{8614BC8B-F304-5F42-A391-D299A94C739B}" type="pres">
      <dgm:prSet presAssocID="{2FCC04EE-9534-8D47-B4ED-AB3F5346CC2B}" presName="node" presStyleLbl="node1" presStyleIdx="24" presStyleCnt="29">
        <dgm:presLayoutVars>
          <dgm:bulletEnabled val="1"/>
        </dgm:presLayoutVars>
      </dgm:prSet>
      <dgm:spPr/>
    </dgm:pt>
    <dgm:pt modelId="{865575C1-1FE1-1447-91BA-7F5F1E888B89}" type="pres">
      <dgm:prSet presAssocID="{6A16494F-C5A8-294E-AD8A-107F7BDDA589}" presName="sibTrans" presStyleLbl="sibTrans1D1" presStyleIdx="24" presStyleCnt="28"/>
      <dgm:spPr/>
    </dgm:pt>
    <dgm:pt modelId="{A1573313-6E45-6242-A376-AD2B964961B8}" type="pres">
      <dgm:prSet presAssocID="{6A16494F-C5A8-294E-AD8A-107F7BDDA589}" presName="connectorText" presStyleLbl="sibTrans1D1" presStyleIdx="24" presStyleCnt="28"/>
      <dgm:spPr/>
    </dgm:pt>
    <dgm:pt modelId="{012B9E0E-768B-FE43-8503-EF1CE1EFDCFF}" type="pres">
      <dgm:prSet presAssocID="{5314A64E-EDFB-914C-9577-8140AB270DCA}" presName="node" presStyleLbl="node1" presStyleIdx="25" presStyleCnt="29">
        <dgm:presLayoutVars>
          <dgm:bulletEnabled val="1"/>
        </dgm:presLayoutVars>
      </dgm:prSet>
      <dgm:spPr/>
    </dgm:pt>
    <dgm:pt modelId="{9891F445-F41F-5F47-A8A9-8410EB56355D}" type="pres">
      <dgm:prSet presAssocID="{7F51C8E7-DEC0-4D4B-8780-DC272638B419}" presName="sibTrans" presStyleLbl="sibTrans1D1" presStyleIdx="25" presStyleCnt="28"/>
      <dgm:spPr/>
    </dgm:pt>
    <dgm:pt modelId="{6D58FDAC-DFFE-304B-806F-A84CDFDCE2FF}" type="pres">
      <dgm:prSet presAssocID="{7F51C8E7-DEC0-4D4B-8780-DC272638B419}" presName="connectorText" presStyleLbl="sibTrans1D1" presStyleIdx="25" presStyleCnt="28"/>
      <dgm:spPr/>
    </dgm:pt>
    <dgm:pt modelId="{B49D7F3C-C0D7-8346-BCC2-D6C90A386C40}" type="pres">
      <dgm:prSet presAssocID="{553F3767-9990-F14C-BBFB-D566E9187931}" presName="node" presStyleLbl="node1" presStyleIdx="26" presStyleCnt="29">
        <dgm:presLayoutVars>
          <dgm:bulletEnabled val="1"/>
        </dgm:presLayoutVars>
      </dgm:prSet>
      <dgm:spPr/>
    </dgm:pt>
    <dgm:pt modelId="{5B068EAC-B4A2-744B-930E-170D28414321}" type="pres">
      <dgm:prSet presAssocID="{8FE0A35E-AA1D-854C-A4D1-0EDFCDBF5C5C}" presName="sibTrans" presStyleLbl="sibTrans1D1" presStyleIdx="26" presStyleCnt="28"/>
      <dgm:spPr/>
    </dgm:pt>
    <dgm:pt modelId="{46D60185-FB67-C04C-84E5-E70DB4526DFF}" type="pres">
      <dgm:prSet presAssocID="{8FE0A35E-AA1D-854C-A4D1-0EDFCDBF5C5C}" presName="connectorText" presStyleLbl="sibTrans1D1" presStyleIdx="26" presStyleCnt="28"/>
      <dgm:spPr/>
    </dgm:pt>
    <dgm:pt modelId="{2E1A3EC9-6E46-754A-846C-62CDE6F6A3F7}" type="pres">
      <dgm:prSet presAssocID="{1C981CBE-906D-8248-9BEC-0FD4A97EE539}" presName="node" presStyleLbl="node1" presStyleIdx="27" presStyleCnt="29">
        <dgm:presLayoutVars>
          <dgm:bulletEnabled val="1"/>
        </dgm:presLayoutVars>
      </dgm:prSet>
      <dgm:spPr/>
    </dgm:pt>
    <dgm:pt modelId="{13F3B68A-76DA-DD4D-99C5-5340A755E5CB}" type="pres">
      <dgm:prSet presAssocID="{E5FE6067-9147-2741-8ABD-558F6A788A13}" presName="sibTrans" presStyleLbl="sibTrans1D1" presStyleIdx="27" presStyleCnt="28"/>
      <dgm:spPr/>
    </dgm:pt>
    <dgm:pt modelId="{DA390028-C898-4049-9F5D-C1E1571BC74A}" type="pres">
      <dgm:prSet presAssocID="{E5FE6067-9147-2741-8ABD-558F6A788A13}" presName="connectorText" presStyleLbl="sibTrans1D1" presStyleIdx="27" presStyleCnt="28"/>
      <dgm:spPr/>
    </dgm:pt>
    <dgm:pt modelId="{6FC3CB69-BF68-584A-80E5-4117D96B6312}" type="pres">
      <dgm:prSet presAssocID="{01CF8C56-C242-EA41-9CF0-AD8DAC156698}" presName="node" presStyleLbl="node1" presStyleIdx="28" presStyleCnt="29">
        <dgm:presLayoutVars>
          <dgm:bulletEnabled val="1"/>
        </dgm:presLayoutVars>
      </dgm:prSet>
      <dgm:spPr/>
    </dgm:pt>
  </dgm:ptLst>
  <dgm:cxnLst>
    <dgm:cxn modelId="{5B55B600-92F8-F14A-9092-A75AF753A622}" srcId="{2FCC04EE-9534-8D47-B4ED-AB3F5346CC2B}" destId="{42F4D01B-C027-334C-9C42-423C0BBEB045}" srcOrd="0" destOrd="0" parTransId="{C9E4C798-51ED-5149-8FD0-8630F5ED8D52}" sibTransId="{8163B55E-5FE9-804A-8B5F-92A4E2AD33AC}"/>
    <dgm:cxn modelId="{C782A801-D641-5C41-BD83-5974AD9FB173}" srcId="{E3FCB44D-D698-484B-8DC9-8469F9C6ADAE}" destId="{916B156E-6488-B344-A977-AEF502407119}" srcOrd="12" destOrd="0" parTransId="{23B23396-330D-C24D-8A95-3D4CEC2C6778}" sibTransId="{5A11A35A-8A8D-CD47-9F82-3C89086E4D38}"/>
    <dgm:cxn modelId="{3657AE01-A8F5-5A45-94D5-C6021AF6634C}" type="presOf" srcId="{9C07CFD6-2D20-D145-8FB8-D9FA7AE1488D}" destId="{55E59675-8BB4-2B40-8EA5-53910D9A77B2}" srcOrd="1" destOrd="0" presId="urn:microsoft.com/office/officeart/2005/8/layout/bProcess3"/>
    <dgm:cxn modelId="{38D52C05-D8D8-E549-8239-EB29262C75B0}" type="presOf" srcId="{AEEDC666-983B-AD46-8378-3CA45AEF2BE4}" destId="{4D5F59DB-9985-1F43-9C32-A1D355614CAC}" srcOrd="0" destOrd="0" presId="urn:microsoft.com/office/officeart/2005/8/layout/bProcess3"/>
    <dgm:cxn modelId="{AB06AF06-F545-094B-9505-4CE3B97E3245}" type="presOf" srcId="{EEEB1A63-A4C2-5548-8A74-41DC3C77A63A}" destId="{E4B10BC9-66C1-FD40-87DB-58181956E4F2}" srcOrd="0" destOrd="0" presId="urn:microsoft.com/office/officeart/2005/8/layout/bProcess3"/>
    <dgm:cxn modelId="{3587D107-9163-D342-9FDC-C57F9BC93727}" type="presOf" srcId="{0157BB35-8615-C648-99FE-19B949A5578F}" destId="{4A647D12-CC6E-8248-93D9-E6E1A2E1D239}" srcOrd="0" destOrd="0" presId="urn:microsoft.com/office/officeart/2005/8/layout/bProcess3"/>
    <dgm:cxn modelId="{A623120C-CFA8-BD48-9EE2-4F06619552DE}" type="presOf" srcId="{E8452C22-AB3D-3D4E-9EDC-6E650ED6BC6B}" destId="{2C7886AD-07C0-1644-8188-D3CF7019FDAA}" srcOrd="1" destOrd="0" presId="urn:microsoft.com/office/officeart/2005/8/layout/bProcess3"/>
    <dgm:cxn modelId="{BF1BCF0C-E2F7-1D4F-94A1-5A4253F0379D}" srcId="{B055CB60-AE3F-1845-833B-DFA834ABE6DF}" destId="{97C107E2-6FB2-0942-900D-3A76C9F2E227}" srcOrd="0" destOrd="0" parTransId="{FEDF194A-B387-CE43-AE27-45705E10F45B}" sibTransId="{BB7AA20D-DB7A-6747-8DB9-1AAAC30C42D4}"/>
    <dgm:cxn modelId="{B0CA2111-2D19-9E49-B78B-AAF2E4F1142F}" type="presOf" srcId="{6A16494F-C5A8-294E-AD8A-107F7BDDA589}" destId="{865575C1-1FE1-1447-91BA-7F5F1E888B89}" srcOrd="0" destOrd="0" presId="urn:microsoft.com/office/officeart/2005/8/layout/bProcess3"/>
    <dgm:cxn modelId="{E8153911-53F4-4447-AC97-524FE9A8466C}" srcId="{513BB7EC-669B-F04F-8B57-74988FCAB146}" destId="{AB2B4C9B-48C7-0442-95DC-5F216B09E82D}" srcOrd="0" destOrd="0" parTransId="{1F7C5A6C-83DE-934F-9470-D525E46F475D}" sibTransId="{496DA107-F545-A247-8EAA-ED80C8E5D80A}"/>
    <dgm:cxn modelId="{D199B514-E474-E74E-92B2-D1D1BBF320E4}" type="presOf" srcId="{AC8AF02E-AD8F-7246-9948-0F5A1DC098F2}" destId="{543EFB7F-7FC1-234A-90C6-5CD8BA07B1C9}" srcOrd="0" destOrd="0" presId="urn:microsoft.com/office/officeart/2005/8/layout/bProcess3"/>
    <dgm:cxn modelId="{B6434815-CA46-4644-ABC4-CD0945FF2336}" type="presOf" srcId="{0B2803BE-AAA6-FF4A-963D-EC72AEC8E5E7}" destId="{4D6A00DA-655A-8F47-AF34-685C50B2167C}" srcOrd="0" destOrd="0" presId="urn:microsoft.com/office/officeart/2005/8/layout/bProcess3"/>
    <dgm:cxn modelId="{F0A38F16-CB5B-844C-BDC3-44E639704764}" type="presOf" srcId="{02B3B16C-F569-614A-8C2D-3069E0007C41}" destId="{62C0268A-2F66-8242-8A10-24FC7D875CFA}" srcOrd="1" destOrd="0" presId="urn:microsoft.com/office/officeart/2005/8/layout/bProcess3"/>
    <dgm:cxn modelId="{2058C316-6923-E845-B243-D7855CFF8C57}" type="presOf" srcId="{185EFDA1-8007-1647-B642-9025A96641A5}" destId="{3FB10964-506C-C34E-BC9A-4BD282A1DF79}" srcOrd="0" destOrd="0" presId="urn:microsoft.com/office/officeart/2005/8/layout/bProcess3"/>
    <dgm:cxn modelId="{45372C17-D413-D14E-AAF0-78377FA42EF2}" type="presOf" srcId="{AB3582D0-8474-2B4C-9AC5-2DE3980A38C5}" destId="{BE0F248D-943D-8842-8801-7DAF13BE0FCC}" srcOrd="0" destOrd="0" presId="urn:microsoft.com/office/officeart/2005/8/layout/bProcess3"/>
    <dgm:cxn modelId="{56F91518-FA3A-8B4C-B6A9-0AD4FF74BB97}" type="presOf" srcId="{B62ED68E-FED0-5F4F-AA7C-4247DF84EE1D}" destId="{438C1B9A-91DF-5946-A13F-9E5F7FDD5765}" srcOrd="0" destOrd="1" presId="urn:microsoft.com/office/officeart/2005/8/layout/bProcess3"/>
    <dgm:cxn modelId="{3720EB19-4327-D74B-9413-A4F5F10110D9}" srcId="{E3FCB44D-D698-484B-8DC9-8469F9C6ADAE}" destId="{25070156-A1FF-E843-ADFC-D60E17B1A0E2}" srcOrd="2" destOrd="0" parTransId="{53047063-0B35-264A-95AD-47419F5D5D0F}" sibTransId="{E095686E-AAF1-6844-AE09-9123D1B75403}"/>
    <dgm:cxn modelId="{5FB32F1A-2976-5A48-83CB-135AD9B4ACFD}" type="presOf" srcId="{EA1A2EC2-0076-8440-A676-C1E169417677}" destId="{782F2346-064F-544B-8141-880BE5D000CB}" srcOrd="0" destOrd="0" presId="urn:microsoft.com/office/officeart/2005/8/layout/bProcess3"/>
    <dgm:cxn modelId="{1363D31B-F7CB-4248-93B4-7E26EAC178C0}" srcId="{E3FCB44D-D698-484B-8DC9-8469F9C6ADAE}" destId="{AB3582D0-8474-2B4C-9AC5-2DE3980A38C5}" srcOrd="3" destOrd="0" parTransId="{56DB2CC9-05A3-354C-81C9-5D9290450CEB}" sibTransId="{04FEF972-639D-8C4B-A05E-DBB2FAC16B25}"/>
    <dgm:cxn modelId="{FEFB7820-F257-5B4D-A09D-26A25F5EDEAB}" type="presOf" srcId="{EDB8D12F-A75D-3E4A-B1FD-97BBF9F90154}" destId="{AF5F21AB-61A5-984F-9117-46CCA5FB5893}" srcOrd="0" destOrd="0" presId="urn:microsoft.com/office/officeart/2005/8/layout/bProcess3"/>
    <dgm:cxn modelId="{92877121-A2CA-444E-9E3C-5BB79F356484}" type="presOf" srcId="{AEEDC666-983B-AD46-8378-3CA45AEF2BE4}" destId="{A6B914F3-E3D4-F944-9C08-E2437A3ABA1D}" srcOrd="1" destOrd="0" presId="urn:microsoft.com/office/officeart/2005/8/layout/bProcess3"/>
    <dgm:cxn modelId="{816F0225-C3A7-DC43-B9B8-5DD87A6FBA1B}" type="presOf" srcId="{B055CB60-AE3F-1845-833B-DFA834ABE6DF}" destId="{E35083AA-E098-564D-9667-AEA90A9BDA4E}" srcOrd="0" destOrd="0" presId="urn:microsoft.com/office/officeart/2005/8/layout/bProcess3"/>
    <dgm:cxn modelId="{769FF125-9F25-3045-AAB3-F2F6E212BBDA}" type="presOf" srcId="{25070156-A1FF-E843-ADFC-D60E17B1A0E2}" destId="{438C1B9A-91DF-5946-A13F-9E5F7FDD5765}" srcOrd="0" destOrd="0" presId="urn:microsoft.com/office/officeart/2005/8/layout/bProcess3"/>
    <dgm:cxn modelId="{FF4D9726-EBAF-CD40-8281-B492349CBDC5}" type="presOf" srcId="{3213E4D6-3E44-CB43-A072-02832771C17C}" destId="{C1858E59-6485-2644-BF13-FAB254D74C65}" srcOrd="0" destOrd="0" presId="urn:microsoft.com/office/officeart/2005/8/layout/bProcess3"/>
    <dgm:cxn modelId="{966A9826-9BE4-2741-8364-B69AAD8F0009}" srcId="{E3FCB44D-D698-484B-8DC9-8469F9C6ADAE}" destId="{1C981CBE-906D-8248-9BEC-0FD4A97EE539}" srcOrd="27" destOrd="0" parTransId="{BC5979E0-F252-564C-8EF0-7628FA525DEE}" sibTransId="{E5FE6067-9147-2741-8ABD-558F6A788A13}"/>
    <dgm:cxn modelId="{91440A28-27E4-F84A-9939-BB2678F383CE}" srcId="{E3FCB44D-D698-484B-8DC9-8469F9C6ADAE}" destId="{01CF8C56-C242-EA41-9CF0-AD8DAC156698}" srcOrd="28" destOrd="0" parTransId="{BC3F9CCF-54C4-6C4A-A952-48D368F6E0E2}" sibTransId="{CFF3D9D1-AE56-A54C-A10C-B6F5FF01431E}"/>
    <dgm:cxn modelId="{AFAD4F28-78AA-9E4C-A4BD-2E927330525D}" type="presOf" srcId="{9124F630-2707-6A42-BB09-FBC83015B314}" destId="{6FC3CB69-BF68-584A-80E5-4117D96B6312}" srcOrd="0" destOrd="1" presId="urn:microsoft.com/office/officeart/2005/8/layout/bProcess3"/>
    <dgm:cxn modelId="{5EB09F28-0845-A647-B299-E14EDAFB9C42}" srcId="{D4A71F00-FEF8-094C-814D-61E562017EA5}" destId="{65F9D3D9-5A86-BD48-85D2-099E9AFF56CA}" srcOrd="0" destOrd="0" parTransId="{414C7BA4-D424-0043-BA8F-7EA06D2E7C97}" sibTransId="{C0E9F6EA-5006-7C41-8357-74A8B03435D5}"/>
    <dgm:cxn modelId="{857ED529-BE10-884F-BBD5-5FFC5740C54B}" type="presOf" srcId="{11C70132-82F4-7545-A417-BA6F26ECCD1D}" destId="{BE0F248D-943D-8842-8801-7DAF13BE0FCC}" srcOrd="0" destOrd="1" presId="urn:microsoft.com/office/officeart/2005/8/layout/bProcess3"/>
    <dgm:cxn modelId="{C2B1082A-47EF-074A-A0A5-2E583D722FAF}" srcId="{5107ED56-8D97-574D-8014-C59C5D326CE9}" destId="{87F81BB9-0DF3-0E43-9064-FE1E82E3110D}" srcOrd="0" destOrd="0" parTransId="{372DF665-7842-F349-B8EA-C084A29BDF46}" sibTransId="{DBC2F7DE-83BF-7D44-9D61-77B870BD08FF}"/>
    <dgm:cxn modelId="{8F08A32A-E851-9048-85D6-B341D1FC69B0}" srcId="{E3FCB44D-D698-484B-8DC9-8469F9C6ADAE}" destId="{E3771074-F33D-9644-A933-87462E1586A1}" srcOrd="11" destOrd="0" parTransId="{18F777B3-2F24-CE4E-A9AE-88483FE8DC43}" sibTransId="{27DCC8AA-0CF4-494E-9320-03988F20237F}"/>
    <dgm:cxn modelId="{8FEDAA2B-622A-5F4B-91FF-32375C93BA97}" type="presOf" srcId="{EAA56196-5138-7C47-A985-93492B8F50CB}" destId="{2E1A3EC9-6E46-754A-846C-62CDE6F6A3F7}" srcOrd="0" destOrd="1" presId="urn:microsoft.com/office/officeart/2005/8/layout/bProcess3"/>
    <dgm:cxn modelId="{6DAD0F2D-D7B7-6C4A-9E01-B11C9B348011}" srcId="{E3771074-F33D-9644-A933-87462E1586A1}" destId="{F6E1D5F2-1435-0C48-949F-DEDFF8A3E69C}" srcOrd="0" destOrd="0" parTransId="{1533E87D-99FA-C940-A71B-25936F4707A1}" sibTransId="{9E391138-73F3-9C4A-880D-2CDD391B452F}"/>
    <dgm:cxn modelId="{792F3030-FB1C-EE40-9110-D71991264D42}" srcId="{E3FCB44D-D698-484B-8DC9-8469F9C6ADAE}" destId="{C39808E6-E939-7241-9C9A-354CCED52178}" srcOrd="19" destOrd="0" parTransId="{3523289D-1561-1543-861F-D25D3E4B1A50}" sibTransId="{0157BB35-8615-C648-99FE-19B949A5578F}"/>
    <dgm:cxn modelId="{0BC32433-C0E0-0142-B139-8395C4BB769D}" srcId="{E3FCB44D-D698-484B-8DC9-8469F9C6ADAE}" destId="{553F3767-9990-F14C-BBFB-D566E9187931}" srcOrd="26" destOrd="0" parTransId="{FDE98730-126A-FA44-A581-267769A562E6}" sibTransId="{8FE0A35E-AA1D-854C-A4D1-0EDFCDBF5C5C}"/>
    <dgm:cxn modelId="{1AECD336-51E5-BC41-8D5D-4D5AAEF160F5}" type="presOf" srcId="{7156856C-A4AA-A34C-8372-95352D6D8A06}" destId="{E1B272B8-12D0-ED41-9355-047CFF4E28C7}" srcOrd="0" destOrd="0" presId="urn:microsoft.com/office/officeart/2005/8/layout/bProcess3"/>
    <dgm:cxn modelId="{C02C1A37-8A08-234E-803D-E567027513BA}" type="presOf" srcId="{B3D1EC80-2D47-FA47-8AD3-D560F821226E}" destId="{BA37C011-FF27-F14F-A73F-5C5FCA7A0CFC}" srcOrd="1" destOrd="0" presId="urn:microsoft.com/office/officeart/2005/8/layout/bProcess3"/>
    <dgm:cxn modelId="{DF222C37-62FF-4346-AA3B-5023E101826C}" srcId="{AB3582D0-8474-2B4C-9AC5-2DE3980A38C5}" destId="{11C70132-82F4-7545-A417-BA6F26ECCD1D}" srcOrd="0" destOrd="0" parTransId="{9FC64138-0F0F-7C43-B14E-9D95E4A8B082}" sibTransId="{23FE6400-31D4-EB4F-9321-F650C9FE3BB0}"/>
    <dgm:cxn modelId="{71D69A37-B8E2-F24E-AED7-95718AC72958}" type="presOf" srcId="{AC8AF02E-AD8F-7246-9948-0F5A1DC098F2}" destId="{280CED6B-E58C-994A-B05D-9A74367FFD03}" srcOrd="1" destOrd="0" presId="urn:microsoft.com/office/officeart/2005/8/layout/bProcess3"/>
    <dgm:cxn modelId="{697C3038-10E4-1D40-88B9-E8A4D7E3DBA4}" srcId="{6A04634E-7820-0145-9E25-31BC184E9B37}" destId="{C4FB5001-BFD1-FA4C-A821-B99DD683DEC5}" srcOrd="0" destOrd="0" parTransId="{F57DF7ED-D376-5844-A088-E7A54413A50F}" sibTransId="{26D31482-3CBE-C545-B709-ED38C0E6A0DB}"/>
    <dgm:cxn modelId="{D2088838-73BB-9F43-84E6-65CCDF7AF8DD}" srcId="{6EF1900A-E74E-4145-9953-C93AE314B9EA}" destId="{439165F6-EB2D-9746-902C-70E53EA69B6A}" srcOrd="0" destOrd="0" parTransId="{F1A8B169-0921-C14B-9EFA-B4CC54DADB53}" sibTransId="{2B3C3B6C-5A1F-1D48-A859-DFF68E541697}"/>
    <dgm:cxn modelId="{B036DF38-597E-B745-A27B-3C72FE8E6AD3}" type="presOf" srcId="{B0A0B054-E003-CF40-9CCC-1DB1A80E4B62}" destId="{FC61E61A-AFB7-7B4F-AE9C-7EAA00CBFE5C}" srcOrd="1" destOrd="0" presId="urn:microsoft.com/office/officeart/2005/8/layout/bProcess3"/>
    <dgm:cxn modelId="{96C32C3A-3D16-AF4C-9149-5057BA57E177}" type="presOf" srcId="{5A11A35A-8A8D-CD47-9F82-3C89086E4D38}" destId="{D225D3F7-82F6-5F45-A0A8-BDA8CFEE1D20}" srcOrd="0" destOrd="0" presId="urn:microsoft.com/office/officeart/2005/8/layout/bProcess3"/>
    <dgm:cxn modelId="{4C4DB33A-89C5-7844-AB54-BFDF2473B99A}" srcId="{E3FCB44D-D698-484B-8DC9-8469F9C6ADAE}" destId="{8880CE8C-A007-6641-86B4-0DE5FBA6A52C}" srcOrd="4" destOrd="0" parTransId="{3D59DF0C-886E-E743-BC58-86D142565449}" sibTransId="{3213E4D6-3E44-CB43-A072-02832771C17C}"/>
    <dgm:cxn modelId="{9F84DB3C-0576-EA41-8253-A5F09691DD58}" type="presOf" srcId="{D4C3AF6C-DEFF-E640-BD5A-9DA6000F93C8}" destId="{48D056D4-5E9B-1A40-8986-7023BFD8DF2A}" srcOrd="0" destOrd="1" presId="urn:microsoft.com/office/officeart/2005/8/layout/bProcess3"/>
    <dgm:cxn modelId="{F2EF473F-F061-CC46-833B-A57947E67ABC}" type="presOf" srcId="{9C07CFD6-2D20-D145-8FB8-D9FA7AE1488D}" destId="{7F52B19A-2EF4-1F41-B399-2E74F4E0348F}" srcOrd="0" destOrd="0" presId="urn:microsoft.com/office/officeart/2005/8/layout/bProcess3"/>
    <dgm:cxn modelId="{6738AC40-1B2B-AF4A-A78D-E222466F644B}" type="presOf" srcId="{94C0CB81-A0E9-094F-A7E1-DDDEF9804585}" destId="{3FB10964-506C-C34E-BC9A-4BD282A1DF79}" srcOrd="0" destOrd="1" presId="urn:microsoft.com/office/officeart/2005/8/layout/bProcess3"/>
    <dgm:cxn modelId="{DA457F5D-5EC2-B647-8AE2-C10E56BEEE8C}" type="presOf" srcId="{04FEF972-639D-8C4B-A05E-DBB2FAC16B25}" destId="{6EF5453C-743E-A44F-BFE6-0DB6F6B959B2}" srcOrd="0" destOrd="0" presId="urn:microsoft.com/office/officeart/2005/8/layout/bProcess3"/>
    <dgm:cxn modelId="{9775105E-A683-0F4B-990B-7AAEEEE9A16F}" type="presOf" srcId="{F99F5F71-7F8D-664B-BDBA-D9031D3742E2}" destId="{2F646B98-936F-6941-8C69-5E7A87E281BB}" srcOrd="0" destOrd="0" presId="urn:microsoft.com/office/officeart/2005/8/layout/bProcess3"/>
    <dgm:cxn modelId="{E44B995F-F9D7-434D-BBB9-85BD45B8B476}" srcId="{E3FCB44D-D698-484B-8DC9-8469F9C6ADAE}" destId="{6A04634E-7820-0145-9E25-31BC184E9B37}" srcOrd="0" destOrd="0" parTransId="{901E303C-7AEF-D747-9293-214CC8B8030A}" sibTransId="{1DBD343C-8E5E-F546-A549-5089E2BB053F}"/>
    <dgm:cxn modelId="{8AD9CF60-5C91-B042-9B5C-9CFA4DC0F777}" type="presOf" srcId="{02B3B16C-F569-614A-8C2D-3069E0007C41}" destId="{98219F5C-491F-2D41-8A56-8F41D16D4743}" srcOrd="0" destOrd="0" presId="urn:microsoft.com/office/officeart/2005/8/layout/bProcess3"/>
    <dgm:cxn modelId="{61CC3841-8C22-EA4B-A741-0182C62082A8}" type="presOf" srcId="{7F51C8E7-DEC0-4D4B-8780-DC272638B419}" destId="{9891F445-F41F-5F47-A8A9-8410EB56355D}" srcOrd="0" destOrd="0" presId="urn:microsoft.com/office/officeart/2005/8/layout/bProcess3"/>
    <dgm:cxn modelId="{A78A7743-F637-634C-997E-54FFD39D1D62}" srcId="{01CF8C56-C242-EA41-9CF0-AD8DAC156698}" destId="{9124F630-2707-6A42-BB09-FBC83015B314}" srcOrd="0" destOrd="0" parTransId="{DC8F6F1A-2125-5747-98D8-C4716EB2CF56}" sibTransId="{A12F3444-BD6A-DB42-908B-B3178F53E49A}"/>
    <dgm:cxn modelId="{F5D8FE43-7B0A-DA42-8FA9-65B82382DB10}" type="presOf" srcId="{C963C554-7428-784D-B7F1-BA19F1A590B6}" destId="{461AFD2E-34F5-CF45-9365-DD803A6AEA18}" srcOrd="0" destOrd="0" presId="urn:microsoft.com/office/officeart/2005/8/layout/bProcess3"/>
    <dgm:cxn modelId="{76F0FE43-19BE-C94B-B774-CEBBA9EAAF59}" srcId="{E3FCB44D-D698-484B-8DC9-8469F9C6ADAE}" destId="{5314A64E-EDFB-914C-9577-8140AB270DCA}" srcOrd="25" destOrd="0" parTransId="{C11BEDD2-9629-1A48-A10E-4764D43B670E}" sibTransId="{7F51C8E7-DEC0-4D4B-8780-DC272638B419}"/>
    <dgm:cxn modelId="{41D22D64-D859-C549-9D0F-27FBF2FC9D20}" type="presOf" srcId="{459FEC59-CD52-9F4E-8B6B-A040CB40B641}" destId="{782F2346-064F-544B-8141-880BE5D000CB}" srcOrd="0" destOrd="1" presId="urn:microsoft.com/office/officeart/2005/8/layout/bProcess3"/>
    <dgm:cxn modelId="{D7117644-004F-F742-B7D0-2DFE0CBC6E69}" type="presOf" srcId="{513BB7EC-669B-F04F-8B57-74988FCAB146}" destId="{205AA6D9-4989-1842-A5BB-7740B4E1156F}" srcOrd="0" destOrd="0" presId="urn:microsoft.com/office/officeart/2005/8/layout/bProcess3"/>
    <dgm:cxn modelId="{5C0AC564-3FD8-134B-9CC9-611380A64689}" type="presOf" srcId="{C41B490C-0D7D-934E-A492-37F23061BD45}" destId="{E4ED4E08-0730-0644-B631-6156BDB7A1BE}" srcOrd="0" destOrd="1" presId="urn:microsoft.com/office/officeart/2005/8/layout/bProcess3"/>
    <dgm:cxn modelId="{602D7945-EF95-4540-A84D-57BD2A7C6B26}" type="presOf" srcId="{73B2E3E0-11B7-CB42-95DF-46B1DA80D78C}" destId="{B5988C52-953B-6F46-994C-C008C1F7C477}" srcOrd="0" destOrd="1" presId="urn:microsoft.com/office/officeart/2005/8/layout/bProcess3"/>
    <dgm:cxn modelId="{4C508545-47A7-9B4F-B2DD-72A036FA3A22}" srcId="{E3FCB44D-D698-484B-8DC9-8469F9C6ADAE}" destId="{2FCC04EE-9534-8D47-B4ED-AB3F5346CC2B}" srcOrd="24" destOrd="0" parTransId="{36D8DE84-E3E3-2B41-B6DD-E7A6B3DF19D1}" sibTransId="{6A16494F-C5A8-294E-AD8A-107F7BDDA589}"/>
    <dgm:cxn modelId="{E0C23266-01D1-7E4E-8A93-74A1C517D9EE}" type="presOf" srcId="{4B4BE3C5-BC52-4F40-8956-CEF78497A486}" destId="{C09DCD6D-FDCB-8740-B851-CDF1CD126991}" srcOrd="0" destOrd="0" presId="urn:microsoft.com/office/officeart/2005/8/layout/bProcess3"/>
    <dgm:cxn modelId="{BCE53E47-D16E-BE48-9C36-887A542FB17D}" type="presOf" srcId="{EDB8D12F-A75D-3E4A-B1FD-97BBF9F90154}" destId="{0DBE850E-87E8-A74B-804D-8BB69662EB51}" srcOrd="1" destOrd="0" presId="urn:microsoft.com/office/officeart/2005/8/layout/bProcess3"/>
    <dgm:cxn modelId="{EF296669-38A7-7946-B888-0067AEA5BB61}" type="presOf" srcId="{01CF8C56-C242-EA41-9CF0-AD8DAC156698}" destId="{6FC3CB69-BF68-584A-80E5-4117D96B6312}" srcOrd="0" destOrd="0" presId="urn:microsoft.com/office/officeart/2005/8/layout/bProcess3"/>
    <dgm:cxn modelId="{35F28449-E288-6B49-AFE6-39B6315CCF16}" type="presOf" srcId="{27DCC8AA-0CF4-494E-9320-03988F20237F}" destId="{25D7D134-6276-E04C-A693-15785D62DC6A}" srcOrd="0" destOrd="0" presId="urn:microsoft.com/office/officeart/2005/8/layout/bProcess3"/>
    <dgm:cxn modelId="{00710A6A-3253-A745-9E08-2EDCAD81F746}" type="presOf" srcId="{E8452C22-AB3D-3D4E-9EDC-6E650ED6BC6B}" destId="{5D7DD79A-E372-4947-9A8A-035E0E3439D3}" srcOrd="0" destOrd="0" presId="urn:microsoft.com/office/officeart/2005/8/layout/bProcess3"/>
    <dgm:cxn modelId="{A46FFA6A-187F-0746-B552-2D006BDC9293}" type="presOf" srcId="{BE322838-BB28-BF48-986E-038935A2C131}" destId="{E4ED4E08-0730-0644-B631-6156BDB7A1BE}" srcOrd="0" destOrd="0" presId="urn:microsoft.com/office/officeart/2005/8/layout/bProcess3"/>
    <dgm:cxn modelId="{A1596F4B-16AB-C040-A47D-9502464F2155}" type="presOf" srcId="{5107ED56-8D97-574D-8014-C59C5D326CE9}" destId="{B715EE77-989D-6B4D-ACE1-5B389B9DB364}" srcOrd="0" destOrd="0" presId="urn:microsoft.com/office/officeart/2005/8/layout/bProcess3"/>
    <dgm:cxn modelId="{9C68744B-A615-0C44-AD25-6C41D2E8FD66}" srcId="{E3FCB44D-D698-484B-8DC9-8469F9C6ADAE}" destId="{EA1A2EC2-0076-8440-A676-C1E169417677}" srcOrd="21" destOrd="0" parTransId="{F5B2357C-F6A6-7443-8AEC-0052111202CF}" sibTransId="{AC8AF02E-AD8F-7246-9948-0F5A1DC098F2}"/>
    <dgm:cxn modelId="{B0A7876B-0183-F54B-AF66-48B0B41558EE}" type="presOf" srcId="{8FE0A35E-AA1D-854C-A4D1-0EDFCDBF5C5C}" destId="{46D60185-FB67-C04C-84E5-E70DB4526DFF}" srcOrd="1" destOrd="0" presId="urn:microsoft.com/office/officeart/2005/8/layout/bProcess3"/>
    <dgm:cxn modelId="{80548C4B-7E49-B645-937D-0F87D1E1CE61}" type="presOf" srcId="{6A16494F-C5A8-294E-AD8A-107F7BDDA589}" destId="{A1573313-6E45-6242-A376-AD2B964961B8}" srcOrd="1" destOrd="0" presId="urn:microsoft.com/office/officeart/2005/8/layout/bProcess3"/>
    <dgm:cxn modelId="{2071874C-BBA7-BF40-B465-5A0ECDB7FE4B}" type="presOf" srcId="{641F2FD2-BE6F-B449-80E6-66F80D33A692}" destId="{F96134DC-7D76-E04B-8A19-DC6513AEAE42}" srcOrd="1" destOrd="0" presId="urn:microsoft.com/office/officeart/2005/8/layout/bProcess3"/>
    <dgm:cxn modelId="{BB00EB6C-2FED-9448-94C3-5C33CF29206C}" srcId="{E3FCB44D-D698-484B-8DC9-8469F9C6ADAE}" destId="{A3E925C7-6449-334A-8AD5-509600BC7AC9}" srcOrd="18" destOrd="0" parTransId="{CE13523F-97DD-2746-9F7E-44CAAADCB282}" sibTransId="{5A1BDDF7-CDCC-2A49-9577-A386721A96C7}"/>
    <dgm:cxn modelId="{510E574E-B6D0-7948-A950-E7566C94E50C}" srcId="{E3FCB44D-D698-484B-8DC9-8469F9C6ADAE}" destId="{B4988FB8-16A7-674B-9154-5BE2AE0CA8D7}" srcOrd="20" destOrd="0" parTransId="{54E968EE-FCF0-4248-858C-547A26C98F0A}" sibTransId="{9C07CFD6-2D20-D145-8FB8-D9FA7AE1488D}"/>
    <dgm:cxn modelId="{7D0F636F-D19E-244E-ADF1-C83262114519}" srcId="{BE322838-BB28-BF48-986E-038935A2C131}" destId="{C41B490C-0D7D-934E-A492-37F23061BD45}" srcOrd="0" destOrd="0" parTransId="{93E1DF04-E9E4-B443-841F-7A40FAAA3EFB}" sibTransId="{ADF4A842-9F9F-174A-84E2-3A30218B8B86}"/>
    <dgm:cxn modelId="{1611A86F-983D-1145-BF9F-B6B5315581AC}" srcId="{E3FCB44D-D698-484B-8DC9-8469F9C6ADAE}" destId="{185EFDA1-8007-1647-B642-9025A96641A5}" srcOrd="14" destOrd="0" parTransId="{E39674AC-CD47-6947-974D-46FDE0D9F68F}" sibTransId="{AEEDC666-983B-AD46-8378-3CA45AEF2BE4}"/>
    <dgm:cxn modelId="{F4915450-5DBC-B44B-AC89-A56F6A81D5F9}" srcId="{25070156-A1FF-E843-ADFC-D60E17B1A0E2}" destId="{B62ED68E-FED0-5F4F-AA7C-4247DF84EE1D}" srcOrd="0" destOrd="0" parTransId="{B5C1C3C5-73D6-2B4E-AEFE-3022844405F3}" sibTransId="{06605CF2-D068-2E40-9431-C63D63AD7421}"/>
    <dgm:cxn modelId="{78618151-199D-1343-AA07-FA255A2513DA}" type="presOf" srcId="{CB41247D-3F36-AA4F-A32A-26144449CFED}" destId="{2A95065E-4F94-FA48-B47D-AE740F7215EA}" srcOrd="1" destOrd="0" presId="urn:microsoft.com/office/officeart/2005/8/layout/bProcess3"/>
    <dgm:cxn modelId="{CCC5A471-9158-A144-A6C0-25D86AF5CFA0}" type="presOf" srcId="{E3771074-F33D-9644-A933-87462E1586A1}" destId="{10AF0846-2A02-B54E-820B-FF83C841DA58}" srcOrd="0" destOrd="0" presId="urn:microsoft.com/office/officeart/2005/8/layout/bProcess3"/>
    <dgm:cxn modelId="{AEE5F051-2A2F-D344-B410-8EBDB212EDC2}" srcId="{E3FCB44D-D698-484B-8DC9-8469F9C6ADAE}" destId="{B055CB60-AE3F-1845-833B-DFA834ABE6DF}" srcOrd="16" destOrd="0" parTransId="{93622B5E-2AE1-5C44-AF6E-B43C273ADABE}" sibTransId="{FBBDACE9-8E3C-ED4D-93B1-61A10B43F956}"/>
    <dgm:cxn modelId="{CA1E5653-6FF4-DB4E-9850-C0EFD5161667}" type="presOf" srcId="{E3FCB44D-D698-484B-8DC9-8469F9C6ADAE}" destId="{2E163EE7-73AC-EC45-BFF2-D2AD76047ECE}" srcOrd="0" destOrd="0" presId="urn:microsoft.com/office/officeart/2005/8/layout/bProcess3"/>
    <dgm:cxn modelId="{30DEEB74-A1FC-6C48-B065-9755884C4C2F}" type="presOf" srcId="{596E1B70-247F-F249-AAEB-69BED7B625B9}" destId="{35720C06-45C2-0045-9448-D3FEA70BE706}" srcOrd="0" destOrd="0" presId="urn:microsoft.com/office/officeart/2005/8/layout/bProcess3"/>
    <dgm:cxn modelId="{48C4DB75-1CE6-8545-8527-A40E86DF6F92}" type="presOf" srcId="{673AD0E2-4D76-4041-B706-CCD58BBF00EC}" destId="{4D6A00DA-655A-8F47-AF34-685C50B2167C}" srcOrd="0" destOrd="1" presId="urn:microsoft.com/office/officeart/2005/8/layout/bProcess3"/>
    <dgm:cxn modelId="{1795A476-E019-FA40-AD25-B90B454E529A}" type="presOf" srcId="{27DCC8AA-0CF4-494E-9320-03988F20237F}" destId="{8D7BECB6-CBF8-3042-B801-B5A2F9194E11}" srcOrd="1" destOrd="0" presId="urn:microsoft.com/office/officeart/2005/8/layout/bProcess3"/>
    <dgm:cxn modelId="{BAA8B076-E91D-1E4C-8187-C4112405BA81}" srcId="{16E135ED-5AEF-F54A-9067-33B633FD3C7A}" destId="{D4C3AF6C-DEFF-E640-BD5A-9DA6000F93C8}" srcOrd="0" destOrd="0" parTransId="{1AF1D248-85E5-0E47-8883-17D32ACEE580}" sibTransId="{93E438E8-B169-0946-A11D-66613EDDEE7A}"/>
    <dgm:cxn modelId="{16FB2158-601B-D742-9D61-91611A7966A5}" type="presOf" srcId="{E095686E-AAF1-6844-AE09-9123D1B75403}" destId="{923C84CC-EF4B-0147-8B86-F6748F3C1F48}" srcOrd="1" destOrd="0" presId="urn:microsoft.com/office/officeart/2005/8/layout/bProcess3"/>
    <dgm:cxn modelId="{A9F18078-E677-B84C-9906-C3CAC1EF4947}" srcId="{E3FCB44D-D698-484B-8DC9-8469F9C6ADAE}" destId="{52C9E9BB-2B54-174D-A091-9ADAAB4D5747}" srcOrd="15" destOrd="0" parTransId="{61631F0C-9002-3A4C-A857-260A5E27628D}" sibTransId="{EDB8D12F-A75D-3E4A-B1FD-97BBF9F90154}"/>
    <dgm:cxn modelId="{42A0FA78-98BA-BB42-8537-3A336F76ABD3}" type="presOf" srcId="{CB41247D-3F36-AA4F-A32A-26144449CFED}" destId="{E8442EAA-6E59-FD42-917F-FF7856AB5654}" srcOrd="0" destOrd="0" presId="urn:microsoft.com/office/officeart/2005/8/layout/bProcess3"/>
    <dgm:cxn modelId="{87A93C79-FB10-E244-91CC-B2F7B3591AF1}" srcId="{C39808E6-E939-7241-9C9A-354CCED52178}" destId="{5E196AD9-05BB-794A-89FF-B3B424B04EB5}" srcOrd="0" destOrd="0" parTransId="{CCE61696-3D13-0D44-ADCA-232B933860BF}" sibTransId="{FED38AE2-29F3-CC49-9EA2-1350B8DD1155}"/>
    <dgm:cxn modelId="{52499D59-83AD-A249-A79A-7F11C4A94EDB}" srcId="{553F3767-9990-F14C-BBFB-D566E9187931}" destId="{DD41743E-981A-A542-BF28-50894C0B614D}" srcOrd="0" destOrd="0" parTransId="{F0181B6B-2A4A-5044-BBFC-BFEA89F3038B}" sibTransId="{D1CF57A0-00EB-A14C-B975-A9BDF449AA71}"/>
    <dgm:cxn modelId="{41E6797C-C510-C943-B1C3-BEDD5EEC9C93}" srcId="{185EFDA1-8007-1647-B642-9025A96641A5}" destId="{94C0CB81-A0E9-094F-A7E1-DDDEF9804585}" srcOrd="0" destOrd="0" parTransId="{FBA03C83-0A05-9247-8DFD-2ABDE8C072C5}" sibTransId="{BAF34A1C-80C7-E146-AD3C-D831B6F5E6A5}"/>
    <dgm:cxn modelId="{0F52517E-6695-C842-A70B-D2302BAC9512}" type="presOf" srcId="{916B156E-6488-B344-A977-AEF502407119}" destId="{9C8AA782-1013-7F41-A9A0-979DEBA1F7B1}" srcOrd="0" destOrd="0" presId="urn:microsoft.com/office/officeart/2005/8/layout/bProcess3"/>
    <dgm:cxn modelId="{405A7F7E-453A-1148-9B50-B6C16313E733}" type="presOf" srcId="{F6E1D5F2-1435-0C48-949F-DEDFF8A3E69C}" destId="{10AF0846-2A02-B54E-820B-FF83C841DA58}" srcOrd="0" destOrd="1" presId="urn:microsoft.com/office/officeart/2005/8/layout/bProcess3"/>
    <dgm:cxn modelId="{1342A180-2A39-974D-A49E-7EF49101AFCA}" type="presOf" srcId="{D4A71F00-FEF8-094C-814D-61E562017EA5}" destId="{6A381B63-E75D-8048-B853-F7A3EA0B75AC}" srcOrd="0" destOrd="0" presId="urn:microsoft.com/office/officeart/2005/8/layout/bProcess3"/>
    <dgm:cxn modelId="{EA83DF81-4C23-8E4E-A7B3-5F835766C0D2}" type="presOf" srcId="{4B32E838-7F73-E347-AEA2-819D5D9B14A5}" destId="{5FBA82FC-E082-514D-A63F-A63045F86C55}" srcOrd="0" destOrd="1" presId="urn:microsoft.com/office/officeart/2005/8/layout/bProcess3"/>
    <dgm:cxn modelId="{C1803982-4D71-0D47-8C28-E546DF3ABBC3}" type="presOf" srcId="{1DBD343C-8E5E-F546-A549-5089E2BB053F}" destId="{C5C12FF5-95C4-E842-B673-C095EE028AC2}" srcOrd="1" destOrd="0" presId="urn:microsoft.com/office/officeart/2005/8/layout/bProcess3"/>
    <dgm:cxn modelId="{329E3984-7391-6044-A936-C37AF4CAF063}" type="presOf" srcId="{E5FE6067-9147-2741-8ABD-558F6A788A13}" destId="{13F3B68A-76DA-DD4D-99C5-5340A755E5CB}" srcOrd="0" destOrd="0" presId="urn:microsoft.com/office/officeart/2005/8/layout/bProcess3"/>
    <dgm:cxn modelId="{79947984-B9A1-064E-9AE2-73BC0FCB89EE}" type="presOf" srcId="{1C981CBE-906D-8248-9BEC-0FD4A97EE539}" destId="{2E1A3EC9-6E46-754A-846C-62CDE6F6A3F7}" srcOrd="0" destOrd="0" presId="urn:microsoft.com/office/officeart/2005/8/layout/bProcess3"/>
    <dgm:cxn modelId="{3C5C3F85-8FC7-3B4E-A6A5-42ABFE25FDA4}" type="presOf" srcId="{FBBDACE9-8E3C-ED4D-93B1-61A10B43F956}" destId="{50C1C40E-9534-CF42-835B-CE2BD9220193}" srcOrd="1" destOrd="0" presId="urn:microsoft.com/office/officeart/2005/8/layout/bProcess3"/>
    <dgm:cxn modelId="{94AD9985-0825-FE4B-B44C-CA289DBAC843}" type="presOf" srcId="{641F2FD2-BE6F-B449-80E6-66F80D33A692}" destId="{1A8FBF1E-6B64-A647-87ED-C864D270FD9E}" srcOrd="0" destOrd="0" presId="urn:microsoft.com/office/officeart/2005/8/layout/bProcess3"/>
    <dgm:cxn modelId="{E2C6AC85-DE7B-EE43-9B0E-B1853933A1E2}" type="presOf" srcId="{DAD29B99-A2F6-ED41-BDF7-030B72CE77B5}" destId="{E1B272B8-12D0-ED41-9355-047CFF4E28C7}" srcOrd="0" destOrd="1" presId="urn:microsoft.com/office/officeart/2005/8/layout/bProcess3"/>
    <dgm:cxn modelId="{C5B7B685-14A3-8F41-B50D-2E23BA98EBF0}" srcId="{E3FCB44D-D698-484B-8DC9-8469F9C6ADAE}" destId="{5107ED56-8D97-574D-8014-C59C5D326CE9}" srcOrd="5" destOrd="0" parTransId="{41AA64C0-E130-6047-B273-419C0C9C8690}" sibTransId="{B0A0B054-E003-CF40-9CCC-1DB1A80E4B62}"/>
    <dgm:cxn modelId="{D464D187-7EAE-604F-B354-92302E15BAB0}" srcId="{EA1A2EC2-0076-8440-A676-C1E169417677}" destId="{459FEC59-CD52-9F4E-8B6B-A040CB40B641}" srcOrd="0" destOrd="0" parTransId="{02C06EE8-13DD-FB43-B632-472C9A4F606D}" sibTransId="{4BD06E9A-6A58-6946-927E-D7488DE0C10C}"/>
    <dgm:cxn modelId="{B50A0688-D4F2-6F41-8ED5-DE01536D0294}" srcId="{AD304869-6BFA-1348-8C3F-0C8F7E71D08A}" destId="{5F9C06EA-56D3-3647-9F01-D1B17D045ABA}" srcOrd="0" destOrd="0" parTransId="{FACB6107-1585-A240-AB06-FC832CE7C462}" sibTransId="{CE18C9D8-C426-A04B-9255-26DC950BA753}"/>
    <dgm:cxn modelId="{EAEF2B88-B006-8C48-8AB2-D1607B8FA4C1}" type="presOf" srcId="{EEEB1A63-A4C2-5548-8A74-41DC3C77A63A}" destId="{FD1D6DB2-CC9B-3946-9762-AE8233785AD9}" srcOrd="1" destOrd="0" presId="urn:microsoft.com/office/officeart/2005/8/layout/bProcess3"/>
    <dgm:cxn modelId="{D6A28788-9846-864C-90B8-7021CF1D8179}" srcId="{1C981CBE-906D-8248-9BEC-0FD4A97EE539}" destId="{EAA56196-5138-7C47-A985-93492B8F50CB}" srcOrd="0" destOrd="0" parTransId="{19E11E2C-A2C6-9844-A8E1-FA55191EA2DE}" sibTransId="{55093A71-412C-FF47-9B39-24DDCE9D7591}"/>
    <dgm:cxn modelId="{6CF4BA88-DAE1-8244-B8C9-1E549FAA4BD4}" srcId="{E3FCB44D-D698-484B-8DC9-8469F9C6ADAE}" destId="{A43DCC2D-5DA1-CD45-8600-B9FA20073786}" srcOrd="7" destOrd="0" parTransId="{E877B273-853E-AC46-BCD4-0A4AF3A7210A}" sibTransId="{02B3B16C-F569-614A-8C2D-3069E0007C41}"/>
    <dgm:cxn modelId="{DF30E789-8043-244E-99ED-7C37D01B5681}" type="presOf" srcId="{596E1B70-247F-F249-AAEB-69BED7B625B9}" destId="{6A3B5CA4-C0F3-CF4B-8394-454BC080578D}" srcOrd="1" destOrd="0" presId="urn:microsoft.com/office/officeart/2005/8/layout/bProcess3"/>
    <dgm:cxn modelId="{2EFFFC8E-D22A-DD42-830A-187DB395EDB5}" type="presOf" srcId="{52C9E9BB-2B54-174D-A091-9ADAAB4D5747}" destId="{C41C3370-01B7-E74C-A6DF-EF104741518A}" srcOrd="0" destOrd="0" presId="urn:microsoft.com/office/officeart/2005/8/layout/bProcess3"/>
    <dgm:cxn modelId="{1F505E8F-8B00-8E4F-A2FF-701215C9D377}" type="presOf" srcId="{82BD7D35-1FB7-4A41-87AC-25C08C45AB10}" destId="{9C8AA782-1013-7F41-A9A0-979DEBA1F7B1}" srcOrd="0" destOrd="1" presId="urn:microsoft.com/office/officeart/2005/8/layout/bProcess3"/>
    <dgm:cxn modelId="{916D1C91-F8B4-3F4D-901E-FACE4B86E311}" type="presOf" srcId="{A3E925C7-6449-334A-8AD5-509600BC7AC9}" destId="{3E71BFB2-81FB-0149-8F2D-1790F79C7ADF}" srcOrd="0" destOrd="0" presId="urn:microsoft.com/office/officeart/2005/8/layout/bProcess3"/>
    <dgm:cxn modelId="{5916AF91-4AA9-6A4D-919F-CBDF48F6F5EE}" type="presOf" srcId="{5A1BDDF7-CDCC-2A49-9577-A386721A96C7}" destId="{B697474E-E2C2-3B4A-98CB-3FD1B2F21C77}" srcOrd="0" destOrd="0" presId="urn:microsoft.com/office/officeart/2005/8/layout/bProcess3"/>
    <dgm:cxn modelId="{86033093-34E1-0A48-BDA3-7B7EED5D1C65}" type="presOf" srcId="{A43DCC2D-5DA1-CD45-8600-B9FA20073786}" destId="{B292FCA4-76A6-5942-810E-3A0959FDF0A9}" srcOrd="0" destOrd="0" presId="urn:microsoft.com/office/officeart/2005/8/layout/bProcess3"/>
    <dgm:cxn modelId="{95F19C94-FE5A-794E-8120-0AA9B8FC36CB}" srcId="{8880CE8C-A007-6641-86B4-0DE5FBA6A52C}" destId="{73B2E3E0-11B7-CB42-95DF-46B1DA80D78C}" srcOrd="0" destOrd="0" parTransId="{06FBE067-ABED-7744-BFA8-577312BCCFE9}" sibTransId="{22386674-9382-6F40-815F-0AF5FA11C222}"/>
    <dgm:cxn modelId="{D88D4295-0845-6B48-B853-19DFA13A64DD}" srcId="{E3FCB44D-D698-484B-8DC9-8469F9C6ADAE}" destId="{7156856C-A4AA-A34C-8372-95352D6D8A06}" srcOrd="17" destOrd="0" parTransId="{E332494E-61AB-AE49-A6DB-59F6D37E28F5}" sibTransId="{4B4BE3C5-BC52-4F40-8956-CEF78497A486}"/>
    <dgm:cxn modelId="{D13F9396-F99D-2A44-9356-17603D34BEC7}" type="presOf" srcId="{898596FB-071B-CF42-A748-39C5150A43E0}" destId="{4F6B39DF-FC37-504D-9D4B-93F73257C42A}" srcOrd="0" destOrd="1" presId="urn:microsoft.com/office/officeart/2005/8/layout/bProcess3"/>
    <dgm:cxn modelId="{8A846297-9B11-4F4D-B126-EE79819549F5}" type="presOf" srcId="{90D8E7DA-2823-9542-85E1-059F10FB5FBC}" destId="{C41C3370-01B7-E74C-A6DF-EF104741518A}" srcOrd="0" destOrd="1" presId="urn:microsoft.com/office/officeart/2005/8/layout/bProcess3"/>
    <dgm:cxn modelId="{980B479B-828A-704A-AB5C-EBCA30BC15F4}" srcId="{E3FCB44D-D698-484B-8DC9-8469F9C6ADAE}" destId="{BB8B32AB-E2AF-5E48-8FBC-3CCB0C734229}" srcOrd="22" destOrd="0" parTransId="{FB29C729-33BF-3241-B9F2-1D251F0C8AB9}" sibTransId="{CB41247D-3F36-AA4F-A32A-26144449CFED}"/>
    <dgm:cxn modelId="{81512BA2-3463-A844-8072-BC090AD8BEA9}" type="presOf" srcId="{C963C554-7428-784D-B7F1-BA19F1A590B6}" destId="{E0CC900A-C4A4-2445-9EB9-153B4C705AF6}" srcOrd="1" destOrd="0" presId="urn:microsoft.com/office/officeart/2005/8/layout/bProcess3"/>
    <dgm:cxn modelId="{12CB94A3-89CB-A84E-97A3-69558C5043DD}" type="presOf" srcId="{BB8B32AB-E2AF-5E48-8FBC-3CCB0C734229}" destId="{5FBA82FC-E082-514D-A63F-A63045F86C55}" srcOrd="0" destOrd="0" presId="urn:microsoft.com/office/officeart/2005/8/layout/bProcess3"/>
    <dgm:cxn modelId="{3AE9F7A5-1425-4D41-8384-C4A1C07C942C}" type="presOf" srcId="{B4988FB8-16A7-674B-9154-5BE2AE0CA8D7}" destId="{4F6B39DF-FC37-504D-9D4B-93F73257C42A}" srcOrd="0" destOrd="0" presId="urn:microsoft.com/office/officeart/2005/8/layout/bProcess3"/>
    <dgm:cxn modelId="{35026FA6-7F33-FD4C-A35B-879D3F49FC18}" srcId="{E3FCB44D-D698-484B-8DC9-8469F9C6ADAE}" destId="{513BB7EC-669B-F04F-8B57-74988FCAB146}" srcOrd="8" destOrd="0" parTransId="{C107E049-726F-8D46-ABF7-3AC3F7ECAECC}" sibTransId="{F99F5F71-7F8D-664B-BDBA-D9031D3742E2}"/>
    <dgm:cxn modelId="{50843EA8-E3AE-2A4C-9F19-2D73F90706A2}" type="presOf" srcId="{E095686E-AAF1-6844-AE09-9123D1B75403}" destId="{5A8C4BB5-AD67-A74E-8BD1-5258469AA017}" srcOrd="0" destOrd="0" presId="urn:microsoft.com/office/officeart/2005/8/layout/bProcess3"/>
    <dgm:cxn modelId="{EAB37DA8-003E-C245-B3D6-8DBFD33F5274}" type="presOf" srcId="{E5FE6067-9147-2741-8ABD-558F6A788A13}" destId="{DA390028-C898-4049-9F5D-C1E1571BC74A}" srcOrd="1" destOrd="0" presId="urn:microsoft.com/office/officeart/2005/8/layout/bProcess3"/>
    <dgm:cxn modelId="{BF5406AA-4553-8144-98AB-6DC852A8503D}" type="presOf" srcId="{AD304869-6BFA-1348-8C3F-0C8F7E71D08A}" destId="{2C4DBBFD-3F74-0143-BBF0-B3C1CE918DBE}" srcOrd="0" destOrd="0" presId="urn:microsoft.com/office/officeart/2005/8/layout/bProcess3"/>
    <dgm:cxn modelId="{ACBFFBAA-2233-4F42-90D5-8E2358294E9A}" type="presOf" srcId="{B3D1EC80-2D47-FA47-8AD3-D560F821226E}" destId="{11438AB4-E406-6F4A-89E1-393430DDD391}" srcOrd="0" destOrd="0" presId="urn:microsoft.com/office/officeart/2005/8/layout/bProcess3"/>
    <dgm:cxn modelId="{21ECEBAC-4CF6-E24C-9A0F-C3DFF3A1C843}" type="presOf" srcId="{5314A64E-EDFB-914C-9577-8140AB270DCA}" destId="{012B9E0E-768B-FE43-8503-EF1CE1EFDCFF}" srcOrd="0" destOrd="0" presId="urn:microsoft.com/office/officeart/2005/8/layout/bProcess3"/>
    <dgm:cxn modelId="{9ADE29AE-7A97-8E4D-B7DB-A8571560E197}" type="presOf" srcId="{8FE0A35E-AA1D-854C-A4D1-0EDFCDBF5C5C}" destId="{5B068EAC-B4A2-744B-930E-170D28414321}" srcOrd="0" destOrd="0" presId="urn:microsoft.com/office/officeart/2005/8/layout/bProcess3"/>
    <dgm:cxn modelId="{054BB3B3-FF8C-014C-BC82-442589C104BD}" type="presOf" srcId="{4B4BE3C5-BC52-4F40-8956-CEF78497A486}" destId="{8AE573BC-3946-094A-8904-A9EC4AA8C9CA}" srcOrd="1" destOrd="0" presId="urn:microsoft.com/office/officeart/2005/8/layout/bProcess3"/>
    <dgm:cxn modelId="{D59B28B6-980E-B34B-8CF7-56D7D3E47CEF}" type="presOf" srcId="{B0A0B054-E003-CF40-9CCC-1DB1A80E4B62}" destId="{8DE6D694-AE6A-3140-8C24-156FEA260990}" srcOrd="0" destOrd="0" presId="urn:microsoft.com/office/officeart/2005/8/layout/bProcess3"/>
    <dgm:cxn modelId="{63488EB9-7E5D-4E42-92DA-D0978D2A17A4}" srcId="{916B156E-6488-B344-A977-AEF502407119}" destId="{82BD7D35-1FB7-4A41-87AC-25C08C45AB10}" srcOrd="0" destOrd="0" parTransId="{25C50F0F-5DE4-CB48-93B2-9324B35A25C1}" sibTransId="{53ED49C3-45A8-3A43-970B-EC5109BC1D16}"/>
    <dgm:cxn modelId="{8E12EAB9-1230-9548-969E-9095B60309B8}" type="presOf" srcId="{7F51C8E7-DEC0-4D4B-8780-DC272638B419}" destId="{6D58FDAC-DFFE-304B-806F-A84CDFDCE2FF}" srcOrd="1" destOrd="0" presId="urn:microsoft.com/office/officeart/2005/8/layout/bProcess3"/>
    <dgm:cxn modelId="{5C80F8B9-7EAD-F94F-B17E-97FDF4B89611}" srcId="{E3FCB44D-D698-484B-8DC9-8469F9C6ADAE}" destId="{6EF1900A-E74E-4145-9953-C93AE314B9EA}" srcOrd="10" destOrd="0" parTransId="{BF95BC46-119E-A54C-8E3D-EB85264B7AEF}" sibTransId="{B3D1EC80-2D47-FA47-8AD3-D560F821226E}"/>
    <dgm:cxn modelId="{30C1A4BA-784E-024F-9FDF-54838FB36A4A}" type="presOf" srcId="{5E196AD9-05BB-794A-89FF-B3B424B04EB5}" destId="{56028BA0-CEA4-A14D-86CE-116732AC049B}" srcOrd="0" destOrd="1" presId="urn:microsoft.com/office/officeart/2005/8/layout/bProcess3"/>
    <dgm:cxn modelId="{0BD285BC-21AF-FC41-AA79-412448390E23}" srcId="{E3FCB44D-D698-484B-8DC9-8469F9C6ADAE}" destId="{16E135ED-5AEF-F54A-9067-33B633FD3C7A}" srcOrd="13" destOrd="0" parTransId="{495BEBD8-DD70-FA44-83FB-FE4876F4A9B6}" sibTransId="{641F2FD2-BE6F-B449-80E6-66F80D33A692}"/>
    <dgm:cxn modelId="{328D0AC0-2A25-D045-9E3C-C02087433B53}" srcId="{7156856C-A4AA-A34C-8372-95352D6D8A06}" destId="{DAD29B99-A2F6-ED41-BDF7-030B72CE77B5}" srcOrd="0" destOrd="0" parTransId="{9AF537AB-D85D-B745-A810-C5769C7ACD1A}" sibTransId="{10B7CA65-4271-C34D-9912-A0ABF68416DB}"/>
    <dgm:cxn modelId="{7D5526C0-0F11-5743-961B-7CFE0BA7744F}" type="presOf" srcId="{DD41743E-981A-A542-BF28-50894C0B614D}" destId="{B49D7F3C-C0D7-8346-BCC2-D6C90A386C40}" srcOrd="0" destOrd="1" presId="urn:microsoft.com/office/officeart/2005/8/layout/bProcess3"/>
    <dgm:cxn modelId="{4DAFD9C0-862E-A445-942B-9A6D4FE68709}" type="presOf" srcId="{C4FB5001-BFD1-FA4C-A821-B99DD683DEC5}" destId="{E0F2E348-E7B9-FE46-8E81-AF9D7D811B1F}" srcOrd="0" destOrd="1" presId="urn:microsoft.com/office/officeart/2005/8/layout/bProcess3"/>
    <dgm:cxn modelId="{8F2CCBC4-0937-5C42-B5A4-4A5A0DC8DAFF}" srcId="{BB8B32AB-E2AF-5E48-8FBC-3CCB0C734229}" destId="{4B32E838-7F73-E347-AEA2-819D5D9B14A5}" srcOrd="0" destOrd="0" parTransId="{6C861287-B160-404B-A2B2-B6BEB60D81D9}" sibTransId="{500EE82D-0F35-BB40-AE1D-884CC6975B9A}"/>
    <dgm:cxn modelId="{0662B2C5-B775-4A4A-AF4E-F371D906F8E0}" type="presOf" srcId="{1DBD343C-8E5E-F546-A549-5089E2BB053F}" destId="{C3856124-262D-8B4D-BC31-0EC6F7125051}" srcOrd="0" destOrd="0" presId="urn:microsoft.com/office/officeart/2005/8/layout/bProcess3"/>
    <dgm:cxn modelId="{05F614C6-A9E4-224E-ADE7-544EF60B49CB}" type="presOf" srcId="{2FCC04EE-9534-8D47-B4ED-AB3F5346CC2B}" destId="{8614BC8B-F304-5F42-A391-D299A94C739B}" srcOrd="0" destOrd="0" presId="urn:microsoft.com/office/officeart/2005/8/layout/bProcess3"/>
    <dgm:cxn modelId="{B2761AC6-3289-A84F-9400-EB97EDD3A6DF}" type="presOf" srcId="{439165F6-EB2D-9746-902C-70E53EA69B6A}" destId="{38EC4396-2721-4941-808D-2EDCE47EC424}" srcOrd="0" destOrd="1" presId="urn:microsoft.com/office/officeart/2005/8/layout/bProcess3"/>
    <dgm:cxn modelId="{895C4EC7-CC75-8048-A83D-9DC48A250C50}" type="presOf" srcId="{C39808E6-E939-7241-9C9A-354CCED52178}" destId="{56028BA0-CEA4-A14D-86CE-116732AC049B}" srcOrd="0" destOrd="0" presId="urn:microsoft.com/office/officeart/2005/8/layout/bProcess3"/>
    <dgm:cxn modelId="{F0C8F7C9-4311-8E41-BFE4-AEFDA2C5EF1B}" type="presOf" srcId="{04FEF972-639D-8C4B-A05E-DBB2FAC16B25}" destId="{35C945A4-BF12-2D42-A8A0-2B0C6A7E6824}" srcOrd="1" destOrd="0" presId="urn:microsoft.com/office/officeart/2005/8/layout/bProcess3"/>
    <dgm:cxn modelId="{F313ABCA-5106-A24B-9EF9-05E58697131D}" type="presOf" srcId="{42F4D01B-C027-334C-9C42-423C0BBEB045}" destId="{8614BC8B-F304-5F42-A391-D299A94C739B}" srcOrd="0" destOrd="1" presId="urn:microsoft.com/office/officeart/2005/8/layout/bProcess3"/>
    <dgm:cxn modelId="{9F6AC7D2-48C3-5E46-BB22-41D614A45972}" type="presOf" srcId="{0157BB35-8615-C648-99FE-19B949A5578F}" destId="{9B1B4CA7-0F01-ED40-93FE-630F79816A73}" srcOrd="1" destOrd="0" presId="urn:microsoft.com/office/officeart/2005/8/layout/bProcess3"/>
    <dgm:cxn modelId="{CE68A1D4-DFC5-6447-AF28-8ADE59B27A19}" srcId="{A43DCC2D-5DA1-CD45-8600-B9FA20073786}" destId="{3A3424D0-00A7-2B4F-9D25-DD1A40E5324C}" srcOrd="0" destOrd="0" parTransId="{57481280-D0E6-D742-818A-E58E911F69F4}" sibTransId="{4F0F4532-030F-7B48-AC51-6A4D566579DD}"/>
    <dgm:cxn modelId="{9D9F67D5-0AF6-7E45-96CC-907B71B6B04C}" type="presOf" srcId="{C7823FE9-0DCB-5244-BDE7-95ADE0FEFE96}" destId="{012B9E0E-768B-FE43-8503-EF1CE1EFDCFF}" srcOrd="0" destOrd="1" presId="urn:microsoft.com/office/officeart/2005/8/layout/bProcess3"/>
    <dgm:cxn modelId="{C9F58BD8-FD3B-2347-AECA-EB3CDF5C6CB1}" srcId="{A3E925C7-6449-334A-8AD5-509600BC7AC9}" destId="{3258A391-D382-2244-912C-81426DAD92A2}" srcOrd="0" destOrd="0" parTransId="{EFCECF16-A0AA-854A-9393-F59EE4313C86}" sibTransId="{BCB8C9CB-F893-DA43-8AD9-27FA6AAC8AF2}"/>
    <dgm:cxn modelId="{EFC722DC-D698-194F-BF80-C516D3C8543B}" srcId="{52C9E9BB-2B54-174D-A091-9ADAAB4D5747}" destId="{90D8E7DA-2823-9542-85E1-059F10FB5FBC}" srcOrd="0" destOrd="0" parTransId="{7DDC0528-E123-C549-BD42-EA0CFF5AD22F}" sibTransId="{7A6D5883-CDD2-D647-95D2-56660E167F00}"/>
    <dgm:cxn modelId="{C57B32E5-2B9C-F947-BF3C-13CA634B071E}" type="presOf" srcId="{AB2B4C9B-48C7-0442-95DC-5F216B09E82D}" destId="{205AA6D9-4989-1842-A5BB-7740B4E1156F}" srcOrd="0" destOrd="1" presId="urn:microsoft.com/office/officeart/2005/8/layout/bProcess3"/>
    <dgm:cxn modelId="{2236FAE6-2ACA-2A42-A981-289BB3FDFDE7}" type="presOf" srcId="{87F81BB9-0DF3-0E43-9064-FE1E82E3110D}" destId="{B715EE77-989D-6B4D-ACE1-5B389B9DB364}" srcOrd="0" destOrd="1" presId="urn:microsoft.com/office/officeart/2005/8/layout/bProcess3"/>
    <dgm:cxn modelId="{6AFF8EE8-0532-DC4B-ADEB-A9FCC84FBE4D}" type="presOf" srcId="{6EF1900A-E74E-4145-9953-C93AE314B9EA}" destId="{38EC4396-2721-4941-808D-2EDCE47EC424}" srcOrd="0" destOrd="0" presId="urn:microsoft.com/office/officeart/2005/8/layout/bProcess3"/>
    <dgm:cxn modelId="{D65423E9-B598-804D-B0A8-7437C28116F0}" type="presOf" srcId="{6A04634E-7820-0145-9E25-31BC184E9B37}" destId="{E0F2E348-E7B9-FE46-8E81-AF9D7D811B1F}" srcOrd="0" destOrd="0" presId="urn:microsoft.com/office/officeart/2005/8/layout/bProcess3"/>
    <dgm:cxn modelId="{D89FCFEA-C37D-D242-9704-1B39F0F9AD6A}" type="presOf" srcId="{97C107E2-6FB2-0942-900D-3A76C9F2E227}" destId="{E35083AA-E098-564D-9667-AEA90A9BDA4E}" srcOrd="0" destOrd="1" presId="urn:microsoft.com/office/officeart/2005/8/layout/bProcess3"/>
    <dgm:cxn modelId="{871BECEC-8A83-BC4B-876E-FDAEF374145A}" srcId="{B4988FB8-16A7-674B-9154-5BE2AE0CA8D7}" destId="{898596FB-071B-CF42-A748-39C5150A43E0}" srcOrd="0" destOrd="0" parTransId="{06DD48A0-1244-A34F-8D0C-D589DCC50624}" sibTransId="{AE9243AE-455E-DE41-BCC4-1D5BCCD6585D}"/>
    <dgm:cxn modelId="{644FD1ED-539B-1248-91D9-3B7571020748}" type="presOf" srcId="{5A1BDDF7-CDCC-2A49-9577-A386721A96C7}" destId="{7999F7E8-4565-D148-81DD-ACBB526CD8E7}" srcOrd="1" destOrd="0" presId="urn:microsoft.com/office/officeart/2005/8/layout/bProcess3"/>
    <dgm:cxn modelId="{C2B5AFEE-3F86-0447-926C-D04FEC868925}" srcId="{E3FCB44D-D698-484B-8DC9-8469F9C6ADAE}" destId="{AD304869-6BFA-1348-8C3F-0C8F7E71D08A}" srcOrd="9" destOrd="0" parTransId="{D7E9F1D5-2D58-C440-BBE9-C5EA5399045C}" sibTransId="{EEEB1A63-A4C2-5548-8A74-41DC3C77A63A}"/>
    <dgm:cxn modelId="{AB263EEF-228A-494E-8479-D0CB4801D3CC}" type="presOf" srcId="{FBBDACE9-8E3C-ED4D-93B1-61A10B43F956}" destId="{E79198F8-4B48-CF43-8BC5-8A4EBA059AA6}" srcOrd="0" destOrd="0" presId="urn:microsoft.com/office/officeart/2005/8/layout/bProcess3"/>
    <dgm:cxn modelId="{199DBAEF-3814-8A4D-977D-8C1D6F539819}" srcId="{E3FCB44D-D698-484B-8DC9-8469F9C6ADAE}" destId="{D4A71F00-FEF8-094C-814D-61E562017EA5}" srcOrd="1" destOrd="0" parTransId="{5F17B1AE-7297-6C40-9352-E6BBFE125F21}" sibTransId="{C963C554-7428-784D-B7F1-BA19F1A590B6}"/>
    <dgm:cxn modelId="{3770A2F0-B80D-B240-B79B-F2E5C26948C6}" srcId="{0B2803BE-AAA6-FF4A-963D-EC72AEC8E5E7}" destId="{673AD0E2-4D76-4041-B706-CCD58BBF00EC}" srcOrd="0" destOrd="0" parTransId="{398D6A39-210F-C84D-A299-D8390C63B5C5}" sibTransId="{25AB7710-00A1-EB47-A641-D469933AC213}"/>
    <dgm:cxn modelId="{528CAEF1-F774-CF48-8507-4F282A1D6756}" srcId="{E3FCB44D-D698-484B-8DC9-8469F9C6ADAE}" destId="{BE322838-BB28-BF48-986E-038935A2C131}" srcOrd="6" destOrd="0" parTransId="{D97109AA-CDA0-8F4E-A548-0A457D3B6617}" sibTransId="{E8452C22-AB3D-3D4E-9EDC-6E650ED6BC6B}"/>
    <dgm:cxn modelId="{AABC6DF2-F852-2D48-A11D-833013F94618}" type="presOf" srcId="{3213E4D6-3E44-CB43-A072-02832771C17C}" destId="{4CC260B0-55BD-8C49-8E97-DAEA188C6A5E}" srcOrd="1" destOrd="0" presId="urn:microsoft.com/office/officeart/2005/8/layout/bProcess3"/>
    <dgm:cxn modelId="{F48BBDF3-49FF-7942-8309-9597A04D5212}" type="presOf" srcId="{16E135ED-5AEF-F54A-9067-33B633FD3C7A}" destId="{48D056D4-5E9B-1A40-8986-7023BFD8DF2A}" srcOrd="0" destOrd="0" presId="urn:microsoft.com/office/officeart/2005/8/layout/bProcess3"/>
    <dgm:cxn modelId="{925FBDF4-A3BE-1D40-A0C9-5536BC1E42B9}" srcId="{5314A64E-EDFB-914C-9577-8140AB270DCA}" destId="{C7823FE9-0DCB-5244-BDE7-95ADE0FEFE96}" srcOrd="0" destOrd="0" parTransId="{2194D03F-7A50-5042-A523-9044494236F0}" sibTransId="{71C64167-E86F-7F42-9697-ACEAAF2DEFF0}"/>
    <dgm:cxn modelId="{05591AF5-CBB6-5446-8E36-23EBA1BABA53}" type="presOf" srcId="{3258A391-D382-2244-912C-81426DAD92A2}" destId="{3E71BFB2-81FB-0149-8F2D-1790F79C7ADF}" srcOrd="0" destOrd="1" presId="urn:microsoft.com/office/officeart/2005/8/layout/bProcess3"/>
    <dgm:cxn modelId="{6BB7FAF9-824C-0144-B09C-57B3500003C1}" srcId="{E3FCB44D-D698-484B-8DC9-8469F9C6ADAE}" destId="{0B2803BE-AAA6-FF4A-963D-EC72AEC8E5E7}" srcOrd="23" destOrd="0" parTransId="{DA9BFA6F-DBE2-7F40-8479-1CB470E70F01}" sibTransId="{596E1B70-247F-F249-AAEB-69BED7B625B9}"/>
    <dgm:cxn modelId="{340C2BFA-6AA2-6D46-9231-29128724DA18}" type="presOf" srcId="{5A11A35A-8A8D-CD47-9F82-3C89086E4D38}" destId="{A1765E8C-BCB2-F645-8307-2BD944B17905}" srcOrd="1" destOrd="0" presId="urn:microsoft.com/office/officeart/2005/8/layout/bProcess3"/>
    <dgm:cxn modelId="{BFDA81FB-AAE2-FC49-AF42-50AA5666BB80}" type="presOf" srcId="{5F9C06EA-56D3-3647-9F01-D1B17D045ABA}" destId="{2C4DBBFD-3F74-0143-BBF0-B3C1CE918DBE}" srcOrd="0" destOrd="1" presId="urn:microsoft.com/office/officeart/2005/8/layout/bProcess3"/>
    <dgm:cxn modelId="{78AEA7FB-629B-9E42-AC68-4DD9BD2D80F2}" type="presOf" srcId="{3A3424D0-00A7-2B4F-9D25-DD1A40E5324C}" destId="{B292FCA4-76A6-5942-810E-3A0959FDF0A9}" srcOrd="0" destOrd="1" presId="urn:microsoft.com/office/officeart/2005/8/layout/bProcess3"/>
    <dgm:cxn modelId="{AFE0BBFC-1581-BD4B-8000-010BD2D902A2}" type="presOf" srcId="{553F3767-9990-F14C-BBFB-D566E9187931}" destId="{B49D7F3C-C0D7-8346-BCC2-D6C90A386C40}" srcOrd="0" destOrd="0" presId="urn:microsoft.com/office/officeart/2005/8/layout/bProcess3"/>
    <dgm:cxn modelId="{26C8ACFE-81DA-B946-AE62-64C83466595A}" type="presOf" srcId="{8880CE8C-A007-6641-86B4-0DE5FBA6A52C}" destId="{B5988C52-953B-6F46-994C-C008C1F7C477}" srcOrd="0" destOrd="0" presId="urn:microsoft.com/office/officeart/2005/8/layout/bProcess3"/>
    <dgm:cxn modelId="{E17DD7FE-0796-9142-9B35-3CA4D527969F}" type="presOf" srcId="{F99F5F71-7F8D-664B-BDBA-D9031D3742E2}" destId="{125A5C50-BF40-7A42-BD78-C0D94603E981}" srcOrd="1" destOrd="0" presId="urn:microsoft.com/office/officeart/2005/8/layout/bProcess3"/>
    <dgm:cxn modelId="{93091DFF-CCDF-2E42-A15A-107DA00D7826}" type="presOf" srcId="{65F9D3D9-5A86-BD48-85D2-099E9AFF56CA}" destId="{6A381B63-E75D-8048-B853-F7A3EA0B75AC}" srcOrd="0" destOrd="1" presId="urn:microsoft.com/office/officeart/2005/8/layout/bProcess3"/>
    <dgm:cxn modelId="{967D60E1-AA0F-C24F-ADED-529E6852EB4F}" type="presParOf" srcId="{2E163EE7-73AC-EC45-BFF2-D2AD76047ECE}" destId="{E0F2E348-E7B9-FE46-8E81-AF9D7D811B1F}" srcOrd="0" destOrd="0" presId="urn:microsoft.com/office/officeart/2005/8/layout/bProcess3"/>
    <dgm:cxn modelId="{0C194968-44FE-154F-B71C-32867C95496B}" type="presParOf" srcId="{2E163EE7-73AC-EC45-BFF2-D2AD76047ECE}" destId="{C3856124-262D-8B4D-BC31-0EC6F7125051}" srcOrd="1" destOrd="0" presId="urn:microsoft.com/office/officeart/2005/8/layout/bProcess3"/>
    <dgm:cxn modelId="{0B3FDB38-82D2-DA42-A5B4-AE4FA2EFA394}" type="presParOf" srcId="{C3856124-262D-8B4D-BC31-0EC6F7125051}" destId="{C5C12FF5-95C4-E842-B673-C095EE028AC2}" srcOrd="0" destOrd="0" presId="urn:microsoft.com/office/officeart/2005/8/layout/bProcess3"/>
    <dgm:cxn modelId="{C00A665C-2990-164F-AA4E-C15356FFD62D}" type="presParOf" srcId="{2E163EE7-73AC-EC45-BFF2-D2AD76047ECE}" destId="{6A381B63-E75D-8048-B853-F7A3EA0B75AC}" srcOrd="2" destOrd="0" presId="urn:microsoft.com/office/officeart/2005/8/layout/bProcess3"/>
    <dgm:cxn modelId="{33B02425-FD44-B440-9E83-362351551BB0}" type="presParOf" srcId="{2E163EE7-73AC-EC45-BFF2-D2AD76047ECE}" destId="{461AFD2E-34F5-CF45-9365-DD803A6AEA18}" srcOrd="3" destOrd="0" presId="urn:microsoft.com/office/officeart/2005/8/layout/bProcess3"/>
    <dgm:cxn modelId="{4CE26101-AC86-634E-B1BF-D03759EC629E}" type="presParOf" srcId="{461AFD2E-34F5-CF45-9365-DD803A6AEA18}" destId="{E0CC900A-C4A4-2445-9EB9-153B4C705AF6}" srcOrd="0" destOrd="0" presId="urn:microsoft.com/office/officeart/2005/8/layout/bProcess3"/>
    <dgm:cxn modelId="{D09980B9-3930-6D44-AB5D-2B9F999D6B3C}" type="presParOf" srcId="{2E163EE7-73AC-EC45-BFF2-D2AD76047ECE}" destId="{438C1B9A-91DF-5946-A13F-9E5F7FDD5765}" srcOrd="4" destOrd="0" presId="urn:microsoft.com/office/officeart/2005/8/layout/bProcess3"/>
    <dgm:cxn modelId="{2E1D009E-8D53-0547-88E7-BCD1F66C4085}" type="presParOf" srcId="{2E163EE7-73AC-EC45-BFF2-D2AD76047ECE}" destId="{5A8C4BB5-AD67-A74E-8BD1-5258469AA017}" srcOrd="5" destOrd="0" presId="urn:microsoft.com/office/officeart/2005/8/layout/bProcess3"/>
    <dgm:cxn modelId="{292D4844-72E3-5042-9591-97DBB12D1365}" type="presParOf" srcId="{5A8C4BB5-AD67-A74E-8BD1-5258469AA017}" destId="{923C84CC-EF4B-0147-8B86-F6748F3C1F48}" srcOrd="0" destOrd="0" presId="urn:microsoft.com/office/officeart/2005/8/layout/bProcess3"/>
    <dgm:cxn modelId="{5B09EBA6-2D87-464F-9A5C-5A541DBDCB28}" type="presParOf" srcId="{2E163EE7-73AC-EC45-BFF2-D2AD76047ECE}" destId="{BE0F248D-943D-8842-8801-7DAF13BE0FCC}" srcOrd="6" destOrd="0" presId="urn:microsoft.com/office/officeart/2005/8/layout/bProcess3"/>
    <dgm:cxn modelId="{3FE4710D-246E-0C4A-BD9D-0E2C643891D6}" type="presParOf" srcId="{2E163EE7-73AC-EC45-BFF2-D2AD76047ECE}" destId="{6EF5453C-743E-A44F-BFE6-0DB6F6B959B2}" srcOrd="7" destOrd="0" presId="urn:microsoft.com/office/officeart/2005/8/layout/bProcess3"/>
    <dgm:cxn modelId="{51C37213-C9EE-8646-AA7F-62D6FBF46320}" type="presParOf" srcId="{6EF5453C-743E-A44F-BFE6-0DB6F6B959B2}" destId="{35C945A4-BF12-2D42-A8A0-2B0C6A7E6824}" srcOrd="0" destOrd="0" presId="urn:microsoft.com/office/officeart/2005/8/layout/bProcess3"/>
    <dgm:cxn modelId="{C32404DE-6E96-AC4C-B396-A0C0A1DCDA84}" type="presParOf" srcId="{2E163EE7-73AC-EC45-BFF2-D2AD76047ECE}" destId="{B5988C52-953B-6F46-994C-C008C1F7C477}" srcOrd="8" destOrd="0" presId="urn:microsoft.com/office/officeart/2005/8/layout/bProcess3"/>
    <dgm:cxn modelId="{8BEE3C2C-74BA-F24A-A247-421EB46B9654}" type="presParOf" srcId="{2E163EE7-73AC-EC45-BFF2-D2AD76047ECE}" destId="{C1858E59-6485-2644-BF13-FAB254D74C65}" srcOrd="9" destOrd="0" presId="urn:microsoft.com/office/officeart/2005/8/layout/bProcess3"/>
    <dgm:cxn modelId="{8582E833-E498-1A4F-9C98-888CF9E884BA}" type="presParOf" srcId="{C1858E59-6485-2644-BF13-FAB254D74C65}" destId="{4CC260B0-55BD-8C49-8E97-DAEA188C6A5E}" srcOrd="0" destOrd="0" presId="urn:microsoft.com/office/officeart/2005/8/layout/bProcess3"/>
    <dgm:cxn modelId="{9976C928-9753-7B4B-B215-813EDEDD124C}" type="presParOf" srcId="{2E163EE7-73AC-EC45-BFF2-D2AD76047ECE}" destId="{B715EE77-989D-6B4D-ACE1-5B389B9DB364}" srcOrd="10" destOrd="0" presId="urn:microsoft.com/office/officeart/2005/8/layout/bProcess3"/>
    <dgm:cxn modelId="{B8BB85FF-9570-0940-9464-9C08052C2A34}" type="presParOf" srcId="{2E163EE7-73AC-EC45-BFF2-D2AD76047ECE}" destId="{8DE6D694-AE6A-3140-8C24-156FEA260990}" srcOrd="11" destOrd="0" presId="urn:microsoft.com/office/officeart/2005/8/layout/bProcess3"/>
    <dgm:cxn modelId="{783EC2F6-BA96-9E4A-A7C0-9520FDBD1485}" type="presParOf" srcId="{8DE6D694-AE6A-3140-8C24-156FEA260990}" destId="{FC61E61A-AFB7-7B4F-AE9C-7EAA00CBFE5C}" srcOrd="0" destOrd="0" presId="urn:microsoft.com/office/officeart/2005/8/layout/bProcess3"/>
    <dgm:cxn modelId="{2BAE31DE-9EA4-724A-A00E-16903F1BA148}" type="presParOf" srcId="{2E163EE7-73AC-EC45-BFF2-D2AD76047ECE}" destId="{E4ED4E08-0730-0644-B631-6156BDB7A1BE}" srcOrd="12" destOrd="0" presId="urn:microsoft.com/office/officeart/2005/8/layout/bProcess3"/>
    <dgm:cxn modelId="{71FAE14D-4121-2B41-A13A-CFF792E8E80C}" type="presParOf" srcId="{2E163EE7-73AC-EC45-BFF2-D2AD76047ECE}" destId="{5D7DD79A-E372-4947-9A8A-035E0E3439D3}" srcOrd="13" destOrd="0" presId="urn:microsoft.com/office/officeart/2005/8/layout/bProcess3"/>
    <dgm:cxn modelId="{E03269A5-B959-F543-A9D8-504E957AF71C}" type="presParOf" srcId="{5D7DD79A-E372-4947-9A8A-035E0E3439D3}" destId="{2C7886AD-07C0-1644-8188-D3CF7019FDAA}" srcOrd="0" destOrd="0" presId="urn:microsoft.com/office/officeart/2005/8/layout/bProcess3"/>
    <dgm:cxn modelId="{AEE83C0A-25C5-5746-814C-32A7DA75333B}" type="presParOf" srcId="{2E163EE7-73AC-EC45-BFF2-D2AD76047ECE}" destId="{B292FCA4-76A6-5942-810E-3A0959FDF0A9}" srcOrd="14" destOrd="0" presId="urn:microsoft.com/office/officeart/2005/8/layout/bProcess3"/>
    <dgm:cxn modelId="{699C766C-D5A7-B347-AB9A-8E3E40AC6A9E}" type="presParOf" srcId="{2E163EE7-73AC-EC45-BFF2-D2AD76047ECE}" destId="{98219F5C-491F-2D41-8A56-8F41D16D4743}" srcOrd="15" destOrd="0" presId="urn:microsoft.com/office/officeart/2005/8/layout/bProcess3"/>
    <dgm:cxn modelId="{3AFF5EA6-7AC8-774B-B6B3-1022BE16289A}" type="presParOf" srcId="{98219F5C-491F-2D41-8A56-8F41D16D4743}" destId="{62C0268A-2F66-8242-8A10-24FC7D875CFA}" srcOrd="0" destOrd="0" presId="urn:microsoft.com/office/officeart/2005/8/layout/bProcess3"/>
    <dgm:cxn modelId="{317516B3-CD93-6249-A8D1-F397157E53C8}" type="presParOf" srcId="{2E163EE7-73AC-EC45-BFF2-D2AD76047ECE}" destId="{205AA6D9-4989-1842-A5BB-7740B4E1156F}" srcOrd="16" destOrd="0" presId="urn:microsoft.com/office/officeart/2005/8/layout/bProcess3"/>
    <dgm:cxn modelId="{C057A759-BB2F-834B-84C7-42A6727D5105}" type="presParOf" srcId="{2E163EE7-73AC-EC45-BFF2-D2AD76047ECE}" destId="{2F646B98-936F-6941-8C69-5E7A87E281BB}" srcOrd="17" destOrd="0" presId="urn:microsoft.com/office/officeart/2005/8/layout/bProcess3"/>
    <dgm:cxn modelId="{B2472A48-BC63-0E44-8C61-6692CC96B9E2}" type="presParOf" srcId="{2F646B98-936F-6941-8C69-5E7A87E281BB}" destId="{125A5C50-BF40-7A42-BD78-C0D94603E981}" srcOrd="0" destOrd="0" presId="urn:microsoft.com/office/officeart/2005/8/layout/bProcess3"/>
    <dgm:cxn modelId="{989076C7-7053-1143-AA4E-17B759058ECD}" type="presParOf" srcId="{2E163EE7-73AC-EC45-BFF2-D2AD76047ECE}" destId="{2C4DBBFD-3F74-0143-BBF0-B3C1CE918DBE}" srcOrd="18" destOrd="0" presId="urn:microsoft.com/office/officeart/2005/8/layout/bProcess3"/>
    <dgm:cxn modelId="{97DC1109-97C6-084D-A69C-CBACD5C12DA8}" type="presParOf" srcId="{2E163EE7-73AC-EC45-BFF2-D2AD76047ECE}" destId="{E4B10BC9-66C1-FD40-87DB-58181956E4F2}" srcOrd="19" destOrd="0" presId="urn:microsoft.com/office/officeart/2005/8/layout/bProcess3"/>
    <dgm:cxn modelId="{4A045169-D9BC-E241-A57F-05AE46D04ADB}" type="presParOf" srcId="{E4B10BC9-66C1-FD40-87DB-58181956E4F2}" destId="{FD1D6DB2-CC9B-3946-9762-AE8233785AD9}" srcOrd="0" destOrd="0" presId="urn:microsoft.com/office/officeart/2005/8/layout/bProcess3"/>
    <dgm:cxn modelId="{EA1E2178-B0C8-B242-8DC7-F8F3ECAFE4B5}" type="presParOf" srcId="{2E163EE7-73AC-EC45-BFF2-D2AD76047ECE}" destId="{38EC4396-2721-4941-808D-2EDCE47EC424}" srcOrd="20" destOrd="0" presId="urn:microsoft.com/office/officeart/2005/8/layout/bProcess3"/>
    <dgm:cxn modelId="{AB279A49-4099-C14D-A13D-B862327E0FE9}" type="presParOf" srcId="{2E163EE7-73AC-EC45-BFF2-D2AD76047ECE}" destId="{11438AB4-E406-6F4A-89E1-393430DDD391}" srcOrd="21" destOrd="0" presId="urn:microsoft.com/office/officeart/2005/8/layout/bProcess3"/>
    <dgm:cxn modelId="{C34C3811-428E-C443-BBA9-682D233A3621}" type="presParOf" srcId="{11438AB4-E406-6F4A-89E1-393430DDD391}" destId="{BA37C011-FF27-F14F-A73F-5C5FCA7A0CFC}" srcOrd="0" destOrd="0" presId="urn:microsoft.com/office/officeart/2005/8/layout/bProcess3"/>
    <dgm:cxn modelId="{D413B4C9-421E-3540-A669-78629EE14A50}" type="presParOf" srcId="{2E163EE7-73AC-EC45-BFF2-D2AD76047ECE}" destId="{10AF0846-2A02-B54E-820B-FF83C841DA58}" srcOrd="22" destOrd="0" presId="urn:microsoft.com/office/officeart/2005/8/layout/bProcess3"/>
    <dgm:cxn modelId="{FA1A3785-DC78-784D-88EC-78FFAD02B8C1}" type="presParOf" srcId="{2E163EE7-73AC-EC45-BFF2-D2AD76047ECE}" destId="{25D7D134-6276-E04C-A693-15785D62DC6A}" srcOrd="23" destOrd="0" presId="urn:microsoft.com/office/officeart/2005/8/layout/bProcess3"/>
    <dgm:cxn modelId="{8BAC82A2-CCD8-9443-A824-89BB9A841D78}" type="presParOf" srcId="{25D7D134-6276-E04C-A693-15785D62DC6A}" destId="{8D7BECB6-CBF8-3042-B801-B5A2F9194E11}" srcOrd="0" destOrd="0" presId="urn:microsoft.com/office/officeart/2005/8/layout/bProcess3"/>
    <dgm:cxn modelId="{16091E7E-5391-C248-8A6F-EAB18A8FED2F}" type="presParOf" srcId="{2E163EE7-73AC-EC45-BFF2-D2AD76047ECE}" destId="{9C8AA782-1013-7F41-A9A0-979DEBA1F7B1}" srcOrd="24" destOrd="0" presId="urn:microsoft.com/office/officeart/2005/8/layout/bProcess3"/>
    <dgm:cxn modelId="{AF757478-2B61-8B48-99DF-C148875D5A25}" type="presParOf" srcId="{2E163EE7-73AC-EC45-BFF2-D2AD76047ECE}" destId="{D225D3F7-82F6-5F45-A0A8-BDA8CFEE1D20}" srcOrd="25" destOrd="0" presId="urn:microsoft.com/office/officeart/2005/8/layout/bProcess3"/>
    <dgm:cxn modelId="{CC1A705B-E28E-E54A-B41E-BC309BEB5B48}" type="presParOf" srcId="{D225D3F7-82F6-5F45-A0A8-BDA8CFEE1D20}" destId="{A1765E8C-BCB2-F645-8307-2BD944B17905}" srcOrd="0" destOrd="0" presId="urn:microsoft.com/office/officeart/2005/8/layout/bProcess3"/>
    <dgm:cxn modelId="{E36EECC8-2923-D744-A87A-EAF1185510FF}" type="presParOf" srcId="{2E163EE7-73AC-EC45-BFF2-D2AD76047ECE}" destId="{48D056D4-5E9B-1A40-8986-7023BFD8DF2A}" srcOrd="26" destOrd="0" presId="urn:microsoft.com/office/officeart/2005/8/layout/bProcess3"/>
    <dgm:cxn modelId="{9B8251E5-9DEE-0C44-8F72-788EBECBEFA4}" type="presParOf" srcId="{2E163EE7-73AC-EC45-BFF2-D2AD76047ECE}" destId="{1A8FBF1E-6B64-A647-87ED-C864D270FD9E}" srcOrd="27" destOrd="0" presId="urn:microsoft.com/office/officeart/2005/8/layout/bProcess3"/>
    <dgm:cxn modelId="{05473E9D-A5FA-F24F-96A9-284EC62E6941}" type="presParOf" srcId="{1A8FBF1E-6B64-A647-87ED-C864D270FD9E}" destId="{F96134DC-7D76-E04B-8A19-DC6513AEAE42}" srcOrd="0" destOrd="0" presId="urn:microsoft.com/office/officeart/2005/8/layout/bProcess3"/>
    <dgm:cxn modelId="{9702EDF0-AEB6-4749-9E33-447A4CBF5D58}" type="presParOf" srcId="{2E163EE7-73AC-EC45-BFF2-D2AD76047ECE}" destId="{3FB10964-506C-C34E-BC9A-4BD282A1DF79}" srcOrd="28" destOrd="0" presId="urn:microsoft.com/office/officeart/2005/8/layout/bProcess3"/>
    <dgm:cxn modelId="{7FA6C40A-CAEC-4E4F-B8D8-5485B592F013}" type="presParOf" srcId="{2E163EE7-73AC-EC45-BFF2-D2AD76047ECE}" destId="{4D5F59DB-9985-1F43-9C32-A1D355614CAC}" srcOrd="29" destOrd="0" presId="urn:microsoft.com/office/officeart/2005/8/layout/bProcess3"/>
    <dgm:cxn modelId="{743B111C-D182-4542-8F17-598CF5919B3B}" type="presParOf" srcId="{4D5F59DB-9985-1F43-9C32-A1D355614CAC}" destId="{A6B914F3-E3D4-F944-9C08-E2437A3ABA1D}" srcOrd="0" destOrd="0" presId="urn:microsoft.com/office/officeart/2005/8/layout/bProcess3"/>
    <dgm:cxn modelId="{D01D1B85-E193-C744-BC64-52120370006B}" type="presParOf" srcId="{2E163EE7-73AC-EC45-BFF2-D2AD76047ECE}" destId="{C41C3370-01B7-E74C-A6DF-EF104741518A}" srcOrd="30" destOrd="0" presId="urn:microsoft.com/office/officeart/2005/8/layout/bProcess3"/>
    <dgm:cxn modelId="{91820AE1-71B9-9A46-8095-A6F23526C2E9}" type="presParOf" srcId="{2E163EE7-73AC-EC45-BFF2-D2AD76047ECE}" destId="{AF5F21AB-61A5-984F-9117-46CCA5FB5893}" srcOrd="31" destOrd="0" presId="urn:microsoft.com/office/officeart/2005/8/layout/bProcess3"/>
    <dgm:cxn modelId="{4C620E41-5C31-724F-A28E-C517F1DD232F}" type="presParOf" srcId="{AF5F21AB-61A5-984F-9117-46CCA5FB5893}" destId="{0DBE850E-87E8-A74B-804D-8BB69662EB51}" srcOrd="0" destOrd="0" presId="urn:microsoft.com/office/officeart/2005/8/layout/bProcess3"/>
    <dgm:cxn modelId="{C3069078-F6C9-8D44-A72B-ED3104897D89}" type="presParOf" srcId="{2E163EE7-73AC-EC45-BFF2-D2AD76047ECE}" destId="{E35083AA-E098-564D-9667-AEA90A9BDA4E}" srcOrd="32" destOrd="0" presId="urn:microsoft.com/office/officeart/2005/8/layout/bProcess3"/>
    <dgm:cxn modelId="{7B98F4ED-0A2B-AF4E-BA15-D10CFFC6DE2E}" type="presParOf" srcId="{2E163EE7-73AC-EC45-BFF2-D2AD76047ECE}" destId="{E79198F8-4B48-CF43-8BC5-8A4EBA059AA6}" srcOrd="33" destOrd="0" presId="urn:microsoft.com/office/officeart/2005/8/layout/bProcess3"/>
    <dgm:cxn modelId="{3B26E5DD-726E-8B46-8417-3E7F1E986E1F}" type="presParOf" srcId="{E79198F8-4B48-CF43-8BC5-8A4EBA059AA6}" destId="{50C1C40E-9534-CF42-835B-CE2BD9220193}" srcOrd="0" destOrd="0" presId="urn:microsoft.com/office/officeart/2005/8/layout/bProcess3"/>
    <dgm:cxn modelId="{F071EA2B-1822-CB4E-A977-A387E7B66743}" type="presParOf" srcId="{2E163EE7-73AC-EC45-BFF2-D2AD76047ECE}" destId="{E1B272B8-12D0-ED41-9355-047CFF4E28C7}" srcOrd="34" destOrd="0" presId="urn:microsoft.com/office/officeart/2005/8/layout/bProcess3"/>
    <dgm:cxn modelId="{14DB0662-8009-334D-B3A9-5823F1CE365A}" type="presParOf" srcId="{2E163EE7-73AC-EC45-BFF2-D2AD76047ECE}" destId="{C09DCD6D-FDCB-8740-B851-CDF1CD126991}" srcOrd="35" destOrd="0" presId="urn:microsoft.com/office/officeart/2005/8/layout/bProcess3"/>
    <dgm:cxn modelId="{EDD150D9-D4C0-0F49-A581-D17F01A81B60}" type="presParOf" srcId="{C09DCD6D-FDCB-8740-B851-CDF1CD126991}" destId="{8AE573BC-3946-094A-8904-A9EC4AA8C9CA}" srcOrd="0" destOrd="0" presId="urn:microsoft.com/office/officeart/2005/8/layout/bProcess3"/>
    <dgm:cxn modelId="{F6BB3300-EBF0-6F4F-8632-3DE4ED678A6C}" type="presParOf" srcId="{2E163EE7-73AC-EC45-BFF2-D2AD76047ECE}" destId="{3E71BFB2-81FB-0149-8F2D-1790F79C7ADF}" srcOrd="36" destOrd="0" presId="urn:microsoft.com/office/officeart/2005/8/layout/bProcess3"/>
    <dgm:cxn modelId="{31B96B6F-1B3F-5E47-A67A-3E6244628D8C}" type="presParOf" srcId="{2E163EE7-73AC-EC45-BFF2-D2AD76047ECE}" destId="{B697474E-E2C2-3B4A-98CB-3FD1B2F21C77}" srcOrd="37" destOrd="0" presId="urn:microsoft.com/office/officeart/2005/8/layout/bProcess3"/>
    <dgm:cxn modelId="{3A125657-139C-8C42-B03C-F7CF4494D7AF}" type="presParOf" srcId="{B697474E-E2C2-3B4A-98CB-3FD1B2F21C77}" destId="{7999F7E8-4565-D148-81DD-ACBB526CD8E7}" srcOrd="0" destOrd="0" presId="urn:microsoft.com/office/officeart/2005/8/layout/bProcess3"/>
    <dgm:cxn modelId="{D7D8CD55-B9E2-8D48-863D-4E91EA0016B1}" type="presParOf" srcId="{2E163EE7-73AC-EC45-BFF2-D2AD76047ECE}" destId="{56028BA0-CEA4-A14D-86CE-116732AC049B}" srcOrd="38" destOrd="0" presId="urn:microsoft.com/office/officeart/2005/8/layout/bProcess3"/>
    <dgm:cxn modelId="{06CFAD4C-12FA-7B49-A2F5-E1B18CC587B9}" type="presParOf" srcId="{2E163EE7-73AC-EC45-BFF2-D2AD76047ECE}" destId="{4A647D12-CC6E-8248-93D9-E6E1A2E1D239}" srcOrd="39" destOrd="0" presId="urn:microsoft.com/office/officeart/2005/8/layout/bProcess3"/>
    <dgm:cxn modelId="{52F63591-7F93-6F42-8938-4C1C8BD44FD7}" type="presParOf" srcId="{4A647D12-CC6E-8248-93D9-E6E1A2E1D239}" destId="{9B1B4CA7-0F01-ED40-93FE-630F79816A73}" srcOrd="0" destOrd="0" presId="urn:microsoft.com/office/officeart/2005/8/layout/bProcess3"/>
    <dgm:cxn modelId="{E7BF018E-C630-2643-84CE-96AABF3874A3}" type="presParOf" srcId="{2E163EE7-73AC-EC45-BFF2-D2AD76047ECE}" destId="{4F6B39DF-FC37-504D-9D4B-93F73257C42A}" srcOrd="40" destOrd="0" presId="urn:microsoft.com/office/officeart/2005/8/layout/bProcess3"/>
    <dgm:cxn modelId="{45B56D86-9F76-F445-B529-FCADE7681ACC}" type="presParOf" srcId="{2E163EE7-73AC-EC45-BFF2-D2AD76047ECE}" destId="{7F52B19A-2EF4-1F41-B399-2E74F4E0348F}" srcOrd="41" destOrd="0" presId="urn:microsoft.com/office/officeart/2005/8/layout/bProcess3"/>
    <dgm:cxn modelId="{6DCD5A4D-3F77-994E-987B-1B4F73E43449}" type="presParOf" srcId="{7F52B19A-2EF4-1F41-B399-2E74F4E0348F}" destId="{55E59675-8BB4-2B40-8EA5-53910D9A77B2}" srcOrd="0" destOrd="0" presId="urn:microsoft.com/office/officeart/2005/8/layout/bProcess3"/>
    <dgm:cxn modelId="{EA0BEAE5-B3B4-4C41-B148-FA8AD0CAB400}" type="presParOf" srcId="{2E163EE7-73AC-EC45-BFF2-D2AD76047ECE}" destId="{782F2346-064F-544B-8141-880BE5D000CB}" srcOrd="42" destOrd="0" presId="urn:microsoft.com/office/officeart/2005/8/layout/bProcess3"/>
    <dgm:cxn modelId="{4F539C6D-D120-7D4B-A56D-129B5972377B}" type="presParOf" srcId="{2E163EE7-73AC-EC45-BFF2-D2AD76047ECE}" destId="{543EFB7F-7FC1-234A-90C6-5CD8BA07B1C9}" srcOrd="43" destOrd="0" presId="urn:microsoft.com/office/officeart/2005/8/layout/bProcess3"/>
    <dgm:cxn modelId="{120EF8F6-C99D-904F-A2A6-6CEA11D25322}" type="presParOf" srcId="{543EFB7F-7FC1-234A-90C6-5CD8BA07B1C9}" destId="{280CED6B-E58C-994A-B05D-9A74367FFD03}" srcOrd="0" destOrd="0" presId="urn:microsoft.com/office/officeart/2005/8/layout/bProcess3"/>
    <dgm:cxn modelId="{35E0BE9D-25D2-E746-9F56-5BA408B1EC2C}" type="presParOf" srcId="{2E163EE7-73AC-EC45-BFF2-D2AD76047ECE}" destId="{5FBA82FC-E082-514D-A63F-A63045F86C55}" srcOrd="44" destOrd="0" presId="urn:microsoft.com/office/officeart/2005/8/layout/bProcess3"/>
    <dgm:cxn modelId="{2F8D4562-F8E0-EC4D-A762-E188972B6B6D}" type="presParOf" srcId="{2E163EE7-73AC-EC45-BFF2-D2AD76047ECE}" destId="{E8442EAA-6E59-FD42-917F-FF7856AB5654}" srcOrd="45" destOrd="0" presId="urn:microsoft.com/office/officeart/2005/8/layout/bProcess3"/>
    <dgm:cxn modelId="{F7855ACE-8FA4-384E-AE0D-9D1385EA4C75}" type="presParOf" srcId="{E8442EAA-6E59-FD42-917F-FF7856AB5654}" destId="{2A95065E-4F94-FA48-B47D-AE740F7215EA}" srcOrd="0" destOrd="0" presId="urn:microsoft.com/office/officeart/2005/8/layout/bProcess3"/>
    <dgm:cxn modelId="{E758031B-9185-B14E-A205-EB7799C9E714}" type="presParOf" srcId="{2E163EE7-73AC-EC45-BFF2-D2AD76047ECE}" destId="{4D6A00DA-655A-8F47-AF34-685C50B2167C}" srcOrd="46" destOrd="0" presId="urn:microsoft.com/office/officeart/2005/8/layout/bProcess3"/>
    <dgm:cxn modelId="{90F2CA4A-AB7C-794E-BF30-72E2489F0DAE}" type="presParOf" srcId="{2E163EE7-73AC-EC45-BFF2-D2AD76047ECE}" destId="{35720C06-45C2-0045-9448-D3FEA70BE706}" srcOrd="47" destOrd="0" presId="urn:microsoft.com/office/officeart/2005/8/layout/bProcess3"/>
    <dgm:cxn modelId="{5D383BA6-7029-7944-91D6-27EB23E7FFAD}" type="presParOf" srcId="{35720C06-45C2-0045-9448-D3FEA70BE706}" destId="{6A3B5CA4-C0F3-CF4B-8394-454BC080578D}" srcOrd="0" destOrd="0" presId="urn:microsoft.com/office/officeart/2005/8/layout/bProcess3"/>
    <dgm:cxn modelId="{0B648EA9-6A20-894D-908A-03979EF01047}" type="presParOf" srcId="{2E163EE7-73AC-EC45-BFF2-D2AD76047ECE}" destId="{8614BC8B-F304-5F42-A391-D299A94C739B}" srcOrd="48" destOrd="0" presId="urn:microsoft.com/office/officeart/2005/8/layout/bProcess3"/>
    <dgm:cxn modelId="{F545E87D-620F-5043-9B1A-EE63389DE584}" type="presParOf" srcId="{2E163EE7-73AC-EC45-BFF2-D2AD76047ECE}" destId="{865575C1-1FE1-1447-91BA-7F5F1E888B89}" srcOrd="49" destOrd="0" presId="urn:microsoft.com/office/officeart/2005/8/layout/bProcess3"/>
    <dgm:cxn modelId="{1DFA8801-8E40-444C-93AA-B5F92166CEB7}" type="presParOf" srcId="{865575C1-1FE1-1447-91BA-7F5F1E888B89}" destId="{A1573313-6E45-6242-A376-AD2B964961B8}" srcOrd="0" destOrd="0" presId="urn:microsoft.com/office/officeart/2005/8/layout/bProcess3"/>
    <dgm:cxn modelId="{355953D6-061D-B444-B76B-B3EF513B592E}" type="presParOf" srcId="{2E163EE7-73AC-EC45-BFF2-D2AD76047ECE}" destId="{012B9E0E-768B-FE43-8503-EF1CE1EFDCFF}" srcOrd="50" destOrd="0" presId="urn:microsoft.com/office/officeart/2005/8/layout/bProcess3"/>
    <dgm:cxn modelId="{F65EE5D0-9D63-F64C-AA1E-02E9D288BC44}" type="presParOf" srcId="{2E163EE7-73AC-EC45-BFF2-D2AD76047ECE}" destId="{9891F445-F41F-5F47-A8A9-8410EB56355D}" srcOrd="51" destOrd="0" presId="urn:microsoft.com/office/officeart/2005/8/layout/bProcess3"/>
    <dgm:cxn modelId="{00D483CB-4FD9-3D4E-9654-4BB3290EA1BB}" type="presParOf" srcId="{9891F445-F41F-5F47-A8A9-8410EB56355D}" destId="{6D58FDAC-DFFE-304B-806F-A84CDFDCE2FF}" srcOrd="0" destOrd="0" presId="urn:microsoft.com/office/officeart/2005/8/layout/bProcess3"/>
    <dgm:cxn modelId="{1A1A6F80-FF36-2041-A541-31A367129FAC}" type="presParOf" srcId="{2E163EE7-73AC-EC45-BFF2-D2AD76047ECE}" destId="{B49D7F3C-C0D7-8346-BCC2-D6C90A386C40}" srcOrd="52" destOrd="0" presId="urn:microsoft.com/office/officeart/2005/8/layout/bProcess3"/>
    <dgm:cxn modelId="{E5CEF1D5-C545-A947-8404-D9B2ECCC08A5}" type="presParOf" srcId="{2E163EE7-73AC-EC45-BFF2-D2AD76047ECE}" destId="{5B068EAC-B4A2-744B-930E-170D28414321}" srcOrd="53" destOrd="0" presId="urn:microsoft.com/office/officeart/2005/8/layout/bProcess3"/>
    <dgm:cxn modelId="{2EA36844-CF6F-F14A-93C6-622EC923070A}" type="presParOf" srcId="{5B068EAC-B4A2-744B-930E-170D28414321}" destId="{46D60185-FB67-C04C-84E5-E70DB4526DFF}" srcOrd="0" destOrd="0" presId="urn:microsoft.com/office/officeart/2005/8/layout/bProcess3"/>
    <dgm:cxn modelId="{53766704-CA70-E149-828A-EE8954511841}" type="presParOf" srcId="{2E163EE7-73AC-EC45-BFF2-D2AD76047ECE}" destId="{2E1A3EC9-6E46-754A-846C-62CDE6F6A3F7}" srcOrd="54" destOrd="0" presId="urn:microsoft.com/office/officeart/2005/8/layout/bProcess3"/>
    <dgm:cxn modelId="{30FCEDFF-EBFE-F74D-9455-7278781D2AC9}" type="presParOf" srcId="{2E163EE7-73AC-EC45-BFF2-D2AD76047ECE}" destId="{13F3B68A-76DA-DD4D-99C5-5340A755E5CB}" srcOrd="55" destOrd="0" presId="urn:microsoft.com/office/officeart/2005/8/layout/bProcess3"/>
    <dgm:cxn modelId="{7C1EE798-0D5A-A243-A257-FE9B38E53603}" type="presParOf" srcId="{13F3B68A-76DA-DD4D-99C5-5340A755E5CB}" destId="{DA390028-C898-4049-9F5D-C1E1571BC74A}" srcOrd="0" destOrd="0" presId="urn:microsoft.com/office/officeart/2005/8/layout/bProcess3"/>
    <dgm:cxn modelId="{296F8AD0-C79F-6243-8056-8F3ECFB56935}" type="presParOf" srcId="{2E163EE7-73AC-EC45-BFF2-D2AD76047ECE}" destId="{6FC3CB69-BF68-584A-80E5-4117D96B6312}" srcOrd="5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80DDAE-8B64-4ADF-967D-96A9FA04AD78}" type="doc">
      <dgm:prSet loTypeId="urn:microsoft.com/office/officeart/2005/8/layout/equation1" loCatId="process" qsTypeId="urn:microsoft.com/office/officeart/2005/8/quickstyle/simple1" qsCatId="simple" csTypeId="urn:microsoft.com/office/officeart/2005/8/colors/accent2_1" csCatId="accent2" phldr="1"/>
      <dgm:spPr/>
      <dgm:t>
        <a:bodyPr/>
        <a:lstStyle/>
        <a:p>
          <a:endParaRPr lang="en-US"/>
        </a:p>
      </dgm:t>
    </dgm:pt>
    <dgm:pt modelId="{43B936EA-1B24-4ABD-ABF4-920E2D7F77B6}">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Plan</a:t>
          </a:r>
        </a:p>
      </dgm:t>
    </dgm:pt>
    <dgm:pt modelId="{89454FE0-AF16-45EF-B1B9-7155C5F1C33F}" type="parTrans" cxnId="{3FF73172-E090-40C8-8C25-7CCA33DC1458}">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BD74755-E2A3-4958-9615-5A9A6F0C3682}" type="sibTrans" cxnId="{3FF73172-E090-40C8-8C25-7CCA33DC1458}">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0DEB1BB7-2E5F-42B2-8FC8-2AE66EF0BFC3}">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Budget</a:t>
          </a:r>
        </a:p>
      </dgm:t>
    </dgm:pt>
    <dgm:pt modelId="{808056A8-EFAB-4B49-A68A-61226C5C69A2}" type="parTrans" cxnId="{C839A2A1-DBD9-4738-8E46-6F7AC743D0F5}">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373D7E95-BF11-4415-89A8-AE75D772D589}" type="sibTrans" cxnId="{C839A2A1-DBD9-4738-8E46-6F7AC743D0F5}">
      <dgm:prSet custT="1"/>
      <dgm:spPr/>
      <dgm:t>
        <a:bodyPr/>
        <a:lstStyle/>
        <a:p>
          <a:endParaRPr lang="en-US" sz="1800" b="1" dirty="0">
            <a:solidFill>
              <a:schemeClr val="accent2">
                <a:lumMod val="75000"/>
              </a:schemeClr>
            </a:solidFill>
            <a:latin typeface="Arial" panose="020B0604020202020204" pitchFamily="34" charset="0"/>
            <a:cs typeface="Arial" panose="020B0604020202020204" pitchFamily="34" charset="0"/>
          </a:endParaRPr>
        </a:p>
      </dgm:t>
    </dgm:pt>
    <dgm:pt modelId="{164055D0-F7A8-4033-A2D8-2B1905A0AFEF}">
      <dgm:prSet phldrT="[Tex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One District</a:t>
          </a:r>
        </a:p>
      </dgm:t>
    </dgm:pt>
    <dgm:pt modelId="{E97EED50-4564-4395-8841-65004115C702}" type="parTrans" cxnId="{2D4C118E-C885-4DD3-A10C-BD66428342B3}">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B17F1E24-2678-470B-87D2-3B78FE83BDA3}" type="sibTrans" cxnId="{2D4C118E-C885-4DD3-A10C-BD66428342B3}">
      <dgm:prSet custT="1"/>
      <dgm:spPr/>
      <dgm:t>
        <a:bodyPr/>
        <a:lstStyle/>
        <a:p>
          <a:endParaRPr lang="en-US" sz="300" b="1" dirty="0">
            <a:solidFill>
              <a:schemeClr val="accent2">
                <a:lumMod val="75000"/>
              </a:schemeClr>
            </a:solidFill>
            <a:latin typeface="Arial" panose="020B0604020202020204" pitchFamily="34" charset="0"/>
            <a:cs typeface="Arial" panose="020B0604020202020204" pitchFamily="34" charset="0"/>
          </a:endParaRPr>
        </a:p>
      </dgm:t>
    </dgm:pt>
    <dgm:pt modelId="{988BB4BA-7FE2-4EE0-9B6E-DE757519699D}">
      <dgm:prSet custT="1"/>
      <dgm:spPr>
        <a:ln>
          <a:solidFill>
            <a:schemeClr val="accent2">
              <a:lumMod val="75000"/>
            </a:schemeClr>
          </a:solidFill>
        </a:ln>
      </dgm:spPr>
      <dgm:t>
        <a:bodyPr/>
        <a:lstStyle/>
        <a:p>
          <a:r>
            <a:rPr lang="en-US" sz="400" b="1" dirty="0">
              <a:solidFill>
                <a:schemeClr val="accent2">
                  <a:lumMod val="75000"/>
                </a:schemeClr>
              </a:solidFill>
              <a:latin typeface="Arial" panose="020B0604020202020204" pitchFamily="34" charset="0"/>
              <a:cs typeface="Arial" panose="020B0604020202020204" pitchFamily="34" charset="0"/>
            </a:rPr>
            <a:t>DDM</a:t>
          </a:r>
        </a:p>
      </dgm:t>
    </dgm:pt>
    <dgm:pt modelId="{5188A91A-F222-42D2-AA48-DDEA3123E518}" type="sib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19B5F0CC-9D1E-4D95-91CE-34D79BB79B1E}" type="parTrans" cxnId="{746ACDB7-25F1-4202-B9CA-6A3FA2EAADBC}">
      <dgm:prSet/>
      <dgm:spPr/>
      <dgm:t>
        <a:bodyPr/>
        <a:lstStyle/>
        <a:p>
          <a:endParaRPr lang="en-US" sz="1600" b="1">
            <a:solidFill>
              <a:schemeClr val="accent2">
                <a:lumMod val="75000"/>
              </a:schemeClr>
            </a:solidFill>
            <a:latin typeface="Arial" panose="020B0604020202020204" pitchFamily="34" charset="0"/>
            <a:cs typeface="Arial" panose="020B0604020202020204" pitchFamily="34" charset="0"/>
          </a:endParaRPr>
        </a:p>
      </dgm:t>
    </dgm:pt>
    <dgm:pt modelId="{06EA0CA0-25CB-4C53-8554-479C182BCB3F}" type="pres">
      <dgm:prSet presAssocID="{E080DDAE-8B64-4ADF-967D-96A9FA04AD78}" presName="linearFlow" presStyleCnt="0">
        <dgm:presLayoutVars>
          <dgm:dir/>
          <dgm:resizeHandles val="exact"/>
        </dgm:presLayoutVars>
      </dgm:prSet>
      <dgm:spPr/>
    </dgm:pt>
    <dgm:pt modelId="{630CD790-A79D-4339-AE0D-9F15705EAC89}" type="pres">
      <dgm:prSet presAssocID="{43B936EA-1B24-4ABD-ABF4-920E2D7F77B6}" presName="node" presStyleLbl="node1" presStyleIdx="0" presStyleCnt="4">
        <dgm:presLayoutVars>
          <dgm:bulletEnabled val="1"/>
        </dgm:presLayoutVars>
      </dgm:prSet>
      <dgm:spPr/>
    </dgm:pt>
    <dgm:pt modelId="{100E0BAD-2EFC-473C-9C25-159073009BC1}" type="pres">
      <dgm:prSet presAssocID="{3BD74755-E2A3-4958-9615-5A9A6F0C3682}" presName="spacerL" presStyleCnt="0"/>
      <dgm:spPr/>
    </dgm:pt>
    <dgm:pt modelId="{282F50B7-8A0B-4856-993F-286A818715C5}" type="pres">
      <dgm:prSet presAssocID="{3BD74755-E2A3-4958-9615-5A9A6F0C3682}" presName="sibTrans" presStyleLbl="sibTrans2D1" presStyleIdx="0" presStyleCnt="3"/>
      <dgm:spPr/>
    </dgm:pt>
    <dgm:pt modelId="{2CD1121C-8241-4C60-8875-38ADFE563F21}" type="pres">
      <dgm:prSet presAssocID="{3BD74755-E2A3-4958-9615-5A9A6F0C3682}" presName="spacerR" presStyleCnt="0"/>
      <dgm:spPr/>
    </dgm:pt>
    <dgm:pt modelId="{C8183B35-7D69-4C3C-A292-7E9880C6E5AF}" type="pres">
      <dgm:prSet presAssocID="{0DEB1BB7-2E5F-42B2-8FC8-2AE66EF0BFC3}" presName="node" presStyleLbl="node1" presStyleIdx="1" presStyleCnt="4">
        <dgm:presLayoutVars>
          <dgm:bulletEnabled val="1"/>
        </dgm:presLayoutVars>
      </dgm:prSet>
      <dgm:spPr/>
    </dgm:pt>
    <dgm:pt modelId="{3C9F9C06-94EC-4806-A35E-B0C7F53B2C61}" type="pres">
      <dgm:prSet presAssocID="{373D7E95-BF11-4415-89A8-AE75D772D589}" presName="spacerL" presStyleCnt="0"/>
      <dgm:spPr/>
    </dgm:pt>
    <dgm:pt modelId="{6B070BA9-15FE-4D1D-85B1-DF4451D301EB}" type="pres">
      <dgm:prSet presAssocID="{373D7E95-BF11-4415-89A8-AE75D772D589}" presName="sibTrans" presStyleLbl="sibTrans2D1" presStyleIdx="1" presStyleCnt="3" custScaleX="92547" custScaleY="93258"/>
      <dgm:spPr/>
    </dgm:pt>
    <dgm:pt modelId="{A6FEA8E0-F376-4F8F-92D2-DA9451A61314}" type="pres">
      <dgm:prSet presAssocID="{373D7E95-BF11-4415-89A8-AE75D772D589}" presName="spacerR" presStyleCnt="0"/>
      <dgm:spPr/>
    </dgm:pt>
    <dgm:pt modelId="{1A3FD676-7F81-4B27-AAA4-23B513C340BA}" type="pres">
      <dgm:prSet presAssocID="{164055D0-F7A8-4033-A2D8-2B1905A0AFEF}" presName="node" presStyleLbl="node1" presStyleIdx="2" presStyleCnt="4">
        <dgm:presLayoutVars>
          <dgm:bulletEnabled val="1"/>
        </dgm:presLayoutVars>
      </dgm:prSet>
      <dgm:spPr/>
    </dgm:pt>
    <dgm:pt modelId="{7FE4C2FC-4B5C-46B6-802F-997A307BA26F}" type="pres">
      <dgm:prSet presAssocID="{B17F1E24-2678-470B-87D2-3B78FE83BDA3}" presName="spacerL" presStyleCnt="0"/>
      <dgm:spPr/>
    </dgm:pt>
    <dgm:pt modelId="{0D07E796-8533-409B-9CAB-3D254C43205D}" type="pres">
      <dgm:prSet presAssocID="{B17F1E24-2678-470B-87D2-3B78FE83BDA3}" presName="sibTrans" presStyleLbl="sibTrans2D1" presStyleIdx="2" presStyleCnt="3"/>
      <dgm:spPr/>
    </dgm:pt>
    <dgm:pt modelId="{2E5AD23A-FA66-494F-AEB0-C3BEEE8015B6}" type="pres">
      <dgm:prSet presAssocID="{B17F1E24-2678-470B-87D2-3B78FE83BDA3}" presName="spacerR" presStyleCnt="0"/>
      <dgm:spPr/>
    </dgm:pt>
    <dgm:pt modelId="{67BEC0F1-404D-4744-9E61-2B45887D5AFB}" type="pres">
      <dgm:prSet presAssocID="{988BB4BA-7FE2-4EE0-9B6E-DE757519699D}" presName="node" presStyleLbl="node1" presStyleIdx="3" presStyleCnt="4">
        <dgm:presLayoutVars>
          <dgm:bulletEnabled val="1"/>
        </dgm:presLayoutVars>
      </dgm:prSet>
      <dgm:spPr/>
    </dgm:pt>
  </dgm:ptLst>
  <dgm:cxnLst>
    <dgm:cxn modelId="{008DBD12-32C5-4C11-A993-603E1B2FCF37}" type="presOf" srcId="{373D7E95-BF11-4415-89A8-AE75D772D589}" destId="{6B070BA9-15FE-4D1D-85B1-DF4451D301EB}" srcOrd="0" destOrd="0" presId="urn:microsoft.com/office/officeart/2005/8/layout/equation1"/>
    <dgm:cxn modelId="{6C1A4829-CFD9-4A8C-ACAF-AD204216F509}" type="presOf" srcId="{0DEB1BB7-2E5F-42B2-8FC8-2AE66EF0BFC3}" destId="{C8183B35-7D69-4C3C-A292-7E9880C6E5AF}" srcOrd="0" destOrd="0" presId="urn:microsoft.com/office/officeart/2005/8/layout/equation1"/>
    <dgm:cxn modelId="{BA8A0C49-1F1D-49D4-BBF2-B08B312EE917}" type="presOf" srcId="{E080DDAE-8B64-4ADF-967D-96A9FA04AD78}" destId="{06EA0CA0-25CB-4C53-8554-479C182BCB3F}" srcOrd="0" destOrd="0" presId="urn:microsoft.com/office/officeart/2005/8/layout/equation1"/>
    <dgm:cxn modelId="{B5E1F16C-D824-44A4-B26D-850BCE1F7105}" type="presOf" srcId="{3BD74755-E2A3-4958-9615-5A9A6F0C3682}" destId="{282F50B7-8A0B-4856-993F-286A818715C5}" srcOrd="0" destOrd="0" presId="urn:microsoft.com/office/officeart/2005/8/layout/equation1"/>
    <dgm:cxn modelId="{DA2DED4F-9214-46E7-9D10-34CC56160883}" type="presOf" srcId="{43B936EA-1B24-4ABD-ABF4-920E2D7F77B6}" destId="{630CD790-A79D-4339-AE0D-9F15705EAC89}" srcOrd="0" destOrd="0" presId="urn:microsoft.com/office/officeart/2005/8/layout/equation1"/>
    <dgm:cxn modelId="{3FF73172-E090-40C8-8C25-7CCA33DC1458}" srcId="{E080DDAE-8B64-4ADF-967D-96A9FA04AD78}" destId="{43B936EA-1B24-4ABD-ABF4-920E2D7F77B6}" srcOrd="0" destOrd="0" parTransId="{89454FE0-AF16-45EF-B1B9-7155C5F1C33F}" sibTransId="{3BD74755-E2A3-4958-9615-5A9A6F0C3682}"/>
    <dgm:cxn modelId="{81DD628B-6553-4FB3-A636-C6F28D5D4267}" type="presOf" srcId="{B17F1E24-2678-470B-87D2-3B78FE83BDA3}" destId="{0D07E796-8533-409B-9CAB-3D254C43205D}" srcOrd="0" destOrd="0" presId="urn:microsoft.com/office/officeart/2005/8/layout/equation1"/>
    <dgm:cxn modelId="{2D4C118E-C885-4DD3-A10C-BD66428342B3}" srcId="{E080DDAE-8B64-4ADF-967D-96A9FA04AD78}" destId="{164055D0-F7A8-4033-A2D8-2B1905A0AFEF}" srcOrd="2" destOrd="0" parTransId="{E97EED50-4564-4395-8841-65004115C702}" sibTransId="{B17F1E24-2678-470B-87D2-3B78FE83BDA3}"/>
    <dgm:cxn modelId="{81E4E791-A951-49D6-A90E-A536264BE7F0}" type="presOf" srcId="{988BB4BA-7FE2-4EE0-9B6E-DE757519699D}" destId="{67BEC0F1-404D-4744-9E61-2B45887D5AFB}" srcOrd="0" destOrd="0" presId="urn:microsoft.com/office/officeart/2005/8/layout/equation1"/>
    <dgm:cxn modelId="{C839A2A1-DBD9-4738-8E46-6F7AC743D0F5}" srcId="{E080DDAE-8B64-4ADF-967D-96A9FA04AD78}" destId="{0DEB1BB7-2E5F-42B2-8FC8-2AE66EF0BFC3}" srcOrd="1" destOrd="0" parTransId="{808056A8-EFAB-4B49-A68A-61226C5C69A2}" sibTransId="{373D7E95-BF11-4415-89A8-AE75D772D589}"/>
    <dgm:cxn modelId="{746ACDB7-25F1-4202-B9CA-6A3FA2EAADBC}" srcId="{E080DDAE-8B64-4ADF-967D-96A9FA04AD78}" destId="{988BB4BA-7FE2-4EE0-9B6E-DE757519699D}" srcOrd="3" destOrd="0" parTransId="{19B5F0CC-9D1E-4D95-91CE-34D79BB79B1E}" sibTransId="{5188A91A-F222-42D2-AA48-DDEA3123E518}"/>
    <dgm:cxn modelId="{8B9723D9-89E2-4E7A-9147-FC8CD42D6028}" type="presOf" srcId="{164055D0-F7A8-4033-A2D8-2B1905A0AFEF}" destId="{1A3FD676-7F81-4B27-AAA4-23B513C340BA}" srcOrd="0" destOrd="0" presId="urn:microsoft.com/office/officeart/2005/8/layout/equation1"/>
    <dgm:cxn modelId="{CD3A899A-0363-4229-A1AF-9AB14FFB259C}" type="presParOf" srcId="{06EA0CA0-25CB-4C53-8554-479C182BCB3F}" destId="{630CD790-A79D-4339-AE0D-9F15705EAC89}" srcOrd="0" destOrd="0" presId="urn:microsoft.com/office/officeart/2005/8/layout/equation1"/>
    <dgm:cxn modelId="{C766F356-C186-4F03-9F8B-69EB1728E22D}" type="presParOf" srcId="{06EA0CA0-25CB-4C53-8554-479C182BCB3F}" destId="{100E0BAD-2EFC-473C-9C25-159073009BC1}" srcOrd="1" destOrd="0" presId="urn:microsoft.com/office/officeart/2005/8/layout/equation1"/>
    <dgm:cxn modelId="{1674BCE0-A118-4A19-9CF6-899409A1AE87}" type="presParOf" srcId="{06EA0CA0-25CB-4C53-8554-479C182BCB3F}" destId="{282F50B7-8A0B-4856-993F-286A818715C5}" srcOrd="2" destOrd="0" presId="urn:microsoft.com/office/officeart/2005/8/layout/equation1"/>
    <dgm:cxn modelId="{C45D78A8-8C55-4D32-BC7F-A04C03403844}" type="presParOf" srcId="{06EA0CA0-25CB-4C53-8554-479C182BCB3F}" destId="{2CD1121C-8241-4C60-8875-38ADFE563F21}" srcOrd="3" destOrd="0" presId="urn:microsoft.com/office/officeart/2005/8/layout/equation1"/>
    <dgm:cxn modelId="{6936A5B5-6C60-4588-BDB5-1094824C8DA8}" type="presParOf" srcId="{06EA0CA0-25CB-4C53-8554-479C182BCB3F}" destId="{C8183B35-7D69-4C3C-A292-7E9880C6E5AF}" srcOrd="4" destOrd="0" presId="urn:microsoft.com/office/officeart/2005/8/layout/equation1"/>
    <dgm:cxn modelId="{43831D1D-025C-402C-B74D-7B75C588DF7E}" type="presParOf" srcId="{06EA0CA0-25CB-4C53-8554-479C182BCB3F}" destId="{3C9F9C06-94EC-4806-A35E-B0C7F53B2C61}" srcOrd="5" destOrd="0" presId="urn:microsoft.com/office/officeart/2005/8/layout/equation1"/>
    <dgm:cxn modelId="{927D7AE8-7C41-49F4-85AB-2320B4FEF090}" type="presParOf" srcId="{06EA0CA0-25CB-4C53-8554-479C182BCB3F}" destId="{6B070BA9-15FE-4D1D-85B1-DF4451D301EB}" srcOrd="6" destOrd="0" presId="urn:microsoft.com/office/officeart/2005/8/layout/equation1"/>
    <dgm:cxn modelId="{60143883-C141-415C-823E-D9955D633B77}" type="presParOf" srcId="{06EA0CA0-25CB-4C53-8554-479C182BCB3F}" destId="{A6FEA8E0-F376-4F8F-92D2-DA9451A61314}" srcOrd="7" destOrd="0" presId="urn:microsoft.com/office/officeart/2005/8/layout/equation1"/>
    <dgm:cxn modelId="{0311F878-8DAA-44AD-9C76-C6EC8C66931E}" type="presParOf" srcId="{06EA0CA0-25CB-4C53-8554-479C182BCB3F}" destId="{1A3FD676-7F81-4B27-AAA4-23B513C340BA}" srcOrd="8" destOrd="0" presId="urn:microsoft.com/office/officeart/2005/8/layout/equation1"/>
    <dgm:cxn modelId="{1BD43F0E-F238-43EC-BAC9-1E8BEDD12970}" type="presParOf" srcId="{06EA0CA0-25CB-4C53-8554-479C182BCB3F}" destId="{7FE4C2FC-4B5C-46B6-802F-997A307BA26F}" srcOrd="9" destOrd="0" presId="urn:microsoft.com/office/officeart/2005/8/layout/equation1"/>
    <dgm:cxn modelId="{188D663C-1657-4A6F-A183-8170949753C8}" type="presParOf" srcId="{06EA0CA0-25CB-4C53-8554-479C182BCB3F}" destId="{0D07E796-8533-409B-9CAB-3D254C43205D}" srcOrd="10" destOrd="0" presId="urn:microsoft.com/office/officeart/2005/8/layout/equation1"/>
    <dgm:cxn modelId="{75405AD7-14E4-431F-ACFF-B6EEECAE85B2}" type="presParOf" srcId="{06EA0CA0-25CB-4C53-8554-479C182BCB3F}" destId="{2E5AD23A-FA66-494F-AEB0-C3BEEE8015B6}" srcOrd="11" destOrd="0" presId="urn:microsoft.com/office/officeart/2005/8/layout/equation1"/>
    <dgm:cxn modelId="{58DFE3EF-E5A4-451E-A9AB-711849069F42}" type="presParOf" srcId="{06EA0CA0-25CB-4C53-8554-479C182BCB3F}" destId="{67BEC0F1-404D-4744-9E61-2B45887D5A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56124-262D-8B4D-BC31-0EC6F7125051}">
      <dsp:nvSpPr>
        <dsp:cNvPr id="0" name=""/>
        <dsp:cNvSpPr/>
      </dsp:nvSpPr>
      <dsp:spPr>
        <a:xfrm>
          <a:off x="1699032" y="584858"/>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1867905" y="628638"/>
        <a:ext cx="19386" cy="3881"/>
      </dsp:txXfrm>
    </dsp:sp>
    <dsp:sp modelId="{E0F2E348-E7B9-FE46-8E81-AF9D7D811B1F}">
      <dsp:nvSpPr>
        <dsp:cNvPr id="0" name=""/>
        <dsp:cNvSpPr/>
      </dsp:nvSpPr>
      <dsp:spPr>
        <a:xfrm>
          <a:off x="15036" y="124839"/>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t" anchorCtr="0">
          <a:noAutofit/>
        </a:bodyPr>
        <a:lstStyle/>
        <a:p>
          <a:pPr marL="0" lvl="0" indent="0" algn="l" defTabSz="466725">
            <a:lnSpc>
              <a:spcPct val="90000"/>
            </a:lnSpc>
            <a:spcBef>
              <a:spcPct val="0"/>
            </a:spcBef>
            <a:spcAft>
              <a:spcPct val="35000"/>
            </a:spcAft>
            <a:buNone/>
          </a:pPr>
          <a:r>
            <a:rPr lang="en-GB" sz="1050" b="1" i="0" kern="1200" dirty="0">
              <a:latin typeface="Arial Narrow" panose="020B0604020202020204" pitchFamily="34" charset="0"/>
              <a:cs typeface="Arial Narrow" panose="020B0604020202020204" pitchFamily="34" charset="0"/>
            </a:rPr>
            <a:t>Nov 2019</a:t>
          </a:r>
        </a:p>
        <a:p>
          <a:pPr marL="57150" lvl="1" indent="-57150" algn="l" defTabSz="444500">
            <a:lnSpc>
              <a:spcPct val="90000"/>
            </a:lnSpc>
            <a:spcBef>
              <a:spcPct val="0"/>
            </a:spcBef>
            <a:spcAft>
              <a:spcPct val="15000"/>
            </a:spcAft>
            <a:buChar char="•"/>
          </a:pPr>
          <a:r>
            <a:rPr lang="en-ZA" sz="1000" b="0" i="0" kern="1200">
              <a:latin typeface="Arial Narrow" panose="020B0604020202020204" pitchFamily="34" charset="0"/>
              <a:cs typeface="Arial Narrow" panose="020B0604020202020204" pitchFamily="34" charset="0"/>
            </a:rPr>
            <a:t>The first cases of a new disease, later named COVID-19 by the World Health Organisation, were reported by health care workers from Wuhan, China</a:t>
          </a:r>
          <a:endParaRPr lang="en-GB" sz="1000" b="0" i="0" kern="1200">
            <a:latin typeface="Arial Narrow" panose="020B0604020202020204" pitchFamily="34" charset="0"/>
            <a:cs typeface="Arial Narrow" panose="020B0604020202020204" pitchFamily="34" charset="0"/>
          </a:endParaRPr>
        </a:p>
      </dsp:txBody>
      <dsp:txXfrm>
        <a:off x="15036" y="124839"/>
        <a:ext cx="1685795" cy="1011477"/>
      </dsp:txXfrm>
    </dsp:sp>
    <dsp:sp modelId="{461AFD2E-34F5-CF45-9365-DD803A6AEA18}">
      <dsp:nvSpPr>
        <dsp:cNvPr id="0" name=""/>
        <dsp:cNvSpPr/>
      </dsp:nvSpPr>
      <dsp:spPr>
        <a:xfrm>
          <a:off x="3772560" y="584858"/>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3941433" y="628638"/>
        <a:ext cx="19386" cy="3881"/>
      </dsp:txXfrm>
    </dsp:sp>
    <dsp:sp modelId="{6A381B63-E75D-8048-B853-F7A3EA0B75AC}">
      <dsp:nvSpPr>
        <dsp:cNvPr id="0" name=""/>
        <dsp:cNvSpPr/>
      </dsp:nvSpPr>
      <dsp:spPr>
        <a:xfrm>
          <a:off x="2088565" y="124839"/>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GB" sz="1200" b="1" i="0" kern="1200" dirty="0">
              <a:latin typeface="Arial Narrow" panose="020B0604020202020204" pitchFamily="34" charset="0"/>
              <a:cs typeface="Arial Narrow" panose="020B0604020202020204" pitchFamily="34" charset="0"/>
            </a:rPr>
            <a:t>Dec 2019 </a:t>
          </a:r>
        </a:p>
        <a:p>
          <a:pPr marL="57150" lvl="1" indent="-57150" algn="l" defTabSz="466725">
            <a:lnSpc>
              <a:spcPct val="90000"/>
            </a:lnSpc>
            <a:spcBef>
              <a:spcPct val="0"/>
            </a:spcBef>
            <a:spcAft>
              <a:spcPct val="15000"/>
            </a:spcAft>
            <a:buChar char="•"/>
          </a:pPr>
          <a:r>
            <a:rPr lang="en-US" sz="1050" b="0" i="0" kern="1200" dirty="0">
              <a:latin typeface="Arial Narrow" panose="020B0604020202020204" pitchFamily="34" charset="0"/>
              <a:cs typeface="Arial Narrow" panose="020B0604020202020204" pitchFamily="34" charset="0"/>
            </a:rPr>
            <a:t>Asia announced the outbreak of the 2019 Coronavirus Disease (COVID-19) that developed into a worldwide epidemic. </a:t>
          </a:r>
          <a:endParaRPr lang="en-GB" sz="1050" b="0" i="0" kern="1200" dirty="0">
            <a:latin typeface="Arial Narrow" panose="020B0604020202020204" pitchFamily="34" charset="0"/>
            <a:cs typeface="Arial Narrow" panose="020B0604020202020204" pitchFamily="34" charset="0"/>
          </a:endParaRPr>
        </a:p>
      </dsp:txBody>
      <dsp:txXfrm>
        <a:off x="2088565" y="124839"/>
        <a:ext cx="1685795" cy="1011477"/>
      </dsp:txXfrm>
    </dsp:sp>
    <dsp:sp modelId="{5A8C4BB5-AD67-A74E-8BD1-5258469AA017}">
      <dsp:nvSpPr>
        <dsp:cNvPr id="0" name=""/>
        <dsp:cNvSpPr/>
      </dsp:nvSpPr>
      <dsp:spPr>
        <a:xfrm>
          <a:off x="5846089" y="584858"/>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6014962" y="628638"/>
        <a:ext cx="19386" cy="3881"/>
      </dsp:txXfrm>
    </dsp:sp>
    <dsp:sp modelId="{438C1B9A-91DF-5946-A13F-9E5F7FDD5765}">
      <dsp:nvSpPr>
        <dsp:cNvPr id="0" name=""/>
        <dsp:cNvSpPr/>
      </dsp:nvSpPr>
      <dsp:spPr>
        <a:xfrm>
          <a:off x="4162093" y="124839"/>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GB" sz="1200" b="1" i="0" kern="1200" dirty="0">
              <a:latin typeface="Arial Narrow" panose="020B0604020202020204" pitchFamily="34" charset="0"/>
              <a:cs typeface="Arial Narrow" panose="020B0604020202020204" pitchFamily="34" charset="0"/>
            </a:rPr>
            <a:t>31 Jan 2020</a:t>
          </a:r>
        </a:p>
        <a:p>
          <a:pPr marL="57150" lvl="1" indent="-57150" algn="l" defTabSz="488950">
            <a:lnSpc>
              <a:spcPct val="90000"/>
            </a:lnSpc>
            <a:spcBef>
              <a:spcPct val="0"/>
            </a:spcBef>
            <a:spcAft>
              <a:spcPct val="15000"/>
            </a:spcAft>
            <a:buChar char="•"/>
          </a:pPr>
          <a:r>
            <a:rPr lang="en-US" sz="1100" b="0" i="0" kern="1200">
              <a:latin typeface="Arial Narrow" panose="020B0604020202020204" pitchFamily="34" charset="0"/>
              <a:cs typeface="Arial Narrow" panose="020B0604020202020204" pitchFamily="34" charset="0"/>
            </a:rPr>
            <a:t>World Health Organisation  declared COVID-19 infections as a “Public Health Emergency of International Concern”  </a:t>
          </a:r>
          <a:endParaRPr lang="en-GB" sz="1100" b="0" i="0" kern="1200">
            <a:latin typeface="Arial Narrow" panose="020B0604020202020204" pitchFamily="34" charset="0"/>
            <a:cs typeface="Arial Narrow" panose="020B0604020202020204" pitchFamily="34" charset="0"/>
          </a:endParaRPr>
        </a:p>
      </dsp:txBody>
      <dsp:txXfrm>
        <a:off x="4162093" y="124839"/>
        <a:ext cx="1685795" cy="1011477"/>
      </dsp:txXfrm>
    </dsp:sp>
    <dsp:sp modelId="{6EF5453C-743E-A44F-BFE6-0DB6F6B959B2}">
      <dsp:nvSpPr>
        <dsp:cNvPr id="0" name=""/>
        <dsp:cNvSpPr/>
      </dsp:nvSpPr>
      <dsp:spPr>
        <a:xfrm>
          <a:off x="7919618" y="584858"/>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8088491" y="628638"/>
        <a:ext cx="19386" cy="3881"/>
      </dsp:txXfrm>
    </dsp:sp>
    <dsp:sp modelId="{BE0F248D-943D-8842-8801-7DAF13BE0FCC}">
      <dsp:nvSpPr>
        <dsp:cNvPr id="0" name=""/>
        <dsp:cNvSpPr/>
      </dsp:nvSpPr>
      <dsp:spPr>
        <a:xfrm>
          <a:off x="6235622" y="124839"/>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dirty="0">
              <a:latin typeface="Arial Narrow" panose="020B0604020202020204" pitchFamily="34" charset="0"/>
              <a:cs typeface="Arial Narrow" panose="020B0604020202020204" pitchFamily="34" charset="0"/>
            </a:rPr>
            <a:t>11 March 2020 </a:t>
          </a:r>
        </a:p>
        <a:p>
          <a:pPr marL="114300" lvl="1" indent="-114300" algn="l" defTabSz="533400">
            <a:lnSpc>
              <a:spcPct val="90000"/>
            </a:lnSpc>
            <a:spcBef>
              <a:spcPct val="0"/>
            </a:spcBef>
            <a:spcAft>
              <a:spcPct val="15000"/>
            </a:spcAft>
            <a:buChar char="•"/>
          </a:pPr>
          <a:r>
            <a:rPr lang="en-US" sz="1200" b="0" i="0" kern="1200">
              <a:latin typeface="Arial Narrow" panose="020B0604020202020204" pitchFamily="34" charset="0"/>
              <a:cs typeface="Arial Narrow" panose="020B0604020202020204" pitchFamily="34" charset="0"/>
            </a:rPr>
            <a:t>World Health Organisation  declared COVID-19 infections as a pandemic </a:t>
          </a:r>
          <a:endParaRPr lang="en-GB" sz="1200" b="0" i="0" kern="1200">
            <a:latin typeface="Arial Narrow" panose="020B0604020202020204" pitchFamily="34" charset="0"/>
            <a:cs typeface="Arial Narrow" panose="020B0604020202020204" pitchFamily="34" charset="0"/>
          </a:endParaRPr>
        </a:p>
      </dsp:txBody>
      <dsp:txXfrm>
        <a:off x="6235622" y="124839"/>
        <a:ext cx="1685795" cy="1011477"/>
      </dsp:txXfrm>
    </dsp:sp>
    <dsp:sp modelId="{C1858E59-6485-2644-BF13-FAB254D74C65}">
      <dsp:nvSpPr>
        <dsp:cNvPr id="0" name=""/>
        <dsp:cNvSpPr/>
      </dsp:nvSpPr>
      <dsp:spPr>
        <a:xfrm>
          <a:off x="9993146" y="584858"/>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10162020" y="628638"/>
        <a:ext cx="19386" cy="3881"/>
      </dsp:txXfrm>
    </dsp:sp>
    <dsp:sp modelId="{B5988C52-953B-6F46-994C-C008C1F7C477}">
      <dsp:nvSpPr>
        <dsp:cNvPr id="0" name=""/>
        <dsp:cNvSpPr/>
      </dsp:nvSpPr>
      <dsp:spPr>
        <a:xfrm>
          <a:off x="8309151" y="124839"/>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15 March 2020 </a:t>
          </a:r>
        </a:p>
        <a:p>
          <a:pPr marL="114300" lvl="1" indent="-114300" algn="l" defTabSz="622300">
            <a:lnSpc>
              <a:spcPct val="90000"/>
            </a:lnSpc>
            <a:spcBef>
              <a:spcPct val="0"/>
            </a:spcBef>
            <a:spcAft>
              <a:spcPct val="15000"/>
            </a:spcAft>
            <a:buChar char="•"/>
          </a:pPr>
          <a:r>
            <a:rPr lang="en-US" sz="1400" b="0" i="0" kern="1200">
              <a:latin typeface="Arial Narrow" panose="020B0604020202020204" pitchFamily="34" charset="0"/>
              <a:cs typeface="Arial Narrow" panose="020B0604020202020204" pitchFamily="34" charset="0"/>
            </a:rPr>
            <a:t>President declared  Covid as a State of National Disaster</a:t>
          </a:r>
          <a:endParaRPr lang="en-GB" sz="1400" b="0" i="0" kern="1200">
            <a:latin typeface="Arial Narrow" panose="020B0604020202020204" pitchFamily="34" charset="0"/>
            <a:cs typeface="Arial Narrow" panose="020B0604020202020204" pitchFamily="34" charset="0"/>
          </a:endParaRPr>
        </a:p>
      </dsp:txBody>
      <dsp:txXfrm>
        <a:off x="8309151" y="124839"/>
        <a:ext cx="1685795" cy="1011477"/>
      </dsp:txXfrm>
    </dsp:sp>
    <dsp:sp modelId="{8DE6D694-AE6A-3140-8C24-156FEA260990}">
      <dsp:nvSpPr>
        <dsp:cNvPr id="0" name=""/>
        <dsp:cNvSpPr/>
      </dsp:nvSpPr>
      <dsp:spPr>
        <a:xfrm>
          <a:off x="857934" y="1134517"/>
          <a:ext cx="10367643" cy="357133"/>
        </a:xfrm>
        <a:custGeom>
          <a:avLst/>
          <a:gdLst/>
          <a:ahLst/>
          <a:cxnLst/>
          <a:rect l="0" t="0" r="0" b="0"/>
          <a:pathLst>
            <a:path>
              <a:moveTo>
                <a:pt x="10367643" y="0"/>
              </a:moveTo>
              <a:lnTo>
                <a:pt x="10367643" y="195666"/>
              </a:lnTo>
              <a:lnTo>
                <a:pt x="0" y="195666"/>
              </a:lnTo>
              <a:lnTo>
                <a:pt x="0" y="35713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5782383" y="1311143"/>
        <a:ext cx="518744" cy="3881"/>
      </dsp:txXfrm>
    </dsp:sp>
    <dsp:sp modelId="{B715EE77-989D-6B4D-ACE1-5B389B9DB364}">
      <dsp:nvSpPr>
        <dsp:cNvPr id="0" name=""/>
        <dsp:cNvSpPr/>
      </dsp:nvSpPr>
      <dsp:spPr>
        <a:xfrm>
          <a:off x="10382679" y="124839"/>
          <a:ext cx="1685795" cy="1011477"/>
        </a:xfrm>
        <a:prstGeom prst="rect">
          <a:avLst/>
        </a:prstGeom>
        <a:solidFill>
          <a:schemeClr val="accent4">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dirty="0">
              <a:latin typeface="Arial Narrow" panose="020B0604020202020204" pitchFamily="34" charset="0"/>
              <a:cs typeface="Arial Narrow" panose="020B0604020202020204" pitchFamily="34" charset="0"/>
            </a:rPr>
            <a:t>19 March </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Circular 1 of 2020 to combat Covid-19 </a:t>
          </a:r>
        </a:p>
      </dsp:txBody>
      <dsp:txXfrm>
        <a:off x="10382679" y="124839"/>
        <a:ext cx="1685795" cy="1011477"/>
      </dsp:txXfrm>
    </dsp:sp>
    <dsp:sp modelId="{5D7DD79A-E372-4947-9A8A-035E0E3439D3}">
      <dsp:nvSpPr>
        <dsp:cNvPr id="0" name=""/>
        <dsp:cNvSpPr/>
      </dsp:nvSpPr>
      <dsp:spPr>
        <a:xfrm>
          <a:off x="1699032" y="198406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1867905" y="2027848"/>
        <a:ext cx="19386" cy="3881"/>
      </dsp:txXfrm>
    </dsp:sp>
    <dsp:sp modelId="{E4ED4E08-0730-0644-B631-6156BDB7A1BE}">
      <dsp:nvSpPr>
        <dsp:cNvPr id="0" name=""/>
        <dsp:cNvSpPr/>
      </dsp:nvSpPr>
      <dsp:spPr>
        <a:xfrm>
          <a:off x="15036" y="1524050"/>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20 March </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Emergency MinMec meeting with all MEC </a:t>
          </a:r>
        </a:p>
      </dsp:txBody>
      <dsp:txXfrm>
        <a:off x="15036" y="1524050"/>
        <a:ext cx="1685795" cy="1011477"/>
      </dsp:txXfrm>
    </dsp:sp>
    <dsp:sp modelId="{98219F5C-491F-2D41-8A56-8F41D16D4743}">
      <dsp:nvSpPr>
        <dsp:cNvPr id="0" name=""/>
        <dsp:cNvSpPr/>
      </dsp:nvSpPr>
      <dsp:spPr>
        <a:xfrm>
          <a:off x="3772560" y="198406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3941433" y="2027848"/>
        <a:ext cx="19386" cy="3881"/>
      </dsp:txXfrm>
    </dsp:sp>
    <dsp:sp modelId="{B292FCA4-76A6-5942-810E-3A0959FDF0A9}">
      <dsp:nvSpPr>
        <dsp:cNvPr id="0" name=""/>
        <dsp:cNvSpPr/>
      </dsp:nvSpPr>
      <dsp:spPr>
        <a:xfrm>
          <a:off x="2088565" y="1524050"/>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t" anchorCtr="0">
          <a:noAutofit/>
        </a:bodyPr>
        <a:lstStyle/>
        <a:p>
          <a:pPr marL="0" lvl="0" indent="0" algn="l" defTabSz="466725">
            <a:lnSpc>
              <a:spcPct val="90000"/>
            </a:lnSpc>
            <a:spcBef>
              <a:spcPct val="0"/>
            </a:spcBef>
            <a:spcAft>
              <a:spcPct val="35000"/>
            </a:spcAft>
            <a:buNone/>
          </a:pPr>
          <a:r>
            <a:rPr lang="en-GB" sz="1050" b="1" i="0" kern="1200" dirty="0">
              <a:latin typeface="Arial Narrow" panose="020B0604020202020204" pitchFamily="34" charset="0"/>
              <a:cs typeface="Arial Narrow" panose="020B0604020202020204" pitchFamily="34" charset="0"/>
            </a:rPr>
            <a:t>23 March  2020 </a:t>
          </a:r>
        </a:p>
        <a:p>
          <a:pPr marL="57150" lvl="1" indent="-57150" algn="l" defTabSz="466725">
            <a:lnSpc>
              <a:spcPct val="90000"/>
            </a:lnSpc>
            <a:spcBef>
              <a:spcPct val="0"/>
            </a:spcBef>
            <a:spcAft>
              <a:spcPct val="15000"/>
            </a:spcAft>
            <a:buChar char="•"/>
          </a:pPr>
          <a:r>
            <a:rPr lang="en-US" sz="1050" b="0" i="0" kern="1200" dirty="0">
              <a:latin typeface="Arial Narrow" panose="020B0604020202020204" pitchFamily="34" charset="0"/>
              <a:cs typeface="Arial Narrow" panose="020B0604020202020204" pitchFamily="34" charset="0"/>
            </a:rPr>
            <a:t>23 March 2020, the President informed the nation of stringent measures to control the spread of the Corona Virus </a:t>
          </a:r>
          <a:endParaRPr lang="en-GB" sz="1050" b="0" i="0" kern="1200" dirty="0">
            <a:latin typeface="Arial Narrow" panose="020B0604020202020204" pitchFamily="34" charset="0"/>
            <a:cs typeface="Arial Narrow" panose="020B0604020202020204" pitchFamily="34" charset="0"/>
          </a:endParaRPr>
        </a:p>
      </dsp:txBody>
      <dsp:txXfrm>
        <a:off x="2088565" y="1524050"/>
        <a:ext cx="1685795" cy="1011477"/>
      </dsp:txXfrm>
    </dsp:sp>
    <dsp:sp modelId="{2F646B98-936F-6941-8C69-5E7A87E281BB}">
      <dsp:nvSpPr>
        <dsp:cNvPr id="0" name=""/>
        <dsp:cNvSpPr/>
      </dsp:nvSpPr>
      <dsp:spPr>
        <a:xfrm>
          <a:off x="5846089" y="198406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6014962" y="2027848"/>
        <a:ext cx="19386" cy="3881"/>
      </dsp:txXfrm>
    </dsp:sp>
    <dsp:sp modelId="{205AA6D9-4989-1842-A5BB-7740B4E1156F}">
      <dsp:nvSpPr>
        <dsp:cNvPr id="0" name=""/>
        <dsp:cNvSpPr/>
      </dsp:nvSpPr>
      <dsp:spPr>
        <a:xfrm>
          <a:off x="4162093" y="1524050"/>
          <a:ext cx="1685795" cy="1011477"/>
        </a:xfrm>
        <a:prstGeom prst="rect">
          <a:avLst/>
        </a:prstGeom>
        <a:solidFill>
          <a:schemeClr val="accent4">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dirty="0">
              <a:latin typeface="Arial Narrow" panose="020B0604020202020204" pitchFamily="34" charset="0"/>
              <a:cs typeface="Arial Narrow" panose="020B0604020202020204" pitchFamily="34" charset="0"/>
            </a:rPr>
            <a:t>25 March 2020</a:t>
          </a:r>
        </a:p>
        <a:p>
          <a:pPr marL="57150" lvl="1" indent="-57150" algn="l" defTabSz="488950">
            <a:lnSpc>
              <a:spcPct val="90000"/>
            </a:lnSpc>
            <a:spcBef>
              <a:spcPct val="0"/>
            </a:spcBef>
            <a:spcAft>
              <a:spcPct val="15000"/>
            </a:spcAft>
            <a:buChar char="•"/>
          </a:pPr>
          <a:r>
            <a:rPr lang="en-GB" sz="1100" b="0" i="0" kern="1200" dirty="0">
              <a:latin typeface="Arial Narrow" panose="020B0604020202020204" pitchFamily="34" charset="0"/>
              <a:cs typeface="Arial Narrow" panose="020B0604020202020204" pitchFamily="34" charset="0"/>
            </a:rPr>
            <a:t>Disaster Management Act 2002: Amendment of regulations issued in terms of section 27(2)</a:t>
          </a:r>
        </a:p>
      </dsp:txBody>
      <dsp:txXfrm>
        <a:off x="4162093" y="1524050"/>
        <a:ext cx="1685795" cy="1011477"/>
      </dsp:txXfrm>
    </dsp:sp>
    <dsp:sp modelId="{E4B10BC9-66C1-FD40-87DB-58181956E4F2}">
      <dsp:nvSpPr>
        <dsp:cNvPr id="0" name=""/>
        <dsp:cNvSpPr/>
      </dsp:nvSpPr>
      <dsp:spPr>
        <a:xfrm>
          <a:off x="7919618" y="198406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8088491" y="2027848"/>
        <a:ext cx="19386" cy="3881"/>
      </dsp:txXfrm>
    </dsp:sp>
    <dsp:sp modelId="{2C4DBBFD-3F74-0143-BBF0-B3C1CE918DBE}">
      <dsp:nvSpPr>
        <dsp:cNvPr id="0" name=""/>
        <dsp:cNvSpPr/>
      </dsp:nvSpPr>
      <dsp:spPr>
        <a:xfrm>
          <a:off x="6235622" y="1524050"/>
          <a:ext cx="1685795" cy="1011477"/>
        </a:xfrm>
        <a:prstGeom prst="rect">
          <a:avLst/>
        </a:prstGeom>
        <a:solidFill>
          <a:schemeClr val="accent4">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t" anchorCtr="0">
          <a:noAutofit/>
        </a:bodyPr>
        <a:lstStyle/>
        <a:p>
          <a:pPr marL="0" lvl="0" indent="0" algn="l" defTabSz="488950">
            <a:lnSpc>
              <a:spcPct val="90000"/>
            </a:lnSpc>
            <a:spcBef>
              <a:spcPct val="0"/>
            </a:spcBef>
            <a:spcAft>
              <a:spcPct val="35000"/>
            </a:spcAft>
            <a:buNone/>
          </a:pPr>
          <a:r>
            <a:rPr lang="en-GB" sz="1100" b="1" i="0" kern="1200" dirty="0">
              <a:latin typeface="Arial Narrow" panose="020B0604020202020204" pitchFamily="34" charset="0"/>
              <a:cs typeface="Arial Narrow" panose="020B0604020202020204" pitchFamily="34" charset="0"/>
            </a:rPr>
            <a:t>25 March 2020 </a:t>
          </a:r>
        </a:p>
        <a:p>
          <a:pPr marL="57150" lvl="1" indent="-57150" algn="l" defTabSz="444500">
            <a:lnSpc>
              <a:spcPct val="90000"/>
            </a:lnSpc>
            <a:spcBef>
              <a:spcPct val="0"/>
            </a:spcBef>
            <a:spcAft>
              <a:spcPct val="15000"/>
            </a:spcAft>
            <a:buChar char="•"/>
          </a:pPr>
          <a:r>
            <a:rPr lang="en-GB" sz="1000" b="0" i="0" kern="1200" dirty="0">
              <a:latin typeface="Arial Narrow" panose="020B0604020202020204" pitchFamily="34" charset="0"/>
              <a:cs typeface="Arial Narrow" panose="020B0604020202020204" pitchFamily="34" charset="0"/>
            </a:rPr>
            <a:t>Regulation gazette on direction to all municipalities with respect to the response to </a:t>
          </a:r>
          <a:r>
            <a:rPr lang="en-GB" sz="1000" b="0" i="0" kern="1200" dirty="0" err="1">
              <a:latin typeface="Arial Narrow" panose="020B0604020202020204" pitchFamily="34" charset="0"/>
              <a:cs typeface="Arial Narrow" panose="020B0604020202020204" pitchFamily="34" charset="0"/>
            </a:rPr>
            <a:t>covid</a:t>
          </a:r>
          <a:r>
            <a:rPr lang="en-GB" sz="1000" b="0" i="0" kern="1200" dirty="0">
              <a:latin typeface="Arial Narrow" panose="020B0604020202020204" pitchFamily="34" charset="0"/>
              <a:cs typeface="Arial Narrow" panose="020B0604020202020204" pitchFamily="34" charset="0"/>
            </a:rPr>
            <a:t>- 19 in the cooperative governance and traditional affairs sector </a:t>
          </a:r>
        </a:p>
      </dsp:txBody>
      <dsp:txXfrm>
        <a:off x="6235622" y="1524050"/>
        <a:ext cx="1685795" cy="1011477"/>
      </dsp:txXfrm>
    </dsp:sp>
    <dsp:sp modelId="{11438AB4-E406-6F4A-89E1-393430DDD391}">
      <dsp:nvSpPr>
        <dsp:cNvPr id="0" name=""/>
        <dsp:cNvSpPr/>
      </dsp:nvSpPr>
      <dsp:spPr>
        <a:xfrm>
          <a:off x="9993146" y="198406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10162020" y="2027848"/>
        <a:ext cx="19386" cy="3881"/>
      </dsp:txXfrm>
    </dsp:sp>
    <dsp:sp modelId="{38EC4396-2721-4941-808D-2EDCE47EC424}">
      <dsp:nvSpPr>
        <dsp:cNvPr id="0" name=""/>
        <dsp:cNvSpPr/>
      </dsp:nvSpPr>
      <dsp:spPr>
        <a:xfrm>
          <a:off x="8309151" y="1524050"/>
          <a:ext cx="1685795" cy="1011477"/>
        </a:xfrm>
        <a:prstGeom prst="rect">
          <a:avLst/>
        </a:prstGeom>
        <a:solidFill>
          <a:schemeClr val="accent4">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t" anchorCtr="0">
          <a:noAutofit/>
        </a:bodyPr>
        <a:lstStyle/>
        <a:p>
          <a:pPr marL="0" lvl="0" indent="0" algn="l" defTabSz="577850">
            <a:lnSpc>
              <a:spcPct val="90000"/>
            </a:lnSpc>
            <a:spcBef>
              <a:spcPct val="0"/>
            </a:spcBef>
            <a:spcAft>
              <a:spcPct val="35000"/>
            </a:spcAft>
            <a:buNone/>
          </a:pPr>
          <a:r>
            <a:rPr lang="en-GB" sz="1300" b="1" i="0" kern="1200">
              <a:latin typeface="Arial Narrow" panose="020B0604020202020204" pitchFamily="34" charset="0"/>
              <a:cs typeface="Arial Narrow" panose="020B0604020202020204" pitchFamily="34" charset="0"/>
            </a:rPr>
            <a:t>25 March 2020</a:t>
          </a:r>
        </a:p>
        <a:p>
          <a:pPr marL="114300" lvl="1" indent="-114300" algn="l" defTabSz="577850">
            <a:lnSpc>
              <a:spcPct val="90000"/>
            </a:lnSpc>
            <a:spcBef>
              <a:spcPct val="0"/>
            </a:spcBef>
            <a:spcAft>
              <a:spcPct val="15000"/>
            </a:spcAft>
            <a:buChar char="•"/>
          </a:pPr>
          <a:r>
            <a:rPr lang="en-GB" sz="1300" b="0" i="0" kern="1200" dirty="0">
              <a:latin typeface="Arial Narrow" panose="020B0604020202020204" pitchFamily="34" charset="0"/>
              <a:cs typeface="Arial Narrow" panose="020B0604020202020204" pitchFamily="34" charset="0"/>
            </a:rPr>
            <a:t>Circular 6 of 2020 implementation of the 21 Days nation-wide lockdown </a:t>
          </a:r>
        </a:p>
      </dsp:txBody>
      <dsp:txXfrm>
        <a:off x="8309151" y="1524050"/>
        <a:ext cx="1685795" cy="1011477"/>
      </dsp:txXfrm>
    </dsp:sp>
    <dsp:sp modelId="{25D7D134-6276-E04C-A693-15785D62DC6A}">
      <dsp:nvSpPr>
        <dsp:cNvPr id="0" name=""/>
        <dsp:cNvSpPr/>
      </dsp:nvSpPr>
      <dsp:spPr>
        <a:xfrm>
          <a:off x="857934" y="2533727"/>
          <a:ext cx="10367643" cy="357133"/>
        </a:xfrm>
        <a:custGeom>
          <a:avLst/>
          <a:gdLst/>
          <a:ahLst/>
          <a:cxnLst/>
          <a:rect l="0" t="0" r="0" b="0"/>
          <a:pathLst>
            <a:path>
              <a:moveTo>
                <a:pt x="10367643" y="0"/>
              </a:moveTo>
              <a:lnTo>
                <a:pt x="10367643" y="195666"/>
              </a:lnTo>
              <a:lnTo>
                <a:pt x="0" y="195666"/>
              </a:lnTo>
              <a:lnTo>
                <a:pt x="0" y="35713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5782383" y="2710353"/>
        <a:ext cx="518744" cy="3881"/>
      </dsp:txXfrm>
    </dsp:sp>
    <dsp:sp modelId="{10AF0846-2A02-B54E-820B-FF83C841DA58}">
      <dsp:nvSpPr>
        <dsp:cNvPr id="0" name=""/>
        <dsp:cNvSpPr/>
      </dsp:nvSpPr>
      <dsp:spPr>
        <a:xfrm>
          <a:off x="10382679" y="1524050"/>
          <a:ext cx="1685795" cy="1011477"/>
        </a:xfrm>
        <a:prstGeom prst="rect">
          <a:avLst/>
        </a:prstGeom>
        <a:solidFill>
          <a:schemeClr val="accent4">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GB" sz="1200" b="1" i="0" kern="1200">
              <a:latin typeface="Arial Narrow" panose="020B0604020202020204" pitchFamily="34" charset="0"/>
              <a:cs typeface="Arial Narrow" panose="020B0604020202020204" pitchFamily="34" charset="0"/>
            </a:rPr>
            <a:t>27 March 2020</a:t>
          </a:r>
        </a:p>
        <a:p>
          <a:pPr marL="114300" lvl="1" indent="-114300" algn="l" defTabSz="533400">
            <a:lnSpc>
              <a:spcPct val="90000"/>
            </a:lnSpc>
            <a:spcBef>
              <a:spcPct val="0"/>
            </a:spcBef>
            <a:spcAft>
              <a:spcPct val="15000"/>
            </a:spcAft>
            <a:buChar char="•"/>
          </a:pPr>
          <a:r>
            <a:rPr lang="en-GB" sz="1200" b="0" i="0" kern="1200">
              <a:latin typeface="Arial Narrow" panose="020B0604020202020204" pitchFamily="34" charset="0"/>
              <a:cs typeface="Arial Narrow" panose="020B0604020202020204" pitchFamily="34" charset="0"/>
            </a:rPr>
            <a:t>Circular 7 of 2020: Use of municipal/ community halls for payment of social grants </a:t>
          </a:r>
        </a:p>
      </dsp:txBody>
      <dsp:txXfrm>
        <a:off x="10382679" y="1524050"/>
        <a:ext cx="1685795" cy="1011477"/>
      </dsp:txXfrm>
    </dsp:sp>
    <dsp:sp modelId="{D225D3F7-82F6-5F45-A0A8-BDA8CFEE1D20}">
      <dsp:nvSpPr>
        <dsp:cNvPr id="0" name=""/>
        <dsp:cNvSpPr/>
      </dsp:nvSpPr>
      <dsp:spPr>
        <a:xfrm>
          <a:off x="1699032" y="338327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1867905" y="3427058"/>
        <a:ext cx="19386" cy="3881"/>
      </dsp:txXfrm>
    </dsp:sp>
    <dsp:sp modelId="{9C8AA782-1013-7F41-A9A0-979DEBA1F7B1}">
      <dsp:nvSpPr>
        <dsp:cNvPr id="0" name=""/>
        <dsp:cNvSpPr/>
      </dsp:nvSpPr>
      <dsp:spPr>
        <a:xfrm>
          <a:off x="15036" y="2923260"/>
          <a:ext cx="1685795" cy="1011477"/>
        </a:xfrm>
        <a:prstGeom prst="rect">
          <a:avLst/>
        </a:prstGeom>
        <a:solidFill>
          <a:schemeClr val="accent4">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t" anchorCtr="0">
          <a:noAutofit/>
        </a:bodyPr>
        <a:lstStyle/>
        <a:p>
          <a:pPr marL="0" lvl="0" indent="0" algn="l" defTabSz="577850">
            <a:lnSpc>
              <a:spcPct val="90000"/>
            </a:lnSpc>
            <a:spcBef>
              <a:spcPct val="0"/>
            </a:spcBef>
            <a:spcAft>
              <a:spcPct val="35000"/>
            </a:spcAft>
            <a:buNone/>
          </a:pPr>
          <a:r>
            <a:rPr lang="en-GB" sz="1300" b="1" i="0" kern="1200">
              <a:latin typeface="Arial Narrow" panose="020B0604020202020204" pitchFamily="34" charset="0"/>
              <a:cs typeface="Arial Narrow" panose="020B0604020202020204" pitchFamily="34" charset="0"/>
            </a:rPr>
            <a:t>27 March 2020</a:t>
          </a:r>
        </a:p>
        <a:p>
          <a:pPr marL="114300" lvl="1" indent="-114300" algn="l" defTabSz="577850">
            <a:lnSpc>
              <a:spcPct val="90000"/>
            </a:lnSpc>
            <a:spcBef>
              <a:spcPct val="0"/>
            </a:spcBef>
            <a:spcAft>
              <a:spcPct val="15000"/>
            </a:spcAft>
            <a:buChar char="•"/>
          </a:pPr>
          <a:r>
            <a:rPr lang="en-GB" sz="1300" b="0" i="0" kern="1200">
              <a:latin typeface="Arial Narrow" panose="020B0604020202020204" pitchFamily="34" charset="0"/>
              <a:cs typeface="Arial Narrow" panose="020B0604020202020204" pitchFamily="34" charset="0"/>
            </a:rPr>
            <a:t>Circular 8 of 2020: refurbishment of taxi ranks to curb the spread of covid-19 </a:t>
          </a:r>
        </a:p>
      </dsp:txBody>
      <dsp:txXfrm>
        <a:off x="15036" y="2923260"/>
        <a:ext cx="1685795" cy="1011477"/>
      </dsp:txXfrm>
    </dsp:sp>
    <dsp:sp modelId="{1A8FBF1E-6B64-A647-87ED-C864D270FD9E}">
      <dsp:nvSpPr>
        <dsp:cNvPr id="0" name=""/>
        <dsp:cNvSpPr/>
      </dsp:nvSpPr>
      <dsp:spPr>
        <a:xfrm>
          <a:off x="3772560" y="338327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941433" y="3427058"/>
        <a:ext cx="19386" cy="3881"/>
      </dsp:txXfrm>
    </dsp:sp>
    <dsp:sp modelId="{48D056D4-5E9B-1A40-8986-7023BFD8DF2A}">
      <dsp:nvSpPr>
        <dsp:cNvPr id="0" name=""/>
        <dsp:cNvSpPr/>
      </dsp:nvSpPr>
      <dsp:spPr>
        <a:xfrm>
          <a:off x="2088565" y="2923260"/>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27 March 2020</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Activation of private sector support initiatives </a:t>
          </a:r>
        </a:p>
      </dsp:txBody>
      <dsp:txXfrm>
        <a:off x="2088565" y="2923260"/>
        <a:ext cx="1685795" cy="1011477"/>
      </dsp:txXfrm>
    </dsp:sp>
    <dsp:sp modelId="{4D5F59DB-9985-1F43-9C32-A1D355614CAC}">
      <dsp:nvSpPr>
        <dsp:cNvPr id="0" name=""/>
        <dsp:cNvSpPr/>
      </dsp:nvSpPr>
      <dsp:spPr>
        <a:xfrm>
          <a:off x="5846089" y="338327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6014962" y="3427058"/>
        <a:ext cx="19386" cy="3881"/>
      </dsp:txXfrm>
    </dsp:sp>
    <dsp:sp modelId="{3FB10964-506C-C34E-BC9A-4BD282A1DF79}">
      <dsp:nvSpPr>
        <dsp:cNvPr id="0" name=""/>
        <dsp:cNvSpPr/>
      </dsp:nvSpPr>
      <dsp:spPr>
        <a:xfrm>
          <a:off x="4162093" y="2923260"/>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27 March </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Activation of national disaster operations center </a:t>
          </a:r>
        </a:p>
      </dsp:txBody>
      <dsp:txXfrm>
        <a:off x="4162093" y="2923260"/>
        <a:ext cx="1685795" cy="1011477"/>
      </dsp:txXfrm>
    </dsp:sp>
    <dsp:sp modelId="{AF5F21AB-61A5-984F-9117-46CCA5FB5893}">
      <dsp:nvSpPr>
        <dsp:cNvPr id="0" name=""/>
        <dsp:cNvSpPr/>
      </dsp:nvSpPr>
      <dsp:spPr>
        <a:xfrm>
          <a:off x="7919618" y="338327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8088491" y="3427058"/>
        <a:ext cx="19386" cy="3881"/>
      </dsp:txXfrm>
    </dsp:sp>
    <dsp:sp modelId="{C41C3370-01B7-E74C-A6DF-EF104741518A}">
      <dsp:nvSpPr>
        <dsp:cNvPr id="0" name=""/>
        <dsp:cNvSpPr/>
      </dsp:nvSpPr>
      <dsp:spPr>
        <a:xfrm>
          <a:off x="6235622" y="2923260"/>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t" anchorCtr="0">
          <a:noAutofit/>
        </a:bodyPr>
        <a:lstStyle/>
        <a:p>
          <a:pPr marL="0" lvl="0" indent="0" algn="l" defTabSz="488950">
            <a:lnSpc>
              <a:spcPct val="90000"/>
            </a:lnSpc>
            <a:spcBef>
              <a:spcPct val="0"/>
            </a:spcBef>
            <a:spcAft>
              <a:spcPct val="35000"/>
            </a:spcAft>
            <a:buNone/>
          </a:pPr>
          <a:r>
            <a:rPr lang="en-GB" sz="1100" b="1" i="0" kern="1200">
              <a:latin typeface="Arial Narrow" panose="020B0604020202020204" pitchFamily="34" charset="0"/>
              <a:cs typeface="Arial Narrow" panose="020B0604020202020204" pitchFamily="34" charset="0"/>
            </a:rPr>
            <a:t>28 March 2020</a:t>
          </a:r>
        </a:p>
        <a:p>
          <a:pPr marL="57150" lvl="1" indent="-57150" algn="l" defTabSz="488950">
            <a:lnSpc>
              <a:spcPct val="90000"/>
            </a:lnSpc>
            <a:spcBef>
              <a:spcPct val="0"/>
            </a:spcBef>
            <a:spcAft>
              <a:spcPct val="15000"/>
            </a:spcAft>
            <a:buChar char="•"/>
          </a:pPr>
          <a:r>
            <a:rPr lang="en-GB" sz="1100" b="0" i="0" kern="1200">
              <a:latin typeface="Arial Narrow" panose="020B0604020202020204" pitchFamily="34" charset="0"/>
              <a:cs typeface="Arial Narrow" panose="020B0604020202020204" pitchFamily="34" charset="0"/>
            </a:rPr>
            <a:t>Teleconference with all MEC to asssess progress against regulation, direction and circulars </a:t>
          </a:r>
        </a:p>
      </dsp:txBody>
      <dsp:txXfrm>
        <a:off x="6235622" y="2923260"/>
        <a:ext cx="1685795" cy="1011477"/>
      </dsp:txXfrm>
    </dsp:sp>
    <dsp:sp modelId="{E79198F8-4B48-CF43-8BC5-8A4EBA059AA6}">
      <dsp:nvSpPr>
        <dsp:cNvPr id="0" name=""/>
        <dsp:cNvSpPr/>
      </dsp:nvSpPr>
      <dsp:spPr>
        <a:xfrm>
          <a:off x="9993146" y="338327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10162020" y="3427058"/>
        <a:ext cx="19386" cy="3881"/>
      </dsp:txXfrm>
    </dsp:sp>
    <dsp:sp modelId="{E35083AA-E098-564D-9667-AEA90A9BDA4E}">
      <dsp:nvSpPr>
        <dsp:cNvPr id="0" name=""/>
        <dsp:cNvSpPr/>
      </dsp:nvSpPr>
      <dsp:spPr>
        <a:xfrm>
          <a:off x="8309151" y="2923260"/>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t" anchorCtr="0">
          <a:noAutofit/>
        </a:bodyPr>
        <a:lstStyle/>
        <a:p>
          <a:pPr marL="0" lvl="0" indent="0" algn="l" defTabSz="488950">
            <a:lnSpc>
              <a:spcPct val="90000"/>
            </a:lnSpc>
            <a:spcBef>
              <a:spcPct val="0"/>
            </a:spcBef>
            <a:spcAft>
              <a:spcPct val="35000"/>
            </a:spcAft>
            <a:buNone/>
          </a:pPr>
          <a:r>
            <a:rPr lang="en-GB" sz="1100" b="1" i="0" kern="1200">
              <a:latin typeface="Arial Narrow" panose="020B0604020202020204" pitchFamily="34" charset="0"/>
              <a:cs typeface="Arial Narrow" panose="020B0604020202020204" pitchFamily="34" charset="0"/>
            </a:rPr>
            <a:t>28 March 2020</a:t>
          </a:r>
        </a:p>
        <a:p>
          <a:pPr marL="57150" lvl="1" indent="-57150" algn="l" defTabSz="488950">
            <a:lnSpc>
              <a:spcPct val="90000"/>
            </a:lnSpc>
            <a:spcBef>
              <a:spcPct val="0"/>
            </a:spcBef>
            <a:spcAft>
              <a:spcPct val="15000"/>
            </a:spcAft>
            <a:buChar char="•"/>
          </a:pPr>
          <a:r>
            <a:rPr lang="en-GB" sz="1100" b="0" i="0" kern="1200">
              <a:latin typeface="Arial Narrow" panose="020B0604020202020204" pitchFamily="34" charset="0"/>
              <a:cs typeface="Arial Narrow" panose="020B0604020202020204" pitchFamily="34" charset="0"/>
            </a:rPr>
            <a:t>Teleconference with 7 Executive Mayors to assess progress against regulation, direction and circulars </a:t>
          </a:r>
        </a:p>
      </dsp:txBody>
      <dsp:txXfrm>
        <a:off x="8309151" y="2923260"/>
        <a:ext cx="1685795" cy="1011477"/>
      </dsp:txXfrm>
    </dsp:sp>
    <dsp:sp modelId="{C09DCD6D-FDCB-8740-B851-CDF1CD126991}">
      <dsp:nvSpPr>
        <dsp:cNvPr id="0" name=""/>
        <dsp:cNvSpPr/>
      </dsp:nvSpPr>
      <dsp:spPr>
        <a:xfrm>
          <a:off x="857934" y="3932938"/>
          <a:ext cx="10367643" cy="357133"/>
        </a:xfrm>
        <a:custGeom>
          <a:avLst/>
          <a:gdLst/>
          <a:ahLst/>
          <a:cxnLst/>
          <a:rect l="0" t="0" r="0" b="0"/>
          <a:pathLst>
            <a:path>
              <a:moveTo>
                <a:pt x="10367643" y="0"/>
              </a:moveTo>
              <a:lnTo>
                <a:pt x="10367643" y="195666"/>
              </a:lnTo>
              <a:lnTo>
                <a:pt x="0" y="195666"/>
              </a:lnTo>
              <a:lnTo>
                <a:pt x="0" y="35713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5782383" y="4109564"/>
        <a:ext cx="518744" cy="3881"/>
      </dsp:txXfrm>
    </dsp:sp>
    <dsp:sp modelId="{E1B272B8-12D0-ED41-9355-047CFF4E28C7}">
      <dsp:nvSpPr>
        <dsp:cNvPr id="0" name=""/>
        <dsp:cNvSpPr/>
      </dsp:nvSpPr>
      <dsp:spPr>
        <a:xfrm>
          <a:off x="10382679" y="2923260"/>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29 March 2020</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Assessment of status of taxi ranks and community halls  </a:t>
          </a:r>
        </a:p>
      </dsp:txBody>
      <dsp:txXfrm>
        <a:off x="10382679" y="2923260"/>
        <a:ext cx="1685795" cy="1011477"/>
      </dsp:txXfrm>
    </dsp:sp>
    <dsp:sp modelId="{B697474E-E2C2-3B4A-98CB-3FD1B2F21C77}">
      <dsp:nvSpPr>
        <dsp:cNvPr id="0" name=""/>
        <dsp:cNvSpPr/>
      </dsp:nvSpPr>
      <dsp:spPr>
        <a:xfrm>
          <a:off x="1699032" y="478248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1867905" y="4826269"/>
        <a:ext cx="19386" cy="3881"/>
      </dsp:txXfrm>
    </dsp:sp>
    <dsp:sp modelId="{3E71BFB2-81FB-0149-8F2D-1790F79C7ADF}">
      <dsp:nvSpPr>
        <dsp:cNvPr id="0" name=""/>
        <dsp:cNvSpPr/>
      </dsp:nvSpPr>
      <dsp:spPr>
        <a:xfrm>
          <a:off x="15036" y="432247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30 March 2020</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Progress working session with Department of Water  </a:t>
          </a:r>
        </a:p>
      </dsp:txBody>
      <dsp:txXfrm>
        <a:off x="15036" y="4322471"/>
        <a:ext cx="1685795" cy="1011477"/>
      </dsp:txXfrm>
    </dsp:sp>
    <dsp:sp modelId="{4A647D12-CC6E-8248-93D9-E6E1A2E1D239}">
      <dsp:nvSpPr>
        <dsp:cNvPr id="0" name=""/>
        <dsp:cNvSpPr/>
      </dsp:nvSpPr>
      <dsp:spPr>
        <a:xfrm>
          <a:off x="3772560" y="478248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b="0" i="0" kern="1200">
            <a:latin typeface="Arial Narrow" panose="020B0604020202020204" pitchFamily="34" charset="0"/>
            <a:cs typeface="Arial Narrow" panose="020B0604020202020204" pitchFamily="34" charset="0"/>
          </a:endParaRPr>
        </a:p>
      </dsp:txBody>
      <dsp:txXfrm>
        <a:off x="3941433" y="4826269"/>
        <a:ext cx="19386" cy="3881"/>
      </dsp:txXfrm>
    </dsp:sp>
    <dsp:sp modelId="{56028BA0-CEA4-A14D-86CE-116732AC049B}">
      <dsp:nvSpPr>
        <dsp:cNvPr id="0" name=""/>
        <dsp:cNvSpPr/>
      </dsp:nvSpPr>
      <dsp:spPr>
        <a:xfrm>
          <a:off x="2088565" y="432247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30 March 2020</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Teleconference with district municiaplities </a:t>
          </a:r>
        </a:p>
      </dsp:txBody>
      <dsp:txXfrm>
        <a:off x="2088565" y="4322471"/>
        <a:ext cx="1685795" cy="1011477"/>
      </dsp:txXfrm>
    </dsp:sp>
    <dsp:sp modelId="{7F52B19A-2EF4-1F41-B399-2E74F4E0348F}">
      <dsp:nvSpPr>
        <dsp:cNvPr id="0" name=""/>
        <dsp:cNvSpPr/>
      </dsp:nvSpPr>
      <dsp:spPr>
        <a:xfrm>
          <a:off x="5846089" y="478248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14962" y="4826269"/>
        <a:ext cx="19386" cy="3881"/>
      </dsp:txXfrm>
    </dsp:sp>
    <dsp:sp modelId="{4F6B39DF-FC37-504D-9D4B-93F73257C42A}">
      <dsp:nvSpPr>
        <dsp:cNvPr id="0" name=""/>
        <dsp:cNvSpPr/>
      </dsp:nvSpPr>
      <dsp:spPr>
        <a:xfrm>
          <a:off x="4162093" y="432247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31 April  2020</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Progress meeting with Minister</a:t>
          </a:r>
        </a:p>
      </dsp:txBody>
      <dsp:txXfrm>
        <a:off x="4162093" y="4322471"/>
        <a:ext cx="1685795" cy="1011477"/>
      </dsp:txXfrm>
    </dsp:sp>
    <dsp:sp modelId="{543EFB7F-7FC1-234A-90C6-5CD8BA07B1C9}">
      <dsp:nvSpPr>
        <dsp:cNvPr id="0" name=""/>
        <dsp:cNvSpPr/>
      </dsp:nvSpPr>
      <dsp:spPr>
        <a:xfrm>
          <a:off x="7919618" y="478248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088491" y="4826269"/>
        <a:ext cx="19386" cy="3881"/>
      </dsp:txXfrm>
    </dsp:sp>
    <dsp:sp modelId="{782F2346-064F-544B-8141-880BE5D000CB}">
      <dsp:nvSpPr>
        <dsp:cNvPr id="0" name=""/>
        <dsp:cNvSpPr/>
      </dsp:nvSpPr>
      <dsp:spPr>
        <a:xfrm>
          <a:off x="6235622" y="432247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31 March 2020</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Teleconference with traditional leadership</a:t>
          </a:r>
        </a:p>
      </dsp:txBody>
      <dsp:txXfrm>
        <a:off x="6235622" y="4322471"/>
        <a:ext cx="1685795" cy="1011477"/>
      </dsp:txXfrm>
    </dsp:sp>
    <dsp:sp modelId="{E8442EAA-6E59-FD42-917F-FF7856AB5654}">
      <dsp:nvSpPr>
        <dsp:cNvPr id="0" name=""/>
        <dsp:cNvSpPr/>
      </dsp:nvSpPr>
      <dsp:spPr>
        <a:xfrm>
          <a:off x="9993146" y="4782489"/>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0162020" y="4826269"/>
        <a:ext cx="19386" cy="3881"/>
      </dsp:txXfrm>
    </dsp:sp>
    <dsp:sp modelId="{5FBA82FC-E082-514D-A63F-A63045F86C55}">
      <dsp:nvSpPr>
        <dsp:cNvPr id="0" name=""/>
        <dsp:cNvSpPr/>
      </dsp:nvSpPr>
      <dsp:spPr>
        <a:xfrm>
          <a:off x="8309151" y="432247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2 April 2020</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Teleconference with North West leadership</a:t>
          </a:r>
        </a:p>
      </dsp:txBody>
      <dsp:txXfrm>
        <a:off x="8309151" y="4322471"/>
        <a:ext cx="1685795" cy="1011477"/>
      </dsp:txXfrm>
    </dsp:sp>
    <dsp:sp modelId="{35720C06-45C2-0045-9448-D3FEA70BE706}">
      <dsp:nvSpPr>
        <dsp:cNvPr id="0" name=""/>
        <dsp:cNvSpPr/>
      </dsp:nvSpPr>
      <dsp:spPr>
        <a:xfrm>
          <a:off x="857934" y="5332148"/>
          <a:ext cx="10367643" cy="357133"/>
        </a:xfrm>
        <a:custGeom>
          <a:avLst/>
          <a:gdLst/>
          <a:ahLst/>
          <a:cxnLst/>
          <a:rect l="0" t="0" r="0" b="0"/>
          <a:pathLst>
            <a:path>
              <a:moveTo>
                <a:pt x="10367643" y="0"/>
              </a:moveTo>
              <a:lnTo>
                <a:pt x="10367643" y="195666"/>
              </a:lnTo>
              <a:lnTo>
                <a:pt x="0" y="195666"/>
              </a:lnTo>
              <a:lnTo>
                <a:pt x="0" y="35713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782383" y="5508774"/>
        <a:ext cx="518744" cy="3881"/>
      </dsp:txXfrm>
    </dsp:sp>
    <dsp:sp modelId="{4D6A00DA-655A-8F47-AF34-685C50B2167C}">
      <dsp:nvSpPr>
        <dsp:cNvPr id="0" name=""/>
        <dsp:cNvSpPr/>
      </dsp:nvSpPr>
      <dsp:spPr>
        <a:xfrm>
          <a:off x="10382679" y="432247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3 April  2020</a:t>
          </a:r>
        </a:p>
        <a:p>
          <a:pPr marL="114300" lvl="1" indent="-114300" algn="l" defTabSz="622300">
            <a:lnSpc>
              <a:spcPct val="90000"/>
            </a:lnSpc>
            <a:spcBef>
              <a:spcPct val="0"/>
            </a:spcBef>
            <a:spcAft>
              <a:spcPct val="15000"/>
            </a:spcAft>
            <a:buChar char="•"/>
          </a:pPr>
          <a:r>
            <a:rPr lang="en-GB" sz="1400" b="0" i="0" kern="1200">
              <a:latin typeface="Arial Narrow" panose="020B0604020202020204" pitchFamily="34" charset="0"/>
              <a:cs typeface="Arial Narrow" panose="020B0604020202020204" pitchFamily="34" charset="0"/>
            </a:rPr>
            <a:t>Progres teleconference with all MECs </a:t>
          </a:r>
        </a:p>
      </dsp:txBody>
      <dsp:txXfrm>
        <a:off x="10382679" y="4322471"/>
        <a:ext cx="1685795" cy="1011477"/>
      </dsp:txXfrm>
    </dsp:sp>
    <dsp:sp modelId="{865575C1-1FE1-1447-91BA-7F5F1E888B89}">
      <dsp:nvSpPr>
        <dsp:cNvPr id="0" name=""/>
        <dsp:cNvSpPr/>
      </dsp:nvSpPr>
      <dsp:spPr>
        <a:xfrm>
          <a:off x="1699032" y="6181700"/>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867905" y="6225479"/>
        <a:ext cx="19386" cy="3881"/>
      </dsp:txXfrm>
    </dsp:sp>
    <dsp:sp modelId="{8614BC8B-F304-5F42-A391-D299A94C739B}">
      <dsp:nvSpPr>
        <dsp:cNvPr id="0" name=""/>
        <dsp:cNvSpPr/>
      </dsp:nvSpPr>
      <dsp:spPr>
        <a:xfrm>
          <a:off x="15036" y="572168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a:latin typeface="Arial Narrow" panose="020B0604020202020204" pitchFamily="34" charset="0"/>
              <a:cs typeface="Arial Narrow" panose="020B0604020202020204" pitchFamily="34" charset="0"/>
            </a:rPr>
            <a:t>3 April  2020</a:t>
          </a:r>
        </a:p>
        <a:p>
          <a:pPr marL="114300" lvl="1" indent="-114300" algn="l" defTabSz="622300">
            <a:lnSpc>
              <a:spcPct val="90000"/>
            </a:lnSpc>
            <a:spcBef>
              <a:spcPct val="0"/>
            </a:spcBef>
            <a:spcAft>
              <a:spcPct val="15000"/>
            </a:spcAft>
            <a:buChar char="•"/>
          </a:pPr>
          <a:r>
            <a:rPr lang="en-GB" sz="1400" b="0" i="0" kern="1200" dirty="0">
              <a:latin typeface="Arial Narrow" panose="020B0604020202020204" pitchFamily="34" charset="0"/>
              <a:cs typeface="Arial Narrow" panose="020B0604020202020204" pitchFamily="34" charset="0"/>
            </a:rPr>
            <a:t>Progress teleconference with all District Mayors </a:t>
          </a:r>
        </a:p>
      </dsp:txBody>
      <dsp:txXfrm>
        <a:off x="15036" y="5721681"/>
        <a:ext cx="1685795" cy="1011477"/>
      </dsp:txXfrm>
    </dsp:sp>
    <dsp:sp modelId="{9891F445-F41F-5F47-A8A9-8410EB56355D}">
      <dsp:nvSpPr>
        <dsp:cNvPr id="0" name=""/>
        <dsp:cNvSpPr/>
      </dsp:nvSpPr>
      <dsp:spPr>
        <a:xfrm>
          <a:off x="3772560" y="6181700"/>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41433" y="6225479"/>
        <a:ext cx="19386" cy="3881"/>
      </dsp:txXfrm>
    </dsp:sp>
    <dsp:sp modelId="{012B9E0E-768B-FE43-8503-EF1CE1EFDCFF}">
      <dsp:nvSpPr>
        <dsp:cNvPr id="0" name=""/>
        <dsp:cNvSpPr/>
      </dsp:nvSpPr>
      <dsp:spPr>
        <a:xfrm>
          <a:off x="2088565" y="572168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GB" sz="1400" b="1" i="0" kern="1200" dirty="0">
              <a:latin typeface="Arial Narrow" panose="020B0604020202020204" pitchFamily="34" charset="0"/>
              <a:cs typeface="Arial Narrow" panose="020B0604020202020204" pitchFamily="34" charset="0"/>
            </a:rPr>
            <a:t>3 April  2020</a:t>
          </a:r>
        </a:p>
        <a:p>
          <a:pPr marL="114300" lvl="1" indent="-114300" algn="l" defTabSz="622300">
            <a:lnSpc>
              <a:spcPct val="90000"/>
            </a:lnSpc>
            <a:spcBef>
              <a:spcPct val="0"/>
            </a:spcBef>
            <a:spcAft>
              <a:spcPct val="15000"/>
            </a:spcAft>
            <a:buChar char="•"/>
          </a:pPr>
          <a:r>
            <a:rPr lang="en-GB" sz="1400" b="0" i="0" kern="1200" dirty="0">
              <a:latin typeface="Arial Narrow" panose="020B0604020202020204" pitchFamily="34" charset="0"/>
              <a:cs typeface="Arial Narrow" panose="020B0604020202020204" pitchFamily="34" charset="0"/>
            </a:rPr>
            <a:t>Recovery economic plan brainstorming dialogues</a:t>
          </a:r>
        </a:p>
      </dsp:txBody>
      <dsp:txXfrm>
        <a:off x="2088565" y="5721681"/>
        <a:ext cx="1685795" cy="1011477"/>
      </dsp:txXfrm>
    </dsp:sp>
    <dsp:sp modelId="{5B068EAC-B4A2-744B-930E-170D28414321}">
      <dsp:nvSpPr>
        <dsp:cNvPr id="0" name=""/>
        <dsp:cNvSpPr/>
      </dsp:nvSpPr>
      <dsp:spPr>
        <a:xfrm>
          <a:off x="5846089" y="6181700"/>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014962" y="6225479"/>
        <a:ext cx="19386" cy="3881"/>
      </dsp:txXfrm>
    </dsp:sp>
    <dsp:sp modelId="{B49D7F3C-C0D7-8346-BCC2-D6C90A386C40}">
      <dsp:nvSpPr>
        <dsp:cNvPr id="0" name=""/>
        <dsp:cNvSpPr/>
      </dsp:nvSpPr>
      <dsp:spPr>
        <a:xfrm>
          <a:off x="4162093" y="572168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GB" sz="1600" b="1" i="0" kern="1200" dirty="0">
              <a:latin typeface="Arial Narrow" panose="020B0604020202020204" pitchFamily="34" charset="0"/>
              <a:cs typeface="Arial Narrow" panose="020B0604020202020204" pitchFamily="34" charset="0"/>
            </a:rPr>
            <a:t>21 April  2020</a:t>
          </a:r>
        </a:p>
        <a:p>
          <a:pPr marL="114300" lvl="1" indent="-114300" algn="l" defTabSz="533400">
            <a:lnSpc>
              <a:spcPct val="90000"/>
            </a:lnSpc>
            <a:spcBef>
              <a:spcPct val="0"/>
            </a:spcBef>
            <a:spcAft>
              <a:spcPct val="15000"/>
            </a:spcAft>
            <a:buChar char="•"/>
          </a:pPr>
          <a:r>
            <a:rPr lang="en-GB" sz="1200" b="0" i="0" kern="1200" dirty="0">
              <a:latin typeface="Arial Narrow" panose="020B0604020202020204" pitchFamily="34" charset="0"/>
              <a:cs typeface="Arial Narrow" panose="020B0604020202020204" pitchFamily="34" charset="0"/>
            </a:rPr>
            <a:t>Covid-19 economic and social relief measures. R20b allocated to LG</a:t>
          </a:r>
        </a:p>
      </dsp:txBody>
      <dsp:txXfrm>
        <a:off x="4162093" y="5721681"/>
        <a:ext cx="1685795" cy="1011477"/>
      </dsp:txXfrm>
    </dsp:sp>
    <dsp:sp modelId="{13F3B68A-76DA-DD4D-99C5-5340A755E5CB}">
      <dsp:nvSpPr>
        <dsp:cNvPr id="0" name=""/>
        <dsp:cNvSpPr/>
      </dsp:nvSpPr>
      <dsp:spPr>
        <a:xfrm>
          <a:off x="7919618" y="6181700"/>
          <a:ext cx="357133" cy="91440"/>
        </a:xfrm>
        <a:custGeom>
          <a:avLst/>
          <a:gdLst/>
          <a:ahLst/>
          <a:cxnLst/>
          <a:rect l="0" t="0" r="0" b="0"/>
          <a:pathLst>
            <a:path>
              <a:moveTo>
                <a:pt x="0" y="45720"/>
              </a:moveTo>
              <a:lnTo>
                <a:pt x="35713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088491" y="6225479"/>
        <a:ext cx="19386" cy="3881"/>
      </dsp:txXfrm>
    </dsp:sp>
    <dsp:sp modelId="{2E1A3EC9-6E46-754A-846C-62CDE6F6A3F7}">
      <dsp:nvSpPr>
        <dsp:cNvPr id="0" name=""/>
        <dsp:cNvSpPr/>
      </dsp:nvSpPr>
      <dsp:spPr>
        <a:xfrm>
          <a:off x="6235622" y="572168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GB" sz="1600" b="1" i="0" kern="1200" dirty="0">
              <a:latin typeface="Arial Narrow" panose="020B0604020202020204" pitchFamily="34" charset="0"/>
              <a:cs typeface="Arial Narrow" panose="020B0604020202020204" pitchFamily="34" charset="0"/>
            </a:rPr>
            <a:t>25 April  2020</a:t>
          </a:r>
        </a:p>
        <a:p>
          <a:pPr marL="114300" lvl="1" indent="-114300" algn="l" defTabSz="533400">
            <a:lnSpc>
              <a:spcPct val="90000"/>
            </a:lnSpc>
            <a:spcBef>
              <a:spcPct val="0"/>
            </a:spcBef>
            <a:spcAft>
              <a:spcPct val="15000"/>
            </a:spcAft>
            <a:buChar char="•"/>
          </a:pPr>
          <a:r>
            <a:rPr lang="en-ZA" sz="1200" i="0" kern="1200" dirty="0"/>
            <a:t>COVID-19 risk adjusted strategy</a:t>
          </a:r>
          <a:endParaRPr lang="en-GB" sz="1200" b="0" i="0" kern="1200" dirty="0">
            <a:latin typeface="Arial Narrow" panose="020B0604020202020204" pitchFamily="34" charset="0"/>
            <a:cs typeface="Arial Narrow" panose="020B0604020202020204" pitchFamily="34" charset="0"/>
          </a:endParaRPr>
        </a:p>
      </dsp:txBody>
      <dsp:txXfrm>
        <a:off x="6235622" y="5721681"/>
        <a:ext cx="1685795" cy="1011477"/>
      </dsp:txXfrm>
    </dsp:sp>
    <dsp:sp modelId="{6FC3CB69-BF68-584A-80E5-4117D96B6312}">
      <dsp:nvSpPr>
        <dsp:cNvPr id="0" name=""/>
        <dsp:cNvSpPr/>
      </dsp:nvSpPr>
      <dsp:spPr>
        <a:xfrm>
          <a:off x="8309151" y="5721681"/>
          <a:ext cx="1685795" cy="10114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GB" sz="1600" b="1" i="0" kern="1200" dirty="0">
              <a:latin typeface="Arial Narrow" panose="020B0604020202020204" pitchFamily="34" charset="0"/>
              <a:cs typeface="Arial Narrow" panose="020B0604020202020204" pitchFamily="34" charset="0"/>
            </a:rPr>
            <a:t>30 April  2020</a:t>
          </a:r>
        </a:p>
        <a:p>
          <a:pPr marL="114300" lvl="1" indent="-114300" algn="l" defTabSz="533400">
            <a:lnSpc>
              <a:spcPct val="90000"/>
            </a:lnSpc>
            <a:spcBef>
              <a:spcPct val="0"/>
            </a:spcBef>
            <a:spcAft>
              <a:spcPct val="15000"/>
            </a:spcAft>
            <a:buChar char="•"/>
          </a:pPr>
          <a:r>
            <a:rPr lang="en-GB" sz="1200" b="0" i="0" kern="1200" dirty="0" err="1">
              <a:latin typeface="Arial Narrow" panose="020B0604020202020204" pitchFamily="34" charset="0"/>
              <a:cs typeface="Arial Narrow" panose="020B0604020202020204" pitchFamily="34" charset="0"/>
            </a:rPr>
            <a:t>Covid</a:t>
          </a:r>
          <a:r>
            <a:rPr lang="en-GB" sz="1200" b="0" i="0" kern="1200" dirty="0">
              <a:latin typeface="Arial Narrow" panose="020B0604020202020204" pitchFamily="34" charset="0"/>
              <a:cs typeface="Arial Narrow" panose="020B0604020202020204" pitchFamily="34" charset="0"/>
            </a:rPr>
            <a:t> 19 Level 4 regulations </a:t>
          </a:r>
        </a:p>
      </dsp:txBody>
      <dsp:txXfrm>
        <a:off x="8309151" y="5721681"/>
        <a:ext cx="1685795" cy="101147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CD790-A79D-4339-AE0D-9F15705EAC89}">
      <dsp:nvSpPr>
        <dsp:cNvPr id="0" name=""/>
        <dsp:cNvSpPr/>
      </dsp:nvSpPr>
      <dsp:spPr>
        <a:xfrm>
          <a:off x="59973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Plan</a:t>
          </a:r>
        </a:p>
      </dsp:txBody>
      <dsp:txXfrm>
        <a:off x="653180" y="53523"/>
        <a:ext cx="258068" cy="258068"/>
      </dsp:txXfrm>
    </dsp:sp>
    <dsp:sp modelId="{282F50B7-8A0B-4856-993F-286A818715C5}">
      <dsp:nvSpPr>
        <dsp:cNvPr id="0" name=""/>
        <dsp:cNvSpPr/>
      </dsp:nvSpPr>
      <dsp:spPr>
        <a:xfrm>
          <a:off x="994330" y="76718"/>
          <a:ext cx="211678" cy="211678"/>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1022388" y="157664"/>
        <a:ext cx="155562" cy="49786"/>
      </dsp:txXfrm>
    </dsp:sp>
    <dsp:sp modelId="{C8183B35-7D69-4C3C-A292-7E9880C6E5AF}">
      <dsp:nvSpPr>
        <dsp:cNvPr id="0" name=""/>
        <dsp:cNvSpPr/>
      </dsp:nvSpPr>
      <dsp:spPr>
        <a:xfrm>
          <a:off x="1235643"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Budget</a:t>
          </a:r>
        </a:p>
      </dsp:txBody>
      <dsp:txXfrm>
        <a:off x="1289090" y="53523"/>
        <a:ext cx="258068" cy="258068"/>
      </dsp:txXfrm>
    </dsp:sp>
    <dsp:sp modelId="{6B070BA9-15FE-4D1D-85B1-DF4451D301EB}">
      <dsp:nvSpPr>
        <dsp:cNvPr id="0" name=""/>
        <dsp:cNvSpPr/>
      </dsp:nvSpPr>
      <dsp:spPr>
        <a:xfrm>
          <a:off x="1630241" y="83854"/>
          <a:ext cx="195901" cy="197406"/>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2">
                <a:lumMod val="75000"/>
              </a:schemeClr>
            </a:solidFill>
            <a:latin typeface="Arial" panose="020B0604020202020204" pitchFamily="34" charset="0"/>
            <a:cs typeface="Arial" panose="020B0604020202020204" pitchFamily="34" charset="0"/>
          </a:endParaRPr>
        </a:p>
      </dsp:txBody>
      <dsp:txXfrm>
        <a:off x="1656208" y="159519"/>
        <a:ext cx="143967" cy="46076"/>
      </dsp:txXfrm>
    </dsp:sp>
    <dsp:sp modelId="{1A3FD676-7F81-4B27-AAA4-23B513C340BA}">
      <dsp:nvSpPr>
        <dsp:cNvPr id="0" name=""/>
        <dsp:cNvSpPr/>
      </dsp:nvSpPr>
      <dsp:spPr>
        <a:xfrm>
          <a:off x="1855777"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One District</a:t>
          </a:r>
        </a:p>
      </dsp:txBody>
      <dsp:txXfrm>
        <a:off x="1909224" y="53523"/>
        <a:ext cx="258068" cy="258068"/>
      </dsp:txXfrm>
    </dsp:sp>
    <dsp:sp modelId="{0D07E796-8533-409B-9CAB-3D254C43205D}">
      <dsp:nvSpPr>
        <dsp:cNvPr id="0" name=""/>
        <dsp:cNvSpPr/>
      </dsp:nvSpPr>
      <dsp:spPr>
        <a:xfrm>
          <a:off x="2250375" y="76718"/>
          <a:ext cx="211678" cy="211678"/>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b="1" kern="1200" dirty="0">
            <a:solidFill>
              <a:schemeClr val="accent2">
                <a:lumMod val="75000"/>
              </a:schemeClr>
            </a:solidFill>
            <a:latin typeface="Arial" panose="020B0604020202020204" pitchFamily="34" charset="0"/>
            <a:cs typeface="Arial" panose="020B0604020202020204" pitchFamily="34" charset="0"/>
          </a:endParaRPr>
        </a:p>
      </dsp:txBody>
      <dsp:txXfrm>
        <a:off x="2278433" y="120324"/>
        <a:ext cx="155562" cy="124466"/>
      </dsp:txXfrm>
    </dsp:sp>
    <dsp:sp modelId="{67BEC0F1-404D-4744-9E61-2B45887D5AFB}">
      <dsp:nvSpPr>
        <dsp:cNvPr id="0" name=""/>
        <dsp:cNvSpPr/>
      </dsp:nvSpPr>
      <dsp:spPr>
        <a:xfrm>
          <a:off x="2491688" y="76"/>
          <a:ext cx="364962" cy="364962"/>
        </a:xfrm>
        <a:prstGeom prst="ellipse">
          <a:avLst/>
        </a:prstGeom>
        <a:solidFill>
          <a:schemeClr val="l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r>
            <a:rPr lang="en-US" sz="400" b="1" kern="1200" dirty="0">
              <a:solidFill>
                <a:schemeClr val="accent2">
                  <a:lumMod val="75000"/>
                </a:schemeClr>
              </a:solidFill>
              <a:latin typeface="Arial" panose="020B0604020202020204" pitchFamily="34" charset="0"/>
              <a:cs typeface="Arial" panose="020B0604020202020204" pitchFamily="34" charset="0"/>
            </a:rPr>
            <a:t>DDM</a:t>
          </a:r>
        </a:p>
      </dsp:txBody>
      <dsp:txXfrm>
        <a:off x="2545135" y="53523"/>
        <a:ext cx="258068" cy="25806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8854D5-0024-4D81-83FE-2BA50B2E81E1}"/>
              </a:ext>
            </a:extLst>
          </p:cNvPr>
          <p:cNvSpPr>
            <a:spLocks noGrp="1"/>
          </p:cNvSpPr>
          <p:nvPr>
            <p:ph type="hdr" sz="quarter"/>
          </p:nvPr>
        </p:nvSpPr>
        <p:spPr>
          <a:xfrm>
            <a:off x="0" y="0"/>
            <a:ext cx="2946400" cy="498475"/>
          </a:xfrm>
          <a:prstGeom prst="rect">
            <a:avLst/>
          </a:prstGeom>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ea typeface="+mn-ea"/>
                <a:cs typeface="Arial" panose="020B0604020202020204" pitchFamily="34" charset="0"/>
              </a:defRPr>
            </a:lvl1pPr>
          </a:lstStyle>
          <a:p>
            <a:pPr>
              <a:defRPr/>
            </a:pPr>
            <a:endParaRPr lang="en-US" altLang="en-US" dirty="0"/>
          </a:p>
        </p:txBody>
      </p:sp>
      <p:sp>
        <p:nvSpPr>
          <p:cNvPr id="3" name="Date Placeholder 2">
            <a:extLst>
              <a:ext uri="{FF2B5EF4-FFF2-40B4-BE49-F238E27FC236}">
                <a16:creationId xmlns:a16="http://schemas.microsoft.com/office/drawing/2014/main" id="{D2A0D371-4459-423B-887C-4D03C6A4298D}"/>
              </a:ext>
            </a:extLst>
          </p:cNvPr>
          <p:cNvSpPr>
            <a:spLocks noGrp="1"/>
          </p:cNvSpPr>
          <p:nvPr>
            <p:ph type="dt" sz="quarter" idx="1"/>
          </p:nvPr>
        </p:nvSpPr>
        <p:spPr>
          <a:xfrm>
            <a:off x="3849688" y="0"/>
            <a:ext cx="2946400" cy="49847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228CEE0-2176-4FBD-B024-C64016FA99A7}" type="datetimeFigureOut">
              <a:rPr lang="en-US"/>
              <a:pPr>
                <a:defRPr/>
              </a:pPr>
              <a:t>5/15/2020</a:t>
            </a:fld>
            <a:endParaRPr lang="en-US" dirty="0"/>
          </a:p>
        </p:txBody>
      </p:sp>
      <p:sp>
        <p:nvSpPr>
          <p:cNvPr id="4" name="Footer Placeholder 3">
            <a:extLst>
              <a:ext uri="{FF2B5EF4-FFF2-40B4-BE49-F238E27FC236}">
                <a16:creationId xmlns:a16="http://schemas.microsoft.com/office/drawing/2014/main" id="{5DB18DDE-4DA8-4A06-A0B7-A80AE4024DEF}"/>
              </a:ext>
            </a:extLst>
          </p:cNvPr>
          <p:cNvSpPr>
            <a:spLocks noGrp="1"/>
          </p:cNvSpPr>
          <p:nvPr>
            <p:ph type="ftr" sz="quarter" idx="2"/>
          </p:nvPr>
        </p:nvSpPr>
        <p:spPr>
          <a:xfrm>
            <a:off x="0" y="9428163"/>
            <a:ext cx="2946400" cy="498475"/>
          </a:xfrm>
          <a:prstGeom prst="rect">
            <a:avLst/>
          </a:prstGeom>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ea typeface="+mn-ea"/>
                <a:cs typeface="Arial" panose="020B0604020202020204" pitchFamily="34" charset="0"/>
              </a:defRPr>
            </a:lvl1pPr>
          </a:lstStyle>
          <a:p>
            <a:pPr>
              <a:defRPr/>
            </a:pPr>
            <a:endParaRPr lang="en-US" altLang="en-US" dirty="0"/>
          </a:p>
        </p:txBody>
      </p:sp>
      <p:sp>
        <p:nvSpPr>
          <p:cNvPr id="5" name="Slide Number Placeholder 4">
            <a:extLst>
              <a:ext uri="{FF2B5EF4-FFF2-40B4-BE49-F238E27FC236}">
                <a16:creationId xmlns:a16="http://schemas.microsoft.com/office/drawing/2014/main" id="{641878A9-7C9A-4F49-8623-D80BEB7CB53F}"/>
              </a:ext>
            </a:extLst>
          </p:cNvPr>
          <p:cNvSpPr>
            <a:spLocks noGrp="1"/>
          </p:cNvSpPr>
          <p:nvPr>
            <p:ph type="sldNum" sz="quarter" idx="3"/>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C272C29-4ABA-459D-A041-0D1FE044A58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8FC668-143A-4BC9-B040-FD4A10A116CA}"/>
              </a:ext>
            </a:extLst>
          </p:cNvPr>
          <p:cNvSpPr>
            <a:spLocks noGrp="1"/>
          </p:cNvSpPr>
          <p:nvPr>
            <p:ph type="hdr" sz="quarter"/>
          </p:nvPr>
        </p:nvSpPr>
        <p:spPr>
          <a:xfrm>
            <a:off x="0" y="0"/>
            <a:ext cx="2946400" cy="498475"/>
          </a:xfrm>
          <a:prstGeom prst="rect">
            <a:avLst/>
          </a:prstGeom>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ea typeface="+mn-ea"/>
                <a:cs typeface="Arial" panose="020B0604020202020204" pitchFamily="34" charset="0"/>
              </a:defRPr>
            </a:lvl1pPr>
          </a:lstStyle>
          <a:p>
            <a:pPr>
              <a:defRPr/>
            </a:pPr>
            <a:endParaRPr lang="en-US" altLang="en-US" dirty="0"/>
          </a:p>
        </p:txBody>
      </p:sp>
      <p:sp>
        <p:nvSpPr>
          <p:cNvPr id="3" name="Date Placeholder 2">
            <a:extLst>
              <a:ext uri="{FF2B5EF4-FFF2-40B4-BE49-F238E27FC236}">
                <a16:creationId xmlns:a16="http://schemas.microsoft.com/office/drawing/2014/main" id="{FA73C0B0-CBC6-442F-B440-B8A961FDF841}"/>
              </a:ext>
            </a:extLst>
          </p:cNvPr>
          <p:cNvSpPr>
            <a:spLocks noGrp="1"/>
          </p:cNvSpPr>
          <p:nvPr>
            <p:ph type="dt" idx="1"/>
          </p:nvPr>
        </p:nvSpPr>
        <p:spPr>
          <a:xfrm>
            <a:off x="3849688" y="0"/>
            <a:ext cx="2946400" cy="49847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E22DBE5-072B-4130-961F-EE3D1CED36A1}" type="datetimeFigureOut">
              <a:rPr lang="en-US"/>
              <a:pPr>
                <a:defRPr/>
              </a:pPr>
              <a:t>5/15/2020</a:t>
            </a:fld>
            <a:endParaRPr lang="en-US" dirty="0"/>
          </a:p>
        </p:txBody>
      </p:sp>
      <p:sp>
        <p:nvSpPr>
          <p:cNvPr id="4" name="Slide Image Placeholder 3">
            <a:extLst>
              <a:ext uri="{FF2B5EF4-FFF2-40B4-BE49-F238E27FC236}">
                <a16:creationId xmlns:a16="http://schemas.microsoft.com/office/drawing/2014/main" id="{A644C96E-9BA7-42FE-BD6A-3F6FBA5BB735}"/>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0D46900C-B9F5-4D02-88DF-5B78AD8F7839}"/>
              </a:ext>
            </a:extLst>
          </p:cNvPr>
          <p:cNvSpPr>
            <a:spLocks noGrp="1"/>
          </p:cNvSpPr>
          <p:nvPr>
            <p:ph type="body" sz="quarter" idx="3"/>
          </p:nvPr>
        </p:nvSpPr>
        <p:spPr>
          <a:xfrm>
            <a:off x="681038" y="4776788"/>
            <a:ext cx="5435600"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52831C9-57ED-4266-8787-CC5AEEEC0D3A}"/>
              </a:ext>
            </a:extLst>
          </p:cNvPr>
          <p:cNvSpPr>
            <a:spLocks noGrp="1"/>
          </p:cNvSpPr>
          <p:nvPr>
            <p:ph type="ftr" sz="quarter" idx="4"/>
          </p:nvPr>
        </p:nvSpPr>
        <p:spPr>
          <a:xfrm>
            <a:off x="0" y="9428163"/>
            <a:ext cx="2946400" cy="498475"/>
          </a:xfrm>
          <a:prstGeom prst="rect">
            <a:avLst/>
          </a:prstGeom>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ea typeface="+mn-ea"/>
                <a:cs typeface="Arial" panose="020B0604020202020204" pitchFamily="34" charset="0"/>
              </a:defRPr>
            </a:lvl1pPr>
          </a:lstStyle>
          <a:p>
            <a:pPr>
              <a:defRPr/>
            </a:pPr>
            <a:endParaRPr lang="en-US" altLang="en-US" dirty="0"/>
          </a:p>
        </p:txBody>
      </p:sp>
      <p:sp>
        <p:nvSpPr>
          <p:cNvPr id="7" name="Slide Number Placeholder 6">
            <a:extLst>
              <a:ext uri="{FF2B5EF4-FFF2-40B4-BE49-F238E27FC236}">
                <a16:creationId xmlns:a16="http://schemas.microsoft.com/office/drawing/2014/main" id="{EFE5BCFC-4709-41F2-8AFE-4EEFF128F023}"/>
              </a:ext>
            </a:extLst>
          </p:cNvPr>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0391FE0-E883-471A-8ACD-41F338EDBBD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DF116BB-1A61-4D75-8B63-DAB8D8D87A70}"/>
              </a:ext>
            </a:extLst>
          </p:cNvPr>
          <p:cNvSpPr>
            <a:spLocks noGrp="1" noRot="1" noChangeAspect="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B2E43A5-0E35-4FD8-816B-7BD40B6A33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60" name="Slide Number Placeholder 3">
            <a:extLst>
              <a:ext uri="{FF2B5EF4-FFF2-40B4-BE49-F238E27FC236}">
                <a16:creationId xmlns:a16="http://schemas.microsoft.com/office/drawing/2014/main" id="{38FE5A64-149D-4A06-A8EC-81FCAD14BB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F2078CA-BE9B-4ADA-ACA6-6B627BC5C034}" type="slidenum">
              <a:rPr lang="en-ZA" altLang="en-US" smtClean="0"/>
              <a:pPr/>
              <a:t>1</a:t>
            </a:fld>
            <a:endParaRPr lang="en-ZA"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D6C6367-5FCD-4C1B-83CA-753FBAED27DE}"/>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A2F11DF-88F9-4FB3-A692-1F087A95F9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Sec 47. </a:t>
            </a:r>
            <a:r>
              <a:rPr lang="en-US" altLang="en-US"/>
              <a:t>(1) The Minister may, by notice in the </a:t>
            </a:r>
            <a:r>
              <a:rPr lang="en-US" altLang="en-US" b="1" i="1"/>
              <a:t>Gazette, </a:t>
            </a:r>
            <a:r>
              <a:rPr lang="en-US" altLang="en-US"/>
              <a:t>issue regulations or guidelines not inconsistent with this Act regarding- </a:t>
            </a:r>
            <a:r>
              <a:rPr lang="en-US" altLang="en-US" i="1"/>
              <a:t>(b) </a:t>
            </a:r>
            <a:r>
              <a:rPr lang="en-US" altLang="en-US"/>
              <a:t>a framework for coordinating and aligning development priorities and objectives between the three spheres of government;</a:t>
            </a:r>
          </a:p>
        </p:txBody>
      </p:sp>
      <p:sp>
        <p:nvSpPr>
          <p:cNvPr id="26628" name="Slide Number Placeholder 3">
            <a:extLst>
              <a:ext uri="{FF2B5EF4-FFF2-40B4-BE49-F238E27FC236}">
                <a16:creationId xmlns:a16="http://schemas.microsoft.com/office/drawing/2014/main" id="{DCA1B2B7-0863-403E-898C-5DFEB97E54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6C257E-088B-489F-A1B7-9754116B64FD}" type="slidenum">
              <a:rPr lang="en-US" altLang="en-US" smtClean="0"/>
              <a:pPr/>
              <a:t>8</a:t>
            </a:fld>
            <a:endParaRPr lang="en-US" altLang="en-US"/>
          </a:p>
        </p:txBody>
      </p:sp>
    </p:spTree>
    <p:extLst>
      <p:ext uri="{BB962C8B-B14F-4D97-AF65-F5344CB8AC3E}">
        <p14:creationId xmlns:p14="http://schemas.microsoft.com/office/powerpoint/2010/main" val="98822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D6C6367-5FCD-4C1B-83CA-753FBAED27DE}"/>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A2F11DF-88F9-4FB3-A692-1F087A95F9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Sec 47. </a:t>
            </a:r>
            <a:r>
              <a:rPr lang="en-US" altLang="en-US"/>
              <a:t>(1) The Minister may, by notice in the </a:t>
            </a:r>
            <a:r>
              <a:rPr lang="en-US" altLang="en-US" b="1" i="1"/>
              <a:t>Gazette, </a:t>
            </a:r>
            <a:r>
              <a:rPr lang="en-US" altLang="en-US"/>
              <a:t>issue regulations or guidelines not inconsistent with this Act regarding- </a:t>
            </a:r>
            <a:r>
              <a:rPr lang="en-US" altLang="en-US" i="1"/>
              <a:t>(b) </a:t>
            </a:r>
            <a:r>
              <a:rPr lang="en-US" altLang="en-US"/>
              <a:t>a framework for coordinating and aligning development priorities and objectives between the three spheres of government;</a:t>
            </a:r>
          </a:p>
        </p:txBody>
      </p:sp>
      <p:sp>
        <p:nvSpPr>
          <p:cNvPr id="26628" name="Slide Number Placeholder 3">
            <a:extLst>
              <a:ext uri="{FF2B5EF4-FFF2-40B4-BE49-F238E27FC236}">
                <a16:creationId xmlns:a16="http://schemas.microsoft.com/office/drawing/2014/main" id="{DCA1B2B7-0863-403E-898C-5DFEB97E54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6C257E-088B-489F-A1B7-9754116B64FD}" type="slidenum">
              <a:rPr lang="en-US" altLang="en-US" smtClean="0"/>
              <a:pPr/>
              <a:t>9</a:t>
            </a:fld>
            <a:endParaRPr lang="en-US" altLang="en-US"/>
          </a:p>
        </p:txBody>
      </p:sp>
    </p:spTree>
    <p:extLst>
      <p:ext uri="{BB962C8B-B14F-4D97-AF65-F5344CB8AC3E}">
        <p14:creationId xmlns:p14="http://schemas.microsoft.com/office/powerpoint/2010/main" val="239087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D6C6367-5FCD-4C1B-83CA-753FBAED27DE}"/>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A2F11DF-88F9-4FB3-A692-1F087A95F9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Slide Number Placeholder 3">
            <a:extLst>
              <a:ext uri="{FF2B5EF4-FFF2-40B4-BE49-F238E27FC236}">
                <a16:creationId xmlns:a16="http://schemas.microsoft.com/office/drawing/2014/main" id="{DCA1B2B7-0863-403E-898C-5DFEB97E54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6C257E-088B-489F-A1B7-9754116B64FD}" type="slidenum">
              <a:rPr lang="en-US" altLang="en-US" smtClean="0"/>
              <a:pPr/>
              <a:t>10</a:t>
            </a:fld>
            <a:endParaRPr lang="en-US" altLang="en-US"/>
          </a:p>
        </p:txBody>
      </p:sp>
    </p:spTree>
    <p:extLst>
      <p:ext uri="{BB962C8B-B14F-4D97-AF65-F5344CB8AC3E}">
        <p14:creationId xmlns:p14="http://schemas.microsoft.com/office/powerpoint/2010/main" val="144895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D6C6367-5FCD-4C1B-83CA-753FBAED27DE}"/>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A2F11DF-88F9-4FB3-A692-1F087A95F9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Slide Number Placeholder 3">
            <a:extLst>
              <a:ext uri="{FF2B5EF4-FFF2-40B4-BE49-F238E27FC236}">
                <a16:creationId xmlns:a16="http://schemas.microsoft.com/office/drawing/2014/main" id="{DCA1B2B7-0863-403E-898C-5DFEB97E54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6C257E-088B-489F-A1B7-9754116B64FD}" type="slidenum">
              <a:rPr lang="en-US" altLang="en-US" smtClean="0"/>
              <a:pPr/>
              <a:t>11</a:t>
            </a:fld>
            <a:endParaRPr lang="en-US" altLang="en-US"/>
          </a:p>
        </p:txBody>
      </p:sp>
    </p:spTree>
    <p:extLst>
      <p:ext uri="{BB962C8B-B14F-4D97-AF65-F5344CB8AC3E}">
        <p14:creationId xmlns:p14="http://schemas.microsoft.com/office/powerpoint/2010/main" val="2580927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D6C6367-5FCD-4C1B-83CA-753FBAED27DE}"/>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A2F11DF-88F9-4FB3-A692-1F087A95F9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Slide Number Placeholder 3">
            <a:extLst>
              <a:ext uri="{FF2B5EF4-FFF2-40B4-BE49-F238E27FC236}">
                <a16:creationId xmlns:a16="http://schemas.microsoft.com/office/drawing/2014/main" id="{DCA1B2B7-0863-403E-898C-5DFEB97E54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6C257E-088B-489F-A1B7-9754116B64FD}" type="slidenum">
              <a:rPr lang="en-US" altLang="en-US" smtClean="0"/>
              <a:pPr/>
              <a:t>12</a:t>
            </a:fld>
            <a:endParaRPr lang="en-US" altLang="en-US"/>
          </a:p>
        </p:txBody>
      </p:sp>
    </p:spTree>
    <p:extLst>
      <p:ext uri="{BB962C8B-B14F-4D97-AF65-F5344CB8AC3E}">
        <p14:creationId xmlns:p14="http://schemas.microsoft.com/office/powerpoint/2010/main" val="2167711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531F2509-FF4F-4745-86F6-7261C1FC242A}" type="slidenum">
              <a:rPr kumimoji="0" lang="en-ZA"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41</a:t>
            </a:fld>
            <a:endParaRPr kumimoji="0" lang="en-ZA"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123421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531F2509-FF4F-4745-86F6-7261C1FC242A}" type="slidenum">
              <a:rPr kumimoji="0" lang="en-ZA"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42</a:t>
            </a:fld>
            <a:endParaRPr kumimoji="0" lang="en-ZA"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313282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531F2509-FF4F-4745-86F6-7261C1FC242A}" type="slidenum">
              <a:rPr kumimoji="0" lang="en-ZA"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43</a:t>
            </a:fld>
            <a:endParaRPr kumimoji="0" lang="en-ZA"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3972857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3FE57D4-8AAA-4C62-B9BE-84C017FEB232}"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276820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9B5F9AB-08D7-41CF-BEB7-E3F565E94E01}"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3328711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680EDA9-AE29-41C0-B37A-95636DB98E50}"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216084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704B6F5F-75C0-4A1A-BD0C-8CBB572DBAB1}"/>
              </a:ext>
            </a:extLst>
          </p:cNvPr>
          <p:cNvSpPr txBox="1">
            <a:spLocks/>
          </p:cNvSpPr>
          <p:nvPr userDrawn="1"/>
        </p:nvSpPr>
        <p:spPr>
          <a:xfrm>
            <a:off x="99484" y="4746625"/>
            <a:ext cx="3462867" cy="44450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ZA" sz="1400" dirty="0">
              <a:solidFill>
                <a:srgbClr val="005D28"/>
              </a:solidFill>
              <a:effectLst/>
            </a:endParaRPr>
          </a:p>
        </p:txBody>
      </p:sp>
      <p:sp>
        <p:nvSpPr>
          <p:cNvPr id="6" name="Text Placeholder 8">
            <a:extLst>
              <a:ext uri="{FF2B5EF4-FFF2-40B4-BE49-F238E27FC236}">
                <a16:creationId xmlns:a16="http://schemas.microsoft.com/office/drawing/2014/main" id="{448B3B1C-97C2-4FD8-928F-021D9177972A}"/>
              </a:ext>
            </a:extLst>
          </p:cNvPr>
          <p:cNvSpPr txBox="1">
            <a:spLocks/>
          </p:cNvSpPr>
          <p:nvPr userDrawn="1"/>
        </p:nvSpPr>
        <p:spPr>
          <a:xfrm>
            <a:off x="-16934" y="4581525"/>
            <a:ext cx="3462867" cy="444500"/>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ZA" sz="1400" dirty="0">
              <a:solidFill>
                <a:sysClr val="window" lastClr="FFFFFF"/>
              </a:solidFill>
            </a:endParaRPr>
          </a:p>
        </p:txBody>
      </p:sp>
      <p:sp>
        <p:nvSpPr>
          <p:cNvPr id="2" name="Title 1"/>
          <p:cNvSpPr>
            <a:spLocks noGrp="1"/>
          </p:cNvSpPr>
          <p:nvPr>
            <p:ph type="ctrTitle"/>
          </p:nvPr>
        </p:nvSpPr>
        <p:spPr>
          <a:xfrm>
            <a:off x="5093" y="836712"/>
            <a:ext cx="5802875" cy="2088232"/>
          </a:xfrm>
        </p:spPr>
        <p:txBody>
          <a:bodyPr/>
          <a:lstStyle>
            <a:lvl1pPr algn="ctr">
              <a:defRPr sz="2400" b="1">
                <a:solidFill>
                  <a:srgbClr val="F9671C"/>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7099" y="3068960"/>
            <a:ext cx="5825067" cy="1368152"/>
          </a:xfrm>
        </p:spPr>
        <p:txBody>
          <a:bodyPr anchor="ctr"/>
          <a:lstStyle>
            <a:lvl1pPr marL="0" indent="0" algn="ctr">
              <a:buNone/>
              <a:defRPr sz="2000" b="1">
                <a:solidFill>
                  <a:srgbClr val="F9671C"/>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Content Placeholder 9"/>
          <p:cNvSpPr>
            <a:spLocks noGrp="1"/>
          </p:cNvSpPr>
          <p:nvPr>
            <p:ph sz="quarter" idx="13"/>
          </p:nvPr>
        </p:nvSpPr>
        <p:spPr>
          <a:xfrm>
            <a:off x="9195" y="4717119"/>
            <a:ext cx="4550635" cy="448816"/>
          </a:xfrm>
        </p:spPr>
        <p:txBody>
          <a:bodyPr anchor="ctr"/>
          <a:lstStyle>
            <a:lvl1pPr marL="0" indent="0" algn="ctr">
              <a:buNone/>
              <a:defRPr sz="1400" b="1">
                <a:solidFill>
                  <a:srgbClr val="005D28"/>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Date Placeholder 3">
            <a:extLst>
              <a:ext uri="{FF2B5EF4-FFF2-40B4-BE49-F238E27FC236}">
                <a16:creationId xmlns:a16="http://schemas.microsoft.com/office/drawing/2014/main" id="{CFFE4697-1646-4F66-8C0F-9A95F533DA16}"/>
              </a:ext>
            </a:extLst>
          </p:cNvPr>
          <p:cNvSpPr>
            <a:spLocks noGrp="1"/>
          </p:cNvSpPr>
          <p:nvPr>
            <p:ph type="dt" sz="half" idx="14"/>
          </p:nvPr>
        </p:nvSpPr>
        <p:spPr>
          <a:xfrm>
            <a:off x="459317" y="6205539"/>
            <a:ext cx="2743200" cy="365125"/>
          </a:xfrm>
        </p:spPr>
        <p:txBody>
          <a:bodyPr/>
          <a:lstStyle>
            <a:lvl1pPr>
              <a:defRPr/>
            </a:lvl1pPr>
          </a:lstStyle>
          <a:p>
            <a:pPr>
              <a:defRPr/>
            </a:pPr>
            <a:endParaRPr lang="en-US" altLang="en-US" dirty="0"/>
          </a:p>
        </p:txBody>
      </p:sp>
      <p:sp>
        <p:nvSpPr>
          <p:cNvPr id="8" name="Footer Placeholder 4">
            <a:extLst>
              <a:ext uri="{FF2B5EF4-FFF2-40B4-BE49-F238E27FC236}">
                <a16:creationId xmlns:a16="http://schemas.microsoft.com/office/drawing/2014/main" id="{7F7471D6-D56D-4B35-924B-B38F64D8CB6C}"/>
              </a:ext>
            </a:extLst>
          </p:cNvPr>
          <p:cNvSpPr>
            <a:spLocks noGrp="1"/>
          </p:cNvSpPr>
          <p:nvPr>
            <p:ph type="ftr" sz="quarter" idx="15"/>
          </p:nvPr>
        </p:nvSpPr>
        <p:spPr/>
        <p:txBody>
          <a:bodyPr/>
          <a:lstStyle>
            <a:lvl1pPr>
              <a:defRPr/>
            </a:lvl1pPr>
          </a:lstStyle>
          <a:p>
            <a:pPr>
              <a:defRPr/>
            </a:pPr>
            <a:endParaRPr lang="en-US" altLang="en-US" dirty="0"/>
          </a:p>
        </p:txBody>
      </p:sp>
      <p:sp>
        <p:nvSpPr>
          <p:cNvPr id="9" name="Slide Number Placeholder 5">
            <a:extLst>
              <a:ext uri="{FF2B5EF4-FFF2-40B4-BE49-F238E27FC236}">
                <a16:creationId xmlns:a16="http://schemas.microsoft.com/office/drawing/2014/main" id="{1F7B6D51-6F1F-4C83-81FD-EB071FCFC5C3}"/>
              </a:ext>
            </a:extLst>
          </p:cNvPr>
          <p:cNvSpPr>
            <a:spLocks noGrp="1"/>
          </p:cNvSpPr>
          <p:nvPr>
            <p:ph type="sldNum" sz="quarter" idx="16"/>
          </p:nvPr>
        </p:nvSpPr>
        <p:spPr/>
        <p:txBody>
          <a:bodyPr/>
          <a:lstStyle>
            <a:lvl1pPr>
              <a:defRPr sz="1200"/>
            </a:lvl1pPr>
          </a:lstStyle>
          <a:p>
            <a:pPr>
              <a:defRPr/>
            </a:pPr>
            <a:fld id="{2E58E841-8B1D-447E-B56C-E98CC9BED443}" type="slidenum">
              <a:rPr lang="en-US" altLang="en-US"/>
              <a:pPr>
                <a:defRPr/>
              </a:pPr>
              <a:t>‹#›</a:t>
            </a:fld>
            <a:endParaRPr lang="en-US" altLang="en-US" dirty="0"/>
          </a:p>
        </p:txBody>
      </p:sp>
    </p:spTree>
    <p:extLst>
      <p:ext uri="{BB962C8B-B14F-4D97-AF65-F5344CB8AC3E}">
        <p14:creationId xmlns:p14="http://schemas.microsoft.com/office/powerpoint/2010/main" val="3475046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 You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648F42-1323-422F-A522-E02EDC2B3A7E}"/>
              </a:ext>
            </a:extLst>
          </p:cNvPr>
          <p:cNvSpPr txBox="1"/>
          <p:nvPr userDrawn="1"/>
        </p:nvSpPr>
        <p:spPr>
          <a:xfrm>
            <a:off x="626534" y="3151189"/>
            <a:ext cx="5086351" cy="522287"/>
          </a:xfrm>
          <a:prstGeom prst="rect">
            <a:avLst/>
          </a:prstGeom>
          <a:noFill/>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ZA" sz="2800" b="1" dirty="0">
                <a:solidFill>
                  <a:srgbClr val="F9671C"/>
                </a:solidFill>
                <a:effectLst>
                  <a:outerShdw blurRad="38100" dist="38100" dir="2700000" algn="tl">
                    <a:srgbClr val="C0C0C0"/>
                  </a:outerShdw>
                </a:effectLst>
                <a:cs typeface="Arial" panose="020B0604020202020204" pitchFamily="34" charset="0"/>
              </a:rPr>
              <a:t>Thank You!</a:t>
            </a:r>
          </a:p>
        </p:txBody>
      </p:sp>
      <p:sp>
        <p:nvSpPr>
          <p:cNvPr id="3" name="Date Placeholder 2">
            <a:extLst>
              <a:ext uri="{FF2B5EF4-FFF2-40B4-BE49-F238E27FC236}">
                <a16:creationId xmlns:a16="http://schemas.microsoft.com/office/drawing/2014/main" id="{CBA7DE56-2B63-4015-8551-980871BB2B82}"/>
              </a:ext>
            </a:extLst>
          </p:cNvPr>
          <p:cNvSpPr>
            <a:spLocks noGrp="1"/>
          </p:cNvSpPr>
          <p:nvPr>
            <p:ph type="dt" sz="half" idx="10"/>
          </p:nvPr>
        </p:nvSpPr>
        <p:spPr/>
        <p:txBody>
          <a:bodyPr/>
          <a:lstStyle>
            <a:lvl1pPr>
              <a:defRPr/>
            </a:lvl1pPr>
          </a:lstStyle>
          <a:p>
            <a:pPr>
              <a:defRPr/>
            </a:pPr>
            <a:endParaRPr lang="en-US" altLang="en-US" dirty="0"/>
          </a:p>
        </p:txBody>
      </p:sp>
      <p:sp>
        <p:nvSpPr>
          <p:cNvPr id="4" name="Footer Placeholder 3">
            <a:extLst>
              <a:ext uri="{FF2B5EF4-FFF2-40B4-BE49-F238E27FC236}">
                <a16:creationId xmlns:a16="http://schemas.microsoft.com/office/drawing/2014/main" id="{11FB8B11-4CFD-40D3-8920-9263BEC8EC78}"/>
              </a:ext>
            </a:extLst>
          </p:cNvPr>
          <p:cNvSpPr>
            <a:spLocks noGrp="1"/>
          </p:cNvSpPr>
          <p:nvPr>
            <p:ph type="ftr" sz="quarter" idx="11"/>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126373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F314F03-D453-4035-B351-0D3F5A2AFD1C}"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996134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7B625EC-1441-4E6C-AAD8-F423588FD77E}"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129897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281699B-09F2-4BD1-969F-76E5B60A3ADF}"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404456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3950A94F-9B59-478A-A611-C78186FB790D}"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150466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FB4F995-2071-4DBD-82BF-85D0603BEB1F}"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335114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7483F53-9686-48A2-9086-5AC1C5375D66}"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173935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3026868B-FEA7-44AC-AC9B-66655C7EF988}"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3185429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A70A16B-B6AC-4206-80E2-6F83C26A297B}"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867846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5B833A-C76E-41E8-ABC5-1827894FD8E3}" type="slidenum">
              <a:rPr lang="en-US" altLang="en-US" smtClean="0"/>
              <a:pPr>
                <a:defRPr/>
              </a:pPr>
              <a:t>‹#›</a:t>
            </a:fld>
            <a:endParaRPr lang="en-US" altLang="en-US" sz="1800" dirty="0">
              <a:solidFill>
                <a:srgbClr val="000000"/>
              </a:solidFill>
            </a:endParaRPr>
          </a:p>
        </p:txBody>
      </p:sp>
    </p:spTree>
    <p:extLst>
      <p:ext uri="{BB962C8B-B14F-4D97-AF65-F5344CB8AC3E}">
        <p14:creationId xmlns:p14="http://schemas.microsoft.com/office/powerpoint/2010/main" val="1191059042"/>
      </p:ext>
    </p:extLst>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 id="2147486059" r:id="rId12"/>
    <p:sldLayoutId id="214748606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 /><Relationship Id="rId7" Type="http://schemas.microsoft.com/office/2007/relationships/diagramDrawing" Target="../diagrams/drawing8.xml"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diagramColors" Target="../diagrams/colors8.xml" /><Relationship Id="rId5" Type="http://schemas.openxmlformats.org/officeDocument/2006/relationships/diagramQuickStyle" Target="../diagrams/quickStyle8.xml" /><Relationship Id="rId4" Type="http://schemas.openxmlformats.org/officeDocument/2006/relationships/diagramLayout" Target="../diagrams/layout8.xml" /></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 /><Relationship Id="rId7" Type="http://schemas.microsoft.com/office/2007/relationships/diagramDrawing" Target="../diagrams/drawing9.xml" /><Relationship Id="rId2" Type="http://schemas.openxmlformats.org/officeDocument/2006/relationships/notesSlide" Target="../notesSlides/notesSlide5.xml" /><Relationship Id="rId1" Type="http://schemas.openxmlformats.org/officeDocument/2006/relationships/slideLayout" Target="../slideLayouts/slideLayout2.xml" /><Relationship Id="rId6" Type="http://schemas.openxmlformats.org/officeDocument/2006/relationships/diagramColors" Target="../diagrams/colors9.xml" /><Relationship Id="rId5" Type="http://schemas.openxmlformats.org/officeDocument/2006/relationships/diagramQuickStyle" Target="../diagrams/quickStyle9.xml" /><Relationship Id="rId4" Type="http://schemas.openxmlformats.org/officeDocument/2006/relationships/diagramLayout" Target="../diagrams/layout9.xml" /></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 /><Relationship Id="rId7" Type="http://schemas.microsoft.com/office/2007/relationships/diagramDrawing" Target="../diagrams/drawing10.xml" /><Relationship Id="rId2" Type="http://schemas.openxmlformats.org/officeDocument/2006/relationships/notesSlide" Target="../notesSlides/notesSlide6.xml" /><Relationship Id="rId1" Type="http://schemas.openxmlformats.org/officeDocument/2006/relationships/slideLayout" Target="../slideLayouts/slideLayout2.xml" /><Relationship Id="rId6" Type="http://schemas.openxmlformats.org/officeDocument/2006/relationships/diagramColors" Target="../diagrams/colors10.xml" /><Relationship Id="rId5" Type="http://schemas.openxmlformats.org/officeDocument/2006/relationships/diagramQuickStyle" Target="../diagrams/quickStyle10.xml" /><Relationship Id="rId4" Type="http://schemas.openxmlformats.org/officeDocument/2006/relationships/diagramLayout" Target="../diagrams/layout10.xml" /></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 /><Relationship Id="rId2" Type="http://schemas.openxmlformats.org/officeDocument/2006/relationships/diagramData" Target="../diagrams/data11.xml" /><Relationship Id="rId1" Type="http://schemas.openxmlformats.org/officeDocument/2006/relationships/slideLayout" Target="../slideLayouts/slideLayout2.xml" /><Relationship Id="rId6" Type="http://schemas.microsoft.com/office/2007/relationships/diagramDrawing" Target="../diagrams/drawing11.xml" /><Relationship Id="rId5" Type="http://schemas.openxmlformats.org/officeDocument/2006/relationships/diagramColors" Target="../diagrams/colors11.xml" /><Relationship Id="rId4" Type="http://schemas.openxmlformats.org/officeDocument/2006/relationships/diagramQuickStyle" Target="../diagrams/quickStyle11.xml" /></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 /><Relationship Id="rId7" Type="http://schemas.openxmlformats.org/officeDocument/2006/relationships/chart" Target="../charts/chart1.xml" /><Relationship Id="rId2" Type="http://schemas.openxmlformats.org/officeDocument/2006/relationships/diagramData" Target="../diagrams/data12.xml" /><Relationship Id="rId1" Type="http://schemas.openxmlformats.org/officeDocument/2006/relationships/slideLayout" Target="../slideLayouts/slideLayout2.xml" /><Relationship Id="rId6" Type="http://schemas.microsoft.com/office/2007/relationships/diagramDrawing" Target="../diagrams/drawing12.xml" /><Relationship Id="rId5" Type="http://schemas.openxmlformats.org/officeDocument/2006/relationships/diagramColors" Target="../diagrams/colors12.xml" /><Relationship Id="rId4" Type="http://schemas.openxmlformats.org/officeDocument/2006/relationships/diagramQuickStyle" Target="../diagrams/quickStyle12.xml"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 /><Relationship Id="rId2" Type="http://schemas.openxmlformats.org/officeDocument/2006/relationships/diagramData" Target="../diagrams/data13.xml" /><Relationship Id="rId1" Type="http://schemas.openxmlformats.org/officeDocument/2006/relationships/slideLayout" Target="../slideLayouts/slideLayout2.xml" /><Relationship Id="rId6" Type="http://schemas.microsoft.com/office/2007/relationships/diagramDrawing" Target="../diagrams/drawing13.xml" /><Relationship Id="rId5" Type="http://schemas.openxmlformats.org/officeDocument/2006/relationships/diagramColors" Target="../diagrams/colors13.xml" /><Relationship Id="rId4" Type="http://schemas.openxmlformats.org/officeDocument/2006/relationships/diagramQuickStyle" Target="../diagrams/quickStyle13.xml" /></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 /><Relationship Id="rId2" Type="http://schemas.openxmlformats.org/officeDocument/2006/relationships/diagramData" Target="../diagrams/data14.xml" /><Relationship Id="rId1" Type="http://schemas.openxmlformats.org/officeDocument/2006/relationships/slideLayout" Target="../slideLayouts/slideLayout2.xml" /><Relationship Id="rId6" Type="http://schemas.microsoft.com/office/2007/relationships/diagramDrawing" Target="../diagrams/drawing14.xml" /><Relationship Id="rId5" Type="http://schemas.openxmlformats.org/officeDocument/2006/relationships/diagramColors" Target="../diagrams/colors14.xml" /><Relationship Id="rId4" Type="http://schemas.openxmlformats.org/officeDocument/2006/relationships/diagramQuickStyle" Target="../diagrams/quickStyle14.xml" /></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 /><Relationship Id="rId2" Type="http://schemas.openxmlformats.org/officeDocument/2006/relationships/diagramData" Target="../diagrams/data15.xml" /><Relationship Id="rId1" Type="http://schemas.openxmlformats.org/officeDocument/2006/relationships/slideLayout" Target="../slideLayouts/slideLayout2.xml" /><Relationship Id="rId6" Type="http://schemas.microsoft.com/office/2007/relationships/diagramDrawing" Target="../diagrams/drawing15.xml" /><Relationship Id="rId5" Type="http://schemas.openxmlformats.org/officeDocument/2006/relationships/diagramColors" Target="../diagrams/colors15.xml" /><Relationship Id="rId4" Type="http://schemas.openxmlformats.org/officeDocument/2006/relationships/diagramQuickStyle" Target="../diagrams/quickStyle15.xml" /></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6.xml" /><Relationship Id="rId2" Type="http://schemas.openxmlformats.org/officeDocument/2006/relationships/diagramData" Target="../diagrams/data16.xml" /><Relationship Id="rId1" Type="http://schemas.openxmlformats.org/officeDocument/2006/relationships/slideLayout" Target="../slideLayouts/slideLayout2.xml" /><Relationship Id="rId6" Type="http://schemas.microsoft.com/office/2007/relationships/diagramDrawing" Target="../diagrams/drawing16.xml" /><Relationship Id="rId5" Type="http://schemas.openxmlformats.org/officeDocument/2006/relationships/diagramColors" Target="../diagrams/colors16.xml" /><Relationship Id="rId4" Type="http://schemas.openxmlformats.org/officeDocument/2006/relationships/diagramQuickStyle" Target="../diagrams/quickStyle16.xml" /></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7.xml" /><Relationship Id="rId2" Type="http://schemas.openxmlformats.org/officeDocument/2006/relationships/diagramData" Target="../diagrams/data17.xml" /><Relationship Id="rId1" Type="http://schemas.openxmlformats.org/officeDocument/2006/relationships/slideLayout" Target="../slideLayouts/slideLayout2.xml" /><Relationship Id="rId6" Type="http://schemas.microsoft.com/office/2007/relationships/diagramDrawing" Target="../diagrams/drawing17.xml" /><Relationship Id="rId5" Type="http://schemas.openxmlformats.org/officeDocument/2006/relationships/diagramColors" Target="../diagrams/colors17.xml" /><Relationship Id="rId4" Type="http://schemas.openxmlformats.org/officeDocument/2006/relationships/diagramQuickStyle" Target="../diagrams/quickStyle1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8.xml" /><Relationship Id="rId2" Type="http://schemas.openxmlformats.org/officeDocument/2006/relationships/diagramData" Target="../diagrams/data18.xml" /><Relationship Id="rId1" Type="http://schemas.openxmlformats.org/officeDocument/2006/relationships/slideLayout" Target="../slideLayouts/slideLayout2.xml" /><Relationship Id="rId6" Type="http://schemas.microsoft.com/office/2007/relationships/diagramDrawing" Target="../diagrams/drawing18.xml" /><Relationship Id="rId5" Type="http://schemas.openxmlformats.org/officeDocument/2006/relationships/diagramColors" Target="../diagrams/colors18.xml" /><Relationship Id="rId4" Type="http://schemas.openxmlformats.org/officeDocument/2006/relationships/diagramQuickStyle" Target="../diagrams/quickStyle18.xml" /></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9.xml" /><Relationship Id="rId2" Type="http://schemas.openxmlformats.org/officeDocument/2006/relationships/diagramData" Target="../diagrams/data19.xml" /><Relationship Id="rId1" Type="http://schemas.openxmlformats.org/officeDocument/2006/relationships/slideLayout" Target="../slideLayouts/slideLayout2.xml" /><Relationship Id="rId6" Type="http://schemas.microsoft.com/office/2007/relationships/diagramDrawing" Target="../diagrams/drawing19.xml" /><Relationship Id="rId5" Type="http://schemas.openxmlformats.org/officeDocument/2006/relationships/diagramColors" Target="../diagrams/colors19.xml" /><Relationship Id="rId4" Type="http://schemas.openxmlformats.org/officeDocument/2006/relationships/diagramQuickStyle" Target="../diagrams/quickStyle19.xml" /></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0.xml" /><Relationship Id="rId2" Type="http://schemas.openxmlformats.org/officeDocument/2006/relationships/diagramData" Target="../diagrams/data20.xml" /><Relationship Id="rId1" Type="http://schemas.openxmlformats.org/officeDocument/2006/relationships/slideLayout" Target="../slideLayouts/slideLayout2.xml" /><Relationship Id="rId6" Type="http://schemas.microsoft.com/office/2007/relationships/diagramDrawing" Target="../diagrams/drawing20.xml" /><Relationship Id="rId5" Type="http://schemas.openxmlformats.org/officeDocument/2006/relationships/diagramColors" Target="../diagrams/colors20.xml" /><Relationship Id="rId4" Type="http://schemas.openxmlformats.org/officeDocument/2006/relationships/diagramQuickStyle" Target="../diagrams/quickStyle20.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1.xml" /><Relationship Id="rId2" Type="http://schemas.openxmlformats.org/officeDocument/2006/relationships/diagramData" Target="../diagrams/data21.xml" /><Relationship Id="rId1" Type="http://schemas.openxmlformats.org/officeDocument/2006/relationships/slideLayout" Target="../slideLayouts/slideLayout2.xml" /><Relationship Id="rId6" Type="http://schemas.microsoft.com/office/2007/relationships/diagramDrawing" Target="../diagrams/drawing21.xml" /><Relationship Id="rId5" Type="http://schemas.openxmlformats.org/officeDocument/2006/relationships/diagramColors" Target="../diagrams/colors21.xml" /><Relationship Id="rId4" Type="http://schemas.openxmlformats.org/officeDocument/2006/relationships/diagramQuickStyle" Target="../diagrams/quickStyle21.xml" /></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2.xml" /><Relationship Id="rId7" Type="http://schemas.microsoft.com/office/2007/relationships/diagramDrawing" Target="../diagrams/drawing22.xml" /><Relationship Id="rId2" Type="http://schemas.openxmlformats.org/officeDocument/2006/relationships/image" Target="../media/image2.jpeg" /><Relationship Id="rId1" Type="http://schemas.openxmlformats.org/officeDocument/2006/relationships/slideLayout" Target="../slideLayouts/slideLayout2.xml" /><Relationship Id="rId6" Type="http://schemas.openxmlformats.org/officeDocument/2006/relationships/diagramColors" Target="../diagrams/colors22.xml" /><Relationship Id="rId5" Type="http://schemas.openxmlformats.org/officeDocument/2006/relationships/diagramQuickStyle" Target="../diagrams/quickStyle22.xml" /><Relationship Id="rId4" Type="http://schemas.openxmlformats.org/officeDocument/2006/relationships/diagramLayout" Target="../diagrams/layout22.xml" /></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 /><Relationship Id="rId2" Type="http://schemas.openxmlformats.org/officeDocument/2006/relationships/diagramData" Target="../diagrams/data23.xml" /><Relationship Id="rId1" Type="http://schemas.openxmlformats.org/officeDocument/2006/relationships/slideLayout" Target="../slideLayouts/slideLayout2.xml" /><Relationship Id="rId6" Type="http://schemas.microsoft.com/office/2007/relationships/diagramDrawing" Target="../diagrams/drawing23.xml" /><Relationship Id="rId5" Type="http://schemas.openxmlformats.org/officeDocument/2006/relationships/diagramColors" Target="../diagrams/colors23.xml" /><Relationship Id="rId4" Type="http://schemas.openxmlformats.org/officeDocument/2006/relationships/diagramQuickStyle" Target="../diagrams/quickStyle23.xml" /></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4.xml" /><Relationship Id="rId2" Type="http://schemas.openxmlformats.org/officeDocument/2006/relationships/diagramData" Target="../diagrams/data24.xml" /><Relationship Id="rId1" Type="http://schemas.openxmlformats.org/officeDocument/2006/relationships/slideLayout" Target="../slideLayouts/slideLayout2.xml" /><Relationship Id="rId6" Type="http://schemas.microsoft.com/office/2007/relationships/diagramDrawing" Target="../diagrams/drawing24.xml" /><Relationship Id="rId5" Type="http://schemas.openxmlformats.org/officeDocument/2006/relationships/diagramColors" Target="../diagrams/colors24.xml" /><Relationship Id="rId4" Type="http://schemas.openxmlformats.org/officeDocument/2006/relationships/diagramQuickStyle" Target="../diagrams/quickStyle24.xml" /></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5.xml" /><Relationship Id="rId7" Type="http://schemas.microsoft.com/office/2007/relationships/diagramDrawing" Target="../diagrams/drawing25.xml" /><Relationship Id="rId2" Type="http://schemas.openxmlformats.org/officeDocument/2006/relationships/image" Target="../media/image3.tiff" /><Relationship Id="rId1" Type="http://schemas.openxmlformats.org/officeDocument/2006/relationships/slideLayout" Target="../slideLayouts/slideLayout2.xml" /><Relationship Id="rId6" Type="http://schemas.openxmlformats.org/officeDocument/2006/relationships/diagramColors" Target="../diagrams/colors25.xml" /><Relationship Id="rId5" Type="http://schemas.openxmlformats.org/officeDocument/2006/relationships/diagramQuickStyle" Target="../diagrams/quickStyle25.xml" /><Relationship Id="rId4" Type="http://schemas.openxmlformats.org/officeDocument/2006/relationships/diagramLayout" Target="../diagrams/layout25.xml" /></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6.xml" /><Relationship Id="rId2" Type="http://schemas.openxmlformats.org/officeDocument/2006/relationships/diagramData" Target="../diagrams/data26.xml" /><Relationship Id="rId1" Type="http://schemas.openxmlformats.org/officeDocument/2006/relationships/slideLayout" Target="../slideLayouts/slideLayout2.xml" /><Relationship Id="rId6" Type="http://schemas.microsoft.com/office/2007/relationships/diagramDrawing" Target="../diagrams/drawing26.xml" /><Relationship Id="rId5" Type="http://schemas.openxmlformats.org/officeDocument/2006/relationships/diagramColors" Target="../diagrams/colors26.xml" /><Relationship Id="rId4" Type="http://schemas.openxmlformats.org/officeDocument/2006/relationships/diagramQuickStyle" Target="../diagrams/quickStyle26.xml" /></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7.xml" /><Relationship Id="rId2" Type="http://schemas.openxmlformats.org/officeDocument/2006/relationships/diagramData" Target="../diagrams/data27.xml" /><Relationship Id="rId1" Type="http://schemas.openxmlformats.org/officeDocument/2006/relationships/slideLayout" Target="../slideLayouts/slideLayout2.xml" /><Relationship Id="rId6" Type="http://schemas.microsoft.com/office/2007/relationships/diagramDrawing" Target="../diagrams/drawing27.xml" /><Relationship Id="rId5" Type="http://schemas.openxmlformats.org/officeDocument/2006/relationships/diagramColors" Target="../diagrams/colors27.xml" /><Relationship Id="rId4" Type="http://schemas.openxmlformats.org/officeDocument/2006/relationships/diagramQuickStyle" Target="../diagrams/quickStyle27.xml" /></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8.xml" /><Relationship Id="rId3" Type="http://schemas.openxmlformats.org/officeDocument/2006/relationships/image" Target="../media/image5.tiff" /><Relationship Id="rId7" Type="http://schemas.openxmlformats.org/officeDocument/2006/relationships/image" Target="../media/image9.tiff" /><Relationship Id="rId12" Type="http://schemas.microsoft.com/office/2007/relationships/diagramDrawing" Target="../diagrams/drawing28.xml" /><Relationship Id="rId2" Type="http://schemas.openxmlformats.org/officeDocument/2006/relationships/image" Target="../media/image4.tiff" /><Relationship Id="rId1" Type="http://schemas.openxmlformats.org/officeDocument/2006/relationships/slideLayout" Target="../slideLayouts/slideLayout2.xml" /><Relationship Id="rId6" Type="http://schemas.openxmlformats.org/officeDocument/2006/relationships/image" Target="../media/image8.tiff" /><Relationship Id="rId11" Type="http://schemas.openxmlformats.org/officeDocument/2006/relationships/diagramColors" Target="../diagrams/colors28.xml" /><Relationship Id="rId5" Type="http://schemas.openxmlformats.org/officeDocument/2006/relationships/image" Target="../media/image7.tiff" /><Relationship Id="rId10" Type="http://schemas.openxmlformats.org/officeDocument/2006/relationships/diagramQuickStyle" Target="../diagrams/quickStyle28.xml" /><Relationship Id="rId4" Type="http://schemas.openxmlformats.org/officeDocument/2006/relationships/image" Target="../media/image6.tiff" /><Relationship Id="rId9" Type="http://schemas.openxmlformats.org/officeDocument/2006/relationships/diagramLayout" Target="../diagrams/layout28.xml" /></Relationships>
</file>

<file path=ppt/slides/_rels/slide32.xml.rels><?xml version="1.0" encoding="UTF-8" standalone="yes"?>
<Relationships xmlns="http://schemas.openxmlformats.org/package/2006/relationships"><Relationship Id="rId8" Type="http://schemas.openxmlformats.org/officeDocument/2006/relationships/image" Target="../media/image16.tiff" /><Relationship Id="rId3" Type="http://schemas.openxmlformats.org/officeDocument/2006/relationships/image" Target="../media/image11.tiff" /><Relationship Id="rId7" Type="http://schemas.openxmlformats.org/officeDocument/2006/relationships/image" Target="../media/image15.tiff" /><Relationship Id="rId2" Type="http://schemas.openxmlformats.org/officeDocument/2006/relationships/image" Target="../media/image10.tiff" /><Relationship Id="rId1" Type="http://schemas.openxmlformats.org/officeDocument/2006/relationships/slideLayout" Target="../slideLayouts/slideLayout2.xml" /><Relationship Id="rId6" Type="http://schemas.openxmlformats.org/officeDocument/2006/relationships/image" Target="../media/image14.tiff" /><Relationship Id="rId5" Type="http://schemas.openxmlformats.org/officeDocument/2006/relationships/image" Target="../media/image13.tiff" /><Relationship Id="rId4" Type="http://schemas.openxmlformats.org/officeDocument/2006/relationships/image" Target="../media/image12.tiff" /></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9.xml" /><Relationship Id="rId2" Type="http://schemas.openxmlformats.org/officeDocument/2006/relationships/diagramData" Target="../diagrams/data29.xml" /><Relationship Id="rId1" Type="http://schemas.openxmlformats.org/officeDocument/2006/relationships/slideLayout" Target="../slideLayouts/slideLayout2.xml" /><Relationship Id="rId6" Type="http://schemas.microsoft.com/office/2007/relationships/diagramDrawing" Target="../diagrams/drawing29.xml" /><Relationship Id="rId5" Type="http://schemas.openxmlformats.org/officeDocument/2006/relationships/diagramColors" Target="../diagrams/colors29.xml" /><Relationship Id="rId4" Type="http://schemas.openxmlformats.org/officeDocument/2006/relationships/diagramQuickStyle" Target="../diagrams/quickStyle29.xml" /></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0.xml" /><Relationship Id="rId2" Type="http://schemas.openxmlformats.org/officeDocument/2006/relationships/diagramData" Target="../diagrams/data30.xml" /><Relationship Id="rId1" Type="http://schemas.openxmlformats.org/officeDocument/2006/relationships/slideLayout" Target="../slideLayouts/slideLayout2.xml" /><Relationship Id="rId6" Type="http://schemas.microsoft.com/office/2007/relationships/diagramDrawing" Target="../diagrams/drawing30.xml" /><Relationship Id="rId5" Type="http://schemas.openxmlformats.org/officeDocument/2006/relationships/diagramColors" Target="../diagrams/colors30.xml" /><Relationship Id="rId4" Type="http://schemas.openxmlformats.org/officeDocument/2006/relationships/diagramQuickStyle" Target="../diagrams/quickStyle30.xml" /></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1.xml" /><Relationship Id="rId2" Type="http://schemas.openxmlformats.org/officeDocument/2006/relationships/diagramData" Target="../diagrams/data31.xml" /><Relationship Id="rId1" Type="http://schemas.openxmlformats.org/officeDocument/2006/relationships/slideLayout" Target="../slideLayouts/slideLayout2.xml" /><Relationship Id="rId6" Type="http://schemas.microsoft.com/office/2007/relationships/diagramDrawing" Target="../diagrams/drawing31.xml" /><Relationship Id="rId5" Type="http://schemas.openxmlformats.org/officeDocument/2006/relationships/diagramColors" Target="../diagrams/colors31.xml" /><Relationship Id="rId4" Type="http://schemas.openxmlformats.org/officeDocument/2006/relationships/diagramQuickStyle" Target="../diagrams/quickStyle31.xml" /></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2.xml" /><Relationship Id="rId2" Type="http://schemas.openxmlformats.org/officeDocument/2006/relationships/diagramData" Target="../diagrams/data32.xml" /><Relationship Id="rId1" Type="http://schemas.openxmlformats.org/officeDocument/2006/relationships/slideLayout" Target="../slideLayouts/slideLayout2.xml" /><Relationship Id="rId6" Type="http://schemas.microsoft.com/office/2007/relationships/diagramDrawing" Target="../diagrams/drawing32.xml" /><Relationship Id="rId5" Type="http://schemas.openxmlformats.org/officeDocument/2006/relationships/diagramColors" Target="../diagrams/colors32.xml" /><Relationship Id="rId4" Type="http://schemas.openxmlformats.org/officeDocument/2006/relationships/diagramQuickStyle" Target="../diagrams/quickStyle32.xml" /></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3.xml" /><Relationship Id="rId2" Type="http://schemas.openxmlformats.org/officeDocument/2006/relationships/diagramData" Target="../diagrams/data33.xml" /><Relationship Id="rId1" Type="http://schemas.openxmlformats.org/officeDocument/2006/relationships/slideLayout" Target="../slideLayouts/slideLayout2.xml" /><Relationship Id="rId6" Type="http://schemas.microsoft.com/office/2007/relationships/diagramDrawing" Target="../diagrams/drawing33.xml" /><Relationship Id="rId5" Type="http://schemas.openxmlformats.org/officeDocument/2006/relationships/diagramColors" Target="../diagrams/colors33.xml" /><Relationship Id="rId4" Type="http://schemas.openxmlformats.org/officeDocument/2006/relationships/diagramQuickStyle" Target="../diagrams/quickStyle33.xml" /></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4.xml" /><Relationship Id="rId2" Type="http://schemas.openxmlformats.org/officeDocument/2006/relationships/diagramData" Target="../diagrams/data34.xml" /><Relationship Id="rId1" Type="http://schemas.openxmlformats.org/officeDocument/2006/relationships/slideLayout" Target="../slideLayouts/slideLayout2.xml" /><Relationship Id="rId6" Type="http://schemas.microsoft.com/office/2007/relationships/diagramDrawing" Target="../diagrams/drawing34.xml" /><Relationship Id="rId5" Type="http://schemas.openxmlformats.org/officeDocument/2006/relationships/diagramColors" Target="../diagrams/colors34.xml" /><Relationship Id="rId4" Type="http://schemas.openxmlformats.org/officeDocument/2006/relationships/diagramQuickStyle" Target="../diagrams/quickStyle34.xml" /></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5.xml" /><Relationship Id="rId2" Type="http://schemas.openxmlformats.org/officeDocument/2006/relationships/diagramData" Target="../diagrams/data35.xml" /><Relationship Id="rId1" Type="http://schemas.openxmlformats.org/officeDocument/2006/relationships/slideLayout" Target="../slideLayouts/slideLayout2.xml" /><Relationship Id="rId6" Type="http://schemas.microsoft.com/office/2007/relationships/diagramDrawing" Target="../diagrams/drawing35.xml" /><Relationship Id="rId5" Type="http://schemas.openxmlformats.org/officeDocument/2006/relationships/diagramColors" Target="../diagrams/colors35.xml" /><Relationship Id="rId4" Type="http://schemas.openxmlformats.org/officeDocument/2006/relationships/diagramQuickStyle" Target="../diagrams/quickStyle35.xml" /></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6.xml" /><Relationship Id="rId2" Type="http://schemas.openxmlformats.org/officeDocument/2006/relationships/diagramData" Target="../diagrams/data36.xml" /><Relationship Id="rId1" Type="http://schemas.openxmlformats.org/officeDocument/2006/relationships/slideLayout" Target="../slideLayouts/slideLayout2.xml" /><Relationship Id="rId6" Type="http://schemas.microsoft.com/office/2007/relationships/diagramDrawing" Target="../diagrams/drawing36.xml" /><Relationship Id="rId5" Type="http://schemas.openxmlformats.org/officeDocument/2006/relationships/diagramColors" Target="../diagrams/colors36.xml" /><Relationship Id="rId4" Type="http://schemas.openxmlformats.org/officeDocument/2006/relationships/diagramQuickStyle" Target="../diagrams/quickStyle36.xml" /></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7.xml" /><Relationship Id="rId7" Type="http://schemas.microsoft.com/office/2007/relationships/diagramDrawing" Target="../diagrams/drawing37.xml" /><Relationship Id="rId2" Type="http://schemas.openxmlformats.org/officeDocument/2006/relationships/notesSlide" Target="../notesSlides/notesSlide7.xml" /><Relationship Id="rId1" Type="http://schemas.openxmlformats.org/officeDocument/2006/relationships/slideLayout" Target="../slideLayouts/slideLayout2.xml" /><Relationship Id="rId6" Type="http://schemas.openxmlformats.org/officeDocument/2006/relationships/diagramColors" Target="../diagrams/colors37.xml" /><Relationship Id="rId5" Type="http://schemas.openxmlformats.org/officeDocument/2006/relationships/diagramQuickStyle" Target="../diagrams/quickStyle37.xml" /><Relationship Id="rId4" Type="http://schemas.openxmlformats.org/officeDocument/2006/relationships/diagramLayout" Target="../diagrams/layout37.xml" /></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8.xml" /><Relationship Id="rId7" Type="http://schemas.microsoft.com/office/2007/relationships/diagramDrawing" Target="../diagrams/drawing38.xml" /><Relationship Id="rId2" Type="http://schemas.openxmlformats.org/officeDocument/2006/relationships/notesSlide" Target="../notesSlides/notesSlide8.xml" /><Relationship Id="rId1" Type="http://schemas.openxmlformats.org/officeDocument/2006/relationships/slideLayout" Target="../slideLayouts/slideLayout2.xml" /><Relationship Id="rId6" Type="http://schemas.openxmlformats.org/officeDocument/2006/relationships/diagramColors" Target="../diagrams/colors38.xml" /><Relationship Id="rId5" Type="http://schemas.openxmlformats.org/officeDocument/2006/relationships/diagramQuickStyle" Target="../diagrams/quickStyle38.xml" /><Relationship Id="rId4" Type="http://schemas.openxmlformats.org/officeDocument/2006/relationships/diagramLayout" Target="../diagrams/layout38.xml" /></Relationships>
</file>

<file path=ppt/slides/_rels/slide43.xml.rels><?xml version="1.0" encoding="UTF-8" standalone="yes"?>
<Relationships xmlns="http://schemas.openxmlformats.org/package/2006/relationships"><Relationship Id="rId8" Type="http://schemas.microsoft.com/office/2007/relationships/diagramDrawing" Target="../diagrams/drawing39.xml" /><Relationship Id="rId3" Type="http://schemas.openxmlformats.org/officeDocument/2006/relationships/chart" Target="../charts/chart2.xml" /><Relationship Id="rId7" Type="http://schemas.openxmlformats.org/officeDocument/2006/relationships/diagramColors" Target="../diagrams/colors39.xml" /><Relationship Id="rId2" Type="http://schemas.openxmlformats.org/officeDocument/2006/relationships/notesSlide" Target="../notesSlides/notesSlide9.xml" /><Relationship Id="rId1" Type="http://schemas.openxmlformats.org/officeDocument/2006/relationships/slideLayout" Target="../slideLayouts/slideLayout2.xml" /><Relationship Id="rId6" Type="http://schemas.openxmlformats.org/officeDocument/2006/relationships/diagramQuickStyle" Target="../diagrams/quickStyle39.xml" /><Relationship Id="rId5" Type="http://schemas.openxmlformats.org/officeDocument/2006/relationships/diagramLayout" Target="../diagrams/layout39.xml" /><Relationship Id="rId4" Type="http://schemas.openxmlformats.org/officeDocument/2006/relationships/diagramData" Target="../diagrams/data39.xml" /></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0.xml" /><Relationship Id="rId2" Type="http://schemas.openxmlformats.org/officeDocument/2006/relationships/diagramData" Target="../diagrams/data40.xml" /><Relationship Id="rId1" Type="http://schemas.openxmlformats.org/officeDocument/2006/relationships/slideLayout" Target="../slideLayouts/slideLayout2.xml" /><Relationship Id="rId6" Type="http://schemas.microsoft.com/office/2007/relationships/diagramDrawing" Target="../diagrams/drawing40.xml" /><Relationship Id="rId5" Type="http://schemas.openxmlformats.org/officeDocument/2006/relationships/diagramColors" Target="../diagrams/colors40.xml" /><Relationship Id="rId4" Type="http://schemas.openxmlformats.org/officeDocument/2006/relationships/diagramQuickStyle" Target="../diagrams/quickStyle40.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2.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2.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 /><Relationship Id="rId7" Type="http://schemas.microsoft.com/office/2007/relationships/diagramDrawing" Target="../diagrams/drawing6.xml"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diagramColors" Target="../diagrams/colors6.xml" /><Relationship Id="rId5" Type="http://schemas.openxmlformats.org/officeDocument/2006/relationships/diagramQuickStyle" Target="../diagrams/quickStyle6.xml" /><Relationship Id="rId4" Type="http://schemas.openxmlformats.org/officeDocument/2006/relationships/diagramLayout" Target="../diagrams/layout6.xml" /></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 /><Relationship Id="rId7" Type="http://schemas.microsoft.com/office/2007/relationships/diagramDrawing" Target="../diagrams/drawing7.xml" /><Relationship Id="rId2" Type="http://schemas.openxmlformats.org/officeDocument/2006/relationships/notesSlide" Target="../notesSlides/notesSlide3.xml" /><Relationship Id="rId1" Type="http://schemas.openxmlformats.org/officeDocument/2006/relationships/slideLayout" Target="../slideLayouts/slideLayout2.xml" /><Relationship Id="rId6" Type="http://schemas.openxmlformats.org/officeDocument/2006/relationships/diagramColors" Target="../diagrams/colors7.xml" /><Relationship Id="rId5" Type="http://schemas.openxmlformats.org/officeDocument/2006/relationships/diagramQuickStyle" Target="../diagrams/quickStyle7.xml" /><Relationship Id="rId4" Type="http://schemas.openxmlformats.org/officeDocument/2006/relationships/diagramLayout" Target="../diagrams/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a:extLst>
              <a:ext uri="{FF2B5EF4-FFF2-40B4-BE49-F238E27FC236}">
                <a16:creationId xmlns:a16="http://schemas.microsoft.com/office/drawing/2014/main" id="{3C3804D1-69C7-49A4-BDAD-67D9AB792543}"/>
              </a:ext>
            </a:extLst>
          </p:cNvPr>
          <p:cNvSpPr>
            <a:spLocks noGrp="1" noChangeArrowheads="1"/>
          </p:cNvSpPr>
          <p:nvPr>
            <p:ph type="ctrTitle"/>
          </p:nvPr>
        </p:nvSpPr>
        <p:spPr>
          <a:xfrm>
            <a:off x="191344" y="1700808"/>
            <a:ext cx="7560839" cy="2160240"/>
          </a:xfrm>
        </p:spPr>
        <p:txBody>
          <a:bodyPr>
            <a:normAutofit fontScale="90000"/>
          </a:bodyPr>
          <a:lstStyle/>
          <a:p>
            <a:pPr marL="0" indent="0"/>
            <a:br>
              <a:rPr lang="en-ZA" altLang="en-US" sz="2000" dirty="0"/>
            </a:br>
            <a:r>
              <a:rPr lang="en-ZA" altLang="en-US" sz="2000" dirty="0"/>
              <a:t> </a:t>
            </a:r>
            <a:br>
              <a:rPr lang="en-ZA" altLang="en-US" sz="2000" dirty="0"/>
            </a:br>
            <a:r>
              <a:rPr lang="en-ZA" altLang="en-US" sz="2000" dirty="0"/>
              <a:t>DEPARTMENT OF COOPERATIVE GOVERNANCE  </a:t>
            </a:r>
            <a:br>
              <a:rPr lang="en-ZA" altLang="en-US" sz="2000" dirty="0"/>
            </a:br>
            <a:br>
              <a:rPr lang="en-ZA" altLang="en-US" sz="2000" dirty="0"/>
            </a:br>
            <a:r>
              <a:rPr lang="en-ZA" altLang="en-US" sz="2000" dirty="0"/>
              <a:t>STRATEGIC PLAN 2020-2025(MTSF) AND ANNUAL PERFORMANCE PLAN 2020-2023 (MTEF)</a:t>
            </a:r>
            <a:br>
              <a:rPr lang="en-ZA" altLang="en-US" sz="2000" dirty="0"/>
            </a:br>
            <a:br>
              <a:rPr lang="en-ZA" altLang="en-US" sz="2000" dirty="0"/>
            </a:br>
            <a:r>
              <a:rPr lang="en-US" altLang="en-US" sz="2000" dirty="0"/>
              <a:t>SELECT COMMITTEE ON COOPERATIVE GOVERNANCE AND TRADITIONAL AFFAIRS </a:t>
            </a:r>
            <a:endParaRPr lang="en-ZA" altLang="en-US" sz="2000" dirty="0"/>
          </a:p>
        </p:txBody>
      </p:sp>
      <p:sp>
        <p:nvSpPr>
          <p:cNvPr id="18436" name="Content Placeholder 8">
            <a:extLst>
              <a:ext uri="{FF2B5EF4-FFF2-40B4-BE49-F238E27FC236}">
                <a16:creationId xmlns:a16="http://schemas.microsoft.com/office/drawing/2014/main" id="{7A80109B-324D-4E34-9C87-B2D7B472ECF1}"/>
              </a:ext>
            </a:extLst>
          </p:cNvPr>
          <p:cNvSpPr>
            <a:spLocks noGrp="1" noChangeArrowheads="1"/>
          </p:cNvSpPr>
          <p:nvPr>
            <p:ph sz="quarter" idx="13"/>
          </p:nvPr>
        </p:nvSpPr>
        <p:spPr>
          <a:xfrm>
            <a:off x="2567608" y="4365662"/>
            <a:ext cx="3413125" cy="449262"/>
          </a:xfrm>
        </p:spPr>
        <p:txBody>
          <a:bodyPr>
            <a:normAutofit/>
          </a:bodyPr>
          <a:lstStyle/>
          <a:p>
            <a:r>
              <a:rPr lang="en-ZA" altLang="en-US" sz="2000" dirty="0"/>
              <a:t>18 May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a:extLst>
              <a:ext uri="{FF2B5EF4-FFF2-40B4-BE49-F238E27FC236}">
                <a16:creationId xmlns:a16="http://schemas.microsoft.com/office/drawing/2014/main" id="{36B06DB0-AD93-4459-8F3D-04CEA7980270}"/>
              </a:ext>
            </a:extLst>
          </p:cNvPr>
          <p:cNvSpPr>
            <a:spLocks noGrp="1" noChangeArrowheads="1"/>
          </p:cNvSpPr>
          <p:nvPr>
            <p:ph type="title"/>
          </p:nvPr>
        </p:nvSpPr>
        <p:spPr>
          <a:xfrm>
            <a:off x="1738314" y="100015"/>
            <a:ext cx="8713787" cy="304650"/>
          </a:xfrm>
          <a:solidFill>
            <a:srgbClr val="C09200"/>
          </a:solidFill>
        </p:spPr>
        <p:txBody>
          <a:bodyPr>
            <a:normAutofit fontScale="90000"/>
          </a:bodyPr>
          <a:lstStyle/>
          <a:p>
            <a:pPr algn="ctr"/>
            <a:r>
              <a:rPr lang="fr-FR" altLang="en-US" sz="2400" b="1" dirty="0">
                <a:solidFill>
                  <a:schemeClr val="bg1"/>
                </a:solidFill>
                <a:latin typeface="Arial" panose="020B0604020202020204" pitchFamily="34" charset="0"/>
                <a:cs typeface="Arial" panose="020B0604020202020204" pitchFamily="34" charset="0"/>
              </a:rPr>
              <a:t>PROGRAMME 4 NATIONAL DISASTER MANAGEMENT CENTRE</a:t>
            </a:r>
            <a:endParaRPr lang="en-US" altLang="en-US" sz="2400" b="1" dirty="0">
              <a:solidFill>
                <a:schemeClr val="bg1"/>
              </a:solidFill>
            </a:endParaRPr>
          </a:p>
        </p:txBody>
      </p:sp>
      <p:graphicFrame>
        <p:nvGraphicFramePr>
          <p:cNvPr id="5" name="Diagram 4">
            <a:extLst>
              <a:ext uri="{FF2B5EF4-FFF2-40B4-BE49-F238E27FC236}">
                <a16:creationId xmlns:a16="http://schemas.microsoft.com/office/drawing/2014/main" id="{5D2A6FBD-B3CD-43BE-AD76-2AE8B86F9D20}"/>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2AB37490-C333-47FC-B9FD-C1D13758FF48}"/>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2BC53286-FEAC-4009-BC1B-53A4DBB772B7}"/>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1F5EC137-480A-472A-95D8-8478E5A8B43B}"/>
              </a:ext>
            </a:extLst>
          </p:cNvPr>
          <p:cNvSpPr txBox="1">
            <a:spLocks noChangeArrowheads="1"/>
          </p:cNvSpPr>
          <p:nvPr/>
        </p:nvSpPr>
        <p:spPr>
          <a:xfrm>
            <a:off x="11568608" y="6496422"/>
            <a:ext cx="504056" cy="258391"/>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10</a:t>
            </a:fld>
            <a:endParaRPr lang="en-GB" altLang="en-US" sz="1500" b="1" dirty="0">
              <a:solidFill>
                <a:schemeClr val="bg1"/>
              </a:solidFill>
            </a:endParaRPr>
          </a:p>
        </p:txBody>
      </p:sp>
      <p:graphicFrame>
        <p:nvGraphicFramePr>
          <p:cNvPr id="2" name="Table 1">
            <a:extLst>
              <a:ext uri="{FF2B5EF4-FFF2-40B4-BE49-F238E27FC236}">
                <a16:creationId xmlns:a16="http://schemas.microsoft.com/office/drawing/2014/main" id="{25887A7B-6CC8-425D-83BB-82E0A3356232}"/>
              </a:ext>
            </a:extLst>
          </p:cNvPr>
          <p:cNvGraphicFramePr>
            <a:graphicFrameLocks noGrp="1"/>
          </p:cNvGraphicFramePr>
          <p:nvPr>
            <p:extLst>
              <p:ext uri="{D42A27DB-BD31-4B8C-83A1-F6EECF244321}">
                <p14:modId xmlns:p14="http://schemas.microsoft.com/office/powerpoint/2010/main" val="2059594676"/>
              </p:ext>
            </p:extLst>
          </p:nvPr>
        </p:nvGraphicFramePr>
        <p:xfrm>
          <a:off x="191344" y="480779"/>
          <a:ext cx="11881320" cy="487680"/>
        </p:xfrm>
        <a:graphic>
          <a:graphicData uri="http://schemas.openxmlformats.org/drawingml/2006/table">
            <a:tbl>
              <a:tblPr firstRow="1" firstCol="1" lastRow="1" lastCol="1" bandRow="1" bandCol="1">
                <a:tableStyleId>{5940675A-B579-460E-94D1-54222C63F5DA}</a:tableStyleId>
              </a:tblPr>
              <a:tblGrid>
                <a:gridCol w="3498135">
                  <a:extLst>
                    <a:ext uri="{9D8B030D-6E8A-4147-A177-3AD203B41FA5}">
                      <a16:colId xmlns:a16="http://schemas.microsoft.com/office/drawing/2014/main" val="4157770958"/>
                    </a:ext>
                  </a:extLst>
                </a:gridCol>
                <a:gridCol w="8383185">
                  <a:extLst>
                    <a:ext uri="{9D8B030D-6E8A-4147-A177-3AD203B41FA5}">
                      <a16:colId xmlns:a16="http://schemas.microsoft.com/office/drawing/2014/main" val="3373040102"/>
                    </a:ext>
                  </a:extLst>
                </a:gridCol>
              </a:tblGrid>
              <a:tr h="180975">
                <a:tc>
                  <a:txBody>
                    <a:bodyPr/>
                    <a:lstStyle/>
                    <a:p>
                      <a:pPr marL="50800" marR="0">
                        <a:spcBef>
                          <a:spcPts val="215"/>
                        </a:spcBef>
                        <a:spcAft>
                          <a:spcPts val="0"/>
                        </a:spcAft>
                      </a:pPr>
                      <a:r>
                        <a:rPr lang="en-US" sz="1600" dirty="0">
                          <a:effectLst/>
                          <a:latin typeface="Arial" panose="020B0604020202020204" pitchFamily="34" charset="0"/>
                          <a:cs typeface="Arial" panose="020B0604020202020204" pitchFamily="34" charset="0"/>
                        </a:rPr>
                        <a:t>MTSF Priority 5</a:t>
                      </a:r>
                      <a:endParaRPr lang="en-US" sz="24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50165" marR="0">
                        <a:spcBef>
                          <a:spcPts val="215"/>
                        </a:spcBef>
                        <a:spcAft>
                          <a:spcPts val="0"/>
                        </a:spcAft>
                      </a:pPr>
                      <a:r>
                        <a:rPr lang="en-US" sz="1600" dirty="0">
                          <a:effectLst/>
                          <a:latin typeface="Arial" panose="020B0604020202020204" pitchFamily="34" charset="0"/>
                          <a:cs typeface="Arial" panose="020B0604020202020204" pitchFamily="34" charset="0"/>
                        </a:rPr>
                        <a:t>Spatial Integration, Human Settlements and Local Government</a:t>
                      </a:r>
                      <a:endParaRPr lang="en-US" sz="24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769894853"/>
                  </a:ext>
                </a:extLst>
              </a:tr>
              <a:tr h="180975">
                <a:tc>
                  <a:txBody>
                    <a:bodyPr/>
                    <a:lstStyle/>
                    <a:p>
                      <a:pPr marL="50800" marR="0">
                        <a:spcBef>
                          <a:spcPts val="215"/>
                        </a:spcBef>
                        <a:spcAft>
                          <a:spcPts val="0"/>
                        </a:spcAft>
                      </a:pPr>
                      <a:r>
                        <a:rPr lang="en-US" sz="1600" dirty="0">
                          <a:effectLst/>
                          <a:latin typeface="Arial" panose="020B0604020202020204" pitchFamily="34" charset="0"/>
                          <a:cs typeface="Arial" panose="020B0604020202020204" pitchFamily="34" charset="0"/>
                        </a:rPr>
                        <a:t>Impact Statement</a:t>
                      </a:r>
                      <a:endParaRPr lang="en-US" sz="24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50165" marR="0">
                        <a:spcBef>
                          <a:spcPts val="215"/>
                        </a:spcBef>
                        <a:spcAft>
                          <a:spcPts val="0"/>
                        </a:spcAft>
                      </a:pPr>
                      <a:r>
                        <a:rPr lang="en-US" sz="1600" dirty="0">
                          <a:effectLst/>
                          <a:latin typeface="Arial" panose="020B0604020202020204" pitchFamily="34" charset="0"/>
                          <a:cs typeface="Arial" panose="020B0604020202020204" pitchFamily="34" charset="0"/>
                        </a:rPr>
                        <a:t>A functional &amp; capable cooperative governance system</a:t>
                      </a:r>
                      <a:endParaRPr lang="en-US" sz="24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3081165190"/>
                  </a:ext>
                </a:extLst>
              </a:tr>
            </a:tbl>
          </a:graphicData>
        </a:graphic>
      </p:graphicFrame>
      <p:graphicFrame>
        <p:nvGraphicFramePr>
          <p:cNvPr id="3" name="Table 2">
            <a:extLst>
              <a:ext uri="{FF2B5EF4-FFF2-40B4-BE49-F238E27FC236}">
                <a16:creationId xmlns:a16="http://schemas.microsoft.com/office/drawing/2014/main" id="{0CF25B51-5F5C-478D-A20A-D5219FF25EF6}"/>
              </a:ext>
            </a:extLst>
          </p:cNvPr>
          <p:cNvGraphicFramePr>
            <a:graphicFrameLocks noGrp="1"/>
          </p:cNvGraphicFramePr>
          <p:nvPr>
            <p:extLst>
              <p:ext uri="{D42A27DB-BD31-4B8C-83A1-F6EECF244321}">
                <p14:modId xmlns:p14="http://schemas.microsoft.com/office/powerpoint/2010/main" val="1863417176"/>
              </p:ext>
            </p:extLst>
          </p:nvPr>
        </p:nvGraphicFramePr>
        <p:xfrm>
          <a:off x="191344" y="1025996"/>
          <a:ext cx="11881320" cy="5059349"/>
        </p:xfrm>
        <a:graphic>
          <a:graphicData uri="http://schemas.openxmlformats.org/drawingml/2006/table">
            <a:tbl>
              <a:tblPr firstRow="1" firstCol="1" lastRow="1" lastCol="1" bandRow="1" bandCol="1">
                <a:tableStyleId>{5940675A-B579-460E-94D1-54222C63F5DA}</a:tableStyleId>
              </a:tblPr>
              <a:tblGrid>
                <a:gridCol w="3998373">
                  <a:extLst>
                    <a:ext uri="{9D8B030D-6E8A-4147-A177-3AD203B41FA5}">
                      <a16:colId xmlns:a16="http://schemas.microsoft.com/office/drawing/2014/main" val="298931675"/>
                    </a:ext>
                  </a:extLst>
                </a:gridCol>
                <a:gridCol w="4180117">
                  <a:extLst>
                    <a:ext uri="{9D8B030D-6E8A-4147-A177-3AD203B41FA5}">
                      <a16:colId xmlns:a16="http://schemas.microsoft.com/office/drawing/2014/main" val="2994105438"/>
                    </a:ext>
                  </a:extLst>
                </a:gridCol>
                <a:gridCol w="3702830">
                  <a:extLst>
                    <a:ext uri="{9D8B030D-6E8A-4147-A177-3AD203B41FA5}">
                      <a16:colId xmlns:a16="http://schemas.microsoft.com/office/drawing/2014/main" val="2576581198"/>
                    </a:ext>
                  </a:extLst>
                </a:gridCol>
              </a:tblGrid>
              <a:tr h="122309">
                <a:tc>
                  <a:txBody>
                    <a:bodyPr/>
                    <a:lstStyle/>
                    <a:p>
                      <a:pPr marL="53975" marR="0">
                        <a:lnSpc>
                          <a:spcPct val="100000"/>
                        </a:lnSpc>
                        <a:spcBef>
                          <a:spcPts val="240"/>
                        </a:spcBef>
                        <a:spcAft>
                          <a:spcPts val="0"/>
                        </a:spcAft>
                      </a:pPr>
                      <a:r>
                        <a:rPr lang="en-US" sz="1600" b="1" dirty="0">
                          <a:solidFill>
                            <a:schemeClr val="bg1"/>
                          </a:solidFill>
                          <a:effectLst/>
                          <a:latin typeface="Arial" panose="020B0604020202020204" pitchFamily="34" charset="0"/>
                          <a:cs typeface="Arial" panose="020B0604020202020204" pitchFamily="34" charset="0"/>
                        </a:rPr>
                        <a:t>Outcome</a:t>
                      </a:r>
                      <a:endParaRPr lang="en-US" sz="18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3340" marR="0">
                        <a:lnSpc>
                          <a:spcPct val="100000"/>
                        </a:lnSpc>
                        <a:spcBef>
                          <a:spcPts val="240"/>
                        </a:spcBef>
                        <a:spcAft>
                          <a:spcPts val="0"/>
                        </a:spcAft>
                      </a:pPr>
                      <a:r>
                        <a:rPr lang="en-US" sz="1600" b="1" dirty="0">
                          <a:solidFill>
                            <a:schemeClr val="bg1"/>
                          </a:solidFill>
                          <a:effectLst/>
                          <a:latin typeface="Arial" panose="020B0604020202020204" pitchFamily="34" charset="0"/>
                          <a:cs typeface="Arial" panose="020B0604020202020204" pitchFamily="34" charset="0"/>
                        </a:rPr>
                        <a:t>Outcome Indicator</a:t>
                      </a:r>
                      <a:endParaRPr lang="en-US" sz="18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2705" marR="0">
                        <a:lnSpc>
                          <a:spcPct val="100000"/>
                        </a:lnSpc>
                        <a:spcBef>
                          <a:spcPts val="240"/>
                        </a:spcBef>
                        <a:spcAft>
                          <a:spcPts val="0"/>
                        </a:spcAft>
                      </a:pPr>
                      <a:r>
                        <a:rPr lang="en-US" sz="1600" b="1" dirty="0">
                          <a:solidFill>
                            <a:schemeClr val="bg1"/>
                          </a:solidFill>
                          <a:effectLst/>
                          <a:latin typeface="Arial" panose="020B0604020202020204" pitchFamily="34" charset="0"/>
                          <a:cs typeface="Arial" panose="020B0604020202020204" pitchFamily="34" charset="0"/>
                        </a:rPr>
                        <a:t>Five Year Target</a:t>
                      </a:r>
                      <a:endParaRPr lang="en-US" sz="18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extLst>
                  <a:ext uri="{0D108BD9-81ED-4DB2-BD59-A6C34878D82A}">
                    <a16:rowId xmlns:a16="http://schemas.microsoft.com/office/drawing/2014/main" val="3540727956"/>
                  </a:ext>
                </a:extLst>
              </a:tr>
              <a:tr h="985644">
                <a:tc rowSpan="3">
                  <a:txBody>
                    <a:bodyPr/>
                    <a:lstStyle/>
                    <a:p>
                      <a:pPr marL="50800" marR="9525">
                        <a:lnSpc>
                          <a:spcPct val="100000"/>
                        </a:lnSpc>
                        <a:spcBef>
                          <a:spcPts val="215"/>
                        </a:spcBef>
                        <a:spcAft>
                          <a:spcPts val="0"/>
                        </a:spcAft>
                      </a:pPr>
                      <a:r>
                        <a:rPr lang="en-US" sz="1600">
                          <a:effectLst/>
                          <a:latin typeface="Arial" panose="020B0604020202020204" pitchFamily="34" charset="0"/>
                          <a:cs typeface="Arial" panose="020B0604020202020204" pitchFamily="34" charset="0"/>
                        </a:rPr>
                        <a:t>An improved disaster management system for reduced disaster risks, effective prevention of new</a:t>
                      </a:r>
                      <a:endParaRPr lang="en-US" sz="1800">
                        <a:effectLst/>
                        <a:latin typeface="Arial" panose="020B0604020202020204" pitchFamily="34" charset="0"/>
                        <a:cs typeface="Arial" panose="020B0604020202020204" pitchFamily="34" charset="0"/>
                      </a:endParaRPr>
                    </a:p>
                    <a:p>
                      <a:pPr marL="50800" marR="175260">
                        <a:lnSpc>
                          <a:spcPct val="100000"/>
                        </a:lnSpc>
                        <a:spcBef>
                          <a:spcPts val="0"/>
                        </a:spcBef>
                        <a:spcAft>
                          <a:spcPts val="0"/>
                        </a:spcAft>
                      </a:pPr>
                      <a:r>
                        <a:rPr lang="en-US" sz="1600">
                          <a:effectLst/>
                          <a:latin typeface="Arial" panose="020B0604020202020204" pitchFamily="34" charset="0"/>
                          <a:cs typeface="Arial" panose="020B0604020202020204" pitchFamily="34" charset="0"/>
                        </a:rPr>
                        <a:t>risks,</a:t>
                      </a:r>
                      <a:r>
                        <a:rPr lang="en-US" sz="1600" spc="-165">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enhanced</a:t>
                      </a:r>
                      <a:r>
                        <a:rPr lang="en-US" sz="1600" spc="-165">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preparedness</a:t>
                      </a:r>
                      <a:r>
                        <a:rPr lang="en-US" sz="1600" spc="-165">
                          <a:effectLst/>
                          <a:latin typeface="Arial" panose="020B0604020202020204" pitchFamily="34" charset="0"/>
                          <a:cs typeface="Arial" panose="020B0604020202020204" pitchFamily="34" charset="0"/>
                        </a:rPr>
                        <a:t> </a:t>
                      </a:r>
                      <a:r>
                        <a:rPr lang="en-US" sz="1600" spc="-25">
                          <a:effectLst/>
                          <a:latin typeface="Arial" panose="020B0604020202020204" pitchFamily="34" charset="0"/>
                          <a:cs typeface="Arial" panose="020B0604020202020204" pitchFamily="34" charset="0"/>
                        </a:rPr>
                        <a:t>for </a:t>
                      </a:r>
                      <a:r>
                        <a:rPr lang="en-US" sz="1600">
                          <a:effectLst/>
                          <a:latin typeface="Arial" panose="020B0604020202020204" pitchFamily="34" charset="0"/>
                          <a:cs typeface="Arial" panose="020B0604020202020204" pitchFamily="34" charset="0"/>
                        </a:rPr>
                        <a:t>response</a:t>
                      </a:r>
                      <a:r>
                        <a:rPr lang="en-US" sz="1600" spc="-140">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and</a:t>
                      </a:r>
                      <a:r>
                        <a:rPr lang="en-US" sz="1600" spc="-140">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recovery</a:t>
                      </a:r>
                      <a:endParaRPr lang="en-US" sz="1800">
                        <a:effectLst/>
                        <a:latin typeface="Arial" panose="020B0604020202020204" pitchFamily="34" charset="0"/>
                        <a:ea typeface="DejaVu Sans"/>
                        <a:cs typeface="Arial" panose="020B0604020202020204" pitchFamily="34" charset="0"/>
                      </a:endParaRPr>
                    </a:p>
                  </a:txBody>
                  <a:tcPr marL="0" marR="0" marT="0" marB="0"/>
                </a:tc>
                <a:tc>
                  <a:txBody>
                    <a:bodyPr/>
                    <a:lstStyle/>
                    <a:p>
                      <a:pPr marL="264160" marR="124460" indent="-213995">
                        <a:lnSpc>
                          <a:spcPct val="100000"/>
                        </a:lnSpc>
                        <a:spcBef>
                          <a:spcPts val="60"/>
                        </a:spcBef>
                        <a:spcAft>
                          <a:spcPts val="0"/>
                        </a:spcAft>
                      </a:pPr>
                      <a:r>
                        <a:rPr lang="en-US" sz="1600">
                          <a:effectLst/>
                          <a:latin typeface="Arial" panose="020B0604020202020204" pitchFamily="34" charset="0"/>
                          <a:cs typeface="Arial" panose="020B0604020202020204" pitchFamily="34" charset="0"/>
                        </a:rPr>
                        <a:t>4.1 Reduction of turnaround time to manager disasters through prevention, preparedness, mitigation, response, recovery and rehabilitation</a:t>
                      </a:r>
                      <a:endParaRPr lang="en-US" sz="180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102235">
                        <a:lnSpc>
                          <a:spcPct val="100000"/>
                        </a:lnSpc>
                        <a:spcBef>
                          <a:spcPts val="215"/>
                        </a:spcBef>
                        <a:spcAft>
                          <a:spcPts val="0"/>
                        </a:spcAft>
                      </a:pPr>
                      <a:r>
                        <a:rPr lang="en-US" sz="1600">
                          <a:effectLst/>
                          <a:latin typeface="Arial" panose="020B0604020202020204" pitchFamily="34" charset="0"/>
                          <a:cs typeface="Arial" panose="020B0604020202020204" pitchFamily="34" charset="0"/>
                        </a:rPr>
                        <a:t>Reduction of turnaround time to manager </a:t>
                      </a:r>
                      <a:r>
                        <a:rPr lang="en-US" sz="1600" spc="-15">
                          <a:effectLst/>
                          <a:latin typeface="Arial" panose="020B0604020202020204" pitchFamily="34" charset="0"/>
                          <a:cs typeface="Arial" panose="020B0604020202020204" pitchFamily="34" charset="0"/>
                        </a:rPr>
                        <a:t>disasters </a:t>
                      </a:r>
                      <a:r>
                        <a:rPr lang="en-US" sz="1600">
                          <a:effectLst/>
                          <a:latin typeface="Arial" panose="020B0604020202020204" pitchFamily="34" charset="0"/>
                          <a:cs typeface="Arial" panose="020B0604020202020204" pitchFamily="34" charset="0"/>
                        </a:rPr>
                        <a:t>through prevention, preparedness, mitigation, response, recovery and rehabilitation by 2025</a:t>
                      </a:r>
                      <a:endParaRPr lang="en-US" sz="18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2471012854"/>
                  </a:ext>
                </a:extLst>
              </a:tr>
              <a:tr h="886139">
                <a:tc vMerge="1">
                  <a:txBody>
                    <a:bodyPr/>
                    <a:lstStyle/>
                    <a:p>
                      <a:endParaRPr lang="en-US"/>
                    </a:p>
                  </a:txBody>
                  <a:tcPr/>
                </a:tc>
                <a:tc>
                  <a:txBody>
                    <a:bodyPr/>
                    <a:lstStyle/>
                    <a:p>
                      <a:pPr marL="264160" marR="210185" indent="-213995">
                        <a:lnSpc>
                          <a:spcPct val="100000"/>
                        </a:lnSpc>
                        <a:spcBef>
                          <a:spcPts val="60"/>
                        </a:spcBef>
                        <a:spcAft>
                          <a:spcPts val="0"/>
                        </a:spcAft>
                      </a:pPr>
                      <a:r>
                        <a:rPr lang="en-US" sz="1600">
                          <a:effectLst/>
                          <a:latin typeface="Arial" panose="020B0604020202020204" pitchFamily="34" charset="0"/>
                          <a:cs typeface="Arial" panose="020B0604020202020204" pitchFamily="34" charset="0"/>
                        </a:rPr>
                        <a:t>4.2 Number of Districts and metros implementing impact-based early warnings system with contingency arrangements</a:t>
                      </a:r>
                      <a:endParaRPr lang="en-US" sz="180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44 Districts and 8 Metros implementing impact- based early warnings with contingency arrangements</a:t>
                      </a:r>
                      <a:endParaRPr lang="en-US" sz="1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30008968"/>
                  </a:ext>
                </a:extLst>
              </a:tr>
              <a:tr h="1281507">
                <a:tc vMerge="1">
                  <a:txBody>
                    <a:bodyPr/>
                    <a:lstStyle/>
                    <a:p>
                      <a:endParaRPr lang="en-US"/>
                    </a:p>
                  </a:txBody>
                  <a:tcPr/>
                </a:tc>
                <a:tc>
                  <a:txBody>
                    <a:bodyPr/>
                    <a:lstStyle/>
                    <a:p>
                      <a:pPr marL="264160" marR="117475" indent="-213995">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4.3 Number of municipalities in priority disaster areas supported to prevent, prepare for and mitigate disaster</a:t>
                      </a:r>
                      <a:endParaRPr lang="en-US" sz="1800" dirty="0">
                        <a:effectLst/>
                        <a:latin typeface="Arial" panose="020B0604020202020204" pitchFamily="34" charset="0"/>
                        <a:cs typeface="Arial" panose="020B0604020202020204" pitchFamily="34" charset="0"/>
                      </a:endParaRPr>
                    </a:p>
                    <a:p>
                      <a:pPr marL="264160" marR="60960">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risks through effective implementation of applicable disaster management plans</a:t>
                      </a:r>
                      <a:endParaRPr lang="en-US" sz="18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257 municipalities implementing disaster management plans by 2025</a:t>
                      </a:r>
                      <a:endParaRPr lang="en-US" sz="1800" dirty="0">
                        <a:effectLst/>
                        <a:latin typeface="Arial" panose="020B0604020202020204" pitchFamily="34" charset="0"/>
                        <a:cs typeface="Arial" panose="020B0604020202020204" pitchFamily="34" charset="0"/>
                      </a:endParaRPr>
                    </a:p>
                    <a:p>
                      <a:pPr marL="49530" marR="121920">
                        <a:lnSpc>
                          <a:spcPct val="100000"/>
                        </a:lnSpc>
                        <a:spcBef>
                          <a:spcPts val="965"/>
                        </a:spcBef>
                        <a:spcAft>
                          <a:spcPts val="0"/>
                        </a:spcAft>
                      </a:pPr>
                      <a:r>
                        <a:rPr lang="en-US" sz="1600" dirty="0">
                          <a:effectLst/>
                          <a:latin typeface="Arial" panose="020B0604020202020204" pitchFamily="34" charset="0"/>
                          <a:cs typeface="Arial" panose="020B0604020202020204" pitchFamily="34" charset="0"/>
                        </a:rPr>
                        <a:t>supported to prevent, prepare for and mitigate disaster risks through the effective implementation of applicable disaster management plans</a:t>
                      </a:r>
                      <a:endParaRPr lang="en-US" sz="1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509021752"/>
                  </a:ext>
                </a:extLst>
              </a:tr>
              <a:tr h="786633">
                <a:tc rowSpan="2">
                  <a:txBody>
                    <a:bodyPr/>
                    <a:lstStyle/>
                    <a:p>
                      <a:pPr marL="50800" marR="9525">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An improved disaster management system for reduced disaster risks, effective prevention of new</a:t>
                      </a:r>
                      <a:endParaRPr lang="en-US" sz="1800" dirty="0">
                        <a:effectLst/>
                        <a:latin typeface="Arial" panose="020B0604020202020204" pitchFamily="34" charset="0"/>
                        <a:cs typeface="Arial" panose="020B0604020202020204" pitchFamily="34" charset="0"/>
                      </a:endParaRPr>
                    </a:p>
                    <a:p>
                      <a:pPr marL="50800" marR="175260">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risks,</a:t>
                      </a:r>
                      <a:r>
                        <a:rPr lang="en-US" sz="1600" spc="-165"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enhanced</a:t>
                      </a:r>
                      <a:r>
                        <a:rPr lang="en-US" sz="1600" spc="-165"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preparedness</a:t>
                      </a:r>
                      <a:r>
                        <a:rPr lang="en-US" sz="1600" spc="-165" dirty="0">
                          <a:effectLst/>
                          <a:latin typeface="Arial" panose="020B0604020202020204" pitchFamily="34" charset="0"/>
                          <a:cs typeface="Arial" panose="020B0604020202020204" pitchFamily="34" charset="0"/>
                        </a:rPr>
                        <a:t> </a:t>
                      </a:r>
                      <a:r>
                        <a:rPr lang="en-US" sz="1600" spc="-25" dirty="0">
                          <a:effectLst/>
                          <a:latin typeface="Arial" panose="020B0604020202020204" pitchFamily="34" charset="0"/>
                          <a:cs typeface="Arial" panose="020B0604020202020204" pitchFamily="34" charset="0"/>
                        </a:rPr>
                        <a:t>for </a:t>
                      </a:r>
                      <a:r>
                        <a:rPr lang="en-US" sz="1600" dirty="0">
                          <a:effectLst/>
                          <a:latin typeface="Arial" panose="020B0604020202020204" pitchFamily="34" charset="0"/>
                          <a:cs typeface="Arial" panose="020B0604020202020204" pitchFamily="34" charset="0"/>
                        </a:rPr>
                        <a:t>response</a:t>
                      </a:r>
                      <a:r>
                        <a:rPr lang="en-US" sz="1600" spc="-14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and</a:t>
                      </a:r>
                      <a:r>
                        <a:rPr lang="en-US" sz="1600" spc="-14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recovery</a:t>
                      </a:r>
                      <a:endParaRPr lang="en-US" sz="18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264160" marR="0" indent="-213995">
                        <a:lnSpc>
                          <a:spcPct val="100000"/>
                        </a:lnSpc>
                        <a:spcBef>
                          <a:spcPts val="60"/>
                        </a:spcBef>
                        <a:spcAft>
                          <a:spcPts val="0"/>
                        </a:spcAft>
                      </a:pPr>
                      <a:r>
                        <a:rPr lang="en-US" sz="1600">
                          <a:effectLst/>
                          <a:latin typeface="Arial" panose="020B0604020202020204" pitchFamily="34" charset="0"/>
                          <a:cs typeface="Arial" panose="020B0604020202020204" pitchFamily="34" charset="0"/>
                        </a:rPr>
                        <a:t>4.4 Number of priority national sector departments assessed and supported to implement disaster risk reduction management</a:t>
                      </a:r>
                      <a:endParaRPr lang="en-US" sz="180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1600">
                          <a:effectLst/>
                          <a:latin typeface="Arial" panose="020B0604020202020204" pitchFamily="34" charset="0"/>
                          <a:cs typeface="Arial" panose="020B0604020202020204" pitchFamily="34" charset="0"/>
                        </a:rPr>
                        <a:t>Ten (10) priority national sector departments assessed and supported to implement the disaster risk reduction management</a:t>
                      </a:r>
                      <a:endParaRPr lang="en-US" sz="18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4200408942"/>
                  </a:ext>
                </a:extLst>
              </a:tr>
              <a:tr h="289105">
                <a:tc vMerge="1">
                  <a:txBody>
                    <a:bodyPr/>
                    <a:lstStyle/>
                    <a:p>
                      <a:endParaRPr lang="en-US"/>
                    </a:p>
                  </a:txBody>
                  <a:tcPr/>
                </a:tc>
                <a:tc>
                  <a:txBody>
                    <a:bodyPr/>
                    <a:lstStyle/>
                    <a:p>
                      <a:pPr marL="264160" marR="67310" indent="-213995">
                        <a:lnSpc>
                          <a:spcPct val="100000"/>
                        </a:lnSpc>
                        <a:spcBef>
                          <a:spcPts val="60"/>
                        </a:spcBef>
                        <a:spcAft>
                          <a:spcPts val="0"/>
                        </a:spcAft>
                      </a:pPr>
                      <a:r>
                        <a:rPr lang="en-US" sz="1600">
                          <a:effectLst/>
                          <a:latin typeface="Arial" panose="020B0604020202020204" pitchFamily="34" charset="0"/>
                          <a:cs typeface="Arial" panose="020B0604020202020204" pitchFamily="34" charset="0"/>
                        </a:rPr>
                        <a:t>4.5 Firefighting capacity in Districts improved</a:t>
                      </a:r>
                      <a:endParaRPr lang="en-US" sz="180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100330">
                        <a:lnSpc>
                          <a:spcPct val="100000"/>
                        </a:lnSpc>
                        <a:spcBef>
                          <a:spcPts val="60"/>
                        </a:spcBef>
                        <a:spcAft>
                          <a:spcPts val="0"/>
                        </a:spcAft>
                      </a:pPr>
                      <a:r>
                        <a:rPr lang="en-US" sz="1600" dirty="0">
                          <a:effectLst/>
                          <a:latin typeface="Arial" panose="020B0604020202020204" pitchFamily="34" charset="0"/>
                          <a:cs typeface="Arial" panose="020B0604020202020204" pitchFamily="34" charset="0"/>
                        </a:rPr>
                        <a:t>Fire Services Act </a:t>
                      </a:r>
                      <a:r>
                        <a:rPr lang="en-US" sz="1600" spc="-15" dirty="0">
                          <a:effectLst/>
                          <a:latin typeface="Arial" panose="020B0604020202020204" pitchFamily="34" charset="0"/>
                          <a:cs typeface="Arial" panose="020B0604020202020204" pitchFamily="34" charset="0"/>
                        </a:rPr>
                        <a:t>assented </a:t>
                      </a:r>
                      <a:r>
                        <a:rPr lang="en-US" sz="1600" dirty="0">
                          <a:effectLst/>
                          <a:latin typeface="Arial" panose="020B0604020202020204" pitchFamily="34" charset="0"/>
                          <a:cs typeface="Arial" panose="020B0604020202020204" pitchFamily="34" charset="0"/>
                        </a:rPr>
                        <a:t>to by 2025</a:t>
                      </a:r>
                      <a:endParaRPr lang="en-US" sz="1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485403887"/>
                  </a:ext>
                </a:extLst>
              </a:tr>
            </a:tbl>
          </a:graphicData>
        </a:graphic>
      </p:graphicFrame>
    </p:spTree>
    <p:extLst>
      <p:ext uri="{BB962C8B-B14F-4D97-AF65-F5344CB8AC3E}">
        <p14:creationId xmlns:p14="http://schemas.microsoft.com/office/powerpoint/2010/main" val="408460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a:extLst>
              <a:ext uri="{FF2B5EF4-FFF2-40B4-BE49-F238E27FC236}">
                <a16:creationId xmlns:a16="http://schemas.microsoft.com/office/drawing/2014/main" id="{36B06DB0-AD93-4459-8F3D-04CEA7980270}"/>
              </a:ext>
            </a:extLst>
          </p:cNvPr>
          <p:cNvSpPr>
            <a:spLocks noGrp="1" noChangeArrowheads="1"/>
          </p:cNvSpPr>
          <p:nvPr>
            <p:ph type="title"/>
          </p:nvPr>
        </p:nvSpPr>
        <p:spPr>
          <a:xfrm>
            <a:off x="471864" y="15909"/>
            <a:ext cx="11528792" cy="892811"/>
          </a:xfrm>
          <a:solidFill>
            <a:srgbClr val="C09200"/>
          </a:solidFill>
        </p:spPr>
        <p:txBody>
          <a:bodyPr>
            <a:normAutofit/>
          </a:bodyPr>
          <a:lstStyle/>
          <a:p>
            <a:pPr algn="ctr"/>
            <a:r>
              <a:rPr lang="en-US" altLang="en-US" sz="2400" b="1" dirty="0">
                <a:solidFill>
                  <a:schemeClr val="bg1"/>
                </a:solidFill>
                <a:latin typeface="Arial" panose="020B0604020202020204" pitchFamily="34" charset="0"/>
                <a:cs typeface="Arial" panose="020B0604020202020204" pitchFamily="34" charset="0"/>
              </a:rPr>
              <a:t>PROGRAMME 5: LOCAL GOVERNMENT SUPPORT AND INTERVENTIONS MANAGEMENT </a:t>
            </a:r>
            <a:endParaRPr lang="en-US" altLang="en-US" sz="2400" b="1" dirty="0">
              <a:solidFill>
                <a:schemeClr val="bg1"/>
              </a:solidFill>
            </a:endParaRPr>
          </a:p>
        </p:txBody>
      </p:sp>
      <p:graphicFrame>
        <p:nvGraphicFramePr>
          <p:cNvPr id="5" name="Diagram 4">
            <a:extLst>
              <a:ext uri="{FF2B5EF4-FFF2-40B4-BE49-F238E27FC236}">
                <a16:creationId xmlns:a16="http://schemas.microsoft.com/office/drawing/2014/main" id="{5D2A6FBD-B3CD-43BE-AD76-2AE8B86F9D20}"/>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2AB37490-C333-47FC-B9FD-C1D13758FF48}"/>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2BC53286-FEAC-4009-BC1B-53A4DBB772B7}"/>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1F5EC137-480A-472A-95D8-8478E5A8B43B}"/>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11</a:t>
            </a:fld>
            <a:endParaRPr lang="en-GB" altLang="en-US" sz="1500" b="1">
              <a:solidFill>
                <a:schemeClr val="bg1"/>
              </a:solidFill>
            </a:endParaRPr>
          </a:p>
        </p:txBody>
      </p:sp>
      <p:graphicFrame>
        <p:nvGraphicFramePr>
          <p:cNvPr id="2" name="Table 1">
            <a:extLst>
              <a:ext uri="{FF2B5EF4-FFF2-40B4-BE49-F238E27FC236}">
                <a16:creationId xmlns:a16="http://schemas.microsoft.com/office/drawing/2014/main" id="{95EA7B57-A759-488F-A86D-95AFACF56CB8}"/>
              </a:ext>
            </a:extLst>
          </p:cNvPr>
          <p:cNvGraphicFramePr>
            <a:graphicFrameLocks noGrp="1"/>
          </p:cNvGraphicFramePr>
          <p:nvPr>
            <p:extLst>
              <p:ext uri="{D42A27DB-BD31-4B8C-83A1-F6EECF244321}">
                <p14:modId xmlns:p14="http://schemas.microsoft.com/office/powerpoint/2010/main" val="2887874741"/>
              </p:ext>
            </p:extLst>
          </p:nvPr>
        </p:nvGraphicFramePr>
        <p:xfrm>
          <a:off x="471864" y="1374004"/>
          <a:ext cx="11528792" cy="609600"/>
        </p:xfrm>
        <a:graphic>
          <a:graphicData uri="http://schemas.openxmlformats.org/drawingml/2006/table">
            <a:tbl>
              <a:tblPr firstRow="1" firstCol="1" lastRow="1" lastCol="1" bandRow="1" bandCol="1">
                <a:tableStyleId>{5940675A-B579-460E-94D1-54222C63F5DA}</a:tableStyleId>
              </a:tblPr>
              <a:tblGrid>
                <a:gridCol w="2455784">
                  <a:extLst>
                    <a:ext uri="{9D8B030D-6E8A-4147-A177-3AD203B41FA5}">
                      <a16:colId xmlns:a16="http://schemas.microsoft.com/office/drawing/2014/main" val="987160259"/>
                    </a:ext>
                  </a:extLst>
                </a:gridCol>
                <a:gridCol w="9073008">
                  <a:extLst>
                    <a:ext uri="{9D8B030D-6E8A-4147-A177-3AD203B41FA5}">
                      <a16:colId xmlns:a16="http://schemas.microsoft.com/office/drawing/2014/main" val="2616882644"/>
                    </a:ext>
                  </a:extLst>
                </a:gridCol>
              </a:tblGrid>
              <a:tr h="180975">
                <a:tc>
                  <a:txBody>
                    <a:bodyPr/>
                    <a:lstStyle/>
                    <a:p>
                      <a:pPr marL="50800" marR="0">
                        <a:spcBef>
                          <a:spcPts val="215"/>
                        </a:spcBef>
                        <a:spcAft>
                          <a:spcPts val="0"/>
                        </a:spcAft>
                      </a:pPr>
                      <a:r>
                        <a:rPr lang="en-US" sz="2000">
                          <a:effectLst/>
                          <a:latin typeface="Arial" panose="020B0604020202020204" pitchFamily="34" charset="0"/>
                          <a:cs typeface="Arial" panose="020B0604020202020204" pitchFamily="34" charset="0"/>
                        </a:rPr>
                        <a:t>MTSF Priority 2</a:t>
                      </a:r>
                      <a:endParaRPr lang="en-US" sz="3200">
                        <a:effectLst/>
                        <a:latin typeface="Arial" panose="020B0604020202020204" pitchFamily="34" charset="0"/>
                        <a:ea typeface="DejaVu Sans"/>
                        <a:cs typeface="Arial" panose="020B0604020202020204" pitchFamily="34" charset="0"/>
                      </a:endParaRPr>
                    </a:p>
                  </a:txBody>
                  <a:tcPr marL="0" marR="0" marT="0" marB="0"/>
                </a:tc>
                <a:tc>
                  <a:txBody>
                    <a:bodyPr/>
                    <a:lstStyle/>
                    <a:p>
                      <a:pPr marL="50165" marR="0">
                        <a:spcBef>
                          <a:spcPts val="215"/>
                        </a:spcBef>
                        <a:spcAft>
                          <a:spcPts val="0"/>
                        </a:spcAft>
                      </a:pPr>
                      <a:r>
                        <a:rPr lang="en-US" sz="2000">
                          <a:effectLst/>
                          <a:latin typeface="Arial" panose="020B0604020202020204" pitchFamily="34" charset="0"/>
                          <a:cs typeface="Arial" panose="020B0604020202020204" pitchFamily="34" charset="0"/>
                        </a:rPr>
                        <a:t>Spatial integration, human settlements and local government</a:t>
                      </a:r>
                      <a:endParaRPr lang="en-US" sz="32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524896589"/>
                  </a:ext>
                </a:extLst>
              </a:tr>
              <a:tr h="180975">
                <a:tc>
                  <a:txBody>
                    <a:bodyPr/>
                    <a:lstStyle/>
                    <a:p>
                      <a:pPr marL="50800" marR="0">
                        <a:spcBef>
                          <a:spcPts val="215"/>
                        </a:spcBef>
                        <a:spcAft>
                          <a:spcPts val="0"/>
                        </a:spcAft>
                      </a:pPr>
                      <a:r>
                        <a:rPr lang="en-US" sz="2000">
                          <a:effectLst/>
                          <a:latin typeface="Arial" panose="020B0604020202020204" pitchFamily="34" charset="0"/>
                          <a:cs typeface="Arial" panose="020B0604020202020204" pitchFamily="34" charset="0"/>
                        </a:rPr>
                        <a:t>Impact Statement</a:t>
                      </a:r>
                      <a:endParaRPr lang="en-US" sz="3200">
                        <a:effectLst/>
                        <a:latin typeface="Arial" panose="020B0604020202020204" pitchFamily="34" charset="0"/>
                        <a:ea typeface="DejaVu Sans"/>
                        <a:cs typeface="Arial" panose="020B0604020202020204" pitchFamily="34" charset="0"/>
                      </a:endParaRPr>
                    </a:p>
                  </a:txBody>
                  <a:tcPr marL="0" marR="0" marT="0" marB="0"/>
                </a:tc>
                <a:tc>
                  <a:txBody>
                    <a:bodyPr/>
                    <a:lstStyle/>
                    <a:p>
                      <a:pPr marL="50165" marR="0">
                        <a:spcBef>
                          <a:spcPts val="215"/>
                        </a:spcBef>
                        <a:spcAft>
                          <a:spcPts val="0"/>
                        </a:spcAft>
                      </a:pPr>
                      <a:r>
                        <a:rPr lang="en-US" sz="2000" dirty="0">
                          <a:effectLst/>
                          <a:latin typeface="Arial" panose="020B0604020202020204" pitchFamily="34" charset="0"/>
                          <a:cs typeface="Arial" panose="020B0604020202020204" pitchFamily="34" charset="0"/>
                        </a:rPr>
                        <a:t>A functional &amp; capable cooperative governance system</a:t>
                      </a:r>
                      <a:endParaRPr lang="en-US" sz="32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514135976"/>
                  </a:ext>
                </a:extLst>
              </a:tr>
            </a:tbl>
          </a:graphicData>
        </a:graphic>
      </p:graphicFrame>
      <p:graphicFrame>
        <p:nvGraphicFramePr>
          <p:cNvPr id="3" name="Table 2">
            <a:extLst>
              <a:ext uri="{FF2B5EF4-FFF2-40B4-BE49-F238E27FC236}">
                <a16:creationId xmlns:a16="http://schemas.microsoft.com/office/drawing/2014/main" id="{BE05EFC0-1803-4A5E-8217-7388F4B88A2E}"/>
              </a:ext>
            </a:extLst>
          </p:cNvPr>
          <p:cNvGraphicFramePr>
            <a:graphicFrameLocks noGrp="1"/>
          </p:cNvGraphicFramePr>
          <p:nvPr>
            <p:extLst>
              <p:ext uri="{D42A27DB-BD31-4B8C-83A1-F6EECF244321}">
                <p14:modId xmlns:p14="http://schemas.microsoft.com/office/powerpoint/2010/main" val="2091299153"/>
              </p:ext>
            </p:extLst>
          </p:nvPr>
        </p:nvGraphicFramePr>
        <p:xfrm>
          <a:off x="471864" y="2079642"/>
          <a:ext cx="11528792" cy="3048000"/>
        </p:xfrm>
        <a:graphic>
          <a:graphicData uri="http://schemas.openxmlformats.org/drawingml/2006/table">
            <a:tbl>
              <a:tblPr firstRow="1" firstCol="1" lastRow="1" lastCol="1" bandRow="1" bandCol="1">
                <a:tableStyleId>{5940675A-B579-460E-94D1-54222C63F5DA}</a:tableStyleId>
              </a:tblPr>
              <a:tblGrid>
                <a:gridCol w="2455784">
                  <a:extLst>
                    <a:ext uri="{9D8B030D-6E8A-4147-A177-3AD203B41FA5}">
                      <a16:colId xmlns:a16="http://schemas.microsoft.com/office/drawing/2014/main" val="1171400448"/>
                    </a:ext>
                  </a:extLst>
                </a:gridCol>
                <a:gridCol w="3137629">
                  <a:extLst>
                    <a:ext uri="{9D8B030D-6E8A-4147-A177-3AD203B41FA5}">
                      <a16:colId xmlns:a16="http://schemas.microsoft.com/office/drawing/2014/main" val="46150457"/>
                    </a:ext>
                  </a:extLst>
                </a:gridCol>
                <a:gridCol w="5935379">
                  <a:extLst>
                    <a:ext uri="{9D8B030D-6E8A-4147-A177-3AD203B41FA5}">
                      <a16:colId xmlns:a16="http://schemas.microsoft.com/office/drawing/2014/main" val="192134659"/>
                    </a:ext>
                  </a:extLst>
                </a:gridCol>
              </a:tblGrid>
              <a:tr h="187325">
                <a:tc>
                  <a:txBody>
                    <a:bodyPr/>
                    <a:lstStyle/>
                    <a:p>
                      <a:pPr marL="53975" marR="0">
                        <a:lnSpc>
                          <a:spcPct val="100000"/>
                        </a:lnSpc>
                        <a:spcBef>
                          <a:spcPts val="240"/>
                        </a:spcBef>
                        <a:spcAft>
                          <a:spcPts val="0"/>
                        </a:spcAft>
                      </a:pPr>
                      <a:r>
                        <a:rPr lang="en-US" sz="2000" b="1" dirty="0">
                          <a:solidFill>
                            <a:schemeClr val="bg1"/>
                          </a:solidFill>
                          <a:effectLst/>
                          <a:latin typeface="Arial" panose="020B0604020202020204" pitchFamily="34" charset="0"/>
                          <a:cs typeface="Arial" panose="020B0604020202020204" pitchFamily="34" charset="0"/>
                        </a:rPr>
                        <a:t>Outcome</a:t>
                      </a:r>
                      <a:endParaRPr lang="en-US" sz="32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3340" marR="0">
                        <a:lnSpc>
                          <a:spcPct val="100000"/>
                        </a:lnSpc>
                        <a:spcBef>
                          <a:spcPts val="240"/>
                        </a:spcBef>
                        <a:spcAft>
                          <a:spcPts val="0"/>
                        </a:spcAft>
                      </a:pPr>
                      <a:r>
                        <a:rPr lang="en-US" sz="2000" b="1" dirty="0">
                          <a:solidFill>
                            <a:schemeClr val="bg1"/>
                          </a:solidFill>
                          <a:effectLst/>
                          <a:latin typeface="Arial" panose="020B0604020202020204" pitchFamily="34" charset="0"/>
                          <a:cs typeface="Arial" panose="020B0604020202020204" pitchFamily="34" charset="0"/>
                        </a:rPr>
                        <a:t>Outcome indicator</a:t>
                      </a:r>
                      <a:endParaRPr lang="en-US" sz="32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2705" marR="0">
                        <a:lnSpc>
                          <a:spcPct val="100000"/>
                        </a:lnSpc>
                        <a:spcBef>
                          <a:spcPts val="240"/>
                        </a:spcBef>
                        <a:spcAft>
                          <a:spcPts val="0"/>
                        </a:spcAft>
                      </a:pPr>
                      <a:r>
                        <a:rPr lang="en-US" sz="2000" b="1" dirty="0">
                          <a:solidFill>
                            <a:schemeClr val="bg1"/>
                          </a:solidFill>
                          <a:effectLst/>
                          <a:latin typeface="Arial" panose="020B0604020202020204" pitchFamily="34" charset="0"/>
                          <a:cs typeface="Arial" panose="020B0604020202020204" pitchFamily="34" charset="0"/>
                        </a:rPr>
                        <a:t>Five-year target</a:t>
                      </a:r>
                      <a:endParaRPr lang="en-US" sz="32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extLst>
                  <a:ext uri="{0D108BD9-81ED-4DB2-BD59-A6C34878D82A}">
                    <a16:rowId xmlns:a16="http://schemas.microsoft.com/office/drawing/2014/main" val="755297792"/>
                  </a:ext>
                </a:extLst>
              </a:tr>
              <a:tr h="638175">
                <a:tc rowSpan="2">
                  <a:txBody>
                    <a:bodyPr/>
                    <a:lstStyle/>
                    <a:p>
                      <a:pPr marL="50800" marR="0">
                        <a:lnSpc>
                          <a:spcPct val="100000"/>
                        </a:lnSpc>
                        <a:spcBef>
                          <a:spcPts val="215"/>
                        </a:spcBef>
                        <a:spcAft>
                          <a:spcPts val="0"/>
                        </a:spcAft>
                      </a:pPr>
                      <a:r>
                        <a:rPr lang="en-US" sz="2000" dirty="0">
                          <a:effectLst/>
                          <a:latin typeface="Arial" panose="020B0604020202020204" pitchFamily="34" charset="0"/>
                          <a:cs typeface="Arial" panose="020B0604020202020204" pitchFamily="34" charset="0"/>
                        </a:rPr>
                        <a:t>Accelerated service delivery through integrated planning</a:t>
                      </a:r>
                      <a:endParaRPr lang="en-US" sz="32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264160" marR="182880" indent="-213995">
                        <a:lnSpc>
                          <a:spcPct val="100000"/>
                        </a:lnSpc>
                        <a:spcBef>
                          <a:spcPts val="60"/>
                        </a:spcBef>
                        <a:spcAft>
                          <a:spcPts val="0"/>
                        </a:spcAft>
                      </a:pPr>
                      <a:r>
                        <a:rPr lang="en-US" sz="2000" dirty="0">
                          <a:effectLst/>
                          <a:latin typeface="Arial" panose="020B0604020202020204" pitchFamily="34" charset="0"/>
                          <a:cs typeface="Arial" panose="020B0604020202020204" pitchFamily="34" charset="0"/>
                        </a:rPr>
                        <a:t>5.1 Number of municipalities spending</a:t>
                      </a:r>
                      <a:r>
                        <a:rPr lang="en-US" sz="2000" spc="-195"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MIG</a:t>
                      </a:r>
                      <a:r>
                        <a:rPr lang="en-US" sz="2000" spc="-190"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as</a:t>
                      </a:r>
                      <a:r>
                        <a:rPr lang="en-US" sz="2000" spc="-190" dirty="0">
                          <a:effectLst/>
                          <a:latin typeface="Arial" panose="020B0604020202020204" pitchFamily="34" charset="0"/>
                          <a:cs typeface="Arial" panose="020B0604020202020204" pitchFamily="34" charset="0"/>
                        </a:rPr>
                        <a:t> </a:t>
                      </a:r>
                      <a:r>
                        <a:rPr lang="en-US" sz="2000" spc="-30" dirty="0">
                          <a:effectLst/>
                          <a:latin typeface="Arial" panose="020B0604020202020204" pitchFamily="34" charset="0"/>
                          <a:cs typeface="Arial" panose="020B0604020202020204" pitchFamily="34" charset="0"/>
                        </a:rPr>
                        <a:t>per </a:t>
                      </a:r>
                      <a:r>
                        <a:rPr lang="en-US" sz="2000" dirty="0">
                          <a:effectLst/>
                          <a:latin typeface="Arial" panose="020B0604020202020204" pitchFamily="34" charset="0"/>
                          <a:cs typeface="Arial" panose="020B0604020202020204" pitchFamily="34" charset="0"/>
                        </a:rPr>
                        <a:t>the</a:t>
                      </a:r>
                      <a:r>
                        <a:rPr lang="en-US" sz="2000" spc="-105"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norm</a:t>
                      </a:r>
                      <a:endParaRPr lang="en-US" sz="32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2000">
                          <a:effectLst/>
                          <a:latin typeface="Arial" panose="020B0604020202020204" pitchFamily="34" charset="0"/>
                          <a:cs typeface="Arial" panose="020B0604020202020204" pitchFamily="34" charset="0"/>
                        </a:rPr>
                        <a:t>90% of MIG receiving municipalities spent at least 90% annually by 2025</a:t>
                      </a:r>
                      <a:endParaRPr lang="en-US" sz="32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2041630359"/>
                  </a:ext>
                </a:extLst>
              </a:tr>
              <a:tr h="1095375">
                <a:tc vMerge="1">
                  <a:txBody>
                    <a:bodyPr/>
                    <a:lstStyle/>
                    <a:p>
                      <a:endParaRPr lang="en-US"/>
                    </a:p>
                  </a:txBody>
                  <a:tcPr/>
                </a:tc>
                <a:tc>
                  <a:txBody>
                    <a:bodyPr/>
                    <a:lstStyle/>
                    <a:p>
                      <a:pPr marL="264160" marR="0" indent="-213995">
                        <a:lnSpc>
                          <a:spcPct val="100000"/>
                        </a:lnSpc>
                        <a:spcBef>
                          <a:spcPts val="60"/>
                        </a:spcBef>
                        <a:spcAft>
                          <a:spcPts val="0"/>
                        </a:spcAft>
                      </a:pPr>
                      <a:r>
                        <a:rPr lang="en-US" sz="2000" dirty="0">
                          <a:effectLst/>
                          <a:latin typeface="Arial" panose="020B0604020202020204" pitchFamily="34" charset="0"/>
                          <a:cs typeface="Arial" panose="020B0604020202020204" pitchFamily="34" charset="0"/>
                        </a:rPr>
                        <a:t>5.2 Intergovernmental, Monitoring, Support and Interventions (IMSI) Bill and Regulations reviewed and approved by Cabinet.</a:t>
                      </a:r>
                      <a:endParaRPr lang="en-US" sz="32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108585">
                        <a:lnSpc>
                          <a:spcPct val="100000"/>
                        </a:lnSpc>
                        <a:spcBef>
                          <a:spcPts val="215"/>
                        </a:spcBef>
                        <a:spcAft>
                          <a:spcPts val="0"/>
                        </a:spcAft>
                      </a:pPr>
                      <a:r>
                        <a:rPr lang="en-US" sz="2000" dirty="0">
                          <a:effectLst/>
                          <a:latin typeface="Arial" panose="020B0604020202020204" pitchFamily="34" charset="0"/>
                          <a:cs typeface="Arial" panose="020B0604020202020204" pitchFamily="34" charset="0"/>
                        </a:rPr>
                        <a:t>Implementation of the Intergovernmental, Monitoring, Support and Interventions Act by 2025</a:t>
                      </a:r>
                      <a:endParaRPr lang="en-US" sz="32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757148211"/>
                  </a:ext>
                </a:extLst>
              </a:tr>
            </a:tbl>
          </a:graphicData>
        </a:graphic>
      </p:graphicFrame>
    </p:spTree>
    <p:extLst>
      <p:ext uri="{BB962C8B-B14F-4D97-AF65-F5344CB8AC3E}">
        <p14:creationId xmlns:p14="http://schemas.microsoft.com/office/powerpoint/2010/main" val="3456788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a:extLst>
              <a:ext uri="{FF2B5EF4-FFF2-40B4-BE49-F238E27FC236}">
                <a16:creationId xmlns:a16="http://schemas.microsoft.com/office/drawing/2014/main" id="{36B06DB0-AD93-4459-8F3D-04CEA7980270}"/>
              </a:ext>
            </a:extLst>
          </p:cNvPr>
          <p:cNvSpPr>
            <a:spLocks noGrp="1" noChangeArrowheads="1"/>
          </p:cNvSpPr>
          <p:nvPr>
            <p:ph type="title"/>
          </p:nvPr>
        </p:nvSpPr>
        <p:spPr>
          <a:xfrm>
            <a:off x="695400" y="100014"/>
            <a:ext cx="10801274" cy="542925"/>
          </a:xfrm>
          <a:solidFill>
            <a:srgbClr val="C09200"/>
          </a:solidFill>
        </p:spPr>
        <p:txBody>
          <a:bodyPr>
            <a:normAutofit/>
          </a:bodyPr>
          <a:lstStyle/>
          <a:p>
            <a:pPr algn="ctr"/>
            <a:r>
              <a:rPr lang="en-US" altLang="en-US" sz="2400" b="1" dirty="0">
                <a:solidFill>
                  <a:schemeClr val="bg1"/>
                </a:solidFill>
                <a:latin typeface="Arial" panose="020B0604020202020204" pitchFamily="34" charset="0"/>
                <a:cs typeface="Arial" panose="020B0604020202020204" pitchFamily="34" charset="0"/>
              </a:rPr>
              <a:t>PROGRAMME 6: COMMUNITY WORK PROGRAMME</a:t>
            </a:r>
            <a:endParaRPr lang="en-US" altLang="en-US" sz="2400" b="1" dirty="0">
              <a:solidFill>
                <a:schemeClr val="bg1"/>
              </a:solidFill>
            </a:endParaRPr>
          </a:p>
        </p:txBody>
      </p:sp>
      <p:graphicFrame>
        <p:nvGraphicFramePr>
          <p:cNvPr id="5" name="Diagram 4">
            <a:extLst>
              <a:ext uri="{FF2B5EF4-FFF2-40B4-BE49-F238E27FC236}">
                <a16:creationId xmlns:a16="http://schemas.microsoft.com/office/drawing/2014/main" id="{5D2A6FBD-B3CD-43BE-AD76-2AE8B86F9D20}"/>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2AB37490-C333-47FC-B9FD-C1D13758FF48}"/>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2BC53286-FEAC-4009-BC1B-53A4DBB772B7}"/>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1F5EC137-480A-472A-95D8-8478E5A8B43B}"/>
              </a:ext>
            </a:extLst>
          </p:cNvPr>
          <p:cNvSpPr txBox="1">
            <a:spLocks noChangeArrowheads="1"/>
          </p:cNvSpPr>
          <p:nvPr/>
        </p:nvSpPr>
        <p:spPr>
          <a:xfrm>
            <a:off x="11568608" y="6496422"/>
            <a:ext cx="504056"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12</a:t>
            </a:fld>
            <a:endParaRPr lang="en-GB" altLang="en-US" sz="1500" b="1">
              <a:solidFill>
                <a:schemeClr val="bg1"/>
              </a:solidFill>
            </a:endParaRPr>
          </a:p>
        </p:txBody>
      </p:sp>
      <p:graphicFrame>
        <p:nvGraphicFramePr>
          <p:cNvPr id="2" name="Table 1">
            <a:extLst>
              <a:ext uri="{FF2B5EF4-FFF2-40B4-BE49-F238E27FC236}">
                <a16:creationId xmlns:a16="http://schemas.microsoft.com/office/drawing/2014/main" id="{E28EC579-931B-4FD7-AAB3-AEA10A021B06}"/>
              </a:ext>
            </a:extLst>
          </p:cNvPr>
          <p:cNvGraphicFramePr>
            <a:graphicFrameLocks noGrp="1"/>
          </p:cNvGraphicFramePr>
          <p:nvPr>
            <p:extLst>
              <p:ext uri="{D42A27DB-BD31-4B8C-83A1-F6EECF244321}">
                <p14:modId xmlns:p14="http://schemas.microsoft.com/office/powerpoint/2010/main" val="839875606"/>
              </p:ext>
            </p:extLst>
          </p:nvPr>
        </p:nvGraphicFramePr>
        <p:xfrm>
          <a:off x="551383" y="660161"/>
          <a:ext cx="11017226" cy="487680"/>
        </p:xfrm>
        <a:graphic>
          <a:graphicData uri="http://schemas.openxmlformats.org/drawingml/2006/table">
            <a:tbl>
              <a:tblPr firstRow="1" firstCol="1" lastRow="1" lastCol="1" bandRow="1" bandCol="1">
                <a:tableStyleId>{5940675A-B579-460E-94D1-54222C63F5DA}</a:tableStyleId>
              </a:tblPr>
              <a:tblGrid>
                <a:gridCol w="3243726">
                  <a:extLst>
                    <a:ext uri="{9D8B030D-6E8A-4147-A177-3AD203B41FA5}">
                      <a16:colId xmlns:a16="http://schemas.microsoft.com/office/drawing/2014/main" val="2666383417"/>
                    </a:ext>
                  </a:extLst>
                </a:gridCol>
                <a:gridCol w="7773500">
                  <a:extLst>
                    <a:ext uri="{9D8B030D-6E8A-4147-A177-3AD203B41FA5}">
                      <a16:colId xmlns:a16="http://schemas.microsoft.com/office/drawing/2014/main" val="1337680625"/>
                    </a:ext>
                  </a:extLst>
                </a:gridCol>
              </a:tblGrid>
              <a:tr h="187325">
                <a:tc>
                  <a:txBody>
                    <a:bodyPr/>
                    <a:lstStyle/>
                    <a:p>
                      <a:pPr marL="53975" marR="0">
                        <a:spcBef>
                          <a:spcPts val="240"/>
                        </a:spcBef>
                        <a:spcAft>
                          <a:spcPts val="0"/>
                        </a:spcAft>
                      </a:pPr>
                      <a:r>
                        <a:rPr lang="en-US" sz="1600" dirty="0">
                          <a:effectLst/>
                          <a:latin typeface="Arial" panose="020B0604020202020204" pitchFamily="34" charset="0"/>
                          <a:cs typeface="Arial" panose="020B0604020202020204" pitchFamily="34" charset="0"/>
                        </a:rPr>
                        <a:t>MTSF Priority 2</a:t>
                      </a:r>
                      <a:endParaRPr lang="en-US" sz="24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53340" marR="0">
                        <a:spcBef>
                          <a:spcPts val="240"/>
                        </a:spcBef>
                        <a:spcAft>
                          <a:spcPts val="0"/>
                        </a:spcAft>
                      </a:pPr>
                      <a:r>
                        <a:rPr lang="en-US" sz="1600">
                          <a:effectLst/>
                          <a:latin typeface="Arial" panose="020B0604020202020204" pitchFamily="34" charset="0"/>
                          <a:cs typeface="Arial" panose="020B0604020202020204" pitchFamily="34" charset="0"/>
                        </a:rPr>
                        <a:t>Spatial integration, human settlements and local government</a:t>
                      </a:r>
                      <a:endParaRPr lang="en-US" sz="24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567463143"/>
                  </a:ext>
                </a:extLst>
              </a:tr>
              <a:tr h="187325">
                <a:tc>
                  <a:txBody>
                    <a:bodyPr/>
                    <a:lstStyle/>
                    <a:p>
                      <a:pPr marL="53975" marR="0">
                        <a:spcBef>
                          <a:spcPts val="240"/>
                        </a:spcBef>
                        <a:spcAft>
                          <a:spcPts val="0"/>
                        </a:spcAft>
                      </a:pPr>
                      <a:r>
                        <a:rPr lang="en-US" sz="1600">
                          <a:effectLst/>
                          <a:latin typeface="Arial" panose="020B0604020202020204" pitchFamily="34" charset="0"/>
                          <a:cs typeface="Arial" panose="020B0604020202020204" pitchFamily="34" charset="0"/>
                        </a:rPr>
                        <a:t>Impact Statement</a:t>
                      </a:r>
                      <a:endParaRPr lang="en-US" sz="2400">
                        <a:effectLst/>
                        <a:latin typeface="Arial" panose="020B0604020202020204" pitchFamily="34" charset="0"/>
                        <a:ea typeface="DejaVu Sans"/>
                        <a:cs typeface="Arial" panose="020B0604020202020204" pitchFamily="34" charset="0"/>
                      </a:endParaRPr>
                    </a:p>
                  </a:txBody>
                  <a:tcPr marL="0" marR="0" marT="0" marB="0"/>
                </a:tc>
                <a:tc>
                  <a:txBody>
                    <a:bodyPr/>
                    <a:lstStyle/>
                    <a:p>
                      <a:pPr marL="53340" marR="0">
                        <a:spcBef>
                          <a:spcPts val="240"/>
                        </a:spcBef>
                        <a:spcAft>
                          <a:spcPts val="0"/>
                        </a:spcAft>
                      </a:pPr>
                      <a:r>
                        <a:rPr lang="en-US" sz="1600" dirty="0">
                          <a:effectLst/>
                          <a:latin typeface="Arial" panose="020B0604020202020204" pitchFamily="34" charset="0"/>
                          <a:cs typeface="Arial" panose="020B0604020202020204" pitchFamily="34" charset="0"/>
                        </a:rPr>
                        <a:t>A functional &amp; capable cooperative governance system</a:t>
                      </a:r>
                      <a:endParaRPr lang="en-US" sz="24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981062802"/>
                  </a:ext>
                </a:extLst>
              </a:tr>
            </a:tbl>
          </a:graphicData>
        </a:graphic>
      </p:graphicFrame>
      <p:graphicFrame>
        <p:nvGraphicFramePr>
          <p:cNvPr id="3" name="Table 2">
            <a:extLst>
              <a:ext uri="{FF2B5EF4-FFF2-40B4-BE49-F238E27FC236}">
                <a16:creationId xmlns:a16="http://schemas.microsoft.com/office/drawing/2014/main" id="{24FE58B9-5775-41A5-BD7B-D0C657F5A902}"/>
              </a:ext>
            </a:extLst>
          </p:cNvPr>
          <p:cNvGraphicFramePr>
            <a:graphicFrameLocks noGrp="1"/>
          </p:cNvGraphicFramePr>
          <p:nvPr>
            <p:extLst>
              <p:ext uri="{D42A27DB-BD31-4B8C-83A1-F6EECF244321}">
                <p14:modId xmlns:p14="http://schemas.microsoft.com/office/powerpoint/2010/main" val="1888536167"/>
              </p:ext>
            </p:extLst>
          </p:nvPr>
        </p:nvGraphicFramePr>
        <p:xfrm>
          <a:off x="551383" y="1284351"/>
          <a:ext cx="10945291" cy="3560445"/>
        </p:xfrm>
        <a:graphic>
          <a:graphicData uri="http://schemas.openxmlformats.org/drawingml/2006/table">
            <a:tbl>
              <a:tblPr firstRow="1" firstCol="1" lastRow="1" lastCol="1" bandRow="1" bandCol="1">
                <a:tableStyleId>{5940675A-B579-460E-94D1-54222C63F5DA}</a:tableStyleId>
              </a:tblPr>
              <a:tblGrid>
                <a:gridCol w="2765965">
                  <a:extLst>
                    <a:ext uri="{9D8B030D-6E8A-4147-A177-3AD203B41FA5}">
                      <a16:colId xmlns:a16="http://schemas.microsoft.com/office/drawing/2014/main" val="236538131"/>
                    </a:ext>
                  </a:extLst>
                </a:gridCol>
                <a:gridCol w="4536181">
                  <a:extLst>
                    <a:ext uri="{9D8B030D-6E8A-4147-A177-3AD203B41FA5}">
                      <a16:colId xmlns:a16="http://schemas.microsoft.com/office/drawing/2014/main" val="2863971768"/>
                    </a:ext>
                  </a:extLst>
                </a:gridCol>
                <a:gridCol w="3643145">
                  <a:extLst>
                    <a:ext uri="{9D8B030D-6E8A-4147-A177-3AD203B41FA5}">
                      <a16:colId xmlns:a16="http://schemas.microsoft.com/office/drawing/2014/main" val="726098438"/>
                    </a:ext>
                  </a:extLst>
                </a:gridCol>
              </a:tblGrid>
              <a:tr h="187325">
                <a:tc>
                  <a:txBody>
                    <a:bodyPr/>
                    <a:lstStyle/>
                    <a:p>
                      <a:pPr marL="53975" marR="0">
                        <a:lnSpc>
                          <a:spcPct val="100000"/>
                        </a:lnSpc>
                        <a:spcBef>
                          <a:spcPts val="240"/>
                        </a:spcBef>
                        <a:spcAft>
                          <a:spcPts val="0"/>
                        </a:spcAft>
                      </a:pPr>
                      <a:r>
                        <a:rPr lang="en-US" sz="1800" b="1" dirty="0">
                          <a:solidFill>
                            <a:schemeClr val="bg1"/>
                          </a:solidFill>
                          <a:effectLst/>
                          <a:latin typeface="Arial" panose="020B0604020202020204" pitchFamily="34" charset="0"/>
                          <a:cs typeface="Arial" panose="020B0604020202020204" pitchFamily="34" charset="0"/>
                        </a:rPr>
                        <a:t>Outcome</a:t>
                      </a:r>
                      <a:endParaRPr lang="en-US" sz="28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3340" marR="0">
                        <a:lnSpc>
                          <a:spcPct val="100000"/>
                        </a:lnSpc>
                        <a:spcBef>
                          <a:spcPts val="240"/>
                        </a:spcBef>
                        <a:spcAft>
                          <a:spcPts val="0"/>
                        </a:spcAft>
                      </a:pPr>
                      <a:r>
                        <a:rPr lang="en-US" sz="1800" b="1" dirty="0">
                          <a:solidFill>
                            <a:schemeClr val="bg1"/>
                          </a:solidFill>
                          <a:effectLst/>
                          <a:latin typeface="Arial" panose="020B0604020202020204" pitchFamily="34" charset="0"/>
                          <a:cs typeface="Arial" panose="020B0604020202020204" pitchFamily="34" charset="0"/>
                        </a:rPr>
                        <a:t>Outcome Indicator</a:t>
                      </a:r>
                      <a:endParaRPr lang="en-US" sz="28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2705" marR="0">
                        <a:lnSpc>
                          <a:spcPct val="100000"/>
                        </a:lnSpc>
                        <a:spcBef>
                          <a:spcPts val="240"/>
                        </a:spcBef>
                        <a:spcAft>
                          <a:spcPts val="0"/>
                        </a:spcAft>
                      </a:pPr>
                      <a:r>
                        <a:rPr lang="en-US" sz="1800" b="1" dirty="0">
                          <a:solidFill>
                            <a:schemeClr val="bg1"/>
                          </a:solidFill>
                          <a:effectLst/>
                          <a:latin typeface="Arial" panose="020B0604020202020204" pitchFamily="34" charset="0"/>
                          <a:cs typeface="Arial" panose="020B0604020202020204" pitchFamily="34" charset="0"/>
                        </a:rPr>
                        <a:t>Five Year Target</a:t>
                      </a:r>
                      <a:endParaRPr lang="en-US" sz="28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extLst>
                  <a:ext uri="{0D108BD9-81ED-4DB2-BD59-A6C34878D82A}">
                    <a16:rowId xmlns:a16="http://schemas.microsoft.com/office/drawing/2014/main" val="74083877"/>
                  </a:ext>
                </a:extLst>
              </a:tr>
              <a:tr h="638175">
                <a:tc rowSpan="5">
                  <a:txBody>
                    <a:bodyPr/>
                    <a:lstStyle/>
                    <a:p>
                      <a:pPr marL="50800" marR="61595">
                        <a:lnSpc>
                          <a:spcPct val="100000"/>
                        </a:lnSpc>
                        <a:spcBef>
                          <a:spcPts val="215"/>
                        </a:spcBef>
                        <a:spcAft>
                          <a:spcPts val="0"/>
                        </a:spcAft>
                      </a:pPr>
                      <a:r>
                        <a:rPr lang="en-US" sz="1800">
                          <a:effectLst/>
                          <a:latin typeface="Arial" panose="020B0604020202020204" pitchFamily="34" charset="0"/>
                          <a:cs typeface="Arial" panose="020B0604020202020204" pitchFamily="34" charset="0"/>
                        </a:rPr>
                        <a:t>Integrated Planning and Service delivery</a:t>
                      </a:r>
                      <a:endParaRPr lang="en-US" sz="2800">
                        <a:effectLst/>
                        <a:latin typeface="Arial" panose="020B0604020202020204" pitchFamily="34" charset="0"/>
                        <a:ea typeface="DejaVu Sans"/>
                        <a:cs typeface="Arial" panose="020B0604020202020204" pitchFamily="34" charset="0"/>
                      </a:endParaRPr>
                    </a:p>
                  </a:txBody>
                  <a:tcPr marL="0" marR="0" marT="0" marB="0"/>
                </a:tc>
                <a:tc>
                  <a:txBody>
                    <a:bodyPr/>
                    <a:lstStyle/>
                    <a:p>
                      <a:pPr marL="264160" marR="0" indent="-213995">
                        <a:lnSpc>
                          <a:spcPct val="100000"/>
                        </a:lnSpc>
                        <a:spcBef>
                          <a:spcPts val="215"/>
                        </a:spcBef>
                        <a:spcAft>
                          <a:spcPts val="0"/>
                        </a:spcAft>
                      </a:pPr>
                      <a:r>
                        <a:rPr lang="en-US" sz="1800" dirty="0">
                          <a:effectLst/>
                          <a:latin typeface="Arial" panose="020B0604020202020204" pitchFamily="34" charset="0"/>
                          <a:cs typeface="Arial" panose="020B0604020202020204" pitchFamily="34" charset="0"/>
                        </a:rPr>
                        <a:t>1.1 Number of people participating in the programme</a:t>
                      </a:r>
                      <a:endParaRPr lang="en-US" sz="28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164465">
                        <a:lnSpc>
                          <a:spcPct val="100000"/>
                        </a:lnSpc>
                        <a:spcBef>
                          <a:spcPts val="60"/>
                        </a:spcBef>
                        <a:spcAft>
                          <a:spcPts val="0"/>
                        </a:spcAft>
                      </a:pPr>
                      <a:r>
                        <a:rPr lang="en-US" sz="1800">
                          <a:effectLst/>
                          <a:latin typeface="Arial" panose="020B0604020202020204" pitchFamily="34" charset="0"/>
                          <a:cs typeface="Arial" panose="020B0604020202020204" pitchFamily="34" charset="0"/>
                        </a:rPr>
                        <a:t>250 000 people participating in the programme by 31 March 2025</a:t>
                      </a:r>
                      <a:endParaRPr lang="en-US" sz="28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2399695933"/>
                  </a:ext>
                </a:extLst>
              </a:tr>
              <a:tr h="638175">
                <a:tc vMerge="1">
                  <a:txBody>
                    <a:bodyPr/>
                    <a:lstStyle/>
                    <a:p>
                      <a:endParaRPr lang="en-US"/>
                    </a:p>
                  </a:txBody>
                  <a:tcPr/>
                </a:tc>
                <a:tc>
                  <a:txBody>
                    <a:bodyPr/>
                    <a:lstStyle/>
                    <a:p>
                      <a:pPr marL="264160" marR="0" indent="-213995">
                        <a:lnSpc>
                          <a:spcPct val="100000"/>
                        </a:lnSpc>
                        <a:spcBef>
                          <a:spcPts val="215"/>
                        </a:spcBef>
                        <a:spcAft>
                          <a:spcPts val="0"/>
                        </a:spcAft>
                      </a:pPr>
                      <a:r>
                        <a:rPr lang="en-US" sz="1800">
                          <a:effectLst/>
                          <a:latin typeface="Arial" panose="020B0604020202020204" pitchFamily="34" charset="0"/>
                          <a:cs typeface="Arial" panose="020B0604020202020204" pitchFamily="34" charset="0"/>
                        </a:rPr>
                        <a:t>1.2 CWP model </a:t>
                      </a:r>
                      <a:r>
                        <a:rPr lang="en-US" sz="1800" spc="-15">
                          <a:effectLst/>
                          <a:latin typeface="Arial" panose="020B0604020202020204" pitchFamily="34" charset="0"/>
                          <a:cs typeface="Arial" panose="020B0604020202020204" pitchFamily="34" charset="0"/>
                        </a:rPr>
                        <a:t>redesigned </a:t>
                      </a:r>
                      <a:r>
                        <a:rPr lang="en-US" sz="1800">
                          <a:effectLst/>
                          <a:latin typeface="Arial" panose="020B0604020202020204" pitchFamily="34" charset="0"/>
                          <a:cs typeface="Arial" panose="020B0604020202020204" pitchFamily="34" charset="0"/>
                        </a:rPr>
                        <a:t>and implemented</a:t>
                      </a:r>
                      <a:endParaRPr lang="en-US" sz="280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1800" dirty="0">
                          <a:effectLst/>
                          <a:latin typeface="Arial" panose="020B0604020202020204" pitchFamily="34" charset="0"/>
                          <a:cs typeface="Arial" panose="020B0604020202020204" pitchFamily="34" charset="0"/>
                        </a:rPr>
                        <a:t>CWP model redesigned and implemented by March 2025</a:t>
                      </a:r>
                      <a:endParaRPr lang="en-US" sz="2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2081076440"/>
                  </a:ext>
                </a:extLst>
              </a:tr>
              <a:tr h="485140">
                <a:tc vMerge="1">
                  <a:txBody>
                    <a:bodyPr/>
                    <a:lstStyle/>
                    <a:p>
                      <a:endParaRPr lang="en-US"/>
                    </a:p>
                  </a:txBody>
                  <a:tcPr/>
                </a:tc>
                <a:tc>
                  <a:txBody>
                    <a:bodyPr/>
                    <a:lstStyle/>
                    <a:p>
                      <a:pPr marL="264160" marR="0" indent="-213995">
                        <a:lnSpc>
                          <a:spcPct val="100000"/>
                        </a:lnSpc>
                        <a:spcBef>
                          <a:spcPts val="215"/>
                        </a:spcBef>
                        <a:spcAft>
                          <a:spcPts val="0"/>
                        </a:spcAft>
                      </a:pPr>
                      <a:r>
                        <a:rPr lang="en-US" sz="1800" dirty="0">
                          <a:effectLst/>
                          <a:latin typeface="Arial" panose="020B0604020202020204" pitchFamily="34" charset="0"/>
                          <a:cs typeface="Arial" panose="020B0604020202020204" pitchFamily="34" charset="0"/>
                        </a:rPr>
                        <a:t>1.3 Number of CWP participants trained</a:t>
                      </a:r>
                      <a:endParaRPr lang="en-US" sz="28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167005">
                        <a:lnSpc>
                          <a:spcPct val="100000"/>
                        </a:lnSpc>
                        <a:spcBef>
                          <a:spcPts val="60"/>
                        </a:spcBef>
                        <a:spcAft>
                          <a:spcPts val="0"/>
                        </a:spcAft>
                      </a:pPr>
                      <a:r>
                        <a:rPr lang="en-US" sz="1800">
                          <a:effectLst/>
                          <a:latin typeface="Arial" panose="020B0604020202020204" pitchFamily="34" charset="0"/>
                          <a:cs typeface="Arial" panose="020B0604020202020204" pitchFamily="34" charset="0"/>
                        </a:rPr>
                        <a:t>25 000 CWP participants trained annually by 31 March 2025</a:t>
                      </a:r>
                      <a:endParaRPr lang="en-US" sz="28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4009065940"/>
                  </a:ext>
                </a:extLst>
              </a:tr>
              <a:tr h="638175">
                <a:tc vMerge="1">
                  <a:txBody>
                    <a:bodyPr/>
                    <a:lstStyle/>
                    <a:p>
                      <a:endParaRPr lang="en-US"/>
                    </a:p>
                  </a:txBody>
                  <a:tcPr/>
                </a:tc>
                <a:tc>
                  <a:txBody>
                    <a:bodyPr/>
                    <a:lstStyle/>
                    <a:p>
                      <a:pPr marL="264160" marR="358775" indent="-213995">
                        <a:lnSpc>
                          <a:spcPct val="100000"/>
                        </a:lnSpc>
                        <a:spcBef>
                          <a:spcPts val="60"/>
                        </a:spcBef>
                        <a:spcAft>
                          <a:spcPts val="0"/>
                        </a:spcAft>
                      </a:pPr>
                      <a:r>
                        <a:rPr lang="en-US" sz="1800">
                          <a:effectLst/>
                          <a:latin typeface="Arial" panose="020B0604020202020204" pitchFamily="34" charset="0"/>
                          <a:cs typeface="Arial" panose="020B0604020202020204" pitchFamily="34" charset="0"/>
                        </a:rPr>
                        <a:t>1.4 Number of CWP partnerships established and functional</a:t>
                      </a:r>
                      <a:endParaRPr lang="en-US" sz="280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1800">
                          <a:effectLst/>
                          <a:latin typeface="Arial" panose="020B0604020202020204" pitchFamily="34" charset="0"/>
                          <a:cs typeface="Arial" panose="020B0604020202020204" pitchFamily="34" charset="0"/>
                        </a:rPr>
                        <a:t>30 functional partnerships</a:t>
                      </a:r>
                      <a:endParaRPr lang="en-US" sz="2800">
                        <a:effectLst/>
                        <a:latin typeface="Arial" panose="020B0604020202020204" pitchFamily="34" charset="0"/>
                        <a:cs typeface="Arial" panose="020B0604020202020204" pitchFamily="34" charset="0"/>
                      </a:endParaRPr>
                    </a:p>
                    <a:p>
                      <a:pPr marL="49530" marR="0">
                        <a:lnSpc>
                          <a:spcPct val="100000"/>
                        </a:lnSpc>
                        <a:spcBef>
                          <a:spcPts val="150"/>
                        </a:spcBef>
                        <a:spcAft>
                          <a:spcPts val="0"/>
                        </a:spcAft>
                      </a:pPr>
                      <a:r>
                        <a:rPr lang="en-US" sz="1800">
                          <a:effectLst/>
                          <a:latin typeface="Arial" panose="020B0604020202020204" pitchFamily="34" charset="0"/>
                          <a:cs typeface="Arial" panose="020B0604020202020204" pitchFamily="34" charset="0"/>
                        </a:rPr>
                        <a:t>established by 2025</a:t>
                      </a:r>
                      <a:endParaRPr lang="en-US" sz="28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335026785"/>
                  </a:ext>
                </a:extLst>
              </a:tr>
              <a:tr h="638175">
                <a:tc vMerge="1">
                  <a:txBody>
                    <a:bodyPr/>
                    <a:lstStyle/>
                    <a:p>
                      <a:endParaRPr lang="en-US"/>
                    </a:p>
                  </a:txBody>
                  <a:tcPr/>
                </a:tc>
                <a:tc>
                  <a:txBody>
                    <a:bodyPr/>
                    <a:lstStyle/>
                    <a:p>
                      <a:pPr marL="264160" marR="212725" indent="-213995" algn="just">
                        <a:lnSpc>
                          <a:spcPct val="100000"/>
                        </a:lnSpc>
                        <a:spcBef>
                          <a:spcPts val="60"/>
                        </a:spcBef>
                        <a:spcAft>
                          <a:spcPts val="0"/>
                        </a:spcAft>
                      </a:pPr>
                      <a:r>
                        <a:rPr lang="en-US" sz="1800">
                          <a:effectLst/>
                          <a:latin typeface="Arial" panose="020B0604020202020204" pitchFamily="34" charset="0"/>
                          <a:cs typeface="Arial" panose="020B0604020202020204" pitchFamily="34" charset="0"/>
                        </a:rPr>
                        <a:t>1.5</a:t>
                      </a:r>
                      <a:r>
                        <a:rPr lang="en-US" sz="1800" spc="-25">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Number</a:t>
                      </a:r>
                      <a:r>
                        <a:rPr lang="en-US" sz="1800" spc="-180">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of</a:t>
                      </a:r>
                      <a:r>
                        <a:rPr lang="en-US" sz="1800" spc="-180">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agrarian projects established per district through CWP</a:t>
                      </a:r>
                      <a:endParaRPr lang="en-US" sz="280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1800" dirty="0">
                          <a:effectLst/>
                          <a:latin typeface="Arial" panose="020B0604020202020204" pitchFamily="34" charset="0"/>
                          <a:cs typeface="Arial" panose="020B0604020202020204" pitchFamily="34" charset="0"/>
                        </a:rPr>
                        <a:t>Ten agrarian projects per district established through CWP</a:t>
                      </a:r>
                      <a:endParaRPr lang="en-US" sz="2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3555249479"/>
                  </a:ext>
                </a:extLst>
              </a:tr>
            </a:tbl>
          </a:graphicData>
        </a:graphic>
      </p:graphicFrame>
    </p:spTree>
    <p:extLst>
      <p:ext uri="{BB962C8B-B14F-4D97-AF65-F5344CB8AC3E}">
        <p14:creationId xmlns:p14="http://schemas.microsoft.com/office/powerpoint/2010/main" val="34131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D22-3CEB-403E-B278-AA0971D312D7}"/>
              </a:ext>
            </a:extLst>
          </p:cNvPr>
          <p:cNvSpPr>
            <a:spLocks noGrp="1"/>
          </p:cNvSpPr>
          <p:nvPr>
            <p:ph type="title"/>
          </p:nvPr>
        </p:nvSpPr>
        <p:spPr>
          <a:xfrm>
            <a:off x="623392" y="2276873"/>
            <a:ext cx="11377264" cy="504056"/>
          </a:xfrm>
          <a:solidFill>
            <a:srgbClr val="C09200"/>
          </a:solidFill>
        </p:spPr>
        <p:txBody>
          <a:bodyPr>
            <a:normAutofit fontScale="90000"/>
          </a:bodyPr>
          <a:lstStyle/>
          <a:p>
            <a:pPr algn="ctr"/>
            <a:r>
              <a:rPr lang="en-US" sz="3200" b="1" dirty="0">
                <a:solidFill>
                  <a:schemeClr val="bg1"/>
                </a:solidFill>
                <a:latin typeface="+mn-lt"/>
                <a:ea typeface="+mn-ea"/>
                <a:cs typeface="+mn-cs"/>
              </a:rPr>
              <a:t>PART B: DCOG ANNUAL PERFORMANCE PLAN 2020-2023 (MTEF)</a:t>
            </a:r>
          </a:p>
        </p:txBody>
      </p:sp>
      <p:grpSp>
        <p:nvGrpSpPr>
          <p:cNvPr id="9" name="Group 8">
            <a:extLst>
              <a:ext uri="{FF2B5EF4-FFF2-40B4-BE49-F238E27FC236}">
                <a16:creationId xmlns:a16="http://schemas.microsoft.com/office/drawing/2014/main" id="{9CFE3A56-CADA-45DA-A019-F11A7D05BB7D}"/>
              </a:ext>
            </a:extLst>
          </p:cNvPr>
          <p:cNvGrpSpPr/>
          <p:nvPr/>
        </p:nvGrpSpPr>
        <p:grpSpPr>
          <a:xfrm>
            <a:off x="-528736" y="6485737"/>
            <a:ext cx="12529392" cy="365115"/>
            <a:chOff x="-528736" y="6485737"/>
            <a:chExt cx="12529392" cy="365115"/>
          </a:xfrm>
        </p:grpSpPr>
        <p:graphicFrame>
          <p:nvGraphicFramePr>
            <p:cNvPr id="10" name="Diagram 9">
              <a:extLst>
                <a:ext uri="{FF2B5EF4-FFF2-40B4-BE49-F238E27FC236}">
                  <a16:creationId xmlns:a16="http://schemas.microsoft.com/office/drawing/2014/main" id="{90DAF651-E2F5-433A-9427-DBCBEC866CE4}"/>
                </a:ext>
              </a:extLst>
            </p:cNvPr>
            <p:cNvGraphicFramePr/>
            <p:nvPr>
              <p:extLst>
                <p:ext uri="{D42A27DB-BD31-4B8C-83A1-F6EECF244321}">
                  <p14:modId xmlns:p14="http://schemas.microsoft.com/office/powerpoint/2010/main" val="411044497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1" name="Straight Connector 10">
              <a:extLst>
                <a:ext uri="{FF2B5EF4-FFF2-40B4-BE49-F238E27FC236}">
                  <a16:creationId xmlns:a16="http://schemas.microsoft.com/office/drawing/2014/main" id="{000E4432-6B13-48BA-A6C9-70A684561CB8}"/>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F21C312C-FC67-41D3-B9BF-CBAD8821DB72}"/>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3" name="Slide Number Placeholder 1">
              <a:extLst>
                <a:ext uri="{FF2B5EF4-FFF2-40B4-BE49-F238E27FC236}">
                  <a16:creationId xmlns:a16="http://schemas.microsoft.com/office/drawing/2014/main" id="{4D126401-4CCC-4975-9769-CBF48091782E}"/>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13</a:t>
              </a:fld>
              <a:endParaRPr lang="en-GB" altLang="en-US" sz="1500" b="1">
                <a:solidFill>
                  <a:schemeClr val="bg1"/>
                </a:solidFill>
              </a:endParaRPr>
            </a:p>
          </p:txBody>
        </p:sp>
      </p:grpSp>
    </p:spTree>
    <p:extLst>
      <p:ext uri="{BB962C8B-B14F-4D97-AF65-F5344CB8AC3E}">
        <p14:creationId xmlns:p14="http://schemas.microsoft.com/office/powerpoint/2010/main" val="778981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6793-2E77-4A0C-B012-26D8EA904DD9}"/>
              </a:ext>
            </a:extLst>
          </p:cNvPr>
          <p:cNvSpPr>
            <a:spLocks noGrp="1"/>
          </p:cNvSpPr>
          <p:nvPr>
            <p:ph type="title"/>
          </p:nvPr>
        </p:nvSpPr>
        <p:spPr>
          <a:xfrm>
            <a:off x="838200" y="0"/>
            <a:ext cx="10515600" cy="471587"/>
          </a:xfrm>
          <a:solidFill>
            <a:srgbClr val="C09200"/>
          </a:solidFill>
        </p:spPr>
        <p:txBody>
          <a:bodyPr>
            <a:noAutofit/>
          </a:bodyPr>
          <a:lstStyle/>
          <a:p>
            <a:pPr algn="ctr"/>
            <a:r>
              <a:rPr lang="en-US" sz="3200" b="1" dirty="0">
                <a:solidFill>
                  <a:schemeClr val="bg1"/>
                </a:solidFill>
                <a:latin typeface="+mn-lt"/>
                <a:ea typeface="+mn-ea"/>
                <a:cs typeface="+mn-cs"/>
              </a:rPr>
              <a:t>SUMMARY OF APP TARGETS   </a:t>
            </a:r>
          </a:p>
        </p:txBody>
      </p:sp>
      <p:grpSp>
        <p:nvGrpSpPr>
          <p:cNvPr id="6" name="Group 5">
            <a:extLst>
              <a:ext uri="{FF2B5EF4-FFF2-40B4-BE49-F238E27FC236}">
                <a16:creationId xmlns:a16="http://schemas.microsoft.com/office/drawing/2014/main" id="{2C87B6BF-A426-4946-AA4B-3103F43F219A}"/>
              </a:ext>
            </a:extLst>
          </p:cNvPr>
          <p:cNvGrpSpPr/>
          <p:nvPr/>
        </p:nvGrpSpPr>
        <p:grpSpPr>
          <a:xfrm>
            <a:off x="-528736" y="6520269"/>
            <a:ext cx="12529392" cy="365115"/>
            <a:chOff x="-528736" y="6485737"/>
            <a:chExt cx="12529392" cy="365115"/>
          </a:xfrm>
        </p:grpSpPr>
        <p:graphicFrame>
          <p:nvGraphicFramePr>
            <p:cNvPr id="7" name="Diagram 6">
              <a:extLst>
                <a:ext uri="{FF2B5EF4-FFF2-40B4-BE49-F238E27FC236}">
                  <a16:creationId xmlns:a16="http://schemas.microsoft.com/office/drawing/2014/main" id="{26CEEEA4-5573-49C5-9031-72E640BA81DD}"/>
                </a:ext>
              </a:extLst>
            </p:cNvPr>
            <p:cNvGraphicFramePr/>
            <p:nvPr>
              <p:extLst>
                <p:ext uri="{D42A27DB-BD31-4B8C-83A1-F6EECF244321}">
                  <p14:modId xmlns:p14="http://schemas.microsoft.com/office/powerpoint/2010/main" val="1203112797"/>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id="{4E27AEC6-0724-4F28-8BAB-0758CAABCBF3}"/>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3A688822-7540-41F3-85FA-A66DAE849D2A}"/>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0" name="Slide Number Placeholder 1">
              <a:extLst>
                <a:ext uri="{FF2B5EF4-FFF2-40B4-BE49-F238E27FC236}">
                  <a16:creationId xmlns:a16="http://schemas.microsoft.com/office/drawing/2014/main" id="{C783D32F-12D3-4781-A978-BE6E1C47DED6}"/>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14</a:t>
              </a:fld>
              <a:endParaRPr lang="en-GB" altLang="en-US" sz="1500" b="1">
                <a:solidFill>
                  <a:schemeClr val="bg1"/>
                </a:solidFill>
              </a:endParaRPr>
            </a:p>
          </p:txBody>
        </p:sp>
      </p:grpSp>
      <p:sp>
        <p:nvSpPr>
          <p:cNvPr id="11" name="TextBox 10">
            <a:extLst>
              <a:ext uri="{FF2B5EF4-FFF2-40B4-BE49-F238E27FC236}">
                <a16:creationId xmlns:a16="http://schemas.microsoft.com/office/drawing/2014/main" id="{3CC862D9-E587-4652-928F-64AF10E0457C}"/>
              </a:ext>
            </a:extLst>
          </p:cNvPr>
          <p:cNvSpPr txBox="1"/>
          <p:nvPr/>
        </p:nvSpPr>
        <p:spPr>
          <a:xfrm>
            <a:off x="10993760" y="3511788"/>
            <a:ext cx="7200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60%</a:t>
            </a:r>
          </a:p>
        </p:txBody>
      </p:sp>
      <p:sp>
        <p:nvSpPr>
          <p:cNvPr id="12" name="TextBox 11">
            <a:extLst>
              <a:ext uri="{FF2B5EF4-FFF2-40B4-BE49-F238E27FC236}">
                <a16:creationId xmlns:a16="http://schemas.microsoft.com/office/drawing/2014/main" id="{5A581355-113B-4863-90D2-F44303B4E9FD}"/>
              </a:ext>
            </a:extLst>
          </p:cNvPr>
          <p:cNvSpPr txBox="1"/>
          <p:nvPr/>
        </p:nvSpPr>
        <p:spPr>
          <a:xfrm>
            <a:off x="263352" y="595062"/>
            <a:ext cx="1152128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approved Annual Performance Plan has a total of 35 targets broken down per programme below:</a:t>
            </a:r>
          </a:p>
        </p:txBody>
      </p:sp>
      <p:graphicFrame>
        <p:nvGraphicFramePr>
          <p:cNvPr id="13" name="Chart 12">
            <a:extLst>
              <a:ext uri="{FF2B5EF4-FFF2-40B4-BE49-F238E27FC236}">
                <a16:creationId xmlns:a16="http://schemas.microsoft.com/office/drawing/2014/main" id="{7911515A-2176-4A1E-BB94-35D193613F4A}"/>
              </a:ext>
            </a:extLst>
          </p:cNvPr>
          <p:cNvGraphicFramePr>
            <a:graphicFrameLocks noGrp="1"/>
          </p:cNvGraphicFramePr>
          <p:nvPr>
            <p:extLst>
              <p:ext uri="{D42A27DB-BD31-4B8C-83A1-F6EECF244321}">
                <p14:modId xmlns:p14="http://schemas.microsoft.com/office/powerpoint/2010/main" val="357260301"/>
              </p:ext>
            </p:extLst>
          </p:nvPr>
        </p:nvGraphicFramePr>
        <p:xfrm>
          <a:off x="910186" y="1572025"/>
          <a:ext cx="10801200" cy="467970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98382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945E9-B57B-42A2-8FB5-6933D2900898}"/>
              </a:ext>
            </a:extLst>
          </p:cNvPr>
          <p:cNvGrpSpPr/>
          <p:nvPr/>
        </p:nvGrpSpPr>
        <p:grpSpPr>
          <a:xfrm>
            <a:off x="-528736" y="6485737"/>
            <a:ext cx="12529392" cy="365115"/>
            <a:chOff x="-528736" y="6485737"/>
            <a:chExt cx="12529392" cy="365115"/>
          </a:xfrm>
        </p:grpSpPr>
        <p:graphicFrame>
          <p:nvGraphicFramePr>
            <p:cNvPr id="12" name="Diagram 11">
              <a:extLst>
                <a:ext uri="{FF2B5EF4-FFF2-40B4-BE49-F238E27FC236}">
                  <a16:creationId xmlns:a16="http://schemas.microsoft.com/office/drawing/2014/main" id="{EA5748F2-534C-4DE0-9915-136DA2A3DCEC}"/>
                </a:ext>
              </a:extLst>
            </p:cNvPr>
            <p:cNvGraphicFramePr/>
            <p:nvPr>
              <p:extLst>
                <p:ext uri="{D42A27DB-BD31-4B8C-83A1-F6EECF244321}">
                  <p14:modId xmlns:p14="http://schemas.microsoft.com/office/powerpoint/2010/main" val="457680154"/>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27FEF49F-36CB-4D59-8EA1-D07A442EEB80}"/>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0F5AC010-6808-44BD-B131-6CC756C10C9B}"/>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012E772B-3EE3-490B-8EF4-3B6F2E7D4727}"/>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15</a:t>
              </a:fld>
              <a:endParaRPr lang="en-GB" altLang="en-US" sz="1500" b="1">
                <a:solidFill>
                  <a:schemeClr val="bg1"/>
                </a:solidFill>
              </a:endParaRPr>
            </a:p>
          </p:txBody>
        </p:sp>
      </p:grpSp>
      <p:graphicFrame>
        <p:nvGraphicFramePr>
          <p:cNvPr id="3" name="Table 2">
            <a:extLst>
              <a:ext uri="{FF2B5EF4-FFF2-40B4-BE49-F238E27FC236}">
                <a16:creationId xmlns:a16="http://schemas.microsoft.com/office/drawing/2014/main" id="{568B476C-F1A6-4F81-A308-3470C9DFDFE3}"/>
              </a:ext>
            </a:extLst>
          </p:cNvPr>
          <p:cNvGraphicFramePr>
            <a:graphicFrameLocks noGrp="1"/>
          </p:cNvGraphicFramePr>
          <p:nvPr>
            <p:extLst>
              <p:ext uri="{D42A27DB-BD31-4B8C-83A1-F6EECF244321}">
                <p14:modId xmlns:p14="http://schemas.microsoft.com/office/powerpoint/2010/main" val="1119476068"/>
              </p:ext>
            </p:extLst>
          </p:nvPr>
        </p:nvGraphicFramePr>
        <p:xfrm>
          <a:off x="0" y="422903"/>
          <a:ext cx="12072665" cy="6313183"/>
        </p:xfrm>
        <a:graphic>
          <a:graphicData uri="http://schemas.openxmlformats.org/drawingml/2006/table">
            <a:tbl>
              <a:tblPr>
                <a:tableStyleId>{5940675A-B579-460E-94D1-54222C63F5DA}</a:tableStyleId>
              </a:tblPr>
              <a:tblGrid>
                <a:gridCol w="1790885">
                  <a:extLst>
                    <a:ext uri="{9D8B030D-6E8A-4147-A177-3AD203B41FA5}">
                      <a16:colId xmlns:a16="http://schemas.microsoft.com/office/drawing/2014/main" val="185503984"/>
                    </a:ext>
                  </a:extLst>
                </a:gridCol>
                <a:gridCol w="2257875">
                  <a:extLst>
                    <a:ext uri="{9D8B030D-6E8A-4147-A177-3AD203B41FA5}">
                      <a16:colId xmlns:a16="http://schemas.microsoft.com/office/drawing/2014/main" val="85346697"/>
                    </a:ext>
                  </a:extLst>
                </a:gridCol>
                <a:gridCol w="1325049">
                  <a:extLst>
                    <a:ext uri="{9D8B030D-6E8A-4147-A177-3AD203B41FA5}">
                      <a16:colId xmlns:a16="http://schemas.microsoft.com/office/drawing/2014/main" val="3484401349"/>
                    </a:ext>
                  </a:extLst>
                </a:gridCol>
                <a:gridCol w="1325049">
                  <a:extLst>
                    <a:ext uri="{9D8B030D-6E8A-4147-A177-3AD203B41FA5}">
                      <a16:colId xmlns:a16="http://schemas.microsoft.com/office/drawing/2014/main" val="1006835328"/>
                    </a:ext>
                  </a:extLst>
                </a:gridCol>
                <a:gridCol w="1790885">
                  <a:extLst>
                    <a:ext uri="{9D8B030D-6E8A-4147-A177-3AD203B41FA5}">
                      <a16:colId xmlns:a16="http://schemas.microsoft.com/office/drawing/2014/main" val="2697081913"/>
                    </a:ext>
                  </a:extLst>
                </a:gridCol>
                <a:gridCol w="1792037">
                  <a:extLst>
                    <a:ext uri="{9D8B030D-6E8A-4147-A177-3AD203B41FA5}">
                      <a16:colId xmlns:a16="http://schemas.microsoft.com/office/drawing/2014/main" val="1179102945"/>
                    </a:ext>
                  </a:extLst>
                </a:gridCol>
                <a:gridCol w="1790885">
                  <a:extLst>
                    <a:ext uri="{9D8B030D-6E8A-4147-A177-3AD203B41FA5}">
                      <a16:colId xmlns:a16="http://schemas.microsoft.com/office/drawing/2014/main" val="3255376373"/>
                    </a:ext>
                  </a:extLst>
                </a:gridCol>
              </a:tblGrid>
              <a:tr h="301282">
                <a:tc gridSpan="7">
                  <a:txBody>
                    <a:bodyPr/>
                    <a:lstStyle/>
                    <a:p>
                      <a:pPr marL="0" marR="0" lvl="0" indent="0" algn="l" defTabSz="914400" rtl="0" eaLnBrk="1" fontAlgn="ctr" latinLnBrk="0" hangingPunct="1">
                        <a:lnSpc>
                          <a:spcPct val="100000"/>
                        </a:lnSpc>
                        <a:spcBef>
                          <a:spcPts val="285"/>
                        </a:spcBef>
                        <a:spcAft>
                          <a:spcPts val="285"/>
                        </a:spcAft>
                        <a:buClrTx/>
                        <a:buSzTx/>
                        <a:buFontTx/>
                        <a:buNone/>
                        <a:tabLst/>
                        <a:defRPr/>
                      </a:pPr>
                      <a:r>
                        <a:rPr lang="en-ZA" sz="2000" b="1" dirty="0">
                          <a:solidFill>
                            <a:schemeClr val="bg1"/>
                          </a:solidFill>
                          <a:latin typeface="Arial" panose="020B0604020202020204" pitchFamily="34" charset="0"/>
                          <a:cs typeface="Arial" panose="020B0604020202020204" pitchFamily="34" charset="0"/>
                        </a:rPr>
                        <a:t>Outcome 1: Effective and efficient corporate governance systems to drive the implementation of DDM</a:t>
                      </a:r>
                      <a:endParaRPr lang="en-US" sz="2000" b="1" dirty="0">
                        <a:solidFill>
                          <a:schemeClr val="bg1"/>
                        </a:solidFill>
                        <a:latin typeface="Arial" panose="020B0604020202020204" pitchFamily="34" charset="0"/>
                        <a:cs typeface="Arial" panose="020B0604020202020204" pitchFamily="34" charset="0"/>
                      </a:endParaRPr>
                    </a:p>
                  </a:txBody>
                  <a:tcPr marL="50945" marR="50945" marT="50945" marB="50945">
                    <a:solidFill>
                      <a:srgbClr val="C09200"/>
                    </a:solidFill>
                  </a:tcPr>
                </a:tc>
                <a:tc hMerge="1">
                  <a:txBody>
                    <a:bodyPr/>
                    <a:lstStyle/>
                    <a:p>
                      <a:pPr marL="0" marR="0" algn="ctr" fontAlgn="ctr">
                        <a:lnSpc>
                          <a:spcPct val="100000"/>
                        </a:lnSpc>
                        <a:spcBef>
                          <a:spcPts val="285"/>
                        </a:spcBef>
                        <a:spcAft>
                          <a:spcPts val="285"/>
                        </a:spcAft>
                      </a:pPr>
                      <a:endParaRPr lang="en-US" sz="2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hMerge="1">
                  <a:txBody>
                    <a:bodyPr/>
                    <a:lstStyle/>
                    <a:p>
                      <a:endParaRPr lang="en-US"/>
                    </a:p>
                  </a:txBody>
                  <a:tcPr/>
                </a:tc>
                <a:tc hMerge="1">
                  <a:txBody>
                    <a:bodyPr/>
                    <a:lstStyle/>
                    <a:p>
                      <a:pPr marL="0" marR="0" algn="ctr" fontAlgn="ctr">
                        <a:lnSpc>
                          <a:spcPct val="100000"/>
                        </a:lnSpc>
                        <a:spcBef>
                          <a:spcPts val="285"/>
                        </a:spcBef>
                        <a:spcAft>
                          <a:spcPts val="285"/>
                        </a:spcAft>
                      </a:pPr>
                      <a:endParaRPr lang="en-US" sz="2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hMerge="1">
                  <a:txBody>
                    <a:bodyPr/>
                    <a:lstStyle/>
                    <a:p>
                      <a:pPr marL="0" marR="0" algn="ctr" fontAlgn="ctr">
                        <a:lnSpc>
                          <a:spcPct val="100000"/>
                        </a:lnSpc>
                        <a:spcBef>
                          <a:spcPts val="285"/>
                        </a:spcBef>
                        <a:spcAft>
                          <a:spcPts val="285"/>
                        </a:spcAft>
                      </a:pPr>
                      <a:endParaRPr lang="en-US" sz="2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hMerge="1">
                  <a:txBody>
                    <a:bodyPr/>
                    <a:lstStyle/>
                    <a:p>
                      <a:pPr marL="0" marR="0" algn="ctr" fontAlgn="ctr">
                        <a:lnSpc>
                          <a:spcPct val="100000"/>
                        </a:lnSpc>
                        <a:spcBef>
                          <a:spcPts val="285"/>
                        </a:spcBef>
                        <a:spcAft>
                          <a:spcPts val="285"/>
                        </a:spcAft>
                      </a:pPr>
                      <a:endParaRPr lang="en-US" sz="2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hMerge="1">
                  <a:txBody>
                    <a:bodyPr/>
                    <a:lstStyle/>
                    <a:p>
                      <a:pPr marL="0" marR="0" algn="ctr" fontAlgn="ctr">
                        <a:lnSpc>
                          <a:spcPct val="100000"/>
                        </a:lnSpc>
                        <a:spcBef>
                          <a:spcPts val="285"/>
                        </a:spcBef>
                        <a:spcAft>
                          <a:spcPts val="285"/>
                        </a:spcAft>
                      </a:pPr>
                      <a:endParaRPr lang="en-US" sz="2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extLst>
                  <a:ext uri="{0D108BD9-81ED-4DB2-BD59-A6C34878D82A}">
                    <a16:rowId xmlns:a16="http://schemas.microsoft.com/office/drawing/2014/main" val="857692865"/>
                  </a:ext>
                </a:extLst>
              </a:tr>
              <a:tr h="301282">
                <a:tc>
                  <a:txBody>
                    <a:bodyPr/>
                    <a:lstStyle/>
                    <a:p>
                      <a:pPr marL="0" marR="0" algn="ctr" fontAlgn="ctr">
                        <a:lnSpc>
                          <a:spcPct val="100000"/>
                        </a:lnSpc>
                        <a:spcBef>
                          <a:spcPts val="285"/>
                        </a:spcBef>
                        <a:spcAft>
                          <a:spcPts val="285"/>
                        </a:spcAft>
                      </a:pPr>
                      <a:r>
                        <a:rPr lang="en-GB" sz="1600" b="1" dirty="0">
                          <a:solidFill>
                            <a:schemeClr val="bg1"/>
                          </a:solidFill>
                          <a:effectLst/>
                          <a:latin typeface="Arial" panose="020B0604020202020204" pitchFamily="34" charset="0"/>
                          <a:cs typeface="Arial" panose="020B0604020202020204" pitchFamily="34" charset="0"/>
                        </a:rPr>
                        <a:t>Outputs</a:t>
                      </a:r>
                      <a:endParaRPr lang="en-US" sz="28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a:txBody>
                    <a:bodyPr/>
                    <a:lstStyle/>
                    <a:p>
                      <a:pPr marL="0" marR="0" algn="ctr" fontAlgn="ctr">
                        <a:lnSpc>
                          <a:spcPct val="100000"/>
                        </a:lnSpc>
                        <a:spcBef>
                          <a:spcPts val="285"/>
                        </a:spcBef>
                        <a:spcAft>
                          <a:spcPts val="285"/>
                        </a:spcAft>
                      </a:pPr>
                      <a:r>
                        <a:rPr lang="en-GB" sz="1600" b="1" dirty="0">
                          <a:solidFill>
                            <a:schemeClr val="bg1"/>
                          </a:solidFill>
                          <a:effectLst/>
                          <a:latin typeface="Arial" panose="020B0604020202020204" pitchFamily="34" charset="0"/>
                          <a:cs typeface="Arial" panose="020B0604020202020204" pitchFamily="34" charset="0"/>
                        </a:rPr>
                        <a:t>Output Indicators</a:t>
                      </a:r>
                      <a:endParaRPr lang="en-US" sz="28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a:txBody>
                    <a:bodyPr/>
                    <a:lstStyle/>
                    <a:p>
                      <a:pPr marL="0" marR="0" algn="ctr" defTabSz="914400" rtl="0" eaLnBrk="1" fontAlgn="ctr" latinLnBrk="0" hangingPunct="1">
                        <a:lnSpc>
                          <a:spcPct val="100000"/>
                        </a:lnSpc>
                        <a:spcBef>
                          <a:spcPts val="285"/>
                        </a:spcBef>
                        <a:spcAft>
                          <a:spcPts val="285"/>
                        </a:spcAft>
                      </a:pPr>
                      <a:r>
                        <a:rPr lang="en-US" sz="1600" b="1" kern="1200" dirty="0">
                          <a:solidFill>
                            <a:schemeClr val="bg1"/>
                          </a:solidFill>
                          <a:effectLst/>
                          <a:latin typeface="Arial" panose="020B0604020202020204" pitchFamily="34" charset="0"/>
                          <a:ea typeface="+mn-ea"/>
                          <a:cs typeface="Arial" panose="020B0604020202020204" pitchFamily="34" charset="0"/>
                        </a:rPr>
                        <a:t>2018/19</a:t>
                      </a:r>
                    </a:p>
                  </a:txBody>
                  <a:tcPr marL="50945" marR="50945" marT="50945" marB="50945">
                    <a:solidFill>
                      <a:srgbClr val="C09200"/>
                    </a:solidFill>
                  </a:tcPr>
                </a:tc>
                <a:tc>
                  <a:txBody>
                    <a:bodyPr/>
                    <a:lstStyle/>
                    <a:p>
                      <a:pPr marL="0" marR="0" algn="ctr" fontAlgn="ctr">
                        <a:lnSpc>
                          <a:spcPct val="100000"/>
                        </a:lnSpc>
                        <a:spcBef>
                          <a:spcPts val="285"/>
                        </a:spcBef>
                        <a:spcAft>
                          <a:spcPts val="285"/>
                        </a:spcAft>
                      </a:pPr>
                      <a:r>
                        <a:rPr lang="en-GB" sz="1600" b="1" dirty="0">
                          <a:solidFill>
                            <a:schemeClr val="bg1"/>
                          </a:solidFill>
                          <a:effectLst/>
                          <a:latin typeface="Arial" panose="020B0604020202020204" pitchFamily="34" charset="0"/>
                          <a:cs typeface="Arial" panose="020B0604020202020204" pitchFamily="34" charset="0"/>
                        </a:rPr>
                        <a:t>2019/20</a:t>
                      </a:r>
                      <a:endParaRPr lang="en-US" sz="28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a:txBody>
                    <a:bodyPr/>
                    <a:lstStyle/>
                    <a:p>
                      <a:pPr marL="0" marR="0" algn="ctr" fontAlgn="ctr">
                        <a:lnSpc>
                          <a:spcPct val="100000"/>
                        </a:lnSpc>
                        <a:spcBef>
                          <a:spcPts val="285"/>
                        </a:spcBef>
                        <a:spcAft>
                          <a:spcPts val="285"/>
                        </a:spcAft>
                      </a:pPr>
                      <a:r>
                        <a:rPr lang="en-GB" sz="1600" b="1" dirty="0">
                          <a:solidFill>
                            <a:schemeClr val="bg1"/>
                          </a:solidFill>
                          <a:effectLst/>
                          <a:latin typeface="Arial" panose="020B0604020202020204" pitchFamily="34" charset="0"/>
                          <a:cs typeface="Arial" panose="020B0604020202020204" pitchFamily="34" charset="0"/>
                        </a:rPr>
                        <a:t>2020/21</a:t>
                      </a:r>
                      <a:endParaRPr lang="en-US" sz="28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a:txBody>
                    <a:bodyPr/>
                    <a:lstStyle/>
                    <a:p>
                      <a:pPr marL="0" marR="0" algn="ctr" fontAlgn="ctr">
                        <a:lnSpc>
                          <a:spcPct val="100000"/>
                        </a:lnSpc>
                        <a:spcBef>
                          <a:spcPts val="285"/>
                        </a:spcBef>
                        <a:spcAft>
                          <a:spcPts val="285"/>
                        </a:spcAft>
                      </a:pPr>
                      <a:r>
                        <a:rPr lang="en-GB" sz="1600" b="1" dirty="0">
                          <a:solidFill>
                            <a:schemeClr val="bg1"/>
                          </a:solidFill>
                          <a:effectLst/>
                          <a:latin typeface="Arial" panose="020B0604020202020204" pitchFamily="34" charset="0"/>
                          <a:cs typeface="Arial" panose="020B0604020202020204" pitchFamily="34" charset="0"/>
                        </a:rPr>
                        <a:t>2021/22</a:t>
                      </a:r>
                      <a:endParaRPr lang="en-US" sz="28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tc>
                  <a:txBody>
                    <a:bodyPr/>
                    <a:lstStyle/>
                    <a:p>
                      <a:pPr marL="0" marR="0" algn="ctr" fontAlgn="ctr">
                        <a:lnSpc>
                          <a:spcPct val="100000"/>
                        </a:lnSpc>
                        <a:spcBef>
                          <a:spcPts val="285"/>
                        </a:spcBef>
                        <a:spcAft>
                          <a:spcPts val="285"/>
                        </a:spcAft>
                      </a:pPr>
                      <a:r>
                        <a:rPr lang="en-GB" sz="1600" b="1" dirty="0">
                          <a:solidFill>
                            <a:schemeClr val="bg1"/>
                          </a:solidFill>
                          <a:effectLst/>
                          <a:latin typeface="Arial" panose="020B0604020202020204" pitchFamily="34" charset="0"/>
                          <a:cs typeface="Arial" panose="020B0604020202020204" pitchFamily="34" charset="0"/>
                        </a:rPr>
                        <a:t>2021/23</a:t>
                      </a:r>
                      <a:endParaRPr lang="en-US" sz="28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solidFill>
                      <a:srgbClr val="C09200"/>
                    </a:solidFill>
                  </a:tcPr>
                </a:tc>
                <a:extLst>
                  <a:ext uri="{0D108BD9-81ED-4DB2-BD59-A6C34878D82A}">
                    <a16:rowId xmlns:a16="http://schemas.microsoft.com/office/drawing/2014/main" val="1943235405"/>
                  </a:ext>
                </a:extLst>
              </a:tr>
              <a:tr h="972861">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Positive Audit Outcome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1.1 Improved audit outcomes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algn="l" defTabSz="914400" rtl="0" eaLnBrk="1" fontAlgn="ctr" latinLnBrk="0" hangingPunct="1">
                        <a:lnSpc>
                          <a:spcPct val="100000"/>
                        </a:lnSpc>
                        <a:spcBef>
                          <a:spcPts val="285"/>
                        </a:spcBef>
                        <a:spcAft>
                          <a:spcPts val="285"/>
                        </a:spcAft>
                      </a:pPr>
                      <a:r>
                        <a:rPr lang="en-GB" sz="1400" kern="1200" dirty="0">
                          <a:solidFill>
                            <a:schemeClr val="tx1"/>
                          </a:solidFill>
                          <a:effectLst/>
                          <a:latin typeface="Arial" panose="020B0604020202020204" pitchFamily="34" charset="0"/>
                          <a:ea typeface="+mn-ea"/>
                          <a:cs typeface="Arial" panose="020B0604020202020204" pitchFamily="34" charset="0"/>
                        </a:rPr>
                        <a:t>Disclaimer Audit Opinion</a:t>
                      </a:r>
                      <a:endParaRPr lang="en-US" sz="1400" kern="1200" dirty="0">
                        <a:solidFill>
                          <a:schemeClr val="tx1"/>
                        </a:solidFill>
                        <a:effectLst/>
                        <a:latin typeface="Arial" panose="020B0604020202020204" pitchFamily="34" charset="0"/>
                        <a:ea typeface="+mn-ea"/>
                        <a:cs typeface="Arial" panose="020B0604020202020204" pitchFamily="34" charset="0"/>
                      </a:endParaRPr>
                    </a:p>
                  </a:txBody>
                  <a:tcPr marL="53975" marR="53975" marT="53975" marB="5397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Disclaimer for 2018/19 financial year</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Qualified Audit Opinion with no material findings for 2019/20 financial year</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Unqualified Audit Opinion with no material findings for 2020/21 financial year</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Unqualified Audit Opinion with no material findings for 2021/22 financial year</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extLst>
                  <a:ext uri="{0D108BD9-81ED-4DB2-BD59-A6C34878D82A}">
                    <a16:rowId xmlns:a16="http://schemas.microsoft.com/office/drawing/2014/main" val="410625299"/>
                  </a:ext>
                </a:extLst>
              </a:tr>
              <a:tr h="972861">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Payment of suppliers within 30 days</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1.2 Percentage of uncontested invoices paid within 30 days of receipt date</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algn="l" defTabSz="914400" rtl="0" eaLnBrk="1" fontAlgn="ctr" latinLnBrk="0" hangingPunct="1">
                        <a:lnSpc>
                          <a:spcPct val="100000"/>
                        </a:lnSpc>
                        <a:spcBef>
                          <a:spcPts val="285"/>
                        </a:spcBef>
                        <a:spcAft>
                          <a:spcPts val="285"/>
                        </a:spcAft>
                      </a:pPr>
                      <a:r>
                        <a:rPr lang="en-GB" sz="1400" kern="1200" dirty="0">
                          <a:solidFill>
                            <a:schemeClr val="tx1"/>
                          </a:solidFill>
                          <a:effectLst/>
                          <a:latin typeface="Arial" panose="020B0604020202020204" pitchFamily="34" charset="0"/>
                          <a:ea typeface="+mn-ea"/>
                          <a:cs typeface="Arial" panose="020B0604020202020204" pitchFamily="34" charset="0"/>
                        </a:rPr>
                        <a:t>% of suppliers not paid within 30 days</a:t>
                      </a:r>
                      <a:endParaRPr lang="en-US" sz="1400" kern="1200" dirty="0">
                        <a:solidFill>
                          <a:schemeClr val="tx1"/>
                        </a:solidFill>
                        <a:effectLst/>
                        <a:latin typeface="Arial" panose="020B0604020202020204" pitchFamily="34" charset="0"/>
                        <a:ea typeface="+mn-ea"/>
                        <a:cs typeface="Arial" panose="020B0604020202020204" pitchFamily="34" charset="0"/>
                      </a:endParaRPr>
                    </a:p>
                  </a:txBody>
                  <a:tcPr marL="53975" marR="53975" marT="53975" marB="5397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 of suppliers not paid within 30 days</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100 % of uncontested invoices paid within 30 days</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100% of uncontested invoices paid within 30 days</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100% of uncontested invoices paid within 30 days</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extLst>
                  <a:ext uri="{0D108BD9-81ED-4DB2-BD59-A6C34878D82A}">
                    <a16:rowId xmlns:a16="http://schemas.microsoft.com/office/drawing/2014/main" val="423039361"/>
                  </a:ext>
                </a:extLst>
              </a:tr>
              <a:tr h="972861">
                <a:tc rowSpan="2">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Improvement in individual and organizational performance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p>
                      <a:pPr marL="0" marR="0">
                        <a:lnSpc>
                          <a:spcPct val="100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1.3 Percentage alignment of SMS performance agreement to annual targets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lvl="0" indent="0" algn="l" defTabSz="914400" rtl="0" eaLnBrk="1" fontAlgn="ctr" latinLnBrk="0" hangingPunct="1">
                        <a:lnSpc>
                          <a:spcPct val="100000"/>
                        </a:lnSpc>
                        <a:spcBef>
                          <a:spcPts val="285"/>
                        </a:spcBef>
                        <a:spcAft>
                          <a:spcPts val="285"/>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New Indicator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kern="1200" noProof="0" dirty="0">
                          <a:solidFill>
                            <a:schemeClr val="tx1"/>
                          </a:solidFill>
                          <a:effectLst/>
                          <a:latin typeface="Arial" panose="020B0604020202020204" pitchFamily="34" charset="0"/>
                          <a:ea typeface="+mn-ea"/>
                          <a:cs typeface="Arial" panose="020B0604020202020204" pitchFamily="34" charset="0"/>
                        </a:rPr>
                        <a:t>New Indicator</a:t>
                      </a:r>
                      <a:endParaRPr lang="en-US" sz="1400" kern="1200" dirty="0">
                        <a:solidFill>
                          <a:schemeClr val="tx1"/>
                        </a:solidFill>
                        <a:effectLst/>
                        <a:latin typeface="Arial" panose="020B0604020202020204" pitchFamily="34" charset="0"/>
                        <a:ea typeface="+mn-ea"/>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80% alignment of SMS performance agreement to annual targets</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90% alignment of SMS performance agreement to annual targets</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100% alignment of SMS performance agreement  to annual targets</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extLst>
                  <a:ext uri="{0D108BD9-81ED-4DB2-BD59-A6C34878D82A}">
                    <a16:rowId xmlns:a16="http://schemas.microsoft.com/office/drawing/2014/main" val="1746789266"/>
                  </a:ext>
                </a:extLst>
              </a:tr>
              <a:tr h="972861">
                <a:tc vMerge="1">
                  <a:txBody>
                    <a:bodyPr/>
                    <a:lstStyle/>
                    <a:p>
                      <a:pPr marL="0" marR="0">
                        <a:lnSpc>
                          <a:spcPct val="100000"/>
                        </a:lnSpc>
                        <a:spcBef>
                          <a:spcPts val="0"/>
                        </a:spcBef>
                        <a:spcAft>
                          <a:spcPts val="0"/>
                        </a:spcAft>
                      </a:pP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1.4 Percentage improvement of organizational performance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lvl="0" indent="0" algn="l" defTabSz="914400" rtl="0" eaLnBrk="1" fontAlgn="ctr" latinLnBrk="0" hangingPunct="1">
                        <a:lnSpc>
                          <a:spcPct val="100000"/>
                        </a:lnSpc>
                        <a:spcBef>
                          <a:spcPts val="285"/>
                        </a:spcBef>
                        <a:spcAft>
                          <a:spcPts val="285"/>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New Indicator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kern="1200" noProof="0" dirty="0">
                          <a:solidFill>
                            <a:schemeClr val="tx1"/>
                          </a:solidFill>
                          <a:effectLst/>
                          <a:latin typeface="Arial" panose="020B0604020202020204" pitchFamily="34" charset="0"/>
                          <a:ea typeface="+mn-ea"/>
                          <a:cs typeface="Arial" panose="020B0604020202020204" pitchFamily="34" charset="0"/>
                        </a:rPr>
                        <a:t>New Indicator</a:t>
                      </a:r>
                      <a:endParaRPr lang="en-US" sz="1400" kern="1200" dirty="0">
                        <a:solidFill>
                          <a:schemeClr val="tx1"/>
                        </a:solidFill>
                        <a:effectLst/>
                        <a:latin typeface="Arial" panose="020B0604020202020204" pitchFamily="34" charset="0"/>
                        <a:ea typeface="+mn-ea"/>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Organizational performance against annual targets improved from 83% to 85%</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85% organizational performance against annual targets</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85% organizational performance </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extLst>
                  <a:ext uri="{0D108BD9-81ED-4DB2-BD59-A6C34878D82A}">
                    <a16:rowId xmlns:a16="http://schemas.microsoft.com/office/drawing/2014/main" val="375912523"/>
                  </a:ext>
                </a:extLst>
              </a:tr>
              <a:tr h="972861">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Aligned organizational structure to the strategy </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1.5 Percentage Alignment of organizational structure to the strategic plan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lvl="0" indent="0" algn="l" defTabSz="914400" rtl="0" eaLnBrk="1" fontAlgn="ctr" latinLnBrk="0" hangingPunct="1">
                        <a:lnSpc>
                          <a:spcPct val="100000"/>
                        </a:lnSpc>
                        <a:spcBef>
                          <a:spcPts val="285"/>
                        </a:spcBef>
                        <a:spcAft>
                          <a:spcPts val="285"/>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Indicator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New indicator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100% alignment of organizational structure to the 2020-2025 Strategic Plan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No target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No target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50945" marR="50945" marT="50945" marB="50945"/>
                </a:tc>
                <a:extLst>
                  <a:ext uri="{0D108BD9-81ED-4DB2-BD59-A6C34878D82A}">
                    <a16:rowId xmlns:a16="http://schemas.microsoft.com/office/drawing/2014/main" val="10751761"/>
                  </a:ext>
                </a:extLst>
              </a:tr>
            </a:tbl>
          </a:graphicData>
        </a:graphic>
      </p:graphicFrame>
      <p:sp>
        <p:nvSpPr>
          <p:cNvPr id="11" name="Text Placeholder 3">
            <a:extLst>
              <a:ext uri="{FF2B5EF4-FFF2-40B4-BE49-F238E27FC236}">
                <a16:creationId xmlns:a16="http://schemas.microsoft.com/office/drawing/2014/main" id="{BF9446C9-E1C7-4120-B0DB-D8150BC9F5D1}"/>
              </a:ext>
            </a:extLst>
          </p:cNvPr>
          <p:cNvSpPr txBox="1">
            <a:spLocks noChangeArrowheads="1"/>
          </p:cNvSpPr>
          <p:nvPr/>
        </p:nvSpPr>
        <p:spPr bwMode="auto">
          <a:xfrm>
            <a:off x="1127448" y="7148"/>
            <a:ext cx="10441160" cy="361989"/>
          </a:xfrm>
          <a:prstGeom prst="rect">
            <a:avLst/>
          </a:prstGeom>
          <a:solidFill>
            <a:srgbClr val="C09200"/>
          </a:solidFill>
          <a:ln>
            <a:noFill/>
          </a:ln>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buFont typeface="Arial" panose="020B0604020202020204" pitchFamily="34" charset="0"/>
              <a:buNone/>
            </a:pPr>
            <a:r>
              <a:rPr lang="en-US" altLang="en-US" sz="1800" b="1" dirty="0">
                <a:solidFill>
                  <a:schemeClr val="bg1"/>
                </a:solidFill>
                <a:latin typeface="Arial" panose="020B0604020202020204" pitchFamily="34" charset="0"/>
                <a:cs typeface="Arial" panose="020B0604020202020204" pitchFamily="34" charset="0"/>
              </a:rPr>
              <a:t>PROGRAMME 1: ADMINISTRATION  </a:t>
            </a:r>
            <a:endParaRPr lang="en-ZA" altLang="en-US" sz="1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Text Placeholder 3">
            <a:extLst>
              <a:ext uri="{FF2B5EF4-FFF2-40B4-BE49-F238E27FC236}">
                <a16:creationId xmlns:a16="http://schemas.microsoft.com/office/drawing/2014/main" id="{6BD129CF-3DC1-4BC0-82B3-8C5A851D8BFA}"/>
              </a:ext>
            </a:extLst>
          </p:cNvPr>
          <p:cNvSpPr txBox="1">
            <a:spLocks noChangeArrowheads="1"/>
          </p:cNvSpPr>
          <p:nvPr/>
        </p:nvSpPr>
        <p:spPr bwMode="auto">
          <a:xfrm>
            <a:off x="1127448" y="61914"/>
            <a:ext cx="10441160" cy="484187"/>
          </a:xfrm>
          <a:prstGeom prst="rect">
            <a:avLst/>
          </a:prstGeom>
          <a:solidFill>
            <a:srgbClr val="C09200"/>
          </a:solidFill>
          <a:ln>
            <a:noFill/>
          </a:ln>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buFont typeface="Arial" panose="020B0604020202020204" pitchFamily="34" charset="0"/>
              <a:buNone/>
            </a:pPr>
            <a:r>
              <a:rPr lang="en-US" altLang="en-US" sz="1800" b="1" dirty="0">
                <a:solidFill>
                  <a:schemeClr val="bg1"/>
                </a:solidFill>
                <a:latin typeface="Arial" panose="020B0604020202020204" pitchFamily="34" charset="0"/>
                <a:cs typeface="Arial" panose="020B0604020202020204" pitchFamily="34" charset="0"/>
              </a:rPr>
              <a:t>PROGRAMME 2: REGIONAL AND URBAN DEVELOPMENT AND LEGISLATIVE SUPPORT </a:t>
            </a:r>
            <a:endParaRPr lang="en-ZA" altLang="en-US" sz="1800" b="1" dirty="0">
              <a:solidFill>
                <a:schemeClr val="bg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A29DE9DD-4961-48B0-B337-083D0F9AA27C}"/>
              </a:ext>
            </a:extLst>
          </p:cNvPr>
          <p:cNvGrpSpPr/>
          <p:nvPr/>
        </p:nvGrpSpPr>
        <p:grpSpPr>
          <a:xfrm>
            <a:off x="-528736" y="6485737"/>
            <a:ext cx="12529392" cy="365115"/>
            <a:chOff x="-528736" y="6485737"/>
            <a:chExt cx="12529392" cy="365115"/>
          </a:xfrm>
        </p:grpSpPr>
        <p:graphicFrame>
          <p:nvGraphicFramePr>
            <p:cNvPr id="12" name="Diagram 11">
              <a:extLst>
                <a:ext uri="{FF2B5EF4-FFF2-40B4-BE49-F238E27FC236}">
                  <a16:creationId xmlns:a16="http://schemas.microsoft.com/office/drawing/2014/main" id="{E3A2A6D6-AB94-435C-9E16-532E53E2BDE6}"/>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D8D73095-F6E1-44E5-82E2-75DFB3D4DCC1}"/>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70E4C62A-5790-454C-AA14-6DD738116AE1}"/>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F2EDC5F2-B08E-41A9-B481-82215ACD2E6C}"/>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16</a:t>
              </a:fld>
              <a:endParaRPr lang="en-GB" altLang="en-US" sz="1500" b="1">
                <a:solidFill>
                  <a:schemeClr val="bg1"/>
                </a:solidFill>
              </a:endParaRPr>
            </a:p>
          </p:txBody>
        </p:sp>
      </p:grpSp>
      <p:graphicFrame>
        <p:nvGraphicFramePr>
          <p:cNvPr id="2" name="Table 1">
            <a:extLst>
              <a:ext uri="{FF2B5EF4-FFF2-40B4-BE49-F238E27FC236}">
                <a16:creationId xmlns:a16="http://schemas.microsoft.com/office/drawing/2014/main" id="{92856378-12D2-4D0D-AE3C-B903898E4041}"/>
              </a:ext>
            </a:extLst>
          </p:cNvPr>
          <p:cNvGraphicFramePr>
            <a:graphicFrameLocks noGrp="1"/>
          </p:cNvGraphicFramePr>
          <p:nvPr>
            <p:extLst>
              <p:ext uri="{D42A27DB-BD31-4B8C-83A1-F6EECF244321}">
                <p14:modId xmlns:p14="http://schemas.microsoft.com/office/powerpoint/2010/main" val="2625066272"/>
              </p:ext>
            </p:extLst>
          </p:nvPr>
        </p:nvGraphicFramePr>
        <p:xfrm>
          <a:off x="193267" y="687476"/>
          <a:ext cx="11805465" cy="5974176"/>
        </p:xfrm>
        <a:graphic>
          <a:graphicData uri="http://schemas.openxmlformats.org/drawingml/2006/table">
            <a:tbl>
              <a:tblPr>
                <a:tableStyleId>{5940675A-B579-460E-94D1-54222C63F5DA}</a:tableStyleId>
              </a:tblPr>
              <a:tblGrid>
                <a:gridCol w="2269316">
                  <a:extLst>
                    <a:ext uri="{9D8B030D-6E8A-4147-A177-3AD203B41FA5}">
                      <a16:colId xmlns:a16="http://schemas.microsoft.com/office/drawing/2014/main" val="3500350424"/>
                    </a:ext>
                  </a:extLst>
                </a:gridCol>
                <a:gridCol w="2344026">
                  <a:extLst>
                    <a:ext uri="{9D8B030D-6E8A-4147-A177-3AD203B41FA5}">
                      <a16:colId xmlns:a16="http://schemas.microsoft.com/office/drawing/2014/main" val="1776976797"/>
                    </a:ext>
                  </a:extLst>
                </a:gridCol>
                <a:gridCol w="2533589">
                  <a:extLst>
                    <a:ext uri="{9D8B030D-6E8A-4147-A177-3AD203B41FA5}">
                      <a16:colId xmlns:a16="http://schemas.microsoft.com/office/drawing/2014/main" val="1146104138"/>
                    </a:ext>
                  </a:extLst>
                </a:gridCol>
                <a:gridCol w="2288402">
                  <a:extLst>
                    <a:ext uri="{9D8B030D-6E8A-4147-A177-3AD203B41FA5}">
                      <a16:colId xmlns:a16="http://schemas.microsoft.com/office/drawing/2014/main" val="1037110195"/>
                    </a:ext>
                  </a:extLst>
                </a:gridCol>
                <a:gridCol w="2370132">
                  <a:extLst>
                    <a:ext uri="{9D8B030D-6E8A-4147-A177-3AD203B41FA5}">
                      <a16:colId xmlns:a16="http://schemas.microsoft.com/office/drawing/2014/main" val="4114860949"/>
                    </a:ext>
                  </a:extLst>
                </a:gridCol>
              </a:tblGrid>
              <a:tr h="248129">
                <a:tc grid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300" b="1" kern="1200" dirty="0">
                          <a:solidFill>
                            <a:schemeClr val="bg1"/>
                          </a:solidFill>
                          <a:effectLst/>
                          <a:latin typeface="+mn-lt"/>
                          <a:ea typeface="+mn-ea"/>
                          <a:cs typeface="+mn-cs"/>
                        </a:rPr>
                        <a:t>Outcome 3 : Integrated Planning and Service delivery</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300" b="1" kern="1200" dirty="0">
                          <a:solidFill>
                            <a:schemeClr val="bg1"/>
                          </a:solidFill>
                          <a:effectLst/>
                          <a:latin typeface="+mn-lt"/>
                          <a:ea typeface="+mn-ea"/>
                          <a:cs typeface="+mn-cs"/>
                        </a:rPr>
                        <a:t>Outcome 5: Sustained Good Municipal Governance</a:t>
                      </a:r>
                    </a:p>
                  </a:txBody>
                  <a:tcPr marL="51441" marR="51441" marT="51441" marB="51441">
                    <a:solidFill>
                      <a:srgbClr val="C09200"/>
                    </a:solidFill>
                  </a:tcPr>
                </a:tc>
                <a:tc hMerge="1">
                  <a:txBody>
                    <a:bodyPr/>
                    <a:lstStyle/>
                    <a:p>
                      <a:pPr marL="0" marR="0" algn="ctr" fontAlgn="ctr">
                        <a:lnSpc>
                          <a:spcPct val="100000"/>
                        </a:lnSpc>
                        <a:spcBef>
                          <a:spcPts val="285"/>
                        </a:spcBef>
                        <a:spcAft>
                          <a:spcPts val="285"/>
                        </a:spcAft>
                      </a:pPr>
                      <a:endParaRPr lang="en-US" sz="20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tc hMerge="1">
                  <a:txBody>
                    <a:bodyPr/>
                    <a:lstStyle/>
                    <a:p>
                      <a:pPr marL="0" marR="0" algn="ctr" fontAlgn="ctr">
                        <a:lnSpc>
                          <a:spcPct val="100000"/>
                        </a:lnSpc>
                        <a:spcBef>
                          <a:spcPts val="285"/>
                        </a:spcBef>
                        <a:spcAft>
                          <a:spcPts val="285"/>
                        </a:spcAft>
                      </a:pPr>
                      <a:endParaRPr lang="en-US" sz="20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tc hMerge="1">
                  <a:txBody>
                    <a:bodyPr/>
                    <a:lstStyle/>
                    <a:p>
                      <a:pPr marL="0" marR="0" algn="ctr" fontAlgn="ctr">
                        <a:lnSpc>
                          <a:spcPct val="100000"/>
                        </a:lnSpc>
                        <a:spcBef>
                          <a:spcPts val="285"/>
                        </a:spcBef>
                        <a:spcAft>
                          <a:spcPts val="285"/>
                        </a:spcAft>
                      </a:pPr>
                      <a:endParaRPr lang="en-US" sz="20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tc hMerge="1">
                  <a:txBody>
                    <a:bodyPr/>
                    <a:lstStyle/>
                    <a:p>
                      <a:pPr marL="0" marR="0" algn="ctr" fontAlgn="ctr">
                        <a:lnSpc>
                          <a:spcPct val="100000"/>
                        </a:lnSpc>
                        <a:spcBef>
                          <a:spcPts val="285"/>
                        </a:spcBef>
                        <a:spcAft>
                          <a:spcPts val="285"/>
                        </a:spcAft>
                      </a:pPr>
                      <a:endParaRPr lang="en-US" sz="20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extLst>
                  <a:ext uri="{0D108BD9-81ED-4DB2-BD59-A6C34878D82A}">
                    <a16:rowId xmlns:a16="http://schemas.microsoft.com/office/drawing/2014/main" val="2528995884"/>
                  </a:ext>
                </a:extLst>
              </a:tr>
              <a:tr h="248129">
                <a:tc>
                  <a:txBody>
                    <a:bodyPr/>
                    <a:lstStyle/>
                    <a:p>
                      <a:pPr marL="0" marR="0" algn="ctr" fontAlgn="ctr">
                        <a:lnSpc>
                          <a:spcPct val="100000"/>
                        </a:lnSpc>
                        <a:spcBef>
                          <a:spcPts val="285"/>
                        </a:spcBef>
                        <a:spcAft>
                          <a:spcPts val="285"/>
                        </a:spcAft>
                      </a:pPr>
                      <a:r>
                        <a:rPr lang="en-GB" sz="1300" b="1" dirty="0">
                          <a:solidFill>
                            <a:schemeClr val="bg1"/>
                          </a:solidFill>
                          <a:effectLst/>
                          <a:latin typeface="Arial" panose="020B0604020202020204" pitchFamily="34" charset="0"/>
                          <a:cs typeface="Arial" panose="020B0604020202020204" pitchFamily="34" charset="0"/>
                        </a:rPr>
                        <a:t>Outputs</a:t>
                      </a:r>
                      <a:endParaRPr lang="en-US" sz="13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tc>
                  <a:txBody>
                    <a:bodyPr/>
                    <a:lstStyle/>
                    <a:p>
                      <a:pPr marL="0" marR="0" algn="ctr" fontAlgn="ctr">
                        <a:lnSpc>
                          <a:spcPct val="100000"/>
                        </a:lnSpc>
                        <a:spcBef>
                          <a:spcPts val="285"/>
                        </a:spcBef>
                        <a:spcAft>
                          <a:spcPts val="285"/>
                        </a:spcAft>
                      </a:pPr>
                      <a:r>
                        <a:rPr lang="en-GB" sz="1300" b="1" dirty="0">
                          <a:solidFill>
                            <a:schemeClr val="bg1"/>
                          </a:solidFill>
                          <a:effectLst/>
                          <a:latin typeface="Arial" panose="020B0604020202020204" pitchFamily="34" charset="0"/>
                          <a:cs typeface="Arial" panose="020B0604020202020204" pitchFamily="34" charset="0"/>
                        </a:rPr>
                        <a:t>Output Indicators</a:t>
                      </a:r>
                      <a:endParaRPr lang="en-US" sz="13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tc>
                  <a:txBody>
                    <a:bodyPr/>
                    <a:lstStyle/>
                    <a:p>
                      <a:pPr marL="0" marR="0" algn="ctr" fontAlgn="ctr">
                        <a:lnSpc>
                          <a:spcPct val="100000"/>
                        </a:lnSpc>
                        <a:spcBef>
                          <a:spcPts val="285"/>
                        </a:spcBef>
                        <a:spcAft>
                          <a:spcPts val="285"/>
                        </a:spcAft>
                      </a:pPr>
                      <a:r>
                        <a:rPr lang="en-GB" sz="1300" b="1" dirty="0">
                          <a:solidFill>
                            <a:schemeClr val="bg1"/>
                          </a:solidFill>
                          <a:effectLst/>
                          <a:latin typeface="Arial" panose="020B0604020202020204" pitchFamily="34" charset="0"/>
                          <a:cs typeface="Arial" panose="020B0604020202020204" pitchFamily="34" charset="0"/>
                        </a:rPr>
                        <a:t>2020/21</a:t>
                      </a:r>
                      <a:endParaRPr lang="en-US" sz="13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tc>
                  <a:txBody>
                    <a:bodyPr/>
                    <a:lstStyle/>
                    <a:p>
                      <a:pPr marL="0" marR="0" algn="ctr" fontAlgn="ctr">
                        <a:lnSpc>
                          <a:spcPct val="100000"/>
                        </a:lnSpc>
                        <a:spcBef>
                          <a:spcPts val="285"/>
                        </a:spcBef>
                        <a:spcAft>
                          <a:spcPts val="285"/>
                        </a:spcAft>
                      </a:pPr>
                      <a:r>
                        <a:rPr lang="en-GB" sz="1300" b="1" dirty="0">
                          <a:solidFill>
                            <a:schemeClr val="bg1"/>
                          </a:solidFill>
                          <a:effectLst/>
                          <a:latin typeface="Arial" panose="020B0604020202020204" pitchFamily="34" charset="0"/>
                          <a:cs typeface="Arial" panose="020B0604020202020204" pitchFamily="34" charset="0"/>
                        </a:rPr>
                        <a:t>2021/22</a:t>
                      </a:r>
                      <a:endParaRPr lang="en-US" sz="13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tc>
                  <a:txBody>
                    <a:bodyPr/>
                    <a:lstStyle/>
                    <a:p>
                      <a:pPr marL="0" marR="0" algn="ctr" fontAlgn="ctr">
                        <a:lnSpc>
                          <a:spcPct val="100000"/>
                        </a:lnSpc>
                        <a:spcBef>
                          <a:spcPts val="285"/>
                        </a:spcBef>
                        <a:spcAft>
                          <a:spcPts val="285"/>
                        </a:spcAft>
                      </a:pPr>
                      <a:r>
                        <a:rPr lang="en-GB" sz="1300" b="1" dirty="0">
                          <a:solidFill>
                            <a:schemeClr val="bg1"/>
                          </a:solidFill>
                          <a:effectLst/>
                          <a:latin typeface="Arial" panose="020B0604020202020204" pitchFamily="34" charset="0"/>
                          <a:cs typeface="Arial" panose="020B0604020202020204" pitchFamily="34" charset="0"/>
                        </a:rPr>
                        <a:t>2022/23</a:t>
                      </a:r>
                      <a:endParaRPr lang="en-US" sz="13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solidFill>
                      <a:srgbClr val="C09200"/>
                    </a:solidFill>
                  </a:tcPr>
                </a:tc>
                <a:extLst>
                  <a:ext uri="{0D108BD9-81ED-4DB2-BD59-A6C34878D82A}">
                    <a16:rowId xmlns:a16="http://schemas.microsoft.com/office/drawing/2014/main" val="2469826559"/>
                  </a:ext>
                </a:extLst>
              </a:tr>
              <a:tr h="683868">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Integrated Planning  </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2.1 Number of Municipal IDPs aligned to the District and Metro One plans</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a:lnSpc>
                          <a:spcPct val="100000"/>
                        </a:lnSpc>
                        <a:spcBef>
                          <a:spcPts val="0"/>
                        </a:spcBef>
                        <a:spcAft>
                          <a:spcPts val="0"/>
                        </a:spcAft>
                      </a:pPr>
                      <a:r>
                        <a:rPr lang="en-GB" sz="1300" dirty="0">
                          <a:effectLst/>
                          <a:latin typeface="Arial" panose="020B0604020202020204" pitchFamily="34" charset="0"/>
                          <a:cs typeface="Arial" panose="020B0604020202020204" pitchFamily="34" charset="0"/>
                        </a:rPr>
                        <a:t>257 municipal IDPs for 2021/22 FY are aligned to the one plans of the Districts and Metros</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a:lnSpc>
                          <a:spcPct val="100000"/>
                        </a:lnSpc>
                        <a:spcBef>
                          <a:spcPts val="0"/>
                        </a:spcBef>
                        <a:spcAft>
                          <a:spcPts val="0"/>
                        </a:spcAft>
                      </a:pPr>
                      <a:r>
                        <a:rPr lang="en-GB" sz="1300" dirty="0">
                          <a:effectLst/>
                          <a:latin typeface="Arial" panose="020B0604020202020204" pitchFamily="34" charset="0"/>
                          <a:cs typeface="Arial" panose="020B0604020202020204" pitchFamily="34" charset="0"/>
                        </a:rPr>
                        <a:t>257 municipal IDPs for 2021/22 FY are aligned to the one plans of the Districts and Metros</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a:lnSpc>
                          <a:spcPct val="100000"/>
                        </a:lnSpc>
                        <a:spcBef>
                          <a:spcPts val="0"/>
                        </a:spcBef>
                        <a:spcAft>
                          <a:spcPts val="0"/>
                        </a:spcAft>
                      </a:pPr>
                      <a:r>
                        <a:rPr lang="en-GB" sz="1300">
                          <a:effectLst/>
                          <a:latin typeface="Arial" panose="020B0604020202020204" pitchFamily="34" charset="0"/>
                          <a:cs typeface="Arial" panose="020B0604020202020204" pitchFamily="34" charset="0"/>
                        </a:rPr>
                        <a:t>257 municipal IDPs for 2021/22 FY are aligned to the one plans of the Districts and Metros</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extLst>
                  <a:ext uri="{0D108BD9-81ED-4DB2-BD59-A6C34878D82A}">
                    <a16:rowId xmlns:a16="http://schemas.microsoft.com/office/drawing/2014/main" val="406393283"/>
                  </a:ext>
                </a:extLst>
              </a:tr>
              <a:tr h="829114">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Revised UIDF implementation plan implemented</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2.2 Number of Districts and Metros where the revised IUDF implementation plan is rolled-out</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Revised IUDF implementation plan rolled-out in 44 Districts and 8 metros</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Revised IUDF implementation plan implemented in 44 Districts and 8 metros</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Revised IUDF implementation plan implemented in 44 Districts and 8 metros</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extLst>
                  <a:ext uri="{0D108BD9-81ED-4DB2-BD59-A6C34878D82A}">
                    <a16:rowId xmlns:a16="http://schemas.microsoft.com/office/drawing/2014/main" val="3523933222"/>
                  </a:ext>
                </a:extLst>
              </a:tr>
              <a:tr h="683868">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Capital Expenditure frameworks developed in identified intermediate cities</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2.3 Capital Expenditure Framework (CEF) for number of intermediate cities implemented </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Capital Expenditure frameworks for 7 intermediate cities implemented </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Capital Expenditure frameworks for 4 intermediate cities implemented </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Capital Expenditure frameworks for  4 intermediate cities implemented </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extLst>
                  <a:ext uri="{0D108BD9-81ED-4DB2-BD59-A6C34878D82A}">
                    <a16:rowId xmlns:a16="http://schemas.microsoft.com/office/drawing/2014/main" val="16478566"/>
                  </a:ext>
                </a:extLst>
              </a:tr>
              <a:tr h="538622">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District and Metro One Plans</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2.4 Number of Draft District and Metro One Plans developed </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44 Draft district and 8 metro One Plans developed </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44 district and 8 metro One Plans implemented</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44 district and 8 metro One Plans implemented</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extLst>
                  <a:ext uri="{0D108BD9-81ED-4DB2-BD59-A6C34878D82A}">
                    <a16:rowId xmlns:a16="http://schemas.microsoft.com/office/drawing/2014/main" val="2863197847"/>
                  </a:ext>
                </a:extLst>
              </a:tr>
              <a:tr h="538622">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District/metro hubs</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2.5 Number of hubs established for districts and metros</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Hubs established for 22 district and One Metro </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Hubs established for  22 districts and 7 metros</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Not target</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extLst>
                  <a:ext uri="{0D108BD9-81ED-4DB2-BD59-A6C34878D82A}">
                    <a16:rowId xmlns:a16="http://schemas.microsoft.com/office/drawing/2014/main" val="1430639681"/>
                  </a:ext>
                </a:extLst>
              </a:tr>
              <a:tr h="829114">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Regulations for Section 47 (1) (b) Intergovernmental Relations Framework Act, 2005</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a:effectLst/>
                          <a:latin typeface="Arial" panose="020B0604020202020204" pitchFamily="34" charset="0"/>
                          <a:cs typeface="Arial" panose="020B0604020202020204" pitchFamily="34" charset="0"/>
                        </a:rPr>
                        <a:t>2.6 Section 47 (1) (b) Regulation of the Intergovernmental Relations Framework Act, 2005 developed</a:t>
                      </a:r>
                      <a:endParaRPr lang="en-US" sz="130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Section 47 (1) (b) Regulation of the Intergovernmental Relations Framework Act, 2005 developed</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Section 47 (1) (b) Regulation of the Intergovernmental Relations Framework Act, 2005 implemented</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tc>
                  <a:txBody>
                    <a:bodyPr/>
                    <a:lstStyle/>
                    <a:p>
                      <a:pPr marL="0" marR="0" fontAlgn="ctr">
                        <a:lnSpc>
                          <a:spcPct val="100000"/>
                        </a:lnSpc>
                        <a:spcBef>
                          <a:spcPts val="285"/>
                        </a:spcBef>
                        <a:spcAft>
                          <a:spcPts val="285"/>
                        </a:spcAft>
                      </a:pPr>
                      <a:r>
                        <a:rPr lang="en-GB" sz="1300" dirty="0">
                          <a:effectLst/>
                          <a:latin typeface="Arial" panose="020B0604020202020204" pitchFamily="34" charset="0"/>
                          <a:cs typeface="Arial" panose="020B0604020202020204" pitchFamily="34" charset="0"/>
                        </a:rPr>
                        <a:t>Section 47 (1) (b) Regulation of the Intergovernmental Relations Framework Act, 2005 implemented</a:t>
                      </a:r>
                      <a:endParaRPr lang="en-US" sz="1300" dirty="0">
                        <a:effectLst/>
                        <a:latin typeface="Arial" panose="020B0604020202020204" pitchFamily="34" charset="0"/>
                        <a:ea typeface="MS Mincho" panose="02020609040205080304" pitchFamily="49" charset="-128"/>
                        <a:cs typeface="Arial" panose="020B0604020202020204" pitchFamily="34" charset="0"/>
                      </a:endParaRPr>
                    </a:p>
                  </a:txBody>
                  <a:tcPr marL="51441" marR="51441" marT="51441" marB="51441"/>
                </a:tc>
                <a:extLst>
                  <a:ext uri="{0D108BD9-81ED-4DB2-BD59-A6C34878D82A}">
                    <a16:rowId xmlns:a16="http://schemas.microsoft.com/office/drawing/2014/main" val="2827913843"/>
                  </a:ext>
                </a:extLst>
              </a:tr>
            </a:tbl>
          </a:graphicData>
        </a:graphic>
      </p:graphicFrame>
    </p:spTree>
    <p:extLst>
      <p:ext uri="{BB962C8B-B14F-4D97-AF65-F5344CB8AC3E}">
        <p14:creationId xmlns:p14="http://schemas.microsoft.com/office/powerpoint/2010/main" val="3590004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ext Placeholder 3">
            <a:extLst>
              <a:ext uri="{FF2B5EF4-FFF2-40B4-BE49-F238E27FC236}">
                <a16:creationId xmlns:a16="http://schemas.microsoft.com/office/drawing/2014/main" id="{6EBF405D-B35E-4C11-824D-44CA863CF18D}"/>
              </a:ext>
            </a:extLst>
          </p:cNvPr>
          <p:cNvSpPr txBox="1">
            <a:spLocks noChangeArrowheads="1"/>
          </p:cNvSpPr>
          <p:nvPr/>
        </p:nvSpPr>
        <p:spPr bwMode="auto">
          <a:xfrm>
            <a:off x="2279650" y="50800"/>
            <a:ext cx="7981950" cy="388150"/>
          </a:xfrm>
          <a:prstGeom prst="rect">
            <a:avLst/>
          </a:prstGeom>
          <a:solidFill>
            <a:srgbClr val="C09200"/>
          </a:solidFill>
          <a:ln>
            <a:noFill/>
          </a:ln>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buFont typeface="Arial" panose="020B0604020202020204" pitchFamily="34" charset="0"/>
              <a:buNone/>
            </a:pPr>
            <a:r>
              <a:rPr lang="en-ZA" altLang="en-US" sz="2400" b="1" dirty="0">
                <a:solidFill>
                  <a:schemeClr val="bg1"/>
                </a:solidFill>
                <a:latin typeface="Arial" panose="020B0604020202020204" pitchFamily="34" charset="0"/>
                <a:cs typeface="Arial" panose="020B0604020202020204" pitchFamily="34" charset="0"/>
              </a:rPr>
              <a:t>PROGRAMME 3: INSTITUTIONAL DEVELOPMENT</a:t>
            </a:r>
          </a:p>
        </p:txBody>
      </p:sp>
      <p:grpSp>
        <p:nvGrpSpPr>
          <p:cNvPr id="11" name="Group 10">
            <a:extLst>
              <a:ext uri="{FF2B5EF4-FFF2-40B4-BE49-F238E27FC236}">
                <a16:creationId xmlns:a16="http://schemas.microsoft.com/office/drawing/2014/main" id="{67831C26-0AFA-41C3-B158-F224BDA4C917}"/>
              </a:ext>
            </a:extLst>
          </p:cNvPr>
          <p:cNvGrpSpPr/>
          <p:nvPr/>
        </p:nvGrpSpPr>
        <p:grpSpPr>
          <a:xfrm>
            <a:off x="-384720" y="6485737"/>
            <a:ext cx="12529392" cy="365115"/>
            <a:chOff x="-528736" y="6485737"/>
            <a:chExt cx="12529392" cy="365115"/>
          </a:xfrm>
        </p:grpSpPr>
        <p:graphicFrame>
          <p:nvGraphicFramePr>
            <p:cNvPr id="12" name="Diagram 11">
              <a:extLst>
                <a:ext uri="{FF2B5EF4-FFF2-40B4-BE49-F238E27FC236}">
                  <a16:creationId xmlns:a16="http://schemas.microsoft.com/office/drawing/2014/main" id="{B81F50E7-E329-4FD3-BF9C-6AB303B1548D}"/>
                </a:ext>
              </a:extLst>
            </p:cNvPr>
            <p:cNvGraphicFramePr/>
            <p:nvPr>
              <p:extLst>
                <p:ext uri="{D42A27DB-BD31-4B8C-83A1-F6EECF244321}">
                  <p14:modId xmlns:p14="http://schemas.microsoft.com/office/powerpoint/2010/main" val="1641899381"/>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5EF7548F-AB3C-4ABE-957B-CC1FE688CBE6}"/>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5591F964-A377-4D36-ABE5-5AAC7CD20B43}"/>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A9FC705C-1401-435F-B5F9-9F5386CD53DB}"/>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17</a:t>
              </a:fld>
              <a:endParaRPr lang="en-GB" altLang="en-US" sz="1500" b="1">
                <a:solidFill>
                  <a:schemeClr val="bg1"/>
                </a:solidFill>
              </a:endParaRPr>
            </a:p>
          </p:txBody>
        </p:sp>
      </p:grpSp>
      <p:graphicFrame>
        <p:nvGraphicFramePr>
          <p:cNvPr id="2" name="Table 1">
            <a:extLst>
              <a:ext uri="{FF2B5EF4-FFF2-40B4-BE49-F238E27FC236}">
                <a16:creationId xmlns:a16="http://schemas.microsoft.com/office/drawing/2014/main" id="{E4622B08-0279-4063-89AF-27DE902EB976}"/>
              </a:ext>
            </a:extLst>
          </p:cNvPr>
          <p:cNvGraphicFramePr>
            <a:graphicFrameLocks noGrp="1"/>
          </p:cNvGraphicFramePr>
          <p:nvPr>
            <p:extLst>
              <p:ext uri="{D42A27DB-BD31-4B8C-83A1-F6EECF244321}">
                <p14:modId xmlns:p14="http://schemas.microsoft.com/office/powerpoint/2010/main" val="3367765207"/>
              </p:ext>
            </p:extLst>
          </p:nvPr>
        </p:nvGraphicFramePr>
        <p:xfrm>
          <a:off x="47328" y="534988"/>
          <a:ext cx="12025337" cy="6346212"/>
        </p:xfrm>
        <a:graphic>
          <a:graphicData uri="http://schemas.openxmlformats.org/drawingml/2006/table">
            <a:tbl>
              <a:tblPr>
                <a:tableStyleId>{5940675A-B579-460E-94D1-54222C63F5DA}</a:tableStyleId>
              </a:tblPr>
              <a:tblGrid>
                <a:gridCol w="2501223">
                  <a:extLst>
                    <a:ext uri="{9D8B030D-6E8A-4147-A177-3AD203B41FA5}">
                      <a16:colId xmlns:a16="http://schemas.microsoft.com/office/drawing/2014/main" val="1999411293"/>
                    </a:ext>
                  </a:extLst>
                </a:gridCol>
                <a:gridCol w="2369579">
                  <a:extLst>
                    <a:ext uri="{9D8B030D-6E8A-4147-A177-3AD203B41FA5}">
                      <a16:colId xmlns:a16="http://schemas.microsoft.com/office/drawing/2014/main" val="1168552939"/>
                    </a:ext>
                  </a:extLst>
                </a:gridCol>
                <a:gridCol w="2339185">
                  <a:extLst>
                    <a:ext uri="{9D8B030D-6E8A-4147-A177-3AD203B41FA5}">
                      <a16:colId xmlns:a16="http://schemas.microsoft.com/office/drawing/2014/main" val="128089114"/>
                    </a:ext>
                  </a:extLst>
                </a:gridCol>
                <a:gridCol w="2340688">
                  <a:extLst>
                    <a:ext uri="{9D8B030D-6E8A-4147-A177-3AD203B41FA5}">
                      <a16:colId xmlns:a16="http://schemas.microsoft.com/office/drawing/2014/main" val="2457635329"/>
                    </a:ext>
                  </a:extLst>
                </a:gridCol>
                <a:gridCol w="2474662">
                  <a:extLst>
                    <a:ext uri="{9D8B030D-6E8A-4147-A177-3AD203B41FA5}">
                      <a16:colId xmlns:a16="http://schemas.microsoft.com/office/drawing/2014/main" val="906177576"/>
                    </a:ext>
                  </a:extLst>
                </a:gridCol>
              </a:tblGrid>
              <a:tr h="65206">
                <a:tc gridSpan="5">
                  <a:txBody>
                    <a:bodyPr/>
                    <a:lstStyle/>
                    <a:p>
                      <a:pPr marL="0" marR="0" fontAlgn="ctr">
                        <a:lnSpc>
                          <a:spcPct val="100000"/>
                        </a:lnSpc>
                        <a:spcBef>
                          <a:spcPts val="285"/>
                        </a:spcBef>
                        <a:spcAft>
                          <a:spcPts val="285"/>
                        </a:spcAft>
                      </a:pPr>
                      <a:r>
                        <a:rPr lang="en-GB" sz="1600" b="1" dirty="0">
                          <a:solidFill>
                            <a:schemeClr val="bg1"/>
                          </a:solidFill>
                          <a:effectLst/>
                          <a:latin typeface="Arial" panose="020B0604020202020204" pitchFamily="34" charset="0"/>
                          <a:cs typeface="Arial" panose="020B0604020202020204" pitchFamily="34" charset="0"/>
                        </a:rPr>
                        <a:t>Outcome 5: Sustained Good Municipal Governance</a:t>
                      </a:r>
                      <a:endParaRPr lang="en-US" sz="18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solidFill>
                      <a:srgbClr val="C092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5015905"/>
                  </a:ext>
                </a:extLst>
              </a:tr>
              <a:tr h="65206">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Outputs</a:t>
                      </a:r>
                      <a:endParaRPr lang="en-US"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Output Indicators</a:t>
                      </a:r>
                      <a:endParaRPr lang="en-US"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2020/21</a:t>
                      </a:r>
                      <a:endParaRPr lang="en-US"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2021/22</a:t>
                      </a:r>
                      <a:endParaRPr lang="en-US"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2022/23</a:t>
                      </a:r>
                      <a:endParaRPr lang="en-US"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extLst>
                  <a:ext uri="{0D108BD9-81ED-4DB2-BD59-A6C34878D82A}">
                    <a16:rowId xmlns:a16="http://schemas.microsoft.com/office/drawing/2014/main" val="2528781777"/>
                  </a:ext>
                </a:extLst>
              </a:tr>
              <a:tr h="256055">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Finalise amendments to the Municipal Structures Act, 1998</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3.1 Municipal Structures Bill finalised</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Municipal Structures Bill finalised </a:t>
                      </a:r>
                      <a:endParaRPr lang="en-US" sz="1600">
                        <a:effectLst/>
                        <a:latin typeface="Arial" panose="020B0604020202020204" pitchFamily="34" charset="0"/>
                        <a:cs typeface="Arial" panose="020B0604020202020204" pitchFamily="34" charset="0"/>
                      </a:endParaRPr>
                    </a:p>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 </a:t>
                      </a:r>
                      <a:endParaRPr lang="en-US" sz="1600">
                        <a:effectLst/>
                        <a:latin typeface="Arial" panose="020B0604020202020204" pitchFamily="34" charset="0"/>
                        <a:cs typeface="Arial" panose="020B0604020202020204" pitchFamily="34" charset="0"/>
                      </a:endParaRPr>
                    </a:p>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Municipal Structures Bill enacted by the President</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Municipal Structures Amendment Act implemented by provinces and municipalities</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2603599791"/>
                  </a:ext>
                </a:extLst>
              </a:tr>
              <a:tr h="637751">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Municipal Staff Regulations implemented </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3.2 Number of district training session on the implementation of Municipal Staff Regulations held for district and their locals </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Eleven district training session on the implementation of Municipal Staff Regulations held for district and their locals</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Sixteen district training session on the implementation of Municipal Staff Regulations held for district and their locals</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Seventeen district training session on the implementation of Municipal Staff Regulations held for district and their locals</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977710910"/>
                  </a:ext>
                </a:extLst>
              </a:tr>
              <a:tr h="561412">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Compliance with Regulations for appointment of municipal managers and managers directly accountable to municipal managers, including prescribed minimum competency requirements </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3.3 % of identified district municipalities with its locals assessed on compliance with the Appointment Regulations</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25% of identified district municipalities with its locals assessed on compliance with the Appointment Regulations</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38% of identified district municipalities with its locals assessed on compliance with the Appointment Regulations</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37% of identified district municipalities with its locals assessed on compliance with the Appointment Regulations</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2661854814"/>
                  </a:ext>
                </a:extLst>
              </a:tr>
              <a:tr h="294224">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Improved Audit Outcomes </a:t>
                      </a:r>
                      <a:endParaRPr lang="en-US" sz="1600" dirty="0">
                        <a:effectLst/>
                        <a:latin typeface="Arial" panose="020B0604020202020204" pitchFamily="34" charset="0"/>
                        <a:cs typeface="Arial" panose="020B0604020202020204" pitchFamily="34" charset="0"/>
                      </a:endParaRPr>
                    </a:p>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3.4 Report on the implementation of actions to address issues raised by the AGSA in line with section 134 of the MFMA</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Report on the implementation of actions to address issues raised by the AGSA in line with section 134 of the MFMA </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Report on the implementation of actions to address issues raised by the AGSA in line with section 134 of the MFMA </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Report on the implementation of actions to address issues raised by the AGSA in line with section 134 of the MFMA </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3670621342"/>
                  </a:ext>
                </a:extLst>
              </a:tr>
              <a:tr h="332394">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Integrated local government capacity building framework</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3.5 Integrated local government capacity building framework reviewed </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Capacity building strategy for local government reviewed.</a:t>
                      </a:r>
                      <a:endParaRPr lang="en-US" sz="1600" dirty="0">
                        <a:effectLst/>
                        <a:latin typeface="Arial" panose="020B0604020202020204" pitchFamily="34" charset="0"/>
                        <a:cs typeface="Arial" panose="020B0604020202020204" pitchFamily="34" charset="0"/>
                      </a:endParaRPr>
                    </a:p>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Integrated local government capacity building framework developed, adopted and implemented</a:t>
                      </a:r>
                      <a:endParaRPr lang="en-US" sz="16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100% Metros and Districts  monitored and supported to implement Integrated local government capacity building framework</a:t>
                      </a:r>
                      <a:endParaRPr lang="en-US" sz="16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239314214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ext Placeholder 3">
            <a:extLst>
              <a:ext uri="{FF2B5EF4-FFF2-40B4-BE49-F238E27FC236}">
                <a16:creationId xmlns:a16="http://schemas.microsoft.com/office/drawing/2014/main" id="{6EBF405D-B35E-4C11-824D-44CA863CF18D}"/>
              </a:ext>
            </a:extLst>
          </p:cNvPr>
          <p:cNvSpPr txBox="1">
            <a:spLocks noChangeArrowheads="1"/>
          </p:cNvSpPr>
          <p:nvPr/>
        </p:nvSpPr>
        <p:spPr bwMode="auto">
          <a:xfrm>
            <a:off x="767408" y="50800"/>
            <a:ext cx="10513168" cy="374497"/>
          </a:xfrm>
          <a:prstGeom prst="rect">
            <a:avLst/>
          </a:prstGeom>
          <a:solidFill>
            <a:srgbClr val="C09200"/>
          </a:solidFill>
          <a:ln>
            <a:noFill/>
          </a:ln>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buFont typeface="Arial" panose="020B0604020202020204" pitchFamily="34" charset="0"/>
              <a:buNone/>
            </a:pPr>
            <a:r>
              <a:rPr lang="en-ZA" altLang="en-US" sz="2400" b="1" dirty="0">
                <a:solidFill>
                  <a:schemeClr val="bg1"/>
                </a:solidFill>
                <a:latin typeface="Arial" panose="020B0604020202020204" pitchFamily="34" charset="0"/>
                <a:cs typeface="Arial" panose="020B0604020202020204" pitchFamily="34" charset="0"/>
              </a:rPr>
              <a:t>PROGRAMME 3: INSTITUTIONAL DEVELOPMENT (CONTINUED)</a:t>
            </a:r>
          </a:p>
        </p:txBody>
      </p:sp>
      <p:grpSp>
        <p:nvGrpSpPr>
          <p:cNvPr id="11" name="Group 10">
            <a:extLst>
              <a:ext uri="{FF2B5EF4-FFF2-40B4-BE49-F238E27FC236}">
                <a16:creationId xmlns:a16="http://schemas.microsoft.com/office/drawing/2014/main" id="{67831C26-0AFA-41C3-B158-F224BDA4C917}"/>
              </a:ext>
            </a:extLst>
          </p:cNvPr>
          <p:cNvGrpSpPr/>
          <p:nvPr/>
        </p:nvGrpSpPr>
        <p:grpSpPr>
          <a:xfrm>
            <a:off x="-384720" y="6485737"/>
            <a:ext cx="12529392" cy="365115"/>
            <a:chOff x="-528736" y="6485737"/>
            <a:chExt cx="12529392" cy="365115"/>
          </a:xfrm>
        </p:grpSpPr>
        <p:graphicFrame>
          <p:nvGraphicFramePr>
            <p:cNvPr id="12" name="Diagram 11">
              <a:extLst>
                <a:ext uri="{FF2B5EF4-FFF2-40B4-BE49-F238E27FC236}">
                  <a16:creationId xmlns:a16="http://schemas.microsoft.com/office/drawing/2014/main" id="{B81F50E7-E329-4FD3-BF9C-6AB303B1548D}"/>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5EF7548F-AB3C-4ABE-957B-CC1FE688CBE6}"/>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5591F964-A377-4D36-ABE5-5AAC7CD20B43}"/>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A9FC705C-1401-435F-B5F9-9F5386CD53DB}"/>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18</a:t>
              </a:fld>
              <a:endParaRPr lang="en-GB" altLang="en-US" sz="1500" b="1">
                <a:solidFill>
                  <a:schemeClr val="bg1"/>
                </a:solidFill>
              </a:endParaRPr>
            </a:p>
          </p:txBody>
        </p:sp>
      </p:grpSp>
      <p:graphicFrame>
        <p:nvGraphicFramePr>
          <p:cNvPr id="2" name="Table 1">
            <a:extLst>
              <a:ext uri="{FF2B5EF4-FFF2-40B4-BE49-F238E27FC236}">
                <a16:creationId xmlns:a16="http://schemas.microsoft.com/office/drawing/2014/main" id="{E4622B08-0279-4063-89AF-27DE902EB976}"/>
              </a:ext>
            </a:extLst>
          </p:cNvPr>
          <p:cNvGraphicFramePr>
            <a:graphicFrameLocks noGrp="1"/>
          </p:cNvGraphicFramePr>
          <p:nvPr>
            <p:extLst>
              <p:ext uri="{D42A27DB-BD31-4B8C-83A1-F6EECF244321}">
                <p14:modId xmlns:p14="http://schemas.microsoft.com/office/powerpoint/2010/main" val="2878168615"/>
              </p:ext>
            </p:extLst>
          </p:nvPr>
        </p:nvGraphicFramePr>
        <p:xfrm>
          <a:off x="299356" y="521335"/>
          <a:ext cx="11773307" cy="5751852"/>
        </p:xfrm>
        <a:graphic>
          <a:graphicData uri="http://schemas.openxmlformats.org/drawingml/2006/table">
            <a:tbl>
              <a:tblPr>
                <a:tableStyleId>{5940675A-B579-460E-94D1-54222C63F5DA}</a:tableStyleId>
              </a:tblPr>
              <a:tblGrid>
                <a:gridCol w="2118595">
                  <a:extLst>
                    <a:ext uri="{9D8B030D-6E8A-4147-A177-3AD203B41FA5}">
                      <a16:colId xmlns:a16="http://schemas.microsoft.com/office/drawing/2014/main" val="1999411293"/>
                    </a:ext>
                  </a:extLst>
                </a:gridCol>
                <a:gridCol w="2119956">
                  <a:extLst>
                    <a:ext uri="{9D8B030D-6E8A-4147-A177-3AD203B41FA5}">
                      <a16:colId xmlns:a16="http://schemas.microsoft.com/office/drawing/2014/main" val="1168552939"/>
                    </a:ext>
                  </a:extLst>
                </a:gridCol>
                <a:gridCol w="2631185">
                  <a:extLst>
                    <a:ext uri="{9D8B030D-6E8A-4147-A177-3AD203B41FA5}">
                      <a16:colId xmlns:a16="http://schemas.microsoft.com/office/drawing/2014/main" val="128089114"/>
                    </a:ext>
                  </a:extLst>
                </a:gridCol>
                <a:gridCol w="2232521">
                  <a:extLst>
                    <a:ext uri="{9D8B030D-6E8A-4147-A177-3AD203B41FA5}">
                      <a16:colId xmlns:a16="http://schemas.microsoft.com/office/drawing/2014/main" val="2457635329"/>
                    </a:ext>
                  </a:extLst>
                </a:gridCol>
                <a:gridCol w="2671050">
                  <a:extLst>
                    <a:ext uri="{9D8B030D-6E8A-4147-A177-3AD203B41FA5}">
                      <a16:colId xmlns:a16="http://schemas.microsoft.com/office/drawing/2014/main" val="906177576"/>
                    </a:ext>
                  </a:extLst>
                </a:gridCol>
              </a:tblGrid>
              <a:tr h="20615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Outcome 5: Sustained Good Municipal Governance</a:t>
                      </a:r>
                      <a:endParaRPr lang="en-US" sz="1200" b="1" dirty="0">
                        <a:solidFill>
                          <a:schemeClr val="bg1"/>
                        </a:solidFill>
                        <a:latin typeface="Arial" panose="020B0604020202020204" pitchFamily="34" charset="0"/>
                        <a:cs typeface="Arial" panose="020B0604020202020204" pitchFamily="34" charset="0"/>
                      </a:endParaRPr>
                    </a:p>
                  </a:txBody>
                  <a:tcPr marL="13518" marR="13518" marT="13518" marB="13518">
                    <a:solidFill>
                      <a:srgbClr val="C092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425015905"/>
                  </a:ext>
                </a:extLst>
              </a:tr>
              <a:tr h="206157">
                <a:tc>
                  <a:txBody>
                    <a:bodyPr/>
                    <a:lstStyle/>
                    <a:p>
                      <a:pPr marL="0" marR="0" algn="ctr" fontAlgn="ctr">
                        <a:lnSpc>
                          <a:spcPct val="100000"/>
                        </a:lnSpc>
                        <a:spcBef>
                          <a:spcPts val="285"/>
                        </a:spcBef>
                        <a:spcAft>
                          <a:spcPts val="285"/>
                        </a:spcAft>
                      </a:pPr>
                      <a:r>
                        <a:rPr lang="en-GB" sz="1200" b="1" dirty="0">
                          <a:solidFill>
                            <a:schemeClr val="bg1"/>
                          </a:solidFill>
                          <a:effectLst/>
                          <a:latin typeface="Arial" panose="020B0604020202020204" pitchFamily="34" charset="0"/>
                          <a:cs typeface="Arial" panose="020B0604020202020204" pitchFamily="34" charset="0"/>
                        </a:rPr>
                        <a:t>Outputs</a:t>
                      </a:r>
                      <a:endParaRPr lang="en-US" sz="1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tc>
                  <a:txBody>
                    <a:bodyPr/>
                    <a:lstStyle/>
                    <a:p>
                      <a:pPr marL="0" marR="0" algn="ctr" fontAlgn="ctr">
                        <a:lnSpc>
                          <a:spcPct val="100000"/>
                        </a:lnSpc>
                        <a:spcBef>
                          <a:spcPts val="285"/>
                        </a:spcBef>
                        <a:spcAft>
                          <a:spcPts val="285"/>
                        </a:spcAft>
                      </a:pPr>
                      <a:r>
                        <a:rPr lang="en-GB" sz="1200" b="1" dirty="0">
                          <a:solidFill>
                            <a:schemeClr val="bg1"/>
                          </a:solidFill>
                          <a:effectLst/>
                          <a:latin typeface="Arial" panose="020B0604020202020204" pitchFamily="34" charset="0"/>
                          <a:cs typeface="Arial" panose="020B0604020202020204" pitchFamily="34" charset="0"/>
                        </a:rPr>
                        <a:t>Output Indicators</a:t>
                      </a:r>
                      <a:endParaRPr lang="en-US" sz="1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tc>
                  <a:txBody>
                    <a:bodyPr/>
                    <a:lstStyle/>
                    <a:p>
                      <a:pPr marL="0" marR="0" algn="ctr" fontAlgn="ctr">
                        <a:lnSpc>
                          <a:spcPct val="100000"/>
                        </a:lnSpc>
                        <a:spcBef>
                          <a:spcPts val="285"/>
                        </a:spcBef>
                        <a:spcAft>
                          <a:spcPts val="285"/>
                        </a:spcAft>
                      </a:pPr>
                      <a:r>
                        <a:rPr lang="en-GB" sz="1200" b="1" dirty="0">
                          <a:solidFill>
                            <a:schemeClr val="bg1"/>
                          </a:solidFill>
                          <a:effectLst/>
                          <a:latin typeface="Arial" panose="020B0604020202020204" pitchFamily="34" charset="0"/>
                          <a:cs typeface="Arial" panose="020B0604020202020204" pitchFamily="34" charset="0"/>
                        </a:rPr>
                        <a:t>2020/21</a:t>
                      </a:r>
                      <a:endParaRPr lang="en-US" sz="1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tc>
                  <a:txBody>
                    <a:bodyPr/>
                    <a:lstStyle/>
                    <a:p>
                      <a:pPr marL="0" marR="0" algn="ctr" fontAlgn="ctr">
                        <a:lnSpc>
                          <a:spcPct val="100000"/>
                        </a:lnSpc>
                        <a:spcBef>
                          <a:spcPts val="285"/>
                        </a:spcBef>
                        <a:spcAft>
                          <a:spcPts val="285"/>
                        </a:spcAft>
                      </a:pPr>
                      <a:r>
                        <a:rPr lang="en-GB" sz="1200" b="1" dirty="0">
                          <a:solidFill>
                            <a:schemeClr val="bg1"/>
                          </a:solidFill>
                          <a:effectLst/>
                          <a:latin typeface="Arial" panose="020B0604020202020204" pitchFamily="34" charset="0"/>
                          <a:cs typeface="Arial" panose="020B0604020202020204" pitchFamily="34" charset="0"/>
                        </a:rPr>
                        <a:t>2021/22</a:t>
                      </a:r>
                      <a:endParaRPr lang="en-US" sz="1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tc>
                  <a:txBody>
                    <a:bodyPr/>
                    <a:lstStyle/>
                    <a:p>
                      <a:pPr marL="0" marR="0" algn="ctr" fontAlgn="ctr">
                        <a:lnSpc>
                          <a:spcPct val="100000"/>
                        </a:lnSpc>
                        <a:spcBef>
                          <a:spcPts val="285"/>
                        </a:spcBef>
                        <a:spcAft>
                          <a:spcPts val="285"/>
                        </a:spcAft>
                      </a:pPr>
                      <a:r>
                        <a:rPr lang="en-GB" sz="1200" b="1" dirty="0">
                          <a:solidFill>
                            <a:schemeClr val="bg1"/>
                          </a:solidFill>
                          <a:effectLst/>
                          <a:latin typeface="Arial" panose="020B0604020202020204" pitchFamily="34" charset="0"/>
                          <a:cs typeface="Arial" panose="020B0604020202020204" pitchFamily="34" charset="0"/>
                        </a:rPr>
                        <a:t>2022/23</a:t>
                      </a:r>
                      <a:endParaRPr lang="en-US" sz="1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nchor="ctr">
                    <a:solidFill>
                      <a:srgbClr val="C09200"/>
                    </a:solidFill>
                  </a:tcPr>
                </a:tc>
                <a:extLst>
                  <a:ext uri="{0D108BD9-81ED-4DB2-BD59-A6C34878D82A}">
                    <a16:rowId xmlns:a16="http://schemas.microsoft.com/office/drawing/2014/main" val="2528781777"/>
                  </a:ext>
                </a:extLst>
              </a:tr>
              <a:tr h="731443">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Compliance with Municipal Performance Regulations for municipal managers and managers directly accountable to municipal managers </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3.6) % of identified district municipalities with its locals assessed on compliance with Municipal Performance Regulations </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25% of identified district municipalities with its locals assessed on compliance with the Municipal Performance Regulations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38% of identified district municipalities with its locals assessed on compliance with the Municipal Performance Regulations</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37% of identified district municipalities with its locals assessed on compliance with the Municipal Performance Regulations</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1453022553"/>
                  </a:ext>
                </a:extLst>
              </a:tr>
              <a:tr h="556348">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Compliance with Disciplinary Regulations for senior managers </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3.7) % of identified district municipalities with its locals assessed on compliance with Disciplinary Regulations for senior managers</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25% of district municipalities with its locals assessed on compliance with the Disciplinary Regulations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38% of district municipalities with its locals assessed on compliance with the Disciplinary Regulations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37% of district municipalities with its locals assessed on compliance with the Disciplinary Regulations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3431462602"/>
                  </a:ext>
                </a:extLst>
              </a:tr>
              <a:tr h="731443">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Compliance with the Notice on upper limits for remuneration of municipal managers and managers directly accountable to municipal managers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3.8) % of identified district municipalities with its locals assessed on compliance with the Notice on upper limits for remuneration of senior managers </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30% of identified district municipalities with its locals assessed on compliance with the Notice on upper limits for remuneration of senior managers. </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30% of identified district municipalities with its locals assessed on  compliance with the Notice on upper limits for remuneration of senior managers</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40% of identified district municipalities with its locals assessed on  compliance with the Notice on upper limits for remuneration of senior managers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472152334"/>
                  </a:ext>
                </a:extLst>
              </a:tr>
              <a:tr h="778628">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Compliance with the Notice on upper limits of salaries, allowances and benefits of different members of municipal councils </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3.9) % of identified district municipalities with its locals assessed on compliance with the Notice on upper limits for remuneration of municipal councils</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30% of identified district municipalities with its locals assessed on compliance with the Notice on upper limits for remuneration of municipal councils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30% of identified district municipalities with its locals assessed on compliance with the Notice on upper limits for remuneration of municipal councils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40% of identified district municipalities with its locals assessed on compliance with the Notice on upper limits for remuneration of municipal councils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677255914"/>
                  </a:ext>
                </a:extLst>
              </a:tr>
              <a:tr h="818991">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Implementation of the Smart City Framework</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3.10 Smart Cities Framework Developed</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Smart Cities Framework developed and approved by the Minister</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a:effectLst/>
                          <a:latin typeface="Arial" panose="020B0604020202020204" pitchFamily="34" charset="0"/>
                          <a:cs typeface="Arial" panose="020B0604020202020204" pitchFamily="34" charset="0"/>
                        </a:rPr>
                        <a:t>Three municipalities (Metro/Secondary City/Local) supported to develop SMART City strategies</a:t>
                      </a:r>
                      <a:endParaRPr lang="en-US" sz="120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tc>
                  <a:txBody>
                    <a:bodyPr/>
                    <a:lstStyle/>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Three municipalities (Metro/Secondary City/Local) supported to implement SMART City strategies </a:t>
                      </a:r>
                      <a:endParaRPr lang="en-US" sz="1200" dirty="0">
                        <a:effectLst/>
                        <a:latin typeface="Arial" panose="020B0604020202020204" pitchFamily="34" charset="0"/>
                        <a:cs typeface="Arial" panose="020B0604020202020204" pitchFamily="34" charset="0"/>
                      </a:endParaRPr>
                    </a:p>
                    <a:p>
                      <a:pPr marL="0" marR="0" fontAlgn="ctr">
                        <a:lnSpc>
                          <a:spcPct val="100000"/>
                        </a:lnSpc>
                        <a:spcBef>
                          <a:spcPts val="285"/>
                        </a:spcBef>
                        <a:spcAft>
                          <a:spcPts val="285"/>
                        </a:spcAft>
                      </a:pPr>
                      <a:r>
                        <a:rPr lang="en-GB" sz="1200" dirty="0">
                          <a:effectLst/>
                          <a:latin typeface="Arial" panose="020B0604020202020204" pitchFamily="34" charset="0"/>
                          <a:cs typeface="Arial" panose="020B0604020202020204" pitchFamily="34" charset="0"/>
                        </a:rPr>
                        <a:t>Eight municipalities (Metro/Secondary City/Local) supported to develop SMART City strategies </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txBody>
                  <a:tcPr marL="13518" marR="13518" marT="13518" marB="13518"/>
                </a:tc>
                <a:extLst>
                  <a:ext uri="{0D108BD9-81ED-4DB2-BD59-A6C34878D82A}">
                    <a16:rowId xmlns:a16="http://schemas.microsoft.com/office/drawing/2014/main" val="4044320647"/>
                  </a:ext>
                </a:extLst>
              </a:tr>
            </a:tbl>
          </a:graphicData>
        </a:graphic>
      </p:graphicFrame>
    </p:spTree>
    <p:extLst>
      <p:ext uri="{BB962C8B-B14F-4D97-AF65-F5344CB8AC3E}">
        <p14:creationId xmlns:p14="http://schemas.microsoft.com/office/powerpoint/2010/main" val="994376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756338C2-9453-4B5D-B8D0-32EFE89DDBF0}"/>
              </a:ext>
            </a:extLst>
          </p:cNvPr>
          <p:cNvSpPr txBox="1">
            <a:spLocks noChangeArrowheads="1"/>
          </p:cNvSpPr>
          <p:nvPr/>
        </p:nvSpPr>
        <p:spPr bwMode="auto">
          <a:xfrm>
            <a:off x="911424" y="50800"/>
            <a:ext cx="9865096" cy="401842"/>
          </a:xfrm>
          <a:prstGeom prst="rect">
            <a:avLst/>
          </a:prstGeom>
          <a:solidFill>
            <a:srgbClr val="C09200"/>
          </a:solidFill>
          <a:ln>
            <a:noFill/>
          </a:ln>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buFont typeface="Arial" panose="020B0604020202020204" pitchFamily="34" charset="0"/>
              <a:buNone/>
            </a:pPr>
            <a:r>
              <a:rPr lang="en-ZA" altLang="en-US" sz="2400" b="1" dirty="0">
                <a:solidFill>
                  <a:schemeClr val="bg1"/>
                </a:solidFill>
                <a:latin typeface="Arial" panose="020B0604020202020204" pitchFamily="34" charset="0"/>
                <a:cs typeface="Arial" panose="020B0604020202020204" pitchFamily="34" charset="0"/>
              </a:rPr>
              <a:t>PROGRAMME 4 : NATIONAL DISASTER MANAGEMENT CENTRE</a:t>
            </a:r>
          </a:p>
        </p:txBody>
      </p:sp>
      <p:grpSp>
        <p:nvGrpSpPr>
          <p:cNvPr id="11" name="Group 10">
            <a:extLst>
              <a:ext uri="{FF2B5EF4-FFF2-40B4-BE49-F238E27FC236}">
                <a16:creationId xmlns:a16="http://schemas.microsoft.com/office/drawing/2014/main" id="{B4C0871B-4893-436C-A395-DF3A5FC6CE86}"/>
              </a:ext>
            </a:extLst>
          </p:cNvPr>
          <p:cNvGrpSpPr/>
          <p:nvPr/>
        </p:nvGrpSpPr>
        <p:grpSpPr>
          <a:xfrm>
            <a:off x="-456728" y="6485737"/>
            <a:ext cx="12529392" cy="365115"/>
            <a:chOff x="-528736" y="6485737"/>
            <a:chExt cx="12529392" cy="365115"/>
          </a:xfrm>
        </p:grpSpPr>
        <p:graphicFrame>
          <p:nvGraphicFramePr>
            <p:cNvPr id="12" name="Diagram 11">
              <a:extLst>
                <a:ext uri="{FF2B5EF4-FFF2-40B4-BE49-F238E27FC236}">
                  <a16:creationId xmlns:a16="http://schemas.microsoft.com/office/drawing/2014/main" id="{EDF88717-E785-4C1D-AE3E-83530CEB9EAA}"/>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CFCEA825-AEFB-4304-9F30-63AE70F5F46A}"/>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075841EC-7DD7-491A-B9DD-DF33A0796B92}"/>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14A89A18-6993-417A-B486-1532CACA95BB}"/>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19</a:t>
              </a:fld>
              <a:endParaRPr lang="en-GB" altLang="en-US" sz="1500" b="1">
                <a:solidFill>
                  <a:schemeClr val="bg1"/>
                </a:solidFill>
              </a:endParaRPr>
            </a:p>
          </p:txBody>
        </p:sp>
      </p:grpSp>
      <p:graphicFrame>
        <p:nvGraphicFramePr>
          <p:cNvPr id="2" name="Table 1">
            <a:extLst>
              <a:ext uri="{FF2B5EF4-FFF2-40B4-BE49-F238E27FC236}">
                <a16:creationId xmlns:a16="http://schemas.microsoft.com/office/drawing/2014/main" id="{EF3841CC-DC77-42C6-B369-53A2CFC08DD3}"/>
              </a:ext>
            </a:extLst>
          </p:cNvPr>
          <p:cNvGraphicFramePr>
            <a:graphicFrameLocks noGrp="1"/>
          </p:cNvGraphicFramePr>
          <p:nvPr>
            <p:extLst>
              <p:ext uri="{D42A27DB-BD31-4B8C-83A1-F6EECF244321}">
                <p14:modId xmlns:p14="http://schemas.microsoft.com/office/powerpoint/2010/main" val="1762269691"/>
              </p:ext>
            </p:extLst>
          </p:nvPr>
        </p:nvGraphicFramePr>
        <p:xfrm>
          <a:off x="119338" y="548680"/>
          <a:ext cx="11809312" cy="5955618"/>
        </p:xfrm>
        <a:graphic>
          <a:graphicData uri="http://schemas.openxmlformats.org/drawingml/2006/table">
            <a:tbl>
              <a:tblPr>
                <a:tableStyleId>{5940675A-B579-460E-94D1-54222C63F5DA}</a:tableStyleId>
              </a:tblPr>
              <a:tblGrid>
                <a:gridCol w="2361254">
                  <a:extLst>
                    <a:ext uri="{9D8B030D-6E8A-4147-A177-3AD203B41FA5}">
                      <a16:colId xmlns:a16="http://schemas.microsoft.com/office/drawing/2014/main" val="2024727119"/>
                    </a:ext>
                  </a:extLst>
                </a:gridCol>
                <a:gridCol w="2362775">
                  <a:extLst>
                    <a:ext uri="{9D8B030D-6E8A-4147-A177-3AD203B41FA5}">
                      <a16:colId xmlns:a16="http://schemas.microsoft.com/office/drawing/2014/main" val="2952621970"/>
                    </a:ext>
                  </a:extLst>
                </a:gridCol>
                <a:gridCol w="2361254">
                  <a:extLst>
                    <a:ext uri="{9D8B030D-6E8A-4147-A177-3AD203B41FA5}">
                      <a16:colId xmlns:a16="http://schemas.microsoft.com/office/drawing/2014/main" val="539266046"/>
                    </a:ext>
                  </a:extLst>
                </a:gridCol>
                <a:gridCol w="2362775">
                  <a:extLst>
                    <a:ext uri="{9D8B030D-6E8A-4147-A177-3AD203B41FA5}">
                      <a16:colId xmlns:a16="http://schemas.microsoft.com/office/drawing/2014/main" val="738616452"/>
                    </a:ext>
                  </a:extLst>
                </a:gridCol>
                <a:gridCol w="2361254">
                  <a:extLst>
                    <a:ext uri="{9D8B030D-6E8A-4147-A177-3AD203B41FA5}">
                      <a16:colId xmlns:a16="http://schemas.microsoft.com/office/drawing/2014/main" val="4128137929"/>
                    </a:ext>
                  </a:extLst>
                </a:gridCol>
              </a:tblGrid>
              <a:tr h="277026">
                <a:tc gridSpan="5">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 </a:t>
                      </a:r>
                      <a:r>
                        <a:rPr lang="en-GB" sz="1400" b="1" dirty="0">
                          <a:solidFill>
                            <a:schemeClr val="bg1"/>
                          </a:solidFill>
                          <a:effectLst/>
                          <a:latin typeface="Arial" panose="020B0604020202020204" pitchFamily="34" charset="0"/>
                          <a:cs typeface="Arial" panose="020B0604020202020204" pitchFamily="34" charset="0"/>
                        </a:rPr>
                        <a:t>Outcome 3 : Integrated Planning and Service delivery</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solidFill>
                      <a:srgbClr val="C092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0228068"/>
                  </a:ext>
                </a:extLst>
              </a:tr>
              <a:tr h="219594">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Outputs</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solidFill>
                      <a:srgbClr val="C09200"/>
                    </a:solidFill>
                  </a:tcPr>
                </a:tc>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Output Indicators</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solidFill>
                      <a:srgbClr val="C09200"/>
                    </a:solidFill>
                  </a:tcPr>
                </a:tc>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2020/21</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solidFill>
                      <a:srgbClr val="C09200"/>
                    </a:solidFill>
                  </a:tcPr>
                </a:tc>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2021/22</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solidFill>
                      <a:srgbClr val="C09200"/>
                    </a:solidFill>
                  </a:tcPr>
                </a:tc>
                <a:tc>
                  <a:txBody>
                    <a:bodyPr/>
                    <a:lstStyle/>
                    <a:p>
                      <a:pPr marL="0" marR="0" algn="ctr" fontAlgn="ctr">
                        <a:lnSpc>
                          <a:spcPct val="100000"/>
                        </a:lnSpc>
                        <a:spcBef>
                          <a:spcPts val="285"/>
                        </a:spcBef>
                        <a:spcAft>
                          <a:spcPts val="285"/>
                        </a:spcAft>
                      </a:pPr>
                      <a:r>
                        <a:rPr lang="en-GB" sz="1400" b="1" dirty="0">
                          <a:solidFill>
                            <a:schemeClr val="bg1"/>
                          </a:solidFill>
                          <a:effectLst/>
                          <a:latin typeface="Arial" panose="020B0604020202020204" pitchFamily="34" charset="0"/>
                          <a:cs typeface="Arial" panose="020B0604020202020204" pitchFamily="34" charset="0"/>
                        </a:rPr>
                        <a:t>2022/23</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solidFill>
                      <a:srgbClr val="C09200"/>
                    </a:solidFill>
                  </a:tcPr>
                </a:tc>
                <a:extLst>
                  <a:ext uri="{0D108BD9-81ED-4DB2-BD59-A6C34878D82A}">
                    <a16:rowId xmlns:a16="http://schemas.microsoft.com/office/drawing/2014/main" val="50391145"/>
                  </a:ext>
                </a:extLst>
              </a:tr>
              <a:tr h="1111483">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Municipalities in priority disaster areas supported to prevent, prepare for and mitigate disaster risks through implementation of the applicable disaster management plans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4.1 Number of municipalities in priority disaster areas supported to prevent, prepare and mitigate disaster risks through implementation of the applicable disaster management plans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10 municipalities in priority disaster areas supported to prevent, prepare and mitigate disaster risks through applicable disaster management plans</a:t>
                      </a:r>
                      <a:endParaRPr lang="en-US" sz="1400" dirty="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10 municipalities in priority disaster areas supported to prevent, prepare and mitigate disaster risks through applicable disaster management plans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10 municipalities in priority disaster areas supported to prevent, prepare and mitigate disaster risks through applicable disaster management plans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extLst>
                  <a:ext uri="{0D108BD9-81ED-4DB2-BD59-A6C34878D82A}">
                    <a16:rowId xmlns:a16="http://schemas.microsoft.com/office/drawing/2014/main" val="604915294"/>
                  </a:ext>
                </a:extLst>
              </a:tr>
              <a:tr h="624998">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Disaster grants reviewed </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4.2 Disaster Grant funding reviewed and implemented</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Concept document on the review of the disaster grant funding developed and approved</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Reviewed disaster grant funding implemented and reported on </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Reviewed disaster grant funding implemented and  reported on</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extLst>
                  <a:ext uri="{0D108BD9-81ED-4DB2-BD59-A6C34878D82A}">
                    <a16:rowId xmlns:a16="http://schemas.microsoft.com/office/drawing/2014/main" val="3969839165"/>
                  </a:ext>
                </a:extLst>
              </a:tr>
              <a:tr h="868241">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Strengthen early warning systems by implementing impact-based early warning system to enable disaster management contingency arrangements.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4.3 Number of districts and metros with increased  access to impact based early warning services for identified weather hazards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3 Provinces (9 selected Districts and 2 Metros) with increased access to impact based early warning services for identified hazards. </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3 Provinces (9 Districts and 2 Metros) with increased access to impact based early warning services for identified hazards.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3 Provinces (9 Districts and 2 Metros) with increased access to impact based early warning services for identified hazards.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extLst>
                  <a:ext uri="{0D108BD9-81ED-4DB2-BD59-A6C34878D82A}">
                    <a16:rowId xmlns:a16="http://schemas.microsoft.com/office/drawing/2014/main" val="2026056160"/>
                  </a:ext>
                </a:extLst>
              </a:tr>
              <a:tr h="868241">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Priority national sector departments assessed and supported to implement the disaster management function</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4.4 Number of priority national sector departments assessed and supported to implement disaster management function</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2 priority national sector departments assessed and supported to implement the disaster management function</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2 priority national sector departments assessed and supported to implement the disaster management function</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2 priority national sector departments assessed and supported to implement the disaster management function</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extLst>
                  <a:ext uri="{0D108BD9-81ED-4DB2-BD59-A6C34878D82A}">
                    <a16:rowId xmlns:a16="http://schemas.microsoft.com/office/drawing/2014/main" val="4046086218"/>
                  </a:ext>
                </a:extLst>
              </a:tr>
              <a:tr h="381756">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Review of Fire Services legislation</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4.5 Improve firefighting capacity in Districts</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Draft White Paper on Fire Services finalised </a:t>
                      </a:r>
                      <a:endParaRPr lang="en-US" sz="1400" dirty="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a:effectLst/>
                          <a:latin typeface="Arial" panose="020B0604020202020204" pitchFamily="34" charset="0"/>
                          <a:cs typeface="Arial" panose="020B0604020202020204" pitchFamily="34" charset="0"/>
                        </a:rPr>
                        <a:t>Draft Bill on Fire Services prepared </a:t>
                      </a:r>
                      <a:endParaRPr lang="en-US" sz="140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tc>
                  <a:txBody>
                    <a:bodyPr/>
                    <a:lstStyle/>
                    <a:p>
                      <a:pPr marL="0" marR="0" fontAlgn="ctr">
                        <a:lnSpc>
                          <a:spcPct val="100000"/>
                        </a:lnSpc>
                        <a:spcBef>
                          <a:spcPts val="285"/>
                        </a:spcBef>
                        <a:spcAft>
                          <a:spcPts val="285"/>
                        </a:spcAft>
                      </a:pPr>
                      <a:r>
                        <a:rPr lang="en-GB" sz="1400" dirty="0">
                          <a:effectLst/>
                          <a:latin typeface="Arial" panose="020B0604020202020204" pitchFamily="34" charset="0"/>
                          <a:cs typeface="Arial" panose="020B0604020202020204" pitchFamily="34" charset="0"/>
                        </a:rPr>
                        <a:t>Draft Bill on Fire Services submitted to Cabinet </a:t>
                      </a:r>
                      <a:endParaRPr lang="en-US" sz="1400" dirty="0">
                        <a:effectLst/>
                        <a:latin typeface="Arial" panose="020B0604020202020204" pitchFamily="34" charset="0"/>
                        <a:ea typeface="MS Mincho" panose="02020609040205080304" pitchFamily="49" charset="-128"/>
                        <a:cs typeface="Arial" panose="020B0604020202020204" pitchFamily="34" charset="0"/>
                      </a:endParaRPr>
                    </a:p>
                  </a:txBody>
                  <a:tcPr marL="28716" marR="28716" marT="28716" marB="28716"/>
                </a:tc>
                <a:extLst>
                  <a:ext uri="{0D108BD9-81ED-4DB2-BD59-A6C34878D82A}">
                    <a16:rowId xmlns:a16="http://schemas.microsoft.com/office/drawing/2014/main" val="3195543775"/>
                  </a:ext>
                </a:extLst>
              </a:tr>
            </a:tbl>
          </a:graphicData>
        </a:graphic>
      </p:graphicFrame>
    </p:spTree>
    <p:extLst>
      <p:ext uri="{BB962C8B-B14F-4D97-AF65-F5344CB8AC3E}">
        <p14:creationId xmlns:p14="http://schemas.microsoft.com/office/powerpoint/2010/main" val="199411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D22-3CEB-403E-B278-AA0971D312D7}"/>
              </a:ext>
            </a:extLst>
          </p:cNvPr>
          <p:cNvSpPr>
            <a:spLocks noGrp="1"/>
          </p:cNvSpPr>
          <p:nvPr>
            <p:ph type="title"/>
          </p:nvPr>
        </p:nvSpPr>
        <p:spPr>
          <a:xfrm>
            <a:off x="0" y="-27384"/>
            <a:ext cx="12192000" cy="543594"/>
          </a:xfrm>
          <a:solidFill>
            <a:srgbClr val="C09200"/>
          </a:solidFill>
        </p:spPr>
        <p:txBody>
          <a:bodyPr>
            <a:normAutofit fontScale="90000"/>
          </a:bodyPr>
          <a:lstStyle/>
          <a:p>
            <a:r>
              <a:rPr lang="en-US" sz="3600" b="1" dirty="0">
                <a:solidFill>
                  <a:schemeClr val="bg1"/>
                </a:solidFill>
                <a:latin typeface="Arial" panose="020B0604020202020204" pitchFamily="34" charset="0"/>
                <a:ea typeface="SimSun" panose="02010600030101010101" pitchFamily="2" charset="-122"/>
                <a:cs typeface="Arial" panose="020B0604020202020204" pitchFamily="34" charset="0"/>
                <a:sym typeface="Calibri" panose="020F0502020204030204" pitchFamily="34" charset="0"/>
              </a:rPr>
              <a:t>Presentation Outline </a:t>
            </a:r>
          </a:p>
        </p:txBody>
      </p:sp>
      <p:sp>
        <p:nvSpPr>
          <p:cNvPr id="3" name="Content Placeholder 2">
            <a:extLst>
              <a:ext uri="{FF2B5EF4-FFF2-40B4-BE49-F238E27FC236}">
                <a16:creationId xmlns:a16="http://schemas.microsoft.com/office/drawing/2014/main" id="{02D08E9F-0A96-4B4C-B263-3B4D42449451}"/>
              </a:ext>
            </a:extLst>
          </p:cNvPr>
          <p:cNvSpPr>
            <a:spLocks noGrp="1"/>
          </p:cNvSpPr>
          <p:nvPr>
            <p:ph idx="1"/>
          </p:nvPr>
        </p:nvSpPr>
        <p:spPr>
          <a:xfrm>
            <a:off x="119336" y="908720"/>
            <a:ext cx="11928648" cy="5472608"/>
          </a:xfrm>
        </p:spPr>
        <p:txBody>
          <a:bodyPr>
            <a:normAutofit fontScale="85000" lnSpcReduction="20000"/>
          </a:bodyPr>
          <a:lstStyle/>
          <a:p>
            <a:pPr marL="514350" indent="-514350">
              <a:lnSpc>
                <a:spcPct val="100000"/>
              </a:lnSpc>
              <a:buFont typeface="+mj-lt"/>
              <a:buAutoNum type="arabicPeriod"/>
            </a:pPr>
            <a:r>
              <a:rPr lang="en-ZA" altLang="en-US" dirty="0">
                <a:latin typeface="Arial" panose="020B0604020202020204" pitchFamily="34" charset="0"/>
                <a:cs typeface="Arial" panose="020B0604020202020204" pitchFamily="34" charset="0"/>
              </a:rPr>
              <a:t>Introduction and Purpose </a:t>
            </a:r>
          </a:p>
          <a:p>
            <a:pPr marL="514350" indent="-514350">
              <a:lnSpc>
                <a:spcPct val="100000"/>
              </a:lnSpc>
              <a:buFont typeface="+mj-lt"/>
              <a:buAutoNum type="arabicPeriod"/>
            </a:pPr>
            <a:r>
              <a:rPr lang="en-US" b="1" dirty="0">
                <a:latin typeface="Arial" panose="020B0604020202020204" pitchFamily="34" charset="0"/>
                <a:cs typeface="Arial" panose="020B0604020202020204" pitchFamily="34" charset="0"/>
              </a:rPr>
              <a:t>Part A: DCOG Strategic Plan 2020-2025 (MTSF) </a:t>
            </a:r>
          </a:p>
          <a:p>
            <a:pPr marL="514350" indent="-514350">
              <a:lnSpc>
                <a:spcPct val="100000"/>
              </a:lnSpc>
              <a:buFont typeface="+mj-lt"/>
              <a:buAutoNum type="arabicPeriod"/>
            </a:pPr>
            <a:r>
              <a:rPr lang="en-US" b="1" dirty="0">
                <a:latin typeface="Arial" panose="020B0604020202020204" pitchFamily="34" charset="0"/>
                <a:cs typeface="Arial" panose="020B0604020202020204" pitchFamily="34" charset="0"/>
              </a:rPr>
              <a:t>Part B: DCOG Annual Performance Plan 2020-2023 (MTEF)</a:t>
            </a: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p>
          <a:p>
            <a:pPr marL="1028700" lvl="1" indent="-571500">
              <a:lnSpc>
                <a:spcPct val="100000"/>
              </a:lnSpc>
              <a:buFont typeface="+mj-lt"/>
              <a:buAutoNum type="romanUcPeriod"/>
            </a:pPr>
            <a:r>
              <a:rPr lang="en-ZA" altLang="en-US" sz="2800" dirty="0">
                <a:latin typeface="Arial" panose="020B0604020202020204" pitchFamily="34" charset="0"/>
                <a:cs typeface="Arial" panose="020B0604020202020204" pitchFamily="34" charset="0"/>
              </a:rPr>
              <a:t>Programme 1 : Administration</a:t>
            </a:r>
          </a:p>
          <a:p>
            <a:pPr marL="1028700" lvl="1" indent="-571500">
              <a:lnSpc>
                <a:spcPct val="100000"/>
              </a:lnSpc>
              <a:buFont typeface="+mj-lt"/>
              <a:buAutoNum type="romanUcPeriod"/>
            </a:pPr>
            <a:r>
              <a:rPr lang="en-US" altLang="en-US" sz="2800" dirty="0">
                <a:latin typeface="Arial" panose="020B0604020202020204" pitchFamily="34" charset="0"/>
                <a:cs typeface="Arial" panose="020B0604020202020204" pitchFamily="34" charset="0"/>
              </a:rPr>
              <a:t>Programme 2: Regional And Urban Development And Legislative Support </a:t>
            </a:r>
            <a:endParaRPr lang="en-ZA" altLang="en-US" sz="2800" dirty="0">
              <a:latin typeface="Arial" panose="020B0604020202020204" pitchFamily="34" charset="0"/>
              <a:cs typeface="Arial" panose="020B0604020202020204" pitchFamily="34" charset="0"/>
            </a:endParaRPr>
          </a:p>
          <a:p>
            <a:pPr marL="1028700" lvl="1" indent="-571500">
              <a:lnSpc>
                <a:spcPct val="100000"/>
              </a:lnSpc>
              <a:buFont typeface="+mj-lt"/>
              <a:buAutoNum type="romanUcPeriod"/>
            </a:pPr>
            <a:r>
              <a:rPr lang="en-ZA" altLang="en-US" sz="2800" dirty="0">
                <a:latin typeface="Arial" panose="020B0604020202020204" pitchFamily="34" charset="0"/>
                <a:cs typeface="Arial" panose="020B0604020202020204" pitchFamily="34" charset="0"/>
              </a:rPr>
              <a:t>Programme 3: Institutional Development</a:t>
            </a:r>
          </a:p>
          <a:p>
            <a:pPr marL="1028700" lvl="1" indent="-571500">
              <a:lnSpc>
                <a:spcPct val="100000"/>
              </a:lnSpc>
              <a:buFont typeface="+mj-lt"/>
              <a:buAutoNum type="romanUcPeriod"/>
            </a:pPr>
            <a:r>
              <a:rPr lang="en-ZA" altLang="en-US" sz="2800" dirty="0">
                <a:latin typeface="Arial" panose="020B0604020202020204" pitchFamily="34" charset="0"/>
                <a:cs typeface="Arial" panose="020B0604020202020204" pitchFamily="34" charset="0"/>
              </a:rPr>
              <a:t>Programme 4 : National Disaster Management Centre</a:t>
            </a:r>
          </a:p>
          <a:p>
            <a:pPr marL="1028700" lvl="1" indent="-571500">
              <a:lnSpc>
                <a:spcPct val="100000"/>
              </a:lnSpc>
              <a:buFont typeface="+mj-lt"/>
              <a:buAutoNum type="romanUcPeriod"/>
            </a:pPr>
            <a:r>
              <a:rPr lang="en-US" altLang="en-US" sz="2800" dirty="0">
                <a:latin typeface="Arial" panose="020B0604020202020204" pitchFamily="34" charset="0"/>
                <a:cs typeface="Arial" panose="020B0604020202020204" pitchFamily="34" charset="0"/>
              </a:rPr>
              <a:t>Programme 5: Local Government Support And Interventions Management </a:t>
            </a:r>
            <a:r>
              <a:rPr lang="en-ZA" altLang="en-US" sz="2800" dirty="0">
                <a:latin typeface="Arial" panose="020B0604020202020204" pitchFamily="34" charset="0"/>
                <a:cs typeface="Arial" panose="020B0604020202020204" pitchFamily="34" charset="0"/>
              </a:rPr>
              <a:t> </a:t>
            </a:r>
          </a:p>
          <a:p>
            <a:pPr marL="1028700" lvl="1" indent="-571500">
              <a:lnSpc>
                <a:spcPct val="100000"/>
              </a:lnSpc>
              <a:buFont typeface="+mj-lt"/>
              <a:buAutoNum type="romanUcPeriod"/>
            </a:pPr>
            <a:r>
              <a:rPr lang="en-ZA" altLang="en-US" sz="2800" dirty="0">
                <a:latin typeface="Arial" panose="020B0604020202020204" pitchFamily="34" charset="0"/>
                <a:cs typeface="Arial" panose="020B0604020202020204" pitchFamily="34" charset="0"/>
              </a:rPr>
              <a:t>Programme 6 : Community Work Programme</a:t>
            </a:r>
          </a:p>
          <a:p>
            <a:pPr marL="514350" indent="-514350">
              <a:lnSpc>
                <a:spcPct val="100000"/>
              </a:lnSpc>
              <a:buFont typeface="+mj-lt"/>
              <a:buAutoNum type="arabicPeriod"/>
            </a:pPr>
            <a:r>
              <a:rPr lang="en-US" b="1" dirty="0">
                <a:latin typeface="Arial" panose="020B0604020202020204" pitchFamily="34" charset="0"/>
                <a:cs typeface="Arial" panose="020B0604020202020204" pitchFamily="34" charset="0"/>
              </a:rPr>
              <a:t>Part C: </a:t>
            </a:r>
            <a:r>
              <a:rPr lang="en-US" altLang="en-US" b="1" dirty="0">
                <a:latin typeface="Arial" panose="020B0604020202020204" pitchFamily="34" charset="0"/>
                <a:cs typeface="Arial" panose="020B0604020202020204" pitchFamily="34" charset="0"/>
              </a:rPr>
              <a:t>COGTA’s Key Areas Of Work </a:t>
            </a:r>
            <a:r>
              <a:rPr lang="en-ZA" altLang="en-US" b="1" dirty="0">
                <a:latin typeface="Arial" panose="020B0604020202020204" pitchFamily="34" charset="0"/>
                <a:cs typeface="Arial" panose="020B0604020202020204" pitchFamily="34" charset="0"/>
              </a:rPr>
              <a:t>During Lockdown </a:t>
            </a:r>
          </a:p>
          <a:p>
            <a:pPr marL="514350" indent="-514350">
              <a:lnSpc>
                <a:spcPct val="100000"/>
              </a:lnSpc>
              <a:buFont typeface="+mj-lt"/>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Impact Of Covid-19 Pandemic On DCoG Plans </a:t>
            </a:r>
          </a:p>
          <a:p>
            <a:pPr marL="514350" indent="-514350">
              <a:lnSpc>
                <a:spcPct val="100000"/>
              </a:lnSpc>
              <a:buFont typeface="+mj-lt"/>
              <a:buAutoNum type="arabicPeriod"/>
            </a:pPr>
            <a:r>
              <a:rPr lang="en-US" b="1" dirty="0">
                <a:latin typeface="Arial" panose="020B0604020202020204" pitchFamily="34" charset="0"/>
                <a:cs typeface="Arial" panose="020B0604020202020204" pitchFamily="34" charset="0"/>
              </a:rPr>
              <a:t>Part D: DCOG Annual Performance Plan 2020-2023 (MTEF)</a:t>
            </a:r>
            <a:endParaRPr lang="en-ZA" altLang="en-US" dirty="0">
              <a:latin typeface="Arial" panose="020B0604020202020204" pitchFamily="34" charset="0"/>
              <a:ea typeface="ＭＳ Ｐゴシック" panose="020B0600070205080204" pitchFamily="34" charset="-128"/>
              <a:cs typeface="Arial" panose="020B0604020202020204" pitchFamily="34" charset="0"/>
            </a:endParaRPr>
          </a:p>
          <a:p>
            <a:pPr marL="514350" indent="-514350">
              <a:lnSpc>
                <a:spcPct val="100000"/>
              </a:lnSpc>
              <a:buFont typeface="+mj-lt"/>
              <a:buAutoNum type="arabicPeriod"/>
            </a:pPr>
            <a:r>
              <a:rPr lang="en-ZA" altLang="en-US" dirty="0">
                <a:latin typeface="Arial" panose="020B0604020202020204" pitchFamily="34" charset="0"/>
                <a:ea typeface="ＭＳ Ｐゴシック" panose="020B0600070205080204" pitchFamily="34" charset="-128"/>
                <a:cs typeface="Arial" panose="020B0604020202020204" pitchFamily="34" charset="0"/>
              </a:rPr>
              <a:t>Recommendations </a:t>
            </a:r>
          </a:p>
        </p:txBody>
      </p:sp>
      <p:sp>
        <p:nvSpPr>
          <p:cNvPr id="5" name="Slide Number Placeholder 1">
            <a:extLst>
              <a:ext uri="{FF2B5EF4-FFF2-40B4-BE49-F238E27FC236}">
                <a16:creationId xmlns:a16="http://schemas.microsoft.com/office/drawing/2014/main" id="{11590910-6875-4E8F-AC7B-2DE77E401697}"/>
              </a:ext>
            </a:extLst>
          </p:cNvPr>
          <p:cNvSpPr txBox="1">
            <a:spLocks noChangeArrowheads="1"/>
          </p:cNvSpPr>
          <p:nvPr/>
        </p:nvSpPr>
        <p:spPr>
          <a:xfrm>
            <a:off x="11521446" y="6381328"/>
            <a:ext cx="347662" cy="29368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a:t>
            </a:fld>
            <a:endParaRPr lang="en-GB" altLang="en-US" sz="1500" b="1" dirty="0">
              <a:solidFill>
                <a:schemeClr val="bg1"/>
              </a:solidFill>
            </a:endParaRPr>
          </a:p>
        </p:txBody>
      </p:sp>
    </p:spTree>
    <p:extLst>
      <p:ext uri="{BB962C8B-B14F-4D97-AF65-F5344CB8AC3E}">
        <p14:creationId xmlns:p14="http://schemas.microsoft.com/office/powerpoint/2010/main" val="568864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Text Placeholder 3">
            <a:extLst>
              <a:ext uri="{FF2B5EF4-FFF2-40B4-BE49-F238E27FC236}">
                <a16:creationId xmlns:a16="http://schemas.microsoft.com/office/drawing/2014/main" id="{506109CE-818D-4338-AC33-AE1CAA026B4B}"/>
              </a:ext>
            </a:extLst>
          </p:cNvPr>
          <p:cNvSpPr txBox="1">
            <a:spLocks noChangeArrowheads="1"/>
          </p:cNvSpPr>
          <p:nvPr/>
        </p:nvSpPr>
        <p:spPr bwMode="auto">
          <a:xfrm>
            <a:off x="407367" y="7148"/>
            <a:ext cx="11161315" cy="306448"/>
          </a:xfrm>
          <a:prstGeom prst="rect">
            <a:avLst/>
          </a:prstGeom>
          <a:solidFill>
            <a:srgbClr val="C09200"/>
          </a:solidFill>
          <a:ln>
            <a:noFill/>
          </a:ln>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buFont typeface="Arial" panose="020B0604020202020204" pitchFamily="34" charset="0"/>
              <a:buNone/>
            </a:pPr>
            <a:r>
              <a:rPr lang="en-US" altLang="en-US" sz="1800" b="1" dirty="0">
                <a:solidFill>
                  <a:schemeClr val="bg1"/>
                </a:solidFill>
                <a:latin typeface="Arial" panose="020B0604020202020204" pitchFamily="34" charset="0"/>
                <a:cs typeface="Arial" panose="020B0604020202020204" pitchFamily="34" charset="0"/>
              </a:rPr>
              <a:t>PROGAMME 5: LOCAL GOVERNMENT SUPPORT AND INTERVENTIONS MANAGEMENT </a:t>
            </a:r>
            <a:r>
              <a:rPr lang="en-ZA" altLang="en-US" sz="1800" b="1" dirty="0">
                <a:solidFill>
                  <a:schemeClr val="bg1"/>
                </a:solidFill>
                <a:latin typeface="Arial" panose="020B0604020202020204" pitchFamily="34" charset="0"/>
                <a:cs typeface="Arial" panose="020B0604020202020204" pitchFamily="34" charset="0"/>
              </a:rPr>
              <a:t> </a:t>
            </a:r>
          </a:p>
        </p:txBody>
      </p:sp>
      <p:grpSp>
        <p:nvGrpSpPr>
          <p:cNvPr id="10" name="Group 9">
            <a:extLst>
              <a:ext uri="{FF2B5EF4-FFF2-40B4-BE49-F238E27FC236}">
                <a16:creationId xmlns:a16="http://schemas.microsoft.com/office/drawing/2014/main" id="{76D8DE44-EFC0-4CB1-BC10-81FFEEDAF345}"/>
              </a:ext>
            </a:extLst>
          </p:cNvPr>
          <p:cNvGrpSpPr/>
          <p:nvPr/>
        </p:nvGrpSpPr>
        <p:grpSpPr>
          <a:xfrm>
            <a:off x="-456728" y="6485737"/>
            <a:ext cx="12529392" cy="365115"/>
            <a:chOff x="-528736" y="6485737"/>
            <a:chExt cx="12529392" cy="365115"/>
          </a:xfrm>
        </p:grpSpPr>
        <p:graphicFrame>
          <p:nvGraphicFramePr>
            <p:cNvPr id="11" name="Diagram 10">
              <a:extLst>
                <a:ext uri="{FF2B5EF4-FFF2-40B4-BE49-F238E27FC236}">
                  <a16:creationId xmlns:a16="http://schemas.microsoft.com/office/drawing/2014/main" id="{9C53C60E-EF35-42F1-9DA7-5CA13A1A96D9}"/>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Straight Connector 11">
              <a:extLst>
                <a:ext uri="{FF2B5EF4-FFF2-40B4-BE49-F238E27FC236}">
                  <a16:creationId xmlns:a16="http://schemas.microsoft.com/office/drawing/2014/main" id="{A86DAADE-102D-4CB7-9089-71BCD9DD8FB0}"/>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0B1CE2D2-D0AB-488D-870A-F407C83CFD93}"/>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4" name="Slide Number Placeholder 1">
              <a:extLst>
                <a:ext uri="{FF2B5EF4-FFF2-40B4-BE49-F238E27FC236}">
                  <a16:creationId xmlns:a16="http://schemas.microsoft.com/office/drawing/2014/main" id="{D46D2A6E-18DE-422F-B04E-C3FC9C3CF192}"/>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20</a:t>
              </a:fld>
              <a:endParaRPr lang="en-GB" altLang="en-US" sz="1500" b="1">
                <a:solidFill>
                  <a:schemeClr val="bg1"/>
                </a:solidFill>
              </a:endParaRPr>
            </a:p>
          </p:txBody>
        </p:sp>
      </p:grpSp>
      <p:graphicFrame>
        <p:nvGraphicFramePr>
          <p:cNvPr id="2" name="Table 1">
            <a:extLst>
              <a:ext uri="{FF2B5EF4-FFF2-40B4-BE49-F238E27FC236}">
                <a16:creationId xmlns:a16="http://schemas.microsoft.com/office/drawing/2014/main" id="{62FDAF00-D113-48F2-86EE-FC0D9D6D13CC}"/>
              </a:ext>
            </a:extLst>
          </p:cNvPr>
          <p:cNvGraphicFramePr>
            <a:graphicFrameLocks noGrp="1"/>
          </p:cNvGraphicFramePr>
          <p:nvPr>
            <p:extLst>
              <p:ext uri="{D42A27DB-BD31-4B8C-83A1-F6EECF244321}">
                <p14:modId xmlns:p14="http://schemas.microsoft.com/office/powerpoint/2010/main" val="4093292300"/>
              </p:ext>
            </p:extLst>
          </p:nvPr>
        </p:nvGraphicFramePr>
        <p:xfrm>
          <a:off x="119336" y="329184"/>
          <a:ext cx="11953329" cy="6093300"/>
        </p:xfrm>
        <a:graphic>
          <a:graphicData uri="http://schemas.openxmlformats.org/drawingml/2006/table">
            <a:tbl>
              <a:tblPr>
                <a:tableStyleId>{5940675A-B579-460E-94D1-54222C63F5DA}</a:tableStyleId>
              </a:tblPr>
              <a:tblGrid>
                <a:gridCol w="2093940">
                  <a:extLst>
                    <a:ext uri="{9D8B030D-6E8A-4147-A177-3AD203B41FA5}">
                      <a16:colId xmlns:a16="http://schemas.microsoft.com/office/drawing/2014/main" val="4176046806"/>
                    </a:ext>
                  </a:extLst>
                </a:gridCol>
                <a:gridCol w="3016540">
                  <a:extLst>
                    <a:ext uri="{9D8B030D-6E8A-4147-A177-3AD203B41FA5}">
                      <a16:colId xmlns:a16="http://schemas.microsoft.com/office/drawing/2014/main" val="3775816102"/>
                    </a:ext>
                  </a:extLst>
                </a:gridCol>
                <a:gridCol w="2067478">
                  <a:extLst>
                    <a:ext uri="{9D8B030D-6E8A-4147-A177-3AD203B41FA5}">
                      <a16:colId xmlns:a16="http://schemas.microsoft.com/office/drawing/2014/main" val="536122341"/>
                    </a:ext>
                  </a:extLst>
                </a:gridCol>
                <a:gridCol w="2102027">
                  <a:extLst>
                    <a:ext uri="{9D8B030D-6E8A-4147-A177-3AD203B41FA5}">
                      <a16:colId xmlns:a16="http://schemas.microsoft.com/office/drawing/2014/main" val="3995326305"/>
                    </a:ext>
                  </a:extLst>
                </a:gridCol>
                <a:gridCol w="2673344">
                  <a:extLst>
                    <a:ext uri="{9D8B030D-6E8A-4147-A177-3AD203B41FA5}">
                      <a16:colId xmlns:a16="http://schemas.microsoft.com/office/drawing/2014/main" val="1024037768"/>
                    </a:ext>
                  </a:extLst>
                </a:gridCol>
              </a:tblGrid>
              <a:tr h="288032">
                <a:tc gridSpan="5">
                  <a:txBody>
                    <a:bodyPr/>
                    <a:lstStyle/>
                    <a:p>
                      <a:pPr marL="0" marR="0"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Outcome 3 : Integrated Planning and Service delivery</a:t>
                      </a:r>
                      <a:endParaRPr lang="en-US" sz="28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effectLst/>
                          <a:latin typeface="Arial" panose="020B0604020202020204" pitchFamily="34" charset="0"/>
                          <a:ea typeface="+mn-ea"/>
                          <a:cs typeface="Arial" panose="020B0604020202020204" pitchFamily="34" charset="0"/>
                        </a:rPr>
                        <a:t>Outcome 5: Sustained Good Municipal 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effectLst/>
                          <a:latin typeface="Arial" panose="020B0604020202020204" pitchFamily="34" charset="0"/>
                          <a:ea typeface="+mn-ea"/>
                          <a:cs typeface="Arial" panose="020B0604020202020204" pitchFamily="34" charset="0"/>
                        </a:rPr>
                        <a:t>Outcome 4: Improved Municipal Financial Viability</a:t>
                      </a:r>
                    </a:p>
                  </a:txBody>
                  <a:tcPr marL="47400" marR="47400" marT="47400" marB="47400">
                    <a:solidFill>
                      <a:srgbClr val="C092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9124025"/>
                  </a:ext>
                </a:extLst>
              </a:tr>
              <a:tr h="228636">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Outputs</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Output Indicators</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2020/21</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2021/22</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2021/23</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extLst>
                  <a:ext uri="{0D108BD9-81ED-4DB2-BD59-A6C34878D82A}">
                    <a16:rowId xmlns:a16="http://schemas.microsoft.com/office/drawing/2014/main" val="1341566828"/>
                  </a:ext>
                </a:extLst>
              </a:tr>
              <a:tr h="897815">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MIG spending </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5.1 % of MIG receiving municipalities spending  90% of MIG allocation</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75% of MIG receiving municipalities spending at least 90% of MIG allocation</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80% of MIG receiving municipalities spending at least 90% of MIG allocation</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85% of MIG receiving municipalities spending at least 90% of MIG allocation</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extLst>
                  <a:ext uri="{0D108BD9-81ED-4DB2-BD59-A6C34878D82A}">
                    <a16:rowId xmlns:a16="http://schemas.microsoft.com/office/drawing/2014/main" val="4151031814"/>
                  </a:ext>
                </a:extLst>
              </a:tr>
              <a:tr h="771229">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 Section 100 improvement plans implemented</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5.2 Number of improvement plans for  Section 100 interventions implemented</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All  Section 100 improvement plans implemented</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All  Section 100 improvement plans implemented</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All  Section 100 improvement plans implemented</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extLst>
                  <a:ext uri="{0D108BD9-81ED-4DB2-BD59-A6C34878D82A}">
                    <a16:rowId xmlns:a16="http://schemas.microsoft.com/office/drawing/2014/main" val="2638969745"/>
                  </a:ext>
                </a:extLst>
              </a:tr>
              <a:tr h="763980">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Section 139 improvement plans implemented</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5.3 Number of improvement plans for  Section 139 interventions implemented</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All  Section 139 improvement plans implemented</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All  Section 139 improvement plans implemented</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All  Section 139 improvement plans implemented</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extLst>
                  <a:ext uri="{0D108BD9-81ED-4DB2-BD59-A6C34878D82A}">
                    <a16:rowId xmlns:a16="http://schemas.microsoft.com/office/drawing/2014/main" val="937864610"/>
                  </a:ext>
                </a:extLst>
              </a:tr>
              <a:tr h="1031651">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Section 154  support plans developed and implemented</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5.4 Number of Section 154  support plans developed and implemented in distressed municipalities</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All Section 154  support plans developed and implemented</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a:effectLst/>
                          <a:latin typeface="Arial" panose="020B0604020202020204" pitchFamily="34" charset="0"/>
                          <a:cs typeface="Arial" panose="020B0604020202020204" pitchFamily="34" charset="0"/>
                        </a:rPr>
                        <a:t>All Section 154  support plans developed and implemented</a:t>
                      </a:r>
                      <a:endParaRPr lang="en-US" sz="320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tc>
                  <a:txBody>
                    <a:bodyPr/>
                    <a:lstStyle/>
                    <a:p>
                      <a:pPr marL="0" marR="0" fontAlgn="ctr">
                        <a:lnSpc>
                          <a:spcPct val="100000"/>
                        </a:lnSpc>
                        <a:spcBef>
                          <a:spcPts val="285"/>
                        </a:spcBef>
                        <a:spcAft>
                          <a:spcPts val="285"/>
                        </a:spcAft>
                      </a:pPr>
                      <a:r>
                        <a:rPr lang="en-GB" sz="1800" dirty="0">
                          <a:effectLst/>
                          <a:latin typeface="Arial" panose="020B0604020202020204" pitchFamily="34" charset="0"/>
                          <a:cs typeface="Arial" panose="020B0604020202020204" pitchFamily="34" charset="0"/>
                        </a:rPr>
                        <a:t>All Section 154  support plans developed and implemented</a:t>
                      </a:r>
                      <a:endParaRPr lang="en-US" sz="3200" dirty="0">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tc>
                <a:extLst>
                  <a:ext uri="{0D108BD9-81ED-4DB2-BD59-A6C34878D82A}">
                    <a16:rowId xmlns:a16="http://schemas.microsoft.com/office/drawing/2014/main" val="2010356204"/>
                  </a:ext>
                </a:extLst>
              </a:tr>
            </a:tbl>
          </a:graphicData>
        </a:graphic>
      </p:graphicFrame>
    </p:spTree>
    <p:extLst>
      <p:ext uri="{BB962C8B-B14F-4D97-AF65-F5344CB8AC3E}">
        <p14:creationId xmlns:p14="http://schemas.microsoft.com/office/powerpoint/2010/main" val="3064880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7AF5F371-096F-467A-879E-90EB8AE59839}"/>
              </a:ext>
            </a:extLst>
          </p:cNvPr>
          <p:cNvSpPr txBox="1">
            <a:spLocks noChangeArrowheads="1"/>
          </p:cNvSpPr>
          <p:nvPr/>
        </p:nvSpPr>
        <p:spPr bwMode="auto">
          <a:xfrm>
            <a:off x="911424" y="50800"/>
            <a:ext cx="10945216" cy="323354"/>
          </a:xfrm>
          <a:prstGeom prst="rect">
            <a:avLst/>
          </a:prstGeom>
          <a:solidFill>
            <a:srgbClr val="C09200"/>
          </a:solidFill>
          <a:ln>
            <a:noFill/>
          </a:ln>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buFont typeface="Arial" panose="020B0604020202020204" pitchFamily="34" charset="0"/>
              <a:buNone/>
            </a:pPr>
            <a:r>
              <a:rPr lang="en-ZA" altLang="en-US" sz="2400" b="1" dirty="0">
                <a:solidFill>
                  <a:schemeClr val="bg1"/>
                </a:solidFill>
                <a:latin typeface="Arial" panose="020B0604020202020204" pitchFamily="34" charset="0"/>
                <a:cs typeface="Arial" panose="020B0604020202020204" pitchFamily="34" charset="0"/>
              </a:rPr>
              <a:t>PROGRAMME 6 : COMMUNITY WORK PROGRAMME</a:t>
            </a:r>
          </a:p>
        </p:txBody>
      </p:sp>
      <p:grpSp>
        <p:nvGrpSpPr>
          <p:cNvPr id="11" name="Group 10">
            <a:extLst>
              <a:ext uri="{FF2B5EF4-FFF2-40B4-BE49-F238E27FC236}">
                <a16:creationId xmlns:a16="http://schemas.microsoft.com/office/drawing/2014/main" id="{27033F6E-9F8A-41DE-962A-48487F70CD32}"/>
              </a:ext>
            </a:extLst>
          </p:cNvPr>
          <p:cNvGrpSpPr/>
          <p:nvPr/>
        </p:nvGrpSpPr>
        <p:grpSpPr>
          <a:xfrm>
            <a:off x="-528736" y="6485737"/>
            <a:ext cx="12529392" cy="365115"/>
            <a:chOff x="-528736" y="6485737"/>
            <a:chExt cx="12529392" cy="365115"/>
          </a:xfrm>
        </p:grpSpPr>
        <p:graphicFrame>
          <p:nvGraphicFramePr>
            <p:cNvPr id="12" name="Diagram 11">
              <a:extLst>
                <a:ext uri="{FF2B5EF4-FFF2-40B4-BE49-F238E27FC236}">
                  <a16:creationId xmlns:a16="http://schemas.microsoft.com/office/drawing/2014/main" id="{6290A431-D0F2-483F-BF8E-0514A6F606D9}"/>
                </a:ext>
              </a:extLst>
            </p:cNvPr>
            <p:cNvGraphicFramePr/>
            <p:nvPr>
              <p:extLst>
                <p:ext uri="{D42A27DB-BD31-4B8C-83A1-F6EECF244321}">
                  <p14:modId xmlns:p14="http://schemas.microsoft.com/office/powerpoint/2010/main" val="1641899381"/>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893630C4-2BFA-4E82-97CF-1A00A008EB73}"/>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71E359E7-7FEC-4CE0-9548-E0F1953662E3}"/>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2B3386DA-1050-43A5-A060-87C91ECFAAEE}"/>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21</a:t>
              </a:fld>
              <a:endParaRPr lang="en-GB" altLang="en-US" sz="1500" b="1">
                <a:solidFill>
                  <a:schemeClr val="bg1"/>
                </a:solidFill>
              </a:endParaRPr>
            </a:p>
          </p:txBody>
        </p:sp>
      </p:grpSp>
      <p:graphicFrame>
        <p:nvGraphicFramePr>
          <p:cNvPr id="2" name="Table 1">
            <a:extLst>
              <a:ext uri="{FF2B5EF4-FFF2-40B4-BE49-F238E27FC236}">
                <a16:creationId xmlns:a16="http://schemas.microsoft.com/office/drawing/2014/main" id="{C71D701C-61FC-4DDC-8C0B-4053DDBEDA16}"/>
              </a:ext>
            </a:extLst>
          </p:cNvPr>
          <p:cNvGraphicFramePr>
            <a:graphicFrameLocks noGrp="1"/>
          </p:cNvGraphicFramePr>
          <p:nvPr>
            <p:extLst>
              <p:ext uri="{D42A27DB-BD31-4B8C-83A1-F6EECF244321}">
                <p14:modId xmlns:p14="http://schemas.microsoft.com/office/powerpoint/2010/main" val="2162117372"/>
              </p:ext>
            </p:extLst>
          </p:nvPr>
        </p:nvGraphicFramePr>
        <p:xfrm>
          <a:off x="191344" y="556676"/>
          <a:ext cx="11665295" cy="5248588"/>
        </p:xfrm>
        <a:graphic>
          <a:graphicData uri="http://schemas.openxmlformats.org/drawingml/2006/table">
            <a:tbl>
              <a:tblPr>
                <a:tableStyleId>{5940675A-B579-460E-94D1-54222C63F5DA}</a:tableStyleId>
              </a:tblPr>
              <a:tblGrid>
                <a:gridCol w="2250714">
                  <a:extLst>
                    <a:ext uri="{9D8B030D-6E8A-4147-A177-3AD203B41FA5}">
                      <a16:colId xmlns:a16="http://schemas.microsoft.com/office/drawing/2014/main" val="2545006915"/>
                    </a:ext>
                  </a:extLst>
                </a:gridCol>
                <a:gridCol w="2660990">
                  <a:extLst>
                    <a:ext uri="{9D8B030D-6E8A-4147-A177-3AD203B41FA5}">
                      <a16:colId xmlns:a16="http://schemas.microsoft.com/office/drawing/2014/main" val="2373615108"/>
                    </a:ext>
                  </a:extLst>
                </a:gridCol>
                <a:gridCol w="2250714">
                  <a:extLst>
                    <a:ext uri="{9D8B030D-6E8A-4147-A177-3AD203B41FA5}">
                      <a16:colId xmlns:a16="http://schemas.microsoft.com/office/drawing/2014/main" val="3226128501"/>
                    </a:ext>
                  </a:extLst>
                </a:gridCol>
                <a:gridCol w="2252163">
                  <a:extLst>
                    <a:ext uri="{9D8B030D-6E8A-4147-A177-3AD203B41FA5}">
                      <a16:colId xmlns:a16="http://schemas.microsoft.com/office/drawing/2014/main" val="4017713291"/>
                    </a:ext>
                  </a:extLst>
                </a:gridCol>
                <a:gridCol w="2250714">
                  <a:extLst>
                    <a:ext uri="{9D8B030D-6E8A-4147-A177-3AD203B41FA5}">
                      <a16:colId xmlns:a16="http://schemas.microsoft.com/office/drawing/2014/main" val="693720206"/>
                    </a:ext>
                  </a:extLst>
                </a:gridCol>
              </a:tblGrid>
              <a:tr h="480228">
                <a:tc gridSpan="5">
                  <a:txBody>
                    <a:bodyPr/>
                    <a:lstStyle/>
                    <a:p>
                      <a:pPr marL="0" marR="0"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Outcome 3 : Integrated Planning and Service delivery</a:t>
                      </a:r>
                    </a:p>
                  </a:txBody>
                  <a:tcPr marL="49780" marR="49780" marT="49780" marB="49780">
                    <a:solidFill>
                      <a:srgbClr val="C092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3126709"/>
                  </a:ext>
                </a:extLst>
              </a:tr>
              <a:tr h="238256">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Outputs</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Output Indicators</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2020/21</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2021/22</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tc>
                  <a:txBody>
                    <a:bodyPr/>
                    <a:lstStyle/>
                    <a:p>
                      <a:pPr marL="0" marR="0" algn="ctr" fontAlgn="ctr">
                        <a:lnSpc>
                          <a:spcPct val="100000"/>
                        </a:lnSpc>
                        <a:spcBef>
                          <a:spcPts val="285"/>
                        </a:spcBef>
                        <a:spcAft>
                          <a:spcPts val="285"/>
                        </a:spcAft>
                      </a:pPr>
                      <a:r>
                        <a:rPr lang="en-GB" sz="1800" b="1" dirty="0">
                          <a:solidFill>
                            <a:schemeClr val="bg1"/>
                          </a:solidFill>
                          <a:effectLst/>
                          <a:latin typeface="Arial" panose="020B0604020202020204" pitchFamily="34" charset="0"/>
                          <a:cs typeface="Arial" panose="020B0604020202020204" pitchFamily="34" charset="0"/>
                        </a:rPr>
                        <a:t>2021/23</a:t>
                      </a:r>
                      <a:endParaRPr lang="en-US" sz="32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47400" marR="47400" marT="47400" marB="47400">
                    <a:solidFill>
                      <a:srgbClr val="C09200"/>
                    </a:solidFill>
                  </a:tcPr>
                </a:tc>
                <a:extLst>
                  <a:ext uri="{0D108BD9-81ED-4DB2-BD59-A6C34878D82A}">
                    <a16:rowId xmlns:a16="http://schemas.microsoft.com/office/drawing/2014/main" val="2663024409"/>
                  </a:ext>
                </a:extLst>
              </a:tr>
              <a:tr h="802333">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Redesigned CWP Model</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dirty="0">
                          <a:effectLst/>
                          <a:latin typeface="Arial" panose="020B0604020202020204" pitchFamily="34" charset="0"/>
                          <a:cs typeface="Arial" panose="020B0604020202020204" pitchFamily="34" charset="0"/>
                        </a:rPr>
                        <a:t>6.1 Redesigned CWP Model approved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dirty="0">
                          <a:effectLst/>
                          <a:latin typeface="Arial" panose="020B0604020202020204" pitchFamily="34" charset="0"/>
                          <a:cs typeface="Arial" panose="020B0604020202020204" pitchFamily="34" charset="0"/>
                        </a:rPr>
                        <a:t>Redesigned CWP Model approved by the Minister and adopted by Cabinet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dirty="0">
                          <a:effectLst/>
                          <a:latin typeface="Arial" panose="020B0604020202020204" pitchFamily="34" charset="0"/>
                          <a:cs typeface="Arial" panose="020B0604020202020204" pitchFamily="34" charset="0"/>
                        </a:rPr>
                        <a:t>Redesigned CWP Model implemented </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Redesigned CWP Model implemented</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extLst>
                  <a:ext uri="{0D108BD9-81ED-4DB2-BD59-A6C34878D82A}">
                    <a16:rowId xmlns:a16="http://schemas.microsoft.com/office/drawing/2014/main" val="1586424097"/>
                  </a:ext>
                </a:extLst>
              </a:tr>
              <a:tr h="802333">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CWP participants enrolled</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6.2 Number of people participating in the programme by target date</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250 000 people participating in the programme</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250 000 people participating in the programme</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250 000 people participating in the programme</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extLst>
                  <a:ext uri="{0D108BD9-81ED-4DB2-BD59-A6C34878D82A}">
                    <a16:rowId xmlns:a16="http://schemas.microsoft.com/office/drawing/2014/main" val="3850293092"/>
                  </a:ext>
                </a:extLst>
              </a:tr>
              <a:tr h="802333">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CWP participants trained</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6.3 Number of CWP participants trained annually by target date </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25 000 CWP participants trained annually </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25 000 CWP participants trained annually </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25 000 CWP participants trained annually </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extLst>
                  <a:ext uri="{0D108BD9-81ED-4DB2-BD59-A6C34878D82A}">
                    <a16:rowId xmlns:a16="http://schemas.microsoft.com/office/drawing/2014/main" val="3512751327"/>
                  </a:ext>
                </a:extLst>
              </a:tr>
              <a:tr h="661778">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CWP partnership</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6.4 Number of partnerships established by 31 March 2021</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5 partnerships established</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5 partnerships established</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5 partnerships established </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extLst>
                  <a:ext uri="{0D108BD9-81ED-4DB2-BD59-A6C34878D82A}">
                    <a16:rowId xmlns:a16="http://schemas.microsoft.com/office/drawing/2014/main" val="2756686176"/>
                  </a:ext>
                </a:extLst>
              </a:tr>
              <a:tr h="802333">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Agrarian projects</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6.5 Number of agrarian projects established per district</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dirty="0">
                          <a:effectLst/>
                          <a:latin typeface="Arial" panose="020B0604020202020204" pitchFamily="34" charset="0"/>
                          <a:cs typeface="Arial" panose="020B0604020202020204" pitchFamily="34" charset="0"/>
                        </a:rPr>
                        <a:t>Two agrarian projects established per district through CWP</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a:effectLst/>
                          <a:latin typeface="Arial" panose="020B0604020202020204" pitchFamily="34" charset="0"/>
                          <a:cs typeface="Arial" panose="020B0604020202020204" pitchFamily="34" charset="0"/>
                        </a:rPr>
                        <a:t>Two agrarian projects established per district through CWP</a:t>
                      </a:r>
                      <a:endParaRPr lang="en-US" sz="240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tc>
                  <a:txBody>
                    <a:bodyPr/>
                    <a:lstStyle/>
                    <a:p>
                      <a:pPr marL="0" marR="0" fontAlgn="ctr">
                        <a:lnSpc>
                          <a:spcPct val="100000"/>
                        </a:lnSpc>
                        <a:spcBef>
                          <a:spcPts val="285"/>
                        </a:spcBef>
                        <a:spcAft>
                          <a:spcPts val="285"/>
                        </a:spcAft>
                      </a:pPr>
                      <a:r>
                        <a:rPr lang="en-GB" sz="1600" dirty="0">
                          <a:effectLst/>
                          <a:latin typeface="Arial" panose="020B0604020202020204" pitchFamily="34" charset="0"/>
                          <a:cs typeface="Arial" panose="020B0604020202020204" pitchFamily="34" charset="0"/>
                        </a:rPr>
                        <a:t>Two agrarian projects established per district through CWP</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txBody>
                  <a:tcPr marL="49780" marR="49780" marT="49780" marB="49780"/>
                </a:tc>
                <a:extLst>
                  <a:ext uri="{0D108BD9-81ED-4DB2-BD59-A6C34878D82A}">
                    <a16:rowId xmlns:a16="http://schemas.microsoft.com/office/drawing/2014/main" val="203653118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539A-2762-4C78-A47C-82D37C662798}"/>
              </a:ext>
            </a:extLst>
          </p:cNvPr>
          <p:cNvSpPr>
            <a:spLocks noGrp="1"/>
          </p:cNvSpPr>
          <p:nvPr>
            <p:ph type="title"/>
          </p:nvPr>
        </p:nvSpPr>
        <p:spPr>
          <a:xfrm>
            <a:off x="593834" y="2708920"/>
            <a:ext cx="11569147" cy="611614"/>
          </a:xfrm>
          <a:solidFill>
            <a:srgbClr val="C09200"/>
          </a:solidFill>
        </p:spPr>
        <p:txBody>
          <a:bodyPr>
            <a:noAutofit/>
          </a:bodyPr>
          <a:lstStyle/>
          <a:p>
            <a:pPr algn="ctr"/>
            <a:r>
              <a:rPr lang="en-US" alt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PART C: COGTA’S KEY AREAS OF WORK ON COVID-19</a:t>
            </a:r>
            <a:endPar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5" name="Group 4">
            <a:extLst>
              <a:ext uri="{FF2B5EF4-FFF2-40B4-BE49-F238E27FC236}">
                <a16:creationId xmlns:a16="http://schemas.microsoft.com/office/drawing/2014/main" id="{832C6CE6-D988-4B38-81DB-70DA5D94FAB5}"/>
              </a:ext>
            </a:extLst>
          </p:cNvPr>
          <p:cNvGrpSpPr/>
          <p:nvPr/>
        </p:nvGrpSpPr>
        <p:grpSpPr>
          <a:xfrm>
            <a:off x="-456728" y="6485737"/>
            <a:ext cx="12529392" cy="365115"/>
            <a:chOff x="-528736" y="6485737"/>
            <a:chExt cx="12529392" cy="365115"/>
          </a:xfrm>
        </p:grpSpPr>
        <p:graphicFrame>
          <p:nvGraphicFramePr>
            <p:cNvPr id="6" name="Diagram 5">
              <a:extLst>
                <a:ext uri="{FF2B5EF4-FFF2-40B4-BE49-F238E27FC236}">
                  <a16:creationId xmlns:a16="http://schemas.microsoft.com/office/drawing/2014/main" id="{0F41D74E-C0E1-4FB8-9AE8-A9D6A3BBEF5D}"/>
                </a:ext>
              </a:extLst>
            </p:cNvPr>
            <p:cNvGraphicFramePr/>
            <p:nvPr>
              <p:extLst>
                <p:ext uri="{D42A27DB-BD31-4B8C-83A1-F6EECF244321}">
                  <p14:modId xmlns:p14="http://schemas.microsoft.com/office/powerpoint/2010/main" val="3315086388"/>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A225C86F-6B6E-43F5-A210-EC64430047B9}"/>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097DA135-ECDE-4B25-B78C-5B4C69D63B35}"/>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AE324A2A-31F0-4757-BAA6-4F15ADA9EF97}"/>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22</a:t>
              </a:fld>
              <a:endParaRPr lang="en-GB" altLang="en-US" sz="1500" b="1">
                <a:solidFill>
                  <a:schemeClr val="bg1"/>
                </a:solidFill>
              </a:endParaRPr>
            </a:p>
          </p:txBody>
        </p:sp>
      </p:grpSp>
    </p:spTree>
    <p:extLst>
      <p:ext uri="{BB962C8B-B14F-4D97-AF65-F5344CB8AC3E}">
        <p14:creationId xmlns:p14="http://schemas.microsoft.com/office/powerpoint/2010/main" val="3604458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AEDC-1785-DA44-98DF-F817525B0939}"/>
              </a:ext>
            </a:extLst>
          </p:cNvPr>
          <p:cNvSpPr>
            <a:spLocks noGrp="1"/>
          </p:cNvSpPr>
          <p:nvPr>
            <p:ph type="title"/>
          </p:nvPr>
        </p:nvSpPr>
        <p:spPr>
          <a:xfrm>
            <a:off x="0" y="18257"/>
            <a:ext cx="12192000" cy="602431"/>
          </a:xfrm>
          <a:solidFill>
            <a:srgbClr val="D6A300"/>
          </a:solidFill>
        </p:spPr>
        <p:txBody>
          <a:bodyPr>
            <a:normAutofit/>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LOCAL GOVERNMENT SECTOR - TASKS</a:t>
            </a:r>
          </a:p>
        </p:txBody>
      </p:sp>
      <p:sp>
        <p:nvSpPr>
          <p:cNvPr id="3" name="Content Placeholder 2">
            <a:extLst>
              <a:ext uri="{FF2B5EF4-FFF2-40B4-BE49-F238E27FC236}">
                <a16:creationId xmlns:a16="http://schemas.microsoft.com/office/drawing/2014/main" id="{BA877385-DB63-244D-856F-FCB52C118116}"/>
              </a:ext>
            </a:extLst>
          </p:cNvPr>
          <p:cNvSpPr>
            <a:spLocks noGrp="1"/>
          </p:cNvSpPr>
          <p:nvPr>
            <p:ph idx="1"/>
          </p:nvPr>
        </p:nvSpPr>
        <p:spPr>
          <a:xfrm>
            <a:off x="246743" y="1248229"/>
            <a:ext cx="11567886" cy="5473246"/>
          </a:xfrm>
        </p:spPr>
        <p:txBody>
          <a:bodyPr>
            <a:normAutofit fontScale="92500" lnSpcReduction="10000"/>
          </a:bodyPr>
          <a:lstStyle/>
          <a:p>
            <a:pPr marL="514350" lvl="0" indent="-514350">
              <a:buFont typeface="+mj-lt"/>
              <a:buAutoNum type="arabicPeriod"/>
            </a:pPr>
            <a:r>
              <a:rPr lang="en-GB" dirty="0"/>
              <a:t>Implement the National Strategic Plan to manage Covid-19 </a:t>
            </a:r>
          </a:p>
          <a:p>
            <a:pPr marL="514350" lvl="0" indent="-514350">
              <a:buFont typeface="+mj-lt"/>
              <a:buAutoNum type="arabicPeriod"/>
            </a:pPr>
            <a:r>
              <a:rPr lang="en-GB" dirty="0"/>
              <a:t>Develop a Local Government response to COVID-19 </a:t>
            </a:r>
          </a:p>
          <a:p>
            <a:pPr marL="514350" lvl="0" indent="-514350">
              <a:buFont typeface="+mj-lt"/>
              <a:buAutoNum type="arabicPeriod"/>
            </a:pPr>
            <a:r>
              <a:rPr lang="en-GB" dirty="0"/>
              <a:t>Identify sites for isolation and quarantine in the District in collaboration with the National Command Centre and in line with national directives;</a:t>
            </a:r>
            <a:endParaRPr lang="en-ZA" dirty="0"/>
          </a:p>
          <a:p>
            <a:pPr marL="514350" lvl="0" indent="-514350">
              <a:buFont typeface="+mj-lt"/>
              <a:buAutoNum type="arabicPeriod"/>
            </a:pPr>
            <a:r>
              <a:rPr lang="en-GB" dirty="0"/>
              <a:t>Support contact tracing in collaboration with the Department of Health;</a:t>
            </a:r>
            <a:endParaRPr lang="en-ZA" dirty="0"/>
          </a:p>
          <a:p>
            <a:pPr marL="514350" lvl="0" indent="-514350">
              <a:buFont typeface="+mj-lt"/>
              <a:buAutoNum type="arabicPeriod"/>
            </a:pPr>
            <a:r>
              <a:rPr lang="en-GB" dirty="0"/>
              <a:t>Conduct a capacity, capability and skills audit to ascertain the strengths and gaps in the district/metro;</a:t>
            </a:r>
            <a:endParaRPr lang="en-ZA" dirty="0"/>
          </a:p>
          <a:p>
            <a:pPr marL="514350" lvl="0" indent="-514350">
              <a:buFont typeface="+mj-lt"/>
              <a:buAutoNum type="arabicPeriod"/>
            </a:pPr>
            <a:r>
              <a:rPr lang="en-GB" dirty="0"/>
              <a:t>Coordinate the development and implementation of District/Metro municipalities response plans;</a:t>
            </a:r>
            <a:endParaRPr lang="en-ZA" dirty="0"/>
          </a:p>
          <a:p>
            <a:pPr marL="514350" lvl="0" indent="-514350">
              <a:buFont typeface="+mj-lt"/>
              <a:buAutoNum type="arabicPeriod"/>
            </a:pPr>
            <a:r>
              <a:rPr lang="en-GB" dirty="0"/>
              <a:t>Support awareness and communications in line with national messages and standards;</a:t>
            </a:r>
            <a:endParaRPr lang="en-ZA" dirty="0"/>
          </a:p>
          <a:p>
            <a:pPr marL="514350" lvl="0" indent="-514350">
              <a:buFont typeface="+mj-lt"/>
              <a:buAutoNum type="arabicPeriod"/>
            </a:pPr>
            <a:r>
              <a:rPr lang="en-GB" dirty="0"/>
              <a:t>Implements integrated, coherent and ward-based interventions; and</a:t>
            </a:r>
            <a:endParaRPr lang="en-ZA" dirty="0"/>
          </a:p>
          <a:p>
            <a:pPr marL="514350" lvl="0" indent="-514350">
              <a:buFont typeface="+mj-lt"/>
              <a:buAutoNum type="arabicPeriod"/>
            </a:pPr>
            <a:r>
              <a:rPr lang="en-GB" dirty="0"/>
              <a:t>Monitor impact of the pandemic and interventions. </a:t>
            </a:r>
            <a:endParaRPr lang="en-ZA" dirty="0"/>
          </a:p>
          <a:p>
            <a:endParaRPr lang="en-US" dirty="0"/>
          </a:p>
        </p:txBody>
      </p:sp>
      <p:sp>
        <p:nvSpPr>
          <p:cNvPr id="4" name="Slide Number Placeholder 3">
            <a:extLst>
              <a:ext uri="{FF2B5EF4-FFF2-40B4-BE49-F238E27FC236}">
                <a16:creationId xmlns:a16="http://schemas.microsoft.com/office/drawing/2014/main" id="{F9A7A03B-5389-9E49-9CDC-68E7635F29A9}"/>
              </a:ext>
            </a:extLst>
          </p:cNvPr>
          <p:cNvSpPr>
            <a:spLocks noGrp="1"/>
          </p:cNvSpPr>
          <p:nvPr>
            <p:ph type="sldNum" sz="quarter" idx="12"/>
          </p:nvPr>
        </p:nvSpPr>
        <p:spPr/>
        <p:txBody>
          <a:bodyPr/>
          <a:lstStyle/>
          <a:p>
            <a:fld id="{04DD4C94-BD3A-E84C-8EBA-13E3B4996004}" type="slidenum">
              <a:rPr lang="en-US" smtClean="0"/>
              <a:t>23</a:t>
            </a:fld>
            <a:endParaRPr lang="en-US"/>
          </a:p>
        </p:txBody>
      </p:sp>
    </p:spTree>
    <p:extLst>
      <p:ext uri="{BB962C8B-B14F-4D97-AF65-F5344CB8AC3E}">
        <p14:creationId xmlns:p14="http://schemas.microsoft.com/office/powerpoint/2010/main" val="2908465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3756-E534-EA41-B390-B3CBF902EC50}"/>
              </a:ext>
            </a:extLst>
          </p:cNvPr>
          <p:cNvSpPr>
            <a:spLocks noGrp="1"/>
          </p:cNvSpPr>
          <p:nvPr>
            <p:ph type="title"/>
          </p:nvPr>
        </p:nvSpPr>
        <p:spPr>
          <a:xfrm>
            <a:off x="0" y="22791"/>
            <a:ext cx="12191999" cy="525890"/>
          </a:xfrm>
          <a:solidFill>
            <a:srgbClr val="D6A300"/>
          </a:solidFill>
        </p:spPr>
        <p:txBody>
          <a:bodyPr vert="horz" lIns="91440" tIns="45720" rIns="91440" bIns="45720" rtlCol="0" anchor="ctr">
            <a:normAutofit/>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CHALLENGES RAISED BY THE LOCAL GOVERNMENT SECTOR</a:t>
            </a:r>
          </a:p>
        </p:txBody>
      </p:sp>
      <p:sp>
        <p:nvSpPr>
          <p:cNvPr id="3" name="Content Placeholder 2">
            <a:extLst>
              <a:ext uri="{FF2B5EF4-FFF2-40B4-BE49-F238E27FC236}">
                <a16:creationId xmlns:a16="http://schemas.microsoft.com/office/drawing/2014/main" id="{4B6596D1-07D7-DF41-9932-CE08499C76E7}"/>
              </a:ext>
            </a:extLst>
          </p:cNvPr>
          <p:cNvSpPr>
            <a:spLocks noGrp="1"/>
          </p:cNvSpPr>
          <p:nvPr>
            <p:ph idx="1"/>
          </p:nvPr>
        </p:nvSpPr>
        <p:spPr>
          <a:xfrm>
            <a:off x="232475" y="1348353"/>
            <a:ext cx="11747715" cy="5373122"/>
          </a:xfrm>
        </p:spPr>
        <p:txBody>
          <a:bodyPr>
            <a:normAutofit lnSpcReduction="10000"/>
          </a:bodyPr>
          <a:lstStyle/>
          <a:p>
            <a:pPr marL="514350" lvl="0" indent="-514350">
              <a:buFont typeface="+mj-lt"/>
              <a:buAutoNum type="arabicPeriod"/>
            </a:pPr>
            <a:r>
              <a:rPr lang="en-GB" dirty="0"/>
              <a:t>Managing social distance regulation.</a:t>
            </a:r>
            <a:endParaRPr lang="en-ZA" dirty="0"/>
          </a:p>
          <a:p>
            <a:pPr marL="514350" lvl="0" indent="-514350">
              <a:buFont typeface="+mj-lt"/>
              <a:buAutoNum type="arabicPeriod"/>
            </a:pPr>
            <a:r>
              <a:rPr lang="en-GB" dirty="0"/>
              <a:t>Water infrastructure and the distribution of water tanks. </a:t>
            </a:r>
            <a:endParaRPr lang="en-ZA" dirty="0"/>
          </a:p>
          <a:p>
            <a:pPr marL="514350" lvl="0" indent="-514350">
              <a:buFont typeface="+mj-lt"/>
              <a:buAutoNum type="arabicPeriod"/>
            </a:pPr>
            <a:r>
              <a:rPr lang="en-GB" dirty="0"/>
              <a:t>Shortage of Personal Protective Equipment (PPE) used by essential workers. </a:t>
            </a:r>
            <a:endParaRPr lang="en-ZA" dirty="0"/>
          </a:p>
          <a:p>
            <a:pPr marL="514350" lvl="0" indent="-514350">
              <a:buFont typeface="+mj-lt"/>
              <a:buAutoNum type="arabicPeriod"/>
            </a:pPr>
            <a:r>
              <a:rPr lang="en-GB" dirty="0"/>
              <a:t>Shortage of sanitizers, gloves and masks. </a:t>
            </a:r>
            <a:endParaRPr lang="en-ZA" dirty="0"/>
          </a:p>
          <a:p>
            <a:pPr marL="514350" lvl="0" indent="-514350">
              <a:buFont typeface="+mj-lt"/>
              <a:buAutoNum type="arabicPeriod"/>
            </a:pPr>
            <a:r>
              <a:rPr lang="en-ZA" dirty="0"/>
              <a:t>Shortage of capacity to assess identified quarantine sites. </a:t>
            </a:r>
          </a:p>
          <a:p>
            <a:pPr marL="514350" lvl="0" indent="-514350">
              <a:buFont typeface="+mj-lt"/>
              <a:buAutoNum type="arabicPeriod"/>
            </a:pPr>
            <a:r>
              <a:rPr lang="en-ZA" dirty="0"/>
              <a:t>The management of ensuring that homeless people are relocated to places safety/quarantine sites.</a:t>
            </a:r>
          </a:p>
          <a:p>
            <a:pPr marL="514350" lvl="0" indent="-514350">
              <a:buFont typeface="+mj-lt"/>
              <a:buAutoNum type="arabicPeriod"/>
            </a:pPr>
            <a:r>
              <a:rPr lang="en-ZA" dirty="0"/>
              <a:t>Material to decant public facilities such as community centres and taxi ranks. </a:t>
            </a:r>
          </a:p>
          <a:p>
            <a:pPr marL="514350" lvl="0" indent="-514350">
              <a:buFont typeface="+mj-lt"/>
              <a:buAutoNum type="arabicPeriod"/>
            </a:pPr>
            <a:r>
              <a:rPr lang="en-ZA" dirty="0"/>
              <a:t>Distance remains a challenge for the identification of quarantine sites. </a:t>
            </a:r>
          </a:p>
          <a:p>
            <a:pPr marL="514350" lvl="0" indent="-514350">
              <a:buFont typeface="+mj-lt"/>
              <a:buAutoNum type="arabicPeriod"/>
            </a:pPr>
            <a:r>
              <a:rPr lang="en-ZA" dirty="0"/>
              <a:t>Not enough quarantine sites. Some municipalities are opting to make use of stadiums. </a:t>
            </a:r>
          </a:p>
          <a:p>
            <a:endParaRPr lang="en-US" dirty="0"/>
          </a:p>
        </p:txBody>
      </p:sp>
      <p:grpSp>
        <p:nvGrpSpPr>
          <p:cNvPr id="5" name="Group 4">
            <a:extLst>
              <a:ext uri="{FF2B5EF4-FFF2-40B4-BE49-F238E27FC236}">
                <a16:creationId xmlns:a16="http://schemas.microsoft.com/office/drawing/2014/main" id="{31E6EB2D-D641-47B1-954E-9032CF61E4B4}"/>
              </a:ext>
            </a:extLst>
          </p:cNvPr>
          <p:cNvGrpSpPr/>
          <p:nvPr/>
        </p:nvGrpSpPr>
        <p:grpSpPr>
          <a:xfrm>
            <a:off x="-456728" y="6485737"/>
            <a:ext cx="12529392" cy="365115"/>
            <a:chOff x="-528736" y="6485737"/>
            <a:chExt cx="12529392" cy="365115"/>
          </a:xfrm>
        </p:grpSpPr>
        <p:graphicFrame>
          <p:nvGraphicFramePr>
            <p:cNvPr id="6" name="Diagram 5">
              <a:extLst>
                <a:ext uri="{FF2B5EF4-FFF2-40B4-BE49-F238E27FC236}">
                  <a16:creationId xmlns:a16="http://schemas.microsoft.com/office/drawing/2014/main" id="{802A28D7-FF6E-449B-9141-AC25F613C226}"/>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A2CBCB0F-17D1-4633-B7A1-6B70134E16EE}"/>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41865BB6-16E5-467F-834E-B678F8AC2992}"/>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19DBC06F-EA65-4677-8A49-E750BB1FD06F}"/>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24</a:t>
              </a:fld>
              <a:endParaRPr lang="en-GB" altLang="en-US" sz="1500" b="1">
                <a:solidFill>
                  <a:schemeClr val="bg1"/>
                </a:solidFill>
              </a:endParaRPr>
            </a:p>
          </p:txBody>
        </p:sp>
      </p:grpSp>
    </p:spTree>
    <p:extLst>
      <p:ext uri="{BB962C8B-B14F-4D97-AF65-F5344CB8AC3E}">
        <p14:creationId xmlns:p14="http://schemas.microsoft.com/office/powerpoint/2010/main" val="981723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04DE-28F2-114B-9BBA-BDB1AD6AF402}"/>
              </a:ext>
            </a:extLst>
          </p:cNvPr>
          <p:cNvSpPr>
            <a:spLocks noGrp="1"/>
          </p:cNvSpPr>
          <p:nvPr>
            <p:ph type="title"/>
          </p:nvPr>
        </p:nvSpPr>
        <p:spPr>
          <a:xfrm>
            <a:off x="0" y="1"/>
            <a:ext cx="12192000" cy="1066198"/>
          </a:xfrm>
          <a:solidFill>
            <a:srgbClr val="D6A300"/>
          </a:solidFill>
        </p:spPr>
        <p:txBody>
          <a:bodyPr vert="horz" lIns="91440" tIns="45720" rIns="91440" bIns="45720" rtlCol="0" anchor="ctr">
            <a:normAutofit/>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LG RESPONSE TO COVID-19</a:t>
            </a:r>
          </a:p>
        </p:txBody>
      </p:sp>
      <p:sp>
        <p:nvSpPr>
          <p:cNvPr id="4" name="Slide Number Placeholder 3">
            <a:extLst>
              <a:ext uri="{FF2B5EF4-FFF2-40B4-BE49-F238E27FC236}">
                <a16:creationId xmlns:a16="http://schemas.microsoft.com/office/drawing/2014/main" id="{2267AB10-A084-D745-A007-2934DFA809FA}"/>
              </a:ext>
            </a:extLst>
          </p:cNvPr>
          <p:cNvSpPr>
            <a:spLocks noGrp="1"/>
          </p:cNvSpPr>
          <p:nvPr>
            <p:ph type="sldNum" sz="quarter" idx="12"/>
          </p:nvPr>
        </p:nvSpPr>
        <p:spPr/>
        <p:txBody>
          <a:bodyPr/>
          <a:lstStyle/>
          <a:p>
            <a:fld id="{04DD4C94-BD3A-E84C-8EBA-13E3B4996004}" type="slidenum">
              <a:rPr lang="en-US" smtClean="0"/>
              <a:t>25</a:t>
            </a:fld>
            <a:endParaRPr lang="en-US"/>
          </a:p>
        </p:txBody>
      </p:sp>
      <p:pic>
        <p:nvPicPr>
          <p:cNvPr id="5" name="Picture 4">
            <a:extLst>
              <a:ext uri="{FF2B5EF4-FFF2-40B4-BE49-F238E27FC236}">
                <a16:creationId xmlns:a16="http://schemas.microsoft.com/office/drawing/2014/main" id="{0FB58CD1-8DBB-A142-98E6-19DD04C92B29}"/>
              </a:ext>
            </a:extLst>
          </p:cNvPr>
          <p:cNvPicPr>
            <a:picLocks noChangeAspect="1"/>
          </p:cNvPicPr>
          <p:nvPr/>
        </p:nvPicPr>
        <p:blipFill>
          <a:blip r:embed="rId2"/>
          <a:stretch>
            <a:fillRect/>
          </a:stretch>
        </p:blipFill>
        <p:spPr>
          <a:xfrm>
            <a:off x="838200" y="1134587"/>
            <a:ext cx="10039703" cy="5655276"/>
          </a:xfrm>
          <a:prstGeom prst="rect">
            <a:avLst/>
          </a:prstGeom>
        </p:spPr>
      </p:pic>
      <p:grpSp>
        <p:nvGrpSpPr>
          <p:cNvPr id="6" name="Group 5">
            <a:extLst>
              <a:ext uri="{FF2B5EF4-FFF2-40B4-BE49-F238E27FC236}">
                <a16:creationId xmlns:a16="http://schemas.microsoft.com/office/drawing/2014/main" id="{A3867941-3F01-4F6D-B55C-285329318763}"/>
              </a:ext>
            </a:extLst>
          </p:cNvPr>
          <p:cNvGrpSpPr/>
          <p:nvPr/>
        </p:nvGrpSpPr>
        <p:grpSpPr>
          <a:xfrm>
            <a:off x="-456728" y="6485737"/>
            <a:ext cx="12529392" cy="365115"/>
            <a:chOff x="-528736" y="6485737"/>
            <a:chExt cx="12529392" cy="365115"/>
          </a:xfrm>
        </p:grpSpPr>
        <p:graphicFrame>
          <p:nvGraphicFramePr>
            <p:cNvPr id="7" name="Diagram 6">
              <a:extLst>
                <a:ext uri="{FF2B5EF4-FFF2-40B4-BE49-F238E27FC236}">
                  <a16:creationId xmlns:a16="http://schemas.microsoft.com/office/drawing/2014/main" id="{8FC25B00-FB96-475C-8B4F-87EC6FB39270}"/>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6A7A8986-474E-4E0F-920F-7F307D0D9C9E}"/>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BF608F9B-C960-4EC5-B3BF-B2C048C6EA8D}"/>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0" name="Slide Number Placeholder 1">
              <a:extLst>
                <a:ext uri="{FF2B5EF4-FFF2-40B4-BE49-F238E27FC236}">
                  <a16:creationId xmlns:a16="http://schemas.microsoft.com/office/drawing/2014/main" id="{30E879F6-02DC-4930-9FF4-6C45FE6E17A4}"/>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25</a:t>
              </a:fld>
              <a:endParaRPr lang="en-GB" altLang="en-US" sz="1500" b="1">
                <a:solidFill>
                  <a:schemeClr val="bg1"/>
                </a:solidFill>
              </a:endParaRPr>
            </a:p>
          </p:txBody>
        </p:sp>
      </p:grpSp>
    </p:spTree>
    <p:extLst>
      <p:ext uri="{BB962C8B-B14F-4D97-AF65-F5344CB8AC3E}">
        <p14:creationId xmlns:p14="http://schemas.microsoft.com/office/powerpoint/2010/main" val="67443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B22E16-BC53-C04C-88B1-AF7C35FDD445}"/>
              </a:ext>
            </a:extLst>
          </p:cNvPr>
          <p:cNvSpPr>
            <a:spLocks noGrp="1"/>
          </p:cNvSpPr>
          <p:nvPr>
            <p:ph type="sldNum" sz="quarter" idx="12"/>
          </p:nvPr>
        </p:nvSpPr>
        <p:spPr/>
        <p:txBody>
          <a:bodyPr/>
          <a:lstStyle/>
          <a:p>
            <a:fld id="{04DD4C94-BD3A-E84C-8EBA-13E3B4996004}" type="slidenum">
              <a:rPr lang="en-US" smtClean="0"/>
              <a:t>26</a:t>
            </a:fld>
            <a:endParaRPr lang="en-US"/>
          </a:p>
        </p:txBody>
      </p:sp>
      <p:graphicFrame>
        <p:nvGraphicFramePr>
          <p:cNvPr id="5" name="Diagram 4">
            <a:extLst>
              <a:ext uri="{FF2B5EF4-FFF2-40B4-BE49-F238E27FC236}">
                <a16:creationId xmlns:a16="http://schemas.microsoft.com/office/drawing/2014/main" id="{88CDCC96-A6E4-044C-83A9-95CAFE9217CC}"/>
              </a:ext>
            </a:extLst>
          </p:cNvPr>
          <p:cNvGraphicFramePr/>
          <p:nvPr/>
        </p:nvGraphicFramePr>
        <p:xfrm>
          <a:off x="108488" y="0"/>
          <a:ext cx="12083512"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5563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3D2A0-2C6C-4C43-A73D-B5135CB57FC4}"/>
              </a:ext>
            </a:extLst>
          </p:cNvPr>
          <p:cNvSpPr>
            <a:spLocks noGrp="1"/>
          </p:cNvSpPr>
          <p:nvPr>
            <p:ph type="title"/>
          </p:nvPr>
        </p:nvSpPr>
        <p:spPr>
          <a:xfrm>
            <a:off x="0" y="1"/>
            <a:ext cx="12192000" cy="923018"/>
          </a:xfrm>
          <a:solidFill>
            <a:srgbClr val="D6A300"/>
          </a:solidFill>
        </p:spPr>
        <p:txBody>
          <a:bodyPr vert="horz" lIns="91440" tIns="45720" rIns="91440" bIns="45720" rtlCol="0" anchor="ctr">
            <a:normAutofit/>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WORKING PROGRESS IN RESPONSE TO COVID-19 </a:t>
            </a:r>
          </a:p>
        </p:txBody>
      </p:sp>
      <p:sp>
        <p:nvSpPr>
          <p:cNvPr id="3" name="Content Placeholder 2">
            <a:extLst>
              <a:ext uri="{FF2B5EF4-FFF2-40B4-BE49-F238E27FC236}">
                <a16:creationId xmlns:a16="http://schemas.microsoft.com/office/drawing/2014/main" id="{4121A7E5-CBC7-EB4E-AAF6-B493C34C547D}"/>
              </a:ext>
            </a:extLst>
          </p:cNvPr>
          <p:cNvSpPr>
            <a:spLocks noGrp="1"/>
          </p:cNvSpPr>
          <p:nvPr>
            <p:ph idx="1"/>
          </p:nvPr>
        </p:nvSpPr>
        <p:spPr>
          <a:xfrm>
            <a:off x="0" y="1059544"/>
            <a:ext cx="12192000" cy="5798456"/>
          </a:xfrm>
        </p:spPr>
        <p:txBody>
          <a:bodyPr>
            <a:normAutofit fontScale="92500" lnSpcReduction="20000"/>
          </a:bodyPr>
          <a:lstStyle/>
          <a:p>
            <a:pPr marL="971550" lvl="1" indent="-514350">
              <a:buFont typeface="+mj-lt"/>
              <a:buAutoNum type="arabicPeriod"/>
            </a:pPr>
            <a:r>
              <a:rPr lang="en-GB" sz="2700" dirty="0"/>
              <a:t>National, provincial, and municipal covid-19 command centres have been established. </a:t>
            </a:r>
          </a:p>
          <a:p>
            <a:pPr marL="971550" lvl="1" indent="-514350">
              <a:buFont typeface="+mj-lt"/>
              <a:buAutoNum type="arabicPeriod"/>
            </a:pPr>
            <a:endParaRPr lang="en-ZA" sz="2700" dirty="0"/>
          </a:p>
          <a:p>
            <a:pPr marL="971550" lvl="1" indent="-514350">
              <a:buFont typeface="+mj-lt"/>
              <a:buAutoNum type="arabicPeriod"/>
            </a:pPr>
            <a:r>
              <a:rPr lang="en-ZA" sz="2700" dirty="0"/>
              <a:t>Implementation of the Local Government response to Covid-19 </a:t>
            </a:r>
          </a:p>
          <a:p>
            <a:pPr marL="971550" lvl="1" indent="-514350">
              <a:buFont typeface="+mj-lt"/>
              <a:buAutoNum type="arabicPeriod"/>
            </a:pPr>
            <a:endParaRPr lang="en-ZA" sz="2700" dirty="0"/>
          </a:p>
          <a:p>
            <a:pPr marL="971550" lvl="1" indent="-514350">
              <a:buFont typeface="+mj-lt"/>
              <a:buAutoNum type="arabicPeriod"/>
            </a:pPr>
            <a:r>
              <a:rPr lang="en-ZA" sz="2700" dirty="0"/>
              <a:t>Systems are in place to ensure that the whole of government responds to Covid-19. </a:t>
            </a:r>
          </a:p>
          <a:p>
            <a:pPr marL="971550" lvl="1" indent="-514350">
              <a:buFont typeface="+mj-lt"/>
              <a:buAutoNum type="arabicPeriod"/>
            </a:pPr>
            <a:endParaRPr lang="en-ZA" sz="2700" dirty="0"/>
          </a:p>
          <a:p>
            <a:pPr marL="971550" lvl="1" indent="-514350">
              <a:buFont typeface="+mj-lt"/>
              <a:buAutoNum type="arabicPeriod"/>
            </a:pPr>
            <a:r>
              <a:rPr lang="en-ZA" sz="2700" dirty="0"/>
              <a:t>Local government contribution to the economic recovery plan. </a:t>
            </a:r>
          </a:p>
          <a:p>
            <a:pPr marL="971550" lvl="1" indent="-514350">
              <a:buFont typeface="+mj-lt"/>
              <a:buAutoNum type="arabicPeriod"/>
            </a:pPr>
            <a:endParaRPr lang="en-ZA" sz="2700" dirty="0"/>
          </a:p>
          <a:p>
            <a:pPr marL="971550" lvl="1" indent="-514350">
              <a:buFont typeface="+mj-lt"/>
              <a:buAutoNum type="arabicPeriod"/>
            </a:pPr>
            <a:r>
              <a:rPr lang="en-ZA" sz="2700" dirty="0"/>
              <a:t>Meaningful partnership are in place to enable to sector to respond to Covid-19. </a:t>
            </a:r>
          </a:p>
          <a:p>
            <a:pPr marL="971550" lvl="1" indent="-514350">
              <a:buFont typeface="+mj-lt"/>
              <a:buAutoNum type="arabicPeriod"/>
            </a:pPr>
            <a:endParaRPr lang="en-ZA" sz="2700" dirty="0"/>
          </a:p>
          <a:p>
            <a:pPr marL="971550" lvl="1" indent="-514350">
              <a:buFont typeface="+mj-lt"/>
              <a:buAutoNum type="arabicPeriod"/>
            </a:pPr>
            <a:r>
              <a:rPr lang="en-ZA" sz="2700" dirty="0"/>
              <a:t>Regulation are in place to guide the country on how manage the pandemic. </a:t>
            </a:r>
          </a:p>
          <a:p>
            <a:pPr marL="971550" lvl="1" indent="-514350">
              <a:buFont typeface="+mj-lt"/>
              <a:buAutoNum type="arabicPeriod"/>
            </a:pPr>
            <a:endParaRPr lang="en-ZA" sz="2700" dirty="0"/>
          </a:p>
          <a:p>
            <a:pPr marL="971550" lvl="1" indent="-514350">
              <a:buFont typeface="+mj-lt"/>
              <a:buAutoNum type="arabicPeriod"/>
            </a:pPr>
            <a:r>
              <a:rPr lang="en-ZA" sz="2700" dirty="0"/>
              <a:t>Quarantine sites have been identified by municipalities.</a:t>
            </a:r>
          </a:p>
          <a:p>
            <a:pPr marL="971550" lvl="1" indent="-514350">
              <a:buFont typeface="+mj-lt"/>
              <a:buAutoNum type="arabicPeriod"/>
            </a:pPr>
            <a:endParaRPr lang="en-ZA" sz="2700" dirty="0"/>
          </a:p>
          <a:p>
            <a:pPr marL="971550" lvl="1" indent="-514350">
              <a:buFont typeface="+mj-lt"/>
              <a:buAutoNum type="arabicPeriod"/>
            </a:pPr>
            <a:r>
              <a:rPr lang="en-ZA" sz="2700" dirty="0"/>
              <a:t>Decanting of public spaces like taxi ranks are taking place.  </a:t>
            </a:r>
          </a:p>
          <a:p>
            <a:pPr lvl="1"/>
            <a:endParaRPr lang="en-GB" sz="2700" dirty="0"/>
          </a:p>
          <a:p>
            <a:pPr marL="0" indent="0">
              <a:buNone/>
            </a:pPr>
            <a:endParaRPr lang="en-US" dirty="0"/>
          </a:p>
        </p:txBody>
      </p:sp>
      <p:sp>
        <p:nvSpPr>
          <p:cNvPr id="4" name="Slide Number Placeholder 3">
            <a:extLst>
              <a:ext uri="{FF2B5EF4-FFF2-40B4-BE49-F238E27FC236}">
                <a16:creationId xmlns:a16="http://schemas.microsoft.com/office/drawing/2014/main" id="{441F3EB1-0E1E-8C40-8674-BDF2DF6EA36C}"/>
              </a:ext>
            </a:extLst>
          </p:cNvPr>
          <p:cNvSpPr>
            <a:spLocks noGrp="1"/>
          </p:cNvSpPr>
          <p:nvPr>
            <p:ph type="sldNum" sz="quarter" idx="12"/>
          </p:nvPr>
        </p:nvSpPr>
        <p:spPr/>
        <p:txBody>
          <a:bodyPr/>
          <a:lstStyle/>
          <a:p>
            <a:fld id="{04DD4C94-BD3A-E84C-8EBA-13E3B4996004}" type="slidenum">
              <a:rPr lang="en-US" smtClean="0"/>
              <a:t>27</a:t>
            </a:fld>
            <a:endParaRPr lang="en-US" dirty="0"/>
          </a:p>
        </p:txBody>
      </p:sp>
      <p:grpSp>
        <p:nvGrpSpPr>
          <p:cNvPr id="5" name="Group 4">
            <a:extLst>
              <a:ext uri="{FF2B5EF4-FFF2-40B4-BE49-F238E27FC236}">
                <a16:creationId xmlns:a16="http://schemas.microsoft.com/office/drawing/2014/main" id="{FAB86ACA-DCA8-41EC-BBE1-6DF1182F1B4F}"/>
              </a:ext>
            </a:extLst>
          </p:cNvPr>
          <p:cNvGrpSpPr/>
          <p:nvPr/>
        </p:nvGrpSpPr>
        <p:grpSpPr>
          <a:xfrm>
            <a:off x="-456728" y="6485737"/>
            <a:ext cx="12529392" cy="365115"/>
            <a:chOff x="-528736" y="6485737"/>
            <a:chExt cx="12529392" cy="365115"/>
          </a:xfrm>
        </p:grpSpPr>
        <p:graphicFrame>
          <p:nvGraphicFramePr>
            <p:cNvPr id="6" name="Diagram 5">
              <a:extLst>
                <a:ext uri="{FF2B5EF4-FFF2-40B4-BE49-F238E27FC236}">
                  <a16:creationId xmlns:a16="http://schemas.microsoft.com/office/drawing/2014/main" id="{311B6EDE-6C69-4762-9D5E-3D1A6700B7B1}"/>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6E804706-AC6A-4005-9133-D47C9121E443}"/>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F3283845-1D77-4209-9A94-5D58DBADB47D}"/>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80AA1A48-7DAC-48C0-BE30-B9E3AD795AE1}"/>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27</a:t>
              </a:fld>
              <a:endParaRPr lang="en-GB" altLang="en-US" sz="1500" b="1">
                <a:solidFill>
                  <a:schemeClr val="bg1"/>
                </a:solidFill>
              </a:endParaRPr>
            </a:p>
          </p:txBody>
        </p:sp>
      </p:grpSp>
    </p:spTree>
    <p:extLst>
      <p:ext uri="{BB962C8B-B14F-4D97-AF65-F5344CB8AC3E}">
        <p14:creationId xmlns:p14="http://schemas.microsoft.com/office/powerpoint/2010/main" val="2951324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B481-EE6D-4249-9649-C7D1D057B832}"/>
              </a:ext>
            </a:extLst>
          </p:cNvPr>
          <p:cNvSpPr>
            <a:spLocks noGrp="1"/>
          </p:cNvSpPr>
          <p:nvPr>
            <p:ph type="title"/>
          </p:nvPr>
        </p:nvSpPr>
        <p:spPr>
          <a:xfrm>
            <a:off x="0" y="0"/>
            <a:ext cx="12192000" cy="620688"/>
          </a:xfrm>
          <a:solidFill>
            <a:srgbClr val="D6A300"/>
          </a:solidFill>
        </p:spPr>
        <p:txBody>
          <a:bodyPr vert="horz" lIns="91440" tIns="45720" rIns="91440" bIns="45720" rtlCol="0" anchor="ctr">
            <a:normAutofit/>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ACTIVATION OF DISASTER OPERATION CENTRE </a:t>
            </a:r>
          </a:p>
        </p:txBody>
      </p:sp>
      <p:sp>
        <p:nvSpPr>
          <p:cNvPr id="3" name="Content Placeholder 2">
            <a:extLst>
              <a:ext uri="{FF2B5EF4-FFF2-40B4-BE49-F238E27FC236}">
                <a16:creationId xmlns:a16="http://schemas.microsoft.com/office/drawing/2014/main" id="{9834E766-6BC1-9C4B-A64A-EE8DAC4131BD}"/>
              </a:ext>
            </a:extLst>
          </p:cNvPr>
          <p:cNvSpPr>
            <a:spLocks noGrp="1"/>
          </p:cNvSpPr>
          <p:nvPr>
            <p:ph idx="1"/>
          </p:nvPr>
        </p:nvSpPr>
        <p:spPr>
          <a:xfrm>
            <a:off x="4943872" y="1578996"/>
            <a:ext cx="7248128" cy="4549668"/>
          </a:xfrm>
        </p:spPr>
        <p:txBody>
          <a:bodyPr>
            <a:normAutofit/>
          </a:bodyPr>
          <a:lstStyle/>
          <a:p>
            <a:pPr marL="0" indent="0">
              <a:buNone/>
            </a:pPr>
            <a:r>
              <a:rPr lang="en-GB" dirty="0"/>
              <a:t>TELKOM supported by BCX availed information technology systems that enables the National Management Nerve </a:t>
            </a:r>
            <a:r>
              <a:rPr lang="en-GB" dirty="0" err="1"/>
              <a:t>Center</a:t>
            </a:r>
            <a:r>
              <a:rPr lang="en-GB" dirty="0"/>
              <a:t> to communicate remotely with all 9 provinces and all municipality. </a:t>
            </a:r>
          </a:p>
          <a:p>
            <a:pPr marL="0" indent="0">
              <a:buNone/>
            </a:pPr>
            <a:endParaRPr lang="en-GB" dirty="0"/>
          </a:p>
          <a:p>
            <a:pPr marL="0" indent="0">
              <a:buNone/>
            </a:pPr>
            <a:r>
              <a:rPr lang="en-GB" sz="5600" b="1" dirty="0"/>
              <a:t>Tel: 0862 00 00 00</a:t>
            </a:r>
          </a:p>
          <a:p>
            <a:pPr marL="0" indent="0">
              <a:buNone/>
            </a:pPr>
            <a:r>
              <a:rPr lang="en-GB" sz="3000" b="1" dirty="0"/>
              <a:t>Email: </a:t>
            </a:r>
            <a:r>
              <a:rPr lang="en-GB" sz="3000" b="1" dirty="0" err="1"/>
              <a:t>nervecentre@ndmc.gov.za</a:t>
            </a:r>
            <a:endParaRPr lang="en-US" sz="3000" b="1" dirty="0"/>
          </a:p>
        </p:txBody>
      </p:sp>
      <p:pic>
        <p:nvPicPr>
          <p:cNvPr id="6" name="Picture 5">
            <a:extLst>
              <a:ext uri="{FF2B5EF4-FFF2-40B4-BE49-F238E27FC236}">
                <a16:creationId xmlns:a16="http://schemas.microsoft.com/office/drawing/2014/main" id="{CEAF0369-1EEC-CD4B-8791-1AEFEDD5605A}"/>
              </a:ext>
            </a:extLst>
          </p:cNvPr>
          <p:cNvPicPr>
            <a:picLocks noChangeAspect="1"/>
          </p:cNvPicPr>
          <p:nvPr/>
        </p:nvPicPr>
        <p:blipFill>
          <a:blip r:embed="rId2"/>
          <a:stretch>
            <a:fillRect/>
          </a:stretch>
        </p:blipFill>
        <p:spPr>
          <a:xfrm>
            <a:off x="231256" y="1556664"/>
            <a:ext cx="4280568" cy="4549668"/>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A7529DFF-1754-40F5-925C-D2047D899273}"/>
              </a:ext>
            </a:extLst>
          </p:cNvPr>
          <p:cNvGrpSpPr/>
          <p:nvPr/>
        </p:nvGrpSpPr>
        <p:grpSpPr>
          <a:xfrm>
            <a:off x="-456728" y="6485737"/>
            <a:ext cx="12529392" cy="365115"/>
            <a:chOff x="-528736" y="6485737"/>
            <a:chExt cx="12529392" cy="365115"/>
          </a:xfrm>
        </p:grpSpPr>
        <p:graphicFrame>
          <p:nvGraphicFramePr>
            <p:cNvPr id="8" name="Diagram 7">
              <a:extLst>
                <a:ext uri="{FF2B5EF4-FFF2-40B4-BE49-F238E27FC236}">
                  <a16:creationId xmlns:a16="http://schemas.microsoft.com/office/drawing/2014/main" id="{F2110871-B8E4-4FCA-AEFF-D50A2A754984}"/>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3ABF8C93-5C2E-4245-BF52-E802FA5817AD}"/>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4B23D783-C2DD-4C5D-ADA0-D68E44FBC600}"/>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1" name="Slide Number Placeholder 1">
              <a:extLst>
                <a:ext uri="{FF2B5EF4-FFF2-40B4-BE49-F238E27FC236}">
                  <a16:creationId xmlns:a16="http://schemas.microsoft.com/office/drawing/2014/main" id="{01AC8B2B-87B2-49B8-AE10-054230817DFA}"/>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28</a:t>
              </a:fld>
              <a:endParaRPr lang="en-GB" altLang="en-US" sz="1500" b="1">
                <a:solidFill>
                  <a:schemeClr val="bg1"/>
                </a:solidFill>
              </a:endParaRPr>
            </a:p>
          </p:txBody>
        </p:sp>
      </p:grpSp>
    </p:spTree>
    <p:extLst>
      <p:ext uri="{BB962C8B-B14F-4D97-AF65-F5344CB8AC3E}">
        <p14:creationId xmlns:p14="http://schemas.microsoft.com/office/powerpoint/2010/main" val="2713236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DD96-7B6F-C843-9741-3FDB6D925D99}"/>
              </a:ext>
            </a:extLst>
          </p:cNvPr>
          <p:cNvSpPr>
            <a:spLocks noGrp="1"/>
          </p:cNvSpPr>
          <p:nvPr>
            <p:ph type="title"/>
          </p:nvPr>
        </p:nvSpPr>
        <p:spPr>
          <a:xfrm>
            <a:off x="-1" y="1"/>
            <a:ext cx="12046857" cy="404664"/>
          </a:xfrm>
          <a:solidFill>
            <a:srgbClr val="D6A300"/>
          </a:solidFill>
        </p:spPr>
        <p:txBody>
          <a:bodyPr vert="horz" lIns="91440" tIns="45720" rIns="91440" bIns="45720" rtlCol="0" anchor="ctr">
            <a:normAutofit fontScale="90000"/>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SERVICE DELIVERY INITIATIVES</a:t>
            </a:r>
          </a:p>
        </p:txBody>
      </p:sp>
      <p:sp>
        <p:nvSpPr>
          <p:cNvPr id="3" name="Content Placeholder 2">
            <a:extLst>
              <a:ext uri="{FF2B5EF4-FFF2-40B4-BE49-F238E27FC236}">
                <a16:creationId xmlns:a16="http://schemas.microsoft.com/office/drawing/2014/main" id="{E0629CAC-5047-5945-9B6D-DD5DE580AA0A}"/>
              </a:ext>
            </a:extLst>
          </p:cNvPr>
          <p:cNvSpPr>
            <a:spLocks noGrp="1"/>
          </p:cNvSpPr>
          <p:nvPr>
            <p:ph idx="1"/>
          </p:nvPr>
        </p:nvSpPr>
        <p:spPr>
          <a:xfrm>
            <a:off x="24825" y="494668"/>
            <a:ext cx="12293600" cy="5373217"/>
          </a:xfrm>
        </p:spPr>
        <p:txBody>
          <a:bodyPr>
            <a:normAutofit fontScale="92500" lnSpcReduction="20000"/>
          </a:bodyPr>
          <a:lstStyle/>
          <a:p>
            <a:pPr indent="0">
              <a:lnSpc>
                <a:spcPct val="150000"/>
              </a:lnSpc>
              <a:buNone/>
              <a:defRPr/>
            </a:pPr>
            <a:r>
              <a:rPr lang="en-US" altLang="en-US" sz="2100" dirty="0"/>
              <a:t>Based on the assessments and inspections done by MISA in all 9 provinces, a response to COVID 19 service delivery interventions was done with special focus on:</a:t>
            </a:r>
          </a:p>
          <a:p>
            <a:pPr lvl="1">
              <a:lnSpc>
                <a:spcPct val="150000"/>
              </a:lnSpc>
              <a:buFont typeface="Calibri Light" panose="020F0302020204030204" pitchFamily="34" charset="0"/>
              <a:buAutoNum type="arabicPeriod"/>
              <a:defRPr/>
            </a:pPr>
            <a:r>
              <a:rPr lang="en-US" altLang="en-US" sz="2200" b="1" dirty="0"/>
              <a:t>Drilling  and Equipping of Boreholes; Water Quality Compliance</a:t>
            </a:r>
          </a:p>
          <a:p>
            <a:pPr lvl="2">
              <a:lnSpc>
                <a:spcPct val="150000"/>
              </a:lnSpc>
              <a:buFont typeface="Courier New" panose="02070309020205020404" pitchFamily="49" charset="0"/>
              <a:buChar char="o"/>
              <a:defRPr/>
            </a:pPr>
            <a:r>
              <a:rPr lang="en-US" altLang="en-US" sz="2200" b="1" dirty="0"/>
              <a:t>Drilling and equipping of Boreholes with pumps as well as water treatment package plants where required due to water quality issues</a:t>
            </a:r>
          </a:p>
          <a:p>
            <a:pPr lvl="2">
              <a:lnSpc>
                <a:spcPct val="150000"/>
              </a:lnSpc>
              <a:buFont typeface="Courier New" panose="02070309020205020404" pitchFamily="49" charset="0"/>
              <a:buChar char="o"/>
              <a:defRPr/>
            </a:pPr>
            <a:r>
              <a:rPr lang="en-US" altLang="en-US" sz="2200" b="1" dirty="0"/>
              <a:t>Monitoring of water quality and ensuring that water quality standards are met</a:t>
            </a:r>
            <a:endParaRPr lang="en-ZA" altLang="en-US" sz="2200" b="1" dirty="0"/>
          </a:p>
          <a:p>
            <a:pPr lvl="1">
              <a:lnSpc>
                <a:spcPct val="150000"/>
              </a:lnSpc>
              <a:buFont typeface="Calibri Light" panose="020F0302020204030204" pitchFamily="34" charset="0"/>
              <a:buAutoNum type="arabicPeriod"/>
              <a:defRPr/>
            </a:pPr>
            <a:r>
              <a:rPr lang="en-ZA" altLang="en-US" sz="2200" b="1" dirty="0"/>
              <a:t>Repairs and Installation of Se</a:t>
            </a:r>
            <a:r>
              <a:rPr lang="en-US" altLang="en-US" sz="2200" b="1" dirty="0" err="1">
                <a:solidFill>
                  <a:srgbClr val="000000"/>
                </a:solidFill>
              </a:rPr>
              <a:t>wer</a:t>
            </a:r>
            <a:r>
              <a:rPr lang="en-US" altLang="en-US" sz="2200" b="1" dirty="0">
                <a:solidFill>
                  <a:srgbClr val="000000"/>
                </a:solidFill>
              </a:rPr>
              <a:t> Mains and Pump Stations</a:t>
            </a:r>
            <a:endParaRPr lang="en-ZA" altLang="en-US" sz="2200" b="1" dirty="0"/>
          </a:p>
          <a:p>
            <a:pPr lvl="1">
              <a:lnSpc>
                <a:spcPct val="150000"/>
              </a:lnSpc>
              <a:buFont typeface="Calibri Light" panose="020F0302020204030204" pitchFamily="34" charset="0"/>
              <a:buAutoNum type="arabicPeriod"/>
              <a:defRPr/>
            </a:pPr>
            <a:r>
              <a:rPr lang="en-ZA" altLang="en-US" sz="2200" b="1" dirty="0"/>
              <a:t>Household Sanitation and alternative technologies</a:t>
            </a:r>
          </a:p>
          <a:p>
            <a:pPr lvl="1">
              <a:lnSpc>
                <a:spcPct val="150000"/>
              </a:lnSpc>
              <a:buFont typeface="Calibri Light" panose="020F0302020204030204" pitchFamily="34" charset="0"/>
              <a:buAutoNum type="arabicPeriod"/>
              <a:defRPr/>
            </a:pPr>
            <a:r>
              <a:rPr lang="en-ZA" altLang="en-US" sz="2200" b="1" dirty="0"/>
              <a:t>Repairs and Installation of W</a:t>
            </a:r>
            <a:r>
              <a:rPr lang="en-US" altLang="en-US" sz="2200" b="1" dirty="0" err="1"/>
              <a:t>ater</a:t>
            </a:r>
            <a:r>
              <a:rPr lang="en-US" altLang="en-US" sz="2200" b="1" dirty="0"/>
              <a:t> Mains, Pump Stations &amp; Reservoirs</a:t>
            </a:r>
          </a:p>
          <a:p>
            <a:pPr lvl="1">
              <a:lnSpc>
                <a:spcPct val="150000"/>
              </a:lnSpc>
              <a:buFont typeface="Calibri Light" panose="020F0302020204030204" pitchFamily="34" charset="0"/>
              <a:buAutoNum type="arabicPeriod"/>
              <a:defRPr/>
            </a:pPr>
            <a:r>
              <a:rPr lang="en-US" altLang="en-US" sz="2200" b="1" dirty="0"/>
              <a:t>Refurbishment and Upgrades of WTW and WWTW</a:t>
            </a:r>
          </a:p>
          <a:p>
            <a:pPr marL="0" indent="0">
              <a:lnSpc>
                <a:spcPct val="150000"/>
              </a:lnSpc>
              <a:buNone/>
              <a:defRPr/>
            </a:pPr>
            <a:r>
              <a:rPr lang="en-US" altLang="en-US" sz="2000" dirty="0"/>
              <a:t>Total budgets per intervention area for the District spaces are provided for possible funding under the </a:t>
            </a:r>
            <a:r>
              <a:rPr lang="en-US" altLang="en-US" sz="2000" dirty="0" err="1"/>
              <a:t>reprioritsation</a:t>
            </a:r>
            <a:r>
              <a:rPr lang="en-US" altLang="en-US" sz="2000" dirty="0"/>
              <a:t> of infrastructure budgets.</a:t>
            </a:r>
          </a:p>
          <a:p>
            <a:endParaRPr lang="en-US" dirty="0"/>
          </a:p>
        </p:txBody>
      </p:sp>
      <p:grpSp>
        <p:nvGrpSpPr>
          <p:cNvPr id="5" name="Group 4">
            <a:extLst>
              <a:ext uri="{FF2B5EF4-FFF2-40B4-BE49-F238E27FC236}">
                <a16:creationId xmlns:a16="http://schemas.microsoft.com/office/drawing/2014/main" id="{E70831C5-BA33-40F8-8213-252E74A0DDB7}"/>
              </a:ext>
            </a:extLst>
          </p:cNvPr>
          <p:cNvGrpSpPr/>
          <p:nvPr/>
        </p:nvGrpSpPr>
        <p:grpSpPr>
          <a:xfrm>
            <a:off x="-456728" y="6485737"/>
            <a:ext cx="12529392" cy="365115"/>
            <a:chOff x="-528736" y="6485737"/>
            <a:chExt cx="12529392" cy="365115"/>
          </a:xfrm>
        </p:grpSpPr>
        <p:graphicFrame>
          <p:nvGraphicFramePr>
            <p:cNvPr id="6" name="Diagram 5">
              <a:extLst>
                <a:ext uri="{FF2B5EF4-FFF2-40B4-BE49-F238E27FC236}">
                  <a16:creationId xmlns:a16="http://schemas.microsoft.com/office/drawing/2014/main" id="{FCB0B0FA-00AE-4227-A12B-145CB93E1B86}"/>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E0381D2F-867C-49D0-B18D-8D4D4793AB63}"/>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68C39A5B-E50C-4FAF-933E-55788FA5BADC}"/>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4049B36E-E7B9-46D7-9ACA-0ADF8905C0C9}"/>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29</a:t>
              </a:fld>
              <a:endParaRPr lang="en-GB" altLang="en-US" sz="1500" b="1">
                <a:solidFill>
                  <a:schemeClr val="bg1"/>
                </a:solidFill>
              </a:endParaRPr>
            </a:p>
          </p:txBody>
        </p:sp>
      </p:grpSp>
    </p:spTree>
    <p:extLst>
      <p:ext uri="{BB962C8B-B14F-4D97-AF65-F5344CB8AC3E}">
        <p14:creationId xmlns:p14="http://schemas.microsoft.com/office/powerpoint/2010/main" val="99525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D5BB17F7-E558-4D4D-91DB-97AFDAF37977}"/>
              </a:ext>
            </a:extLst>
          </p:cNvPr>
          <p:cNvSpPr>
            <a:spLocks noGrp="1"/>
          </p:cNvSpPr>
          <p:nvPr>
            <p:ph idx="1"/>
          </p:nvPr>
        </p:nvSpPr>
        <p:spPr>
          <a:xfrm>
            <a:off x="18193" y="702998"/>
            <a:ext cx="12192000" cy="5352858"/>
          </a:xfrm>
        </p:spPr>
        <p:txBody>
          <a:bodyPr>
            <a:noAutofit/>
          </a:bodyPr>
          <a:lstStyle/>
          <a:p>
            <a:pPr marL="514350" indent="-514350">
              <a:buFont typeface="+mj-lt"/>
              <a:buAutoNum type="arabicPeriod"/>
              <a:defRPr/>
            </a:pPr>
            <a:r>
              <a:rPr lang="en-US" altLang="en-US" sz="2300" dirty="0">
                <a:latin typeface="Arial" panose="020B0604020202020204" pitchFamily="34" charset="0"/>
                <a:cs typeface="Arial" panose="020B0604020202020204" pitchFamily="34" charset="0"/>
              </a:rPr>
              <a:t>The Strategy of the Department is informed by the Vision 2063, the Sustainable Development Goals, the National Development Plan and the Medium-Term Strategic Framework (2019-2024) in the form of the Seven Government Priorities and is framed around the Pillars of the District Development Model (DDM);</a:t>
            </a:r>
          </a:p>
          <a:p>
            <a:pPr marL="514350" indent="-514350">
              <a:buFont typeface="+mj-lt"/>
              <a:buAutoNum type="arabicPeriod"/>
              <a:defRPr/>
            </a:pPr>
            <a:endParaRPr lang="en-US" altLang="en-US" sz="2300" dirty="0">
              <a:latin typeface="Arial" panose="020B0604020202020204" pitchFamily="34" charset="0"/>
              <a:cs typeface="Arial" panose="020B0604020202020204" pitchFamily="34" charset="0"/>
            </a:endParaRPr>
          </a:p>
          <a:p>
            <a:pPr marL="514350" indent="-514350">
              <a:buFont typeface="+mj-lt"/>
              <a:buAutoNum type="arabicPeriod"/>
              <a:defRPr/>
            </a:pPr>
            <a:r>
              <a:rPr lang="en-US" altLang="en-US" sz="2300" dirty="0">
                <a:latin typeface="Arial" panose="020B0604020202020204" pitchFamily="34" charset="0"/>
                <a:cs typeface="Arial" panose="020B0604020202020204" pitchFamily="34" charset="0"/>
              </a:rPr>
              <a:t>Both Strategic Plan and APP were approved by the Executive Authority and tabled in Parliament in March 2020.</a:t>
            </a:r>
          </a:p>
          <a:p>
            <a:pPr marL="514350" indent="-514350">
              <a:buFont typeface="+mj-lt"/>
              <a:buAutoNum type="arabicPeriod"/>
              <a:defRPr/>
            </a:pPr>
            <a:endParaRPr lang="en-US" altLang="en-US" sz="2300" dirty="0">
              <a:latin typeface="Arial" panose="020B0604020202020204" pitchFamily="34" charset="0"/>
              <a:cs typeface="Arial" panose="020B0604020202020204" pitchFamily="34" charset="0"/>
            </a:endParaRPr>
          </a:p>
          <a:p>
            <a:pPr marL="514350" indent="-514350">
              <a:buFont typeface="+mj-lt"/>
              <a:buAutoNum type="arabicPeriod"/>
              <a:defRPr/>
            </a:pPr>
            <a:r>
              <a:rPr lang="en-US" altLang="en-US" sz="2300" dirty="0">
                <a:latin typeface="Arial" panose="020B0604020202020204" pitchFamily="34" charset="0"/>
                <a:cs typeface="Arial" panose="020B0604020202020204" pitchFamily="34" charset="0"/>
              </a:rPr>
              <a:t>The purpose of this presentation is to brief the meeting of Select Committee on Cooperative Governance and Traditional Affairs on the DCoG approved Strategic plan and Annual Performance Plan; and</a:t>
            </a:r>
          </a:p>
          <a:p>
            <a:pPr marL="514350" indent="-514350">
              <a:buFont typeface="+mj-lt"/>
              <a:buAutoNum type="arabicPeriod"/>
              <a:defRPr/>
            </a:pPr>
            <a:endParaRPr lang="en-US" altLang="en-US" sz="2300" dirty="0">
              <a:latin typeface="Arial" panose="020B0604020202020204" pitchFamily="34" charset="0"/>
              <a:cs typeface="Arial" panose="020B0604020202020204" pitchFamily="34" charset="0"/>
            </a:endParaRPr>
          </a:p>
          <a:p>
            <a:pPr marL="514350" indent="-514350">
              <a:buFont typeface="+mj-lt"/>
              <a:buAutoNum type="arabicPeriod"/>
              <a:defRPr/>
            </a:pPr>
            <a:r>
              <a:rPr lang="en-US" altLang="en-US" sz="2300" dirty="0">
                <a:latin typeface="Arial" panose="020B0604020202020204" pitchFamily="34" charset="0"/>
                <a:cs typeface="Arial" panose="020B0604020202020204" pitchFamily="34" charset="0"/>
              </a:rPr>
              <a:t>Highlight the  COVID-19 activities currently being performed by the COGTA family.</a:t>
            </a:r>
          </a:p>
        </p:txBody>
      </p:sp>
      <p:sp>
        <p:nvSpPr>
          <p:cNvPr id="36871" name="Rectangle 2">
            <a:extLst>
              <a:ext uri="{FF2B5EF4-FFF2-40B4-BE49-F238E27FC236}">
                <a16:creationId xmlns:a16="http://schemas.microsoft.com/office/drawing/2014/main" id="{1D1DA32E-F996-45AD-8CCD-1E3ADC29CA4B}"/>
              </a:ext>
            </a:extLst>
          </p:cNvPr>
          <p:cNvSpPr>
            <a:spLocks noChangeArrowheads="1"/>
          </p:cNvSpPr>
          <p:nvPr/>
        </p:nvSpPr>
        <p:spPr bwMode="auto">
          <a:xfrm>
            <a:off x="3478865" y="80527"/>
            <a:ext cx="5234269" cy="461665"/>
          </a:xfrm>
          <a:prstGeom prst="rect">
            <a:avLst/>
          </a:prstGeom>
          <a:solidFill>
            <a:srgbClr val="C09200"/>
          </a:solid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None/>
            </a:pPr>
            <a:r>
              <a:rPr lang="en-ZA" altLang="en-US" sz="2400" b="1" dirty="0">
                <a:solidFill>
                  <a:schemeClr val="bg1"/>
                </a:solidFill>
                <a:cs typeface="Arial" panose="020B0604020202020204" pitchFamily="34" charset="0"/>
              </a:rPr>
              <a:t>INTRODUCTION AND PURPOSE </a:t>
            </a:r>
          </a:p>
        </p:txBody>
      </p:sp>
      <p:graphicFrame>
        <p:nvGraphicFramePr>
          <p:cNvPr id="15" name="Diagram 14">
            <a:extLst>
              <a:ext uri="{FF2B5EF4-FFF2-40B4-BE49-F238E27FC236}">
                <a16:creationId xmlns:a16="http://schemas.microsoft.com/office/drawing/2014/main" id="{5C6C441F-B171-49A2-9F49-EB495B988728}"/>
              </a:ext>
            </a:extLst>
          </p:cNvPr>
          <p:cNvGraphicFramePr/>
          <p:nvPr>
            <p:extLst>
              <p:ext uri="{D42A27DB-BD31-4B8C-83A1-F6EECF244321}">
                <p14:modId xmlns:p14="http://schemas.microsoft.com/office/powerpoint/2010/main" val="3192060482"/>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Connector 15">
            <a:extLst>
              <a:ext uri="{FF2B5EF4-FFF2-40B4-BE49-F238E27FC236}">
                <a16:creationId xmlns:a16="http://schemas.microsoft.com/office/drawing/2014/main" id="{9B981146-1EB9-4A42-BFEC-1EDD8222287B}"/>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761964-3643-4887-98BC-AEBF566F4722}"/>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8" name="Slide Number Placeholder 1">
            <a:extLst>
              <a:ext uri="{FF2B5EF4-FFF2-40B4-BE49-F238E27FC236}">
                <a16:creationId xmlns:a16="http://schemas.microsoft.com/office/drawing/2014/main" id="{78D84BC1-83D5-4249-9FED-78E96001F10A}"/>
              </a:ext>
            </a:extLst>
          </p:cNvPr>
          <p:cNvSpPr txBox="1">
            <a:spLocks noChangeArrowheads="1"/>
          </p:cNvSpPr>
          <p:nvPr/>
        </p:nvSpPr>
        <p:spPr>
          <a:xfrm>
            <a:off x="11568608" y="6496422"/>
            <a:ext cx="347662" cy="29368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a:t>
            </a:fld>
            <a:endParaRPr lang="en-GB" altLang="en-US" sz="1500" b="1">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C36D-B116-5845-9C78-70B568B5540D}"/>
              </a:ext>
            </a:extLst>
          </p:cNvPr>
          <p:cNvSpPr>
            <a:spLocks noGrp="1"/>
          </p:cNvSpPr>
          <p:nvPr>
            <p:ph type="title"/>
          </p:nvPr>
        </p:nvSpPr>
        <p:spPr>
          <a:xfrm>
            <a:off x="-1" y="0"/>
            <a:ext cx="12057681" cy="1135251"/>
          </a:xfrm>
          <a:solidFill>
            <a:srgbClr val="D6A300"/>
          </a:solidFill>
        </p:spPr>
        <p:txBody>
          <a:bodyPr vert="horz" lIns="91440" tIns="45720" rIns="91440" bIns="45720" rtlCol="0" anchor="ctr">
            <a:normAutofit/>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FUNDING RESOURCES</a:t>
            </a:r>
          </a:p>
        </p:txBody>
      </p:sp>
      <p:sp>
        <p:nvSpPr>
          <p:cNvPr id="3" name="Content Placeholder 2">
            <a:extLst>
              <a:ext uri="{FF2B5EF4-FFF2-40B4-BE49-F238E27FC236}">
                <a16:creationId xmlns:a16="http://schemas.microsoft.com/office/drawing/2014/main" id="{BD7CF4EC-DE2B-104F-A59F-54D9DB15BD1F}"/>
              </a:ext>
            </a:extLst>
          </p:cNvPr>
          <p:cNvSpPr>
            <a:spLocks noGrp="1"/>
          </p:cNvSpPr>
          <p:nvPr>
            <p:ph idx="1"/>
          </p:nvPr>
        </p:nvSpPr>
        <p:spPr>
          <a:xfrm>
            <a:off x="175647" y="1658318"/>
            <a:ext cx="11840705" cy="2065149"/>
          </a:xfrm>
          <a:ln w="76200"/>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ZA" b="1" dirty="0"/>
              <a:t>Provincial and local government is informed of the available conditional Municipal Disaster Relief Grant that can be accessed to deal with COVID-19 through needed essential goods and services within the mandate of municipalities-</a:t>
            </a:r>
            <a:r>
              <a:rPr lang="en-US" i="1" dirty="0"/>
              <a:t>Department of Cooperative Governance and Traditional Affairs </a:t>
            </a:r>
            <a:endParaRPr lang="en-ZA" i="1" dirty="0"/>
          </a:p>
          <a:p>
            <a:endParaRPr lang="en-US" dirty="0"/>
          </a:p>
        </p:txBody>
      </p:sp>
      <p:sp>
        <p:nvSpPr>
          <p:cNvPr id="5" name="Content Placeholder 2">
            <a:extLst>
              <a:ext uri="{FF2B5EF4-FFF2-40B4-BE49-F238E27FC236}">
                <a16:creationId xmlns:a16="http://schemas.microsoft.com/office/drawing/2014/main" id="{1AB7BF35-8050-B24F-8461-5BE1CD28DB99}"/>
              </a:ext>
            </a:extLst>
          </p:cNvPr>
          <p:cNvSpPr txBox="1">
            <a:spLocks/>
          </p:cNvSpPr>
          <p:nvPr/>
        </p:nvSpPr>
        <p:spPr>
          <a:xfrm>
            <a:off x="175647" y="4103634"/>
            <a:ext cx="11840705" cy="2252716"/>
          </a:xfrm>
          <a:prstGeom prst="rect">
            <a:avLst/>
          </a:prstGeom>
          <a:ln w="76200"/>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All existing infrastructure related grants be immediately reprioritized to fund projects that will ensure that water and sanitation services are provided to prioritized communities. Provinces and municipalities have been directed to start with the reprioritization of these funds, package the projects and start with implementation as a matter of urgency- </a:t>
            </a:r>
            <a:r>
              <a:rPr lang="en-US" i="1" dirty="0"/>
              <a:t>National Treasury </a:t>
            </a:r>
          </a:p>
        </p:txBody>
      </p:sp>
      <p:grpSp>
        <p:nvGrpSpPr>
          <p:cNvPr id="6" name="Group 5">
            <a:extLst>
              <a:ext uri="{FF2B5EF4-FFF2-40B4-BE49-F238E27FC236}">
                <a16:creationId xmlns:a16="http://schemas.microsoft.com/office/drawing/2014/main" id="{8F6708E1-3FFF-4691-A694-E5FB06EAB110}"/>
              </a:ext>
            </a:extLst>
          </p:cNvPr>
          <p:cNvGrpSpPr/>
          <p:nvPr/>
        </p:nvGrpSpPr>
        <p:grpSpPr>
          <a:xfrm>
            <a:off x="-456728" y="6485737"/>
            <a:ext cx="12529392" cy="365115"/>
            <a:chOff x="-528736" y="6485737"/>
            <a:chExt cx="12529392" cy="365115"/>
          </a:xfrm>
        </p:grpSpPr>
        <p:graphicFrame>
          <p:nvGraphicFramePr>
            <p:cNvPr id="7" name="Diagram 6">
              <a:extLst>
                <a:ext uri="{FF2B5EF4-FFF2-40B4-BE49-F238E27FC236}">
                  <a16:creationId xmlns:a16="http://schemas.microsoft.com/office/drawing/2014/main" id="{C62AE7CF-495C-4E24-8541-A8604A4367C3}"/>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id="{09EB5870-6BE0-4C92-AA7D-C3B36222A3A7}"/>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2C1F0960-B38F-4895-AE9A-AFCE4732838A}"/>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0" name="Slide Number Placeholder 1">
              <a:extLst>
                <a:ext uri="{FF2B5EF4-FFF2-40B4-BE49-F238E27FC236}">
                  <a16:creationId xmlns:a16="http://schemas.microsoft.com/office/drawing/2014/main" id="{38E57966-4734-4A87-8740-A62D031A33BE}"/>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30</a:t>
              </a:fld>
              <a:endParaRPr lang="en-GB" altLang="en-US" sz="1500" b="1">
                <a:solidFill>
                  <a:schemeClr val="bg1"/>
                </a:solidFill>
              </a:endParaRPr>
            </a:p>
          </p:txBody>
        </p:sp>
      </p:grpSp>
    </p:spTree>
    <p:extLst>
      <p:ext uri="{BB962C8B-B14F-4D97-AF65-F5344CB8AC3E}">
        <p14:creationId xmlns:p14="http://schemas.microsoft.com/office/powerpoint/2010/main" val="1479013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5518-7447-3E4F-93DC-63967E38204D}"/>
              </a:ext>
            </a:extLst>
          </p:cNvPr>
          <p:cNvSpPr>
            <a:spLocks noGrp="1"/>
          </p:cNvSpPr>
          <p:nvPr>
            <p:ph type="title"/>
          </p:nvPr>
        </p:nvSpPr>
        <p:spPr>
          <a:xfrm>
            <a:off x="0" y="1"/>
            <a:ext cx="12192000" cy="1112388"/>
          </a:xfrm>
          <a:solidFill>
            <a:srgbClr val="D6A300"/>
          </a:solidFill>
        </p:spPr>
        <p:txBody>
          <a:bodyPr vert="horz" lIns="91440" tIns="45720" rIns="91440" bIns="45720" rtlCol="0" anchor="ctr">
            <a:normAutofit/>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STRATEGIC NATIONAL DELIVERY PARTNERS</a:t>
            </a:r>
          </a:p>
        </p:txBody>
      </p:sp>
      <p:sp>
        <p:nvSpPr>
          <p:cNvPr id="4" name="Slide Number Placeholder 3">
            <a:extLst>
              <a:ext uri="{FF2B5EF4-FFF2-40B4-BE49-F238E27FC236}">
                <a16:creationId xmlns:a16="http://schemas.microsoft.com/office/drawing/2014/main" id="{42155907-B48B-2846-92A7-AECD4FA92AA8}"/>
              </a:ext>
            </a:extLst>
          </p:cNvPr>
          <p:cNvSpPr>
            <a:spLocks noGrp="1"/>
          </p:cNvSpPr>
          <p:nvPr>
            <p:ph type="sldNum" sz="quarter" idx="12"/>
          </p:nvPr>
        </p:nvSpPr>
        <p:spPr/>
        <p:txBody>
          <a:bodyPr/>
          <a:lstStyle/>
          <a:p>
            <a:fld id="{04DD4C94-BD3A-E84C-8EBA-13E3B4996004}" type="slidenum">
              <a:rPr lang="en-US" smtClean="0"/>
              <a:t>31</a:t>
            </a:fld>
            <a:endParaRPr lang="en-US"/>
          </a:p>
        </p:txBody>
      </p:sp>
      <p:pic>
        <p:nvPicPr>
          <p:cNvPr id="6" name="Picture 5">
            <a:extLst>
              <a:ext uri="{FF2B5EF4-FFF2-40B4-BE49-F238E27FC236}">
                <a16:creationId xmlns:a16="http://schemas.microsoft.com/office/drawing/2014/main" id="{AB7E8FE6-D6D4-004D-A3B4-648D6E9EE4D5}"/>
              </a:ext>
            </a:extLst>
          </p:cNvPr>
          <p:cNvPicPr>
            <a:picLocks noChangeAspect="1"/>
          </p:cNvPicPr>
          <p:nvPr/>
        </p:nvPicPr>
        <p:blipFill>
          <a:blip r:embed="rId2"/>
          <a:stretch>
            <a:fillRect/>
          </a:stretch>
        </p:blipFill>
        <p:spPr>
          <a:xfrm>
            <a:off x="0" y="2114548"/>
            <a:ext cx="3966400" cy="1512053"/>
          </a:xfrm>
          <a:prstGeom prst="rect">
            <a:avLst/>
          </a:prstGeom>
        </p:spPr>
      </p:pic>
      <p:pic>
        <p:nvPicPr>
          <p:cNvPr id="7" name="Picture 6">
            <a:extLst>
              <a:ext uri="{FF2B5EF4-FFF2-40B4-BE49-F238E27FC236}">
                <a16:creationId xmlns:a16="http://schemas.microsoft.com/office/drawing/2014/main" id="{B7CC6AB2-548F-E540-86A8-353F6A2FCA13}"/>
              </a:ext>
            </a:extLst>
          </p:cNvPr>
          <p:cNvPicPr>
            <a:picLocks noChangeAspect="1"/>
          </p:cNvPicPr>
          <p:nvPr/>
        </p:nvPicPr>
        <p:blipFill>
          <a:blip r:embed="rId3"/>
          <a:stretch>
            <a:fillRect/>
          </a:stretch>
        </p:blipFill>
        <p:spPr>
          <a:xfrm>
            <a:off x="0" y="4493460"/>
            <a:ext cx="4010225" cy="1512052"/>
          </a:xfrm>
          <a:prstGeom prst="rect">
            <a:avLst/>
          </a:prstGeom>
        </p:spPr>
      </p:pic>
      <p:pic>
        <p:nvPicPr>
          <p:cNvPr id="8" name="Picture 7">
            <a:extLst>
              <a:ext uri="{FF2B5EF4-FFF2-40B4-BE49-F238E27FC236}">
                <a16:creationId xmlns:a16="http://schemas.microsoft.com/office/drawing/2014/main" id="{4D3C2B05-5CBC-1D4C-A16D-F69B14E768AB}"/>
              </a:ext>
            </a:extLst>
          </p:cNvPr>
          <p:cNvPicPr>
            <a:picLocks noChangeAspect="1"/>
          </p:cNvPicPr>
          <p:nvPr/>
        </p:nvPicPr>
        <p:blipFill>
          <a:blip r:embed="rId4"/>
          <a:stretch>
            <a:fillRect/>
          </a:stretch>
        </p:blipFill>
        <p:spPr>
          <a:xfrm>
            <a:off x="3884034" y="1993574"/>
            <a:ext cx="4726566" cy="1753999"/>
          </a:xfrm>
          <a:prstGeom prst="rect">
            <a:avLst/>
          </a:prstGeom>
        </p:spPr>
      </p:pic>
      <p:pic>
        <p:nvPicPr>
          <p:cNvPr id="9" name="Picture 8">
            <a:extLst>
              <a:ext uri="{FF2B5EF4-FFF2-40B4-BE49-F238E27FC236}">
                <a16:creationId xmlns:a16="http://schemas.microsoft.com/office/drawing/2014/main" id="{8AE396DC-7B92-6D42-98A2-509C946B437C}"/>
              </a:ext>
            </a:extLst>
          </p:cNvPr>
          <p:cNvPicPr>
            <a:picLocks noChangeAspect="1"/>
          </p:cNvPicPr>
          <p:nvPr/>
        </p:nvPicPr>
        <p:blipFill>
          <a:blip r:embed="rId5"/>
          <a:stretch>
            <a:fillRect/>
          </a:stretch>
        </p:blipFill>
        <p:spPr>
          <a:xfrm>
            <a:off x="4010225" y="4722004"/>
            <a:ext cx="3795930" cy="1325563"/>
          </a:xfrm>
          <a:prstGeom prst="rect">
            <a:avLst/>
          </a:prstGeom>
        </p:spPr>
      </p:pic>
      <p:pic>
        <p:nvPicPr>
          <p:cNvPr id="10" name="Picture 9">
            <a:extLst>
              <a:ext uri="{FF2B5EF4-FFF2-40B4-BE49-F238E27FC236}">
                <a16:creationId xmlns:a16="http://schemas.microsoft.com/office/drawing/2014/main" id="{40F991D3-A08B-8B43-AB5C-74AC1F4682C0}"/>
              </a:ext>
            </a:extLst>
          </p:cNvPr>
          <p:cNvPicPr>
            <a:picLocks noChangeAspect="1"/>
          </p:cNvPicPr>
          <p:nvPr/>
        </p:nvPicPr>
        <p:blipFill>
          <a:blip r:embed="rId6"/>
          <a:stretch>
            <a:fillRect/>
          </a:stretch>
        </p:blipFill>
        <p:spPr>
          <a:xfrm>
            <a:off x="8052863" y="4628759"/>
            <a:ext cx="4139137" cy="1512052"/>
          </a:xfrm>
          <a:prstGeom prst="rect">
            <a:avLst/>
          </a:prstGeom>
        </p:spPr>
      </p:pic>
      <p:pic>
        <p:nvPicPr>
          <p:cNvPr id="11" name="Picture 10">
            <a:extLst>
              <a:ext uri="{FF2B5EF4-FFF2-40B4-BE49-F238E27FC236}">
                <a16:creationId xmlns:a16="http://schemas.microsoft.com/office/drawing/2014/main" id="{4BD3C5E5-CC76-4641-BAF1-1587BDDA6C12}"/>
              </a:ext>
            </a:extLst>
          </p:cNvPr>
          <p:cNvPicPr>
            <a:picLocks noChangeAspect="1"/>
          </p:cNvPicPr>
          <p:nvPr/>
        </p:nvPicPr>
        <p:blipFill>
          <a:blip r:embed="rId7"/>
          <a:stretch>
            <a:fillRect/>
          </a:stretch>
        </p:blipFill>
        <p:spPr>
          <a:xfrm>
            <a:off x="8610599" y="2013702"/>
            <a:ext cx="3581401" cy="1607039"/>
          </a:xfrm>
          <a:prstGeom prst="rect">
            <a:avLst/>
          </a:prstGeom>
        </p:spPr>
      </p:pic>
      <p:grpSp>
        <p:nvGrpSpPr>
          <p:cNvPr id="12" name="Group 11">
            <a:extLst>
              <a:ext uri="{FF2B5EF4-FFF2-40B4-BE49-F238E27FC236}">
                <a16:creationId xmlns:a16="http://schemas.microsoft.com/office/drawing/2014/main" id="{74A50166-B5D8-4DBB-A7A8-C2007120BE02}"/>
              </a:ext>
            </a:extLst>
          </p:cNvPr>
          <p:cNvGrpSpPr/>
          <p:nvPr/>
        </p:nvGrpSpPr>
        <p:grpSpPr>
          <a:xfrm>
            <a:off x="-456728" y="6485737"/>
            <a:ext cx="12529392" cy="365115"/>
            <a:chOff x="-528736" y="6485737"/>
            <a:chExt cx="12529392" cy="365115"/>
          </a:xfrm>
        </p:grpSpPr>
        <p:graphicFrame>
          <p:nvGraphicFramePr>
            <p:cNvPr id="13" name="Diagram 12">
              <a:extLst>
                <a:ext uri="{FF2B5EF4-FFF2-40B4-BE49-F238E27FC236}">
                  <a16:creationId xmlns:a16="http://schemas.microsoft.com/office/drawing/2014/main" id="{5ED2E176-7906-4BD2-AFCB-734EEAAE4C4C}"/>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4" name="Straight Connector 13">
              <a:extLst>
                <a:ext uri="{FF2B5EF4-FFF2-40B4-BE49-F238E27FC236}">
                  <a16:creationId xmlns:a16="http://schemas.microsoft.com/office/drawing/2014/main" id="{91FA5B0C-DB66-4478-919F-2F8FCD95C70C}"/>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82B7DC03-4285-41BB-96AE-2367706207C3}"/>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6" name="Slide Number Placeholder 1">
              <a:extLst>
                <a:ext uri="{FF2B5EF4-FFF2-40B4-BE49-F238E27FC236}">
                  <a16:creationId xmlns:a16="http://schemas.microsoft.com/office/drawing/2014/main" id="{93F6C33E-F706-4EA8-A536-9B652E231250}"/>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31</a:t>
              </a:fld>
              <a:endParaRPr lang="en-GB" altLang="en-US" sz="1500" b="1">
                <a:solidFill>
                  <a:schemeClr val="bg1"/>
                </a:solidFill>
              </a:endParaRPr>
            </a:p>
          </p:txBody>
        </p:sp>
      </p:grpSp>
    </p:spTree>
    <p:extLst>
      <p:ext uri="{BB962C8B-B14F-4D97-AF65-F5344CB8AC3E}">
        <p14:creationId xmlns:p14="http://schemas.microsoft.com/office/powerpoint/2010/main" val="592553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3762-4597-0B47-BB77-38904758F232}"/>
              </a:ext>
            </a:extLst>
          </p:cNvPr>
          <p:cNvSpPr>
            <a:spLocks noGrp="1"/>
          </p:cNvSpPr>
          <p:nvPr>
            <p:ph type="title"/>
          </p:nvPr>
        </p:nvSpPr>
        <p:spPr>
          <a:xfrm>
            <a:off x="0" y="0"/>
            <a:ext cx="12192000" cy="1238915"/>
          </a:xfrm>
          <a:solidFill>
            <a:srgbClr val="D6A300"/>
          </a:solidFill>
        </p:spPr>
        <p:txBody>
          <a:bodyPr vert="horz" lIns="91440" tIns="45720" rIns="91440" bIns="45720" rtlCol="0" anchor="ctr">
            <a:normAutofit/>
          </a:bodyPr>
          <a:lstStyle/>
          <a:p>
            <a:pPr algn="ctr"/>
            <a:r>
              <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PRIVATE SECTOR CONTRIBUTION TO LG SECTOR</a:t>
            </a:r>
          </a:p>
        </p:txBody>
      </p:sp>
      <p:sp>
        <p:nvSpPr>
          <p:cNvPr id="4" name="Slide Number Placeholder 3">
            <a:extLst>
              <a:ext uri="{FF2B5EF4-FFF2-40B4-BE49-F238E27FC236}">
                <a16:creationId xmlns:a16="http://schemas.microsoft.com/office/drawing/2014/main" id="{4B5494F9-8637-7942-A891-99214FADA1B6}"/>
              </a:ext>
            </a:extLst>
          </p:cNvPr>
          <p:cNvSpPr>
            <a:spLocks noGrp="1"/>
          </p:cNvSpPr>
          <p:nvPr>
            <p:ph type="sldNum" sz="quarter" idx="12"/>
          </p:nvPr>
        </p:nvSpPr>
        <p:spPr/>
        <p:txBody>
          <a:bodyPr/>
          <a:lstStyle/>
          <a:p>
            <a:fld id="{04DD4C94-BD3A-E84C-8EBA-13E3B4996004}" type="slidenum">
              <a:rPr lang="en-US" smtClean="0"/>
              <a:t>32</a:t>
            </a:fld>
            <a:endParaRPr lang="en-US"/>
          </a:p>
        </p:txBody>
      </p:sp>
      <p:pic>
        <p:nvPicPr>
          <p:cNvPr id="5" name="Picture 4">
            <a:extLst>
              <a:ext uri="{FF2B5EF4-FFF2-40B4-BE49-F238E27FC236}">
                <a16:creationId xmlns:a16="http://schemas.microsoft.com/office/drawing/2014/main" id="{6FB18419-5700-3F45-BE50-C18DEBC2BC4E}"/>
              </a:ext>
            </a:extLst>
          </p:cNvPr>
          <p:cNvPicPr>
            <a:picLocks noChangeAspect="1"/>
          </p:cNvPicPr>
          <p:nvPr/>
        </p:nvPicPr>
        <p:blipFill>
          <a:blip r:embed="rId2"/>
          <a:stretch>
            <a:fillRect/>
          </a:stretch>
        </p:blipFill>
        <p:spPr>
          <a:xfrm>
            <a:off x="4731762" y="1374203"/>
            <a:ext cx="2310948" cy="2937646"/>
          </a:xfrm>
          <a:prstGeom prst="rect">
            <a:avLst/>
          </a:prstGeom>
        </p:spPr>
      </p:pic>
      <p:pic>
        <p:nvPicPr>
          <p:cNvPr id="8" name="Picture 7">
            <a:extLst>
              <a:ext uri="{FF2B5EF4-FFF2-40B4-BE49-F238E27FC236}">
                <a16:creationId xmlns:a16="http://schemas.microsoft.com/office/drawing/2014/main" id="{F4650F5F-4141-2C4B-AB73-C429BD391185}"/>
              </a:ext>
            </a:extLst>
          </p:cNvPr>
          <p:cNvPicPr>
            <a:picLocks noChangeAspect="1"/>
          </p:cNvPicPr>
          <p:nvPr/>
        </p:nvPicPr>
        <p:blipFill>
          <a:blip r:embed="rId3"/>
          <a:stretch>
            <a:fillRect/>
          </a:stretch>
        </p:blipFill>
        <p:spPr>
          <a:xfrm>
            <a:off x="8277888" y="1238916"/>
            <a:ext cx="3408623" cy="1715598"/>
          </a:xfrm>
          <a:prstGeom prst="rect">
            <a:avLst/>
          </a:prstGeom>
        </p:spPr>
      </p:pic>
      <p:pic>
        <p:nvPicPr>
          <p:cNvPr id="9" name="Picture 8">
            <a:extLst>
              <a:ext uri="{FF2B5EF4-FFF2-40B4-BE49-F238E27FC236}">
                <a16:creationId xmlns:a16="http://schemas.microsoft.com/office/drawing/2014/main" id="{6801C082-DBE8-A047-B680-57201DD589DF}"/>
              </a:ext>
            </a:extLst>
          </p:cNvPr>
          <p:cNvPicPr>
            <a:picLocks noChangeAspect="1"/>
          </p:cNvPicPr>
          <p:nvPr/>
        </p:nvPicPr>
        <p:blipFill>
          <a:blip r:embed="rId4"/>
          <a:stretch>
            <a:fillRect/>
          </a:stretch>
        </p:blipFill>
        <p:spPr>
          <a:xfrm>
            <a:off x="122108" y="2858259"/>
            <a:ext cx="2683990" cy="1786770"/>
          </a:xfrm>
          <a:prstGeom prst="rect">
            <a:avLst/>
          </a:prstGeom>
        </p:spPr>
      </p:pic>
      <p:pic>
        <p:nvPicPr>
          <p:cNvPr id="10" name="Picture 9">
            <a:extLst>
              <a:ext uri="{FF2B5EF4-FFF2-40B4-BE49-F238E27FC236}">
                <a16:creationId xmlns:a16="http://schemas.microsoft.com/office/drawing/2014/main" id="{A023D366-BAFE-2040-8605-39855C1BC470}"/>
              </a:ext>
            </a:extLst>
          </p:cNvPr>
          <p:cNvPicPr>
            <a:picLocks noChangeAspect="1"/>
          </p:cNvPicPr>
          <p:nvPr/>
        </p:nvPicPr>
        <p:blipFill>
          <a:blip r:embed="rId5"/>
          <a:stretch>
            <a:fillRect/>
          </a:stretch>
        </p:blipFill>
        <p:spPr>
          <a:xfrm>
            <a:off x="62897" y="1326525"/>
            <a:ext cx="2743201" cy="1543051"/>
          </a:xfrm>
          <a:prstGeom prst="rect">
            <a:avLst/>
          </a:prstGeom>
        </p:spPr>
      </p:pic>
      <p:pic>
        <p:nvPicPr>
          <p:cNvPr id="3" name="Picture 2">
            <a:extLst>
              <a:ext uri="{FF2B5EF4-FFF2-40B4-BE49-F238E27FC236}">
                <a16:creationId xmlns:a16="http://schemas.microsoft.com/office/drawing/2014/main" id="{10364B1A-13D8-FB43-A4DE-E0C2E347C275}"/>
              </a:ext>
            </a:extLst>
          </p:cNvPr>
          <p:cNvPicPr>
            <a:picLocks noChangeAspect="1"/>
          </p:cNvPicPr>
          <p:nvPr/>
        </p:nvPicPr>
        <p:blipFill>
          <a:blip r:embed="rId6"/>
          <a:stretch>
            <a:fillRect/>
          </a:stretch>
        </p:blipFill>
        <p:spPr>
          <a:xfrm>
            <a:off x="258147" y="4629666"/>
            <a:ext cx="2547951" cy="1910963"/>
          </a:xfrm>
          <a:prstGeom prst="rect">
            <a:avLst/>
          </a:prstGeom>
        </p:spPr>
      </p:pic>
      <p:pic>
        <p:nvPicPr>
          <p:cNvPr id="6" name="Picture 5">
            <a:extLst>
              <a:ext uri="{FF2B5EF4-FFF2-40B4-BE49-F238E27FC236}">
                <a16:creationId xmlns:a16="http://schemas.microsoft.com/office/drawing/2014/main" id="{B73FD510-06CC-474D-ACA6-BCD51753F909}"/>
              </a:ext>
            </a:extLst>
          </p:cNvPr>
          <p:cNvPicPr>
            <a:picLocks noChangeAspect="1"/>
          </p:cNvPicPr>
          <p:nvPr/>
        </p:nvPicPr>
        <p:blipFill>
          <a:blip r:embed="rId7"/>
          <a:stretch>
            <a:fillRect/>
          </a:stretch>
        </p:blipFill>
        <p:spPr>
          <a:xfrm>
            <a:off x="8277888" y="2843026"/>
            <a:ext cx="3408623" cy="2120921"/>
          </a:xfrm>
          <a:prstGeom prst="rect">
            <a:avLst/>
          </a:prstGeom>
        </p:spPr>
      </p:pic>
      <p:sp>
        <p:nvSpPr>
          <p:cNvPr id="7" name="Rectangle 6">
            <a:extLst>
              <a:ext uri="{FF2B5EF4-FFF2-40B4-BE49-F238E27FC236}">
                <a16:creationId xmlns:a16="http://schemas.microsoft.com/office/drawing/2014/main" id="{C9B62AB0-CF43-E04B-BCF9-889CEE9D7949}"/>
              </a:ext>
            </a:extLst>
          </p:cNvPr>
          <p:cNvSpPr/>
          <p:nvPr/>
        </p:nvSpPr>
        <p:spPr>
          <a:xfrm>
            <a:off x="122108" y="6176763"/>
            <a:ext cx="2743201" cy="681237"/>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t>ICT Sector collaboration </a:t>
            </a:r>
          </a:p>
        </p:txBody>
      </p:sp>
      <p:sp>
        <p:nvSpPr>
          <p:cNvPr id="11" name="Rectangle 10">
            <a:extLst>
              <a:ext uri="{FF2B5EF4-FFF2-40B4-BE49-F238E27FC236}">
                <a16:creationId xmlns:a16="http://schemas.microsoft.com/office/drawing/2014/main" id="{A24A7E68-9BCA-6C4E-9CF2-04DE0B5B2B17}"/>
              </a:ext>
            </a:extLst>
          </p:cNvPr>
          <p:cNvSpPr/>
          <p:nvPr/>
        </p:nvSpPr>
        <p:spPr>
          <a:xfrm>
            <a:off x="8610600" y="5319530"/>
            <a:ext cx="2743201" cy="681237"/>
          </a:xfrm>
          <a:prstGeom prst="rect">
            <a:avLst/>
          </a:prstGeom>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t>Big Business  Sector collaboration </a:t>
            </a:r>
          </a:p>
        </p:txBody>
      </p:sp>
      <p:pic>
        <p:nvPicPr>
          <p:cNvPr id="12" name="Picture 11">
            <a:extLst>
              <a:ext uri="{FF2B5EF4-FFF2-40B4-BE49-F238E27FC236}">
                <a16:creationId xmlns:a16="http://schemas.microsoft.com/office/drawing/2014/main" id="{34252431-66E4-F743-8FB8-00920D7709D9}"/>
              </a:ext>
            </a:extLst>
          </p:cNvPr>
          <p:cNvPicPr>
            <a:picLocks noChangeAspect="1"/>
          </p:cNvPicPr>
          <p:nvPr/>
        </p:nvPicPr>
        <p:blipFill>
          <a:blip r:embed="rId8"/>
          <a:stretch>
            <a:fillRect/>
          </a:stretch>
        </p:blipFill>
        <p:spPr>
          <a:xfrm>
            <a:off x="4731762" y="4714875"/>
            <a:ext cx="2565400" cy="2006600"/>
          </a:xfrm>
          <a:prstGeom prst="rect">
            <a:avLst/>
          </a:prstGeom>
        </p:spPr>
      </p:pic>
    </p:spTree>
    <p:extLst>
      <p:ext uri="{BB962C8B-B14F-4D97-AF65-F5344CB8AC3E}">
        <p14:creationId xmlns:p14="http://schemas.microsoft.com/office/powerpoint/2010/main" val="1455812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539A-2762-4C78-A47C-82D37C662798}"/>
              </a:ext>
            </a:extLst>
          </p:cNvPr>
          <p:cNvSpPr>
            <a:spLocks noGrp="1"/>
          </p:cNvSpPr>
          <p:nvPr>
            <p:ph type="title"/>
          </p:nvPr>
        </p:nvSpPr>
        <p:spPr>
          <a:xfrm>
            <a:off x="285734" y="44625"/>
            <a:ext cx="11714922" cy="458718"/>
          </a:xfrm>
          <a:solidFill>
            <a:srgbClr val="C09200"/>
          </a:solidFill>
        </p:spPr>
        <p:txBody>
          <a:bodyPr>
            <a:normAutofit/>
          </a:bodyPr>
          <a:lstStyle/>
          <a:p>
            <a:pPr lvl="0" algn="ctr">
              <a:defRPr/>
            </a:pPr>
            <a:r>
              <a:rPr lang="en-ZA"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BUSINESS CONTINUITY PLANS FOR COGTA ENTITIES </a:t>
            </a:r>
            <a:endPar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4" name="Table 4">
            <a:extLst>
              <a:ext uri="{FF2B5EF4-FFF2-40B4-BE49-F238E27FC236}">
                <a16:creationId xmlns:a16="http://schemas.microsoft.com/office/drawing/2014/main" id="{F91B4A33-ED1B-467C-AD02-316D1988F4C0}"/>
              </a:ext>
            </a:extLst>
          </p:cNvPr>
          <p:cNvGraphicFramePr>
            <a:graphicFrameLocks noGrp="1"/>
          </p:cNvGraphicFramePr>
          <p:nvPr>
            <p:ph idx="1"/>
            <p:extLst>
              <p:ext uri="{D42A27DB-BD31-4B8C-83A1-F6EECF244321}">
                <p14:modId xmlns:p14="http://schemas.microsoft.com/office/powerpoint/2010/main" val="3122635739"/>
              </p:ext>
            </p:extLst>
          </p:nvPr>
        </p:nvGraphicFramePr>
        <p:xfrm>
          <a:off x="253623" y="1166416"/>
          <a:ext cx="11834126" cy="4572000"/>
        </p:xfrm>
        <a:graphic>
          <a:graphicData uri="http://schemas.openxmlformats.org/drawingml/2006/table">
            <a:tbl>
              <a:tblPr firstRow="1" bandRow="1">
                <a:tableStyleId>{5940675A-B579-460E-94D1-54222C63F5DA}</a:tableStyleId>
              </a:tblPr>
              <a:tblGrid>
                <a:gridCol w="11834126">
                  <a:extLst>
                    <a:ext uri="{9D8B030D-6E8A-4147-A177-3AD203B41FA5}">
                      <a16:colId xmlns:a16="http://schemas.microsoft.com/office/drawing/2014/main" val="1219243500"/>
                    </a:ext>
                  </a:extLst>
                </a:gridCol>
              </a:tblGrid>
              <a:tr h="741680">
                <a:tc>
                  <a:txBody>
                    <a:bodyPr/>
                    <a:lstStyle/>
                    <a:p>
                      <a:pPr marL="0" marR="0" lvl="0" indent="0" algn="just" defTabSz="914400" rtl="0" eaLnBrk="1" fontAlgn="auto" latinLnBrk="0" hangingPunct="1">
                        <a:lnSpc>
                          <a:spcPct val="150000"/>
                        </a:lnSpc>
                        <a:spcBef>
                          <a:spcPts val="0"/>
                        </a:spcBef>
                        <a:spcAft>
                          <a:spcPts val="0"/>
                        </a:spcAft>
                        <a:buClrTx/>
                        <a:buSzTx/>
                        <a:buFont typeface="+mj-lt"/>
                        <a:buNone/>
                        <a:tabLst/>
                        <a:defRPr/>
                      </a:pPr>
                      <a:r>
                        <a:rPr kumimoji="0" lang="en-ZA" sz="2800" b="1" u="none" strike="noStrike" kern="1200" cap="none" spc="0" normalizeH="0" baseline="0" noProof="0" dirty="0">
                          <a:ln>
                            <a:noFill/>
                          </a:ln>
                          <a:effectLst/>
                          <a:uLnTx/>
                          <a:uFillTx/>
                          <a:latin typeface="Arial" panose="020B0604020202020204" pitchFamily="34" charset="0"/>
                          <a:cs typeface="Arial" panose="020B0604020202020204" pitchFamily="34" charset="0"/>
                        </a:rPr>
                        <a:t>Key Performance Areas:</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ZA" altLang="en-US" sz="2800" kern="1200" noProof="0" dirty="0">
                          <a:solidFill>
                            <a:schemeClr val="tx1"/>
                          </a:solidFill>
                          <a:latin typeface="Arial" panose="020B0604020202020204" pitchFamily="34" charset="0"/>
                          <a:ea typeface="+mn-ea"/>
                          <a:cs typeface="Arial" panose="020B0604020202020204" pitchFamily="34" charset="0"/>
                        </a:rPr>
                        <a:t>Daily temperature screening - Testing is required for all teams;</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ZA" altLang="en-US" sz="2800" kern="1200" noProof="0" dirty="0">
                          <a:solidFill>
                            <a:schemeClr val="tx1"/>
                          </a:solidFill>
                          <a:latin typeface="Arial" panose="020B0604020202020204" pitchFamily="34" charset="0"/>
                          <a:ea typeface="+mn-ea"/>
                          <a:cs typeface="Arial" panose="020B0604020202020204" pitchFamily="34" charset="0"/>
                        </a:rPr>
                        <a:t>Deep cleaning, PPE</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ZA" altLang="en-US" sz="2800" kern="1200" noProof="0" dirty="0">
                          <a:solidFill>
                            <a:schemeClr val="tx1"/>
                          </a:solidFill>
                          <a:latin typeface="Arial" panose="020B0604020202020204" pitchFamily="34" charset="0"/>
                          <a:ea typeface="+mn-ea"/>
                          <a:cs typeface="Arial" panose="020B0604020202020204" pitchFamily="34" charset="0"/>
                        </a:rPr>
                        <a:t>Regular sanitisation of work stations </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ZA" altLang="en-US" sz="2800" kern="1200" noProof="0" dirty="0">
                          <a:solidFill>
                            <a:schemeClr val="tx1"/>
                          </a:solidFill>
                          <a:latin typeface="Arial" panose="020B0604020202020204" pitchFamily="34" charset="0"/>
                          <a:ea typeface="+mn-ea"/>
                          <a:cs typeface="Arial" panose="020B0604020202020204" pitchFamily="34" charset="0"/>
                        </a:rPr>
                        <a:t>Maintain Social distancing  </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ZA" altLang="en-US" sz="2800" kern="1200" noProof="0" dirty="0">
                          <a:solidFill>
                            <a:schemeClr val="tx1"/>
                          </a:solidFill>
                          <a:latin typeface="Arial" panose="020B0604020202020204" pitchFamily="34" charset="0"/>
                          <a:ea typeface="+mn-ea"/>
                          <a:cs typeface="Arial" panose="020B0604020202020204" pitchFamily="34" charset="0"/>
                        </a:rPr>
                        <a:t>Provision of masks, gloves and hand sanitisers are provided to the Teams on duty each week. </a:t>
                      </a:r>
                      <a:endParaRPr lang="en-US" altLang="en-US" sz="2800" kern="1200" noProof="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7151083"/>
                  </a:ext>
                </a:extLst>
              </a:tr>
            </a:tbl>
          </a:graphicData>
        </a:graphic>
      </p:graphicFrame>
      <p:grpSp>
        <p:nvGrpSpPr>
          <p:cNvPr id="5" name="Group 4">
            <a:extLst>
              <a:ext uri="{FF2B5EF4-FFF2-40B4-BE49-F238E27FC236}">
                <a16:creationId xmlns:a16="http://schemas.microsoft.com/office/drawing/2014/main" id="{3B36ADA2-C8B2-486D-9FED-D09866E87EFB}"/>
              </a:ext>
            </a:extLst>
          </p:cNvPr>
          <p:cNvGrpSpPr/>
          <p:nvPr/>
        </p:nvGrpSpPr>
        <p:grpSpPr>
          <a:xfrm>
            <a:off x="-456728" y="6485737"/>
            <a:ext cx="12529392" cy="365115"/>
            <a:chOff x="-528736" y="6485737"/>
            <a:chExt cx="12529392" cy="365115"/>
          </a:xfrm>
        </p:grpSpPr>
        <p:graphicFrame>
          <p:nvGraphicFramePr>
            <p:cNvPr id="6" name="Diagram 5">
              <a:extLst>
                <a:ext uri="{FF2B5EF4-FFF2-40B4-BE49-F238E27FC236}">
                  <a16:creationId xmlns:a16="http://schemas.microsoft.com/office/drawing/2014/main" id="{621639D4-9183-43AD-BD02-0FF0C0B28D62}"/>
                </a:ext>
              </a:extLst>
            </p:cNvPr>
            <p:cNvGraphicFramePr/>
            <p:nvPr>
              <p:extLst>
                <p:ext uri="{D42A27DB-BD31-4B8C-83A1-F6EECF244321}">
                  <p14:modId xmlns:p14="http://schemas.microsoft.com/office/powerpoint/2010/main" val="3315086388"/>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EE09DD42-0E2D-443B-B755-AB19CC5498B0}"/>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DFB50C1E-40E6-43F9-964A-98046B99132F}"/>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EECFC93B-1D46-4775-9C8F-102390E5D047}"/>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33</a:t>
              </a:fld>
              <a:endParaRPr lang="en-GB" altLang="en-US" sz="1500" b="1">
                <a:solidFill>
                  <a:schemeClr val="bg1"/>
                </a:solidFill>
              </a:endParaRPr>
            </a:p>
          </p:txBody>
        </p:sp>
      </p:grpSp>
    </p:spTree>
    <p:extLst>
      <p:ext uri="{BB962C8B-B14F-4D97-AF65-F5344CB8AC3E}">
        <p14:creationId xmlns:p14="http://schemas.microsoft.com/office/powerpoint/2010/main" val="619918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539A-2762-4C78-A47C-82D37C662798}"/>
              </a:ext>
            </a:extLst>
          </p:cNvPr>
          <p:cNvSpPr>
            <a:spLocks noGrp="1"/>
          </p:cNvSpPr>
          <p:nvPr>
            <p:ph type="title"/>
          </p:nvPr>
        </p:nvSpPr>
        <p:spPr>
          <a:xfrm>
            <a:off x="838200" y="47078"/>
            <a:ext cx="10515600" cy="429594"/>
          </a:xfrm>
          <a:solidFill>
            <a:srgbClr val="C09200"/>
          </a:solidFill>
        </p:spPr>
        <p:txBody>
          <a:bodyPr>
            <a:normAutofit/>
          </a:bodyPr>
          <a:lstStyle/>
          <a:p>
            <a:pPr algn="ctr"/>
            <a:r>
              <a:rPr lang="en-ZA"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COMMUNICATION </a:t>
            </a:r>
            <a:endParaRPr lang="en-US"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4" name="Table 4">
            <a:extLst>
              <a:ext uri="{FF2B5EF4-FFF2-40B4-BE49-F238E27FC236}">
                <a16:creationId xmlns:a16="http://schemas.microsoft.com/office/drawing/2014/main" id="{F91B4A33-ED1B-467C-AD02-316D1988F4C0}"/>
              </a:ext>
            </a:extLst>
          </p:cNvPr>
          <p:cNvGraphicFramePr>
            <a:graphicFrameLocks noGrp="1"/>
          </p:cNvGraphicFramePr>
          <p:nvPr>
            <p:ph idx="1"/>
            <p:extLst>
              <p:ext uri="{D42A27DB-BD31-4B8C-83A1-F6EECF244321}">
                <p14:modId xmlns:p14="http://schemas.microsoft.com/office/powerpoint/2010/main" val="838240397"/>
              </p:ext>
            </p:extLst>
          </p:nvPr>
        </p:nvGraphicFramePr>
        <p:xfrm>
          <a:off x="263352" y="675719"/>
          <a:ext cx="11809312" cy="5577840"/>
        </p:xfrm>
        <a:graphic>
          <a:graphicData uri="http://schemas.openxmlformats.org/drawingml/2006/table">
            <a:tbl>
              <a:tblPr firstRow="1" bandRow="1">
                <a:tableStyleId>{5940675A-B579-460E-94D1-54222C63F5DA}</a:tableStyleId>
              </a:tblPr>
              <a:tblGrid>
                <a:gridCol w="11809312">
                  <a:extLst>
                    <a:ext uri="{9D8B030D-6E8A-4147-A177-3AD203B41FA5}">
                      <a16:colId xmlns:a16="http://schemas.microsoft.com/office/drawing/2014/main" val="1219243500"/>
                    </a:ext>
                  </a:extLst>
                </a:gridCol>
              </a:tblGrid>
              <a:tr h="1471632">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National Communication Core Team </a:t>
                      </a:r>
                      <a:r>
                        <a:rPr lang="mr-IN" sz="2000" dirty="0">
                          <a:latin typeface="Arial" panose="020B0604020202020204" pitchFamily="34" charset="0"/>
                        </a:rPr>
                        <a:t>–</a:t>
                      </a:r>
                      <a:r>
                        <a:rPr lang="en-US" sz="2000" dirty="0">
                          <a:latin typeface="Arial" panose="020B0604020202020204" pitchFamily="34" charset="0"/>
                          <a:cs typeface="Arial" panose="020B0604020202020204" pitchFamily="34" charset="0"/>
                        </a:rPr>
                        <a:t> led by GCIS (All departments and Provinces OTP) - (Reporting to NATJOINTS) and Provincial Comms Core Teams </a:t>
                      </a:r>
                      <a:r>
                        <a:rPr lang="mr-IN" sz="2000" dirty="0">
                          <a:latin typeface="Arial" panose="020B0604020202020204" pitchFamily="34" charset="0"/>
                        </a:rPr>
                        <a:t>–</a:t>
                      </a:r>
                      <a:r>
                        <a:rPr lang="en-US" sz="2000" dirty="0">
                          <a:latin typeface="Arial" panose="020B0604020202020204" pitchFamily="34" charset="0"/>
                          <a:cs typeface="Arial" panose="020B0604020202020204" pitchFamily="34" charset="0"/>
                        </a:rPr>
                        <a:t> led by OTP &amp; GCIS (Reporting to PROVJOINTS).</a:t>
                      </a:r>
                      <a:endParaRPr lang="en-ZA" sz="2000" dirty="0">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US" altLang="en-US" sz="2000" kern="1200" dirty="0">
                          <a:solidFill>
                            <a:schemeClr val="tx1"/>
                          </a:solidFill>
                          <a:latin typeface="Arial" panose="020B0604020202020204" pitchFamily="34" charset="0"/>
                          <a:ea typeface="+mn-ea"/>
                          <a:cs typeface="Arial" panose="020B0604020202020204" pitchFamily="34" charset="0"/>
                        </a:rPr>
                        <a:t>Media handling, citizen-focus engagement and continuous dialogue </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US" altLang="en-US" sz="2000" kern="1200" dirty="0">
                          <a:solidFill>
                            <a:schemeClr val="tx1"/>
                          </a:solidFill>
                          <a:latin typeface="Arial" panose="020B0604020202020204" pitchFamily="34" charset="0"/>
                          <a:ea typeface="+mn-ea"/>
                          <a:cs typeface="Arial" panose="020B0604020202020204" pitchFamily="34" charset="0"/>
                        </a:rPr>
                        <a:t>Community engagements (Led by National, Provincial, Local &amp; Traditional leadership).</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US" altLang="en-US" sz="2000" kern="1200" dirty="0">
                          <a:solidFill>
                            <a:schemeClr val="tx1"/>
                          </a:solidFill>
                          <a:latin typeface="Arial" panose="020B0604020202020204" pitchFamily="34" charset="0"/>
                          <a:ea typeface="+mn-ea"/>
                          <a:cs typeface="Arial" panose="020B0604020202020204" pitchFamily="34" charset="0"/>
                        </a:rPr>
                        <a:t>Coverage on screening - ongoing in communities (Across Provinces).</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US" altLang="en-US" sz="2000" kern="1200" dirty="0">
                          <a:solidFill>
                            <a:schemeClr val="tx1"/>
                          </a:solidFill>
                          <a:latin typeface="Arial" panose="020B0604020202020204" pitchFamily="34" charset="0"/>
                          <a:ea typeface="+mn-ea"/>
                          <a:cs typeface="Arial" panose="020B0604020202020204" pitchFamily="34" charset="0"/>
                        </a:rPr>
                        <a:t>Media Releases issued (CoGTA; Province and LG).</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US" altLang="en-US" sz="2000" kern="1200" dirty="0">
                          <a:solidFill>
                            <a:schemeClr val="tx1"/>
                          </a:solidFill>
                          <a:latin typeface="Arial" panose="020B0604020202020204" pitchFamily="34" charset="0"/>
                          <a:ea typeface="+mn-ea"/>
                          <a:cs typeface="Arial" panose="020B0604020202020204" pitchFamily="34" charset="0"/>
                        </a:rPr>
                        <a:t>Interviews by all spheres - in various platforms (Government and Traditional leadership) </a:t>
                      </a:r>
                      <a:r>
                        <a:rPr lang="mr-IN" altLang="en-US" sz="2000" kern="1200" dirty="0">
                          <a:solidFill>
                            <a:schemeClr val="tx1"/>
                          </a:solidFill>
                          <a:latin typeface="Arial" panose="020B0604020202020204" pitchFamily="34" charset="0"/>
                          <a:ea typeface="+mn-ea"/>
                        </a:rPr>
                        <a:t>–</a:t>
                      </a:r>
                      <a:r>
                        <a:rPr lang="en-US" altLang="en-US" sz="2000" kern="1200" dirty="0">
                          <a:solidFill>
                            <a:schemeClr val="tx1"/>
                          </a:solidFill>
                          <a:latin typeface="Arial" panose="020B0604020202020204" pitchFamily="34" charset="0"/>
                          <a:ea typeface="+mn-ea"/>
                          <a:cs typeface="Arial" panose="020B0604020202020204" pitchFamily="34" charset="0"/>
                        </a:rPr>
                        <a:t> </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US" altLang="en-US" sz="2000" kern="1200" dirty="0">
                          <a:solidFill>
                            <a:schemeClr val="tx1"/>
                          </a:solidFill>
                          <a:latin typeface="Arial" panose="020B0604020202020204" pitchFamily="34" charset="0"/>
                          <a:ea typeface="+mn-ea"/>
                          <a:cs typeface="Arial" panose="020B0604020202020204" pitchFamily="34" charset="0"/>
                        </a:rPr>
                        <a:t>Sharing of flyers in communities</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US" altLang="en-US" sz="2000" kern="1200" dirty="0">
                          <a:solidFill>
                            <a:schemeClr val="tx1"/>
                          </a:solidFill>
                          <a:latin typeface="Arial" panose="020B0604020202020204" pitchFamily="34" charset="0"/>
                          <a:ea typeface="+mn-ea"/>
                          <a:cs typeface="Arial" panose="020B0604020202020204" pitchFamily="34" charset="0"/>
                        </a:rPr>
                        <a:t>Digital &amp; Social Media </a:t>
                      </a:r>
                      <a:r>
                        <a:rPr lang="mr-IN" altLang="en-US" sz="2000" kern="1200" dirty="0">
                          <a:solidFill>
                            <a:schemeClr val="tx1"/>
                          </a:solidFill>
                          <a:latin typeface="Arial" panose="020B0604020202020204" pitchFamily="34" charset="0"/>
                          <a:ea typeface="+mn-ea"/>
                        </a:rPr>
                        <a:t>–</a:t>
                      </a:r>
                      <a:r>
                        <a:rPr lang="en-US" altLang="en-US" sz="2000" kern="1200" dirty="0">
                          <a:solidFill>
                            <a:schemeClr val="tx1"/>
                          </a:solidFill>
                          <a:latin typeface="Arial" panose="020B0604020202020204" pitchFamily="34" charset="0"/>
                          <a:ea typeface="+mn-ea"/>
                          <a:cs typeface="Arial" panose="020B0604020202020204" pitchFamily="34" charset="0"/>
                        </a:rPr>
                        <a:t> (#COVID19; #</a:t>
                      </a:r>
                      <a:r>
                        <a:rPr lang="en-US" altLang="en-US" sz="2000" kern="1200" dirty="0" err="1">
                          <a:solidFill>
                            <a:schemeClr val="tx1"/>
                          </a:solidFill>
                          <a:latin typeface="Arial" panose="020B0604020202020204" pitchFamily="34" charset="0"/>
                          <a:ea typeface="+mn-ea"/>
                          <a:cs typeface="Arial" panose="020B0604020202020204" pitchFamily="34" charset="0"/>
                        </a:rPr>
                        <a:t>stayhome</a:t>
                      </a:r>
                      <a:r>
                        <a:rPr lang="en-US" altLang="en-US" sz="2000" kern="1200" dirty="0">
                          <a:solidFill>
                            <a:schemeClr val="tx1"/>
                          </a:solidFill>
                          <a:latin typeface="Arial" panose="020B0604020202020204" pitchFamily="34" charset="0"/>
                          <a:ea typeface="+mn-ea"/>
                          <a:cs typeface="Arial" panose="020B0604020202020204" pitchFamily="34" charset="0"/>
                        </a:rPr>
                        <a:t>; #</a:t>
                      </a:r>
                      <a:r>
                        <a:rPr lang="en-US" altLang="en-US" sz="2000" kern="1200" dirty="0" err="1">
                          <a:solidFill>
                            <a:schemeClr val="tx1"/>
                          </a:solidFill>
                          <a:latin typeface="Arial" panose="020B0604020202020204" pitchFamily="34" charset="0"/>
                          <a:ea typeface="+mn-ea"/>
                          <a:cs typeface="Arial" panose="020B0604020202020204" pitchFamily="34" charset="0"/>
                        </a:rPr>
                        <a:t>staysaveSA</a:t>
                      </a:r>
                      <a:r>
                        <a:rPr lang="en-US" altLang="en-US" sz="2000" kern="1200" dirty="0">
                          <a:solidFill>
                            <a:schemeClr val="tx1"/>
                          </a:solidFill>
                          <a:latin typeface="Arial" panose="020B0604020202020204" pitchFamily="34" charset="0"/>
                          <a:ea typeface="+mn-ea"/>
                          <a:cs typeface="Arial" panose="020B0604020202020204" pitchFamily="34" charset="0"/>
                        </a:rPr>
                        <a:t>; #lockdown)</a:t>
                      </a:r>
                    </a:p>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r>
                        <a:rPr lang="en-GB" altLang="en-US" sz="2000" kern="1200" dirty="0">
                          <a:solidFill>
                            <a:schemeClr val="tx1"/>
                          </a:solidFill>
                          <a:latin typeface="Arial" panose="020B0604020202020204" pitchFamily="34" charset="0"/>
                          <a:ea typeface="+mn-ea"/>
                          <a:cs typeface="Arial" panose="020B0604020202020204" pitchFamily="34" charset="0"/>
                        </a:rPr>
                        <a:t>Urgent,  instant,  up-to-the  minute news  and  messages  (24hrs News channels; Social Media; Community Media).  </a:t>
                      </a:r>
                    </a:p>
                  </a:txBody>
                  <a:tcPr/>
                </a:tc>
                <a:extLst>
                  <a:ext uri="{0D108BD9-81ED-4DB2-BD59-A6C34878D82A}">
                    <a16:rowId xmlns:a16="http://schemas.microsoft.com/office/drawing/2014/main" val="2141375705"/>
                  </a:ext>
                </a:extLst>
              </a:tr>
            </a:tbl>
          </a:graphicData>
        </a:graphic>
      </p:graphicFrame>
      <p:grpSp>
        <p:nvGrpSpPr>
          <p:cNvPr id="5" name="Group 4">
            <a:extLst>
              <a:ext uri="{FF2B5EF4-FFF2-40B4-BE49-F238E27FC236}">
                <a16:creationId xmlns:a16="http://schemas.microsoft.com/office/drawing/2014/main" id="{F85C217A-EC29-4844-BB11-24A7D6F73CC2}"/>
              </a:ext>
            </a:extLst>
          </p:cNvPr>
          <p:cNvGrpSpPr/>
          <p:nvPr/>
        </p:nvGrpSpPr>
        <p:grpSpPr>
          <a:xfrm>
            <a:off x="-456728" y="6485737"/>
            <a:ext cx="12529392" cy="365115"/>
            <a:chOff x="-528736" y="6485737"/>
            <a:chExt cx="12529392" cy="365115"/>
          </a:xfrm>
        </p:grpSpPr>
        <p:graphicFrame>
          <p:nvGraphicFramePr>
            <p:cNvPr id="6" name="Diagram 5">
              <a:extLst>
                <a:ext uri="{FF2B5EF4-FFF2-40B4-BE49-F238E27FC236}">
                  <a16:creationId xmlns:a16="http://schemas.microsoft.com/office/drawing/2014/main" id="{4328C3EB-E67C-40D9-82B9-67BC5B6C6A11}"/>
                </a:ext>
              </a:extLst>
            </p:cNvPr>
            <p:cNvGraphicFramePr/>
            <p:nvPr>
              <p:extLst>
                <p:ext uri="{D42A27DB-BD31-4B8C-83A1-F6EECF244321}">
                  <p14:modId xmlns:p14="http://schemas.microsoft.com/office/powerpoint/2010/main" val="3315086388"/>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4F85BCDB-EDA5-40BC-8F79-0D8E88915D81}"/>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01C96EBF-37D8-48A0-A8BC-54068DCB0941}"/>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7C8D3829-8149-443D-80E6-45CC077D8D9A}"/>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34</a:t>
              </a:fld>
              <a:endParaRPr lang="en-GB" altLang="en-US" sz="1500" b="1">
                <a:solidFill>
                  <a:schemeClr val="bg1"/>
                </a:solidFill>
              </a:endParaRPr>
            </a:p>
          </p:txBody>
        </p:sp>
      </p:grpSp>
    </p:spTree>
    <p:extLst>
      <p:ext uri="{BB962C8B-B14F-4D97-AF65-F5344CB8AC3E}">
        <p14:creationId xmlns:p14="http://schemas.microsoft.com/office/powerpoint/2010/main" val="3821043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D5BB17F7-E558-4D4D-91DB-97AFDAF37977}"/>
              </a:ext>
            </a:extLst>
          </p:cNvPr>
          <p:cNvSpPr>
            <a:spLocks noGrp="1"/>
          </p:cNvSpPr>
          <p:nvPr>
            <p:ph idx="1"/>
          </p:nvPr>
        </p:nvSpPr>
        <p:spPr>
          <a:xfrm>
            <a:off x="119337" y="602148"/>
            <a:ext cx="12072663" cy="5880903"/>
          </a:xfrm>
        </p:spPr>
        <p:txBody>
          <a:bodyPr>
            <a:noAutofit/>
          </a:bodyPr>
          <a:lstStyle/>
          <a:p>
            <a:pPr marL="0" indent="0">
              <a:buNone/>
            </a:pPr>
            <a:r>
              <a:rPr lang="en-US" sz="2000" dirty="0">
                <a:latin typeface="Arial" panose="020B0604020202020204" pitchFamily="34" charset="0"/>
                <a:cs typeface="Arial" panose="020B0604020202020204" pitchFamily="34" charset="0"/>
              </a:rPr>
              <a:t>The Top Management of DCoG assessed the COVID-19 implications that might have on the tabled Strategic Plan and Annual Performance Plan, in order to respond accordingly;</a:t>
            </a:r>
          </a:p>
          <a:p>
            <a:pPr marL="0" indent="0">
              <a:buNone/>
              <a:defRPr/>
            </a:pPr>
            <a:r>
              <a:rPr lang="en-US" altLang="en-US" sz="2000" dirty="0">
                <a:latin typeface="Arial" panose="020B0604020202020204" pitchFamily="34" charset="0"/>
                <a:cs typeface="Arial" panose="020B0604020202020204" pitchFamily="34" charset="0"/>
              </a:rPr>
              <a:t>The Department will undertake a formal process of reviewing its Strategic Plan and Annual Performance Plan based on the following principles: </a:t>
            </a:r>
          </a:p>
          <a:p>
            <a:pPr marL="514350" indent="-514350">
              <a:buFont typeface="+mj-lt"/>
              <a:buAutoNum type="arabicPeriod"/>
              <a:defRPr/>
            </a:pPr>
            <a:r>
              <a:rPr lang="en-US" sz="2000" dirty="0">
                <a:latin typeface="Arial" panose="020B0604020202020204" pitchFamily="34" charset="0"/>
                <a:cs typeface="Arial" panose="020B0604020202020204" pitchFamily="34" charset="0"/>
              </a:rPr>
              <a:t>The anticipated increase in poverty and unemployment; </a:t>
            </a:r>
          </a:p>
          <a:p>
            <a:pPr marL="514350" indent="-514350">
              <a:buFont typeface="+mj-lt"/>
              <a:buAutoNum type="arabicPeriod"/>
              <a:defRPr/>
            </a:pPr>
            <a:r>
              <a:rPr lang="en-US" altLang="en-US" sz="2000" dirty="0">
                <a:latin typeface="Arial" panose="020B0604020202020204" pitchFamily="34" charset="0"/>
                <a:cs typeface="Arial" panose="020B0604020202020204" pitchFamily="34" charset="0"/>
              </a:rPr>
              <a:t>Disaster Management Regulations;</a:t>
            </a:r>
          </a:p>
          <a:p>
            <a:pPr marL="514350" indent="-514350">
              <a:buFont typeface="+mj-lt"/>
              <a:buAutoNum type="arabicPeriod"/>
              <a:defRPr/>
            </a:pPr>
            <a:r>
              <a:rPr lang="en-US" sz="2000" dirty="0">
                <a:latin typeface="Arial" panose="020B0604020202020204" pitchFamily="34" charset="0"/>
                <a:cs typeface="Arial" panose="020B0604020202020204" pitchFamily="34" charset="0"/>
              </a:rPr>
              <a:t>The Cabinet Alert System to easy out lockdown; </a:t>
            </a:r>
          </a:p>
          <a:p>
            <a:pPr marL="514350" indent="-514350">
              <a:buFont typeface="+mj-lt"/>
              <a:buAutoNum type="arabicPeriod"/>
              <a:defRPr/>
            </a:pPr>
            <a:r>
              <a:rPr lang="en-US" sz="2000" dirty="0">
                <a:latin typeface="Arial" panose="020B0604020202020204" pitchFamily="34" charset="0"/>
                <a:cs typeface="Arial" panose="020B0604020202020204" pitchFamily="34" charset="0"/>
              </a:rPr>
              <a:t>The Repurposing and reprioritization of various Municipal Grants; and</a:t>
            </a:r>
          </a:p>
          <a:p>
            <a:pPr marL="514350" indent="-514350">
              <a:buFont typeface="+mj-lt"/>
              <a:buAutoNum type="arabicPeriod"/>
              <a:defRPr/>
            </a:pPr>
            <a:r>
              <a:rPr lang="en-US" altLang="en-US" sz="2000" dirty="0">
                <a:latin typeface="Arial" panose="020B0604020202020204" pitchFamily="34" charset="0"/>
                <a:cs typeface="Arial" panose="020B0604020202020204" pitchFamily="34" charset="0"/>
              </a:rPr>
              <a:t>The need to redirect resources toward fighting COVID-19;</a:t>
            </a:r>
          </a:p>
          <a:p>
            <a:pPr marL="0" indent="0">
              <a:buNone/>
              <a:defRPr/>
            </a:pPr>
            <a:endParaRPr lang="en-ZA" sz="1000" dirty="0">
              <a:latin typeface="Arial" panose="020B0604020202020204" pitchFamily="34" charset="0"/>
              <a:cs typeface="Arial" panose="020B0604020202020204" pitchFamily="34" charset="0"/>
            </a:endParaRPr>
          </a:p>
          <a:p>
            <a:pPr marL="0" indent="0">
              <a:buNone/>
              <a:defRPr/>
            </a:pPr>
            <a:r>
              <a:rPr lang="en-ZA" sz="2000" dirty="0">
                <a:latin typeface="Arial" panose="020B0604020202020204" pitchFamily="34" charset="0"/>
                <a:cs typeface="Arial" panose="020B0604020202020204" pitchFamily="34" charset="0"/>
              </a:rPr>
              <a:t>Projections indicate that Covid-19 is likely to peak in September 2020 and this might impact project deliverables. </a:t>
            </a:r>
            <a:endParaRPr lang="en-US" sz="2000" dirty="0">
              <a:latin typeface="Arial" panose="020B0604020202020204" pitchFamily="34" charset="0"/>
              <a:cs typeface="Arial" panose="020B0604020202020204" pitchFamily="34" charset="0"/>
            </a:endParaRPr>
          </a:p>
          <a:p>
            <a:pPr marL="0" indent="0">
              <a:buNone/>
              <a:defRPr/>
            </a:pPr>
            <a:r>
              <a:rPr lang="en-US" sz="2000" dirty="0">
                <a:latin typeface="Arial" panose="020B0604020202020204" pitchFamily="34" charset="0"/>
                <a:cs typeface="Arial" panose="020B0604020202020204" pitchFamily="34" charset="0"/>
              </a:rPr>
              <a:t>The </a:t>
            </a:r>
            <a:r>
              <a:rPr lang="en-ZA" sz="2000" dirty="0">
                <a:latin typeface="Arial" panose="020B0604020202020204" pitchFamily="34" charset="0"/>
                <a:cs typeface="Arial" panose="020B0604020202020204" pitchFamily="34" charset="0"/>
              </a:rPr>
              <a:t>proposed adjustments will still be subject to the unforeseeable developments regarding Covid-19 outbreak and response. </a:t>
            </a:r>
          </a:p>
          <a:p>
            <a:pPr marL="0" indent="0">
              <a:buNone/>
              <a:defRPr/>
            </a:pPr>
            <a:r>
              <a:rPr lang="en-ZA" sz="2000" dirty="0">
                <a:latin typeface="Arial" panose="020B0604020202020204" pitchFamily="34" charset="0"/>
                <a:cs typeface="Arial" panose="020B0604020202020204" pitchFamily="34" charset="0"/>
              </a:rPr>
              <a:t>The  review of the plans will be clear as soon as the Department of Planning Monitoring and Evaluation issue formal communication regarding processes for the revision and tabling of the SPs and APPs, as well as guidance on reporting against COVID-19 initiatives.</a:t>
            </a:r>
            <a:endParaRPr lang="en-US" sz="2000" dirty="0">
              <a:latin typeface="Arial" panose="020B0604020202020204" pitchFamily="34" charset="0"/>
              <a:cs typeface="Arial" panose="020B0604020202020204" pitchFamily="34" charset="0"/>
            </a:endParaRPr>
          </a:p>
          <a:p>
            <a:pPr marL="0" indent="0">
              <a:buNone/>
              <a:defRPr/>
            </a:pPr>
            <a:endParaRPr lang="en-US" sz="2000" dirty="0">
              <a:latin typeface="Arial" panose="020B0604020202020204" pitchFamily="34" charset="0"/>
              <a:cs typeface="Arial" panose="020B0604020202020204" pitchFamily="34" charset="0"/>
            </a:endParaRPr>
          </a:p>
          <a:p>
            <a:pPr>
              <a:defRPr/>
            </a:pPr>
            <a:endParaRPr lang="en-GB" sz="1600" b="1" dirty="0"/>
          </a:p>
          <a:p>
            <a:pPr>
              <a:defRPr/>
            </a:pPr>
            <a:endParaRPr lang="en-GB" sz="1600" b="1" dirty="0"/>
          </a:p>
        </p:txBody>
      </p:sp>
      <p:sp>
        <p:nvSpPr>
          <p:cNvPr id="36871" name="Rectangle 2">
            <a:extLst>
              <a:ext uri="{FF2B5EF4-FFF2-40B4-BE49-F238E27FC236}">
                <a16:creationId xmlns:a16="http://schemas.microsoft.com/office/drawing/2014/main" id="{1D1DA32E-F996-45AD-8CCD-1E3ADC29CA4B}"/>
              </a:ext>
            </a:extLst>
          </p:cNvPr>
          <p:cNvSpPr>
            <a:spLocks noChangeArrowheads="1"/>
          </p:cNvSpPr>
          <p:nvPr/>
        </p:nvSpPr>
        <p:spPr bwMode="auto">
          <a:xfrm>
            <a:off x="1631504" y="69850"/>
            <a:ext cx="10225136" cy="523220"/>
          </a:xfrm>
          <a:prstGeom prst="rect">
            <a:avLst/>
          </a:prstGeom>
          <a:solidFill>
            <a:srgbClr val="C09200"/>
          </a:solid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solidFill>
                  <a:schemeClr val="bg1"/>
                </a:solidFill>
              </a:rPr>
              <a:t>IMPACT OF COVID-19 PANDEMIC ON THE DCOG PLANS </a:t>
            </a:r>
            <a:endParaRPr lang="en-ZA" altLang="en-US" sz="2800" b="1" dirty="0">
              <a:solidFill>
                <a:schemeClr val="bg1"/>
              </a:solidFill>
            </a:endParaRPr>
          </a:p>
        </p:txBody>
      </p:sp>
      <p:grpSp>
        <p:nvGrpSpPr>
          <p:cNvPr id="11" name="Group 10">
            <a:extLst>
              <a:ext uri="{FF2B5EF4-FFF2-40B4-BE49-F238E27FC236}">
                <a16:creationId xmlns:a16="http://schemas.microsoft.com/office/drawing/2014/main" id="{252271E6-BE07-4191-9BAF-331E7FFAEE04}"/>
              </a:ext>
            </a:extLst>
          </p:cNvPr>
          <p:cNvGrpSpPr/>
          <p:nvPr/>
        </p:nvGrpSpPr>
        <p:grpSpPr>
          <a:xfrm>
            <a:off x="-384720" y="6485737"/>
            <a:ext cx="12529392" cy="365115"/>
            <a:chOff x="-528736" y="6485737"/>
            <a:chExt cx="12529392" cy="365115"/>
          </a:xfrm>
        </p:grpSpPr>
        <p:graphicFrame>
          <p:nvGraphicFramePr>
            <p:cNvPr id="12" name="Diagram 11">
              <a:extLst>
                <a:ext uri="{FF2B5EF4-FFF2-40B4-BE49-F238E27FC236}">
                  <a16:creationId xmlns:a16="http://schemas.microsoft.com/office/drawing/2014/main" id="{F483D618-910E-4ECE-9324-FA1C47194855}"/>
                </a:ext>
              </a:extLst>
            </p:cNvPr>
            <p:cNvGraphicFramePr/>
            <p:nvPr>
              <p:extLst>
                <p:ext uri="{D42A27DB-BD31-4B8C-83A1-F6EECF244321}">
                  <p14:modId xmlns:p14="http://schemas.microsoft.com/office/powerpoint/2010/main" val="1641899381"/>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177F14F9-10CF-4183-8592-83EDB4F0FED0}"/>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32491A5E-8FE9-4AD5-96A1-4C42E686A93F}"/>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AB11D7AD-A756-4510-B2A1-32BF1AE3E038}"/>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35</a:t>
              </a:fld>
              <a:endParaRPr lang="en-GB" altLang="en-US" sz="1500" b="1">
                <a:solidFill>
                  <a:schemeClr val="bg1"/>
                </a:solidFill>
              </a:endParaRPr>
            </a:p>
          </p:txBody>
        </p:sp>
      </p:grpSp>
    </p:spTree>
    <p:extLst>
      <p:ext uri="{BB962C8B-B14F-4D97-AF65-F5344CB8AC3E}">
        <p14:creationId xmlns:p14="http://schemas.microsoft.com/office/powerpoint/2010/main" val="4125742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2">
            <a:extLst>
              <a:ext uri="{FF2B5EF4-FFF2-40B4-BE49-F238E27FC236}">
                <a16:creationId xmlns:a16="http://schemas.microsoft.com/office/drawing/2014/main" id="{1D1DA32E-F996-45AD-8CCD-1E3ADC29CA4B}"/>
              </a:ext>
            </a:extLst>
          </p:cNvPr>
          <p:cNvSpPr>
            <a:spLocks noChangeArrowheads="1"/>
          </p:cNvSpPr>
          <p:nvPr/>
        </p:nvSpPr>
        <p:spPr bwMode="auto">
          <a:xfrm>
            <a:off x="-24680" y="69850"/>
            <a:ext cx="12169352" cy="830997"/>
          </a:xfrm>
          <a:prstGeom prst="rect">
            <a:avLst/>
          </a:prstGeom>
          <a:solidFill>
            <a:srgbClr val="C09200"/>
          </a:solid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400" b="1" dirty="0">
                <a:solidFill>
                  <a:schemeClr val="bg1"/>
                </a:solidFill>
              </a:rPr>
              <a:t>CONTRIBUTION TO THE BROADER LOCAL GOVERNMENT ECONOMIC RESPONSE</a:t>
            </a:r>
            <a:endParaRPr lang="en-ZA" altLang="en-US" sz="2400" b="1" dirty="0">
              <a:solidFill>
                <a:schemeClr val="bg1"/>
              </a:solidFill>
            </a:endParaRPr>
          </a:p>
        </p:txBody>
      </p:sp>
      <p:grpSp>
        <p:nvGrpSpPr>
          <p:cNvPr id="11" name="Group 10">
            <a:extLst>
              <a:ext uri="{FF2B5EF4-FFF2-40B4-BE49-F238E27FC236}">
                <a16:creationId xmlns:a16="http://schemas.microsoft.com/office/drawing/2014/main" id="{252271E6-BE07-4191-9BAF-331E7FFAEE04}"/>
              </a:ext>
            </a:extLst>
          </p:cNvPr>
          <p:cNvGrpSpPr/>
          <p:nvPr/>
        </p:nvGrpSpPr>
        <p:grpSpPr>
          <a:xfrm>
            <a:off x="-384720" y="6485737"/>
            <a:ext cx="12529392" cy="365115"/>
            <a:chOff x="-528736" y="6485737"/>
            <a:chExt cx="12529392" cy="365115"/>
          </a:xfrm>
        </p:grpSpPr>
        <p:graphicFrame>
          <p:nvGraphicFramePr>
            <p:cNvPr id="12" name="Diagram 11">
              <a:extLst>
                <a:ext uri="{FF2B5EF4-FFF2-40B4-BE49-F238E27FC236}">
                  <a16:creationId xmlns:a16="http://schemas.microsoft.com/office/drawing/2014/main" id="{F483D618-910E-4ECE-9324-FA1C47194855}"/>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177F14F9-10CF-4183-8592-83EDB4F0FED0}"/>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32491A5E-8FE9-4AD5-96A1-4C42E686A93F}"/>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AB11D7AD-A756-4510-B2A1-32BF1AE3E038}"/>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36</a:t>
              </a:fld>
              <a:endParaRPr lang="en-GB" altLang="en-US" sz="1500" b="1">
                <a:solidFill>
                  <a:schemeClr val="bg1"/>
                </a:solidFill>
              </a:endParaRPr>
            </a:p>
          </p:txBody>
        </p:sp>
      </p:grpSp>
      <p:sp>
        <p:nvSpPr>
          <p:cNvPr id="16" name="Content Placeholder 2">
            <a:extLst>
              <a:ext uri="{FF2B5EF4-FFF2-40B4-BE49-F238E27FC236}">
                <a16:creationId xmlns:a16="http://schemas.microsoft.com/office/drawing/2014/main" id="{78E5932E-9BD8-4697-AE85-F6CB91C94AD3}"/>
              </a:ext>
            </a:extLst>
          </p:cNvPr>
          <p:cNvSpPr>
            <a:spLocks noGrp="1"/>
          </p:cNvSpPr>
          <p:nvPr>
            <p:ph idx="1"/>
          </p:nvPr>
        </p:nvSpPr>
        <p:spPr>
          <a:xfrm>
            <a:off x="263352" y="1046657"/>
            <a:ext cx="11881320" cy="5118644"/>
          </a:xfrm>
        </p:spPr>
        <p:txBody>
          <a:bodyPr>
            <a:normAutofit/>
          </a:bodyPr>
          <a:lstStyle/>
          <a:p>
            <a:pPr marL="342900" lvl="1" indent="0">
              <a:lnSpc>
                <a:spcPct val="110000"/>
              </a:lnSpc>
              <a:buNone/>
            </a:pPr>
            <a:r>
              <a:rPr lang="en-US" sz="2000" dirty="0">
                <a:latin typeface="Arial" panose="020B0604020202020204" pitchFamily="34" charset="0"/>
                <a:cs typeface="Arial" panose="020B0604020202020204" pitchFamily="34" charset="0"/>
              </a:rPr>
              <a:t>In order to stimulate local economic development to counter job losses as a result of COVID-19, the following immediate interventions linked to the use of the </a:t>
            </a:r>
            <a:r>
              <a:rPr lang="en-US" sz="2000">
                <a:latin typeface="Arial" panose="020B0604020202020204" pitchFamily="34" charset="0"/>
                <a:cs typeface="Arial" panose="020B0604020202020204" pitchFamily="34" charset="0"/>
              </a:rPr>
              <a:t>R20 Billion </a:t>
            </a:r>
            <a:r>
              <a:rPr lang="en-US" sz="2000" dirty="0">
                <a:latin typeface="Arial" panose="020B0604020202020204" pitchFamily="34" charset="0"/>
                <a:cs typeface="Arial" panose="020B0604020202020204" pitchFamily="34" charset="0"/>
              </a:rPr>
              <a:t>will be implemented:</a:t>
            </a:r>
          </a:p>
          <a:p>
            <a:pPr marL="342900" lvl="1" indent="0">
              <a:lnSpc>
                <a:spcPct val="110000"/>
              </a:lnSpc>
              <a:buNone/>
            </a:pPr>
            <a:endParaRPr lang="en-US" sz="2000" dirty="0">
              <a:latin typeface="Arial" panose="020B0604020202020204" pitchFamily="34" charset="0"/>
              <a:cs typeface="Arial" panose="020B0604020202020204" pitchFamily="34" charset="0"/>
            </a:endParaRPr>
          </a:p>
          <a:p>
            <a:pPr lvl="0">
              <a:lnSpc>
                <a:spcPct val="110000"/>
              </a:lnSpc>
            </a:pPr>
            <a:r>
              <a:rPr lang="en-US" sz="2000" dirty="0">
                <a:latin typeface="Arial" panose="020B0604020202020204" pitchFamily="34" charset="0"/>
                <a:cs typeface="Arial" panose="020B0604020202020204" pitchFamily="34" charset="0"/>
              </a:rPr>
              <a:t>Facilitate the establishment of Operation and Maintenance Cooperatives – municipalities to facilitate establishment and registration of Coops, train and assign minor repairs, operations and maintenance of water, sanitation and roads infrastructure (bias on women, youth and people with disabilities).</a:t>
            </a:r>
          </a:p>
          <a:p>
            <a:pPr lvl="0">
              <a:lnSpc>
                <a:spcPct val="110000"/>
              </a:lnSpc>
            </a:pPr>
            <a:r>
              <a:rPr lang="en-US" sz="2000" dirty="0">
                <a:latin typeface="Arial" panose="020B0604020202020204" pitchFamily="34" charset="0"/>
                <a:cs typeface="Arial" panose="020B0604020202020204" pitchFamily="34" charset="0"/>
              </a:rPr>
              <a:t>SMMEs development - The supply of certain goods and services associated with COVID 19 that have been traditionally awarded to large contractors be bias towards SMMEs and local contractors with special bias to women, youth and people with disabilities.</a:t>
            </a:r>
          </a:p>
          <a:p>
            <a:pPr lvl="0">
              <a:lnSpc>
                <a:spcPct val="110000"/>
              </a:lnSpc>
            </a:pPr>
            <a:r>
              <a:rPr lang="en-US" sz="2000" dirty="0" err="1">
                <a:latin typeface="Arial" panose="020B0604020202020204" pitchFamily="34" charset="0"/>
                <a:cs typeface="Arial" panose="020B0604020202020204" pitchFamily="34" charset="0"/>
              </a:rPr>
              <a:t>Labour</a:t>
            </a:r>
            <a:r>
              <a:rPr lang="en-US" sz="2000" dirty="0">
                <a:latin typeface="Arial" panose="020B0604020202020204" pitchFamily="34" charset="0"/>
                <a:cs typeface="Arial" panose="020B0604020202020204" pitchFamily="34" charset="0"/>
              </a:rPr>
              <a:t> intensive delivery – use EPWP and CWP guidelines for a deliberate </a:t>
            </a:r>
            <a:r>
              <a:rPr lang="en-US" sz="2000" dirty="0" err="1">
                <a:latin typeface="Arial" panose="020B0604020202020204" pitchFamily="34" charset="0"/>
                <a:cs typeface="Arial" panose="020B0604020202020204" pitchFamily="34" charset="0"/>
              </a:rPr>
              <a:t>labour</a:t>
            </a:r>
            <a:r>
              <a:rPr lang="en-US" sz="2000" dirty="0">
                <a:latin typeface="Arial" panose="020B0604020202020204" pitchFamily="34" charset="0"/>
                <a:cs typeface="Arial" panose="020B0604020202020204" pitchFamily="34" charset="0"/>
              </a:rPr>
              <a:t> intensive approach to infrastructure delivery and reduce mechanization, where this is technically feasible. </a:t>
            </a:r>
          </a:p>
          <a:p>
            <a:pPr marL="0" lvl="0" indent="0">
              <a:lnSpc>
                <a:spcPct val="110000"/>
              </a:lnSpc>
              <a:buNone/>
            </a:pPr>
            <a:r>
              <a:rPr lang="en-US" sz="2000" dirty="0">
                <a:latin typeface="Arial" panose="020B0604020202020204" pitchFamily="34" charset="0"/>
                <a:cs typeface="Arial" panose="020B0604020202020204" pitchFamily="34" charset="0"/>
              </a:rPr>
              <a:t>The Department is working on a long term, sustainable post COVID-19 Economic recovery strategy for the sector, which is in line with the National Strategy.</a:t>
            </a:r>
          </a:p>
        </p:txBody>
      </p:sp>
    </p:spTree>
    <p:extLst>
      <p:ext uri="{BB962C8B-B14F-4D97-AF65-F5344CB8AC3E}">
        <p14:creationId xmlns:p14="http://schemas.microsoft.com/office/powerpoint/2010/main" val="2996930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3049191"/>
            <a:ext cx="7886700" cy="759618"/>
          </a:xfrm>
          <a:solidFill>
            <a:srgbClr val="D6A300"/>
          </a:solidFill>
        </p:spPr>
        <p:txBody>
          <a:bodyPr vert="horz" lIns="91440" tIns="45720" rIns="91440" bIns="45720" rtlCol="0" anchor="ctr">
            <a:normAutofit/>
          </a:bodyPr>
          <a:lstStyle/>
          <a:p>
            <a:pPr algn="ctr"/>
            <a:r>
              <a:rPr lang="en-ZA" sz="2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PART D: 2020 ESTIMATES OF NATIONAL EXPENDITURE ALLOCATIONS</a:t>
            </a:r>
          </a:p>
        </p:txBody>
      </p:sp>
      <p:grpSp>
        <p:nvGrpSpPr>
          <p:cNvPr id="5" name="Group 4">
            <a:extLst>
              <a:ext uri="{FF2B5EF4-FFF2-40B4-BE49-F238E27FC236}">
                <a16:creationId xmlns:a16="http://schemas.microsoft.com/office/drawing/2014/main" id="{B6EF51B0-F3E7-48DA-B388-EA7797D23192}"/>
              </a:ext>
            </a:extLst>
          </p:cNvPr>
          <p:cNvGrpSpPr/>
          <p:nvPr/>
        </p:nvGrpSpPr>
        <p:grpSpPr>
          <a:xfrm>
            <a:off x="-456728" y="6485737"/>
            <a:ext cx="12529392" cy="365115"/>
            <a:chOff x="-528736" y="6485737"/>
            <a:chExt cx="12529392" cy="365115"/>
          </a:xfrm>
        </p:grpSpPr>
        <p:graphicFrame>
          <p:nvGraphicFramePr>
            <p:cNvPr id="6" name="Diagram 5">
              <a:extLst>
                <a:ext uri="{FF2B5EF4-FFF2-40B4-BE49-F238E27FC236}">
                  <a16:creationId xmlns:a16="http://schemas.microsoft.com/office/drawing/2014/main" id="{B378C8F2-6F54-45C8-9C5A-07060AB6E560}"/>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FDE24BD9-841C-42AF-A21A-0E228D782B88}"/>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7A325E75-BF9F-4605-B152-5FCFC1527656}"/>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A4A7ABFA-F034-49A2-B87D-7DA2E5614D34}"/>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37</a:t>
              </a:fld>
              <a:endParaRPr lang="en-GB" altLang="en-US" sz="1500" b="1">
                <a:solidFill>
                  <a:schemeClr val="bg1"/>
                </a:solidFill>
              </a:endParaRPr>
            </a:p>
          </p:txBody>
        </p:sp>
      </p:grpSp>
    </p:spTree>
    <p:extLst>
      <p:ext uri="{BB962C8B-B14F-4D97-AF65-F5344CB8AC3E}">
        <p14:creationId xmlns:p14="http://schemas.microsoft.com/office/powerpoint/2010/main" val="3872016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152650" y="116633"/>
            <a:ext cx="7886700" cy="83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85800" rtl="0" eaLnBrk="0" fontAlgn="base" hangingPunct="0">
              <a:lnSpc>
                <a:spcPct val="90000"/>
              </a:lnSpc>
              <a:spcBef>
                <a:spcPct val="0"/>
              </a:spcBef>
              <a:spcAft>
                <a:spcPct val="0"/>
              </a:spcAft>
              <a:defRPr sz="2400" b="1" kern="1200">
                <a:solidFill>
                  <a:srgbClr val="F9671C"/>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defRPr/>
            </a:pPr>
            <a:r>
              <a:rPr lang="en-ZA" dirty="0"/>
              <a:t>2020 ENE</a:t>
            </a:r>
            <a:br>
              <a:rPr lang="en-ZA" dirty="0"/>
            </a:br>
            <a:r>
              <a:rPr lang="en-ZA" dirty="0"/>
              <a:t>ALLOCATIONS PER PROGRAMME</a:t>
            </a:r>
          </a:p>
        </p:txBody>
      </p:sp>
      <p:graphicFrame>
        <p:nvGraphicFramePr>
          <p:cNvPr id="2" name="Table 1"/>
          <p:cNvGraphicFramePr>
            <a:graphicFrameLocks noGrp="1"/>
          </p:cNvGraphicFramePr>
          <p:nvPr/>
        </p:nvGraphicFramePr>
        <p:xfrm>
          <a:off x="1919536" y="1124744"/>
          <a:ext cx="8119814" cy="3963356"/>
        </p:xfrm>
        <a:graphic>
          <a:graphicData uri="http://schemas.openxmlformats.org/drawingml/2006/table">
            <a:tbl>
              <a:tblPr/>
              <a:tblGrid>
                <a:gridCol w="2872610">
                  <a:extLst>
                    <a:ext uri="{9D8B030D-6E8A-4147-A177-3AD203B41FA5}">
                      <a16:colId xmlns:a16="http://schemas.microsoft.com/office/drawing/2014/main" val="3783397941"/>
                    </a:ext>
                  </a:extLst>
                </a:gridCol>
                <a:gridCol w="1395189">
                  <a:extLst>
                    <a:ext uri="{9D8B030D-6E8A-4147-A177-3AD203B41FA5}">
                      <a16:colId xmlns:a16="http://schemas.microsoft.com/office/drawing/2014/main" val="1798027485"/>
                    </a:ext>
                  </a:extLst>
                </a:gridCol>
                <a:gridCol w="1044082">
                  <a:extLst>
                    <a:ext uri="{9D8B030D-6E8A-4147-A177-3AD203B41FA5}">
                      <a16:colId xmlns:a16="http://schemas.microsoft.com/office/drawing/2014/main" val="2353352984"/>
                    </a:ext>
                  </a:extLst>
                </a:gridCol>
                <a:gridCol w="1440463">
                  <a:extLst>
                    <a:ext uri="{9D8B030D-6E8A-4147-A177-3AD203B41FA5}">
                      <a16:colId xmlns:a16="http://schemas.microsoft.com/office/drawing/2014/main" val="1257955503"/>
                    </a:ext>
                  </a:extLst>
                </a:gridCol>
                <a:gridCol w="1367470">
                  <a:extLst>
                    <a:ext uri="{9D8B030D-6E8A-4147-A177-3AD203B41FA5}">
                      <a16:colId xmlns:a16="http://schemas.microsoft.com/office/drawing/2014/main" val="3933888821"/>
                    </a:ext>
                  </a:extLst>
                </a:gridCol>
              </a:tblGrid>
              <a:tr h="381635">
                <a:tc>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2020/21</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2021/22</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2022/23</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Average growth rate %</a:t>
                      </a:r>
                      <a:endParaRPr lang="en-ZA" sz="1400">
                        <a:effectLst/>
                        <a:latin typeface="Arial" panose="020B0604020202020204" pitchFamily="34" charset="0"/>
                        <a:ea typeface="Calibri" panose="020F0502020204030204" pitchFamily="34" charset="0"/>
                        <a:cs typeface="Arial" panose="020B0604020202020204" pitchFamily="34" charset="0"/>
                      </a:endParaRPr>
                    </a:p>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2019/20 -2022/23</a:t>
                      </a:r>
                      <a:endParaRPr lang="en-ZA" sz="1400">
                        <a:effectLst/>
                        <a:latin typeface="Arial" panose="020B0604020202020204" pitchFamily="34" charset="0"/>
                        <a:ea typeface="Calibri" panose="020F0502020204030204" pitchFamily="34" charset="0"/>
                        <a:cs typeface="Arial" panose="020B0604020202020204" pitchFamily="34" charset="0"/>
                      </a:endParaRPr>
                    </a:p>
                    <a:p>
                      <a:pPr algn="ctr" fontAlgn="t">
                        <a:lnSpc>
                          <a:spcPct val="107000"/>
                        </a:lnSpc>
                        <a:spcAft>
                          <a:spcPts val="0"/>
                        </a:spcAft>
                      </a:pPr>
                      <a:r>
                        <a:rPr lang="en-ZA"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91632045"/>
                  </a:ext>
                </a:extLst>
              </a:tr>
              <a:tr h="94615">
                <a:tc>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1523235035"/>
                  </a:ext>
                </a:extLst>
              </a:tr>
              <a:tr h="419735">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Programmes</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a:t>
                      </a: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Allocations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a:t>
                      </a: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Allocations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a:t>
                      </a: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Allocations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ZA"/>
                    </a:p>
                  </a:txBody>
                  <a:tcPr/>
                </a:tc>
                <a:extLst>
                  <a:ext uri="{0D108BD9-81ED-4DB2-BD59-A6C34878D82A}">
                    <a16:rowId xmlns:a16="http://schemas.microsoft.com/office/drawing/2014/main" val="488892854"/>
                  </a:ext>
                </a:extLst>
              </a:tr>
              <a:tr h="210185">
                <a:tc>
                  <a:txBody>
                    <a:bodyPr/>
                    <a:lstStyle/>
                    <a:p>
                      <a:pPr algn="ctr" fontAlgn="t">
                        <a:lnSpc>
                          <a:spcPct val="107000"/>
                        </a:lnSpc>
                        <a:spcAft>
                          <a:spcPts val="0"/>
                        </a:spcAft>
                      </a:pPr>
                      <a:r>
                        <a:rPr lang="en-U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ctr" fontAlgn="t">
                        <a:lnSpc>
                          <a:spcPct val="107000"/>
                        </a:lnSpc>
                        <a:spcAft>
                          <a:spcPts val="0"/>
                        </a:spcAft>
                      </a:pPr>
                      <a:r>
                        <a:rPr lang="en-U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58868911"/>
                  </a:ext>
                </a:extLst>
              </a:tr>
              <a:tr h="165349">
                <a:tc>
                  <a:txBody>
                    <a:bodyPr/>
                    <a:lstStyle/>
                    <a:p>
                      <a:pPr algn="ctr" fontAlgn="t">
                        <a:lnSpc>
                          <a:spcPct val="107000"/>
                        </a:lnSpc>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lnSpc>
                          <a:spcPct val="107000"/>
                        </a:lnSpc>
                        <a:spcAft>
                          <a:spcPts val="0"/>
                        </a:spcAft>
                      </a:pPr>
                      <a:r>
                        <a:rPr lang="en-U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903436"/>
                  </a:ext>
                </a:extLst>
              </a:tr>
              <a:tr h="219710">
                <a:tc>
                  <a:txBody>
                    <a:bodyPr/>
                    <a:lstStyle/>
                    <a:p>
                      <a:pPr fontAlgn="ctr">
                        <a:lnSpc>
                          <a:spcPct val="107000"/>
                        </a:lnSpc>
                        <a:spcAft>
                          <a:spcPts val="0"/>
                        </a:spcAft>
                      </a:pPr>
                      <a:r>
                        <a:rPr lang="en-U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Administration</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294 860</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313 893</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325 634</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5.7%</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831257"/>
                  </a:ext>
                </a:extLst>
              </a:tr>
              <a:tr h="203200">
                <a:tc>
                  <a:txBody>
                    <a:bodyPr/>
                    <a:lstStyle/>
                    <a:p>
                      <a:pPr fontAlgn="ctr">
                        <a:lnSpc>
                          <a:spcPct val="107000"/>
                        </a:lnSpc>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Regional and Urban Development and Legislative Support</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1 071 493</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1 146 488</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1 211 974</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7.8%</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79498"/>
                  </a:ext>
                </a:extLst>
              </a:tr>
              <a:tr h="219710">
                <a:tc>
                  <a:txBody>
                    <a:bodyPr/>
                    <a:lstStyle/>
                    <a:p>
                      <a:pPr fontAlgn="ctr">
                        <a:lnSpc>
                          <a:spcPct val="107000"/>
                        </a:lnSpc>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Institutional Development</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74 961 683</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81 323 035</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87 483 294</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8.1%</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079785"/>
                  </a:ext>
                </a:extLst>
              </a:tr>
              <a:tr h="219710">
                <a:tc>
                  <a:txBody>
                    <a:bodyPr/>
                    <a:lstStyle/>
                    <a:p>
                      <a:pPr fontAlgn="ctr">
                        <a:lnSpc>
                          <a:spcPct val="107000"/>
                        </a:lnSpc>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National Disaster Management Centre</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599 627</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633 058</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661 915</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-4.6%</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282498"/>
                  </a:ext>
                </a:extLst>
              </a:tr>
              <a:tr h="203200">
                <a:tc>
                  <a:txBody>
                    <a:bodyPr/>
                    <a:lstStyle/>
                    <a:p>
                      <a:pPr fontAlgn="ctr">
                        <a:lnSpc>
                          <a:spcPct val="107000"/>
                        </a:lnSpc>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Local Government Support and Intervention Management</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15 130 455</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16 421 170</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17 354 384</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4.4%</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986621"/>
                  </a:ext>
                </a:extLst>
              </a:tr>
              <a:tr h="219710">
                <a:tc>
                  <a:txBody>
                    <a:bodyPr/>
                    <a:lstStyle/>
                    <a:p>
                      <a:pPr fontAlgn="ctr">
                        <a:lnSpc>
                          <a:spcPct val="107000"/>
                        </a:lnSpc>
                        <a:spcAft>
                          <a:spcPts val="0"/>
                        </a:spcAft>
                      </a:pPr>
                      <a:r>
                        <a:rPr lang="en-US" sz="1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Community Work Programme</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4 175 870</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4 424 463</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a:effectLst/>
                          <a:latin typeface="Arial" panose="020B0604020202020204" pitchFamily="34" charset="0"/>
                          <a:ea typeface="Calibri" panose="020F0502020204030204" pitchFamily="34" charset="0"/>
                          <a:cs typeface="Arial" panose="020B0604020202020204" pitchFamily="34" charset="0"/>
                        </a:rPr>
                        <a:t>4 619 438</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4.2%</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197628"/>
                  </a:ext>
                </a:extLst>
              </a:tr>
              <a:tr h="219710">
                <a:tc>
                  <a:txBody>
                    <a:bodyPr/>
                    <a:lstStyle/>
                    <a:p>
                      <a:pP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Voted amounts</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b="1">
                          <a:effectLst/>
                          <a:latin typeface="Arial" panose="020B0604020202020204" pitchFamily="34" charset="0"/>
                          <a:ea typeface="Calibri" panose="020F0502020204030204" pitchFamily="34" charset="0"/>
                          <a:cs typeface="Arial" panose="020B0604020202020204" pitchFamily="34" charset="0"/>
                        </a:rPr>
                        <a:t>96 233 988</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b="1">
                          <a:effectLst/>
                          <a:latin typeface="Arial" panose="020B0604020202020204" pitchFamily="34" charset="0"/>
                          <a:ea typeface="Calibri" panose="020F0502020204030204" pitchFamily="34" charset="0"/>
                          <a:cs typeface="Arial" panose="020B0604020202020204" pitchFamily="34" charset="0"/>
                        </a:rPr>
                        <a:t>104 262 107</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b="1">
                          <a:effectLst/>
                          <a:latin typeface="Arial" panose="020B0604020202020204" pitchFamily="34" charset="0"/>
                          <a:ea typeface="Calibri" panose="020F0502020204030204" pitchFamily="34" charset="0"/>
                          <a:cs typeface="Arial" panose="020B0604020202020204" pitchFamily="34" charset="0"/>
                        </a:rPr>
                        <a:t>111 656 639</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pPr>
                      <a:r>
                        <a:rPr lang="en-ZA" sz="1400" b="1" dirty="0">
                          <a:effectLst/>
                          <a:latin typeface="Arial" panose="020B0604020202020204" pitchFamily="34" charset="0"/>
                          <a:ea typeface="Calibri" panose="020F0502020204030204" pitchFamily="34" charset="0"/>
                          <a:cs typeface="Arial" panose="020B0604020202020204" pitchFamily="34" charset="0"/>
                        </a:rPr>
                        <a:t>7.2%</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399922"/>
                  </a:ext>
                </a:extLst>
              </a:tr>
            </a:tbl>
          </a:graphicData>
        </a:graphic>
      </p:graphicFrame>
      <p:sp>
        <p:nvSpPr>
          <p:cNvPr id="7" name="Rectangle 6"/>
          <p:cNvSpPr/>
          <p:nvPr/>
        </p:nvSpPr>
        <p:spPr>
          <a:xfrm>
            <a:off x="1919536" y="5379633"/>
            <a:ext cx="7992888" cy="541751"/>
          </a:xfrm>
          <a:prstGeom prst="rect">
            <a:avLst/>
          </a:prstGeom>
        </p:spPr>
        <p:txBody>
          <a:bodyPr wrap="square">
            <a:spAutoFit/>
          </a:bodyPr>
          <a:lstStyle/>
          <a:p>
            <a:pPr marL="0" lvl="1">
              <a:lnSpc>
                <a:spcPct val="107000"/>
              </a:lnSpc>
              <a:spcAft>
                <a:spcPts val="800"/>
              </a:spcAft>
              <a:buClr>
                <a:srgbClr val="000000"/>
              </a:buClr>
            </a:pPr>
            <a:r>
              <a:rPr lang="en-ZA" sz="1400" b="1" dirty="0">
                <a:solidFill>
                  <a:srgbClr val="000000"/>
                </a:solidFill>
                <a:latin typeface="Arial" panose="020B0604020202020204" pitchFamily="34" charset="0"/>
                <a:ea typeface="MS PGothic" panose="020B0600070205080204" pitchFamily="34" charset="-128"/>
                <a:cs typeface="Arial" panose="020B0604020202020204" pitchFamily="34" charset="0"/>
              </a:rPr>
              <a:t>The decrease of 4.6% in the budget allocation for Programmes 4 are due to the reduced allocation of the Disaster Recovery Grant.</a:t>
            </a:r>
            <a:endParaRPr lang="en-ZA" sz="1400" b="1" dirty="0">
              <a:latin typeface="Calibri" panose="020F0502020204030204" pitchFamily="34" charset="0"/>
              <a:ea typeface="MS PGothic" panose="020B0600070205080204" pitchFamily="34" charset="-128"/>
              <a:cs typeface="Arial" panose="020B0604020202020204" pitchFamily="34" charset="0"/>
            </a:endParaRPr>
          </a:p>
        </p:txBody>
      </p:sp>
      <p:grpSp>
        <p:nvGrpSpPr>
          <p:cNvPr id="6" name="Group 5">
            <a:extLst>
              <a:ext uri="{FF2B5EF4-FFF2-40B4-BE49-F238E27FC236}">
                <a16:creationId xmlns:a16="http://schemas.microsoft.com/office/drawing/2014/main" id="{3EB4D7BA-323B-44F3-B5D8-05D1E77FBBC1}"/>
              </a:ext>
            </a:extLst>
          </p:cNvPr>
          <p:cNvGrpSpPr/>
          <p:nvPr/>
        </p:nvGrpSpPr>
        <p:grpSpPr>
          <a:xfrm>
            <a:off x="-456728" y="6485737"/>
            <a:ext cx="12529392" cy="365115"/>
            <a:chOff x="-528736" y="6485737"/>
            <a:chExt cx="12529392" cy="365115"/>
          </a:xfrm>
        </p:grpSpPr>
        <p:graphicFrame>
          <p:nvGraphicFramePr>
            <p:cNvPr id="8" name="Diagram 7">
              <a:extLst>
                <a:ext uri="{FF2B5EF4-FFF2-40B4-BE49-F238E27FC236}">
                  <a16:creationId xmlns:a16="http://schemas.microsoft.com/office/drawing/2014/main" id="{7A0E7A5B-E13D-452D-9919-5E7BC4CAD2B6}"/>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4E2B03F0-9AB6-45FB-9365-0C452F0C1DD5}"/>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5586186D-2B72-4AD2-87AD-31A310B056DA}"/>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1" name="Slide Number Placeholder 1">
              <a:extLst>
                <a:ext uri="{FF2B5EF4-FFF2-40B4-BE49-F238E27FC236}">
                  <a16:creationId xmlns:a16="http://schemas.microsoft.com/office/drawing/2014/main" id="{BBA6D392-3E22-4BD0-AEBD-5405CBFE90DB}"/>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38</a:t>
              </a:fld>
              <a:endParaRPr lang="en-GB" altLang="en-US" sz="1500" b="1">
                <a:solidFill>
                  <a:schemeClr val="bg1"/>
                </a:solidFill>
              </a:endParaRPr>
            </a:p>
          </p:txBody>
        </p:sp>
      </p:grpSp>
    </p:spTree>
    <p:extLst>
      <p:ext uri="{BB962C8B-B14F-4D97-AF65-F5344CB8AC3E}">
        <p14:creationId xmlns:p14="http://schemas.microsoft.com/office/powerpoint/2010/main" val="3135026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066" y="107568"/>
            <a:ext cx="7886700" cy="515116"/>
          </a:xfrm>
        </p:spPr>
        <p:txBody>
          <a:bodyPr>
            <a:noAutofit/>
          </a:bodyPr>
          <a:lstStyle/>
          <a:p>
            <a:pPr algn="ctr" eaLnBrk="0" fontAlgn="base" hangingPunct="0">
              <a:spcAft>
                <a:spcPct val="0"/>
              </a:spcAft>
            </a:pPr>
            <a:r>
              <a:rPr lang="en-ZA" sz="2000" b="1" dirty="0">
                <a:solidFill>
                  <a:srgbClr val="F9671C"/>
                </a:solidFill>
                <a:latin typeface="Arial" panose="020B0604020202020204" pitchFamily="34" charset="0"/>
                <a:cs typeface="Arial" panose="020B0604020202020204" pitchFamily="34" charset="0"/>
              </a:rPr>
              <a:t>2020 ENE</a:t>
            </a:r>
            <a:br>
              <a:rPr lang="en-ZA" sz="2000" b="1" dirty="0">
                <a:solidFill>
                  <a:srgbClr val="F9671C"/>
                </a:solidFill>
                <a:latin typeface="Arial" panose="020B0604020202020204" pitchFamily="34" charset="0"/>
                <a:cs typeface="Arial" panose="020B0604020202020204" pitchFamily="34" charset="0"/>
              </a:rPr>
            </a:br>
            <a:r>
              <a:rPr lang="en-ZA" sz="2000" b="1" dirty="0">
                <a:solidFill>
                  <a:srgbClr val="F9671C"/>
                </a:solidFill>
                <a:latin typeface="Arial" panose="020B0604020202020204" pitchFamily="34" charset="0"/>
                <a:cs typeface="Arial" panose="020B0604020202020204" pitchFamily="34" charset="0"/>
              </a:rPr>
              <a:t>ALLOCATIONS PER ECONOMIC CLASSIFICATION</a:t>
            </a:r>
          </a:p>
        </p:txBody>
      </p:sp>
      <p:graphicFrame>
        <p:nvGraphicFramePr>
          <p:cNvPr id="5" name="Table 4"/>
          <p:cNvGraphicFramePr>
            <a:graphicFrameLocks noGrp="1"/>
          </p:cNvGraphicFramePr>
          <p:nvPr/>
        </p:nvGraphicFramePr>
        <p:xfrm>
          <a:off x="1847527" y="980729"/>
          <a:ext cx="8496947" cy="4538345"/>
        </p:xfrm>
        <a:graphic>
          <a:graphicData uri="http://schemas.openxmlformats.org/drawingml/2006/table">
            <a:tbl>
              <a:tblPr/>
              <a:tblGrid>
                <a:gridCol w="2841760">
                  <a:extLst>
                    <a:ext uri="{9D8B030D-6E8A-4147-A177-3AD203B41FA5}">
                      <a16:colId xmlns:a16="http://schemas.microsoft.com/office/drawing/2014/main" val="2206280210"/>
                    </a:ext>
                  </a:extLst>
                </a:gridCol>
                <a:gridCol w="1380205">
                  <a:extLst>
                    <a:ext uri="{9D8B030D-6E8A-4147-A177-3AD203B41FA5}">
                      <a16:colId xmlns:a16="http://schemas.microsoft.com/office/drawing/2014/main" val="530331253"/>
                    </a:ext>
                  </a:extLst>
                </a:gridCol>
                <a:gridCol w="1424994">
                  <a:extLst>
                    <a:ext uri="{9D8B030D-6E8A-4147-A177-3AD203B41FA5}">
                      <a16:colId xmlns:a16="http://schemas.microsoft.com/office/drawing/2014/main" val="3800401304"/>
                    </a:ext>
                  </a:extLst>
                </a:gridCol>
                <a:gridCol w="1424994">
                  <a:extLst>
                    <a:ext uri="{9D8B030D-6E8A-4147-A177-3AD203B41FA5}">
                      <a16:colId xmlns:a16="http://schemas.microsoft.com/office/drawing/2014/main" val="3413466750"/>
                    </a:ext>
                  </a:extLst>
                </a:gridCol>
                <a:gridCol w="1424994">
                  <a:extLst>
                    <a:ext uri="{9D8B030D-6E8A-4147-A177-3AD203B41FA5}">
                      <a16:colId xmlns:a16="http://schemas.microsoft.com/office/drawing/2014/main" val="3353674499"/>
                    </a:ext>
                  </a:extLst>
                </a:gridCol>
              </a:tblGrid>
              <a:tr h="321945">
                <a:tc rowSpan="3">
                  <a:txBody>
                    <a:bodyPr/>
                    <a:lstStyle/>
                    <a:p>
                      <a:pPr algn="ctr" fontAlgn="t">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Departmental Economic Classification </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2020/21</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2021/22</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2022/23</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Average growth rate %</a:t>
                      </a:r>
                      <a:endParaRPr lang="en-ZA" sz="1400">
                        <a:effectLst/>
                        <a:latin typeface="Arial" panose="020B0604020202020204" pitchFamily="34" charset="0"/>
                        <a:ea typeface="Calibri" panose="020F0502020204030204" pitchFamily="34" charset="0"/>
                        <a:cs typeface="Arial" panose="020B0604020202020204" pitchFamily="34" charset="0"/>
                      </a:endParaRPr>
                    </a:p>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2019/20 -2022/23</a:t>
                      </a:r>
                      <a:endParaRPr lang="en-ZA" sz="1400">
                        <a:effectLst/>
                        <a:latin typeface="Arial" panose="020B0604020202020204" pitchFamily="34" charset="0"/>
                        <a:ea typeface="Calibri" panose="020F0502020204030204" pitchFamily="34" charset="0"/>
                        <a:cs typeface="Arial" panose="020B0604020202020204" pitchFamily="34" charset="0"/>
                      </a:endParaRPr>
                    </a:p>
                    <a:p>
                      <a:pPr algn="ctr" fontAlgn="t">
                        <a:lnSpc>
                          <a:spcPct val="107000"/>
                        </a:lnSpc>
                        <a:spcAft>
                          <a:spcPts val="0"/>
                        </a:spcAft>
                      </a:pPr>
                      <a:r>
                        <a:rPr lang="en-ZA"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644130"/>
                  </a:ext>
                </a:extLst>
              </a:tr>
              <a:tr h="427355">
                <a:tc vMerge="1">
                  <a:txBody>
                    <a:bodyPr/>
                    <a:lstStyle/>
                    <a:p>
                      <a:endParaRPr lang="en-ZA"/>
                    </a:p>
                  </a:txBody>
                  <a:tcPr/>
                </a:tc>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a:t>
                      </a:r>
                      <a:endParaRPr lang="en-ZA" sz="1400">
                        <a:effectLst/>
                        <a:latin typeface="Arial" panose="020B0604020202020204" pitchFamily="34" charset="0"/>
                        <a:ea typeface="Calibri" panose="020F0502020204030204" pitchFamily="34" charset="0"/>
                        <a:cs typeface="Arial" panose="020B0604020202020204" pitchFamily="34" charset="0"/>
                      </a:endParaRPr>
                    </a:p>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Allocations</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a:t>
                      </a:r>
                      <a:endParaRPr lang="en-ZA" sz="1400">
                        <a:effectLst/>
                        <a:latin typeface="Arial" panose="020B0604020202020204" pitchFamily="34" charset="0"/>
                        <a:ea typeface="Calibri" panose="020F0502020204030204" pitchFamily="34" charset="0"/>
                        <a:cs typeface="Arial" panose="020B0604020202020204" pitchFamily="34" charset="0"/>
                      </a:endParaRPr>
                    </a:p>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Allocations</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a:t>
                      </a:r>
                      <a:endParaRPr lang="en-ZA" sz="1400" dirty="0">
                        <a:effectLst/>
                        <a:latin typeface="Arial" panose="020B0604020202020204" pitchFamily="34" charset="0"/>
                        <a:ea typeface="Calibri" panose="020F0502020204030204" pitchFamily="34" charset="0"/>
                        <a:cs typeface="Arial" panose="020B0604020202020204" pitchFamily="34" charset="0"/>
                      </a:endParaRPr>
                    </a:p>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Allocations</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A"/>
                    </a:p>
                  </a:txBody>
                  <a:tcPr/>
                </a:tc>
                <a:extLst>
                  <a:ext uri="{0D108BD9-81ED-4DB2-BD59-A6C34878D82A}">
                    <a16:rowId xmlns:a16="http://schemas.microsoft.com/office/drawing/2014/main" val="3676708606"/>
                  </a:ext>
                </a:extLst>
              </a:tr>
              <a:tr h="250190">
                <a:tc vMerge="1">
                  <a:txBody>
                    <a:bodyPr/>
                    <a:lstStyle/>
                    <a:p>
                      <a:endParaRPr lang="en-ZA"/>
                    </a:p>
                  </a:txBody>
                  <a:tcPr/>
                </a:tc>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R'000</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166181"/>
                  </a:ext>
                </a:extLst>
              </a:tr>
              <a:tr h="250190">
                <a:tc>
                  <a:txBody>
                    <a:bodyPr/>
                    <a:lstStyle/>
                    <a:p>
                      <a:pPr fontAlgn="b">
                        <a:lnSpc>
                          <a:spcPct val="107000"/>
                        </a:lnSpc>
                        <a:spcAft>
                          <a:spcPts val="0"/>
                        </a:spcAft>
                      </a:pPr>
                      <a:r>
                        <a:rPr lang="en-US" sz="1400" b="1"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Compensation of employees</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20955" algn="ctr">
                        <a:lnSpc>
                          <a:spcPct val="107000"/>
                        </a:lnSpc>
                        <a:spcAft>
                          <a:spcPts val="800"/>
                        </a:spcAft>
                        <a:tabLst>
                          <a:tab pos="2430780" algn="l"/>
                          <a:tab pos="2610485" algn="l"/>
                        </a:tabLst>
                      </a:pPr>
                      <a:r>
                        <a:rPr lang="en-ZA" sz="1400" b="1" i="1">
                          <a:solidFill>
                            <a:srgbClr val="000000"/>
                          </a:solidFill>
                          <a:effectLst/>
                          <a:latin typeface="Arial" panose="020B0604020202020204" pitchFamily="34" charset="0"/>
                          <a:ea typeface="Calibri" panose="020F0502020204030204" pitchFamily="34" charset="0"/>
                          <a:cs typeface="Arial" panose="020B0604020202020204" pitchFamily="34" charset="0"/>
                        </a:rPr>
                        <a:t>395 297</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20955" indent="635" algn="ctr">
                        <a:lnSpc>
                          <a:spcPct val="107000"/>
                        </a:lnSpc>
                        <a:spcAft>
                          <a:spcPts val="800"/>
                        </a:spcAft>
                        <a:tabLst>
                          <a:tab pos="2430780" algn="l"/>
                          <a:tab pos="2610485" algn="l"/>
                        </a:tabLst>
                      </a:pPr>
                      <a:r>
                        <a:rPr lang="en-ZA" sz="1400" b="1" i="1">
                          <a:solidFill>
                            <a:srgbClr val="000000"/>
                          </a:solidFill>
                          <a:effectLst/>
                          <a:latin typeface="Arial" panose="020B0604020202020204" pitchFamily="34" charset="0"/>
                          <a:ea typeface="Calibri" panose="020F0502020204030204" pitchFamily="34" charset="0"/>
                          <a:cs typeface="Arial" panose="020B0604020202020204" pitchFamily="34" charset="0"/>
                        </a:rPr>
                        <a:t>420 774</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20955" algn="ctr">
                        <a:lnSpc>
                          <a:spcPct val="107000"/>
                        </a:lnSpc>
                        <a:spcAft>
                          <a:spcPts val="800"/>
                        </a:spcAft>
                        <a:tabLst>
                          <a:tab pos="2430780" algn="l"/>
                          <a:tab pos="2610485" algn="l"/>
                        </a:tabLst>
                      </a:pPr>
                      <a:r>
                        <a:rPr lang="en-ZA" sz="1400" b="1" i="1">
                          <a:solidFill>
                            <a:srgbClr val="000000"/>
                          </a:solidFill>
                          <a:effectLst/>
                          <a:latin typeface="Arial" panose="020B0604020202020204" pitchFamily="34" charset="0"/>
                          <a:ea typeface="Calibri" panose="020F0502020204030204" pitchFamily="34" charset="0"/>
                          <a:cs typeface="Arial" panose="020B0604020202020204" pitchFamily="34" charset="0"/>
                        </a:rPr>
                        <a:t>438 862</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lnSpc>
                          <a:spcPct val="107000"/>
                        </a:lnSpc>
                        <a:spcAft>
                          <a:spcPts val="0"/>
                        </a:spcAft>
                      </a:pPr>
                      <a:r>
                        <a:rPr lang="en-ZA" sz="1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6.3%</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42356889"/>
                  </a:ext>
                </a:extLst>
              </a:tr>
              <a:tr h="250190">
                <a:tc>
                  <a:txBody>
                    <a:bodyPr/>
                    <a:lstStyle/>
                    <a:p>
                      <a:pPr fontAlgn="b">
                        <a:lnSpc>
                          <a:spcPct val="107000"/>
                        </a:lnSpc>
                        <a:spcAft>
                          <a:spcPts val="0"/>
                        </a:spcAft>
                      </a:pPr>
                      <a:r>
                        <a:rPr lang="en-US" sz="1400" b="1"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Goods &amp; Services</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20955" indent="10160" algn="ctr">
                        <a:lnSpc>
                          <a:spcPct val="107000"/>
                        </a:lnSpc>
                        <a:spcAft>
                          <a:spcPts val="800"/>
                        </a:spcAft>
                        <a:tabLst>
                          <a:tab pos="2430780" algn="l"/>
                          <a:tab pos="2610485" algn="l"/>
                        </a:tabLst>
                      </a:pPr>
                      <a:r>
                        <a:rPr lang="en-ZA" sz="1400" b="1" i="1">
                          <a:effectLst/>
                          <a:latin typeface="Arial" panose="020B0604020202020204" pitchFamily="34" charset="0"/>
                          <a:ea typeface="Calibri" panose="020F0502020204030204" pitchFamily="34" charset="0"/>
                          <a:cs typeface="Arial" panose="020B0604020202020204" pitchFamily="34" charset="0"/>
                        </a:rPr>
                        <a:t>4 560 600</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20955" indent="635" algn="ctr">
                        <a:lnSpc>
                          <a:spcPct val="107000"/>
                        </a:lnSpc>
                        <a:spcAft>
                          <a:spcPts val="800"/>
                        </a:spcAft>
                        <a:tabLst>
                          <a:tab pos="2430780" algn="l"/>
                          <a:tab pos="2610485" algn="l"/>
                        </a:tabLst>
                      </a:pPr>
                      <a:r>
                        <a:rPr lang="en-ZA" sz="1400" b="1" i="1">
                          <a:effectLst/>
                          <a:latin typeface="Arial" panose="020B0604020202020204" pitchFamily="34" charset="0"/>
                          <a:ea typeface="Calibri" panose="020F0502020204030204" pitchFamily="34" charset="0"/>
                          <a:cs typeface="Arial" panose="020B0604020202020204" pitchFamily="34" charset="0"/>
                        </a:rPr>
                        <a:t>4 797 294</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R="20955" algn="ctr">
                        <a:lnSpc>
                          <a:spcPct val="107000"/>
                        </a:lnSpc>
                        <a:spcAft>
                          <a:spcPts val="800"/>
                        </a:spcAft>
                        <a:tabLst>
                          <a:tab pos="2430780" algn="l"/>
                          <a:tab pos="2610485" algn="l"/>
                        </a:tabLst>
                      </a:pPr>
                      <a:r>
                        <a:rPr lang="en-ZA" sz="1400" b="1" i="1">
                          <a:effectLst/>
                          <a:latin typeface="Arial" panose="020B0604020202020204" pitchFamily="34" charset="0"/>
                          <a:ea typeface="Calibri" panose="020F0502020204030204" pitchFamily="34" charset="0"/>
                          <a:cs typeface="Arial" panose="020B0604020202020204" pitchFamily="34" charset="0"/>
                        </a:rPr>
                        <a:t>5 002 436</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lnSpc>
                          <a:spcPct val="107000"/>
                        </a:lnSpc>
                        <a:spcAft>
                          <a:spcPts val="0"/>
                        </a:spcAft>
                      </a:pPr>
                      <a:r>
                        <a:rPr lang="en-ZA" sz="1400" b="1" i="1" dirty="0">
                          <a:effectLst/>
                          <a:latin typeface="Arial" panose="020B0604020202020204" pitchFamily="34" charset="0"/>
                          <a:ea typeface="Calibri" panose="020F0502020204030204" pitchFamily="34" charset="0"/>
                          <a:cs typeface="Arial" panose="020B0604020202020204" pitchFamily="34" charset="0"/>
                        </a:rPr>
                        <a:t>4.2%</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7447098"/>
                  </a:ext>
                </a:extLst>
              </a:tr>
              <a:tr h="250190">
                <a:tc>
                  <a:txBody>
                    <a:bodyPr/>
                    <a:lstStyle/>
                    <a:p>
                      <a:pPr fontAlgn="b">
                        <a:lnSpc>
                          <a:spcPct val="107000"/>
                        </a:lnSpc>
                        <a:spcAft>
                          <a:spcPts val="0"/>
                        </a:spcAft>
                      </a:pPr>
                      <a:r>
                        <a:rPr lang="en-US" sz="1400"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Department of Cooperative Governance</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955" indent="10160" algn="ctr">
                        <a:lnSpc>
                          <a:spcPct val="107000"/>
                        </a:lnSpc>
                        <a:spcAft>
                          <a:spcPts val="800"/>
                        </a:spcAft>
                        <a:tabLst>
                          <a:tab pos="2430780" algn="l"/>
                          <a:tab pos="2610485" algn="l"/>
                        </a:tabLst>
                      </a:pPr>
                      <a:r>
                        <a:rPr lang="en-ZA" sz="1400" i="1">
                          <a:effectLst/>
                          <a:latin typeface="Arial" panose="020B0604020202020204" pitchFamily="34" charset="0"/>
                          <a:ea typeface="Calibri" panose="020F0502020204030204" pitchFamily="34" charset="0"/>
                          <a:cs typeface="Arial" panose="020B0604020202020204" pitchFamily="34" charset="0"/>
                        </a:rPr>
                        <a:t>305 567</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955" indent="635" algn="ctr">
                        <a:lnSpc>
                          <a:spcPct val="107000"/>
                        </a:lnSpc>
                        <a:spcAft>
                          <a:spcPts val="800"/>
                        </a:spcAft>
                        <a:tabLst>
                          <a:tab pos="2430780" algn="l"/>
                          <a:tab pos="2610485" algn="l"/>
                        </a:tabLst>
                      </a:pPr>
                      <a:r>
                        <a:rPr lang="en-ZA" sz="1400" i="1">
                          <a:effectLst/>
                          <a:latin typeface="Arial" panose="020B0604020202020204" pitchFamily="34" charset="0"/>
                          <a:ea typeface="Calibri" panose="020F0502020204030204" pitchFamily="34" charset="0"/>
                          <a:cs typeface="Arial" panose="020B0604020202020204" pitchFamily="34" charset="0"/>
                        </a:rPr>
                        <a:t>289 806</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955" algn="ctr">
                        <a:lnSpc>
                          <a:spcPct val="107000"/>
                        </a:lnSpc>
                        <a:spcAft>
                          <a:spcPts val="800"/>
                        </a:spcAft>
                        <a:tabLst>
                          <a:tab pos="2430780" algn="l"/>
                          <a:tab pos="2610485" algn="l"/>
                        </a:tabLst>
                      </a:pPr>
                      <a:r>
                        <a:rPr lang="en-ZA" sz="1400" i="1">
                          <a:effectLst/>
                          <a:latin typeface="Arial" panose="020B0604020202020204" pitchFamily="34" charset="0"/>
                          <a:ea typeface="Calibri" panose="020F0502020204030204" pitchFamily="34" charset="0"/>
                          <a:cs typeface="Arial" panose="020B0604020202020204" pitchFamily="34" charset="0"/>
                        </a:rPr>
                        <a:t>299 495</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Aft>
                          <a:spcPts val="0"/>
                        </a:spcAft>
                      </a:pPr>
                      <a:r>
                        <a:rPr lang="en-ZA" sz="1400" i="1" dirty="0">
                          <a:effectLst/>
                          <a:latin typeface="Arial" panose="020B0604020202020204" pitchFamily="34" charset="0"/>
                          <a:ea typeface="Calibri" panose="020F0502020204030204" pitchFamily="34" charset="0"/>
                          <a:cs typeface="Arial" panose="020B0604020202020204" pitchFamily="34" charset="0"/>
                        </a:rPr>
                        <a:t>4.2%</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070196"/>
                  </a:ext>
                </a:extLst>
              </a:tr>
              <a:tr h="250190">
                <a:tc>
                  <a:txBody>
                    <a:bodyPr/>
                    <a:lstStyle/>
                    <a:p>
                      <a:pPr fontAlgn="b">
                        <a:lnSpc>
                          <a:spcPct val="107000"/>
                        </a:lnSpc>
                        <a:spcAft>
                          <a:spcPts val="0"/>
                        </a:spcAft>
                      </a:pPr>
                      <a:r>
                        <a:rPr lang="en-US" sz="1400"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Community Works Programme</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955" indent="10160" algn="ctr">
                        <a:lnSpc>
                          <a:spcPct val="107000"/>
                        </a:lnSpc>
                        <a:spcAft>
                          <a:spcPts val="800"/>
                        </a:spcAft>
                        <a:tabLst>
                          <a:tab pos="2430780" algn="l"/>
                          <a:tab pos="2610485" algn="l"/>
                        </a:tabLst>
                      </a:pPr>
                      <a:r>
                        <a:rPr lang="en-ZA" sz="1400" i="1">
                          <a:effectLst/>
                          <a:latin typeface="Arial" panose="020B0604020202020204" pitchFamily="34" charset="0"/>
                          <a:ea typeface="Calibri" panose="020F0502020204030204" pitchFamily="34" charset="0"/>
                          <a:cs typeface="Arial" panose="020B0604020202020204" pitchFamily="34" charset="0"/>
                        </a:rPr>
                        <a:t>4 126 785</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2865" indent="635" algn="ctr">
                        <a:lnSpc>
                          <a:spcPct val="107000"/>
                        </a:lnSpc>
                        <a:spcAft>
                          <a:spcPts val="800"/>
                        </a:spcAft>
                        <a:tabLst>
                          <a:tab pos="2430780" algn="l"/>
                          <a:tab pos="2610485" algn="l"/>
                        </a:tabLst>
                      </a:pPr>
                      <a:r>
                        <a:rPr lang="en-ZA" sz="1400" i="1">
                          <a:effectLst/>
                          <a:latin typeface="Arial" panose="020B0604020202020204" pitchFamily="34" charset="0"/>
                          <a:ea typeface="Calibri" panose="020F0502020204030204" pitchFamily="34" charset="0"/>
                          <a:cs typeface="Arial" panose="020B0604020202020204" pitchFamily="34" charset="0"/>
                        </a:rPr>
                        <a:t>4 372 186</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2865" algn="ctr">
                        <a:lnSpc>
                          <a:spcPct val="107000"/>
                        </a:lnSpc>
                        <a:spcAft>
                          <a:spcPts val="800"/>
                        </a:spcAft>
                        <a:tabLst>
                          <a:tab pos="2430780" algn="l"/>
                          <a:tab pos="2610485" algn="l"/>
                        </a:tabLst>
                      </a:pPr>
                      <a:r>
                        <a:rPr lang="en-ZA" sz="1400" i="1">
                          <a:effectLst/>
                          <a:latin typeface="Arial" panose="020B0604020202020204" pitchFamily="34" charset="0"/>
                          <a:ea typeface="Calibri" panose="020F0502020204030204" pitchFamily="34" charset="0"/>
                          <a:cs typeface="Arial" panose="020B0604020202020204" pitchFamily="34" charset="0"/>
                        </a:rPr>
                        <a:t>4 562 610</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Aft>
                          <a:spcPts val="0"/>
                        </a:spcAft>
                      </a:pPr>
                      <a:r>
                        <a:rPr lang="en-ZA" sz="1400" i="1" dirty="0">
                          <a:effectLst/>
                          <a:latin typeface="Arial" panose="020B0604020202020204" pitchFamily="34" charset="0"/>
                          <a:ea typeface="Calibri" panose="020F0502020204030204" pitchFamily="34" charset="0"/>
                          <a:cs typeface="Arial" panose="020B0604020202020204" pitchFamily="34" charset="0"/>
                        </a:rPr>
                        <a:t>7.2%</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309934"/>
                  </a:ext>
                </a:extLst>
              </a:tr>
              <a:tr h="250190">
                <a:tc>
                  <a:txBody>
                    <a:bodyPr/>
                    <a:lstStyle/>
                    <a:p>
                      <a:pPr fontAlgn="b">
                        <a:lnSpc>
                          <a:spcPct val="107000"/>
                        </a:lnSpc>
                        <a:spcAft>
                          <a:spcPts val="0"/>
                        </a:spcAft>
                      </a:pPr>
                      <a:r>
                        <a:rPr lang="en-US" sz="1400"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 Systems Improvement Grant</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0160"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128 248</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415" indent="635" algn="ctr">
                        <a:lnSpc>
                          <a:spcPct val="107000"/>
                        </a:lnSpc>
                        <a:spcAft>
                          <a:spcPts val="800"/>
                        </a:spcAft>
                        <a:tabLst>
                          <a:tab pos="295910"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135 302</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415" algn="ctr">
                        <a:lnSpc>
                          <a:spcPct val="107000"/>
                        </a:lnSpc>
                        <a:spcAft>
                          <a:spcPts val="800"/>
                        </a:spcAft>
                        <a:tabLst>
                          <a:tab pos="295910"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140 331</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Aft>
                          <a:spcPts val="0"/>
                        </a:spcAft>
                      </a:pPr>
                      <a:r>
                        <a:rPr lang="en-ZA" sz="1400" i="1" dirty="0">
                          <a:effectLst/>
                          <a:latin typeface="Arial" panose="020B0604020202020204" pitchFamily="34" charset="0"/>
                          <a:ea typeface="Calibri" panose="020F0502020204030204" pitchFamily="34" charset="0"/>
                          <a:cs typeface="Arial" panose="020B0604020202020204" pitchFamily="34" charset="0"/>
                        </a:rPr>
                        <a:t>8.1%</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22527"/>
                  </a:ext>
                </a:extLst>
              </a:tr>
              <a:tr h="250190">
                <a:tc>
                  <a:txBody>
                    <a:bodyPr/>
                    <a:lstStyle/>
                    <a:p>
                      <a:pPr fontAlgn="b">
                        <a:lnSpc>
                          <a:spcPct val="107000"/>
                        </a:lnSpc>
                        <a:spcAft>
                          <a:spcPts val="0"/>
                        </a:spcAft>
                      </a:pPr>
                      <a:r>
                        <a:rPr lang="en-US" sz="1400" b="1"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Transfers &amp; Subsidies</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0160" algn="ctr">
                        <a:lnSpc>
                          <a:spcPct val="107000"/>
                        </a:lnSpc>
                        <a:spcAft>
                          <a:spcPts val="800"/>
                        </a:spcAft>
                        <a:tabLst>
                          <a:tab pos="2430780" algn="l"/>
                          <a:tab pos="2610485" algn="l"/>
                        </a:tabLst>
                      </a:pPr>
                      <a:r>
                        <a:rPr lang="en-ZA" sz="1400" b="1" i="1">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91 272 773</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a:lnSpc>
                          <a:spcPct val="107000"/>
                        </a:lnSpc>
                        <a:spcAft>
                          <a:spcPts val="800"/>
                        </a:spcAft>
                        <a:tabLst>
                          <a:tab pos="2430780" algn="l"/>
                          <a:tab pos="2610485" algn="l"/>
                        </a:tabLst>
                      </a:pPr>
                      <a:r>
                        <a:rPr lang="en-ZA" sz="1400" b="1" i="1">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99 037 373</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tabLst>
                          <a:tab pos="2430780" algn="l"/>
                          <a:tab pos="2610485" algn="l"/>
                        </a:tabLst>
                      </a:pPr>
                      <a:r>
                        <a:rPr lang="en-ZA" sz="1400" b="1" i="1">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106 208 288</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lnSpc>
                          <a:spcPct val="107000"/>
                        </a:lnSpc>
                        <a:spcAft>
                          <a:spcPts val="0"/>
                        </a:spcAft>
                      </a:pPr>
                      <a:r>
                        <a:rPr lang="en-ZA" sz="1400" b="1" i="1" dirty="0">
                          <a:effectLst/>
                          <a:latin typeface="Arial" panose="020B0604020202020204" pitchFamily="34" charset="0"/>
                          <a:ea typeface="Calibri" panose="020F0502020204030204" pitchFamily="34" charset="0"/>
                          <a:cs typeface="Arial" panose="020B0604020202020204" pitchFamily="34" charset="0"/>
                        </a:rPr>
                        <a:t>7.4%</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46523403"/>
                  </a:ext>
                </a:extLst>
              </a:tr>
              <a:tr h="250190">
                <a:tc>
                  <a:txBody>
                    <a:bodyPr/>
                    <a:lstStyle/>
                    <a:p>
                      <a:pPr fontAlgn="b">
                        <a:lnSpc>
                          <a:spcPct val="107000"/>
                        </a:lnSpc>
                        <a:spcAft>
                          <a:spcPts val="0"/>
                        </a:spcAft>
                      </a:pPr>
                      <a:r>
                        <a:rPr lang="en-US" sz="1400"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Department of Cooperative Governance</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0160"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90 913 024</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98 658 174</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105 814 979</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800"/>
                        </a:spcAft>
                        <a:tabLst>
                          <a:tab pos="2430780" algn="l"/>
                          <a:tab pos="2610485" algn="l"/>
                        </a:tabLst>
                      </a:pPr>
                      <a:r>
                        <a:rPr lang="en-ZA" sz="1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7.4%</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270221"/>
                  </a:ext>
                </a:extLst>
              </a:tr>
              <a:tr h="250190">
                <a:tc>
                  <a:txBody>
                    <a:bodyPr/>
                    <a:lstStyle/>
                    <a:p>
                      <a:pPr fontAlgn="b">
                        <a:lnSpc>
                          <a:spcPct val="107000"/>
                        </a:lnSpc>
                        <a:spcAft>
                          <a:spcPts val="0"/>
                        </a:spcAft>
                      </a:pPr>
                      <a:r>
                        <a:rPr lang="en-US" sz="1400"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 Infrastructure Support Agent</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0160"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359 749</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379 199</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393 309</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Aft>
                          <a:spcPts val="0"/>
                        </a:spcAft>
                      </a:pPr>
                      <a:r>
                        <a:rPr lang="en-ZA" sz="1400" i="1" dirty="0">
                          <a:effectLst/>
                          <a:latin typeface="Arial" panose="020B0604020202020204" pitchFamily="34" charset="0"/>
                          <a:ea typeface="Calibri" panose="020F0502020204030204" pitchFamily="34" charset="0"/>
                          <a:cs typeface="Arial" panose="020B0604020202020204" pitchFamily="34" charset="0"/>
                        </a:rPr>
                        <a:t>4.6%</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477927"/>
                  </a:ext>
                </a:extLst>
              </a:tr>
              <a:tr h="250190">
                <a:tc>
                  <a:txBody>
                    <a:bodyPr/>
                    <a:lstStyle/>
                    <a:p>
                      <a:pPr fontAlgn="b">
                        <a:lnSpc>
                          <a:spcPct val="107000"/>
                        </a:lnSpc>
                        <a:spcAft>
                          <a:spcPts val="0"/>
                        </a:spcAft>
                      </a:pPr>
                      <a:r>
                        <a:rPr lang="en-US" sz="1400" b="1"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Payment for Capital Assets</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0160"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5 318</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6 666</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tabLst>
                          <a:tab pos="2430780" algn="l"/>
                          <a:tab pos="2610485" algn="l"/>
                        </a:tabLst>
                      </a:pPr>
                      <a:r>
                        <a:rPr lang="en-ZA" sz="1400" i="1">
                          <a:solidFill>
                            <a:srgbClr val="000000"/>
                          </a:solidFill>
                          <a:effectLst/>
                          <a:latin typeface="Arial" panose="020B0604020202020204" pitchFamily="34" charset="0"/>
                          <a:ea typeface="Calibri" panose="020F0502020204030204" pitchFamily="34" charset="0"/>
                          <a:cs typeface="Arial" panose="020B0604020202020204" pitchFamily="34" charset="0"/>
                        </a:rPr>
                        <a:t>7 053</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lnSpc>
                          <a:spcPct val="107000"/>
                        </a:lnSpc>
                        <a:spcAft>
                          <a:spcPts val="0"/>
                        </a:spcAft>
                      </a:pPr>
                      <a:r>
                        <a:rPr lang="en-ZA" sz="1400" b="1" i="1" dirty="0">
                          <a:effectLst/>
                          <a:latin typeface="Arial" panose="020B0604020202020204" pitchFamily="34" charset="0"/>
                          <a:ea typeface="Calibri" panose="020F0502020204030204" pitchFamily="34" charset="0"/>
                          <a:cs typeface="Arial" panose="020B0604020202020204" pitchFamily="34" charset="0"/>
                        </a:rPr>
                        <a:t>10.9%</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78501347"/>
                  </a:ext>
                </a:extLst>
              </a:tr>
              <a:tr h="250190">
                <a:tc>
                  <a:txBody>
                    <a:bodyPr/>
                    <a:lstStyle/>
                    <a:p>
                      <a:pPr fontAlgn="b">
                        <a:lnSpc>
                          <a:spcPct val="107000"/>
                        </a:lnSpc>
                        <a:spcAft>
                          <a:spcPts val="0"/>
                        </a:spcAft>
                      </a:pPr>
                      <a:r>
                        <a:rPr lang="en-US" sz="1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Grand Total</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0160" algn="ctr">
                        <a:lnSpc>
                          <a:spcPct val="107000"/>
                        </a:lnSpc>
                        <a:spcAft>
                          <a:spcPts val="800"/>
                        </a:spcAft>
                        <a:tabLst>
                          <a:tab pos="2430780" algn="l"/>
                          <a:tab pos="2610485" algn="l"/>
                        </a:tabLst>
                      </a:pPr>
                      <a:r>
                        <a:rPr lang="en-ZA" sz="1400" b="1" i="1">
                          <a:solidFill>
                            <a:srgbClr val="000000"/>
                          </a:solidFill>
                          <a:effectLst/>
                          <a:latin typeface="Arial" panose="020B0604020202020204" pitchFamily="34" charset="0"/>
                          <a:ea typeface="Calibri" panose="020F0502020204030204" pitchFamily="34" charset="0"/>
                          <a:cs typeface="Arial" panose="020B0604020202020204" pitchFamily="34" charset="0"/>
                        </a:rPr>
                        <a:t>96 233 988</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ctr">
                        <a:lnSpc>
                          <a:spcPct val="107000"/>
                        </a:lnSpc>
                        <a:spcAft>
                          <a:spcPts val="800"/>
                        </a:spcAft>
                        <a:tabLst>
                          <a:tab pos="2430780" algn="l"/>
                          <a:tab pos="2610485" algn="l"/>
                        </a:tabLst>
                      </a:pPr>
                      <a:r>
                        <a:rPr lang="en-ZA" sz="1400" b="1" i="1">
                          <a:solidFill>
                            <a:srgbClr val="000000"/>
                          </a:solidFill>
                          <a:effectLst/>
                          <a:latin typeface="Arial" panose="020B0604020202020204" pitchFamily="34" charset="0"/>
                          <a:ea typeface="Calibri" panose="020F0502020204030204" pitchFamily="34" charset="0"/>
                          <a:cs typeface="Arial" panose="020B0604020202020204" pitchFamily="34" charset="0"/>
                        </a:rPr>
                        <a:t>104 262 107</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tabLst>
                          <a:tab pos="2430780" algn="l"/>
                          <a:tab pos="2610485" algn="l"/>
                        </a:tabLst>
                      </a:pPr>
                      <a:r>
                        <a:rPr lang="en-ZA" sz="1400" b="1" i="1">
                          <a:solidFill>
                            <a:srgbClr val="000000"/>
                          </a:solidFill>
                          <a:effectLst/>
                          <a:latin typeface="Arial" panose="020B0604020202020204" pitchFamily="34" charset="0"/>
                          <a:ea typeface="Calibri" panose="020F0502020204030204" pitchFamily="34" charset="0"/>
                          <a:cs typeface="Arial" panose="020B0604020202020204" pitchFamily="34" charset="0"/>
                        </a:rPr>
                        <a:t>111 656 639</a:t>
                      </a:r>
                      <a:endParaRPr lang="en-ZA" sz="14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lnSpc>
                          <a:spcPct val="107000"/>
                        </a:lnSpc>
                        <a:spcAft>
                          <a:spcPts val="0"/>
                        </a:spcAft>
                        <a:tabLst>
                          <a:tab pos="2430780" algn="l"/>
                          <a:tab pos="2610485" algn="l"/>
                        </a:tabLst>
                      </a:pPr>
                      <a:r>
                        <a:rPr lang="en-ZA" sz="1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7.2%</a:t>
                      </a:r>
                      <a:endParaRPr lang="en-ZA" sz="14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783405"/>
                  </a:ext>
                </a:extLst>
              </a:tr>
            </a:tbl>
          </a:graphicData>
        </a:graphic>
      </p:graphicFrame>
      <p:grpSp>
        <p:nvGrpSpPr>
          <p:cNvPr id="6" name="Group 5">
            <a:extLst>
              <a:ext uri="{FF2B5EF4-FFF2-40B4-BE49-F238E27FC236}">
                <a16:creationId xmlns:a16="http://schemas.microsoft.com/office/drawing/2014/main" id="{B4A27575-8911-4C87-BE2B-F9C929D617B9}"/>
              </a:ext>
            </a:extLst>
          </p:cNvPr>
          <p:cNvGrpSpPr/>
          <p:nvPr/>
        </p:nvGrpSpPr>
        <p:grpSpPr>
          <a:xfrm>
            <a:off x="-456728" y="6485737"/>
            <a:ext cx="12529392" cy="365115"/>
            <a:chOff x="-528736" y="6485737"/>
            <a:chExt cx="12529392" cy="365115"/>
          </a:xfrm>
        </p:grpSpPr>
        <p:graphicFrame>
          <p:nvGraphicFramePr>
            <p:cNvPr id="7" name="Diagram 6">
              <a:extLst>
                <a:ext uri="{FF2B5EF4-FFF2-40B4-BE49-F238E27FC236}">
                  <a16:creationId xmlns:a16="http://schemas.microsoft.com/office/drawing/2014/main" id="{F38EFFF8-0D03-439E-AC64-4685DACCE055}"/>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id="{F0AFD038-5B92-43EC-959D-803D1B0C67F7}"/>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BF17A84-8211-48ED-92F4-DAD1E248758F}"/>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0" name="Slide Number Placeholder 1">
              <a:extLst>
                <a:ext uri="{FF2B5EF4-FFF2-40B4-BE49-F238E27FC236}">
                  <a16:creationId xmlns:a16="http://schemas.microsoft.com/office/drawing/2014/main" id="{AC92535C-40AA-4812-AA45-043B35AC04A2}"/>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39</a:t>
              </a:fld>
              <a:endParaRPr lang="en-GB" altLang="en-US" sz="1500" b="1">
                <a:solidFill>
                  <a:schemeClr val="bg1"/>
                </a:solidFill>
              </a:endParaRPr>
            </a:p>
          </p:txBody>
        </p:sp>
      </p:grpSp>
    </p:spTree>
    <p:extLst>
      <p:ext uri="{BB962C8B-B14F-4D97-AF65-F5344CB8AC3E}">
        <p14:creationId xmlns:p14="http://schemas.microsoft.com/office/powerpoint/2010/main" val="4010203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4D22-3CEB-403E-B278-AA0971D312D7}"/>
              </a:ext>
            </a:extLst>
          </p:cNvPr>
          <p:cNvSpPr>
            <a:spLocks noGrp="1"/>
          </p:cNvSpPr>
          <p:nvPr>
            <p:ph type="title"/>
          </p:nvPr>
        </p:nvSpPr>
        <p:spPr>
          <a:xfrm>
            <a:off x="479376" y="2766219"/>
            <a:ext cx="11292878" cy="662782"/>
          </a:xfrm>
          <a:solidFill>
            <a:srgbClr val="C09200"/>
          </a:solidFill>
        </p:spPr>
        <p:txBody>
          <a:bodyPr>
            <a:normAutofit/>
          </a:bodyPr>
          <a:lstStyle/>
          <a:p>
            <a:pPr algn="ctr"/>
            <a:r>
              <a:rPr lang="en-US" sz="4000" b="1" dirty="0">
                <a:solidFill>
                  <a:schemeClr val="bg1"/>
                </a:solidFill>
                <a:latin typeface="+mn-lt"/>
                <a:ea typeface="+mn-ea"/>
                <a:cs typeface="+mn-cs"/>
              </a:rPr>
              <a:t>PART A: DCOG STRATEGIC PLAN 2020-2025 (MTSF) </a:t>
            </a:r>
          </a:p>
        </p:txBody>
      </p:sp>
      <p:graphicFrame>
        <p:nvGraphicFramePr>
          <p:cNvPr id="4" name="Diagram 3">
            <a:extLst>
              <a:ext uri="{FF2B5EF4-FFF2-40B4-BE49-F238E27FC236}">
                <a16:creationId xmlns:a16="http://schemas.microsoft.com/office/drawing/2014/main" id="{78DB1A7C-A932-456E-A355-B0075651A27B}"/>
              </a:ext>
            </a:extLst>
          </p:cNvPr>
          <p:cNvGraphicFramePr/>
          <p:nvPr>
            <p:extLst>
              <p:ext uri="{D42A27DB-BD31-4B8C-83A1-F6EECF244321}">
                <p14:modId xmlns:p14="http://schemas.microsoft.com/office/powerpoint/2010/main" val="3192060482"/>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BAAE27D0-25B4-4461-B486-BAE6726C2C59}"/>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A530D23B-02AB-4C70-8BF8-994217916751}"/>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8" name="Slide Number Placeholder 1">
            <a:extLst>
              <a:ext uri="{FF2B5EF4-FFF2-40B4-BE49-F238E27FC236}">
                <a16:creationId xmlns:a16="http://schemas.microsoft.com/office/drawing/2014/main" id="{944B9587-08D5-4C3A-9EEE-87C3132138A2}"/>
              </a:ext>
            </a:extLst>
          </p:cNvPr>
          <p:cNvSpPr txBox="1">
            <a:spLocks noChangeArrowheads="1"/>
          </p:cNvSpPr>
          <p:nvPr/>
        </p:nvSpPr>
        <p:spPr>
          <a:xfrm>
            <a:off x="11568608" y="6496422"/>
            <a:ext cx="347662" cy="29368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4</a:t>
            </a:fld>
            <a:endParaRPr lang="en-GB" altLang="en-US" sz="1500" b="1">
              <a:solidFill>
                <a:schemeClr val="bg1"/>
              </a:solidFill>
            </a:endParaRPr>
          </a:p>
        </p:txBody>
      </p:sp>
    </p:spTree>
    <p:extLst>
      <p:ext uri="{BB962C8B-B14F-4D97-AF65-F5344CB8AC3E}">
        <p14:creationId xmlns:p14="http://schemas.microsoft.com/office/powerpoint/2010/main" val="3915756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066" y="107568"/>
            <a:ext cx="7886700" cy="515116"/>
          </a:xfrm>
        </p:spPr>
        <p:txBody>
          <a:bodyPr>
            <a:noAutofit/>
          </a:bodyPr>
          <a:lstStyle/>
          <a:p>
            <a:pPr algn="ctr" eaLnBrk="0" fontAlgn="base" hangingPunct="0">
              <a:spcAft>
                <a:spcPct val="0"/>
              </a:spcAft>
            </a:pPr>
            <a:r>
              <a:rPr lang="en-ZA" sz="2000" b="1" dirty="0">
                <a:solidFill>
                  <a:srgbClr val="F9671C"/>
                </a:solidFill>
                <a:latin typeface="Arial" panose="020B0604020202020204" pitchFamily="34" charset="0"/>
                <a:cs typeface="Arial" panose="020B0604020202020204" pitchFamily="34" charset="0"/>
              </a:rPr>
              <a:t>2020 ENE ALLOCATIONS</a:t>
            </a:r>
          </a:p>
        </p:txBody>
      </p:sp>
      <p:sp>
        <p:nvSpPr>
          <p:cNvPr id="3" name="Rectangle 2"/>
          <p:cNvSpPr/>
          <p:nvPr/>
        </p:nvSpPr>
        <p:spPr>
          <a:xfrm>
            <a:off x="1919536" y="845989"/>
            <a:ext cx="8424936" cy="5200847"/>
          </a:xfrm>
          <a:prstGeom prst="rect">
            <a:avLst/>
          </a:prstGeom>
        </p:spPr>
        <p:txBody>
          <a:bodyPr wrap="square">
            <a:spAutoFit/>
          </a:bodyPr>
          <a:lstStyle/>
          <a:p>
            <a:pPr marL="358775" lvl="1" indent="-358775" algn="just">
              <a:lnSpc>
                <a:spcPct val="107000"/>
              </a:lnSpc>
              <a:buClr>
                <a:srgbClr val="000000"/>
              </a:buClr>
              <a:buFont typeface="Arial" panose="020B0604020202020204" pitchFamily="34" charset="0"/>
              <a:buChar char="•"/>
            </a:pPr>
            <a:r>
              <a:rPr lang="en-ZA" sz="1600" dirty="0">
                <a:latin typeface="Arial" panose="020B0604020202020204" pitchFamily="34" charset="0"/>
                <a:ea typeface="MS PGothic" panose="020B0600070205080204" pitchFamily="34" charset="-128"/>
                <a:cs typeface="Arial" panose="020B0604020202020204" pitchFamily="34" charset="0"/>
              </a:rPr>
              <a:t>Funding for the Department of Traditional Affairs is no longer flowing through the Vote of the Department of Cooperative Governance (Vote 3) from the 2020/21 financial year.  The new Vote for the Department of Traditional Affairs is Vote 15.</a:t>
            </a:r>
          </a:p>
          <a:p>
            <a:pPr marL="358775" lvl="1" indent="-358775" algn="just">
              <a:lnSpc>
                <a:spcPct val="107000"/>
              </a:lnSpc>
              <a:buClr>
                <a:srgbClr val="000000"/>
              </a:buClr>
              <a:buFont typeface="Arial" panose="020B0604020202020204" pitchFamily="34" charset="0"/>
              <a:buChar char="•"/>
            </a:pPr>
            <a:endParaRPr lang="en-ZA" sz="1600" dirty="0">
              <a:latin typeface="Arial" panose="020B0604020202020204" pitchFamily="34" charset="0"/>
              <a:ea typeface="MS PGothic" panose="020B0600070205080204" pitchFamily="34" charset="-128"/>
              <a:cs typeface="Arial" panose="020B0604020202020204" pitchFamily="34" charset="0"/>
            </a:endParaRPr>
          </a:p>
          <a:p>
            <a:pPr marL="358775" lvl="1" indent="-358775" algn="just">
              <a:lnSpc>
                <a:spcPct val="107000"/>
              </a:lnSpc>
              <a:buClr>
                <a:srgbClr val="000000"/>
              </a:buClr>
              <a:buFont typeface="Arial" panose="020B0604020202020204" pitchFamily="34" charset="0"/>
              <a:buChar char="•"/>
            </a:pPr>
            <a:r>
              <a:rPr lang="en-ZA" sz="1600" dirty="0">
                <a:latin typeface="Arial" panose="020B0604020202020204" pitchFamily="34" charset="0"/>
                <a:ea typeface="MS PGothic" panose="020B0600070205080204" pitchFamily="34" charset="-128"/>
                <a:cs typeface="Arial" panose="020B0604020202020204" pitchFamily="34" charset="0"/>
              </a:rPr>
              <a:t>The 2020 MTEF allocations include amounts deducted from and added to Vote 3. The net changes to the baseline amounts are decreases of R2.086 billion in the 2021/22 financial year, R2.145 billion in 2021/22 and R2.163.billion in the 2022/23 financial years, respectively. The decreases are mainly due to the reprioritisation of available funding towards key government policy priorities and the general decreases required in government spending levels over the medium term.</a:t>
            </a:r>
          </a:p>
          <a:p>
            <a:pPr marL="358775" lvl="1" indent="-358775" algn="just">
              <a:lnSpc>
                <a:spcPct val="107000"/>
              </a:lnSpc>
              <a:buClr>
                <a:srgbClr val="000000"/>
              </a:buClr>
              <a:buFont typeface="Arial" panose="020B0604020202020204" pitchFamily="34" charset="0"/>
              <a:buChar char="•"/>
            </a:pPr>
            <a:endParaRPr lang="en-ZA" sz="1600" dirty="0">
              <a:latin typeface="Arial" panose="020B0604020202020204" pitchFamily="34" charset="0"/>
              <a:ea typeface="MS PGothic" panose="020B0600070205080204" pitchFamily="34" charset="-128"/>
              <a:cs typeface="Arial" panose="020B0604020202020204" pitchFamily="34" charset="0"/>
            </a:endParaRPr>
          </a:p>
          <a:p>
            <a:pPr marL="358775" indent="-358775" algn="just">
              <a:lnSpc>
                <a:spcPct val="107000"/>
              </a:lnSpc>
              <a:spcAft>
                <a:spcPts val="800"/>
              </a:spcAft>
              <a:buFont typeface="Arial" panose="020B0604020202020204" pitchFamily="34" charset="0"/>
              <a:buChar char="•"/>
            </a:pPr>
            <a:r>
              <a:rPr lang="en-ZA" sz="1600" dirty="0">
                <a:latin typeface="Arial" panose="020B0604020202020204" pitchFamily="34" charset="0"/>
                <a:ea typeface="Calibri" panose="020F0502020204030204" pitchFamily="34" charset="0"/>
                <a:cs typeface="Arial" panose="020B0604020202020204" pitchFamily="34" charset="0"/>
              </a:rPr>
              <a:t>The operational cost baseline allocations to the Department for Compensation of Employees (COE), were further decreased over the 2020 MTEF period. The technical inflation adjustment reduction on COE are R2.357 million in 2020/21 and R2.51 million in the 2021/22 financial years.</a:t>
            </a:r>
          </a:p>
          <a:p>
            <a:pPr marL="358775" indent="-358775" algn="just">
              <a:lnSpc>
                <a:spcPct val="107000"/>
              </a:lnSpc>
              <a:spcAft>
                <a:spcPts val="800"/>
              </a:spcAft>
              <a:buFont typeface="Arial" panose="020B0604020202020204" pitchFamily="34" charset="0"/>
              <a:buChar char="•"/>
            </a:pPr>
            <a:r>
              <a:rPr lang="en-ZA" sz="1600" dirty="0">
                <a:latin typeface="Arial" panose="020B0604020202020204" pitchFamily="34" charset="0"/>
                <a:ea typeface="Calibri" panose="020F0502020204030204" pitchFamily="34" charset="0"/>
                <a:cs typeface="Arial" panose="020B0604020202020204" pitchFamily="34" charset="0"/>
              </a:rPr>
              <a:t>There is a ceiling on compensation of employee’s expenditure over the medium term period and the funds are identified as specifically and exclusively appropriated. Therefore, the Department must manage the COE expenditure within the limits provided.</a:t>
            </a:r>
          </a:p>
        </p:txBody>
      </p:sp>
      <p:grpSp>
        <p:nvGrpSpPr>
          <p:cNvPr id="5" name="Group 4">
            <a:extLst>
              <a:ext uri="{FF2B5EF4-FFF2-40B4-BE49-F238E27FC236}">
                <a16:creationId xmlns:a16="http://schemas.microsoft.com/office/drawing/2014/main" id="{76311191-6126-4450-8970-E6E88608CF65}"/>
              </a:ext>
            </a:extLst>
          </p:cNvPr>
          <p:cNvGrpSpPr/>
          <p:nvPr/>
        </p:nvGrpSpPr>
        <p:grpSpPr>
          <a:xfrm>
            <a:off x="-456728" y="6485737"/>
            <a:ext cx="12529392" cy="365115"/>
            <a:chOff x="-528736" y="6485737"/>
            <a:chExt cx="12529392" cy="365115"/>
          </a:xfrm>
        </p:grpSpPr>
        <p:graphicFrame>
          <p:nvGraphicFramePr>
            <p:cNvPr id="6" name="Diagram 5">
              <a:extLst>
                <a:ext uri="{FF2B5EF4-FFF2-40B4-BE49-F238E27FC236}">
                  <a16:creationId xmlns:a16="http://schemas.microsoft.com/office/drawing/2014/main" id="{2D0B4141-4036-4146-829B-069413C8BA01}"/>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D84A9F57-8437-48F0-9259-6912A118F4C2}"/>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BFB297F-424A-4A6B-A665-133B4FB8B846}"/>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8E0EF957-3F51-4F8C-BD1F-233C05A7DBB7}"/>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40</a:t>
              </a:fld>
              <a:endParaRPr lang="en-GB" altLang="en-US" sz="1500" b="1">
                <a:solidFill>
                  <a:schemeClr val="bg1"/>
                </a:solidFill>
              </a:endParaRPr>
            </a:p>
          </p:txBody>
        </p:sp>
      </p:grpSp>
    </p:spTree>
    <p:extLst>
      <p:ext uri="{BB962C8B-B14F-4D97-AF65-F5344CB8AC3E}">
        <p14:creationId xmlns:p14="http://schemas.microsoft.com/office/powerpoint/2010/main" val="2717011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47529" y="0"/>
            <a:ext cx="8352928" cy="723070"/>
          </a:xfrm>
          <a:prstGeom prst="rect">
            <a:avLst/>
          </a:prstGeom>
          <a:noFill/>
        </p:spPr>
        <p:style>
          <a:lnRef idx="0">
            <a:schemeClr val="accent6"/>
          </a:lnRef>
          <a:fillRef idx="3">
            <a:schemeClr val="accent6"/>
          </a:fillRef>
          <a:effectRef idx="3">
            <a:schemeClr val="accent6"/>
          </a:effectRef>
          <a:fontRef idx="minor">
            <a:schemeClr val="lt1"/>
          </a:fontRef>
        </p:style>
        <p:txBody>
          <a:bodyPr anchor="ctr">
            <a:normAutofit fontScale="92500"/>
          </a:bodyPr>
          <a:lstStyle/>
          <a:p>
            <a:pPr algn="ctr" fontAlgn="base">
              <a:lnSpc>
                <a:spcPct val="90000"/>
              </a:lnSpc>
              <a:spcBef>
                <a:spcPct val="0"/>
              </a:spcBef>
              <a:spcAft>
                <a:spcPct val="0"/>
              </a:spcAft>
              <a:defRPr/>
            </a:pPr>
            <a:r>
              <a:rPr lang="en-ZA" sz="2800" b="1" dirty="0">
                <a:solidFill>
                  <a:srgbClr val="F9671C"/>
                </a:solidFill>
                <a:latin typeface="Arial" panose="020B0604020202020204" pitchFamily="34" charset="0"/>
                <a:cs typeface="Arial" panose="020B0604020202020204" pitchFamily="34" charset="0"/>
              </a:rPr>
              <a:t>DIVISION OF THE 2020/21 BUDGET ALLOCATIONS</a:t>
            </a:r>
          </a:p>
        </p:txBody>
      </p:sp>
      <p:graphicFrame>
        <p:nvGraphicFramePr>
          <p:cNvPr id="2" name="Table 1"/>
          <p:cNvGraphicFramePr>
            <a:graphicFrameLocks noGrp="1"/>
          </p:cNvGraphicFramePr>
          <p:nvPr/>
        </p:nvGraphicFramePr>
        <p:xfrm>
          <a:off x="1919537" y="723076"/>
          <a:ext cx="8280920" cy="3583262"/>
        </p:xfrm>
        <a:graphic>
          <a:graphicData uri="http://schemas.openxmlformats.org/drawingml/2006/table">
            <a:tbl>
              <a:tblPr firstRow="1" firstCol="1" bandRow="1"/>
              <a:tblGrid>
                <a:gridCol w="5589224">
                  <a:extLst>
                    <a:ext uri="{9D8B030D-6E8A-4147-A177-3AD203B41FA5}">
                      <a16:colId xmlns:a16="http://schemas.microsoft.com/office/drawing/2014/main" val="3827604918"/>
                    </a:ext>
                  </a:extLst>
                </a:gridCol>
                <a:gridCol w="1341822">
                  <a:extLst>
                    <a:ext uri="{9D8B030D-6E8A-4147-A177-3AD203B41FA5}">
                      <a16:colId xmlns:a16="http://schemas.microsoft.com/office/drawing/2014/main" val="3215502976"/>
                    </a:ext>
                  </a:extLst>
                </a:gridCol>
                <a:gridCol w="1349874">
                  <a:extLst>
                    <a:ext uri="{9D8B030D-6E8A-4147-A177-3AD203B41FA5}">
                      <a16:colId xmlns:a16="http://schemas.microsoft.com/office/drawing/2014/main" val="864438563"/>
                    </a:ext>
                  </a:extLst>
                </a:gridCol>
              </a:tblGrid>
              <a:tr h="165804">
                <a:tc gridSpan="3">
                  <a:txBody>
                    <a:bodyPr/>
                    <a:lstStyle/>
                    <a:p>
                      <a:pPr algn="ctr">
                        <a:lnSpc>
                          <a:spcPct val="107000"/>
                        </a:lnSpc>
                        <a:spcAft>
                          <a:spcPts val="0"/>
                        </a:spcAft>
                      </a:pPr>
                      <a:r>
                        <a:rPr lang="en-US" sz="12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2020/21 Budget: Transfer payments,</a:t>
                      </a:r>
                      <a:r>
                        <a:rPr lang="en-US" sz="1200" b="1" i="1"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Special allocations and Earmarked funds</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4249660844"/>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Rand Thousands</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2020/21</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extLst>
                  <a:ext uri="{0D108BD9-81ED-4DB2-BD59-A6C34878D82A}">
                    <a16:rowId xmlns:a16="http://schemas.microsoft.com/office/drawing/2014/main" val="3033246405"/>
                  </a:ext>
                </a:extLst>
              </a:tr>
              <a:tr h="338968">
                <a:tc>
                  <a:txBody>
                    <a:bodyPr/>
                    <a:lstStyle/>
                    <a:p>
                      <a:pP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Allocation</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96,233,988</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of Allocation</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59733204"/>
                  </a:ext>
                </a:extLst>
              </a:tr>
              <a:tr h="198990">
                <a:tc>
                  <a:txBody>
                    <a:bodyPr/>
                    <a:lstStyle/>
                    <a:p>
                      <a:pPr>
                        <a:lnSpc>
                          <a:spcPct val="107000"/>
                        </a:lnSpc>
                        <a:spcAft>
                          <a:spcPts val="0"/>
                        </a:spcAft>
                      </a:pP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779305681"/>
                  </a:ext>
                </a:extLst>
              </a:tr>
              <a:tr h="159849">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Municipal Infrastructure Grant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14,671,641</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15.25%</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7938719"/>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Municipal Systems Improvement Grant (Indirect Grant)</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128,248</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0.13%</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2383616"/>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Municipal Disaster Relief Grant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353,940</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0.37%</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0551939"/>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Provincial Disaster Relief Grant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138,489</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0.14%</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6056719"/>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Local Government Equitable Share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74,683,326</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77.61%</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7683807"/>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CWP Goods and Services (Earmarked funds)</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4,126,785</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4.29%</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277318"/>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Municipal Infrastructure Support Agent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359,749</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0.37%</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9301693"/>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Integrated Urban Development Grant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947,491</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0.98%</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3831222"/>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South African Local Government Association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35,010</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0.04%</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305355"/>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Municipal Demarcation Board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66,807</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0.07%</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954155"/>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South African Cities Network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7,907</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0.01%</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8664526"/>
                  </a:ext>
                </a:extLst>
              </a:tr>
              <a:tr h="198990">
                <a:tc>
                  <a:txBody>
                    <a:bodyPr/>
                    <a:lstStyle/>
                    <a:p>
                      <a:pP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United Cities and Local Government of Africa (Transfer)</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7,556</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0.01%</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4205698"/>
                  </a:ext>
                </a:extLst>
              </a:tr>
              <a:tr h="266010">
                <a:tc>
                  <a:txBody>
                    <a:bodyPr/>
                    <a:lstStyle/>
                    <a:p>
                      <a:pPr>
                        <a:lnSpc>
                          <a:spcPct val="107000"/>
                        </a:lnSpc>
                        <a:spcAft>
                          <a:spcPts val="0"/>
                        </a:spcAft>
                      </a:pPr>
                      <a:r>
                        <a:rPr lang="en-US" sz="12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Special and Earmarked Allocations</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0"/>
                        </a:spcAft>
                      </a:pPr>
                      <a:r>
                        <a:rPr lang="en-US" sz="12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95,526,949</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0"/>
                        </a:spcAft>
                      </a:pPr>
                      <a:r>
                        <a:rPr lang="en-US" sz="12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99.27%</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4016" marR="6401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3254678"/>
                  </a:ext>
                </a:extLst>
              </a:tr>
            </a:tbl>
          </a:graphicData>
        </a:graphic>
      </p:graphicFrame>
      <p:graphicFrame>
        <p:nvGraphicFramePr>
          <p:cNvPr id="4" name="Table 3"/>
          <p:cNvGraphicFramePr>
            <a:graphicFrameLocks noGrp="1"/>
          </p:cNvGraphicFramePr>
          <p:nvPr/>
        </p:nvGraphicFramePr>
        <p:xfrm>
          <a:off x="1919537" y="4462978"/>
          <a:ext cx="8280920" cy="2172332"/>
        </p:xfrm>
        <a:graphic>
          <a:graphicData uri="http://schemas.openxmlformats.org/drawingml/2006/table">
            <a:tbl>
              <a:tblPr firstRow="1" firstCol="1" bandRow="1"/>
              <a:tblGrid>
                <a:gridCol w="5598094">
                  <a:extLst>
                    <a:ext uri="{9D8B030D-6E8A-4147-A177-3AD203B41FA5}">
                      <a16:colId xmlns:a16="http://schemas.microsoft.com/office/drawing/2014/main" val="3187097020"/>
                    </a:ext>
                  </a:extLst>
                </a:gridCol>
                <a:gridCol w="1343949">
                  <a:extLst>
                    <a:ext uri="{9D8B030D-6E8A-4147-A177-3AD203B41FA5}">
                      <a16:colId xmlns:a16="http://schemas.microsoft.com/office/drawing/2014/main" val="4136263157"/>
                    </a:ext>
                  </a:extLst>
                </a:gridCol>
                <a:gridCol w="1338877">
                  <a:extLst>
                    <a:ext uri="{9D8B030D-6E8A-4147-A177-3AD203B41FA5}">
                      <a16:colId xmlns:a16="http://schemas.microsoft.com/office/drawing/2014/main" val="3409773490"/>
                    </a:ext>
                  </a:extLst>
                </a:gridCol>
              </a:tblGrid>
              <a:tr h="152233">
                <a:tc gridSpan="3">
                  <a:txBody>
                    <a:bodyPr/>
                    <a:lstStyle/>
                    <a:p>
                      <a:pPr algn="ctr">
                        <a:lnSpc>
                          <a:spcPct val="107000"/>
                        </a:lnSpc>
                        <a:spcAft>
                          <a:spcPts val="0"/>
                        </a:spcAft>
                      </a:pPr>
                      <a:r>
                        <a:rPr lang="en-US" sz="1200" b="1" i="1" dirty="0">
                          <a:solidFill>
                            <a:srgbClr val="000000"/>
                          </a:solidFill>
                          <a:effectLst/>
                          <a:latin typeface="Arial" panose="020B0604020202020204" pitchFamily="34" charset="0"/>
                          <a:ea typeface="Times New Roman" panose="02020603050405020304" pitchFamily="18" charset="0"/>
                        </a:rPr>
                        <a:t>2020/21 Operational Budget </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609148898"/>
                  </a:ext>
                </a:extLst>
              </a:tr>
              <a:tr h="182703">
                <a:tc rowSpan="2">
                  <a:txBody>
                    <a:bodyPr/>
                    <a:lstStyle/>
                    <a:p>
                      <a:pPr algn="ctr">
                        <a:lnSpc>
                          <a:spcPct val="107000"/>
                        </a:lnSpc>
                        <a:spcAft>
                          <a:spcPts val="0"/>
                        </a:spcAft>
                      </a:pPr>
                      <a:r>
                        <a:rPr lang="en-US" sz="1200" b="1" dirty="0" err="1">
                          <a:solidFill>
                            <a:srgbClr val="000000"/>
                          </a:solidFill>
                          <a:effectLst/>
                          <a:latin typeface="Arial" panose="020B0604020202020204" pitchFamily="34" charset="0"/>
                          <a:ea typeface="Times New Roman" panose="02020603050405020304" pitchFamily="18" charset="0"/>
                        </a:rPr>
                        <a:t>Programme</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2020/21</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35456486"/>
                  </a:ext>
                </a:extLst>
              </a:tr>
              <a:tr h="215262">
                <a:tc vMerge="1">
                  <a:txBody>
                    <a:bodyPr/>
                    <a:lstStyle/>
                    <a:p>
                      <a:endParaRPr lang="en-ZA"/>
                    </a:p>
                  </a:txBody>
                  <a:tcPr/>
                </a:tc>
                <a:tc>
                  <a:txBody>
                    <a:bodyPr/>
                    <a:lstStyle/>
                    <a:p>
                      <a:pPr algn="ct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R’000</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 </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430752051"/>
                  </a:ext>
                </a:extLst>
              </a:tr>
              <a:tr h="182703">
                <a:tc>
                  <a:txBody>
                    <a:bodyPr/>
                    <a:lstStyle/>
                    <a:p>
                      <a:pP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Operational Budgets</a:t>
                      </a:r>
                      <a:endParaRPr lang="en-ZA" sz="1200" b="1"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707,039</a:t>
                      </a:r>
                      <a:endParaRPr lang="en-ZA" sz="1200" b="1"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0.73%</a:t>
                      </a:r>
                      <a:endParaRPr lang="en-ZA" sz="1200" b="1"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48869623"/>
                  </a:ext>
                </a:extLst>
              </a:tr>
              <a:tr h="182703">
                <a:tc>
                  <a:txBody>
                    <a:bodyPr/>
                    <a:lstStyle/>
                    <a:p>
                      <a:pP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Administration</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294,860</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0.31%</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1931278"/>
                  </a:ext>
                </a:extLst>
              </a:tr>
              <a:tr h="182703">
                <a:tc>
                  <a:txBody>
                    <a:bodyPr/>
                    <a:lstStyle/>
                    <a:p>
                      <a:pP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Regional &amp; Urban Development &amp; Legislative Support</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49,288</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0.05%</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395716"/>
                  </a:ext>
                </a:extLst>
              </a:tr>
              <a:tr h="182703">
                <a:tc>
                  <a:txBody>
                    <a:bodyPr/>
                    <a:lstStyle/>
                    <a:p>
                      <a:pP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Institutional Development</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107,543</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0.11%</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9423897"/>
                  </a:ext>
                </a:extLst>
              </a:tr>
              <a:tr h="182703">
                <a:tc>
                  <a:txBody>
                    <a:bodyPr/>
                    <a:lstStyle/>
                    <a:p>
                      <a:pP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National Disaster Management Centre</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107,198</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0.11%</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3494135"/>
                  </a:ext>
                </a:extLst>
              </a:tr>
              <a:tr h="182703">
                <a:tc>
                  <a:txBody>
                    <a:bodyPr/>
                    <a:lstStyle/>
                    <a:p>
                      <a:pP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Local Government Support &amp; Intervention Management</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99,065</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0.10%</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2241977"/>
                  </a:ext>
                </a:extLst>
              </a:tr>
              <a:tr h="182703">
                <a:tc>
                  <a:txBody>
                    <a:bodyPr/>
                    <a:lstStyle/>
                    <a:p>
                      <a:pP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Community Work </a:t>
                      </a:r>
                      <a:r>
                        <a:rPr lang="en-US" sz="1200" b="1" dirty="0" err="1">
                          <a:solidFill>
                            <a:srgbClr val="000000"/>
                          </a:solidFill>
                          <a:effectLst/>
                          <a:latin typeface="Arial" panose="020B0604020202020204" pitchFamily="34" charset="0"/>
                          <a:ea typeface="Times New Roman" panose="02020603050405020304" pitchFamily="18" charset="0"/>
                        </a:rPr>
                        <a:t>Programme</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49,085</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0.05%</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7454099"/>
                  </a:ext>
                </a:extLst>
              </a:tr>
              <a:tr h="195626">
                <a:tc>
                  <a:txBody>
                    <a:bodyPr/>
                    <a:lstStyle/>
                    <a:p>
                      <a:pPr>
                        <a:lnSpc>
                          <a:spcPct val="107000"/>
                        </a:lnSpc>
                        <a:spcAft>
                          <a:spcPts val="0"/>
                        </a:spcAft>
                      </a:pPr>
                      <a:r>
                        <a:rPr lang="en-US" sz="1200" b="1">
                          <a:solidFill>
                            <a:srgbClr val="000000"/>
                          </a:solidFill>
                          <a:effectLst/>
                          <a:latin typeface="Arial" panose="020B0604020202020204" pitchFamily="34" charset="0"/>
                          <a:ea typeface="Times New Roman" panose="02020603050405020304" pitchFamily="18" charset="0"/>
                        </a:rPr>
                        <a:t>Total</a:t>
                      </a:r>
                      <a:endParaRPr lang="en-ZA" sz="120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497B0"/>
                    </a:solid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96,233,988</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497B0"/>
                    </a:solidFill>
                  </a:tcPr>
                </a:tc>
                <a:tc>
                  <a:txBody>
                    <a:bodyPr/>
                    <a:lstStyle/>
                    <a:p>
                      <a:pPr algn="r">
                        <a:lnSpc>
                          <a:spcPct val="107000"/>
                        </a:lnSpc>
                        <a:spcAft>
                          <a:spcPts val="0"/>
                        </a:spcAft>
                      </a:pPr>
                      <a:r>
                        <a:rPr lang="en-US" sz="1200" b="1" dirty="0">
                          <a:solidFill>
                            <a:srgbClr val="000000"/>
                          </a:solidFill>
                          <a:effectLst/>
                          <a:latin typeface="Arial" panose="020B0604020202020204" pitchFamily="34" charset="0"/>
                          <a:ea typeface="Times New Roman" panose="02020603050405020304" pitchFamily="18" charset="0"/>
                        </a:rPr>
                        <a:t>100.00%</a:t>
                      </a:r>
                      <a:endParaRPr lang="en-ZA" sz="1200" dirty="0">
                        <a:effectLst/>
                        <a:latin typeface="Times New Roman" panose="02020603050405020304" pitchFamily="18" charset="0"/>
                        <a:ea typeface="Times New Roman" panose="02020603050405020304" pitchFamily="18" charset="0"/>
                      </a:endParaRPr>
                    </a:p>
                  </a:txBody>
                  <a:tcPr marL="64023" marR="640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4230960627"/>
                  </a:ext>
                </a:extLst>
              </a:tr>
            </a:tbl>
          </a:graphicData>
        </a:graphic>
      </p:graphicFrame>
      <p:grpSp>
        <p:nvGrpSpPr>
          <p:cNvPr id="6" name="Group 5">
            <a:extLst>
              <a:ext uri="{FF2B5EF4-FFF2-40B4-BE49-F238E27FC236}">
                <a16:creationId xmlns:a16="http://schemas.microsoft.com/office/drawing/2014/main" id="{CFAADDA8-4CE0-46DD-AAD9-96D6B8C5F54E}"/>
              </a:ext>
            </a:extLst>
          </p:cNvPr>
          <p:cNvGrpSpPr/>
          <p:nvPr/>
        </p:nvGrpSpPr>
        <p:grpSpPr>
          <a:xfrm>
            <a:off x="-456728" y="6485737"/>
            <a:ext cx="12529392" cy="365115"/>
            <a:chOff x="-528736" y="6485737"/>
            <a:chExt cx="12529392" cy="365115"/>
          </a:xfrm>
        </p:grpSpPr>
        <p:graphicFrame>
          <p:nvGraphicFramePr>
            <p:cNvPr id="7" name="Diagram 6">
              <a:extLst>
                <a:ext uri="{FF2B5EF4-FFF2-40B4-BE49-F238E27FC236}">
                  <a16:creationId xmlns:a16="http://schemas.microsoft.com/office/drawing/2014/main" id="{B6C10775-887C-4034-972C-2DDFE54872D4}"/>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CD3D2A91-6C87-49A5-8AA6-0ED33491103D}"/>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16E7BC2C-F186-429A-9073-4C1ED50D3789}"/>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1" name="Slide Number Placeholder 1">
              <a:extLst>
                <a:ext uri="{FF2B5EF4-FFF2-40B4-BE49-F238E27FC236}">
                  <a16:creationId xmlns:a16="http://schemas.microsoft.com/office/drawing/2014/main" id="{3B9D2620-CA02-40DA-B96E-C29BF7472BB0}"/>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41</a:t>
              </a:fld>
              <a:endParaRPr lang="en-GB" altLang="en-US" sz="1500" b="1">
                <a:solidFill>
                  <a:schemeClr val="bg1"/>
                </a:solidFill>
              </a:endParaRPr>
            </a:p>
          </p:txBody>
        </p:sp>
      </p:grpSp>
    </p:spTree>
    <p:extLst>
      <p:ext uri="{BB962C8B-B14F-4D97-AF65-F5344CB8AC3E}">
        <p14:creationId xmlns:p14="http://schemas.microsoft.com/office/powerpoint/2010/main" val="1101779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47529" y="243484"/>
            <a:ext cx="8568951" cy="479586"/>
          </a:xfrm>
          <a:prstGeom prst="rect">
            <a:avLst/>
          </a:prstGeom>
          <a:noFill/>
        </p:spPr>
        <p:style>
          <a:lnRef idx="0">
            <a:schemeClr val="accent6"/>
          </a:lnRef>
          <a:fillRef idx="3">
            <a:schemeClr val="accent6"/>
          </a:fillRef>
          <a:effectRef idx="3">
            <a:schemeClr val="accent6"/>
          </a:effectRef>
          <a:fontRef idx="minor">
            <a:schemeClr val="lt1"/>
          </a:fontRef>
        </p:style>
        <p:txBody>
          <a:bodyPr anchor="ctr">
            <a:noAutofit/>
          </a:bodyPr>
          <a:lstStyle/>
          <a:p>
            <a:pPr algn="ctr" fontAlgn="base">
              <a:lnSpc>
                <a:spcPct val="90000"/>
              </a:lnSpc>
              <a:spcBef>
                <a:spcPct val="0"/>
              </a:spcBef>
              <a:spcAft>
                <a:spcPct val="0"/>
              </a:spcAft>
              <a:defRPr/>
            </a:pPr>
            <a:r>
              <a:rPr lang="en-ZA" sz="2400" b="1" dirty="0">
                <a:solidFill>
                  <a:srgbClr val="F9671C"/>
                </a:solidFill>
                <a:latin typeface="Arial" panose="020B0604020202020204" pitchFamily="34" charset="0"/>
                <a:cs typeface="Arial" panose="020B0604020202020204" pitchFamily="34" charset="0"/>
              </a:rPr>
              <a:t>DIVISION OF THE 2020/21 BUDGET ALLOCATIONS (Cont.)</a:t>
            </a:r>
          </a:p>
        </p:txBody>
      </p:sp>
      <p:graphicFrame>
        <p:nvGraphicFramePr>
          <p:cNvPr id="3" name="Table 2"/>
          <p:cNvGraphicFramePr>
            <a:graphicFrameLocks noGrp="1"/>
          </p:cNvGraphicFramePr>
          <p:nvPr/>
        </p:nvGraphicFramePr>
        <p:xfrm>
          <a:off x="1991544" y="1120582"/>
          <a:ext cx="7780872" cy="1948381"/>
        </p:xfrm>
        <a:graphic>
          <a:graphicData uri="http://schemas.openxmlformats.org/drawingml/2006/table">
            <a:tbl>
              <a:tblPr/>
              <a:tblGrid>
                <a:gridCol w="5037146">
                  <a:extLst>
                    <a:ext uri="{9D8B030D-6E8A-4147-A177-3AD203B41FA5}">
                      <a16:colId xmlns:a16="http://schemas.microsoft.com/office/drawing/2014/main" val="3372598542"/>
                    </a:ext>
                  </a:extLst>
                </a:gridCol>
                <a:gridCol w="1371863">
                  <a:extLst>
                    <a:ext uri="{9D8B030D-6E8A-4147-A177-3AD203B41FA5}">
                      <a16:colId xmlns:a16="http://schemas.microsoft.com/office/drawing/2014/main" val="2163151077"/>
                    </a:ext>
                  </a:extLst>
                </a:gridCol>
                <a:gridCol w="1371863">
                  <a:extLst>
                    <a:ext uri="{9D8B030D-6E8A-4147-A177-3AD203B41FA5}">
                      <a16:colId xmlns:a16="http://schemas.microsoft.com/office/drawing/2014/main" val="1174725967"/>
                    </a:ext>
                  </a:extLst>
                </a:gridCol>
              </a:tblGrid>
              <a:tr h="214705">
                <a:tc gridSpan="3">
                  <a:txBody>
                    <a:bodyPr/>
                    <a:lstStyle/>
                    <a:p>
                      <a:pPr algn="ctr" fontAlgn="b">
                        <a:lnSpc>
                          <a:spcPct val="107000"/>
                        </a:lnSpc>
                        <a:spcAft>
                          <a:spcPts val="0"/>
                        </a:spcAft>
                      </a:pPr>
                      <a:r>
                        <a:rPr lang="en-ZA" sz="1200" b="1" dirty="0">
                          <a:effectLst/>
                          <a:latin typeface="Arial" panose="020B0604020202020204" pitchFamily="34" charset="0"/>
                          <a:ea typeface="Times New Roman" panose="02020603050405020304" pitchFamily="18" charset="0"/>
                          <a:cs typeface="Arial" panose="020B0604020202020204" pitchFamily="34" charset="0"/>
                        </a:rPr>
                        <a:t>20/21 Operational Budget</a:t>
                      </a: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r" fontAlgn="b">
                        <a:lnSpc>
                          <a:spcPct val="107000"/>
                        </a:lnSpc>
                        <a:spcAft>
                          <a:spcPts val="0"/>
                        </a:spcAft>
                      </a:pPr>
                      <a:endParaRPr lang="en-ZA" sz="1200" dirty="0">
                        <a:effectLst/>
                        <a:latin typeface="Times New Roman" panose="02020603050405020304" pitchFamily="18" charset="0"/>
                        <a:ea typeface="Times New Roman" panose="02020603050405020304" pitchFamily="18" charset="0"/>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hMerge="1">
                  <a:txBody>
                    <a:bodyPr/>
                    <a:lstStyle/>
                    <a:p>
                      <a:pPr algn="r" fontAlgn="b">
                        <a:lnSpc>
                          <a:spcPct val="107000"/>
                        </a:lnSpc>
                        <a:spcAft>
                          <a:spcPts val="0"/>
                        </a:spcAft>
                      </a:pPr>
                      <a:endParaRPr lang="en-ZA" sz="1200" dirty="0">
                        <a:effectLst/>
                        <a:latin typeface="Times New Roman" panose="02020603050405020304" pitchFamily="18" charset="0"/>
                        <a:ea typeface="Times New Roman" panose="02020603050405020304" pitchFamily="18" charset="0"/>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2606882"/>
                  </a:ext>
                </a:extLst>
              </a:tr>
              <a:tr h="458252">
                <a:tc>
                  <a:txBody>
                    <a:bodyPr/>
                    <a:lstStyle/>
                    <a:p>
                      <a:pPr algn="ctr" fontAlgn="b">
                        <a:lnSpc>
                          <a:spcPct val="107000"/>
                        </a:lnSpc>
                        <a:spcAft>
                          <a:spcPts val="0"/>
                        </a:spcAft>
                      </a:pPr>
                      <a:r>
                        <a:rPr lang="en-ZA" sz="1200" b="1" dirty="0">
                          <a:effectLst/>
                          <a:latin typeface="Arial" panose="020B0604020202020204" pitchFamily="34" charset="0"/>
                          <a:ea typeface="Times New Roman" panose="02020603050405020304" pitchFamily="18" charset="0"/>
                          <a:cs typeface="Arial" panose="020B0604020202020204" pitchFamily="34" charset="0"/>
                        </a:rPr>
                        <a:t>Economic Classification</a:t>
                      </a: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07000"/>
                        </a:lnSpc>
                        <a:spcAft>
                          <a:spcPts val="0"/>
                        </a:spcAft>
                      </a:pPr>
                      <a:r>
                        <a:rPr lang="en-ZA" sz="1200" b="1" dirty="0">
                          <a:effectLst/>
                          <a:latin typeface="Arial" panose="020B0604020202020204" pitchFamily="34" charset="0"/>
                          <a:ea typeface="Times New Roman" panose="02020603050405020304" pitchFamily="18" charset="0"/>
                          <a:cs typeface="Arial" panose="020B0604020202020204" pitchFamily="34" charset="0"/>
                        </a:rPr>
                        <a:t>2020/21</a:t>
                      </a:r>
                    </a:p>
                    <a:p>
                      <a:pPr algn="ctr" fontAlgn="b">
                        <a:lnSpc>
                          <a:spcPct val="107000"/>
                        </a:lnSpc>
                        <a:spcAft>
                          <a:spcPts val="0"/>
                        </a:spcAft>
                      </a:pPr>
                      <a:r>
                        <a:rPr lang="en-ZA" sz="1200" b="1" dirty="0">
                          <a:effectLst/>
                          <a:latin typeface="Arial" panose="020B0604020202020204" pitchFamily="34" charset="0"/>
                          <a:ea typeface="Times New Roman" panose="02020603050405020304" pitchFamily="18" charset="0"/>
                          <a:cs typeface="Arial" panose="020B0604020202020204" pitchFamily="34" charset="0"/>
                        </a:rPr>
                        <a:t>R’000</a:t>
                      </a: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07000"/>
                        </a:lnSpc>
                        <a:spcAft>
                          <a:spcPts val="0"/>
                        </a:spcAft>
                      </a:pPr>
                      <a:r>
                        <a:rPr lang="en-ZA" sz="1200" b="1" dirty="0">
                          <a:effectLst/>
                          <a:latin typeface="Arial" panose="020B0604020202020204" pitchFamily="34" charset="0"/>
                          <a:ea typeface="Times New Roman" panose="02020603050405020304" pitchFamily="18" charset="0"/>
                          <a:cs typeface="Arial" panose="020B0604020202020204" pitchFamily="34" charset="0"/>
                        </a:rPr>
                        <a:t>%</a:t>
                      </a: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7717036"/>
                  </a:ext>
                </a:extLst>
              </a:tr>
              <a:tr h="253820">
                <a:tc>
                  <a:txBody>
                    <a:bodyPr/>
                    <a:lstStyle/>
                    <a:p>
                      <a:pPr fontAlgn="b">
                        <a:lnSpc>
                          <a:spcPct val="107000"/>
                        </a:lnSpc>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Operational Budget</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r" fontAlgn="b">
                        <a:lnSpc>
                          <a:spcPct val="107000"/>
                        </a:lnSpc>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707,039</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r" fontAlgn="b">
                        <a:lnSpc>
                          <a:spcPct val="107000"/>
                        </a:lnSpc>
                        <a:spcAft>
                          <a:spcPts val="0"/>
                        </a:spcAft>
                      </a:pPr>
                      <a:r>
                        <a:rPr lang="en-ZA" sz="1200" b="1" dirty="0">
                          <a:effectLst/>
                          <a:latin typeface="Arial" panose="020B0604020202020204" pitchFamily="34" charset="0"/>
                          <a:ea typeface="Times New Roman" panose="02020603050405020304" pitchFamily="18" charset="0"/>
                          <a:cs typeface="Arial" panose="020B0604020202020204" pitchFamily="34" charset="0"/>
                        </a:rPr>
                        <a:t>100</a:t>
                      </a:r>
                      <a:r>
                        <a:rPr lang="en-ZA" sz="1200" dirty="0">
                          <a:effectLst/>
                          <a:latin typeface="Arial" panose="020B0604020202020204" pitchFamily="34" charset="0"/>
                          <a:ea typeface="Times New Roman" panose="02020603050405020304" pitchFamily="18" charset="0"/>
                          <a:cs typeface="Arial" panose="020B0604020202020204" pitchFamily="34" charset="0"/>
                        </a:rPr>
                        <a:t>%</a:t>
                      </a:r>
                    </a:p>
                  </a:txBody>
                  <a:tcPr marL="8255" marR="8255" marT="82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832562366"/>
                  </a:ext>
                </a:extLst>
              </a:tr>
              <a:tr h="255401">
                <a:tc>
                  <a:txBody>
                    <a:bodyPr/>
                    <a:lstStyle/>
                    <a:p>
                      <a:pPr marL="347345" fontAlgn="b">
                        <a:lnSpc>
                          <a:spcPct val="107000"/>
                        </a:lnSpc>
                        <a:spcAft>
                          <a:spcPts val="0"/>
                        </a:spcAft>
                      </a:pPr>
                      <a:r>
                        <a:rPr lang="en-US" sz="1200" b="1" i="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Compensation of Employees</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lnSpc>
                          <a:spcPct val="107000"/>
                        </a:lnSpc>
                        <a:spcAft>
                          <a:spcPts val="0"/>
                        </a:spcAft>
                      </a:pPr>
                      <a:r>
                        <a:rPr lang="en-ZA" sz="1200" i="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395 297</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lnSpc>
                          <a:spcPct val="107000"/>
                        </a:lnSpc>
                        <a:spcAft>
                          <a:spcPts val="0"/>
                        </a:spcAft>
                      </a:pPr>
                      <a:r>
                        <a:rPr lang="en-ZA" sz="1200" dirty="0">
                          <a:effectLst/>
                          <a:latin typeface="Arial" panose="020B0604020202020204" pitchFamily="34" charset="0"/>
                          <a:ea typeface="Times New Roman" panose="02020603050405020304" pitchFamily="18" charset="0"/>
                          <a:cs typeface="Arial" panose="020B0604020202020204" pitchFamily="34" charset="0"/>
                        </a:rPr>
                        <a:t>55.91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1256332"/>
                  </a:ext>
                </a:extLst>
              </a:tr>
              <a:tr h="255401">
                <a:tc>
                  <a:txBody>
                    <a:bodyPr/>
                    <a:lstStyle/>
                    <a:p>
                      <a:pPr marL="347345" fontAlgn="b">
                        <a:lnSpc>
                          <a:spcPct val="107000"/>
                        </a:lnSpc>
                        <a:spcAft>
                          <a:spcPts val="0"/>
                        </a:spcAft>
                      </a:pPr>
                      <a:r>
                        <a:rPr lang="en-US" sz="1200" b="1" i="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Goods and Services</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lnSpc>
                          <a:spcPct val="107000"/>
                        </a:lnSpc>
                        <a:spcAft>
                          <a:spcPts val="0"/>
                        </a:spcAft>
                      </a:pPr>
                      <a:r>
                        <a:rPr lang="en-ZA" sz="1200" i="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305 567</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lnSpc>
                          <a:spcPct val="107000"/>
                        </a:lnSpc>
                        <a:spcAft>
                          <a:spcPts val="0"/>
                        </a:spcAft>
                      </a:pPr>
                      <a:r>
                        <a:rPr lang="en-ZA" sz="1200" dirty="0">
                          <a:effectLst/>
                          <a:latin typeface="Arial" panose="020B0604020202020204" pitchFamily="34" charset="0"/>
                          <a:ea typeface="Times New Roman" panose="02020603050405020304" pitchFamily="18" charset="0"/>
                          <a:cs typeface="Arial" panose="020B0604020202020204" pitchFamily="34" charset="0"/>
                        </a:rPr>
                        <a:t>43.22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6299829"/>
                  </a:ext>
                </a:extLst>
              </a:tr>
              <a:tr h="255401">
                <a:tc>
                  <a:txBody>
                    <a:bodyPr/>
                    <a:lstStyle/>
                    <a:p>
                      <a:pPr marL="347345" fontAlgn="b">
                        <a:lnSpc>
                          <a:spcPct val="107000"/>
                        </a:lnSpc>
                        <a:spcAft>
                          <a:spcPts val="0"/>
                        </a:spcAft>
                      </a:pPr>
                      <a:r>
                        <a:rPr lang="en-GB" sz="1200" b="1" i="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Transfers and subsidies</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lnSpc>
                          <a:spcPct val="107000"/>
                        </a:lnSpc>
                        <a:spcAft>
                          <a:spcPts val="0"/>
                        </a:spcAft>
                      </a:pPr>
                      <a:r>
                        <a:rPr lang="en-ZA" sz="1200" i="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857</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lnSpc>
                          <a:spcPct val="107000"/>
                        </a:lnSpc>
                        <a:spcAft>
                          <a:spcPts val="0"/>
                        </a:spcAft>
                      </a:pPr>
                      <a:r>
                        <a:rPr lang="en-ZA" sz="1200" dirty="0">
                          <a:effectLst/>
                          <a:latin typeface="Arial" panose="020B0604020202020204" pitchFamily="34" charset="0"/>
                          <a:ea typeface="Times New Roman" panose="02020603050405020304" pitchFamily="18" charset="0"/>
                          <a:cs typeface="Arial" panose="020B0604020202020204" pitchFamily="34" charset="0"/>
                        </a:rPr>
                        <a:t>0.12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2111256"/>
                  </a:ext>
                </a:extLst>
              </a:tr>
              <a:tr h="255401">
                <a:tc>
                  <a:txBody>
                    <a:bodyPr/>
                    <a:lstStyle/>
                    <a:p>
                      <a:pPr marL="347345" fontAlgn="b">
                        <a:lnSpc>
                          <a:spcPct val="107000"/>
                        </a:lnSpc>
                        <a:spcAft>
                          <a:spcPts val="0"/>
                        </a:spcAft>
                      </a:pPr>
                      <a:r>
                        <a:rPr lang="en-US" sz="1200" b="1" i="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Payments for capital assets</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8255" marR="8255" marT="82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lnSpc>
                          <a:spcPct val="107000"/>
                        </a:lnSpc>
                        <a:spcAft>
                          <a:spcPts val="0"/>
                        </a:spcAft>
                      </a:pPr>
                      <a:r>
                        <a:rPr lang="en-ZA" sz="1200" i="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5 318</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lnSpc>
                          <a:spcPct val="107000"/>
                        </a:lnSpc>
                        <a:spcAft>
                          <a:spcPts val="0"/>
                        </a:spcAft>
                      </a:pPr>
                      <a:r>
                        <a:rPr lang="en-ZA" sz="1200" dirty="0">
                          <a:effectLst/>
                          <a:latin typeface="Arial" panose="020B0604020202020204" pitchFamily="34" charset="0"/>
                          <a:ea typeface="Times New Roman" panose="02020603050405020304" pitchFamily="18" charset="0"/>
                          <a:cs typeface="Arial" panose="020B0604020202020204" pitchFamily="34" charset="0"/>
                        </a:rPr>
                        <a:t>0.75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28683760"/>
                  </a:ext>
                </a:extLst>
              </a:tr>
            </a:tbl>
          </a:graphicData>
        </a:graphic>
      </p:graphicFrame>
      <p:grpSp>
        <p:nvGrpSpPr>
          <p:cNvPr id="6" name="Group 5">
            <a:extLst>
              <a:ext uri="{FF2B5EF4-FFF2-40B4-BE49-F238E27FC236}">
                <a16:creationId xmlns:a16="http://schemas.microsoft.com/office/drawing/2014/main" id="{3EE189AD-4E8B-4546-ADD9-D2BCA2E9901D}"/>
              </a:ext>
            </a:extLst>
          </p:cNvPr>
          <p:cNvGrpSpPr/>
          <p:nvPr/>
        </p:nvGrpSpPr>
        <p:grpSpPr>
          <a:xfrm>
            <a:off x="-456728" y="6485737"/>
            <a:ext cx="12529392" cy="365115"/>
            <a:chOff x="-528736" y="6485737"/>
            <a:chExt cx="12529392" cy="365115"/>
          </a:xfrm>
        </p:grpSpPr>
        <p:graphicFrame>
          <p:nvGraphicFramePr>
            <p:cNvPr id="7" name="Diagram 6">
              <a:extLst>
                <a:ext uri="{FF2B5EF4-FFF2-40B4-BE49-F238E27FC236}">
                  <a16:creationId xmlns:a16="http://schemas.microsoft.com/office/drawing/2014/main" id="{22F6EE63-5C8B-4509-BD29-B2F357AE7F94}"/>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D312BB-E0A4-4884-A606-FA1BAC1B24ED}"/>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1638B04C-26A2-4575-85A0-21C6E50E312C}"/>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1" name="Slide Number Placeholder 1">
              <a:extLst>
                <a:ext uri="{FF2B5EF4-FFF2-40B4-BE49-F238E27FC236}">
                  <a16:creationId xmlns:a16="http://schemas.microsoft.com/office/drawing/2014/main" id="{36C5AC28-38E4-4846-88BC-68324A80B055}"/>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42</a:t>
              </a:fld>
              <a:endParaRPr lang="en-GB" altLang="en-US" sz="1500" b="1">
                <a:solidFill>
                  <a:schemeClr val="bg1"/>
                </a:solidFill>
              </a:endParaRPr>
            </a:p>
          </p:txBody>
        </p:sp>
      </p:grpSp>
    </p:spTree>
    <p:extLst>
      <p:ext uri="{BB962C8B-B14F-4D97-AF65-F5344CB8AC3E}">
        <p14:creationId xmlns:p14="http://schemas.microsoft.com/office/powerpoint/2010/main" val="3601321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47529" y="243484"/>
            <a:ext cx="8568951" cy="479586"/>
          </a:xfrm>
          <a:prstGeom prst="rect">
            <a:avLst/>
          </a:prstGeom>
          <a:noFill/>
        </p:spPr>
        <p:style>
          <a:lnRef idx="0">
            <a:schemeClr val="accent6"/>
          </a:lnRef>
          <a:fillRef idx="3">
            <a:schemeClr val="accent6"/>
          </a:fillRef>
          <a:effectRef idx="3">
            <a:schemeClr val="accent6"/>
          </a:effectRef>
          <a:fontRef idx="minor">
            <a:schemeClr val="lt1"/>
          </a:fontRef>
        </p:style>
        <p:txBody>
          <a:bodyPr anchor="ctr">
            <a:noAutofit/>
          </a:bodyPr>
          <a:lstStyle/>
          <a:p>
            <a:pPr algn="ctr" fontAlgn="base">
              <a:lnSpc>
                <a:spcPct val="90000"/>
              </a:lnSpc>
              <a:spcBef>
                <a:spcPct val="0"/>
              </a:spcBef>
              <a:spcAft>
                <a:spcPct val="0"/>
              </a:spcAft>
              <a:defRPr/>
            </a:pPr>
            <a:r>
              <a:rPr lang="en-ZA" sz="2400" b="1" dirty="0">
                <a:solidFill>
                  <a:srgbClr val="F9671C"/>
                </a:solidFill>
                <a:latin typeface="Arial" panose="020B0604020202020204" pitchFamily="34" charset="0"/>
                <a:cs typeface="Arial" panose="020B0604020202020204" pitchFamily="34" charset="0"/>
              </a:rPr>
              <a:t>DIVISION OF THE 2020/21 BUDGET ALLOCATIONS (Cont.)</a:t>
            </a:r>
          </a:p>
        </p:txBody>
      </p:sp>
      <p:graphicFrame>
        <p:nvGraphicFramePr>
          <p:cNvPr id="6" name="Chart 5">
            <a:extLst>
              <a:ext uri="{FF2B5EF4-FFF2-40B4-BE49-F238E27FC236}">
                <a16:creationId xmlns:a16="http://schemas.microsoft.com/office/drawing/2014/main" id="{DBB8C3C7-60F9-4B7B-8546-DFAF3B8D82A9}"/>
              </a:ext>
            </a:extLst>
          </p:cNvPr>
          <p:cNvGraphicFramePr/>
          <p:nvPr/>
        </p:nvGraphicFramePr>
        <p:xfrm>
          <a:off x="2063552" y="908720"/>
          <a:ext cx="8352927"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2264953" y="5013177"/>
            <a:ext cx="7943850" cy="1285875"/>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noAutofit/>
          </a:bodyPr>
          <a:lstStyle/>
          <a:p>
            <a:pPr eaLnBrk="0" fontAlgn="base" hangingPunct="0">
              <a:lnSpc>
                <a:spcPct val="90000"/>
              </a:lnSpc>
              <a:spcBef>
                <a:spcPct val="0"/>
              </a:spcBef>
              <a:spcAft>
                <a:spcPts val="600"/>
              </a:spcAft>
              <a:tabLst>
                <a:tab pos="2868930" algn="l"/>
                <a:tab pos="4841875" algn="l"/>
              </a:tabLst>
              <a:defRPr/>
            </a:pPr>
            <a:r>
              <a:rPr lang="en-US" sz="900" b="1">
                <a:solidFill>
                  <a:srgbClr val="FF0000"/>
                </a:solidFill>
                <a:latin typeface="Times New Roman" panose="02020603050405020304" pitchFamily="18" charset="0"/>
                <a:ea typeface="SimSun" panose="02010600030101010101" pitchFamily="2" charset="-122"/>
                <a:cs typeface="Arial" panose="020B0604020202020204" pitchFamily="34" charset="0"/>
              </a:rPr>
              <a:t>Transfer &amp; Subsidies = 94.47%            </a:t>
            </a:r>
            <a:r>
              <a:rPr lang="en-US" sz="900" b="1">
                <a:solidFill>
                  <a:srgbClr val="000000"/>
                </a:solidFill>
                <a:latin typeface="Times New Roman" panose="02020603050405020304" pitchFamily="18" charset="0"/>
                <a:ea typeface="SimSun" panose="02010600030101010101" pitchFamily="2" charset="-122"/>
                <a:cs typeface="Arial" panose="020B0604020202020204" pitchFamily="34" charset="0"/>
              </a:rPr>
              <a:t>DCoG                        = 0.68%            </a:t>
            </a:r>
            <a:r>
              <a:rPr lang="en-US" sz="900" b="1">
                <a:solidFill>
                  <a:srgbClr val="FF0000"/>
                </a:solidFill>
                <a:latin typeface="Times New Roman" panose="02020603050405020304" pitchFamily="18" charset="0"/>
                <a:ea typeface="SimSun" panose="02010600030101010101" pitchFamily="2" charset="-122"/>
                <a:cs typeface="Arial" panose="020B0604020202020204" pitchFamily="34" charset="0"/>
              </a:rPr>
              <a:t>MSIG   = 0.13%        	MISA   =0,37%              </a:t>
            </a:r>
            <a:r>
              <a:rPr lang="en-US" sz="900" b="1">
                <a:solidFill>
                  <a:srgbClr val="000000"/>
                </a:solidFill>
                <a:latin typeface="Times New Roman" panose="02020603050405020304" pitchFamily="18" charset="0"/>
                <a:ea typeface="SimSun" panose="02010600030101010101" pitchFamily="2" charset="-122"/>
                <a:cs typeface="Arial" panose="020B0604020202020204" pitchFamily="34" charset="0"/>
              </a:rPr>
              <a:t>CWP             = 4.34%</a:t>
            </a:r>
            <a:endParaRPr lang="en-ZA" sz="1200">
              <a:solidFill>
                <a:prstClr val="black"/>
              </a:solidFill>
              <a:latin typeface="Times New Roman" panose="02020603050405020304" pitchFamily="18" charset="0"/>
              <a:ea typeface="Times New Roman" panose="02020603050405020304" pitchFamily="18" charset="0"/>
            </a:endParaRPr>
          </a:p>
          <a:p>
            <a:pPr eaLnBrk="0" fontAlgn="base" hangingPunct="0">
              <a:lnSpc>
                <a:spcPct val="90000"/>
              </a:lnSpc>
              <a:spcBef>
                <a:spcPct val="0"/>
              </a:spcBef>
              <a:spcAft>
                <a:spcPts val="600"/>
              </a:spcAft>
              <a:tabLst>
                <a:tab pos="2868930" algn="l"/>
                <a:tab pos="4841875" algn="l"/>
              </a:tabLst>
              <a:defRPr/>
            </a:pPr>
            <a:r>
              <a:rPr lang="en-US" sz="900" b="1">
                <a:solidFill>
                  <a:srgbClr val="000000"/>
                </a:solidFill>
                <a:latin typeface="Times New Roman" panose="02020603050405020304" pitchFamily="18" charset="0"/>
                <a:ea typeface="SimSun" panose="02010600030101010101" pitchFamily="2" charset="-122"/>
                <a:cs typeface="Arial" panose="020B0604020202020204" pitchFamily="34" charset="0"/>
              </a:rPr>
              <a:t>                                                                  Compensation         = 52.62%            				   Compensation         = 1.18%</a:t>
            </a:r>
            <a:endParaRPr lang="en-ZA" sz="1200">
              <a:solidFill>
                <a:prstClr val="black"/>
              </a:solidFill>
              <a:latin typeface="Times New Roman" panose="02020603050405020304" pitchFamily="18" charset="0"/>
              <a:ea typeface="Times New Roman" panose="02020603050405020304" pitchFamily="18" charset="0"/>
            </a:endParaRPr>
          </a:p>
          <a:p>
            <a:pPr eaLnBrk="0" fontAlgn="base" hangingPunct="0">
              <a:lnSpc>
                <a:spcPct val="90000"/>
              </a:lnSpc>
              <a:spcBef>
                <a:spcPct val="0"/>
              </a:spcBef>
              <a:spcAft>
                <a:spcPts val="600"/>
              </a:spcAft>
              <a:tabLst>
                <a:tab pos="2868930" algn="l"/>
                <a:tab pos="4841875" algn="l"/>
              </a:tabLst>
              <a:defRPr/>
            </a:pPr>
            <a:r>
              <a:rPr lang="en-US" sz="900" b="1">
                <a:solidFill>
                  <a:srgbClr val="000000"/>
                </a:solidFill>
                <a:latin typeface="Times New Roman" panose="02020603050405020304" pitchFamily="18" charset="0"/>
                <a:ea typeface="SimSun" panose="02010600030101010101" pitchFamily="2" charset="-122"/>
                <a:cs typeface="Arial" panose="020B0604020202020204" pitchFamily="34" charset="0"/>
              </a:rPr>
              <a:t>                                                                  Goods &amp;Services     = 46.44%            				   </a:t>
            </a:r>
            <a:r>
              <a:rPr lang="en-US" sz="900" b="1">
                <a:solidFill>
                  <a:srgbClr val="FF0000"/>
                </a:solidFill>
                <a:latin typeface="Times New Roman" panose="02020603050405020304" pitchFamily="18" charset="0"/>
                <a:ea typeface="SimSun" panose="02010600030101010101" pitchFamily="2" charset="-122"/>
                <a:cs typeface="Arial" panose="020B0604020202020204" pitchFamily="34" charset="0"/>
              </a:rPr>
              <a:t>Goods &amp; Services    = 98.82%</a:t>
            </a:r>
            <a:endParaRPr lang="en-ZA" sz="1200">
              <a:solidFill>
                <a:prstClr val="black"/>
              </a:solidFill>
              <a:latin typeface="Times New Roman" panose="02020603050405020304" pitchFamily="18" charset="0"/>
              <a:ea typeface="Times New Roman" panose="02020603050405020304" pitchFamily="18" charset="0"/>
            </a:endParaRPr>
          </a:p>
          <a:p>
            <a:pPr eaLnBrk="0" fontAlgn="base" hangingPunct="0">
              <a:lnSpc>
                <a:spcPct val="90000"/>
              </a:lnSpc>
              <a:spcBef>
                <a:spcPct val="0"/>
              </a:spcBef>
              <a:spcAft>
                <a:spcPts val="600"/>
              </a:spcAft>
              <a:tabLst>
                <a:tab pos="2868930" algn="l"/>
                <a:tab pos="4841875" algn="l"/>
              </a:tabLst>
              <a:defRPr/>
            </a:pPr>
            <a:r>
              <a:rPr lang="en-US" sz="900" b="1">
                <a:solidFill>
                  <a:srgbClr val="000000"/>
                </a:solidFill>
                <a:latin typeface="Times New Roman" panose="02020603050405020304" pitchFamily="18" charset="0"/>
                <a:ea typeface="SimSun" panose="02010600030101010101" pitchFamily="2" charset="-122"/>
                <a:cs typeface="Arial" panose="020B0604020202020204" pitchFamily="34" charset="0"/>
              </a:rPr>
              <a:t>                                                                  Capital Assets          = 0.81%				                      </a:t>
            </a:r>
            <a:endParaRPr lang="en-ZA" sz="1200">
              <a:solidFill>
                <a:prstClr val="black"/>
              </a:solidFill>
              <a:latin typeface="Times New Roman" panose="02020603050405020304" pitchFamily="18" charset="0"/>
              <a:ea typeface="Times New Roman" panose="02020603050405020304" pitchFamily="18" charset="0"/>
            </a:endParaRPr>
          </a:p>
          <a:p>
            <a:pPr eaLnBrk="0" fontAlgn="base" hangingPunct="0">
              <a:lnSpc>
                <a:spcPct val="90000"/>
              </a:lnSpc>
              <a:spcBef>
                <a:spcPct val="0"/>
              </a:spcBef>
              <a:tabLst>
                <a:tab pos="2868930" algn="l"/>
                <a:tab pos="4841875" algn="l"/>
              </a:tabLst>
              <a:defRPr/>
            </a:pPr>
            <a:r>
              <a:rPr lang="en-US" sz="900" b="1">
                <a:solidFill>
                  <a:srgbClr val="000000"/>
                </a:solidFill>
                <a:latin typeface="Times New Roman" panose="02020603050405020304" pitchFamily="18" charset="0"/>
                <a:ea typeface="SimSun" panose="02010600030101010101" pitchFamily="2" charset="-122"/>
                <a:cs typeface="Arial" panose="020B0604020202020204" pitchFamily="34" charset="0"/>
              </a:rPr>
              <a:t>.                                                                 Transfers &amp; Subsidies    = 0.13%</a:t>
            </a:r>
            <a:endParaRPr lang="en-ZA" sz="1200">
              <a:solidFill>
                <a:prstClr val="black"/>
              </a:solidFill>
              <a:latin typeface="Times New Roman" panose="02020603050405020304" pitchFamily="18" charset="0"/>
              <a:ea typeface="Times New Roman" panose="02020603050405020304" pitchFamily="18" charset="0"/>
            </a:endParaRPr>
          </a:p>
        </p:txBody>
      </p:sp>
      <p:grpSp>
        <p:nvGrpSpPr>
          <p:cNvPr id="9" name="Group 8">
            <a:extLst>
              <a:ext uri="{FF2B5EF4-FFF2-40B4-BE49-F238E27FC236}">
                <a16:creationId xmlns:a16="http://schemas.microsoft.com/office/drawing/2014/main" id="{66A4C4F9-3DB2-4110-B1A9-BD99F0E2DBA5}"/>
              </a:ext>
            </a:extLst>
          </p:cNvPr>
          <p:cNvGrpSpPr/>
          <p:nvPr/>
        </p:nvGrpSpPr>
        <p:grpSpPr>
          <a:xfrm>
            <a:off x="-456728" y="6485737"/>
            <a:ext cx="12529392" cy="365115"/>
            <a:chOff x="-528736" y="6485737"/>
            <a:chExt cx="12529392" cy="365115"/>
          </a:xfrm>
        </p:grpSpPr>
        <p:graphicFrame>
          <p:nvGraphicFramePr>
            <p:cNvPr id="10" name="Diagram 9">
              <a:extLst>
                <a:ext uri="{FF2B5EF4-FFF2-40B4-BE49-F238E27FC236}">
                  <a16:creationId xmlns:a16="http://schemas.microsoft.com/office/drawing/2014/main" id="{EFDB192D-0290-42AA-B760-CC40CBF50A20}"/>
                </a:ext>
              </a:extLst>
            </p:cNvPr>
            <p:cNvGraphicFramePr/>
            <p:nvPr>
              <p:extLst>
                <p:ext uri="{D42A27DB-BD31-4B8C-83A1-F6EECF244321}">
                  <p14:modId xmlns:p14="http://schemas.microsoft.com/office/powerpoint/2010/main" val="1133564615"/>
                </p:ext>
              </p:extLst>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1" name="Straight Connector 10">
              <a:extLst>
                <a:ext uri="{FF2B5EF4-FFF2-40B4-BE49-F238E27FC236}">
                  <a16:creationId xmlns:a16="http://schemas.microsoft.com/office/drawing/2014/main" id="{D8DC6D7E-D86C-45CC-BCF3-25B4E0111521}"/>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4A92788D-2BB9-4E2C-A3C8-7059CEB27B87}"/>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3" name="Slide Number Placeholder 1">
              <a:extLst>
                <a:ext uri="{FF2B5EF4-FFF2-40B4-BE49-F238E27FC236}">
                  <a16:creationId xmlns:a16="http://schemas.microsoft.com/office/drawing/2014/main" id="{8AEDE09A-29D4-40D6-B8E4-43C8E6E9ED76}"/>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43</a:t>
              </a:fld>
              <a:endParaRPr lang="en-GB" altLang="en-US" sz="1500" b="1">
                <a:solidFill>
                  <a:schemeClr val="bg1"/>
                </a:solidFill>
              </a:endParaRPr>
            </a:p>
          </p:txBody>
        </p:sp>
      </p:grpSp>
    </p:spTree>
    <p:extLst>
      <p:ext uri="{BB962C8B-B14F-4D97-AF65-F5344CB8AC3E}">
        <p14:creationId xmlns:p14="http://schemas.microsoft.com/office/powerpoint/2010/main" val="657242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D5BB17F7-E558-4D4D-91DB-97AFDAF37977}"/>
              </a:ext>
            </a:extLst>
          </p:cNvPr>
          <p:cNvSpPr>
            <a:spLocks noGrp="1"/>
          </p:cNvSpPr>
          <p:nvPr>
            <p:ph idx="1"/>
          </p:nvPr>
        </p:nvSpPr>
        <p:spPr>
          <a:xfrm>
            <a:off x="119337" y="1093306"/>
            <a:ext cx="12072663" cy="4535908"/>
          </a:xfrm>
        </p:spPr>
        <p:txBody>
          <a:bodyPr>
            <a:noAutofit/>
          </a:bodyPr>
          <a:lstStyle/>
          <a:p>
            <a:pPr marL="0" indent="0">
              <a:lnSpc>
                <a:spcPct val="150000"/>
              </a:lnSpc>
              <a:buNone/>
            </a:pPr>
            <a:r>
              <a:rPr lang="en-US" b="1" dirty="0"/>
              <a:t>It is recommended that </a:t>
            </a:r>
            <a:r>
              <a:rPr lang="en-US" b="1"/>
              <a:t>the </a:t>
            </a:r>
            <a:r>
              <a:rPr lang="en-US" altLang="en-US" b="1"/>
              <a:t>Select Committee </a:t>
            </a:r>
            <a:r>
              <a:rPr lang="en-US" altLang="en-US" b="1" dirty="0"/>
              <a:t>on Cooperative Governance and Traditional Affairs </a:t>
            </a:r>
            <a:r>
              <a:rPr lang="en-US" b="1" dirty="0"/>
              <a:t>notes: </a:t>
            </a:r>
          </a:p>
          <a:p>
            <a:pPr marL="457200" indent="-457200">
              <a:lnSpc>
                <a:spcPct val="150000"/>
              </a:lnSpc>
              <a:buFont typeface="+mj-lt"/>
              <a:buAutoNum type="arabicPeriod"/>
            </a:pPr>
            <a:r>
              <a:rPr lang="en-US" altLang="en-US" b="1" dirty="0"/>
              <a:t>T</a:t>
            </a:r>
            <a:r>
              <a:rPr lang="en-ZA" altLang="en-US" b="1" dirty="0"/>
              <a:t>he 2020-2025 (MTSF) Strategic Plan and Annual Performance Plan 2020/21 -2022/23 (MTEF) of the Department of Cooperative Governance (DCoG);</a:t>
            </a:r>
          </a:p>
          <a:p>
            <a:pPr marL="457200" indent="-457200">
              <a:lnSpc>
                <a:spcPct val="150000"/>
              </a:lnSpc>
              <a:buFont typeface="+mj-lt"/>
              <a:buAutoNum type="arabicPeriod"/>
            </a:pPr>
            <a:r>
              <a:rPr lang="en-ZA" b="1" dirty="0"/>
              <a:t>The Department will table an Erratum to the APP follow the tabling of the adjusted 2020/21 national budget in Parliament by National Treasury..</a:t>
            </a:r>
            <a:endParaRPr lang="en-US" b="1" dirty="0"/>
          </a:p>
        </p:txBody>
      </p:sp>
      <p:sp>
        <p:nvSpPr>
          <p:cNvPr id="36871" name="Rectangle 2">
            <a:extLst>
              <a:ext uri="{FF2B5EF4-FFF2-40B4-BE49-F238E27FC236}">
                <a16:creationId xmlns:a16="http://schemas.microsoft.com/office/drawing/2014/main" id="{1D1DA32E-F996-45AD-8CCD-1E3ADC29CA4B}"/>
              </a:ext>
            </a:extLst>
          </p:cNvPr>
          <p:cNvSpPr>
            <a:spLocks noChangeArrowheads="1"/>
          </p:cNvSpPr>
          <p:nvPr/>
        </p:nvSpPr>
        <p:spPr bwMode="auto">
          <a:xfrm>
            <a:off x="2278064" y="69850"/>
            <a:ext cx="7596187" cy="523220"/>
          </a:xfrm>
          <a:prstGeom prst="rect">
            <a:avLst/>
          </a:prstGeom>
          <a:solidFill>
            <a:srgbClr val="C09200"/>
          </a:solid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ZA" altLang="en-US" sz="2800" b="1" dirty="0">
                <a:solidFill>
                  <a:schemeClr val="bg1"/>
                </a:solidFill>
              </a:rPr>
              <a:t>RECOMMENDATIONS </a:t>
            </a:r>
          </a:p>
        </p:txBody>
      </p:sp>
      <p:grpSp>
        <p:nvGrpSpPr>
          <p:cNvPr id="11" name="Group 10">
            <a:extLst>
              <a:ext uri="{FF2B5EF4-FFF2-40B4-BE49-F238E27FC236}">
                <a16:creationId xmlns:a16="http://schemas.microsoft.com/office/drawing/2014/main" id="{252271E6-BE07-4191-9BAF-331E7FFAEE04}"/>
              </a:ext>
            </a:extLst>
          </p:cNvPr>
          <p:cNvGrpSpPr/>
          <p:nvPr/>
        </p:nvGrpSpPr>
        <p:grpSpPr>
          <a:xfrm>
            <a:off x="-384720" y="6485737"/>
            <a:ext cx="12529392" cy="365115"/>
            <a:chOff x="-528736" y="6485737"/>
            <a:chExt cx="12529392" cy="365115"/>
          </a:xfrm>
        </p:grpSpPr>
        <p:graphicFrame>
          <p:nvGraphicFramePr>
            <p:cNvPr id="12" name="Diagram 11">
              <a:extLst>
                <a:ext uri="{FF2B5EF4-FFF2-40B4-BE49-F238E27FC236}">
                  <a16:creationId xmlns:a16="http://schemas.microsoft.com/office/drawing/2014/main" id="{F483D618-910E-4ECE-9324-FA1C47194855}"/>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177F14F9-10CF-4183-8592-83EDB4F0FED0}"/>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32491A5E-8FE9-4AD5-96A1-4C42E686A93F}"/>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5" name="Slide Number Placeholder 1">
              <a:extLst>
                <a:ext uri="{FF2B5EF4-FFF2-40B4-BE49-F238E27FC236}">
                  <a16:creationId xmlns:a16="http://schemas.microsoft.com/office/drawing/2014/main" id="{AB11D7AD-A756-4510-B2A1-32BF1AE3E038}"/>
                </a:ext>
              </a:extLst>
            </p:cNvPr>
            <p:cNvSpPr txBox="1">
              <a:spLocks noChangeArrowheads="1"/>
            </p:cNvSpPr>
            <p:nvPr/>
          </p:nvSpPr>
          <p:spPr>
            <a:xfrm>
              <a:off x="11568608" y="6496422"/>
              <a:ext cx="432048" cy="31215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44</a:t>
              </a:fld>
              <a:endParaRPr lang="en-GB" altLang="en-US" sz="1500" b="1">
                <a:solidFill>
                  <a:schemeClr val="bg1"/>
                </a:solidFill>
              </a:endParaRPr>
            </a:p>
          </p:txBody>
        </p:sp>
      </p:grpSp>
    </p:spTree>
    <p:extLst>
      <p:ext uri="{BB962C8B-B14F-4D97-AF65-F5344CB8AC3E}">
        <p14:creationId xmlns:p14="http://schemas.microsoft.com/office/powerpoint/2010/main" val="1709036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D5BB17F7-E558-4D4D-91DB-97AFDAF37977}"/>
              </a:ext>
            </a:extLst>
          </p:cNvPr>
          <p:cNvSpPr>
            <a:spLocks noGrp="1"/>
          </p:cNvSpPr>
          <p:nvPr>
            <p:ph idx="1"/>
          </p:nvPr>
        </p:nvSpPr>
        <p:spPr>
          <a:xfrm>
            <a:off x="-32534" y="693753"/>
            <a:ext cx="12192000" cy="5352858"/>
          </a:xfrm>
        </p:spPr>
        <p:txBody>
          <a:bodyPr>
            <a:noAutofit/>
          </a:bodyPr>
          <a:lstStyle/>
          <a:p>
            <a:pPr>
              <a:lnSpc>
                <a:spcPct val="100000"/>
              </a:lnSpc>
              <a:spcBef>
                <a:spcPct val="0"/>
              </a:spcBef>
              <a:buNone/>
            </a:pPr>
            <a:r>
              <a:rPr lang="en-US" altLang="en-US" b="1" dirty="0">
                <a:latin typeface="Noto Sans"/>
                <a:ea typeface="Noto Sans"/>
                <a:cs typeface="Noto Sans"/>
              </a:rPr>
              <a:t>Vision </a:t>
            </a:r>
          </a:p>
          <a:p>
            <a:pPr marL="0" indent="0">
              <a:buNone/>
            </a:pPr>
            <a:r>
              <a:rPr lang="en-GB" altLang="en-US" sz="1800" b="1" dirty="0">
                <a:latin typeface="Arial" panose="020B0604020202020204" pitchFamily="34" charset="0"/>
                <a:ea typeface="MS PGothic" panose="020B0600070205080204" pitchFamily="34" charset="-128"/>
                <a:cs typeface="Arial" panose="020B0604020202020204" pitchFamily="34" charset="0"/>
              </a:rPr>
              <a:t>Service excellence for improving lives through cooperative governance</a:t>
            </a:r>
          </a:p>
          <a:p>
            <a:pPr>
              <a:lnSpc>
                <a:spcPct val="100000"/>
              </a:lnSpc>
              <a:spcBef>
                <a:spcPct val="0"/>
              </a:spcBef>
              <a:buFontTx/>
              <a:buNone/>
            </a:pPr>
            <a:endParaRPr lang="en-GB" altLang="en-US" sz="1600" b="1" dirty="0">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0"/>
              </a:spcBef>
              <a:buNone/>
              <a:defRPr/>
            </a:pPr>
            <a:r>
              <a:rPr lang="en-US" b="1" dirty="0">
                <a:latin typeface="Noto Sans"/>
              </a:rPr>
              <a:t>Mission</a:t>
            </a:r>
          </a:p>
          <a:p>
            <a:pPr marL="0" indent="0">
              <a:buNone/>
              <a:defRPr/>
            </a:pPr>
            <a:r>
              <a:rPr lang="en-GB" sz="1800" b="1" dirty="0">
                <a:latin typeface="Arial" panose="020B0604020202020204" pitchFamily="34" charset="0"/>
                <a:ea typeface="MS PGothic" panose="020B0600070205080204" pitchFamily="34" charset="-128"/>
                <a:cs typeface="Arial" panose="020B0604020202020204" pitchFamily="34" charset="0"/>
              </a:rPr>
              <a:t>To lead the Cooperative Governance system in support of integrated service delivery for a better life for all in South Africa </a:t>
            </a:r>
          </a:p>
          <a:p>
            <a:pPr marL="0" indent="0">
              <a:buNone/>
              <a:defRPr/>
            </a:pPr>
            <a:endParaRPr lang="en-GB" sz="1600" b="1" dirty="0">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0"/>
              </a:spcBef>
              <a:buNone/>
              <a:defRPr/>
            </a:pPr>
            <a:r>
              <a:rPr lang="en-US" b="1" dirty="0">
                <a:latin typeface="Noto Sans"/>
              </a:rPr>
              <a:t>Values</a:t>
            </a:r>
          </a:p>
          <a:p>
            <a:pPr marL="342900" indent="-342900">
              <a:buFont typeface="+mj-lt"/>
              <a:buAutoNum type="arabicPeriod"/>
            </a:pPr>
            <a:r>
              <a:rPr lang="en-GB" altLang="en-US" sz="1800" b="1" dirty="0">
                <a:latin typeface="Arial" panose="020B0604020202020204" pitchFamily="34" charset="0"/>
                <a:ea typeface="MS PGothic" panose="020B0600070205080204" pitchFamily="34" charset="-128"/>
                <a:cs typeface="Arial" panose="020B0604020202020204" pitchFamily="34" charset="0"/>
              </a:rPr>
              <a:t>Commitment To Public Service  </a:t>
            </a:r>
            <a:endParaRPr lang="en-ZA" altLang="en-US" sz="1800" b="1" dirty="0">
              <a:latin typeface="Arial" panose="020B0604020202020204" pitchFamily="34" charset="0"/>
              <a:ea typeface="MS PGothic" panose="020B0600070205080204" pitchFamily="34" charset="-128"/>
              <a:cs typeface="Arial" panose="020B0604020202020204" pitchFamily="34" charset="0"/>
            </a:endParaRPr>
          </a:p>
          <a:p>
            <a:pPr marL="342900" indent="-342900">
              <a:buFont typeface="+mj-lt"/>
              <a:buAutoNum type="arabicPeriod"/>
            </a:pPr>
            <a:r>
              <a:rPr lang="en-ZA" altLang="en-US" sz="1800" b="1" dirty="0">
                <a:latin typeface="Arial" panose="020B0604020202020204" pitchFamily="34" charset="0"/>
                <a:ea typeface="MS PGothic" panose="020B0600070205080204" pitchFamily="34" charset="-128"/>
                <a:cs typeface="Arial" panose="020B0604020202020204" pitchFamily="34" charset="0"/>
              </a:rPr>
              <a:t>Integrity &amp; dedication</a:t>
            </a:r>
          </a:p>
          <a:p>
            <a:pPr marL="342900" indent="-342900">
              <a:buFont typeface="+mj-lt"/>
              <a:buAutoNum type="arabicPeriod"/>
              <a:defRPr/>
            </a:pPr>
            <a:r>
              <a:rPr lang="en-ZA" altLang="en-US" sz="1800" b="1" dirty="0">
                <a:latin typeface="Arial" panose="020B0604020202020204" pitchFamily="34" charset="0"/>
                <a:ea typeface="MS PGothic" panose="020B0600070205080204" pitchFamily="34" charset="-128"/>
                <a:cs typeface="Arial" panose="020B0604020202020204" pitchFamily="34" charset="0"/>
              </a:rPr>
              <a:t>Hands-on approach </a:t>
            </a:r>
            <a:endParaRPr lang="en-US" altLang="en-US" sz="1800" b="1" dirty="0">
              <a:latin typeface="Arial" panose="020B0604020202020204" pitchFamily="34" charset="0"/>
              <a:ea typeface="MS PGothic" panose="020B0600070205080204" pitchFamily="34" charset="-128"/>
              <a:cs typeface="Arial" panose="020B0604020202020204" pitchFamily="34" charset="0"/>
            </a:endParaRPr>
          </a:p>
          <a:p>
            <a:pPr marL="342900" indent="-342900">
              <a:buFont typeface="+mj-lt"/>
              <a:buAutoNum type="arabicPeriod"/>
              <a:defRPr/>
            </a:pPr>
            <a:r>
              <a:rPr lang="en-ZA" altLang="en-US" sz="1800" b="1" dirty="0">
                <a:latin typeface="Arial" panose="020B0604020202020204" pitchFamily="34" charset="0"/>
                <a:ea typeface="MS PGothic" panose="020B0600070205080204" pitchFamily="34" charset="-128"/>
                <a:cs typeface="Arial" panose="020B0604020202020204" pitchFamily="34" charset="0"/>
              </a:rPr>
              <a:t>People Centred Approach</a:t>
            </a:r>
          </a:p>
          <a:p>
            <a:pPr marL="342900" indent="-342900">
              <a:buFont typeface="+mj-lt"/>
              <a:buAutoNum type="arabicPeriod"/>
              <a:defRPr/>
            </a:pPr>
            <a:r>
              <a:rPr lang="en-ZA" altLang="en-US" sz="1800" b="1" dirty="0">
                <a:latin typeface="Arial" panose="020B0604020202020204" pitchFamily="34" charset="0"/>
                <a:ea typeface="MS PGothic" panose="020B0600070205080204" pitchFamily="34" charset="-128"/>
                <a:cs typeface="Arial" panose="020B0604020202020204" pitchFamily="34" charset="0"/>
              </a:rPr>
              <a:t>Excellency &amp; Accountability </a:t>
            </a:r>
          </a:p>
          <a:p>
            <a:pPr marL="342900" indent="-342900">
              <a:buFont typeface="+mj-lt"/>
              <a:buAutoNum type="arabicPeriod"/>
              <a:defRPr/>
            </a:pPr>
            <a:r>
              <a:rPr lang="en-ZA" altLang="en-US" sz="1800" b="1" dirty="0">
                <a:latin typeface="Arial" panose="020B0604020202020204" pitchFamily="34" charset="0"/>
                <a:ea typeface="MS PGothic" panose="020B0600070205080204" pitchFamily="34" charset="-128"/>
                <a:cs typeface="Arial" panose="020B0604020202020204" pitchFamily="34" charset="0"/>
              </a:rPr>
              <a:t>Goal Orientation &amp; Professionalism</a:t>
            </a:r>
            <a:endParaRPr lang="en-GB" sz="1800" b="1" dirty="0">
              <a:latin typeface="Arial" panose="020B0604020202020204" pitchFamily="34" charset="0"/>
              <a:ea typeface="MS PGothic" panose="020B0600070205080204" pitchFamily="34" charset="-128"/>
              <a:cs typeface="Arial" panose="020B0604020202020204" pitchFamily="34" charset="0"/>
            </a:endParaRPr>
          </a:p>
          <a:p>
            <a:pPr>
              <a:lnSpc>
                <a:spcPct val="100000"/>
              </a:lnSpc>
              <a:spcBef>
                <a:spcPct val="0"/>
              </a:spcBef>
              <a:buFontTx/>
              <a:buNone/>
            </a:pPr>
            <a:endParaRPr lang="en-GB" altLang="en-US" sz="1050" b="1" dirty="0">
              <a:latin typeface="Arial" panose="020B0604020202020204" pitchFamily="34" charset="0"/>
              <a:ea typeface="Noto Sans"/>
              <a:cs typeface="Arial" panose="020B0604020202020204" pitchFamily="34" charset="0"/>
            </a:endParaRPr>
          </a:p>
        </p:txBody>
      </p:sp>
      <p:sp>
        <p:nvSpPr>
          <p:cNvPr id="36871" name="Rectangle 2">
            <a:extLst>
              <a:ext uri="{FF2B5EF4-FFF2-40B4-BE49-F238E27FC236}">
                <a16:creationId xmlns:a16="http://schemas.microsoft.com/office/drawing/2014/main" id="{1D1DA32E-F996-45AD-8CCD-1E3ADC29CA4B}"/>
              </a:ext>
            </a:extLst>
          </p:cNvPr>
          <p:cNvSpPr>
            <a:spLocks noChangeArrowheads="1"/>
          </p:cNvSpPr>
          <p:nvPr/>
        </p:nvSpPr>
        <p:spPr bwMode="auto">
          <a:xfrm>
            <a:off x="1775520" y="55212"/>
            <a:ext cx="8280920" cy="584775"/>
          </a:xfrm>
          <a:prstGeom prst="rect">
            <a:avLst/>
          </a:prstGeom>
          <a:solidFill>
            <a:srgbClr val="C09200"/>
          </a:solid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None/>
            </a:pPr>
            <a:r>
              <a:rPr lang="en-ZA" altLang="en-US" sz="3200" b="1" dirty="0">
                <a:solidFill>
                  <a:schemeClr val="bg1"/>
                </a:solidFill>
                <a:cs typeface="Arial" panose="020B0604020202020204" pitchFamily="34" charset="0"/>
              </a:rPr>
              <a:t>VISION, MISSION, VALUES AND IMPACT</a:t>
            </a:r>
          </a:p>
        </p:txBody>
      </p:sp>
      <p:graphicFrame>
        <p:nvGraphicFramePr>
          <p:cNvPr id="15" name="Diagram 14">
            <a:extLst>
              <a:ext uri="{FF2B5EF4-FFF2-40B4-BE49-F238E27FC236}">
                <a16:creationId xmlns:a16="http://schemas.microsoft.com/office/drawing/2014/main" id="{5C6C441F-B171-49A2-9F49-EB495B988728}"/>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Connector 15">
            <a:extLst>
              <a:ext uri="{FF2B5EF4-FFF2-40B4-BE49-F238E27FC236}">
                <a16:creationId xmlns:a16="http://schemas.microsoft.com/office/drawing/2014/main" id="{9B981146-1EB9-4A42-BFEC-1EDD8222287B}"/>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761964-3643-4887-98BC-AEBF566F4722}"/>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8" name="Slide Number Placeholder 1">
            <a:extLst>
              <a:ext uri="{FF2B5EF4-FFF2-40B4-BE49-F238E27FC236}">
                <a16:creationId xmlns:a16="http://schemas.microsoft.com/office/drawing/2014/main" id="{78D84BC1-83D5-4249-9FED-78E96001F10A}"/>
              </a:ext>
            </a:extLst>
          </p:cNvPr>
          <p:cNvSpPr txBox="1">
            <a:spLocks noChangeArrowheads="1"/>
          </p:cNvSpPr>
          <p:nvPr/>
        </p:nvSpPr>
        <p:spPr>
          <a:xfrm>
            <a:off x="11568608" y="6496422"/>
            <a:ext cx="347662" cy="29368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5</a:t>
            </a:fld>
            <a:endParaRPr lang="en-GB" altLang="en-US" sz="1500" b="1">
              <a:solidFill>
                <a:schemeClr val="bg1"/>
              </a:solidFill>
            </a:endParaRPr>
          </a:p>
        </p:txBody>
      </p:sp>
      <p:sp>
        <p:nvSpPr>
          <p:cNvPr id="8" name="TextBox 77">
            <a:extLst>
              <a:ext uri="{FF2B5EF4-FFF2-40B4-BE49-F238E27FC236}">
                <a16:creationId xmlns:a16="http://schemas.microsoft.com/office/drawing/2014/main" id="{0B92DE40-99F3-4307-B9FB-7A19D99E9564}"/>
              </a:ext>
            </a:extLst>
          </p:cNvPr>
          <p:cNvSpPr txBox="1">
            <a:spLocks noChangeArrowheads="1"/>
          </p:cNvSpPr>
          <p:nvPr/>
        </p:nvSpPr>
        <p:spPr bwMode="auto">
          <a:xfrm>
            <a:off x="5663953" y="3573016"/>
            <a:ext cx="583272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228600" indent="-228600" defTabSz="914400">
              <a:lnSpc>
                <a:spcPct val="100000"/>
              </a:lnSpc>
              <a:spcBef>
                <a:spcPct val="0"/>
              </a:spcBef>
              <a:buNone/>
            </a:pPr>
            <a:r>
              <a:rPr lang="en-US" altLang="en-US" sz="3600" b="1" dirty="0">
                <a:latin typeface="Noto Sans"/>
              </a:rPr>
              <a:t>Impact</a:t>
            </a:r>
          </a:p>
          <a:p>
            <a:pPr eaLnBrk="1" hangingPunct="1">
              <a:lnSpc>
                <a:spcPct val="100000"/>
              </a:lnSpc>
              <a:spcBef>
                <a:spcPct val="0"/>
              </a:spcBef>
              <a:buFontTx/>
              <a:buNone/>
            </a:pPr>
            <a:r>
              <a:rPr lang="en-US" altLang="en-US" sz="2800" b="1" dirty="0">
                <a:latin typeface="Arial" panose="020B0604020202020204" pitchFamily="34" charset="0"/>
                <a:ea typeface="Noto Sans"/>
                <a:cs typeface="Arial" panose="020B0604020202020204" pitchFamily="34" charset="0"/>
              </a:rPr>
              <a:t>A functional and Capable Cooperative Governance System</a:t>
            </a:r>
            <a:endParaRPr lang="en-US" altLang="en-US" sz="2800" b="1" dirty="0">
              <a:solidFill>
                <a:srgbClr val="C00000"/>
              </a:solidFill>
              <a:latin typeface="Arial" panose="020B0604020202020204" pitchFamily="34" charset="0"/>
              <a:ea typeface="Noto Sans"/>
              <a:cs typeface="Arial" panose="020B0604020202020204" pitchFamily="34" charset="0"/>
            </a:endParaRPr>
          </a:p>
        </p:txBody>
      </p:sp>
    </p:spTree>
    <p:extLst>
      <p:ext uri="{BB962C8B-B14F-4D97-AF65-F5344CB8AC3E}">
        <p14:creationId xmlns:p14="http://schemas.microsoft.com/office/powerpoint/2010/main" val="358474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2">
            <a:extLst>
              <a:ext uri="{FF2B5EF4-FFF2-40B4-BE49-F238E27FC236}">
                <a16:creationId xmlns:a16="http://schemas.microsoft.com/office/drawing/2014/main" id="{1D1DA32E-F996-45AD-8CCD-1E3ADC29CA4B}"/>
              </a:ext>
            </a:extLst>
          </p:cNvPr>
          <p:cNvSpPr>
            <a:spLocks noChangeArrowheads="1"/>
          </p:cNvSpPr>
          <p:nvPr/>
        </p:nvSpPr>
        <p:spPr bwMode="auto">
          <a:xfrm>
            <a:off x="2594593" y="7148"/>
            <a:ext cx="7225647" cy="400110"/>
          </a:xfrm>
          <a:prstGeom prst="rect">
            <a:avLst/>
          </a:prstGeom>
          <a:solidFill>
            <a:srgbClr val="C09200"/>
          </a:solid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None/>
            </a:pPr>
            <a:r>
              <a:rPr lang="en-ZA" altLang="en-US" sz="2000" b="1" dirty="0">
                <a:solidFill>
                  <a:schemeClr val="bg1"/>
                </a:solidFill>
                <a:cs typeface="Arial" panose="020B0604020202020204" pitchFamily="34" charset="0"/>
              </a:rPr>
              <a:t>SEVEN MTSF PRIORITIES AND SIX DCOG OUTCOMES </a:t>
            </a:r>
          </a:p>
        </p:txBody>
      </p:sp>
      <p:graphicFrame>
        <p:nvGraphicFramePr>
          <p:cNvPr id="15" name="Diagram 14">
            <a:extLst>
              <a:ext uri="{FF2B5EF4-FFF2-40B4-BE49-F238E27FC236}">
                <a16:creationId xmlns:a16="http://schemas.microsoft.com/office/drawing/2014/main" id="{5C6C441F-B171-49A2-9F49-EB495B988728}"/>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Connector 15">
            <a:extLst>
              <a:ext uri="{FF2B5EF4-FFF2-40B4-BE49-F238E27FC236}">
                <a16:creationId xmlns:a16="http://schemas.microsoft.com/office/drawing/2014/main" id="{9B981146-1EB9-4A42-BFEC-1EDD8222287B}"/>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761964-3643-4887-98BC-AEBF566F4722}"/>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8" name="Slide Number Placeholder 1">
            <a:extLst>
              <a:ext uri="{FF2B5EF4-FFF2-40B4-BE49-F238E27FC236}">
                <a16:creationId xmlns:a16="http://schemas.microsoft.com/office/drawing/2014/main" id="{78D84BC1-83D5-4249-9FED-78E96001F10A}"/>
              </a:ext>
            </a:extLst>
          </p:cNvPr>
          <p:cNvSpPr txBox="1">
            <a:spLocks noChangeArrowheads="1"/>
          </p:cNvSpPr>
          <p:nvPr/>
        </p:nvSpPr>
        <p:spPr>
          <a:xfrm>
            <a:off x="11568608" y="6496422"/>
            <a:ext cx="347662" cy="29368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6</a:t>
            </a:fld>
            <a:endParaRPr lang="en-GB" altLang="en-US" sz="1500" b="1">
              <a:solidFill>
                <a:schemeClr val="bg1"/>
              </a:solidFill>
            </a:endParaRPr>
          </a:p>
        </p:txBody>
      </p:sp>
      <p:sp>
        <p:nvSpPr>
          <p:cNvPr id="8" name="TextBox 1">
            <a:extLst>
              <a:ext uri="{FF2B5EF4-FFF2-40B4-BE49-F238E27FC236}">
                <a16:creationId xmlns:a16="http://schemas.microsoft.com/office/drawing/2014/main" id="{13E5D8F2-B2F4-4153-ACE1-237AF3EE1A61}"/>
              </a:ext>
            </a:extLst>
          </p:cNvPr>
          <p:cNvSpPr txBox="1">
            <a:spLocks noChangeArrowheads="1"/>
          </p:cNvSpPr>
          <p:nvPr/>
        </p:nvSpPr>
        <p:spPr bwMode="auto">
          <a:xfrm>
            <a:off x="335360" y="5702247"/>
            <a:ext cx="12637404" cy="56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SimSun" panose="02010600030101010101" pitchFamily="2" charset="-122"/>
              </a:defRPr>
            </a:lvl1pPr>
            <a:lvl2pPr marL="742950">
              <a:defRPr>
                <a:solidFill>
                  <a:schemeClr val="tx1"/>
                </a:solidFill>
                <a:latin typeface="Arial" panose="020B0604020202020204" pitchFamily="34" charset="0"/>
                <a:ea typeface="SimSun" panose="02010600030101010101" pitchFamily="2" charset="-122"/>
              </a:defRPr>
            </a:lvl2pPr>
            <a:lvl3pPr marL="742950" indent="-3429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a:lnSpc>
                <a:spcPct val="114000"/>
              </a:lnSpc>
              <a:defRPr/>
            </a:pPr>
            <a:endParaRPr lang="en-US" altLang="en-US" sz="1050" b="1" i="1" dirty="0">
              <a:ea typeface="Calibri" panose="020F0502020204030204" pitchFamily="34" charset="0"/>
              <a:cs typeface="Arial" panose="020B0604020202020204" pitchFamily="34" charset="0"/>
            </a:endParaRPr>
          </a:p>
          <a:p>
            <a:pPr algn="just">
              <a:lnSpc>
                <a:spcPct val="114000"/>
              </a:lnSpc>
              <a:defRPr/>
            </a:pPr>
            <a:r>
              <a:rPr lang="en-US" altLang="en-US" b="1" dirty="0">
                <a:ea typeface="Calibri" panose="020F0502020204030204" pitchFamily="34" charset="0"/>
                <a:cs typeface="Arial" panose="020B0604020202020204" pitchFamily="34" charset="0"/>
              </a:rPr>
              <a:t>DCOG contributes to the above Seven Government Priorities through Six (6) Outcomes</a:t>
            </a:r>
            <a:r>
              <a:rPr lang="en-US" altLang="en-US" sz="1600" b="1" i="1" dirty="0">
                <a:ea typeface="Calibri" panose="020F0502020204030204" pitchFamily="34" charset="0"/>
                <a:cs typeface="Arial" panose="020B0604020202020204" pitchFamily="34" charset="0"/>
              </a:rPr>
              <a:t>.</a:t>
            </a:r>
            <a:endParaRPr lang="en-US" altLang="en-US" sz="1600" b="1" i="1" dirty="0">
              <a:cs typeface="Arial" panose="020B0604020202020204" pitchFamily="34" charset="0"/>
            </a:endParaRPr>
          </a:p>
        </p:txBody>
      </p:sp>
      <p:graphicFrame>
        <p:nvGraphicFramePr>
          <p:cNvPr id="2" name="Table 2">
            <a:extLst>
              <a:ext uri="{FF2B5EF4-FFF2-40B4-BE49-F238E27FC236}">
                <a16:creationId xmlns:a16="http://schemas.microsoft.com/office/drawing/2014/main" id="{8C82CCB3-D8E9-4696-B877-212E4DBAC447}"/>
              </a:ext>
            </a:extLst>
          </p:cNvPr>
          <p:cNvGraphicFramePr>
            <a:graphicFrameLocks noGrp="1"/>
          </p:cNvGraphicFramePr>
          <p:nvPr>
            <p:extLst>
              <p:ext uri="{D42A27DB-BD31-4B8C-83A1-F6EECF244321}">
                <p14:modId xmlns:p14="http://schemas.microsoft.com/office/powerpoint/2010/main" val="3156319541"/>
              </p:ext>
            </p:extLst>
          </p:nvPr>
        </p:nvGraphicFramePr>
        <p:xfrm>
          <a:off x="83332" y="585172"/>
          <a:ext cx="5688632" cy="4998720"/>
        </p:xfrm>
        <a:graphic>
          <a:graphicData uri="http://schemas.openxmlformats.org/drawingml/2006/table">
            <a:tbl>
              <a:tblPr firstRow="1" bandRow="1">
                <a:tableStyleId>{ED083AE6-46FA-4A59-8FB0-9F97EB10719F}</a:tableStyleId>
              </a:tblPr>
              <a:tblGrid>
                <a:gridCol w="5688632">
                  <a:extLst>
                    <a:ext uri="{9D8B030D-6E8A-4147-A177-3AD203B41FA5}">
                      <a16:colId xmlns:a16="http://schemas.microsoft.com/office/drawing/2014/main" val="718222026"/>
                    </a:ext>
                  </a:extLst>
                </a:gridCol>
              </a:tblGrid>
              <a:tr h="370840">
                <a:tc>
                  <a:txBody>
                    <a:bodyPr/>
                    <a:lstStyle/>
                    <a:p>
                      <a:r>
                        <a:rPr lang="en-ZA" altLang="en-US" sz="2000" dirty="0">
                          <a:latin typeface="Arial" panose="020B0604020202020204" pitchFamily="34" charset="0"/>
                          <a:cs typeface="Arial" panose="020B0604020202020204" pitchFamily="34" charset="0"/>
                        </a:rPr>
                        <a:t>Seven Government Priorities </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745369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Priority 1: Economic Transformation and Job Creation </a:t>
                      </a:r>
                    </a:p>
                  </a:txBody>
                  <a:tcPr/>
                </a:tc>
                <a:extLst>
                  <a:ext uri="{0D108BD9-81ED-4DB2-BD59-A6C34878D82A}">
                    <a16:rowId xmlns:a16="http://schemas.microsoft.com/office/drawing/2014/main" val="277154498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Priority 2: Education, Skills and Health </a:t>
                      </a:r>
                    </a:p>
                  </a:txBody>
                  <a:tcPr/>
                </a:tc>
                <a:extLst>
                  <a:ext uri="{0D108BD9-81ED-4DB2-BD59-A6C34878D82A}">
                    <a16:rowId xmlns:a16="http://schemas.microsoft.com/office/drawing/2014/main" val="40501884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Priority 3: Consolidating the Social Wage through Reliable and Quality Basic Services</a:t>
                      </a:r>
                    </a:p>
                  </a:txBody>
                  <a:tcPr/>
                </a:tc>
                <a:extLst>
                  <a:ext uri="{0D108BD9-81ED-4DB2-BD59-A6C34878D82A}">
                    <a16:rowId xmlns:a16="http://schemas.microsoft.com/office/drawing/2014/main" val="28660103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Priority 4: Spatial Integration, Human Settlements and Local Government</a:t>
                      </a:r>
                    </a:p>
                  </a:txBody>
                  <a:tcPr/>
                </a:tc>
                <a:extLst>
                  <a:ext uri="{0D108BD9-81ED-4DB2-BD59-A6C34878D82A}">
                    <a16:rowId xmlns:a16="http://schemas.microsoft.com/office/drawing/2014/main" val="3861928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Priority 5: Social Cohesion and Safe Communities </a:t>
                      </a:r>
                    </a:p>
                  </a:txBody>
                  <a:tcPr/>
                </a:tc>
                <a:extLst>
                  <a:ext uri="{0D108BD9-81ED-4DB2-BD59-A6C34878D82A}">
                    <a16:rowId xmlns:a16="http://schemas.microsoft.com/office/drawing/2014/main" val="38439748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Priority 6: A Capable, Ethical and Developmental State</a:t>
                      </a:r>
                    </a:p>
                  </a:txBody>
                  <a:tcPr/>
                </a:tc>
                <a:extLst>
                  <a:ext uri="{0D108BD9-81ED-4DB2-BD59-A6C34878D82A}">
                    <a16:rowId xmlns:a16="http://schemas.microsoft.com/office/drawing/2014/main" val="10974305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Priority 7: A Better Africa and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9510500"/>
                  </a:ext>
                </a:extLst>
              </a:tr>
            </a:tbl>
          </a:graphicData>
        </a:graphic>
      </p:graphicFrame>
      <p:graphicFrame>
        <p:nvGraphicFramePr>
          <p:cNvPr id="10" name="Table 2">
            <a:extLst>
              <a:ext uri="{FF2B5EF4-FFF2-40B4-BE49-F238E27FC236}">
                <a16:creationId xmlns:a16="http://schemas.microsoft.com/office/drawing/2014/main" id="{7B8E0D71-DA7D-4A84-9924-027990D8131A}"/>
              </a:ext>
            </a:extLst>
          </p:cNvPr>
          <p:cNvGraphicFramePr>
            <a:graphicFrameLocks noGrp="1"/>
          </p:cNvGraphicFramePr>
          <p:nvPr>
            <p:extLst>
              <p:ext uri="{D42A27DB-BD31-4B8C-83A1-F6EECF244321}">
                <p14:modId xmlns:p14="http://schemas.microsoft.com/office/powerpoint/2010/main" val="4075658642"/>
              </p:ext>
            </p:extLst>
          </p:nvPr>
        </p:nvGraphicFramePr>
        <p:xfrm>
          <a:off x="5826806" y="585172"/>
          <a:ext cx="6120680" cy="4998721"/>
        </p:xfrm>
        <a:graphic>
          <a:graphicData uri="http://schemas.openxmlformats.org/drawingml/2006/table">
            <a:tbl>
              <a:tblPr firstRow="1" bandRow="1">
                <a:tableStyleId>{ED083AE6-46FA-4A59-8FB0-9F97EB10719F}</a:tableStyleId>
              </a:tblPr>
              <a:tblGrid>
                <a:gridCol w="6120680">
                  <a:extLst>
                    <a:ext uri="{9D8B030D-6E8A-4147-A177-3AD203B41FA5}">
                      <a16:colId xmlns:a16="http://schemas.microsoft.com/office/drawing/2014/main" val="718222026"/>
                    </a:ext>
                  </a:extLst>
                </a:gridCol>
              </a:tblGrid>
              <a:tr h="457940">
                <a:tc>
                  <a:txBody>
                    <a:bodyPr/>
                    <a:lstStyle/>
                    <a:p>
                      <a:r>
                        <a:rPr lang="en-ZA" altLang="en-US" sz="2000" dirty="0">
                          <a:latin typeface="Arial" panose="020B0604020202020204" pitchFamily="34" charset="0"/>
                          <a:cs typeface="Arial" panose="020B0604020202020204" pitchFamily="34" charset="0"/>
                        </a:rPr>
                        <a:t>Six DCoG Outcomes </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74536926"/>
                  </a:ext>
                </a:extLst>
              </a:tr>
              <a:tr h="1131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a:latin typeface="Arial" panose="020B0604020202020204" pitchFamily="34" charset="0"/>
                          <a:cs typeface="Arial" panose="020B0604020202020204" pitchFamily="34" charset="0"/>
                        </a:rPr>
                        <a:t>Outcome 1: Effective and efficient corporate governance systems to drive the implementation of DDM</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71544989"/>
                  </a:ext>
                </a:extLst>
              </a:tr>
              <a:tr h="788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Outcome 2: Effective Intergovernmental Relations through DDM</a:t>
                      </a:r>
                    </a:p>
                  </a:txBody>
                  <a:tcPr/>
                </a:tc>
                <a:extLst>
                  <a:ext uri="{0D108BD9-81ED-4DB2-BD59-A6C34878D82A}">
                    <a16:rowId xmlns:a16="http://schemas.microsoft.com/office/drawing/2014/main" val="4050188452"/>
                  </a:ext>
                </a:extLst>
              </a:tr>
              <a:tr h="788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Outcome 3: Integrated Planning and Service Delivery</a:t>
                      </a:r>
                    </a:p>
                  </a:txBody>
                  <a:tcPr/>
                </a:tc>
                <a:extLst>
                  <a:ext uri="{0D108BD9-81ED-4DB2-BD59-A6C34878D82A}">
                    <a16:rowId xmlns:a16="http://schemas.microsoft.com/office/drawing/2014/main" val="2866010320"/>
                  </a:ext>
                </a:extLst>
              </a:tr>
              <a:tr h="457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Outcome 4: Improved Municipal Financial Viability</a:t>
                      </a:r>
                    </a:p>
                  </a:txBody>
                  <a:tcPr/>
                </a:tc>
                <a:extLst>
                  <a:ext uri="{0D108BD9-81ED-4DB2-BD59-A6C34878D82A}">
                    <a16:rowId xmlns:a16="http://schemas.microsoft.com/office/drawing/2014/main" val="3861928696"/>
                  </a:ext>
                </a:extLst>
              </a:tr>
              <a:tr h="457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Outcome 5: Sustained Good Municipal Governance</a:t>
                      </a:r>
                    </a:p>
                  </a:txBody>
                  <a:tcPr/>
                </a:tc>
                <a:extLst>
                  <a:ext uri="{0D108BD9-81ED-4DB2-BD59-A6C34878D82A}">
                    <a16:rowId xmlns:a16="http://schemas.microsoft.com/office/drawing/2014/main" val="3843974832"/>
                  </a:ext>
                </a:extLst>
              </a:tr>
              <a:tr h="9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a:latin typeface="Arial" panose="020B0604020202020204" pitchFamily="34" charset="0"/>
                          <a:cs typeface="Arial" panose="020B0604020202020204" pitchFamily="34" charset="0"/>
                        </a:rPr>
                        <a:t>Outcome 6: Improved Disaster Management System </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97430530"/>
                  </a:ext>
                </a:extLst>
              </a:tr>
            </a:tbl>
          </a:graphicData>
        </a:graphic>
      </p:graphicFrame>
    </p:spTree>
    <p:extLst>
      <p:ext uri="{BB962C8B-B14F-4D97-AF65-F5344CB8AC3E}">
        <p14:creationId xmlns:p14="http://schemas.microsoft.com/office/powerpoint/2010/main" val="3827233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2">
            <a:extLst>
              <a:ext uri="{FF2B5EF4-FFF2-40B4-BE49-F238E27FC236}">
                <a16:creationId xmlns:a16="http://schemas.microsoft.com/office/drawing/2014/main" id="{1D1DA32E-F996-45AD-8CCD-1E3ADC29CA4B}"/>
              </a:ext>
            </a:extLst>
          </p:cNvPr>
          <p:cNvSpPr>
            <a:spLocks noChangeArrowheads="1"/>
          </p:cNvSpPr>
          <p:nvPr/>
        </p:nvSpPr>
        <p:spPr bwMode="auto">
          <a:xfrm>
            <a:off x="1919536" y="103186"/>
            <a:ext cx="8928992" cy="584775"/>
          </a:xfrm>
          <a:prstGeom prst="rect">
            <a:avLst/>
          </a:prstGeom>
          <a:solidFill>
            <a:srgbClr val="C09200"/>
          </a:solidFill>
          <a:ln>
            <a:noFill/>
          </a:ln>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None/>
            </a:pPr>
            <a:r>
              <a:rPr lang="en-US" altLang="en-US" sz="3200" b="1" dirty="0">
                <a:solidFill>
                  <a:schemeClr val="bg1"/>
                </a:solidFill>
                <a:cs typeface="Arial" panose="020B0604020202020204" pitchFamily="34" charset="0"/>
              </a:rPr>
              <a:t>PROGRAMME 1: ADMINISTRATION </a:t>
            </a:r>
            <a:endParaRPr lang="en-ZA" altLang="en-US" sz="3200" b="1" dirty="0">
              <a:solidFill>
                <a:schemeClr val="bg1"/>
              </a:solidFill>
              <a:cs typeface="Arial" panose="020B0604020202020204" pitchFamily="34" charset="0"/>
            </a:endParaRPr>
          </a:p>
        </p:txBody>
      </p:sp>
      <p:graphicFrame>
        <p:nvGraphicFramePr>
          <p:cNvPr id="15" name="Diagram 14">
            <a:extLst>
              <a:ext uri="{FF2B5EF4-FFF2-40B4-BE49-F238E27FC236}">
                <a16:creationId xmlns:a16="http://schemas.microsoft.com/office/drawing/2014/main" id="{5C6C441F-B171-49A2-9F49-EB495B988728}"/>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Connector 15">
            <a:extLst>
              <a:ext uri="{FF2B5EF4-FFF2-40B4-BE49-F238E27FC236}">
                <a16:creationId xmlns:a16="http://schemas.microsoft.com/office/drawing/2014/main" id="{9B981146-1EB9-4A42-BFEC-1EDD8222287B}"/>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761964-3643-4887-98BC-AEBF566F4722}"/>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18" name="Slide Number Placeholder 1">
            <a:extLst>
              <a:ext uri="{FF2B5EF4-FFF2-40B4-BE49-F238E27FC236}">
                <a16:creationId xmlns:a16="http://schemas.microsoft.com/office/drawing/2014/main" id="{78D84BC1-83D5-4249-9FED-78E96001F10A}"/>
              </a:ext>
            </a:extLst>
          </p:cNvPr>
          <p:cNvSpPr txBox="1">
            <a:spLocks noChangeArrowheads="1"/>
          </p:cNvSpPr>
          <p:nvPr/>
        </p:nvSpPr>
        <p:spPr>
          <a:xfrm>
            <a:off x="11568608" y="6496422"/>
            <a:ext cx="347662" cy="29368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7</a:t>
            </a:fld>
            <a:endParaRPr lang="en-GB" altLang="en-US" sz="1500" b="1">
              <a:solidFill>
                <a:schemeClr val="bg1"/>
              </a:solidFill>
            </a:endParaRPr>
          </a:p>
        </p:txBody>
      </p:sp>
      <p:graphicFrame>
        <p:nvGraphicFramePr>
          <p:cNvPr id="3" name="Table 2">
            <a:extLst>
              <a:ext uri="{FF2B5EF4-FFF2-40B4-BE49-F238E27FC236}">
                <a16:creationId xmlns:a16="http://schemas.microsoft.com/office/drawing/2014/main" id="{82E83423-58A1-4C04-A5B4-0527A6601803}"/>
              </a:ext>
            </a:extLst>
          </p:cNvPr>
          <p:cNvGraphicFramePr>
            <a:graphicFrameLocks noGrp="1"/>
          </p:cNvGraphicFramePr>
          <p:nvPr>
            <p:extLst>
              <p:ext uri="{D42A27DB-BD31-4B8C-83A1-F6EECF244321}">
                <p14:modId xmlns:p14="http://schemas.microsoft.com/office/powerpoint/2010/main" val="1771689552"/>
              </p:ext>
            </p:extLst>
          </p:nvPr>
        </p:nvGraphicFramePr>
        <p:xfrm>
          <a:off x="263353" y="896132"/>
          <a:ext cx="11652916" cy="609600"/>
        </p:xfrm>
        <a:graphic>
          <a:graphicData uri="http://schemas.openxmlformats.org/drawingml/2006/table">
            <a:tbl>
              <a:tblPr firstRow="1" firstCol="1" lastRow="1" lastCol="1" bandRow="1" bandCol="1">
                <a:tableStyleId>{5940675A-B579-460E-94D1-54222C63F5DA}</a:tableStyleId>
              </a:tblPr>
              <a:tblGrid>
                <a:gridCol w="3312367">
                  <a:extLst>
                    <a:ext uri="{9D8B030D-6E8A-4147-A177-3AD203B41FA5}">
                      <a16:colId xmlns:a16="http://schemas.microsoft.com/office/drawing/2014/main" val="4240864063"/>
                    </a:ext>
                  </a:extLst>
                </a:gridCol>
                <a:gridCol w="8340549">
                  <a:extLst>
                    <a:ext uri="{9D8B030D-6E8A-4147-A177-3AD203B41FA5}">
                      <a16:colId xmlns:a16="http://schemas.microsoft.com/office/drawing/2014/main" val="1409121207"/>
                    </a:ext>
                  </a:extLst>
                </a:gridCol>
              </a:tblGrid>
              <a:tr h="187325">
                <a:tc>
                  <a:txBody>
                    <a:bodyPr/>
                    <a:lstStyle/>
                    <a:p>
                      <a:pPr marL="53340" marR="220345" algn="l" defTabSz="914400" rtl="0" eaLnBrk="1" latinLnBrk="0" hangingPunct="1">
                        <a:lnSpc>
                          <a:spcPct val="100000"/>
                        </a:lnSpc>
                        <a:spcBef>
                          <a:spcPts val="85"/>
                        </a:spcBef>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MTSF Priority 6</a:t>
                      </a:r>
                    </a:p>
                  </a:txBody>
                  <a:tcPr marL="0" marR="0" marT="0" marB="0"/>
                </a:tc>
                <a:tc>
                  <a:txBody>
                    <a:bodyPr/>
                    <a:lstStyle/>
                    <a:p>
                      <a:pPr marL="53340" marR="220345" algn="l" defTabSz="914400" rtl="0" eaLnBrk="1" latinLnBrk="0" hangingPunct="1">
                        <a:lnSpc>
                          <a:spcPct val="100000"/>
                        </a:lnSpc>
                        <a:spcBef>
                          <a:spcPts val="85"/>
                        </a:spcBef>
                        <a:spcAft>
                          <a:spcPts val="0"/>
                        </a:spcAft>
                      </a:pPr>
                      <a:r>
                        <a:rPr lang="en-US" sz="2000" kern="1200">
                          <a:solidFill>
                            <a:schemeClr val="tx1"/>
                          </a:solidFill>
                          <a:effectLst/>
                          <a:latin typeface="Arial" panose="020B0604020202020204" pitchFamily="34" charset="0"/>
                          <a:ea typeface="+mn-ea"/>
                          <a:cs typeface="Arial" panose="020B0604020202020204" pitchFamily="34" charset="0"/>
                        </a:rPr>
                        <a:t>A capable, ethical and developmental state</a:t>
                      </a:r>
                    </a:p>
                  </a:txBody>
                  <a:tcPr marL="0" marR="0" marT="0" marB="0"/>
                </a:tc>
                <a:extLst>
                  <a:ext uri="{0D108BD9-81ED-4DB2-BD59-A6C34878D82A}">
                    <a16:rowId xmlns:a16="http://schemas.microsoft.com/office/drawing/2014/main" val="3146170769"/>
                  </a:ext>
                </a:extLst>
              </a:tr>
              <a:tr h="187325">
                <a:tc>
                  <a:txBody>
                    <a:bodyPr/>
                    <a:lstStyle/>
                    <a:p>
                      <a:pPr marL="53340" marR="220345" algn="l" defTabSz="914400" rtl="0" eaLnBrk="1" latinLnBrk="0" hangingPunct="1">
                        <a:lnSpc>
                          <a:spcPct val="100000"/>
                        </a:lnSpc>
                        <a:spcBef>
                          <a:spcPts val="85"/>
                        </a:spcBef>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Impact Statement</a:t>
                      </a:r>
                    </a:p>
                  </a:txBody>
                  <a:tcPr marL="0" marR="0" marT="0" marB="0"/>
                </a:tc>
                <a:tc>
                  <a:txBody>
                    <a:bodyPr/>
                    <a:lstStyle/>
                    <a:p>
                      <a:pPr marL="53340" marR="220345" algn="l" defTabSz="914400" rtl="0" eaLnBrk="1" latinLnBrk="0" hangingPunct="1">
                        <a:lnSpc>
                          <a:spcPct val="100000"/>
                        </a:lnSpc>
                        <a:spcBef>
                          <a:spcPts val="85"/>
                        </a:spcBef>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A functional &amp; capable cooperative governance system</a:t>
                      </a:r>
                    </a:p>
                  </a:txBody>
                  <a:tcPr marL="0" marR="0" marT="0" marB="0"/>
                </a:tc>
                <a:extLst>
                  <a:ext uri="{0D108BD9-81ED-4DB2-BD59-A6C34878D82A}">
                    <a16:rowId xmlns:a16="http://schemas.microsoft.com/office/drawing/2014/main" val="2530132899"/>
                  </a:ext>
                </a:extLst>
              </a:tr>
            </a:tbl>
          </a:graphicData>
        </a:graphic>
      </p:graphicFrame>
      <p:graphicFrame>
        <p:nvGraphicFramePr>
          <p:cNvPr id="4" name="Table 3">
            <a:extLst>
              <a:ext uri="{FF2B5EF4-FFF2-40B4-BE49-F238E27FC236}">
                <a16:creationId xmlns:a16="http://schemas.microsoft.com/office/drawing/2014/main" id="{6E3BE3B7-C9A5-4A42-97D1-7609E83101CB}"/>
              </a:ext>
            </a:extLst>
          </p:cNvPr>
          <p:cNvGraphicFramePr>
            <a:graphicFrameLocks noGrp="1"/>
          </p:cNvGraphicFramePr>
          <p:nvPr>
            <p:extLst>
              <p:ext uri="{D42A27DB-BD31-4B8C-83A1-F6EECF244321}">
                <p14:modId xmlns:p14="http://schemas.microsoft.com/office/powerpoint/2010/main" val="694756865"/>
              </p:ext>
            </p:extLst>
          </p:nvPr>
        </p:nvGraphicFramePr>
        <p:xfrm>
          <a:off x="263352" y="1499592"/>
          <a:ext cx="11665296" cy="3352800"/>
        </p:xfrm>
        <a:graphic>
          <a:graphicData uri="http://schemas.openxmlformats.org/drawingml/2006/table">
            <a:tbl>
              <a:tblPr firstRow="1" firstCol="1" lastRow="1" lastCol="1" bandRow="1" bandCol="1">
                <a:tableStyleId>{5940675A-B579-460E-94D1-54222C63F5DA}</a:tableStyleId>
              </a:tblPr>
              <a:tblGrid>
                <a:gridCol w="3312368">
                  <a:extLst>
                    <a:ext uri="{9D8B030D-6E8A-4147-A177-3AD203B41FA5}">
                      <a16:colId xmlns:a16="http://schemas.microsoft.com/office/drawing/2014/main" val="355920910"/>
                    </a:ext>
                  </a:extLst>
                </a:gridCol>
                <a:gridCol w="4516119">
                  <a:extLst>
                    <a:ext uri="{9D8B030D-6E8A-4147-A177-3AD203B41FA5}">
                      <a16:colId xmlns:a16="http://schemas.microsoft.com/office/drawing/2014/main" val="1916953568"/>
                    </a:ext>
                  </a:extLst>
                </a:gridCol>
                <a:gridCol w="3836809">
                  <a:extLst>
                    <a:ext uri="{9D8B030D-6E8A-4147-A177-3AD203B41FA5}">
                      <a16:colId xmlns:a16="http://schemas.microsoft.com/office/drawing/2014/main" val="3504540893"/>
                    </a:ext>
                  </a:extLst>
                </a:gridCol>
              </a:tblGrid>
              <a:tr h="180474">
                <a:tc>
                  <a:txBody>
                    <a:bodyPr/>
                    <a:lstStyle/>
                    <a:p>
                      <a:pPr marL="53975" marR="0">
                        <a:spcBef>
                          <a:spcPts val="240"/>
                        </a:spcBef>
                        <a:spcAft>
                          <a:spcPts val="0"/>
                        </a:spcAft>
                      </a:pPr>
                      <a:r>
                        <a:rPr lang="en-US" sz="2000" dirty="0">
                          <a:solidFill>
                            <a:schemeClr val="bg1"/>
                          </a:solidFill>
                          <a:effectLst/>
                          <a:latin typeface="Arial" panose="020B0604020202020204" pitchFamily="34" charset="0"/>
                          <a:cs typeface="Arial" panose="020B0604020202020204" pitchFamily="34" charset="0"/>
                        </a:rPr>
                        <a:t>Outcome</a:t>
                      </a:r>
                      <a:endParaRPr lang="en-US" sz="3200"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3340" marR="0">
                        <a:spcBef>
                          <a:spcPts val="240"/>
                        </a:spcBef>
                        <a:spcAft>
                          <a:spcPts val="0"/>
                        </a:spcAft>
                      </a:pPr>
                      <a:r>
                        <a:rPr lang="en-US" sz="2000" dirty="0">
                          <a:solidFill>
                            <a:schemeClr val="bg1"/>
                          </a:solidFill>
                          <a:effectLst/>
                          <a:latin typeface="Arial" panose="020B0604020202020204" pitchFamily="34" charset="0"/>
                          <a:cs typeface="Arial" panose="020B0604020202020204" pitchFamily="34" charset="0"/>
                        </a:rPr>
                        <a:t>Outcome Indicator</a:t>
                      </a:r>
                      <a:endParaRPr lang="en-US" sz="3200"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2705" marR="0">
                        <a:spcBef>
                          <a:spcPts val="240"/>
                        </a:spcBef>
                        <a:spcAft>
                          <a:spcPts val="0"/>
                        </a:spcAft>
                      </a:pPr>
                      <a:r>
                        <a:rPr lang="en-US" sz="2000" dirty="0">
                          <a:solidFill>
                            <a:schemeClr val="bg1"/>
                          </a:solidFill>
                          <a:effectLst/>
                          <a:latin typeface="Arial" panose="020B0604020202020204" pitchFamily="34" charset="0"/>
                          <a:cs typeface="Arial" panose="020B0604020202020204" pitchFamily="34" charset="0"/>
                        </a:rPr>
                        <a:t>Five Year Target</a:t>
                      </a:r>
                      <a:endParaRPr lang="en-US" sz="3200"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extLst>
                  <a:ext uri="{0D108BD9-81ED-4DB2-BD59-A6C34878D82A}">
                    <a16:rowId xmlns:a16="http://schemas.microsoft.com/office/drawing/2014/main" val="3799620177"/>
                  </a:ext>
                </a:extLst>
              </a:tr>
              <a:tr h="333375">
                <a:tc rowSpan="4">
                  <a:txBody>
                    <a:bodyPr/>
                    <a:lstStyle/>
                    <a:p>
                      <a:pPr marL="50800" marR="153035">
                        <a:lnSpc>
                          <a:spcPct val="115000"/>
                        </a:lnSpc>
                        <a:spcBef>
                          <a:spcPts val="215"/>
                        </a:spcBef>
                        <a:spcAft>
                          <a:spcPts val="0"/>
                        </a:spcAft>
                      </a:pPr>
                      <a:r>
                        <a:rPr lang="en-US" sz="2000" dirty="0">
                          <a:effectLst/>
                          <a:latin typeface="Arial" panose="020B0604020202020204" pitchFamily="34" charset="0"/>
                          <a:cs typeface="Arial" panose="020B0604020202020204" pitchFamily="34" charset="0"/>
                        </a:rPr>
                        <a:t>Effective and efficient internal corporate</a:t>
                      </a:r>
                      <a:r>
                        <a:rPr lang="en-US" sz="2000" spc="-160"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governance</a:t>
                      </a:r>
                      <a:r>
                        <a:rPr lang="en-US" sz="2000" spc="-155"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systems</a:t>
                      </a:r>
                      <a:r>
                        <a:rPr lang="en-US" sz="2000" spc="-160"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to drive</a:t>
                      </a:r>
                      <a:r>
                        <a:rPr lang="en-US" sz="2000" spc="-180"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the</a:t>
                      </a:r>
                      <a:r>
                        <a:rPr lang="en-US" sz="2000" spc="-175"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implementation</a:t>
                      </a:r>
                      <a:r>
                        <a:rPr lang="en-US" sz="2000" spc="-175"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of</a:t>
                      </a:r>
                      <a:r>
                        <a:rPr lang="en-US" sz="2000" spc="-180" dirty="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the DDM</a:t>
                      </a:r>
                      <a:endParaRPr lang="en-US" sz="3200" dirty="0">
                        <a:effectLst/>
                        <a:latin typeface="Arial" panose="020B0604020202020204" pitchFamily="34" charset="0"/>
                        <a:ea typeface="DejaVu Sans"/>
                        <a:cs typeface="Arial" panose="020B0604020202020204" pitchFamily="34" charset="0"/>
                      </a:endParaRPr>
                    </a:p>
                  </a:txBody>
                  <a:tcPr marL="0" marR="0" marT="0" marB="0"/>
                </a:tc>
                <a:tc rowSpan="2">
                  <a:txBody>
                    <a:bodyPr/>
                    <a:lstStyle/>
                    <a:p>
                      <a:pPr marL="264160" marR="292735" indent="-213995">
                        <a:lnSpc>
                          <a:spcPct val="115000"/>
                        </a:lnSpc>
                        <a:spcBef>
                          <a:spcPts val="215"/>
                        </a:spcBef>
                        <a:spcAft>
                          <a:spcPts val="0"/>
                        </a:spcAft>
                      </a:pPr>
                      <a:r>
                        <a:rPr lang="en-US" sz="2000" dirty="0">
                          <a:effectLst/>
                          <a:latin typeface="Arial" panose="020B0604020202020204" pitchFamily="34" charset="0"/>
                          <a:cs typeface="Arial" panose="020B0604020202020204" pitchFamily="34" charset="0"/>
                        </a:rPr>
                        <a:t>1.1 Unqualified audit opinion with no material findings</a:t>
                      </a:r>
                      <a:endParaRPr lang="en-US" sz="32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50165" marR="0" algn="l" defTabSz="914400" rtl="0" eaLnBrk="1" latinLnBrk="0" hangingPunct="1">
                        <a:lnSpc>
                          <a:spcPct val="100000"/>
                        </a:lnSpc>
                        <a:spcBef>
                          <a:spcPts val="60"/>
                        </a:spcBef>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Unqualified audit with no material findings by 2025</a:t>
                      </a:r>
                    </a:p>
                  </a:txBody>
                  <a:tcPr marL="0" marR="0" marT="0" marB="0"/>
                </a:tc>
                <a:extLst>
                  <a:ext uri="{0D108BD9-81ED-4DB2-BD59-A6C34878D82A}">
                    <a16:rowId xmlns:a16="http://schemas.microsoft.com/office/drawing/2014/main" val="616133574"/>
                  </a:ext>
                </a:extLst>
              </a:tr>
              <a:tr h="638175">
                <a:tc vMerge="1">
                  <a:txBody>
                    <a:bodyPr/>
                    <a:lstStyle/>
                    <a:p>
                      <a:endParaRPr lang="en-US"/>
                    </a:p>
                  </a:txBody>
                  <a:tcPr/>
                </a:tc>
                <a:tc vMerge="1">
                  <a:txBody>
                    <a:bodyPr/>
                    <a:lstStyle/>
                    <a:p>
                      <a:endParaRPr lang="en-US"/>
                    </a:p>
                  </a:txBody>
                  <a:tcPr/>
                </a:tc>
                <a:tc>
                  <a:txBody>
                    <a:bodyPr/>
                    <a:lstStyle/>
                    <a:p>
                      <a:pPr marL="50165" marR="0" algn="l" defTabSz="914400" rtl="0" eaLnBrk="1" latinLnBrk="0" hangingPunct="1">
                        <a:lnSpc>
                          <a:spcPct val="100000"/>
                        </a:lnSpc>
                        <a:spcBef>
                          <a:spcPts val="60"/>
                        </a:spcBef>
                        <a:spcAft>
                          <a:spcPts val="0"/>
                        </a:spcAft>
                      </a:pPr>
                      <a:r>
                        <a:rPr lang="en-US" sz="2000" kern="1200">
                          <a:solidFill>
                            <a:schemeClr val="tx1"/>
                          </a:solidFill>
                          <a:effectLst/>
                          <a:latin typeface="Arial" panose="020B0604020202020204" pitchFamily="34" charset="0"/>
                          <a:ea typeface="+mn-ea"/>
                          <a:cs typeface="Arial" panose="020B0604020202020204" pitchFamily="34" charset="0"/>
                        </a:rPr>
                        <a:t>100 % reduction of irregular, fruitless and wasteful expenditure by 2025</a:t>
                      </a:r>
                    </a:p>
                  </a:txBody>
                  <a:tcPr marL="0" marR="0" marT="0" marB="0"/>
                </a:tc>
                <a:extLst>
                  <a:ext uri="{0D108BD9-81ED-4DB2-BD59-A6C34878D82A}">
                    <a16:rowId xmlns:a16="http://schemas.microsoft.com/office/drawing/2014/main" val="2295193784"/>
                  </a:ext>
                </a:extLst>
              </a:tr>
              <a:tr h="790575">
                <a:tc vMerge="1">
                  <a:txBody>
                    <a:bodyPr/>
                    <a:lstStyle/>
                    <a:p>
                      <a:endParaRPr lang="en-US"/>
                    </a:p>
                  </a:txBody>
                  <a:tcPr/>
                </a:tc>
                <a:tc>
                  <a:txBody>
                    <a:bodyPr/>
                    <a:lstStyle/>
                    <a:p>
                      <a:pPr marL="264160" marR="49530" indent="-213995">
                        <a:lnSpc>
                          <a:spcPct val="100000"/>
                        </a:lnSpc>
                        <a:spcBef>
                          <a:spcPts val="60"/>
                        </a:spcBef>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1.2 Percentage improvement of organizational performance against 5-year targets</a:t>
                      </a:r>
                    </a:p>
                  </a:txBody>
                  <a:tcPr marL="0" marR="0" marT="0" marB="0"/>
                </a:tc>
                <a:tc>
                  <a:txBody>
                    <a:bodyPr/>
                    <a:lstStyle/>
                    <a:p>
                      <a:pPr marL="50165" marR="0" algn="l" defTabSz="914400" rtl="0" eaLnBrk="1" latinLnBrk="0" hangingPunct="1">
                        <a:lnSpc>
                          <a:spcPct val="100000"/>
                        </a:lnSpc>
                        <a:spcBef>
                          <a:spcPts val="60"/>
                        </a:spcBef>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85% organizational performance against 5-year targets by 2025</a:t>
                      </a:r>
                    </a:p>
                  </a:txBody>
                  <a:tcPr marL="0" marR="0" marT="0" marB="0"/>
                </a:tc>
                <a:extLst>
                  <a:ext uri="{0D108BD9-81ED-4DB2-BD59-A6C34878D82A}">
                    <a16:rowId xmlns:a16="http://schemas.microsoft.com/office/drawing/2014/main" val="1588155570"/>
                  </a:ext>
                </a:extLst>
              </a:tr>
              <a:tr h="485775">
                <a:tc vMerge="1">
                  <a:txBody>
                    <a:bodyPr/>
                    <a:lstStyle/>
                    <a:p>
                      <a:endParaRPr lang="en-US"/>
                    </a:p>
                  </a:txBody>
                  <a:tcPr/>
                </a:tc>
                <a:tc>
                  <a:txBody>
                    <a:bodyPr/>
                    <a:lstStyle/>
                    <a:p>
                      <a:pPr marL="264160" marR="28575" indent="-213995">
                        <a:lnSpc>
                          <a:spcPct val="100000"/>
                        </a:lnSpc>
                        <a:spcBef>
                          <a:spcPts val="215"/>
                        </a:spcBef>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1.3 Percentage alignment of Structure to strategy</a:t>
                      </a:r>
                    </a:p>
                  </a:txBody>
                  <a:tcPr marL="0" marR="0" marT="0" marB="0"/>
                </a:tc>
                <a:tc>
                  <a:txBody>
                    <a:bodyPr/>
                    <a:lstStyle/>
                    <a:p>
                      <a:pPr marL="50165" marR="0" algn="l" defTabSz="914400" rtl="0" eaLnBrk="1" latinLnBrk="0" hangingPunct="1">
                        <a:lnSpc>
                          <a:spcPct val="100000"/>
                        </a:lnSpc>
                        <a:spcBef>
                          <a:spcPts val="60"/>
                        </a:spcBef>
                        <a:spcAft>
                          <a:spcPts val="0"/>
                        </a:spcAft>
                      </a:pPr>
                      <a:r>
                        <a:rPr lang="en-US" sz="2000" kern="1200" dirty="0">
                          <a:solidFill>
                            <a:schemeClr val="tx1"/>
                          </a:solidFill>
                          <a:effectLst/>
                          <a:latin typeface="Arial" panose="020B0604020202020204" pitchFamily="34" charset="0"/>
                          <a:ea typeface="+mn-ea"/>
                          <a:cs typeface="Arial" panose="020B0604020202020204" pitchFamily="34" charset="0"/>
                        </a:rPr>
                        <a:t>100 % alignment of Structure to strategy by 2025</a:t>
                      </a:r>
                    </a:p>
                  </a:txBody>
                  <a:tcPr marL="0" marR="0" marT="0" marB="0"/>
                </a:tc>
                <a:extLst>
                  <a:ext uri="{0D108BD9-81ED-4DB2-BD59-A6C34878D82A}">
                    <a16:rowId xmlns:a16="http://schemas.microsoft.com/office/drawing/2014/main" val="1160280622"/>
                  </a:ext>
                </a:extLst>
              </a:tr>
            </a:tbl>
          </a:graphicData>
        </a:graphic>
      </p:graphicFrame>
    </p:spTree>
    <p:extLst>
      <p:ext uri="{BB962C8B-B14F-4D97-AF65-F5344CB8AC3E}">
        <p14:creationId xmlns:p14="http://schemas.microsoft.com/office/powerpoint/2010/main" val="2863162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a:extLst>
              <a:ext uri="{FF2B5EF4-FFF2-40B4-BE49-F238E27FC236}">
                <a16:creationId xmlns:a16="http://schemas.microsoft.com/office/drawing/2014/main" id="{36B06DB0-AD93-4459-8F3D-04CEA7980270}"/>
              </a:ext>
            </a:extLst>
          </p:cNvPr>
          <p:cNvSpPr>
            <a:spLocks noGrp="1" noChangeArrowheads="1"/>
          </p:cNvSpPr>
          <p:nvPr>
            <p:ph type="title"/>
          </p:nvPr>
        </p:nvSpPr>
        <p:spPr>
          <a:xfrm>
            <a:off x="640793" y="98639"/>
            <a:ext cx="10855882" cy="623697"/>
          </a:xfrm>
          <a:solidFill>
            <a:srgbClr val="C09200"/>
          </a:solidFill>
        </p:spPr>
        <p:txBody>
          <a:bodyPr>
            <a:normAutofit fontScale="90000"/>
          </a:bodyPr>
          <a:lstStyle/>
          <a:p>
            <a:pPr algn="ctr"/>
            <a:r>
              <a:rPr lang="en-US" altLang="en-US" sz="2400" b="1" dirty="0">
                <a:solidFill>
                  <a:schemeClr val="bg1"/>
                </a:solidFill>
                <a:latin typeface="Arial" panose="020B0604020202020204" pitchFamily="34" charset="0"/>
                <a:cs typeface="Arial" panose="020B0604020202020204" pitchFamily="34" charset="0"/>
              </a:rPr>
              <a:t>PROGRAMME 2: REGIONAL AND URBAN DEVELOPMENT AND LEGISLATIVE SUPPORT</a:t>
            </a:r>
            <a:endParaRPr lang="en-US" altLang="en-US" sz="2400" b="1" dirty="0">
              <a:solidFill>
                <a:schemeClr val="bg1"/>
              </a:solidFill>
            </a:endParaRPr>
          </a:p>
        </p:txBody>
      </p:sp>
      <p:graphicFrame>
        <p:nvGraphicFramePr>
          <p:cNvPr id="5" name="Diagram 4">
            <a:extLst>
              <a:ext uri="{FF2B5EF4-FFF2-40B4-BE49-F238E27FC236}">
                <a16:creationId xmlns:a16="http://schemas.microsoft.com/office/drawing/2014/main" id="{5D2A6FBD-B3CD-43BE-AD76-2AE8B86F9D20}"/>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2AB37490-C333-47FC-B9FD-C1D13758FF48}"/>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2BC53286-FEAC-4009-BC1B-53A4DBB772B7}"/>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1F5EC137-480A-472A-95D8-8478E5A8B43B}"/>
              </a:ext>
            </a:extLst>
          </p:cNvPr>
          <p:cNvSpPr txBox="1">
            <a:spLocks noChangeArrowheads="1"/>
          </p:cNvSpPr>
          <p:nvPr/>
        </p:nvSpPr>
        <p:spPr>
          <a:xfrm>
            <a:off x="11568608" y="6496422"/>
            <a:ext cx="347662" cy="29368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8</a:t>
            </a:fld>
            <a:endParaRPr lang="en-GB" altLang="en-US" sz="1500" b="1">
              <a:solidFill>
                <a:schemeClr val="bg1"/>
              </a:solidFill>
            </a:endParaRPr>
          </a:p>
        </p:txBody>
      </p:sp>
      <p:graphicFrame>
        <p:nvGraphicFramePr>
          <p:cNvPr id="4" name="Table 3">
            <a:extLst>
              <a:ext uri="{FF2B5EF4-FFF2-40B4-BE49-F238E27FC236}">
                <a16:creationId xmlns:a16="http://schemas.microsoft.com/office/drawing/2014/main" id="{3784C8CB-F76C-4D17-B5B9-E1429709F0B9}"/>
              </a:ext>
            </a:extLst>
          </p:cNvPr>
          <p:cNvGraphicFramePr>
            <a:graphicFrameLocks noGrp="1"/>
          </p:cNvGraphicFramePr>
          <p:nvPr>
            <p:extLst>
              <p:ext uri="{D42A27DB-BD31-4B8C-83A1-F6EECF244321}">
                <p14:modId xmlns:p14="http://schemas.microsoft.com/office/powerpoint/2010/main" val="4250348226"/>
              </p:ext>
            </p:extLst>
          </p:nvPr>
        </p:nvGraphicFramePr>
        <p:xfrm>
          <a:off x="308093" y="776102"/>
          <a:ext cx="11521282" cy="760467"/>
        </p:xfrm>
        <a:graphic>
          <a:graphicData uri="http://schemas.openxmlformats.org/drawingml/2006/table">
            <a:tbl>
              <a:tblPr firstRow="1" firstCol="1" lastRow="1" lastCol="1" bandRow="1" bandCol="1">
                <a:tableStyleId>{5940675A-B579-460E-94D1-54222C63F5DA}</a:tableStyleId>
              </a:tblPr>
              <a:tblGrid>
                <a:gridCol w="3392132">
                  <a:extLst>
                    <a:ext uri="{9D8B030D-6E8A-4147-A177-3AD203B41FA5}">
                      <a16:colId xmlns:a16="http://schemas.microsoft.com/office/drawing/2014/main" val="2954693927"/>
                    </a:ext>
                  </a:extLst>
                </a:gridCol>
                <a:gridCol w="8129150">
                  <a:extLst>
                    <a:ext uri="{9D8B030D-6E8A-4147-A177-3AD203B41FA5}">
                      <a16:colId xmlns:a16="http://schemas.microsoft.com/office/drawing/2014/main" val="3946537714"/>
                    </a:ext>
                  </a:extLst>
                </a:gridCol>
              </a:tblGrid>
              <a:tr h="265648">
                <a:tc>
                  <a:txBody>
                    <a:bodyPr/>
                    <a:lstStyle/>
                    <a:p>
                      <a:pPr marL="53975" marR="0">
                        <a:spcBef>
                          <a:spcPts val="240"/>
                        </a:spcBef>
                        <a:spcAft>
                          <a:spcPts val="0"/>
                        </a:spcAft>
                      </a:pPr>
                      <a:r>
                        <a:rPr lang="en-US" sz="1800">
                          <a:effectLst/>
                          <a:latin typeface="Arial" panose="020B0604020202020204" pitchFamily="34" charset="0"/>
                          <a:cs typeface="Arial" panose="020B0604020202020204" pitchFamily="34" charset="0"/>
                        </a:rPr>
                        <a:t>MTSF Priority 5</a:t>
                      </a:r>
                      <a:endParaRPr lang="en-US" sz="2800">
                        <a:effectLst/>
                        <a:latin typeface="Arial" panose="020B0604020202020204" pitchFamily="34" charset="0"/>
                        <a:ea typeface="DejaVu Sans"/>
                        <a:cs typeface="Arial" panose="020B0604020202020204" pitchFamily="34" charset="0"/>
                      </a:endParaRPr>
                    </a:p>
                  </a:txBody>
                  <a:tcPr marL="0" marR="0" marT="0" marB="0"/>
                </a:tc>
                <a:tc>
                  <a:txBody>
                    <a:bodyPr/>
                    <a:lstStyle/>
                    <a:p>
                      <a:pPr marL="53340" marR="0">
                        <a:spcBef>
                          <a:spcPts val="240"/>
                        </a:spcBef>
                        <a:spcAft>
                          <a:spcPts val="0"/>
                        </a:spcAft>
                      </a:pPr>
                      <a:r>
                        <a:rPr lang="en-US" sz="1800" dirty="0">
                          <a:effectLst/>
                          <a:latin typeface="Arial" panose="020B0604020202020204" pitchFamily="34" charset="0"/>
                          <a:cs typeface="Arial" panose="020B0604020202020204" pitchFamily="34" charset="0"/>
                        </a:rPr>
                        <a:t>Spatial integration, human settlements and local government</a:t>
                      </a:r>
                      <a:endParaRPr lang="en-US" sz="2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2212428011"/>
                  </a:ext>
                </a:extLst>
              </a:tr>
              <a:tr h="486147">
                <a:tc>
                  <a:txBody>
                    <a:bodyPr/>
                    <a:lstStyle/>
                    <a:p>
                      <a:pPr marL="53340" marR="220345" algn="l" defTabSz="914400" rtl="0" eaLnBrk="1" latinLnBrk="0" hangingPunct="1">
                        <a:lnSpc>
                          <a:spcPct val="100000"/>
                        </a:lnSpc>
                        <a:spcBef>
                          <a:spcPts val="85"/>
                        </a:spcBef>
                        <a:spcAft>
                          <a:spcPts val="0"/>
                        </a:spcAft>
                      </a:pPr>
                      <a:r>
                        <a:rPr lang="en-US" sz="1800" kern="1200" dirty="0">
                          <a:solidFill>
                            <a:schemeClr val="tx1"/>
                          </a:solidFill>
                          <a:effectLst/>
                          <a:latin typeface="Arial" panose="020B0604020202020204" pitchFamily="34" charset="0"/>
                          <a:ea typeface="+mn-ea"/>
                          <a:cs typeface="Arial" panose="020B0604020202020204" pitchFamily="34" charset="0"/>
                        </a:rPr>
                        <a:t>Impact Statement</a:t>
                      </a:r>
                    </a:p>
                  </a:txBody>
                  <a:tcPr marL="0" marR="0" marT="0" marB="0"/>
                </a:tc>
                <a:tc>
                  <a:txBody>
                    <a:bodyPr/>
                    <a:lstStyle/>
                    <a:p>
                      <a:pPr marL="53340" marR="220345" algn="l" defTabSz="914400" rtl="0" eaLnBrk="1" latinLnBrk="0" hangingPunct="1">
                        <a:lnSpc>
                          <a:spcPct val="100000"/>
                        </a:lnSpc>
                        <a:spcBef>
                          <a:spcPts val="85"/>
                        </a:spcBef>
                        <a:spcAft>
                          <a:spcPts val="0"/>
                        </a:spcAft>
                      </a:pPr>
                      <a:r>
                        <a:rPr lang="en-US" sz="1800" kern="1200" dirty="0">
                          <a:solidFill>
                            <a:schemeClr val="tx1"/>
                          </a:solidFill>
                          <a:effectLst/>
                          <a:latin typeface="Arial" panose="020B0604020202020204" pitchFamily="34" charset="0"/>
                          <a:ea typeface="+mn-ea"/>
                          <a:cs typeface="Arial" panose="020B0604020202020204" pitchFamily="34" charset="0"/>
                        </a:rPr>
                        <a:t>A functional &amp; capable cooperative governance system</a:t>
                      </a:r>
                    </a:p>
                  </a:txBody>
                  <a:tcPr marL="0" marR="0" marT="0" marB="0"/>
                </a:tc>
                <a:extLst>
                  <a:ext uri="{0D108BD9-81ED-4DB2-BD59-A6C34878D82A}">
                    <a16:rowId xmlns:a16="http://schemas.microsoft.com/office/drawing/2014/main" val="3567977402"/>
                  </a:ext>
                </a:extLst>
              </a:tr>
            </a:tbl>
          </a:graphicData>
        </a:graphic>
      </p:graphicFrame>
      <p:graphicFrame>
        <p:nvGraphicFramePr>
          <p:cNvPr id="10" name="Table 9">
            <a:extLst>
              <a:ext uri="{FF2B5EF4-FFF2-40B4-BE49-F238E27FC236}">
                <a16:creationId xmlns:a16="http://schemas.microsoft.com/office/drawing/2014/main" id="{335870C5-2E8C-4BB5-BF32-42BC72C3CD9E}"/>
              </a:ext>
            </a:extLst>
          </p:cNvPr>
          <p:cNvGraphicFramePr>
            <a:graphicFrameLocks noGrp="1"/>
          </p:cNvGraphicFramePr>
          <p:nvPr>
            <p:extLst>
              <p:ext uri="{D42A27DB-BD31-4B8C-83A1-F6EECF244321}">
                <p14:modId xmlns:p14="http://schemas.microsoft.com/office/powerpoint/2010/main" val="1134231873"/>
              </p:ext>
            </p:extLst>
          </p:nvPr>
        </p:nvGraphicFramePr>
        <p:xfrm>
          <a:off x="336093" y="1714752"/>
          <a:ext cx="11520547" cy="3840480"/>
        </p:xfrm>
        <a:graphic>
          <a:graphicData uri="http://schemas.openxmlformats.org/drawingml/2006/table">
            <a:tbl>
              <a:tblPr firstRow="1" firstCol="1" lastRow="1" lastCol="1" bandRow="1" bandCol="1">
                <a:tableStyleId>{5940675A-B579-460E-94D1-54222C63F5DA}</a:tableStyleId>
              </a:tblPr>
              <a:tblGrid>
                <a:gridCol w="4313395">
                  <a:extLst>
                    <a:ext uri="{9D8B030D-6E8A-4147-A177-3AD203B41FA5}">
                      <a16:colId xmlns:a16="http://schemas.microsoft.com/office/drawing/2014/main" val="3543698738"/>
                    </a:ext>
                  </a:extLst>
                </a:gridCol>
                <a:gridCol w="3446151">
                  <a:extLst>
                    <a:ext uri="{9D8B030D-6E8A-4147-A177-3AD203B41FA5}">
                      <a16:colId xmlns:a16="http://schemas.microsoft.com/office/drawing/2014/main" val="108851108"/>
                    </a:ext>
                  </a:extLst>
                </a:gridCol>
                <a:gridCol w="3761001">
                  <a:extLst>
                    <a:ext uri="{9D8B030D-6E8A-4147-A177-3AD203B41FA5}">
                      <a16:colId xmlns:a16="http://schemas.microsoft.com/office/drawing/2014/main" val="498254723"/>
                    </a:ext>
                  </a:extLst>
                </a:gridCol>
              </a:tblGrid>
              <a:tr h="187325">
                <a:tc>
                  <a:txBody>
                    <a:bodyPr/>
                    <a:lstStyle/>
                    <a:p>
                      <a:pPr marL="53975" marR="0">
                        <a:spcBef>
                          <a:spcPts val="240"/>
                        </a:spcBef>
                        <a:spcAft>
                          <a:spcPts val="0"/>
                        </a:spcAft>
                      </a:pPr>
                      <a:r>
                        <a:rPr lang="en-US" sz="1800" dirty="0">
                          <a:solidFill>
                            <a:schemeClr val="bg1"/>
                          </a:solidFill>
                          <a:effectLst/>
                          <a:latin typeface="Arial" panose="020B0604020202020204" pitchFamily="34" charset="0"/>
                          <a:cs typeface="Arial" panose="020B0604020202020204" pitchFamily="34" charset="0"/>
                        </a:rPr>
                        <a:t>Outcome</a:t>
                      </a:r>
                      <a:endParaRPr lang="en-US" sz="1800"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3340" marR="0">
                        <a:spcBef>
                          <a:spcPts val="240"/>
                        </a:spcBef>
                        <a:spcAft>
                          <a:spcPts val="0"/>
                        </a:spcAft>
                      </a:pPr>
                      <a:r>
                        <a:rPr lang="en-US" sz="1800" dirty="0">
                          <a:solidFill>
                            <a:schemeClr val="bg1"/>
                          </a:solidFill>
                          <a:effectLst/>
                          <a:latin typeface="Arial" panose="020B0604020202020204" pitchFamily="34" charset="0"/>
                          <a:cs typeface="Arial" panose="020B0604020202020204" pitchFamily="34" charset="0"/>
                        </a:rPr>
                        <a:t>Outcome indicator</a:t>
                      </a:r>
                      <a:endParaRPr lang="en-US" sz="1800"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2705" marR="0">
                        <a:spcBef>
                          <a:spcPts val="240"/>
                        </a:spcBef>
                        <a:spcAft>
                          <a:spcPts val="0"/>
                        </a:spcAft>
                      </a:pPr>
                      <a:r>
                        <a:rPr lang="en-US" sz="1800" dirty="0">
                          <a:solidFill>
                            <a:schemeClr val="bg1"/>
                          </a:solidFill>
                          <a:effectLst/>
                          <a:latin typeface="Arial" panose="020B0604020202020204" pitchFamily="34" charset="0"/>
                          <a:cs typeface="Arial" panose="020B0604020202020204" pitchFamily="34" charset="0"/>
                        </a:rPr>
                        <a:t>Five-year target</a:t>
                      </a:r>
                      <a:endParaRPr lang="en-US" sz="1800"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extLst>
                  <a:ext uri="{0D108BD9-81ED-4DB2-BD59-A6C34878D82A}">
                    <a16:rowId xmlns:a16="http://schemas.microsoft.com/office/drawing/2014/main" val="2204030819"/>
                  </a:ext>
                </a:extLst>
              </a:tr>
              <a:tr h="485775">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Outcome 3: Integrated Planning and Service Delivery</a:t>
                      </a:r>
                    </a:p>
                  </a:txBody>
                  <a:tcPr marL="0" marR="0" marT="0" marB="0"/>
                </a:tc>
                <a:tc>
                  <a:txBody>
                    <a:bodyPr/>
                    <a:lstStyle/>
                    <a:p>
                      <a:pPr marL="264160" marR="104140" indent="-213995" algn="l" defTabSz="914400" rtl="0" eaLnBrk="1" latinLnBrk="0" hangingPunct="1">
                        <a:lnSpc>
                          <a:spcPct val="100000"/>
                        </a:lnSpc>
                        <a:spcBef>
                          <a:spcPts val="215"/>
                        </a:spcBef>
                        <a:spcAft>
                          <a:spcPts val="0"/>
                        </a:spcAft>
                      </a:pPr>
                      <a:r>
                        <a:rPr lang="en-US" sz="1800" kern="1200" dirty="0">
                          <a:solidFill>
                            <a:schemeClr val="tx1"/>
                          </a:solidFill>
                          <a:effectLst/>
                          <a:latin typeface="Arial" panose="020B0604020202020204" pitchFamily="34" charset="0"/>
                          <a:ea typeface="+mn-ea"/>
                          <a:cs typeface="Arial" panose="020B0604020202020204" pitchFamily="34" charset="0"/>
                        </a:rPr>
                        <a:t>2.1 Number of District and metro hubs established</a:t>
                      </a:r>
                    </a:p>
                  </a:txBody>
                  <a:tcPr marL="0" marR="0" marT="0" marB="0"/>
                </a:tc>
                <a:tc>
                  <a:txBody>
                    <a:bodyPr/>
                    <a:lstStyle/>
                    <a:p>
                      <a:pPr marL="49530" marR="186055">
                        <a:lnSpc>
                          <a:spcPct val="100000"/>
                        </a:lnSpc>
                        <a:spcBef>
                          <a:spcPts val="60"/>
                        </a:spcBef>
                        <a:spcAft>
                          <a:spcPts val="0"/>
                        </a:spcAft>
                      </a:pPr>
                      <a:r>
                        <a:rPr lang="en-US" sz="1800">
                          <a:effectLst/>
                          <a:latin typeface="Arial" panose="020B0604020202020204" pitchFamily="34" charset="0"/>
                          <a:cs typeface="Arial" panose="020B0604020202020204" pitchFamily="34" charset="0"/>
                        </a:rPr>
                        <a:t>44 Districts and 8 metro hubs established and functional by 2025</a:t>
                      </a:r>
                      <a:endParaRPr lang="en-US" sz="18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742597254"/>
                  </a:ext>
                </a:extLst>
              </a:tr>
              <a:tr h="485775">
                <a:tc vMerge="1">
                  <a:txBody>
                    <a:bodyPr/>
                    <a:lstStyle/>
                    <a:p>
                      <a:endParaRPr lang="en-US"/>
                    </a:p>
                  </a:txBody>
                  <a:tcPr/>
                </a:tc>
                <a:tc>
                  <a:txBody>
                    <a:bodyPr/>
                    <a:lstStyle/>
                    <a:p>
                      <a:pPr marL="264160" marR="104140" indent="-213995">
                        <a:lnSpc>
                          <a:spcPct val="100000"/>
                        </a:lnSpc>
                        <a:spcBef>
                          <a:spcPts val="215"/>
                        </a:spcBef>
                        <a:spcAft>
                          <a:spcPts val="0"/>
                        </a:spcAft>
                      </a:pPr>
                      <a:r>
                        <a:rPr lang="en-US" sz="1800" dirty="0">
                          <a:effectLst/>
                          <a:latin typeface="Arial" panose="020B0604020202020204" pitchFamily="34" charset="0"/>
                          <a:cs typeface="Arial" panose="020B0604020202020204" pitchFamily="34" charset="0"/>
                        </a:rPr>
                        <a:t>2.2 Number of one </a:t>
                      </a:r>
                      <a:r>
                        <a:rPr lang="en-US" sz="1800" spc="-15" dirty="0">
                          <a:effectLst/>
                          <a:latin typeface="Arial" panose="020B0604020202020204" pitchFamily="34" charset="0"/>
                          <a:cs typeface="Arial" panose="020B0604020202020204" pitchFamily="34" charset="0"/>
                        </a:rPr>
                        <a:t>plans </a:t>
                      </a:r>
                      <a:r>
                        <a:rPr lang="en-US" sz="1800" dirty="0">
                          <a:effectLst/>
                          <a:latin typeface="Arial" panose="020B0604020202020204" pitchFamily="34" charset="0"/>
                          <a:cs typeface="Arial" panose="020B0604020202020204" pitchFamily="34" charset="0"/>
                        </a:rPr>
                        <a:t>implemented</a:t>
                      </a:r>
                      <a:endParaRPr lang="en-US" sz="18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206375" algn="l">
                        <a:lnSpc>
                          <a:spcPct val="100000"/>
                        </a:lnSpc>
                        <a:spcBef>
                          <a:spcPts val="60"/>
                        </a:spcBef>
                        <a:spcAft>
                          <a:spcPts val="0"/>
                        </a:spcAft>
                      </a:pPr>
                      <a:r>
                        <a:rPr lang="en-US" sz="1800" dirty="0">
                          <a:effectLst/>
                          <a:latin typeface="Arial" panose="020B0604020202020204" pitchFamily="34" charset="0"/>
                          <a:cs typeface="Arial" panose="020B0604020202020204" pitchFamily="34" charset="0"/>
                        </a:rPr>
                        <a:t>44</a:t>
                      </a:r>
                      <a:r>
                        <a:rPr lang="en-US" sz="1800" spc="-95"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Districts</a:t>
                      </a:r>
                      <a:r>
                        <a:rPr lang="en-US" sz="1800" spc="-9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and</a:t>
                      </a:r>
                      <a:r>
                        <a:rPr lang="en-US" sz="1800" spc="-9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8</a:t>
                      </a:r>
                      <a:r>
                        <a:rPr lang="en-US" sz="1800" spc="-90" dirty="0">
                          <a:effectLst/>
                          <a:latin typeface="Arial" panose="020B0604020202020204" pitchFamily="34" charset="0"/>
                          <a:cs typeface="Arial" panose="020B0604020202020204" pitchFamily="34" charset="0"/>
                        </a:rPr>
                        <a:t> </a:t>
                      </a:r>
                      <a:r>
                        <a:rPr lang="en-US" sz="1800" spc="-15" dirty="0">
                          <a:effectLst/>
                          <a:latin typeface="Arial" panose="020B0604020202020204" pitchFamily="34" charset="0"/>
                          <a:cs typeface="Arial" panose="020B0604020202020204" pitchFamily="34" charset="0"/>
                        </a:rPr>
                        <a:t>Metros </a:t>
                      </a:r>
                      <a:r>
                        <a:rPr lang="en-US" sz="1800" dirty="0">
                          <a:effectLst/>
                          <a:latin typeface="Arial" panose="020B0604020202020204" pitchFamily="34" charset="0"/>
                          <a:cs typeface="Arial" panose="020B0604020202020204" pitchFamily="34" charset="0"/>
                        </a:rPr>
                        <a:t>implementing one</a:t>
                      </a:r>
                      <a:r>
                        <a:rPr lang="en-US" sz="1800" spc="-10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plans by</a:t>
                      </a:r>
                      <a:r>
                        <a:rPr lang="en-US" sz="1800" spc="-10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2025</a:t>
                      </a:r>
                      <a:endParaRPr lang="en-US" sz="1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432048040"/>
                  </a:ext>
                </a:extLst>
              </a:tr>
              <a:tr h="790575">
                <a:tc vMerge="1">
                  <a:txBody>
                    <a:bodyPr/>
                    <a:lstStyle/>
                    <a:p>
                      <a:endParaRPr lang="en-US"/>
                    </a:p>
                  </a:txBody>
                  <a:tcPr/>
                </a:tc>
                <a:tc>
                  <a:txBody>
                    <a:bodyPr/>
                    <a:lstStyle/>
                    <a:p>
                      <a:pPr marL="264160" marR="11430" indent="-213995">
                        <a:lnSpc>
                          <a:spcPct val="100000"/>
                        </a:lnSpc>
                        <a:spcBef>
                          <a:spcPts val="60"/>
                        </a:spcBef>
                        <a:spcAft>
                          <a:spcPts val="0"/>
                        </a:spcAft>
                      </a:pPr>
                      <a:r>
                        <a:rPr lang="en-US" sz="1800" dirty="0">
                          <a:effectLst/>
                          <a:latin typeface="Arial" panose="020B0604020202020204" pitchFamily="34" charset="0"/>
                          <a:cs typeface="Arial" panose="020B0604020202020204" pitchFamily="34" charset="0"/>
                        </a:rPr>
                        <a:t>2.3 Section 47 (1) (b) Regulation of the Intergovernmental Relations Framework Act, 2005 implemented</a:t>
                      </a:r>
                      <a:endParaRPr lang="en-US" sz="18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41275">
                        <a:lnSpc>
                          <a:spcPct val="100000"/>
                        </a:lnSpc>
                        <a:spcBef>
                          <a:spcPts val="215"/>
                        </a:spcBef>
                        <a:spcAft>
                          <a:spcPts val="0"/>
                        </a:spcAft>
                      </a:pPr>
                      <a:r>
                        <a:rPr lang="en-US" sz="1800">
                          <a:effectLst/>
                          <a:latin typeface="Arial" panose="020B0604020202020204" pitchFamily="34" charset="0"/>
                          <a:cs typeface="Arial" panose="020B0604020202020204" pitchFamily="34" charset="0"/>
                        </a:rPr>
                        <a:t>Section</a:t>
                      </a:r>
                      <a:r>
                        <a:rPr lang="en-US" sz="1800" spc="-120">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47</a:t>
                      </a:r>
                      <a:r>
                        <a:rPr lang="en-US" sz="1800" spc="-115">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(1)</a:t>
                      </a:r>
                      <a:r>
                        <a:rPr lang="en-US" sz="1800" spc="-115">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(b)</a:t>
                      </a:r>
                      <a:r>
                        <a:rPr lang="en-US" sz="1800" spc="-115">
                          <a:effectLst/>
                          <a:latin typeface="Arial" panose="020B0604020202020204" pitchFamily="34" charset="0"/>
                          <a:cs typeface="Arial" panose="020B0604020202020204" pitchFamily="34" charset="0"/>
                        </a:rPr>
                        <a:t> </a:t>
                      </a:r>
                      <a:r>
                        <a:rPr lang="en-US" sz="1800" spc="-15">
                          <a:effectLst/>
                          <a:latin typeface="Arial" panose="020B0604020202020204" pitchFamily="34" charset="0"/>
                          <a:cs typeface="Arial" panose="020B0604020202020204" pitchFamily="34" charset="0"/>
                        </a:rPr>
                        <a:t>Regulation </a:t>
                      </a:r>
                      <a:r>
                        <a:rPr lang="en-US" sz="1800">
                          <a:effectLst/>
                          <a:latin typeface="Arial" panose="020B0604020202020204" pitchFamily="34" charset="0"/>
                          <a:cs typeface="Arial" panose="020B0604020202020204" pitchFamily="34" charset="0"/>
                        </a:rPr>
                        <a:t>of the Intergovernmental Relations Framework Act, 2005</a:t>
                      </a:r>
                      <a:r>
                        <a:rPr lang="en-US" sz="1800" spc="-110">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implemented</a:t>
                      </a:r>
                      <a:r>
                        <a:rPr lang="en-US" sz="1800" spc="-105">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by</a:t>
                      </a:r>
                      <a:r>
                        <a:rPr lang="en-US" sz="1800" spc="-105">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2025</a:t>
                      </a:r>
                      <a:endParaRPr lang="en-US" sz="180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937422871"/>
                  </a:ext>
                </a:extLst>
              </a:tr>
              <a:tr h="485775">
                <a:tc rowSpan="2">
                  <a:txBody>
                    <a:bodyPr/>
                    <a:lstStyle/>
                    <a:p>
                      <a:pPr marL="50800" marR="168910">
                        <a:lnSpc>
                          <a:spcPct val="115000"/>
                        </a:lnSpc>
                        <a:spcBef>
                          <a:spcPts val="215"/>
                        </a:spcBef>
                        <a:spcAft>
                          <a:spcPts val="0"/>
                        </a:spcAft>
                      </a:pPr>
                      <a:r>
                        <a:rPr lang="en-US" sz="1800">
                          <a:effectLst/>
                          <a:latin typeface="Arial" panose="020B0604020202020204" pitchFamily="34" charset="0"/>
                          <a:cs typeface="Arial" panose="020B0604020202020204" pitchFamily="34" charset="0"/>
                        </a:rPr>
                        <a:t>Outcome 3: Integrated planning and service delivery</a:t>
                      </a:r>
                      <a:endParaRPr lang="en-US" sz="1800">
                        <a:effectLst/>
                        <a:latin typeface="Arial" panose="020B0604020202020204" pitchFamily="34" charset="0"/>
                        <a:ea typeface="DejaVu Sans"/>
                        <a:cs typeface="Arial" panose="020B0604020202020204" pitchFamily="34" charset="0"/>
                      </a:endParaRPr>
                    </a:p>
                  </a:txBody>
                  <a:tcPr marL="0" marR="0" marT="0" marB="0"/>
                </a:tc>
                <a:tc>
                  <a:txBody>
                    <a:bodyPr/>
                    <a:lstStyle/>
                    <a:p>
                      <a:pPr marL="264160" marR="62230" indent="-213995">
                        <a:lnSpc>
                          <a:spcPct val="100000"/>
                        </a:lnSpc>
                        <a:spcBef>
                          <a:spcPts val="215"/>
                        </a:spcBef>
                        <a:spcAft>
                          <a:spcPts val="0"/>
                        </a:spcAft>
                      </a:pPr>
                      <a:r>
                        <a:rPr lang="en-US" sz="1800">
                          <a:effectLst/>
                          <a:latin typeface="Arial" panose="020B0604020202020204" pitchFamily="34" charset="0"/>
                          <a:cs typeface="Arial" panose="020B0604020202020204" pitchFamily="34" charset="0"/>
                        </a:rPr>
                        <a:t>2.4 Alignment between the</a:t>
                      </a:r>
                      <a:r>
                        <a:rPr lang="en-US" sz="1800" spc="-190">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IDPs</a:t>
                      </a:r>
                      <a:r>
                        <a:rPr lang="en-US" sz="1800" spc="-185">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and</a:t>
                      </a:r>
                      <a:r>
                        <a:rPr lang="en-US" sz="1800" spc="-190">
                          <a:effectLst/>
                          <a:latin typeface="Arial" panose="020B0604020202020204" pitchFamily="34" charset="0"/>
                          <a:cs typeface="Arial" panose="020B0604020202020204" pitchFamily="34" charset="0"/>
                        </a:rPr>
                        <a:t> </a:t>
                      </a:r>
                      <a:r>
                        <a:rPr lang="en-US" sz="1800">
                          <a:effectLst/>
                          <a:latin typeface="Arial" panose="020B0604020202020204" pitchFamily="34" charset="0"/>
                          <a:cs typeface="Arial" panose="020B0604020202020204" pitchFamily="34" charset="0"/>
                        </a:rPr>
                        <a:t>One</a:t>
                      </a:r>
                      <a:r>
                        <a:rPr lang="en-US" sz="1800" spc="-185">
                          <a:effectLst/>
                          <a:latin typeface="Arial" panose="020B0604020202020204" pitchFamily="34" charset="0"/>
                          <a:cs typeface="Arial" panose="020B0604020202020204" pitchFamily="34" charset="0"/>
                        </a:rPr>
                        <a:t> </a:t>
                      </a:r>
                      <a:r>
                        <a:rPr lang="en-US" sz="1800" spc="-20">
                          <a:effectLst/>
                          <a:latin typeface="Arial" panose="020B0604020202020204" pitchFamily="34" charset="0"/>
                          <a:cs typeface="Arial" panose="020B0604020202020204" pitchFamily="34" charset="0"/>
                        </a:rPr>
                        <a:t>Plans</a:t>
                      </a:r>
                      <a:endParaRPr lang="en-US" sz="180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79375">
                        <a:lnSpc>
                          <a:spcPct val="100000"/>
                        </a:lnSpc>
                        <a:spcBef>
                          <a:spcPts val="60"/>
                        </a:spcBef>
                        <a:spcAft>
                          <a:spcPts val="0"/>
                        </a:spcAft>
                      </a:pPr>
                      <a:r>
                        <a:rPr lang="en-US" sz="1800" dirty="0">
                          <a:effectLst/>
                          <a:latin typeface="Arial" panose="020B0604020202020204" pitchFamily="34" charset="0"/>
                          <a:cs typeface="Arial" panose="020B0604020202020204" pitchFamily="34" charset="0"/>
                        </a:rPr>
                        <a:t>257 Municipal IDPs are aligned</a:t>
                      </a:r>
                      <a:r>
                        <a:rPr lang="en-US" sz="1800" spc="-18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to</a:t>
                      </a:r>
                      <a:r>
                        <a:rPr lang="en-US" sz="1800" spc="-18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the</a:t>
                      </a:r>
                      <a:r>
                        <a:rPr lang="en-US" sz="1800" spc="-18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52</a:t>
                      </a:r>
                      <a:r>
                        <a:rPr lang="en-US" sz="1800" spc="-175"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one</a:t>
                      </a:r>
                      <a:r>
                        <a:rPr lang="en-US" sz="1800" spc="-180" dirty="0">
                          <a:effectLst/>
                          <a:latin typeface="Arial" panose="020B0604020202020204" pitchFamily="34" charset="0"/>
                          <a:cs typeface="Arial" panose="020B0604020202020204" pitchFamily="34" charset="0"/>
                        </a:rPr>
                        <a:t> </a:t>
                      </a:r>
                      <a:r>
                        <a:rPr lang="en-US" sz="1800" spc="-15" dirty="0">
                          <a:effectLst/>
                          <a:latin typeface="Arial" panose="020B0604020202020204" pitchFamily="34" charset="0"/>
                          <a:cs typeface="Arial" panose="020B0604020202020204" pitchFamily="34" charset="0"/>
                        </a:rPr>
                        <a:t>plans </a:t>
                      </a:r>
                      <a:r>
                        <a:rPr lang="en-US" sz="1800" dirty="0">
                          <a:effectLst/>
                          <a:latin typeface="Arial" panose="020B0604020202020204" pitchFamily="34" charset="0"/>
                          <a:cs typeface="Arial" panose="020B0604020202020204" pitchFamily="34" charset="0"/>
                        </a:rPr>
                        <a:t>by</a:t>
                      </a:r>
                      <a:r>
                        <a:rPr lang="en-US" sz="1800" spc="-13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31</a:t>
                      </a:r>
                      <a:r>
                        <a:rPr lang="en-US" sz="1800" spc="-125"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March</a:t>
                      </a:r>
                      <a:r>
                        <a:rPr lang="en-US" sz="1800" spc="-125"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2025</a:t>
                      </a:r>
                      <a:endParaRPr lang="en-US" sz="1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814911719"/>
                  </a:ext>
                </a:extLst>
              </a:tr>
              <a:tr h="485775">
                <a:tc vMerge="1">
                  <a:txBody>
                    <a:bodyPr/>
                    <a:lstStyle/>
                    <a:p>
                      <a:endParaRPr lang="en-US"/>
                    </a:p>
                  </a:txBody>
                  <a:tcPr/>
                </a:tc>
                <a:tc>
                  <a:txBody>
                    <a:bodyPr/>
                    <a:lstStyle/>
                    <a:p>
                      <a:pPr marL="264160" marR="133350" indent="-213995">
                        <a:lnSpc>
                          <a:spcPct val="100000"/>
                        </a:lnSpc>
                        <a:spcBef>
                          <a:spcPts val="60"/>
                        </a:spcBef>
                        <a:spcAft>
                          <a:spcPts val="0"/>
                        </a:spcAft>
                      </a:pPr>
                      <a:r>
                        <a:rPr lang="en-US" sz="1800" dirty="0">
                          <a:effectLst/>
                          <a:latin typeface="Arial" panose="020B0604020202020204" pitchFamily="34" charset="0"/>
                          <a:cs typeface="Arial" panose="020B0604020202020204" pitchFamily="34" charset="0"/>
                        </a:rPr>
                        <a:t>2.5 Revised IUDF Implementation Plan 2020-2025</a:t>
                      </a:r>
                      <a:endParaRPr lang="en-US" sz="18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49530" marR="347980">
                        <a:lnSpc>
                          <a:spcPct val="100000"/>
                        </a:lnSpc>
                        <a:spcBef>
                          <a:spcPts val="60"/>
                        </a:spcBef>
                        <a:spcAft>
                          <a:spcPts val="0"/>
                        </a:spcAft>
                      </a:pPr>
                      <a:r>
                        <a:rPr lang="en-US" sz="1800" dirty="0">
                          <a:effectLst/>
                          <a:latin typeface="Arial" panose="020B0604020202020204" pitchFamily="34" charset="0"/>
                          <a:cs typeface="Arial" panose="020B0604020202020204" pitchFamily="34" charset="0"/>
                        </a:rPr>
                        <a:t>One revised IUDF Implementation Plan 2020/21-2025</a:t>
                      </a:r>
                      <a:endParaRPr lang="en-US" sz="1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1915206128"/>
                  </a:ext>
                </a:extLst>
              </a:tr>
            </a:tbl>
          </a:graphicData>
        </a:graphic>
      </p:graphicFrame>
    </p:spTree>
    <p:extLst>
      <p:ext uri="{BB962C8B-B14F-4D97-AF65-F5344CB8AC3E}">
        <p14:creationId xmlns:p14="http://schemas.microsoft.com/office/powerpoint/2010/main" val="271243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a:extLst>
              <a:ext uri="{FF2B5EF4-FFF2-40B4-BE49-F238E27FC236}">
                <a16:creationId xmlns:a16="http://schemas.microsoft.com/office/drawing/2014/main" id="{36B06DB0-AD93-4459-8F3D-04CEA7980270}"/>
              </a:ext>
            </a:extLst>
          </p:cNvPr>
          <p:cNvSpPr>
            <a:spLocks noGrp="1" noChangeArrowheads="1"/>
          </p:cNvSpPr>
          <p:nvPr>
            <p:ph type="title"/>
          </p:nvPr>
        </p:nvSpPr>
        <p:spPr>
          <a:xfrm>
            <a:off x="1738314" y="100014"/>
            <a:ext cx="8713787" cy="542925"/>
          </a:xfrm>
          <a:solidFill>
            <a:srgbClr val="C09200"/>
          </a:solidFill>
        </p:spPr>
        <p:txBody>
          <a:bodyPr>
            <a:normAutofit/>
          </a:bodyPr>
          <a:lstStyle/>
          <a:p>
            <a:pPr algn="ctr"/>
            <a:r>
              <a:rPr lang="en-US" altLang="en-US" sz="2400" b="1" dirty="0">
                <a:solidFill>
                  <a:schemeClr val="bg1"/>
                </a:solidFill>
                <a:latin typeface="Arial" panose="020B0604020202020204" pitchFamily="34" charset="0"/>
                <a:cs typeface="Arial" panose="020B0604020202020204" pitchFamily="34" charset="0"/>
              </a:rPr>
              <a:t>PROGRAMME 3: INSTITUTIONAL DEVELOPMENT </a:t>
            </a:r>
            <a:endParaRPr lang="en-US" altLang="en-US" sz="2400" b="1" dirty="0">
              <a:solidFill>
                <a:schemeClr val="bg1"/>
              </a:solidFill>
            </a:endParaRPr>
          </a:p>
        </p:txBody>
      </p:sp>
      <p:graphicFrame>
        <p:nvGraphicFramePr>
          <p:cNvPr id="5" name="Diagram 4">
            <a:extLst>
              <a:ext uri="{FF2B5EF4-FFF2-40B4-BE49-F238E27FC236}">
                <a16:creationId xmlns:a16="http://schemas.microsoft.com/office/drawing/2014/main" id="{5D2A6FBD-B3CD-43BE-AD76-2AE8B86F9D20}"/>
              </a:ext>
            </a:extLst>
          </p:cNvPr>
          <p:cNvGraphicFramePr/>
          <p:nvPr/>
        </p:nvGraphicFramePr>
        <p:xfrm>
          <a:off x="-528736" y="6485737"/>
          <a:ext cx="3456384" cy="3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2AB37490-C333-47FC-B9FD-C1D13758FF48}"/>
              </a:ext>
            </a:extLst>
          </p:cNvPr>
          <p:cNvCxnSpPr>
            <a:cxnSpLocks/>
          </p:cNvCxnSpPr>
          <p:nvPr/>
        </p:nvCxnSpPr>
        <p:spPr bwMode="auto">
          <a:xfrm>
            <a:off x="2351584" y="6754813"/>
            <a:ext cx="748883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2BC53286-FEAC-4009-BC1B-53A4DBB772B7}"/>
              </a:ext>
            </a:extLst>
          </p:cNvPr>
          <p:cNvSpPr txBox="1"/>
          <p:nvPr/>
        </p:nvSpPr>
        <p:spPr>
          <a:xfrm>
            <a:off x="9696450" y="6546642"/>
            <a:ext cx="1800225" cy="261938"/>
          </a:xfrm>
          <a:prstGeom prst="rect">
            <a:avLst/>
          </a:prstGeom>
          <a:noFill/>
        </p:spPr>
        <p:txBody>
          <a:bodyPr>
            <a:spAutoFit/>
          </a:bodyPr>
          <a:lstStyle/>
          <a:p>
            <a:pPr>
              <a:defRPr/>
            </a:pPr>
            <a:r>
              <a:rPr lang="en-US" sz="1050" b="1" dirty="0">
                <a:solidFill>
                  <a:schemeClr val="accent2">
                    <a:lumMod val="75000"/>
                  </a:schemeClr>
                </a:solidFill>
              </a:rPr>
              <a:t>Cooperative Governance</a:t>
            </a:r>
          </a:p>
        </p:txBody>
      </p:sp>
      <p:sp>
        <p:nvSpPr>
          <p:cNvPr id="9" name="Slide Number Placeholder 1">
            <a:extLst>
              <a:ext uri="{FF2B5EF4-FFF2-40B4-BE49-F238E27FC236}">
                <a16:creationId xmlns:a16="http://schemas.microsoft.com/office/drawing/2014/main" id="{1F5EC137-480A-472A-95D8-8478E5A8B43B}"/>
              </a:ext>
            </a:extLst>
          </p:cNvPr>
          <p:cNvSpPr txBox="1">
            <a:spLocks noChangeArrowheads="1"/>
          </p:cNvSpPr>
          <p:nvPr/>
        </p:nvSpPr>
        <p:spPr>
          <a:xfrm>
            <a:off x="11568608" y="6496422"/>
            <a:ext cx="347662" cy="293688"/>
          </a:xfrm>
          <a:prstGeom prst="rect">
            <a:avLst/>
          </a:prstGeom>
          <a:solidFill>
            <a:srgbClr val="C09200"/>
          </a:solidFill>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4572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D4F40EBA-4D8E-4A63-92F9-9979D6408C03}" type="slidenum">
              <a:rPr lang="en-GB" altLang="en-US" sz="1500" b="1" smtClean="0">
                <a:solidFill>
                  <a:schemeClr val="bg1"/>
                </a:solidFill>
              </a:rPr>
              <a:pPr algn="ctr"/>
              <a:t>9</a:t>
            </a:fld>
            <a:endParaRPr lang="en-GB" altLang="en-US" sz="1500" b="1">
              <a:solidFill>
                <a:schemeClr val="bg1"/>
              </a:solidFill>
            </a:endParaRPr>
          </a:p>
        </p:txBody>
      </p:sp>
      <p:graphicFrame>
        <p:nvGraphicFramePr>
          <p:cNvPr id="4" name="Table 3">
            <a:extLst>
              <a:ext uri="{FF2B5EF4-FFF2-40B4-BE49-F238E27FC236}">
                <a16:creationId xmlns:a16="http://schemas.microsoft.com/office/drawing/2014/main" id="{D43BE8C1-4E46-41E6-9CAB-6B0FB353EAB9}"/>
              </a:ext>
            </a:extLst>
          </p:cNvPr>
          <p:cNvGraphicFramePr>
            <a:graphicFrameLocks noGrp="1"/>
          </p:cNvGraphicFramePr>
          <p:nvPr>
            <p:extLst>
              <p:ext uri="{D42A27DB-BD31-4B8C-83A1-F6EECF244321}">
                <p14:modId xmlns:p14="http://schemas.microsoft.com/office/powerpoint/2010/main" val="1536424496"/>
              </p:ext>
            </p:extLst>
          </p:nvPr>
        </p:nvGraphicFramePr>
        <p:xfrm>
          <a:off x="191344" y="722094"/>
          <a:ext cx="11665295" cy="1031875"/>
        </p:xfrm>
        <a:graphic>
          <a:graphicData uri="http://schemas.openxmlformats.org/drawingml/2006/table">
            <a:tbl>
              <a:tblPr firstRow="1" firstCol="1" lastRow="1" lastCol="1" bandRow="1" bandCol="1">
                <a:tableStyleId>{5940675A-B579-460E-94D1-54222C63F5DA}</a:tableStyleId>
              </a:tblPr>
              <a:tblGrid>
                <a:gridCol w="3434532">
                  <a:extLst>
                    <a:ext uri="{9D8B030D-6E8A-4147-A177-3AD203B41FA5}">
                      <a16:colId xmlns:a16="http://schemas.microsoft.com/office/drawing/2014/main" val="1678204918"/>
                    </a:ext>
                  </a:extLst>
                </a:gridCol>
                <a:gridCol w="8230763">
                  <a:extLst>
                    <a:ext uri="{9D8B030D-6E8A-4147-A177-3AD203B41FA5}">
                      <a16:colId xmlns:a16="http://schemas.microsoft.com/office/drawing/2014/main" val="390509701"/>
                    </a:ext>
                  </a:extLst>
                </a:gridCol>
              </a:tblGrid>
              <a:tr h="483235">
                <a:tc>
                  <a:txBody>
                    <a:bodyPr/>
                    <a:lstStyle/>
                    <a:p>
                      <a:pPr marL="53975" marR="0">
                        <a:spcBef>
                          <a:spcPts val="240"/>
                        </a:spcBef>
                        <a:spcAft>
                          <a:spcPts val="0"/>
                        </a:spcAft>
                      </a:pPr>
                      <a:r>
                        <a:rPr lang="en-US" sz="1800" dirty="0">
                          <a:effectLst/>
                          <a:latin typeface="Arial" panose="020B0604020202020204" pitchFamily="34" charset="0"/>
                          <a:cs typeface="Arial" panose="020B0604020202020204" pitchFamily="34" charset="0"/>
                        </a:rPr>
                        <a:t>MTSF Priority 2 &amp; 3</a:t>
                      </a:r>
                      <a:endParaRPr lang="en-US" sz="18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53340" marR="0">
                        <a:spcBef>
                          <a:spcPts val="240"/>
                        </a:spcBef>
                        <a:spcAft>
                          <a:spcPts val="0"/>
                        </a:spcAft>
                      </a:pPr>
                      <a:r>
                        <a:rPr lang="en-US" sz="1800" dirty="0">
                          <a:effectLst/>
                          <a:latin typeface="Arial" panose="020B0604020202020204" pitchFamily="34" charset="0"/>
                          <a:cs typeface="Arial" panose="020B0604020202020204" pitchFamily="34" charset="0"/>
                        </a:rPr>
                        <a:t>Spatial integration, human settlements and local government</a:t>
                      </a:r>
                    </a:p>
                    <a:p>
                      <a:pPr marL="0" marR="0">
                        <a:spcBef>
                          <a:spcPts val="5"/>
                        </a:spcBef>
                        <a:spcAft>
                          <a:spcPts val="0"/>
                        </a:spcAft>
                      </a:pPr>
                      <a:r>
                        <a:rPr lang="en-US" sz="1800" dirty="0">
                          <a:effectLst/>
                          <a:latin typeface="Arial" panose="020B0604020202020204" pitchFamily="34" charset="0"/>
                          <a:cs typeface="Arial" panose="020B0604020202020204" pitchFamily="34" charset="0"/>
                        </a:rPr>
                        <a:t> A capable, ethical and developmental state</a:t>
                      </a:r>
                      <a:endParaRPr lang="en-US" sz="1800" dirty="0">
                        <a:effectLst/>
                        <a:latin typeface="Arial" panose="020B0604020202020204" pitchFamily="34" charset="0"/>
                        <a:ea typeface="DejaVu Sans"/>
                        <a:cs typeface="Arial" panose="020B0604020202020204" pitchFamily="34" charset="0"/>
                      </a:endParaRPr>
                    </a:p>
                  </a:txBody>
                  <a:tcPr marL="0" marR="0" marT="0" marB="0"/>
                </a:tc>
                <a:extLst>
                  <a:ext uri="{0D108BD9-81ED-4DB2-BD59-A6C34878D82A}">
                    <a16:rowId xmlns:a16="http://schemas.microsoft.com/office/drawing/2014/main" val="906506196"/>
                  </a:ext>
                </a:extLst>
              </a:tr>
              <a:tr h="483235">
                <a:tc>
                  <a:txBody>
                    <a:bodyPr/>
                    <a:lstStyle/>
                    <a:p>
                      <a:pPr marL="53340" marR="220345" algn="l" defTabSz="914400" rtl="0" eaLnBrk="1" latinLnBrk="0" hangingPunct="1">
                        <a:lnSpc>
                          <a:spcPct val="100000"/>
                        </a:lnSpc>
                        <a:spcBef>
                          <a:spcPts val="85"/>
                        </a:spcBef>
                        <a:spcAft>
                          <a:spcPts val="0"/>
                        </a:spcAft>
                      </a:pPr>
                      <a:r>
                        <a:rPr lang="en-US" sz="1800" kern="1200" dirty="0">
                          <a:solidFill>
                            <a:schemeClr val="tx1"/>
                          </a:solidFill>
                          <a:effectLst/>
                          <a:latin typeface="Arial" panose="020B0604020202020204" pitchFamily="34" charset="0"/>
                          <a:ea typeface="+mn-ea"/>
                          <a:cs typeface="Arial" panose="020B0604020202020204" pitchFamily="34" charset="0"/>
                        </a:rPr>
                        <a:t>Impact Statement</a:t>
                      </a:r>
                    </a:p>
                  </a:txBody>
                  <a:tcPr marL="0" marR="0" marT="0" marB="0"/>
                </a:tc>
                <a:tc>
                  <a:txBody>
                    <a:bodyPr/>
                    <a:lstStyle/>
                    <a:p>
                      <a:pPr marL="53340" marR="220345" algn="l" defTabSz="914400" rtl="0" eaLnBrk="1" latinLnBrk="0" hangingPunct="1">
                        <a:lnSpc>
                          <a:spcPct val="100000"/>
                        </a:lnSpc>
                        <a:spcBef>
                          <a:spcPts val="85"/>
                        </a:spcBef>
                        <a:spcAft>
                          <a:spcPts val="0"/>
                        </a:spcAft>
                      </a:pPr>
                      <a:r>
                        <a:rPr lang="en-US" sz="1800" kern="1200" dirty="0">
                          <a:solidFill>
                            <a:schemeClr val="tx1"/>
                          </a:solidFill>
                          <a:effectLst/>
                          <a:latin typeface="Arial" panose="020B0604020202020204" pitchFamily="34" charset="0"/>
                          <a:ea typeface="+mn-ea"/>
                          <a:cs typeface="Arial" panose="020B0604020202020204" pitchFamily="34" charset="0"/>
                        </a:rPr>
                        <a:t>A functional &amp; capable cooperative governance system</a:t>
                      </a:r>
                    </a:p>
                  </a:txBody>
                  <a:tcPr marL="0" marR="0" marT="0" marB="0"/>
                </a:tc>
                <a:extLst>
                  <a:ext uri="{0D108BD9-81ED-4DB2-BD59-A6C34878D82A}">
                    <a16:rowId xmlns:a16="http://schemas.microsoft.com/office/drawing/2014/main" val="2432349135"/>
                  </a:ext>
                </a:extLst>
              </a:tr>
            </a:tbl>
          </a:graphicData>
        </a:graphic>
      </p:graphicFrame>
      <p:graphicFrame>
        <p:nvGraphicFramePr>
          <p:cNvPr id="6" name="Table 5">
            <a:extLst>
              <a:ext uri="{FF2B5EF4-FFF2-40B4-BE49-F238E27FC236}">
                <a16:creationId xmlns:a16="http://schemas.microsoft.com/office/drawing/2014/main" id="{A48325C1-29A1-4094-9191-7BB8D7119E3E}"/>
              </a:ext>
            </a:extLst>
          </p:cNvPr>
          <p:cNvGraphicFramePr>
            <a:graphicFrameLocks noGrp="1"/>
          </p:cNvGraphicFramePr>
          <p:nvPr>
            <p:extLst>
              <p:ext uri="{D42A27DB-BD31-4B8C-83A1-F6EECF244321}">
                <p14:modId xmlns:p14="http://schemas.microsoft.com/office/powerpoint/2010/main" val="3162414236"/>
              </p:ext>
            </p:extLst>
          </p:nvPr>
        </p:nvGraphicFramePr>
        <p:xfrm>
          <a:off x="191344" y="1832856"/>
          <a:ext cx="11665294" cy="4170680"/>
        </p:xfrm>
        <a:graphic>
          <a:graphicData uri="http://schemas.openxmlformats.org/drawingml/2006/table">
            <a:tbl>
              <a:tblPr firstRow="1" firstCol="1" lastRow="1" lastCol="1" bandRow="1" bandCol="1">
                <a:tableStyleId>{5940675A-B579-460E-94D1-54222C63F5DA}</a:tableStyleId>
              </a:tblPr>
              <a:tblGrid>
                <a:gridCol w="2528800">
                  <a:extLst>
                    <a:ext uri="{9D8B030D-6E8A-4147-A177-3AD203B41FA5}">
                      <a16:colId xmlns:a16="http://schemas.microsoft.com/office/drawing/2014/main" val="3099428326"/>
                    </a:ext>
                  </a:extLst>
                </a:gridCol>
                <a:gridCol w="5200211">
                  <a:extLst>
                    <a:ext uri="{9D8B030D-6E8A-4147-A177-3AD203B41FA5}">
                      <a16:colId xmlns:a16="http://schemas.microsoft.com/office/drawing/2014/main" val="2702617448"/>
                    </a:ext>
                  </a:extLst>
                </a:gridCol>
                <a:gridCol w="3936283">
                  <a:extLst>
                    <a:ext uri="{9D8B030D-6E8A-4147-A177-3AD203B41FA5}">
                      <a16:colId xmlns:a16="http://schemas.microsoft.com/office/drawing/2014/main" val="896260082"/>
                    </a:ext>
                  </a:extLst>
                </a:gridCol>
              </a:tblGrid>
              <a:tr h="110674">
                <a:tc>
                  <a:txBody>
                    <a:bodyPr/>
                    <a:lstStyle/>
                    <a:p>
                      <a:pPr marL="53975" marR="0">
                        <a:lnSpc>
                          <a:spcPct val="100000"/>
                        </a:lnSpc>
                        <a:spcBef>
                          <a:spcPts val="240"/>
                        </a:spcBef>
                        <a:spcAft>
                          <a:spcPts val="0"/>
                        </a:spcAft>
                      </a:pPr>
                      <a:r>
                        <a:rPr lang="en-US" sz="1600" b="1" dirty="0">
                          <a:solidFill>
                            <a:schemeClr val="bg1"/>
                          </a:solidFill>
                          <a:effectLst/>
                          <a:latin typeface="Arial" panose="020B0604020202020204" pitchFamily="34" charset="0"/>
                          <a:cs typeface="Arial" panose="020B0604020202020204" pitchFamily="34" charset="0"/>
                        </a:rPr>
                        <a:t>Outcomes</a:t>
                      </a:r>
                      <a:endParaRPr lang="en-US" sz="20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3340" marR="0">
                        <a:lnSpc>
                          <a:spcPct val="100000"/>
                        </a:lnSpc>
                        <a:spcBef>
                          <a:spcPts val="240"/>
                        </a:spcBef>
                        <a:spcAft>
                          <a:spcPts val="0"/>
                        </a:spcAft>
                      </a:pPr>
                      <a:r>
                        <a:rPr lang="en-US" sz="1600" b="1" dirty="0">
                          <a:solidFill>
                            <a:schemeClr val="bg1"/>
                          </a:solidFill>
                          <a:effectLst/>
                          <a:latin typeface="Arial" panose="020B0604020202020204" pitchFamily="34" charset="0"/>
                          <a:cs typeface="Arial" panose="020B0604020202020204" pitchFamily="34" charset="0"/>
                        </a:rPr>
                        <a:t>Outcome Indicator</a:t>
                      </a:r>
                      <a:endParaRPr lang="en-US" sz="20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tc>
                  <a:txBody>
                    <a:bodyPr/>
                    <a:lstStyle/>
                    <a:p>
                      <a:pPr marL="52705" marR="0">
                        <a:lnSpc>
                          <a:spcPct val="100000"/>
                        </a:lnSpc>
                        <a:spcBef>
                          <a:spcPts val="240"/>
                        </a:spcBef>
                        <a:spcAft>
                          <a:spcPts val="0"/>
                        </a:spcAft>
                      </a:pPr>
                      <a:r>
                        <a:rPr lang="en-US" sz="1600" b="1" dirty="0">
                          <a:solidFill>
                            <a:schemeClr val="bg1"/>
                          </a:solidFill>
                          <a:effectLst/>
                          <a:latin typeface="Arial" panose="020B0604020202020204" pitchFamily="34" charset="0"/>
                          <a:cs typeface="Arial" panose="020B0604020202020204" pitchFamily="34" charset="0"/>
                        </a:rPr>
                        <a:t>Five Year Target</a:t>
                      </a:r>
                      <a:endParaRPr lang="en-US" sz="2000" b="1" dirty="0">
                        <a:solidFill>
                          <a:schemeClr val="bg1"/>
                        </a:solidFill>
                        <a:effectLst/>
                        <a:latin typeface="Arial" panose="020B0604020202020204" pitchFamily="34" charset="0"/>
                        <a:ea typeface="DejaVu Sans"/>
                        <a:cs typeface="Arial" panose="020B0604020202020204" pitchFamily="34" charset="0"/>
                      </a:endParaRPr>
                    </a:p>
                  </a:txBody>
                  <a:tcPr marL="0" marR="0" marT="0" marB="0">
                    <a:solidFill>
                      <a:srgbClr val="C09200"/>
                    </a:solidFill>
                  </a:tcPr>
                </a:tc>
                <a:extLst>
                  <a:ext uri="{0D108BD9-81ED-4DB2-BD59-A6C34878D82A}">
                    <a16:rowId xmlns:a16="http://schemas.microsoft.com/office/drawing/2014/main" val="2747574654"/>
                  </a:ext>
                </a:extLst>
              </a:tr>
              <a:tr h="531724">
                <a:tc rowSpan="5">
                  <a:txBody>
                    <a:bodyPr/>
                    <a:lstStyle/>
                    <a:p>
                      <a:pPr marL="50800" marR="0">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Improved Municipal Financial Viability</a:t>
                      </a:r>
                      <a:endParaRPr lang="en-US" sz="2000" dirty="0">
                        <a:effectLst/>
                        <a:latin typeface="Arial" panose="020B0604020202020204" pitchFamily="34" charset="0"/>
                        <a:ea typeface="DejaVu Sans"/>
                        <a:cs typeface="Arial" panose="020B0604020202020204" pitchFamily="34" charset="0"/>
                      </a:endParaRPr>
                    </a:p>
                  </a:txBody>
                  <a:tcPr marL="0" marR="0" marT="0" marB="0"/>
                </a:tc>
                <a:tc>
                  <a:txBody>
                    <a:bodyPr/>
                    <a:lstStyle/>
                    <a:p>
                      <a:pPr marL="264160" marR="0" indent="-213995">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3.1 Number of Municipalities implementing financial viability toolkit</a:t>
                      </a:r>
                      <a:endParaRPr lang="en-US" sz="2000" dirty="0">
                        <a:effectLst/>
                        <a:latin typeface="Arial" panose="020B0604020202020204" pitchFamily="34" charset="0"/>
                        <a:ea typeface="+mn-ea"/>
                        <a:cs typeface="Arial" panose="020B0604020202020204" pitchFamily="34" charset="0"/>
                      </a:endParaRPr>
                    </a:p>
                  </a:txBody>
                  <a:tcPr marL="0" marR="0" marT="0" marB="0"/>
                </a:tc>
                <a:tc>
                  <a:txBody>
                    <a:bodyPr/>
                    <a:lstStyle/>
                    <a:p>
                      <a:pPr marL="49530" marR="41275">
                        <a:lnSpc>
                          <a:spcPct val="100000"/>
                        </a:lnSpc>
                        <a:spcBef>
                          <a:spcPts val="60"/>
                        </a:spcBef>
                        <a:spcAft>
                          <a:spcPts val="0"/>
                        </a:spcAft>
                      </a:pPr>
                      <a:r>
                        <a:rPr lang="en-US" sz="1600" dirty="0">
                          <a:effectLst/>
                          <a:latin typeface="Arial" panose="020B0604020202020204" pitchFamily="34" charset="0"/>
                          <a:cs typeface="Arial" panose="020B0604020202020204" pitchFamily="34" charset="0"/>
                        </a:rPr>
                        <a:t>257 municipalities implementing Financial Viability Toolkit to improve municipal financial viability by 2025</a:t>
                      </a:r>
                      <a:endParaRPr lang="en-US" sz="2000" dirty="0">
                        <a:effectLst/>
                        <a:latin typeface="Arial" panose="020B0604020202020204" pitchFamily="34" charset="0"/>
                        <a:ea typeface="+mn-ea"/>
                        <a:cs typeface="Arial" panose="020B0604020202020204" pitchFamily="34" charset="0"/>
                      </a:endParaRPr>
                    </a:p>
                  </a:txBody>
                  <a:tcPr marL="0" marR="0" marT="0" marB="0"/>
                </a:tc>
                <a:extLst>
                  <a:ext uri="{0D108BD9-81ED-4DB2-BD59-A6C34878D82A}">
                    <a16:rowId xmlns:a16="http://schemas.microsoft.com/office/drawing/2014/main" val="491879703"/>
                  </a:ext>
                </a:extLst>
              </a:tr>
              <a:tr h="351644">
                <a:tc vMerge="1">
                  <a:txBody>
                    <a:bodyPr/>
                    <a:lstStyle/>
                    <a:p>
                      <a:endParaRPr lang="en-US"/>
                    </a:p>
                  </a:txBody>
                  <a:tcPr/>
                </a:tc>
                <a:tc>
                  <a:txBody>
                    <a:bodyPr/>
                    <a:lstStyle/>
                    <a:p>
                      <a:pPr marL="264160" marR="0" indent="-213995">
                        <a:lnSpc>
                          <a:spcPct val="100000"/>
                        </a:lnSpc>
                        <a:spcBef>
                          <a:spcPts val="60"/>
                        </a:spcBef>
                        <a:spcAft>
                          <a:spcPts val="0"/>
                        </a:spcAft>
                      </a:pPr>
                      <a:r>
                        <a:rPr lang="en-US" sz="1600" dirty="0">
                          <a:effectLst/>
                          <a:latin typeface="Arial" panose="020B0604020202020204" pitchFamily="34" charset="0"/>
                          <a:cs typeface="Arial" panose="020B0604020202020204" pitchFamily="34" charset="0"/>
                        </a:rPr>
                        <a:t>3.2 % reduction of municipalities with unfunded budgets</a:t>
                      </a:r>
                      <a:endParaRPr lang="en-US" sz="2000" dirty="0">
                        <a:effectLst/>
                        <a:latin typeface="Arial" panose="020B0604020202020204" pitchFamily="34" charset="0"/>
                        <a:ea typeface="+mn-ea"/>
                        <a:cs typeface="Arial" panose="020B0604020202020204" pitchFamily="34" charset="0"/>
                      </a:endParaRPr>
                    </a:p>
                  </a:txBody>
                  <a:tcPr marL="0" marR="0" marT="0" marB="0"/>
                </a:tc>
                <a:tc>
                  <a:txBody>
                    <a:bodyPr/>
                    <a:lstStyle/>
                    <a:p>
                      <a:pPr marL="49530" marR="0">
                        <a:lnSpc>
                          <a:spcPct val="100000"/>
                        </a:lnSpc>
                        <a:spcBef>
                          <a:spcPts val="60"/>
                        </a:spcBef>
                        <a:spcAft>
                          <a:spcPts val="0"/>
                        </a:spcAft>
                      </a:pPr>
                      <a:r>
                        <a:rPr lang="en-US" sz="1600" dirty="0">
                          <a:effectLst/>
                          <a:latin typeface="Arial" panose="020B0604020202020204" pitchFamily="34" charset="0"/>
                          <a:cs typeface="Arial" panose="020B0604020202020204" pitchFamily="34" charset="0"/>
                        </a:rPr>
                        <a:t>50% reduction of municipalities with unfunded budgets by 2025</a:t>
                      </a:r>
                      <a:endParaRPr lang="en-US" sz="2000" dirty="0">
                        <a:effectLst/>
                        <a:latin typeface="Arial" panose="020B0604020202020204" pitchFamily="34" charset="0"/>
                        <a:ea typeface="+mn-ea"/>
                        <a:cs typeface="Arial" panose="020B0604020202020204" pitchFamily="34" charset="0"/>
                      </a:endParaRPr>
                    </a:p>
                  </a:txBody>
                  <a:tcPr marL="0" marR="0" marT="0" marB="0"/>
                </a:tc>
                <a:extLst>
                  <a:ext uri="{0D108BD9-81ED-4DB2-BD59-A6C34878D82A}">
                    <a16:rowId xmlns:a16="http://schemas.microsoft.com/office/drawing/2014/main" val="2114159784"/>
                  </a:ext>
                </a:extLst>
              </a:tr>
              <a:tr h="531686">
                <a:tc vMerge="1">
                  <a:txBody>
                    <a:bodyPr/>
                    <a:lstStyle/>
                    <a:p>
                      <a:endParaRPr lang="en-US"/>
                    </a:p>
                  </a:txBody>
                  <a:tcPr/>
                </a:tc>
                <a:tc>
                  <a:txBody>
                    <a:bodyPr/>
                    <a:lstStyle/>
                    <a:p>
                      <a:pPr marL="264160" marR="419735" indent="-213995">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3.3 Reduction in the number of</a:t>
                      </a:r>
                      <a:endParaRPr lang="en-US" sz="2000" dirty="0">
                        <a:effectLst/>
                        <a:latin typeface="Arial" panose="020B0604020202020204" pitchFamily="34" charset="0"/>
                        <a:cs typeface="Arial" panose="020B0604020202020204" pitchFamily="34" charset="0"/>
                      </a:endParaRPr>
                    </a:p>
                    <a:p>
                      <a:pPr marL="264160" marR="0">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municipalities with</a:t>
                      </a:r>
                      <a:endParaRPr lang="en-US" sz="2000" dirty="0">
                        <a:effectLst/>
                        <a:latin typeface="Arial" panose="020B0604020202020204" pitchFamily="34" charset="0"/>
                        <a:cs typeface="Arial" panose="020B0604020202020204" pitchFamily="34" charset="0"/>
                      </a:endParaRPr>
                    </a:p>
                    <a:p>
                      <a:pPr marL="264160" marR="0">
                        <a:lnSpc>
                          <a:spcPct val="100000"/>
                        </a:lnSpc>
                        <a:spcBef>
                          <a:spcPts val="150"/>
                        </a:spcBef>
                        <a:spcAft>
                          <a:spcPts val="0"/>
                        </a:spcAft>
                      </a:pPr>
                      <a:r>
                        <a:rPr lang="en-US" sz="1600" dirty="0">
                          <a:effectLst/>
                          <a:latin typeface="Arial" panose="020B0604020202020204" pitchFamily="34" charset="0"/>
                          <a:cs typeface="Arial" panose="020B0604020202020204" pitchFamily="34" charset="0"/>
                        </a:rPr>
                        <a:t>qualified audit opinion</a:t>
                      </a:r>
                      <a:endParaRPr lang="en-US" sz="2000" dirty="0">
                        <a:effectLst/>
                        <a:latin typeface="Arial" panose="020B0604020202020204" pitchFamily="34" charset="0"/>
                        <a:ea typeface="+mn-ea"/>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Municipal negative audit opinions reduced from 114 to 29 by 2025</a:t>
                      </a:r>
                      <a:endParaRPr lang="en-US" sz="2000" dirty="0">
                        <a:effectLst/>
                        <a:latin typeface="Arial" panose="020B0604020202020204" pitchFamily="34" charset="0"/>
                        <a:ea typeface="+mn-ea"/>
                        <a:cs typeface="Arial" panose="020B0604020202020204" pitchFamily="34" charset="0"/>
                      </a:endParaRPr>
                    </a:p>
                  </a:txBody>
                  <a:tcPr marL="0" marR="0" marT="0" marB="0"/>
                </a:tc>
                <a:extLst>
                  <a:ext uri="{0D108BD9-81ED-4DB2-BD59-A6C34878D82A}">
                    <a16:rowId xmlns:a16="http://schemas.microsoft.com/office/drawing/2014/main" val="1905376675"/>
                  </a:ext>
                </a:extLst>
              </a:tr>
              <a:tr h="377042">
                <a:tc vMerge="1">
                  <a:txBody>
                    <a:bodyPr/>
                    <a:lstStyle/>
                    <a:p>
                      <a:endParaRPr lang="en-US"/>
                    </a:p>
                  </a:txBody>
                  <a:tcPr/>
                </a:tc>
                <a:tc>
                  <a:txBody>
                    <a:bodyPr/>
                    <a:lstStyle/>
                    <a:p>
                      <a:pPr marL="264160" marR="72390" indent="-213995">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3.4</a:t>
                      </a:r>
                      <a:r>
                        <a:rPr lang="en-US" sz="1600" spc="3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a:t>
                      </a:r>
                      <a:r>
                        <a:rPr lang="en-US" sz="1600" spc="-165"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reduction</a:t>
                      </a:r>
                      <a:r>
                        <a:rPr lang="en-US" sz="1600" spc="-165"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in</a:t>
                      </a:r>
                      <a:r>
                        <a:rPr lang="en-US" sz="1600" spc="-165" dirty="0">
                          <a:effectLst/>
                          <a:latin typeface="Arial" panose="020B0604020202020204" pitchFamily="34" charset="0"/>
                          <a:cs typeface="Arial" panose="020B0604020202020204" pitchFamily="34" charset="0"/>
                        </a:rPr>
                        <a:t> </a:t>
                      </a:r>
                      <a:r>
                        <a:rPr lang="en-US" sz="1600" spc="-15" dirty="0">
                          <a:effectLst/>
                          <a:latin typeface="Arial" panose="020B0604020202020204" pitchFamily="34" charset="0"/>
                          <a:cs typeface="Arial" panose="020B0604020202020204" pitchFamily="34" charset="0"/>
                        </a:rPr>
                        <a:t>debtors' </a:t>
                      </a:r>
                      <a:r>
                        <a:rPr lang="en-US" sz="1600" dirty="0">
                          <a:effectLst/>
                          <a:latin typeface="Arial" panose="020B0604020202020204" pitchFamily="34" charset="0"/>
                          <a:cs typeface="Arial" panose="020B0604020202020204" pitchFamily="34" charset="0"/>
                        </a:rPr>
                        <a:t>book of</a:t>
                      </a:r>
                      <a:r>
                        <a:rPr lang="en-US" sz="1600" spc="-11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municipalities</a:t>
                      </a:r>
                      <a:endParaRPr lang="en-US" sz="2000" dirty="0">
                        <a:effectLst/>
                        <a:latin typeface="Arial" panose="020B0604020202020204" pitchFamily="34" charset="0"/>
                        <a:ea typeface="+mn-ea"/>
                        <a:cs typeface="Arial" panose="020B0604020202020204" pitchFamily="34" charset="0"/>
                      </a:endParaRPr>
                    </a:p>
                  </a:txBody>
                  <a:tcPr marL="0" marR="0" marT="0" marB="0"/>
                </a:tc>
                <a:tc>
                  <a:txBody>
                    <a:bodyPr/>
                    <a:lstStyle/>
                    <a:p>
                      <a:pPr marL="49530" marR="147955">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Reduction in the debtor's book by 50 % by 2025</a:t>
                      </a:r>
                      <a:endParaRPr lang="en-US" sz="2000" dirty="0">
                        <a:effectLst/>
                        <a:latin typeface="Arial" panose="020B0604020202020204" pitchFamily="34" charset="0"/>
                        <a:ea typeface="+mn-ea"/>
                        <a:cs typeface="Arial" panose="020B0604020202020204" pitchFamily="34" charset="0"/>
                      </a:endParaRPr>
                    </a:p>
                  </a:txBody>
                  <a:tcPr marL="0" marR="0" marT="0" marB="0"/>
                </a:tc>
                <a:extLst>
                  <a:ext uri="{0D108BD9-81ED-4DB2-BD59-A6C34878D82A}">
                    <a16:rowId xmlns:a16="http://schemas.microsoft.com/office/drawing/2014/main" val="1096572523"/>
                  </a:ext>
                </a:extLst>
              </a:tr>
              <a:tr h="531724">
                <a:tc vMerge="1">
                  <a:txBody>
                    <a:bodyPr/>
                    <a:lstStyle/>
                    <a:p>
                      <a:endParaRPr lang="en-US"/>
                    </a:p>
                  </a:txBody>
                  <a:tcPr/>
                </a:tc>
                <a:tc>
                  <a:txBody>
                    <a:bodyPr/>
                    <a:lstStyle/>
                    <a:p>
                      <a:pPr marL="264160" marR="71120" indent="-213995">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3.5 Roll-out revenue management systems to Increase revenue collection rate</a:t>
                      </a:r>
                      <a:endParaRPr lang="en-US" sz="2000" dirty="0">
                        <a:effectLst/>
                        <a:latin typeface="Arial" panose="020B0604020202020204" pitchFamily="34" charset="0"/>
                        <a:ea typeface="+mn-ea"/>
                        <a:cs typeface="Arial" panose="020B0604020202020204" pitchFamily="34" charset="0"/>
                      </a:endParaRPr>
                    </a:p>
                  </a:txBody>
                  <a:tcPr marL="0" marR="0" marT="0" marB="0"/>
                </a:tc>
                <a:tc>
                  <a:txBody>
                    <a:bodyPr/>
                    <a:lstStyle/>
                    <a:p>
                      <a:pPr marL="49530" marR="28575">
                        <a:lnSpc>
                          <a:spcPct val="100000"/>
                        </a:lnSpc>
                        <a:spcBef>
                          <a:spcPts val="60"/>
                        </a:spcBef>
                        <a:spcAft>
                          <a:spcPts val="0"/>
                        </a:spcAft>
                      </a:pPr>
                      <a:r>
                        <a:rPr lang="en-US" sz="1600" dirty="0">
                          <a:effectLst/>
                          <a:latin typeface="Arial" panose="020B0604020202020204" pitchFamily="34" charset="0"/>
                          <a:cs typeface="Arial" panose="020B0604020202020204" pitchFamily="34" charset="0"/>
                        </a:rPr>
                        <a:t>Roll-out revenue management systems to Increase revenue collection rate to at least 95% norm by 2025</a:t>
                      </a:r>
                      <a:endParaRPr lang="en-US" sz="2000" dirty="0">
                        <a:effectLst/>
                        <a:latin typeface="Arial" panose="020B0604020202020204" pitchFamily="34" charset="0"/>
                        <a:ea typeface="+mn-ea"/>
                        <a:cs typeface="Arial" panose="020B0604020202020204" pitchFamily="34" charset="0"/>
                      </a:endParaRPr>
                    </a:p>
                  </a:txBody>
                  <a:tcPr marL="0" marR="0" marT="0" marB="0"/>
                </a:tc>
                <a:extLst>
                  <a:ext uri="{0D108BD9-81ED-4DB2-BD59-A6C34878D82A}">
                    <a16:rowId xmlns:a16="http://schemas.microsoft.com/office/drawing/2014/main" val="2503284540"/>
                  </a:ext>
                </a:extLst>
              </a:tr>
              <a:tr h="531724">
                <a:tc>
                  <a:txBody>
                    <a:bodyPr/>
                    <a:lstStyle/>
                    <a:p>
                      <a:pPr marL="50800" marR="0">
                        <a:lnSpc>
                          <a:spcPct val="100000"/>
                        </a:lnSpc>
                        <a:spcBef>
                          <a:spcPts val="215"/>
                        </a:spcBef>
                        <a:spcAft>
                          <a:spcPts val="0"/>
                        </a:spcAft>
                      </a:pPr>
                      <a:r>
                        <a:rPr lang="en-US" sz="1600">
                          <a:effectLst/>
                          <a:latin typeface="Arial" panose="020B0604020202020204" pitchFamily="34" charset="0"/>
                          <a:cs typeface="Arial" panose="020B0604020202020204" pitchFamily="34" charset="0"/>
                        </a:rPr>
                        <a:t>Sustained Good Municipal Governance</a:t>
                      </a:r>
                      <a:endParaRPr lang="en-US" sz="2000">
                        <a:effectLst/>
                        <a:latin typeface="Arial" panose="020B0604020202020204" pitchFamily="34" charset="0"/>
                        <a:ea typeface="DejaVu Sans"/>
                        <a:cs typeface="Arial" panose="020B0604020202020204" pitchFamily="34" charset="0"/>
                      </a:endParaRPr>
                    </a:p>
                  </a:txBody>
                  <a:tcPr marL="0" marR="0" marT="0" marB="0"/>
                </a:tc>
                <a:tc>
                  <a:txBody>
                    <a:bodyPr/>
                    <a:lstStyle/>
                    <a:p>
                      <a:pPr marL="264160" marR="0" indent="-213995">
                        <a:lnSpc>
                          <a:spcPct val="100000"/>
                        </a:lnSpc>
                        <a:spcBef>
                          <a:spcPts val="60"/>
                        </a:spcBef>
                        <a:spcAft>
                          <a:spcPts val="0"/>
                        </a:spcAft>
                      </a:pPr>
                      <a:r>
                        <a:rPr lang="en-US" sz="1600" dirty="0">
                          <a:effectLst/>
                          <a:latin typeface="Arial" panose="020B0604020202020204" pitchFamily="34" charset="0"/>
                          <a:cs typeface="Arial" panose="020B0604020202020204" pitchFamily="34" charset="0"/>
                        </a:rPr>
                        <a:t>3.6 Municipal Structures Amendment Act implemented by provinces and municipalities</a:t>
                      </a:r>
                      <a:endParaRPr lang="en-US" sz="2000" dirty="0">
                        <a:effectLst/>
                        <a:latin typeface="Arial" panose="020B0604020202020204" pitchFamily="34" charset="0"/>
                        <a:ea typeface="+mn-ea"/>
                        <a:cs typeface="Arial" panose="020B0604020202020204" pitchFamily="34" charset="0"/>
                      </a:endParaRPr>
                    </a:p>
                  </a:txBody>
                  <a:tcPr marL="0" marR="0" marT="0" marB="0"/>
                </a:tc>
                <a:tc>
                  <a:txBody>
                    <a:bodyPr/>
                    <a:lstStyle/>
                    <a:p>
                      <a:pPr marL="49530" marR="0">
                        <a:lnSpc>
                          <a:spcPct val="100000"/>
                        </a:lnSpc>
                        <a:spcBef>
                          <a:spcPts val="215"/>
                        </a:spcBef>
                        <a:spcAft>
                          <a:spcPts val="0"/>
                        </a:spcAft>
                      </a:pPr>
                      <a:r>
                        <a:rPr lang="en-US" sz="1600" dirty="0">
                          <a:effectLst/>
                          <a:latin typeface="Arial" panose="020B0604020202020204" pitchFamily="34" charset="0"/>
                          <a:cs typeface="Arial" panose="020B0604020202020204" pitchFamily="34" charset="0"/>
                        </a:rPr>
                        <a:t>Municipal Structures Amendment Act implemented by provinces and municipalities</a:t>
                      </a:r>
                      <a:endParaRPr lang="en-US" sz="2000" dirty="0">
                        <a:effectLst/>
                        <a:latin typeface="Arial" panose="020B0604020202020204" pitchFamily="34" charset="0"/>
                        <a:ea typeface="+mn-ea"/>
                        <a:cs typeface="Arial" panose="020B0604020202020204" pitchFamily="34" charset="0"/>
                      </a:endParaRPr>
                    </a:p>
                  </a:txBody>
                  <a:tcPr marL="0" marR="0" marT="0" marB="0"/>
                </a:tc>
                <a:extLst>
                  <a:ext uri="{0D108BD9-81ED-4DB2-BD59-A6C34878D82A}">
                    <a16:rowId xmlns:a16="http://schemas.microsoft.com/office/drawing/2014/main" val="3982207467"/>
                  </a:ext>
                </a:extLst>
              </a:tr>
            </a:tbl>
          </a:graphicData>
        </a:graphic>
      </p:graphicFrame>
    </p:spTree>
    <p:extLst>
      <p:ext uri="{BB962C8B-B14F-4D97-AF65-F5344CB8AC3E}">
        <p14:creationId xmlns:p14="http://schemas.microsoft.com/office/powerpoint/2010/main" val="35533057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16122</TotalTime>
  <Words>6575</Words>
  <Application>Microsoft Office PowerPoint</Application>
  <PresentationFormat>Widescreen</PresentationFormat>
  <Paragraphs>1081</Paragraphs>
  <Slides>45</Slides>
  <Notes>9</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   DEPARTMENT OF COOPERATIVE GOVERNANCE    STRATEGIC PLAN 2020-2025(MTSF) AND ANNUAL PERFORMANCE PLAN 2020-2023 (MTEF)  SELECT COMMITTEE ON COOPERATIVE GOVERNANCE AND TRADITIONAL AFFAIRS </vt:lpstr>
      <vt:lpstr>Presentation Outline </vt:lpstr>
      <vt:lpstr>PowerPoint Presentation</vt:lpstr>
      <vt:lpstr>PART A: DCOG STRATEGIC PLAN 2020-2025 (MTSF) </vt:lpstr>
      <vt:lpstr>PowerPoint Presentation</vt:lpstr>
      <vt:lpstr>PowerPoint Presentation</vt:lpstr>
      <vt:lpstr>PowerPoint Presentation</vt:lpstr>
      <vt:lpstr>PROGRAMME 2: REGIONAL AND URBAN DEVELOPMENT AND LEGISLATIVE SUPPORT</vt:lpstr>
      <vt:lpstr>PROGRAMME 3: INSTITUTIONAL DEVELOPMENT </vt:lpstr>
      <vt:lpstr>PROGRAMME 4 NATIONAL DISASTER MANAGEMENT CENTRE</vt:lpstr>
      <vt:lpstr>PROGRAMME 5: LOCAL GOVERNMENT SUPPORT AND INTERVENTIONS MANAGEMENT </vt:lpstr>
      <vt:lpstr>PROGRAMME 6: COMMUNITY WORK PROGRAMME</vt:lpstr>
      <vt:lpstr>PART B: DCOG ANNUAL PERFORMANCE PLAN 2020-2023 (MTEF)</vt:lpstr>
      <vt:lpstr>SUMMARY OF APP TARGETS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C: COGTA’S KEY AREAS OF WORK ON COVID-19</vt:lpstr>
      <vt:lpstr>LOCAL GOVERNMENT SECTOR - TASKS</vt:lpstr>
      <vt:lpstr>CHALLENGES RAISED BY THE LOCAL GOVERNMENT SECTOR</vt:lpstr>
      <vt:lpstr>LG RESPONSE TO COVID-19</vt:lpstr>
      <vt:lpstr>PowerPoint Presentation</vt:lpstr>
      <vt:lpstr>WORKING PROGRESS IN RESPONSE TO COVID-19 </vt:lpstr>
      <vt:lpstr>ACTIVATION OF DISASTER OPERATION CENTRE </vt:lpstr>
      <vt:lpstr>SERVICE DELIVERY INITIATIVES</vt:lpstr>
      <vt:lpstr>FUNDING RESOURCES</vt:lpstr>
      <vt:lpstr>STRATEGIC NATIONAL DELIVERY PARTNERS</vt:lpstr>
      <vt:lpstr>PRIVATE SECTOR CONTRIBUTION TO LG SECTOR</vt:lpstr>
      <vt:lpstr>BUSINESS CONTINUITY PLANS FOR COGTA ENTITIES </vt:lpstr>
      <vt:lpstr>COMMUNICATION </vt:lpstr>
      <vt:lpstr>PowerPoint Presentation</vt:lpstr>
      <vt:lpstr>PowerPoint Presentation</vt:lpstr>
      <vt:lpstr>PART D: 2020 ESTIMATES OF NATIONAL EXPENDITURE ALLOCATIONS</vt:lpstr>
      <vt:lpstr>PowerPoint Presentation</vt:lpstr>
      <vt:lpstr>2020 ENE ALLOCATIONS PER ECONOMIC CLASSIFICATION</vt:lpstr>
      <vt:lpstr>2020 ENE ALLOCATIONS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Marnak</dc:creator>
  <cp:lastModifiedBy>thobanimatheza@gmail.com</cp:lastModifiedBy>
  <cp:revision>809</cp:revision>
  <cp:lastPrinted>2020-03-13T11:45:13Z</cp:lastPrinted>
  <dcterms:created xsi:type="dcterms:W3CDTF">2013-07-25T08:21:36Z</dcterms:created>
  <dcterms:modified xsi:type="dcterms:W3CDTF">2020-05-15T15:56:23Z</dcterms:modified>
</cp:coreProperties>
</file>