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26"/>
  </p:notesMasterIdLst>
  <p:sldIdLst>
    <p:sldId id="515" r:id="rId3"/>
    <p:sldId id="700" r:id="rId4"/>
    <p:sldId id="643" r:id="rId5"/>
    <p:sldId id="701" r:id="rId6"/>
    <p:sldId id="698" r:id="rId7"/>
    <p:sldId id="699" r:id="rId8"/>
    <p:sldId id="660" r:id="rId9"/>
    <p:sldId id="668" r:id="rId10"/>
    <p:sldId id="672" r:id="rId11"/>
    <p:sldId id="674" r:id="rId12"/>
    <p:sldId id="677" r:id="rId13"/>
    <p:sldId id="679" r:id="rId14"/>
    <p:sldId id="702" r:id="rId15"/>
    <p:sldId id="634" r:id="rId16"/>
    <p:sldId id="689" r:id="rId17"/>
    <p:sldId id="703" r:id="rId18"/>
    <p:sldId id="690" r:id="rId19"/>
    <p:sldId id="692" r:id="rId20"/>
    <p:sldId id="693" r:id="rId21"/>
    <p:sldId id="694" r:id="rId22"/>
    <p:sldId id="704" r:id="rId23"/>
    <p:sldId id="705" r:id="rId24"/>
    <p:sldId id="377" r:id="rId25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tty Rammutla" initials="BR" lastIdx="6" clrIdx="0">
    <p:extLst>
      <p:ext uri="{19B8F6BF-5375-455C-9EA6-DF929625EA0E}">
        <p15:presenceInfo xmlns:p15="http://schemas.microsoft.com/office/powerpoint/2012/main" userId="S::Betty@DTPS.GOV.ZA::a45a7f00-13be-4e15-990d-85d43b6cfa59" providerId="AD"/>
      </p:ext>
    </p:extLst>
  </p:cmAuthor>
  <p:cmAuthor id="2" name="Nosisi Madlanga" initials="NM" lastIdx="5" clrIdx="1">
    <p:extLst>
      <p:ext uri="{19B8F6BF-5375-455C-9EA6-DF929625EA0E}">
        <p15:presenceInfo xmlns:p15="http://schemas.microsoft.com/office/powerpoint/2012/main" userId="S-1-5-21-2380184862-309048139-2695422336-321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0066"/>
    <a:srgbClr val="FF9933"/>
    <a:srgbClr val="ED9D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83" autoAdjust="0"/>
    <p:restoredTop sz="93721" autoAdjust="0"/>
  </p:normalViewPr>
  <p:slideViewPr>
    <p:cSldViewPr>
      <p:cViewPr varScale="1">
        <p:scale>
          <a:sx n="69" d="100"/>
          <a:sy n="69" d="100"/>
        </p:scale>
        <p:origin x="125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0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66"/>
    </p:cViewPr>
  </p:sorterViewPr>
  <p:notesViewPr>
    <p:cSldViewPr>
      <p:cViewPr varScale="1">
        <p:scale>
          <a:sx n="38" d="100"/>
          <a:sy n="38" d="100"/>
        </p:scale>
        <p:origin x="2438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5-06T11:55:52.969" idx="2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475" cy="497046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40" y="2"/>
            <a:ext cx="2950475" cy="497046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80B2BAE0-BDD1-4E53-B110-9B1501B92B77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80" y="4721941"/>
            <a:ext cx="5447030" cy="4473416"/>
          </a:xfrm>
          <a:prstGeom prst="rect">
            <a:avLst/>
          </a:prstGeom>
        </p:spPr>
        <p:txBody>
          <a:bodyPr vert="horz" lIns="91568" tIns="45784" rIns="91568" bIns="4578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42155"/>
            <a:ext cx="2950475" cy="497046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40" y="9442155"/>
            <a:ext cx="2950475" cy="497046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C78CC770-E5F4-4CD9-8D03-357033108C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89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CC770-E5F4-4CD9-8D03-357033108C7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988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CC770-E5F4-4CD9-8D03-357033108C7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004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CC770-E5F4-4CD9-8D03-357033108C7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637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CC770-E5F4-4CD9-8D03-357033108C7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013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Untitled-1-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556792"/>
            <a:ext cx="5472608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3068960"/>
            <a:ext cx="5472608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267EC-8EEE-47D3-BBAD-645ED26E587A}" type="datetime1">
              <a:rPr lang="en-US" smtClean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AF37-56A7-4E2F-87A5-0FC0E3D02D6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797152"/>
            <a:ext cx="1440160" cy="14401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1FF0-6BAB-4BFE-B533-E9C5AA2E550C}" type="datetime1">
              <a:rPr lang="en-US" smtClean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AF37-56A7-4E2F-87A5-0FC0E3D02D6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85" y="-13775"/>
            <a:ext cx="1210527" cy="12105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688"/>
            <a:ext cx="2057400" cy="5505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688"/>
            <a:ext cx="6019800" cy="5505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FC57-D8E7-4599-896B-AA95AB66F078}" type="datetime1">
              <a:rPr lang="en-US" smtClean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AF37-56A7-4E2F-87A5-0FC0E3D02D6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85" y="-13775"/>
            <a:ext cx="1210527" cy="12105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Untitled-1-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556792"/>
            <a:ext cx="5472608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3068960"/>
            <a:ext cx="5472608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71172-57E6-459F-9477-5D8095E0637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5/15/2020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D1AF37-56A7-4E2F-87A5-0FC0E3D02D6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797152"/>
            <a:ext cx="1440160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668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C0B75-6CEC-49DD-BDF8-B18DB677CCC6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5/15/2020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D1AF37-56A7-4E2F-87A5-0FC0E3D02D6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85" y="-13775"/>
            <a:ext cx="1210527" cy="1210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058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Untitled-1-1"/>
          <p:cNvPicPr>
            <a:picLocks noChangeAspect="1" noChangeArrowheads="1"/>
          </p:cNvPicPr>
          <p:nvPr userDrawn="1"/>
        </p:nvPicPr>
        <p:blipFill>
          <a:blip r:embed="rId2" cstate="print"/>
          <a:srcRect t="70983" b="10121"/>
          <a:stretch>
            <a:fillRect/>
          </a:stretch>
        </p:blipFill>
        <p:spPr bwMode="auto">
          <a:xfrm>
            <a:off x="0" y="0"/>
            <a:ext cx="914558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37099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0" cap="none" baseline="0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CC2730-985D-4F19-8253-162F4972E108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5/15/2020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D1AF37-56A7-4E2F-87A5-0FC0E3D02D6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945" y="-13775"/>
            <a:ext cx="1570567" cy="1570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965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41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41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0FEBB0-68F8-4613-B2BA-B16D375B9E6F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5/15/2020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D1AF37-56A7-4E2F-87A5-0FC0E3D02D6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85" y="-13775"/>
            <a:ext cx="1210527" cy="1210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952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E77F04-C8AB-45EB-AF77-106F884F131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5/15/2020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D1AF37-56A7-4E2F-87A5-0FC0E3D02D6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85" y="-13775"/>
            <a:ext cx="1210527" cy="1210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266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8A41BA-B472-4EF4-A961-0CEA8729A91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5/15/2020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D1AF37-56A7-4E2F-87A5-0FC0E3D02D6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85" y="-13775"/>
            <a:ext cx="1210527" cy="1210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550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DFCAEF-5345-4755-870F-7FC44FD3F99A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5/15/2020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D1AF37-56A7-4E2F-87A5-0FC0E3D02D6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85" y="-13775"/>
            <a:ext cx="1210527" cy="1210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505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1488"/>
            <a:ext cx="3008313" cy="1191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91488"/>
            <a:ext cx="5111750" cy="5534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209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4F9344-6633-49FD-A238-1B40D49500B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5/15/2020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D1AF37-56A7-4E2F-87A5-0FC0E3D02D6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85" y="-13775"/>
            <a:ext cx="1210527" cy="1210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92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A702-78F4-4AA0-BA3D-D1664A5761E8}" type="datetime1">
              <a:rPr lang="en-US" smtClean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AF37-56A7-4E2F-87A5-0FC0E3D02D6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85" y="-13775"/>
            <a:ext cx="1210527" cy="12105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E58D2F-A299-44D9-A027-FB4B3B0C1FE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5/15/2020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D1AF37-56A7-4E2F-87A5-0FC0E3D02D6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85" y="-13775"/>
            <a:ext cx="1210527" cy="1210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310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368751-1B9B-482F-B003-209DF065ACD3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5/15/2020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D1AF37-56A7-4E2F-87A5-0FC0E3D02D6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85" y="-13775"/>
            <a:ext cx="1210527" cy="1210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929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688"/>
            <a:ext cx="2057400" cy="5505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688"/>
            <a:ext cx="6019800" cy="5505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DF1F6-6F4B-4129-B0E3-ED582A87AEB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5/15/2020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D1AF37-56A7-4E2F-87A5-0FC0E3D02D6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85" y="-13775"/>
            <a:ext cx="1210527" cy="1210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57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Untitled-1-1"/>
          <p:cNvPicPr>
            <a:picLocks noChangeAspect="1" noChangeArrowheads="1"/>
          </p:cNvPicPr>
          <p:nvPr userDrawn="1"/>
        </p:nvPicPr>
        <p:blipFill>
          <a:blip r:embed="rId2" cstate="print"/>
          <a:srcRect t="70983" b="10121"/>
          <a:stretch>
            <a:fillRect/>
          </a:stretch>
        </p:blipFill>
        <p:spPr bwMode="auto">
          <a:xfrm>
            <a:off x="0" y="0"/>
            <a:ext cx="914558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37099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0" cap="none" baseline="0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9CB5A-3028-4DCD-A8A3-FAD205903327}" type="datetime1">
              <a:rPr lang="en-US" smtClean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AF37-56A7-4E2F-87A5-0FC0E3D02D6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945" y="-13775"/>
            <a:ext cx="1570567" cy="15705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41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41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1337-99A3-44AB-801C-F7A4FA0C9762}" type="datetime1">
              <a:rPr lang="en-US" smtClean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AF37-56A7-4E2F-87A5-0FC0E3D02D6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85" y="-13775"/>
            <a:ext cx="1210527" cy="12105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F0FE-B74F-4564-B398-3D561A0AD7C0}" type="datetime1">
              <a:rPr lang="en-US" smtClean="0"/>
              <a:t>5/15/2020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AF37-56A7-4E2F-87A5-0FC0E3D02D6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85" y="-13775"/>
            <a:ext cx="1210527" cy="12105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1CCA-A1A2-4D69-95AB-3ED5388C0229}" type="datetime1">
              <a:rPr lang="en-US" smtClean="0"/>
              <a:t>5/15/2020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AF37-56A7-4E2F-87A5-0FC0E3D02D6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85" y="-13775"/>
            <a:ext cx="1210527" cy="12105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245C-B2A3-4174-B15D-49AB2FEF84B5}" type="datetime1">
              <a:rPr lang="en-US" smtClean="0"/>
              <a:t>5/15/2020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AF37-56A7-4E2F-87A5-0FC0E3D02D6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85" y="-13775"/>
            <a:ext cx="1210527" cy="12105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1488"/>
            <a:ext cx="3008313" cy="1191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91488"/>
            <a:ext cx="5111750" cy="5534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209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1E40-3566-4BD6-9FCB-06182F1E3CCC}" type="datetime1">
              <a:rPr lang="en-US" smtClean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AF37-56A7-4E2F-87A5-0FC0E3D02D6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85" y="-13775"/>
            <a:ext cx="1210527" cy="12105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88B0-2424-4AC6-88F2-AE7A639D9699}" type="datetime1">
              <a:rPr lang="en-US" smtClean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AF37-56A7-4E2F-87A5-0FC0E3D02D6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85" y="-13775"/>
            <a:ext cx="1210527" cy="121052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19256" cy="796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141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17D11-E427-410C-9C3A-E9F47253E1B2}" type="datetime1">
              <a:rPr lang="en-US" smtClean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1AF37-56A7-4E2F-87A5-0FC0E3D02D6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0"/>
            <a:ext cx="9145588" cy="620688"/>
            <a:chOff x="0" y="0"/>
            <a:chExt cx="9145588" cy="620688"/>
          </a:xfrm>
        </p:grpSpPr>
        <p:pic>
          <p:nvPicPr>
            <p:cNvPr id="10" name="Picture 7" descr="Untitled-1-1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 b="90952"/>
            <a:stretch>
              <a:fillRect/>
            </a:stretch>
          </p:blipFill>
          <p:spPr bwMode="auto">
            <a:xfrm>
              <a:off x="0" y="0"/>
              <a:ext cx="9145588" cy="620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7" descr="Untitled-1-1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 l="9049" t="70983" r="64968" b="10121"/>
            <a:stretch>
              <a:fillRect/>
            </a:stretch>
          </p:blipFill>
          <p:spPr bwMode="auto">
            <a:xfrm>
              <a:off x="0" y="0"/>
              <a:ext cx="1122000" cy="61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19256" cy="796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141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7316A7-85C3-4323-99ED-8310D1554C6E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5/15/2020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D1AF37-56A7-4E2F-87A5-0FC0E3D02D6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0"/>
            <a:ext cx="9145588" cy="620688"/>
            <a:chOff x="0" y="0"/>
            <a:chExt cx="9145588" cy="620688"/>
          </a:xfrm>
        </p:grpSpPr>
        <p:pic>
          <p:nvPicPr>
            <p:cNvPr id="10" name="Picture 7" descr="Untitled-1-1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 b="90952"/>
            <a:stretch>
              <a:fillRect/>
            </a:stretch>
          </p:blipFill>
          <p:spPr bwMode="auto">
            <a:xfrm>
              <a:off x="0" y="0"/>
              <a:ext cx="9145588" cy="620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7" descr="Untitled-1-1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 l="9049" t="70983" r="64968" b="10121"/>
            <a:stretch>
              <a:fillRect/>
            </a:stretch>
          </p:blipFill>
          <p:spPr bwMode="auto">
            <a:xfrm>
              <a:off x="0" y="0"/>
              <a:ext cx="1122000" cy="61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10113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04664"/>
            <a:ext cx="8640960" cy="4680520"/>
          </a:xfrm>
        </p:spPr>
        <p:txBody>
          <a:bodyPr>
            <a:normAutofit/>
          </a:bodyPr>
          <a:lstStyle/>
          <a:p>
            <a:pPr algn="ctr"/>
            <a:r>
              <a:rPr lang="en-US" sz="3200" b="1" i="1" dirty="0">
                <a:cs typeface="Arial" panose="020B0604020202020204" pitchFamily="34" charset="0"/>
              </a:rPr>
              <a:t>USAASA &amp; USAF PRESENTATION  ON 2020/21 ANNUAL PERFROMANCE PLAN AND BUDGET </a:t>
            </a:r>
          </a:p>
          <a:p>
            <a:pPr algn="ctr"/>
            <a:r>
              <a:rPr lang="en-US" sz="2200" b="1" dirty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i="1" dirty="0"/>
              <a:t>“</a:t>
            </a:r>
            <a:r>
              <a:rPr lang="en-ZA" sz="2400" b="1" i="1" dirty="0"/>
              <a:t>Universal ICT access and service for all.</a:t>
            </a:r>
            <a:r>
              <a:rPr lang="en-US" sz="2400" i="1" dirty="0"/>
              <a:t>”</a:t>
            </a:r>
          </a:p>
          <a:p>
            <a:pPr algn="ctr"/>
            <a:endParaRPr lang="en-US" sz="2400" i="1" dirty="0"/>
          </a:p>
          <a:p>
            <a:pPr algn="ctr"/>
            <a:r>
              <a:rPr lang="en-US" sz="2400" i="1" dirty="0"/>
              <a:t>Mr. Basil Ford, USAASA Executive Caretaker</a:t>
            </a:r>
          </a:p>
          <a:p>
            <a:pPr algn="ctr"/>
            <a:r>
              <a:rPr lang="en-US" sz="2400" i="1" dirty="0"/>
              <a:t>		</a:t>
            </a:r>
          </a:p>
          <a:p>
            <a:pPr algn="ctr"/>
            <a:endParaRPr lang="en-US" sz="2400" i="1" dirty="0"/>
          </a:p>
          <a:p>
            <a:pPr algn="ctr"/>
            <a:r>
              <a:rPr lang="en-US" sz="2400" i="1" dirty="0"/>
              <a:t>						May 2020</a:t>
            </a:r>
          </a:p>
          <a:p>
            <a:pPr algn="ctr"/>
            <a:r>
              <a:rPr lang="en-GB" sz="2400" dirty="0">
                <a:latin typeface="Arial Narrow" panose="020B0606020202030204" pitchFamily="34" charset="0"/>
              </a:rPr>
              <a:t>                                                                                     </a:t>
            </a:r>
            <a:endParaRPr lang="en-US" sz="4000" i="1" dirty="0"/>
          </a:p>
          <a:p>
            <a:pPr algn="ctr"/>
            <a:endParaRPr lang="en-US" sz="4000" i="1" dirty="0"/>
          </a:p>
          <a:p>
            <a:pPr algn="ctr"/>
            <a:endParaRPr lang="en-US" sz="2400" i="1" dirty="0"/>
          </a:p>
          <a:p>
            <a:pPr algn="ctr"/>
            <a:endParaRPr lang="en-US" sz="2400" i="1" dirty="0"/>
          </a:p>
          <a:p>
            <a:pPr algn="ctr"/>
            <a:endParaRPr lang="en-US" sz="2400" i="1" dirty="0"/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06955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0505EF-40C9-4D99-849C-95606BC4B5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2" name="AutoShape 2" descr="https://encrypted-tbn3.gstatic.com/images?q=tbn:ANd9GcQiefgTw0zZpR1gvDy0PwywVCNYjFfv4Fna8kD_qZmikedmRiSA9g0ni6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3" name="AutoShape 5" descr="https://encrypted-tbn3.gstatic.com/images?q=tbn:ANd9GcSCz2xK3W1aRQauCPqPn9GRwBvgQNCbulrobdsXJbd6c_-3sPpHUjjWw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65176" y="7937"/>
            <a:ext cx="7920856" cy="612751"/>
          </a:xfrm>
        </p:spPr>
        <p:txBody>
          <a:bodyPr>
            <a:normAutofit/>
          </a:bodyPr>
          <a:lstStyle/>
          <a:p>
            <a:pPr algn="ctr"/>
            <a:r>
              <a:rPr lang="en-US" sz="2200" b="1" i="1" dirty="0">
                <a:solidFill>
                  <a:schemeClr val="bg1"/>
                </a:solidFill>
              </a:rPr>
              <a:t>USAASA Programme 1 </a:t>
            </a:r>
          </a:p>
        </p:txBody>
      </p:sp>
      <p:sp>
        <p:nvSpPr>
          <p:cNvPr id="6" name="Rectangle 5"/>
          <p:cNvSpPr/>
          <p:nvPr/>
        </p:nvSpPr>
        <p:spPr>
          <a:xfrm>
            <a:off x="39336" y="166997"/>
            <a:ext cx="6811840" cy="789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en-ZA" sz="3400" b="1" baseline="30000" dirty="0">
              <a:solidFill>
                <a:srgbClr val="1F497D"/>
              </a:solidFill>
              <a:latin typeface="Century Gothic"/>
              <a:cs typeface="Century Gothic"/>
            </a:endParaRPr>
          </a:p>
          <a:p>
            <a:pPr defTabSz="457200"/>
            <a:endParaRPr lang="en-US" sz="3400" b="1" baseline="30000" dirty="0">
              <a:solidFill>
                <a:srgbClr val="1F497D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90770"/>
            <a:ext cx="9143999" cy="5672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 defTabSz="4572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ZA" sz="1400" dirty="0">
                <a:latin typeface="Franklin Gothic Book" panose="020B0503020102020204" pitchFamily="34" charset="0"/>
              </a:rPr>
              <a:t>The purpose of Programme 1: Business Support is to provide strategic leadership, management and support services to the Agency, and to the Universal Service and Access Fund (USAF).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370915"/>
              </p:ext>
            </p:extLst>
          </p:nvPr>
        </p:nvGraphicFramePr>
        <p:xfrm>
          <a:off x="0" y="1357979"/>
          <a:ext cx="9143999" cy="5500022"/>
        </p:xfrm>
        <a:graphic>
          <a:graphicData uri="http://schemas.openxmlformats.org/drawingml/2006/table">
            <a:tbl>
              <a:tblPr firstRow="1" firstCol="1" bandRow="1"/>
              <a:tblGrid>
                <a:gridCol w="1523203">
                  <a:extLst>
                    <a:ext uri="{9D8B030D-6E8A-4147-A177-3AD203B41FA5}">
                      <a16:colId xmlns:a16="http://schemas.microsoft.com/office/drawing/2014/main" val="3921906237"/>
                    </a:ext>
                  </a:extLst>
                </a:gridCol>
                <a:gridCol w="1525592">
                  <a:extLst>
                    <a:ext uri="{9D8B030D-6E8A-4147-A177-3AD203B41FA5}">
                      <a16:colId xmlns:a16="http://schemas.microsoft.com/office/drawing/2014/main" val="2571072932"/>
                    </a:ext>
                  </a:extLst>
                </a:gridCol>
                <a:gridCol w="1523801">
                  <a:extLst>
                    <a:ext uri="{9D8B030D-6E8A-4147-A177-3AD203B41FA5}">
                      <a16:colId xmlns:a16="http://schemas.microsoft.com/office/drawing/2014/main" val="3069563275"/>
                    </a:ext>
                  </a:extLst>
                </a:gridCol>
                <a:gridCol w="1523801">
                  <a:extLst>
                    <a:ext uri="{9D8B030D-6E8A-4147-A177-3AD203B41FA5}">
                      <a16:colId xmlns:a16="http://schemas.microsoft.com/office/drawing/2014/main" val="447086287"/>
                    </a:ext>
                  </a:extLst>
                </a:gridCol>
                <a:gridCol w="1523801">
                  <a:extLst>
                    <a:ext uri="{9D8B030D-6E8A-4147-A177-3AD203B41FA5}">
                      <a16:colId xmlns:a16="http://schemas.microsoft.com/office/drawing/2014/main" val="4229359438"/>
                    </a:ext>
                  </a:extLst>
                </a:gridCol>
                <a:gridCol w="1523801">
                  <a:extLst>
                    <a:ext uri="{9D8B030D-6E8A-4147-A177-3AD203B41FA5}">
                      <a16:colId xmlns:a16="http://schemas.microsoft.com/office/drawing/2014/main" val="1344342490"/>
                    </a:ext>
                  </a:extLst>
                </a:gridCol>
              </a:tblGrid>
              <a:tr h="213599"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OUTPUT INDICATORS</a:t>
                      </a:r>
                      <a:endParaRPr lang="en-ZA" sz="12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2020/21 ANNUAL TARGET</a:t>
                      </a:r>
                      <a:endParaRPr lang="en-ZA" sz="12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QUARTERLY TARGETS</a:t>
                      </a:r>
                      <a:endParaRPr lang="en-ZA" sz="12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557084"/>
                  </a:ext>
                </a:extLst>
              </a:tr>
              <a:tr h="40387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Q1</a:t>
                      </a:r>
                      <a:br>
                        <a:rPr lang="en-ZA" sz="1200" b="1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200" b="1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Apr - Jun 2020</a:t>
                      </a:r>
                      <a:endParaRPr lang="en-ZA" sz="12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Q2</a:t>
                      </a:r>
                      <a:b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Jul - Sep 2020</a:t>
                      </a:r>
                      <a:endParaRPr lang="en-ZA" sz="12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Q3</a:t>
                      </a:r>
                      <a:b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Oct - Dec 2020</a:t>
                      </a:r>
                      <a:endParaRPr lang="en-ZA" sz="12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Q4</a:t>
                      </a:r>
                      <a:br>
                        <a:rPr lang="en-ZA" sz="1200" b="1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200" b="1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Jan - Mar 2021</a:t>
                      </a:r>
                      <a:endParaRPr lang="en-ZA" sz="12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1251"/>
                  </a:ext>
                </a:extLst>
              </a:tr>
              <a:tr h="5877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Capacitate the organisation 	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Key vacant positions in the organisational structure filled </a:t>
                      </a:r>
                      <a:endParaRPr lang="en-ZA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key organisational vacant positions recruited and filled </a:t>
                      </a:r>
                      <a:endParaRPr lang="en-ZA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N/A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05615"/>
                  </a:ext>
                </a:extLst>
              </a:tr>
              <a:tr h="1009680">
                <a:tc>
                  <a:txBody>
                    <a:bodyPr/>
                    <a:lstStyle/>
                    <a:p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Project Management Office to manage BDM rollout 	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Appointment of Project Management Office to manage BDM rollout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Terms of reference (ToR) developed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Project Management Office appointed </a:t>
                      </a:r>
                      <a:endParaRPr lang="en-ZA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600526"/>
                  </a:ext>
                </a:extLst>
              </a:tr>
              <a:tr h="17439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Partnership with organ(s) of state to provide and to monitor broadband connectivity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Appointment of organ(s) of state to manage Broadband connectivity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Relevant Authorisation for the appointment of organ(s) of state obtained </a:t>
                      </a:r>
                    </a:p>
                    <a:p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Organ(s) of State for broadband connectivity appointed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N/A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729105"/>
                  </a:ext>
                </a:extLst>
              </a:tr>
              <a:tr h="15410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Skilled workforce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Workplace Skills Plan (WSP) aligned to USAASA and USAF mandate developed and implemented </a:t>
                      </a:r>
                      <a:endParaRPr lang="en-ZA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Workplace Skills Plan (WSP), aligned to USAASA and USAF mandate, developed and approved. </a:t>
                      </a:r>
                      <a:endParaRPr lang="en-ZA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Planned 1st Quarter Training interventions, aligned to USAASA and USAF mandate, implemented and reported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ZA" dirty="0"/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Planned 2nd Quarter Training interventions, aligned to USAASA and USAF mandate, implemented and reported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Planned 3rd Quarter Training interventions, aligned to USAASA and USAF mandate, implemented and reported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086301"/>
                  </a:ext>
                </a:extLst>
              </a:tr>
            </a:tbl>
          </a:graphicData>
        </a:graphic>
      </p:graphicFrame>
      <p:sp>
        <p:nvSpPr>
          <p:cNvPr id="10" name="Slide Number Placeholder 7"/>
          <p:cNvSpPr txBox="1">
            <a:spLocks/>
          </p:cNvSpPr>
          <p:nvPr/>
        </p:nvSpPr>
        <p:spPr>
          <a:xfrm>
            <a:off x="5004048" y="6525344"/>
            <a:ext cx="504056" cy="332656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162268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encrypted-tbn3.gstatic.com/images?q=tbn:ANd9GcQiefgTw0zZpR1gvDy0PwywVCNYjFfv4Fna8kD_qZmikedmRiSA9g0ni6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3" name="AutoShape 5" descr="https://encrypted-tbn3.gstatic.com/images?q=tbn:ANd9GcSCz2xK3W1aRQauCPqPn9GRwBvgQNCbulrobdsXJbd6c_-3sPpHUjjWw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65176" y="7937"/>
            <a:ext cx="7920856" cy="612751"/>
          </a:xfrm>
        </p:spPr>
        <p:txBody>
          <a:bodyPr>
            <a:normAutofit/>
          </a:bodyPr>
          <a:lstStyle/>
          <a:p>
            <a:pPr algn="ctr"/>
            <a:r>
              <a:rPr lang="en-US" sz="2200" b="1" i="1" dirty="0">
                <a:solidFill>
                  <a:schemeClr val="bg1"/>
                </a:solidFill>
              </a:rPr>
              <a:t>USAASA Programme 1 </a:t>
            </a:r>
          </a:p>
        </p:txBody>
      </p:sp>
      <p:sp>
        <p:nvSpPr>
          <p:cNvPr id="6" name="Rectangle 5"/>
          <p:cNvSpPr/>
          <p:nvPr/>
        </p:nvSpPr>
        <p:spPr>
          <a:xfrm>
            <a:off x="39336" y="166997"/>
            <a:ext cx="6811840" cy="789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en-ZA" sz="3400" b="1" baseline="30000" dirty="0">
              <a:solidFill>
                <a:srgbClr val="1F497D"/>
              </a:solidFill>
              <a:latin typeface="Century Gothic"/>
              <a:cs typeface="Century Gothic"/>
            </a:endParaRPr>
          </a:p>
          <a:p>
            <a:pPr defTabSz="457200"/>
            <a:endParaRPr lang="en-US" sz="3400" b="1" baseline="30000" dirty="0">
              <a:solidFill>
                <a:srgbClr val="1F497D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785" y="790770"/>
            <a:ext cx="8655247" cy="4993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 defTabSz="4572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ZA" sz="1200" dirty="0">
                <a:latin typeface="Franklin Gothic Book" panose="020B0503020102020204" pitchFamily="34" charset="0"/>
              </a:rPr>
              <a:t>The purpose of Programme 1: Business Support is to provide strategic leadership, management and support services to the Agency, and to the Universal Service and Access Fund (USAF).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979022"/>
              </p:ext>
            </p:extLst>
          </p:nvPr>
        </p:nvGraphicFramePr>
        <p:xfrm>
          <a:off x="155577" y="1460157"/>
          <a:ext cx="8880918" cy="2649058"/>
        </p:xfrm>
        <a:graphic>
          <a:graphicData uri="http://schemas.openxmlformats.org/drawingml/2006/table">
            <a:tbl>
              <a:tblPr firstRow="1" firstCol="1" bandRow="1"/>
              <a:tblGrid>
                <a:gridCol w="1479379">
                  <a:extLst>
                    <a:ext uri="{9D8B030D-6E8A-4147-A177-3AD203B41FA5}">
                      <a16:colId xmlns:a16="http://schemas.microsoft.com/office/drawing/2014/main" val="3921906237"/>
                    </a:ext>
                  </a:extLst>
                </a:gridCol>
                <a:gridCol w="1481699">
                  <a:extLst>
                    <a:ext uri="{9D8B030D-6E8A-4147-A177-3AD203B41FA5}">
                      <a16:colId xmlns:a16="http://schemas.microsoft.com/office/drawing/2014/main" val="2571072932"/>
                    </a:ext>
                  </a:extLst>
                </a:gridCol>
                <a:gridCol w="1479960">
                  <a:extLst>
                    <a:ext uri="{9D8B030D-6E8A-4147-A177-3AD203B41FA5}">
                      <a16:colId xmlns:a16="http://schemas.microsoft.com/office/drawing/2014/main" val="3069563275"/>
                    </a:ext>
                  </a:extLst>
                </a:gridCol>
                <a:gridCol w="1479960">
                  <a:extLst>
                    <a:ext uri="{9D8B030D-6E8A-4147-A177-3AD203B41FA5}">
                      <a16:colId xmlns:a16="http://schemas.microsoft.com/office/drawing/2014/main" val="447086287"/>
                    </a:ext>
                  </a:extLst>
                </a:gridCol>
                <a:gridCol w="1479960">
                  <a:extLst>
                    <a:ext uri="{9D8B030D-6E8A-4147-A177-3AD203B41FA5}">
                      <a16:colId xmlns:a16="http://schemas.microsoft.com/office/drawing/2014/main" val="4229359438"/>
                    </a:ext>
                  </a:extLst>
                </a:gridCol>
                <a:gridCol w="1479960">
                  <a:extLst>
                    <a:ext uri="{9D8B030D-6E8A-4147-A177-3AD203B41FA5}">
                      <a16:colId xmlns:a16="http://schemas.microsoft.com/office/drawing/2014/main" val="1344342490"/>
                    </a:ext>
                  </a:extLst>
                </a:gridCol>
              </a:tblGrid>
              <a:tr h="243883"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OUTPUT INDICATORS</a:t>
                      </a:r>
                      <a:endParaRPr lang="en-ZA" sz="12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2020/21 ANNUAL TARGET</a:t>
                      </a:r>
                      <a:endParaRPr lang="en-ZA" sz="12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QUARTERLY TARGETS</a:t>
                      </a:r>
                      <a:endParaRPr lang="en-ZA" sz="12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557084"/>
                  </a:ext>
                </a:extLst>
              </a:tr>
              <a:tr h="40575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Q1</a:t>
                      </a:r>
                      <a:b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Apr - Jun 2020</a:t>
                      </a:r>
                      <a:endParaRPr lang="en-ZA" sz="12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Q2</a:t>
                      </a:r>
                      <a:b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Jul - Sep 2020</a:t>
                      </a:r>
                      <a:endParaRPr lang="en-ZA" sz="12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Q3</a:t>
                      </a:r>
                      <a:b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Oct - Dec 2020</a:t>
                      </a:r>
                      <a:endParaRPr lang="en-ZA" sz="12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Q4</a:t>
                      </a:r>
                      <a:br>
                        <a:rPr lang="en-ZA" sz="1200" b="1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200" b="1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Jan - Mar 2021</a:t>
                      </a:r>
                      <a:endParaRPr lang="en-ZA" sz="12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1251"/>
                  </a:ext>
                </a:extLst>
              </a:tr>
              <a:tr h="1103177">
                <a:tc>
                  <a:txBody>
                    <a:bodyPr/>
                    <a:lstStyle/>
                    <a:p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USAASA enterprise risk maturity level established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Enterprise Risk Maturity assessment conducted to establish baseline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Development of the Questionnaire for Enterprise Risk Maturity Assessment finalised.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Enterprise Risk Maturity Assessment conducted to establish baseline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Improvement Plan developed based on assessment findings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Improvement Plan implemented.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ZA" sz="12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05615"/>
                  </a:ext>
                </a:extLst>
              </a:tr>
              <a:tr h="811519">
                <a:tc>
                  <a:txBody>
                    <a:bodyPr/>
                    <a:lstStyle/>
                    <a:p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Percentage of valid invoices paid within 30 days from date of receipt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100% of valid invoices paid within 30 days from date of receipt </a:t>
                      </a:r>
                      <a:endParaRPr lang="en-ZA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100% of valid invoices paid within 30 days from date of receipt </a:t>
                      </a:r>
                      <a:endParaRPr lang="en-ZA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100% of valid invoices paid within 30 days from date of receipt </a:t>
                      </a:r>
                      <a:endParaRPr lang="en-ZA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ZA" sz="12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100% of valid invoices paid within 30 days from date of receipt </a:t>
                      </a:r>
                      <a:endParaRPr lang="en-ZA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ZA" sz="12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100% of valid invoices paid within 30 days from date of receipt </a:t>
                      </a:r>
                      <a:endParaRPr lang="en-ZA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ZA" sz="12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600526"/>
                  </a:ext>
                </a:extLst>
              </a:tr>
            </a:tbl>
          </a:graphicData>
        </a:graphic>
      </p:graphicFrame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572000" y="6249191"/>
            <a:ext cx="504056" cy="560988"/>
          </a:xfrm>
          <a:solidFill>
            <a:schemeClr val="accent6"/>
          </a:solidFill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noProof="0" dirty="0">
                <a:solidFill>
                  <a:prstClr val="black"/>
                </a:solidFill>
                <a:latin typeface="Calibri"/>
              </a:rPr>
              <a:t>11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8611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encrypted-tbn3.gstatic.com/images?q=tbn:ANd9GcQiefgTw0zZpR1gvDy0PwywVCNYjFfv4Fna8kD_qZmikedmRiSA9g0ni6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3" name="AutoShape 5" descr="https://encrypted-tbn3.gstatic.com/images?q=tbn:ANd9GcSCz2xK3W1aRQauCPqPn9GRwBvgQNCbulrobdsXJbd6c_-3sPpHUjjWw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65176" y="7937"/>
            <a:ext cx="7920856" cy="612751"/>
          </a:xfrm>
        </p:spPr>
        <p:txBody>
          <a:bodyPr>
            <a:normAutofit/>
          </a:bodyPr>
          <a:lstStyle/>
          <a:p>
            <a:pPr algn="ctr"/>
            <a:r>
              <a:rPr lang="en-US" sz="2200" b="1" i="1" dirty="0">
                <a:solidFill>
                  <a:schemeClr val="bg1"/>
                </a:solidFill>
              </a:rPr>
              <a:t>USAASA Programme 2 </a:t>
            </a:r>
          </a:p>
        </p:txBody>
      </p:sp>
      <p:sp>
        <p:nvSpPr>
          <p:cNvPr id="6" name="Rectangle 5"/>
          <p:cNvSpPr/>
          <p:nvPr/>
        </p:nvSpPr>
        <p:spPr>
          <a:xfrm>
            <a:off x="39336" y="166997"/>
            <a:ext cx="6811840" cy="789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3400" b="1" i="0" u="none" strike="noStrike" kern="1200" cap="none" spc="0" normalizeH="0" baseline="3000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3000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60815"/>
            <a:ext cx="9144000" cy="8149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 defTabSz="4572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kumimoji="0" lang="en-Z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 </a:t>
            </a:r>
            <a:r>
              <a:rPr lang="en-ZA" sz="1400" dirty="0">
                <a:latin typeface="Franklin Gothic Book" panose="020B0503020102020204" pitchFamily="34" charset="0"/>
              </a:rPr>
              <a:t>The purpose of Programme 2: Business Intelligence is to promote effective and efficient service delivery of universal services and access in underserved and underserviced areas through planning, monitoring, reporting and evaluation, and research.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716778"/>
              </p:ext>
            </p:extLst>
          </p:nvPr>
        </p:nvGraphicFramePr>
        <p:xfrm>
          <a:off x="0" y="1515909"/>
          <a:ext cx="9143999" cy="2338053"/>
        </p:xfrm>
        <a:graphic>
          <a:graphicData uri="http://schemas.openxmlformats.org/drawingml/2006/table">
            <a:tbl>
              <a:tblPr firstRow="1" firstCol="1" bandRow="1"/>
              <a:tblGrid>
                <a:gridCol w="1523203">
                  <a:extLst>
                    <a:ext uri="{9D8B030D-6E8A-4147-A177-3AD203B41FA5}">
                      <a16:colId xmlns:a16="http://schemas.microsoft.com/office/drawing/2014/main" val="3921906237"/>
                    </a:ext>
                  </a:extLst>
                </a:gridCol>
                <a:gridCol w="1525592">
                  <a:extLst>
                    <a:ext uri="{9D8B030D-6E8A-4147-A177-3AD203B41FA5}">
                      <a16:colId xmlns:a16="http://schemas.microsoft.com/office/drawing/2014/main" val="2571072932"/>
                    </a:ext>
                  </a:extLst>
                </a:gridCol>
                <a:gridCol w="1523801">
                  <a:extLst>
                    <a:ext uri="{9D8B030D-6E8A-4147-A177-3AD203B41FA5}">
                      <a16:colId xmlns:a16="http://schemas.microsoft.com/office/drawing/2014/main" val="3069563275"/>
                    </a:ext>
                  </a:extLst>
                </a:gridCol>
                <a:gridCol w="1523801">
                  <a:extLst>
                    <a:ext uri="{9D8B030D-6E8A-4147-A177-3AD203B41FA5}">
                      <a16:colId xmlns:a16="http://schemas.microsoft.com/office/drawing/2014/main" val="447086287"/>
                    </a:ext>
                  </a:extLst>
                </a:gridCol>
                <a:gridCol w="1523801">
                  <a:extLst>
                    <a:ext uri="{9D8B030D-6E8A-4147-A177-3AD203B41FA5}">
                      <a16:colId xmlns:a16="http://schemas.microsoft.com/office/drawing/2014/main" val="4229359438"/>
                    </a:ext>
                  </a:extLst>
                </a:gridCol>
                <a:gridCol w="1523801">
                  <a:extLst>
                    <a:ext uri="{9D8B030D-6E8A-4147-A177-3AD203B41FA5}">
                      <a16:colId xmlns:a16="http://schemas.microsoft.com/office/drawing/2014/main" val="1344342490"/>
                    </a:ext>
                  </a:extLst>
                </a:gridCol>
              </a:tblGrid>
              <a:tr h="256699"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OUTPUT INDICATORS</a:t>
                      </a:r>
                      <a:endParaRPr lang="en-ZA" sz="12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2020/21 ANNUAL TARGET</a:t>
                      </a:r>
                      <a:endParaRPr lang="en-ZA" sz="12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QUARTERLY TARGETS</a:t>
                      </a:r>
                      <a:endParaRPr lang="en-ZA" sz="12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557084"/>
                  </a:ext>
                </a:extLst>
              </a:tr>
              <a:tr h="52687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Q1</a:t>
                      </a:r>
                      <a:br>
                        <a:rPr lang="en-ZA" sz="1200" b="1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200" b="1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Apr - Jun 2020</a:t>
                      </a:r>
                      <a:endParaRPr lang="en-ZA" sz="12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Q2</a:t>
                      </a:r>
                      <a:b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Jul - Sep 2020</a:t>
                      </a:r>
                      <a:endParaRPr lang="en-ZA" sz="12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Q3</a:t>
                      </a:r>
                      <a:b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Oct - Dec 2020</a:t>
                      </a:r>
                      <a:endParaRPr lang="en-ZA" sz="12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Q4</a:t>
                      </a:r>
                      <a:br>
                        <a:rPr lang="en-ZA" sz="1200" b="1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200" b="1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Jan - Mar 2021</a:t>
                      </a:r>
                      <a:endParaRPr lang="en-ZA" sz="12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1251"/>
                  </a:ext>
                </a:extLst>
              </a:tr>
              <a:tr h="736839">
                <a:tc>
                  <a:txBody>
                    <a:bodyPr/>
                    <a:lstStyle/>
                    <a:p>
                      <a:pPr algn="just"/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Progress towards development of Universal Access and Universal Service Geographic Information (GIS) Mapping capability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Universal Access and Universal Service Geographic Information Mapping capability plan approved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Scoping of development of Universal Access and Universal Service Geographic Information Mapping capability conducted. </a:t>
                      </a:r>
                      <a:endParaRPr lang="en-ZA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Consultation and scoping of development of Universal Access and Universal Service Geographic Information Mapping capability conducted</a:t>
                      </a:r>
                      <a:endParaRPr lang="en-ZA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Universal Access and Universal Service Geographic Information Mapping capability developed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Universal Access and Universal Service Geographic Information Mapping capability plan approved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05615"/>
                  </a:ext>
                </a:extLst>
              </a:tr>
            </a:tbl>
          </a:graphicData>
        </a:graphic>
      </p:graphicFrame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716016" y="6249191"/>
            <a:ext cx="576064" cy="560988"/>
          </a:xfrm>
          <a:solidFill>
            <a:schemeClr val="accent6"/>
          </a:solidFill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noProof="0" dirty="0">
                <a:solidFill>
                  <a:prstClr val="black"/>
                </a:solidFill>
                <a:latin typeface="Calibri"/>
              </a:rPr>
              <a:t>12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9811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encrypted-tbn3.gstatic.com/images?q=tbn:ANd9GcQiefgTw0zZpR1gvDy0PwywVCNYjFfv4Fna8kD_qZmikedmRiSA9g0ni6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3" name="AutoShape 5" descr="https://encrypted-tbn3.gstatic.com/images?q=tbn:ANd9GcSCz2xK3W1aRQauCPqPn9GRwBvgQNCbulrobdsXJbd6c_-3sPpHUjjWw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12775" y="7937"/>
            <a:ext cx="8073257" cy="900783"/>
          </a:xfrm>
        </p:spPr>
        <p:txBody>
          <a:bodyPr>
            <a:normAutofit/>
          </a:bodyPr>
          <a:lstStyle/>
          <a:p>
            <a:pPr algn="ctr"/>
            <a:r>
              <a:rPr lang="en-ZA" sz="2200" b="1" i="1" dirty="0">
                <a:solidFill>
                  <a:schemeClr val="bg1"/>
                </a:solidFill>
              </a:rPr>
              <a:t>THE USAASA ANNUAL BUDGET FOR 2020/21 AND THE MTEF</a:t>
            </a:r>
            <a:r>
              <a:rPr lang="en-ZA" b="1" dirty="0"/>
              <a:t/>
            </a:r>
            <a:br>
              <a:rPr lang="en-ZA" b="1" dirty="0"/>
            </a:br>
            <a:r>
              <a:rPr lang="en-US" sz="2200" b="1" i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1619672" y="724054"/>
            <a:ext cx="681184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Projected Income Statement for 2020/21</a:t>
            </a:r>
            <a:endParaRPr kumimoji="0" lang="en-ZA" sz="1800" b="1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0374" y="1228013"/>
          <a:ext cx="8225658" cy="3847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5473">
                  <a:extLst>
                    <a:ext uri="{9D8B030D-6E8A-4147-A177-3AD203B41FA5}">
                      <a16:colId xmlns:a16="http://schemas.microsoft.com/office/drawing/2014/main" val="3425356574"/>
                    </a:ext>
                  </a:extLst>
                </a:gridCol>
                <a:gridCol w="1155543">
                  <a:extLst>
                    <a:ext uri="{9D8B030D-6E8A-4147-A177-3AD203B41FA5}">
                      <a16:colId xmlns:a16="http://schemas.microsoft.com/office/drawing/2014/main" val="4169351779"/>
                    </a:ext>
                  </a:extLst>
                </a:gridCol>
                <a:gridCol w="1413842">
                  <a:extLst>
                    <a:ext uri="{9D8B030D-6E8A-4147-A177-3AD203B41FA5}">
                      <a16:colId xmlns:a16="http://schemas.microsoft.com/office/drawing/2014/main" val="564993673"/>
                    </a:ext>
                  </a:extLst>
                </a:gridCol>
                <a:gridCol w="1412935">
                  <a:extLst>
                    <a:ext uri="{9D8B030D-6E8A-4147-A177-3AD203B41FA5}">
                      <a16:colId xmlns:a16="http://schemas.microsoft.com/office/drawing/2014/main" val="1512366811"/>
                    </a:ext>
                  </a:extLst>
                </a:gridCol>
                <a:gridCol w="1287865">
                  <a:extLst>
                    <a:ext uri="{9D8B030D-6E8A-4147-A177-3AD203B41FA5}">
                      <a16:colId xmlns:a16="http://schemas.microsoft.com/office/drawing/2014/main" val="1268294321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600" b="1" kern="0" dirty="0">
                          <a:effectLst/>
                        </a:rPr>
                        <a:t>Statement of financial performance</a:t>
                      </a:r>
                      <a:endParaRPr lang="en-ZA" sz="16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600" b="1" kern="0" dirty="0">
                          <a:effectLst/>
                        </a:rPr>
                        <a:t>Revised</a:t>
                      </a:r>
                      <a:endParaRPr lang="en-ZA" sz="16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4"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600" b="1" kern="0" dirty="0">
                          <a:effectLst/>
                        </a:rPr>
                        <a:t>Medium-term estimate</a:t>
                      </a:r>
                      <a:endParaRPr lang="en-ZA" sz="16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4"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114015"/>
                  </a:ext>
                </a:extLst>
              </a:tr>
              <a:tr h="23209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600" b="1" kern="0" dirty="0">
                          <a:effectLst/>
                        </a:rPr>
                        <a:t>estimate</a:t>
                      </a:r>
                      <a:endParaRPr lang="en-ZA" sz="16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281852"/>
                  </a:ext>
                </a:extLst>
              </a:tr>
              <a:tr h="23209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600" kern="0" dirty="0">
                          <a:effectLst/>
                        </a:rPr>
                        <a:t> </a:t>
                      </a:r>
                      <a:endParaRPr lang="en-ZA" sz="16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964637"/>
                  </a:ext>
                </a:extLst>
              </a:tr>
              <a:tr h="23209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>
                          <a:effectLst/>
                        </a:rPr>
                        <a:t> </a:t>
                      </a:r>
                      <a:endParaRPr lang="en-ZA" sz="1500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173582"/>
                  </a:ext>
                </a:extLst>
              </a:tr>
              <a:tr h="23209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0" dirty="0">
                          <a:effectLst/>
                        </a:rPr>
                        <a:t>R thousand</a:t>
                      </a:r>
                      <a:endParaRPr lang="en-ZA" sz="15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0" dirty="0">
                          <a:effectLst/>
                        </a:rPr>
                        <a:t>2019/20</a:t>
                      </a:r>
                      <a:endParaRPr lang="en-ZA" sz="15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0" dirty="0">
                          <a:effectLst/>
                        </a:rPr>
                        <a:t>2020/21</a:t>
                      </a:r>
                      <a:endParaRPr lang="en-ZA" sz="15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0" dirty="0">
                          <a:effectLst/>
                        </a:rPr>
                        <a:t>2021/22</a:t>
                      </a:r>
                      <a:endParaRPr lang="en-ZA" sz="15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0" dirty="0">
                          <a:effectLst/>
                        </a:rPr>
                        <a:t>2022/23</a:t>
                      </a:r>
                      <a:endParaRPr lang="en-ZA" sz="15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9128273"/>
                  </a:ext>
                </a:extLst>
              </a:tr>
              <a:tr h="23569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600" b="1" kern="0" dirty="0">
                          <a:effectLst/>
                        </a:rPr>
                        <a:t>Revenue</a:t>
                      </a:r>
                      <a:endParaRPr lang="en-ZA" sz="16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0">
                          <a:effectLst/>
                        </a:rPr>
                        <a:t> </a:t>
                      </a:r>
                      <a:endParaRPr lang="en-ZA" sz="1500" b="1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ZA" sz="15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0">
                          <a:effectLst/>
                        </a:rPr>
                        <a:t> </a:t>
                      </a:r>
                      <a:endParaRPr lang="en-ZA" sz="1500" b="1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ZA" sz="15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1720913"/>
                  </a:ext>
                </a:extLst>
              </a:tr>
              <a:tr h="23209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0" kern="0" dirty="0">
                          <a:effectLst/>
                        </a:rPr>
                        <a:t>Non-tax revenue</a:t>
                      </a:r>
                      <a:endParaRPr lang="en-ZA" sz="1500" b="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0" kern="0">
                          <a:effectLst/>
                        </a:rPr>
                        <a:t>900</a:t>
                      </a:r>
                      <a:endParaRPr lang="en-ZA" sz="1500" b="0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0" kern="0" dirty="0">
                          <a:effectLst/>
                        </a:rPr>
                        <a:t>800</a:t>
                      </a:r>
                      <a:endParaRPr lang="en-ZA" sz="1500" b="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0" kern="0">
                          <a:effectLst/>
                        </a:rPr>
                        <a:t>700</a:t>
                      </a:r>
                      <a:endParaRPr lang="en-ZA" sz="1500" b="0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0" kern="0">
                          <a:effectLst/>
                        </a:rPr>
                        <a:t>740</a:t>
                      </a:r>
                      <a:endParaRPr lang="en-ZA" sz="1500" b="0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6753046"/>
                  </a:ext>
                </a:extLst>
              </a:tr>
              <a:tr h="23209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0" kern="0" dirty="0">
                          <a:effectLst/>
                        </a:rPr>
                        <a:t>Transfers received</a:t>
                      </a:r>
                      <a:endParaRPr lang="en-ZA" sz="1500" b="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0" kern="0" dirty="0">
                          <a:effectLst/>
                        </a:rPr>
                        <a:t>82 949</a:t>
                      </a:r>
                      <a:endParaRPr lang="en-ZA" sz="1500" b="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0" kern="0" dirty="0">
                          <a:effectLst/>
                        </a:rPr>
                        <a:t>264 881*</a:t>
                      </a:r>
                      <a:endParaRPr lang="en-ZA" sz="1500" b="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0" kern="0" dirty="0">
                          <a:effectLst/>
                        </a:rPr>
                        <a:t>188 677*</a:t>
                      </a:r>
                      <a:endParaRPr lang="en-ZA" sz="1500" b="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0" kern="0" dirty="0">
                          <a:effectLst/>
                        </a:rPr>
                        <a:t>95 039</a:t>
                      </a:r>
                      <a:endParaRPr lang="en-ZA" sz="1500" b="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7966577"/>
                  </a:ext>
                </a:extLst>
              </a:tr>
              <a:tr h="23209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0" dirty="0">
                          <a:effectLst/>
                        </a:rPr>
                        <a:t>Total revenue</a:t>
                      </a:r>
                      <a:endParaRPr lang="en-ZA" sz="15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0" dirty="0">
                          <a:effectLst/>
                        </a:rPr>
                        <a:t>83 849</a:t>
                      </a:r>
                      <a:endParaRPr lang="en-ZA" sz="15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0" dirty="0">
                          <a:effectLst/>
                        </a:rPr>
                        <a:t>265 681</a:t>
                      </a:r>
                      <a:endParaRPr lang="en-ZA" sz="15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0" dirty="0">
                          <a:effectLst/>
                        </a:rPr>
                        <a:t>189 377</a:t>
                      </a:r>
                      <a:endParaRPr lang="en-ZA" sz="15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0" dirty="0">
                          <a:effectLst/>
                        </a:rPr>
                        <a:t>95 779</a:t>
                      </a:r>
                      <a:endParaRPr lang="en-ZA" sz="15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3930213"/>
                  </a:ext>
                </a:extLst>
              </a:tr>
              <a:tr h="23569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0" dirty="0">
                          <a:effectLst/>
                        </a:rPr>
                        <a:t>Expenses</a:t>
                      </a:r>
                      <a:endParaRPr lang="en-ZA" sz="15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0" dirty="0">
                          <a:effectLst/>
                        </a:rPr>
                        <a:t> </a:t>
                      </a:r>
                      <a:endParaRPr lang="en-ZA" sz="15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ZA" sz="15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0" dirty="0">
                          <a:effectLst/>
                        </a:rPr>
                        <a:t> </a:t>
                      </a:r>
                      <a:endParaRPr lang="en-ZA" sz="15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ZA" sz="15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67176792"/>
                  </a:ext>
                </a:extLst>
              </a:tr>
              <a:tr h="33077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600" kern="0" dirty="0">
                          <a:effectLst/>
                        </a:rPr>
                        <a:t>Current expenses</a:t>
                      </a:r>
                      <a:endParaRPr lang="en-ZA" sz="16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3716929"/>
                  </a:ext>
                </a:extLst>
              </a:tr>
              <a:tr h="312606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0" kern="0" dirty="0">
                          <a:effectLst/>
                        </a:rPr>
                        <a:t>Compensation of employees </a:t>
                      </a:r>
                      <a:endParaRPr lang="en-ZA" sz="1500" b="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0" kern="0">
                          <a:effectLst/>
                        </a:rPr>
                        <a:t>53 313</a:t>
                      </a:r>
                      <a:endParaRPr lang="en-ZA" sz="1500" b="0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0" kern="0" dirty="0">
                          <a:effectLst/>
                        </a:rPr>
                        <a:t>58 171</a:t>
                      </a:r>
                      <a:endParaRPr lang="en-ZA" sz="1500" b="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0" kern="0">
                          <a:effectLst/>
                        </a:rPr>
                        <a:t>62 269</a:t>
                      </a:r>
                      <a:endParaRPr lang="en-ZA" sz="1500" b="0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0" kern="0">
                          <a:effectLst/>
                        </a:rPr>
                        <a:t>66 196</a:t>
                      </a:r>
                      <a:endParaRPr lang="en-ZA" sz="1500" b="0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5927375"/>
                  </a:ext>
                </a:extLst>
              </a:tr>
              <a:tr h="23209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0" kern="0" dirty="0">
                          <a:effectLst/>
                        </a:rPr>
                        <a:t>Goods and services </a:t>
                      </a:r>
                      <a:endParaRPr lang="en-ZA" sz="1500" b="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0" kern="0" dirty="0">
                          <a:effectLst/>
                        </a:rPr>
                        <a:t>30 536</a:t>
                      </a:r>
                      <a:endParaRPr lang="en-ZA" sz="1500" b="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0" kern="0" dirty="0">
                          <a:effectLst/>
                        </a:rPr>
                        <a:t>207 510*</a:t>
                      </a:r>
                      <a:endParaRPr lang="en-ZA" sz="1500" b="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0" kern="0" dirty="0">
                          <a:effectLst/>
                        </a:rPr>
                        <a:t>127 108*</a:t>
                      </a:r>
                      <a:endParaRPr lang="en-ZA" sz="1500" b="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0" kern="0" dirty="0">
                          <a:effectLst/>
                        </a:rPr>
                        <a:t>29 583</a:t>
                      </a:r>
                      <a:endParaRPr lang="en-ZA" sz="1500" b="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9872420"/>
                  </a:ext>
                </a:extLst>
              </a:tr>
              <a:tr h="29208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0" dirty="0">
                          <a:effectLst/>
                        </a:rPr>
                        <a:t>Total expenses</a:t>
                      </a:r>
                      <a:endParaRPr lang="en-ZA" sz="15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0" dirty="0">
                          <a:effectLst/>
                        </a:rPr>
                        <a:t>83 849</a:t>
                      </a:r>
                      <a:endParaRPr lang="en-ZA" sz="15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0" dirty="0">
                          <a:effectLst/>
                        </a:rPr>
                        <a:t>265 681</a:t>
                      </a:r>
                      <a:endParaRPr lang="en-ZA" sz="15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0" dirty="0">
                          <a:effectLst/>
                        </a:rPr>
                        <a:t>189 377</a:t>
                      </a:r>
                      <a:endParaRPr lang="en-ZA" sz="15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0" dirty="0">
                          <a:effectLst/>
                        </a:rPr>
                        <a:t>95 779</a:t>
                      </a:r>
                      <a:endParaRPr lang="en-ZA" sz="15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5646209"/>
                  </a:ext>
                </a:extLst>
              </a:tr>
              <a:tr h="211218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Surplus/(Deficit)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>
                          <a:effectLst/>
                        </a:rPr>
                        <a:t>  – </a:t>
                      </a:r>
                      <a:endParaRPr lang="en-ZA" sz="1500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  – 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>
                          <a:effectLst/>
                        </a:rPr>
                        <a:t>  – </a:t>
                      </a:r>
                      <a:endParaRPr lang="en-ZA" sz="1500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  – 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18900376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 txBox="1">
            <a:spLocks/>
          </p:cNvSpPr>
          <p:nvPr/>
        </p:nvSpPr>
        <p:spPr>
          <a:xfrm>
            <a:off x="4644008" y="6356350"/>
            <a:ext cx="576064" cy="3651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13</a:t>
            </a:r>
          </a:p>
        </p:txBody>
      </p:sp>
      <p:sp>
        <p:nvSpPr>
          <p:cNvPr id="4" name="Rectangle 3"/>
          <p:cNvSpPr/>
          <p:nvPr/>
        </p:nvSpPr>
        <p:spPr>
          <a:xfrm>
            <a:off x="460374" y="5177092"/>
            <a:ext cx="822565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*</a:t>
            </a:r>
            <a:r>
              <a:rPr kumimoji="0" lang="en-ZA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Once-off allocation of R 275 million was made available over the medium term for payments to SAPO for the distribution costs relating to the new model for BDM: R 178 million for 2020/21 and R 97 million in 2021/22.</a:t>
            </a:r>
            <a:endParaRPr kumimoji="0" lang="en-ZA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6709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640960" cy="1584176"/>
          </a:xfrm>
        </p:spPr>
        <p:txBody>
          <a:bodyPr>
            <a:normAutofit/>
          </a:bodyPr>
          <a:lstStyle/>
          <a:p>
            <a:pPr algn="ctr"/>
            <a:endParaRPr lang="en-US" sz="2600" b="1" dirty="0"/>
          </a:p>
          <a:p>
            <a:pPr algn="ctr"/>
            <a:r>
              <a:rPr lang="en-US" sz="3200" b="1" i="1" dirty="0"/>
              <a:t>UNIVERSAL SERVICE &amp; ACCESS FUND </a:t>
            </a:r>
          </a:p>
          <a:p>
            <a:endParaRPr lang="en-US" sz="6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99793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encrypted-tbn3.gstatic.com/images?q=tbn:ANd9GcQiefgTw0zZpR1gvDy0PwywVCNYjFfv4Fna8kD_qZmikedmRiSA9g0ni6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3" name="AutoShape 5" descr="https://encrypted-tbn3.gstatic.com/images?q=tbn:ANd9GcSCz2xK3W1aRQauCPqPn9GRwBvgQNCbulrobdsXJbd6c_-3sPpHUjjWw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7544" y="7937"/>
            <a:ext cx="8218487" cy="612751"/>
          </a:xfrm>
        </p:spPr>
        <p:txBody>
          <a:bodyPr>
            <a:normAutofit/>
          </a:bodyPr>
          <a:lstStyle/>
          <a:p>
            <a:pPr algn="ctr"/>
            <a:r>
              <a:rPr lang="en-US" sz="2200" b="1" i="1" dirty="0">
                <a:solidFill>
                  <a:schemeClr val="bg1"/>
                </a:solidFill>
              </a:rPr>
              <a:t>USAF IDENTITY </a:t>
            </a:r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6758903"/>
              </p:ext>
            </p:extLst>
          </p:nvPr>
        </p:nvGraphicFramePr>
        <p:xfrm>
          <a:off x="1" y="692696"/>
          <a:ext cx="9108504" cy="5976664"/>
        </p:xfrm>
        <a:graphic>
          <a:graphicData uri="http://schemas.openxmlformats.org/drawingml/2006/table">
            <a:tbl>
              <a:tblPr firstRow="1" bandRow="1"/>
              <a:tblGrid>
                <a:gridCol w="134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6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02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Vision</a:t>
                      </a:r>
                    </a:p>
                    <a:p>
                      <a:pPr marL="0" marR="0" lvl="0" indent="0" algn="ctr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6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19050" marB="1905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ZA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The vision of USAF is aligned to, and supports, the vision of the Department of Communications and Digital Technologies to be </a:t>
                      </a:r>
                      <a:r>
                        <a:rPr lang="en-ZA" sz="1800" b="1" i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“a leader in enabling a connected and digitally transformed South Africa.”</a:t>
                      </a:r>
                    </a:p>
                    <a:p>
                      <a:pPr algn="ctr"/>
                      <a:endParaRPr lang="en-ZA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i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Effective project implementation towards the goal of universal ICT access and service for all.</a:t>
                      </a:r>
                      <a:endParaRPr lang="en-ZA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8100" marR="38100" marT="19050" marB="1905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5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Mission</a:t>
                      </a:r>
                      <a:endParaRPr lang="en-ZA" sz="2000" b="1" baseline="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ZA" sz="1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38100" marR="38100" marT="19050" marB="1905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ZA" sz="1800" b="1" i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To facilitate the roll-out of adequate Information and Communication Technology (ICT) infrastructure to enable 4IR readiness and universal access to underserviced areas in South Africa;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endParaRPr lang="en-ZA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ZA" sz="1800" b="1" i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To facilitate ICT service to underserviced areas, thereby contributing to the reduction of poverty and unemployment in South Africa; and</a:t>
                      </a:r>
                    </a:p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en-ZA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ZA" sz="1800" b="1" i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To broaden access to digital broadcasting services by qualifying households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.</a:t>
                      </a:r>
                      <a:endParaRPr lang="en-ZA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8100" marR="38100" marT="19050" marB="1905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88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Values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19050" marB="1905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Batho Pele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Integrity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Accountability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Innovation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Transparency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Teamwork</a:t>
                      </a:r>
                    </a:p>
                  </a:txBody>
                  <a:tcPr marL="38100" marR="38100" marT="19050" marB="1905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Slide Number Placeholder 7"/>
          <p:cNvSpPr txBox="1">
            <a:spLocks/>
          </p:cNvSpPr>
          <p:nvPr/>
        </p:nvSpPr>
        <p:spPr>
          <a:xfrm>
            <a:off x="4572000" y="6249191"/>
            <a:ext cx="504056" cy="560988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010166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encrypted-tbn3.gstatic.com/images?q=tbn:ANd9GcQiefgTw0zZpR1gvDy0PwywVCNYjFfv4Fna8kD_qZmikedmRiSA9g0ni6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3" name="AutoShape 5" descr="https://encrypted-tbn3.gstatic.com/images?q=tbn:ANd9GcSCz2xK3W1aRQauCPqPn9GRwBvgQNCbulrobdsXJbd6c_-3sPpHUjjWw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7544" y="7937"/>
            <a:ext cx="8218487" cy="612751"/>
          </a:xfrm>
        </p:spPr>
        <p:txBody>
          <a:bodyPr>
            <a:normAutofit/>
          </a:bodyPr>
          <a:lstStyle/>
          <a:p>
            <a:pPr algn="ctr"/>
            <a:r>
              <a:rPr lang="en-ZA" sz="2200" b="1" i="1" dirty="0">
                <a:solidFill>
                  <a:schemeClr val="bg1"/>
                </a:solidFill>
              </a:rPr>
              <a:t>The USAF strategic focus to 2025</a:t>
            </a:r>
            <a:endParaRPr lang="en-US" sz="2200" b="1" i="1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4" y="836712"/>
            <a:ext cx="8512497" cy="5400600"/>
          </a:xfrm>
          <a:prstGeom prst="rect">
            <a:avLst/>
          </a:prstGeom>
          <a:noFill/>
        </p:spPr>
      </p:pic>
      <p:sp>
        <p:nvSpPr>
          <p:cNvPr id="8" name="Slide Number Placeholder 7"/>
          <p:cNvSpPr txBox="1">
            <a:spLocks/>
          </p:cNvSpPr>
          <p:nvPr/>
        </p:nvSpPr>
        <p:spPr>
          <a:xfrm>
            <a:off x="4572000" y="6249191"/>
            <a:ext cx="504056" cy="560988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1257471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encrypted-tbn3.gstatic.com/images?q=tbn:ANd9GcQiefgTw0zZpR1gvDy0PwywVCNYjFfv4Fna8kD_qZmikedmRiSA9g0ni6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3" name="AutoShape 5" descr="https://encrypted-tbn3.gstatic.com/images?q=tbn:ANd9GcSCz2xK3W1aRQauCPqPn9GRwBvgQNCbulrobdsXJbd6c_-3sPpHUjjWw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7544" y="7937"/>
            <a:ext cx="8218487" cy="612751"/>
          </a:xfrm>
        </p:spPr>
        <p:txBody>
          <a:bodyPr>
            <a:normAutofit fontScale="90000"/>
          </a:bodyPr>
          <a:lstStyle/>
          <a:p>
            <a:pPr algn="ctr"/>
            <a:r>
              <a:rPr lang="en-ZA" sz="2400" b="1" i="1" dirty="0">
                <a:solidFill>
                  <a:schemeClr val="bg1"/>
                </a:solidFill>
                <a:latin typeface="+mn-lt"/>
              </a:rPr>
              <a:t>USAF INSTITUTIONAL PERFORMANCE INFORMATION</a:t>
            </a:r>
            <a:r>
              <a:rPr lang="en-ZA" b="1" i="1" dirty="0"/>
              <a:t/>
            </a:r>
            <a:br>
              <a:rPr lang="en-ZA" b="1" i="1" dirty="0"/>
            </a:br>
            <a:endParaRPr lang="en-US" sz="2200" b="1" i="1" dirty="0">
              <a:solidFill>
                <a:schemeClr val="bg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75556" y="692696"/>
          <a:ext cx="8592888" cy="720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2088">
                  <a:extLst>
                    <a:ext uri="{9D8B030D-6E8A-4147-A177-3AD203B41FA5}">
                      <a16:colId xmlns:a16="http://schemas.microsoft.com/office/drawing/2014/main" val="1633371104"/>
                    </a:ext>
                  </a:extLst>
                </a:gridCol>
                <a:gridCol w="7200800">
                  <a:extLst>
                    <a:ext uri="{9D8B030D-6E8A-4147-A177-3AD203B41FA5}">
                      <a16:colId xmlns:a16="http://schemas.microsoft.com/office/drawing/2014/main" val="1181491702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800" kern="1400" dirty="0">
                          <a:effectLst/>
                        </a:rPr>
                        <a:t>Impact Statement</a:t>
                      </a:r>
                      <a:endParaRPr lang="en-ZA" sz="18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Enhanced access to ICT and digital broadcasting services in identified underserviced areas.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724899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2973" y="1700808"/>
          <a:ext cx="8378054" cy="413818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516619">
                  <a:extLst>
                    <a:ext uri="{9D8B030D-6E8A-4147-A177-3AD203B41FA5}">
                      <a16:colId xmlns:a16="http://schemas.microsoft.com/office/drawing/2014/main" val="2220025157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665277927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313418505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852964929"/>
                    </a:ext>
                  </a:extLst>
                </a:gridCol>
                <a:gridCol w="2244811">
                  <a:extLst>
                    <a:ext uri="{9D8B030D-6E8A-4147-A177-3AD203B41FA5}">
                      <a16:colId xmlns:a16="http://schemas.microsoft.com/office/drawing/2014/main" val="2649608550"/>
                    </a:ext>
                  </a:extLst>
                </a:gridCol>
              </a:tblGrid>
              <a:tr h="712609">
                <a:tc row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500" kern="1400" dirty="0">
                          <a:effectLst/>
                        </a:rPr>
                        <a:t>MEASURING</a:t>
                      </a:r>
                      <a:r>
                        <a:rPr lang="en-ZA" sz="1500" kern="1400" baseline="0" dirty="0">
                          <a:effectLst/>
                        </a:rPr>
                        <a:t> OUTCOMES 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500" kern="1400" dirty="0">
                          <a:effectLst/>
                        </a:rPr>
                        <a:t>Outcome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500" kern="1400" dirty="0">
                          <a:effectLst/>
                        </a:rPr>
                        <a:t>Outcome Indicator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500" kern="1400" dirty="0">
                          <a:effectLst/>
                        </a:rPr>
                        <a:t>Baseline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500" kern="1400" dirty="0">
                          <a:effectLst/>
                        </a:rPr>
                        <a:t>(2019/20)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500" kern="1400">
                          <a:effectLst/>
                        </a:rPr>
                        <a:t>Five-year target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500" kern="1400">
                          <a:effectLst/>
                        </a:rPr>
                        <a:t>(To March 2025)</a:t>
                      </a:r>
                      <a:endParaRPr lang="en-ZA" sz="1500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7375781"/>
                  </a:ext>
                </a:extLst>
              </a:tr>
              <a:tr h="1303615">
                <a:tc v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500" u="none" strike="noStrike" kern="1200" baseline="0" dirty="0"/>
                        <a:t>1: Broadened access to broadcast digital services by qualifying households </a:t>
                      </a:r>
                      <a:r>
                        <a:rPr lang="en-ZA" sz="1800" u="none" strike="noStrike" kern="1200" baseline="0" dirty="0"/>
                        <a:t>	</a:t>
                      </a:r>
                      <a:endParaRPr lang="en-ZA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500" u="none" strike="noStrike" kern="1200" baseline="0" dirty="0"/>
                        <a:t>Number of qualifying households provided with access to broadcast digital services </a:t>
                      </a:r>
                      <a:r>
                        <a:rPr lang="en-ZA" sz="1800" u="none" strike="noStrike" kern="1200" baseline="0" dirty="0"/>
                        <a:t>	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u="none" strike="noStrike" kern="1200" baseline="0" dirty="0"/>
                        <a:t>	</a:t>
                      </a:r>
                      <a:endParaRPr lang="en-ZA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500" u="none" strike="noStrike" kern="1200" baseline="0" dirty="0"/>
                        <a:t>511 368 qualifying households </a:t>
                      </a:r>
                    </a:p>
                    <a:p>
                      <a:endParaRPr lang="en-ZA" sz="1500" u="none" strike="noStrike" kern="1200" baseline="0" dirty="0"/>
                    </a:p>
                    <a:p>
                      <a:r>
                        <a:rPr lang="en-ZA" sz="1500" u="none" strike="noStrike" kern="1200" baseline="0" dirty="0"/>
                        <a:t>(2015/16 – 2018/19) </a:t>
                      </a:r>
                      <a:r>
                        <a:rPr lang="en-ZA" sz="1800" u="none" strike="noStrike" kern="1200" baseline="0" dirty="0"/>
                        <a:t>	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500" u="none" strike="noStrike" kern="1200" baseline="0" dirty="0"/>
                        <a:t>3.2m qualifying households (Government Technical Advisory Centre (GTAC) Study, January 2019) </a:t>
                      </a:r>
                      <a:r>
                        <a:rPr lang="en-ZA" sz="1800" u="none" strike="noStrike" kern="1200" baseline="0" dirty="0"/>
                        <a:t>	</a:t>
                      </a:r>
                      <a:endParaRPr lang="en-ZA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8850001"/>
                  </a:ext>
                </a:extLst>
              </a:tr>
              <a:tr h="1058001">
                <a:tc v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2: Increased access to broadband in underserviced areas 	</a:t>
                      </a:r>
                    </a:p>
                    <a:p>
                      <a:endParaRPr lang="en-ZA" sz="1600" b="0" i="0" u="none" strike="noStrike" baseline="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identified underserviced local municipal areas that have access to electronic communication infrastructure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500" u="none" strike="noStrike" kern="1200" baseline="0" dirty="0"/>
                        <a:t>	</a:t>
                      </a:r>
                      <a:endParaRPr lang="en-ZA" sz="15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Cumulatively, 8 identified underserviced local municipal areas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(2013/14 – 2018/19)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Cumulatively, 18 identified underserviced local municipal areas by March 2025 </a:t>
                      </a:r>
                    </a:p>
                    <a:p>
                      <a:endParaRPr lang="en-ZA" sz="15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ZA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(10 new)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u="none" strike="noStrike" kern="1200" baseline="0" dirty="0"/>
                        <a:t>	</a:t>
                      </a:r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2852398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 txBox="1">
            <a:spLocks/>
          </p:cNvSpPr>
          <p:nvPr/>
        </p:nvSpPr>
        <p:spPr>
          <a:xfrm>
            <a:off x="4572000" y="6249191"/>
            <a:ext cx="504056" cy="560988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350163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encrypted-tbn3.gstatic.com/images?q=tbn:ANd9GcQiefgTw0zZpR1gvDy0PwywVCNYjFfv4Fna8kD_qZmikedmRiSA9g0ni6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3" name="AutoShape 5" descr="https://encrypted-tbn3.gstatic.com/images?q=tbn:ANd9GcSCz2xK3W1aRQauCPqPn9GRwBvgQNCbulrobdsXJbd6c_-3sPpHUjjWw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7544" y="7937"/>
            <a:ext cx="8218487" cy="612751"/>
          </a:xfrm>
        </p:spPr>
        <p:txBody>
          <a:bodyPr>
            <a:normAutofit/>
          </a:bodyPr>
          <a:lstStyle/>
          <a:p>
            <a:pPr algn="ctr"/>
            <a:r>
              <a:rPr lang="en-US" sz="2200" b="1" i="1" dirty="0">
                <a:solidFill>
                  <a:schemeClr val="bg1"/>
                </a:solidFill>
              </a:rPr>
              <a:t>USAF KEY STRATEGIC RISKS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384036"/>
              </p:ext>
            </p:extLst>
          </p:nvPr>
        </p:nvGraphicFramePr>
        <p:xfrm>
          <a:off x="155575" y="1124744"/>
          <a:ext cx="8880920" cy="3489958"/>
        </p:xfrm>
        <a:graphic>
          <a:graphicData uri="http://schemas.openxmlformats.org/drawingml/2006/table">
            <a:tbl>
              <a:tblPr firstRow="1" firstCol="1" bandRow="1"/>
              <a:tblGrid>
                <a:gridCol w="2359240">
                  <a:extLst>
                    <a:ext uri="{9D8B030D-6E8A-4147-A177-3AD203B41FA5}">
                      <a16:colId xmlns:a16="http://schemas.microsoft.com/office/drawing/2014/main" val="3693928264"/>
                    </a:ext>
                  </a:extLst>
                </a:gridCol>
                <a:gridCol w="3053305">
                  <a:extLst>
                    <a:ext uri="{9D8B030D-6E8A-4147-A177-3AD203B41FA5}">
                      <a16:colId xmlns:a16="http://schemas.microsoft.com/office/drawing/2014/main" val="1599369083"/>
                    </a:ext>
                  </a:extLst>
                </a:gridCol>
                <a:gridCol w="3468375">
                  <a:extLst>
                    <a:ext uri="{9D8B030D-6E8A-4147-A177-3AD203B41FA5}">
                      <a16:colId xmlns:a16="http://schemas.microsoft.com/office/drawing/2014/main" val="3585281994"/>
                    </a:ext>
                  </a:extLst>
                </a:gridCol>
              </a:tblGrid>
              <a:tr h="43168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800" b="1" kern="14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Outcome</a:t>
                      </a:r>
                      <a:endParaRPr lang="en-ZA" sz="18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800" b="1" kern="14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Key Risk</a:t>
                      </a:r>
                      <a:endParaRPr lang="en-ZA" sz="18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800" b="1" kern="14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Risk Mitigation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ZA" sz="18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334515"/>
                  </a:ext>
                </a:extLst>
              </a:tr>
              <a:tr h="11524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b="1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 Broadened access to broadcast digital services by qualifying households</a:t>
                      </a:r>
                      <a:endParaRPr lang="en-ZA" sz="1600" b="1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Failure to install the targeted number of digital services</a:t>
                      </a:r>
                      <a:endParaRPr lang="en-ZA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Installation plan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Project management Office 	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6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688592"/>
                  </a:ext>
                </a:extLst>
              </a:tr>
              <a:tr h="16220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b="1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 Increased access to broadband in underserviced areas</a:t>
                      </a:r>
                      <a:endParaRPr lang="en-ZA" sz="1600" b="1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Failure to realise the increase in access for targeted underserviced areas</a:t>
                      </a:r>
                      <a:endParaRPr lang="en-ZA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Installation plan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Engagement of and/or partnership with organ(s) </a:t>
                      </a: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ZA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ubject to relevant required approvals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6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394435"/>
                  </a:ext>
                </a:extLst>
              </a:tr>
            </a:tbl>
          </a:graphicData>
        </a:graphic>
      </p:graphicFrame>
      <p:sp>
        <p:nvSpPr>
          <p:cNvPr id="7" name="Slide Number Placeholder 7"/>
          <p:cNvSpPr txBox="1">
            <a:spLocks/>
          </p:cNvSpPr>
          <p:nvPr/>
        </p:nvSpPr>
        <p:spPr>
          <a:xfrm>
            <a:off x="4716016" y="6249191"/>
            <a:ext cx="504056" cy="560988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234829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encrypted-tbn3.gstatic.com/images?q=tbn:ANd9GcQiefgTw0zZpR1gvDy0PwywVCNYjFfv4Fna8kD_qZmikedmRiSA9g0ni6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3" name="AutoShape 5" descr="https://encrypted-tbn3.gstatic.com/images?q=tbn:ANd9GcSCz2xK3W1aRQauCPqPn9GRwBvgQNCbulrobdsXJbd6c_-3sPpHUjjWw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65176" y="7937"/>
            <a:ext cx="7920856" cy="612751"/>
          </a:xfrm>
        </p:spPr>
        <p:txBody>
          <a:bodyPr>
            <a:normAutofit/>
          </a:bodyPr>
          <a:lstStyle/>
          <a:p>
            <a:pPr algn="ctr"/>
            <a:r>
              <a:rPr lang="en-US" sz="2200" b="1" i="1" dirty="0">
                <a:solidFill>
                  <a:schemeClr val="bg1"/>
                </a:solidFill>
              </a:rPr>
              <a:t>USAF Programme 1 </a:t>
            </a:r>
          </a:p>
        </p:txBody>
      </p:sp>
      <p:sp>
        <p:nvSpPr>
          <p:cNvPr id="6" name="Rectangle 5"/>
          <p:cNvSpPr/>
          <p:nvPr/>
        </p:nvSpPr>
        <p:spPr>
          <a:xfrm>
            <a:off x="39336" y="166997"/>
            <a:ext cx="6811840" cy="789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3400" b="1" i="0" u="none" strike="noStrike" kern="1200" cap="none" spc="0" normalizeH="0" baseline="3000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3000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785" y="790770"/>
            <a:ext cx="8655247" cy="711670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The purpose of Programme 1: Business Operations, as per Section 82 of the ECA, can be summarised as that of a facilitator and playing a monitoring role to improve research capacity on universal service and access. It has a mandate to provide accurate and credible information on universal service and access gaps.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5577" y="1580730"/>
          <a:ext cx="8880918" cy="3020551"/>
        </p:xfrm>
        <a:graphic>
          <a:graphicData uri="http://schemas.openxmlformats.org/drawingml/2006/table">
            <a:tbl>
              <a:tblPr firstRow="1" firstCol="1" bandRow="1"/>
              <a:tblGrid>
                <a:gridCol w="1479379">
                  <a:extLst>
                    <a:ext uri="{9D8B030D-6E8A-4147-A177-3AD203B41FA5}">
                      <a16:colId xmlns:a16="http://schemas.microsoft.com/office/drawing/2014/main" val="3921906237"/>
                    </a:ext>
                  </a:extLst>
                </a:gridCol>
                <a:gridCol w="1481699">
                  <a:extLst>
                    <a:ext uri="{9D8B030D-6E8A-4147-A177-3AD203B41FA5}">
                      <a16:colId xmlns:a16="http://schemas.microsoft.com/office/drawing/2014/main" val="2571072932"/>
                    </a:ext>
                  </a:extLst>
                </a:gridCol>
                <a:gridCol w="1479960">
                  <a:extLst>
                    <a:ext uri="{9D8B030D-6E8A-4147-A177-3AD203B41FA5}">
                      <a16:colId xmlns:a16="http://schemas.microsoft.com/office/drawing/2014/main" val="3069563275"/>
                    </a:ext>
                  </a:extLst>
                </a:gridCol>
                <a:gridCol w="1479960">
                  <a:extLst>
                    <a:ext uri="{9D8B030D-6E8A-4147-A177-3AD203B41FA5}">
                      <a16:colId xmlns:a16="http://schemas.microsoft.com/office/drawing/2014/main" val="447086287"/>
                    </a:ext>
                  </a:extLst>
                </a:gridCol>
                <a:gridCol w="1479960">
                  <a:extLst>
                    <a:ext uri="{9D8B030D-6E8A-4147-A177-3AD203B41FA5}">
                      <a16:colId xmlns:a16="http://schemas.microsoft.com/office/drawing/2014/main" val="4229359438"/>
                    </a:ext>
                  </a:extLst>
                </a:gridCol>
                <a:gridCol w="1479960">
                  <a:extLst>
                    <a:ext uri="{9D8B030D-6E8A-4147-A177-3AD203B41FA5}">
                      <a16:colId xmlns:a16="http://schemas.microsoft.com/office/drawing/2014/main" val="1344342490"/>
                    </a:ext>
                  </a:extLst>
                </a:gridCol>
              </a:tblGrid>
              <a:tr h="265287"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OUTPUT INDICATORS</a:t>
                      </a:r>
                      <a:endParaRPr lang="en-ZA" sz="12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2020/21 ANNUAL TARGET</a:t>
                      </a:r>
                      <a:endParaRPr lang="en-ZA" sz="12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QUARTERLY TARGETS</a:t>
                      </a:r>
                      <a:endParaRPr lang="en-ZA" sz="12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557084"/>
                  </a:ext>
                </a:extLst>
              </a:tr>
              <a:tr h="56070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Q1</a:t>
                      </a:r>
                      <a:b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Apr - Jun 2020</a:t>
                      </a:r>
                      <a:endParaRPr lang="en-ZA" sz="12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Q2</a:t>
                      </a:r>
                      <a:b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Jul - Sep 2020</a:t>
                      </a:r>
                      <a:endParaRPr lang="en-ZA" sz="12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Q3</a:t>
                      </a:r>
                      <a:b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Oct - Dec 2020</a:t>
                      </a:r>
                      <a:endParaRPr lang="en-ZA" sz="12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Q4</a:t>
                      </a:r>
                      <a:br>
                        <a:rPr lang="en-ZA" sz="1200" b="1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200" b="1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Jan - Mar 2021</a:t>
                      </a:r>
                      <a:endParaRPr lang="en-ZA" sz="12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1251"/>
                  </a:ext>
                </a:extLst>
              </a:tr>
              <a:tr h="878263">
                <a:tc>
                  <a:txBody>
                    <a:bodyPr/>
                    <a:lstStyle/>
                    <a:p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the subsidised set-top-box kits installed at qualifying households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Installation of 860 000 subsidised set-top-box kits at qualifying households </a:t>
                      </a:r>
                      <a:endParaRPr lang="en-ZA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Installation of </a:t>
                      </a:r>
                      <a:r>
                        <a:rPr lang="en-ZA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250 000</a:t>
                      </a: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subsidised set-top-box kits to new qualifying households ensured 	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Installation of </a:t>
                      </a:r>
                      <a:r>
                        <a:rPr lang="en-ZA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260 000</a:t>
                      </a: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subsidised set-top-box kits to new qualifying households ensured 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Installation of </a:t>
                      </a:r>
                      <a:r>
                        <a:rPr lang="en-ZA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350 000</a:t>
                      </a: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subsidised set-top-box kits to new qualifying households ensured </a:t>
                      </a:r>
                      <a:endParaRPr lang="en-ZA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05615"/>
                  </a:ext>
                </a:extLst>
              </a:tr>
              <a:tr h="880535">
                <a:tc>
                  <a:txBody>
                    <a:bodyPr/>
                    <a:lstStyle/>
                    <a:p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vouchers issued to qualifying households for subsidised digital television installation</a:t>
                      </a:r>
                      <a:r>
                        <a:rPr lang="en-ZA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plan to roll out the voucher system finalised 	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Stakeholders’ consultations conducted on the roll out of the voucher system </a:t>
                      </a:r>
                      <a:endParaRPr lang="en-ZA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Draft implementation plan on the roll out of the voucher system developed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plan on the roll out of the voucher system finalised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600526"/>
                  </a:ext>
                </a:extLst>
              </a:tr>
            </a:tbl>
          </a:graphicData>
        </a:graphic>
      </p:graphicFrame>
      <p:sp>
        <p:nvSpPr>
          <p:cNvPr id="9" name="Slide Number Placeholder 7"/>
          <p:cNvSpPr txBox="1">
            <a:spLocks/>
          </p:cNvSpPr>
          <p:nvPr/>
        </p:nvSpPr>
        <p:spPr>
          <a:xfrm>
            <a:off x="4716016" y="6249191"/>
            <a:ext cx="576064" cy="560988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1576410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encrypted-tbn3.gstatic.com/images?q=tbn:ANd9GcQiefgTw0zZpR1gvDy0PwywVCNYjFfv4Fna8kD_qZmikedmRiSA9g0ni6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3" name="AutoShape 5" descr="https://encrypted-tbn3.gstatic.com/images?q=tbn:ANd9GcSCz2xK3W1aRQauCPqPn9GRwBvgQNCbulrobdsXJbd6c_-3sPpHUjjWw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65176" y="7937"/>
            <a:ext cx="7920856" cy="612751"/>
          </a:xfrm>
        </p:spPr>
        <p:txBody>
          <a:bodyPr>
            <a:normAutofit/>
          </a:bodyPr>
          <a:lstStyle/>
          <a:p>
            <a:pPr algn="ctr"/>
            <a:r>
              <a:rPr lang="en-US" sz="2200" b="1" i="1" dirty="0">
                <a:solidFill>
                  <a:schemeClr val="bg1"/>
                </a:solidFill>
              </a:rPr>
              <a:t>INTRODCUTION  </a:t>
            </a:r>
          </a:p>
        </p:txBody>
      </p:sp>
      <p:sp>
        <p:nvSpPr>
          <p:cNvPr id="6" name="Rectangle 5"/>
          <p:cNvSpPr/>
          <p:nvPr/>
        </p:nvSpPr>
        <p:spPr>
          <a:xfrm>
            <a:off x="39336" y="166997"/>
            <a:ext cx="6811840" cy="789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3400" b="1" i="0" u="none" strike="noStrike" kern="1200" cap="none" spc="0" normalizeH="0" baseline="3000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3000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214" y="660815"/>
            <a:ext cx="8933703" cy="52052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 defTabSz="4572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kumimoji="0" lang="en-ZA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 </a:t>
            </a:r>
          </a:p>
          <a:p>
            <a:pPr algn="just" defTabSz="4572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endParaRPr lang="en-ZA" sz="1200" dirty="0">
              <a:latin typeface="Franklin Gothic Book" panose="020B05030201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ZA" dirty="0"/>
              <a:t>The development of the USAASA &amp; USAF Strategic Plan 2020-25  and USAASA &amp; USAF Annual Performance Plan (APP) 2020-21 is a process which involves  detailed analysis of the internal and external environment.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ZA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ZA" dirty="0"/>
              <a:t>The USAASA and USAF Strategic Plan and USAASA and USAF APPS are aligned to the National Development Plan (NDP), Government 2019-2014  Medium Term Strategic Framework (MSTF) , National Integrated ICT Policy White Paper, Department of Communications and Digital Technologies (DCDT) key priorities and changes in the external and internal environment.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ZA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/>
              <a:t>The USAASA APP 2020 - 21 comprises of 6 (six) output indicators implemented across 3 (three) outcomes and 2 (two) budget </a:t>
            </a:r>
            <a:r>
              <a:rPr lang="en-US" dirty="0" err="1"/>
              <a:t>programmes</a:t>
            </a:r>
            <a:r>
              <a:rPr lang="en-US" dirty="0"/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/>
              <a:t>USAF APP 2020 - 21 comprises of 4 (four) output indicators implemented across 2 (two) outcomes and 1 budget programme divided into 3 sub-programmes.</a:t>
            </a:r>
          </a:p>
          <a:p>
            <a:pPr algn="just" defTabSz="4572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endParaRPr lang="en-ZA" sz="1200" dirty="0">
              <a:latin typeface="Franklin Gothic Book" panose="020B0503020102020204" pitchFamily="34" charset="0"/>
            </a:endParaRPr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716016" y="6249191"/>
            <a:ext cx="360040" cy="560988"/>
          </a:xfrm>
          <a:solidFill>
            <a:schemeClr val="accent6"/>
          </a:solidFill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2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06581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encrypted-tbn3.gstatic.com/images?q=tbn:ANd9GcQiefgTw0zZpR1gvDy0PwywVCNYjFfv4Fna8kD_qZmikedmRiSA9g0ni6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3" name="AutoShape 5" descr="https://encrypted-tbn3.gstatic.com/images?q=tbn:ANd9GcSCz2xK3W1aRQauCPqPn9GRwBvgQNCbulrobdsXJbd6c_-3sPpHUjjWw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65176" y="7937"/>
            <a:ext cx="7920856" cy="612751"/>
          </a:xfrm>
        </p:spPr>
        <p:txBody>
          <a:bodyPr>
            <a:normAutofit/>
          </a:bodyPr>
          <a:lstStyle/>
          <a:p>
            <a:pPr algn="ctr"/>
            <a:r>
              <a:rPr lang="en-US" sz="2200" b="1" i="1" dirty="0">
                <a:solidFill>
                  <a:schemeClr val="bg1"/>
                </a:solidFill>
              </a:rPr>
              <a:t>USAF Programme 1 </a:t>
            </a:r>
          </a:p>
        </p:txBody>
      </p:sp>
      <p:sp>
        <p:nvSpPr>
          <p:cNvPr id="6" name="Rectangle 5"/>
          <p:cNvSpPr/>
          <p:nvPr/>
        </p:nvSpPr>
        <p:spPr>
          <a:xfrm>
            <a:off x="39336" y="166997"/>
            <a:ext cx="6811840" cy="789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en-ZA" sz="3400" b="1" baseline="30000" dirty="0">
              <a:solidFill>
                <a:srgbClr val="1F497D"/>
              </a:solidFill>
              <a:latin typeface="Century Gothic"/>
              <a:cs typeface="Century Gothic"/>
            </a:endParaRPr>
          </a:p>
          <a:p>
            <a:pPr defTabSz="457200"/>
            <a:endParaRPr lang="en-US" sz="3400" b="1" baseline="30000" dirty="0">
              <a:solidFill>
                <a:srgbClr val="1F497D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785" y="790770"/>
            <a:ext cx="8655247" cy="711670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just" defTabSz="4572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ZA" sz="1200" dirty="0">
                <a:latin typeface="Franklin Gothic Book" panose="020B0503020102020204" pitchFamily="34" charset="0"/>
              </a:rPr>
              <a:t>The purpose of Programme 1: Business Operations, as per Section 82 of the ECA, can be summarised as that of a facilitator and playing a monitoring role to improve research capacity on universal service and access. It has a mandate to provide accurate and credible information on universal service and access gaps.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5577" y="1580730"/>
          <a:ext cx="8880918" cy="3413870"/>
        </p:xfrm>
        <a:graphic>
          <a:graphicData uri="http://schemas.openxmlformats.org/drawingml/2006/table">
            <a:tbl>
              <a:tblPr firstRow="1" firstCol="1" bandRow="1"/>
              <a:tblGrid>
                <a:gridCol w="1479379">
                  <a:extLst>
                    <a:ext uri="{9D8B030D-6E8A-4147-A177-3AD203B41FA5}">
                      <a16:colId xmlns:a16="http://schemas.microsoft.com/office/drawing/2014/main" val="3921906237"/>
                    </a:ext>
                  </a:extLst>
                </a:gridCol>
                <a:gridCol w="1481699">
                  <a:extLst>
                    <a:ext uri="{9D8B030D-6E8A-4147-A177-3AD203B41FA5}">
                      <a16:colId xmlns:a16="http://schemas.microsoft.com/office/drawing/2014/main" val="2571072932"/>
                    </a:ext>
                  </a:extLst>
                </a:gridCol>
                <a:gridCol w="1479960">
                  <a:extLst>
                    <a:ext uri="{9D8B030D-6E8A-4147-A177-3AD203B41FA5}">
                      <a16:colId xmlns:a16="http://schemas.microsoft.com/office/drawing/2014/main" val="3069563275"/>
                    </a:ext>
                  </a:extLst>
                </a:gridCol>
                <a:gridCol w="1479960">
                  <a:extLst>
                    <a:ext uri="{9D8B030D-6E8A-4147-A177-3AD203B41FA5}">
                      <a16:colId xmlns:a16="http://schemas.microsoft.com/office/drawing/2014/main" val="447086287"/>
                    </a:ext>
                  </a:extLst>
                </a:gridCol>
                <a:gridCol w="1479960">
                  <a:extLst>
                    <a:ext uri="{9D8B030D-6E8A-4147-A177-3AD203B41FA5}">
                      <a16:colId xmlns:a16="http://schemas.microsoft.com/office/drawing/2014/main" val="4229359438"/>
                    </a:ext>
                  </a:extLst>
                </a:gridCol>
                <a:gridCol w="1479960">
                  <a:extLst>
                    <a:ext uri="{9D8B030D-6E8A-4147-A177-3AD203B41FA5}">
                      <a16:colId xmlns:a16="http://schemas.microsoft.com/office/drawing/2014/main" val="1344342490"/>
                    </a:ext>
                  </a:extLst>
                </a:gridCol>
              </a:tblGrid>
              <a:tr h="265287"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OUTPUT INDICATORS</a:t>
                      </a:r>
                      <a:endParaRPr lang="en-ZA" sz="12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2020/21 ANNUAL TARGET</a:t>
                      </a:r>
                      <a:endParaRPr lang="en-ZA" sz="12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QUARTERLY TARGETS</a:t>
                      </a:r>
                      <a:endParaRPr lang="en-ZA" sz="12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557084"/>
                  </a:ext>
                </a:extLst>
              </a:tr>
              <a:tr h="56070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Q1</a:t>
                      </a:r>
                      <a:b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Apr - Jun 2020</a:t>
                      </a:r>
                      <a:endParaRPr lang="en-ZA" sz="12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Q2</a:t>
                      </a:r>
                      <a:b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Jul - Sep 2020</a:t>
                      </a:r>
                      <a:endParaRPr lang="en-ZA" sz="12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Q3</a:t>
                      </a:r>
                      <a:b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200" b="1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Oct - Dec 2020</a:t>
                      </a:r>
                      <a:endParaRPr lang="en-ZA" sz="12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1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Q4</a:t>
                      </a:r>
                      <a:br>
                        <a:rPr lang="en-ZA" sz="1200" b="1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200" b="1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Jan - Mar 2021</a:t>
                      </a:r>
                      <a:endParaRPr lang="en-ZA" sz="12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1251"/>
                  </a:ext>
                </a:extLst>
              </a:tr>
              <a:tr h="11319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sites with internet connectivity in targeted municipal areas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Internet connectivity to new 300 sites provided in targeted 2 (two) municipal areas</a:t>
                      </a:r>
                      <a:r>
                        <a:rPr lang="en-ZA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200" b="1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ZA" sz="1200" b="1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Q2(2020/21) </a:t>
                      </a:r>
                    </a:p>
                    <a:p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Provision of internet connectivity to new 50 sites ensured in targeted municipal areas</a:t>
                      </a:r>
                      <a:r>
                        <a:rPr lang="en-ZA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kern="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Q3(2020/21) </a:t>
                      </a:r>
                    </a:p>
                    <a:p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Provision of internet connectivity to new 100 sites ensured in targeted municipal areas</a:t>
                      </a:r>
                      <a:r>
                        <a:rPr lang="en-ZA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Q4(2020/21) </a:t>
                      </a:r>
                    </a:p>
                    <a:p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Provision of internet connectivity to new 150 sites ensured in targeted municipal areas</a:t>
                      </a:r>
                      <a:r>
                        <a:rPr lang="en-ZA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729105"/>
                  </a:ext>
                </a:extLst>
              </a:tr>
              <a:tr h="1135749">
                <a:tc>
                  <a:txBody>
                    <a:bodyPr/>
                    <a:lstStyle/>
                    <a:p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Percentage of internet connectivity provided at all time at sites with existing broadband ensured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75% of internet connectivity provided at all time at sites with existing broadband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ZA" sz="12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Availability of a minimum of 75% connectivity ensured at all times at sites with existing broadband.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Availability of a minimum of 75% connectivity ensured at all times at sites with existing broadband. </a:t>
                      </a:r>
                      <a:endParaRPr lang="en-ZA" sz="12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Availability of a minimum of 75% connectivity ensured at all times at sites with existing broadband. </a:t>
                      </a:r>
                      <a:endParaRPr lang="en-ZA" sz="12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Z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Availability of a minimum of 75% connectivity ensured at all times at sites with existing broadband. </a:t>
                      </a:r>
                      <a:endParaRPr lang="en-ZA" sz="12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8" marR="58038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086301"/>
                  </a:ext>
                </a:extLst>
              </a:tr>
            </a:tbl>
          </a:graphicData>
        </a:graphic>
      </p:graphicFrame>
      <p:sp>
        <p:nvSpPr>
          <p:cNvPr id="9" name="Slide Number Placeholder 7"/>
          <p:cNvSpPr txBox="1">
            <a:spLocks/>
          </p:cNvSpPr>
          <p:nvPr/>
        </p:nvSpPr>
        <p:spPr>
          <a:xfrm>
            <a:off x="4716016" y="6249191"/>
            <a:ext cx="504056" cy="560988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4380967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encrypted-tbn3.gstatic.com/images?q=tbn:ANd9GcQiefgTw0zZpR1gvDy0PwywVCNYjFfv4Fna8kD_qZmikedmRiSA9g0ni6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3" name="AutoShape 5" descr="https://encrypted-tbn3.gstatic.com/images?q=tbn:ANd9GcSCz2xK3W1aRQauCPqPn9GRwBvgQNCbulrobdsXJbd6c_-3sPpHUjjWw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12775" y="7937"/>
            <a:ext cx="8073257" cy="900783"/>
          </a:xfrm>
        </p:spPr>
        <p:txBody>
          <a:bodyPr>
            <a:normAutofit/>
          </a:bodyPr>
          <a:lstStyle/>
          <a:p>
            <a:pPr algn="ctr"/>
            <a:r>
              <a:rPr lang="en-ZA" sz="2200" b="1" i="1" dirty="0">
                <a:solidFill>
                  <a:schemeClr val="bg1"/>
                </a:solidFill>
              </a:rPr>
              <a:t>THE USAF ANNUAL BUDGET FOR 2020/21 AND THE MTEF</a:t>
            </a:r>
            <a:r>
              <a:rPr lang="en-ZA" b="1" dirty="0"/>
              <a:t/>
            </a:r>
            <a:br>
              <a:rPr lang="en-ZA" b="1" dirty="0"/>
            </a:br>
            <a:r>
              <a:rPr lang="en-US" sz="2200" b="1" i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1619672" y="724054"/>
            <a:ext cx="6811840" cy="369332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Projected Income Statement for 2020/21</a:t>
            </a:r>
            <a:endParaRPr kumimoji="0" lang="en-ZA" sz="1800" b="1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60375" y="1170515"/>
          <a:ext cx="8288088" cy="418379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732193">
                  <a:extLst>
                    <a:ext uri="{9D8B030D-6E8A-4147-A177-3AD203B41FA5}">
                      <a16:colId xmlns:a16="http://schemas.microsoft.com/office/drawing/2014/main" val="1419255848"/>
                    </a:ext>
                  </a:extLst>
                </a:gridCol>
                <a:gridCol w="1568723">
                  <a:extLst>
                    <a:ext uri="{9D8B030D-6E8A-4147-A177-3AD203B41FA5}">
                      <a16:colId xmlns:a16="http://schemas.microsoft.com/office/drawing/2014/main" val="4168656306"/>
                    </a:ext>
                  </a:extLst>
                </a:gridCol>
                <a:gridCol w="1426935">
                  <a:extLst>
                    <a:ext uri="{9D8B030D-6E8A-4147-A177-3AD203B41FA5}">
                      <a16:colId xmlns:a16="http://schemas.microsoft.com/office/drawing/2014/main" val="186311605"/>
                    </a:ext>
                  </a:extLst>
                </a:gridCol>
                <a:gridCol w="1423918">
                  <a:extLst>
                    <a:ext uri="{9D8B030D-6E8A-4147-A177-3AD203B41FA5}">
                      <a16:colId xmlns:a16="http://schemas.microsoft.com/office/drawing/2014/main" val="2677043667"/>
                    </a:ext>
                  </a:extLst>
                </a:gridCol>
                <a:gridCol w="1136319">
                  <a:extLst>
                    <a:ext uri="{9D8B030D-6E8A-4147-A177-3AD203B41FA5}">
                      <a16:colId xmlns:a16="http://schemas.microsoft.com/office/drawing/2014/main" val="217033390"/>
                    </a:ext>
                  </a:extLst>
                </a:gridCol>
              </a:tblGrid>
              <a:tr h="241824">
                <a:tc rowSpan="4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600" b="1" kern="0" dirty="0">
                          <a:effectLst/>
                        </a:rPr>
                        <a:t>Statement of financial performance</a:t>
                      </a:r>
                      <a:endParaRPr lang="en-ZA" sz="16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600" kern="0" dirty="0">
                          <a:effectLst/>
                        </a:rPr>
                        <a:t>Revised</a:t>
                      </a:r>
                      <a:endParaRPr lang="en-ZA" sz="16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600" b="1" kern="0">
                          <a:effectLst/>
                        </a:rPr>
                        <a:t>  Medium-term estimate </a:t>
                      </a:r>
                      <a:endParaRPr lang="en-ZA" sz="1600" b="1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48534"/>
                  </a:ext>
                </a:extLst>
              </a:tr>
              <a:tr h="25647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600" b="1" kern="0">
                          <a:effectLst/>
                        </a:rPr>
                        <a:t>estimate</a:t>
                      </a:r>
                      <a:endParaRPr lang="en-ZA" sz="1600" b="1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094156"/>
                  </a:ext>
                </a:extLst>
              </a:tr>
              <a:tr h="25647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600" b="1" kern="0" dirty="0">
                          <a:effectLst/>
                        </a:rPr>
                        <a:t> </a:t>
                      </a:r>
                      <a:endParaRPr lang="en-ZA" sz="16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498935"/>
                  </a:ext>
                </a:extLst>
              </a:tr>
              <a:tr h="12932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600" b="1" kern="0" dirty="0">
                          <a:effectLst/>
                        </a:rPr>
                        <a:t> </a:t>
                      </a:r>
                      <a:endParaRPr lang="en-ZA" sz="16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109129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600" b="1" kern="0" dirty="0">
                          <a:effectLst/>
                        </a:rPr>
                        <a:t>R thousand</a:t>
                      </a:r>
                      <a:endParaRPr lang="en-ZA" sz="16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600" b="1" kern="0" dirty="0">
                          <a:effectLst/>
                        </a:rPr>
                        <a:t>2019/20</a:t>
                      </a:r>
                      <a:endParaRPr lang="en-ZA" sz="16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600" b="1" kern="0" dirty="0">
                          <a:effectLst/>
                        </a:rPr>
                        <a:t>2020/21</a:t>
                      </a:r>
                      <a:endParaRPr lang="en-ZA" sz="16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600" b="1" kern="0" dirty="0">
                          <a:effectLst/>
                        </a:rPr>
                        <a:t>2021/22</a:t>
                      </a:r>
                      <a:endParaRPr lang="en-ZA" sz="16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600" b="1" kern="0" dirty="0">
                          <a:effectLst/>
                        </a:rPr>
                        <a:t>2022/23</a:t>
                      </a:r>
                      <a:endParaRPr lang="en-ZA" sz="16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911527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600" kern="0" dirty="0">
                          <a:effectLst/>
                        </a:rPr>
                        <a:t>Revenue</a:t>
                      </a:r>
                      <a:endParaRPr lang="en-ZA" sz="16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 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ZA" sz="1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>
                          <a:effectLst/>
                        </a:rPr>
                        <a:t> </a:t>
                      </a:r>
                      <a:endParaRPr lang="en-ZA" sz="1500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ZA" sz="1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29036272"/>
                  </a:ext>
                </a:extLst>
              </a:tr>
              <a:tr h="36110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Interest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65 000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100 000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120 000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>
                          <a:effectLst/>
                        </a:rPr>
                        <a:t>10 000</a:t>
                      </a:r>
                      <a:endParaRPr lang="en-ZA" sz="1500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921998"/>
                  </a:ext>
                </a:extLst>
              </a:tr>
              <a:tr h="32232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>
                          <a:effectLst/>
                        </a:rPr>
                        <a:t>Transfers received</a:t>
                      </a:r>
                      <a:endParaRPr lang="en-ZA" sz="1500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63 622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641 807*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1 229 919*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>
                          <a:effectLst/>
                        </a:rPr>
                        <a:t>131 097</a:t>
                      </a:r>
                      <a:endParaRPr lang="en-ZA" sz="1500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5221045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0" dirty="0">
                          <a:effectLst/>
                        </a:rPr>
                        <a:t>Total revenue</a:t>
                      </a:r>
                      <a:endParaRPr lang="en-ZA" sz="15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0" dirty="0">
                          <a:effectLst/>
                        </a:rPr>
                        <a:t>128 622</a:t>
                      </a:r>
                      <a:endParaRPr lang="en-ZA" sz="15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0" dirty="0">
                          <a:effectLst/>
                        </a:rPr>
                        <a:t>741 807</a:t>
                      </a:r>
                      <a:endParaRPr lang="en-ZA" sz="15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0" dirty="0">
                          <a:effectLst/>
                        </a:rPr>
                        <a:t>1 349 919</a:t>
                      </a:r>
                      <a:endParaRPr lang="en-ZA" sz="15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0" dirty="0">
                          <a:effectLst/>
                        </a:rPr>
                        <a:t>141 097</a:t>
                      </a:r>
                      <a:endParaRPr lang="en-ZA" sz="15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9711510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600" kern="0" dirty="0">
                          <a:effectLst/>
                        </a:rPr>
                        <a:t>Expenses</a:t>
                      </a:r>
                      <a:endParaRPr lang="en-ZA" sz="16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 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ZA" sz="15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 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ZA" sz="15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40869592"/>
                  </a:ext>
                </a:extLst>
              </a:tr>
              <a:tr h="31483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Compensation of employees 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>
                          <a:effectLst/>
                        </a:rPr>
                        <a:t>  – </a:t>
                      </a:r>
                      <a:endParaRPr lang="en-ZA" sz="1500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  – 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  – 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>
                          <a:effectLst/>
                        </a:rPr>
                        <a:t>  – </a:t>
                      </a:r>
                      <a:endParaRPr lang="en-ZA" sz="1500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46045517"/>
                  </a:ext>
                </a:extLst>
              </a:tr>
              <a:tr h="31483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>
                          <a:effectLst/>
                        </a:rPr>
                        <a:t>Goods and services </a:t>
                      </a:r>
                      <a:endParaRPr lang="en-ZA" sz="1500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>
                          <a:effectLst/>
                        </a:rPr>
                        <a:t>3 936</a:t>
                      </a:r>
                      <a:endParaRPr lang="en-ZA" sz="1500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4 152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4 381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4 591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1500159"/>
                  </a:ext>
                </a:extLst>
              </a:tr>
              <a:tr h="32232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>
                          <a:effectLst/>
                        </a:rPr>
                        <a:t>Transfers and subsidies</a:t>
                      </a:r>
                      <a:endParaRPr lang="en-ZA" sz="1500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>
                          <a:effectLst/>
                        </a:rPr>
                        <a:t>102 492</a:t>
                      </a:r>
                      <a:endParaRPr lang="en-ZA" sz="1500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737 655*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1 345 538*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136 506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5746443"/>
                  </a:ext>
                </a:extLst>
              </a:tr>
              <a:tr h="265724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600" b="1" kern="0" dirty="0">
                          <a:effectLst/>
                        </a:rPr>
                        <a:t>Total expenses</a:t>
                      </a:r>
                      <a:endParaRPr lang="en-ZA" sz="16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0" dirty="0">
                          <a:effectLst/>
                        </a:rPr>
                        <a:t>106 428</a:t>
                      </a:r>
                      <a:endParaRPr lang="en-ZA" sz="15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0" dirty="0">
                          <a:effectLst/>
                        </a:rPr>
                        <a:t>741 807</a:t>
                      </a:r>
                      <a:endParaRPr lang="en-ZA" sz="15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0" dirty="0">
                          <a:effectLst/>
                        </a:rPr>
                        <a:t>1 349 919</a:t>
                      </a:r>
                      <a:endParaRPr lang="en-ZA" sz="15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0" dirty="0">
                          <a:effectLst/>
                        </a:rPr>
                        <a:t>141 097</a:t>
                      </a:r>
                      <a:endParaRPr lang="en-ZA" sz="15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886967"/>
                  </a:ext>
                </a:extLst>
              </a:tr>
              <a:tr h="32524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>
                          <a:effectLst/>
                        </a:rPr>
                        <a:t>Surplus/(Deficit)</a:t>
                      </a:r>
                      <a:endParaRPr lang="en-ZA" sz="1500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>
                          <a:effectLst/>
                        </a:rPr>
                        <a:t>22 194</a:t>
                      </a:r>
                      <a:endParaRPr lang="en-ZA" sz="1500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  – 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  – 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  – 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63053370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 txBox="1">
            <a:spLocks/>
          </p:cNvSpPr>
          <p:nvPr/>
        </p:nvSpPr>
        <p:spPr>
          <a:xfrm>
            <a:off x="4845572" y="6363886"/>
            <a:ext cx="446508" cy="465160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21</a:t>
            </a:r>
          </a:p>
        </p:txBody>
      </p:sp>
      <p:sp>
        <p:nvSpPr>
          <p:cNvPr id="4" name="Rectangle 3"/>
          <p:cNvSpPr/>
          <p:nvPr/>
        </p:nvSpPr>
        <p:spPr>
          <a:xfrm>
            <a:off x="394699" y="5536540"/>
            <a:ext cx="84977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* </a:t>
            </a:r>
            <a:r>
              <a:rPr kumimoji="0" lang="en-ZA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Once-off additional allocation amounting to R1.6 billion over the medium term for implementation of Broadcasting</a:t>
            </a:r>
            <a:r>
              <a:rPr kumimoji="0" lang="en-ZA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ZA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Digital Migration (BDM) project using the new model: R522 million for 2020/21 and R 1 103 522 billion in 2021/22. </a:t>
            </a:r>
            <a:endParaRPr kumimoji="0" lang="en-ZA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53897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encrypted-tbn3.gstatic.com/images?q=tbn:ANd9GcQiefgTw0zZpR1gvDy0PwywVCNYjFfv4Fna8kD_qZmikedmRiSA9g0ni6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3" name="AutoShape 5" descr="https://encrypted-tbn3.gstatic.com/images?q=tbn:ANd9GcSCz2xK3W1aRQauCPqPn9GRwBvgQNCbulrobdsXJbd6c_-3sPpHUjjWw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12775" y="7937"/>
            <a:ext cx="8073257" cy="900783"/>
          </a:xfrm>
        </p:spPr>
        <p:txBody>
          <a:bodyPr>
            <a:normAutofit/>
          </a:bodyPr>
          <a:lstStyle/>
          <a:p>
            <a:pPr algn="ctr"/>
            <a:r>
              <a:rPr lang="en-ZA" sz="2200" b="1" i="1" dirty="0">
                <a:solidFill>
                  <a:schemeClr val="bg1"/>
                </a:solidFill>
              </a:rPr>
              <a:t>THE USAF ANNUAL BUDGET FOR 2020/21 AND THE MTEF</a:t>
            </a:r>
            <a:r>
              <a:rPr lang="en-ZA" b="1" dirty="0"/>
              <a:t/>
            </a:r>
            <a:br>
              <a:rPr lang="en-ZA" b="1" dirty="0"/>
            </a:br>
            <a:r>
              <a:rPr lang="en-US" sz="2200" b="1" i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1403648" y="836712"/>
            <a:ext cx="6811840" cy="369332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Operational Budget Projections for 2020/21</a:t>
            </a:r>
            <a:endParaRPr kumimoji="0" lang="en-ZA" sz="1800" b="1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0376" y="1628800"/>
          <a:ext cx="8288087" cy="265472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887488">
                  <a:extLst>
                    <a:ext uri="{9D8B030D-6E8A-4147-A177-3AD203B41FA5}">
                      <a16:colId xmlns:a16="http://schemas.microsoft.com/office/drawing/2014/main" val="3536169499"/>
                    </a:ext>
                  </a:extLst>
                </a:gridCol>
                <a:gridCol w="1200639">
                  <a:extLst>
                    <a:ext uri="{9D8B030D-6E8A-4147-A177-3AD203B41FA5}">
                      <a16:colId xmlns:a16="http://schemas.microsoft.com/office/drawing/2014/main" val="3289409281"/>
                    </a:ext>
                  </a:extLst>
                </a:gridCol>
                <a:gridCol w="1354424">
                  <a:extLst>
                    <a:ext uri="{9D8B030D-6E8A-4147-A177-3AD203B41FA5}">
                      <a16:colId xmlns:a16="http://schemas.microsoft.com/office/drawing/2014/main" val="1337863974"/>
                    </a:ext>
                  </a:extLst>
                </a:gridCol>
                <a:gridCol w="1355381">
                  <a:extLst>
                    <a:ext uri="{9D8B030D-6E8A-4147-A177-3AD203B41FA5}">
                      <a16:colId xmlns:a16="http://schemas.microsoft.com/office/drawing/2014/main" val="3683472102"/>
                    </a:ext>
                  </a:extLst>
                </a:gridCol>
                <a:gridCol w="1490155">
                  <a:extLst>
                    <a:ext uri="{9D8B030D-6E8A-4147-A177-3AD203B41FA5}">
                      <a16:colId xmlns:a16="http://schemas.microsoft.com/office/drawing/2014/main" val="500520854"/>
                    </a:ext>
                  </a:extLst>
                </a:gridCol>
              </a:tblGrid>
              <a:tr h="407416">
                <a:tc rowSpan="2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 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600" b="1" kern="0" dirty="0">
                          <a:effectLst/>
                        </a:rPr>
                        <a:t>Revised estimate </a:t>
                      </a:r>
                      <a:endParaRPr lang="en-ZA" sz="16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600" b="1" kern="0">
                          <a:effectLst/>
                        </a:rPr>
                        <a:t> Medium-term expenditure</a:t>
                      </a:r>
                      <a:endParaRPr lang="en-ZA" sz="1600" b="1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062697"/>
                  </a:ext>
                </a:extLst>
              </a:tr>
              <a:tr h="29537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600" b="1" kern="0" dirty="0">
                          <a:effectLst/>
                        </a:rPr>
                        <a:t> estimate </a:t>
                      </a:r>
                      <a:endParaRPr lang="en-ZA" sz="16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519695"/>
                  </a:ext>
                </a:extLst>
              </a:tr>
              <a:tr h="305562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600" b="1" kern="0" dirty="0">
                          <a:effectLst/>
                        </a:rPr>
                        <a:t>R million</a:t>
                      </a:r>
                      <a:endParaRPr lang="en-ZA" sz="16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600" b="1" kern="0" dirty="0">
                          <a:effectLst/>
                        </a:rPr>
                        <a:t>2019/20</a:t>
                      </a:r>
                      <a:endParaRPr lang="en-ZA" sz="16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600" b="1" kern="0" dirty="0">
                          <a:effectLst/>
                        </a:rPr>
                        <a:t>2020/21</a:t>
                      </a:r>
                      <a:endParaRPr lang="en-ZA" sz="16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600" b="1" kern="0" dirty="0">
                          <a:effectLst/>
                        </a:rPr>
                        <a:t>2021/22</a:t>
                      </a:r>
                      <a:endParaRPr lang="en-ZA" sz="16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600" b="1" kern="0" dirty="0">
                          <a:effectLst/>
                        </a:rPr>
                        <a:t>2022/23</a:t>
                      </a:r>
                      <a:endParaRPr lang="en-ZA" sz="16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881661"/>
                  </a:ext>
                </a:extLst>
              </a:tr>
              <a:tr h="29537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Administration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3 936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>
                          <a:effectLst/>
                        </a:rPr>
                        <a:t>4 152</a:t>
                      </a:r>
                      <a:endParaRPr lang="en-ZA" sz="1500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>
                          <a:effectLst/>
                        </a:rPr>
                        <a:t>4 381</a:t>
                      </a:r>
                      <a:endParaRPr lang="en-ZA" sz="1500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4 591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65138738"/>
                  </a:ext>
                </a:extLst>
              </a:tr>
              <a:tr h="52271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Broadband infrastructure and Connectivity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>
                          <a:effectLst/>
                        </a:rPr>
                        <a:t>75 887</a:t>
                      </a:r>
                      <a:endParaRPr lang="en-ZA" sz="1500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158 934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182 175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76 135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81387268"/>
                  </a:ext>
                </a:extLst>
              </a:tr>
              <a:tr h="52271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>
                          <a:effectLst/>
                        </a:rPr>
                        <a:t>Broadcasting Digital Migration</a:t>
                      </a:r>
                      <a:endParaRPr lang="en-ZA" sz="1500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26 605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578 721*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 dirty="0">
                          <a:effectLst/>
                        </a:rPr>
                        <a:t>1 163 363*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kern="0">
                          <a:effectLst/>
                        </a:rPr>
                        <a:t>60 371</a:t>
                      </a:r>
                      <a:endParaRPr lang="en-ZA" sz="1500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101237"/>
                  </a:ext>
                </a:extLst>
              </a:tr>
              <a:tr h="305562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600" kern="0" dirty="0">
                          <a:effectLst/>
                        </a:rPr>
                        <a:t>Total </a:t>
                      </a:r>
                      <a:endParaRPr lang="en-ZA" sz="16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0" dirty="0">
                          <a:effectLst/>
                        </a:rPr>
                        <a:t>106 428</a:t>
                      </a:r>
                      <a:endParaRPr lang="en-ZA" sz="15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0" dirty="0">
                          <a:effectLst/>
                        </a:rPr>
                        <a:t>741 807</a:t>
                      </a:r>
                      <a:endParaRPr lang="en-ZA" sz="15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0" dirty="0">
                          <a:effectLst/>
                        </a:rPr>
                        <a:t>1 349 919</a:t>
                      </a:r>
                      <a:endParaRPr lang="en-ZA" sz="15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0" dirty="0">
                          <a:effectLst/>
                        </a:rPr>
                        <a:t>141 097</a:t>
                      </a:r>
                      <a:endParaRPr lang="en-ZA" sz="1500" b="1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41877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 txBox="1">
            <a:spLocks/>
          </p:cNvSpPr>
          <p:nvPr/>
        </p:nvSpPr>
        <p:spPr>
          <a:xfrm>
            <a:off x="4716016" y="6249191"/>
            <a:ext cx="576064" cy="560988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22</a:t>
            </a:r>
          </a:p>
        </p:txBody>
      </p:sp>
      <p:sp>
        <p:nvSpPr>
          <p:cNvPr id="4" name="Rectangle 3"/>
          <p:cNvSpPr/>
          <p:nvPr/>
        </p:nvSpPr>
        <p:spPr>
          <a:xfrm>
            <a:off x="460374" y="4588105"/>
            <a:ext cx="84321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* </a:t>
            </a:r>
            <a:r>
              <a:rPr kumimoji="0" lang="en-ZA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Once-off additional allocation amounting to R1.6 billion over the medium term for implementation of Broadcasting</a:t>
            </a:r>
            <a:r>
              <a:rPr kumimoji="0" lang="en-ZA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ZA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Digital Migration (BDM) project using the new model: R522 million for 2020/21 and R 1 103 522 billion in 2021/22.</a:t>
            </a:r>
            <a:endParaRPr kumimoji="0" lang="en-ZA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31596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36912"/>
            <a:ext cx="8219256" cy="3168352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/>
              <a:t/>
            </a:r>
            <a:br>
              <a:rPr lang="en-ZA" dirty="0"/>
            </a:br>
            <a:r>
              <a:rPr lang="en-ZA" dirty="0"/>
              <a:t/>
            </a:r>
            <a:br>
              <a:rPr lang="en-ZA" dirty="0"/>
            </a:br>
            <a:r>
              <a:rPr lang="en-ZA" dirty="0"/>
              <a:t/>
            </a:r>
            <a:br>
              <a:rPr lang="en-ZA" dirty="0"/>
            </a:br>
            <a:r>
              <a:rPr lang="en-ZA" dirty="0"/>
              <a:t/>
            </a:r>
            <a:br>
              <a:rPr lang="en-ZA" dirty="0"/>
            </a:br>
            <a:r>
              <a:rPr lang="en-ZA" dirty="0"/>
              <a:t>THANK YOU</a:t>
            </a:r>
            <a:br>
              <a:rPr lang="en-ZA" dirty="0"/>
            </a:br>
            <a:r>
              <a:rPr lang="en-ZA" dirty="0"/>
              <a:t/>
            </a:r>
            <a:br>
              <a:rPr lang="en-ZA" dirty="0"/>
            </a:br>
            <a:r>
              <a:rPr lang="en-ZA" sz="8000" dirty="0">
                <a:sym typeface="Wingdings" panose="05000000000000000000" pitchFamily="2" charset="2"/>
              </a:rPr>
              <a:t></a:t>
            </a:r>
            <a:r>
              <a:rPr lang="en-ZA" dirty="0"/>
              <a:t/>
            </a:r>
            <a:br>
              <a:rPr lang="en-ZA" dirty="0"/>
            </a:br>
            <a:r>
              <a:rPr lang="en-ZA" dirty="0"/>
              <a:t/>
            </a:r>
            <a:br>
              <a:rPr lang="en-ZA" dirty="0"/>
            </a:br>
            <a:r>
              <a:rPr lang="en-ZA" dirty="0"/>
              <a:t/>
            </a:r>
            <a:br>
              <a:rPr lang="en-ZA" dirty="0"/>
            </a:br>
            <a:r>
              <a:rPr lang="en-ZA" dirty="0"/>
              <a:t/>
            </a:r>
            <a:br>
              <a:rPr lang="en-ZA" dirty="0"/>
            </a:br>
            <a:r>
              <a:rPr lang="en-ZA" dirty="0"/>
              <a:t/>
            </a:r>
            <a:br>
              <a:rPr lang="en-ZA" dirty="0"/>
            </a:br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86771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encrypted-tbn3.gstatic.com/images?q=tbn:ANd9GcQiefgTw0zZpR1gvDy0PwywVCNYjFfv4Fna8kD_qZmikedmRiSA9g0ni6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3" name="AutoShape 5" descr="https://encrypted-tbn3.gstatic.com/images?q=tbn:ANd9GcSCz2xK3W1aRQauCPqPn9GRwBvgQNCbulrobdsXJbd6c_-3sPpHUjjWw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7544" y="7937"/>
            <a:ext cx="8218487" cy="612751"/>
          </a:xfrm>
        </p:spPr>
        <p:txBody>
          <a:bodyPr>
            <a:normAutofit/>
          </a:bodyPr>
          <a:lstStyle/>
          <a:p>
            <a:pPr algn="ctr"/>
            <a:r>
              <a:rPr lang="en-US" sz="2200" b="1" i="1" dirty="0">
                <a:solidFill>
                  <a:schemeClr val="bg1"/>
                </a:solidFill>
              </a:rPr>
              <a:t>USAASA ORGANISATIONAL IDENTITY </a:t>
            </a:r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6417761"/>
              </p:ext>
            </p:extLst>
          </p:nvPr>
        </p:nvGraphicFramePr>
        <p:xfrm>
          <a:off x="35495" y="692697"/>
          <a:ext cx="9073009" cy="5635846"/>
        </p:xfrm>
        <a:graphic>
          <a:graphicData uri="http://schemas.openxmlformats.org/drawingml/2006/table">
            <a:tbl>
              <a:tblPr firstRow="1" bandRow="1"/>
              <a:tblGrid>
                <a:gridCol w="1337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07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Vision</a:t>
                      </a:r>
                    </a:p>
                    <a:p>
                      <a:pPr marL="0" marR="0" lvl="0" indent="0" algn="ctr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6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19050" marB="1905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ZA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vision of USAASA  is aligned to, and supports, the vision of the Department of Communications and Digital Technologies to be </a:t>
                      </a:r>
                      <a:r>
                        <a:rPr lang="en-ZA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“a leader in enabling a connected and digitally transformed South Africa.</a:t>
                      </a:r>
                    </a:p>
                    <a:p>
                      <a:endParaRPr lang="en-ZA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ZA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Universal ICT access and service for all.</a:t>
                      </a:r>
                      <a:endParaRPr lang="en-ZA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19050" marB="1905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91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Mission</a:t>
                      </a:r>
                      <a:endParaRPr lang="en-ZA" sz="2000" b="1" baseline="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ZA" sz="1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38100" marR="38100" marT="19050" marB="1905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800" b="1" i="1" u="none" strike="noStrike" kern="1200" baseline="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i="1" u="none" strike="noStrike" kern="1200" baseline="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To promote and pursue the goal of universal access and service, and to contribute to building South Africa’s sustainable knowledge society through a response to the 4IR, innovation, research, monitoring, evaluation and advisory services.</a:t>
                      </a:r>
                    </a:p>
                    <a:p>
                      <a:pPr marL="0" marR="0" lvl="0" indent="0" algn="ctr" defTabSz="219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effectively manage the Universal Service and Access Fund (USAF)</a:t>
                      </a:r>
                      <a:endParaRPr lang="en-ZA" sz="14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19050" marB="1905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26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Values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19050" marB="1905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endParaRPr lang="en-ZA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en-ZA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Batho Pele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Integrity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Accountability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Innovation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Transparency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Teamwork</a:t>
                      </a:r>
                    </a:p>
                  </a:txBody>
                  <a:tcPr marL="38100" marR="38100" marT="19050" marB="1905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716016" y="6249191"/>
            <a:ext cx="360040" cy="560988"/>
          </a:xfrm>
          <a:solidFill>
            <a:schemeClr val="accent6"/>
          </a:solidFill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noProof="0" dirty="0">
                <a:solidFill>
                  <a:prstClr val="black"/>
                </a:solidFill>
                <a:latin typeface="Calibri"/>
              </a:rPr>
              <a:t>3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725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encrypted-tbn3.gstatic.com/images?q=tbn:ANd9GcQiefgTw0zZpR1gvDy0PwywVCNYjFfv4Fna8kD_qZmikedmRiSA9g0ni6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3" name="AutoShape 5" descr="https://encrypted-tbn3.gstatic.com/images?q=tbn:ANd9GcSCz2xK3W1aRQauCPqPn9GRwBvgQNCbulrobdsXJbd6c_-3sPpHUjjWw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7544" y="7937"/>
            <a:ext cx="8218487" cy="612751"/>
          </a:xfrm>
        </p:spPr>
        <p:txBody>
          <a:bodyPr>
            <a:normAutofit/>
          </a:bodyPr>
          <a:lstStyle/>
          <a:p>
            <a:pPr algn="ctr"/>
            <a:r>
              <a:rPr lang="en-ZA" sz="2200" b="1" i="1" dirty="0">
                <a:solidFill>
                  <a:schemeClr val="bg1"/>
                </a:solidFill>
              </a:rPr>
              <a:t>The USAASA strategic focus to 2025</a:t>
            </a:r>
            <a:endParaRPr lang="en-US" sz="2200" b="1" i="1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164"/>
            <a:ext cx="9108504" cy="5564027"/>
          </a:xfrm>
          <a:prstGeom prst="rect">
            <a:avLst/>
          </a:prstGeom>
          <a:noFill/>
        </p:spPr>
      </p:pic>
      <p:sp>
        <p:nvSpPr>
          <p:cNvPr id="16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716016" y="6249191"/>
            <a:ext cx="360040" cy="560988"/>
          </a:xfrm>
          <a:solidFill>
            <a:schemeClr val="accent6"/>
          </a:solidFill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4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3293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16632"/>
            <a:ext cx="8686800" cy="4839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>
              <a:spcBef>
                <a:spcPct val="0"/>
              </a:spcBef>
              <a:defRPr/>
            </a:pPr>
            <a:endParaRPr lang="en-US" sz="1600" b="1" dirty="0">
              <a:solidFill>
                <a:prstClr val="white"/>
              </a:solidFill>
              <a:cs typeface="Arial" charset="0"/>
            </a:endParaRPr>
          </a:p>
          <a:p>
            <a:pPr marL="0" lvl="1" algn="ctr">
              <a:spcBef>
                <a:spcPct val="0"/>
              </a:spcBef>
              <a:defRPr/>
            </a:pPr>
            <a:endParaRPr lang="en-US" sz="1600" b="1" dirty="0">
              <a:solidFill>
                <a:prstClr val="white"/>
              </a:solidFill>
              <a:cs typeface="Arial" charset="0"/>
            </a:endParaRPr>
          </a:p>
          <a:p>
            <a:pPr marL="0" lvl="1" algn="ctr">
              <a:spcBef>
                <a:spcPct val="0"/>
              </a:spcBef>
              <a:defRPr/>
            </a:pPr>
            <a:r>
              <a:rPr lang="en-US" sz="2200" b="1" dirty="0">
                <a:solidFill>
                  <a:prstClr val="white"/>
                </a:solidFill>
                <a:cs typeface="Arial" charset="0"/>
              </a:rPr>
              <a:t>LINKING 2019-2024 MSTF TO DCDT &amp; USAASA/USAF PRIORITIES   </a:t>
            </a:r>
            <a:endParaRPr lang="en-ZA" sz="2200" b="1" dirty="0">
              <a:solidFill>
                <a:prstClr val="white"/>
              </a:solidFill>
              <a:cs typeface="Arial" charset="0"/>
            </a:endParaRPr>
          </a:p>
          <a:p>
            <a:pPr marL="0" marR="0" lvl="1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7" name="TextBox 26"/>
          <p:cNvSpPr txBox="1"/>
          <p:nvPr/>
        </p:nvSpPr>
        <p:spPr>
          <a:xfrm>
            <a:off x="16642" y="908719"/>
            <a:ext cx="2242591" cy="720081"/>
          </a:xfrm>
          <a:prstGeom prst="rect">
            <a:avLst/>
          </a:prstGeom>
          <a:solidFill>
            <a:srgbClr val="F79646"/>
          </a:solidFill>
          <a:ln w="9525">
            <a:solidFill>
              <a:srgbClr val="000000"/>
            </a:solidFill>
          </a:ln>
        </p:spPr>
        <p:txBody>
          <a:bodyPr wrap="square" rtlCol="0" anchor="ctr">
            <a:noAutofit/>
          </a:bodyPr>
          <a:lstStyle/>
          <a:p>
            <a:pPr lvl="0" algn="ctr">
              <a:defRPr/>
            </a:pPr>
            <a:r>
              <a:rPr lang="en-ZA" sz="1400" b="1" dirty="0"/>
              <a:t>MTSF Priority and Impact</a:t>
            </a:r>
            <a:endParaRPr kumimoji="0" lang="en-ZA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0" name="TextBox 57"/>
          <p:cNvSpPr txBox="1"/>
          <p:nvPr/>
        </p:nvSpPr>
        <p:spPr>
          <a:xfrm>
            <a:off x="6668740" y="908717"/>
            <a:ext cx="2367755" cy="720081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ZA" sz="1400" b="1" dirty="0">
                <a:solidFill>
                  <a:schemeClr val="bg1"/>
                </a:solidFill>
              </a:rPr>
              <a:t>Addressed by USAASA / USAF Focus Areas</a:t>
            </a:r>
            <a:endParaRPr lang="en-ZA" sz="1400" dirty="0">
              <a:solidFill>
                <a:schemeClr val="bg1"/>
              </a:solidFill>
            </a:endParaRPr>
          </a:p>
        </p:txBody>
      </p:sp>
      <p:sp>
        <p:nvSpPr>
          <p:cNvPr id="15" name="TextBox 35"/>
          <p:cNvSpPr txBox="1"/>
          <p:nvPr/>
        </p:nvSpPr>
        <p:spPr>
          <a:xfrm>
            <a:off x="4427983" y="908718"/>
            <a:ext cx="2240757" cy="720081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ZA" sz="1400" b="1" dirty="0">
                <a:solidFill>
                  <a:schemeClr val="bg1"/>
                </a:solidFill>
              </a:rPr>
              <a:t>DCDT Strategic Plan Response</a:t>
            </a:r>
            <a:endParaRPr lang="en-ZA" sz="14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642" y="1916832"/>
            <a:ext cx="2279298" cy="1368151"/>
          </a:xfrm>
          <a:prstGeom prst="rect">
            <a:avLst/>
          </a:prstGeom>
          <a:solidFill>
            <a:srgbClr val="FFC000"/>
          </a:solidFill>
          <a:ln w="25400" cap="flat" cmpd="sng" algn="ctr">
            <a:noFill/>
            <a:prstDash val="solid"/>
          </a:ln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lang="en-ZA" sz="1400" b="1" dirty="0"/>
              <a:t>Priority 1: Economic transformation and job creation</a:t>
            </a:r>
            <a:endParaRPr lang="en-ZA" sz="1400" dirty="0"/>
          </a:p>
        </p:txBody>
      </p:sp>
      <p:sp>
        <p:nvSpPr>
          <p:cNvPr id="17" name="TextBox 51"/>
          <p:cNvSpPr txBox="1"/>
          <p:nvPr/>
        </p:nvSpPr>
        <p:spPr>
          <a:xfrm>
            <a:off x="2295940" y="1916831"/>
            <a:ext cx="2226364" cy="136815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ysClr val="windowText" lastClr="000000"/>
            </a:solidFill>
            <a:prstDash val="dash"/>
          </a:ln>
        </p:spPr>
        <p:txBody>
          <a:bodyPr wrap="square" rtlCol="0" anchor="ctr">
            <a:noAutofit/>
          </a:bodyPr>
          <a:lstStyle/>
          <a:p>
            <a:pPr lvl="0">
              <a:defRPr/>
            </a:pPr>
            <a:r>
              <a:rPr lang="en-ZA" sz="1400" b="1" dirty="0"/>
              <a:t>Outcome 2: Improve competitiveness through ICT adoption</a:t>
            </a:r>
            <a:endParaRPr kumimoji="0" lang="en-ZA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9" name="TextBox 22"/>
          <p:cNvSpPr txBox="1"/>
          <p:nvPr/>
        </p:nvSpPr>
        <p:spPr>
          <a:xfrm>
            <a:off x="6732240" y="1916831"/>
            <a:ext cx="2304256" cy="38884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ysClr val="windowText" lastClr="000000"/>
            </a:solidFill>
            <a:prstDash val="dash"/>
          </a:ln>
        </p:spPr>
        <p:txBody>
          <a:bodyPr wrap="square" rtlCol="0" anchor="ctr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Facilitation of Digital migration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Facilitation of broadband connectivity</a:t>
            </a:r>
            <a:endParaRPr lang="en-ZA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Development of market intelligence and understanding of universal access and universal service trends and needs</a:t>
            </a:r>
            <a:endParaRPr lang="en-ZA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400" dirty="0"/>
              <a:t>Research and development of viable alternatives to achieving universal access and universal service that reflect the current and future technology</a:t>
            </a:r>
            <a:endParaRPr kumimoji="0" lang="en-ZA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32" name="TextBox 26"/>
          <p:cNvSpPr txBox="1"/>
          <p:nvPr/>
        </p:nvSpPr>
        <p:spPr>
          <a:xfrm>
            <a:off x="2259234" y="908719"/>
            <a:ext cx="2168749" cy="7200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</a:ln>
        </p:spPr>
        <p:txBody>
          <a:bodyPr wrap="square" rtlCol="0" anchor="ctr">
            <a:noAutofit/>
          </a:bodyPr>
          <a:lstStyle/>
          <a:p>
            <a:pPr lvl="0" algn="ctr">
              <a:defRPr/>
            </a:pPr>
            <a:r>
              <a:rPr lang="en-ZA" sz="1400" b="1" dirty="0"/>
              <a:t>MTSF Outcomes and Interventions</a:t>
            </a:r>
            <a:endParaRPr kumimoji="0" lang="en-ZA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34" name="TextBox 40"/>
          <p:cNvSpPr txBox="1"/>
          <p:nvPr/>
        </p:nvSpPr>
        <p:spPr>
          <a:xfrm>
            <a:off x="4499991" y="1916831"/>
            <a:ext cx="2195304" cy="28803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ysClr val="windowText" lastClr="000000"/>
            </a:solidFill>
            <a:prstDash val="dash"/>
          </a:ln>
        </p:spPr>
        <p:txBody>
          <a:bodyPr wrap="square" rtlCol="0" anchor="ctr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sz="1400" dirty="0"/>
              <a:t>Increased access to secure digital infrastructure;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sz="1400" dirty="0"/>
              <a:t>Enabling policies and strategies for digital transformation;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sz="1400" dirty="0"/>
              <a:t>Transformed digital society;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400" dirty="0"/>
              <a:t>Improved locally developed content, applications and services.</a:t>
            </a:r>
            <a:endParaRPr kumimoji="0" lang="en-ZA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716016" y="6249191"/>
            <a:ext cx="360040" cy="560988"/>
          </a:xfrm>
          <a:solidFill>
            <a:schemeClr val="accent6"/>
          </a:solidFill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5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1991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23528" y="0"/>
            <a:ext cx="8363272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1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LINKING 2019-2024</a:t>
            </a:r>
            <a:r>
              <a:rPr kumimoji="0" lang="en-US" sz="22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MSTF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TO</a:t>
            </a:r>
            <a:r>
              <a:rPr kumimoji="0" lang="en-US" sz="22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DCDT &amp; USAASA/USAF PRIORITIES 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</a:t>
            </a:r>
            <a:endParaRPr kumimoji="0" lang="en-ZA" sz="2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7" name="TextBox 26"/>
          <p:cNvSpPr txBox="1"/>
          <p:nvPr/>
        </p:nvSpPr>
        <p:spPr>
          <a:xfrm>
            <a:off x="16642" y="836712"/>
            <a:ext cx="2242591" cy="735129"/>
          </a:xfrm>
          <a:prstGeom prst="rect">
            <a:avLst/>
          </a:prstGeom>
          <a:solidFill>
            <a:srgbClr val="F79646"/>
          </a:solidFill>
          <a:ln w="9525">
            <a:solidFill>
              <a:srgbClr val="000000"/>
            </a:solidFill>
          </a:ln>
        </p:spPr>
        <p:txBody>
          <a:bodyPr wrap="square" rtlCol="0" anchor="ctr">
            <a:noAutofit/>
          </a:bodyPr>
          <a:lstStyle/>
          <a:p>
            <a:pPr lvl="0" algn="ctr">
              <a:defRPr/>
            </a:pPr>
            <a:r>
              <a:rPr lang="en-ZA" sz="1400" b="1" dirty="0"/>
              <a:t>MTSF Priority and Impact</a:t>
            </a:r>
            <a:endParaRPr kumimoji="0" lang="en-ZA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0" name="TextBox 57"/>
          <p:cNvSpPr txBox="1"/>
          <p:nvPr/>
        </p:nvSpPr>
        <p:spPr>
          <a:xfrm>
            <a:off x="6668740" y="836704"/>
            <a:ext cx="2367755" cy="735134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ZA" sz="1400" b="1" dirty="0">
                <a:solidFill>
                  <a:schemeClr val="bg1"/>
                </a:solidFill>
              </a:rPr>
              <a:t>Addressed by USAASA / USAF Focus Areas</a:t>
            </a:r>
            <a:endParaRPr lang="en-ZA" sz="1400" dirty="0">
              <a:solidFill>
                <a:schemeClr val="bg1"/>
              </a:solidFill>
            </a:endParaRPr>
          </a:p>
        </p:txBody>
      </p:sp>
      <p:sp>
        <p:nvSpPr>
          <p:cNvPr id="15" name="TextBox 35"/>
          <p:cNvSpPr txBox="1"/>
          <p:nvPr/>
        </p:nvSpPr>
        <p:spPr>
          <a:xfrm>
            <a:off x="4495539" y="836706"/>
            <a:ext cx="2173201" cy="735133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ZA" sz="1400" b="1" dirty="0">
                <a:solidFill>
                  <a:schemeClr val="bg1"/>
                </a:solidFill>
              </a:rPr>
              <a:t>DCDT Strategic Plan Response</a:t>
            </a:r>
            <a:endParaRPr lang="en-ZA" sz="14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81548" y="2060846"/>
            <a:ext cx="2213991" cy="2016226"/>
          </a:xfrm>
          <a:prstGeom prst="rect">
            <a:avLst/>
          </a:prstGeom>
          <a:solidFill>
            <a:srgbClr val="FFC000"/>
          </a:solidFill>
          <a:ln w="25400" cap="flat" cmpd="sng" algn="ctr">
            <a:noFill/>
            <a:prstDash val="solid"/>
          </a:ln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lang="en-ZA" sz="1400" b="1" dirty="0"/>
              <a:t>Outcome 1: Improved governance and accountability:</a:t>
            </a:r>
            <a:endParaRPr lang="en-ZA" sz="1400" dirty="0"/>
          </a:p>
        </p:txBody>
      </p:sp>
      <p:sp>
        <p:nvSpPr>
          <p:cNvPr id="32" name="TextBox 26"/>
          <p:cNvSpPr txBox="1"/>
          <p:nvPr/>
        </p:nvSpPr>
        <p:spPr>
          <a:xfrm>
            <a:off x="2259234" y="836709"/>
            <a:ext cx="2240758" cy="7351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</a:ln>
        </p:spPr>
        <p:txBody>
          <a:bodyPr wrap="square" rtlCol="0" anchor="ctr">
            <a:noAutofit/>
          </a:bodyPr>
          <a:lstStyle/>
          <a:p>
            <a:pPr lvl="0" algn="ctr">
              <a:defRPr/>
            </a:pPr>
            <a:r>
              <a:rPr lang="en-ZA" sz="1400" b="1" dirty="0"/>
              <a:t>MTSF Outcomes and Interventions</a:t>
            </a:r>
            <a:endParaRPr kumimoji="0" lang="en-ZA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642" y="2060848"/>
            <a:ext cx="2264907" cy="2016223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wrap="square" rtlCol="0" anchor="ctr">
            <a:noAutofit/>
          </a:bodyPr>
          <a:lstStyle/>
          <a:p>
            <a:r>
              <a:rPr lang="en-ZA" sz="1400" b="1" dirty="0"/>
              <a:t>Priority 6: A capable, ethical and developmental State </a:t>
            </a:r>
            <a:endParaRPr lang="en-ZA" sz="1400" dirty="0"/>
          </a:p>
        </p:txBody>
      </p:sp>
      <p:sp>
        <p:nvSpPr>
          <p:cNvPr id="23" name="TextBox 51"/>
          <p:cNvSpPr txBox="1"/>
          <p:nvPr/>
        </p:nvSpPr>
        <p:spPr>
          <a:xfrm>
            <a:off x="4495539" y="2060845"/>
            <a:ext cx="2168748" cy="27363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ysClr val="windowText" lastClr="000000"/>
            </a:solidFill>
            <a:prstDash val="dash"/>
          </a:ln>
        </p:spPr>
        <p:txBody>
          <a:bodyPr wrap="square" rtlCol="0" anchor="ctr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sz="1400" dirty="0"/>
              <a:t>Well-governed SOEs that are strategically supported to deliver on their mandate;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sz="1400" dirty="0"/>
              <a:t>Rationalised SOEs to optimally develop on their mandate;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sz="1400" dirty="0"/>
              <a:t>High-performing organisation to enable achievement of the Department’s mandate.</a:t>
            </a:r>
          </a:p>
        </p:txBody>
      </p:sp>
      <p:sp>
        <p:nvSpPr>
          <p:cNvPr id="25" name="TextBox 40"/>
          <p:cNvSpPr txBox="1"/>
          <p:nvPr/>
        </p:nvSpPr>
        <p:spPr>
          <a:xfrm>
            <a:off x="6664287" y="2060845"/>
            <a:ext cx="2372208" cy="282336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ysClr val="windowText" lastClr="000000"/>
            </a:solidFill>
            <a:prstDash val="dash"/>
          </a:ln>
        </p:spPr>
        <p:txBody>
          <a:bodyPr wrap="square" rtlCol="0" anchor="ctr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sz="1400" dirty="0"/>
              <a:t>Effective governance, management and leadership to enable delivery of the mandate</a:t>
            </a:r>
            <a:endParaRPr kumimoji="0" lang="en-ZA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716016" y="6249191"/>
            <a:ext cx="360040" cy="560988"/>
          </a:xfrm>
          <a:solidFill>
            <a:schemeClr val="accent6"/>
          </a:solidFill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6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0168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encrypted-tbn3.gstatic.com/images?q=tbn:ANd9GcQiefgTw0zZpR1gvDy0PwywVCNYjFfv4Fna8kD_qZmikedmRiSA9g0ni6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3" name="AutoShape 5" descr="https://encrypted-tbn3.gstatic.com/images?q=tbn:ANd9GcSCz2xK3W1aRQauCPqPn9GRwBvgQNCbulrobdsXJbd6c_-3sPpHUjjWw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7544" y="7937"/>
            <a:ext cx="8218487" cy="612751"/>
          </a:xfrm>
        </p:spPr>
        <p:txBody>
          <a:bodyPr>
            <a:normAutofit fontScale="90000"/>
          </a:bodyPr>
          <a:lstStyle/>
          <a:p>
            <a:pPr algn="ctr"/>
            <a:r>
              <a:rPr lang="en-ZA" sz="2400" b="1" i="1" dirty="0">
                <a:solidFill>
                  <a:schemeClr val="bg1"/>
                </a:solidFill>
                <a:latin typeface="+mn-lt"/>
              </a:rPr>
              <a:t>USAASA INSTITUTIONAL PERFORMANCE INFORMATION</a:t>
            </a:r>
            <a:r>
              <a:rPr lang="en-ZA" b="1" i="1" dirty="0"/>
              <a:t/>
            </a:r>
            <a:br>
              <a:rPr lang="en-ZA" b="1" i="1" dirty="0"/>
            </a:br>
            <a:endParaRPr lang="en-US" sz="2200" b="1" i="1" dirty="0">
              <a:solidFill>
                <a:schemeClr val="bg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108128"/>
              </p:ext>
            </p:extLst>
          </p:nvPr>
        </p:nvGraphicFramePr>
        <p:xfrm>
          <a:off x="0" y="692696"/>
          <a:ext cx="9144000" cy="5866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1370">
                  <a:extLst>
                    <a:ext uri="{9D8B030D-6E8A-4147-A177-3AD203B41FA5}">
                      <a16:colId xmlns:a16="http://schemas.microsoft.com/office/drawing/2014/main" val="1633371104"/>
                    </a:ext>
                  </a:extLst>
                </a:gridCol>
                <a:gridCol w="7662630">
                  <a:extLst>
                    <a:ext uri="{9D8B030D-6E8A-4147-A177-3AD203B41FA5}">
                      <a16:colId xmlns:a16="http://schemas.microsoft.com/office/drawing/2014/main" val="11814917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800" kern="1400" dirty="0">
                          <a:effectLst/>
                        </a:rPr>
                        <a:t>Impact Statement</a:t>
                      </a:r>
                      <a:endParaRPr lang="en-ZA" sz="18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800" kern="1400" dirty="0">
                          <a:solidFill>
                            <a:schemeClr val="tx1"/>
                          </a:solidFill>
                          <a:effectLst/>
                        </a:rPr>
                        <a:t>Progressive realisation of the goal of universal access and universal service in South Africa.</a:t>
                      </a:r>
                      <a:endParaRPr lang="en-ZA" sz="1800" kern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724899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674079"/>
              </p:ext>
            </p:extLst>
          </p:nvPr>
        </p:nvGraphicFramePr>
        <p:xfrm>
          <a:off x="0" y="1484784"/>
          <a:ext cx="9144001" cy="35315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3851">
                  <a:extLst>
                    <a:ext uri="{9D8B030D-6E8A-4147-A177-3AD203B41FA5}">
                      <a16:colId xmlns:a16="http://schemas.microsoft.com/office/drawing/2014/main" val="2220025157"/>
                    </a:ext>
                  </a:extLst>
                </a:gridCol>
                <a:gridCol w="1919917">
                  <a:extLst>
                    <a:ext uri="{9D8B030D-6E8A-4147-A177-3AD203B41FA5}">
                      <a16:colId xmlns:a16="http://schemas.microsoft.com/office/drawing/2014/main" val="2665277927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131341850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852964929"/>
                    </a:ext>
                  </a:extLst>
                </a:gridCol>
                <a:gridCol w="2627785">
                  <a:extLst>
                    <a:ext uri="{9D8B030D-6E8A-4147-A177-3AD203B41FA5}">
                      <a16:colId xmlns:a16="http://schemas.microsoft.com/office/drawing/2014/main" val="2649608550"/>
                    </a:ext>
                  </a:extLst>
                </a:gridCol>
              </a:tblGrid>
              <a:tr h="660076">
                <a:tc row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500" kern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MEASURING</a:t>
                      </a:r>
                      <a:r>
                        <a:rPr lang="en-ZA" sz="1500" kern="1400" baseline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OUTCOMES 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500" kern="1400" dirty="0">
                          <a:effectLst/>
                        </a:rPr>
                        <a:t>Outcome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500" kern="1400" dirty="0">
                          <a:effectLst/>
                        </a:rPr>
                        <a:t>Outcome Indicator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500" kern="1400" dirty="0">
                          <a:effectLst/>
                        </a:rPr>
                        <a:t>Baseline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500" kern="1400" dirty="0">
                          <a:effectLst/>
                        </a:rPr>
                        <a:t>(2019/20)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500" kern="1400">
                          <a:effectLst/>
                        </a:rPr>
                        <a:t>Five-year target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500" kern="1400">
                          <a:effectLst/>
                        </a:rPr>
                        <a:t>(To March 2025)</a:t>
                      </a:r>
                      <a:endParaRPr lang="en-ZA" sz="1500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7375781"/>
                  </a:ext>
                </a:extLst>
              </a:tr>
              <a:tr h="996108">
                <a:tc v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500" kern="1400" dirty="0">
                          <a:effectLst/>
                        </a:rPr>
                        <a:t>1: An optimised delivery system to support achievement of the mandate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Project Management Office to manage STB Installations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l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500" kern="1400" dirty="0">
                          <a:effectLst/>
                        </a:rPr>
                        <a:t>New indicator 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4300" indent="-114300" algn="l">
                        <a:buFont typeface="Arial" panose="020B0604020202020204" pitchFamily="34" charset="0"/>
                        <a:buChar char="•"/>
                      </a:pPr>
                      <a:r>
                        <a:rPr lang="en-ZA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PMO procured; </a:t>
                      </a:r>
                    </a:p>
                    <a:p>
                      <a:pPr marL="114300" indent="-114300" algn="l">
                        <a:buFont typeface="Arial" panose="020B0604020202020204" pitchFamily="34" charset="0"/>
                        <a:buChar char="•"/>
                      </a:pPr>
                      <a:r>
                        <a:rPr lang="en-ZA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BDM migration completed.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l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8850001"/>
                  </a:ext>
                </a:extLst>
              </a:tr>
              <a:tr h="1844485">
                <a:tc v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Partnership with organ(s) of state to provide and to monitor broadband connectivity,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500" kern="1400" dirty="0">
                          <a:effectLst/>
                        </a:rPr>
                        <a:t>New indicator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Partnership with organ(s) of state established to provide and to monitor broadband connectivity roll out of broadband connections per USAF targets 	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2852398"/>
                  </a:ext>
                </a:extLst>
              </a:tr>
            </a:tbl>
          </a:graphicData>
        </a:graphic>
      </p:graphicFrame>
      <p:sp>
        <p:nvSpPr>
          <p:cNvPr id="14" name="Slide Number Placeholder 7"/>
          <p:cNvSpPr txBox="1">
            <a:spLocks/>
          </p:cNvSpPr>
          <p:nvPr/>
        </p:nvSpPr>
        <p:spPr>
          <a:xfrm>
            <a:off x="4716016" y="6249191"/>
            <a:ext cx="360040" cy="560988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003192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encrypted-tbn3.gstatic.com/images?q=tbn:ANd9GcQiefgTw0zZpR1gvDy0PwywVCNYjFfv4Fna8kD_qZmikedmRiSA9g0ni6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3" name="AutoShape 5" descr="https://encrypted-tbn3.gstatic.com/images?q=tbn:ANd9GcSCz2xK3W1aRQauCPqPn9GRwBvgQNCbulrobdsXJbd6c_-3sPpHUjjWw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7544" y="7937"/>
            <a:ext cx="8218487" cy="612751"/>
          </a:xfrm>
        </p:spPr>
        <p:txBody>
          <a:bodyPr>
            <a:normAutofit fontScale="90000"/>
          </a:bodyPr>
          <a:lstStyle/>
          <a:p>
            <a:pPr algn="ctr"/>
            <a:r>
              <a:rPr lang="en-ZA" sz="2400" b="1" i="1" dirty="0">
                <a:solidFill>
                  <a:schemeClr val="bg1"/>
                </a:solidFill>
                <a:latin typeface="+mn-lt"/>
              </a:rPr>
              <a:t>USAASA INSTITUTIONAL PERFORMANCE INFORMATION</a:t>
            </a:r>
            <a:r>
              <a:rPr lang="en-ZA" b="1" i="1" dirty="0"/>
              <a:t/>
            </a:r>
            <a:br>
              <a:rPr lang="en-ZA" b="1" i="1" dirty="0"/>
            </a:br>
            <a:endParaRPr lang="en-US" sz="2200" b="1" i="1" dirty="0">
              <a:solidFill>
                <a:schemeClr val="bg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972299"/>
              </p:ext>
            </p:extLst>
          </p:nvPr>
        </p:nvGraphicFramePr>
        <p:xfrm>
          <a:off x="0" y="749900"/>
          <a:ext cx="9144000" cy="5866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1680">
                  <a:extLst>
                    <a:ext uri="{9D8B030D-6E8A-4147-A177-3AD203B41FA5}">
                      <a16:colId xmlns:a16="http://schemas.microsoft.com/office/drawing/2014/main" val="1633371104"/>
                    </a:ext>
                  </a:extLst>
                </a:gridCol>
                <a:gridCol w="7452320">
                  <a:extLst>
                    <a:ext uri="{9D8B030D-6E8A-4147-A177-3AD203B41FA5}">
                      <a16:colId xmlns:a16="http://schemas.microsoft.com/office/drawing/2014/main" val="11814917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800" kern="1400" dirty="0">
                          <a:effectLst/>
                        </a:rPr>
                        <a:t>Impact Statement</a:t>
                      </a:r>
                      <a:endParaRPr lang="en-ZA" sz="18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800" kern="1400" dirty="0">
                          <a:solidFill>
                            <a:schemeClr val="tx1"/>
                          </a:solidFill>
                          <a:effectLst/>
                        </a:rPr>
                        <a:t>Progressive realisation of the goal of universal access and universal service in South Africa.</a:t>
                      </a:r>
                      <a:endParaRPr lang="en-ZA" sz="1800" kern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724899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212027"/>
              </p:ext>
            </p:extLst>
          </p:nvPr>
        </p:nvGraphicFramePr>
        <p:xfrm>
          <a:off x="0" y="1484785"/>
          <a:ext cx="9144001" cy="46259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3851">
                  <a:extLst>
                    <a:ext uri="{9D8B030D-6E8A-4147-A177-3AD203B41FA5}">
                      <a16:colId xmlns:a16="http://schemas.microsoft.com/office/drawing/2014/main" val="2220025157"/>
                    </a:ext>
                  </a:extLst>
                </a:gridCol>
                <a:gridCol w="2200553">
                  <a:extLst>
                    <a:ext uri="{9D8B030D-6E8A-4147-A177-3AD203B41FA5}">
                      <a16:colId xmlns:a16="http://schemas.microsoft.com/office/drawing/2014/main" val="2665277927"/>
                    </a:ext>
                  </a:extLst>
                </a:gridCol>
                <a:gridCol w="2383660">
                  <a:extLst>
                    <a:ext uri="{9D8B030D-6E8A-4147-A177-3AD203B41FA5}">
                      <a16:colId xmlns:a16="http://schemas.microsoft.com/office/drawing/2014/main" val="1313418505"/>
                    </a:ext>
                  </a:extLst>
                </a:gridCol>
                <a:gridCol w="1545899">
                  <a:extLst>
                    <a:ext uri="{9D8B030D-6E8A-4147-A177-3AD203B41FA5}">
                      <a16:colId xmlns:a16="http://schemas.microsoft.com/office/drawing/2014/main" val="852964929"/>
                    </a:ext>
                  </a:extLst>
                </a:gridCol>
                <a:gridCol w="2450038">
                  <a:extLst>
                    <a:ext uri="{9D8B030D-6E8A-4147-A177-3AD203B41FA5}">
                      <a16:colId xmlns:a16="http://schemas.microsoft.com/office/drawing/2014/main" val="2649608550"/>
                    </a:ext>
                  </a:extLst>
                </a:gridCol>
              </a:tblGrid>
              <a:tr h="518854">
                <a:tc rowSpan="5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500" kern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MEASURING</a:t>
                      </a:r>
                      <a:r>
                        <a:rPr lang="en-ZA" sz="1500" kern="1400" baseline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OUTCOMES 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500" kern="1400" dirty="0">
                          <a:effectLst/>
                        </a:rPr>
                        <a:t>Outcome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500" kern="1400" dirty="0">
                          <a:effectLst/>
                        </a:rPr>
                        <a:t>Outcome Indicator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500" kern="1400" dirty="0">
                          <a:effectLst/>
                        </a:rPr>
                        <a:t>Baseline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500" kern="1400" dirty="0">
                          <a:effectLst/>
                        </a:rPr>
                        <a:t>(2019/20)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500" kern="1400">
                          <a:effectLst/>
                        </a:rPr>
                        <a:t>Five-year target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500" kern="1400">
                          <a:effectLst/>
                        </a:rPr>
                        <a:t>(To March 2025)</a:t>
                      </a:r>
                      <a:endParaRPr lang="en-ZA" sz="1500" kern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7375781"/>
                  </a:ext>
                </a:extLst>
              </a:tr>
              <a:tr h="839595">
                <a:tc v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500" kern="1400" dirty="0">
                          <a:effectLst/>
                        </a:rPr>
                        <a:t>2: A respected thought leader on universal access and universal service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Universal Access and Universal Service trend reports produced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500" kern="1400" dirty="0">
                          <a:effectLst/>
                        </a:rPr>
                        <a:t>New indicator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3x Annual Universal Access and Universal Service trend report produced (from 2022/23 – 2024/25) </a:t>
                      </a:r>
                      <a:endParaRPr lang="en-ZA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8850001"/>
                  </a:ext>
                </a:extLst>
              </a:tr>
              <a:tr h="956527">
                <a:tc v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en-ZA" sz="15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3: A well governed and high performance organisation and fund, delivering on its mandate </a:t>
                      </a:r>
                      <a:r>
                        <a:rPr lang="en-ZA" sz="160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Approved and implemented Workplace Skills Plan, aligned to strategy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500" kern="1400" dirty="0">
                          <a:effectLst/>
                        </a:rPr>
                        <a:t>New indicator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Employees capable of delivering on strategy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l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2852398"/>
                  </a:ext>
                </a:extLst>
              </a:tr>
              <a:tr h="57606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USAASA enterprise risk maturity level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500" kern="1400" dirty="0">
                          <a:effectLst/>
                        </a:rPr>
                        <a:t>New indicator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 risks in line with strategy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8161835"/>
                  </a:ext>
                </a:extLst>
              </a:tr>
              <a:tr h="1449862">
                <a:tc vMerge="1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Key vacant positions in the organisational structure filled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500" kern="1400" dirty="0">
                          <a:effectLst/>
                        </a:rPr>
                        <a:t>New indicator</a:t>
                      </a: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Organisaton capacitated to deliver on strategy </a:t>
                      </a:r>
                      <a:r>
                        <a:rPr lang="en-ZA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l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ZA" sz="1500" kern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0735588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 txBox="1">
            <a:spLocks/>
          </p:cNvSpPr>
          <p:nvPr/>
        </p:nvSpPr>
        <p:spPr>
          <a:xfrm>
            <a:off x="4716016" y="6249191"/>
            <a:ext cx="360040" cy="560988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670504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encrypted-tbn3.gstatic.com/images?q=tbn:ANd9GcQiefgTw0zZpR1gvDy0PwywVCNYjFfv4Fna8kD_qZmikedmRiSA9g0ni6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3" name="AutoShape 5" descr="https://encrypted-tbn3.gstatic.com/images?q=tbn:ANd9GcSCz2xK3W1aRQauCPqPn9GRwBvgQNCbulrobdsXJbd6c_-3sPpHUjjWw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7544" y="7937"/>
            <a:ext cx="8218487" cy="612751"/>
          </a:xfrm>
        </p:spPr>
        <p:txBody>
          <a:bodyPr>
            <a:normAutofit/>
          </a:bodyPr>
          <a:lstStyle/>
          <a:p>
            <a:pPr algn="ctr"/>
            <a:r>
              <a:rPr lang="en-US" sz="2200" b="1" i="1" dirty="0">
                <a:solidFill>
                  <a:schemeClr val="bg1"/>
                </a:solidFill>
              </a:rPr>
              <a:t>USAASA KEY STRATEGIC RISKS 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821653"/>
              </p:ext>
            </p:extLst>
          </p:nvPr>
        </p:nvGraphicFramePr>
        <p:xfrm>
          <a:off x="0" y="857396"/>
          <a:ext cx="9143999" cy="4561524"/>
        </p:xfrm>
        <a:graphic>
          <a:graphicData uri="http://schemas.openxmlformats.org/drawingml/2006/table">
            <a:tbl>
              <a:tblPr firstRow="1" firstCol="1" bandRow="1"/>
              <a:tblGrid>
                <a:gridCol w="2676038">
                  <a:extLst>
                    <a:ext uri="{9D8B030D-6E8A-4147-A177-3AD203B41FA5}">
                      <a16:colId xmlns:a16="http://schemas.microsoft.com/office/drawing/2014/main" val="1608417236"/>
                    </a:ext>
                  </a:extLst>
                </a:gridCol>
                <a:gridCol w="2954856">
                  <a:extLst>
                    <a:ext uri="{9D8B030D-6E8A-4147-A177-3AD203B41FA5}">
                      <a16:colId xmlns:a16="http://schemas.microsoft.com/office/drawing/2014/main" val="2129283927"/>
                    </a:ext>
                  </a:extLst>
                </a:gridCol>
                <a:gridCol w="3513105">
                  <a:extLst>
                    <a:ext uri="{9D8B030D-6E8A-4147-A177-3AD203B41FA5}">
                      <a16:colId xmlns:a16="http://schemas.microsoft.com/office/drawing/2014/main" val="3941454485"/>
                    </a:ext>
                  </a:extLst>
                </a:gridCol>
              </a:tblGrid>
              <a:tr h="27687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800" b="1" kern="14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Outcome</a:t>
                      </a:r>
                      <a:endParaRPr lang="en-ZA" sz="18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800" b="1" kern="14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Key Risk</a:t>
                      </a:r>
                      <a:endParaRPr lang="en-ZA" sz="18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ZA" sz="1800" b="1" kern="14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Risk Mitigation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ZA" sz="18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681909"/>
                  </a:ext>
                </a:extLst>
              </a:tr>
              <a:tr h="1177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b="1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Outcome 1: </a:t>
                      </a:r>
                      <a:r>
                        <a:rPr lang="en-ZA" sz="1600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 optimised delivery system to support achievement of the mandate</a:t>
                      </a:r>
                      <a:endParaRPr lang="en-ZA" sz="16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Failure to implement an optimised system</a:t>
                      </a:r>
                      <a:endParaRPr lang="en-ZA" sz="16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600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Engagement with Organ(s) of State to provide and monitor broadband connectivity;</a:t>
                      </a:r>
                      <a:endParaRPr lang="en-ZA" sz="16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14300" indent="-1143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600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Project Management Office to manage STB installations and installer oversight</a:t>
                      </a:r>
                      <a:endParaRPr lang="en-ZA" sz="16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098215"/>
                  </a:ext>
                </a:extLst>
              </a:tr>
              <a:tr h="1251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b="1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Outcome 2: </a:t>
                      </a:r>
                      <a:r>
                        <a:rPr lang="en-ZA" sz="1600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 respected thought leader on universal access and universal service</a:t>
                      </a:r>
                      <a:endParaRPr lang="en-ZA" sz="16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Failure to be relevant to the universal service and access sector</a:t>
                      </a:r>
                      <a:endParaRPr lang="en-ZA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600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Partnerships with Academic and Research Institutions</a:t>
                      </a:r>
                      <a:endParaRPr lang="en-ZA" sz="16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Implementation of GIS and supporting systems</a:t>
                      </a:r>
                      <a:endParaRPr lang="en-ZA" sz="16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Use and interpretation of data</a:t>
                      </a:r>
                      <a:endParaRPr lang="en-ZA" sz="16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03004"/>
                  </a:ext>
                </a:extLst>
              </a:tr>
              <a:tr h="13749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b="1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Outcome 3: </a:t>
                      </a:r>
                      <a:r>
                        <a:rPr lang="en-ZA" sz="1600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 well governed and high performance organisation and fund, delivering on its mandate</a:t>
                      </a:r>
                      <a:endParaRPr lang="en-ZA" sz="16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kern="14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Weak governance and financial management</a:t>
                      </a:r>
                      <a:endParaRPr lang="en-ZA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Strengthening  internal controls and financial management</a:t>
                      </a:r>
                      <a:endParaRPr lang="en-ZA" sz="16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Effective policies and procedures</a:t>
                      </a:r>
                      <a:endParaRPr lang="en-ZA" sz="16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kern="14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Skills and capability development</a:t>
                      </a:r>
                      <a:endParaRPr lang="en-ZA" sz="16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870155"/>
                  </a:ext>
                </a:extLst>
              </a:tr>
            </a:tbl>
          </a:graphicData>
        </a:graphic>
      </p:graphicFrame>
      <p:sp>
        <p:nvSpPr>
          <p:cNvPr id="15" name="Slide Number Placeholder 7"/>
          <p:cNvSpPr txBox="1">
            <a:spLocks/>
          </p:cNvSpPr>
          <p:nvPr/>
        </p:nvSpPr>
        <p:spPr>
          <a:xfrm>
            <a:off x="4716016" y="6249191"/>
            <a:ext cx="360040" cy="560988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66892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ot="0" spcFirstLastPara="0" vertOverflow="overflow" horzOverflow="overflow" vert="horz" wrap="square" lIns="0" tIns="288000" rIns="180000" bIns="0" numCol="1" spcCol="0" rtlCol="0" fromWordArt="0" anchor="ctr" anchorCtr="0" forceAA="0" compatLnSpc="1">
        <a:prstTxWarp prst="textNoShape">
          <a:avLst/>
        </a:prstTxWarp>
        <a:spAutoFit/>
      </a:bodyPr>
      <a:lstStyle>
        <a:defPPr algn="ctr">
          <a:defRPr sz="1400" b="1" dirty="0" smtClean="0"/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ot="0" spcFirstLastPara="0" vertOverflow="overflow" horzOverflow="overflow" vert="horz" wrap="square" lIns="0" tIns="288000" rIns="180000" bIns="0" numCol="1" spcCol="0" rtlCol="0" fromWordArt="0" anchor="ctr" anchorCtr="0" forceAA="0" compatLnSpc="1">
        <a:prstTxWarp prst="textNoShape">
          <a:avLst/>
        </a:prstTxWarp>
        <a:spAutoFit/>
      </a:bodyPr>
      <a:lstStyle>
        <a:defPPr algn="ctr">
          <a:defRPr sz="1400" b="1" dirty="0" smtClean="0"/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40644</TotalTime>
  <Words>2616</Words>
  <Application>Microsoft Office PowerPoint</Application>
  <PresentationFormat>On-screen Show (4:3)</PresentationFormat>
  <Paragraphs>495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</vt:lpstr>
      <vt:lpstr>Arial Narrow</vt:lpstr>
      <vt:lpstr>Calibri</vt:lpstr>
      <vt:lpstr>Century Gothic</vt:lpstr>
      <vt:lpstr>Franklin Gothic Book</vt:lpstr>
      <vt:lpstr>MS Mincho</vt:lpstr>
      <vt:lpstr>Times</vt:lpstr>
      <vt:lpstr>Times New Roman</vt:lpstr>
      <vt:lpstr>Wingdings</vt:lpstr>
      <vt:lpstr>Office Theme</vt:lpstr>
      <vt:lpstr>3_Office Theme</vt:lpstr>
      <vt:lpstr> </vt:lpstr>
      <vt:lpstr>INTRODCUTION  </vt:lpstr>
      <vt:lpstr>USAASA ORGANISATIONAL IDENTITY </vt:lpstr>
      <vt:lpstr>The USAASA strategic focus to 2025</vt:lpstr>
      <vt:lpstr>PowerPoint Presentation</vt:lpstr>
      <vt:lpstr>PowerPoint Presentation</vt:lpstr>
      <vt:lpstr>USAASA INSTITUTIONAL PERFORMANCE INFORMATION </vt:lpstr>
      <vt:lpstr>USAASA INSTITUTIONAL PERFORMANCE INFORMATION </vt:lpstr>
      <vt:lpstr>USAASA KEY STRATEGIC RISKS </vt:lpstr>
      <vt:lpstr>USAASA Programme 1 </vt:lpstr>
      <vt:lpstr>USAASA Programme 1 </vt:lpstr>
      <vt:lpstr>USAASA Programme 2 </vt:lpstr>
      <vt:lpstr>THE USAASA ANNUAL BUDGET FOR 2020/21 AND THE MTEF  </vt:lpstr>
      <vt:lpstr> </vt:lpstr>
      <vt:lpstr>USAF IDENTITY </vt:lpstr>
      <vt:lpstr>The USAF strategic focus to 2025</vt:lpstr>
      <vt:lpstr>USAF INSTITUTIONAL PERFORMANCE INFORMATION </vt:lpstr>
      <vt:lpstr>USAF KEY STRATEGIC RISKS </vt:lpstr>
      <vt:lpstr>USAF Programme 1 </vt:lpstr>
      <vt:lpstr>USAF Programme 1 </vt:lpstr>
      <vt:lpstr>THE USAF ANNUAL BUDGET FOR 2020/21 AND THE MTEF  </vt:lpstr>
      <vt:lpstr>THE USAF ANNUAL BUDGET FOR 2020/21 AND THE MTEF  </vt:lpstr>
      <vt:lpstr>    THANK YOU  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STB Subsidy Rollout</dc:title>
  <dc:creator>Thabo Makenete</dc:creator>
  <cp:lastModifiedBy>Justice Molafo</cp:lastModifiedBy>
  <cp:revision>1298</cp:revision>
  <cp:lastPrinted>2017-09-27T13:45:40Z</cp:lastPrinted>
  <dcterms:created xsi:type="dcterms:W3CDTF">2011-04-28T05:29:01Z</dcterms:created>
  <dcterms:modified xsi:type="dcterms:W3CDTF">2020-05-15T18:00:34Z</dcterms:modified>
</cp:coreProperties>
</file>