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46"/>
  </p:notesMasterIdLst>
  <p:handoutMasterIdLst>
    <p:handoutMasterId r:id="rId47"/>
  </p:handoutMasterIdLst>
  <p:sldIdLst>
    <p:sldId id="293" r:id="rId2"/>
    <p:sldId id="334" r:id="rId3"/>
    <p:sldId id="377" r:id="rId4"/>
    <p:sldId id="378" r:id="rId5"/>
    <p:sldId id="385" r:id="rId6"/>
    <p:sldId id="386" r:id="rId7"/>
    <p:sldId id="384" r:id="rId8"/>
    <p:sldId id="379" r:id="rId9"/>
    <p:sldId id="303" r:id="rId10"/>
    <p:sldId id="374" r:id="rId11"/>
    <p:sldId id="306" r:id="rId12"/>
    <p:sldId id="343" r:id="rId13"/>
    <p:sldId id="307" r:id="rId14"/>
    <p:sldId id="344" r:id="rId15"/>
    <p:sldId id="345" r:id="rId16"/>
    <p:sldId id="376" r:id="rId17"/>
    <p:sldId id="309" r:id="rId18"/>
    <p:sldId id="364" r:id="rId19"/>
    <p:sldId id="365" r:id="rId20"/>
    <p:sldId id="380" r:id="rId21"/>
    <p:sldId id="373" r:id="rId22"/>
    <p:sldId id="355" r:id="rId23"/>
    <p:sldId id="362" r:id="rId24"/>
    <p:sldId id="356" r:id="rId25"/>
    <p:sldId id="357" r:id="rId26"/>
    <p:sldId id="358" r:id="rId27"/>
    <p:sldId id="359" r:id="rId28"/>
    <p:sldId id="360" r:id="rId29"/>
    <p:sldId id="363" r:id="rId30"/>
    <p:sldId id="366" r:id="rId31"/>
    <p:sldId id="349" r:id="rId32"/>
    <p:sldId id="340" r:id="rId33"/>
    <p:sldId id="321" r:id="rId34"/>
    <p:sldId id="346" r:id="rId35"/>
    <p:sldId id="347" r:id="rId36"/>
    <p:sldId id="381" r:id="rId37"/>
    <p:sldId id="375" r:id="rId38"/>
    <p:sldId id="326" r:id="rId39"/>
    <p:sldId id="371" r:id="rId40"/>
    <p:sldId id="382" r:id="rId41"/>
    <p:sldId id="368" r:id="rId42"/>
    <p:sldId id="370" r:id="rId43"/>
    <p:sldId id="383" r:id="rId44"/>
    <p:sldId id="292" r:id="rId4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3134" autoAdjust="0"/>
  </p:normalViewPr>
  <p:slideViewPr>
    <p:cSldViewPr snapToGrid="0" snapToObjects="1">
      <p:cViewPr varScale="1">
        <p:scale>
          <a:sx n="74" d="100"/>
          <a:sy n="74"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DE08388-5B52-4050-8939-02837DBD8EB3}" type="datetimeFigureOut">
              <a:rPr lang="en-ZA" smtClean="0"/>
              <a:t>2020/05/07</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F500C87-8E7B-4CB4-A8CB-7B485958B9B7}" type="slidenum">
              <a:rPr lang="en-ZA" smtClean="0"/>
              <a:t>‹#›</a:t>
            </a:fld>
            <a:endParaRPr lang="en-ZA"/>
          </a:p>
        </p:txBody>
      </p:sp>
    </p:spTree>
    <p:extLst>
      <p:ext uri="{BB962C8B-B14F-4D97-AF65-F5344CB8AC3E}">
        <p14:creationId xmlns:p14="http://schemas.microsoft.com/office/powerpoint/2010/main" val="1343998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46F6149-80F9-4B2B-9E8E-9478E993792C}" type="datetimeFigureOut">
              <a:rPr lang="en-ZA" smtClean="0"/>
              <a:t>2020/05/07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6CE75C-D61D-4A01-A5FD-B2EFCDF5B7EB}" type="slidenum">
              <a:rPr lang="en-ZA" smtClean="0"/>
              <a:t>‹#›</a:t>
            </a:fld>
            <a:endParaRPr lang="en-ZA"/>
          </a:p>
        </p:txBody>
      </p:sp>
    </p:spTree>
    <p:extLst>
      <p:ext uri="{BB962C8B-B14F-4D97-AF65-F5344CB8AC3E}">
        <p14:creationId xmlns:p14="http://schemas.microsoft.com/office/powerpoint/2010/main" val="1303886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1</a:t>
            </a:fld>
            <a:endParaRPr lang="en-ZA"/>
          </a:p>
        </p:txBody>
      </p:sp>
    </p:spTree>
    <p:extLst>
      <p:ext uri="{BB962C8B-B14F-4D97-AF65-F5344CB8AC3E}">
        <p14:creationId xmlns:p14="http://schemas.microsoft.com/office/powerpoint/2010/main" val="194142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5F6CE75C-D61D-4A01-A5FD-B2EFCDF5B7EB}" type="slidenum">
              <a:rPr lang="en-ZA" smtClean="0"/>
              <a:t>2</a:t>
            </a:fld>
            <a:endParaRPr lang="en-ZA"/>
          </a:p>
        </p:txBody>
      </p:sp>
    </p:spTree>
    <p:extLst>
      <p:ext uri="{BB962C8B-B14F-4D97-AF65-F5344CB8AC3E}">
        <p14:creationId xmlns:p14="http://schemas.microsoft.com/office/powerpoint/2010/main" val="3811560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11</a:t>
            </a:fld>
            <a:endParaRPr lang="en-ZA"/>
          </a:p>
        </p:txBody>
      </p:sp>
    </p:spTree>
    <p:extLst>
      <p:ext uri="{BB962C8B-B14F-4D97-AF65-F5344CB8AC3E}">
        <p14:creationId xmlns:p14="http://schemas.microsoft.com/office/powerpoint/2010/main" val="4036305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12</a:t>
            </a:fld>
            <a:endParaRPr lang="en-ZA"/>
          </a:p>
        </p:txBody>
      </p:sp>
    </p:spTree>
    <p:extLst>
      <p:ext uri="{BB962C8B-B14F-4D97-AF65-F5344CB8AC3E}">
        <p14:creationId xmlns:p14="http://schemas.microsoft.com/office/powerpoint/2010/main" val="722217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22</a:t>
            </a:fld>
            <a:endParaRPr lang="en-ZA"/>
          </a:p>
        </p:txBody>
      </p:sp>
    </p:spTree>
    <p:extLst>
      <p:ext uri="{BB962C8B-B14F-4D97-AF65-F5344CB8AC3E}">
        <p14:creationId xmlns:p14="http://schemas.microsoft.com/office/powerpoint/2010/main" val="126417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25</a:t>
            </a:fld>
            <a:endParaRPr lang="en-ZA"/>
          </a:p>
        </p:txBody>
      </p:sp>
    </p:spTree>
    <p:extLst>
      <p:ext uri="{BB962C8B-B14F-4D97-AF65-F5344CB8AC3E}">
        <p14:creationId xmlns:p14="http://schemas.microsoft.com/office/powerpoint/2010/main" val="3325479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F6CE75C-D61D-4A01-A5FD-B2EFCDF5B7EB}" type="slidenum">
              <a:rPr lang="en-ZA" smtClean="0"/>
              <a:t>34</a:t>
            </a:fld>
            <a:endParaRPr lang="en-ZA"/>
          </a:p>
        </p:txBody>
      </p:sp>
    </p:spTree>
    <p:extLst>
      <p:ext uri="{BB962C8B-B14F-4D97-AF65-F5344CB8AC3E}">
        <p14:creationId xmlns:p14="http://schemas.microsoft.com/office/powerpoint/2010/main" val="18601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1B9C5-9677-4964-A4ED-EFA5A6BFB856}"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27904F-FF5E-4E98-8D60-FBB91278D294}"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F79D6-2232-4EC7-A2BF-EB7932F6D2F5}"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052F-5068-4EB9-A9EE-CEBB6D0FEAFE}"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2EE6F-A9DA-4302-8122-7A9A6921E014}"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9F1382-EA76-4ACC-BE27-F7490E7819A9}"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D52BF-6E48-42B2-92E7-A0A905920C92}" type="datetime1">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9CD5C4-C1CE-4282-9F22-23BE6A81B677}" type="datetime1">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6382D-CAFF-4ECE-8757-1D9232E430C3}" type="datetime1">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FA6ED-70F8-4541-8FCF-C0E84851B15B}"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77652-95C7-4F54-B848-A49D7EF4EF87}"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8B3F9167-7B3C-4462-A60F-EDE2302114C8}" type="datetime1">
              <a:rPr lang="en-US" smtClean="0"/>
              <a:t>5/7/2020</a:t>
            </a:fld>
            <a:endParaRPr lang="en-US"/>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03" y="1"/>
            <a:ext cx="9209903" cy="4481384"/>
          </a:xfrm>
          <a:solidFill>
            <a:schemeClr val="bg1"/>
          </a:solidFill>
          <a:ln>
            <a:solidFill>
              <a:schemeClr val="bg1"/>
            </a:solidFill>
          </a:ln>
        </p:spPr>
        <p:style>
          <a:lnRef idx="2">
            <a:schemeClr val="accent1"/>
          </a:lnRef>
          <a:fillRef idx="1001">
            <a:schemeClr val="lt1"/>
          </a:fillRef>
          <a:effectRef idx="0">
            <a:schemeClr val="accent1"/>
          </a:effectRef>
          <a:fontRef idx="minor">
            <a:schemeClr val="dk1"/>
          </a:fontRef>
        </p:style>
        <p:txBody>
          <a:bodyPr>
            <a:normAutofit fontScale="90000"/>
          </a:bodyPr>
          <a:lstStyle/>
          <a:p>
            <a:pPr defTabSz="914400">
              <a:lnSpc>
                <a:spcPct val="150000"/>
              </a:lnSpc>
              <a:spcBef>
                <a:spcPts val="0"/>
              </a:spcBef>
            </a:pPr>
            <a:r>
              <a:rPr lang="en-US" sz="4000" b="1" dirty="0" smtClean="0">
                <a:solidFill>
                  <a:srgbClr val="00B050"/>
                </a:solidFill>
                <a:latin typeface="Arial" panose="020B0604020202020204" pitchFamily="34" charset="0"/>
                <a:cs typeface="Arial" panose="020B0604020202020204" pitchFamily="34" charset="0"/>
              </a:rPr>
              <a:t/>
            </a:r>
            <a:br>
              <a:rPr lang="en-US" sz="4000" b="1" dirty="0" smtClean="0">
                <a:solidFill>
                  <a:srgbClr val="00B050"/>
                </a:solidFill>
                <a:latin typeface="Arial" panose="020B0604020202020204" pitchFamily="34" charset="0"/>
                <a:cs typeface="Arial" panose="020B0604020202020204" pitchFamily="34" charset="0"/>
              </a:rPr>
            </a:br>
            <a:r>
              <a:rPr lang="en-US" sz="4000" b="1" dirty="0">
                <a:solidFill>
                  <a:srgbClr val="00B050"/>
                </a:solidFill>
                <a:latin typeface="Arial" panose="020B0604020202020204" pitchFamily="34" charset="0"/>
                <a:cs typeface="Arial" panose="020B0604020202020204" pitchFamily="34" charset="0"/>
              </a:rPr>
              <a:t/>
            </a:r>
            <a:br>
              <a:rPr lang="en-US" sz="4000" b="1" dirty="0">
                <a:solidFill>
                  <a:srgbClr val="00B050"/>
                </a:solidFill>
                <a:latin typeface="Arial" panose="020B0604020202020204" pitchFamily="34" charset="0"/>
                <a:cs typeface="Arial" panose="020B0604020202020204" pitchFamily="34" charset="0"/>
              </a:rPr>
            </a:br>
            <a:r>
              <a:rPr lang="en-ZA" sz="4800" b="1" dirty="0">
                <a:solidFill>
                  <a:schemeClr val="tx1"/>
                </a:solidFill>
                <a:latin typeface="Arial" panose="020B0604020202020204" pitchFamily="34" charset="0"/>
                <a:cs typeface="Arial" panose="020B0604020202020204" pitchFamily="34" charset="0"/>
              </a:rPr>
              <a:t>PRESENTATION TO </a:t>
            </a:r>
            <a:r>
              <a:rPr lang="en-ZA" sz="4800" b="1" dirty="0" smtClean="0">
                <a:solidFill>
                  <a:schemeClr val="tx1"/>
                </a:solidFill>
                <a:latin typeface="Arial" panose="020B0604020202020204" pitchFamily="34" charset="0"/>
                <a:cs typeface="Arial" panose="020B0604020202020204" pitchFamily="34" charset="0"/>
              </a:rPr>
              <a:t>PCD&amp;MV</a:t>
            </a:r>
            <a:r>
              <a:rPr lang="en-US" sz="3600" b="1" dirty="0">
                <a:solidFill>
                  <a:schemeClr val="tx1"/>
                </a:solidFill>
                <a:cs typeface="Arial"/>
              </a:rPr>
              <a:t/>
            </a:r>
            <a:br>
              <a:rPr lang="en-US" sz="3600" b="1" dirty="0">
                <a:solidFill>
                  <a:schemeClr val="tx1"/>
                </a:solidFill>
                <a:cs typeface="Arial"/>
              </a:rPr>
            </a:br>
            <a:r>
              <a:rPr lang="en-US" sz="3600" b="1" dirty="0">
                <a:solidFill>
                  <a:schemeClr val="tx1"/>
                </a:solidFill>
                <a:cs typeface="Arial"/>
              </a:rPr>
              <a:t/>
            </a:r>
            <a:br>
              <a:rPr lang="en-US" sz="3600" b="1" dirty="0">
                <a:solidFill>
                  <a:schemeClr val="tx1"/>
                </a:solidFill>
                <a:cs typeface="Arial"/>
              </a:rPr>
            </a:br>
            <a:r>
              <a:rPr lang="en-ZA" sz="3600" dirty="0" smtClean="0">
                <a:solidFill>
                  <a:schemeClr val="tx1"/>
                </a:solidFill>
                <a:latin typeface="Arial" panose="020B0604020202020204" pitchFamily="34" charset="0"/>
                <a:ea typeface="Arial" panose="020B0604020202020204" pitchFamily="34" charset="0"/>
                <a:cs typeface="Arial" panose="020B0604020202020204" pitchFamily="34" charset="0"/>
              </a:rPr>
              <a:t>DEPARTMENT </a:t>
            </a:r>
            <a:r>
              <a:rPr lang="en-ZA" sz="3600" dirty="0">
                <a:solidFill>
                  <a:schemeClr val="tx1"/>
                </a:solidFill>
                <a:latin typeface="Arial" panose="020B0604020202020204" pitchFamily="34" charset="0"/>
                <a:ea typeface="Arial" panose="020B0604020202020204" pitchFamily="34" charset="0"/>
                <a:cs typeface="Arial" panose="020B0604020202020204" pitchFamily="34" charset="0"/>
              </a:rPr>
              <a:t>OF MILITARY </a:t>
            </a:r>
            <a:r>
              <a:rPr lang="en-ZA" sz="3600" dirty="0" smtClean="0">
                <a:solidFill>
                  <a:schemeClr val="tx1"/>
                </a:solidFill>
                <a:latin typeface="Arial" panose="020B0604020202020204" pitchFamily="34" charset="0"/>
                <a:ea typeface="Arial" panose="020B0604020202020204" pitchFamily="34" charset="0"/>
                <a:cs typeface="Arial" panose="020B0604020202020204" pitchFamily="34" charset="0"/>
              </a:rPr>
              <a:t>VETERANS</a:t>
            </a:r>
            <a:br>
              <a:rPr lang="en-ZA" sz="3600" dirty="0" smtClean="0">
                <a:solidFill>
                  <a:schemeClr val="tx1"/>
                </a:solidFill>
                <a:latin typeface="Arial" panose="020B0604020202020204" pitchFamily="34" charset="0"/>
                <a:ea typeface="Arial" panose="020B0604020202020204" pitchFamily="34" charset="0"/>
                <a:cs typeface="Arial" panose="020B0604020202020204" pitchFamily="34" charset="0"/>
              </a:rPr>
            </a:br>
            <a:r>
              <a:rPr lang="en-ZA" sz="3600" dirty="0" smtClean="0">
                <a:solidFill>
                  <a:schemeClr val="tx1"/>
                </a:solidFill>
                <a:latin typeface="Arial" panose="020B0604020202020204" pitchFamily="34" charset="0"/>
                <a:ea typeface="Arial" panose="020B0604020202020204" pitchFamily="34" charset="0"/>
                <a:cs typeface="Arial" panose="020B0604020202020204" pitchFamily="34" charset="0"/>
              </a:rPr>
              <a:t>STRATEGIC PLAN 2020-2025</a:t>
            </a:r>
            <a:r>
              <a:rPr lang="en-US" sz="900" b="1" dirty="0">
                <a:solidFill>
                  <a:srgbClr val="00B050"/>
                </a:solidFill>
                <a:latin typeface="Arial" panose="020B0604020202020204" pitchFamily="34" charset="0"/>
                <a:cs typeface="Arial" panose="020B0604020202020204" pitchFamily="34" charset="0"/>
              </a:rPr>
              <a:t/>
            </a:r>
            <a:br>
              <a:rPr lang="en-US" sz="900" b="1" dirty="0">
                <a:solidFill>
                  <a:srgbClr val="00B050"/>
                </a:solidFill>
                <a:latin typeface="Arial" panose="020B060402020202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r>
              <a:rPr lang="en-ZA" sz="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800" dirty="0">
                <a:solidFill>
                  <a:schemeClr val="tx1"/>
                </a:solidFill>
                <a:latin typeface="Calibri" panose="020F0502020204030204" pitchFamily="34" charset="0"/>
                <a:ea typeface="Calibri" panose="020F0502020204030204" pitchFamily="34" charset="0"/>
                <a:cs typeface="Arial" panose="020B0604020202020204" pitchFamily="34" charset="0"/>
              </a:rPr>
            </a:br>
            <a:endParaRPr lang="en-US" sz="3200" b="1" dirty="0">
              <a:solidFill>
                <a:srgbClr val="00B05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35644" y="4237200"/>
            <a:ext cx="7799671" cy="1711502"/>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endParaRPr lang="en-US" sz="2000" b="1" dirty="0" smtClean="0">
              <a:solidFill>
                <a:srgbClr val="00B050"/>
              </a:solidFill>
            </a:endParaRPr>
          </a:p>
          <a:p>
            <a:pPr lvl="0"/>
            <a:r>
              <a:rPr lang="en-US" sz="2800" b="1" dirty="0">
                <a:solidFill>
                  <a:schemeClr val="tx1"/>
                </a:solidFill>
                <a:cs typeface="Arial"/>
              </a:rPr>
              <a:t>Presented by </a:t>
            </a:r>
          </a:p>
          <a:p>
            <a:pPr lvl="0"/>
            <a:r>
              <a:rPr lang="en-US" sz="2800" b="1" dirty="0">
                <a:solidFill>
                  <a:schemeClr val="tx1"/>
                </a:solidFill>
                <a:cs typeface="Arial"/>
              </a:rPr>
              <a:t>ADG: </a:t>
            </a:r>
            <a:r>
              <a:rPr lang="da-DK" sz="2800" b="1" dirty="0" smtClean="0">
                <a:solidFill>
                  <a:schemeClr val="tx1"/>
                </a:solidFill>
              </a:rPr>
              <a:t>D.M</a:t>
            </a:r>
            <a:r>
              <a:rPr lang="da-DK" sz="2800" b="1" dirty="0">
                <a:solidFill>
                  <a:schemeClr val="tx1"/>
                </a:solidFill>
              </a:rPr>
              <a:t>. </a:t>
            </a:r>
            <a:r>
              <a:rPr lang="da-DK" sz="2800" b="1" dirty="0" smtClean="0">
                <a:solidFill>
                  <a:schemeClr val="tx1"/>
                </a:solidFill>
              </a:rPr>
              <a:t>MGWEBI </a:t>
            </a:r>
            <a:r>
              <a:rPr lang="da-DK" sz="2800" b="1" dirty="0">
                <a:solidFill>
                  <a:schemeClr val="tx1"/>
                </a:solidFill>
              </a:rPr>
              <a:t>LT GEN (RET)</a:t>
            </a:r>
            <a:endParaRPr lang="en-US" sz="2800" b="1" dirty="0">
              <a:solidFill>
                <a:schemeClr val="tx1"/>
              </a:solidFill>
              <a:cs typeface="Arial"/>
            </a:endParaRPr>
          </a:p>
          <a:p>
            <a:r>
              <a:rPr lang="en-US" sz="2800" b="1" dirty="0">
                <a:solidFill>
                  <a:schemeClr val="tx1"/>
                </a:solidFill>
                <a:cs typeface="Arial"/>
              </a:rPr>
              <a:t>Date</a:t>
            </a:r>
            <a:r>
              <a:rPr lang="en-US" sz="2800" b="1">
                <a:solidFill>
                  <a:schemeClr val="tx1"/>
                </a:solidFill>
                <a:cs typeface="Arial"/>
              </a:rPr>
              <a:t>: </a:t>
            </a:r>
            <a:r>
              <a:rPr lang="en-US" sz="2800" b="1" smtClean="0">
                <a:solidFill>
                  <a:schemeClr val="tx1"/>
                </a:solidFill>
                <a:cs typeface="Arial"/>
              </a:rPr>
              <a:t>11 May </a:t>
            </a:r>
            <a:r>
              <a:rPr lang="en-US" sz="2800" b="1" dirty="0" smtClean="0">
                <a:solidFill>
                  <a:schemeClr val="tx1"/>
                </a:solidFill>
                <a:cs typeface="Arial"/>
              </a:rPr>
              <a:t>2020</a:t>
            </a:r>
            <a:endParaRPr lang="en-US" sz="2800" b="1" dirty="0">
              <a:solidFill>
                <a:schemeClr val="tx1"/>
              </a:solidFill>
              <a:cs typeface="Arial"/>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a:t>
            </a:fld>
            <a:endParaRPr lang="en-US" b="1" dirty="0">
              <a:solidFill>
                <a:schemeClr val="tx1"/>
              </a:solidFill>
            </a:endParaRPr>
          </a:p>
        </p:txBody>
      </p:sp>
    </p:spTree>
    <p:extLst>
      <p:ext uri="{BB962C8B-B14F-4D97-AF65-F5344CB8AC3E}">
        <p14:creationId xmlns:p14="http://schemas.microsoft.com/office/powerpoint/2010/main" val="284388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510141"/>
          </a:xfrm>
          <a:solidFill>
            <a:schemeClr val="bg1"/>
          </a:solidFill>
        </p:spPr>
        <p:txBody>
          <a:bodyPr>
            <a:normAutofit fontScale="90000"/>
          </a:bodyPr>
          <a:lstStyle/>
          <a:p>
            <a:r>
              <a:rPr lang="en-US" b="1" dirty="0">
                <a:solidFill>
                  <a:srgbClr val="00B050"/>
                </a:solidFill>
              </a:rPr>
              <a:t/>
            </a:r>
            <a:br>
              <a:rPr lang="en-US" b="1" dirty="0">
                <a:solidFill>
                  <a:srgbClr val="00B050"/>
                </a:solidFill>
              </a:rPr>
            </a:br>
            <a:r>
              <a:rPr lang="en-US" sz="2000" b="1" dirty="0" smtClean="0">
                <a:solidFill>
                  <a:srgbClr val="00B050"/>
                </a:solidFill>
              </a:rPr>
              <a:t>CONSTITUTIONAL MANDATE ……(2)  </a:t>
            </a:r>
            <a:r>
              <a:rPr lang="en-US" sz="2000" b="1" dirty="0">
                <a:solidFill>
                  <a:srgbClr val="00B050"/>
                </a:solidFill>
              </a:rPr>
              <a:t/>
            </a:r>
            <a:br>
              <a:rPr lang="en-US" sz="2000" b="1" dirty="0">
                <a:solidFill>
                  <a:srgbClr val="00B050"/>
                </a:solidFill>
              </a:rPr>
            </a:br>
            <a:r>
              <a:rPr lang="en-ZA" sz="2000" b="1" dirty="0">
                <a:solidFill>
                  <a:srgbClr val="00B050"/>
                </a:solidFill>
              </a:rPr>
              <a:t/>
            </a:r>
            <a:br>
              <a:rPr lang="en-ZA" sz="2000" b="1" dirty="0">
                <a:solidFill>
                  <a:srgbClr val="00B050"/>
                </a:solidFill>
              </a:rPr>
            </a:br>
            <a:endParaRPr lang="en-ZA" sz="2000" dirty="0">
              <a:solidFill>
                <a:srgbClr val="00B050"/>
              </a:solidFill>
            </a:endParaRPr>
          </a:p>
        </p:txBody>
      </p:sp>
      <p:sp>
        <p:nvSpPr>
          <p:cNvPr id="3" name="Content Placeholder 2"/>
          <p:cNvSpPr>
            <a:spLocks noGrp="1"/>
          </p:cNvSpPr>
          <p:nvPr>
            <p:ph idx="1"/>
          </p:nvPr>
        </p:nvSpPr>
        <p:spPr>
          <a:xfrm>
            <a:off x="82378" y="536860"/>
            <a:ext cx="9061622" cy="4898183"/>
          </a:xfrm>
        </p:spPr>
        <p:txBody>
          <a:bodyPr>
            <a:noAutofit/>
          </a:bodyPr>
          <a:lstStyle/>
          <a:p>
            <a:pPr marL="174625" lvl="0" indent="-174625">
              <a:lnSpc>
                <a:spcPct val="160000"/>
              </a:lnSpc>
              <a:spcBef>
                <a:spcPts val="0"/>
              </a:spcBef>
            </a:pPr>
            <a:r>
              <a:rPr lang="en-ZA" sz="1600" b="1" dirty="0" smtClean="0"/>
              <a:t>Section </a:t>
            </a:r>
            <a:r>
              <a:rPr lang="en-ZA" sz="1600" b="1" dirty="0"/>
              <a:t>29</a:t>
            </a:r>
            <a:r>
              <a:rPr lang="en-ZA" sz="1600" dirty="0"/>
              <a:t> provides that everyone has the right to Education – to a basic education, including adult basic education. DMV must ensure realisation thereof, within its available resources</a:t>
            </a:r>
            <a:r>
              <a:rPr lang="en-ZA" sz="1600" dirty="0" smtClean="0"/>
              <a:t>.</a:t>
            </a:r>
          </a:p>
          <a:p>
            <a:pPr marL="174625" lvl="0" indent="-174625">
              <a:lnSpc>
                <a:spcPct val="160000"/>
              </a:lnSpc>
              <a:spcBef>
                <a:spcPts val="0"/>
              </a:spcBef>
            </a:pPr>
            <a:r>
              <a:rPr lang="en-ZA" sz="1600" b="1" dirty="0" smtClean="0"/>
              <a:t>Section </a:t>
            </a:r>
            <a:r>
              <a:rPr lang="en-ZA" sz="1600" b="1" dirty="0"/>
              <a:t>32</a:t>
            </a:r>
            <a:r>
              <a:rPr lang="en-ZA" sz="1600" dirty="0"/>
              <a:t> provides that everyone has the right to access any Information</a:t>
            </a:r>
            <a:r>
              <a:rPr lang="en-ZA" sz="1600" b="1" dirty="0"/>
              <a:t> </a:t>
            </a:r>
            <a:r>
              <a:rPr lang="en-ZA" sz="1600" dirty="0"/>
              <a:t>held by the state.  DMV must give effect to this right by ensuring that measures are put in place for this process to be rolled out</a:t>
            </a:r>
            <a:r>
              <a:rPr lang="en-ZA" sz="1600" dirty="0" smtClean="0"/>
              <a:t>.</a:t>
            </a:r>
          </a:p>
          <a:p>
            <a:pPr marL="174625" lvl="0" indent="-174625">
              <a:lnSpc>
                <a:spcPct val="160000"/>
              </a:lnSpc>
              <a:spcBef>
                <a:spcPts val="0"/>
              </a:spcBef>
            </a:pPr>
            <a:r>
              <a:rPr lang="en-ZA" sz="1600" b="1" dirty="0" smtClean="0"/>
              <a:t>Section </a:t>
            </a:r>
            <a:r>
              <a:rPr lang="en-ZA" sz="1600" b="1" dirty="0"/>
              <a:t>33 </a:t>
            </a:r>
            <a:r>
              <a:rPr lang="en-ZA" sz="1600" dirty="0"/>
              <a:t>provides that everyone has the right to administrative action that is lawful, reasonable and procedurally fair.  DMV must ensure that efficient Administrative Justice is given effect to</a:t>
            </a:r>
            <a:r>
              <a:rPr lang="en-ZA" sz="1600" dirty="0" smtClean="0"/>
              <a:t>.</a:t>
            </a:r>
          </a:p>
          <a:p>
            <a:pPr marL="174625" lvl="0" indent="-174625">
              <a:lnSpc>
                <a:spcPct val="160000"/>
              </a:lnSpc>
              <a:spcBef>
                <a:spcPts val="0"/>
              </a:spcBef>
            </a:pPr>
            <a:r>
              <a:rPr lang="en-ZA" sz="1600" b="1" dirty="0" smtClean="0"/>
              <a:t>Section </a:t>
            </a:r>
            <a:r>
              <a:rPr lang="en-ZA" sz="1600" b="1" dirty="0"/>
              <a:t>195 </a:t>
            </a:r>
            <a:r>
              <a:rPr lang="en-ZA" sz="1600" dirty="0"/>
              <a:t>requires compliance with basic values and principles governing public administration.   DMV must ensure that these values and principles are promoted</a:t>
            </a:r>
            <a:r>
              <a:rPr lang="en-ZA" sz="1600" dirty="0" smtClean="0"/>
              <a:t>.</a:t>
            </a:r>
          </a:p>
          <a:p>
            <a:pPr marL="174625" lvl="0" indent="-174625">
              <a:lnSpc>
                <a:spcPct val="160000"/>
              </a:lnSpc>
              <a:spcBef>
                <a:spcPts val="0"/>
              </a:spcBef>
            </a:pPr>
            <a:r>
              <a:rPr lang="en-ZA" sz="1600" b="1" dirty="0" smtClean="0"/>
              <a:t>Section </a:t>
            </a:r>
            <a:r>
              <a:rPr lang="en-ZA" sz="1600" b="1" dirty="0"/>
              <a:t>217</a:t>
            </a:r>
            <a:r>
              <a:rPr lang="en-ZA" sz="1600" dirty="0"/>
              <a:t> requires compliance with the Procurement processes and procedures in accordance with a system which is fair, equitable, transparent, competitive and cost-effective.  DMV must ensure compliance with the prescribed framework in order to ensure effective procurement processes.</a:t>
            </a:r>
            <a:endParaRPr lang="en-ZA" sz="1600" dirty="0">
              <a:effectLst/>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10</a:t>
            </a:fld>
            <a:endParaRPr lang="en-US" b="1" dirty="0">
              <a:solidFill>
                <a:schemeClr val="tx1"/>
              </a:solidFill>
            </a:endParaRPr>
          </a:p>
        </p:txBody>
      </p:sp>
    </p:spTree>
    <p:extLst>
      <p:ext uri="{BB962C8B-B14F-4D97-AF65-F5344CB8AC3E}">
        <p14:creationId xmlns:p14="http://schemas.microsoft.com/office/powerpoint/2010/main" val="1296589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6" y="-127591"/>
            <a:ext cx="9197546" cy="457199"/>
          </a:xfrm>
          <a:solidFill>
            <a:schemeClr val="bg1"/>
          </a:solidFill>
        </p:spPr>
        <p:txBody>
          <a:bodyPr>
            <a:normAutofit/>
          </a:bodyPr>
          <a:lstStyle/>
          <a:p>
            <a:pPr marL="342900" lvl="0" indent="-342900">
              <a:spcBef>
                <a:spcPts val="1200"/>
              </a:spcBef>
              <a:spcAft>
                <a:spcPts val="300"/>
              </a:spcAft>
            </a:pPr>
            <a:r>
              <a:rPr lang="en-ZA" sz="1800" b="1" dirty="0" smtClean="0">
                <a:solidFill>
                  <a:srgbClr val="00B050"/>
                </a:solidFill>
                <a:ea typeface="Arial" panose="020B0604020202020204" pitchFamily="34" charset="0"/>
                <a:cs typeface="Times New Roman" panose="02020603050405020304" pitchFamily="18" charset="0"/>
              </a:rPr>
              <a:t>LEGISLATIVE MANDATES</a:t>
            </a:r>
            <a:endParaRPr lang="en-ZA" sz="1800" b="1"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5573036"/>
              </p:ext>
            </p:extLst>
          </p:nvPr>
        </p:nvGraphicFramePr>
        <p:xfrm>
          <a:off x="0" y="308345"/>
          <a:ext cx="9144000" cy="5693502"/>
        </p:xfrm>
        <a:graphic>
          <a:graphicData uri="http://schemas.openxmlformats.org/drawingml/2006/table">
            <a:tbl>
              <a:tblPr firstRow="1" bandRow="1">
                <a:tableStyleId>{21E4AEA4-8DFA-4A89-87EB-49C32662AFE0}</a:tableStyleId>
              </a:tblPr>
              <a:tblGrid>
                <a:gridCol w="2706986"/>
                <a:gridCol w="6437014"/>
              </a:tblGrid>
              <a:tr h="316344">
                <a:tc>
                  <a:txBody>
                    <a:bodyPr/>
                    <a:lstStyle/>
                    <a:p>
                      <a:pPr algn="ctr">
                        <a:lnSpc>
                          <a:spcPct val="150000"/>
                        </a:lnSpc>
                        <a:spcAft>
                          <a:spcPts val="0"/>
                        </a:spcAft>
                      </a:pPr>
                      <a:r>
                        <a:rPr lang="en-ZA" sz="1600" u="none" dirty="0">
                          <a:solidFill>
                            <a:schemeClr val="tx1"/>
                          </a:solidFill>
                          <a:effectLst/>
                          <a:latin typeface="+mn-lt"/>
                        </a:rPr>
                        <a:t>Legislation</a:t>
                      </a:r>
                      <a:endParaRPr lang="en-ZA" sz="1600" u="non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u="none" dirty="0">
                          <a:solidFill>
                            <a:schemeClr val="tx1"/>
                          </a:solidFill>
                          <a:effectLst/>
                          <a:latin typeface="+mn-lt"/>
                        </a:rPr>
                        <a:t>Key Responsibilities</a:t>
                      </a:r>
                      <a:endParaRPr lang="en-ZA" sz="1600" u="non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1173800">
                <a:tc>
                  <a:txBody>
                    <a:bodyPr/>
                    <a:lstStyle/>
                    <a:p>
                      <a:pPr>
                        <a:lnSpc>
                          <a:spcPct val="150000"/>
                        </a:lnSpc>
                        <a:spcAft>
                          <a:spcPts val="0"/>
                        </a:spcAft>
                      </a:pPr>
                      <a:r>
                        <a:rPr lang="en-ZA" sz="1400" dirty="0">
                          <a:effectLst/>
                          <a:latin typeface="+mn-lt"/>
                        </a:rPr>
                        <a:t>Military Veterans Act 18 of 2011  </a:t>
                      </a:r>
                    </a:p>
                    <a:p>
                      <a:pPr>
                        <a:spcAft>
                          <a:spcPts val="0"/>
                        </a:spcAft>
                      </a:pPr>
                      <a:r>
                        <a:rPr lang="en-ZA" sz="1400" dirty="0">
                          <a:effectLst/>
                          <a:latin typeface="+mn-lt"/>
                        </a:rPr>
                        <a:t> </a:t>
                      </a:r>
                    </a:p>
                    <a:p>
                      <a:pPr>
                        <a:spcAft>
                          <a:spcPts val="0"/>
                        </a:spcAft>
                      </a:pPr>
                      <a:r>
                        <a:rPr lang="en-ZA" sz="1400" dirty="0">
                          <a:effectLst/>
                          <a:latin typeface="+mn-lt"/>
                        </a:rPr>
                        <a:t> </a:t>
                      </a:r>
                    </a:p>
                    <a:p>
                      <a:pPr>
                        <a:spcAft>
                          <a:spcPts val="0"/>
                        </a:spcAft>
                      </a:pPr>
                      <a:r>
                        <a:rPr lang="en-ZA" sz="1400" dirty="0">
                          <a:effectLst/>
                          <a:latin typeface="+mn-lt"/>
                        </a:rPr>
                        <a:t> </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nSpc>
                          <a:spcPct val="150000"/>
                        </a:lnSpc>
                        <a:spcAft>
                          <a:spcPts val="0"/>
                        </a:spcAft>
                        <a:buFont typeface="Arial" panose="020B0604020202020204" pitchFamily="34" charset="0"/>
                        <a:buChar char="•"/>
                      </a:pPr>
                      <a:r>
                        <a:rPr lang="en-ZA" sz="1400" dirty="0">
                          <a:effectLst/>
                          <a:latin typeface="+mn-lt"/>
                        </a:rPr>
                        <a:t>To provide strategic direction on the execution of the Department of Military Veterans mandate. </a:t>
                      </a:r>
                    </a:p>
                    <a:p>
                      <a:pPr marL="342900" lvl="0" indent="-342900">
                        <a:lnSpc>
                          <a:spcPct val="150000"/>
                        </a:lnSpc>
                        <a:spcAft>
                          <a:spcPts val="0"/>
                        </a:spcAft>
                        <a:buFont typeface="Arial" panose="020B0604020202020204" pitchFamily="34" charset="0"/>
                        <a:buChar char="•"/>
                      </a:pPr>
                      <a:r>
                        <a:rPr lang="en-ZA" sz="1400" dirty="0">
                          <a:effectLst/>
                          <a:latin typeface="+mn-lt"/>
                        </a:rPr>
                        <a:t>The act defines the responsibility of government in governing the affairs of the military veterans and the benefits available to Military Veterans.</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r h="847182">
                <a:tc>
                  <a:txBody>
                    <a:bodyPr/>
                    <a:lstStyle/>
                    <a:p>
                      <a:pPr>
                        <a:lnSpc>
                          <a:spcPct val="150000"/>
                        </a:lnSpc>
                        <a:spcAft>
                          <a:spcPts val="0"/>
                        </a:spcAft>
                      </a:pPr>
                      <a:r>
                        <a:rPr lang="en-ZA" sz="1400" dirty="0">
                          <a:effectLst/>
                          <a:latin typeface="+mn-lt"/>
                        </a:rPr>
                        <a:t>Military Veterans Benefits Regulation, 2014</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nSpc>
                          <a:spcPct val="150000"/>
                        </a:lnSpc>
                        <a:spcAft>
                          <a:spcPts val="0"/>
                        </a:spcAft>
                        <a:buFont typeface="Arial" panose="020B0604020202020204" pitchFamily="34" charset="0"/>
                        <a:buChar char="•"/>
                      </a:pPr>
                      <a:r>
                        <a:rPr lang="en-ZA" sz="1400" dirty="0" smtClean="0">
                          <a:effectLst/>
                          <a:latin typeface="+mn-lt"/>
                        </a:rPr>
                        <a:t>To provide guidance in terms of the administrative processes necessary for operational effectiveness and currency of the baselines in line with inflation.</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r h="1169013">
                <a:tc>
                  <a:txBody>
                    <a:bodyPr/>
                    <a:lstStyle/>
                    <a:p>
                      <a:pPr algn="just">
                        <a:lnSpc>
                          <a:spcPct val="150000"/>
                        </a:lnSpc>
                        <a:spcAft>
                          <a:spcPts val="0"/>
                        </a:spcAft>
                        <a:tabLst>
                          <a:tab pos="180340" algn="l"/>
                          <a:tab pos="540385" algn="l"/>
                        </a:tabLst>
                      </a:pPr>
                      <a:r>
                        <a:rPr lang="en-US" sz="1400" dirty="0">
                          <a:effectLst/>
                          <a:latin typeface="+mn-lt"/>
                        </a:rPr>
                        <a:t>The Promotion of National Unity and Reconciliation Act 34 of 1995</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US" sz="1400" dirty="0">
                          <a:effectLst/>
                          <a:latin typeface="+mn-lt"/>
                        </a:rPr>
                        <a:t>The Act espouses the granting of amnesty to persons who make full disclosure, affording victims an opportunity to relate the violations they suffered, etc. Furthermore of all the relevant facts Regulation of Exhumation, Reburial or Symbolic Burial of Deceased Victim.</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r h="867440">
                <a:tc>
                  <a:txBody>
                    <a:bodyPr/>
                    <a:lstStyle/>
                    <a:p>
                      <a:pPr algn="just">
                        <a:lnSpc>
                          <a:spcPct val="150000"/>
                        </a:lnSpc>
                        <a:spcAft>
                          <a:spcPts val="0"/>
                        </a:spcAft>
                        <a:tabLst>
                          <a:tab pos="180340" algn="l"/>
                          <a:tab pos="540385" algn="l"/>
                        </a:tabLst>
                      </a:pPr>
                      <a:r>
                        <a:rPr lang="en-ZA" sz="1400" dirty="0">
                          <a:effectLst/>
                          <a:latin typeface="+mn-lt"/>
                        </a:rPr>
                        <a:t>South African Qualifications   Authority Act 58 of 1995</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rPr>
                        <a:t>Facilitate access to business-specific skills training and skills development for Military Veterans as well as SAQA and industry-approved business certificates</a:t>
                      </a:r>
                      <a:r>
                        <a:rPr lang="en-ZA" sz="1400" dirty="0" smtClean="0">
                          <a:effectLst/>
                          <a:latin typeface="+mn-lt"/>
                        </a:rPr>
                        <a:t>. (RPL)</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r h="842532">
                <a:tc>
                  <a:txBody>
                    <a:bodyPr/>
                    <a:lstStyle/>
                    <a:p>
                      <a:pPr algn="just">
                        <a:lnSpc>
                          <a:spcPct val="150000"/>
                        </a:lnSpc>
                        <a:spcAft>
                          <a:spcPts val="0"/>
                        </a:spcAft>
                        <a:tabLst>
                          <a:tab pos="180340" algn="l"/>
                          <a:tab pos="540385" algn="l"/>
                        </a:tabLst>
                      </a:pPr>
                      <a:r>
                        <a:rPr lang="en-ZA" sz="1400" dirty="0">
                          <a:effectLst/>
                          <a:latin typeface="+mn-lt"/>
                        </a:rPr>
                        <a:t>Special Pensions Act 69 of 1996, as amended;</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rPr>
                        <a:t>Provides the DMV with guidelines in the development of a policy for provision of the Pension benefit as mandated by the Military Veterans Act 5(1) (h)</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11</a:t>
            </a:fld>
            <a:endParaRPr lang="en-US" b="1" dirty="0">
              <a:solidFill>
                <a:schemeClr val="tx1"/>
              </a:solidFill>
            </a:endParaRPr>
          </a:p>
        </p:txBody>
      </p:sp>
    </p:spTree>
    <p:extLst>
      <p:ext uri="{BB962C8B-B14F-4D97-AF65-F5344CB8AC3E}">
        <p14:creationId xmlns:p14="http://schemas.microsoft.com/office/powerpoint/2010/main" val="85351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419"/>
            <a:ext cx="9144000" cy="427396"/>
          </a:xfrm>
          <a:solidFill>
            <a:schemeClr val="bg1"/>
          </a:solidFill>
        </p:spPr>
        <p:txBody>
          <a:bodyPr>
            <a:normAutofit/>
          </a:bodyPr>
          <a:lstStyle/>
          <a:p>
            <a:pPr marL="342900" lvl="0" indent="-342900">
              <a:spcBef>
                <a:spcPts val="1200"/>
              </a:spcBef>
              <a:spcAft>
                <a:spcPts val="300"/>
              </a:spcAft>
            </a:pPr>
            <a:r>
              <a:rPr lang="en-ZA" sz="1800" b="1" dirty="0" smtClean="0">
                <a:solidFill>
                  <a:srgbClr val="00B050"/>
                </a:solidFill>
                <a:ea typeface="Arial" panose="020B0604020202020204" pitchFamily="34" charset="0"/>
                <a:cs typeface="Times New Roman" panose="02020603050405020304" pitchFamily="18" charset="0"/>
              </a:rPr>
              <a:t>LEGISLATIVE MANDATES.…..(2)</a:t>
            </a:r>
            <a:endParaRPr lang="en-ZA" sz="1800" b="1"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0577826"/>
              </p:ext>
            </p:extLst>
          </p:nvPr>
        </p:nvGraphicFramePr>
        <p:xfrm>
          <a:off x="0" y="441640"/>
          <a:ext cx="9144000" cy="4845745"/>
        </p:xfrm>
        <a:graphic>
          <a:graphicData uri="http://schemas.openxmlformats.org/drawingml/2006/table">
            <a:tbl>
              <a:tblPr firstRow="1" bandRow="1">
                <a:tableStyleId>{5C22544A-7EE6-4342-B048-85BDC9FD1C3A}</a:tableStyleId>
              </a:tblPr>
              <a:tblGrid>
                <a:gridCol w="2551814"/>
                <a:gridCol w="6592186"/>
              </a:tblGrid>
              <a:tr h="391575">
                <a:tc>
                  <a:txBody>
                    <a:bodyPr/>
                    <a:lstStyle/>
                    <a:p>
                      <a:pPr algn="ctr">
                        <a:lnSpc>
                          <a:spcPct val="150000"/>
                        </a:lnSpc>
                        <a:spcAft>
                          <a:spcPts val="0"/>
                        </a:spcAft>
                      </a:pPr>
                      <a:r>
                        <a:rPr lang="en-ZA" sz="1600" b="1" dirty="0">
                          <a:solidFill>
                            <a:schemeClr val="tx1"/>
                          </a:solidFill>
                          <a:effectLst/>
                          <a:latin typeface="+mn-lt"/>
                          <a:ea typeface="Calibri" panose="020F0502020204030204" pitchFamily="34" charset="0"/>
                          <a:cs typeface="Arial" panose="020B0604020202020204" pitchFamily="34" charset="0"/>
                        </a:rPr>
                        <a:t>Legislation</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a:solidFill>
                            <a:schemeClr val="tx1"/>
                          </a:solidFill>
                          <a:effectLst/>
                          <a:latin typeface="+mn-lt"/>
                          <a:ea typeface="Calibri" panose="020F0502020204030204" pitchFamily="34" charset="0"/>
                          <a:cs typeface="Arial" panose="020B0604020202020204" pitchFamily="34" charset="0"/>
                        </a:rPr>
                        <a:t>Key Responsibilities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1370514">
                <a:tc>
                  <a:txBody>
                    <a:bodyPr/>
                    <a:lstStyle/>
                    <a:p>
                      <a:pPr algn="just">
                        <a:lnSpc>
                          <a:spcPct val="150000"/>
                        </a:lnSpc>
                        <a:spcAft>
                          <a:spcPts val="0"/>
                        </a:spcAft>
                        <a:tabLst>
                          <a:tab pos="180340" algn="l"/>
                          <a:tab pos="540385" algn="l"/>
                        </a:tabLst>
                      </a:pPr>
                      <a:r>
                        <a:rPr lang="en-ZA" sz="1400" dirty="0">
                          <a:solidFill>
                            <a:srgbClr val="231F20"/>
                          </a:solidFill>
                          <a:effectLst/>
                          <a:latin typeface="+mn-lt"/>
                          <a:ea typeface="Calibri" panose="020F0502020204030204" pitchFamily="34" charset="0"/>
                          <a:cs typeface="Arial" panose="020B0604020202020204" pitchFamily="34" charset="0"/>
                        </a:rPr>
                        <a:t>National Housing Act 107 of 1997</a:t>
                      </a:r>
                      <a:endParaRPr lang="en-ZA" sz="1400" dirty="0">
                        <a:effectLst/>
                        <a:latin typeface="+mn-lt"/>
                        <a:ea typeface="Calibri" panose="020F0502020204030204" pitchFamily="34" charset="0"/>
                        <a:cs typeface="Arial" panose="020B0604020202020204" pitchFamily="34" charset="0"/>
                      </a:endParaRPr>
                    </a:p>
                  </a:txBody>
                  <a:tcPr marL="0" marR="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In implementing the objective of Section 5(j) of the Military Veterans Act, the DMV has an </a:t>
                      </a:r>
                      <a:r>
                        <a:rPr lang="en-ZA" sz="1400" dirty="0" err="1">
                          <a:effectLst/>
                          <a:latin typeface="+mn-lt"/>
                          <a:ea typeface="Calibri" panose="020F0502020204030204" pitchFamily="34" charset="0"/>
                          <a:cs typeface="Arial" panose="020B0604020202020204" pitchFamily="34" charset="0"/>
                        </a:rPr>
                        <a:t>MoU</a:t>
                      </a:r>
                      <a:r>
                        <a:rPr lang="en-ZA" sz="1400" dirty="0">
                          <a:effectLst/>
                          <a:latin typeface="+mn-lt"/>
                          <a:ea typeface="Calibri" panose="020F0502020204030204" pitchFamily="34" charset="0"/>
                          <a:cs typeface="Arial" panose="020B0604020202020204" pitchFamily="34" charset="0"/>
                        </a:rPr>
                        <a:t> with the National Department of Human Settlement (NDHS) and Service Level Agreements (SLAs) with provinces to provide this benefit in line with DMV regulatory framework</a:t>
                      </a:r>
                    </a:p>
                  </a:txBody>
                  <a:tcPr marL="0" marR="0" marT="0" marB="0" anchor="ctr"/>
                </a:tc>
              </a:tr>
              <a:tr h="1027885">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Skills Development Act 97 of 1998</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Establish a repository of credible economic and skills development data for credible and viable project proposals for implementation with partner agencies and other government departments.</a:t>
                      </a:r>
                    </a:p>
                  </a:txBody>
                  <a:tcPr marL="68580" marR="68580" marT="0" marB="0" anchor="ctr"/>
                </a:tc>
              </a:tr>
              <a:tr h="685257">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Public Finance Management Act 1 of 1999 - (Section 76)</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To ensure that the Department adheres to the relevant Treasury Regulations.</a:t>
                      </a:r>
                    </a:p>
                  </a:txBody>
                  <a:tcPr marL="68580" marR="68580" marT="0" marB="0" anchor="ctr"/>
                </a:tc>
              </a:tr>
              <a:tr h="685257">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Promotion of Administrative Justice Act 3 of 2000</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Ensuring that just administrative actions are taken to ensure quality service delivery</a:t>
                      </a:r>
                    </a:p>
                  </a:txBody>
                  <a:tcPr marL="68580" marR="68580" marT="0" marB="0" anchor="ctr"/>
                </a:tc>
              </a:tr>
              <a:tr h="685257">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Protection of Personal Information Act 4 of 2013</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Ensuring compliance with this Act in order to ensure protection of such information.</a:t>
                      </a: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12</a:t>
            </a:fld>
            <a:endParaRPr lang="en-US" b="1" dirty="0">
              <a:solidFill>
                <a:schemeClr val="tx1"/>
              </a:solidFill>
            </a:endParaRPr>
          </a:p>
        </p:txBody>
      </p:sp>
    </p:spTree>
    <p:extLst>
      <p:ext uri="{BB962C8B-B14F-4D97-AF65-F5344CB8AC3E}">
        <p14:creationId xmlns:p14="http://schemas.microsoft.com/office/powerpoint/2010/main" val="3892258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9488"/>
            <a:ext cx="9144000" cy="530681"/>
          </a:xfrm>
          <a:solidFill>
            <a:schemeClr val="bg1"/>
          </a:solidFill>
        </p:spPr>
        <p:txBody>
          <a:bodyPr>
            <a:normAutofit/>
          </a:bodyPr>
          <a:lstStyle/>
          <a:p>
            <a:r>
              <a:rPr lang="en-ZA" sz="1800" b="1" dirty="0" smtClean="0">
                <a:solidFill>
                  <a:srgbClr val="00B050"/>
                </a:solidFill>
                <a:ea typeface="Arial" panose="020B0604020202020204" pitchFamily="34" charset="0"/>
                <a:cs typeface="Times New Roman" panose="02020603050405020304" pitchFamily="18" charset="0"/>
              </a:rPr>
              <a:t>LEGISLATIVE MANDATES……(3)</a:t>
            </a:r>
            <a:endParaRPr lang="en-ZA" sz="18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7346100"/>
              </p:ext>
            </p:extLst>
          </p:nvPr>
        </p:nvGraphicFramePr>
        <p:xfrm>
          <a:off x="0" y="244445"/>
          <a:ext cx="9144002" cy="5654550"/>
        </p:xfrm>
        <a:graphic>
          <a:graphicData uri="http://schemas.openxmlformats.org/drawingml/2006/table">
            <a:tbl>
              <a:tblPr firstRow="1" bandRow="1">
                <a:tableStyleId>{5C22544A-7EE6-4342-B048-85BDC9FD1C3A}</a:tableStyleId>
              </a:tblPr>
              <a:tblGrid>
                <a:gridCol w="2697933"/>
                <a:gridCol w="6446069"/>
              </a:tblGrid>
              <a:tr h="383216">
                <a:tc>
                  <a:txBody>
                    <a:bodyPr/>
                    <a:lstStyle/>
                    <a:p>
                      <a:pPr algn="ctr">
                        <a:lnSpc>
                          <a:spcPct val="150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Legislation</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Key Responsibilities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1067324">
                <a:tc>
                  <a:txBody>
                    <a:bodyPr/>
                    <a:lstStyle/>
                    <a:p>
                      <a:pPr algn="just">
                        <a:lnSpc>
                          <a:spcPct val="150000"/>
                        </a:lnSpc>
                        <a:spcAft>
                          <a:spcPts val="0"/>
                        </a:spcAft>
                        <a:tabLst>
                          <a:tab pos="180340" algn="l"/>
                          <a:tab pos="540385" algn="l"/>
                        </a:tabLst>
                      </a:pPr>
                      <a:r>
                        <a:rPr lang="en-ZA" sz="1400" dirty="0">
                          <a:solidFill>
                            <a:srgbClr val="231F20"/>
                          </a:solidFill>
                          <a:effectLst/>
                          <a:latin typeface="+mn-lt"/>
                          <a:ea typeface="Calibri" panose="020F0502020204030204" pitchFamily="34" charset="0"/>
                          <a:cs typeface="Arial" panose="020B0604020202020204" pitchFamily="34" charset="0"/>
                        </a:rPr>
                        <a:t>Mental Health Care Act 17 of 2002</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Policy for dedicated counselling services is being finalized to ensure that this benefit is provided</a:t>
                      </a:r>
                    </a:p>
                  </a:txBody>
                  <a:tcPr marL="68580" marR="68580" marT="0" marB="0" anchor="ctr"/>
                </a:tc>
              </a:tr>
              <a:tr h="2139693">
                <a:tc>
                  <a:txBody>
                    <a:bodyPr/>
                    <a:lstStyle/>
                    <a:p>
                      <a:pPr algn="l">
                        <a:lnSpc>
                          <a:spcPct val="150000"/>
                        </a:lnSpc>
                        <a:spcAft>
                          <a:spcPts val="0"/>
                        </a:spcAft>
                        <a:tabLst>
                          <a:tab pos="180340" algn="l"/>
                          <a:tab pos="540385" algn="l"/>
                        </a:tabLst>
                      </a:pPr>
                      <a:r>
                        <a:rPr lang="en-ZA" sz="1400" dirty="0" smtClean="0">
                          <a:effectLst/>
                          <a:latin typeface="+mn-lt"/>
                          <a:ea typeface="Calibri" panose="020F0502020204030204" pitchFamily="34" charset="0"/>
                          <a:cs typeface="Arial" panose="020B0604020202020204" pitchFamily="34" charset="0"/>
                        </a:rPr>
                        <a:t>Public Audit Act 25 of 2002</a:t>
                      </a:r>
                    </a:p>
                    <a:p>
                      <a:pPr algn="l">
                        <a:lnSpc>
                          <a:spcPct val="150000"/>
                        </a:lnSpc>
                        <a:spcAft>
                          <a:spcPts val="0"/>
                        </a:spcAft>
                        <a:tabLst>
                          <a:tab pos="180340" algn="l"/>
                          <a:tab pos="540385" algn="l"/>
                        </a:tabLst>
                      </a:pPr>
                      <a:r>
                        <a:rPr lang="en-ZA" sz="1400" dirty="0" smtClean="0">
                          <a:effectLst/>
                          <a:latin typeface="+mn-lt"/>
                          <a:ea typeface="Calibri" panose="020F0502020204030204" pitchFamily="34" charset="0"/>
                          <a:cs typeface="Arial" panose="020B0604020202020204" pitchFamily="34" charset="0"/>
                        </a:rPr>
                        <a:t>(Public Audit Amendment Act)</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l">
                        <a:lnSpc>
                          <a:spcPct val="150000"/>
                        </a:lnSpc>
                        <a:spcAft>
                          <a:spcPts val="0"/>
                        </a:spcAft>
                        <a:buFont typeface="Arial" panose="020B0604020202020204" pitchFamily="34" charset="0"/>
                        <a:buChar char="•"/>
                      </a:pPr>
                      <a:r>
                        <a:rPr lang="en-ZA" sz="1400" dirty="0" smtClean="0">
                          <a:effectLst/>
                          <a:latin typeface="+mn-lt"/>
                          <a:ea typeface="Calibri" panose="020F0502020204030204" pitchFamily="34" charset="0"/>
                          <a:cs typeface="Arial" panose="020B0604020202020204" pitchFamily="34" charset="0"/>
                        </a:rPr>
                        <a:t>Section 20(2)(c) requires the Auditor-General's audit reports to reflect an opinion or conclusion on the reported information relating to performance against predetermined objectives of the auditor, which include constitutional institutions, departments, trading entities, public entities, municipalities and municipal entities, and other institutions as indicated by sections 4(1) and 4(3) of the Act.</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r h="898269">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SITA Amendment Act 38 of 2002</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Sections 7(3) and &amp;7(4) respectively, provides for the services provided by SITA to the DMV</a:t>
                      </a:r>
                    </a:p>
                  </a:txBody>
                  <a:tcPr marL="68580" marR="68580" marT="0" marB="0" anchor="ctr"/>
                </a:tc>
              </a:tr>
              <a:tr h="1166048">
                <a:tc>
                  <a:txBody>
                    <a:bodyPr/>
                    <a:lstStyle/>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National Small Business Development Act  26 of 2003</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Establish a monitoring and evaluation mechanism of established Military Veterans’ business enterprises and skills development interventions</a:t>
                      </a: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13</a:t>
            </a:fld>
            <a:endParaRPr lang="en-US" b="1" dirty="0">
              <a:solidFill>
                <a:schemeClr val="tx1"/>
              </a:solidFill>
            </a:endParaRPr>
          </a:p>
        </p:txBody>
      </p:sp>
    </p:spTree>
    <p:extLst>
      <p:ext uri="{BB962C8B-B14F-4D97-AF65-F5344CB8AC3E}">
        <p14:creationId xmlns:p14="http://schemas.microsoft.com/office/powerpoint/2010/main" val="2269880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977"/>
            <a:ext cx="9144000" cy="1007208"/>
          </a:xfrm>
          <a:solidFill>
            <a:schemeClr val="bg1"/>
          </a:solidFill>
        </p:spPr>
        <p:txBody>
          <a:bodyPr>
            <a:normAutofit/>
          </a:bodyPr>
          <a:lstStyle/>
          <a:p>
            <a:r>
              <a:rPr lang="en-ZA" sz="1800" b="1" dirty="0" smtClean="0">
                <a:solidFill>
                  <a:srgbClr val="00B050"/>
                </a:solidFill>
                <a:ea typeface="Arial" panose="020B0604020202020204" pitchFamily="34" charset="0"/>
                <a:cs typeface="Times New Roman" panose="02020603050405020304" pitchFamily="18" charset="0"/>
              </a:rPr>
              <a:t>LEGISLATIVE MANDATES…...(4)</a:t>
            </a:r>
            <a:endParaRPr lang="en-ZA" sz="18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3781172"/>
              </p:ext>
            </p:extLst>
          </p:nvPr>
        </p:nvGraphicFramePr>
        <p:xfrm>
          <a:off x="0" y="602165"/>
          <a:ext cx="9107786" cy="4634200"/>
        </p:xfrm>
        <a:graphic>
          <a:graphicData uri="http://schemas.openxmlformats.org/drawingml/2006/table">
            <a:tbl>
              <a:tblPr firstRow="1" bandRow="1">
                <a:tableStyleId>{5C22544A-7EE6-4342-B048-85BDC9FD1C3A}</a:tableStyleId>
              </a:tblPr>
              <a:tblGrid>
                <a:gridCol w="2716197"/>
                <a:gridCol w="6391589"/>
              </a:tblGrid>
              <a:tr h="255901">
                <a:tc>
                  <a:txBody>
                    <a:bodyPr/>
                    <a:lstStyle/>
                    <a:p>
                      <a:pPr algn="ctr">
                        <a:lnSpc>
                          <a:spcPct val="150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Legislation</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Key Responsibilities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1001041">
                <a:tc>
                  <a:txBody>
                    <a:bodyPr/>
                    <a:lstStyle/>
                    <a:p>
                      <a:pPr algn="just">
                        <a:lnSpc>
                          <a:spcPct val="150000"/>
                        </a:lnSpc>
                        <a:spcAft>
                          <a:spcPts val="0"/>
                        </a:spcAft>
                        <a:tabLst>
                          <a:tab pos="180340" algn="l"/>
                          <a:tab pos="540385" algn="l"/>
                        </a:tabLst>
                      </a:pPr>
                      <a:r>
                        <a:rPr lang="en-ZA" sz="1400" dirty="0">
                          <a:solidFill>
                            <a:srgbClr val="231F20"/>
                          </a:solidFill>
                          <a:effectLst/>
                          <a:latin typeface="+mn-lt"/>
                          <a:ea typeface="Calibri" panose="020F0502020204030204" pitchFamily="34" charset="0"/>
                          <a:cs typeface="Arial" panose="020B0604020202020204" pitchFamily="34" charset="0"/>
                        </a:rPr>
                        <a:t>National Health Act 63 of 2003</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Finalize the development of the Healthcare Policy for Military Veterans to ensure that healthcare is provided in a comprehensive manner, is accessible and affordable to enable positive healthcare outcomes.</a:t>
                      </a:r>
                    </a:p>
                  </a:txBody>
                  <a:tcPr marL="68580" marR="68580" marT="0" marB="0" anchor="ctr"/>
                </a:tc>
              </a:tr>
              <a:tr h="1001041">
                <a:tc>
                  <a:txBody>
                    <a:bodyPr/>
                    <a:lstStyle/>
                    <a:p>
                      <a:pPr algn="just">
                        <a:lnSpc>
                          <a:spcPct val="150000"/>
                        </a:lnSpc>
                        <a:spcAft>
                          <a:spcPts val="0"/>
                        </a:spcAft>
                        <a:tabLst>
                          <a:tab pos="180340" algn="l"/>
                          <a:tab pos="540385" algn="l"/>
                        </a:tabLst>
                      </a:pPr>
                      <a:r>
                        <a:rPr lang="en-ZA" sz="1400" dirty="0">
                          <a:solidFill>
                            <a:srgbClr val="231F20"/>
                          </a:solidFill>
                          <a:effectLst/>
                          <a:latin typeface="+mn-lt"/>
                          <a:ea typeface="Calibri" panose="020F0502020204030204" pitchFamily="34" charset="0"/>
                          <a:cs typeface="Arial" panose="020B0604020202020204" pitchFamily="34" charset="0"/>
                        </a:rPr>
                        <a:t>Social Assistance Act 13 of 2004.</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The Department to provide support to Military Veterans in distress through its internal processes however consideration has been made to have MoU with the Department of Social Development.</a:t>
                      </a:r>
                    </a:p>
                  </a:txBody>
                  <a:tcPr marL="68580" marR="68580" marT="0" marB="0" anchor="ctr"/>
                </a:tc>
              </a:tr>
              <a:tr h="986198">
                <a:tc>
                  <a:txBody>
                    <a:bodyPr/>
                    <a:lstStyle/>
                    <a:p>
                      <a:pPr>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Public Administration Management Act 11 of 2014</a:t>
                      </a:r>
                    </a:p>
                  </a:txBody>
                  <a:tcPr marL="68580" marR="68580" marT="0" marB="0" anchor="ctr"/>
                </a:tc>
                <a:tc>
                  <a:txBody>
                    <a:bodyPr/>
                    <a:lstStyle/>
                    <a:p>
                      <a:pPr marL="285750" indent="-285750">
                        <a:lnSpc>
                          <a:spcPct val="150000"/>
                        </a:lnSpc>
                        <a:spcAft>
                          <a:spcPts val="0"/>
                        </a:spcAft>
                        <a:buFont typeface="Arial" panose="020B0604020202020204" pitchFamily="34" charset="0"/>
                        <a:buChar char="•"/>
                      </a:pPr>
                      <a:r>
                        <a:rPr lang="en-ZA" sz="1400" dirty="0">
                          <a:effectLst/>
                          <a:latin typeface="+mn-lt"/>
                          <a:ea typeface="Calibri" panose="020F0502020204030204" pitchFamily="34" charset="0"/>
                          <a:cs typeface="Arial" panose="020B0604020202020204" pitchFamily="34" charset="0"/>
                        </a:rPr>
                        <a:t>To promote the basic values and principles governing the public administration referred to in section 195(1) of the Constitution.</a:t>
                      </a:r>
                    </a:p>
                  </a:txBody>
                  <a:tcPr marL="68580" marR="68580" marT="0" marB="0" anchor="ctr"/>
                </a:tc>
              </a:tr>
              <a:tr h="986198">
                <a:tc>
                  <a:txBody>
                    <a:bodyPr/>
                    <a:lstStyle/>
                    <a:p>
                      <a:pPr algn="just">
                        <a:lnSpc>
                          <a:spcPct val="150000"/>
                        </a:lnSpc>
                      </a:pPr>
                      <a:r>
                        <a:rPr lang="en-ZA" sz="1400" dirty="0">
                          <a:effectLst/>
                          <a:latin typeface="+mn-lt"/>
                          <a:ea typeface="Times New Roman" panose="02020603050405020304" pitchFamily="18" charset="0"/>
                          <a:cs typeface="Times New Roman" panose="02020603050405020304" pitchFamily="18" charset="0"/>
                        </a:rPr>
                        <a:t>Preferential Procurement Policy Framework Act 5 of 2000 </a:t>
                      </a:r>
                      <a:endParaRPr lang="en-ZA" sz="1400" dirty="0">
                        <a:effectLst/>
                        <a:latin typeface="+mn-lt"/>
                        <a:cs typeface="Arial" panose="020B0604020202020204" pitchFamily="34" charset="0"/>
                      </a:endParaRPr>
                    </a:p>
                    <a:p>
                      <a:pPr algn="just">
                        <a:lnSpc>
                          <a:spcPct val="150000"/>
                        </a:lnSpc>
                        <a:spcAft>
                          <a:spcPts val="0"/>
                        </a:spcAft>
                        <a:tabLst>
                          <a:tab pos="180340" algn="l"/>
                          <a:tab pos="540385" algn="l"/>
                        </a:tabLst>
                      </a:pPr>
                      <a:r>
                        <a:rPr lang="en-ZA" sz="1400" dirty="0">
                          <a:effectLst/>
                          <a:latin typeface="+mn-lt"/>
                          <a:ea typeface="Calibri" panose="020F0502020204030204" pitchFamily="34" charset="0"/>
                          <a:cs typeface="Arial" panose="020B0604020202020204" pitchFamily="34" charset="0"/>
                        </a:rPr>
                        <a:t> </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US" sz="1400" dirty="0">
                          <a:effectLst/>
                          <a:latin typeface="+mn-lt"/>
                          <a:ea typeface="Calibri" panose="020F0502020204030204" pitchFamily="34" charset="0"/>
                          <a:cs typeface="Arial" panose="020B0604020202020204" pitchFamily="34" charset="0"/>
                        </a:rPr>
                        <a:t>To enhance the participation of Historically Disadvantaged Individuals (HDI) and Small, Medium and Micro enterprises (SMMEs) in the public sector procurement system.  </a:t>
                      </a:r>
                      <a:r>
                        <a:rPr lang="en-ZA" sz="1400" dirty="0">
                          <a:effectLst/>
                          <a:latin typeface="+mn-lt"/>
                          <a:ea typeface="Calibri" panose="020F0502020204030204" pitchFamily="34" charset="0"/>
                          <a:cs typeface="Arial" panose="020B0604020202020204" pitchFamily="34" charset="0"/>
                        </a:rPr>
                        <a:t>The Act regulates and open up business opportunities for Military Veterans-owned businesses</a:t>
                      </a:r>
                      <a:r>
                        <a:rPr lang="en-ZA" sz="1400" dirty="0" smtClean="0">
                          <a:effectLst/>
                          <a:latin typeface="+mn-lt"/>
                          <a:ea typeface="Calibri" panose="020F0502020204030204" pitchFamily="34" charset="0"/>
                          <a:cs typeface="Arial" panose="020B0604020202020204" pitchFamily="34" charset="0"/>
                        </a:rPr>
                        <a:t>. (designated group)</a:t>
                      </a: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14</a:t>
            </a:fld>
            <a:endParaRPr lang="en-US" b="1" dirty="0">
              <a:solidFill>
                <a:schemeClr val="tx1"/>
              </a:solidFill>
            </a:endParaRPr>
          </a:p>
        </p:txBody>
      </p:sp>
    </p:spTree>
    <p:extLst>
      <p:ext uri="{BB962C8B-B14F-4D97-AF65-F5344CB8AC3E}">
        <p14:creationId xmlns:p14="http://schemas.microsoft.com/office/powerpoint/2010/main" val="2513744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154"/>
            <a:ext cx="9144000" cy="514350"/>
          </a:xfrm>
          <a:solidFill>
            <a:schemeClr val="bg1"/>
          </a:solidFill>
        </p:spPr>
        <p:txBody>
          <a:bodyPr>
            <a:normAutofit/>
          </a:bodyPr>
          <a:lstStyle/>
          <a:p>
            <a:r>
              <a:rPr lang="en-ZA" sz="1800" b="1" dirty="0" smtClean="0">
                <a:solidFill>
                  <a:srgbClr val="00B050"/>
                </a:solidFill>
                <a:ea typeface="Arial" panose="020B0604020202020204" pitchFamily="34" charset="0"/>
                <a:cs typeface="Times New Roman" panose="02020603050405020304" pitchFamily="18" charset="0"/>
              </a:rPr>
              <a:t>POLICY MANDATES……(5)</a:t>
            </a:r>
            <a:endParaRPr lang="en-ZA" sz="20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308544"/>
              </p:ext>
            </p:extLst>
          </p:nvPr>
        </p:nvGraphicFramePr>
        <p:xfrm>
          <a:off x="0" y="404035"/>
          <a:ext cx="9144000" cy="5253772"/>
        </p:xfrm>
        <a:graphic>
          <a:graphicData uri="http://schemas.openxmlformats.org/drawingml/2006/table">
            <a:tbl>
              <a:tblPr firstRow="1" bandRow="1">
                <a:tableStyleId>{5C22544A-7EE6-4342-B048-85BDC9FD1C3A}</a:tableStyleId>
              </a:tblPr>
              <a:tblGrid>
                <a:gridCol w="2319454"/>
                <a:gridCol w="6824546"/>
              </a:tblGrid>
              <a:tr h="418901">
                <a:tc>
                  <a:txBody>
                    <a:bodyPr/>
                    <a:lstStyle/>
                    <a:p>
                      <a:pPr algn="ctr">
                        <a:lnSpc>
                          <a:spcPct val="150000"/>
                        </a:lnSpc>
                        <a:spcAft>
                          <a:spcPts val="0"/>
                        </a:spcAft>
                        <a:tabLst>
                          <a:tab pos="180340" algn="l"/>
                          <a:tab pos="540385" algn="l"/>
                        </a:tabLst>
                      </a:pPr>
                      <a:r>
                        <a:rPr lang="en-ZA" sz="1600" b="1" dirty="0" smtClean="0">
                          <a:solidFill>
                            <a:schemeClr val="tx1"/>
                          </a:solidFill>
                          <a:effectLst/>
                          <a:latin typeface="+mn-lt"/>
                          <a:ea typeface="Calibri" panose="020F0502020204030204" pitchFamily="34" charset="0"/>
                          <a:cs typeface="Arial" panose="020B0604020202020204" pitchFamily="34" charset="0"/>
                        </a:rPr>
                        <a:t>Policies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en-ZA" sz="1600" b="1" dirty="0" smtClean="0">
                          <a:solidFill>
                            <a:schemeClr val="tx1"/>
                          </a:solidFill>
                          <a:effectLst/>
                          <a:latin typeface="+mn-lt"/>
                          <a:ea typeface="Calibri" panose="020F0502020204030204" pitchFamily="34" charset="0"/>
                          <a:cs typeface="Arial" panose="020B0604020202020204" pitchFamily="34" charset="0"/>
                        </a:rPr>
                        <a:t>Key Responsibilities</a:t>
                      </a:r>
                    </a:p>
                  </a:txBody>
                  <a:tcPr marL="68580" marR="68580" marT="0" marB="0" anchor="ctr">
                    <a:solidFill>
                      <a:schemeClr val="accent2">
                        <a:lumMod val="75000"/>
                      </a:schemeClr>
                    </a:solidFill>
                  </a:tcPr>
                </a:tc>
              </a:tr>
              <a:tr h="1240040">
                <a:tc>
                  <a:txBody>
                    <a:bodyPr/>
                    <a:lstStyle/>
                    <a:p>
                      <a:pPr>
                        <a:lnSpc>
                          <a:spcPct val="150000"/>
                        </a:lnSpc>
                        <a:spcAft>
                          <a:spcPts val="0"/>
                        </a:spcAft>
                        <a:tabLst>
                          <a:tab pos="180340" algn="l"/>
                          <a:tab pos="540385" algn="l"/>
                        </a:tabLst>
                      </a:pPr>
                      <a:r>
                        <a:rPr lang="en-ZA" sz="1400" dirty="0">
                          <a:effectLst/>
                          <a:latin typeface="+mj-lt"/>
                          <a:ea typeface="Calibri" panose="020F0502020204030204" pitchFamily="34" charset="0"/>
                          <a:cs typeface="Arial" panose="020B0604020202020204" pitchFamily="34" charset="0"/>
                        </a:rPr>
                        <a:t>Task Team Report on Military Veterans</a:t>
                      </a:r>
                    </a:p>
                  </a:txBody>
                  <a:tcPr marL="0" marR="0" marT="0" marB="0" anchor="ctr"/>
                </a:tc>
                <a:tc>
                  <a:txBody>
                    <a:bodyPr/>
                    <a:lstStyle/>
                    <a:p>
                      <a:pPr marL="285750" indent="-285750">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 To Provide a draft policy framework for the development of the legislation that provides for the facilitation of comprehensive delivery of socio economic benefits as well as institutional arrangements for coordination</a:t>
                      </a:r>
                    </a:p>
                  </a:txBody>
                  <a:tcPr marL="0" marR="0" marT="0" marB="0" anchor="ctr"/>
                </a:tc>
              </a:tr>
              <a:tr h="1014761">
                <a:tc>
                  <a:txBody>
                    <a:bodyPr/>
                    <a:lstStyle/>
                    <a:p>
                      <a:pPr algn="just">
                        <a:lnSpc>
                          <a:spcPct val="150000"/>
                        </a:lnSpc>
                        <a:spcAft>
                          <a:spcPts val="0"/>
                        </a:spcAft>
                        <a:tabLst>
                          <a:tab pos="180340" algn="l"/>
                          <a:tab pos="540385" algn="l"/>
                        </a:tabLst>
                      </a:pPr>
                      <a:r>
                        <a:rPr lang="en-ZA" sz="1400" dirty="0">
                          <a:solidFill>
                            <a:schemeClr val="tx1"/>
                          </a:solidFill>
                          <a:effectLst/>
                          <a:latin typeface="+mj-lt"/>
                          <a:ea typeface="Calibri" panose="020F0502020204030204" pitchFamily="34" charset="0"/>
                          <a:cs typeface="Arial" panose="020B0604020202020204" pitchFamily="34" charset="0"/>
                        </a:rPr>
                        <a:t>Public Service Regulations, 2001</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solidFill>
                            <a:schemeClr val="tx1"/>
                          </a:solidFill>
                          <a:effectLst/>
                          <a:latin typeface="+mj-lt"/>
                          <a:ea typeface="Calibri" panose="020F0502020204030204" pitchFamily="34" charset="0"/>
                          <a:cs typeface="Arial" panose="020B0604020202020204" pitchFamily="34" charset="0"/>
                        </a:rPr>
                        <a:t>To assist the DMV in ensuring that the provision of strategic direction is conducted in line with relevant public sector policies</a:t>
                      </a:r>
                      <a:r>
                        <a:rPr lang="en-US" sz="1400" dirty="0">
                          <a:solidFill>
                            <a:schemeClr val="tx1"/>
                          </a:solidFill>
                          <a:effectLst/>
                          <a:latin typeface="+mj-lt"/>
                          <a:ea typeface="Calibri" panose="020F0502020204030204" pitchFamily="34" charset="0"/>
                          <a:cs typeface="Arial" panose="020B0604020202020204" pitchFamily="34" charset="0"/>
                        </a:rPr>
                        <a:t>.</a:t>
                      </a:r>
                      <a:endParaRPr lang="en-ZA" sz="14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nchor="ctr"/>
                </a:tc>
              </a:tr>
              <a:tr h="1319451">
                <a:tc>
                  <a:txBody>
                    <a:bodyPr/>
                    <a:lstStyle/>
                    <a:p>
                      <a:pPr algn="just">
                        <a:lnSpc>
                          <a:spcPct val="150000"/>
                        </a:lnSpc>
                        <a:spcAft>
                          <a:spcPts val="0"/>
                        </a:spcAft>
                        <a:tabLst>
                          <a:tab pos="180340" algn="l"/>
                          <a:tab pos="540385" algn="l"/>
                        </a:tabLst>
                      </a:pPr>
                      <a:r>
                        <a:rPr lang="en-ZA" sz="1400" kern="1200" dirty="0" smtClean="0">
                          <a:solidFill>
                            <a:schemeClr val="dk1"/>
                          </a:solidFill>
                          <a:effectLst/>
                          <a:latin typeface="+mn-lt"/>
                          <a:ea typeface="+mn-ea"/>
                          <a:cs typeface="+mn-cs"/>
                        </a:rPr>
                        <a:t>Treasury Regulations, 2007</a:t>
                      </a:r>
                      <a:endParaRPr lang="en-ZA" sz="1400" dirty="0">
                        <a:solidFill>
                          <a:schemeClr val="tx2"/>
                        </a:solidFill>
                        <a:effectLst/>
                        <a:latin typeface="+mn-lt"/>
                        <a:ea typeface="Calibri" panose="020F0502020204030204" pitchFamily="34" charset="0"/>
                        <a:cs typeface="Arial" panose="020B0604020202020204" pitchFamily="34" charset="0"/>
                      </a:endParaRPr>
                    </a:p>
                  </a:txBody>
                  <a:tcPr marL="0" marR="0" marT="0" marB="0" anchor="ctr"/>
                </a:tc>
                <a:tc>
                  <a:txBody>
                    <a:bodyPr/>
                    <a:lstStyle/>
                    <a:p>
                      <a:pPr marL="0" lvl="0" indent="0" algn="just">
                        <a:lnSpc>
                          <a:spcPct val="150000"/>
                        </a:lnSpc>
                        <a:spcAft>
                          <a:spcPts val="0"/>
                        </a:spcAft>
                        <a:buClr>
                          <a:srgbClr val="FF0000"/>
                        </a:buClr>
                        <a:buFont typeface="Symbol" panose="05050102010706020507" pitchFamily="18" charset="2"/>
                        <a:buNone/>
                      </a:pPr>
                      <a:r>
                        <a:rPr lang="en-US" sz="1400" dirty="0" smtClean="0">
                          <a:solidFill>
                            <a:schemeClr val="tx2"/>
                          </a:solidFill>
                          <a:effectLst/>
                          <a:latin typeface="+mn-lt"/>
                          <a:ea typeface="Times New Roman" panose="02020603050405020304" pitchFamily="18" charset="0"/>
                          <a:cs typeface="Times New Roman" panose="02020603050405020304" pitchFamily="18" charset="0"/>
                        </a:rPr>
                        <a:t>•</a:t>
                      </a:r>
                      <a:r>
                        <a:rPr lang="en-US" sz="1400" baseline="0" dirty="0" smtClean="0">
                          <a:solidFill>
                            <a:schemeClr val="tx2"/>
                          </a:solidFill>
                          <a:effectLst/>
                          <a:latin typeface="+mn-lt"/>
                          <a:ea typeface="Times New Roman" panose="02020603050405020304" pitchFamily="18" charset="0"/>
                          <a:cs typeface="Times New Roman" panose="02020603050405020304" pitchFamily="18" charset="0"/>
                        </a:rPr>
                        <a:t>     </a:t>
                      </a:r>
                      <a:r>
                        <a:rPr lang="en-US" sz="1400" dirty="0" smtClean="0">
                          <a:solidFill>
                            <a:schemeClr val="tx2"/>
                          </a:solidFill>
                          <a:effectLst/>
                          <a:latin typeface="+mn-lt"/>
                          <a:ea typeface="Times New Roman" panose="02020603050405020304" pitchFamily="18" charset="0"/>
                          <a:cs typeface="Times New Roman" panose="02020603050405020304" pitchFamily="18" charset="0"/>
                        </a:rPr>
                        <a:t>To ensure that departmental Strategic Plan and Annual Performance Plan are </a:t>
                      </a:r>
                    </a:p>
                    <a:p>
                      <a:pPr marL="0" lvl="0" indent="0" algn="just">
                        <a:lnSpc>
                          <a:spcPct val="150000"/>
                        </a:lnSpc>
                        <a:spcAft>
                          <a:spcPts val="0"/>
                        </a:spcAft>
                        <a:buClr>
                          <a:srgbClr val="FF0000"/>
                        </a:buClr>
                        <a:buFont typeface="Symbol" panose="05050102010706020507" pitchFamily="18" charset="2"/>
                        <a:buNone/>
                      </a:pPr>
                      <a:r>
                        <a:rPr lang="en-US" sz="1400" dirty="0" smtClean="0">
                          <a:solidFill>
                            <a:schemeClr val="tx2"/>
                          </a:solidFill>
                          <a:effectLst/>
                          <a:latin typeface="+mn-lt"/>
                          <a:ea typeface="Times New Roman" panose="02020603050405020304" pitchFamily="18" charset="0"/>
                          <a:cs typeface="Times New Roman" panose="02020603050405020304" pitchFamily="18" charset="0"/>
                        </a:rPr>
                        <a:t>       aligned with the planning prescripts.</a:t>
                      </a:r>
                    </a:p>
                    <a:p>
                      <a:pPr marL="0" lvl="0" indent="0" algn="just">
                        <a:lnSpc>
                          <a:spcPct val="150000"/>
                        </a:lnSpc>
                        <a:spcAft>
                          <a:spcPts val="0"/>
                        </a:spcAft>
                        <a:buClr>
                          <a:srgbClr val="FF0000"/>
                        </a:buClr>
                        <a:buFont typeface="Symbol" panose="05050102010706020507" pitchFamily="18" charset="2"/>
                        <a:buNone/>
                      </a:pPr>
                      <a:r>
                        <a:rPr lang="en-US" sz="1400" dirty="0" smtClean="0">
                          <a:solidFill>
                            <a:schemeClr val="tx2"/>
                          </a:solidFill>
                          <a:effectLst/>
                          <a:latin typeface="+mn-lt"/>
                          <a:ea typeface="Times New Roman" panose="02020603050405020304" pitchFamily="18" charset="0"/>
                          <a:cs typeface="Times New Roman" panose="02020603050405020304" pitchFamily="18" charset="0"/>
                        </a:rPr>
                        <a:t>•</a:t>
                      </a:r>
                      <a:r>
                        <a:rPr lang="en-US" sz="1400" baseline="0" dirty="0" smtClean="0">
                          <a:solidFill>
                            <a:schemeClr val="tx2"/>
                          </a:solidFill>
                          <a:effectLst/>
                          <a:latin typeface="+mn-lt"/>
                          <a:ea typeface="Times New Roman" panose="02020603050405020304" pitchFamily="18" charset="0"/>
                          <a:cs typeface="Times New Roman" panose="02020603050405020304" pitchFamily="18" charset="0"/>
                        </a:rPr>
                        <a:t>      </a:t>
                      </a:r>
                      <a:r>
                        <a:rPr lang="en-US" sz="1400" dirty="0" smtClean="0">
                          <a:solidFill>
                            <a:schemeClr val="tx2"/>
                          </a:solidFill>
                          <a:effectLst/>
                          <a:latin typeface="+mn-lt"/>
                          <a:ea typeface="Times New Roman" panose="02020603050405020304" pitchFamily="18" charset="0"/>
                          <a:cs typeface="Times New Roman" panose="02020603050405020304" pitchFamily="18" charset="0"/>
                        </a:rPr>
                        <a:t>To ensure that DMV Monitoring and Evaluation is conducted in line with the </a:t>
                      </a:r>
                    </a:p>
                    <a:p>
                      <a:pPr marL="0" lvl="0" indent="0" algn="just">
                        <a:lnSpc>
                          <a:spcPct val="150000"/>
                        </a:lnSpc>
                        <a:spcAft>
                          <a:spcPts val="0"/>
                        </a:spcAft>
                        <a:buClr>
                          <a:srgbClr val="FF0000"/>
                        </a:buClr>
                        <a:buFont typeface="Symbol" panose="05050102010706020507" pitchFamily="18" charset="2"/>
                        <a:buNone/>
                      </a:pPr>
                      <a:r>
                        <a:rPr lang="en-US" sz="1400" dirty="0" smtClean="0">
                          <a:solidFill>
                            <a:schemeClr val="tx2"/>
                          </a:solidFill>
                          <a:effectLst/>
                          <a:latin typeface="+mn-lt"/>
                          <a:ea typeface="Times New Roman" panose="02020603050405020304" pitchFamily="18" charset="0"/>
                          <a:cs typeface="Times New Roman" panose="02020603050405020304" pitchFamily="18" charset="0"/>
                        </a:rPr>
                        <a:t>        relevant prescripts.</a:t>
                      </a:r>
                    </a:p>
                  </a:txBody>
                  <a:tcPr marL="0" marR="0" marT="0" marB="0" anchor="ctr"/>
                </a:tc>
              </a:tr>
              <a:tr h="1260619">
                <a:tc>
                  <a:txBody>
                    <a:bodyPr/>
                    <a:lstStyle/>
                    <a:p>
                      <a:pPr algn="just">
                        <a:lnSpc>
                          <a:spcPct val="150000"/>
                        </a:lnSpc>
                        <a:spcAft>
                          <a:spcPts val="0"/>
                        </a:spcAft>
                        <a:tabLst>
                          <a:tab pos="180340" algn="l"/>
                          <a:tab pos="540385" algn="l"/>
                        </a:tabLst>
                      </a:pPr>
                      <a:r>
                        <a:rPr lang="en-ZA" sz="1400" dirty="0">
                          <a:effectLst/>
                          <a:latin typeface="Arial" panose="020B0604020202020204" pitchFamily="34" charset="0"/>
                          <a:ea typeface="Calibri" panose="020F0502020204030204" pitchFamily="34" charset="0"/>
                          <a:cs typeface="Arial" panose="020B0604020202020204" pitchFamily="34" charset="0"/>
                        </a:rPr>
                        <a:t>Revised Framework for Strategic Plans and Annual Performance </a:t>
                      </a:r>
                      <a:r>
                        <a:rPr lang="en-ZA" sz="1400" dirty="0" smtClean="0">
                          <a:effectLst/>
                          <a:latin typeface="Arial" panose="020B0604020202020204" pitchFamily="34" charset="0"/>
                          <a:ea typeface="Calibri" panose="020F0502020204030204" pitchFamily="34" charset="0"/>
                          <a:cs typeface="Arial" panose="020B0604020202020204" pitchFamily="34" charset="0"/>
                        </a:rPr>
                        <a:t>Plans, 2020</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Arial" panose="020B0604020202020204" pitchFamily="34" charset="0"/>
                          <a:ea typeface="Calibri" panose="020F0502020204030204" pitchFamily="34" charset="0"/>
                          <a:cs typeface="Arial" panose="020B0604020202020204" pitchFamily="34" charset="0"/>
                        </a:rPr>
                        <a:t>To ensure that departmental </a:t>
                      </a:r>
                      <a:r>
                        <a:rPr lang="en-ZA" sz="1400" dirty="0" smtClean="0">
                          <a:effectLst/>
                          <a:latin typeface="Arial" panose="020B0604020202020204" pitchFamily="34" charset="0"/>
                          <a:ea typeface="Calibri" panose="020F0502020204030204" pitchFamily="34" charset="0"/>
                          <a:cs typeface="Arial" panose="020B0604020202020204" pitchFamily="34" charset="0"/>
                        </a:rPr>
                        <a:t>Strategic Plan </a:t>
                      </a:r>
                      <a:r>
                        <a:rPr lang="en-ZA" sz="1400" dirty="0">
                          <a:effectLst/>
                          <a:latin typeface="Arial" panose="020B0604020202020204" pitchFamily="34" charset="0"/>
                          <a:ea typeface="Calibri" panose="020F0502020204030204" pitchFamily="34" charset="0"/>
                          <a:cs typeface="Arial" panose="020B0604020202020204" pitchFamily="34" charset="0"/>
                        </a:rPr>
                        <a:t>and </a:t>
                      </a:r>
                      <a:r>
                        <a:rPr lang="en-ZA" sz="1400" dirty="0" smtClean="0">
                          <a:effectLst/>
                          <a:latin typeface="Arial" panose="020B0604020202020204" pitchFamily="34" charset="0"/>
                          <a:ea typeface="Calibri" panose="020F0502020204030204" pitchFamily="34" charset="0"/>
                          <a:cs typeface="Arial" panose="020B0604020202020204" pitchFamily="34" charset="0"/>
                        </a:rPr>
                        <a:t>Annual Performance Plan </a:t>
                      </a:r>
                      <a:r>
                        <a:rPr lang="en-ZA" sz="1400" dirty="0">
                          <a:effectLst/>
                          <a:latin typeface="Arial" panose="020B0604020202020204" pitchFamily="34" charset="0"/>
                          <a:ea typeface="Calibri" panose="020F0502020204030204" pitchFamily="34" charset="0"/>
                          <a:cs typeface="Arial" panose="020B0604020202020204" pitchFamily="34" charset="0"/>
                        </a:rPr>
                        <a:t>are aligned with the planning prescripts.</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15</a:t>
            </a:fld>
            <a:endParaRPr lang="en-US" b="1" dirty="0">
              <a:solidFill>
                <a:schemeClr val="tx1"/>
              </a:solidFill>
            </a:endParaRPr>
          </a:p>
        </p:txBody>
      </p:sp>
    </p:spTree>
    <p:extLst>
      <p:ext uri="{BB962C8B-B14F-4D97-AF65-F5344CB8AC3E}">
        <p14:creationId xmlns:p14="http://schemas.microsoft.com/office/powerpoint/2010/main" val="2303573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154"/>
            <a:ext cx="9144000" cy="514350"/>
          </a:xfrm>
          <a:solidFill>
            <a:schemeClr val="bg1"/>
          </a:solidFill>
        </p:spPr>
        <p:txBody>
          <a:bodyPr>
            <a:normAutofit/>
          </a:bodyPr>
          <a:lstStyle/>
          <a:p>
            <a:r>
              <a:rPr lang="en-ZA" sz="1800" b="1" dirty="0" smtClean="0">
                <a:solidFill>
                  <a:srgbClr val="00B050"/>
                </a:solidFill>
                <a:ea typeface="Arial" panose="020B0604020202020204" pitchFamily="34" charset="0"/>
                <a:cs typeface="Times New Roman" panose="02020603050405020304" pitchFamily="18" charset="0"/>
              </a:rPr>
              <a:t>POLICY MANDATES……(6)</a:t>
            </a:r>
            <a:endParaRPr lang="en-ZA" sz="20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4472611"/>
              </p:ext>
            </p:extLst>
          </p:nvPr>
        </p:nvGraphicFramePr>
        <p:xfrm>
          <a:off x="0" y="331607"/>
          <a:ext cx="9144000" cy="5754688"/>
        </p:xfrm>
        <a:graphic>
          <a:graphicData uri="http://schemas.openxmlformats.org/drawingml/2006/table">
            <a:tbl>
              <a:tblPr firstRow="1" bandRow="1">
                <a:tableStyleId>{5C22544A-7EE6-4342-B048-85BDC9FD1C3A}</a:tableStyleId>
              </a:tblPr>
              <a:tblGrid>
                <a:gridCol w="2368062"/>
                <a:gridCol w="6775938"/>
              </a:tblGrid>
              <a:tr h="418901">
                <a:tc>
                  <a:txBody>
                    <a:bodyPr/>
                    <a:lstStyle/>
                    <a:p>
                      <a:pPr algn="ctr">
                        <a:lnSpc>
                          <a:spcPct val="150000"/>
                        </a:lnSpc>
                        <a:spcAft>
                          <a:spcPts val="0"/>
                        </a:spcAft>
                        <a:tabLst>
                          <a:tab pos="180340" algn="l"/>
                          <a:tab pos="540385" algn="l"/>
                        </a:tabLst>
                      </a:pPr>
                      <a:r>
                        <a:rPr lang="en-ZA" sz="1600" b="1" dirty="0" smtClean="0">
                          <a:solidFill>
                            <a:schemeClr val="tx1"/>
                          </a:solidFill>
                          <a:effectLst/>
                          <a:latin typeface="+mn-lt"/>
                          <a:ea typeface="Calibri" panose="020F0502020204030204" pitchFamily="34" charset="0"/>
                          <a:cs typeface="Arial" panose="020B0604020202020204" pitchFamily="34" charset="0"/>
                        </a:rPr>
                        <a:t>Policies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en-ZA" sz="1600" b="1" dirty="0" smtClean="0">
                          <a:solidFill>
                            <a:schemeClr val="tx1"/>
                          </a:solidFill>
                          <a:effectLst/>
                          <a:latin typeface="+mn-lt"/>
                          <a:ea typeface="Calibri" panose="020F0502020204030204" pitchFamily="34" charset="0"/>
                          <a:cs typeface="Arial" panose="020B0604020202020204" pitchFamily="34" charset="0"/>
                        </a:rPr>
                        <a:t>Key Responsibilities</a:t>
                      </a:r>
                    </a:p>
                  </a:txBody>
                  <a:tcPr marL="68580" marR="68580" marT="0" marB="0" anchor="ctr">
                    <a:solidFill>
                      <a:schemeClr val="accent2">
                        <a:lumMod val="75000"/>
                      </a:schemeClr>
                    </a:solidFill>
                  </a:tcPr>
                </a:tc>
              </a:tr>
              <a:tr h="864426">
                <a:tc>
                  <a:txBody>
                    <a:bodyPr/>
                    <a:lstStyle/>
                    <a:p>
                      <a:pPr algn="just">
                        <a:lnSpc>
                          <a:spcPct val="150000"/>
                        </a:lnSpc>
                        <a:spcAft>
                          <a:spcPts val="0"/>
                        </a:spcAft>
                        <a:tabLst>
                          <a:tab pos="180340" algn="l"/>
                          <a:tab pos="540385" algn="l"/>
                        </a:tabLst>
                      </a:pPr>
                      <a:r>
                        <a:rPr lang="en-ZA" sz="1400" dirty="0">
                          <a:effectLst/>
                          <a:latin typeface="Arial" panose="020B0604020202020204" pitchFamily="34" charset="0"/>
                          <a:ea typeface="Calibri" panose="020F0502020204030204" pitchFamily="34" charset="0"/>
                          <a:cs typeface="Arial" panose="020B0604020202020204" pitchFamily="34" charset="0"/>
                        </a:rPr>
                        <a:t>National Development Plan, 2011</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Arial" panose="020B0604020202020204" pitchFamily="34" charset="0"/>
                          <a:ea typeface="Calibri" panose="020F0502020204030204" pitchFamily="34" charset="0"/>
                          <a:cs typeface="Arial" panose="020B0604020202020204" pitchFamily="34" charset="0"/>
                        </a:rPr>
                        <a:t>Provide priorities to be implemented by the Public and private sector in order to chart a new path for our country by 2030.</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25532">
                <a:tc>
                  <a:txBody>
                    <a:bodyPr/>
                    <a:lstStyle/>
                    <a:p>
                      <a:pPr algn="just">
                        <a:lnSpc>
                          <a:spcPct val="150000"/>
                        </a:lnSpc>
                        <a:spcAft>
                          <a:spcPts val="0"/>
                        </a:spcAft>
                        <a:tabLst>
                          <a:tab pos="180340" algn="l"/>
                          <a:tab pos="540385" algn="l"/>
                        </a:tabLst>
                      </a:pPr>
                      <a:r>
                        <a:rPr lang="en-ZA" sz="1400" dirty="0">
                          <a:effectLst/>
                          <a:latin typeface="+mj-lt"/>
                          <a:ea typeface="Calibri" panose="020F0502020204030204" pitchFamily="34" charset="0"/>
                          <a:cs typeface="Arial" panose="020B0604020202020204" pitchFamily="34" charset="0"/>
                        </a:rPr>
                        <a:t>National Evaluation Policy Framework, 2011</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Provides a framework with which evaluation of Government programmes should be conducted to improve service delivery</a:t>
                      </a:r>
                    </a:p>
                  </a:txBody>
                  <a:tcPr marL="68580" marR="68580" marT="0" marB="0" anchor="ctr"/>
                </a:tc>
              </a:tr>
              <a:tr h="914400">
                <a:tc>
                  <a:txBody>
                    <a:bodyPr/>
                    <a:lstStyle/>
                    <a:p>
                      <a:pPr algn="just">
                        <a:lnSpc>
                          <a:spcPct val="150000"/>
                        </a:lnSpc>
                        <a:spcAft>
                          <a:spcPts val="0"/>
                        </a:spcAft>
                        <a:tabLst>
                          <a:tab pos="180340" algn="l"/>
                          <a:tab pos="540385" algn="l"/>
                        </a:tabLst>
                      </a:pPr>
                      <a:r>
                        <a:rPr lang="en-ZA" sz="1400" dirty="0">
                          <a:effectLst/>
                          <a:latin typeface="+mj-lt"/>
                          <a:ea typeface="Calibri" panose="020F0502020204030204" pitchFamily="34" charset="0"/>
                          <a:cs typeface="Arial" panose="020B0604020202020204" pitchFamily="34" charset="0"/>
                        </a:rPr>
                        <a:t>Medium Term Strategic Framework (MTSF), </a:t>
                      </a:r>
                      <a:endParaRPr lang="en-ZA" sz="1400" dirty="0" smtClean="0">
                        <a:effectLst/>
                        <a:latin typeface="+mj-lt"/>
                        <a:ea typeface="Calibri" panose="020F0502020204030204" pitchFamily="34" charset="0"/>
                        <a:cs typeface="Arial" panose="020B0604020202020204" pitchFamily="34" charset="0"/>
                      </a:endParaRPr>
                    </a:p>
                    <a:p>
                      <a:pPr algn="just">
                        <a:lnSpc>
                          <a:spcPct val="150000"/>
                        </a:lnSpc>
                        <a:spcAft>
                          <a:spcPts val="0"/>
                        </a:spcAft>
                        <a:tabLst>
                          <a:tab pos="180340" algn="l"/>
                          <a:tab pos="540385" algn="l"/>
                        </a:tabLst>
                      </a:pPr>
                      <a:r>
                        <a:rPr lang="en-ZA" sz="1400" dirty="0" smtClean="0">
                          <a:effectLst/>
                          <a:latin typeface="+mj-lt"/>
                          <a:ea typeface="Calibri" panose="020F0502020204030204" pitchFamily="34" charset="0"/>
                          <a:cs typeface="Arial" panose="020B0604020202020204" pitchFamily="34" charset="0"/>
                        </a:rPr>
                        <a:t>2019-2024</a:t>
                      </a:r>
                      <a:endParaRPr lang="en-ZA" sz="1400" dirty="0">
                        <a:effectLst/>
                        <a:latin typeface="+mj-lt"/>
                        <a:ea typeface="Calibri" panose="020F0502020204030204" pitchFamily="34" charset="0"/>
                        <a:cs typeface="Arial" panose="020B0604020202020204" pitchFamily="34" charset="0"/>
                      </a:endParaRP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 Provides outcomes which the Government should focus on during the 2019 electoral mandate.</a:t>
                      </a:r>
                    </a:p>
                  </a:txBody>
                  <a:tcPr marL="68580" marR="68580" marT="0" marB="0" anchor="ctr"/>
                </a:tc>
              </a:tr>
              <a:tr h="612405">
                <a:tc>
                  <a:txBody>
                    <a:bodyPr/>
                    <a:lstStyle/>
                    <a:p>
                      <a:pPr algn="just">
                        <a:lnSpc>
                          <a:spcPct val="150000"/>
                        </a:lnSpc>
                        <a:spcAft>
                          <a:spcPts val="0"/>
                        </a:spcAft>
                        <a:tabLst>
                          <a:tab pos="180340" algn="l"/>
                          <a:tab pos="540385" algn="l"/>
                        </a:tabLst>
                      </a:pPr>
                      <a:r>
                        <a:rPr lang="en-ZA" sz="1400" dirty="0">
                          <a:effectLst/>
                          <a:latin typeface="+mj-lt"/>
                          <a:ea typeface="Calibri" panose="020F0502020204030204" pitchFamily="34" charset="0"/>
                          <a:cs typeface="Arial" panose="020B0604020202020204" pitchFamily="34" charset="0"/>
                        </a:rPr>
                        <a:t>Operational Management Framework </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To ensure DMV services are provided in an effective way to the rightful beneficiaries through policy procedures. </a:t>
                      </a:r>
                    </a:p>
                  </a:txBody>
                  <a:tcPr marL="68580" marR="68580" marT="0" marB="0"/>
                </a:tc>
              </a:tr>
              <a:tr h="632012">
                <a:tc>
                  <a:txBody>
                    <a:bodyPr/>
                    <a:lstStyle/>
                    <a:p>
                      <a:pPr algn="l">
                        <a:lnSpc>
                          <a:spcPct val="115000"/>
                        </a:lnSpc>
                        <a:spcAft>
                          <a:spcPts val="0"/>
                        </a:spcAft>
                        <a:tabLst>
                          <a:tab pos="180340" algn="l"/>
                          <a:tab pos="540385" algn="l"/>
                        </a:tabLst>
                      </a:pPr>
                      <a:r>
                        <a:rPr lang="en-ZA" sz="1400" dirty="0">
                          <a:effectLst/>
                          <a:latin typeface="+mj-lt"/>
                          <a:ea typeface="Calibri" panose="020F0502020204030204" pitchFamily="34" charset="0"/>
                          <a:cs typeface="Arial" panose="020B0604020202020204" pitchFamily="34" charset="0"/>
                        </a:rPr>
                        <a:t>Government Wide Monitoring &amp; Evaluation  Framework</a:t>
                      </a:r>
                    </a:p>
                  </a:txBody>
                  <a:tcPr marL="68580" marR="68580" marT="0" marB="0" anchor="ctr"/>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Provide the framework for Monitoring and Evaluation within the department</a:t>
                      </a:r>
                    </a:p>
                  </a:txBody>
                  <a:tcPr marL="68580" marR="68580" marT="0" marB="0"/>
                </a:tc>
              </a:tr>
              <a:tr h="1494989">
                <a:tc>
                  <a:txBody>
                    <a:bodyPr/>
                    <a:lstStyle/>
                    <a:p>
                      <a:pPr algn="l">
                        <a:lnSpc>
                          <a:spcPct val="150000"/>
                        </a:lnSpc>
                        <a:spcAft>
                          <a:spcPts val="0"/>
                        </a:spcAft>
                      </a:pPr>
                      <a:r>
                        <a:rPr lang="en-ZA" sz="1400" dirty="0">
                          <a:effectLst/>
                          <a:latin typeface="+mj-lt"/>
                          <a:ea typeface="Calibri" panose="020F0502020204030204" pitchFamily="34" charset="0"/>
                          <a:cs typeface="Arial" panose="020B0604020202020204" pitchFamily="34" charset="0"/>
                        </a:rPr>
                        <a:t>Generally Accepted Compliance Practice Framework (GACPF)</a:t>
                      </a:r>
                    </a:p>
                  </a:txBody>
                  <a:tcPr marL="68580" marR="68580" marT="0" marB="0"/>
                </a:tc>
                <a:tc>
                  <a:txBody>
                    <a:bodyPr/>
                    <a:lstStyle/>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GACPF on page 21 provides for the reasons for establishing an independent Compliance Function in an organisation:</a:t>
                      </a:r>
                    </a:p>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To comply with relevant legislations.</a:t>
                      </a:r>
                    </a:p>
                    <a:p>
                      <a:pPr marL="285750" indent="-285750" algn="just">
                        <a:lnSpc>
                          <a:spcPct val="150000"/>
                        </a:lnSpc>
                        <a:spcAft>
                          <a:spcPts val="0"/>
                        </a:spcAft>
                        <a:buFont typeface="Arial" panose="020B0604020202020204" pitchFamily="34" charset="0"/>
                        <a:buChar char="•"/>
                      </a:pPr>
                      <a:r>
                        <a:rPr lang="en-ZA" sz="1400" dirty="0">
                          <a:effectLst/>
                          <a:latin typeface="+mj-lt"/>
                          <a:ea typeface="Calibri" panose="020F0502020204030204" pitchFamily="34" charset="0"/>
                          <a:cs typeface="Arial" panose="020B0604020202020204" pitchFamily="34" charset="0"/>
                        </a:rPr>
                        <a:t>To provide for a formal and structured monitoring of compliance.</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16</a:t>
            </a:fld>
            <a:endParaRPr lang="en-US" b="1" dirty="0">
              <a:solidFill>
                <a:schemeClr val="tx1"/>
              </a:solidFill>
            </a:endParaRPr>
          </a:p>
        </p:txBody>
      </p:sp>
    </p:spTree>
    <p:extLst>
      <p:ext uri="{BB962C8B-B14F-4D97-AF65-F5344CB8AC3E}">
        <p14:creationId xmlns:p14="http://schemas.microsoft.com/office/powerpoint/2010/main" val="48075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7841"/>
            <a:ext cx="9144000" cy="630122"/>
          </a:xfrm>
          <a:solidFill>
            <a:schemeClr val="bg1"/>
          </a:solidFill>
        </p:spPr>
        <p:txBody>
          <a:bodyPr>
            <a:normAutofit fontScale="90000"/>
          </a:bodyPr>
          <a:lstStyle/>
          <a:p>
            <a:r>
              <a:rPr lang="en-US" sz="1800" b="1" dirty="0" smtClean="0">
                <a:solidFill>
                  <a:srgbClr val="00B050"/>
                </a:solidFill>
                <a:cs typeface="Arial" panose="020B0604020202020204" pitchFamily="34" charset="0"/>
              </a:rPr>
              <a:t/>
            </a:r>
            <a:br>
              <a:rPr lang="en-US" sz="1800" b="1" dirty="0" smtClean="0">
                <a:solidFill>
                  <a:srgbClr val="00B050"/>
                </a:solidFill>
                <a:cs typeface="Arial" panose="020B0604020202020204" pitchFamily="34" charset="0"/>
              </a:rPr>
            </a:br>
            <a:r>
              <a:rPr lang="en-US" sz="2000" b="1" dirty="0" smtClean="0">
                <a:solidFill>
                  <a:srgbClr val="00B050"/>
                </a:solidFill>
                <a:cs typeface="Arial" panose="020B0604020202020204" pitchFamily="34" charset="0"/>
              </a:rPr>
              <a:t>INSTITUTIONAL </a:t>
            </a:r>
            <a:r>
              <a:rPr lang="en-US" sz="2000" b="1" dirty="0">
                <a:solidFill>
                  <a:srgbClr val="00B050"/>
                </a:solidFill>
                <a:cs typeface="Arial" panose="020B0604020202020204" pitchFamily="34" charset="0"/>
              </a:rPr>
              <a:t>POLICIES AND STRATEGIES OVER THE FIVE </a:t>
            </a:r>
            <a:r>
              <a:rPr lang="en-US" sz="2000" b="1" dirty="0" smtClean="0">
                <a:solidFill>
                  <a:srgbClr val="00B050"/>
                </a:solidFill>
                <a:cs typeface="Arial" panose="020B0604020202020204" pitchFamily="34" charset="0"/>
              </a:rPr>
              <a:t>YEAR</a:t>
            </a:r>
            <a:endParaRPr lang="en-ZA" sz="2000" b="1" dirty="0">
              <a:solidFill>
                <a:srgbClr val="00B050"/>
              </a:solidFill>
              <a:cs typeface="Arial" panose="020B0604020202020204" pitchFamily="34" charset="0"/>
            </a:endParaRPr>
          </a:p>
        </p:txBody>
      </p:sp>
      <p:sp>
        <p:nvSpPr>
          <p:cNvPr id="3" name="Content Placeholder 2"/>
          <p:cNvSpPr>
            <a:spLocks noGrp="1"/>
          </p:cNvSpPr>
          <p:nvPr>
            <p:ph idx="1"/>
          </p:nvPr>
        </p:nvSpPr>
        <p:spPr>
          <a:xfrm>
            <a:off x="1" y="402281"/>
            <a:ext cx="9037673" cy="5879612"/>
          </a:xfrm>
        </p:spPr>
        <p:txBody>
          <a:bodyPr>
            <a:normAutofit fontScale="25000" lnSpcReduction="20000"/>
          </a:bodyPr>
          <a:lstStyle/>
          <a:p>
            <a:pPr marL="0" indent="0">
              <a:lnSpc>
                <a:spcPct val="120000"/>
              </a:lnSpc>
              <a:spcBef>
                <a:spcPts val="0"/>
              </a:spcBef>
              <a:buNone/>
            </a:pPr>
            <a:r>
              <a:rPr lang="en-ZA" sz="6400" b="1" dirty="0" smtClean="0">
                <a:latin typeface="+mj-lt"/>
                <a:cs typeface="Arial" panose="020B0604020202020204" pitchFamily="34" charset="0"/>
              </a:rPr>
              <a:t>Institutional Policies</a:t>
            </a:r>
            <a:endParaRPr lang="en-ZA" sz="6400"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White Paper on Military Veterans</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Framework Policy on Military Veterans Benefits</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Beneficiary Support Services Policy</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Housing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Subsidized Public Transport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Pension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Healthcare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Dedicated Counselling and Treatment Policy</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Compensation for Injury/Trauma/Disease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Education, Skill Development and Training Policy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Business Empowerment and Support Policy</a:t>
            </a:r>
          </a:p>
          <a:p>
            <a:pPr lvl="0">
              <a:lnSpc>
                <a:spcPct val="120000"/>
              </a:lnSpc>
              <a:spcBef>
                <a:spcPts val="0"/>
              </a:spcBef>
            </a:pPr>
            <a:r>
              <a:rPr lang="en-ZA" sz="6400" dirty="0">
                <a:latin typeface="+mj-lt"/>
                <a:cs typeface="Arial" panose="020B0604020202020204" pitchFamily="34" charset="0"/>
              </a:rPr>
              <a:t>Burial Policy</a:t>
            </a:r>
          </a:p>
          <a:p>
            <a:pPr lvl="0">
              <a:lnSpc>
                <a:spcPct val="120000"/>
              </a:lnSpc>
              <a:spcBef>
                <a:spcPts val="0"/>
              </a:spcBef>
            </a:pPr>
            <a:r>
              <a:rPr lang="en-ZA" sz="6400" dirty="0">
                <a:latin typeface="+mj-lt"/>
                <a:cs typeface="Arial" panose="020B0604020202020204" pitchFamily="34" charset="0"/>
              </a:rPr>
              <a:t>Heritage, Memorialisation and Honour </a:t>
            </a:r>
            <a:r>
              <a:rPr lang="en-ZA" sz="6400" dirty="0" smtClean="0">
                <a:latin typeface="+mj-lt"/>
                <a:cs typeface="Arial" panose="020B0604020202020204" pitchFamily="34" charset="0"/>
              </a:rPr>
              <a:t>Policy</a:t>
            </a:r>
          </a:p>
          <a:p>
            <a:pPr lvl="0">
              <a:lnSpc>
                <a:spcPct val="120000"/>
              </a:lnSpc>
              <a:spcBef>
                <a:spcPts val="0"/>
              </a:spcBef>
            </a:pPr>
            <a:endParaRPr lang="en-ZA" sz="6400" b="1" dirty="0" smtClean="0">
              <a:latin typeface="+mj-lt"/>
              <a:cs typeface="Arial" panose="020B0604020202020204" pitchFamily="34" charset="0"/>
            </a:endParaRPr>
          </a:p>
          <a:p>
            <a:pPr marL="0" indent="0">
              <a:lnSpc>
                <a:spcPct val="120000"/>
              </a:lnSpc>
              <a:spcBef>
                <a:spcPts val="0"/>
              </a:spcBef>
              <a:buNone/>
            </a:pPr>
            <a:r>
              <a:rPr lang="en-ZA" sz="6400" b="1" dirty="0" smtClean="0">
                <a:latin typeface="+mj-lt"/>
                <a:cs typeface="Arial" panose="020B0604020202020204" pitchFamily="34" charset="0"/>
              </a:rPr>
              <a:t>Strategies</a:t>
            </a:r>
            <a:endParaRPr lang="en-ZA" sz="6400"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Integrated Information Management Strategy </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Human Resource Management Strategy</a:t>
            </a:r>
            <a:endParaRPr lang="en-ZA" sz="6400" b="1"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Intergovernmental Relations Strategy (IGR</a:t>
            </a:r>
            <a:r>
              <a:rPr lang="en-ZA" sz="6400" dirty="0" smtClean="0">
                <a:latin typeface="+mj-lt"/>
                <a:cs typeface="Arial" panose="020B0604020202020204" pitchFamily="34" charset="0"/>
              </a:rPr>
              <a:t>)</a:t>
            </a:r>
            <a:endParaRPr lang="en-ZA" sz="6400" dirty="0">
              <a:latin typeface="+mj-lt"/>
              <a:cs typeface="Arial" panose="020B0604020202020204" pitchFamily="34" charset="0"/>
            </a:endParaRPr>
          </a:p>
          <a:p>
            <a:pPr lvl="0">
              <a:lnSpc>
                <a:spcPct val="120000"/>
              </a:lnSpc>
              <a:spcBef>
                <a:spcPts val="0"/>
              </a:spcBef>
            </a:pPr>
            <a:r>
              <a:rPr lang="en-ZA" sz="6400" dirty="0">
                <a:latin typeface="+mj-lt"/>
                <a:cs typeface="Arial" panose="020B0604020202020204" pitchFamily="34" charset="0"/>
              </a:rPr>
              <a:t>Stakeholder Management and Communication Strategy </a:t>
            </a:r>
            <a:endParaRPr lang="en-ZA" sz="6400" dirty="0" smtClean="0">
              <a:latin typeface="+mj-lt"/>
              <a:cs typeface="Arial" panose="020B0604020202020204" pitchFamily="34" charset="0"/>
            </a:endParaRPr>
          </a:p>
          <a:p>
            <a:pPr lvl="0"/>
            <a:r>
              <a:rPr lang="en-ZA" sz="6400" dirty="0">
                <a:latin typeface="+mj-lt"/>
              </a:rPr>
              <a:t>Integrated Service delivery model</a:t>
            </a:r>
          </a:p>
          <a:p>
            <a:r>
              <a:rPr lang="en-ZA" sz="6400" dirty="0">
                <a:latin typeface="+mj-lt"/>
              </a:rPr>
              <a:t>Diversity Management Strategy</a:t>
            </a:r>
            <a:endParaRPr lang="en-ZA" sz="6400" dirty="0">
              <a:latin typeface="+mj-lt"/>
              <a:cs typeface="Arial" panose="020B0604020202020204" pitchFamily="34" charset="0"/>
            </a:endParaRPr>
          </a:p>
          <a:p>
            <a:pPr marL="0" indent="0">
              <a:buNone/>
            </a:pPr>
            <a:endParaRPr lang="en-ZA" dirty="0"/>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17</a:t>
            </a:fld>
            <a:endParaRPr lang="en-US" b="1" dirty="0">
              <a:solidFill>
                <a:schemeClr val="tx1"/>
              </a:solidFill>
            </a:endParaRPr>
          </a:p>
        </p:txBody>
      </p:sp>
    </p:spTree>
    <p:extLst>
      <p:ext uri="{BB962C8B-B14F-4D97-AF65-F5344CB8AC3E}">
        <p14:creationId xmlns:p14="http://schemas.microsoft.com/office/powerpoint/2010/main" val="1547904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p:spPr>
        <p:txBody>
          <a:bodyPr>
            <a:normAutofit/>
          </a:bodyPr>
          <a:lstStyle/>
          <a:p>
            <a:endParaRPr lang="en-ZA" sz="2000" b="1"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089" y="247650"/>
            <a:ext cx="9012193" cy="598718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b="1" dirty="0" smtClean="0">
                <a:solidFill>
                  <a:srgbClr val="00B050"/>
                </a:solidFill>
              </a:rPr>
              <a:t>Part B: OUR STRATEGIC FOCUS </a:t>
            </a:r>
            <a:endParaRPr lang="en-ZA" b="1" dirty="0">
              <a:solidFill>
                <a:srgbClr val="00B050"/>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18</a:t>
            </a:fld>
            <a:endParaRPr lang="en-US" b="1" dirty="0">
              <a:solidFill>
                <a:schemeClr val="tx1"/>
              </a:solidFill>
            </a:endParaRPr>
          </a:p>
        </p:txBody>
      </p:sp>
    </p:spTree>
    <p:extLst>
      <p:ext uri="{BB962C8B-B14F-4D97-AF65-F5344CB8AC3E}">
        <p14:creationId xmlns:p14="http://schemas.microsoft.com/office/powerpoint/2010/main" val="1580898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6" y="-58355"/>
            <a:ext cx="9144000" cy="422031"/>
          </a:xfrm>
          <a:solidFill>
            <a:schemeClr val="bg1"/>
          </a:solidFill>
        </p:spPr>
        <p:txBody>
          <a:bodyPr>
            <a:normAutofit/>
          </a:bodyPr>
          <a:lstStyle/>
          <a:p>
            <a:r>
              <a:rPr lang="en-US" sz="1800" b="1" dirty="0" smtClean="0">
                <a:solidFill>
                  <a:srgbClr val="00B050"/>
                </a:solidFill>
                <a:cs typeface="Arial" panose="020B0604020202020204" pitchFamily="34" charset="0"/>
              </a:rPr>
              <a:t>VISION, MISSION AND VALUES </a:t>
            </a:r>
            <a:endParaRPr lang="en-ZA" sz="1800" b="1" dirty="0">
              <a:solidFill>
                <a:srgbClr val="00B050"/>
              </a:solidFill>
              <a:cs typeface="Arial" panose="020B0604020202020204" pitchFamily="34" charset="0"/>
            </a:endParaRPr>
          </a:p>
        </p:txBody>
      </p:sp>
      <p:sp>
        <p:nvSpPr>
          <p:cNvPr id="3" name="Content Placeholder 2"/>
          <p:cNvSpPr>
            <a:spLocks noGrp="1"/>
          </p:cNvSpPr>
          <p:nvPr>
            <p:ph idx="1"/>
          </p:nvPr>
        </p:nvSpPr>
        <p:spPr>
          <a:xfrm>
            <a:off x="-55286" y="259068"/>
            <a:ext cx="9079685" cy="5726833"/>
          </a:xfrm>
        </p:spPr>
        <p:txBody>
          <a:bodyPr>
            <a:normAutofit/>
          </a:bodyPr>
          <a:lstStyle/>
          <a:p>
            <a:pPr marL="0" lvl="0" indent="0">
              <a:buNone/>
            </a:pPr>
            <a:r>
              <a:rPr lang="en-ZA" sz="1400" b="1" dirty="0" smtClean="0">
                <a:latin typeface="+mj-lt"/>
              </a:rPr>
              <a:t>Vision</a:t>
            </a:r>
            <a:endParaRPr lang="en-ZA" sz="1400" dirty="0">
              <a:latin typeface="+mj-lt"/>
            </a:endParaRPr>
          </a:p>
          <a:p>
            <a:r>
              <a:rPr lang="en-GB" sz="1400" i="1" dirty="0">
                <a:latin typeface="+mj-lt"/>
              </a:rPr>
              <a:t>A</a:t>
            </a:r>
            <a:r>
              <a:rPr lang="en-GB" sz="1400" dirty="0" smtClean="0">
                <a:latin typeface="+mj-lt"/>
              </a:rPr>
              <a:t> </a:t>
            </a:r>
            <a:r>
              <a:rPr lang="en-GB" sz="1400" dirty="0">
                <a:latin typeface="+mj-lt"/>
              </a:rPr>
              <a:t>dignified, unified, empowered and self-sufficient military veterans` community</a:t>
            </a:r>
            <a:endParaRPr lang="en-ZA" sz="1400" dirty="0">
              <a:latin typeface="+mj-lt"/>
            </a:endParaRPr>
          </a:p>
          <a:p>
            <a:pPr marL="0" lvl="0" indent="0">
              <a:buNone/>
            </a:pPr>
            <a:r>
              <a:rPr lang="en-ZA" sz="1400" b="1" dirty="0" smtClean="0">
                <a:latin typeface="+mj-lt"/>
              </a:rPr>
              <a:t>Mission</a:t>
            </a:r>
            <a:endParaRPr lang="en-ZA" sz="1400" dirty="0">
              <a:latin typeface="+mj-lt"/>
            </a:endParaRPr>
          </a:p>
          <a:p>
            <a:pPr>
              <a:lnSpc>
                <a:spcPct val="150000"/>
              </a:lnSpc>
              <a:spcBef>
                <a:spcPts val="0"/>
              </a:spcBef>
            </a:pPr>
            <a:r>
              <a:rPr lang="en-ZA" sz="1400" dirty="0">
                <a:latin typeface="+mj-lt"/>
              </a:rPr>
              <a:t>To facilitate delivery of benefits and co-ordinate all activities that recognise and entrench the restoration of dignity and appreciation of the contribution of military veterans to our freedom and nation building.</a:t>
            </a:r>
          </a:p>
          <a:p>
            <a:pPr marL="0" lvl="0" indent="0">
              <a:buNone/>
            </a:pPr>
            <a:r>
              <a:rPr lang="en-ZA" sz="1400" b="1" dirty="0">
                <a:latin typeface="+mj-lt"/>
              </a:rPr>
              <a:t>Values</a:t>
            </a:r>
            <a:endParaRPr lang="en-ZA" sz="1400" b="1" i="1" dirty="0">
              <a:latin typeface="+mj-lt"/>
            </a:endParaRPr>
          </a:p>
          <a:p>
            <a:r>
              <a:rPr lang="en-GB" sz="1400" dirty="0" smtClean="0"/>
              <a:t>Service </a:t>
            </a:r>
            <a:r>
              <a:rPr lang="en-GB" sz="1400" dirty="0"/>
              <a:t>Charter that underpins the delivery of services to Military </a:t>
            </a:r>
            <a:r>
              <a:rPr lang="en-GB" sz="1400" dirty="0" smtClean="0"/>
              <a:t>Veterans</a:t>
            </a:r>
            <a:r>
              <a:rPr lang="en-GB" sz="1400" b="1" dirty="0" smtClean="0"/>
              <a:t>:</a:t>
            </a:r>
            <a:endParaRPr lang="en-US" sz="1400"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fld id="{7B1C6805-EAF3-CC4B-883D-0BA841DD8C88}" type="slidenum">
              <a:rPr lang="en-US" smtClean="0"/>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18931848"/>
              </p:ext>
            </p:extLst>
          </p:nvPr>
        </p:nvGraphicFramePr>
        <p:xfrm>
          <a:off x="22116" y="2668785"/>
          <a:ext cx="9083911" cy="4052364"/>
        </p:xfrm>
        <a:graphic>
          <a:graphicData uri="http://schemas.openxmlformats.org/drawingml/2006/table">
            <a:tbl>
              <a:tblPr firstRow="1" firstCol="1" bandRow="1">
                <a:tableStyleId>{5C22544A-7EE6-4342-B048-85BDC9FD1C3A}</a:tableStyleId>
              </a:tblPr>
              <a:tblGrid>
                <a:gridCol w="1866630"/>
                <a:gridCol w="7217281"/>
              </a:tblGrid>
              <a:tr h="450387">
                <a:tc>
                  <a:txBody>
                    <a:bodyPr/>
                    <a:lstStyle/>
                    <a:p>
                      <a:pPr marR="180340" algn="ctr">
                        <a:lnSpc>
                          <a:spcPct val="150000"/>
                        </a:lnSpc>
                        <a:spcAft>
                          <a:spcPts val="0"/>
                        </a:spcAft>
                      </a:pPr>
                      <a:r>
                        <a:rPr lang="en-GB" sz="1400" dirty="0">
                          <a:solidFill>
                            <a:schemeClr val="tx1"/>
                          </a:solidFill>
                          <a:effectLst/>
                          <a:latin typeface="+mj-lt"/>
                        </a:rPr>
                        <a:t>Values</a:t>
                      </a:r>
                      <a:endParaRPr lang="en-ZA" sz="14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tc>
                <a:tc>
                  <a:txBody>
                    <a:bodyPr/>
                    <a:lstStyle/>
                    <a:p>
                      <a:pPr marR="180340" algn="ctr">
                        <a:lnSpc>
                          <a:spcPct val="150000"/>
                        </a:lnSpc>
                        <a:spcAft>
                          <a:spcPts val="0"/>
                        </a:spcAft>
                      </a:pPr>
                      <a:r>
                        <a:rPr lang="en-GB" sz="1400" dirty="0">
                          <a:solidFill>
                            <a:schemeClr val="tx1"/>
                          </a:solidFill>
                          <a:effectLst/>
                          <a:latin typeface="+mj-lt"/>
                        </a:rPr>
                        <a:t>Living the values will mean we seek:</a:t>
                      </a:r>
                      <a:endParaRPr lang="en-ZA" sz="1400" dirty="0">
                        <a:solidFill>
                          <a:schemeClr val="tx1"/>
                        </a:solidFill>
                        <a:effectLst/>
                        <a:latin typeface="+mj-lt"/>
                        <a:ea typeface="Calibri" panose="020F0502020204030204" pitchFamily="34" charset="0"/>
                        <a:cs typeface="Arial" panose="020B0604020202020204" pitchFamily="34" charset="0"/>
                      </a:endParaRPr>
                    </a:p>
                  </a:txBody>
                  <a:tcPr marL="68580" marR="68580" marT="0" marB="0"/>
                </a:tc>
              </a:tr>
              <a:tr h="641494">
                <a:tc>
                  <a:txBody>
                    <a:bodyPr/>
                    <a:lstStyle/>
                    <a:p>
                      <a:pPr marL="457200" marR="180340" indent="-361950" algn="l">
                        <a:lnSpc>
                          <a:spcPct val="150000"/>
                        </a:lnSpc>
                        <a:spcAft>
                          <a:spcPts val="0"/>
                        </a:spcAft>
                      </a:pPr>
                      <a:r>
                        <a:rPr lang="en-GB" sz="1400" dirty="0">
                          <a:solidFill>
                            <a:schemeClr val="tx1"/>
                          </a:solidFill>
                          <a:effectLst/>
                          <a:latin typeface="+mj-lt"/>
                        </a:rPr>
                        <a:t>Integrity</a:t>
                      </a:r>
                      <a:endParaRPr lang="en-ZA" sz="14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174625" marR="180340" indent="0" algn="just">
                        <a:lnSpc>
                          <a:spcPct val="150000"/>
                        </a:lnSpc>
                        <a:spcAft>
                          <a:spcPts val="0"/>
                        </a:spcAft>
                      </a:pPr>
                      <a:r>
                        <a:rPr lang="en-GB" sz="1400" dirty="0">
                          <a:effectLst/>
                          <a:latin typeface="+mj-lt"/>
                        </a:rPr>
                        <a:t>To conduct our work with </a:t>
                      </a:r>
                      <a:r>
                        <a:rPr lang="en-GB" sz="1400" dirty="0" smtClean="0">
                          <a:effectLst/>
                          <a:latin typeface="+mj-lt"/>
                        </a:rPr>
                        <a:t>integrity, professionally and</a:t>
                      </a:r>
                      <a:r>
                        <a:rPr lang="en-GB" sz="1400" baseline="0" dirty="0" smtClean="0">
                          <a:effectLst/>
                          <a:latin typeface="+mj-lt"/>
                        </a:rPr>
                        <a:t> in an ethical manner in the execution of tasks and managing </a:t>
                      </a:r>
                      <a:r>
                        <a:rPr lang="en-GB" sz="1400" dirty="0" smtClean="0">
                          <a:effectLst/>
                          <a:latin typeface="+mj-lt"/>
                        </a:rPr>
                        <a:t>internal </a:t>
                      </a:r>
                      <a:r>
                        <a:rPr lang="en-GB" sz="1400" dirty="0">
                          <a:effectLst/>
                          <a:latin typeface="+mj-lt"/>
                        </a:rPr>
                        <a:t>and external stakeholders</a:t>
                      </a:r>
                      <a:endParaRPr lang="en-ZA" sz="1400" dirty="0">
                        <a:effectLst/>
                        <a:latin typeface="+mj-lt"/>
                        <a:ea typeface="Times New Roman" panose="02020603050405020304" pitchFamily="18" charset="0"/>
                        <a:cs typeface="Times New Roman" panose="02020603050405020304" pitchFamily="18" charset="0"/>
                      </a:endParaRPr>
                    </a:p>
                  </a:txBody>
                  <a:tcPr marL="68580" marR="68580" marT="0" marB="0"/>
                </a:tc>
              </a:tr>
              <a:tr h="994779">
                <a:tc>
                  <a:txBody>
                    <a:bodyPr/>
                    <a:lstStyle/>
                    <a:p>
                      <a:pPr marL="457200" marR="180340" indent="-361950" algn="l">
                        <a:lnSpc>
                          <a:spcPct val="150000"/>
                        </a:lnSpc>
                        <a:spcAft>
                          <a:spcPts val="0"/>
                        </a:spcAft>
                      </a:pPr>
                      <a:r>
                        <a:rPr lang="en-GB" sz="1400" dirty="0">
                          <a:solidFill>
                            <a:schemeClr val="tx1"/>
                          </a:solidFill>
                          <a:effectLst/>
                          <a:latin typeface="+mj-lt"/>
                        </a:rPr>
                        <a:t>Compassion</a:t>
                      </a:r>
                      <a:endParaRPr lang="en-ZA" sz="14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174625" marR="180340" indent="0" algn="just">
                        <a:lnSpc>
                          <a:spcPct val="150000"/>
                        </a:lnSpc>
                        <a:spcAft>
                          <a:spcPts val="0"/>
                        </a:spcAft>
                      </a:pPr>
                      <a:r>
                        <a:rPr lang="en-GB" sz="1400" dirty="0">
                          <a:effectLst/>
                          <a:latin typeface="+mj-lt"/>
                        </a:rPr>
                        <a:t>To show compassion and care in the execution of the mandate, including the provision of benefits and support services at all times to </a:t>
                      </a:r>
                      <a:r>
                        <a:rPr lang="en-GB" sz="1400" dirty="0" smtClean="0">
                          <a:effectLst/>
                          <a:latin typeface="+mj-lt"/>
                        </a:rPr>
                        <a:t>Military Veterans </a:t>
                      </a:r>
                      <a:r>
                        <a:rPr lang="en-GB" sz="1400" dirty="0">
                          <a:effectLst/>
                          <a:latin typeface="+mj-lt"/>
                        </a:rPr>
                        <a:t>community and the internal stakeholders.</a:t>
                      </a:r>
                      <a:endParaRPr lang="en-ZA" sz="1400" dirty="0">
                        <a:effectLst/>
                        <a:latin typeface="+mj-lt"/>
                        <a:ea typeface="Times New Roman" panose="02020603050405020304" pitchFamily="18" charset="0"/>
                        <a:cs typeface="Times New Roman" panose="02020603050405020304" pitchFamily="18" charset="0"/>
                      </a:endParaRPr>
                    </a:p>
                  </a:txBody>
                  <a:tcPr marL="68580" marR="68580" marT="0" marB="0"/>
                </a:tc>
              </a:tr>
              <a:tr h="348458">
                <a:tc>
                  <a:txBody>
                    <a:bodyPr/>
                    <a:lstStyle/>
                    <a:p>
                      <a:pPr marL="457200" marR="180340" indent="-457200" algn="l">
                        <a:lnSpc>
                          <a:spcPct val="150000"/>
                        </a:lnSpc>
                        <a:spcAft>
                          <a:spcPts val="0"/>
                        </a:spcAft>
                      </a:pPr>
                      <a:r>
                        <a:rPr lang="en-GB" sz="1400" dirty="0" smtClean="0">
                          <a:solidFill>
                            <a:schemeClr val="tx1"/>
                          </a:solidFill>
                          <a:effectLst/>
                          <a:latin typeface="+mj-lt"/>
                        </a:rPr>
                        <a:t> Honesty</a:t>
                      </a:r>
                      <a:endParaRPr lang="en-ZA" sz="14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marR="180340" indent="-282575" algn="just">
                        <a:lnSpc>
                          <a:spcPct val="150000"/>
                        </a:lnSpc>
                        <a:spcAft>
                          <a:spcPts val="0"/>
                        </a:spcAft>
                      </a:pPr>
                      <a:r>
                        <a:rPr lang="en-GB" sz="1400" dirty="0" smtClean="0">
                          <a:effectLst/>
                          <a:latin typeface="+mj-lt"/>
                        </a:rPr>
                        <a:t>To be </a:t>
                      </a:r>
                      <a:r>
                        <a:rPr lang="en-GB" sz="1400" dirty="0">
                          <a:effectLst/>
                          <a:latin typeface="+mj-lt"/>
                        </a:rPr>
                        <a:t>honest at all times in the execution of tasks and responsibilities. </a:t>
                      </a:r>
                      <a:endParaRPr lang="en-ZA" sz="1400" dirty="0">
                        <a:effectLst/>
                        <a:latin typeface="+mj-lt"/>
                        <a:ea typeface="Times New Roman" panose="02020603050405020304" pitchFamily="18" charset="0"/>
                        <a:cs typeface="Times New Roman" panose="02020603050405020304" pitchFamily="18" charset="0"/>
                      </a:endParaRPr>
                    </a:p>
                  </a:txBody>
                  <a:tcPr marL="68580" marR="68580" marT="0" marB="0"/>
                </a:tc>
              </a:tr>
              <a:tr h="696917">
                <a:tc>
                  <a:txBody>
                    <a:bodyPr/>
                    <a:lstStyle/>
                    <a:p>
                      <a:pPr marL="457200" marR="180340" indent="-361950" algn="l">
                        <a:lnSpc>
                          <a:spcPct val="150000"/>
                        </a:lnSpc>
                        <a:spcAft>
                          <a:spcPts val="0"/>
                        </a:spcAft>
                      </a:pPr>
                      <a:r>
                        <a:rPr lang="en-GB" sz="1400" dirty="0">
                          <a:solidFill>
                            <a:schemeClr val="tx1"/>
                          </a:solidFill>
                          <a:effectLst/>
                          <a:latin typeface="+mj-lt"/>
                        </a:rPr>
                        <a:t>Professionalism</a:t>
                      </a:r>
                      <a:endParaRPr lang="en-ZA" sz="14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174625" marR="180340" indent="0" algn="just">
                        <a:lnSpc>
                          <a:spcPct val="150000"/>
                        </a:lnSpc>
                        <a:spcAft>
                          <a:spcPts val="0"/>
                        </a:spcAft>
                      </a:pPr>
                      <a:r>
                        <a:rPr lang="en-GB" sz="1400" dirty="0">
                          <a:effectLst/>
                          <a:latin typeface="+mj-lt"/>
                        </a:rPr>
                        <a:t>To conduct ourselves in a professional and an ethical manner in the execution of tasks and interaction with the public. </a:t>
                      </a:r>
                      <a:endParaRPr lang="en-ZA" sz="1400" dirty="0">
                        <a:effectLst/>
                        <a:latin typeface="+mj-lt"/>
                      </a:endParaRPr>
                    </a:p>
                  </a:txBody>
                  <a:tcPr marL="68580" marR="68580" marT="0" marB="0"/>
                </a:tc>
              </a:tr>
              <a:tr h="920329">
                <a:tc>
                  <a:txBody>
                    <a:bodyPr/>
                    <a:lstStyle/>
                    <a:p>
                      <a:pPr marL="0" marR="180340" indent="0" algn="l">
                        <a:lnSpc>
                          <a:spcPct val="150000"/>
                        </a:lnSpc>
                        <a:spcAft>
                          <a:spcPts val="0"/>
                        </a:spcAft>
                      </a:pPr>
                      <a:r>
                        <a:rPr lang="en-GB" sz="1400" dirty="0">
                          <a:solidFill>
                            <a:schemeClr val="tx1"/>
                          </a:solidFill>
                          <a:effectLst/>
                        </a:rPr>
                        <a:t>Commitment and Accountability</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174625" marR="180340" indent="0" algn="just">
                        <a:lnSpc>
                          <a:spcPct val="150000"/>
                        </a:lnSpc>
                        <a:spcAft>
                          <a:spcPts val="0"/>
                        </a:spcAft>
                      </a:pPr>
                      <a:r>
                        <a:rPr lang="en-GB" sz="1400" dirty="0">
                          <a:effectLst/>
                        </a:rPr>
                        <a:t>To always be committed and accountable in execution of all our duties and tasks and be willing to go an extra mile.</a:t>
                      </a:r>
                      <a:endParaRPr lang="en-ZA"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92246" y="2331893"/>
            <a:ext cx="901378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Our service delivery ethos is rooted in the </a:t>
            </a:r>
            <a:r>
              <a:rPr kumimoji="0" lang="en-GB" altLang="en-US" sz="1400"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Batho</a:t>
            </a:r>
            <a:r>
              <a:rPr kumimoji="0" lang="en-GB" altLang="en-US"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Pele principles characterised by the following:</a:t>
            </a:r>
            <a:endParaRPr kumimoji="0" lang="en-ZA"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45758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51" y="108642"/>
            <a:ext cx="9144000" cy="194675"/>
          </a:xfrm>
          <a:solidFill>
            <a:schemeClr val="bg1"/>
          </a:solidFill>
        </p:spPr>
        <p:txBody>
          <a:bodyPr>
            <a:normAutofit fontScale="90000"/>
          </a:bodyPr>
          <a:lstStyle/>
          <a:p>
            <a:r>
              <a:rPr lang="en-US" sz="2000" b="1" dirty="0" smtClean="0">
                <a:solidFill>
                  <a:srgbClr val="00B050"/>
                </a:solidFill>
              </a:rPr>
              <a:t>PRESENTATION </a:t>
            </a:r>
            <a:r>
              <a:rPr lang="en-US" sz="2000" b="1" dirty="0">
                <a:solidFill>
                  <a:srgbClr val="00B050"/>
                </a:solidFill>
              </a:rPr>
              <a:t>OUTLINE</a:t>
            </a:r>
            <a:endParaRPr lang="en-ZA" sz="2000" dirty="0">
              <a:solidFill>
                <a:srgbClr val="00B050"/>
              </a:solidFill>
            </a:endParaRPr>
          </a:p>
        </p:txBody>
      </p:sp>
      <p:sp>
        <p:nvSpPr>
          <p:cNvPr id="3" name="Content Placeholder 2"/>
          <p:cNvSpPr>
            <a:spLocks noGrp="1"/>
          </p:cNvSpPr>
          <p:nvPr>
            <p:ph idx="1"/>
          </p:nvPr>
        </p:nvSpPr>
        <p:spPr>
          <a:xfrm>
            <a:off x="66690" y="361715"/>
            <a:ext cx="8910917" cy="5740322"/>
          </a:xfrm>
        </p:spPr>
        <p:txBody>
          <a:bodyPr>
            <a:normAutofit fontScale="77500" lnSpcReduction="20000"/>
          </a:bodyPr>
          <a:lstStyle/>
          <a:p>
            <a:pPr marL="0" lvl="0" indent="0">
              <a:buNone/>
            </a:pPr>
            <a:r>
              <a:rPr lang="en-ZA" sz="1900" b="1" u="sng" dirty="0" smtClean="0">
                <a:cs typeface="Arial" panose="020B0604020202020204" pitchFamily="34" charset="0"/>
              </a:rPr>
              <a:t>Part A: </a:t>
            </a:r>
            <a:r>
              <a:rPr lang="en-ZA" sz="1900" b="1" u="sng" dirty="0"/>
              <a:t>Our </a:t>
            </a:r>
            <a:r>
              <a:rPr lang="en-ZA" sz="1900" b="1" u="sng" dirty="0" smtClean="0"/>
              <a:t>Mandate</a:t>
            </a:r>
            <a:endParaRPr lang="en-ZA" sz="1900" dirty="0" smtClean="0">
              <a:cs typeface="Arial" panose="020B0604020202020204" pitchFamily="34" charset="0"/>
            </a:endParaRPr>
          </a:p>
          <a:p>
            <a:pPr lvl="0"/>
            <a:r>
              <a:rPr lang="en-US" sz="1900" dirty="0" smtClean="0">
                <a:cs typeface="Arial" panose="020B0604020202020204" pitchFamily="34" charset="0"/>
              </a:rPr>
              <a:t>DMV </a:t>
            </a:r>
            <a:r>
              <a:rPr lang="en-US" sz="1900" dirty="0">
                <a:cs typeface="Arial" panose="020B0604020202020204" pitchFamily="34" charset="0"/>
              </a:rPr>
              <a:t>Vote Purpose</a:t>
            </a:r>
          </a:p>
          <a:p>
            <a:pPr lvl="0"/>
            <a:r>
              <a:rPr lang="en-US" sz="1900" dirty="0">
                <a:cs typeface="Arial" panose="020B0604020202020204" pitchFamily="34" charset="0"/>
              </a:rPr>
              <a:t>DMV Mandate </a:t>
            </a:r>
          </a:p>
          <a:p>
            <a:pPr lvl="0"/>
            <a:r>
              <a:rPr lang="en-US" sz="1900" dirty="0">
                <a:cs typeface="Arial" panose="020B0604020202020204" pitchFamily="34" charset="0"/>
              </a:rPr>
              <a:t>DMV Purposed Directive For </a:t>
            </a:r>
            <a:r>
              <a:rPr lang="en-US" sz="1900" dirty="0" smtClean="0">
                <a:cs typeface="Arial" panose="020B0604020202020204" pitchFamily="34" charset="0"/>
              </a:rPr>
              <a:t>MTSF</a:t>
            </a:r>
          </a:p>
          <a:p>
            <a:r>
              <a:rPr lang="en-US" sz="1900" dirty="0" smtClean="0">
                <a:cs typeface="Arial" panose="020B0604020202020204" pitchFamily="34" charset="0"/>
              </a:rPr>
              <a:t>Status of DMV Business Continuity </a:t>
            </a:r>
            <a:r>
              <a:rPr lang="en-US" sz="1900" smtClean="0">
                <a:cs typeface="Arial" panose="020B0604020202020204" pitchFamily="34" charset="0"/>
              </a:rPr>
              <a:t>Plan (BCP) </a:t>
            </a:r>
            <a:r>
              <a:rPr lang="en-US" sz="1900" dirty="0" smtClean="0">
                <a:cs typeface="Arial" panose="020B0604020202020204" pitchFamily="34" charset="0"/>
              </a:rPr>
              <a:t>on Covid-19</a:t>
            </a:r>
          </a:p>
          <a:p>
            <a:pPr lvl="0"/>
            <a:r>
              <a:rPr lang="en-ZA" sz="1900" smtClean="0">
                <a:cs typeface="Arial" panose="020B0604020202020204" pitchFamily="34" charset="0"/>
              </a:rPr>
              <a:t>Constitutional </a:t>
            </a:r>
            <a:r>
              <a:rPr lang="en-ZA" sz="1900" dirty="0" smtClean="0">
                <a:cs typeface="Arial" panose="020B0604020202020204" pitchFamily="34" charset="0"/>
              </a:rPr>
              <a:t>mandate</a:t>
            </a:r>
          </a:p>
          <a:p>
            <a:pPr lvl="0"/>
            <a:r>
              <a:rPr lang="en-ZA" sz="1900" dirty="0">
                <a:cs typeface="Arial" panose="020B0604020202020204" pitchFamily="34" charset="0"/>
              </a:rPr>
              <a:t>Legislative and Policy </a:t>
            </a:r>
            <a:r>
              <a:rPr lang="en-ZA" sz="1900" dirty="0" smtClean="0">
                <a:cs typeface="Arial" panose="020B0604020202020204" pitchFamily="34" charset="0"/>
              </a:rPr>
              <a:t>Mandates</a:t>
            </a:r>
          </a:p>
          <a:p>
            <a:pPr lvl="0"/>
            <a:r>
              <a:rPr lang="en-US" sz="1900" dirty="0">
                <a:cs typeface="Arial" panose="020B0604020202020204" pitchFamily="34" charset="0"/>
              </a:rPr>
              <a:t>Institutional Policies and </a:t>
            </a:r>
            <a:r>
              <a:rPr lang="en-US" sz="1900" dirty="0" smtClean="0">
                <a:cs typeface="Arial" panose="020B0604020202020204" pitchFamily="34" charset="0"/>
              </a:rPr>
              <a:t>Strategies</a:t>
            </a:r>
          </a:p>
          <a:p>
            <a:pPr marL="0" lvl="0" indent="0">
              <a:buNone/>
            </a:pPr>
            <a:r>
              <a:rPr lang="en-US" sz="1900" b="1" u="sng" dirty="0" smtClean="0">
                <a:cs typeface="Arial" panose="020B0604020202020204" pitchFamily="34" charset="0"/>
              </a:rPr>
              <a:t>Part B: </a:t>
            </a:r>
            <a:r>
              <a:rPr lang="en-ZA" sz="1900" b="1" u="sng" dirty="0"/>
              <a:t>Our Strategic Focus</a:t>
            </a:r>
            <a:endParaRPr lang="en-US" sz="1900" b="1" u="sng" dirty="0" smtClean="0">
              <a:cs typeface="Arial" panose="020B0604020202020204" pitchFamily="34" charset="0"/>
            </a:endParaRPr>
          </a:p>
          <a:p>
            <a:pPr lvl="0"/>
            <a:r>
              <a:rPr lang="en-US" sz="1900" dirty="0" smtClean="0">
                <a:cs typeface="Arial" panose="020B0604020202020204" pitchFamily="34" charset="0"/>
              </a:rPr>
              <a:t>Vision, Mission and Values</a:t>
            </a:r>
          </a:p>
          <a:p>
            <a:pPr lvl="0"/>
            <a:r>
              <a:rPr lang="en-US" sz="1900" dirty="0" smtClean="0">
                <a:cs typeface="Arial" panose="020B0604020202020204" pitchFamily="34" charset="0"/>
              </a:rPr>
              <a:t>Situation Analysis (Internal &amp; External) </a:t>
            </a:r>
          </a:p>
          <a:p>
            <a:pPr lvl="0"/>
            <a:r>
              <a:rPr lang="en-US" sz="1900" dirty="0" smtClean="0">
                <a:cs typeface="Arial" panose="020B0604020202020204" pitchFamily="34" charset="0"/>
              </a:rPr>
              <a:t>Stakeholder Analysis</a:t>
            </a:r>
          </a:p>
          <a:p>
            <a:pPr marL="0" lvl="0" indent="0">
              <a:buNone/>
            </a:pPr>
            <a:r>
              <a:rPr lang="en-US" sz="1900" b="1" u="sng" dirty="0" smtClean="0">
                <a:cs typeface="Arial" panose="020B0604020202020204" pitchFamily="34" charset="0"/>
              </a:rPr>
              <a:t>Part C: </a:t>
            </a:r>
            <a:r>
              <a:rPr lang="en-ZA" sz="1900" b="1" u="sng" dirty="0"/>
              <a:t>Measuring Our Performance</a:t>
            </a:r>
            <a:endParaRPr lang="en-US" sz="1900" b="1" u="sng" dirty="0" smtClean="0">
              <a:cs typeface="Arial" panose="020B0604020202020204" pitchFamily="34" charset="0"/>
            </a:endParaRPr>
          </a:p>
          <a:p>
            <a:r>
              <a:rPr lang="en-ZA" sz="1900" dirty="0" smtClean="0"/>
              <a:t>Strategic Outcome </a:t>
            </a:r>
            <a:r>
              <a:rPr lang="en-ZA" sz="1900" dirty="0"/>
              <a:t>(SO) over the MTSF (</a:t>
            </a:r>
            <a:r>
              <a:rPr lang="en-ZA" sz="1900" dirty="0" smtClean="0"/>
              <a:t>2019-2024) Period</a:t>
            </a:r>
          </a:p>
          <a:p>
            <a:r>
              <a:rPr lang="en-ZA" sz="1900" dirty="0">
                <a:cs typeface="Arial" panose="020B0604020202020204" pitchFamily="34" charset="0"/>
              </a:rPr>
              <a:t>Impact Statement</a:t>
            </a:r>
          </a:p>
          <a:p>
            <a:r>
              <a:rPr lang="en-ZA" sz="1900" dirty="0" smtClean="0">
                <a:cs typeface="Arial" panose="020B0604020202020204" pitchFamily="34" charset="0"/>
              </a:rPr>
              <a:t>Strategy Map</a:t>
            </a:r>
          </a:p>
          <a:p>
            <a:pPr marL="342900" lvl="1" indent="-342900">
              <a:buFont typeface="Arial"/>
              <a:buChar char="•"/>
            </a:pPr>
            <a:r>
              <a:rPr lang="en-ZA" sz="1900" dirty="0" smtClean="0">
                <a:cs typeface="Arial" panose="020B0604020202020204" pitchFamily="34" charset="0"/>
              </a:rPr>
              <a:t>Measuring Outcomes</a:t>
            </a:r>
          </a:p>
          <a:p>
            <a:pPr marL="342900" lvl="1" indent="-342900">
              <a:buFont typeface="Arial"/>
              <a:buChar char="•"/>
            </a:pPr>
            <a:r>
              <a:rPr lang="en-US" sz="1900" dirty="0">
                <a:cs typeface="Arial" panose="020B0604020202020204" pitchFamily="34" charset="0"/>
              </a:rPr>
              <a:t>Contribution by EA Priorities, NDP Vision 2030 and MTSF Priorities (2019-2024</a:t>
            </a:r>
            <a:r>
              <a:rPr lang="en-US" sz="1900" dirty="0" smtClean="0">
                <a:cs typeface="Arial" panose="020B0604020202020204" pitchFamily="34" charset="0"/>
              </a:rPr>
              <a:t>)</a:t>
            </a:r>
            <a:endParaRPr lang="en-ZA" sz="1900" dirty="0" smtClean="0">
              <a:cs typeface="Arial" panose="020B0604020202020204" pitchFamily="34" charset="0"/>
            </a:endParaRPr>
          </a:p>
          <a:p>
            <a:pPr marL="342900" lvl="1" indent="-342900">
              <a:buFont typeface="Arial"/>
              <a:buChar char="•"/>
            </a:pPr>
            <a:r>
              <a:rPr lang="en-US" sz="1900" dirty="0" smtClean="0">
                <a:cs typeface="Arial" panose="020B0604020202020204" pitchFamily="34" charset="0"/>
              </a:rPr>
              <a:t>Enablers </a:t>
            </a:r>
            <a:r>
              <a:rPr lang="en-US" sz="1900" dirty="0">
                <a:cs typeface="Arial" panose="020B0604020202020204" pitchFamily="34" charset="0"/>
              </a:rPr>
              <a:t>to achieve the five year (2020-2025) </a:t>
            </a:r>
            <a:r>
              <a:rPr lang="en-US" sz="1900" dirty="0" smtClean="0">
                <a:cs typeface="Arial" panose="020B0604020202020204" pitchFamily="34" charset="0"/>
              </a:rPr>
              <a:t>targets</a:t>
            </a:r>
          </a:p>
          <a:p>
            <a:pPr marL="342900" lvl="1" indent="-342900">
              <a:buFont typeface="Arial"/>
              <a:buChar char="•"/>
            </a:pPr>
            <a:r>
              <a:rPr lang="en-US" sz="1900" dirty="0">
                <a:cs typeface="Arial" panose="020B0604020202020204" pitchFamily="34" charset="0"/>
              </a:rPr>
              <a:t>Outcomes contribution to the achievement of the impact</a:t>
            </a:r>
            <a:endParaRPr lang="en-US" sz="1900" dirty="0" smtClean="0">
              <a:cs typeface="Arial" panose="020B0604020202020204" pitchFamily="34" charset="0"/>
            </a:endParaRPr>
          </a:p>
          <a:p>
            <a:pPr marL="342900" lvl="1" indent="-342900">
              <a:buFont typeface="Arial"/>
              <a:buChar char="•"/>
            </a:pPr>
            <a:r>
              <a:rPr lang="en-ZA" sz="1900" dirty="0" smtClean="0">
                <a:cs typeface="Arial" panose="020B0604020202020204" pitchFamily="34" charset="0"/>
              </a:rPr>
              <a:t>Key Risks and Mitigations</a:t>
            </a:r>
          </a:p>
          <a:p>
            <a:pPr marL="342900" lvl="1" indent="-342900">
              <a:buFont typeface="Arial"/>
              <a:buChar char="•"/>
            </a:pPr>
            <a:r>
              <a:rPr lang="en-ZA" sz="1900" dirty="0" smtClean="0">
                <a:cs typeface="Arial" panose="020B0604020202020204" pitchFamily="34" charset="0"/>
              </a:rPr>
              <a:t>District Development Model (</a:t>
            </a:r>
            <a:r>
              <a:rPr lang="en-ZA" sz="1900" dirty="0">
                <a:cs typeface="Arial" panose="020B0604020202020204" pitchFamily="34" charset="0"/>
              </a:rPr>
              <a:t>DDM) </a:t>
            </a:r>
            <a:endParaRPr lang="en-ZA" sz="1900" dirty="0" smtClean="0">
              <a:cs typeface="Arial" panose="020B0604020202020204" pitchFamily="34" charset="0"/>
            </a:endParaRPr>
          </a:p>
          <a:p>
            <a:pPr marL="342900" lvl="1" indent="-342900">
              <a:buFont typeface="Arial"/>
              <a:buChar char="•"/>
            </a:pPr>
            <a:r>
              <a:rPr lang="en-US" sz="1900" dirty="0" smtClean="0">
                <a:cs typeface="Arial" panose="020B0604020202020204" pitchFamily="34" charset="0"/>
              </a:rPr>
              <a:t>Conclusion</a:t>
            </a:r>
            <a:endParaRPr lang="en-ZA" sz="1900" dirty="0" smtClean="0">
              <a:cs typeface="Arial" panose="020B0604020202020204" pitchFamily="34" charset="0"/>
            </a:endParaRPr>
          </a:p>
          <a:p>
            <a:pPr marL="0" lvl="1" indent="0">
              <a:buNone/>
            </a:pPr>
            <a:r>
              <a:rPr lang="en-US" sz="1900" b="1" u="sng" dirty="0" smtClean="0">
                <a:cs typeface="Arial" panose="020B0604020202020204" pitchFamily="34" charset="0"/>
              </a:rPr>
              <a:t>Part D: TIDs</a:t>
            </a:r>
            <a:endParaRPr lang="en-ZA" sz="1900" b="1" u="sng" dirty="0" smtClean="0">
              <a:cs typeface="Arial" panose="020B0604020202020204" pitchFamily="34" charset="0"/>
            </a:endParaRPr>
          </a:p>
          <a:p>
            <a:pPr marL="342900" lvl="1" indent="-342900">
              <a:buFont typeface="Arial"/>
              <a:buChar char="•"/>
            </a:pPr>
            <a:endParaRPr lang="en-ZA" sz="4400" b="1" i="1" dirty="0"/>
          </a:p>
          <a:p>
            <a:endParaRPr lang="en-ZA" sz="2400" b="1" i="1" dirty="0"/>
          </a:p>
          <a:p>
            <a:pPr lvl="0"/>
            <a:endParaRPr lang="en-US" sz="2400" dirty="0" smtClean="0"/>
          </a:p>
          <a:p>
            <a:pPr lvl="0"/>
            <a:endParaRPr lang="en-ZA" dirty="0"/>
          </a:p>
          <a:p>
            <a:endParaRPr lang="en-ZA" dirty="0"/>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2</a:t>
            </a:fld>
            <a:endParaRPr lang="en-US" b="1" dirty="0">
              <a:solidFill>
                <a:schemeClr val="tx1"/>
              </a:solidFill>
            </a:endParaRPr>
          </a:p>
        </p:txBody>
      </p:sp>
    </p:spTree>
    <p:extLst>
      <p:ext uri="{BB962C8B-B14F-4D97-AF65-F5344CB8AC3E}">
        <p14:creationId xmlns:p14="http://schemas.microsoft.com/office/powerpoint/2010/main" val="1758540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797"/>
            <a:ext cx="9144000" cy="5106155"/>
          </a:xfrm>
        </p:spPr>
        <p:txBody>
          <a:bodyPr>
            <a:normAutofit fontScale="92500" lnSpcReduction="20000"/>
          </a:bodyPr>
          <a:lstStyle/>
          <a:p>
            <a:pPr marL="0" lvl="0" indent="0">
              <a:buNone/>
            </a:pPr>
            <a:r>
              <a:rPr lang="en-US" sz="1900" b="1" dirty="0" smtClean="0">
                <a:solidFill>
                  <a:srgbClr val="00B050"/>
                </a:solidFill>
              </a:rPr>
              <a:t>Internal Environment</a:t>
            </a:r>
          </a:p>
          <a:p>
            <a:pPr marL="0" lvl="0" indent="0">
              <a:buNone/>
            </a:pPr>
            <a:endParaRPr lang="en-US" sz="2000" b="1" u="sng" dirty="0">
              <a:solidFill>
                <a:prstClr val="black"/>
              </a:solidFill>
            </a:endParaRPr>
          </a:p>
          <a:p>
            <a:pPr>
              <a:lnSpc>
                <a:spcPct val="150000"/>
              </a:lnSpc>
              <a:spcBef>
                <a:spcPts val="0"/>
              </a:spcBef>
            </a:pPr>
            <a:r>
              <a:rPr lang="en-US" sz="1800" dirty="0" smtClean="0"/>
              <a:t>Ensuring </a:t>
            </a:r>
            <a:r>
              <a:rPr lang="en-US" sz="1800" dirty="0"/>
              <a:t>that there is enabling legislation, regulations, </a:t>
            </a:r>
            <a:r>
              <a:rPr lang="en-US" sz="1800" dirty="0" smtClean="0"/>
              <a:t>policies, relevant </a:t>
            </a:r>
            <a:r>
              <a:rPr lang="en-US" sz="1800" dirty="0"/>
              <a:t>systems, infrastructure and organizational </a:t>
            </a:r>
            <a:r>
              <a:rPr lang="en-US" sz="1800" dirty="0" smtClean="0"/>
              <a:t>design.</a:t>
            </a:r>
          </a:p>
          <a:p>
            <a:pPr>
              <a:lnSpc>
                <a:spcPct val="150000"/>
              </a:lnSpc>
              <a:spcBef>
                <a:spcPts val="0"/>
              </a:spcBef>
            </a:pPr>
            <a:r>
              <a:rPr lang="en-US" sz="1800" dirty="0" smtClean="0"/>
              <a:t>Ensure </a:t>
            </a:r>
            <a:r>
              <a:rPr lang="en-US" sz="1800" dirty="0"/>
              <a:t>an effective and efficient </a:t>
            </a:r>
            <a:r>
              <a:rPr lang="en-US" sz="1800" dirty="0" smtClean="0"/>
              <a:t>functional strength </a:t>
            </a:r>
            <a:r>
              <a:rPr lang="en-US" sz="1800" dirty="0"/>
              <a:t>of the Departmental infrastructure and systems are key to service delivery </a:t>
            </a:r>
            <a:endParaRPr lang="en-US" sz="1800" dirty="0" smtClean="0"/>
          </a:p>
          <a:p>
            <a:pPr>
              <a:lnSpc>
                <a:spcPct val="150000"/>
              </a:lnSpc>
              <a:spcBef>
                <a:spcPts val="0"/>
              </a:spcBef>
            </a:pPr>
            <a:r>
              <a:rPr lang="en-US" sz="1800" dirty="0"/>
              <a:t>R</a:t>
            </a:r>
            <a:r>
              <a:rPr lang="en-US" sz="1800" dirty="0" smtClean="0"/>
              <a:t>ealization of the Intergovernmental Relations (IGR) Framework to accelerate the delivery of services</a:t>
            </a:r>
          </a:p>
          <a:p>
            <a:pPr>
              <a:lnSpc>
                <a:spcPct val="150000"/>
              </a:lnSpc>
              <a:spcBef>
                <a:spcPts val="0"/>
              </a:spcBef>
            </a:pPr>
            <a:r>
              <a:rPr lang="en-US" sz="1800" dirty="0" smtClean="0"/>
              <a:t>Ensure the Department </a:t>
            </a:r>
            <a:r>
              <a:rPr lang="en-US" sz="1800" dirty="0"/>
              <a:t>with capable human </a:t>
            </a:r>
            <a:r>
              <a:rPr lang="en-US" sz="1800" dirty="0" smtClean="0"/>
              <a:t>capital </a:t>
            </a:r>
          </a:p>
          <a:p>
            <a:pPr>
              <a:lnSpc>
                <a:spcPct val="150000"/>
              </a:lnSpc>
              <a:spcBef>
                <a:spcPts val="0"/>
              </a:spcBef>
            </a:pPr>
            <a:r>
              <a:rPr lang="en-US" sz="1800" dirty="0" smtClean="0">
                <a:solidFill>
                  <a:prstClr val="black"/>
                </a:solidFill>
              </a:rPr>
              <a:t>Conclusion </a:t>
            </a:r>
            <a:r>
              <a:rPr lang="en-US" sz="1800" dirty="0">
                <a:solidFill>
                  <a:prstClr val="black"/>
                </a:solidFill>
              </a:rPr>
              <a:t>of </a:t>
            </a:r>
            <a:r>
              <a:rPr lang="en-US" sz="1800" dirty="0" smtClean="0">
                <a:solidFill>
                  <a:prstClr val="black"/>
                </a:solidFill>
              </a:rPr>
              <a:t>the </a:t>
            </a:r>
            <a:r>
              <a:rPr lang="en-US" sz="1800" dirty="0">
                <a:solidFill>
                  <a:prstClr val="black"/>
                </a:solidFill>
              </a:rPr>
              <a:t>Service Delivery Model (SDM) </a:t>
            </a:r>
          </a:p>
          <a:p>
            <a:pPr>
              <a:lnSpc>
                <a:spcPct val="150000"/>
              </a:lnSpc>
              <a:spcBef>
                <a:spcPts val="0"/>
              </a:spcBef>
            </a:pPr>
            <a:r>
              <a:rPr lang="en-ZA" sz="1800" dirty="0" smtClean="0"/>
              <a:t>Ensure Diversity </a:t>
            </a:r>
            <a:r>
              <a:rPr lang="en-US" sz="1800" dirty="0" smtClean="0"/>
              <a:t>management’s </a:t>
            </a:r>
            <a:r>
              <a:rPr lang="en-US" sz="1800" dirty="0"/>
              <a:t>objective </a:t>
            </a:r>
            <a:r>
              <a:rPr lang="en-US" sz="1800" dirty="0" smtClean="0"/>
              <a:t>that </a:t>
            </a:r>
            <a:r>
              <a:rPr lang="en-US" sz="1800" dirty="0"/>
              <a:t>the DMV environment is accommodative of all the racial </a:t>
            </a:r>
            <a:r>
              <a:rPr lang="en-US" sz="1800" dirty="0" smtClean="0"/>
              <a:t>groups, their </a:t>
            </a:r>
            <a:r>
              <a:rPr lang="en-US" sz="1800" dirty="0"/>
              <a:t>gender, values, beliefs, culture as well as the different religious </a:t>
            </a:r>
            <a:r>
              <a:rPr lang="en-US" sz="1800" dirty="0" smtClean="0"/>
              <a:t>backgrounds</a:t>
            </a:r>
          </a:p>
          <a:p>
            <a:pPr>
              <a:lnSpc>
                <a:spcPct val="150000"/>
              </a:lnSpc>
              <a:spcBef>
                <a:spcPts val="0"/>
              </a:spcBef>
            </a:pPr>
            <a:r>
              <a:rPr lang="en-US" sz="1800" dirty="0"/>
              <a:t>T</a:t>
            </a:r>
            <a:r>
              <a:rPr lang="en-US" sz="1800" dirty="0" smtClean="0"/>
              <a:t>he </a:t>
            </a:r>
            <a:r>
              <a:rPr lang="en-US" sz="1800" dirty="0"/>
              <a:t>Department looks at the demographic nature and spread of the Military</a:t>
            </a:r>
          </a:p>
          <a:p>
            <a:pPr marL="0" indent="0">
              <a:lnSpc>
                <a:spcPct val="150000"/>
              </a:lnSpc>
              <a:spcBef>
                <a:spcPts val="0"/>
              </a:spcBef>
              <a:buNone/>
            </a:pPr>
            <a:r>
              <a:rPr lang="en-ZA" sz="1800" dirty="0" smtClean="0"/>
              <a:t>	Veterans</a:t>
            </a:r>
            <a:r>
              <a:rPr lang="en-ZA" sz="1800" dirty="0"/>
              <a:t>’ population.</a:t>
            </a:r>
            <a:endParaRPr lang="en-US" sz="1800" dirty="0">
              <a:solidFill>
                <a:prstClr val="black"/>
              </a:solidFill>
            </a:endParaRPr>
          </a:p>
          <a:p>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20</a:t>
            </a:fld>
            <a:endParaRPr lang="en-US" b="1" dirty="0">
              <a:solidFill>
                <a:schemeClr val="tx1"/>
              </a:solidFill>
            </a:endParaRPr>
          </a:p>
        </p:txBody>
      </p:sp>
      <p:sp>
        <p:nvSpPr>
          <p:cNvPr id="6" name="Title 5"/>
          <p:cNvSpPr>
            <a:spLocks noGrp="1"/>
          </p:cNvSpPr>
          <p:nvPr>
            <p:ph type="title"/>
          </p:nvPr>
        </p:nvSpPr>
        <p:spPr>
          <a:xfrm>
            <a:off x="-72427" y="48374"/>
            <a:ext cx="9144000" cy="594423"/>
          </a:xfrm>
        </p:spPr>
        <p:txBody>
          <a:bodyPr>
            <a:normAutofit/>
          </a:bodyPr>
          <a:lstStyle/>
          <a:p>
            <a:r>
              <a:rPr lang="en-US" sz="1800" b="1" dirty="0">
                <a:solidFill>
                  <a:srgbClr val="00B050"/>
                </a:solidFill>
              </a:rPr>
              <a:t>SITUATION ANALYSIS</a:t>
            </a:r>
            <a:endParaRPr lang="en-ZA" sz="1800" dirty="0"/>
          </a:p>
        </p:txBody>
      </p:sp>
    </p:spTree>
    <p:extLst>
      <p:ext uri="{BB962C8B-B14F-4D97-AF65-F5344CB8AC3E}">
        <p14:creationId xmlns:p14="http://schemas.microsoft.com/office/powerpoint/2010/main" val="3171444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43753"/>
            <a:ext cx="9144000" cy="5661212"/>
          </a:xfrm>
        </p:spPr>
        <p:txBody>
          <a:bodyPr>
            <a:normAutofit fontScale="25000" lnSpcReduction="20000"/>
          </a:bodyPr>
          <a:lstStyle/>
          <a:p>
            <a:pPr marL="0" lvl="0" indent="0">
              <a:buNone/>
            </a:pPr>
            <a:r>
              <a:rPr lang="en-US" sz="7200" b="1" dirty="0" smtClean="0">
                <a:solidFill>
                  <a:srgbClr val="00B050"/>
                </a:solidFill>
              </a:rPr>
              <a:t>External Environment</a:t>
            </a:r>
          </a:p>
          <a:p>
            <a:pPr marL="0" lvl="0" indent="0">
              <a:buNone/>
            </a:pPr>
            <a:endParaRPr lang="en-US" sz="2000" b="1" u="sng" dirty="0">
              <a:solidFill>
                <a:prstClr val="black"/>
              </a:solidFill>
            </a:endParaRPr>
          </a:p>
          <a:p>
            <a:pPr marL="268288" indent="-268288">
              <a:lnSpc>
                <a:spcPct val="160000"/>
              </a:lnSpc>
              <a:spcBef>
                <a:spcPts val="0"/>
              </a:spcBef>
            </a:pPr>
            <a:r>
              <a:rPr lang="en-US" sz="6400" dirty="0" smtClean="0"/>
              <a:t>Department </a:t>
            </a:r>
            <a:r>
              <a:rPr lang="en-US" sz="6400" dirty="0"/>
              <a:t>should begin to look at </a:t>
            </a:r>
            <a:r>
              <a:rPr lang="en-US" sz="6400" dirty="0" smtClean="0"/>
              <a:t>more cost </a:t>
            </a:r>
            <a:r>
              <a:rPr lang="en-US" sz="6400" dirty="0"/>
              <a:t>effective ways to deliver on its mandate and strengthen its Intergovernmental </a:t>
            </a:r>
            <a:r>
              <a:rPr lang="en-US" sz="6400" dirty="0" smtClean="0"/>
              <a:t>Relations</a:t>
            </a:r>
          </a:p>
          <a:p>
            <a:pPr marL="268288" indent="-268288">
              <a:lnSpc>
                <a:spcPct val="160000"/>
              </a:lnSpc>
              <a:spcBef>
                <a:spcPts val="0"/>
              </a:spcBef>
            </a:pPr>
            <a:r>
              <a:rPr lang="en-US" sz="6400" dirty="0"/>
              <a:t>Military Veterans to play a positive role to rid the country of a number of security risks to citizens in collaboration with law enforcement agencies</a:t>
            </a:r>
            <a:r>
              <a:rPr lang="en-US" sz="6400" dirty="0" smtClean="0"/>
              <a:t>.</a:t>
            </a:r>
          </a:p>
          <a:p>
            <a:pPr marL="268288" indent="-268288">
              <a:lnSpc>
                <a:spcPct val="160000"/>
              </a:lnSpc>
              <a:spcBef>
                <a:spcPts val="0"/>
              </a:spcBef>
            </a:pPr>
            <a:r>
              <a:rPr lang="en-US" sz="6400" dirty="0"/>
              <a:t>the One District approach which put emphasis </a:t>
            </a:r>
            <a:r>
              <a:rPr lang="en-US" sz="6400" dirty="0" smtClean="0"/>
              <a:t>on Strategic </a:t>
            </a:r>
            <a:r>
              <a:rPr lang="en-US" sz="6400" dirty="0"/>
              <a:t>Public Private Partnership (PPP) will be critical in advancing effective, efficient and </a:t>
            </a:r>
            <a:r>
              <a:rPr lang="en-US" sz="6400" dirty="0" smtClean="0"/>
              <a:t>accelerated delivery </a:t>
            </a:r>
            <a:r>
              <a:rPr lang="en-US" sz="6400" dirty="0"/>
              <a:t>of these benefits and services</a:t>
            </a:r>
            <a:r>
              <a:rPr lang="en-US" sz="6400" dirty="0" smtClean="0"/>
              <a:t>.</a:t>
            </a:r>
          </a:p>
          <a:p>
            <a:pPr marL="268288" lvl="0" indent="-268288">
              <a:lnSpc>
                <a:spcPct val="160000"/>
              </a:lnSpc>
              <a:spcBef>
                <a:spcPts val="0"/>
              </a:spcBef>
            </a:pPr>
            <a:r>
              <a:rPr lang="en-US" sz="6400" dirty="0" smtClean="0">
                <a:solidFill>
                  <a:prstClr val="black"/>
                </a:solidFill>
              </a:rPr>
              <a:t>Actively </a:t>
            </a:r>
            <a:r>
              <a:rPr lang="en-US" sz="6400" dirty="0">
                <a:solidFill>
                  <a:prstClr val="black"/>
                </a:solidFill>
              </a:rPr>
              <a:t>integrate military veterans in communities</a:t>
            </a:r>
          </a:p>
          <a:p>
            <a:pPr marL="268288" indent="-268288">
              <a:lnSpc>
                <a:spcPct val="160000"/>
              </a:lnSpc>
              <a:spcBef>
                <a:spcPts val="0"/>
              </a:spcBef>
            </a:pPr>
            <a:r>
              <a:rPr lang="en-US" sz="6400" dirty="0"/>
              <a:t>The Department will leverage on </a:t>
            </a:r>
            <a:r>
              <a:rPr lang="en-US" sz="6400" dirty="0" smtClean="0"/>
              <a:t>the Presidential </a:t>
            </a:r>
            <a:r>
              <a:rPr lang="en-US" sz="6400" dirty="0"/>
              <a:t>Initiatives related to the working environment of the Department through Job </a:t>
            </a:r>
            <a:r>
              <a:rPr lang="en-US" sz="6400" dirty="0" smtClean="0"/>
              <a:t>Summit, Operation </a:t>
            </a:r>
            <a:r>
              <a:rPr lang="en-US" sz="6400" dirty="0"/>
              <a:t>Phakisa, Investment Summit and special programmes for designated </a:t>
            </a:r>
            <a:r>
              <a:rPr lang="en-US" sz="6400" dirty="0" smtClean="0"/>
              <a:t>groups</a:t>
            </a:r>
          </a:p>
          <a:p>
            <a:pPr marL="268288" indent="-268288">
              <a:lnSpc>
                <a:spcPct val="160000"/>
              </a:lnSpc>
              <a:spcBef>
                <a:spcPts val="0"/>
              </a:spcBef>
            </a:pPr>
            <a:r>
              <a:rPr lang="en-ZA" sz="6400" dirty="0" smtClean="0">
                <a:solidFill>
                  <a:prstClr val="black"/>
                </a:solidFill>
              </a:rPr>
              <a:t>Advocate </a:t>
            </a:r>
            <a:r>
              <a:rPr lang="en-ZA" sz="6400" dirty="0">
                <a:solidFill>
                  <a:prstClr val="black"/>
                </a:solidFill>
              </a:rPr>
              <a:t>for the inclusion of military veterans as a designated group</a:t>
            </a:r>
          </a:p>
          <a:p>
            <a:pPr marL="268288" lvl="0" indent="-268288">
              <a:lnSpc>
                <a:spcPct val="160000"/>
              </a:lnSpc>
              <a:spcBef>
                <a:spcPts val="0"/>
              </a:spcBef>
            </a:pPr>
            <a:r>
              <a:rPr lang="en-US" sz="6400" dirty="0">
                <a:solidFill>
                  <a:prstClr val="black"/>
                </a:solidFill>
              </a:rPr>
              <a:t>Legislative review will be embarked upon</a:t>
            </a:r>
          </a:p>
          <a:p>
            <a:pPr marL="268288" indent="-268288">
              <a:lnSpc>
                <a:spcPct val="160000"/>
              </a:lnSpc>
              <a:spcBef>
                <a:spcPts val="0"/>
              </a:spcBef>
            </a:pPr>
            <a:r>
              <a:rPr lang="en-US" sz="6400" dirty="0">
                <a:solidFill>
                  <a:prstClr val="black"/>
                </a:solidFill>
              </a:rPr>
              <a:t>Continually strive to embrace the principles of good </a:t>
            </a:r>
            <a:r>
              <a:rPr lang="en-US" sz="6400" dirty="0" smtClean="0">
                <a:solidFill>
                  <a:prstClr val="black"/>
                </a:solidFill>
              </a:rPr>
              <a:t>governance </a:t>
            </a:r>
            <a:r>
              <a:rPr lang="en-US" sz="6400" dirty="0"/>
              <a:t>Continually strive to embrace the principles of good governance: Anti-corruption and anti-fraud initiatives </a:t>
            </a:r>
            <a:r>
              <a:rPr lang="en-ZA" sz="6400" dirty="0"/>
              <a:t> </a:t>
            </a:r>
            <a:endParaRPr lang="en-US" sz="6400" dirty="0"/>
          </a:p>
          <a:p>
            <a:pPr marL="528638" lvl="0" indent="-263525"/>
            <a:endParaRPr lang="en-US" sz="2000" dirty="0">
              <a:solidFill>
                <a:prstClr val="black"/>
              </a:solidFill>
            </a:endParaRPr>
          </a:p>
          <a:p>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21</a:t>
            </a:fld>
            <a:endParaRPr lang="en-US" b="1" dirty="0">
              <a:solidFill>
                <a:schemeClr val="tx1"/>
              </a:solidFill>
            </a:endParaRPr>
          </a:p>
        </p:txBody>
      </p:sp>
      <p:sp>
        <p:nvSpPr>
          <p:cNvPr id="6" name="Title 5"/>
          <p:cNvSpPr>
            <a:spLocks noGrp="1"/>
          </p:cNvSpPr>
          <p:nvPr>
            <p:ph type="title"/>
          </p:nvPr>
        </p:nvSpPr>
        <p:spPr>
          <a:xfrm>
            <a:off x="-72427" y="48374"/>
            <a:ext cx="9144000" cy="395379"/>
          </a:xfrm>
        </p:spPr>
        <p:txBody>
          <a:bodyPr>
            <a:normAutofit/>
          </a:bodyPr>
          <a:lstStyle/>
          <a:p>
            <a:r>
              <a:rPr lang="en-US" sz="1800" b="1" dirty="0">
                <a:solidFill>
                  <a:srgbClr val="00B050"/>
                </a:solidFill>
              </a:rPr>
              <a:t>SITUATION </a:t>
            </a:r>
            <a:r>
              <a:rPr lang="en-US" sz="1800" b="1" dirty="0" smtClean="0">
                <a:solidFill>
                  <a:srgbClr val="00B050"/>
                </a:solidFill>
              </a:rPr>
              <a:t>ANALYSIS……(2)</a:t>
            </a:r>
            <a:endParaRPr lang="en-ZA" sz="1800" dirty="0"/>
          </a:p>
        </p:txBody>
      </p:sp>
    </p:spTree>
    <p:extLst>
      <p:ext uri="{BB962C8B-B14F-4D97-AF65-F5344CB8AC3E}">
        <p14:creationId xmlns:p14="http://schemas.microsoft.com/office/powerpoint/2010/main" val="3483215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458878639"/>
              </p:ext>
            </p:extLst>
          </p:nvPr>
        </p:nvGraphicFramePr>
        <p:xfrm>
          <a:off x="60090" y="438151"/>
          <a:ext cx="9012194" cy="5528083"/>
        </p:xfrm>
        <a:graphic>
          <a:graphicData uri="http://schemas.openxmlformats.org/drawingml/2006/table">
            <a:tbl>
              <a:tblPr firstRow="1" bandRow="1">
                <a:tableStyleId>{5C22544A-7EE6-4342-B048-85BDC9FD1C3A}</a:tableStyleId>
              </a:tblPr>
              <a:tblGrid>
                <a:gridCol w="1422124"/>
                <a:gridCol w="1303163"/>
                <a:gridCol w="1418519"/>
                <a:gridCol w="1468986"/>
                <a:gridCol w="1018380"/>
                <a:gridCol w="1303163"/>
                <a:gridCol w="1077859"/>
              </a:tblGrid>
              <a:tr h="804547">
                <a:tc>
                  <a:txBody>
                    <a:bodyPr/>
                    <a:lstStyle/>
                    <a:p>
                      <a:pPr algn="ctr">
                        <a:lnSpc>
                          <a:spcPct val="150000"/>
                        </a:lnSpc>
                        <a:spcAft>
                          <a:spcPts val="0"/>
                        </a:spcAft>
                      </a:pPr>
                      <a:r>
                        <a:rPr lang="en-US" sz="1000" kern="1200" dirty="0">
                          <a:solidFill>
                            <a:schemeClr val="tx1"/>
                          </a:solidFill>
                          <a:effectLst/>
                          <a:latin typeface="+mn-lt"/>
                        </a:rPr>
                        <a:t>Stakeholder</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a:solidFill>
                            <a:schemeClr val="tx1"/>
                          </a:solidFill>
                          <a:effectLst/>
                          <a:latin typeface="+mn-lt"/>
                        </a:rPr>
                        <a:t>Roles related to the strategy</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smtClean="0">
                          <a:solidFill>
                            <a:schemeClr val="tx1"/>
                          </a:solidFill>
                          <a:effectLst/>
                          <a:latin typeface="+mn-lt"/>
                        </a:rPr>
                        <a:t>Responsibilities</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a:solidFill>
                            <a:schemeClr val="tx1"/>
                          </a:solidFill>
                          <a:effectLst/>
                          <a:latin typeface="+mn-lt"/>
                        </a:rPr>
                        <a:t>Duplication/ Possible links/ </a:t>
                      </a:r>
                      <a:r>
                        <a:rPr lang="en-US" sz="1000" kern="1200" dirty="0" smtClean="0">
                          <a:solidFill>
                            <a:schemeClr val="tx1"/>
                          </a:solidFill>
                          <a:effectLst/>
                          <a:latin typeface="+mn-lt"/>
                        </a:rPr>
                        <a:t>Contradictions</a:t>
                      </a:r>
                      <a:endParaRPr lang="en-ZA" sz="1000" dirty="0">
                        <a:solidFill>
                          <a:schemeClr val="tx1"/>
                        </a:solidFill>
                        <a:effectLst/>
                        <a:latin typeface="+mn-lt"/>
                      </a:endParaRPr>
                    </a:p>
                    <a:p>
                      <a:pPr algn="ctr">
                        <a:lnSpc>
                          <a:spcPct val="150000"/>
                        </a:lnSpc>
                        <a:spcAft>
                          <a:spcPts val="0"/>
                        </a:spcAft>
                      </a:pPr>
                      <a:r>
                        <a:rPr lang="en-US" sz="1000" kern="1200" dirty="0">
                          <a:solidFill>
                            <a:schemeClr val="tx1"/>
                          </a:solidFill>
                          <a:effectLst/>
                          <a:latin typeface="+mn-lt"/>
                        </a:rPr>
                        <a:t>(1)</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a:solidFill>
                            <a:schemeClr val="tx1"/>
                          </a:solidFill>
                          <a:effectLst/>
                          <a:latin typeface="+mn-lt"/>
                        </a:rPr>
                        <a:t>Funding availability</a:t>
                      </a:r>
                      <a:endParaRPr lang="en-ZA" sz="1000" dirty="0">
                        <a:solidFill>
                          <a:schemeClr val="tx1"/>
                        </a:solidFill>
                        <a:effectLst/>
                        <a:latin typeface="+mn-lt"/>
                      </a:endParaRPr>
                    </a:p>
                    <a:p>
                      <a:pPr algn="ctr">
                        <a:lnSpc>
                          <a:spcPct val="150000"/>
                        </a:lnSpc>
                        <a:spcAft>
                          <a:spcPts val="0"/>
                        </a:spcAft>
                      </a:pPr>
                      <a:r>
                        <a:rPr lang="en-US" sz="1000" kern="1200" dirty="0">
                          <a:solidFill>
                            <a:schemeClr val="tx1"/>
                          </a:solidFill>
                          <a:effectLst/>
                          <a:latin typeface="+mn-lt"/>
                        </a:rPr>
                        <a:t>(2)</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a:solidFill>
                            <a:schemeClr val="tx1"/>
                          </a:solidFill>
                          <a:effectLst/>
                          <a:latin typeface="+mn-lt"/>
                        </a:rPr>
                        <a:t>Inside/Outside Mandate</a:t>
                      </a:r>
                      <a:endParaRPr lang="en-ZA" sz="1000" dirty="0">
                        <a:solidFill>
                          <a:schemeClr val="tx1"/>
                        </a:solidFill>
                        <a:effectLst/>
                        <a:latin typeface="+mn-lt"/>
                      </a:endParaRPr>
                    </a:p>
                    <a:p>
                      <a:pPr algn="ctr">
                        <a:lnSpc>
                          <a:spcPct val="150000"/>
                        </a:lnSpc>
                        <a:spcAft>
                          <a:spcPts val="0"/>
                        </a:spcAft>
                      </a:pPr>
                      <a:r>
                        <a:rPr lang="en-US" sz="1000" kern="1200" dirty="0">
                          <a:solidFill>
                            <a:schemeClr val="tx1"/>
                          </a:solidFill>
                          <a:effectLst/>
                          <a:latin typeface="+mn-lt"/>
                        </a:rPr>
                        <a:t>(3)</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000" kern="1200" dirty="0">
                          <a:solidFill>
                            <a:schemeClr val="tx1"/>
                          </a:solidFill>
                          <a:effectLst/>
                          <a:latin typeface="+mn-lt"/>
                        </a:rPr>
                        <a:t>Capacity Availability (4)</a:t>
                      </a:r>
                      <a:endParaRPr lang="en-ZA" sz="10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610076">
                <a:tc rowSpan="2">
                  <a:txBody>
                    <a:bodyPr/>
                    <a:lstStyle/>
                    <a:p>
                      <a:pPr>
                        <a:lnSpc>
                          <a:spcPct val="150000"/>
                        </a:lnSpc>
                        <a:spcAft>
                          <a:spcPts val="0"/>
                        </a:spcAft>
                      </a:pPr>
                      <a:r>
                        <a:rPr lang="en-ZA" sz="1100" dirty="0">
                          <a:effectLst/>
                          <a:latin typeface="+mn-lt"/>
                        </a:rPr>
                        <a:t>Military Veterans and their dependants</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c rowSpan="2">
                  <a:txBody>
                    <a:bodyPr/>
                    <a:lstStyle/>
                    <a:p>
                      <a:pPr>
                        <a:lnSpc>
                          <a:spcPct val="150000"/>
                        </a:lnSpc>
                        <a:spcAft>
                          <a:spcPts val="0"/>
                        </a:spcAft>
                      </a:pPr>
                      <a:r>
                        <a:rPr lang="en-ZA" sz="1100" dirty="0">
                          <a:effectLst/>
                          <a:latin typeface="+mn-lt"/>
                        </a:rPr>
                        <a:t>Provide accurate information relating to </a:t>
                      </a:r>
                      <a:r>
                        <a:rPr lang="en-ZA" sz="1100" dirty="0" smtClean="0">
                          <a:effectLst/>
                          <a:latin typeface="+mn-lt"/>
                        </a:rPr>
                        <a:t>military</a:t>
                      </a:r>
                      <a:r>
                        <a:rPr lang="en-ZA" sz="1100" baseline="0" dirty="0" smtClean="0">
                          <a:effectLst/>
                          <a:latin typeface="+mn-lt"/>
                        </a:rPr>
                        <a:t> veterans</a:t>
                      </a:r>
                      <a:r>
                        <a:rPr lang="en-ZA" sz="1100" dirty="0" smtClean="0">
                          <a:effectLst/>
                          <a:latin typeface="+mn-lt"/>
                        </a:rPr>
                        <a:t> </a:t>
                      </a:r>
                      <a:r>
                        <a:rPr lang="en-ZA" sz="1100" dirty="0">
                          <a:effectLst/>
                          <a:latin typeface="+mn-lt"/>
                        </a:rPr>
                        <a:t>and their beneficiaries</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100" dirty="0" smtClean="0">
                          <a:effectLst/>
                          <a:latin typeface="+mn-lt"/>
                        </a:rPr>
                        <a:t>Update </a:t>
                      </a:r>
                      <a:r>
                        <a:rPr lang="en-ZA" sz="1100" dirty="0">
                          <a:effectLst/>
                          <a:latin typeface="+mn-lt"/>
                        </a:rPr>
                        <a:t>their information with the DMV to ensure that eligible Military veterans are provided with </a:t>
                      </a:r>
                      <a:r>
                        <a:rPr lang="en-ZA" sz="1100" dirty="0" smtClean="0">
                          <a:effectLst/>
                          <a:latin typeface="+mn-lt"/>
                        </a:rPr>
                        <a:t>benefits</a:t>
                      </a:r>
                      <a:endParaRPr lang="en-ZA" sz="1100" dirty="0">
                        <a:effectLst/>
                        <a:latin typeface="+mn-lt"/>
                      </a:endParaRPr>
                    </a:p>
                  </a:txBody>
                  <a:tcPr marL="18911" marR="18911" marT="9455" marB="9455"/>
                </a:tc>
                <a:tc rowSpan="2">
                  <a:txBody>
                    <a:bodyPr/>
                    <a:lstStyle/>
                    <a:p>
                      <a:pPr algn="ctr">
                        <a:lnSpc>
                          <a:spcPct val="150000"/>
                        </a:lnSpc>
                        <a:spcAft>
                          <a:spcPts val="0"/>
                        </a:spcAft>
                      </a:pPr>
                      <a:r>
                        <a:rPr lang="en-US" sz="1100" dirty="0" smtClean="0">
                          <a:effectLst/>
                          <a:latin typeface="+mn-lt"/>
                        </a:rPr>
                        <a:t>Possible duplications with the line function departments</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c rowSpan="2">
                  <a:txBody>
                    <a:bodyPr/>
                    <a:lstStyle/>
                    <a:p>
                      <a:pPr algn="ctr">
                        <a:lnSpc>
                          <a:spcPct val="150000"/>
                        </a:lnSpc>
                        <a:spcAft>
                          <a:spcPts val="0"/>
                        </a:spcAft>
                      </a:pPr>
                      <a:r>
                        <a:rPr lang="en-ZA" sz="1100" dirty="0">
                          <a:effectLst/>
                          <a:latin typeface="+mn-lt"/>
                        </a:rPr>
                        <a:t>Yes</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c rowSpan="2">
                  <a:txBody>
                    <a:bodyPr/>
                    <a:lstStyle/>
                    <a:p>
                      <a:pPr algn="ctr">
                        <a:lnSpc>
                          <a:spcPct val="150000"/>
                        </a:lnSpc>
                        <a:spcAft>
                          <a:spcPts val="0"/>
                        </a:spcAft>
                      </a:pPr>
                      <a:r>
                        <a:rPr lang="en-ZA" sz="1100" dirty="0" smtClean="0">
                          <a:effectLst/>
                          <a:latin typeface="+mn-lt"/>
                          <a:ea typeface="Calibri" panose="020F0502020204030204" pitchFamily="34" charset="0"/>
                          <a:cs typeface="Arial" panose="020B0604020202020204" pitchFamily="34" charset="0"/>
                        </a:rPr>
                        <a:t>Inside Mandate </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c rowSpan="2">
                  <a:txBody>
                    <a:bodyPr/>
                    <a:lstStyle/>
                    <a:p>
                      <a:pPr>
                        <a:lnSpc>
                          <a:spcPct val="150000"/>
                        </a:lnSpc>
                        <a:spcAft>
                          <a:spcPts val="0"/>
                        </a:spcAft>
                      </a:pPr>
                      <a:r>
                        <a:rPr lang="en-ZA" sz="1100" dirty="0">
                          <a:effectLst/>
                          <a:latin typeface="+mn-lt"/>
                        </a:rPr>
                        <a:t>No ICT systems and adequate systems </a:t>
                      </a:r>
                      <a:endParaRPr lang="en-ZA" sz="1100" dirty="0">
                        <a:effectLst/>
                        <a:latin typeface="+mn-lt"/>
                        <a:ea typeface="Calibri" panose="020F0502020204030204" pitchFamily="34" charset="0"/>
                        <a:cs typeface="Arial" panose="020B0604020202020204" pitchFamily="34" charset="0"/>
                      </a:endParaRPr>
                    </a:p>
                  </a:txBody>
                  <a:tcPr marL="18911" marR="18911" marT="9455" marB="9455"/>
                </a:tc>
              </a:tr>
              <a:tr h="1150530">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dirty="0" smtClean="0">
                          <a:effectLst/>
                          <a:latin typeface="+mn-lt"/>
                        </a:rPr>
                        <a:t>Ensure that resources provided to them are used responsibly </a:t>
                      </a:r>
                      <a:endParaRPr lang="en-ZA" sz="1100" dirty="0" smtClean="0">
                        <a:effectLst/>
                        <a:latin typeface="+mn-lt"/>
                        <a:ea typeface="Calibri" panose="020F0502020204030204" pitchFamily="34" charset="0"/>
                        <a:cs typeface="Arial" panose="020B0604020202020204" pitchFamily="34" charset="0"/>
                      </a:endParaRPr>
                    </a:p>
                  </a:txBody>
                  <a:tcPr marL="18911" marR="18911" marT="9455" marB="9455">
                    <a:solidFill>
                      <a:schemeClr val="bg2">
                        <a:lumMod val="60000"/>
                        <a:lumOff val="40000"/>
                      </a:schemeClr>
                    </a:solidFill>
                  </a:tcP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r h="1962930">
                <a:tc>
                  <a:txBody>
                    <a:bodyPr/>
                    <a:lstStyle/>
                    <a:p>
                      <a:pPr>
                        <a:lnSpc>
                          <a:spcPct val="150000"/>
                        </a:lnSpc>
                        <a:spcAft>
                          <a:spcPts val="0"/>
                        </a:spcAft>
                      </a:pPr>
                      <a:r>
                        <a:rPr lang="en-ZA" sz="1100" dirty="0" smtClean="0">
                          <a:solidFill>
                            <a:schemeClr val="tx1"/>
                          </a:solidFill>
                          <a:effectLst/>
                          <a:latin typeface="+mn-lt"/>
                        </a:rPr>
                        <a:t>SANMVA</a:t>
                      </a:r>
                      <a:endParaRPr lang="en-ZA" sz="11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20000"/>
                        <a:lumOff val="80000"/>
                      </a:schemeClr>
                    </a:solidFill>
                  </a:tcPr>
                </a:tc>
                <a:tc>
                  <a:txBody>
                    <a:bodyPr/>
                    <a:lstStyle/>
                    <a:p>
                      <a:pPr>
                        <a:lnSpc>
                          <a:spcPct val="150000"/>
                        </a:lnSpc>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To represent the interest of the Military Veterans Organisations </a:t>
                      </a:r>
                      <a:r>
                        <a:rPr lang="en-ZA" sz="1100" dirty="0" smtClean="0">
                          <a:effectLst/>
                          <a:latin typeface="Arial" panose="020B0604020202020204" pitchFamily="34" charset="0"/>
                          <a:ea typeface="Times New Roman" panose="02020603050405020304" pitchFamily="18" charset="0"/>
                          <a:cs typeface="Arial" panose="020B0604020202020204" pitchFamily="34" charset="0"/>
                        </a:rPr>
                        <a:t>Nationally</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nSpc>
                          <a:spcPct val="150000"/>
                        </a:lnSpc>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Advice the Minister with regards to  the matters relating to legislation and policy on matters affecting the affairs of military veterans</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nSpc>
                          <a:spcPct val="150000"/>
                        </a:lnSpc>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Individual Military Veterans Associations</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nSpc>
                          <a:spcPct val="150000"/>
                        </a:lnSpc>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Limited</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nSpc>
                          <a:spcPct val="150000"/>
                        </a:lnSpc>
                        <a:spcAft>
                          <a:spcPts val="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Inside Mandate </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nSpc>
                          <a:spcPct val="150000"/>
                        </a:lnSpc>
                        <a:spcAft>
                          <a:spcPts val="0"/>
                        </a:spcAft>
                      </a:pPr>
                      <a:r>
                        <a:rPr lang="en-ZA" sz="1100" dirty="0" smtClean="0">
                          <a:effectLst/>
                          <a:latin typeface="Arial" panose="020B0604020202020204" pitchFamily="34" charset="0"/>
                          <a:ea typeface="Times New Roman" panose="02020603050405020304" pitchFamily="18" charset="0"/>
                          <a:cs typeface="Arial" panose="020B0604020202020204" pitchFamily="34" charset="0"/>
                        </a:rPr>
                        <a:t>Sufficient</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r>
            </a:tbl>
          </a:graphicData>
        </a:graphic>
      </p:graphicFrame>
      <p:sp>
        <p:nvSpPr>
          <p:cNvPr id="6" name="Slide Number Placeholder 5"/>
          <p:cNvSpPr>
            <a:spLocks noGrp="1"/>
          </p:cNvSpPr>
          <p:nvPr>
            <p:ph type="sldNum" sz="quarter" idx="12"/>
          </p:nvPr>
        </p:nvSpPr>
        <p:spPr>
          <a:xfrm>
            <a:off x="3985034" y="6323297"/>
            <a:ext cx="1578264" cy="365125"/>
          </a:xfrm>
        </p:spPr>
        <p:txBody>
          <a:bodyPr/>
          <a:lstStyle/>
          <a:p>
            <a:fld id="{7B1C6805-EAF3-CC4B-883D-0BA841DD8C88}" type="slidenum">
              <a:rPr lang="en-US" b="1" smtClean="0">
                <a:solidFill>
                  <a:schemeClr val="tx1"/>
                </a:solidFill>
              </a:rPr>
              <a:t>22</a:t>
            </a:fld>
            <a:endParaRPr lang="en-US" b="1" dirty="0">
              <a:solidFill>
                <a:schemeClr val="tx1"/>
              </a:solidFill>
            </a:endParaRPr>
          </a:p>
        </p:txBody>
      </p:sp>
    </p:spTree>
    <p:extLst>
      <p:ext uri="{BB962C8B-B14F-4D97-AF65-F5344CB8AC3E}">
        <p14:creationId xmlns:p14="http://schemas.microsoft.com/office/powerpoint/2010/main" val="732978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ANALYSIS…….(2)</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539211984"/>
              </p:ext>
            </p:extLst>
          </p:nvPr>
        </p:nvGraphicFramePr>
        <p:xfrm>
          <a:off x="60090" y="438151"/>
          <a:ext cx="9012194" cy="5537136"/>
        </p:xfrm>
        <a:graphic>
          <a:graphicData uri="http://schemas.openxmlformats.org/drawingml/2006/table">
            <a:tbl>
              <a:tblPr firstRow="1" bandRow="1">
                <a:tableStyleId>{5C22544A-7EE6-4342-B048-85BDC9FD1C3A}</a:tableStyleId>
              </a:tblPr>
              <a:tblGrid>
                <a:gridCol w="1422124"/>
                <a:gridCol w="1303163"/>
                <a:gridCol w="1418519"/>
                <a:gridCol w="1468986"/>
                <a:gridCol w="1018380"/>
                <a:gridCol w="1303163"/>
                <a:gridCol w="1077859"/>
              </a:tblGrid>
              <a:tr h="278113">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2248114">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ZA" sz="1200" dirty="0" smtClean="0">
                          <a:solidFill>
                            <a:schemeClr val="tx1"/>
                          </a:solidFill>
                          <a:effectLst/>
                          <a:latin typeface="+mn-lt"/>
                        </a:rPr>
                        <a:t>Appeals Board </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To consider any appeal lodged against any decision which adversely affect the rights of the military veterans</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To promote fair administration of justice</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a:effectLst/>
                          <a:latin typeface="+mn-lt"/>
                          <a:ea typeface="Times New Roman" panose="02020603050405020304" pitchFamily="18" charset="0"/>
                          <a:cs typeface="Arial" panose="020B0604020202020204" pitchFamily="34" charset="0"/>
                        </a:rPr>
                        <a:t>None</a:t>
                      </a:r>
                      <a:endParaRPr lang="en-ZA" sz="120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a:effectLst/>
                          <a:latin typeface="+mn-lt"/>
                          <a:ea typeface="Times New Roman" panose="02020603050405020304" pitchFamily="18" charset="0"/>
                          <a:cs typeface="Arial" panose="020B0604020202020204" pitchFamily="34" charset="0"/>
                        </a:rPr>
                        <a:t>Limited</a:t>
                      </a:r>
                      <a:endParaRPr lang="en-ZA" sz="120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smtClean="0">
                          <a:effectLst/>
                          <a:latin typeface="+mn-lt"/>
                          <a:ea typeface="Times New Roman" panose="02020603050405020304" pitchFamily="18" charset="0"/>
                          <a:cs typeface="Arial" panose="020B0604020202020204" pitchFamily="34" charset="0"/>
                        </a:rPr>
                        <a:t>Inside Mandate </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Sufficient</a:t>
                      </a:r>
                      <a:endParaRPr lang="en-ZA" sz="1200" dirty="0">
                        <a:effectLst/>
                        <a:latin typeface="+mn-lt"/>
                        <a:ea typeface="Calibri" panose="020F0502020204030204" pitchFamily="34" charset="0"/>
                        <a:cs typeface="Arial" panose="020B0604020202020204" pitchFamily="34" charset="0"/>
                      </a:endParaRPr>
                    </a:p>
                  </a:txBody>
                  <a:tcPr/>
                </a:tc>
              </a:tr>
              <a:tr h="2172832">
                <a:tc>
                  <a:txBody>
                    <a:bodyPr/>
                    <a:lstStyle/>
                    <a:p>
                      <a:pPr>
                        <a:lnSpc>
                          <a:spcPct val="150000"/>
                        </a:lnSpc>
                        <a:spcAft>
                          <a:spcPts val="0"/>
                        </a:spcAft>
                      </a:pPr>
                      <a:r>
                        <a:rPr lang="en-ZA" sz="1200" dirty="0" smtClean="0">
                          <a:effectLst/>
                          <a:latin typeface="+mn-lt"/>
                        </a:rPr>
                        <a:t>Advisory Council</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ea typeface="Times New Roman" panose="02020603050405020304" pitchFamily="18" charset="0"/>
                          <a:cs typeface="Arial" panose="020B0604020202020204" pitchFamily="34" charset="0"/>
                        </a:rPr>
                        <a:t>To advice the Minister on any matter relating to the legislation and policy and applicable</a:t>
                      </a:r>
                      <a:endParaRPr lang="en-ZA" sz="120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To ensure that the Minister is provided with expert advice to make informed </a:t>
                      </a:r>
                      <a:r>
                        <a:rPr lang="en-ZA" sz="1200" dirty="0" smtClean="0">
                          <a:effectLst/>
                          <a:latin typeface="+mn-lt"/>
                          <a:ea typeface="Times New Roman" panose="02020603050405020304" pitchFamily="18" charset="0"/>
                          <a:cs typeface="Arial" panose="020B0604020202020204" pitchFamily="34" charset="0"/>
                        </a:rPr>
                        <a:t>decisions</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None</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mn-lt"/>
                          <a:ea typeface="Times New Roman" panose="02020603050405020304" pitchFamily="18" charset="0"/>
                          <a:cs typeface="Arial" panose="020B0604020202020204" pitchFamily="34" charset="0"/>
                        </a:rPr>
                        <a:t>Limited</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smtClean="0">
                          <a:effectLst/>
                          <a:latin typeface="+mn-lt"/>
                          <a:ea typeface="Times New Roman" panose="02020603050405020304" pitchFamily="18" charset="0"/>
                          <a:cs typeface="Arial" panose="020B0604020202020204" pitchFamily="34" charset="0"/>
                        </a:rPr>
                        <a:t>Inside Mandate </a:t>
                      </a:r>
                      <a:endParaRPr lang="en-ZA" sz="1200" dirty="0">
                        <a:effectLst/>
                        <a:latin typeface="+mn-lt"/>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smtClean="0">
                          <a:effectLst/>
                          <a:latin typeface="+mn-lt"/>
                          <a:ea typeface="Times New Roman" panose="02020603050405020304" pitchFamily="18" charset="0"/>
                          <a:cs typeface="Arial" panose="020B0604020202020204" pitchFamily="34" charset="0"/>
                        </a:rPr>
                        <a:t>Limited</a:t>
                      </a:r>
                      <a:endParaRPr lang="en-ZA" sz="1200" dirty="0">
                        <a:effectLst/>
                        <a:latin typeface="+mn-lt"/>
                        <a:ea typeface="Calibri" panose="020F0502020204030204" pitchFamily="34" charset="0"/>
                        <a:cs typeface="Arial" panose="020B0604020202020204" pitchFamily="34" charset="0"/>
                      </a:endParaRPr>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23</a:t>
            </a:fld>
            <a:endParaRPr lang="en-US" b="1" dirty="0">
              <a:solidFill>
                <a:schemeClr val="tx1"/>
              </a:solidFill>
            </a:endParaRPr>
          </a:p>
        </p:txBody>
      </p:sp>
    </p:spTree>
    <p:extLst>
      <p:ext uri="{BB962C8B-B14F-4D97-AF65-F5344CB8AC3E}">
        <p14:creationId xmlns:p14="http://schemas.microsoft.com/office/powerpoint/2010/main" val="2183337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ANALYSIS……(3)</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4081213158"/>
              </p:ext>
            </p:extLst>
          </p:nvPr>
        </p:nvGraphicFramePr>
        <p:xfrm>
          <a:off x="60090" y="438151"/>
          <a:ext cx="9012192" cy="5561206"/>
        </p:xfrm>
        <a:graphic>
          <a:graphicData uri="http://schemas.openxmlformats.org/drawingml/2006/table">
            <a:tbl>
              <a:tblPr firstRow="1" bandRow="1">
                <a:tableStyleId>{5C22544A-7EE6-4342-B048-85BDC9FD1C3A}</a:tableStyleId>
              </a:tblPr>
              <a:tblGrid>
                <a:gridCol w="1290090"/>
                <a:gridCol w="1806124"/>
                <a:gridCol w="1400669"/>
                <a:gridCol w="1290089"/>
                <a:gridCol w="844199"/>
                <a:gridCol w="1303163"/>
                <a:gridCol w="1077858"/>
              </a:tblGrid>
              <a:tr h="1185234">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499217">
                <a:tc rowSpan="3">
                  <a:txBody>
                    <a:bodyPr/>
                    <a:lstStyle/>
                    <a:p>
                      <a:pPr>
                        <a:lnSpc>
                          <a:spcPct val="150000"/>
                        </a:lnSpc>
                        <a:spcAft>
                          <a:spcPts val="0"/>
                        </a:spcAft>
                      </a:pPr>
                      <a:r>
                        <a:rPr lang="en-ZA" sz="1200" dirty="0">
                          <a:effectLst/>
                          <a:latin typeface="+mn-lt"/>
                        </a:rPr>
                        <a:t>Department of Defence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marL="0" indent="0">
                        <a:lnSpc>
                          <a:spcPct val="150000"/>
                        </a:lnSpc>
                        <a:spcAft>
                          <a:spcPts val="0"/>
                        </a:spcAft>
                        <a:buFont typeface="Arial" panose="020B0604020202020204" pitchFamily="34" charset="0"/>
                        <a:buNone/>
                      </a:pPr>
                      <a:r>
                        <a:rPr lang="en-ZA" sz="1200" dirty="0">
                          <a:effectLst/>
                          <a:latin typeface="+mn-lt"/>
                        </a:rPr>
                        <a:t>Facilitate Access to Healthcare and Dedicated Counselling and Treatment for Military Veterans</a:t>
                      </a:r>
                      <a:r>
                        <a:rPr lang="en-ZA" sz="1200" dirty="0" smtClean="0">
                          <a:effectLst/>
                          <a:latin typeface="+mn-lt"/>
                        </a:rPr>
                        <a:t>.</a:t>
                      </a:r>
                      <a:endParaRPr lang="en-ZA" sz="1200" dirty="0">
                        <a:effectLst/>
                        <a:latin typeface="+mn-lt"/>
                      </a:endParaRPr>
                    </a:p>
                  </a:txBody>
                  <a:tcPr marL="18911" marR="18911" marT="9455" marB="9455"/>
                </a:tc>
                <a:tc rowSpan="3">
                  <a:txBody>
                    <a:bodyPr/>
                    <a:lstStyle/>
                    <a:p>
                      <a:pPr>
                        <a:lnSpc>
                          <a:spcPct val="150000"/>
                        </a:lnSpc>
                        <a:spcAft>
                          <a:spcPts val="0"/>
                        </a:spcAft>
                      </a:pPr>
                      <a:r>
                        <a:rPr lang="en-ZA" sz="1200" dirty="0">
                          <a:effectLst/>
                          <a:latin typeface="+mn-lt"/>
                        </a:rPr>
                        <a:t>Ensure that information contained in the database is secured and credible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rowSpan="3">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3">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3">
                  <a:txBody>
                    <a:bodyPr/>
                    <a:lstStyle/>
                    <a:p>
                      <a:pPr algn="ctr">
                        <a:lnSpc>
                          <a:spcPct val="150000"/>
                        </a:lnSpc>
                        <a:spcAft>
                          <a:spcPts val="0"/>
                        </a:spcAft>
                      </a:pPr>
                      <a:r>
                        <a:rPr lang="en-ZA" sz="1200" dirty="0">
                          <a:effectLst/>
                          <a:latin typeface="+mn-lt"/>
                        </a:rPr>
                        <a:t> </a:t>
                      </a:r>
                      <a:r>
                        <a:rPr lang="en-ZA" sz="1200" dirty="0" smtClean="0">
                          <a:effectLst/>
                          <a:latin typeface="+mn-lt"/>
                        </a:rPr>
                        <a:t>Inside </a:t>
                      </a:r>
                      <a:r>
                        <a:rPr lang="en-ZA" sz="1200" dirty="0">
                          <a:effectLst/>
                          <a:latin typeface="+mn-lt"/>
                        </a:rPr>
                        <a:t>Mandate</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3">
                  <a:txBody>
                    <a:bodyPr/>
                    <a:lstStyle/>
                    <a:p>
                      <a:pPr algn="ctr">
                        <a:lnSpc>
                          <a:spcPct val="150000"/>
                        </a:lnSpc>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r>
              <a:tr h="1108944">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marL="0" marR="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200" dirty="0" smtClean="0">
                          <a:effectLst/>
                          <a:latin typeface="+mn-lt"/>
                        </a:rPr>
                        <a:t>Provide medical panel for compensation benefit medical assessments</a:t>
                      </a:r>
                    </a:p>
                  </a:txBody>
                  <a:tcPr marL="18911" marR="18911" marT="9455" marB="9455"/>
                </a:tc>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r>
              <a:tr h="1767811">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marL="0" marR="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200" dirty="0" smtClean="0">
                          <a:effectLst/>
                          <a:latin typeface="+mn-lt"/>
                        </a:rPr>
                        <a:t>Provide for an integrated database management system with </a:t>
                      </a:r>
                      <a:r>
                        <a:rPr lang="en-ZA" sz="1200" dirty="0" err="1" smtClean="0">
                          <a:effectLst/>
                          <a:latin typeface="+mn-lt"/>
                        </a:rPr>
                        <a:t>DoD</a:t>
                      </a:r>
                      <a:r>
                        <a:rPr lang="en-ZA" sz="1200" dirty="0" smtClean="0">
                          <a:effectLst/>
                          <a:latin typeface="+mn-lt"/>
                        </a:rPr>
                        <a:t> to ensure seamless secure Military data file transfer </a:t>
                      </a:r>
                      <a:endParaRPr lang="en-ZA" sz="1200" dirty="0" smtClean="0">
                        <a:effectLst/>
                        <a:latin typeface="+mn-lt"/>
                        <a:ea typeface="Calibri" panose="020F0502020204030204" pitchFamily="34" charset="0"/>
                        <a:cs typeface="Arial" panose="020B0604020202020204" pitchFamily="34" charset="0"/>
                      </a:endParaRPr>
                    </a:p>
                    <a:p>
                      <a:pPr marL="171450" indent="-171450">
                        <a:lnSpc>
                          <a:spcPct val="150000"/>
                        </a:lnSpc>
                        <a:spcAft>
                          <a:spcPts val="0"/>
                        </a:spcAft>
                        <a:buFont typeface="Arial" panose="020B0604020202020204" pitchFamily="34" charset="0"/>
                        <a:buChar char="•"/>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vMerge="1">
                  <a:txBody>
                    <a:bodyPr/>
                    <a:lstStyle/>
                    <a:p>
                      <a:pPr algn="ctr">
                        <a:lnSpc>
                          <a:spcPct val="150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24</a:t>
            </a:fld>
            <a:endParaRPr lang="en-US" b="1" dirty="0">
              <a:solidFill>
                <a:schemeClr val="tx1"/>
              </a:solidFill>
            </a:endParaRPr>
          </a:p>
        </p:txBody>
      </p:sp>
    </p:spTree>
    <p:extLst>
      <p:ext uri="{BB962C8B-B14F-4D97-AF65-F5344CB8AC3E}">
        <p14:creationId xmlns:p14="http://schemas.microsoft.com/office/powerpoint/2010/main" val="81482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ANALYSIS………(4)</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758073073"/>
              </p:ext>
            </p:extLst>
          </p:nvPr>
        </p:nvGraphicFramePr>
        <p:xfrm>
          <a:off x="0" y="438152"/>
          <a:ext cx="9143998" cy="6476440"/>
        </p:xfrm>
        <a:graphic>
          <a:graphicData uri="http://schemas.openxmlformats.org/drawingml/2006/table">
            <a:tbl>
              <a:tblPr firstRow="1" bandRow="1">
                <a:tableStyleId>{5C22544A-7EE6-4342-B048-85BDC9FD1C3A}</a:tableStyleId>
              </a:tblPr>
              <a:tblGrid>
                <a:gridCol w="1442923"/>
                <a:gridCol w="1322222"/>
                <a:gridCol w="1439264"/>
                <a:gridCol w="1490470"/>
                <a:gridCol w="1033274"/>
                <a:gridCol w="1322222"/>
                <a:gridCol w="1093623"/>
              </a:tblGrid>
              <a:tr h="1080491">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350207">
                <a:tc>
                  <a:txBody>
                    <a:bodyPr/>
                    <a:lstStyle/>
                    <a:p>
                      <a:pPr>
                        <a:lnSpc>
                          <a:spcPct val="150000"/>
                        </a:lnSpc>
                        <a:spcAft>
                          <a:spcPts val="0"/>
                        </a:spcAft>
                      </a:pPr>
                      <a:r>
                        <a:rPr lang="en-ZA" sz="1200" dirty="0">
                          <a:effectLst/>
                          <a:latin typeface="+mn-lt"/>
                        </a:rPr>
                        <a:t>Department of Home Affairs</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Compare DMV database with the DHA population register</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Ensure that the information contained in the DMV database is correct</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None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Yes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Inside Mandate</a:t>
                      </a:r>
                    </a:p>
                    <a:p>
                      <a:pPr algn="ctr">
                        <a:lnSpc>
                          <a:spcPct val="150000"/>
                        </a:lnSpc>
                        <a:spcAft>
                          <a:spcPts val="0"/>
                        </a:spcAft>
                      </a:pPr>
                      <a:r>
                        <a:rPr lang="en-ZA" sz="1200">
                          <a:effectLst/>
                          <a:latin typeface="+mn-lt"/>
                        </a:rPr>
                        <a:t> </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r h="1420635">
                <a:tc>
                  <a:txBody>
                    <a:bodyPr/>
                    <a:lstStyle/>
                    <a:p>
                      <a:pP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National Treasury</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To provide adequate funding for military vets mandate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Ensure compliance with the PFMA</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None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Sufficient</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50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Inside Mandates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Limited</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a:tc>
              </a:tr>
              <a:tr h="1083838">
                <a:tc>
                  <a:txBody>
                    <a:bodyPr/>
                    <a:lstStyle/>
                    <a:p>
                      <a:pPr>
                        <a:lnSpc>
                          <a:spcPct val="150000"/>
                        </a:lnSpc>
                        <a:spcAft>
                          <a:spcPts val="0"/>
                        </a:spcAft>
                      </a:pPr>
                      <a:r>
                        <a:rPr lang="en-ZA" sz="1200" dirty="0">
                          <a:effectLst/>
                          <a:latin typeface="+mn-lt"/>
                        </a:rPr>
                        <a:t>Department of Sports, Arts and Culture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Facilitation of Heritage &amp; Memorial Programmes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Implementation of Heritage &amp; Memorial programme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None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Yes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Inside Mandate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r h="1350207">
                <a:tc>
                  <a:txBody>
                    <a:bodyPr/>
                    <a:lstStyle/>
                    <a:p>
                      <a:pPr>
                        <a:lnSpc>
                          <a:spcPct val="150000"/>
                        </a:lnSpc>
                        <a:spcAft>
                          <a:spcPts val="0"/>
                        </a:spcAft>
                      </a:pPr>
                      <a:r>
                        <a:rPr lang="en-ZA" sz="1200">
                          <a:effectLst/>
                          <a:latin typeface="+mn-lt"/>
                        </a:rPr>
                        <a:t>Department of Human Settlements, Water and Sanitation</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Facilitate the access of Housing to military Veterans</a:t>
                      </a:r>
                    </a:p>
                    <a:p>
                      <a:pPr>
                        <a:lnSpc>
                          <a:spcPct val="150000"/>
                        </a:lnSpc>
                        <a:spcAft>
                          <a:spcPts val="0"/>
                        </a:spcAft>
                      </a:pPr>
                      <a:r>
                        <a:rPr lang="en-ZA" sz="1200">
                          <a:effectLst/>
                          <a:latin typeface="+mn-lt"/>
                        </a:rPr>
                        <a:t> </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Provisions of Housing services to the military veterans </a:t>
                      </a:r>
                    </a:p>
                    <a:p>
                      <a:pPr>
                        <a:lnSpc>
                          <a:spcPct val="150000"/>
                        </a:lnSpc>
                        <a:spcAft>
                          <a:spcPts val="0"/>
                        </a:spcAft>
                      </a:pPr>
                      <a:r>
                        <a:rPr lang="en-ZA" sz="1200">
                          <a:effectLst/>
                          <a:latin typeface="+mn-lt"/>
                        </a:rPr>
                        <a:t> </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Inside mandate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bl>
          </a:graphicData>
        </a:graphic>
      </p:graphicFrame>
      <p:sp>
        <p:nvSpPr>
          <p:cNvPr id="6" name="Slide Number Placeholder 5"/>
          <p:cNvSpPr>
            <a:spLocks noGrp="1"/>
          </p:cNvSpPr>
          <p:nvPr>
            <p:ph type="sldNum" sz="quarter" idx="12"/>
          </p:nvPr>
        </p:nvSpPr>
        <p:spPr>
          <a:xfrm>
            <a:off x="4566185" y="6492874"/>
            <a:ext cx="1578264" cy="365125"/>
          </a:xfrm>
        </p:spPr>
        <p:txBody>
          <a:bodyPr/>
          <a:lstStyle/>
          <a:p>
            <a:fld id="{7B1C6805-EAF3-CC4B-883D-0BA841DD8C88}" type="slidenum">
              <a:rPr lang="en-US" b="1" smtClean="0">
                <a:solidFill>
                  <a:schemeClr val="tx1"/>
                </a:solidFill>
              </a:rPr>
              <a:t>25</a:t>
            </a:fld>
            <a:endParaRPr lang="en-US" b="1" dirty="0">
              <a:solidFill>
                <a:schemeClr val="tx1"/>
              </a:solidFill>
            </a:endParaRPr>
          </a:p>
        </p:txBody>
      </p:sp>
    </p:spTree>
    <p:extLst>
      <p:ext uri="{BB962C8B-B14F-4D97-AF65-F5344CB8AC3E}">
        <p14:creationId xmlns:p14="http://schemas.microsoft.com/office/powerpoint/2010/main" val="3402874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 …….(5)</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849212230"/>
              </p:ext>
            </p:extLst>
          </p:nvPr>
        </p:nvGraphicFramePr>
        <p:xfrm>
          <a:off x="1" y="425513"/>
          <a:ext cx="9072282" cy="5734876"/>
        </p:xfrm>
        <a:graphic>
          <a:graphicData uri="http://schemas.openxmlformats.org/drawingml/2006/table">
            <a:tbl>
              <a:tblPr firstRow="1" bandRow="1">
                <a:tableStyleId>{5C22544A-7EE6-4342-B048-85BDC9FD1C3A}</a:tableStyleId>
              </a:tblPr>
              <a:tblGrid>
                <a:gridCol w="1431606"/>
                <a:gridCol w="1311852"/>
                <a:gridCol w="1427977"/>
                <a:gridCol w="1478780"/>
                <a:gridCol w="1025170"/>
                <a:gridCol w="1311852"/>
                <a:gridCol w="1085045"/>
              </a:tblGrid>
              <a:tr h="1068141">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014706">
                <a:tc rowSpan="2">
                  <a:txBody>
                    <a:bodyPr/>
                    <a:lstStyle/>
                    <a:p>
                      <a:pPr>
                        <a:lnSpc>
                          <a:spcPct val="150000"/>
                        </a:lnSpc>
                        <a:spcAft>
                          <a:spcPts val="0"/>
                        </a:spcAft>
                      </a:pPr>
                      <a:r>
                        <a:rPr lang="en-ZA" sz="1200" dirty="0">
                          <a:effectLst/>
                          <a:latin typeface="+mn-lt"/>
                        </a:rPr>
                        <a:t>Department of Higher Education, Science and Technology</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Facilitation of Training and Skills Development</a:t>
                      </a:r>
                      <a:r>
                        <a:rPr lang="en-ZA" sz="1200" dirty="0" smtClean="0">
                          <a:effectLst/>
                          <a:latin typeface="+mn-lt"/>
                        </a:rPr>
                        <a:t>.</a:t>
                      </a:r>
                      <a:endParaRPr lang="en-ZA" sz="1200" dirty="0">
                        <a:effectLst/>
                        <a:latin typeface="+mn-lt"/>
                      </a:endParaRPr>
                    </a:p>
                  </a:txBody>
                  <a:tcPr marL="18911" marR="18911" marT="9455" marB="9455"/>
                </a:tc>
                <a:tc>
                  <a:txBody>
                    <a:bodyPr/>
                    <a:lstStyle/>
                    <a:p>
                      <a:pPr>
                        <a:lnSpc>
                          <a:spcPct val="150000"/>
                        </a:lnSpc>
                        <a:spcAft>
                          <a:spcPts val="0"/>
                        </a:spcAft>
                      </a:pPr>
                      <a:r>
                        <a:rPr lang="en-ZA" sz="1200" dirty="0">
                          <a:effectLst/>
                          <a:latin typeface="+mn-lt"/>
                        </a:rPr>
                        <a:t>Implementation of Training &amp; Skills </a:t>
                      </a:r>
                      <a:r>
                        <a:rPr lang="en-ZA" sz="1200" dirty="0" smtClean="0">
                          <a:effectLst/>
                          <a:latin typeface="+mn-lt"/>
                        </a:rPr>
                        <a:t>Development</a:t>
                      </a:r>
                      <a:endParaRPr lang="en-ZA" sz="1200" dirty="0">
                        <a:effectLst/>
                        <a:latin typeface="+mn-lt"/>
                      </a:endParaRPr>
                    </a:p>
                  </a:txBody>
                  <a:tcPr marL="18911" marR="18911" marT="9455" marB="9455"/>
                </a:tc>
                <a:tc rowSpan="2">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2">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2">
                  <a:txBody>
                    <a:bodyPr/>
                    <a:lstStyle/>
                    <a:p>
                      <a:pPr algn="ctr">
                        <a:lnSpc>
                          <a:spcPct val="150000"/>
                        </a:lnSpc>
                        <a:spcAft>
                          <a:spcPts val="0"/>
                        </a:spcAft>
                      </a:pPr>
                      <a:r>
                        <a:rPr lang="en-ZA" sz="1200" dirty="0">
                          <a:effectLst/>
                          <a:latin typeface="+mn-lt"/>
                        </a:rPr>
                        <a:t>Outside Mandate</a:t>
                      </a:r>
                    </a:p>
                    <a:p>
                      <a:pPr algn="ct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rowSpan="2">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r>
              <a:tr h="1880300">
                <a:tc vMerge="1">
                  <a:txBody>
                    <a:bodyPr/>
                    <a:lstStyle/>
                    <a:p>
                      <a:endParaRPr lang="en-ZA"/>
                    </a:p>
                  </a:txBody>
                  <a:tcPr/>
                </a:tc>
                <a:tc>
                  <a:txBody>
                    <a:bodyPr/>
                    <a:lstStyle/>
                    <a:p>
                      <a:pPr>
                        <a:lnSpc>
                          <a:spcPct val="150000"/>
                        </a:lnSpc>
                        <a:spcAft>
                          <a:spcPts val="0"/>
                        </a:spcAft>
                      </a:pPr>
                      <a:r>
                        <a:rPr lang="en-ZA" sz="1200" dirty="0">
                          <a:effectLst/>
                          <a:latin typeface="+mn-lt"/>
                        </a:rPr>
                        <a:t> </a:t>
                      </a:r>
                      <a:r>
                        <a:rPr lang="en-ZA" sz="1200" dirty="0" smtClean="0">
                          <a:effectLst/>
                          <a:latin typeface="+mn-lt"/>
                        </a:rPr>
                        <a:t>Facilitate </a:t>
                      </a:r>
                      <a:r>
                        <a:rPr lang="en-ZA" sz="1200" dirty="0">
                          <a:effectLst/>
                          <a:latin typeface="+mn-lt"/>
                        </a:rPr>
                        <a:t>the access of Education to the military veterans and their dependants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smtClean="0">
                          <a:effectLst/>
                          <a:latin typeface="+mn-lt"/>
                        </a:rPr>
                        <a:t>Provision </a:t>
                      </a:r>
                      <a:r>
                        <a:rPr lang="en-ZA" sz="1200" dirty="0">
                          <a:effectLst/>
                          <a:latin typeface="+mn-lt"/>
                        </a:rPr>
                        <a:t>of education support services to the military veterans and their dependants</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r>
              <a:tr h="1613788">
                <a:tc>
                  <a:txBody>
                    <a:bodyPr/>
                    <a:lstStyle/>
                    <a:p>
                      <a:pPr>
                        <a:lnSpc>
                          <a:spcPct val="150000"/>
                        </a:lnSpc>
                        <a:spcAft>
                          <a:spcPts val="0"/>
                        </a:spcAft>
                      </a:pPr>
                      <a:r>
                        <a:rPr lang="en-ZA" sz="1200" dirty="0">
                          <a:effectLst/>
                          <a:latin typeface="+mn-lt"/>
                        </a:rPr>
                        <a:t>Department of Basic Education</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Facilitate the access of the Education </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Provision of education support services to the Military Veterans and their Dependants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Outside Mandate</a:t>
                      </a:r>
                    </a:p>
                    <a:p>
                      <a:pPr algn="ct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26</a:t>
            </a:fld>
            <a:endParaRPr lang="en-US" b="1" dirty="0">
              <a:solidFill>
                <a:schemeClr val="tx1"/>
              </a:solidFill>
            </a:endParaRPr>
          </a:p>
        </p:txBody>
      </p:sp>
    </p:spTree>
    <p:extLst>
      <p:ext uri="{BB962C8B-B14F-4D97-AF65-F5344CB8AC3E}">
        <p14:creationId xmlns:p14="http://schemas.microsoft.com/office/powerpoint/2010/main" val="3532791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 y="-316872"/>
            <a:ext cx="9144000" cy="644089"/>
          </a:xfrm>
          <a:solidFill>
            <a:schemeClr val="bg1"/>
          </a:solidFill>
        </p:spPr>
        <p:txBody>
          <a:bodyPr>
            <a:normAutofit fontScale="90000"/>
          </a:bodyPr>
          <a:lstStyle/>
          <a:p>
            <a:pPr lvl="1" algn="ctr"/>
            <a:r>
              <a:rPr lang="en-ZA" b="1" dirty="0" smtClean="0">
                <a:solidFill>
                  <a:srgbClr val="00B050"/>
                </a:solidFill>
              </a:rPr>
              <a:t/>
            </a:r>
            <a:br>
              <a:rPr lang="en-ZA" b="1" dirty="0" smtClean="0">
                <a:solidFill>
                  <a:srgbClr val="00B050"/>
                </a:solidFill>
              </a:rPr>
            </a:br>
            <a:r>
              <a:rPr lang="en-ZA" sz="2000" b="1" dirty="0" smtClean="0">
                <a:solidFill>
                  <a:srgbClr val="00B050"/>
                </a:solidFill>
                <a:latin typeface="+mj-lt"/>
              </a:rPr>
              <a:t>STAKEHOLDER ANALYSIS …….(6)</a:t>
            </a:r>
            <a:endParaRPr lang="en-ZA" sz="2000"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376830430"/>
              </p:ext>
            </p:extLst>
          </p:nvPr>
        </p:nvGraphicFramePr>
        <p:xfrm>
          <a:off x="-11630" y="438149"/>
          <a:ext cx="9155630" cy="5393938"/>
        </p:xfrm>
        <a:graphic>
          <a:graphicData uri="http://schemas.openxmlformats.org/drawingml/2006/table">
            <a:tbl>
              <a:tblPr firstRow="1" bandRow="1">
                <a:tableStyleId>{5C22544A-7EE6-4342-B048-85BDC9FD1C3A}</a:tableStyleId>
              </a:tblPr>
              <a:tblGrid>
                <a:gridCol w="1444759"/>
                <a:gridCol w="1323904"/>
                <a:gridCol w="1441096"/>
                <a:gridCol w="1492365"/>
                <a:gridCol w="1034588"/>
                <a:gridCol w="1323904"/>
                <a:gridCol w="1095014"/>
              </a:tblGrid>
              <a:tr h="1270428">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270428">
                <a:tc>
                  <a:txBody>
                    <a:bodyPr/>
                    <a:lstStyle/>
                    <a:p>
                      <a:pPr>
                        <a:lnSpc>
                          <a:spcPct val="150000"/>
                        </a:lnSpc>
                        <a:spcAft>
                          <a:spcPts val="0"/>
                        </a:spcAft>
                      </a:pPr>
                      <a:r>
                        <a:rPr lang="en-ZA" sz="1200" dirty="0">
                          <a:effectLst/>
                          <a:latin typeface="+mn-lt"/>
                        </a:rPr>
                        <a:t>Department of Small Business Development</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Facilitation of Business Empowerment  Programmes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Implementation of Business Empowerment Programmes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a:txBody>
                    <a:bodyPr/>
                    <a:lstStyle/>
                    <a:p>
                      <a:pPr algn="ctr">
                        <a:lnSpc>
                          <a:spcPct val="150000"/>
                        </a:lnSpc>
                        <a:spcAft>
                          <a:spcPts val="0"/>
                        </a:spcAft>
                      </a:pPr>
                      <a:r>
                        <a:rPr lang="en-ZA" sz="1200" dirty="0">
                          <a:effectLst/>
                          <a:latin typeface="+mn-lt"/>
                        </a:rPr>
                        <a:t>Inside Mandate</a:t>
                      </a:r>
                    </a:p>
                    <a:p>
                      <a:pPr algn="ct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nchor="ctr"/>
                </a:tc>
              </a:tr>
              <a:tr h="1582654">
                <a:tc>
                  <a:txBody>
                    <a:bodyPr/>
                    <a:lstStyle/>
                    <a:p>
                      <a:pPr>
                        <a:lnSpc>
                          <a:spcPct val="150000"/>
                        </a:lnSpc>
                        <a:spcAft>
                          <a:spcPts val="0"/>
                        </a:spcAft>
                      </a:pPr>
                      <a:r>
                        <a:rPr lang="en-ZA" sz="1200" dirty="0">
                          <a:effectLst/>
                          <a:latin typeface="+mn-lt"/>
                        </a:rPr>
                        <a:t>Department of Social Development</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Provide Social assistance to Military Veterans in need and eligible for such support</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Provide Social support services in line with the DMV and DSD MoU where required</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Available within DSD mandate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Yes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Limited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r h="1270428">
                <a:tc>
                  <a:txBody>
                    <a:bodyPr/>
                    <a:lstStyle/>
                    <a:p>
                      <a:pPr>
                        <a:lnSpc>
                          <a:spcPct val="150000"/>
                        </a:lnSpc>
                        <a:spcAft>
                          <a:spcPts val="0"/>
                        </a:spcAft>
                      </a:pPr>
                      <a:r>
                        <a:rPr lang="en-ZA" sz="1200" dirty="0">
                          <a:effectLst/>
                          <a:latin typeface="+mn-lt"/>
                        </a:rPr>
                        <a:t>Department of Transport</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Facilitate access to subsidised transport to military veterans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Provisions of transport to the Military Veterans</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Yes</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a:effectLst/>
                          <a:latin typeface="+mn-lt"/>
                        </a:rPr>
                        <a:t>Outside Mandate</a:t>
                      </a:r>
                    </a:p>
                    <a:p>
                      <a:pPr algn="ct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27</a:t>
            </a:fld>
            <a:endParaRPr lang="en-US" b="1" dirty="0">
              <a:solidFill>
                <a:schemeClr val="tx1"/>
              </a:solidFill>
            </a:endParaRPr>
          </a:p>
        </p:txBody>
      </p:sp>
    </p:spTree>
    <p:extLst>
      <p:ext uri="{BB962C8B-B14F-4D97-AF65-F5344CB8AC3E}">
        <p14:creationId xmlns:p14="http://schemas.microsoft.com/office/powerpoint/2010/main" val="2682834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35"/>
            <a:ext cx="9144000" cy="644089"/>
          </a:xfrm>
          <a:solidFill>
            <a:schemeClr val="bg1"/>
          </a:solidFill>
        </p:spPr>
        <p:txBody>
          <a:bodyPr>
            <a:normAutofit/>
          </a:bodyPr>
          <a:lstStyle/>
          <a:p>
            <a:pPr lvl="1" algn="ctr"/>
            <a:r>
              <a:rPr lang="en-ZA" b="1" dirty="0" smtClean="0">
                <a:solidFill>
                  <a:srgbClr val="00B050"/>
                </a:solidFill>
                <a:latin typeface="+mj-lt"/>
              </a:rPr>
              <a:t>STAKEHOLDER ANALYSIS ……..(7)</a:t>
            </a:r>
            <a:endParaRPr lang="en-ZA"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58930241"/>
              </p:ext>
            </p:extLst>
          </p:nvPr>
        </p:nvGraphicFramePr>
        <p:xfrm>
          <a:off x="-1" y="805758"/>
          <a:ext cx="9144000" cy="5115540"/>
        </p:xfrm>
        <a:graphic>
          <a:graphicData uri="http://schemas.openxmlformats.org/drawingml/2006/table">
            <a:tbl>
              <a:tblPr firstRow="1" bandRow="1">
                <a:tableStyleId>{5C22544A-7EE6-4342-B048-85BDC9FD1C3A}</a:tableStyleId>
              </a:tblPr>
              <a:tblGrid>
                <a:gridCol w="1442924"/>
                <a:gridCol w="1322222"/>
                <a:gridCol w="1439265"/>
                <a:gridCol w="1595122"/>
                <a:gridCol w="928623"/>
                <a:gridCol w="1322222"/>
                <a:gridCol w="1093622"/>
              </a:tblGrid>
              <a:tr h="1357575">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1730215">
                <a:tc>
                  <a:txBody>
                    <a:bodyPr/>
                    <a:lstStyle/>
                    <a:p>
                      <a:pPr>
                        <a:lnSpc>
                          <a:spcPct val="150000"/>
                        </a:lnSpc>
                        <a:spcAft>
                          <a:spcPts val="0"/>
                        </a:spcAft>
                      </a:pPr>
                      <a:r>
                        <a:rPr lang="en-ZA" sz="1200" dirty="0">
                          <a:effectLst/>
                          <a:latin typeface="+mn-lt"/>
                        </a:rPr>
                        <a:t>Department of Health</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Facilitate access to the National Health </a:t>
                      </a:r>
                      <a:r>
                        <a:rPr lang="en-ZA" sz="1200" dirty="0" smtClean="0">
                          <a:effectLst/>
                          <a:latin typeface="+mn-lt"/>
                        </a:rPr>
                        <a:t>Insurance (NHI)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a:effectLst/>
                          <a:latin typeface="+mn-lt"/>
                        </a:rPr>
                        <a:t>Provide military veterans with access to NHI</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None</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NO</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smtClean="0">
                          <a:effectLst/>
                          <a:latin typeface="+mn-lt"/>
                        </a:rPr>
                        <a:t>Outside Mandate</a:t>
                      </a:r>
                      <a:endParaRPr lang="en-ZA" sz="1200" dirty="0">
                        <a:effectLst/>
                        <a:latin typeface="+mn-lt"/>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r h="2027750">
                <a:tc>
                  <a:txBody>
                    <a:bodyPr/>
                    <a:lstStyle/>
                    <a:p>
                      <a:pPr>
                        <a:lnSpc>
                          <a:spcPct val="150000"/>
                        </a:lnSpc>
                        <a:spcAft>
                          <a:spcPts val="0"/>
                        </a:spcAft>
                      </a:pPr>
                      <a:r>
                        <a:rPr lang="en-ZA" sz="1200">
                          <a:effectLst/>
                          <a:latin typeface="+mn-lt"/>
                        </a:rPr>
                        <a:t>Government Pension Administration Agency (GPAA)</a:t>
                      </a:r>
                    </a:p>
                    <a:p>
                      <a:pPr>
                        <a:lnSpc>
                          <a:spcPct val="150000"/>
                        </a:lnSpc>
                        <a:spcAft>
                          <a:spcPts val="0"/>
                        </a:spcAft>
                      </a:pPr>
                      <a:r>
                        <a:rPr lang="en-ZA" sz="1200">
                          <a:effectLst/>
                          <a:latin typeface="+mn-lt"/>
                        </a:rPr>
                        <a:t> </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Facilitate Provision of Compensation Benefit</a:t>
                      </a:r>
                    </a:p>
                    <a:p>
                      <a:pPr>
                        <a:lnSpc>
                          <a:spcPct val="150000"/>
                        </a:lnSpc>
                        <a:spcAft>
                          <a:spcPts val="0"/>
                        </a:spcAft>
                      </a:pPr>
                      <a:r>
                        <a:rPr lang="en-ZA" sz="1200" dirty="0">
                          <a:effectLst/>
                          <a:latin typeface="+mn-lt"/>
                        </a:rPr>
                        <a:t> </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nSpc>
                          <a:spcPct val="150000"/>
                        </a:lnSpc>
                        <a:spcAft>
                          <a:spcPts val="0"/>
                        </a:spcAft>
                      </a:pPr>
                      <a:r>
                        <a:rPr lang="en-ZA" sz="1200" dirty="0">
                          <a:effectLst/>
                          <a:latin typeface="+mn-lt"/>
                        </a:rPr>
                        <a:t>Provide assistance in the implementation of Compensation </a:t>
                      </a:r>
                      <a:r>
                        <a:rPr lang="en-ZA" sz="1200" dirty="0" smtClean="0">
                          <a:effectLst/>
                          <a:latin typeface="+mn-lt"/>
                        </a:rPr>
                        <a:t>Benefit</a:t>
                      </a:r>
                      <a:endParaRPr lang="en-ZA" sz="1200" dirty="0">
                        <a:effectLst/>
                        <a:latin typeface="+mn-lt"/>
                      </a:endParaRPr>
                    </a:p>
                  </a:txBody>
                  <a:tcPr marL="18911" marR="18911" marT="9455" marB="9455"/>
                </a:tc>
                <a:tc>
                  <a:txBody>
                    <a:bodyPr/>
                    <a:lstStyle/>
                    <a:p>
                      <a:pPr algn="ctr">
                        <a:lnSpc>
                          <a:spcPct val="150000"/>
                        </a:lnSpc>
                        <a:spcAft>
                          <a:spcPts val="0"/>
                        </a:spcAft>
                      </a:pPr>
                      <a:r>
                        <a:rPr lang="en-ZA" sz="1200" dirty="0">
                          <a:effectLst/>
                          <a:latin typeface="+mn-lt"/>
                        </a:rPr>
                        <a:t>None</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a:effectLst/>
                          <a:latin typeface="+mn-lt"/>
                        </a:rPr>
                        <a:t>Yes</a:t>
                      </a:r>
                      <a:endParaRPr lang="en-ZA" sz="1200">
                        <a:effectLst/>
                        <a:latin typeface="+mn-lt"/>
                        <a:ea typeface="Calibri" panose="020F0502020204030204" pitchFamily="34" charset="0"/>
                        <a:cs typeface="Arial" panose="020B0604020202020204" pitchFamily="34" charset="0"/>
                      </a:endParaRPr>
                    </a:p>
                  </a:txBody>
                  <a:tcPr marL="18911" marR="18911" marT="9455" marB="9455"/>
                </a:tc>
                <a:tc>
                  <a:txBody>
                    <a:bodyPr/>
                    <a:lstStyle/>
                    <a:p>
                      <a:pPr algn="ctr">
                        <a:lnSpc>
                          <a:spcPct val="150000"/>
                        </a:lnSpc>
                        <a:spcAft>
                          <a:spcPts val="0"/>
                        </a:spcAft>
                      </a:pPr>
                      <a:r>
                        <a:rPr lang="en-ZA" sz="1200" dirty="0" smtClean="0">
                          <a:effectLst/>
                          <a:latin typeface="+mn-lt"/>
                        </a:rPr>
                        <a:t>Outside Mandate</a:t>
                      </a:r>
                      <a:endParaRPr lang="en-ZA" sz="1200" dirty="0">
                        <a:effectLst/>
                        <a:latin typeface="+mn-lt"/>
                      </a:endParaRPr>
                    </a:p>
                  </a:txBody>
                  <a:tcPr marL="18911" marR="18911" marT="9455" marB="9455"/>
                </a:tc>
                <a:tc>
                  <a:txBody>
                    <a:bodyPr/>
                    <a:lstStyle/>
                    <a:p>
                      <a:pPr algn="ctr">
                        <a:spcAft>
                          <a:spcPts val="0"/>
                        </a:spcAft>
                      </a:pPr>
                      <a:r>
                        <a:rPr lang="en-ZA" sz="1200" dirty="0">
                          <a:effectLst/>
                          <a:latin typeface="+mn-lt"/>
                        </a:rPr>
                        <a:t>Limited</a:t>
                      </a:r>
                      <a:endParaRPr lang="en-ZA" sz="1200" dirty="0">
                        <a:effectLst/>
                        <a:latin typeface="+mn-lt"/>
                        <a:ea typeface="Calibri" panose="020F0502020204030204" pitchFamily="34" charset="0"/>
                        <a:cs typeface="Arial" panose="020B0604020202020204" pitchFamily="34" charset="0"/>
                      </a:endParaRPr>
                    </a:p>
                  </a:txBody>
                  <a:tcPr marL="18911" marR="18911" marT="9455" marB="9455"/>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28</a:t>
            </a:fld>
            <a:endParaRPr lang="en-US" b="1" dirty="0">
              <a:solidFill>
                <a:schemeClr val="tx1"/>
              </a:solidFill>
            </a:endParaRPr>
          </a:p>
        </p:txBody>
      </p:sp>
    </p:spTree>
    <p:extLst>
      <p:ext uri="{BB962C8B-B14F-4D97-AF65-F5344CB8AC3E}">
        <p14:creationId xmlns:p14="http://schemas.microsoft.com/office/powerpoint/2010/main" val="3177978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a:solidFill>
            <a:schemeClr val="bg1"/>
          </a:solidFill>
        </p:spPr>
        <p:txBody>
          <a:bodyPr>
            <a:normAutofit/>
          </a:bodyPr>
          <a:lstStyle/>
          <a:p>
            <a:pPr lvl="1" algn="ctr"/>
            <a:r>
              <a:rPr lang="en-ZA" b="1" dirty="0" smtClean="0">
                <a:solidFill>
                  <a:srgbClr val="00B050"/>
                </a:solidFill>
                <a:latin typeface="+mj-lt"/>
              </a:rPr>
              <a:t>STAKEHOLDER ANALYSIS …….(8)</a:t>
            </a:r>
            <a:endParaRPr lang="en-ZA" sz="1400" dirty="0">
              <a:solidFill>
                <a:srgbClr val="00B050"/>
              </a:solidFill>
              <a:latin typeface="+mj-lt"/>
            </a:endParaRPr>
          </a:p>
        </p:txBody>
      </p:sp>
      <p:sp>
        <p:nvSpPr>
          <p:cNvPr id="3" name="Content Placeholder 2"/>
          <p:cNvSpPr>
            <a:spLocks noGrp="1"/>
          </p:cNvSpPr>
          <p:nvPr>
            <p:ph idx="1"/>
          </p:nvPr>
        </p:nvSpPr>
        <p:spPr>
          <a:xfrm>
            <a:off x="60089" y="247650"/>
            <a:ext cx="9012193" cy="5987183"/>
          </a:xfrm>
        </p:spPr>
        <p:txBody>
          <a:bodyPr>
            <a:normAutofit/>
          </a:bodyPr>
          <a:lstStyle/>
          <a:p>
            <a:pPr marL="0" indent="0">
              <a:lnSpc>
                <a:spcPct val="120000"/>
              </a:lnSpc>
              <a:spcBef>
                <a:spcPts val="0"/>
              </a:spcBef>
              <a:buNone/>
            </a:pPr>
            <a:endParaRPr lang="en-ZA" sz="1200" dirty="0">
              <a:latin typeface="Arial" panose="020B0604020202020204" pitchFamily="34" charset="0"/>
              <a:cs typeface="Arial" panose="020B0604020202020204" pitchFamily="34" charset="0"/>
            </a:endParaRP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001951013"/>
              </p:ext>
            </p:extLst>
          </p:nvPr>
        </p:nvGraphicFramePr>
        <p:xfrm>
          <a:off x="60089" y="371193"/>
          <a:ext cx="9012195" cy="5640308"/>
        </p:xfrm>
        <a:graphic>
          <a:graphicData uri="http://schemas.openxmlformats.org/drawingml/2006/table">
            <a:tbl>
              <a:tblPr firstRow="1" bandRow="1">
                <a:tableStyleId>{5C22544A-7EE6-4342-B048-85BDC9FD1C3A}</a:tableStyleId>
              </a:tblPr>
              <a:tblGrid>
                <a:gridCol w="1422125"/>
                <a:gridCol w="1303163"/>
                <a:gridCol w="1418519"/>
                <a:gridCol w="1572128"/>
                <a:gridCol w="915238"/>
                <a:gridCol w="1303163"/>
                <a:gridCol w="1077859"/>
              </a:tblGrid>
              <a:tr h="1183149">
                <a:tc>
                  <a:txBody>
                    <a:bodyPr/>
                    <a:lstStyle/>
                    <a:p>
                      <a:pPr algn="ctr">
                        <a:lnSpc>
                          <a:spcPct val="150000"/>
                        </a:lnSpc>
                        <a:spcAft>
                          <a:spcPts val="0"/>
                        </a:spcAft>
                      </a:pPr>
                      <a:r>
                        <a:rPr lang="en-US" sz="1200" kern="1200" dirty="0">
                          <a:solidFill>
                            <a:schemeClr val="tx1"/>
                          </a:solidFill>
                          <a:effectLst/>
                          <a:latin typeface="+mn-lt"/>
                        </a:rPr>
                        <a:t>Stakeholder</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Roles related to the strategy</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smtClean="0">
                          <a:solidFill>
                            <a:schemeClr val="tx1"/>
                          </a:solidFill>
                          <a:effectLst/>
                          <a:latin typeface="+mn-lt"/>
                        </a:rPr>
                        <a:t>Responsibilities</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Duplication/ Possible links/ </a:t>
                      </a:r>
                      <a:r>
                        <a:rPr lang="en-US" sz="1200" kern="1200" dirty="0" smtClean="0">
                          <a:solidFill>
                            <a:schemeClr val="tx1"/>
                          </a:solidFill>
                          <a:effectLst/>
                          <a:latin typeface="+mn-lt"/>
                        </a:rPr>
                        <a:t>Contradictions</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(1)</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Funding availability</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(2)</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Inside/Outside Mandate</a:t>
                      </a:r>
                      <a:endParaRPr lang="en-ZA" sz="1200" dirty="0">
                        <a:solidFill>
                          <a:schemeClr val="tx1"/>
                        </a:solidFill>
                        <a:effectLst/>
                        <a:latin typeface="+mn-lt"/>
                      </a:endParaRPr>
                    </a:p>
                    <a:p>
                      <a:pPr algn="ctr">
                        <a:lnSpc>
                          <a:spcPct val="150000"/>
                        </a:lnSpc>
                        <a:spcAft>
                          <a:spcPts val="0"/>
                        </a:spcAft>
                      </a:pPr>
                      <a:r>
                        <a:rPr lang="en-US" sz="1200" kern="1200" dirty="0">
                          <a:solidFill>
                            <a:schemeClr val="tx1"/>
                          </a:solidFill>
                          <a:effectLst/>
                          <a:latin typeface="+mn-lt"/>
                        </a:rPr>
                        <a:t>(3)</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c>
                  <a:txBody>
                    <a:bodyPr/>
                    <a:lstStyle/>
                    <a:p>
                      <a:pPr algn="ctr">
                        <a:lnSpc>
                          <a:spcPct val="150000"/>
                        </a:lnSpc>
                        <a:spcAft>
                          <a:spcPts val="0"/>
                        </a:spcAft>
                      </a:pPr>
                      <a:r>
                        <a:rPr lang="en-US" sz="1200" kern="1200" dirty="0">
                          <a:solidFill>
                            <a:schemeClr val="tx1"/>
                          </a:solidFill>
                          <a:effectLst/>
                          <a:latin typeface="+mn-lt"/>
                        </a:rPr>
                        <a:t>Capacity Availability (4)</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18911" marR="18911" marT="9455" marB="9455">
                    <a:solidFill>
                      <a:schemeClr val="accent2">
                        <a:lumMod val="75000"/>
                      </a:schemeClr>
                    </a:solidFill>
                  </a:tcPr>
                </a:tc>
              </a:tr>
              <a:tr h="77591">
                <a:tc gridSpan="7">
                  <a:txBody>
                    <a:bodyPr/>
                    <a:lstStyle/>
                    <a:p>
                      <a:pPr>
                        <a:lnSpc>
                          <a:spcPct val="150000"/>
                        </a:lnSpc>
                        <a:spcAft>
                          <a:spcPts val="0"/>
                        </a:spcAft>
                      </a:pPr>
                      <a:r>
                        <a:rPr lang="en-US" sz="1400" b="1" kern="1200" dirty="0">
                          <a:effectLst/>
                          <a:latin typeface="+mn-lt"/>
                        </a:rPr>
                        <a:t>1. Explanation of duplication of roles and responsibilities and how these will be addressed:</a:t>
                      </a:r>
                      <a:endParaRPr lang="en-ZA" sz="1400" b="1" dirty="0">
                        <a:effectLst/>
                        <a:latin typeface="+mn-lt"/>
                        <a:ea typeface="Times New Roman" panose="02020603050405020304" pitchFamily="18"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77591">
                <a:tc gridSpan="7">
                  <a:txBody>
                    <a:bodyPr/>
                    <a:lstStyle/>
                    <a:p>
                      <a:pPr>
                        <a:lnSpc>
                          <a:spcPct val="150000"/>
                        </a:lnSpc>
                        <a:spcAft>
                          <a:spcPts val="0"/>
                        </a:spcAft>
                      </a:pPr>
                      <a:r>
                        <a:rPr lang="en-ZA" sz="1400" dirty="0">
                          <a:effectLst/>
                          <a:latin typeface="+mn-lt"/>
                        </a:rPr>
                        <a:t> </a:t>
                      </a:r>
                      <a:r>
                        <a:rPr lang="en-ZA" sz="1400" kern="1200" dirty="0" smtClean="0">
                          <a:solidFill>
                            <a:schemeClr val="dk1"/>
                          </a:solidFill>
                          <a:effectLst/>
                          <a:latin typeface="+mn-lt"/>
                          <a:ea typeface="+mn-ea"/>
                          <a:cs typeface="+mn-cs"/>
                        </a:rPr>
                        <a:t>In the medical fraternity, there is a possibility of duplication in the sense that the SAMHS also rendered medical services to the military veterans. To address this DMV will use an integrated database to ensure that there is no double dipping.</a:t>
                      </a:r>
                      <a:endParaRPr lang="en-ZA" sz="1400" dirty="0">
                        <a:effectLst/>
                        <a:latin typeface="+mn-lt"/>
                        <a:ea typeface="Calibri" panose="020F0502020204030204" pitchFamily="34"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77591">
                <a:tc gridSpan="7">
                  <a:txBody>
                    <a:bodyPr/>
                    <a:lstStyle/>
                    <a:p>
                      <a:pPr>
                        <a:lnSpc>
                          <a:spcPct val="150000"/>
                        </a:lnSpc>
                        <a:spcAft>
                          <a:spcPts val="0"/>
                        </a:spcAft>
                      </a:pPr>
                      <a:r>
                        <a:rPr lang="en-US" sz="1400" b="1" kern="1200" dirty="0">
                          <a:effectLst/>
                          <a:latin typeface="+mn-lt"/>
                        </a:rPr>
                        <a:t>2. Suggestions to address unfunded mandate (if applicable):</a:t>
                      </a:r>
                      <a:endParaRPr lang="en-ZA" sz="1400" b="1" dirty="0">
                        <a:effectLst/>
                        <a:latin typeface="+mn-lt"/>
                        <a:ea typeface="Times New Roman" panose="02020603050405020304" pitchFamily="18"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77591">
                <a:tc gridSpan="7">
                  <a:txBody>
                    <a:bodyPr/>
                    <a:lstStyle/>
                    <a:p>
                      <a:pPr>
                        <a:lnSpc>
                          <a:spcPct val="150000"/>
                        </a:lnSpc>
                        <a:spcAft>
                          <a:spcPts val="0"/>
                        </a:spcAft>
                      </a:pPr>
                      <a:r>
                        <a:rPr lang="en-ZA" sz="1400" kern="1200" dirty="0" smtClean="0">
                          <a:solidFill>
                            <a:schemeClr val="dk1"/>
                          </a:solidFill>
                          <a:effectLst/>
                          <a:latin typeface="+mn-lt"/>
                          <a:ea typeface="+mn-ea"/>
                          <a:cs typeface="+mn-cs"/>
                        </a:rPr>
                        <a:t>The amendment to the Act as well as the costing which forms part of the Cabinet memo to be consulted with the Minister of Finance. </a:t>
                      </a:r>
                      <a:endParaRPr lang="en-ZA" sz="1400" dirty="0">
                        <a:effectLst/>
                        <a:latin typeface="+mn-lt"/>
                        <a:ea typeface="Calibri" panose="020F0502020204030204" pitchFamily="34"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77591">
                <a:tc gridSpan="7">
                  <a:txBody>
                    <a:bodyPr/>
                    <a:lstStyle/>
                    <a:p>
                      <a:pPr>
                        <a:lnSpc>
                          <a:spcPct val="150000"/>
                        </a:lnSpc>
                        <a:spcAft>
                          <a:spcPts val="0"/>
                        </a:spcAft>
                      </a:pPr>
                      <a:r>
                        <a:rPr lang="en-US" sz="1400" b="1" kern="1200" dirty="0">
                          <a:effectLst/>
                          <a:latin typeface="+mn-lt"/>
                        </a:rPr>
                        <a:t>3. Explanation of how roles and responsibilities outside mandate will be dealt with:</a:t>
                      </a:r>
                      <a:endParaRPr lang="en-ZA" sz="1400" b="1" dirty="0">
                        <a:effectLst/>
                        <a:latin typeface="+mn-lt"/>
                        <a:ea typeface="Times New Roman" panose="02020603050405020304" pitchFamily="18"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77591">
                <a:tc gridSpan="7">
                  <a:txBody>
                    <a:bodyPr/>
                    <a:lstStyle/>
                    <a:p>
                      <a:pPr>
                        <a:lnSpc>
                          <a:spcPct val="150000"/>
                        </a:lnSpc>
                        <a:spcAft>
                          <a:spcPts val="0"/>
                        </a:spcAft>
                      </a:pPr>
                      <a:r>
                        <a:rPr lang="en-ZA" sz="1400" kern="1200" dirty="0" smtClean="0">
                          <a:solidFill>
                            <a:schemeClr val="dk1"/>
                          </a:solidFill>
                          <a:effectLst/>
                          <a:latin typeface="+mn-lt"/>
                          <a:ea typeface="+mn-ea"/>
                          <a:cs typeface="+mn-cs"/>
                        </a:rPr>
                        <a:t>The development of the master service agreement that institutionalises the IGR funding at implementation framework to underpin the MTSF 2019-2024 cross-cutting feature of the MV mandate.</a:t>
                      </a:r>
                      <a:endParaRPr lang="en-ZA" sz="1400" dirty="0">
                        <a:effectLst/>
                        <a:latin typeface="+mn-lt"/>
                        <a:ea typeface="Calibri" panose="020F0502020204030204" pitchFamily="34"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92074">
                <a:tc gridSpan="7">
                  <a:txBody>
                    <a:bodyPr/>
                    <a:lstStyle/>
                    <a:p>
                      <a:pPr>
                        <a:lnSpc>
                          <a:spcPct val="150000"/>
                        </a:lnSpc>
                        <a:spcAft>
                          <a:spcPts val="0"/>
                        </a:spcAft>
                      </a:pPr>
                      <a:r>
                        <a:rPr lang="en-US" sz="1400" b="1" dirty="0">
                          <a:effectLst/>
                          <a:latin typeface="+mn-lt"/>
                        </a:rPr>
                        <a:t>4. Explanation of how capacity constraints will be addressed</a:t>
                      </a:r>
                      <a:endParaRPr lang="en-ZA" sz="1400" b="1" dirty="0">
                        <a:effectLst/>
                        <a:latin typeface="+mn-lt"/>
                        <a:ea typeface="Calibri" panose="020F0502020204030204" pitchFamily="34"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804349">
                <a:tc gridSpan="7">
                  <a:txBody>
                    <a:bodyPr/>
                    <a:lstStyle/>
                    <a:p>
                      <a:pPr>
                        <a:lnSpc>
                          <a:spcPct val="150000"/>
                        </a:lnSpc>
                        <a:spcAft>
                          <a:spcPts val="0"/>
                        </a:spcAft>
                      </a:pPr>
                      <a:r>
                        <a:rPr lang="en-US" sz="1400" kern="1200" dirty="0" smtClean="0">
                          <a:solidFill>
                            <a:schemeClr val="dk1"/>
                          </a:solidFill>
                          <a:effectLst/>
                          <a:latin typeface="+mn-lt"/>
                          <a:ea typeface="+mn-ea"/>
                          <a:cs typeface="+mn-cs"/>
                        </a:rPr>
                        <a:t>To balance capacity and capabilities in line with the Service Delivery Model (SDM) that promotes coordination and facilitation which embraces the National One District Service Delivery Initiative </a:t>
                      </a:r>
                      <a:endParaRPr lang="en-ZA" sz="1400" dirty="0">
                        <a:effectLst/>
                        <a:latin typeface="+mn-lt"/>
                        <a:ea typeface="Calibri" panose="020F0502020204030204" pitchFamily="34" charset="0"/>
                        <a:cs typeface="Arial" panose="020B0604020202020204" pitchFamily="34" charset="0"/>
                      </a:endParaRPr>
                    </a:p>
                  </a:txBody>
                  <a:tcPr marL="18911" marR="18911" marT="9455" marB="9455"/>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b="1" smtClean="0">
                <a:solidFill>
                  <a:schemeClr val="tx1"/>
                </a:solidFill>
              </a:rPr>
              <a:t>29</a:t>
            </a:fld>
            <a:endParaRPr lang="en-US" b="1" dirty="0">
              <a:solidFill>
                <a:schemeClr val="tx1"/>
              </a:solidFill>
            </a:endParaRPr>
          </a:p>
        </p:txBody>
      </p:sp>
    </p:spTree>
    <p:extLst>
      <p:ext uri="{BB962C8B-B14F-4D97-AF65-F5344CB8AC3E}">
        <p14:creationId xmlns:p14="http://schemas.microsoft.com/office/powerpoint/2010/main" val="2456909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3</a:t>
            </a:fld>
            <a:endParaRPr lang="en-US" b="1" dirty="0">
              <a:solidFill>
                <a:schemeClr val="tx1"/>
              </a:solidFill>
            </a:endParaRPr>
          </a:p>
        </p:txBody>
      </p:sp>
      <p:sp>
        <p:nvSpPr>
          <p:cNvPr id="5" name="Title 1"/>
          <p:cNvSpPr>
            <a:spLocks noGrp="1"/>
          </p:cNvSpPr>
          <p:nvPr>
            <p:ph idx="1"/>
          </p:nvPr>
        </p:nvSpPr>
        <p:spPr>
          <a:xfrm>
            <a:off x="79150" y="0"/>
            <a:ext cx="8999145" cy="847165"/>
          </a:xfrm>
        </p:spPr>
        <p:txBody>
          <a:bodyPr anchor="ctr">
            <a:normAutofit/>
          </a:bodyPr>
          <a:lstStyle/>
          <a:p>
            <a:pPr marL="0" indent="0" algn="ctr">
              <a:buNone/>
            </a:pPr>
            <a:endParaRPr lang="en-US" sz="1800" b="1" dirty="0" smtClean="0">
              <a:solidFill>
                <a:srgbClr val="00B050"/>
              </a:solidFill>
              <a:latin typeface="+mj-lt"/>
            </a:endParaRPr>
          </a:p>
          <a:p>
            <a:pPr marL="0" indent="0" algn="ctr">
              <a:buNone/>
            </a:pPr>
            <a:r>
              <a:rPr lang="en-US" sz="1800" b="1" dirty="0" smtClean="0">
                <a:solidFill>
                  <a:srgbClr val="00B050"/>
                </a:solidFill>
                <a:latin typeface="+mj-lt"/>
              </a:rPr>
              <a:t>DMV VOTE PURPOSE</a:t>
            </a:r>
            <a:endParaRPr lang="en-US" sz="1800" b="1" dirty="0">
              <a:solidFill>
                <a:srgbClr val="00B050"/>
              </a:solidFill>
              <a:latin typeface="+mj-lt"/>
            </a:endParaRPr>
          </a:p>
          <a:p>
            <a:pPr marL="0" indent="0" algn="ctr">
              <a:buNone/>
            </a:pPr>
            <a:endParaRPr lang="en-US" sz="2400" b="1" dirty="0">
              <a:solidFill>
                <a:srgbClr val="00B050"/>
              </a:solidFill>
            </a:endParaRPr>
          </a:p>
        </p:txBody>
      </p:sp>
      <p:sp>
        <p:nvSpPr>
          <p:cNvPr id="2" name="Rectangle 1"/>
          <p:cNvSpPr/>
          <p:nvPr/>
        </p:nvSpPr>
        <p:spPr>
          <a:xfrm>
            <a:off x="188259" y="1079145"/>
            <a:ext cx="8780929" cy="4524315"/>
          </a:xfrm>
          <a:prstGeom prst="rect">
            <a:avLst/>
          </a:prstGeom>
        </p:spPr>
        <p:txBody>
          <a:bodyPr wrap="square">
            <a:spAutoFit/>
          </a:bodyPr>
          <a:lstStyle/>
          <a:p>
            <a:pPr>
              <a:lnSpc>
                <a:spcPct val="150000"/>
              </a:lnSpc>
            </a:pPr>
            <a:r>
              <a:rPr lang="en-US" dirty="0" smtClean="0"/>
              <a:t>Formulate </a:t>
            </a:r>
            <a:r>
              <a:rPr lang="en-US" dirty="0"/>
              <a:t>policies and standards aimed at providing a comprehensive delivery system to Military </a:t>
            </a:r>
            <a:r>
              <a:rPr lang="en-US" dirty="0" smtClean="0"/>
              <a:t>Veterans and </a:t>
            </a:r>
            <a:r>
              <a:rPr lang="en-US" dirty="0"/>
              <a:t>their dependants in recognition of their role in the </a:t>
            </a:r>
            <a:r>
              <a:rPr lang="en-US" dirty="0" smtClean="0"/>
              <a:t>democratization </a:t>
            </a:r>
            <a:r>
              <a:rPr lang="en-US" dirty="0"/>
              <a:t>of South </a:t>
            </a:r>
            <a:r>
              <a:rPr lang="en-US" dirty="0" smtClean="0"/>
              <a:t>Africa.</a:t>
            </a:r>
          </a:p>
          <a:p>
            <a:pPr>
              <a:lnSpc>
                <a:spcPct val="150000"/>
              </a:lnSpc>
            </a:pPr>
            <a:endParaRPr lang="en-US" dirty="0" smtClean="0"/>
          </a:p>
          <a:p>
            <a:pPr>
              <a:lnSpc>
                <a:spcPct val="150000"/>
              </a:lnSpc>
            </a:pPr>
            <a:r>
              <a:rPr lang="en-US" b="1" dirty="0">
                <a:solidFill>
                  <a:srgbClr val="00B050"/>
                </a:solidFill>
                <a:latin typeface="+mj-lt"/>
              </a:rPr>
              <a:t>	</a:t>
            </a:r>
            <a:r>
              <a:rPr lang="en-US" b="1" dirty="0" smtClean="0">
                <a:solidFill>
                  <a:srgbClr val="00B050"/>
                </a:solidFill>
                <a:latin typeface="+mj-lt"/>
              </a:rPr>
              <a:t>						DMV MANDATE </a:t>
            </a:r>
          </a:p>
          <a:p>
            <a:pPr algn="ctr"/>
            <a:endParaRPr lang="en-US" b="1" dirty="0">
              <a:solidFill>
                <a:srgbClr val="00B050"/>
              </a:solidFill>
            </a:endParaRPr>
          </a:p>
          <a:p>
            <a:pPr>
              <a:lnSpc>
                <a:spcPct val="150000"/>
              </a:lnSpc>
            </a:pPr>
            <a:r>
              <a:rPr lang="en-US" dirty="0" smtClean="0"/>
              <a:t>The </a:t>
            </a:r>
            <a:r>
              <a:rPr lang="en-US" dirty="0"/>
              <a:t>Department of Military Veterans derives its mandate from the Military Veterans Act No. 18 of 2011, </a:t>
            </a:r>
            <a:r>
              <a:rPr lang="en-US" dirty="0" smtClean="0"/>
              <a:t>which requires </a:t>
            </a:r>
            <a:r>
              <a:rPr lang="en-US" dirty="0"/>
              <a:t>the department to provide national policy and standards on socioeconomic support to </a:t>
            </a:r>
            <a:r>
              <a:rPr lang="en-US" dirty="0" smtClean="0"/>
              <a:t>Military Veterans </a:t>
            </a:r>
            <a:r>
              <a:rPr lang="en-US" dirty="0"/>
              <a:t>and their dependants, including benefits and entitlements to help </a:t>
            </a:r>
            <a:r>
              <a:rPr lang="en-US" dirty="0" smtClean="0"/>
              <a:t>realize </a:t>
            </a:r>
            <a:r>
              <a:rPr lang="en-US" i="1" dirty="0"/>
              <a:t>a dignified, </a:t>
            </a:r>
            <a:r>
              <a:rPr lang="en-US" i="1" dirty="0" smtClean="0"/>
              <a:t>unified, empowered </a:t>
            </a:r>
            <a:r>
              <a:rPr lang="en-US" i="1" dirty="0"/>
              <a:t>and self-sufficient community of Military Veterans.</a:t>
            </a:r>
            <a:endParaRPr lang="en-ZA" i="1" dirty="0"/>
          </a:p>
        </p:txBody>
      </p:sp>
    </p:spTree>
    <p:extLst>
      <p:ext uri="{BB962C8B-B14F-4D97-AF65-F5344CB8AC3E}">
        <p14:creationId xmlns:p14="http://schemas.microsoft.com/office/powerpoint/2010/main" val="3064120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 y="-205939"/>
            <a:ext cx="9144000" cy="644089"/>
          </a:xfrm>
        </p:spPr>
        <p:txBody>
          <a:bodyPr>
            <a:normAutofit/>
          </a:bodyPr>
          <a:lstStyle/>
          <a:p>
            <a:endParaRPr lang="en-ZA" sz="2000" b="1"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089" y="247650"/>
            <a:ext cx="9012193" cy="598718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b="1" dirty="0" smtClean="0">
                <a:solidFill>
                  <a:srgbClr val="00B050"/>
                </a:solidFill>
              </a:rPr>
              <a:t>Part C: </a:t>
            </a:r>
            <a:r>
              <a:rPr lang="en-ZA" b="1" dirty="0" smtClean="0">
                <a:solidFill>
                  <a:srgbClr val="00B050"/>
                </a:solidFill>
              </a:rPr>
              <a:t>MEASURING OUR PERFORMANCE</a:t>
            </a:r>
            <a:endParaRPr lang="en-ZA" b="1" dirty="0">
              <a:solidFill>
                <a:srgbClr val="00B050"/>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30</a:t>
            </a:fld>
            <a:endParaRPr lang="en-US" b="1" dirty="0">
              <a:solidFill>
                <a:schemeClr val="tx1"/>
              </a:solidFill>
            </a:endParaRPr>
          </a:p>
        </p:txBody>
      </p:sp>
    </p:spTree>
    <p:extLst>
      <p:ext uri="{BB962C8B-B14F-4D97-AF65-F5344CB8AC3E}">
        <p14:creationId xmlns:p14="http://schemas.microsoft.com/office/powerpoint/2010/main" val="2915350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351"/>
            <a:ext cx="9144000" cy="1136105"/>
          </a:xfrm>
          <a:solidFill>
            <a:schemeClr val="bg1"/>
          </a:solidFill>
        </p:spPr>
        <p:txBody>
          <a:bodyPr>
            <a:normAutofit/>
          </a:bodyPr>
          <a:lstStyle/>
          <a:p>
            <a:r>
              <a:rPr lang="en-ZA" sz="1800" b="1" dirty="0" smtClean="0">
                <a:solidFill>
                  <a:srgbClr val="00B050"/>
                </a:solidFill>
              </a:rPr>
              <a:t>STRATEGIC OUTCOME (SO) OVER THE MTSF (2019-2024) PERIOD</a:t>
            </a:r>
            <a:endParaRPr lang="en-ZA" sz="1800" b="1"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089" y="1376127"/>
            <a:ext cx="9012193" cy="4858706"/>
          </a:xfrm>
        </p:spPr>
        <p:txBody>
          <a:bodyPr>
            <a:normAutofit/>
          </a:bodyPr>
          <a:lstStyle/>
          <a:p>
            <a:pPr marL="0" indent="0">
              <a:lnSpc>
                <a:spcPct val="150000"/>
              </a:lnSpc>
              <a:spcBef>
                <a:spcPts val="0"/>
              </a:spcBef>
              <a:buNone/>
            </a:pPr>
            <a:r>
              <a:rPr lang="en-ZA" sz="2000" dirty="0" smtClean="0"/>
              <a:t>The </a:t>
            </a:r>
            <a:r>
              <a:rPr lang="en-ZA" sz="2000" dirty="0"/>
              <a:t>Strategic </a:t>
            </a:r>
            <a:r>
              <a:rPr lang="en-ZA" sz="2000" dirty="0" smtClean="0"/>
              <a:t>Outcome </a:t>
            </a:r>
            <a:r>
              <a:rPr lang="en-ZA" sz="2000" dirty="0"/>
              <a:t>(SO) over the MTSF (2019-2024) period </a:t>
            </a:r>
            <a:r>
              <a:rPr lang="en-ZA" sz="2000" dirty="0" smtClean="0"/>
              <a:t>is </a:t>
            </a:r>
            <a:r>
              <a:rPr lang="en-ZA" sz="2000" dirty="0"/>
              <a:t>elaborated below for the attainment of departmental mandate:   </a:t>
            </a:r>
          </a:p>
          <a:p>
            <a:r>
              <a:rPr lang="en-ZA" sz="2000" b="1" dirty="0" smtClean="0"/>
              <a:t>SO1</a:t>
            </a:r>
            <a:r>
              <a:rPr lang="en-ZA" sz="2000" dirty="0"/>
              <a:t>: Socio-</a:t>
            </a:r>
            <a:r>
              <a:rPr lang="en-US" sz="2000" dirty="0"/>
              <a:t>economic </a:t>
            </a:r>
            <a:r>
              <a:rPr lang="en-ZA" sz="2000" dirty="0"/>
              <a:t>status of military veterans’ community improved and sustained</a:t>
            </a:r>
          </a:p>
          <a:p>
            <a:pPr marL="0" indent="0" algn="ctr">
              <a:buNone/>
            </a:pPr>
            <a:endParaRPr lang="en-ZA" sz="1800" b="1" dirty="0" smtClean="0">
              <a:solidFill>
                <a:srgbClr val="00B050"/>
              </a:solidFill>
              <a:latin typeface="Arial" panose="020B0604020202020204" pitchFamily="34" charset="0"/>
              <a:ea typeface="Arial" panose="020B0604020202020204" pitchFamily="34" charset="0"/>
              <a:cs typeface="Arial" panose="020B0604020202020204" pitchFamily="34" charset="0"/>
            </a:endParaRPr>
          </a:p>
          <a:p>
            <a:pPr marL="0" indent="0" algn="ctr">
              <a:buNone/>
            </a:pPr>
            <a:r>
              <a:rPr lang="en-ZA" sz="2000" b="1" dirty="0" smtClean="0">
                <a:solidFill>
                  <a:srgbClr val="00B050"/>
                </a:solidFill>
                <a:latin typeface="Arial" panose="020B0604020202020204" pitchFamily="34" charset="0"/>
                <a:ea typeface="Arial" panose="020B0604020202020204" pitchFamily="34" charset="0"/>
                <a:cs typeface="Arial" panose="020B0604020202020204" pitchFamily="34" charset="0"/>
              </a:rPr>
              <a:t>IMPACT STATEMENT</a:t>
            </a:r>
          </a:p>
          <a:p>
            <a:pPr marL="0" indent="0" algn="ctr">
              <a:buNone/>
            </a:pPr>
            <a:endParaRPr lang="en-US" sz="1800" b="1" dirty="0">
              <a:solidFill>
                <a:srgbClr val="00B050"/>
              </a:solidFill>
              <a:latin typeface="Arial" panose="020B0604020202020204" pitchFamily="34" charset="0"/>
              <a:cs typeface="Arial" panose="020B0604020202020204" pitchFamily="34" charset="0"/>
            </a:endParaRPr>
          </a:p>
          <a:p>
            <a:pPr marL="0" indent="0" algn="ctr">
              <a:buNone/>
            </a:pPr>
            <a:r>
              <a:rPr lang="en-ZA" sz="2000" b="1" dirty="0">
                <a:solidFill>
                  <a:srgbClr val="00B050"/>
                </a:solidFill>
                <a:latin typeface="Arial" panose="020B0604020202020204" pitchFamily="34" charset="0"/>
                <a:ea typeface="Arial" panose="020B0604020202020204" pitchFamily="34" charset="0"/>
                <a:cs typeface="Arial" panose="020B0604020202020204" pitchFamily="34" charset="0"/>
              </a:rPr>
              <a:t>IMPACT </a:t>
            </a:r>
            <a:r>
              <a:rPr lang="en-ZA" sz="2000" b="1" dirty="0" smtClean="0">
                <a:solidFill>
                  <a:srgbClr val="00B050"/>
                </a:solidFill>
                <a:latin typeface="Arial" panose="020B0604020202020204" pitchFamily="34" charset="0"/>
                <a:ea typeface="Arial" panose="020B0604020202020204" pitchFamily="34" charset="0"/>
                <a:cs typeface="Arial" panose="020B0604020202020204" pitchFamily="34" charset="0"/>
              </a:rPr>
              <a:t>STATEMENT: </a:t>
            </a:r>
            <a:r>
              <a:rPr lang="en-GB" sz="2000" dirty="0" smtClean="0">
                <a:solidFill>
                  <a:srgbClr val="000000"/>
                </a:solidFill>
                <a:latin typeface="Arial" panose="020B0604020202020204" pitchFamily="34" charset="0"/>
              </a:rPr>
              <a:t>Improved </a:t>
            </a:r>
            <a:r>
              <a:rPr lang="en-GB" sz="2000" dirty="0">
                <a:solidFill>
                  <a:srgbClr val="000000"/>
                </a:solidFill>
                <a:latin typeface="Arial" panose="020B0604020202020204" pitchFamily="34" charset="0"/>
              </a:rPr>
              <a:t>and sustained livelihoods of Military Veterans` community</a:t>
            </a:r>
            <a:r>
              <a:rPr lang="en-ZA" sz="2000" dirty="0">
                <a:solidFill>
                  <a:srgbClr val="000000"/>
                </a:solidFill>
                <a:latin typeface="Arial" panose="020B0604020202020204" pitchFamily="34" charset="0"/>
                <a:ea typeface="Arial" panose="020B0604020202020204" pitchFamily="34" charset="0"/>
                <a:cs typeface="Arial" panose="020B0604020202020204" pitchFamily="34" charset="0"/>
              </a:rPr>
              <a:t>  </a:t>
            </a:r>
            <a:endParaRPr lang="en-ZA" sz="2000" dirty="0">
              <a:latin typeface="Arial" panose="020B0604020202020204" pitchFamily="34" charset="0"/>
            </a:endParaRPr>
          </a:p>
          <a:p>
            <a:pPr marL="0" indent="0" algn="ctr">
              <a:buNone/>
            </a:pPr>
            <a:endParaRPr lang="en-ZA" sz="2000" dirty="0"/>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31</a:t>
            </a:fld>
            <a:endParaRPr lang="en-US" b="1" dirty="0">
              <a:solidFill>
                <a:schemeClr val="tx1"/>
              </a:solidFill>
            </a:endParaRPr>
          </a:p>
        </p:txBody>
      </p:sp>
    </p:spTree>
    <p:extLst>
      <p:ext uri="{BB962C8B-B14F-4D97-AF65-F5344CB8AC3E}">
        <p14:creationId xmlns:p14="http://schemas.microsoft.com/office/powerpoint/2010/main" val="4069232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953"/>
            <a:ext cx="9143999" cy="793377"/>
          </a:xfrm>
          <a:solidFill>
            <a:schemeClr val="bg1"/>
          </a:solidFill>
        </p:spPr>
        <p:txBody>
          <a:bodyPr>
            <a:normAutofit/>
          </a:bodyPr>
          <a:lstStyle/>
          <a:p>
            <a:r>
              <a:rPr lang="en-ZA" sz="1800" b="1" dirty="0" smtClean="0">
                <a:solidFill>
                  <a:srgbClr val="00B050"/>
                </a:solidFill>
              </a:rPr>
              <a:t>STRATEGY</a:t>
            </a:r>
            <a:r>
              <a:rPr lang="en-ZA" sz="1800" b="1" dirty="0" smtClean="0"/>
              <a:t> </a:t>
            </a:r>
            <a:r>
              <a:rPr lang="en-ZA" sz="1800" b="1" dirty="0" smtClean="0">
                <a:solidFill>
                  <a:srgbClr val="00B050"/>
                </a:solidFill>
              </a:rPr>
              <a:t>MAP</a:t>
            </a:r>
            <a:endParaRPr lang="en-ZA" sz="1800" b="1" dirty="0">
              <a:solidFill>
                <a:srgbClr val="00B050"/>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32</a:t>
            </a:fld>
            <a:endParaRPr lang="en-US" b="1"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0" y="654424"/>
            <a:ext cx="9143999" cy="5369858"/>
          </a:xfrm>
          <a:prstGeom prst="rect">
            <a:avLst/>
          </a:prstGeom>
        </p:spPr>
      </p:pic>
    </p:spTree>
    <p:extLst>
      <p:ext uri="{BB962C8B-B14F-4D97-AF65-F5344CB8AC3E}">
        <p14:creationId xmlns:p14="http://schemas.microsoft.com/office/powerpoint/2010/main" val="3787918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0346208"/>
              </p:ext>
            </p:extLst>
          </p:nvPr>
        </p:nvGraphicFramePr>
        <p:xfrm>
          <a:off x="0" y="0"/>
          <a:ext cx="9143999" cy="724829"/>
        </p:xfrm>
        <a:graphic>
          <a:graphicData uri="http://schemas.openxmlformats.org/drawingml/2006/table">
            <a:tbl>
              <a:tblPr firstRow="1" bandRow="1">
                <a:tableStyleId>{5C22544A-7EE6-4342-B048-85BDC9FD1C3A}</a:tableStyleId>
              </a:tblPr>
              <a:tblGrid>
                <a:gridCol w="2190751"/>
                <a:gridCol w="6953248"/>
              </a:tblGrid>
              <a:tr h="724829">
                <a:tc>
                  <a:txBody>
                    <a:bodyPr/>
                    <a:lstStyle/>
                    <a:p>
                      <a:endParaRPr lang="en-ZA" sz="2000" dirty="0">
                        <a:solidFill>
                          <a:srgbClr val="00B050"/>
                        </a:solidFill>
                      </a:endParaRPr>
                    </a:p>
                  </a:txBody>
                  <a:tcPr marL="68580" marR="68580" marT="0" marB="0" anchor="ctr">
                    <a:solidFill>
                      <a:schemeClr val="bg1"/>
                    </a:solidFill>
                  </a:tcPr>
                </a:tc>
                <a:tc>
                  <a:txBody>
                    <a:bodyPr/>
                    <a:lstStyle/>
                    <a:p>
                      <a:r>
                        <a:rPr lang="en-US" sz="1800" dirty="0" smtClean="0">
                          <a:solidFill>
                            <a:srgbClr val="00B050"/>
                          </a:solidFill>
                          <a:latin typeface="+mj-lt"/>
                        </a:rPr>
                        <a:t>            MEASURING</a:t>
                      </a:r>
                      <a:r>
                        <a:rPr lang="en-US" sz="1800" baseline="0" dirty="0" smtClean="0">
                          <a:solidFill>
                            <a:srgbClr val="00B050"/>
                          </a:solidFill>
                          <a:latin typeface="+mj-lt"/>
                        </a:rPr>
                        <a:t> OUTCOMES</a:t>
                      </a:r>
                      <a:endParaRPr lang="en-ZA" sz="1800" dirty="0">
                        <a:solidFill>
                          <a:srgbClr val="00B050"/>
                        </a:solidFill>
                        <a:latin typeface="+mj-lt"/>
                      </a:endParaRPr>
                    </a:p>
                  </a:txBody>
                  <a:tcPr marL="68580" marR="68580" marT="0" marB="0" anchor="ctr">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67489826"/>
              </p:ext>
            </p:extLst>
          </p:nvPr>
        </p:nvGraphicFramePr>
        <p:xfrm>
          <a:off x="0" y="780587"/>
          <a:ext cx="9144000" cy="5415752"/>
        </p:xfrm>
        <a:graphic>
          <a:graphicData uri="http://schemas.openxmlformats.org/drawingml/2006/table">
            <a:tbl>
              <a:tblPr firstRow="1" bandRow="1">
                <a:tableStyleId>{5C22544A-7EE6-4342-B048-85BDC9FD1C3A}</a:tableStyleId>
              </a:tblPr>
              <a:tblGrid>
                <a:gridCol w="1797201"/>
                <a:gridCol w="2571814"/>
                <a:gridCol w="2261835"/>
                <a:gridCol w="2513150"/>
              </a:tblGrid>
              <a:tr h="325594">
                <a:tc>
                  <a:txBody>
                    <a:bodyPr/>
                    <a:lstStyle/>
                    <a:p>
                      <a:pPr algn="ctr">
                        <a:lnSpc>
                          <a:spcPct val="150000"/>
                        </a:lnSpc>
                        <a:spcAft>
                          <a:spcPts val="0"/>
                        </a:spcAft>
                      </a:pPr>
                      <a:r>
                        <a:rPr lang="en-ZA" sz="16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Outcome</a:t>
                      </a:r>
                      <a:endParaRPr lang="en-ZA"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Outcome Indicator</a:t>
                      </a:r>
                      <a:endParaRPr lang="en-ZA"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Baseline</a:t>
                      </a:r>
                      <a:endParaRPr lang="en-ZA"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ctr">
                        <a:lnSpc>
                          <a:spcPct val="150000"/>
                        </a:lnSpc>
                        <a:spcAft>
                          <a:spcPts val="0"/>
                        </a:spcAft>
                      </a:pPr>
                      <a:r>
                        <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 year Targets</a:t>
                      </a:r>
                      <a:endParaRPr lang="en-ZA"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766374">
                <a:tc rowSpan="3">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400" dirty="0" smtClean="0">
                          <a:effectLst/>
                          <a:latin typeface="+mn-lt"/>
                          <a:ea typeface="Times New Roman" panose="02020603050405020304" pitchFamily="18" charset="0"/>
                        </a:rPr>
                        <a:t>Socio-</a:t>
                      </a:r>
                      <a:r>
                        <a:rPr lang="en-US" sz="1400" dirty="0" smtClean="0">
                          <a:effectLst/>
                          <a:latin typeface="+mn-lt"/>
                          <a:ea typeface="Calibri" panose="020F0502020204030204" pitchFamily="34" charset="0"/>
                        </a:rPr>
                        <a:t>economic </a:t>
                      </a:r>
                      <a:r>
                        <a:rPr lang="en-ZA" sz="1400" dirty="0" smtClean="0">
                          <a:effectLst/>
                          <a:latin typeface="+mn-lt"/>
                          <a:ea typeface="Times New Roman" panose="02020603050405020304" pitchFamily="18" charset="0"/>
                        </a:rPr>
                        <a:t>status of Military Veterans’ community improved and sustained</a:t>
                      </a:r>
                      <a:endParaRPr lang="en-ZA" sz="1400" dirty="0" smtClean="0">
                        <a:effectLst/>
                        <a:latin typeface="+mn-lt"/>
                        <a:ea typeface="Calibri" panose="020F0502020204030204" pitchFamily="34" charset="0"/>
                        <a:cs typeface="Arial" panose="020B0604020202020204" pitchFamily="34" charset="0"/>
                      </a:endParaRPr>
                    </a:p>
                    <a:p>
                      <a:pPr>
                        <a:lnSpc>
                          <a:spcPct val="150000"/>
                        </a:lnSpc>
                        <a:spcAft>
                          <a:spcPts val="0"/>
                        </a:spcAft>
                      </a:pPr>
                      <a:endParaRPr lang="en-ZA"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72390" indent="0" algn="l" defTabSz="457200" rtl="0" eaLnBrk="1" fontAlgn="auto" latinLnBrk="0" hangingPunct="1">
                        <a:lnSpc>
                          <a:spcPct val="150000"/>
                        </a:lnSpc>
                        <a:spcBef>
                          <a:spcPts val="0"/>
                        </a:spcBef>
                        <a:spcAft>
                          <a:spcPts val="0"/>
                        </a:spcAft>
                        <a:buClrTx/>
                        <a:buSzTx/>
                        <a:buFontTx/>
                        <a:buNone/>
                        <a:tabLst/>
                        <a:defRPr/>
                      </a:pPr>
                      <a:r>
                        <a:rPr lang="en-ZA" sz="1400" spc="-5" dirty="0" smtClean="0">
                          <a:effectLst/>
                          <a:latin typeface="+mn-lt"/>
                          <a:ea typeface="Calibri" panose="020F0502020204030204" pitchFamily="34" charset="0"/>
                          <a:cs typeface="Arial" panose="020B0604020202020204" pitchFamily="34" charset="0"/>
                        </a:rPr>
                        <a:t>Level of socio-economic status of Military Veterans` community improved</a:t>
                      </a:r>
                      <a:endParaRPr lang="en-ZA" sz="1400" dirty="0" smtClean="0">
                        <a:effectLst/>
                        <a:latin typeface="+mn-lt"/>
                        <a:ea typeface="Calibri" panose="020F0502020204030204" pitchFamily="34" charset="0"/>
                        <a:cs typeface="Arial" panose="020B0604020202020204" pitchFamily="34" charset="0"/>
                      </a:endParaRPr>
                    </a:p>
                  </a:txBody>
                  <a:tcPr marL="0" marR="0" marT="0" marB="0"/>
                </a:tc>
                <a:tc>
                  <a:txBody>
                    <a:bodyPr/>
                    <a:lstStyle/>
                    <a:p>
                      <a:pPr algn="ctr">
                        <a:lnSpc>
                          <a:spcPct val="150000"/>
                        </a:lnSpc>
                        <a:spcAft>
                          <a:spcPts val="0"/>
                        </a:spcAft>
                      </a:pPr>
                      <a:r>
                        <a:rPr lang="en-ZA" sz="1400" dirty="0">
                          <a:effectLst/>
                          <a:latin typeface="+mn-lt"/>
                          <a:ea typeface="Calibri" panose="020F0502020204030204" pitchFamily="34" charset="0"/>
                          <a:cs typeface="Arial" panose="020B0604020202020204" pitchFamily="34" charset="0"/>
                        </a:rPr>
                        <a:t>Low Level</a:t>
                      </a:r>
                    </a:p>
                  </a:txBody>
                  <a:tcPr marL="0" marR="0" marT="0" marB="0" anchor="ctr"/>
                </a:tc>
                <a:tc>
                  <a:txBody>
                    <a:bodyPr/>
                    <a:lstStyle/>
                    <a:p>
                      <a:pPr algn="ctr">
                        <a:lnSpc>
                          <a:spcPct val="115000"/>
                        </a:lnSpc>
                        <a:spcAft>
                          <a:spcPts val="0"/>
                        </a:spcAft>
                      </a:pPr>
                      <a:r>
                        <a:rPr lang="en-ZA" sz="1400" dirty="0">
                          <a:effectLst/>
                          <a:latin typeface="+mn-lt"/>
                          <a:ea typeface="Calibri" panose="020F0502020204030204" pitchFamily="34" charset="0"/>
                          <a:cs typeface="Arial" panose="020B0604020202020204" pitchFamily="34" charset="0"/>
                        </a:rPr>
                        <a:t>Middle Level</a:t>
                      </a:r>
                    </a:p>
                  </a:txBody>
                  <a:tcPr marL="0" marR="0" marT="0" marB="0" anchor="ctr"/>
                </a:tc>
              </a:tr>
              <a:tr h="577574">
                <a:tc vMerge="1">
                  <a:txBody>
                    <a:bodyPr/>
                    <a:lstStyle/>
                    <a:p>
                      <a:pPr>
                        <a:lnSpc>
                          <a:spcPct val="150000"/>
                        </a:lnSpc>
                        <a:spcAft>
                          <a:spcPts val="0"/>
                        </a:spcAft>
                      </a:pPr>
                      <a:endParaRPr lang="en-ZA" sz="1600" dirty="0">
                        <a:effectLst/>
                        <a:latin typeface="+mn-lt"/>
                        <a:ea typeface="Calibri" panose="020F0502020204030204" pitchFamily="34" charset="0"/>
                        <a:cs typeface="Arial" panose="020B0604020202020204" pitchFamily="34" charset="0"/>
                      </a:endParaRPr>
                    </a:p>
                  </a:txBody>
                  <a:tcPr marL="68580" marR="68580" marT="0" marB="0"/>
                </a:tc>
                <a:tc rowSpan="2">
                  <a:txBody>
                    <a:bodyPr/>
                    <a:lstStyle/>
                    <a:p>
                      <a:pPr marL="0" marR="72390" indent="0" algn="l" defTabSz="457200" rtl="0" eaLnBrk="1" fontAlgn="auto" latinLnBrk="0" hangingPunct="1">
                        <a:lnSpc>
                          <a:spcPct val="150000"/>
                        </a:lnSpc>
                        <a:spcBef>
                          <a:spcPts val="0"/>
                        </a:spcBef>
                        <a:spcAft>
                          <a:spcPts val="0"/>
                        </a:spcAft>
                        <a:buClrTx/>
                        <a:buSzTx/>
                        <a:buFontTx/>
                        <a:buNone/>
                        <a:tabLst/>
                        <a:defRPr/>
                      </a:pPr>
                      <a:r>
                        <a:rPr lang="en-ZA" sz="1400" spc="-5" dirty="0" smtClean="0">
                          <a:effectLst/>
                          <a:latin typeface="+mn-lt"/>
                          <a:ea typeface="Calibri" panose="020F0502020204030204" pitchFamily="34" charset="0"/>
                          <a:cs typeface="Arial" panose="020B0604020202020204" pitchFamily="34" charset="0"/>
                        </a:rPr>
                        <a:t>Level of socio-economic status of Military Veterans` community sustained</a:t>
                      </a:r>
                      <a:endParaRPr lang="en-ZA" sz="1400" dirty="0" smtClean="0">
                        <a:effectLst/>
                        <a:latin typeface="+mn-lt"/>
                        <a:ea typeface="Calibri" panose="020F0502020204030204" pitchFamily="34" charset="0"/>
                        <a:cs typeface="Arial" panose="020B0604020202020204" pitchFamily="34" charset="0"/>
                      </a:endParaRPr>
                    </a:p>
                  </a:txBody>
                  <a:tcPr marL="0" marR="0" marT="0" marB="0"/>
                </a:tc>
                <a:tc>
                  <a:txBody>
                    <a:bodyPr/>
                    <a:lstStyle/>
                    <a:p>
                      <a:pPr algn="ctr">
                        <a:lnSpc>
                          <a:spcPct val="150000"/>
                        </a:lnSpc>
                        <a:spcAft>
                          <a:spcPts val="0"/>
                        </a:spcAft>
                      </a:pPr>
                      <a:r>
                        <a:rPr lang="en-ZA" sz="1400" dirty="0">
                          <a:effectLst/>
                          <a:latin typeface="+mn-lt"/>
                          <a:ea typeface="Calibri" panose="020F0502020204030204" pitchFamily="34" charset="0"/>
                          <a:cs typeface="Arial" panose="020B0604020202020204" pitchFamily="34" charset="0"/>
                        </a:rPr>
                        <a:t>Middle Level</a:t>
                      </a:r>
                    </a:p>
                  </a:txBody>
                  <a:tcPr marL="0" marR="0" marT="0" marB="0" anchor="ctr"/>
                </a:tc>
                <a:tc>
                  <a:txBody>
                    <a:bodyPr/>
                    <a:lstStyle/>
                    <a:p>
                      <a:pPr algn="ctr">
                        <a:lnSpc>
                          <a:spcPct val="115000"/>
                        </a:lnSpc>
                        <a:spcAft>
                          <a:spcPts val="0"/>
                        </a:spcAft>
                      </a:pPr>
                      <a:r>
                        <a:rPr lang="en-ZA" sz="1400" dirty="0">
                          <a:effectLst/>
                          <a:latin typeface="+mn-lt"/>
                          <a:ea typeface="Calibri" panose="020F0502020204030204" pitchFamily="34" charset="0"/>
                          <a:cs typeface="Arial" panose="020B0604020202020204" pitchFamily="34" charset="0"/>
                        </a:rPr>
                        <a:t>High Level</a:t>
                      </a:r>
                    </a:p>
                  </a:txBody>
                  <a:tcPr marL="0" marR="0" marT="0" marB="0" anchor="ctr"/>
                </a:tc>
              </a:tr>
              <a:tr h="951978">
                <a:tc vMerge="1">
                  <a:txBody>
                    <a:bodyPr/>
                    <a:lstStyle/>
                    <a:p>
                      <a:pPr>
                        <a:lnSpc>
                          <a:spcPct val="150000"/>
                        </a:lnSpc>
                        <a:spcAft>
                          <a:spcPts val="0"/>
                        </a:spcAft>
                      </a:pPr>
                      <a:endParaRPr lang="en-ZA" sz="1600" dirty="0">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marR="72390" algn="l">
                        <a:lnSpc>
                          <a:spcPct val="150000"/>
                        </a:lnSpc>
                        <a:spcAft>
                          <a:spcPts val="0"/>
                        </a:spcAft>
                      </a:pPr>
                      <a:endParaRPr lang="en-ZA" sz="1400" dirty="0">
                        <a:effectLst/>
                        <a:latin typeface="+mn-lt"/>
                        <a:ea typeface="Arial" panose="020B0604020202020204" pitchFamily="34" charset="0"/>
                        <a:cs typeface="Arial" panose="020B0604020202020204" pitchFamily="34" charset="0"/>
                      </a:endParaRPr>
                    </a:p>
                  </a:txBody>
                  <a:tcPr marL="0" marR="0" marT="0" marB="0"/>
                </a:tc>
                <a:tc>
                  <a:txBody>
                    <a:bodyPr/>
                    <a:lstStyle/>
                    <a:p>
                      <a:pPr marL="31750" marR="72390" algn="ctr">
                        <a:lnSpc>
                          <a:spcPct val="150000"/>
                        </a:lnSpc>
                        <a:spcAft>
                          <a:spcPts val="0"/>
                        </a:spcAft>
                      </a:pPr>
                      <a:r>
                        <a:rPr lang="en-ZA" sz="1400" dirty="0">
                          <a:effectLst/>
                          <a:latin typeface="+mn-lt"/>
                          <a:ea typeface="Arial" panose="020B0604020202020204" pitchFamily="34" charset="0"/>
                          <a:cs typeface="Arial" panose="020B0604020202020204" pitchFamily="34" charset="0"/>
                        </a:rPr>
                        <a:t>Middle Level/ High Level</a:t>
                      </a:r>
                    </a:p>
                  </a:txBody>
                  <a:tcPr marL="0" marR="0" marT="0" marB="0" anchor="ctr"/>
                </a:tc>
                <a:tc>
                  <a:txBody>
                    <a:bodyPr/>
                    <a:lstStyle/>
                    <a:p>
                      <a:pPr algn="ctr">
                        <a:lnSpc>
                          <a:spcPct val="150000"/>
                        </a:lnSpc>
                        <a:spcAft>
                          <a:spcPts val="0"/>
                        </a:spcAft>
                      </a:pPr>
                      <a:r>
                        <a:rPr lang="en-ZA" sz="1400" dirty="0">
                          <a:effectLst/>
                          <a:latin typeface="+mn-lt"/>
                          <a:ea typeface="Calibri" panose="020F0502020204030204" pitchFamily="34" charset="0"/>
                          <a:cs typeface="Arial" panose="020B0604020202020204" pitchFamily="34" charset="0"/>
                        </a:rPr>
                        <a:t>High Level</a:t>
                      </a:r>
                    </a:p>
                  </a:txBody>
                  <a:tcPr marL="0" marR="0" marT="0" marB="0" anchor="ctr"/>
                </a:tc>
              </a:tr>
              <a:tr h="951978">
                <a:tc gridSpan="4">
                  <a:txBody>
                    <a:bodyPr/>
                    <a:lstStyle/>
                    <a:p>
                      <a:pPr marL="285750" indent="-285750">
                        <a:lnSpc>
                          <a:spcPct val="150000"/>
                        </a:lnSpc>
                        <a:buFont typeface="Courier New" panose="02070309020205020404" pitchFamily="49" charset="0"/>
                        <a:buChar char="o"/>
                      </a:pPr>
                      <a:endParaRPr lang="en-US" sz="1400" b="0" i="1" u="none" strike="noStrike" kern="1200" baseline="0" dirty="0" smtClean="0">
                        <a:solidFill>
                          <a:schemeClr val="dk1"/>
                        </a:solidFill>
                        <a:latin typeface="+mn-lt"/>
                        <a:ea typeface="+mn-ea"/>
                        <a:cs typeface="+mn-cs"/>
                      </a:endParaRPr>
                    </a:p>
                    <a:p>
                      <a:pPr marL="285750" indent="-285750">
                        <a:lnSpc>
                          <a:spcPct val="150000"/>
                        </a:lnSpc>
                        <a:buFont typeface="Courier New" panose="02070309020205020404" pitchFamily="49" charset="0"/>
                        <a:buChar char="o"/>
                      </a:pPr>
                      <a:endParaRPr lang="en-US" sz="1400" b="0" i="1" u="none" strike="noStrike" kern="1200" baseline="0" dirty="0" smtClean="0">
                        <a:solidFill>
                          <a:schemeClr val="dk1"/>
                        </a:solidFill>
                        <a:latin typeface="+mn-lt"/>
                        <a:ea typeface="+mn-ea"/>
                        <a:cs typeface="+mn-cs"/>
                      </a:endParaRPr>
                    </a:p>
                    <a:p>
                      <a:pPr marL="0" indent="268288">
                        <a:lnSpc>
                          <a:spcPct val="150000"/>
                        </a:lnSpc>
                        <a:buFont typeface="Courier New" panose="02070309020205020404" pitchFamily="49" charset="0"/>
                        <a:buChar char="o"/>
                      </a:pPr>
                      <a:r>
                        <a:rPr lang="en-US" sz="1400" b="0" i="1" u="none" strike="noStrike" kern="1200" baseline="0" dirty="0" smtClean="0">
                          <a:solidFill>
                            <a:schemeClr val="dk1"/>
                          </a:solidFill>
                          <a:latin typeface="+mn-lt"/>
                          <a:ea typeface="+mn-ea"/>
                          <a:cs typeface="+mn-cs"/>
                        </a:rPr>
                        <a:t>The </a:t>
                      </a:r>
                      <a:r>
                        <a:rPr lang="en-US" sz="1400" b="0" i="1" u="none" strike="noStrike" kern="1200" baseline="0" dirty="0" smtClean="0">
                          <a:solidFill>
                            <a:schemeClr val="dk1"/>
                          </a:solidFill>
                          <a:effectLst>
                            <a:outerShdw blurRad="38100" dist="38100" dir="2700000" algn="tl">
                              <a:srgbClr val="000000">
                                <a:alpha val="43137"/>
                              </a:srgbClr>
                            </a:outerShdw>
                          </a:effectLst>
                          <a:latin typeface="+mn-lt"/>
                          <a:ea typeface="+mn-ea"/>
                          <a:cs typeface="+mn-cs"/>
                        </a:rPr>
                        <a:t>Low level of socio-economic status </a:t>
                      </a:r>
                      <a:r>
                        <a:rPr lang="en-US" sz="1400" b="0" i="1" u="none" strike="noStrike" kern="1200" baseline="0" dirty="0" smtClean="0">
                          <a:solidFill>
                            <a:schemeClr val="dk1"/>
                          </a:solidFill>
                          <a:latin typeface="+mn-lt"/>
                          <a:ea typeface="+mn-ea"/>
                          <a:cs typeface="+mn-cs"/>
                        </a:rPr>
                        <a:t>of Military Veterans` community, refers to the Military Veterans with</a:t>
                      </a:r>
                    </a:p>
                    <a:p>
                      <a:pPr marL="0" indent="268288">
                        <a:lnSpc>
                          <a:spcPct val="150000"/>
                        </a:lnSpc>
                        <a:buFont typeface="Courier New" panose="02070309020205020404" pitchFamily="49" charset="0"/>
                        <a:buNone/>
                      </a:pPr>
                      <a:r>
                        <a:rPr lang="en-US" sz="1400" b="0" i="1" u="none" strike="noStrike" kern="1200" baseline="0" dirty="0" smtClean="0">
                          <a:solidFill>
                            <a:schemeClr val="dk1"/>
                          </a:solidFill>
                          <a:latin typeface="+mn-lt"/>
                          <a:ea typeface="+mn-ea"/>
                          <a:cs typeface="+mn-cs"/>
                        </a:rPr>
                        <a:t>little or no income, wealth or shelter to buffer against negative impacts of poverty and equality.</a:t>
                      </a:r>
                    </a:p>
                    <a:p>
                      <a:pPr marL="0" indent="268288">
                        <a:lnSpc>
                          <a:spcPct val="150000"/>
                        </a:lnSpc>
                        <a:buFont typeface="Courier New" panose="02070309020205020404" pitchFamily="49" charset="0"/>
                        <a:buChar char="o"/>
                      </a:pPr>
                      <a:r>
                        <a:rPr lang="en-US" sz="1400" b="0" i="1" u="none" strike="noStrike" kern="1200" baseline="0" dirty="0" smtClean="0">
                          <a:solidFill>
                            <a:schemeClr val="dk1"/>
                          </a:solidFill>
                          <a:latin typeface="+mn-lt"/>
                          <a:ea typeface="+mn-ea"/>
                          <a:cs typeface="+mn-cs"/>
                        </a:rPr>
                        <a:t>The </a:t>
                      </a:r>
                      <a:r>
                        <a:rPr lang="en-US" sz="1400" b="0" i="1" u="none" strike="noStrike" kern="1200" baseline="0" dirty="0" smtClean="0">
                          <a:solidFill>
                            <a:schemeClr val="dk1"/>
                          </a:solidFill>
                          <a:effectLst>
                            <a:outerShdw blurRad="38100" dist="38100" dir="2700000" algn="tl">
                              <a:srgbClr val="000000">
                                <a:alpha val="43137"/>
                              </a:srgbClr>
                            </a:outerShdw>
                          </a:effectLst>
                          <a:latin typeface="+mn-lt"/>
                          <a:ea typeface="+mn-ea"/>
                          <a:cs typeface="+mn-cs"/>
                        </a:rPr>
                        <a:t>Middle level of socio-economic status </a:t>
                      </a:r>
                      <a:r>
                        <a:rPr lang="en-US" sz="1400" b="0" i="1" u="none" strike="noStrike" kern="1200" baseline="0" dirty="0" smtClean="0">
                          <a:solidFill>
                            <a:schemeClr val="dk1"/>
                          </a:solidFill>
                          <a:latin typeface="+mn-lt"/>
                          <a:ea typeface="+mn-ea"/>
                          <a:cs typeface="+mn-cs"/>
                        </a:rPr>
                        <a:t>of Military Veterans` community refers to Military Veterans with</a:t>
                      </a:r>
                    </a:p>
                    <a:p>
                      <a:pPr marL="0" indent="268288">
                        <a:lnSpc>
                          <a:spcPct val="150000"/>
                        </a:lnSpc>
                        <a:buFont typeface="Courier New" panose="02070309020205020404" pitchFamily="49" charset="0"/>
                        <a:buNone/>
                      </a:pPr>
                      <a:r>
                        <a:rPr lang="en-US" sz="1400" b="0" i="1" u="none" strike="noStrike" kern="1200" baseline="0" dirty="0" smtClean="0">
                          <a:solidFill>
                            <a:schemeClr val="dk1"/>
                          </a:solidFill>
                          <a:latin typeface="+mn-lt"/>
                          <a:ea typeface="+mn-ea"/>
                          <a:cs typeface="+mn-cs"/>
                        </a:rPr>
                        <a:t>middle share of income and level of wealth and lifestyle.</a:t>
                      </a:r>
                    </a:p>
                    <a:p>
                      <a:pPr marL="0" indent="268288">
                        <a:lnSpc>
                          <a:spcPct val="150000"/>
                        </a:lnSpc>
                        <a:buFont typeface="Courier New" panose="02070309020205020404" pitchFamily="49" charset="0"/>
                        <a:buChar char="o"/>
                      </a:pPr>
                      <a:r>
                        <a:rPr lang="en-US" sz="1400" b="0" i="1" u="none" strike="noStrike" kern="1200" baseline="0" dirty="0" smtClean="0">
                          <a:solidFill>
                            <a:schemeClr val="dk1"/>
                          </a:solidFill>
                          <a:latin typeface="+mn-lt"/>
                          <a:ea typeface="+mn-ea"/>
                          <a:cs typeface="+mn-cs"/>
                        </a:rPr>
                        <a:t>Whereas the </a:t>
                      </a:r>
                      <a:r>
                        <a:rPr lang="en-US" sz="1400" b="0" i="1" u="none" strike="noStrike" kern="1200" baseline="0" dirty="0" smtClean="0">
                          <a:solidFill>
                            <a:schemeClr val="dk1"/>
                          </a:solidFill>
                          <a:effectLst>
                            <a:outerShdw blurRad="38100" dist="38100" dir="2700000" algn="tl">
                              <a:srgbClr val="000000">
                                <a:alpha val="43137"/>
                              </a:srgbClr>
                            </a:outerShdw>
                          </a:effectLst>
                          <a:latin typeface="+mn-lt"/>
                          <a:ea typeface="+mn-ea"/>
                          <a:cs typeface="+mn-cs"/>
                        </a:rPr>
                        <a:t>High level of socio-economic status </a:t>
                      </a:r>
                      <a:r>
                        <a:rPr lang="en-US" sz="1400" b="0" i="1" u="none" strike="noStrike" kern="1200" baseline="0" dirty="0" smtClean="0">
                          <a:solidFill>
                            <a:schemeClr val="dk1"/>
                          </a:solidFill>
                          <a:latin typeface="+mn-lt"/>
                          <a:ea typeface="+mn-ea"/>
                          <a:cs typeface="+mn-cs"/>
                        </a:rPr>
                        <a:t>of Military Veterans` community refers to amongst other</a:t>
                      </a:r>
                    </a:p>
                    <a:p>
                      <a:pPr marL="0" indent="268288">
                        <a:lnSpc>
                          <a:spcPct val="150000"/>
                        </a:lnSpc>
                        <a:buFont typeface="Courier New" panose="02070309020205020404" pitchFamily="49" charset="0"/>
                        <a:buNone/>
                      </a:pPr>
                      <a:r>
                        <a:rPr lang="en-US" sz="1400" b="0" i="1" u="none" strike="noStrike" kern="1200" baseline="0" dirty="0" smtClean="0">
                          <a:solidFill>
                            <a:schemeClr val="dk1"/>
                          </a:solidFill>
                          <a:latin typeface="+mn-lt"/>
                          <a:ea typeface="+mn-ea"/>
                          <a:cs typeface="+mn-cs"/>
                        </a:rPr>
                        <a:t>sustainable income, educational attainable and financial security.</a:t>
                      </a:r>
                      <a:endParaRPr lang="en-ZA" sz="1400" i="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marL="0" marR="72390" indent="0" algn="l" defTabSz="457200" rtl="0" eaLnBrk="1" fontAlgn="auto" latinLnBrk="0" hangingPunct="1">
                        <a:lnSpc>
                          <a:spcPct val="150000"/>
                        </a:lnSpc>
                        <a:spcBef>
                          <a:spcPts val="0"/>
                        </a:spcBef>
                        <a:spcAft>
                          <a:spcPts val="0"/>
                        </a:spcAft>
                        <a:buClrTx/>
                        <a:buSzTx/>
                        <a:buFontTx/>
                        <a:buNone/>
                        <a:tabLst/>
                        <a:defRPr/>
                      </a:pPr>
                      <a:endParaRPr lang="en-ZA" sz="1400" dirty="0" smtClean="0">
                        <a:effectLst/>
                        <a:latin typeface="+mn-lt"/>
                        <a:ea typeface="Calibri" panose="020F0502020204030204" pitchFamily="34" charset="0"/>
                        <a:cs typeface="Arial" panose="020B0604020202020204" pitchFamily="34" charset="0"/>
                      </a:endParaRPr>
                    </a:p>
                  </a:txBody>
                  <a:tcPr marL="0" marR="0" marT="0" marB="0"/>
                </a:tc>
                <a:tc hMerge="1">
                  <a:txBody>
                    <a:bodyPr/>
                    <a:lstStyle/>
                    <a:p>
                      <a:pPr marL="31750" marR="72390" algn="ctr">
                        <a:lnSpc>
                          <a:spcPct val="150000"/>
                        </a:lnSpc>
                        <a:spcAft>
                          <a:spcPts val="0"/>
                        </a:spcAft>
                      </a:pPr>
                      <a:endParaRPr lang="en-ZA" sz="1400" dirty="0">
                        <a:effectLst/>
                        <a:latin typeface="+mn-lt"/>
                        <a:ea typeface="Arial" panose="020B0604020202020204" pitchFamily="34" charset="0"/>
                        <a:cs typeface="Arial" panose="020B0604020202020204" pitchFamily="34" charset="0"/>
                      </a:endParaRPr>
                    </a:p>
                  </a:txBody>
                  <a:tcPr marL="0" marR="0" marT="0" marB="0" anchor="ctr"/>
                </a:tc>
                <a:tc hMerge="1">
                  <a:txBody>
                    <a:bodyPr/>
                    <a:lstStyle/>
                    <a:p>
                      <a:pPr algn="ctr">
                        <a:lnSpc>
                          <a:spcPct val="150000"/>
                        </a:lnSpc>
                        <a:spcAft>
                          <a:spcPts val="0"/>
                        </a:spcAft>
                      </a:pPr>
                      <a:endParaRPr lang="en-ZA" sz="1400" dirty="0">
                        <a:effectLst/>
                        <a:latin typeface="+mn-lt"/>
                        <a:ea typeface="Calibri" panose="020F0502020204030204" pitchFamily="34" charset="0"/>
                        <a:cs typeface="Arial" panose="020B0604020202020204" pitchFamily="34" charset="0"/>
                      </a:endParaRPr>
                    </a:p>
                  </a:txBody>
                  <a:tcPr marL="0" marR="0" marT="0" marB="0" anchor="ctr"/>
                </a:tc>
              </a:tr>
            </a:tbl>
          </a:graphicData>
        </a:graphic>
      </p:graphicFrame>
      <p:sp>
        <p:nvSpPr>
          <p:cNvPr id="3" name="Slide Number Placeholder 2"/>
          <p:cNvSpPr>
            <a:spLocks noGrp="1"/>
          </p:cNvSpPr>
          <p:nvPr>
            <p:ph type="sldNum" sz="quarter" idx="12"/>
          </p:nvPr>
        </p:nvSpPr>
        <p:spPr/>
        <p:txBody>
          <a:bodyPr/>
          <a:lstStyle/>
          <a:p>
            <a:fld id="{7B1C6805-EAF3-CC4B-883D-0BA841DD8C88}" type="slidenum">
              <a:rPr lang="en-US" b="1" smtClean="0">
                <a:solidFill>
                  <a:schemeClr val="tx1"/>
                </a:solidFill>
              </a:rPr>
              <a:t>33</a:t>
            </a:fld>
            <a:endParaRPr lang="en-US" b="1" dirty="0">
              <a:solidFill>
                <a:schemeClr val="tx1"/>
              </a:solidFill>
            </a:endParaRPr>
          </a:p>
        </p:txBody>
      </p:sp>
    </p:spTree>
    <p:extLst>
      <p:ext uri="{BB962C8B-B14F-4D97-AF65-F5344CB8AC3E}">
        <p14:creationId xmlns:p14="http://schemas.microsoft.com/office/powerpoint/2010/main" val="3184736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 y="-2346"/>
            <a:ext cx="9138912" cy="540776"/>
          </a:xfrm>
          <a:solidFill>
            <a:schemeClr val="bg1"/>
          </a:solidFill>
        </p:spPr>
        <p:txBody>
          <a:bodyPr>
            <a:normAutofit/>
          </a:bodyPr>
          <a:lstStyle/>
          <a:p>
            <a:r>
              <a:rPr lang="en-ZA" sz="1800" b="1" dirty="0" smtClean="0">
                <a:solidFill>
                  <a:srgbClr val="00B050"/>
                </a:solidFill>
                <a:latin typeface="Arial" panose="020B0604020202020204" pitchFamily="34" charset="0"/>
                <a:cs typeface="Arial" panose="020B0604020202020204" pitchFamily="34" charset="0"/>
              </a:rPr>
              <a:t>CONTRIBUTION OF EA PRIORITIES, NDP VISION 2030 AND MTSF ( 2019-2024)</a:t>
            </a:r>
            <a:endParaRPr lang="en-ZA" sz="1800" dirty="0">
              <a:solidFill>
                <a:srgbClr val="00B05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35327"/>
              </p:ext>
            </p:extLst>
          </p:nvPr>
        </p:nvGraphicFramePr>
        <p:xfrm>
          <a:off x="5088" y="538430"/>
          <a:ext cx="9144000" cy="6319570"/>
        </p:xfrm>
        <a:graphic>
          <a:graphicData uri="http://schemas.openxmlformats.org/drawingml/2006/table">
            <a:tbl>
              <a:tblPr firstRow="1" bandRow="1">
                <a:tableStyleId>{5C22544A-7EE6-4342-B048-85BDC9FD1C3A}</a:tableStyleId>
              </a:tblPr>
              <a:tblGrid>
                <a:gridCol w="2826070"/>
                <a:gridCol w="3370492"/>
                <a:gridCol w="2947438"/>
              </a:tblGrid>
              <a:tr h="441382">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EAs</a:t>
                      </a:r>
                      <a:r>
                        <a:rPr lang="en-ZA" sz="1400" b="1" baseline="0" dirty="0" smtClean="0">
                          <a:solidFill>
                            <a:schemeClr val="tx1"/>
                          </a:solidFill>
                          <a:effectLst/>
                          <a:latin typeface="+mn-lt"/>
                          <a:ea typeface="Calibri" panose="020F0502020204030204" pitchFamily="34" charset="0"/>
                          <a:cs typeface="Arial" panose="020B0604020202020204" pitchFamily="34" charset="0"/>
                        </a:rPr>
                        <a:t> </a:t>
                      </a:r>
                      <a:r>
                        <a:rPr lang="en-ZA" sz="1400" b="1" dirty="0" smtClean="0">
                          <a:solidFill>
                            <a:schemeClr val="tx1"/>
                          </a:solidFill>
                          <a:effectLst/>
                          <a:latin typeface="+mn-lt"/>
                          <a:ea typeface="Calibri" panose="020F0502020204030204" pitchFamily="34" charset="0"/>
                          <a:cs typeface="Arial" panose="020B0604020202020204" pitchFamily="34" charset="0"/>
                        </a:rPr>
                        <a:t>PRIORITIES</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solidFill>
                      <a:schemeClr val="accent2">
                        <a:lumMod val="75000"/>
                      </a:schemeClr>
                    </a:solidFill>
                  </a:tcPr>
                </a:tc>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NDP VISION 2030</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solidFill>
                      <a:schemeClr val="accent2">
                        <a:lumMod val="75000"/>
                      </a:schemeClr>
                    </a:solidFill>
                  </a:tcPr>
                </a:tc>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MTSF PRIORITIES</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solidFill>
                      <a:schemeClr val="accent2">
                        <a:lumMod val="75000"/>
                      </a:schemeClr>
                    </a:solidFill>
                  </a:tcPr>
                </a:tc>
              </a:tr>
              <a:tr h="1114888">
                <a:tc>
                  <a:txBody>
                    <a:bodyPr/>
                    <a:lstStyle/>
                    <a:p>
                      <a:pPr>
                        <a:lnSpc>
                          <a:spcPct val="115000"/>
                        </a:lnSpc>
                        <a:spcAft>
                          <a:spcPts val="0"/>
                        </a:spcAft>
                      </a:pPr>
                      <a:r>
                        <a:rPr lang="en-ZA" sz="1200" b="1" dirty="0" smtClean="0">
                          <a:effectLst/>
                          <a:latin typeface="+mn-lt"/>
                          <a:ea typeface="Calibri" panose="020F0502020204030204" pitchFamily="34" charset="0"/>
                          <a:cs typeface="Arial" panose="020B0604020202020204" pitchFamily="34" charset="0"/>
                        </a:rPr>
                        <a:t> Priority </a:t>
                      </a:r>
                      <a:r>
                        <a:rPr lang="en-ZA" sz="1200" b="1" dirty="0">
                          <a:effectLst/>
                          <a:latin typeface="+mn-lt"/>
                          <a:ea typeface="Calibri" panose="020F0502020204030204" pitchFamily="34" charset="0"/>
                          <a:cs typeface="Arial" panose="020B0604020202020204" pitchFamily="34" charset="0"/>
                        </a:rPr>
                        <a:t>1</a:t>
                      </a:r>
                      <a:r>
                        <a:rPr lang="en-ZA" sz="1200" dirty="0">
                          <a:effectLst/>
                          <a:latin typeface="+mn-lt"/>
                          <a:ea typeface="Calibri" panose="020F0502020204030204" pitchFamily="34" charset="0"/>
                          <a:cs typeface="Arial" panose="020B0604020202020204" pitchFamily="34" charset="0"/>
                        </a:rPr>
                        <a:t>: Strengthening governance and oversight protocols to give effect to the provisions of the Act.</a:t>
                      </a:r>
                    </a:p>
                    <a:p>
                      <a:pPr marL="180340"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 </a:t>
                      </a:r>
                    </a:p>
                  </a:txBody>
                  <a:tcPr marL="0" marR="0" marT="0" marB="0"/>
                </a:tc>
                <a:tc>
                  <a:txBody>
                    <a:bodyPr/>
                    <a:lstStyle/>
                    <a:p>
                      <a:pPr algn="just">
                        <a:lnSpc>
                          <a:spcPct val="115000"/>
                        </a:lnSpc>
                        <a:spcAft>
                          <a:spcPts val="0"/>
                        </a:spcAft>
                      </a:pPr>
                      <a:r>
                        <a:rPr lang="en-ZA" sz="1200" dirty="0" smtClean="0">
                          <a:effectLst/>
                          <a:latin typeface="+mn-lt"/>
                          <a:ea typeface="Calibri" panose="020F0502020204030204" pitchFamily="34" charset="0"/>
                          <a:cs typeface="Arial" panose="020B0604020202020204" pitchFamily="34" charset="0"/>
                        </a:rPr>
                        <a:t>   Chapter </a:t>
                      </a:r>
                      <a:r>
                        <a:rPr lang="en-ZA" sz="1200" dirty="0">
                          <a:effectLst/>
                          <a:latin typeface="+mn-lt"/>
                          <a:ea typeface="Calibri" panose="020F0502020204030204" pitchFamily="34" charset="0"/>
                          <a:cs typeface="Arial" panose="020B0604020202020204" pitchFamily="34" charset="0"/>
                        </a:rPr>
                        <a:t>13: Building a capable and </a:t>
                      </a:r>
                      <a:endParaRPr lang="en-ZA" sz="1200" dirty="0" smtClean="0">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ZA" sz="1200" dirty="0" smtClean="0">
                          <a:effectLst/>
                          <a:latin typeface="+mn-lt"/>
                          <a:ea typeface="Calibri" panose="020F0502020204030204" pitchFamily="34" charset="0"/>
                          <a:cs typeface="Arial" panose="020B0604020202020204" pitchFamily="34" charset="0"/>
                        </a:rPr>
                        <a:t> </a:t>
                      </a:r>
                      <a:r>
                        <a:rPr lang="en-ZA" sz="1200" baseline="0" dirty="0" smtClean="0">
                          <a:effectLst/>
                          <a:latin typeface="+mn-lt"/>
                          <a:ea typeface="Calibri" panose="020F0502020204030204" pitchFamily="34" charset="0"/>
                          <a:cs typeface="Arial" panose="020B0604020202020204" pitchFamily="34" charset="0"/>
                        </a:rPr>
                        <a:t>  </a:t>
                      </a:r>
                      <a:r>
                        <a:rPr lang="en-ZA" sz="1200" dirty="0" smtClean="0">
                          <a:effectLst/>
                          <a:latin typeface="+mn-lt"/>
                          <a:ea typeface="Calibri" panose="020F0502020204030204" pitchFamily="34" charset="0"/>
                          <a:cs typeface="Arial" panose="020B0604020202020204" pitchFamily="34" charset="0"/>
                        </a:rPr>
                        <a:t>developmental </a:t>
                      </a:r>
                      <a:r>
                        <a:rPr lang="en-ZA" sz="1200" dirty="0">
                          <a:effectLst/>
                          <a:latin typeface="+mn-lt"/>
                          <a:ea typeface="Calibri" panose="020F0502020204030204" pitchFamily="34" charset="0"/>
                          <a:cs typeface="Arial" panose="020B0604020202020204" pitchFamily="34" charset="0"/>
                        </a:rPr>
                        <a:t>state</a:t>
                      </a:r>
                    </a:p>
                    <a:p>
                      <a:pPr marL="180340"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 </a:t>
                      </a:r>
                    </a:p>
                    <a:p>
                      <a:pPr marL="171450" lvl="0" indent="-171450" algn="just">
                        <a:lnSpc>
                          <a:spcPct val="115000"/>
                        </a:lnSpc>
                        <a:buFont typeface="Arial" panose="020B0604020202020204" pitchFamily="34" charset="0"/>
                        <a:buChar char="•"/>
                      </a:pPr>
                      <a:r>
                        <a:rPr lang="en-ZA" sz="1200" dirty="0" smtClean="0">
                          <a:effectLst/>
                          <a:latin typeface="+mn-lt"/>
                          <a:cs typeface="Arial" panose="020B0604020202020204" pitchFamily="34" charset="0"/>
                        </a:rPr>
                        <a:t>Strengthen </a:t>
                      </a:r>
                      <a:r>
                        <a:rPr lang="en-ZA" sz="1200" dirty="0">
                          <a:effectLst/>
                          <a:latin typeface="+mn-lt"/>
                          <a:cs typeface="Arial" panose="020B0604020202020204" pitchFamily="34" charset="0"/>
                        </a:rPr>
                        <a:t>delegation,</a:t>
                      </a:r>
                    </a:p>
                    <a:p>
                      <a:pPr marL="180340"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accountability and oversight</a:t>
                      </a:r>
                    </a:p>
                  </a:txBody>
                  <a:tcPr marL="0" marR="0" marT="0" marB="0"/>
                </a:tc>
                <a:tc>
                  <a:txBody>
                    <a:bodyPr/>
                    <a:lstStyle/>
                    <a:p>
                      <a:pPr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Priority 1: Capable, Ethical and Developmental State</a:t>
                      </a:r>
                    </a:p>
                    <a:p>
                      <a:pPr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 </a:t>
                      </a:r>
                    </a:p>
                    <a:p>
                      <a:pPr algn="just">
                        <a:lnSpc>
                          <a:spcPct val="115000"/>
                        </a:lnSpc>
                        <a:spcAft>
                          <a:spcPts val="0"/>
                        </a:spcAft>
                      </a:pPr>
                      <a:r>
                        <a:rPr lang="en-ZA" sz="1200" dirty="0">
                          <a:effectLst/>
                          <a:latin typeface="+mn-lt"/>
                          <a:ea typeface="Calibri" panose="020F0502020204030204" pitchFamily="34" charset="0"/>
                          <a:cs typeface="Arial" panose="020B0604020202020204" pitchFamily="34" charset="0"/>
                        </a:rPr>
                        <a:t> </a:t>
                      </a:r>
                    </a:p>
                  </a:txBody>
                  <a:tcPr marL="0" marR="0" marT="0" marB="0"/>
                </a:tc>
              </a:tr>
              <a:tr h="287732">
                <a:tc gridSpan="3">
                  <a:txBody>
                    <a:bodyPr/>
                    <a:lstStyle/>
                    <a:p>
                      <a:pPr marL="180340" algn="just">
                        <a:lnSpc>
                          <a:spcPct val="115000"/>
                        </a:lnSpc>
                        <a:spcAft>
                          <a:spcPts val="0"/>
                        </a:spcAft>
                      </a:pPr>
                      <a:r>
                        <a:rPr lang="en-ZA" sz="1200" b="1" kern="1200" dirty="0" smtClean="0">
                          <a:solidFill>
                            <a:schemeClr val="dk1"/>
                          </a:solidFill>
                          <a:effectLst/>
                          <a:latin typeface="+mn-lt"/>
                          <a:ea typeface="+mn-ea"/>
                          <a:cs typeface="+mn-cs"/>
                        </a:rPr>
                        <a:t>Priority 2:</a:t>
                      </a:r>
                      <a:r>
                        <a:rPr lang="en-ZA" sz="1200" kern="1200" dirty="0" smtClean="0">
                          <a:solidFill>
                            <a:schemeClr val="dk1"/>
                          </a:solidFill>
                          <a:effectLst/>
                          <a:latin typeface="+mn-lt"/>
                          <a:ea typeface="+mn-ea"/>
                          <a:cs typeface="+mn-cs"/>
                        </a:rPr>
                        <a:t> To provide comprehensive support services to Military Veterans and where applicable, to their dependants</a:t>
                      </a:r>
                      <a:endParaRPr lang="en-ZA" sz="1200" dirty="0">
                        <a:effectLst/>
                        <a:latin typeface="+mn-lt"/>
                        <a:ea typeface="Calibri" panose="020F0502020204030204" pitchFamily="34" charset="0"/>
                        <a:cs typeface="Arial" panose="020B0604020202020204" pitchFamily="34" charset="0"/>
                      </a:endParaRPr>
                    </a:p>
                  </a:txBody>
                  <a:tcPr marL="0" marR="0" marT="0" marB="0"/>
                </a:tc>
                <a:tc hMerge="1">
                  <a:txBody>
                    <a:bodyPr/>
                    <a:lstStyle/>
                    <a:p>
                      <a:pPr marL="180340" algn="just">
                        <a:lnSpc>
                          <a:spcPct val="115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0" marR="0" marT="0" marB="0"/>
                </a:tc>
                <a:tc hMerge="1">
                  <a:txBody>
                    <a:bodyPr/>
                    <a:lstStyle/>
                    <a:p>
                      <a:pPr algn="just">
                        <a:lnSpc>
                          <a:spcPct val="115000"/>
                        </a:lnSpc>
                        <a:spcAft>
                          <a:spcPts val="0"/>
                        </a:spcAft>
                      </a:pPr>
                      <a:endParaRPr lang="en-ZA" sz="1200" dirty="0">
                        <a:effectLst/>
                        <a:latin typeface="+mn-lt"/>
                        <a:ea typeface="Calibri" panose="020F0502020204030204" pitchFamily="34" charset="0"/>
                        <a:cs typeface="Arial" panose="020B0604020202020204" pitchFamily="34" charset="0"/>
                      </a:endParaRPr>
                    </a:p>
                  </a:txBody>
                  <a:tcPr marL="0" marR="0" marT="0" marB="0"/>
                </a:tc>
              </a:tr>
              <a:tr h="891910">
                <a:tc>
                  <a:txBody>
                    <a:bodyPr/>
                    <a:lstStyle/>
                    <a:p>
                      <a:pPr algn="l">
                        <a:lnSpc>
                          <a:spcPct val="115000"/>
                        </a:lnSpc>
                        <a:spcAft>
                          <a:spcPts val="0"/>
                        </a:spcAft>
                      </a:pPr>
                      <a:r>
                        <a:rPr lang="en-ZA" sz="1200" kern="1200" dirty="0" smtClean="0">
                          <a:solidFill>
                            <a:schemeClr val="dk1"/>
                          </a:solidFill>
                          <a:effectLst/>
                          <a:latin typeface="+mn-lt"/>
                          <a:ea typeface="+mn-ea"/>
                          <a:cs typeface="+mn-cs"/>
                        </a:rPr>
                        <a:t>:</a:t>
                      </a:r>
                      <a:r>
                        <a:rPr lang="en-ZA" sz="1200" dirty="0">
                          <a:solidFill>
                            <a:srgbClr val="FF0000"/>
                          </a:solidFill>
                          <a:effectLst/>
                          <a:latin typeface="+mn-lt"/>
                          <a:ea typeface="Calibri" panose="020F0502020204030204" pitchFamily="34" charset="0"/>
                          <a:cs typeface="Arial" panose="020B0604020202020204" pitchFamily="34" charset="0"/>
                        </a:rPr>
                        <a:t> </a:t>
                      </a:r>
                    </a:p>
                    <a:p>
                      <a:pPr marL="342900" lvl="0" indent="-342900" algn="just">
                        <a:lnSpc>
                          <a:spcPct val="115000"/>
                        </a:lnSpc>
                        <a:spcAft>
                          <a:spcPts val="0"/>
                        </a:spcAft>
                        <a:buFont typeface="Symbol" panose="05050102010706020507" pitchFamily="18" charset="2"/>
                        <a:buChar char=""/>
                      </a:pPr>
                      <a:r>
                        <a:rPr lang="en-ZA" sz="1200" dirty="0" smtClean="0">
                          <a:effectLst/>
                          <a:latin typeface="+mn-lt"/>
                          <a:ea typeface="Calibri" panose="020F0502020204030204" pitchFamily="34" charset="0"/>
                          <a:cs typeface="Arial" panose="020B0604020202020204" pitchFamily="34" charset="0"/>
                        </a:rPr>
                        <a:t>Education</a:t>
                      </a:r>
                    </a:p>
                    <a:p>
                      <a:pPr marL="342900" lvl="0" indent="-342900" algn="just">
                        <a:lnSpc>
                          <a:spcPct val="115000"/>
                        </a:lnSpc>
                        <a:spcAft>
                          <a:spcPts val="0"/>
                        </a:spcAft>
                        <a:buFont typeface="Symbol" panose="05050102010706020507" pitchFamily="18" charset="2"/>
                        <a:buChar char=""/>
                      </a:pPr>
                      <a:r>
                        <a:rPr lang="en-ZA" sz="1200" dirty="0" smtClean="0">
                          <a:effectLst/>
                          <a:latin typeface="+mn-lt"/>
                          <a:ea typeface="Calibri" panose="020F0502020204030204" pitchFamily="34" charset="0"/>
                          <a:cs typeface="Arial" panose="020B0604020202020204" pitchFamily="34" charset="0"/>
                        </a:rPr>
                        <a:t>Training and Skills Development</a:t>
                      </a:r>
                    </a:p>
                    <a:p>
                      <a:pPr marL="342900" lvl="0" indent="-342900" algn="just">
                        <a:lnSpc>
                          <a:spcPct val="115000"/>
                        </a:lnSpc>
                        <a:spcAft>
                          <a:spcPts val="0"/>
                        </a:spcAft>
                        <a:buFont typeface="Symbol" panose="05050102010706020507" pitchFamily="18" charset="2"/>
                        <a:buChar char=""/>
                      </a:pPr>
                      <a:endParaRPr lang="en-ZA"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endParaRPr lang="en-ZA" sz="1200" kern="1200" dirty="0" smtClean="0">
                        <a:solidFill>
                          <a:schemeClr val="tx1"/>
                        </a:solidFill>
                        <a:effectLst/>
                        <a:latin typeface="+mn-lt"/>
                        <a:ea typeface="+mn-ea"/>
                        <a:cs typeface="+mn-cs"/>
                      </a:endParaRPr>
                    </a:p>
                    <a:p>
                      <a:pPr algn="just">
                        <a:lnSpc>
                          <a:spcPct val="115000"/>
                        </a:lnSpc>
                        <a:spcAft>
                          <a:spcPts val="0"/>
                        </a:spcAft>
                      </a:pPr>
                      <a:r>
                        <a:rPr lang="en-ZA" sz="1200" kern="1200" dirty="0" smtClean="0">
                          <a:solidFill>
                            <a:schemeClr val="tx1"/>
                          </a:solidFill>
                          <a:effectLst/>
                          <a:latin typeface="+mn-lt"/>
                          <a:ea typeface="+mn-ea"/>
                          <a:cs typeface="+mn-cs"/>
                        </a:rPr>
                        <a:t>  Chapter 9: Improving education, training and    </a:t>
                      </a:r>
                    </a:p>
                    <a:p>
                      <a:pPr algn="just">
                        <a:lnSpc>
                          <a:spcPct val="115000"/>
                        </a:lnSpc>
                        <a:spcAft>
                          <a:spcPts val="0"/>
                        </a:spcAft>
                      </a:pPr>
                      <a:r>
                        <a:rPr lang="en-ZA" sz="1200" kern="1200" dirty="0" smtClean="0">
                          <a:solidFill>
                            <a:schemeClr val="tx1"/>
                          </a:solidFill>
                          <a:effectLst/>
                          <a:latin typeface="+mn-lt"/>
                          <a:ea typeface="+mn-ea"/>
                          <a:cs typeface="+mn-cs"/>
                        </a:rPr>
                        <a:t>  </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innovation</a:t>
                      </a:r>
                      <a:r>
                        <a:rPr lang="en-ZA" sz="1200" dirty="0" smtClean="0">
                          <a:solidFill>
                            <a:schemeClr val="tx1"/>
                          </a:solidFill>
                          <a:effectLst/>
                          <a:latin typeface="+mn-lt"/>
                          <a:ea typeface="Calibri" panose="020F0502020204030204" pitchFamily="34" charset="0"/>
                          <a:cs typeface="Arial" panose="020B0604020202020204" pitchFamily="34" charset="0"/>
                        </a:rPr>
                        <a:t> </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rowSpan="8">
                  <a:txBody>
                    <a:bodyPr/>
                    <a:lstStyle/>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Priority 2: Economic transformation and job creation</a:t>
                      </a: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Priority 3: Education, skills and health</a:t>
                      </a: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Priority 4: Consolidating social wage through reliable and basic services</a:t>
                      </a:r>
                    </a:p>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Priority 5: Spatial development, human settlements and local government</a:t>
                      </a:r>
                    </a:p>
                  </a:txBody>
                  <a:tcPr marL="68580" marR="68580" marT="0" marB="0"/>
                </a:tc>
              </a:tr>
              <a:tr h="684950">
                <a:tc>
                  <a:txBody>
                    <a:bodyPr/>
                    <a:lstStyle/>
                    <a:p>
                      <a:pPr marL="342900" lvl="0" indent="-342900" algn="just">
                        <a:lnSpc>
                          <a:spcPct val="115000"/>
                        </a:lnSpc>
                        <a:spcAft>
                          <a:spcPts val="0"/>
                        </a:spcAft>
                        <a:buFont typeface="Symbol" panose="05050102010706020507" pitchFamily="18" charset="2"/>
                        <a:buChar char=""/>
                      </a:pPr>
                      <a:r>
                        <a:rPr lang="en-ZA" sz="1200" dirty="0">
                          <a:effectLst/>
                          <a:latin typeface="+mn-lt"/>
                          <a:ea typeface="Times New Roman" panose="02020603050405020304" pitchFamily="18" charset="0"/>
                          <a:cs typeface="Times New Roman" panose="02020603050405020304" pitchFamily="18" charset="0"/>
                        </a:rPr>
                        <a:t>Access to health </a:t>
                      </a:r>
                      <a:r>
                        <a:rPr lang="en-ZA" sz="1200" dirty="0" smtClean="0">
                          <a:effectLst/>
                          <a:latin typeface="+mn-lt"/>
                          <a:ea typeface="Times New Roman" panose="02020603050405020304" pitchFamily="18" charset="0"/>
                          <a:cs typeface="Times New Roman" panose="02020603050405020304" pitchFamily="18" charset="0"/>
                        </a:rPr>
                        <a:t>support</a:t>
                      </a:r>
                    </a:p>
                    <a:p>
                      <a:pPr marL="342900" lvl="0" indent="-342900" algn="just">
                        <a:lnSpc>
                          <a:spcPct val="115000"/>
                        </a:lnSpc>
                        <a:spcAft>
                          <a:spcPts val="0"/>
                        </a:spcAft>
                        <a:buFont typeface="Symbol" panose="05050102010706020507" pitchFamily="18" charset="2"/>
                        <a:buChar char=""/>
                      </a:pPr>
                      <a:r>
                        <a:rPr lang="en-US" sz="1200" dirty="0" smtClean="0">
                          <a:effectLst/>
                          <a:latin typeface="+mn-lt"/>
                          <a:ea typeface="Times New Roman" panose="02020603050405020304" pitchFamily="18" charset="0"/>
                          <a:cs typeface="Times New Roman" panose="02020603050405020304" pitchFamily="18" charset="0"/>
                        </a:rPr>
                        <a:t>Acquiring a Healthcare and Wellness Centre</a:t>
                      </a:r>
                      <a:endParaRPr lang="en-ZA" sz="1200" dirty="0">
                        <a:effectLst/>
                        <a:latin typeface="+mn-lt"/>
                        <a:ea typeface="Times New Roman" panose="02020603050405020304" pitchFamily="18" charset="0"/>
                        <a:cs typeface="Times New Roman" panose="02020603050405020304" pitchFamily="18" charset="0"/>
                      </a:endParaRPr>
                    </a:p>
                  </a:txBody>
                  <a:tcPr marL="0" marR="0" marT="0" marB="0"/>
                </a:tc>
                <a:tc>
                  <a:txBody>
                    <a:bodyPr/>
                    <a:lstStyle/>
                    <a:p>
                      <a:pPr marL="180340" algn="just">
                        <a:lnSpc>
                          <a:spcPct val="115000"/>
                        </a:lnSpc>
                        <a:spcAft>
                          <a:spcPts val="0"/>
                        </a:spcAft>
                      </a:pPr>
                      <a:r>
                        <a:rPr lang="en-ZA" sz="1200" dirty="0" smtClean="0">
                          <a:solidFill>
                            <a:schemeClr val="tx1"/>
                          </a:solidFill>
                          <a:effectLst/>
                          <a:latin typeface="+mn-lt"/>
                          <a:ea typeface="Calibri" panose="020F0502020204030204" pitchFamily="34" charset="0"/>
                          <a:cs typeface="Arial" panose="020B0604020202020204" pitchFamily="34" charset="0"/>
                        </a:rPr>
                        <a:t>Chapter 10: Promoting health</a:t>
                      </a: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ZA" sz="1800" dirty="0">
                        <a:solidFill>
                          <a:srgbClr val="FF0000"/>
                        </a:solidFill>
                        <a:effectLst/>
                        <a:latin typeface="+mn-lt"/>
                        <a:ea typeface="Calibri" panose="020F0502020204030204" pitchFamily="34" charset="0"/>
                        <a:cs typeface="Arial" panose="020B0604020202020204" pitchFamily="34" charset="0"/>
                      </a:endParaRPr>
                    </a:p>
                  </a:txBody>
                  <a:tcPr marL="68580" marR="68580" marT="0" marB="0"/>
                </a:tc>
              </a:tr>
              <a:tr h="891910">
                <a:tc>
                  <a:txBody>
                    <a:bodyPr/>
                    <a:lstStyle/>
                    <a:p>
                      <a:pPr marL="342900" lvl="0" indent="-342900" algn="just">
                        <a:lnSpc>
                          <a:spcPct val="115000"/>
                        </a:lnSpc>
                        <a:spcAft>
                          <a:spcPts val="0"/>
                        </a:spcAft>
                        <a:buFont typeface="Symbol" panose="05050102010706020507" pitchFamily="18" charset="2"/>
                        <a:buChar char=""/>
                      </a:pPr>
                      <a:r>
                        <a:rPr lang="en-ZA" sz="1200" dirty="0">
                          <a:effectLst/>
                          <a:latin typeface="+mn-lt"/>
                          <a:ea typeface="Times New Roman" panose="02020603050405020304" pitchFamily="18" charset="0"/>
                          <a:cs typeface="Times New Roman" panose="02020603050405020304" pitchFamily="18" charset="0"/>
                        </a:rPr>
                        <a:t>Facilitation of employment </a:t>
                      </a:r>
                      <a:r>
                        <a:rPr lang="en-ZA" sz="1200" dirty="0" smtClean="0">
                          <a:effectLst/>
                          <a:latin typeface="+mn-lt"/>
                          <a:ea typeface="Times New Roman" panose="02020603050405020304" pitchFamily="18" charset="0"/>
                          <a:cs typeface="Times New Roman" panose="02020603050405020304" pitchFamily="18" charset="0"/>
                        </a:rPr>
                        <a:t>placement</a:t>
                      </a:r>
                    </a:p>
                    <a:p>
                      <a:pPr marL="342900" lvl="0" indent="-342900" algn="just">
                        <a:lnSpc>
                          <a:spcPct val="115000"/>
                        </a:lnSpc>
                        <a:spcAft>
                          <a:spcPts val="0"/>
                        </a:spcAft>
                        <a:buFont typeface="Symbol" panose="05050102010706020507" pitchFamily="18" charset="2"/>
                        <a:buChar char=""/>
                      </a:pPr>
                      <a:r>
                        <a:rPr lang="en-US" sz="1200" dirty="0" smtClean="0">
                          <a:effectLst/>
                          <a:latin typeface="+mn-lt"/>
                          <a:ea typeface="Times New Roman" panose="02020603050405020304" pitchFamily="18" charset="0"/>
                          <a:cs typeface="Times New Roman" panose="02020603050405020304" pitchFamily="18" charset="0"/>
                        </a:rPr>
                        <a:t>Facilitation of or advice on business opportunities</a:t>
                      </a:r>
                    </a:p>
                  </a:txBody>
                  <a:tcPr marL="0" marR="0" marT="0" marB="0"/>
                </a:tc>
                <a:tc>
                  <a:txBody>
                    <a:bodyPr/>
                    <a:lstStyle/>
                    <a:p>
                      <a:pPr marL="180340"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Chapter 3: Economy and</a:t>
                      </a:r>
                    </a:p>
                    <a:p>
                      <a:pPr marL="180340"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Employment</a:t>
                      </a:r>
                    </a:p>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4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r h="501530">
                <a:tc>
                  <a:txBody>
                    <a:bodyPr/>
                    <a:lstStyle/>
                    <a:p>
                      <a:pPr algn="just">
                        <a:lnSpc>
                          <a:spcPct val="115000"/>
                        </a:lnSpc>
                        <a:spcAft>
                          <a:spcPts val="0"/>
                        </a:spcAft>
                      </a:pPr>
                      <a:r>
                        <a:rPr lang="en-ZA" sz="1200" b="1" dirty="0">
                          <a:effectLst/>
                          <a:latin typeface="Arial" panose="020B0604020202020204" pitchFamily="34" charset="0"/>
                          <a:ea typeface="Calibri" panose="020F0502020204030204" pitchFamily="34" charset="0"/>
                          <a:cs typeface="Arial" panose="020B0604020202020204" pitchFamily="34" charset="0"/>
                        </a:rPr>
                        <a:t>Subsidisation or provision of:</a:t>
                      </a:r>
                      <a:endParaRPr lang="en-ZA" sz="12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cs typeface="Times New Roman" panose="02020603050405020304" pitchFamily="18" charset="0"/>
                        </a:rPr>
                        <a:t>Public Transport </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rowSpan="5">
                  <a:txBody>
                    <a:bodyPr/>
                    <a:lstStyle/>
                    <a:p>
                      <a:pPr marL="180340"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Chapter 8: Transforming human settlement and national space economy</a:t>
                      </a:r>
                    </a:p>
                    <a:p>
                      <a:pPr marL="180340"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marL="180340"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Chapter 6: Integrated and inclusive rural economy</a:t>
                      </a:r>
                    </a:p>
                    <a:p>
                      <a:pPr marL="180340"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p>
                      <a:pPr marL="180340" algn="just">
                        <a:lnSpc>
                          <a:spcPct val="115000"/>
                        </a:lnSpc>
                        <a:spcAft>
                          <a:spcPts val="0"/>
                        </a:spcAft>
                      </a:pPr>
                      <a:r>
                        <a:rPr lang="en-US" sz="1200" dirty="0" smtClean="0">
                          <a:solidFill>
                            <a:schemeClr val="tx1"/>
                          </a:solidFill>
                          <a:effectLst/>
                          <a:latin typeface="+mn-lt"/>
                          <a:ea typeface="Calibri" panose="020F0502020204030204" pitchFamily="34" charset="0"/>
                          <a:cs typeface="Arial" panose="020B0604020202020204" pitchFamily="34" charset="0"/>
                        </a:rPr>
                        <a:t>Chapter 15: Transforming society and uniting the country</a:t>
                      </a:r>
                    </a:p>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4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r h="239682">
                <a:tc>
                  <a:txBody>
                    <a:bodyPr/>
                    <a:lstStyle/>
                    <a:p>
                      <a:pPr marL="342900" marR="0" lvl="0" indent="-342900" algn="l"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Housing </a:t>
                      </a:r>
                      <a:endParaRPr lang="en-ZA"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vMerge="1">
                  <a:txBody>
                    <a:bodyPr/>
                    <a:lstStyle/>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r h="299943">
                <a:tc>
                  <a:txBody>
                    <a:bodyPr/>
                    <a:lstStyle/>
                    <a:p>
                      <a:pPr marL="342900" marR="0" lvl="0" indent="-342900" algn="l"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Compensation</a:t>
                      </a:r>
                      <a:endParaRPr lang="en-ZA"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vMerge="1">
                  <a:txBody>
                    <a:bodyPr/>
                    <a:lstStyle/>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r h="321214">
                <a:tc>
                  <a:txBody>
                    <a:bodyPr/>
                    <a:lstStyle/>
                    <a:p>
                      <a:pPr marL="342900" lvl="0" indent="-342900">
                        <a:lnSpc>
                          <a:spcPct val="115000"/>
                        </a:lnSpc>
                        <a:spcAft>
                          <a:spcPts val="0"/>
                        </a:spcAft>
                        <a:buFont typeface="Symbol" panose="05050102010706020507" pitchFamily="18" charset="2"/>
                        <a:buChar char=""/>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Pension </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vMerge="1">
                  <a:txBody>
                    <a:bodyPr/>
                    <a:lstStyle/>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r h="644429">
                <a:tc>
                  <a:txBody>
                    <a:bodyPr/>
                    <a:lstStyle/>
                    <a:p>
                      <a:pPr marL="342900" marR="0" lvl="0" indent="-342900" algn="l"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ZA" sz="1200" dirty="0" smtClean="0">
                          <a:effectLst/>
                          <a:latin typeface="Arial" panose="020B0604020202020204" pitchFamily="34" charset="0"/>
                          <a:ea typeface="Times New Roman" panose="02020603050405020304" pitchFamily="18" charset="0"/>
                          <a:cs typeface="Times New Roman" panose="02020603050405020304" pitchFamily="18" charset="0"/>
                        </a:rPr>
                        <a:t>Burial support </a:t>
                      </a:r>
                      <a:endParaRPr lang="en-ZA"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vMerge="1">
                  <a:txBody>
                    <a:bodyPr/>
                    <a:lstStyle/>
                    <a:p>
                      <a:pPr marL="180340" algn="just">
                        <a:lnSpc>
                          <a:spcPct val="115000"/>
                        </a:lnSpc>
                        <a:spcAft>
                          <a:spcPts val="0"/>
                        </a:spcAft>
                      </a:pPr>
                      <a:endParaRPr lang="en-ZA" sz="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200" dirty="0" smtClean="0">
                        <a:solidFill>
                          <a:schemeClr val="tx1"/>
                        </a:solidFill>
                        <a:effectLst/>
                        <a:latin typeface="+mn-lt"/>
                        <a:ea typeface="Calibri" panose="020F0502020204030204" pitchFamily="34" charset="0"/>
                        <a:cs typeface="Arial" panose="020B0604020202020204" pitchFamily="34" charset="0"/>
                      </a:endParaRPr>
                    </a:p>
                  </a:txBody>
                  <a:tcPr marL="68580" marR="68580" marT="0" marB="0"/>
                </a:tc>
              </a:tr>
            </a:tbl>
          </a:graphicData>
        </a:graphic>
      </p:graphicFrame>
      <p:sp>
        <p:nvSpPr>
          <p:cNvPr id="5" name="Slide Number Placeholder 4"/>
          <p:cNvSpPr>
            <a:spLocks noGrp="1"/>
          </p:cNvSpPr>
          <p:nvPr>
            <p:ph type="sldNum" sz="quarter" idx="12"/>
          </p:nvPr>
        </p:nvSpPr>
        <p:spPr>
          <a:xfrm>
            <a:off x="4728453" y="6574356"/>
            <a:ext cx="1578264" cy="365125"/>
          </a:xfrm>
        </p:spPr>
        <p:txBody>
          <a:bodyPr/>
          <a:lstStyle/>
          <a:p>
            <a:fld id="{7B1C6805-EAF3-CC4B-883D-0BA841DD8C88}" type="slidenum">
              <a:rPr lang="en-US" b="1" smtClean="0">
                <a:solidFill>
                  <a:schemeClr val="tx1"/>
                </a:solidFill>
              </a:rPr>
              <a:t>34</a:t>
            </a:fld>
            <a:endParaRPr lang="en-US" b="1" dirty="0">
              <a:solidFill>
                <a:schemeClr val="tx1"/>
              </a:solidFill>
            </a:endParaRPr>
          </a:p>
        </p:txBody>
      </p:sp>
    </p:spTree>
    <p:extLst>
      <p:ext uri="{BB962C8B-B14F-4D97-AF65-F5344CB8AC3E}">
        <p14:creationId xmlns:p14="http://schemas.microsoft.com/office/powerpoint/2010/main" val="2157992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 y="-120041"/>
            <a:ext cx="9138912" cy="561686"/>
          </a:xfrm>
          <a:solidFill>
            <a:schemeClr val="bg1"/>
          </a:solidFill>
        </p:spPr>
        <p:txBody>
          <a:bodyPr>
            <a:normAutofit/>
          </a:bodyPr>
          <a:lstStyle/>
          <a:p>
            <a:pPr algn="l"/>
            <a:r>
              <a:rPr lang="en-ZA" sz="1800" b="1" dirty="0" smtClean="0">
                <a:solidFill>
                  <a:srgbClr val="00B050"/>
                </a:solidFill>
                <a:cs typeface="Arial" panose="020B0604020202020204" pitchFamily="34" charset="0"/>
              </a:rPr>
              <a:t>CONTRIBUTION OF EA PRIORITIES, NDP VISION 2030 AND MTSF (2019- 2024)</a:t>
            </a:r>
            <a:endParaRPr lang="en-ZA" sz="1800" dirty="0">
              <a:solidFill>
                <a:srgbClr val="00B050"/>
              </a:solidFill>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6203974"/>
              </p:ext>
            </p:extLst>
          </p:nvPr>
        </p:nvGraphicFramePr>
        <p:xfrm>
          <a:off x="5088" y="642797"/>
          <a:ext cx="9044783" cy="5404918"/>
        </p:xfrm>
        <a:graphic>
          <a:graphicData uri="http://schemas.openxmlformats.org/drawingml/2006/table">
            <a:tbl>
              <a:tblPr firstRow="1" bandRow="1">
                <a:tableStyleId>{5C22544A-7EE6-4342-B048-85BDC9FD1C3A}</a:tableStyleId>
              </a:tblPr>
              <a:tblGrid>
                <a:gridCol w="2795405"/>
                <a:gridCol w="3333921"/>
                <a:gridCol w="2915457"/>
              </a:tblGrid>
              <a:tr h="298763">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EAs</a:t>
                      </a:r>
                      <a:r>
                        <a:rPr lang="en-ZA" sz="1400" b="1" baseline="0" dirty="0" smtClean="0">
                          <a:solidFill>
                            <a:schemeClr val="tx1"/>
                          </a:solidFill>
                          <a:effectLst/>
                          <a:latin typeface="+mn-lt"/>
                          <a:ea typeface="Calibri" panose="020F0502020204030204" pitchFamily="34" charset="0"/>
                          <a:cs typeface="Arial" panose="020B0604020202020204" pitchFamily="34" charset="0"/>
                        </a:rPr>
                        <a:t> </a:t>
                      </a:r>
                      <a:r>
                        <a:rPr lang="en-ZA" sz="1400" b="1" dirty="0" smtClean="0">
                          <a:solidFill>
                            <a:schemeClr val="tx1"/>
                          </a:solidFill>
                          <a:effectLst/>
                          <a:latin typeface="+mn-lt"/>
                          <a:ea typeface="Calibri" panose="020F0502020204030204" pitchFamily="34" charset="0"/>
                          <a:cs typeface="Arial" panose="020B0604020202020204" pitchFamily="34" charset="0"/>
                        </a:rPr>
                        <a:t>PRIORITIES</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NDP VISION 2030</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just">
                        <a:lnSpc>
                          <a:spcPct val="115000"/>
                        </a:lnSpc>
                        <a:spcAft>
                          <a:spcPts val="0"/>
                        </a:spcAft>
                      </a:pPr>
                      <a:r>
                        <a:rPr lang="en-ZA" sz="1400" b="1" dirty="0" smtClean="0">
                          <a:solidFill>
                            <a:schemeClr val="tx1"/>
                          </a:solidFill>
                          <a:effectLst/>
                          <a:latin typeface="+mn-lt"/>
                          <a:ea typeface="Calibri" panose="020F0502020204030204" pitchFamily="34" charset="0"/>
                          <a:cs typeface="Arial" panose="020B0604020202020204" pitchFamily="34" charset="0"/>
                        </a:rPr>
                        <a:t>MTSF PRIORITIES</a:t>
                      </a:r>
                      <a:endParaRPr lang="en-ZA" sz="14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1651328">
                <a:tc>
                  <a:txBody>
                    <a:bodyPr/>
                    <a:lstStyle/>
                    <a:p>
                      <a:pPr algn="l">
                        <a:lnSpc>
                          <a:spcPct val="115000"/>
                        </a:lnSpc>
                        <a:spcAft>
                          <a:spcPts val="0"/>
                        </a:spcAft>
                      </a:pPr>
                      <a:r>
                        <a:rPr lang="en-US" sz="1400" b="1" dirty="0" smtClean="0">
                          <a:effectLst/>
                          <a:latin typeface="+mn-lt"/>
                          <a:ea typeface="Calibri" panose="020F0502020204030204" pitchFamily="34" charset="0"/>
                          <a:cs typeface="Arial" panose="020B0604020202020204" pitchFamily="34" charset="0"/>
                        </a:rPr>
                        <a:t>Priority 3: </a:t>
                      </a:r>
                      <a:r>
                        <a:rPr lang="en-US" sz="1400" b="0" dirty="0" smtClean="0">
                          <a:effectLst/>
                          <a:latin typeface="+mn-lt"/>
                          <a:ea typeface="Calibri" panose="020F0502020204030204" pitchFamily="34" charset="0"/>
                          <a:cs typeface="Arial" panose="020B0604020202020204" pitchFamily="34" charset="0"/>
                        </a:rPr>
                        <a:t>Promote empowerment</a:t>
                      </a:r>
                      <a:r>
                        <a:rPr lang="en-US" sz="1400" b="0" baseline="0" dirty="0" smtClean="0">
                          <a:effectLst/>
                          <a:latin typeface="+mn-lt"/>
                          <a:ea typeface="Calibri" panose="020F0502020204030204" pitchFamily="34" charset="0"/>
                          <a:cs typeface="Arial" panose="020B0604020202020204" pitchFamily="34" charset="0"/>
                        </a:rPr>
                        <a:t> </a:t>
                      </a:r>
                      <a:r>
                        <a:rPr lang="en-US" sz="1400" b="0" dirty="0" smtClean="0">
                          <a:effectLst/>
                          <a:latin typeface="+mn-lt"/>
                          <a:ea typeface="Calibri" panose="020F0502020204030204" pitchFamily="34" charset="0"/>
                          <a:cs typeface="Arial" panose="020B0604020202020204" pitchFamily="34" charset="0"/>
                        </a:rPr>
                        <a:t>programmes for and of Military Veterans</a:t>
                      </a:r>
                      <a:endParaRPr lang="en-US" sz="1400" b="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Chapter 3: Economy and</a:t>
                      </a:r>
                    </a:p>
                    <a:p>
                      <a:pPr algn="l">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Employment</a:t>
                      </a:r>
                    </a:p>
                    <a:p>
                      <a:pPr algn="l">
                        <a:lnSpc>
                          <a:spcPct val="115000"/>
                        </a:lnSpc>
                        <a:spcAft>
                          <a:spcPts val="0"/>
                        </a:spcAft>
                      </a:pPr>
                      <a:endParaRPr lang="en-US" sz="1400" dirty="0" smtClean="0">
                        <a:effectLst/>
                        <a:latin typeface="+mn-lt"/>
                        <a:ea typeface="Calibri" panose="020F0502020204030204" pitchFamily="34" charset="0"/>
                        <a:cs typeface="Arial" panose="020B0604020202020204" pitchFamily="34" charset="0"/>
                      </a:endParaRPr>
                    </a:p>
                    <a:p>
                      <a:pPr algn="l">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Chapter 15: Transforming</a:t>
                      </a:r>
                    </a:p>
                    <a:p>
                      <a:pPr algn="l">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society and uniting the country</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Priority 2: Economic transformation and job creation</a:t>
                      </a:r>
                    </a:p>
                    <a:p>
                      <a:pPr algn="just">
                        <a:lnSpc>
                          <a:spcPct val="115000"/>
                        </a:lnSpc>
                        <a:spcAft>
                          <a:spcPts val="0"/>
                        </a:spcAft>
                      </a:pPr>
                      <a:endParaRPr lang="en-US" sz="1400" dirty="0" smtClean="0">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Priority 4: Consolidating social wage through reliable and basic services</a:t>
                      </a:r>
                      <a:endParaRPr lang="en-US" sz="1400" dirty="0">
                        <a:effectLst/>
                        <a:latin typeface="+mn-lt"/>
                        <a:ea typeface="Calibri" panose="020F0502020204030204" pitchFamily="34" charset="0"/>
                        <a:cs typeface="Arial" panose="020B0604020202020204" pitchFamily="34" charset="0"/>
                      </a:endParaRPr>
                    </a:p>
                  </a:txBody>
                  <a:tcPr marL="68580" marR="68580" marT="0" marB="0"/>
                </a:tc>
              </a:tr>
              <a:tr h="1077579">
                <a:tc>
                  <a:txBody>
                    <a:bodyPr/>
                    <a:lstStyle/>
                    <a:p>
                      <a:pPr>
                        <a:lnSpc>
                          <a:spcPct val="115000"/>
                        </a:lnSpc>
                        <a:spcAft>
                          <a:spcPts val="0"/>
                        </a:spcAft>
                      </a:pPr>
                      <a:r>
                        <a:rPr lang="en-ZA" sz="1400" b="1" dirty="0">
                          <a:effectLst/>
                          <a:latin typeface="+mn-lt"/>
                          <a:ea typeface="Calibri" panose="020F0502020204030204" pitchFamily="34" charset="0"/>
                          <a:cs typeface="Arial" panose="020B0604020202020204" pitchFamily="34" charset="0"/>
                        </a:rPr>
                        <a:t>Priority 4:</a:t>
                      </a:r>
                      <a:r>
                        <a:rPr lang="en-ZA" sz="1400" dirty="0">
                          <a:effectLst/>
                          <a:latin typeface="+mn-lt"/>
                          <a:ea typeface="Calibri" panose="020F0502020204030204" pitchFamily="34" charset="0"/>
                          <a:cs typeface="Arial" panose="020B0604020202020204" pitchFamily="34" charset="0"/>
                        </a:rPr>
                        <a:t> Promotion of Military Veterans’ heritage as well as memorialisation and honouring</a:t>
                      </a:r>
                    </a:p>
                  </a:txBody>
                  <a:tcPr marL="0" marR="0" marT="0" marB="0"/>
                </a:tc>
                <a:tc>
                  <a:txBody>
                    <a:bodyPr/>
                    <a:lstStyle/>
                    <a:p>
                      <a:pPr algn="just">
                        <a:lnSpc>
                          <a:spcPct val="115000"/>
                        </a:lnSpc>
                        <a:spcAft>
                          <a:spcPts val="0"/>
                        </a:spcAft>
                      </a:pPr>
                      <a:r>
                        <a:rPr lang="en-ZA" sz="1400" dirty="0">
                          <a:effectLst/>
                          <a:latin typeface="+mn-lt"/>
                          <a:ea typeface="Calibri" panose="020F0502020204030204" pitchFamily="34" charset="0"/>
                          <a:cs typeface="Arial" panose="020B0604020202020204" pitchFamily="34" charset="0"/>
                        </a:rPr>
                        <a:t> Chapter 15: Transforming</a:t>
                      </a:r>
                    </a:p>
                    <a:p>
                      <a:pPr algn="just">
                        <a:lnSpc>
                          <a:spcPct val="115000"/>
                        </a:lnSpc>
                        <a:spcAft>
                          <a:spcPts val="0"/>
                        </a:spcAft>
                      </a:pPr>
                      <a:r>
                        <a:rPr lang="en-ZA" sz="1400" dirty="0">
                          <a:effectLst/>
                          <a:latin typeface="+mn-lt"/>
                          <a:ea typeface="Calibri" panose="020F0502020204030204" pitchFamily="34" charset="0"/>
                          <a:cs typeface="Arial" panose="020B0604020202020204" pitchFamily="34" charset="0"/>
                        </a:rPr>
                        <a:t>society and uniting the country</a:t>
                      </a:r>
                    </a:p>
                  </a:txBody>
                  <a:tcPr marL="0" marR="0" marT="0" marB="0"/>
                </a:tc>
                <a:tc>
                  <a:txBody>
                    <a:bodyPr/>
                    <a:lstStyle/>
                    <a:p>
                      <a:pPr algn="just">
                        <a:lnSpc>
                          <a:spcPct val="115000"/>
                        </a:lnSpc>
                        <a:spcAft>
                          <a:spcPts val="0"/>
                        </a:spcAft>
                      </a:pPr>
                      <a:r>
                        <a:rPr lang="en-ZA" sz="1400" dirty="0">
                          <a:effectLst/>
                          <a:latin typeface="+mn-lt"/>
                          <a:ea typeface="Calibri" panose="020F0502020204030204" pitchFamily="34" charset="0"/>
                          <a:cs typeface="Arial" panose="020B0604020202020204" pitchFamily="34" charset="0"/>
                        </a:rPr>
                        <a:t>Priority 6: Social cohesion and safer communities</a:t>
                      </a:r>
                    </a:p>
                  </a:txBody>
                  <a:tcPr marL="0" marR="0" marT="0" marB="0"/>
                </a:tc>
              </a:tr>
              <a:tr h="1077579">
                <a:tc>
                  <a:txBody>
                    <a:bodyPr/>
                    <a:lstStyle/>
                    <a:p>
                      <a:pPr>
                        <a:lnSpc>
                          <a:spcPct val="115000"/>
                        </a:lnSpc>
                        <a:spcAft>
                          <a:spcPts val="0"/>
                        </a:spcAft>
                      </a:pPr>
                      <a:r>
                        <a:rPr lang="en-ZA" sz="1400" b="1" dirty="0">
                          <a:effectLst/>
                          <a:latin typeface="+mn-lt"/>
                          <a:ea typeface="Calibri" panose="020F0502020204030204" pitchFamily="34" charset="0"/>
                          <a:cs typeface="Arial" panose="020B0604020202020204" pitchFamily="34" charset="0"/>
                        </a:rPr>
                        <a:t>Priority 5:</a:t>
                      </a:r>
                      <a:r>
                        <a:rPr lang="en-ZA" sz="1400" dirty="0">
                          <a:effectLst/>
                          <a:latin typeface="+mn-lt"/>
                          <a:ea typeface="Calibri" panose="020F0502020204030204" pitchFamily="34" charset="0"/>
                          <a:cs typeface="Arial" panose="020B0604020202020204" pitchFamily="34" charset="0"/>
                        </a:rPr>
                        <a:t> Maintain the credibility and security of the national military veteran database</a:t>
                      </a:r>
                    </a:p>
                  </a:txBody>
                  <a:tcPr marL="0" marR="0" marT="0" marB="0"/>
                </a:tc>
                <a:tc rowSpan="2">
                  <a:txBody>
                    <a:bodyPr/>
                    <a:lstStyle/>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Chapter 13: Building a capable and developmental state</a:t>
                      </a:r>
                    </a:p>
                    <a:p>
                      <a:pPr algn="just">
                        <a:lnSpc>
                          <a:spcPct val="115000"/>
                        </a:lnSpc>
                        <a:spcAft>
                          <a:spcPts val="0"/>
                        </a:spcAft>
                      </a:pPr>
                      <a:endParaRPr lang="en-US" sz="1400" dirty="0" smtClean="0">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a:t>
                      </a:r>
                      <a:r>
                        <a:rPr lang="en-US" sz="1400" baseline="0" dirty="0" smtClean="0">
                          <a:effectLst/>
                          <a:latin typeface="+mn-lt"/>
                          <a:ea typeface="Calibri" panose="020F0502020204030204" pitchFamily="34" charset="0"/>
                          <a:cs typeface="Arial" panose="020B0604020202020204" pitchFamily="34" charset="0"/>
                        </a:rPr>
                        <a:t> </a:t>
                      </a:r>
                      <a:r>
                        <a:rPr lang="en-US" sz="1400" dirty="0" smtClean="0">
                          <a:effectLst/>
                          <a:latin typeface="+mn-lt"/>
                          <a:ea typeface="Calibri" panose="020F0502020204030204" pitchFamily="34" charset="0"/>
                          <a:cs typeface="Arial" panose="020B0604020202020204" pitchFamily="34" charset="0"/>
                        </a:rPr>
                        <a:t>Strengthen delegation,</a:t>
                      </a:r>
                    </a:p>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accountability and oversight</a:t>
                      </a:r>
                    </a:p>
                    <a:p>
                      <a:pPr algn="just">
                        <a:lnSpc>
                          <a:spcPct val="115000"/>
                        </a:lnSpc>
                        <a:spcAft>
                          <a:spcPts val="0"/>
                        </a:spcAft>
                      </a:pPr>
                      <a:endParaRPr lang="en-ZA" sz="1400" dirty="0">
                        <a:effectLst/>
                        <a:latin typeface="+mn-lt"/>
                        <a:ea typeface="Calibri" panose="020F0502020204030204" pitchFamily="34" charset="0"/>
                        <a:cs typeface="Arial" panose="020B0604020202020204" pitchFamily="34" charset="0"/>
                      </a:endParaRPr>
                    </a:p>
                  </a:txBody>
                  <a:tcPr marL="68580" marR="68580" marT="0" marB="0"/>
                </a:tc>
                <a:tc rowSpan="2">
                  <a:txBody>
                    <a:bodyPr/>
                    <a:lstStyle/>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Priority 6: Social cohesion and safer communities</a:t>
                      </a:r>
                    </a:p>
                    <a:p>
                      <a:pPr algn="just">
                        <a:lnSpc>
                          <a:spcPct val="115000"/>
                        </a:lnSpc>
                        <a:spcAft>
                          <a:spcPts val="0"/>
                        </a:spcAft>
                      </a:pPr>
                      <a:endParaRPr lang="en-US" sz="1400" dirty="0" smtClean="0">
                        <a:effectLst/>
                        <a:latin typeface="+mn-lt"/>
                        <a:ea typeface="Calibri" panose="020F0502020204030204" pitchFamily="34" charset="0"/>
                        <a:cs typeface="Arial" panose="020B0604020202020204" pitchFamily="34" charset="0"/>
                      </a:endParaRPr>
                    </a:p>
                    <a:p>
                      <a:pPr algn="just">
                        <a:lnSpc>
                          <a:spcPct val="115000"/>
                        </a:lnSpc>
                        <a:spcAft>
                          <a:spcPts val="0"/>
                        </a:spcAft>
                      </a:pPr>
                      <a:r>
                        <a:rPr lang="en-US" sz="1400" dirty="0" smtClean="0">
                          <a:effectLst/>
                          <a:latin typeface="+mn-lt"/>
                          <a:ea typeface="Calibri" panose="020F0502020204030204" pitchFamily="34" charset="0"/>
                          <a:cs typeface="Arial" panose="020B0604020202020204" pitchFamily="34" charset="0"/>
                        </a:rPr>
                        <a:t>Priority 1: Capable, ethical and developmental state</a:t>
                      </a:r>
                    </a:p>
                    <a:p>
                      <a:pPr algn="just">
                        <a:lnSpc>
                          <a:spcPct val="115000"/>
                        </a:lnSpc>
                        <a:spcAft>
                          <a:spcPts val="0"/>
                        </a:spcAft>
                      </a:pPr>
                      <a:endParaRPr lang="en-US" sz="1400" dirty="0">
                        <a:effectLst/>
                        <a:latin typeface="+mn-lt"/>
                        <a:ea typeface="Calibri" panose="020F0502020204030204" pitchFamily="34" charset="0"/>
                        <a:cs typeface="Arial" panose="020B0604020202020204" pitchFamily="34" charset="0"/>
                      </a:endParaRPr>
                    </a:p>
                  </a:txBody>
                  <a:tcPr marL="68580" marR="68580" marT="0" marB="0"/>
                </a:tc>
              </a:tr>
              <a:tr h="1299669">
                <a:tc>
                  <a:txBody>
                    <a:bodyPr/>
                    <a:lstStyle/>
                    <a:p>
                      <a:pPr>
                        <a:lnSpc>
                          <a:spcPct val="115000"/>
                        </a:lnSpc>
                        <a:spcAft>
                          <a:spcPts val="0"/>
                        </a:spcAft>
                      </a:pPr>
                      <a:r>
                        <a:rPr lang="en-ZA" sz="1400" b="1" dirty="0">
                          <a:effectLst/>
                          <a:latin typeface="+mn-lt"/>
                          <a:ea typeface="Calibri" panose="020F0502020204030204" pitchFamily="34" charset="0"/>
                          <a:cs typeface="Arial" panose="020B0604020202020204" pitchFamily="34" charset="0"/>
                        </a:rPr>
                        <a:t>Priority 6:</a:t>
                      </a:r>
                      <a:r>
                        <a:rPr lang="en-ZA" sz="1400" dirty="0">
                          <a:effectLst/>
                          <a:latin typeface="+mn-lt"/>
                          <a:ea typeface="Calibri" panose="020F0502020204030204" pitchFamily="34" charset="0"/>
                          <a:cs typeface="Arial" panose="020B0604020202020204" pitchFamily="34" charset="0"/>
                        </a:rPr>
                        <a:t> Implementation of the high impact communication and marketing strategy and plan</a:t>
                      </a:r>
                    </a:p>
                  </a:txBody>
                  <a:tcPr marL="0" marR="0" marT="0" marB="0"/>
                </a:tc>
                <a:tc vMerge="1">
                  <a:txBody>
                    <a:bodyPr/>
                    <a:lstStyle/>
                    <a:p>
                      <a:pPr algn="just">
                        <a:lnSpc>
                          <a:spcPct val="115000"/>
                        </a:lnSpc>
                        <a:spcAft>
                          <a:spcPts val="0"/>
                        </a:spcAft>
                      </a:pPr>
                      <a:endParaRPr lang="en-ZA" sz="1800" dirty="0">
                        <a:effectLst/>
                        <a:latin typeface="+mn-lt"/>
                        <a:ea typeface="Calibri" panose="020F0502020204030204" pitchFamily="34" charset="0"/>
                        <a:cs typeface="Arial" panose="020B0604020202020204" pitchFamily="34" charset="0"/>
                      </a:endParaRPr>
                    </a:p>
                  </a:txBody>
                  <a:tcPr marL="68580" marR="68580" marT="0" marB="0"/>
                </a:tc>
                <a:tc vMerge="1">
                  <a:txBody>
                    <a:bodyPr/>
                    <a:lstStyle/>
                    <a:p>
                      <a:pPr algn="just">
                        <a:lnSpc>
                          <a:spcPct val="115000"/>
                        </a:lnSpc>
                        <a:spcAft>
                          <a:spcPts val="0"/>
                        </a:spcAft>
                      </a:pPr>
                      <a:endParaRPr lang="en-US" sz="1800" dirty="0">
                        <a:effectLst/>
                        <a:latin typeface="+mn-lt"/>
                        <a:ea typeface="Calibri" panose="020F0502020204030204" pitchFamily="34" charset="0"/>
                        <a:cs typeface="Arial" panose="020B0604020202020204" pitchFamily="34"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35</a:t>
            </a:fld>
            <a:endParaRPr lang="en-US" b="1" dirty="0">
              <a:solidFill>
                <a:schemeClr val="tx1"/>
              </a:solidFill>
            </a:endParaRPr>
          </a:p>
        </p:txBody>
      </p:sp>
    </p:spTree>
    <p:extLst>
      <p:ext uri="{BB962C8B-B14F-4D97-AF65-F5344CB8AC3E}">
        <p14:creationId xmlns:p14="http://schemas.microsoft.com/office/powerpoint/2010/main" val="40682996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 y="-36591"/>
            <a:ext cx="9078096" cy="921765"/>
          </a:xfrm>
          <a:solidFill>
            <a:schemeClr val="bg1"/>
          </a:solidFill>
        </p:spPr>
        <p:txBody>
          <a:bodyPr>
            <a:normAutofit/>
          </a:bodyPr>
          <a:lstStyle/>
          <a:p>
            <a:r>
              <a:rPr lang="en-ZA" sz="1800" b="1" dirty="0">
                <a:solidFill>
                  <a:srgbClr val="00B050"/>
                </a:solidFill>
              </a:rPr>
              <a:t>ENABLERS TO ACHIEVE THE FIVE YEAR (2020-2025) TARGETS</a:t>
            </a:r>
          </a:p>
        </p:txBody>
      </p:sp>
      <p:sp>
        <p:nvSpPr>
          <p:cNvPr id="3" name="Content Placeholder 2"/>
          <p:cNvSpPr>
            <a:spLocks noGrp="1"/>
          </p:cNvSpPr>
          <p:nvPr>
            <p:ph idx="1"/>
          </p:nvPr>
        </p:nvSpPr>
        <p:spPr>
          <a:xfrm>
            <a:off x="131807" y="215482"/>
            <a:ext cx="9012193" cy="4773705"/>
          </a:xfrm>
        </p:spPr>
        <p:txBody>
          <a:bodyPr>
            <a:normAutofit/>
          </a:bodyPr>
          <a:lstStyle/>
          <a:p>
            <a:pPr lvl="0"/>
            <a:endParaRPr lang="en-ZA" sz="2000" dirty="0" smtClean="0"/>
          </a:p>
          <a:p>
            <a:pPr lvl="0"/>
            <a:endParaRPr lang="en-ZA" sz="2000" dirty="0"/>
          </a:p>
          <a:p>
            <a:pPr lvl="0">
              <a:lnSpc>
                <a:spcPct val="150000"/>
              </a:lnSpc>
              <a:spcBef>
                <a:spcPts val="0"/>
              </a:spcBef>
            </a:pPr>
            <a:r>
              <a:rPr lang="en-ZA" sz="1800" dirty="0" smtClean="0"/>
              <a:t>Visible </a:t>
            </a:r>
            <a:r>
              <a:rPr lang="en-ZA" sz="1800" dirty="0"/>
              <a:t>and stable leadership to sustain strategic oversight</a:t>
            </a:r>
            <a:r>
              <a:rPr lang="en-ZA" sz="1800" dirty="0" smtClean="0"/>
              <a:t>,</a:t>
            </a:r>
          </a:p>
          <a:p>
            <a:pPr lvl="0">
              <a:lnSpc>
                <a:spcPct val="150000"/>
              </a:lnSpc>
              <a:spcBef>
                <a:spcPts val="0"/>
              </a:spcBef>
            </a:pPr>
            <a:r>
              <a:rPr lang="en-ZA" sz="1800" dirty="0" smtClean="0"/>
              <a:t>A </a:t>
            </a:r>
            <a:r>
              <a:rPr lang="en-ZA" sz="1800" dirty="0"/>
              <a:t>well-resourced Organisational Structure to support the Service Delivery Model</a:t>
            </a:r>
            <a:r>
              <a:rPr lang="en-ZA" sz="1800" dirty="0" smtClean="0"/>
              <a:t>,</a:t>
            </a:r>
          </a:p>
          <a:p>
            <a:pPr lvl="0">
              <a:lnSpc>
                <a:spcPct val="150000"/>
              </a:lnSpc>
              <a:spcBef>
                <a:spcPts val="0"/>
              </a:spcBef>
            </a:pPr>
            <a:r>
              <a:rPr lang="en-ZA" sz="1800" dirty="0" smtClean="0"/>
              <a:t>A </a:t>
            </a:r>
            <a:r>
              <a:rPr lang="en-ZA" sz="1800" dirty="0"/>
              <a:t>well-defined infrastructure to support a fully functional Department</a:t>
            </a:r>
            <a:r>
              <a:rPr lang="en-ZA" sz="1800" dirty="0" smtClean="0"/>
              <a:t>,</a:t>
            </a:r>
          </a:p>
          <a:p>
            <a:pPr lvl="0">
              <a:lnSpc>
                <a:spcPct val="150000"/>
              </a:lnSpc>
              <a:spcBef>
                <a:spcPts val="0"/>
              </a:spcBef>
            </a:pPr>
            <a:r>
              <a:rPr lang="en-ZA" sz="1800" dirty="0" smtClean="0"/>
              <a:t>Fully reliable, effective and efficient integrated ICT systems</a:t>
            </a:r>
          </a:p>
          <a:p>
            <a:pPr lvl="0"/>
            <a:endParaRPr lang="en-ZA" sz="2200" dirty="0">
              <a:latin typeface="+mj-lt"/>
            </a:endParaRPr>
          </a:p>
          <a:p>
            <a:pPr marL="0" indent="0">
              <a:buNone/>
            </a:pPr>
            <a:endParaRPr lang="en-ZA" sz="2200" dirty="0"/>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36</a:t>
            </a:fld>
            <a:endParaRPr lang="en-US" b="1" dirty="0">
              <a:solidFill>
                <a:schemeClr val="tx1"/>
              </a:solidFill>
            </a:endParaRPr>
          </a:p>
        </p:txBody>
      </p:sp>
    </p:spTree>
    <p:extLst>
      <p:ext uri="{BB962C8B-B14F-4D97-AF65-F5344CB8AC3E}">
        <p14:creationId xmlns:p14="http://schemas.microsoft.com/office/powerpoint/2010/main" val="2155562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 y="-36591"/>
            <a:ext cx="9078096" cy="413109"/>
          </a:xfrm>
          <a:solidFill>
            <a:schemeClr val="bg1"/>
          </a:solidFill>
        </p:spPr>
        <p:txBody>
          <a:bodyPr>
            <a:normAutofit/>
          </a:bodyPr>
          <a:lstStyle/>
          <a:p>
            <a:r>
              <a:rPr lang="en-US" sz="1800" b="1" dirty="0" smtClean="0">
                <a:solidFill>
                  <a:srgbClr val="00B050"/>
                </a:solidFill>
              </a:rPr>
              <a:t>OUTCOMES CONTRIBUTION TO THE ACHIEVEMENT OF THE IMPACT</a:t>
            </a:r>
            <a:endParaRPr lang="en-ZA" sz="1800" b="1" dirty="0">
              <a:solidFill>
                <a:srgbClr val="00B050"/>
              </a:solidFill>
            </a:endParaRPr>
          </a:p>
        </p:txBody>
      </p:sp>
      <p:sp>
        <p:nvSpPr>
          <p:cNvPr id="3" name="Content Placeholder 2"/>
          <p:cNvSpPr>
            <a:spLocks noGrp="1"/>
          </p:cNvSpPr>
          <p:nvPr>
            <p:ph idx="1"/>
          </p:nvPr>
        </p:nvSpPr>
        <p:spPr>
          <a:xfrm>
            <a:off x="125992" y="376518"/>
            <a:ext cx="9012193" cy="5511326"/>
          </a:xfrm>
        </p:spPr>
        <p:txBody>
          <a:bodyPr>
            <a:normAutofit/>
          </a:bodyPr>
          <a:lstStyle/>
          <a:p>
            <a:pPr lvl="0"/>
            <a:endParaRPr lang="en-US" sz="1600" dirty="0" smtClean="0"/>
          </a:p>
          <a:p>
            <a:pPr lvl="0">
              <a:lnSpc>
                <a:spcPct val="150000"/>
              </a:lnSpc>
              <a:spcBef>
                <a:spcPts val="0"/>
              </a:spcBef>
            </a:pPr>
            <a:r>
              <a:rPr lang="en-US" sz="1800" dirty="0" smtClean="0"/>
              <a:t>The </a:t>
            </a:r>
            <a:r>
              <a:rPr lang="en-US" sz="1800" dirty="0"/>
              <a:t>Department  </a:t>
            </a:r>
            <a:r>
              <a:rPr lang="en-US" sz="1800" dirty="0" smtClean="0"/>
              <a:t>will </a:t>
            </a:r>
            <a:r>
              <a:rPr lang="en-US" sz="1800" dirty="0"/>
              <a:t>contribute to the national imperatives as guided by the EA Priorities, NDP Vision 2030 and MTSF Priorities 2019-2024 for the development of performance </a:t>
            </a:r>
            <a:r>
              <a:rPr lang="en-US" sz="1800" dirty="0" smtClean="0"/>
              <a:t>information.</a:t>
            </a:r>
          </a:p>
          <a:p>
            <a:pPr lvl="0">
              <a:lnSpc>
                <a:spcPct val="150000"/>
              </a:lnSpc>
              <a:spcBef>
                <a:spcPts val="0"/>
              </a:spcBef>
            </a:pPr>
            <a:endParaRPr lang="en-US" sz="1800" dirty="0" smtClean="0"/>
          </a:p>
          <a:p>
            <a:pPr lvl="0">
              <a:lnSpc>
                <a:spcPct val="150000"/>
              </a:lnSpc>
              <a:spcBef>
                <a:spcPts val="0"/>
              </a:spcBef>
            </a:pPr>
            <a:r>
              <a:rPr lang="en-US" sz="1800" dirty="0" smtClean="0"/>
              <a:t>The </a:t>
            </a:r>
            <a:r>
              <a:rPr lang="en-US" sz="1800" dirty="0"/>
              <a:t>contribution of the Department to the MTSF Priorities will be enhanced by the reduction of unemployment as well as inclusive economic growth especially amongst Youth, Women and People with </a:t>
            </a:r>
            <a:r>
              <a:rPr lang="en-US" sz="1800" dirty="0" smtClean="0"/>
              <a:t>Disabilities.</a:t>
            </a:r>
          </a:p>
          <a:p>
            <a:pPr lvl="0">
              <a:lnSpc>
                <a:spcPct val="150000"/>
              </a:lnSpc>
              <a:spcBef>
                <a:spcPts val="0"/>
              </a:spcBef>
            </a:pPr>
            <a:endParaRPr lang="en-US" sz="1800" dirty="0" smtClean="0"/>
          </a:p>
          <a:p>
            <a:pPr lvl="0">
              <a:lnSpc>
                <a:spcPct val="150000"/>
              </a:lnSpc>
              <a:spcBef>
                <a:spcPts val="0"/>
              </a:spcBef>
            </a:pPr>
            <a:r>
              <a:rPr lang="en-US" sz="1800" dirty="0" smtClean="0"/>
              <a:t>These </a:t>
            </a:r>
            <a:r>
              <a:rPr lang="en-US" sz="1800" dirty="0"/>
              <a:t>will result in the empowered and informed nation about the role and contribution of Military Veterans towards the democratisation of South </a:t>
            </a:r>
            <a:r>
              <a:rPr lang="en-US" sz="1800" dirty="0" smtClean="0"/>
              <a:t>Africa.</a:t>
            </a:r>
            <a:endParaRPr lang="en-ZA" sz="1800" dirty="0"/>
          </a:p>
          <a:p>
            <a:pPr marL="0" indent="0">
              <a:buNone/>
            </a:pPr>
            <a:endParaRPr lang="en-ZA" sz="2200" dirty="0"/>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37</a:t>
            </a:fld>
            <a:endParaRPr lang="en-US" b="1" dirty="0">
              <a:solidFill>
                <a:schemeClr val="tx1"/>
              </a:solidFill>
            </a:endParaRPr>
          </a:p>
        </p:txBody>
      </p:sp>
    </p:spTree>
    <p:extLst>
      <p:ext uri="{BB962C8B-B14F-4D97-AF65-F5344CB8AC3E}">
        <p14:creationId xmlns:p14="http://schemas.microsoft.com/office/powerpoint/2010/main" val="696258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749"/>
            <a:ext cx="9144000" cy="386513"/>
          </a:xfrm>
          <a:solidFill>
            <a:schemeClr val="bg1"/>
          </a:solidFill>
        </p:spPr>
        <p:txBody>
          <a:bodyPr>
            <a:normAutofit/>
          </a:bodyPr>
          <a:lstStyle/>
          <a:p>
            <a:r>
              <a:rPr lang="en-ZA" sz="1800" b="1" dirty="0">
                <a:solidFill>
                  <a:srgbClr val="00B050"/>
                </a:solidFill>
              </a:rPr>
              <a:t>KEY </a:t>
            </a:r>
            <a:r>
              <a:rPr lang="en-ZA" sz="1800" b="1" dirty="0" smtClean="0">
                <a:solidFill>
                  <a:srgbClr val="00B050"/>
                </a:solidFill>
              </a:rPr>
              <a:t>RISKS AND MITIGATIONS</a:t>
            </a:r>
            <a:endParaRPr lang="en-ZA" sz="18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655516"/>
              </p:ext>
            </p:extLst>
          </p:nvPr>
        </p:nvGraphicFramePr>
        <p:xfrm>
          <a:off x="0" y="513262"/>
          <a:ext cx="9144001" cy="6255529"/>
        </p:xfrm>
        <a:graphic>
          <a:graphicData uri="http://schemas.openxmlformats.org/drawingml/2006/table">
            <a:tbl>
              <a:tblPr firstRow="1" bandRow="1">
                <a:tableStyleId>{5C22544A-7EE6-4342-B048-85BDC9FD1C3A}</a:tableStyleId>
              </a:tblPr>
              <a:tblGrid>
                <a:gridCol w="2000250"/>
                <a:gridCol w="2781300"/>
                <a:gridCol w="4362451"/>
              </a:tblGrid>
              <a:tr h="386114">
                <a:tc>
                  <a:txBody>
                    <a:bodyPr/>
                    <a:lstStyle/>
                    <a:p>
                      <a:pPr algn="just">
                        <a:lnSpc>
                          <a:spcPct val="150000"/>
                        </a:lnSpc>
                        <a:spcAft>
                          <a:spcPts val="0"/>
                        </a:spcAft>
                      </a:pPr>
                      <a:r>
                        <a:rPr lang="en-ZA" sz="1600" b="1" dirty="0">
                          <a:solidFill>
                            <a:schemeClr val="tx1"/>
                          </a:solidFill>
                          <a:effectLst/>
                          <a:latin typeface="+mn-lt"/>
                          <a:ea typeface="Arial" panose="020B0604020202020204" pitchFamily="34" charset="0"/>
                          <a:cs typeface="Arial" panose="020B0604020202020204" pitchFamily="34" charset="0"/>
                        </a:rPr>
                        <a:t>Outcome</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just">
                        <a:lnSpc>
                          <a:spcPct val="150000"/>
                        </a:lnSpc>
                        <a:spcAft>
                          <a:spcPts val="0"/>
                        </a:spcAft>
                      </a:pPr>
                      <a:r>
                        <a:rPr lang="en-ZA" sz="1600" b="1" dirty="0">
                          <a:solidFill>
                            <a:schemeClr val="tx1"/>
                          </a:solidFill>
                          <a:effectLst/>
                          <a:latin typeface="+mn-lt"/>
                          <a:ea typeface="Arial" panose="020B0604020202020204" pitchFamily="34" charset="0"/>
                          <a:cs typeface="Arial" panose="020B0604020202020204" pitchFamily="34" charset="0"/>
                        </a:rPr>
                        <a:t>Key Risks</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c>
                  <a:txBody>
                    <a:bodyPr/>
                    <a:lstStyle/>
                    <a:p>
                      <a:pPr algn="just">
                        <a:lnSpc>
                          <a:spcPct val="150000"/>
                        </a:lnSpc>
                        <a:spcAft>
                          <a:spcPts val="0"/>
                        </a:spcAft>
                      </a:pPr>
                      <a:r>
                        <a:rPr lang="en-ZA" sz="1600" b="1" dirty="0">
                          <a:solidFill>
                            <a:schemeClr val="tx1"/>
                          </a:solidFill>
                          <a:effectLst/>
                          <a:latin typeface="+mn-lt"/>
                          <a:ea typeface="Arial" panose="020B0604020202020204" pitchFamily="34" charset="0"/>
                          <a:cs typeface="Arial" panose="020B0604020202020204" pitchFamily="34" charset="0"/>
                        </a:rPr>
                        <a:t>Risk Mitigation</a:t>
                      </a:r>
                      <a:endParaRPr lang="en-ZA"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solidFill>
                      <a:schemeClr val="accent2">
                        <a:lumMod val="75000"/>
                      </a:schemeClr>
                    </a:solidFill>
                  </a:tcPr>
                </a:tc>
              </a:tr>
              <a:tr h="675700">
                <a:tc rowSpan="8">
                  <a:txBody>
                    <a:bodyPr/>
                    <a:lstStyle/>
                    <a:p>
                      <a:pPr algn="l">
                        <a:lnSpc>
                          <a:spcPct val="150000"/>
                        </a:lnSpc>
                        <a:spcAft>
                          <a:spcPts val="0"/>
                        </a:spcAft>
                      </a:pPr>
                      <a:r>
                        <a:rPr lang="en-US" sz="1400" dirty="0" smtClean="0">
                          <a:effectLst/>
                          <a:latin typeface="+mn-lt"/>
                          <a:ea typeface="Times New Roman" panose="02020603050405020304" pitchFamily="18" charset="0"/>
                          <a:cs typeface="Arial" panose="020B0604020202020204" pitchFamily="34" charset="0"/>
                        </a:rPr>
                        <a:t>Socio-economic status of Military Veterans` community improved and sustained</a:t>
                      </a:r>
                      <a:r>
                        <a:rPr lang="en-US" sz="1400" baseline="0" dirty="0" smtClean="0">
                          <a:effectLst/>
                          <a:latin typeface="+mn-lt"/>
                          <a:ea typeface="Times New Roman" panose="02020603050405020304" pitchFamily="18" charset="0"/>
                          <a:cs typeface="Arial" panose="020B0604020202020204" pitchFamily="34" charset="0"/>
                        </a:rPr>
                        <a:t> </a:t>
                      </a:r>
                      <a:endParaRPr lang="en-ZA"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Inadequate integrated internal and external business systems. </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400" dirty="0">
                          <a:effectLst/>
                          <a:latin typeface="+mn-lt"/>
                          <a:ea typeface="Times New Roman" panose="02020603050405020304" pitchFamily="18" charset="0"/>
                          <a:cs typeface="Times New Roman" panose="02020603050405020304" pitchFamily="18" charset="0"/>
                        </a:rPr>
                        <a:t>Development of integrated business systems </a:t>
                      </a:r>
                      <a:endParaRPr lang="en-ZA" sz="1400" dirty="0">
                        <a:effectLst/>
                        <a:latin typeface="+mn-lt"/>
                        <a:ea typeface="Times New Roman" panose="02020603050405020304" pitchFamily="18" charset="0"/>
                        <a:cs typeface="Times New Roman" panose="02020603050405020304" pitchFamily="18" charset="0"/>
                      </a:endParaRPr>
                    </a:p>
                  </a:txBody>
                  <a:tcPr marL="0" marR="0" marT="0" marB="0"/>
                </a:tc>
              </a:tr>
              <a:tr h="337850">
                <a:tc vMerge="1">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ZA" sz="14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Instability in strategic leadership.</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a:lnSpc>
                          <a:spcPct val="150000"/>
                        </a:lnSpc>
                        <a:spcAft>
                          <a:spcPts val="0"/>
                        </a:spcAft>
                      </a:pPr>
                      <a:r>
                        <a:rPr lang="en-US" sz="1400" dirty="0">
                          <a:effectLst/>
                          <a:latin typeface="+mn-lt"/>
                          <a:ea typeface="Calibri" panose="020F0502020204030204" pitchFamily="34" charset="0"/>
                          <a:cs typeface="Arial" panose="020B0604020202020204" pitchFamily="34" charset="0"/>
                        </a:rPr>
                        <a:t>Implement the approved recruitment plan</a:t>
                      </a:r>
                      <a:endParaRPr lang="en-ZA" sz="1400" dirty="0">
                        <a:effectLst/>
                        <a:latin typeface="+mn-lt"/>
                        <a:ea typeface="Calibri" panose="020F0502020204030204" pitchFamily="34" charset="0"/>
                        <a:cs typeface="Arial" panose="020B0604020202020204" pitchFamily="34" charset="0"/>
                      </a:endParaRPr>
                    </a:p>
                  </a:txBody>
                  <a:tcPr marL="0" marR="0" marT="0" marB="0"/>
                </a:tc>
              </a:tr>
              <a:tr h="1013550">
                <a:tc vMerge="1">
                  <a:txBody>
                    <a:bodyPr/>
                    <a:lstStyle/>
                    <a:p>
                      <a:endParaRPr lang="en-ZA"/>
                    </a:p>
                  </a:txBody>
                  <a:tcPr/>
                </a:tc>
                <a:tc>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Misalignment of the organizational structure with the Service Delivery Model (SDM).</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a:lnSpc>
                          <a:spcPct val="150000"/>
                        </a:lnSpc>
                        <a:spcAft>
                          <a:spcPts val="0"/>
                        </a:spcAft>
                      </a:pPr>
                      <a:r>
                        <a:rPr lang="en-US" sz="1400" dirty="0">
                          <a:effectLst/>
                          <a:latin typeface="+mn-lt"/>
                          <a:ea typeface="Calibri" panose="020F0502020204030204" pitchFamily="34" charset="0"/>
                          <a:cs typeface="Arial" panose="020B0604020202020204" pitchFamily="34" charset="0"/>
                        </a:rPr>
                        <a:t>Obtain approval and implement the aligned organizational structure and SDM.</a:t>
                      </a:r>
                      <a:endParaRPr lang="en-ZA" sz="1400" dirty="0">
                        <a:effectLst/>
                        <a:latin typeface="+mn-lt"/>
                        <a:ea typeface="Calibri" panose="020F0502020204030204" pitchFamily="34" charset="0"/>
                        <a:cs typeface="Arial" panose="020B0604020202020204" pitchFamily="34" charset="0"/>
                      </a:endParaRPr>
                    </a:p>
                  </a:txBody>
                  <a:tcPr marL="0" marR="0" marT="0" marB="0"/>
                </a:tc>
              </a:tr>
              <a:tr h="847245">
                <a:tc vMerge="1">
                  <a:txBody>
                    <a:bodyPr/>
                    <a:lstStyle/>
                    <a:p>
                      <a:endParaRPr lang="en-ZA"/>
                    </a:p>
                  </a:txBody>
                  <a:tcPr/>
                </a:tc>
                <a:tc rowSpan="3">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Inadequate legislative regulatory and policy.</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400" dirty="0">
                          <a:effectLst/>
                          <a:latin typeface="+mn-lt"/>
                          <a:ea typeface="Times New Roman" panose="02020603050405020304" pitchFamily="18" charset="0"/>
                          <a:cs typeface="Times New Roman" panose="02020603050405020304" pitchFamily="18" charset="0"/>
                        </a:rPr>
                        <a:t>Introduce amendments to the Military Veterans Act 18 of 2011</a:t>
                      </a:r>
                      <a:r>
                        <a:rPr lang="en-US" sz="1400" dirty="0" smtClean="0">
                          <a:effectLst/>
                          <a:latin typeface="+mn-lt"/>
                          <a:ea typeface="Times New Roman" panose="02020603050405020304" pitchFamily="18" charset="0"/>
                          <a:cs typeface="Times New Roman" panose="02020603050405020304" pitchFamily="18" charset="0"/>
                        </a:rPr>
                        <a:t>.</a:t>
                      </a:r>
                      <a:endParaRPr lang="en-ZA" sz="1400" dirty="0">
                        <a:effectLst/>
                        <a:latin typeface="+mn-lt"/>
                        <a:ea typeface="Times New Roman" panose="02020603050405020304" pitchFamily="18" charset="0"/>
                        <a:cs typeface="Times New Roman" panose="02020603050405020304" pitchFamily="18" charset="0"/>
                      </a:endParaRPr>
                    </a:p>
                  </a:txBody>
                  <a:tcPr marL="0" marR="0" marT="0" marB="0"/>
                </a:tc>
              </a:tr>
              <a:tr h="475778">
                <a:tc vMerge="1">
                  <a:txBody>
                    <a:bodyPr/>
                    <a:lstStyle/>
                    <a:p>
                      <a:endParaRPr lang="en-ZA"/>
                    </a:p>
                  </a:txBody>
                  <a:tcPr/>
                </a:tc>
                <a:tc vMerge="1">
                  <a:txBody>
                    <a:bodyPr/>
                    <a:lstStyle/>
                    <a:p>
                      <a:pPr marL="18415">
                        <a:lnSpc>
                          <a:spcPct val="150000"/>
                        </a:lnSpc>
                        <a:spcAft>
                          <a:spcPts val="0"/>
                        </a:spcAft>
                      </a:pP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marL="342900" marR="0" lvl="0" indent="-342900" algn="l" defTabSz="4572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US" sz="1400" dirty="0" smtClean="0">
                          <a:effectLst/>
                          <a:latin typeface="+mn-lt"/>
                          <a:ea typeface="Times New Roman" panose="02020603050405020304" pitchFamily="18" charset="0"/>
                          <a:cs typeface="Times New Roman" panose="02020603050405020304" pitchFamily="18" charset="0"/>
                        </a:rPr>
                        <a:t>Alignment of the regulations to the Act </a:t>
                      </a:r>
                      <a:endParaRPr lang="en-ZA" sz="1400" dirty="0" smtClean="0">
                        <a:effectLst/>
                        <a:latin typeface="+mn-lt"/>
                        <a:ea typeface="Times New Roman" panose="02020603050405020304" pitchFamily="18" charset="0"/>
                        <a:cs typeface="Times New Roman" panose="02020603050405020304" pitchFamily="18" charset="0"/>
                      </a:endParaRPr>
                    </a:p>
                  </a:txBody>
                  <a:tcPr marL="0" marR="0" marT="0" marB="0"/>
                </a:tc>
              </a:tr>
              <a:tr h="689406">
                <a:tc vMerge="1">
                  <a:txBody>
                    <a:bodyPr/>
                    <a:lstStyle/>
                    <a:p>
                      <a:endParaRPr lang="en-ZA"/>
                    </a:p>
                  </a:txBody>
                  <a:tcPr/>
                </a:tc>
                <a:tc vMerge="1">
                  <a:txBody>
                    <a:bodyPr/>
                    <a:lstStyle/>
                    <a:p>
                      <a:pPr marL="18415">
                        <a:lnSpc>
                          <a:spcPct val="150000"/>
                        </a:lnSpc>
                        <a:spcAft>
                          <a:spcPts val="0"/>
                        </a:spcAft>
                      </a:pP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marL="342900" marR="0" lvl="0" indent="-342900" algn="l" defTabSz="4572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en-US" sz="1400" dirty="0" smtClean="0">
                          <a:effectLst/>
                          <a:latin typeface="+mn-lt"/>
                          <a:ea typeface="Times New Roman" panose="02020603050405020304" pitchFamily="18" charset="0"/>
                          <a:cs typeface="Times New Roman" panose="02020603050405020304" pitchFamily="18" charset="0"/>
                        </a:rPr>
                        <a:t>Development of policies in line with the Amended Act.</a:t>
                      </a:r>
                      <a:endParaRPr lang="en-ZA" sz="1400" dirty="0" smtClean="0">
                        <a:effectLst/>
                        <a:latin typeface="+mn-lt"/>
                        <a:ea typeface="Times New Roman" panose="02020603050405020304" pitchFamily="18" charset="0"/>
                        <a:cs typeface="Times New Roman" panose="02020603050405020304" pitchFamily="18" charset="0"/>
                      </a:endParaRPr>
                    </a:p>
                  </a:txBody>
                  <a:tcPr marL="0" marR="0" marT="0" marB="0"/>
                </a:tc>
              </a:tr>
              <a:tr h="675700">
                <a:tc vMerge="1">
                  <a:txBody>
                    <a:bodyPr/>
                    <a:lstStyle/>
                    <a:p>
                      <a:endParaRPr lang="en-ZA"/>
                    </a:p>
                  </a:txBody>
                  <a:tcPr/>
                </a:tc>
                <a:tc>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Inappropriate organizational culture </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a:lnSpc>
                          <a:spcPct val="150000"/>
                        </a:lnSpc>
                        <a:spcAft>
                          <a:spcPts val="0"/>
                        </a:spcAft>
                      </a:pPr>
                      <a:r>
                        <a:rPr lang="en-US" sz="1400" dirty="0">
                          <a:effectLst/>
                          <a:latin typeface="+mn-lt"/>
                          <a:ea typeface="Calibri" panose="020F0502020204030204" pitchFamily="34" charset="0"/>
                          <a:cs typeface="Arial" panose="020B0604020202020204" pitchFamily="34" charset="0"/>
                        </a:rPr>
                        <a:t>Introduce organizational change management processes</a:t>
                      </a:r>
                      <a:endParaRPr lang="en-ZA" sz="1400" dirty="0">
                        <a:effectLst/>
                        <a:latin typeface="+mn-lt"/>
                        <a:ea typeface="Calibri" panose="020F0502020204030204" pitchFamily="34" charset="0"/>
                        <a:cs typeface="Arial" panose="020B0604020202020204" pitchFamily="34" charset="0"/>
                      </a:endParaRPr>
                    </a:p>
                  </a:txBody>
                  <a:tcPr marL="0" marR="0" marT="0" marB="0"/>
                </a:tc>
              </a:tr>
              <a:tr h="1154186">
                <a:tc vMerge="1">
                  <a:txBody>
                    <a:bodyPr/>
                    <a:lstStyle/>
                    <a:p>
                      <a:endParaRPr lang="en-ZA"/>
                    </a:p>
                  </a:txBody>
                  <a:tcPr/>
                </a:tc>
                <a:tc>
                  <a:txBody>
                    <a:bodyPr/>
                    <a:lstStyle/>
                    <a:p>
                      <a:pPr marL="18415">
                        <a:lnSpc>
                          <a:spcPct val="150000"/>
                        </a:lnSpc>
                        <a:spcAft>
                          <a:spcPts val="0"/>
                        </a:spcAft>
                      </a:pPr>
                      <a:r>
                        <a:rPr lang="en-US" sz="1400" dirty="0">
                          <a:effectLst/>
                          <a:latin typeface="+mn-lt"/>
                          <a:ea typeface="Calibri" panose="020F0502020204030204" pitchFamily="34" charset="0"/>
                          <a:cs typeface="Arial" panose="020B0604020202020204" pitchFamily="34" charset="0"/>
                        </a:rPr>
                        <a:t>Ineffective and inefficient stakeholder management and strategy.</a:t>
                      </a:r>
                      <a:endParaRPr lang="en-ZA" sz="1400" dirty="0">
                        <a:effectLst/>
                        <a:latin typeface="+mn-lt"/>
                        <a:ea typeface="Calibri" panose="020F0502020204030204" pitchFamily="34" charset="0"/>
                        <a:cs typeface="Arial" panose="020B0604020202020204" pitchFamily="34" charset="0"/>
                      </a:endParaRPr>
                    </a:p>
                  </a:txBody>
                  <a:tcPr marL="0" marR="0" marT="0" marB="0"/>
                </a:tc>
                <a:tc>
                  <a:txBody>
                    <a:bodyPr/>
                    <a:lstStyle/>
                    <a:p>
                      <a:pPr>
                        <a:lnSpc>
                          <a:spcPct val="150000"/>
                        </a:lnSpc>
                        <a:spcAft>
                          <a:spcPts val="0"/>
                        </a:spcAft>
                      </a:pPr>
                      <a:r>
                        <a:rPr lang="en-US" sz="1400" dirty="0">
                          <a:effectLst/>
                          <a:latin typeface="+mn-lt"/>
                          <a:ea typeface="Calibri" panose="020F0502020204030204" pitchFamily="34" charset="0"/>
                          <a:cs typeface="Arial" panose="020B0604020202020204" pitchFamily="34" charset="0"/>
                        </a:rPr>
                        <a:t>Develop and implement stakeholder management strategy.</a:t>
                      </a:r>
                      <a:endParaRPr lang="en-ZA" sz="1400" dirty="0">
                        <a:effectLst/>
                        <a:latin typeface="+mn-lt"/>
                        <a:ea typeface="Calibri" panose="020F0502020204030204" pitchFamily="34" charset="0"/>
                        <a:cs typeface="Arial" panose="020B0604020202020204" pitchFamily="34" charset="0"/>
                      </a:endParaRPr>
                    </a:p>
                  </a:txBody>
                  <a:tcPr marL="0" marR="0" marT="0" marB="0"/>
                </a:tc>
              </a:tr>
            </a:tbl>
          </a:graphicData>
        </a:graphic>
      </p:graphicFrame>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38</a:t>
            </a:fld>
            <a:endParaRPr lang="en-US" b="1" dirty="0">
              <a:solidFill>
                <a:schemeClr val="tx1"/>
              </a:solidFill>
            </a:endParaRPr>
          </a:p>
        </p:txBody>
      </p:sp>
    </p:spTree>
    <p:extLst>
      <p:ext uri="{BB962C8B-B14F-4D97-AF65-F5344CB8AC3E}">
        <p14:creationId xmlns:p14="http://schemas.microsoft.com/office/powerpoint/2010/main" val="3955878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5392"/>
          </a:xfrm>
        </p:spPr>
        <p:txBody>
          <a:bodyPr>
            <a:normAutofit/>
          </a:bodyPr>
          <a:lstStyle/>
          <a:p>
            <a:r>
              <a:rPr lang="en-ZA" sz="1800" b="1" dirty="0" smtClean="0">
                <a:solidFill>
                  <a:srgbClr val="00B050"/>
                </a:solidFill>
              </a:rPr>
              <a:t>DISTRICT DEVELOPMENT MODEL (DDM)</a:t>
            </a:r>
            <a:r>
              <a:rPr lang="en-US" sz="1800" b="1" dirty="0" smtClean="0">
                <a:solidFill>
                  <a:srgbClr val="00B050"/>
                </a:solidFill>
              </a:rPr>
              <a:t> </a:t>
            </a:r>
            <a:endParaRPr lang="en-ZA" sz="1800" b="1" dirty="0">
              <a:solidFill>
                <a:srgbClr val="00B050"/>
              </a:solidFill>
            </a:endParaRPr>
          </a:p>
        </p:txBody>
      </p:sp>
      <p:sp>
        <p:nvSpPr>
          <p:cNvPr id="3" name="Content Placeholder 2"/>
          <p:cNvSpPr>
            <a:spLocks noGrp="1"/>
          </p:cNvSpPr>
          <p:nvPr>
            <p:ph idx="1"/>
          </p:nvPr>
        </p:nvSpPr>
        <p:spPr>
          <a:xfrm>
            <a:off x="0" y="697227"/>
            <a:ext cx="9144000" cy="4862945"/>
          </a:xfrm>
        </p:spPr>
        <p:txBody>
          <a:bodyPr>
            <a:normAutofit fontScale="92500" lnSpcReduction="20000"/>
          </a:bodyPr>
          <a:lstStyle/>
          <a:p>
            <a:pPr marL="0" indent="0">
              <a:lnSpc>
                <a:spcPct val="150000"/>
              </a:lnSpc>
              <a:spcBef>
                <a:spcPts val="0"/>
              </a:spcBef>
              <a:buNone/>
            </a:pPr>
            <a:r>
              <a:rPr lang="en-US" sz="1800" dirty="0"/>
              <a:t>The Department does not have the direct DDM projects as it is the recipient of services from front-line </a:t>
            </a:r>
            <a:r>
              <a:rPr lang="en-US" sz="1800" dirty="0" smtClean="0"/>
              <a:t>Departments:</a:t>
            </a:r>
          </a:p>
          <a:p>
            <a:pPr marL="0" indent="0">
              <a:lnSpc>
                <a:spcPct val="150000"/>
              </a:lnSpc>
              <a:spcBef>
                <a:spcPts val="0"/>
              </a:spcBef>
              <a:buNone/>
            </a:pPr>
            <a:endParaRPr lang="en-US" sz="1800" dirty="0"/>
          </a:p>
          <a:p>
            <a:pPr>
              <a:lnSpc>
                <a:spcPct val="150000"/>
              </a:lnSpc>
              <a:spcBef>
                <a:spcPts val="0"/>
              </a:spcBef>
            </a:pPr>
            <a:r>
              <a:rPr lang="en-US" sz="1800" dirty="0" smtClean="0"/>
              <a:t>The </a:t>
            </a:r>
            <a:r>
              <a:rPr lang="en-US" sz="1800" dirty="0"/>
              <a:t>Department of Military Veterans` mandate is to facilitate delivery of benefits and co-ordinate all activities that </a:t>
            </a:r>
            <a:r>
              <a:rPr lang="en-US" sz="1800" dirty="0" smtClean="0"/>
              <a:t>recognize and </a:t>
            </a:r>
            <a:r>
              <a:rPr lang="en-US" sz="1800" dirty="0"/>
              <a:t>entrench the restoration of dignity and appreciation of the contribution of Military Veterans to our freedom </a:t>
            </a:r>
            <a:r>
              <a:rPr lang="en-US" sz="1800" dirty="0" smtClean="0"/>
              <a:t>and nation </a:t>
            </a:r>
            <a:r>
              <a:rPr lang="en-US" sz="1800" dirty="0"/>
              <a:t>building, therefore this makes the Department to be a recipient of services from different government </a:t>
            </a:r>
            <a:r>
              <a:rPr lang="en-US" sz="1800" dirty="0" smtClean="0"/>
              <a:t>Departments through </a:t>
            </a:r>
            <a:r>
              <a:rPr lang="en-US" sz="1800" dirty="0"/>
              <a:t>the agreement entered into</a:t>
            </a:r>
            <a:r>
              <a:rPr lang="en-US" sz="1800" dirty="0" smtClean="0"/>
              <a:t>.</a:t>
            </a:r>
          </a:p>
          <a:p>
            <a:pPr>
              <a:lnSpc>
                <a:spcPct val="150000"/>
              </a:lnSpc>
              <a:spcBef>
                <a:spcPts val="0"/>
              </a:spcBef>
            </a:pPr>
            <a:endParaRPr lang="en-US" sz="1800" dirty="0"/>
          </a:p>
          <a:p>
            <a:pPr>
              <a:lnSpc>
                <a:spcPct val="150000"/>
              </a:lnSpc>
              <a:spcBef>
                <a:spcPts val="0"/>
              </a:spcBef>
            </a:pPr>
            <a:r>
              <a:rPr lang="en-US" sz="1800" dirty="0" smtClean="0"/>
              <a:t>The </a:t>
            </a:r>
            <a:r>
              <a:rPr lang="en-US" sz="1800" dirty="0"/>
              <a:t>Department has partnered with front Departments which are currently implementing the service delivery projects </a:t>
            </a:r>
            <a:r>
              <a:rPr lang="en-US" sz="1800" dirty="0" smtClean="0"/>
              <a:t>at </a:t>
            </a:r>
            <a:r>
              <a:rPr lang="en-ZA" sz="1800" dirty="0" smtClean="0"/>
              <a:t>district </a:t>
            </a:r>
            <a:r>
              <a:rPr lang="en-ZA" sz="1800" dirty="0"/>
              <a:t>level</a:t>
            </a:r>
            <a:r>
              <a:rPr lang="en-ZA" sz="1800" dirty="0" smtClean="0"/>
              <a:t>.</a:t>
            </a:r>
          </a:p>
          <a:p>
            <a:pPr marL="0" indent="0">
              <a:lnSpc>
                <a:spcPct val="150000"/>
              </a:lnSpc>
              <a:spcBef>
                <a:spcPts val="0"/>
              </a:spcBef>
              <a:buNone/>
            </a:pPr>
            <a:endParaRPr lang="en-ZA" sz="1800" dirty="0"/>
          </a:p>
          <a:p>
            <a:pPr>
              <a:lnSpc>
                <a:spcPct val="150000"/>
              </a:lnSpc>
              <a:spcBef>
                <a:spcPts val="0"/>
              </a:spcBef>
            </a:pPr>
            <a:r>
              <a:rPr lang="en-US" sz="1800" dirty="0" smtClean="0"/>
              <a:t>In </a:t>
            </a:r>
            <a:r>
              <a:rPr lang="en-US" sz="1800" dirty="0"/>
              <a:t>the meantime the Department is in engaging intensively on this model for the delivery of benefits to Military </a:t>
            </a:r>
            <a:r>
              <a:rPr lang="en-US" sz="1800" dirty="0" smtClean="0"/>
              <a:t>Veterans </a:t>
            </a:r>
            <a:r>
              <a:rPr lang="en-ZA" sz="1800" dirty="0" smtClean="0"/>
              <a:t>and </a:t>
            </a:r>
            <a:r>
              <a:rPr lang="en-ZA" sz="1800" dirty="0"/>
              <a:t>their communities</a:t>
            </a:r>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39</a:t>
            </a:fld>
            <a:endParaRPr lang="en-US" b="1" dirty="0">
              <a:solidFill>
                <a:schemeClr val="tx1"/>
              </a:solidFill>
            </a:endParaRPr>
          </a:p>
        </p:txBody>
      </p:sp>
    </p:spTree>
    <p:extLst>
      <p:ext uri="{BB962C8B-B14F-4D97-AF65-F5344CB8AC3E}">
        <p14:creationId xmlns:p14="http://schemas.microsoft.com/office/powerpoint/2010/main" val="123284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a:t>
            </a:fld>
            <a:endParaRPr lang="en-US" b="1" dirty="0">
              <a:solidFill>
                <a:schemeClr val="tx1"/>
              </a:solidFill>
            </a:endParaRPr>
          </a:p>
        </p:txBody>
      </p:sp>
      <p:sp>
        <p:nvSpPr>
          <p:cNvPr id="5" name="Title 1"/>
          <p:cNvSpPr>
            <a:spLocks noGrp="1"/>
          </p:cNvSpPr>
          <p:nvPr>
            <p:ph idx="1"/>
          </p:nvPr>
        </p:nvSpPr>
        <p:spPr>
          <a:xfrm>
            <a:off x="72428" y="107576"/>
            <a:ext cx="9071572" cy="492635"/>
          </a:xfrm>
        </p:spPr>
        <p:txBody>
          <a:bodyPr anchor="ctr">
            <a:normAutofit fontScale="55000" lnSpcReduction="20000"/>
          </a:bodyPr>
          <a:lstStyle/>
          <a:p>
            <a:pPr marL="0" indent="0" algn="ctr">
              <a:buNone/>
            </a:pPr>
            <a:endParaRPr lang="en-US" sz="1800" b="1" dirty="0" smtClean="0">
              <a:solidFill>
                <a:srgbClr val="00B050"/>
              </a:solidFill>
            </a:endParaRPr>
          </a:p>
          <a:p>
            <a:pPr marL="0" indent="0" algn="ctr">
              <a:buNone/>
            </a:pPr>
            <a:r>
              <a:rPr lang="en-US" sz="3300" b="1" dirty="0" smtClean="0">
                <a:solidFill>
                  <a:srgbClr val="00B050"/>
                </a:solidFill>
              </a:rPr>
              <a:t>STATUS OF </a:t>
            </a:r>
            <a:r>
              <a:rPr lang="en-US" sz="3300" b="1" dirty="0">
                <a:solidFill>
                  <a:srgbClr val="00B050"/>
                </a:solidFill>
              </a:rPr>
              <a:t>DMV </a:t>
            </a:r>
            <a:r>
              <a:rPr lang="en-US" sz="3300" b="1" dirty="0" smtClean="0">
                <a:solidFill>
                  <a:srgbClr val="00B050"/>
                </a:solidFill>
              </a:rPr>
              <a:t>BUSINESS CONTINUITY PLAN (BCP) ON COVID-19</a:t>
            </a:r>
            <a:endParaRPr lang="en-US" sz="3300" b="1" dirty="0">
              <a:solidFill>
                <a:srgbClr val="00B050"/>
              </a:solidFill>
            </a:endParaRPr>
          </a:p>
          <a:p>
            <a:pPr marL="0" indent="0" algn="ctr">
              <a:buNone/>
            </a:pPr>
            <a:endParaRPr lang="en-US" sz="2900" b="1" dirty="0">
              <a:solidFill>
                <a:srgbClr val="00B050"/>
              </a:solidFill>
            </a:endParaRPr>
          </a:p>
        </p:txBody>
      </p:sp>
      <p:sp>
        <p:nvSpPr>
          <p:cNvPr id="2" name="Rectangle 1"/>
          <p:cNvSpPr/>
          <p:nvPr/>
        </p:nvSpPr>
        <p:spPr>
          <a:xfrm>
            <a:off x="72428" y="600211"/>
            <a:ext cx="8955741" cy="5863144"/>
          </a:xfrm>
          <a:prstGeom prst="rect">
            <a:avLst/>
          </a:prstGeom>
        </p:spPr>
        <p:txBody>
          <a:bodyPr wrap="square">
            <a:spAutoFit/>
          </a:bodyPr>
          <a:lstStyle/>
          <a:p>
            <a:pPr>
              <a:lnSpc>
                <a:spcPct val="150000"/>
              </a:lnSpc>
            </a:pPr>
            <a:r>
              <a:rPr lang="en-GB" b="1" dirty="0" smtClean="0"/>
              <a:t>Business Continuity Plan (BCP) based on 3 phases</a:t>
            </a:r>
            <a:r>
              <a:rPr lang="en-GB" dirty="0" smtClean="0"/>
              <a:t>:</a:t>
            </a:r>
          </a:p>
          <a:p>
            <a:pPr>
              <a:lnSpc>
                <a:spcPct val="150000"/>
              </a:lnSpc>
            </a:pPr>
            <a:r>
              <a:rPr lang="en-GB" b="1" dirty="0"/>
              <a:t>Phase 1:</a:t>
            </a:r>
            <a:r>
              <a:rPr lang="en-GB" dirty="0"/>
              <a:t> (Period from 17</a:t>
            </a:r>
            <a:r>
              <a:rPr lang="en-GB" baseline="30000" dirty="0"/>
              <a:t>th</a:t>
            </a:r>
            <a:r>
              <a:rPr lang="en-GB" dirty="0"/>
              <a:t> March until 20</a:t>
            </a:r>
            <a:r>
              <a:rPr lang="en-GB" baseline="30000" dirty="0"/>
              <a:t>th</a:t>
            </a:r>
            <a:r>
              <a:rPr lang="en-GB" dirty="0"/>
              <a:t> March 2020).</a:t>
            </a:r>
            <a:endParaRPr lang="en-ZA" dirty="0"/>
          </a:p>
          <a:p>
            <a:pPr marL="285750" indent="77788">
              <a:lnSpc>
                <a:spcPct val="150000"/>
              </a:lnSpc>
              <a:buFont typeface="Arial" panose="020B0604020202020204" pitchFamily="34" charset="0"/>
              <a:buChar char="•"/>
            </a:pPr>
            <a:r>
              <a:rPr lang="en-ZA" dirty="0"/>
              <a:t> </a:t>
            </a:r>
            <a:r>
              <a:rPr lang="en-ZA" dirty="0" smtClean="0"/>
              <a:t>Fumigation </a:t>
            </a:r>
            <a:r>
              <a:rPr lang="en-ZA" dirty="0"/>
              <a:t>of offices on the 06</a:t>
            </a:r>
            <a:r>
              <a:rPr lang="en-ZA" baseline="30000" dirty="0"/>
              <a:t>th</a:t>
            </a:r>
            <a:r>
              <a:rPr lang="en-ZA" dirty="0"/>
              <a:t> March 2020.</a:t>
            </a:r>
          </a:p>
          <a:p>
            <a:pPr marL="285750" indent="77788">
              <a:lnSpc>
                <a:spcPct val="150000"/>
              </a:lnSpc>
              <a:buFont typeface="Arial" panose="020B0604020202020204" pitchFamily="34" charset="0"/>
              <a:buChar char="•"/>
            </a:pPr>
            <a:r>
              <a:rPr lang="en-US" dirty="0"/>
              <a:t> </a:t>
            </a:r>
            <a:r>
              <a:rPr lang="en-ZA" dirty="0" smtClean="0"/>
              <a:t>Deep </a:t>
            </a:r>
            <a:r>
              <a:rPr lang="en-ZA" dirty="0"/>
              <a:t>cleaning of office carpets on the 13</a:t>
            </a:r>
            <a:r>
              <a:rPr lang="en-ZA" baseline="30000" dirty="0"/>
              <a:t>th</a:t>
            </a:r>
            <a:r>
              <a:rPr lang="en-ZA" dirty="0"/>
              <a:t> March </a:t>
            </a:r>
            <a:r>
              <a:rPr lang="en-ZA" dirty="0" smtClean="0"/>
              <a:t>2020</a:t>
            </a:r>
          </a:p>
          <a:p>
            <a:pPr marL="285750" indent="-285750">
              <a:lnSpc>
                <a:spcPct val="150000"/>
              </a:lnSpc>
              <a:buFont typeface="Wingdings" panose="05000000000000000000" pitchFamily="2" charset="2"/>
              <a:buChar char="ü"/>
            </a:pPr>
            <a:r>
              <a:rPr lang="en-GB" dirty="0"/>
              <a:t>Approval </a:t>
            </a:r>
            <a:r>
              <a:rPr lang="en-GB" dirty="0" smtClean="0"/>
              <a:t>granted </a:t>
            </a:r>
            <a:r>
              <a:rPr lang="en-GB" dirty="0"/>
              <a:t>on the 16</a:t>
            </a:r>
            <a:r>
              <a:rPr lang="en-GB" baseline="30000" dirty="0"/>
              <a:t>th</a:t>
            </a:r>
            <a:r>
              <a:rPr lang="en-GB" dirty="0"/>
              <a:t> March 2020, for the establishment of a </a:t>
            </a:r>
            <a:r>
              <a:rPr lang="en-GB" dirty="0" smtClean="0"/>
              <a:t>Task Team Committee (TTC): </a:t>
            </a:r>
            <a:r>
              <a:rPr lang="en-GB" b="1" dirty="0" smtClean="0">
                <a:effectLst>
                  <a:outerShdw blurRad="38100" dist="38100" dir="2700000" algn="tl">
                    <a:srgbClr val="000000">
                      <a:alpha val="43137"/>
                    </a:srgbClr>
                  </a:outerShdw>
                </a:effectLst>
              </a:rPr>
              <a:t>Aim:</a:t>
            </a:r>
          </a:p>
          <a:p>
            <a:pPr marL="631825" indent="-363538" defTabSz="315913">
              <a:lnSpc>
                <a:spcPct val="150000"/>
              </a:lnSpc>
              <a:buFont typeface="Courier New" panose="02070309020205020404" pitchFamily="49" charset="0"/>
              <a:buChar char="o"/>
            </a:pPr>
            <a:r>
              <a:rPr lang="en-US" dirty="0" smtClean="0"/>
              <a:t>To </a:t>
            </a:r>
            <a:r>
              <a:rPr lang="en-US" dirty="0"/>
              <a:t>oversee and ensure that the corona virus epidemic management plan was </a:t>
            </a:r>
            <a:r>
              <a:rPr lang="en-US" dirty="0" smtClean="0"/>
              <a:t>developed.</a:t>
            </a:r>
          </a:p>
          <a:p>
            <a:pPr marL="285750" indent="77788">
              <a:lnSpc>
                <a:spcPct val="150000"/>
              </a:lnSpc>
              <a:buFont typeface="Courier New" panose="02070309020205020404" pitchFamily="49" charset="0"/>
              <a:buChar char="o"/>
            </a:pPr>
            <a:r>
              <a:rPr lang="en-US" dirty="0"/>
              <a:t> </a:t>
            </a:r>
            <a:r>
              <a:rPr lang="en-US" dirty="0" smtClean="0"/>
              <a:t>  </a:t>
            </a:r>
            <a:r>
              <a:rPr lang="en-ZA" dirty="0" smtClean="0"/>
              <a:t>Reprioritising </a:t>
            </a:r>
            <a:r>
              <a:rPr lang="en-ZA" dirty="0"/>
              <a:t>of budget to facilitate funding to deal with COVID-19, </a:t>
            </a:r>
            <a:endParaRPr lang="en-ZA" dirty="0" smtClean="0"/>
          </a:p>
          <a:p>
            <a:pPr marL="285750" indent="77788">
              <a:lnSpc>
                <a:spcPct val="150000"/>
              </a:lnSpc>
              <a:buFont typeface="Courier New" panose="02070309020205020404" pitchFamily="49" charset="0"/>
              <a:buChar char="o"/>
            </a:pPr>
            <a:r>
              <a:rPr lang="en-ZA" dirty="0"/>
              <a:t> </a:t>
            </a:r>
            <a:r>
              <a:rPr lang="en-ZA" dirty="0" smtClean="0"/>
              <a:t>  Supply </a:t>
            </a:r>
            <a:r>
              <a:rPr lang="en-ZA" dirty="0"/>
              <a:t>chain started with the purchasing of protective items to be made </a:t>
            </a:r>
            <a:endParaRPr lang="en-ZA" dirty="0" smtClean="0"/>
          </a:p>
          <a:p>
            <a:pPr marL="285750">
              <a:lnSpc>
                <a:spcPct val="150000"/>
              </a:lnSpc>
            </a:pPr>
            <a:r>
              <a:rPr lang="en-ZA" dirty="0"/>
              <a:t> </a:t>
            </a:r>
            <a:r>
              <a:rPr lang="en-ZA" dirty="0" smtClean="0"/>
              <a:t>    available </a:t>
            </a:r>
            <a:r>
              <a:rPr lang="en-ZA" dirty="0"/>
              <a:t>to all DMV </a:t>
            </a:r>
            <a:r>
              <a:rPr lang="en-ZA" dirty="0" smtClean="0"/>
              <a:t>employees</a:t>
            </a:r>
            <a:r>
              <a:rPr lang="en-US" dirty="0" smtClean="0"/>
              <a:t>.</a:t>
            </a:r>
          </a:p>
          <a:p>
            <a:pPr marL="285750">
              <a:lnSpc>
                <a:spcPct val="150000"/>
              </a:lnSpc>
            </a:pPr>
            <a:endParaRPr lang="en-GB" dirty="0" smtClean="0"/>
          </a:p>
          <a:p>
            <a:pPr>
              <a:lnSpc>
                <a:spcPct val="150000"/>
              </a:lnSpc>
            </a:pPr>
            <a:r>
              <a:rPr lang="en-GB" i="1" dirty="0" smtClean="0">
                <a:effectLst>
                  <a:outerShdw blurRad="38100" dist="38100" dir="2700000" algn="tl">
                    <a:srgbClr val="000000">
                      <a:alpha val="43137"/>
                    </a:srgbClr>
                  </a:outerShdw>
                </a:effectLst>
              </a:rPr>
              <a:t>Phase </a:t>
            </a:r>
            <a:r>
              <a:rPr lang="en-GB" i="1" dirty="0">
                <a:effectLst>
                  <a:outerShdw blurRad="38100" dist="38100" dir="2700000" algn="tl">
                    <a:srgbClr val="000000">
                      <a:alpha val="43137"/>
                    </a:srgbClr>
                  </a:outerShdw>
                </a:effectLst>
              </a:rPr>
              <a:t>2 (Period from 23</a:t>
            </a:r>
            <a:r>
              <a:rPr lang="en-GB" i="1" baseline="30000" dirty="0">
                <a:effectLst>
                  <a:outerShdw blurRad="38100" dist="38100" dir="2700000" algn="tl">
                    <a:srgbClr val="000000">
                      <a:alpha val="43137"/>
                    </a:srgbClr>
                  </a:outerShdw>
                </a:effectLst>
              </a:rPr>
              <a:t>rd</a:t>
            </a:r>
            <a:r>
              <a:rPr lang="en-GB" i="1" dirty="0">
                <a:effectLst>
                  <a:outerShdw blurRad="38100" dist="38100" dir="2700000" algn="tl">
                    <a:srgbClr val="000000">
                      <a:alpha val="43137"/>
                    </a:srgbClr>
                  </a:outerShdw>
                </a:effectLst>
              </a:rPr>
              <a:t> March until 29</a:t>
            </a:r>
            <a:r>
              <a:rPr lang="en-GB" i="1" baseline="30000" dirty="0">
                <a:effectLst>
                  <a:outerShdw blurRad="38100" dist="38100" dir="2700000" algn="tl">
                    <a:srgbClr val="000000">
                      <a:alpha val="43137"/>
                    </a:srgbClr>
                  </a:outerShdw>
                </a:effectLst>
              </a:rPr>
              <a:t>th</a:t>
            </a:r>
            <a:r>
              <a:rPr lang="en-GB" i="1" dirty="0">
                <a:effectLst>
                  <a:outerShdw blurRad="38100" dist="38100" dir="2700000" algn="tl">
                    <a:srgbClr val="000000">
                      <a:alpha val="43137"/>
                    </a:srgbClr>
                  </a:outerShdw>
                </a:effectLst>
              </a:rPr>
              <a:t> March 2020)</a:t>
            </a:r>
            <a:endParaRPr lang="en-ZA" i="1" dirty="0">
              <a:effectLst>
                <a:outerShdw blurRad="38100" dist="38100" dir="2700000" algn="tl">
                  <a:srgbClr val="000000">
                    <a:alpha val="43137"/>
                  </a:srgbClr>
                </a:outerShdw>
              </a:effectLst>
            </a:endParaRPr>
          </a:p>
          <a:p>
            <a:endParaRPr lang="en-US" sz="2400" dirty="0"/>
          </a:p>
        </p:txBody>
      </p:sp>
    </p:spTree>
    <p:extLst>
      <p:ext uri="{BB962C8B-B14F-4D97-AF65-F5344CB8AC3E}">
        <p14:creationId xmlns:p14="http://schemas.microsoft.com/office/powerpoint/2010/main" val="1119628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5392"/>
          </a:xfrm>
        </p:spPr>
        <p:txBody>
          <a:bodyPr>
            <a:normAutofit/>
          </a:bodyPr>
          <a:lstStyle/>
          <a:p>
            <a:r>
              <a:rPr lang="en-US" sz="1800" b="1" dirty="0" smtClean="0">
                <a:solidFill>
                  <a:srgbClr val="00B050"/>
                </a:solidFill>
              </a:rPr>
              <a:t>CONCLUSION </a:t>
            </a:r>
            <a:endParaRPr lang="en-ZA" sz="1800" b="1" dirty="0">
              <a:solidFill>
                <a:srgbClr val="00B050"/>
              </a:solidFill>
            </a:endParaRPr>
          </a:p>
        </p:txBody>
      </p:sp>
      <p:sp>
        <p:nvSpPr>
          <p:cNvPr id="3" name="Content Placeholder 2"/>
          <p:cNvSpPr>
            <a:spLocks noGrp="1"/>
          </p:cNvSpPr>
          <p:nvPr>
            <p:ph idx="1"/>
          </p:nvPr>
        </p:nvSpPr>
        <p:spPr>
          <a:xfrm>
            <a:off x="0" y="697227"/>
            <a:ext cx="9144000" cy="4862945"/>
          </a:xfrm>
        </p:spPr>
        <p:txBody>
          <a:bodyPr>
            <a:normAutofit/>
          </a:bodyPr>
          <a:lstStyle/>
          <a:p>
            <a:pPr algn="just">
              <a:lnSpc>
                <a:spcPct val="150000"/>
              </a:lnSpc>
              <a:spcBef>
                <a:spcPts val="0"/>
              </a:spcBef>
            </a:pPr>
            <a:r>
              <a:rPr lang="en-ZA" sz="1800" dirty="0"/>
              <a:t>The DMV Strategic Plan 2020-2025 will form the basis for measuring the performance of the department. </a:t>
            </a:r>
          </a:p>
          <a:p>
            <a:pPr marL="0" indent="0" algn="just">
              <a:lnSpc>
                <a:spcPct val="150000"/>
              </a:lnSpc>
              <a:spcBef>
                <a:spcPts val="0"/>
              </a:spcBef>
              <a:buNone/>
            </a:pPr>
            <a:endParaRPr lang="en-ZA" sz="1800" dirty="0"/>
          </a:p>
          <a:p>
            <a:pPr algn="just">
              <a:lnSpc>
                <a:spcPct val="150000"/>
              </a:lnSpc>
              <a:spcBef>
                <a:spcPts val="0"/>
              </a:spcBef>
            </a:pPr>
            <a:r>
              <a:rPr lang="en-ZA" sz="1800" dirty="0"/>
              <a:t>The critical success factors for high performance are a well-structured, staffed organization housed in good facilities with the best policies and systems including ICT systems. </a:t>
            </a:r>
          </a:p>
          <a:p>
            <a:pPr marL="0" indent="0" algn="just">
              <a:lnSpc>
                <a:spcPct val="150000"/>
              </a:lnSpc>
              <a:spcBef>
                <a:spcPts val="0"/>
              </a:spcBef>
              <a:buNone/>
            </a:pPr>
            <a:r>
              <a:rPr lang="en-ZA" sz="1800" dirty="0"/>
              <a:t> </a:t>
            </a:r>
          </a:p>
          <a:p>
            <a:pPr algn="just">
              <a:lnSpc>
                <a:spcPct val="150000"/>
              </a:lnSpc>
              <a:spcBef>
                <a:spcPts val="0"/>
              </a:spcBef>
            </a:pPr>
            <a:r>
              <a:rPr lang="en-ZA" sz="1800" dirty="0"/>
              <a:t>The whole government approach will go a long way in assisting and supporting the Department to progressively realize the National mandate to serve Military Veterans who qualify for benefits and support services. </a:t>
            </a:r>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40</a:t>
            </a:fld>
            <a:endParaRPr lang="en-US" b="1" dirty="0">
              <a:solidFill>
                <a:schemeClr val="tx1"/>
              </a:solidFill>
            </a:endParaRPr>
          </a:p>
        </p:txBody>
      </p:sp>
    </p:spTree>
    <p:extLst>
      <p:ext uri="{BB962C8B-B14F-4D97-AF65-F5344CB8AC3E}">
        <p14:creationId xmlns:p14="http://schemas.microsoft.com/office/powerpoint/2010/main" val="11030604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41</a:t>
            </a:fld>
            <a:endParaRPr lang="en-US" b="1" dirty="0">
              <a:solidFill>
                <a:schemeClr val="tx1"/>
              </a:solidFill>
            </a:endParaRPr>
          </a:p>
        </p:txBody>
      </p:sp>
      <p:sp>
        <p:nvSpPr>
          <p:cNvPr id="6" name="Content Placeholder 5"/>
          <p:cNvSpPr>
            <a:spLocks noGrp="1"/>
          </p:cNvSpPr>
          <p:nvPr>
            <p:ph idx="1"/>
          </p:nvPr>
        </p:nvSpPr>
        <p:spPr>
          <a:xfrm>
            <a:off x="304800" y="711200"/>
            <a:ext cx="8229600" cy="5402207"/>
          </a:xfrm>
        </p:spPr>
        <p:txBody>
          <a:bodyPr/>
          <a:lstStyle/>
          <a:p>
            <a:endParaRPr lang="en-US" dirty="0" smtClean="0"/>
          </a:p>
          <a:p>
            <a:endParaRPr lang="en-US" dirty="0"/>
          </a:p>
          <a:p>
            <a:pPr marL="0" indent="0">
              <a:buNone/>
            </a:pPr>
            <a:r>
              <a:rPr lang="en-US" dirty="0" smtClean="0"/>
              <a:t>				</a:t>
            </a:r>
            <a:r>
              <a:rPr lang="en-US" b="1" dirty="0" smtClean="0"/>
              <a:t>	</a:t>
            </a:r>
          </a:p>
          <a:p>
            <a:pPr marL="0" indent="0">
              <a:buNone/>
            </a:pPr>
            <a:endParaRPr lang="en-US" b="1" dirty="0"/>
          </a:p>
          <a:p>
            <a:pPr marL="0" indent="0" algn="ctr">
              <a:buNone/>
            </a:pPr>
            <a:r>
              <a:rPr lang="en-US" b="1" dirty="0" smtClean="0">
                <a:solidFill>
                  <a:srgbClr val="00B050"/>
                </a:solidFill>
              </a:rPr>
              <a:t>Part D: </a:t>
            </a:r>
            <a:r>
              <a:rPr lang="en-ZA" b="1" dirty="0">
                <a:solidFill>
                  <a:srgbClr val="00B050"/>
                </a:solidFill>
              </a:rPr>
              <a:t>TECHNICAL INDICATOR DESCRIPTIONS </a:t>
            </a:r>
            <a:r>
              <a:rPr lang="en-ZA" b="1" dirty="0" smtClean="0">
                <a:solidFill>
                  <a:srgbClr val="00B050"/>
                </a:solidFill>
              </a:rPr>
              <a:t>(</a:t>
            </a:r>
            <a:r>
              <a:rPr lang="en-US" b="1" dirty="0" smtClean="0">
                <a:solidFill>
                  <a:srgbClr val="00B050"/>
                </a:solidFill>
              </a:rPr>
              <a:t>TIDs)</a:t>
            </a:r>
            <a:endParaRPr lang="en-ZA" dirty="0"/>
          </a:p>
        </p:txBody>
      </p:sp>
    </p:spTree>
    <p:extLst>
      <p:ext uri="{BB962C8B-B14F-4D97-AF65-F5344CB8AC3E}">
        <p14:creationId xmlns:p14="http://schemas.microsoft.com/office/powerpoint/2010/main" val="3899886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63071"/>
          </a:xfrm>
        </p:spPr>
        <p:txBody>
          <a:bodyPr>
            <a:normAutofit fontScale="90000"/>
          </a:bodyPr>
          <a:lstStyle/>
          <a:p>
            <a:r>
              <a:rPr lang="en-ZA" sz="1800" b="1" dirty="0" smtClean="0">
                <a:solidFill>
                  <a:srgbClr val="00B050"/>
                </a:solidFill>
              </a:rPr>
              <a:t>TECHNICAL INDICATOR DESCRIPTIONS (TIDS)</a:t>
            </a:r>
            <a:endParaRPr lang="en-ZA" sz="1800" b="1" dirty="0">
              <a:solidFill>
                <a:srgbClr val="00B05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5874490"/>
              </p:ext>
            </p:extLst>
          </p:nvPr>
        </p:nvGraphicFramePr>
        <p:xfrm>
          <a:off x="0" y="336177"/>
          <a:ext cx="9144000" cy="5920448"/>
        </p:xfrm>
        <a:graphic>
          <a:graphicData uri="http://schemas.openxmlformats.org/drawingml/2006/table">
            <a:tbl>
              <a:tblPr firstRow="1" bandRow="1">
                <a:tableStyleId>{5C22544A-7EE6-4342-B048-85BDC9FD1C3A}</a:tableStyleId>
              </a:tblPr>
              <a:tblGrid>
                <a:gridCol w="2057400"/>
                <a:gridCol w="7086600"/>
              </a:tblGrid>
              <a:tr h="416858">
                <a:tc>
                  <a:txBody>
                    <a:bodyPr/>
                    <a:lstStyle/>
                    <a:p>
                      <a:pPr marL="64770">
                        <a:lnSpc>
                          <a:spcPct val="150000"/>
                        </a:lnSpc>
                        <a:spcAft>
                          <a:spcPts val="0"/>
                        </a:spcAft>
                      </a:pPr>
                      <a:r>
                        <a:rPr lang="en-US"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Indicator</a:t>
                      </a:r>
                      <a:r>
                        <a:rPr lang="en-US" sz="1400" b="1" spc="-75"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Title</a:t>
                      </a:r>
                      <a:endParaRPr lang="en-ZA" sz="14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accent2">
                        <a:lumMod val="75000"/>
                      </a:schemeClr>
                    </a:solidFill>
                  </a:tcPr>
                </a:tc>
                <a:tc>
                  <a:txBody>
                    <a:bodyPr/>
                    <a:lstStyle/>
                    <a:p>
                      <a:pPr marL="0" lvl="0" indent="0">
                        <a:lnSpc>
                          <a:spcPct val="150000"/>
                        </a:lnSpc>
                        <a:spcAft>
                          <a:spcPts val="0"/>
                        </a:spcAft>
                        <a:buFont typeface="Symbol" panose="05050102010706020507" pitchFamily="18" charset="2"/>
                        <a:buNone/>
                        <a:tabLst>
                          <a:tab pos="222250" algn="l"/>
                        </a:tabLst>
                      </a:pPr>
                      <a:r>
                        <a:rPr lang="en-ZA" sz="1400" spc="-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Level </a:t>
                      </a:r>
                      <a:r>
                        <a:rPr lang="en-ZA" sz="1400" spc="-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of socio-economic status of Military Veterans’ community improved</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1615">
                        <a:lnSpc>
                          <a:spcPct val="150000"/>
                        </a:lnSpc>
                        <a:spcAft>
                          <a:spcPts val="0"/>
                        </a:spcAft>
                        <a:tabLst>
                          <a:tab pos="222250" algn="l"/>
                        </a:tabLst>
                      </a:pPr>
                      <a:r>
                        <a:rPr lang="en-ZA" sz="1400" spc="-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solidFill>
                      <a:schemeClr val="accent2">
                        <a:lumMod val="75000"/>
                      </a:schemeClr>
                    </a:solidFill>
                  </a:tcPr>
                </a:tc>
              </a:tr>
              <a:tr h="1716777">
                <a:tc>
                  <a:txBody>
                    <a:bodyPr/>
                    <a:lstStyle/>
                    <a:p>
                      <a:pPr marL="99695">
                        <a:lnSpc>
                          <a:spcPct val="150000"/>
                        </a:lnSpc>
                        <a:spcAft>
                          <a:spcPts val="0"/>
                        </a:spcAft>
                      </a:pPr>
                      <a:r>
                        <a:rPr lang="en-US" sz="1100" b="1" spc="-5" dirty="0">
                          <a:effectLst/>
                          <a:latin typeface="Arial" panose="020B0604020202020204" pitchFamily="34" charset="0"/>
                          <a:ea typeface="Arial" panose="020B0604020202020204" pitchFamily="34" charset="0"/>
                          <a:cs typeface="Arial" panose="020B0604020202020204" pitchFamily="34" charset="0"/>
                        </a:rPr>
                        <a:t>Definition</a:t>
                      </a:r>
                      <a:endParaRPr lang="en-ZA" sz="11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342900" lvl="0" indent="-342900">
                        <a:lnSpc>
                          <a:spcPct val="100000"/>
                        </a:lnSpc>
                        <a:spcBef>
                          <a:spcPts val="0"/>
                        </a:spcBef>
                        <a:spcAft>
                          <a:spcPts val="0"/>
                        </a:spcAft>
                        <a:buFont typeface="Symbol" panose="05050102010706020507" pitchFamily="18" charset="2"/>
                        <a:buChar char=""/>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Level of socio-economic status of Military Veterans’ community will be improved from Low to Middle and Middle to High levels.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spcAft>
                          <a:spcPts val="0"/>
                        </a:spcAft>
                        <a:buFont typeface="Symbol" panose="05050102010706020507" pitchFamily="18" charset="2"/>
                        <a:buChar char=""/>
                        <a:tabLst>
                          <a:tab pos="222250" algn="l"/>
                        </a:tabLst>
                      </a:pPr>
                      <a:r>
                        <a:rPr lang="en-ZA" sz="1100" spc="-5" dirty="0">
                          <a:effectLst/>
                          <a:latin typeface="Arial" panose="020B0604020202020204" pitchFamily="34" charset="0"/>
                          <a:ea typeface="Times New Roman" panose="02020603050405020304" pitchFamily="18" charset="0"/>
                          <a:cs typeface="Times New Roman" panose="02020603050405020304" pitchFamily="18" charset="0"/>
                        </a:rPr>
                        <a:t>Socioeconomic status of Military Veterans’ community means a total measure of their economic and social standing in relation to the broader society. </a:t>
                      </a:r>
                      <a:endParaRPr lang="en-ZA" sz="1100" spc="-5"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00000"/>
                        </a:lnSpc>
                        <a:spcBef>
                          <a:spcPts val="0"/>
                        </a:spcBef>
                        <a:spcAft>
                          <a:spcPts val="0"/>
                        </a:spcAft>
                        <a:buFont typeface="Symbol" panose="05050102010706020507" pitchFamily="18" charset="2"/>
                        <a:buNone/>
                        <a:tabLst>
                          <a:tab pos="222250" algn="l"/>
                        </a:tabLst>
                      </a:pPr>
                      <a:r>
                        <a:rPr lang="en-ZA" sz="1100" b="1" i="1" spc="-5" dirty="0" smtClean="0">
                          <a:effectLst/>
                          <a:latin typeface="Arial" panose="020B0604020202020204" pitchFamily="34" charset="0"/>
                          <a:ea typeface="Times New Roman" panose="02020603050405020304" pitchFamily="18" charset="0"/>
                          <a:cs typeface="Times New Roman" panose="02020603050405020304" pitchFamily="18" charset="0"/>
                        </a:rPr>
                        <a:t>The </a:t>
                      </a:r>
                      <a:r>
                        <a:rPr lang="en-ZA" sz="1100" b="1" i="1" spc="-5" dirty="0">
                          <a:effectLst/>
                          <a:latin typeface="Arial" panose="020B0604020202020204" pitchFamily="34" charset="0"/>
                          <a:ea typeface="Times New Roman" panose="02020603050405020304" pitchFamily="18" charset="0"/>
                          <a:cs typeface="Times New Roman" panose="02020603050405020304" pitchFamily="18" charset="0"/>
                        </a:rPr>
                        <a:t>three categories of socioeconomic status will be utilised </a:t>
                      </a:r>
                      <a:r>
                        <a:rPr lang="en-ZA" sz="1100" b="1" i="1" spc="-5" dirty="0" smtClean="0">
                          <a:effectLst/>
                          <a:latin typeface="Arial" panose="020B0604020202020204" pitchFamily="34" charset="0"/>
                          <a:ea typeface="Times New Roman" panose="02020603050405020304" pitchFamily="18" charset="0"/>
                          <a:cs typeface="Times New Roman" panose="02020603050405020304" pitchFamily="18" charset="0"/>
                        </a:rPr>
                        <a:t>namely </a:t>
                      </a:r>
                      <a:r>
                        <a:rPr lang="en-ZA" sz="1100" b="1" i="1" spc="-5" dirty="0">
                          <a:effectLst/>
                          <a:latin typeface="Arial" panose="020B0604020202020204" pitchFamily="34" charset="0"/>
                          <a:ea typeface="Times New Roman" panose="02020603050405020304" pitchFamily="18" charset="0"/>
                          <a:cs typeface="Times New Roman" panose="02020603050405020304" pitchFamily="18" charset="0"/>
                        </a:rPr>
                        <a:t>low, middle and </a:t>
                      </a:r>
                      <a:r>
                        <a:rPr lang="en-ZA" sz="1100" b="1" i="1" spc="-5" dirty="0" smtClean="0">
                          <a:effectLst/>
                          <a:latin typeface="Arial" panose="020B0604020202020204" pitchFamily="34" charset="0"/>
                          <a:ea typeface="Times New Roman" panose="02020603050405020304" pitchFamily="18" charset="0"/>
                          <a:cs typeface="Times New Roman" panose="02020603050405020304" pitchFamily="18" charset="0"/>
                        </a:rPr>
                        <a:t>high</a:t>
                      </a:r>
                      <a:r>
                        <a:rPr lang="en-ZA" sz="1100" b="1" i="1" spc="-5" baseline="0" dirty="0" smtClean="0">
                          <a:effectLst/>
                          <a:latin typeface="Arial" panose="020B0604020202020204" pitchFamily="34" charset="0"/>
                          <a:ea typeface="Times New Roman" panose="02020603050405020304" pitchFamily="18" charset="0"/>
                          <a:cs typeface="Times New Roman" panose="02020603050405020304" pitchFamily="18" charset="0"/>
                        </a:rPr>
                        <a:t> levels</a:t>
                      </a:r>
                      <a:endParaRPr lang="en-ZA" sz="1100" b="1"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Symbol" panose="05050102010706020507" pitchFamily="18" charset="2"/>
                        <a:buChar char=""/>
                        <a:tabLst>
                          <a:tab pos="222250" algn="l"/>
                        </a:tabLst>
                        <a:defRPr/>
                      </a:pPr>
                      <a:r>
                        <a:rPr lang="en-ZA" sz="1100" spc="-5" dirty="0">
                          <a:effectLst/>
                          <a:latin typeface="Arial" panose="020B0604020202020204" pitchFamily="34" charset="0"/>
                          <a:ea typeface="Times New Roman" panose="02020603050405020304" pitchFamily="18" charset="0"/>
                          <a:cs typeface="Times New Roman" panose="02020603050405020304" pitchFamily="18" charset="0"/>
                        </a:rPr>
                        <a:t>Military Veterans’ community with low socioeconomic status have little or no income and wealth to buffer against the negative impacts of poverty and inequality</a:t>
                      </a:r>
                      <a:r>
                        <a:rPr lang="en-ZA" sz="1100" spc="-5" dirty="0" smtClean="0">
                          <a:effectLst/>
                          <a:latin typeface="Arial" panose="020B0604020202020204" pitchFamily="34" charset="0"/>
                          <a:ea typeface="Times New Roman" panose="02020603050405020304" pitchFamily="18" charset="0"/>
                          <a:cs typeface="Times New Roman" panose="02020603050405020304" pitchFamily="18" charset="0"/>
                        </a:rPr>
                        <a:t>. </a:t>
                      </a:r>
                    </a:p>
                    <a:p>
                      <a:pPr marL="342900" marR="0" lvl="0" indent="-342900" algn="l" defTabSz="457200" rtl="0" eaLnBrk="1" fontAlgn="auto" latinLnBrk="0" hangingPunct="1">
                        <a:lnSpc>
                          <a:spcPct val="100000"/>
                        </a:lnSpc>
                        <a:spcBef>
                          <a:spcPts val="0"/>
                        </a:spcBef>
                        <a:spcAft>
                          <a:spcPts val="0"/>
                        </a:spcAft>
                        <a:buClrTx/>
                        <a:buSzTx/>
                        <a:buFont typeface="Symbol" panose="05050102010706020507" pitchFamily="18" charset="2"/>
                        <a:buChar char=""/>
                        <a:tabLst>
                          <a:tab pos="222250" algn="l"/>
                        </a:tabLst>
                        <a:defRPr/>
                      </a:pPr>
                      <a:r>
                        <a:rPr lang="en-ZA" sz="1100" spc="-5" dirty="0" smtClean="0">
                          <a:effectLst/>
                          <a:latin typeface="Arial" panose="020B0604020202020204" pitchFamily="34" charset="0"/>
                          <a:ea typeface="Times New Roman" panose="02020603050405020304" pitchFamily="18" charset="0"/>
                          <a:cs typeface="Times New Roman" panose="02020603050405020304" pitchFamily="18" charset="0"/>
                        </a:rPr>
                        <a:t>Military Veterans’ community with middle socioeconomic status have middle share of income and absolute level of wealth and lifestyle.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spcAft>
                          <a:spcPts val="0"/>
                        </a:spcAft>
                        <a:buFont typeface="Symbol" panose="05050102010706020507" pitchFamily="18" charset="2"/>
                        <a:buChar char=""/>
                        <a:tabLst>
                          <a:tab pos="222250" algn="l"/>
                        </a:tabLst>
                      </a:pPr>
                      <a:r>
                        <a:rPr lang="en-ZA" sz="1100" spc="-5" dirty="0">
                          <a:effectLst/>
                          <a:latin typeface="Arial" panose="020B0604020202020204" pitchFamily="34" charset="0"/>
                          <a:ea typeface="Times New Roman" panose="02020603050405020304" pitchFamily="18" charset="0"/>
                          <a:cs typeface="Times New Roman" panose="02020603050405020304" pitchFamily="18" charset="0"/>
                        </a:rPr>
                        <a:t>Military Veterans’ community with high socioeconomic status have amongst others sustainable income, educational attainment and financial </a:t>
                      </a:r>
                      <a:r>
                        <a:rPr lang="en-ZA" sz="1100" spc="-5" dirty="0" smtClean="0">
                          <a:effectLst/>
                          <a:latin typeface="Arial" panose="020B0604020202020204" pitchFamily="34" charset="0"/>
                          <a:ea typeface="Times New Roman" panose="02020603050405020304" pitchFamily="18" charset="0"/>
                          <a:cs typeface="Times New Roman" panose="02020603050405020304" pitchFamily="18" charset="0"/>
                        </a:rPr>
                        <a:t>security</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393550">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Source of data</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ZA" sz="1200" dirty="0">
                          <a:effectLst/>
                          <a:latin typeface="Arial" panose="020B0604020202020204" pitchFamily="34" charset="0"/>
                          <a:ea typeface="Arial" panose="020B0604020202020204" pitchFamily="34" charset="0"/>
                          <a:cs typeface="Arial" panose="020B0604020202020204" pitchFamily="34" charset="0"/>
                        </a:rPr>
                        <a:t>Internal Databases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ZA" sz="1200" dirty="0">
                          <a:effectLst/>
                          <a:latin typeface="Arial" panose="020B0604020202020204" pitchFamily="34" charset="0"/>
                          <a:ea typeface="Arial" panose="020B0604020202020204" pitchFamily="34" charset="0"/>
                          <a:cs typeface="Arial" panose="020B0604020202020204" pitchFamily="34" charset="0"/>
                        </a:rPr>
                        <a:t>Surveys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551352">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Method of Calculation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Assessment</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200" dirty="0" smtClean="0">
                          <a:effectLst/>
                          <a:latin typeface="Arial" panose="020B0604020202020204" pitchFamily="34" charset="0"/>
                          <a:ea typeface="Arial" panose="020B0604020202020204" pitchFamily="34" charset="0"/>
                          <a:cs typeface="Arial" panose="020B0604020202020204" pitchFamily="34" charset="0"/>
                        </a:rPr>
                        <a:t>Simple count</a:t>
                      </a:r>
                    </a:p>
                    <a:p>
                      <a:pPr marL="342900" lvl="0" indent="-342900">
                        <a:lnSpc>
                          <a:spcPct val="150000"/>
                        </a:lnSpc>
                        <a:spcAft>
                          <a:spcPts val="0"/>
                        </a:spcAft>
                        <a:buFont typeface="Symbol" panose="05050102010706020507" pitchFamily="18" charset="2"/>
                        <a:buChar char=""/>
                      </a:pPr>
                      <a:r>
                        <a:rPr lang="en-US" sz="1200" dirty="0" smtClean="0">
                          <a:effectLst/>
                          <a:latin typeface="Arial" panose="020B0604020202020204" pitchFamily="34" charset="0"/>
                          <a:ea typeface="Arial" panose="020B0604020202020204" pitchFamily="34" charset="0"/>
                          <a:cs typeface="Arial" panose="020B0604020202020204" pitchFamily="34" charset="0"/>
                        </a:rPr>
                        <a:t>Qualitative /</a:t>
                      </a:r>
                      <a:r>
                        <a:rPr lang="en-US" sz="1200" baseline="0" dirty="0" smtClean="0">
                          <a:effectLst/>
                          <a:latin typeface="Arial" panose="020B0604020202020204" pitchFamily="34" charset="0"/>
                          <a:ea typeface="Arial" panose="020B0604020202020204" pitchFamily="34" charset="0"/>
                          <a:cs typeface="Arial" panose="020B0604020202020204" pitchFamily="34" charset="0"/>
                        </a:rPr>
                        <a:t> Quantitative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r>
              <a:tr h="425744">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Assumptions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tabLst>
                          <a:tab pos="222250" algn="l"/>
                        </a:tabLst>
                      </a:pP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Reliable database</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ZA" sz="1200" spc="-5" dirty="0">
                          <a:effectLst/>
                          <a:latin typeface="Arial" panose="020B0604020202020204" pitchFamily="34" charset="0"/>
                          <a:ea typeface="Calibri" panose="020F0502020204030204" pitchFamily="34" charset="0"/>
                          <a:cs typeface="Arial" panose="020B0604020202020204" pitchFamily="34" charset="0"/>
                        </a:rPr>
                        <a:t> Viable partnership with front-line stakeholders in place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842708">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Disaggregation </a:t>
                      </a:r>
                      <a:r>
                        <a:rPr lang="en-US" sz="1200" b="1" dirty="0" smtClean="0">
                          <a:effectLst/>
                          <a:latin typeface="Arial" panose="020B0604020202020204" pitchFamily="34" charset="0"/>
                          <a:ea typeface="Arial" panose="020B0604020202020204" pitchFamily="34" charset="0"/>
                          <a:cs typeface="Arial" panose="020B0604020202020204" pitchFamily="34" charset="0"/>
                        </a:rPr>
                        <a:t>of</a:t>
                      </a:r>
                      <a:r>
                        <a:rPr lang="en-ZA" sz="1200" b="0" baseline="0" dirty="0" smtClean="0">
                          <a:effectLst/>
                          <a:latin typeface="Calibri" panose="020F0502020204030204" pitchFamily="34" charset="0"/>
                          <a:ea typeface="Arial" panose="020B0604020202020204" pitchFamily="34" charset="0"/>
                          <a:cs typeface="Arial" panose="020B0604020202020204" pitchFamily="34" charset="0"/>
                        </a:rPr>
                        <a:t> </a:t>
                      </a:r>
                      <a:r>
                        <a:rPr lang="en-US" sz="1200" b="1" dirty="0" smtClean="0">
                          <a:effectLst/>
                          <a:latin typeface="Arial" panose="020B0604020202020204" pitchFamily="34" charset="0"/>
                          <a:ea typeface="Arial" panose="020B0604020202020204" pitchFamily="34" charset="0"/>
                          <a:cs typeface="Arial" panose="020B0604020202020204" pitchFamily="34" charset="0"/>
                        </a:rPr>
                        <a:t>Beneficiaries </a:t>
                      </a:r>
                      <a:r>
                        <a:rPr lang="en-US" sz="1200" b="1" dirty="0">
                          <a:effectLst/>
                          <a:latin typeface="Arial" panose="020B0604020202020204" pitchFamily="34" charset="0"/>
                          <a:ea typeface="Arial" panose="020B0604020202020204" pitchFamily="34" charset="0"/>
                          <a:cs typeface="Arial" panose="020B0604020202020204" pitchFamily="34" charset="0"/>
                        </a:rPr>
                        <a:t>(</a:t>
                      </a:r>
                      <a:r>
                        <a:rPr lang="en-US" sz="1200" b="1" dirty="0" smtClean="0">
                          <a:effectLst/>
                          <a:latin typeface="Arial" panose="020B0604020202020204" pitchFamily="34" charset="0"/>
                          <a:ea typeface="Arial" panose="020B0604020202020204" pitchFamily="34" charset="0"/>
                          <a:cs typeface="Arial" panose="020B0604020202020204" pitchFamily="34" charset="0"/>
                        </a:rPr>
                        <a:t>where</a:t>
                      </a:r>
                      <a:r>
                        <a:rPr lang="en-ZA" sz="1200" b="0" baseline="0" dirty="0" smtClean="0">
                          <a:effectLst/>
                          <a:latin typeface="Calibri" panose="020F0502020204030204" pitchFamily="34" charset="0"/>
                          <a:ea typeface="Arial" panose="020B0604020202020204" pitchFamily="34" charset="0"/>
                          <a:cs typeface="Arial" panose="020B0604020202020204" pitchFamily="34" charset="0"/>
                        </a:rPr>
                        <a:t> </a:t>
                      </a:r>
                      <a:r>
                        <a:rPr lang="en-US" sz="1200" b="1" dirty="0" smtClean="0">
                          <a:effectLst/>
                          <a:latin typeface="Arial" panose="020B0604020202020204" pitchFamily="34" charset="0"/>
                          <a:ea typeface="Arial" panose="020B0604020202020204" pitchFamily="34" charset="0"/>
                          <a:cs typeface="Arial" panose="020B0604020202020204" pitchFamily="34" charset="0"/>
                        </a:rPr>
                        <a:t>applicable</a:t>
                      </a:r>
                      <a:r>
                        <a:rPr lang="en-US" sz="1200" b="1" dirty="0">
                          <a:effectLst/>
                          <a:latin typeface="Arial" panose="020B0604020202020204" pitchFamily="34" charset="0"/>
                          <a:ea typeface="Arial" panose="020B0604020202020204" pitchFamily="34" charset="0"/>
                          <a:cs typeface="Arial" panose="020B0604020202020204" pitchFamily="34" charset="0"/>
                        </a:rPr>
                        <a:t>)</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marR="57150" lvl="0" indent="-342900">
                        <a:lnSpc>
                          <a:spcPct val="150000"/>
                        </a:lnSpc>
                        <a:spcAft>
                          <a:spcPts val="0"/>
                        </a:spcAft>
                        <a:buFont typeface="Symbol" panose="05050102010706020507" pitchFamily="18" charset="2"/>
                        <a:buChar char=""/>
                        <a:tabLst>
                          <a:tab pos="226060" algn="l"/>
                        </a:tabLst>
                      </a:pPr>
                      <a:r>
                        <a:rPr lang="en-US" sz="1200">
                          <a:effectLst/>
                          <a:latin typeface="Arial" panose="020B0604020202020204" pitchFamily="34" charset="0"/>
                          <a:ea typeface="Arial" panose="020B0604020202020204" pitchFamily="34" charset="0"/>
                          <a:cs typeface="Arial" panose="020B0604020202020204" pitchFamily="34" charset="0"/>
                        </a:rPr>
                        <a:t>Target for Women: N/A</a:t>
                      </a:r>
                      <a:endParaRPr lang="en-ZA"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1200">
                          <a:effectLst/>
                          <a:latin typeface="Arial" panose="020B0604020202020204" pitchFamily="34" charset="0"/>
                          <a:ea typeface="Arial" panose="020B0604020202020204" pitchFamily="34" charset="0"/>
                          <a:cs typeface="Arial" panose="020B0604020202020204" pitchFamily="34" charset="0"/>
                        </a:rPr>
                        <a:t>Target for Youth: N/A</a:t>
                      </a:r>
                      <a:endParaRPr lang="en-ZA"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1200">
                          <a:effectLst/>
                          <a:latin typeface="Arial" panose="020B0604020202020204" pitchFamily="34" charset="0"/>
                          <a:ea typeface="Arial" panose="020B0604020202020204" pitchFamily="34" charset="0"/>
                          <a:cs typeface="Arial" panose="020B0604020202020204" pitchFamily="34" charset="0"/>
                        </a:rPr>
                        <a:t>Target for People with Disabilities: N/A</a:t>
                      </a:r>
                      <a:endParaRPr lang="en-ZA"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354841">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Spatial Transformation</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(where applicable)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Nine Provinces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244575">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Desired performance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ZA" sz="1200" spc="-5" dirty="0">
                          <a:effectLst/>
                          <a:latin typeface="Arial" panose="020B0604020202020204" pitchFamily="34" charset="0"/>
                          <a:ea typeface="Calibri" panose="020F0502020204030204" pitchFamily="34" charset="0"/>
                          <a:cs typeface="Arial" panose="020B0604020202020204" pitchFamily="34" charset="0"/>
                        </a:rPr>
                        <a:t>Sustained level of socio-economic status of Military Veterans community</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r>
              <a:tr h="304908">
                <a:tc>
                  <a:txBody>
                    <a:bodyPr/>
                    <a:lstStyle/>
                    <a:p>
                      <a:pPr marL="75565">
                        <a:lnSpc>
                          <a:spcPct val="10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Indicator Responsibility</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42900" lvl="0" indent="-342900">
                        <a:lnSpc>
                          <a:spcPct val="150000"/>
                        </a:lnSpc>
                        <a:spcAft>
                          <a:spcPts val="0"/>
                        </a:spcAft>
                        <a:buFont typeface="Symbol" panose="05050102010706020507" pitchFamily="18" charset="2"/>
                        <a:buChar char=""/>
                        <a:tabLst>
                          <a:tab pos="222250" algn="l"/>
                        </a:tabLst>
                      </a:pPr>
                      <a:r>
                        <a:rPr lang="en-US" sz="12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DDG: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CS</a:t>
                      </a:r>
                      <a:r>
                        <a:rPr lang="en-ZA" sz="1200" spc="0"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n-ZA" sz="1200" spc="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DDG: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SES &amp; </a:t>
                      </a:r>
                      <a:r>
                        <a:rPr lang="en-ZA" sz="1200" spc="-5" dirty="0" smtClean="0">
                          <a:effectLst/>
                          <a:latin typeface="Arial" panose="020B0604020202020204" pitchFamily="34" charset="0"/>
                          <a:ea typeface="Calibri" panose="020F0502020204030204" pitchFamily="34" charset="0"/>
                          <a:cs typeface="Arial" panose="020B0604020202020204" pitchFamily="34" charset="0"/>
                        </a:rPr>
                        <a:t>DDG</a:t>
                      </a:r>
                      <a:r>
                        <a:rPr lang="en-ZA" sz="1200" spc="-5" dirty="0">
                          <a:effectLst/>
                          <a:latin typeface="Arial" panose="020B0604020202020204" pitchFamily="34" charset="0"/>
                          <a:ea typeface="Calibri" panose="020F0502020204030204" pitchFamily="34" charset="0"/>
                          <a:cs typeface="Arial" panose="020B0604020202020204" pitchFamily="34" charset="0"/>
                        </a:rPr>
                        <a:t>: ESM</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42</a:t>
            </a:fld>
            <a:endParaRPr lang="en-US" b="1" dirty="0">
              <a:solidFill>
                <a:schemeClr val="tx1"/>
              </a:solidFill>
            </a:endParaRPr>
          </a:p>
        </p:txBody>
      </p:sp>
    </p:spTree>
    <p:extLst>
      <p:ext uri="{BB962C8B-B14F-4D97-AF65-F5344CB8AC3E}">
        <p14:creationId xmlns:p14="http://schemas.microsoft.com/office/powerpoint/2010/main" val="2058335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63071"/>
          </a:xfrm>
        </p:spPr>
        <p:txBody>
          <a:bodyPr>
            <a:normAutofit fontScale="90000"/>
          </a:bodyPr>
          <a:lstStyle/>
          <a:p>
            <a:r>
              <a:rPr lang="en-ZA" sz="1800" b="1" dirty="0" smtClean="0">
                <a:solidFill>
                  <a:srgbClr val="00B050"/>
                </a:solidFill>
              </a:rPr>
              <a:t>TECHNICAL INDICATOR DESCRIPTIONS (TIDS)</a:t>
            </a:r>
            <a:endParaRPr lang="en-ZA" sz="1800" b="1" dirty="0">
              <a:solidFill>
                <a:srgbClr val="00B05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1619754"/>
              </p:ext>
            </p:extLst>
          </p:nvPr>
        </p:nvGraphicFramePr>
        <p:xfrm>
          <a:off x="0" y="336177"/>
          <a:ext cx="9144000" cy="5862633"/>
        </p:xfrm>
        <a:graphic>
          <a:graphicData uri="http://schemas.openxmlformats.org/drawingml/2006/table">
            <a:tbl>
              <a:tblPr firstRow="1" bandRow="1">
                <a:tableStyleId>{5C22544A-7EE6-4342-B048-85BDC9FD1C3A}</a:tableStyleId>
              </a:tblPr>
              <a:tblGrid>
                <a:gridCol w="2328530"/>
                <a:gridCol w="6815470"/>
              </a:tblGrid>
              <a:tr h="370145">
                <a:tc>
                  <a:txBody>
                    <a:bodyPr/>
                    <a:lstStyle/>
                    <a:p>
                      <a:pPr marL="76200" algn="l">
                        <a:lnSpc>
                          <a:spcPct val="150000"/>
                        </a:lnSpc>
                        <a:spcAft>
                          <a:spcPts val="0"/>
                        </a:spcAft>
                      </a:pPr>
                      <a:r>
                        <a:rPr lang="en-US"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Indicator Title</a:t>
                      </a:r>
                      <a:endParaRPr lang="en-ZA"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solidFill>
                      <a:schemeClr val="accent2">
                        <a:lumMod val="75000"/>
                      </a:schemeClr>
                    </a:solidFill>
                  </a:tcPr>
                </a:tc>
                <a:tc>
                  <a:txBody>
                    <a:bodyPr/>
                    <a:lstStyle/>
                    <a:p>
                      <a:pPr marL="171450" lvl="0" indent="-171450" algn="l">
                        <a:lnSpc>
                          <a:spcPct val="150000"/>
                        </a:lnSpc>
                        <a:spcAft>
                          <a:spcPts val="0"/>
                        </a:spcAft>
                        <a:buFont typeface="Arial" panose="020B0604020202020204" pitchFamily="34" charset="0"/>
                        <a:buChar char="•"/>
                      </a:pPr>
                      <a:r>
                        <a:rPr lang="en-ZA" sz="1400" spc="-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Level of socio-economic status of Military Veterans community </a:t>
                      </a:r>
                      <a:r>
                        <a:rPr lang="en-ZA" sz="1400" spc="-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sustained</a:t>
                      </a:r>
                    </a:p>
                  </a:txBody>
                  <a:tcPr marL="0" marR="0" marT="0" marB="0" anchor="ctr">
                    <a:solidFill>
                      <a:schemeClr val="accent2">
                        <a:lumMod val="75000"/>
                      </a:schemeClr>
                    </a:solidFill>
                  </a:tcPr>
                </a:tc>
              </a:tr>
              <a:tr h="1716777">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Definition</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cs typeface="Times New Roman" panose="02020603050405020304" pitchFamily="18" charset="0"/>
                        </a:rPr>
                        <a:t>Level of socio-economic status of Military Veterans’ community will be continuously sustained to remain at high levels.</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Socioeconomic status of Military Veterans’ community means a total measure of their economic and social standing in relation to the broader society.</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222250" algn="l"/>
                        </a:tabLst>
                      </a:pP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 Military Veterans’ community with high socioeconomic status have amongst others sustainable income, educational attainment and financial security</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b"/>
                </a:tc>
              </a:tr>
              <a:tr h="551352">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Source of data</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ZA" sz="1200" dirty="0">
                          <a:effectLst/>
                          <a:latin typeface="Arial" panose="020B0604020202020204" pitchFamily="34" charset="0"/>
                          <a:ea typeface="Arial" panose="020B0604020202020204" pitchFamily="34" charset="0"/>
                          <a:cs typeface="Arial" panose="020B0604020202020204" pitchFamily="34" charset="0"/>
                        </a:rPr>
                        <a:t>Internal Databases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ZA" sz="1200" dirty="0">
                          <a:effectLst/>
                          <a:latin typeface="Arial" panose="020B0604020202020204" pitchFamily="34" charset="0"/>
                          <a:ea typeface="Arial" panose="020B0604020202020204" pitchFamily="34" charset="0"/>
                          <a:cs typeface="Arial" panose="020B0604020202020204" pitchFamily="34" charset="0"/>
                        </a:rPr>
                        <a:t>Surveys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551352">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Method of Calculation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Assessment</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200" dirty="0" smtClean="0">
                          <a:effectLst/>
                          <a:latin typeface="Arial" panose="020B0604020202020204" pitchFamily="34" charset="0"/>
                          <a:ea typeface="Arial" panose="020B0604020202020204" pitchFamily="34" charset="0"/>
                          <a:cs typeface="Arial" panose="020B0604020202020204" pitchFamily="34" charset="0"/>
                        </a:rPr>
                        <a:t>Simple count</a:t>
                      </a:r>
                    </a:p>
                    <a:p>
                      <a:pPr marL="342900" lvl="0" indent="-342900">
                        <a:lnSpc>
                          <a:spcPct val="150000"/>
                        </a:lnSpc>
                        <a:spcAft>
                          <a:spcPts val="0"/>
                        </a:spcAft>
                        <a:buFont typeface="Symbol" panose="05050102010706020507" pitchFamily="18" charset="2"/>
                        <a:buChar char=""/>
                      </a:pPr>
                      <a:r>
                        <a:rPr lang="en-US" sz="1200" dirty="0" smtClean="0">
                          <a:effectLst/>
                          <a:latin typeface="Arial" panose="020B0604020202020204" pitchFamily="34" charset="0"/>
                          <a:ea typeface="Arial" panose="020B0604020202020204" pitchFamily="34" charset="0"/>
                          <a:cs typeface="Arial" panose="020B0604020202020204" pitchFamily="34" charset="0"/>
                        </a:rPr>
                        <a:t>Qualitative /</a:t>
                      </a:r>
                      <a:r>
                        <a:rPr lang="en-US" sz="1200" baseline="0" dirty="0" smtClean="0">
                          <a:effectLst/>
                          <a:latin typeface="Arial" panose="020B0604020202020204" pitchFamily="34" charset="0"/>
                          <a:ea typeface="Arial" panose="020B0604020202020204" pitchFamily="34" charset="0"/>
                          <a:cs typeface="Arial" panose="020B0604020202020204" pitchFamily="34" charset="0"/>
                        </a:rPr>
                        <a:t> Quantitative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r>
              <a:tr h="551352">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Assumptions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tabLst>
                          <a:tab pos="222250" algn="l"/>
                        </a:tabLst>
                      </a:pP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Reliable database</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ZA" sz="1200" spc="-5" dirty="0">
                          <a:effectLst/>
                          <a:latin typeface="Arial" panose="020B0604020202020204" pitchFamily="34" charset="0"/>
                          <a:ea typeface="Calibri" panose="020F0502020204030204" pitchFamily="34" charset="0"/>
                          <a:cs typeface="Arial" panose="020B0604020202020204" pitchFamily="34" charset="0"/>
                        </a:rPr>
                        <a:t> Viable partnership with front-line stakeholders in place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842708">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Disaggregation </a:t>
                      </a:r>
                      <a:r>
                        <a:rPr lang="en-US" sz="1200" b="1" dirty="0" smtClean="0">
                          <a:effectLst/>
                          <a:latin typeface="Arial" panose="020B0604020202020204" pitchFamily="34" charset="0"/>
                          <a:ea typeface="Arial" panose="020B0604020202020204" pitchFamily="34" charset="0"/>
                          <a:cs typeface="Arial" panose="020B0604020202020204" pitchFamily="34" charset="0"/>
                        </a:rPr>
                        <a:t>of</a:t>
                      </a:r>
                      <a:r>
                        <a:rPr lang="en-ZA" sz="1200" b="0" baseline="0" dirty="0" smtClean="0">
                          <a:effectLst/>
                          <a:latin typeface="Calibri" panose="020F0502020204030204" pitchFamily="34" charset="0"/>
                          <a:ea typeface="Arial" panose="020B0604020202020204" pitchFamily="34" charset="0"/>
                          <a:cs typeface="Arial" panose="020B0604020202020204" pitchFamily="34" charset="0"/>
                        </a:rPr>
                        <a:t> </a:t>
                      </a:r>
                      <a:r>
                        <a:rPr lang="en-US" sz="1200" b="1" dirty="0" smtClean="0">
                          <a:effectLst/>
                          <a:latin typeface="Arial" panose="020B0604020202020204" pitchFamily="34" charset="0"/>
                          <a:ea typeface="Arial" panose="020B0604020202020204" pitchFamily="34" charset="0"/>
                          <a:cs typeface="Arial" panose="020B0604020202020204" pitchFamily="34" charset="0"/>
                        </a:rPr>
                        <a:t>Beneficiaries </a:t>
                      </a:r>
                      <a:r>
                        <a:rPr lang="en-US" sz="1200" b="1" dirty="0">
                          <a:effectLst/>
                          <a:latin typeface="Arial" panose="020B0604020202020204" pitchFamily="34" charset="0"/>
                          <a:ea typeface="Arial" panose="020B0604020202020204" pitchFamily="34" charset="0"/>
                          <a:cs typeface="Arial" panose="020B0604020202020204" pitchFamily="34" charset="0"/>
                        </a:rPr>
                        <a:t>(</a:t>
                      </a:r>
                      <a:r>
                        <a:rPr lang="en-US" sz="1200" b="1" dirty="0" smtClean="0">
                          <a:effectLst/>
                          <a:latin typeface="Arial" panose="020B0604020202020204" pitchFamily="34" charset="0"/>
                          <a:ea typeface="Arial" panose="020B0604020202020204" pitchFamily="34" charset="0"/>
                          <a:cs typeface="Arial" panose="020B0604020202020204" pitchFamily="34" charset="0"/>
                        </a:rPr>
                        <a:t>where</a:t>
                      </a:r>
                      <a:r>
                        <a:rPr lang="en-ZA" sz="1200" b="0" baseline="0" dirty="0" smtClean="0">
                          <a:effectLst/>
                          <a:latin typeface="Calibri" panose="020F0502020204030204" pitchFamily="34" charset="0"/>
                          <a:ea typeface="Arial" panose="020B0604020202020204" pitchFamily="34" charset="0"/>
                          <a:cs typeface="Arial" panose="020B0604020202020204" pitchFamily="34" charset="0"/>
                        </a:rPr>
                        <a:t> </a:t>
                      </a:r>
                      <a:r>
                        <a:rPr lang="en-US" sz="1200" b="1" dirty="0" smtClean="0">
                          <a:effectLst/>
                          <a:latin typeface="Arial" panose="020B0604020202020204" pitchFamily="34" charset="0"/>
                          <a:ea typeface="Arial" panose="020B0604020202020204" pitchFamily="34" charset="0"/>
                          <a:cs typeface="Arial" panose="020B0604020202020204" pitchFamily="34" charset="0"/>
                        </a:rPr>
                        <a:t>applicable</a:t>
                      </a:r>
                      <a:r>
                        <a:rPr lang="en-US" sz="1200" b="1" dirty="0">
                          <a:effectLst/>
                          <a:latin typeface="Arial" panose="020B0604020202020204" pitchFamily="34" charset="0"/>
                          <a:ea typeface="Arial" panose="020B0604020202020204" pitchFamily="34" charset="0"/>
                          <a:cs typeface="Arial" panose="020B0604020202020204" pitchFamily="34" charset="0"/>
                        </a:rPr>
                        <a:t>)</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marR="57150" lvl="0" indent="-342900">
                        <a:lnSpc>
                          <a:spcPct val="150000"/>
                        </a:lnSpc>
                        <a:spcAft>
                          <a:spcPts val="0"/>
                        </a:spcAft>
                        <a:buFont typeface="Symbol" panose="05050102010706020507" pitchFamily="18" charset="2"/>
                        <a:buChar char=""/>
                        <a:tabLst>
                          <a:tab pos="226060" algn="l"/>
                        </a:tabLst>
                      </a:pPr>
                      <a:r>
                        <a:rPr lang="en-US" sz="1200">
                          <a:effectLst/>
                          <a:latin typeface="Arial" panose="020B0604020202020204" pitchFamily="34" charset="0"/>
                          <a:ea typeface="Arial" panose="020B0604020202020204" pitchFamily="34" charset="0"/>
                          <a:cs typeface="Arial" panose="020B0604020202020204" pitchFamily="34" charset="0"/>
                        </a:rPr>
                        <a:t>Target for Women: N/A</a:t>
                      </a:r>
                      <a:endParaRPr lang="en-ZA"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1200">
                          <a:effectLst/>
                          <a:latin typeface="Arial" panose="020B0604020202020204" pitchFamily="34" charset="0"/>
                          <a:ea typeface="Arial" panose="020B0604020202020204" pitchFamily="34" charset="0"/>
                          <a:cs typeface="Arial" panose="020B0604020202020204" pitchFamily="34" charset="0"/>
                        </a:rPr>
                        <a:t>Target for Youth: N/A</a:t>
                      </a:r>
                      <a:endParaRPr lang="en-ZA"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1200">
                          <a:effectLst/>
                          <a:latin typeface="Arial" panose="020B0604020202020204" pitchFamily="34" charset="0"/>
                          <a:ea typeface="Arial" panose="020B0604020202020204" pitchFamily="34" charset="0"/>
                          <a:cs typeface="Arial" panose="020B0604020202020204" pitchFamily="34" charset="0"/>
                        </a:rPr>
                        <a:t>Target for People with Disabilities: N/A</a:t>
                      </a:r>
                      <a:endParaRPr lang="en-ZA"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r>
              <a:tr h="551352">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Spatial Transformation</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(where applicable)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Nine Provinces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r h="422687">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Desired performance</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42900" lvl="0" indent="-342900">
                        <a:lnSpc>
                          <a:spcPct val="150000"/>
                        </a:lnSpc>
                        <a:spcAft>
                          <a:spcPts val="0"/>
                        </a:spcAft>
                        <a:buFont typeface="Symbol" panose="05050102010706020507" pitchFamily="18" charset="2"/>
                        <a:buChar char=""/>
                      </a:pPr>
                      <a:r>
                        <a:rPr lang="en-ZA" sz="1200" spc="-5" dirty="0">
                          <a:effectLst/>
                          <a:latin typeface="Arial" panose="020B0604020202020204" pitchFamily="34" charset="0"/>
                          <a:ea typeface="Calibri" panose="020F0502020204030204" pitchFamily="34" charset="0"/>
                          <a:cs typeface="Arial" panose="020B0604020202020204" pitchFamily="34" charset="0"/>
                        </a:rPr>
                        <a:t>Sustained level of socio-economic status of Military Veterans community</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r>
              <a:tr h="304908">
                <a:tc>
                  <a:txBody>
                    <a:bodyPr/>
                    <a:lstStyle/>
                    <a:p>
                      <a:pPr marL="75565">
                        <a:lnSpc>
                          <a:spcPct val="150000"/>
                        </a:lnSpc>
                        <a:spcAft>
                          <a:spcPts val="0"/>
                        </a:spcAft>
                      </a:pPr>
                      <a:r>
                        <a:rPr lang="en-US" sz="1200" b="1" dirty="0">
                          <a:effectLst/>
                          <a:latin typeface="Arial" panose="020B0604020202020204" pitchFamily="34" charset="0"/>
                          <a:ea typeface="Arial" panose="020B0604020202020204" pitchFamily="34" charset="0"/>
                          <a:cs typeface="Arial" panose="020B0604020202020204" pitchFamily="34" charset="0"/>
                        </a:rPr>
                        <a:t>Indicator Responsibility</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42900" lvl="0" indent="-342900">
                        <a:lnSpc>
                          <a:spcPct val="150000"/>
                        </a:lnSpc>
                        <a:spcAft>
                          <a:spcPts val="0"/>
                        </a:spcAft>
                        <a:buFont typeface="Symbol" panose="05050102010706020507" pitchFamily="18" charset="2"/>
                        <a:buChar char=""/>
                        <a:tabLst>
                          <a:tab pos="222250" algn="l"/>
                        </a:tabLst>
                      </a:pPr>
                      <a:r>
                        <a:rPr lang="en-US" sz="12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DDG: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CS</a:t>
                      </a:r>
                      <a:r>
                        <a:rPr lang="en-ZA" sz="1200" spc="0"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n-ZA" sz="1200" spc="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spc="-5" dirty="0">
                          <a:effectLst/>
                          <a:latin typeface="Arial" panose="020B0604020202020204" pitchFamily="34" charset="0"/>
                          <a:ea typeface="Times New Roman" panose="02020603050405020304" pitchFamily="18" charset="0"/>
                          <a:cs typeface="Times New Roman" panose="02020603050405020304" pitchFamily="18" charset="0"/>
                        </a:rPr>
                        <a:t>DDG: </a:t>
                      </a:r>
                      <a:r>
                        <a:rPr lang="en-ZA" sz="1200" spc="-5" dirty="0" smtClean="0">
                          <a:effectLst/>
                          <a:latin typeface="Arial" panose="020B0604020202020204" pitchFamily="34" charset="0"/>
                          <a:ea typeface="Times New Roman" panose="02020603050405020304" pitchFamily="18" charset="0"/>
                          <a:cs typeface="Times New Roman" panose="02020603050405020304" pitchFamily="18" charset="0"/>
                        </a:rPr>
                        <a:t>SES &amp; </a:t>
                      </a:r>
                      <a:r>
                        <a:rPr lang="en-ZA" sz="1200" spc="-5" dirty="0" smtClean="0">
                          <a:effectLst/>
                          <a:latin typeface="Arial" panose="020B0604020202020204" pitchFamily="34" charset="0"/>
                          <a:ea typeface="Calibri" panose="020F0502020204030204" pitchFamily="34" charset="0"/>
                          <a:cs typeface="Arial" panose="020B0604020202020204" pitchFamily="34" charset="0"/>
                        </a:rPr>
                        <a:t>DDG</a:t>
                      </a:r>
                      <a:r>
                        <a:rPr lang="en-ZA" sz="1200" spc="-5" dirty="0">
                          <a:effectLst/>
                          <a:latin typeface="Arial" panose="020B0604020202020204" pitchFamily="34" charset="0"/>
                          <a:ea typeface="Calibri" panose="020F0502020204030204" pitchFamily="34" charset="0"/>
                          <a:cs typeface="Arial" panose="020B0604020202020204" pitchFamily="34" charset="0"/>
                        </a:rPr>
                        <a:t>: ESM</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43</a:t>
            </a:fld>
            <a:endParaRPr lang="en-US" b="1" dirty="0">
              <a:solidFill>
                <a:schemeClr val="tx1"/>
              </a:solidFill>
            </a:endParaRPr>
          </a:p>
        </p:txBody>
      </p:sp>
    </p:spTree>
    <p:extLst>
      <p:ext uri="{BB962C8B-B14F-4D97-AF65-F5344CB8AC3E}">
        <p14:creationId xmlns:p14="http://schemas.microsoft.com/office/powerpoint/2010/main" val="16139543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40" y="2396826"/>
            <a:ext cx="8995719" cy="1569660"/>
          </a:xfrm>
          <a:prstGeom prst="rect">
            <a:avLst/>
          </a:prstGeom>
        </p:spPr>
        <p:txBody>
          <a:bodyPr wrap="square">
            <a:spAutoFit/>
          </a:bodyPr>
          <a:lstStyle/>
          <a:p>
            <a:pPr lvl="0" algn="ctr">
              <a:spcBef>
                <a:spcPct val="20000"/>
              </a:spcBef>
            </a:pPr>
            <a:r>
              <a:rPr lang="en-US" sz="9600" i="1" dirty="0" smtClean="0">
                <a:solidFill>
                  <a:srgbClr val="008000"/>
                </a:solidFill>
                <a:effectLst>
                  <a:outerShdw blurRad="38100" dist="38100" dir="2700000" algn="tl">
                    <a:srgbClr val="000000">
                      <a:alpha val="43137"/>
                    </a:srgbClr>
                  </a:outerShdw>
                </a:effectLst>
                <a:cs typeface="Arial"/>
              </a:rPr>
              <a:t>THANK </a:t>
            </a:r>
            <a:r>
              <a:rPr lang="en-US" sz="9600" i="1" dirty="0">
                <a:solidFill>
                  <a:srgbClr val="008000"/>
                </a:solidFill>
                <a:effectLst>
                  <a:outerShdw blurRad="38100" dist="38100" dir="2700000" algn="tl">
                    <a:srgbClr val="000000">
                      <a:alpha val="43137"/>
                    </a:srgbClr>
                  </a:outerShdw>
                </a:effectLst>
                <a:cs typeface="Arial"/>
              </a:rPr>
              <a:t>YOU</a:t>
            </a:r>
          </a:p>
        </p:txBody>
      </p:sp>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44</a:t>
            </a:fld>
            <a:endParaRPr lang="en-US" b="1" dirty="0">
              <a:solidFill>
                <a:schemeClr val="tx1"/>
              </a:solidFill>
            </a:endParaRPr>
          </a:p>
        </p:txBody>
      </p:sp>
    </p:spTree>
    <p:extLst>
      <p:ext uri="{BB962C8B-B14F-4D97-AF65-F5344CB8AC3E}">
        <p14:creationId xmlns:p14="http://schemas.microsoft.com/office/powerpoint/2010/main" val="1920228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5</a:t>
            </a:fld>
            <a:endParaRPr lang="en-US" b="1" dirty="0">
              <a:solidFill>
                <a:schemeClr val="tx1"/>
              </a:solidFill>
            </a:endParaRPr>
          </a:p>
        </p:txBody>
      </p:sp>
      <p:sp>
        <p:nvSpPr>
          <p:cNvPr id="5" name="Title 1"/>
          <p:cNvSpPr>
            <a:spLocks noGrp="1"/>
          </p:cNvSpPr>
          <p:nvPr>
            <p:ph idx="1"/>
          </p:nvPr>
        </p:nvSpPr>
        <p:spPr>
          <a:xfrm>
            <a:off x="72428" y="107576"/>
            <a:ext cx="9071572" cy="492635"/>
          </a:xfrm>
        </p:spPr>
        <p:txBody>
          <a:bodyPr anchor="ctr">
            <a:normAutofit fontScale="55000" lnSpcReduction="20000"/>
          </a:bodyPr>
          <a:lstStyle/>
          <a:p>
            <a:pPr marL="0" indent="0" algn="ctr">
              <a:buNone/>
            </a:pPr>
            <a:endParaRPr lang="en-US" sz="1800" b="1" dirty="0" smtClean="0">
              <a:solidFill>
                <a:srgbClr val="00B050"/>
              </a:solidFill>
            </a:endParaRPr>
          </a:p>
          <a:p>
            <a:pPr marL="0" indent="0" algn="ctr">
              <a:buNone/>
            </a:pPr>
            <a:r>
              <a:rPr lang="en-US" sz="3300" b="1" dirty="0" smtClean="0">
                <a:solidFill>
                  <a:srgbClr val="00B050"/>
                </a:solidFill>
              </a:rPr>
              <a:t>STATUS OF </a:t>
            </a:r>
            <a:r>
              <a:rPr lang="en-US" sz="3300" b="1" dirty="0">
                <a:solidFill>
                  <a:srgbClr val="00B050"/>
                </a:solidFill>
              </a:rPr>
              <a:t>DMV </a:t>
            </a:r>
            <a:r>
              <a:rPr lang="en-US" sz="3300" b="1" dirty="0" smtClean="0">
                <a:solidFill>
                  <a:srgbClr val="00B050"/>
                </a:solidFill>
              </a:rPr>
              <a:t>BUSINESS CONTINUITY PLAN (BCP) ON COVID-19</a:t>
            </a:r>
            <a:endParaRPr lang="en-US" sz="3300" b="1" dirty="0">
              <a:solidFill>
                <a:srgbClr val="00B050"/>
              </a:solidFill>
            </a:endParaRPr>
          </a:p>
          <a:p>
            <a:pPr marL="0" indent="0" algn="ctr">
              <a:buNone/>
            </a:pPr>
            <a:endParaRPr lang="en-US" sz="2900" b="1" dirty="0">
              <a:solidFill>
                <a:srgbClr val="00B050"/>
              </a:solidFill>
            </a:endParaRPr>
          </a:p>
        </p:txBody>
      </p:sp>
      <p:sp>
        <p:nvSpPr>
          <p:cNvPr id="2" name="Rectangle 1"/>
          <p:cNvSpPr/>
          <p:nvPr/>
        </p:nvSpPr>
        <p:spPr>
          <a:xfrm>
            <a:off x="72428" y="600211"/>
            <a:ext cx="8955741" cy="5493812"/>
          </a:xfrm>
          <a:prstGeom prst="rect">
            <a:avLst/>
          </a:prstGeom>
        </p:spPr>
        <p:txBody>
          <a:bodyPr wrap="square">
            <a:spAutoFit/>
          </a:bodyPr>
          <a:lstStyle/>
          <a:p>
            <a:pPr>
              <a:lnSpc>
                <a:spcPct val="150000"/>
              </a:lnSpc>
            </a:pPr>
            <a:r>
              <a:rPr lang="en-GB" b="1" dirty="0" smtClean="0"/>
              <a:t>Phase </a:t>
            </a:r>
            <a:r>
              <a:rPr lang="en-GB" b="1" dirty="0"/>
              <a:t>2</a:t>
            </a:r>
            <a:r>
              <a:rPr lang="en-GB" dirty="0"/>
              <a:t> (Period from 23</a:t>
            </a:r>
            <a:r>
              <a:rPr lang="en-GB" baseline="30000" dirty="0"/>
              <a:t>rd</a:t>
            </a:r>
            <a:r>
              <a:rPr lang="en-GB" dirty="0"/>
              <a:t> March until 29</a:t>
            </a:r>
            <a:r>
              <a:rPr lang="en-GB" baseline="30000" dirty="0"/>
              <a:t>th</a:t>
            </a:r>
            <a:r>
              <a:rPr lang="en-GB" dirty="0"/>
              <a:t> March 2020)</a:t>
            </a:r>
            <a:endParaRPr lang="en-ZA" dirty="0"/>
          </a:p>
          <a:p>
            <a:pPr marL="285750" indent="-285750">
              <a:lnSpc>
                <a:spcPct val="150000"/>
              </a:lnSpc>
              <a:buFont typeface="Wingdings" panose="05000000000000000000" pitchFamily="2" charset="2"/>
              <a:buChar char="ü"/>
            </a:pPr>
            <a:r>
              <a:rPr lang="en-US" dirty="0" smtClean="0"/>
              <a:t>Risk </a:t>
            </a:r>
            <a:r>
              <a:rPr lang="en-US" dirty="0"/>
              <a:t>and Ethics Committee </a:t>
            </a:r>
            <a:r>
              <a:rPr lang="en-US" dirty="0" smtClean="0"/>
              <a:t>Chairperson - </a:t>
            </a:r>
            <a:r>
              <a:rPr lang="en-US" dirty="0"/>
              <a:t>gave a risk presentation in </a:t>
            </a:r>
            <a:r>
              <a:rPr lang="en-US" dirty="0" smtClean="0"/>
              <a:t>terms </a:t>
            </a:r>
            <a:r>
              <a:rPr lang="en-US" dirty="0"/>
              <a:t>of corona </a:t>
            </a:r>
            <a:r>
              <a:rPr lang="en-US" dirty="0" smtClean="0"/>
              <a:t>virus and </a:t>
            </a:r>
          </a:p>
          <a:p>
            <a:pPr marL="285750" indent="-285750">
              <a:lnSpc>
                <a:spcPct val="150000"/>
              </a:lnSpc>
              <a:buFont typeface="Wingdings" panose="05000000000000000000" pitchFamily="2" charset="2"/>
              <a:buChar char="ü"/>
            </a:pPr>
            <a:r>
              <a:rPr lang="en-US" dirty="0" smtClean="0"/>
              <a:t> Dr </a:t>
            </a:r>
            <a:r>
              <a:rPr lang="en-US" dirty="0"/>
              <a:t>Ferguson </a:t>
            </a:r>
            <a:r>
              <a:rPr lang="en-US" dirty="0" smtClean="0"/>
              <a:t>- National </a:t>
            </a:r>
            <a:r>
              <a:rPr lang="en-US" dirty="0"/>
              <a:t>Business Continuity </a:t>
            </a:r>
            <a:r>
              <a:rPr lang="en-US" dirty="0" smtClean="0"/>
              <a:t>Specialist </a:t>
            </a:r>
            <a:r>
              <a:rPr lang="en-US" dirty="0"/>
              <a:t>gave a </a:t>
            </a:r>
            <a:r>
              <a:rPr lang="en-US" dirty="0" smtClean="0"/>
              <a:t>presentation to </a:t>
            </a:r>
            <a:r>
              <a:rPr lang="en-US" dirty="0"/>
              <a:t>the </a:t>
            </a:r>
            <a:r>
              <a:rPr lang="en-US" dirty="0" smtClean="0"/>
              <a:t>committee on </a:t>
            </a:r>
            <a:r>
              <a:rPr lang="en-US" dirty="0"/>
              <a:t>Business Continuity Management in times of corona virus epidemic on the 23</a:t>
            </a:r>
            <a:r>
              <a:rPr lang="en-US" baseline="30000" dirty="0"/>
              <a:t>rd</a:t>
            </a:r>
            <a:r>
              <a:rPr lang="en-US" dirty="0"/>
              <a:t> March </a:t>
            </a:r>
            <a:r>
              <a:rPr lang="en-US" dirty="0" smtClean="0"/>
              <a:t>2020</a:t>
            </a:r>
            <a:endParaRPr lang="en-ZA" dirty="0" smtClean="0"/>
          </a:p>
          <a:p>
            <a:pPr marL="285750" indent="-285750">
              <a:lnSpc>
                <a:spcPct val="150000"/>
              </a:lnSpc>
              <a:buFont typeface="Wingdings" panose="05000000000000000000" pitchFamily="2" charset="2"/>
              <a:buChar char="ü"/>
            </a:pPr>
            <a:r>
              <a:rPr lang="en-US" dirty="0"/>
              <a:t>Fever screening was conducted by Dr Nhantsi Rubusana (who is a member of the Provincial Task Team on corona </a:t>
            </a:r>
            <a:r>
              <a:rPr lang="en-US" dirty="0" smtClean="0"/>
              <a:t>virus)</a:t>
            </a:r>
          </a:p>
          <a:p>
            <a:pPr marL="285750" indent="-285750">
              <a:lnSpc>
                <a:spcPct val="150000"/>
              </a:lnSpc>
              <a:buFont typeface="Wingdings" panose="05000000000000000000" pitchFamily="2" charset="2"/>
              <a:buChar char="ü"/>
            </a:pPr>
            <a:r>
              <a:rPr lang="en-ZA" dirty="0"/>
              <a:t>DMV Resilience and corona virus email address created </a:t>
            </a:r>
            <a:r>
              <a:rPr lang="en-ZA" dirty="0" smtClean="0"/>
              <a:t>for employees to </a:t>
            </a:r>
            <a:r>
              <a:rPr lang="en-ZA" dirty="0"/>
              <a:t>report on corona virus </a:t>
            </a:r>
            <a:r>
              <a:rPr lang="en-ZA" dirty="0" smtClean="0"/>
              <a:t>impact</a:t>
            </a:r>
          </a:p>
          <a:p>
            <a:pPr marL="285750" indent="-285750">
              <a:lnSpc>
                <a:spcPct val="150000"/>
              </a:lnSpc>
              <a:buFont typeface="Wingdings" panose="05000000000000000000" pitchFamily="2" charset="2"/>
              <a:buChar char="ü"/>
            </a:pPr>
            <a:r>
              <a:rPr lang="en-ZA" dirty="0"/>
              <a:t>DG </a:t>
            </a:r>
            <a:r>
              <a:rPr lang="en-ZA" dirty="0" smtClean="0"/>
              <a:t>imposed </a:t>
            </a:r>
            <a:r>
              <a:rPr lang="en-ZA" dirty="0"/>
              <a:t>a travel </a:t>
            </a:r>
            <a:r>
              <a:rPr lang="en-ZA" dirty="0" smtClean="0"/>
              <a:t>ban, walk-ins </a:t>
            </a:r>
            <a:r>
              <a:rPr lang="en-ZA" dirty="0"/>
              <a:t>to the Department </a:t>
            </a:r>
            <a:r>
              <a:rPr lang="en-ZA" dirty="0" smtClean="0"/>
              <a:t>were discontinued and  </a:t>
            </a:r>
            <a:r>
              <a:rPr lang="en-US" dirty="0" smtClean="0"/>
              <a:t>Provincial </a:t>
            </a:r>
            <a:r>
              <a:rPr lang="en-US" dirty="0"/>
              <a:t>offices were </a:t>
            </a:r>
            <a:r>
              <a:rPr lang="en-US" dirty="0" smtClean="0"/>
              <a:t>closed</a:t>
            </a:r>
          </a:p>
          <a:p>
            <a:pPr marL="285750" indent="-285750">
              <a:lnSpc>
                <a:spcPct val="150000"/>
              </a:lnSpc>
              <a:buFont typeface="Wingdings" panose="05000000000000000000" pitchFamily="2" charset="2"/>
              <a:buChar char="ü"/>
            </a:pPr>
            <a:r>
              <a:rPr lang="en-US" dirty="0"/>
              <a:t>High risks employees were recommended to work from home</a:t>
            </a:r>
          </a:p>
        </p:txBody>
      </p:sp>
    </p:spTree>
    <p:extLst>
      <p:ext uri="{BB962C8B-B14F-4D97-AF65-F5344CB8AC3E}">
        <p14:creationId xmlns:p14="http://schemas.microsoft.com/office/powerpoint/2010/main" val="267468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6</a:t>
            </a:fld>
            <a:endParaRPr lang="en-US" b="1" dirty="0">
              <a:solidFill>
                <a:schemeClr val="tx1"/>
              </a:solidFill>
            </a:endParaRPr>
          </a:p>
        </p:txBody>
      </p:sp>
      <p:sp>
        <p:nvSpPr>
          <p:cNvPr id="5" name="Title 1"/>
          <p:cNvSpPr>
            <a:spLocks noGrp="1"/>
          </p:cNvSpPr>
          <p:nvPr>
            <p:ph idx="1"/>
          </p:nvPr>
        </p:nvSpPr>
        <p:spPr>
          <a:xfrm>
            <a:off x="72428" y="107576"/>
            <a:ext cx="9071572" cy="492635"/>
          </a:xfrm>
        </p:spPr>
        <p:txBody>
          <a:bodyPr anchor="ctr">
            <a:normAutofit fontScale="55000" lnSpcReduction="20000"/>
          </a:bodyPr>
          <a:lstStyle/>
          <a:p>
            <a:pPr marL="0" indent="0" algn="ctr">
              <a:buNone/>
            </a:pPr>
            <a:endParaRPr lang="en-US" sz="1800" b="1" dirty="0" smtClean="0">
              <a:solidFill>
                <a:srgbClr val="00B050"/>
              </a:solidFill>
            </a:endParaRPr>
          </a:p>
          <a:p>
            <a:pPr marL="0" indent="0" algn="ctr">
              <a:buNone/>
            </a:pPr>
            <a:r>
              <a:rPr lang="en-US" sz="3300" b="1" dirty="0" smtClean="0">
                <a:solidFill>
                  <a:srgbClr val="00B050"/>
                </a:solidFill>
              </a:rPr>
              <a:t>STATUS OF </a:t>
            </a:r>
            <a:r>
              <a:rPr lang="en-US" sz="3300" b="1" dirty="0">
                <a:solidFill>
                  <a:srgbClr val="00B050"/>
                </a:solidFill>
              </a:rPr>
              <a:t>DMV </a:t>
            </a:r>
            <a:r>
              <a:rPr lang="en-US" sz="3300" b="1" dirty="0" smtClean="0">
                <a:solidFill>
                  <a:srgbClr val="00B050"/>
                </a:solidFill>
              </a:rPr>
              <a:t>BUSINESS CONTINUITY PLAN ON COVID-19</a:t>
            </a:r>
            <a:endParaRPr lang="en-US" sz="3300" b="1" dirty="0">
              <a:solidFill>
                <a:srgbClr val="00B050"/>
              </a:solidFill>
            </a:endParaRPr>
          </a:p>
          <a:p>
            <a:pPr marL="0" indent="0" algn="ctr">
              <a:buNone/>
            </a:pPr>
            <a:endParaRPr lang="en-US" sz="2900" b="1" dirty="0">
              <a:solidFill>
                <a:srgbClr val="00B050"/>
              </a:solidFill>
            </a:endParaRPr>
          </a:p>
        </p:txBody>
      </p:sp>
      <p:sp>
        <p:nvSpPr>
          <p:cNvPr id="2" name="Rectangle 1"/>
          <p:cNvSpPr/>
          <p:nvPr/>
        </p:nvSpPr>
        <p:spPr>
          <a:xfrm>
            <a:off x="72428" y="600211"/>
            <a:ext cx="8955741" cy="5816977"/>
          </a:xfrm>
          <a:prstGeom prst="rect">
            <a:avLst/>
          </a:prstGeom>
        </p:spPr>
        <p:txBody>
          <a:bodyPr wrap="square">
            <a:spAutoFit/>
          </a:bodyPr>
          <a:lstStyle/>
          <a:p>
            <a:pPr lvl="1" indent="-363538">
              <a:lnSpc>
                <a:spcPct val="150000"/>
              </a:lnSpc>
            </a:pPr>
            <a:r>
              <a:rPr lang="en-GB" b="1" dirty="0"/>
              <a:t>Phase 3</a:t>
            </a:r>
            <a:r>
              <a:rPr lang="en-GB" dirty="0"/>
              <a:t> (Period from 06</a:t>
            </a:r>
            <a:r>
              <a:rPr lang="en-GB" baseline="30000" dirty="0"/>
              <a:t>th</a:t>
            </a:r>
            <a:r>
              <a:rPr lang="en-GB" dirty="0"/>
              <a:t> April until 18</a:t>
            </a:r>
            <a:r>
              <a:rPr lang="en-GB" baseline="30000" dirty="0"/>
              <a:t>th</a:t>
            </a:r>
            <a:r>
              <a:rPr lang="en-GB" dirty="0"/>
              <a:t> April 2020)</a:t>
            </a:r>
            <a:endParaRPr lang="en-ZA" dirty="0"/>
          </a:p>
          <a:p>
            <a:pPr marL="285750" indent="-17463">
              <a:lnSpc>
                <a:spcPct val="150000"/>
              </a:lnSpc>
              <a:buFont typeface="Wingdings" panose="05000000000000000000" pitchFamily="2" charset="2"/>
              <a:buChar char="ü"/>
            </a:pPr>
            <a:r>
              <a:rPr lang="en-GB" dirty="0"/>
              <a:t> </a:t>
            </a:r>
            <a:r>
              <a:rPr lang="en-GB" dirty="0" smtClean="0"/>
              <a:t>Sanitising.</a:t>
            </a:r>
            <a:endParaRPr lang="en-ZA" dirty="0"/>
          </a:p>
          <a:p>
            <a:pPr marL="285750" indent="-17463">
              <a:lnSpc>
                <a:spcPct val="150000"/>
              </a:lnSpc>
              <a:buFont typeface="Wingdings" panose="05000000000000000000" pitchFamily="2" charset="2"/>
              <a:buChar char="ü"/>
            </a:pPr>
            <a:r>
              <a:rPr lang="en-GB" dirty="0" smtClean="0"/>
              <a:t>Office hygiene.</a:t>
            </a:r>
            <a:endParaRPr lang="en-ZA" dirty="0"/>
          </a:p>
          <a:p>
            <a:pPr marL="285750" indent="-17463">
              <a:lnSpc>
                <a:spcPct val="150000"/>
              </a:lnSpc>
              <a:buFont typeface="Wingdings" panose="05000000000000000000" pitchFamily="2" charset="2"/>
              <a:buChar char="ü"/>
            </a:pPr>
            <a:r>
              <a:rPr lang="en-GB" dirty="0" smtClean="0"/>
              <a:t>Issuing </a:t>
            </a:r>
            <a:r>
              <a:rPr lang="en-GB" dirty="0"/>
              <a:t>of thermometers for daily screening of employees before </a:t>
            </a:r>
            <a:r>
              <a:rPr lang="en-GB" dirty="0" smtClean="0"/>
              <a:t>entry</a:t>
            </a:r>
          </a:p>
          <a:p>
            <a:pPr marL="266700" indent="-266700">
              <a:lnSpc>
                <a:spcPct val="150000"/>
              </a:lnSpc>
            </a:pPr>
            <a:r>
              <a:rPr lang="en-GB" b="1" dirty="0" smtClean="0"/>
              <a:t>The </a:t>
            </a:r>
            <a:r>
              <a:rPr lang="en-US" b="1" dirty="0" smtClean="0"/>
              <a:t> </a:t>
            </a:r>
            <a:r>
              <a:rPr lang="en-US" b="1" dirty="0"/>
              <a:t>following risks </a:t>
            </a:r>
            <a:r>
              <a:rPr lang="en-US" b="1" dirty="0" smtClean="0"/>
              <a:t>still </a:t>
            </a:r>
            <a:r>
              <a:rPr lang="en-US" b="1" dirty="0"/>
              <a:t>need to be </a:t>
            </a:r>
            <a:r>
              <a:rPr lang="en-US" b="1" dirty="0" smtClean="0"/>
              <a:t>addressed:</a:t>
            </a:r>
          </a:p>
          <a:p>
            <a:pPr marL="285750" indent="-17463">
              <a:lnSpc>
                <a:spcPct val="150000"/>
              </a:lnSpc>
              <a:buFont typeface="Courier New" panose="02070309020205020404" pitchFamily="49" charset="0"/>
              <a:buChar char="o"/>
            </a:pPr>
            <a:r>
              <a:rPr lang="en-US" b="1" dirty="0" smtClean="0"/>
              <a:t>  </a:t>
            </a:r>
            <a:r>
              <a:rPr lang="en-US" dirty="0" smtClean="0"/>
              <a:t>How </a:t>
            </a:r>
            <a:r>
              <a:rPr lang="en-US" dirty="0"/>
              <a:t>the Department will assist the DMV Provincial </a:t>
            </a:r>
            <a:r>
              <a:rPr lang="en-US" dirty="0" smtClean="0"/>
              <a:t>offices</a:t>
            </a:r>
          </a:p>
          <a:p>
            <a:pPr marL="285750" indent="-17463">
              <a:lnSpc>
                <a:spcPct val="150000"/>
              </a:lnSpc>
              <a:buFont typeface="Courier New" panose="02070309020205020404" pitchFamily="49" charset="0"/>
              <a:buChar char="o"/>
            </a:pPr>
            <a:r>
              <a:rPr lang="en-US" dirty="0"/>
              <a:t>  </a:t>
            </a:r>
            <a:r>
              <a:rPr lang="en-US" dirty="0" smtClean="0"/>
              <a:t>Military </a:t>
            </a:r>
            <a:r>
              <a:rPr lang="en-US" dirty="0"/>
              <a:t>Veteran’s protection against infection (what is our responsibilities</a:t>
            </a:r>
            <a:r>
              <a:rPr lang="en-US" dirty="0" smtClean="0"/>
              <a:t>)</a:t>
            </a:r>
          </a:p>
          <a:p>
            <a:pPr marL="285750" indent="-17463">
              <a:lnSpc>
                <a:spcPct val="150000"/>
              </a:lnSpc>
              <a:buFont typeface="Courier New" panose="02070309020205020404" pitchFamily="49" charset="0"/>
              <a:buChar char="o"/>
            </a:pPr>
            <a:r>
              <a:rPr lang="en-US" dirty="0"/>
              <a:t>  </a:t>
            </a:r>
            <a:r>
              <a:rPr lang="en-US" dirty="0" smtClean="0"/>
              <a:t>How </a:t>
            </a:r>
            <a:r>
              <a:rPr lang="en-US" dirty="0"/>
              <a:t>do we ensure business continuity of the </a:t>
            </a:r>
            <a:r>
              <a:rPr lang="en-US" dirty="0" smtClean="0"/>
              <a:t>department</a:t>
            </a:r>
          </a:p>
          <a:p>
            <a:pPr>
              <a:lnSpc>
                <a:spcPct val="150000"/>
              </a:lnSpc>
            </a:pPr>
            <a:endParaRPr lang="en-GB" dirty="0" smtClean="0"/>
          </a:p>
          <a:p>
            <a:pPr>
              <a:lnSpc>
                <a:spcPct val="150000"/>
              </a:lnSpc>
            </a:pPr>
            <a:r>
              <a:rPr lang="en-GB" dirty="0" smtClean="0"/>
              <a:t>The </a:t>
            </a:r>
            <a:r>
              <a:rPr lang="en-GB" b="1" dirty="0"/>
              <a:t>next phase </a:t>
            </a:r>
            <a:r>
              <a:rPr lang="en-GB" dirty="0"/>
              <a:t>will be </a:t>
            </a:r>
            <a:r>
              <a:rPr lang="en-GB" dirty="0" smtClean="0"/>
              <a:t>determined </a:t>
            </a:r>
            <a:r>
              <a:rPr lang="en-GB" dirty="0"/>
              <a:t>by the extent of the epidemic and will be developed to address residual risks and new or emerging risks caused by the corona virus.</a:t>
            </a:r>
            <a:endParaRPr lang="en-ZA" dirty="0"/>
          </a:p>
          <a:p>
            <a:endParaRPr lang="en-US" sz="4800" dirty="0"/>
          </a:p>
        </p:txBody>
      </p:sp>
    </p:spTree>
    <p:extLst>
      <p:ext uri="{BB962C8B-B14F-4D97-AF65-F5344CB8AC3E}">
        <p14:creationId xmlns:p14="http://schemas.microsoft.com/office/powerpoint/2010/main" val="1019772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7</a:t>
            </a:fld>
            <a:endParaRPr lang="en-US" b="1" dirty="0">
              <a:solidFill>
                <a:schemeClr val="tx1"/>
              </a:solidFill>
            </a:endParaRPr>
          </a:p>
        </p:txBody>
      </p:sp>
      <p:sp>
        <p:nvSpPr>
          <p:cNvPr id="5" name="Title 1"/>
          <p:cNvSpPr>
            <a:spLocks noGrp="1"/>
          </p:cNvSpPr>
          <p:nvPr>
            <p:ph idx="1"/>
          </p:nvPr>
        </p:nvSpPr>
        <p:spPr>
          <a:xfrm>
            <a:off x="72428" y="107576"/>
            <a:ext cx="9071572" cy="492635"/>
          </a:xfrm>
        </p:spPr>
        <p:txBody>
          <a:bodyPr anchor="ctr">
            <a:normAutofit fontScale="55000" lnSpcReduction="20000"/>
          </a:bodyPr>
          <a:lstStyle/>
          <a:p>
            <a:pPr marL="0" indent="0" algn="ctr">
              <a:buNone/>
            </a:pPr>
            <a:endParaRPr lang="en-US" sz="1800" b="1" dirty="0" smtClean="0">
              <a:solidFill>
                <a:srgbClr val="00B050"/>
              </a:solidFill>
            </a:endParaRPr>
          </a:p>
          <a:p>
            <a:pPr marL="0" indent="0" algn="ctr">
              <a:buNone/>
            </a:pPr>
            <a:r>
              <a:rPr lang="en-US" sz="3300" b="1" dirty="0" smtClean="0">
                <a:solidFill>
                  <a:srgbClr val="00B050"/>
                </a:solidFill>
              </a:rPr>
              <a:t>DMV PURPOSED DIRECTIVE FOR MTSF 2019-2024</a:t>
            </a:r>
            <a:endParaRPr lang="en-US" sz="3300" b="1" dirty="0">
              <a:solidFill>
                <a:srgbClr val="00B050"/>
              </a:solidFill>
            </a:endParaRPr>
          </a:p>
          <a:p>
            <a:pPr marL="0" indent="0" algn="ctr">
              <a:buNone/>
            </a:pPr>
            <a:endParaRPr lang="en-US" sz="2900" b="1" dirty="0">
              <a:solidFill>
                <a:srgbClr val="00B050"/>
              </a:solidFill>
            </a:endParaRPr>
          </a:p>
        </p:txBody>
      </p:sp>
      <p:sp>
        <p:nvSpPr>
          <p:cNvPr id="2" name="Rectangle 1"/>
          <p:cNvSpPr/>
          <p:nvPr/>
        </p:nvSpPr>
        <p:spPr>
          <a:xfrm>
            <a:off x="72428" y="600211"/>
            <a:ext cx="8955741" cy="5278368"/>
          </a:xfrm>
          <a:prstGeom prst="rect">
            <a:avLst/>
          </a:prstGeom>
        </p:spPr>
        <p:txBody>
          <a:bodyPr wrap="square">
            <a:spAutoFit/>
          </a:bodyPr>
          <a:lstStyle/>
          <a:p>
            <a:r>
              <a:rPr lang="en-US" sz="1600" dirty="0"/>
              <a:t>F</a:t>
            </a:r>
            <a:r>
              <a:rPr lang="en-US" sz="1600" dirty="0" smtClean="0"/>
              <a:t>ocus areas to </a:t>
            </a:r>
            <a:r>
              <a:rPr lang="en-US" sz="1600" dirty="0"/>
              <a:t>enable the achievement of the MTSF strategic outcome </a:t>
            </a:r>
            <a:r>
              <a:rPr lang="en-US" sz="1600" dirty="0" smtClean="0"/>
              <a:t>as articulated </a:t>
            </a:r>
            <a:r>
              <a:rPr lang="en-US" sz="1600" dirty="0"/>
              <a:t>in the Strategic Plan</a:t>
            </a:r>
            <a:r>
              <a:rPr lang="en-US" sz="1600" dirty="0" smtClean="0"/>
              <a:t>:</a:t>
            </a:r>
          </a:p>
          <a:p>
            <a:endParaRPr lang="en-US" dirty="0"/>
          </a:p>
          <a:p>
            <a:pPr marL="342900" indent="-342900">
              <a:lnSpc>
                <a:spcPct val="150000"/>
              </a:lnSpc>
              <a:buAutoNum type="arabicPeriod"/>
            </a:pPr>
            <a:r>
              <a:rPr lang="en-US" sz="1600" dirty="0" smtClean="0"/>
              <a:t>Improve </a:t>
            </a:r>
            <a:r>
              <a:rPr lang="en-US" sz="1600" dirty="0"/>
              <a:t>governance, accountability, inter-governmental protocols </a:t>
            </a:r>
            <a:r>
              <a:rPr lang="en-US" sz="1600" dirty="0" smtClean="0"/>
              <a:t>and engagement </a:t>
            </a:r>
            <a:r>
              <a:rPr lang="en-US" sz="1600" dirty="0"/>
              <a:t>with </a:t>
            </a:r>
            <a:r>
              <a:rPr lang="en-US" sz="1600" dirty="0" smtClean="0"/>
              <a:t> </a:t>
            </a:r>
          </a:p>
          <a:p>
            <a:pPr>
              <a:lnSpc>
                <a:spcPct val="150000"/>
              </a:lnSpc>
            </a:pPr>
            <a:r>
              <a:rPr lang="en-US" sz="1600" dirty="0"/>
              <a:t> </a:t>
            </a:r>
            <a:r>
              <a:rPr lang="en-US" sz="1600" dirty="0" smtClean="0"/>
              <a:t>     Military </a:t>
            </a:r>
            <a:r>
              <a:rPr lang="en-ZA" sz="1600" dirty="0" smtClean="0"/>
              <a:t>Veterans</a:t>
            </a:r>
            <a:r>
              <a:rPr lang="en-ZA" sz="1600" dirty="0"/>
              <a:t>.</a:t>
            </a:r>
          </a:p>
          <a:p>
            <a:pPr marL="342900" indent="-342900">
              <a:lnSpc>
                <a:spcPct val="150000"/>
              </a:lnSpc>
              <a:buAutoNum type="arabicPeriod" startAt="2"/>
            </a:pPr>
            <a:r>
              <a:rPr lang="en-US" sz="1600" dirty="0" smtClean="0"/>
              <a:t>Public </a:t>
            </a:r>
            <a:r>
              <a:rPr lang="en-US" sz="1600" dirty="0"/>
              <a:t>Administration Management Act No.11 of 2014 </a:t>
            </a:r>
            <a:r>
              <a:rPr lang="en-US" sz="1600" dirty="0" smtClean="0"/>
              <a:t>to be </a:t>
            </a:r>
            <a:r>
              <a:rPr lang="en-US" sz="1600" dirty="0"/>
              <a:t>used as a guide </a:t>
            </a:r>
            <a:r>
              <a:rPr lang="en-US" sz="1600" dirty="0" smtClean="0"/>
              <a:t>in advancing </a:t>
            </a:r>
            <a:r>
              <a:rPr lang="en-US" sz="1600" dirty="0"/>
              <a:t>the </a:t>
            </a:r>
            <a:endParaRPr lang="en-US" sz="1600" dirty="0" smtClean="0"/>
          </a:p>
          <a:p>
            <a:pPr defTabSz="363538">
              <a:lnSpc>
                <a:spcPct val="150000"/>
              </a:lnSpc>
            </a:pPr>
            <a:r>
              <a:rPr lang="en-US" sz="1600" dirty="0"/>
              <a:t>	</a:t>
            </a:r>
            <a:r>
              <a:rPr lang="en-US" sz="1600" dirty="0" smtClean="0"/>
              <a:t>basic </a:t>
            </a:r>
            <a:r>
              <a:rPr lang="en-US" sz="1600" dirty="0"/>
              <a:t>values and principles governing public administration as contemplated in </a:t>
            </a:r>
            <a:r>
              <a:rPr lang="en-US" sz="1600" dirty="0" smtClean="0"/>
              <a:t>Section 95       	(</a:t>
            </a:r>
            <a:r>
              <a:rPr lang="en-US" sz="1600" dirty="0"/>
              <a:t>1) of the Constitution of the </a:t>
            </a:r>
            <a:r>
              <a:rPr lang="en-US" sz="1600" dirty="0" smtClean="0"/>
              <a:t>RSA.</a:t>
            </a:r>
            <a:endParaRPr lang="en-US" sz="1600" dirty="0"/>
          </a:p>
          <a:p>
            <a:pPr defTabSz="363538">
              <a:lnSpc>
                <a:spcPct val="150000"/>
              </a:lnSpc>
            </a:pPr>
            <a:r>
              <a:rPr lang="en-US" sz="1600" dirty="0"/>
              <a:t>3. </a:t>
            </a:r>
            <a:r>
              <a:rPr lang="en-US" sz="1600" dirty="0" smtClean="0"/>
              <a:t>  Also</a:t>
            </a:r>
            <a:r>
              <a:rPr lang="en-US" sz="1600" dirty="0"/>
              <a:t>, the administrative processes within the Department will be </a:t>
            </a:r>
            <a:r>
              <a:rPr lang="en-US" sz="1600" dirty="0" smtClean="0"/>
              <a:t>modernized </a:t>
            </a:r>
            <a:r>
              <a:rPr lang="en-US" sz="1600" dirty="0"/>
              <a:t>to advance </a:t>
            </a:r>
            <a:r>
              <a:rPr lang="en-US" sz="1600" dirty="0" smtClean="0"/>
              <a:t>the 	</a:t>
            </a:r>
            <a:r>
              <a:rPr lang="en-ZA" sz="1600" dirty="0" smtClean="0"/>
              <a:t>e-Government </a:t>
            </a:r>
            <a:r>
              <a:rPr lang="en-ZA" sz="1600" dirty="0"/>
              <a:t>Strategy and Roadmap.</a:t>
            </a:r>
          </a:p>
          <a:p>
            <a:pPr defTabSz="268288">
              <a:lnSpc>
                <a:spcPct val="150000"/>
              </a:lnSpc>
            </a:pPr>
            <a:r>
              <a:rPr lang="en-US" sz="1600" dirty="0"/>
              <a:t>4. </a:t>
            </a:r>
            <a:r>
              <a:rPr lang="en-US" sz="1600" dirty="0" smtClean="0"/>
              <a:t> Facilitate </a:t>
            </a:r>
            <a:r>
              <a:rPr lang="en-US" sz="1600" dirty="0"/>
              <a:t>for a seamless transition from active military duty to a civilian </a:t>
            </a:r>
            <a:r>
              <a:rPr lang="en-US" sz="1600" dirty="0" smtClean="0"/>
              <a:t>life, the </a:t>
            </a:r>
            <a:r>
              <a:rPr lang="en-US" sz="1600" dirty="0"/>
              <a:t>provision of </a:t>
            </a:r>
            <a:r>
              <a:rPr lang="en-US" sz="1600" dirty="0" smtClean="0"/>
              <a:t>	benefits </a:t>
            </a:r>
            <a:r>
              <a:rPr lang="en-US" sz="1600" dirty="0"/>
              <a:t>and services to </a:t>
            </a:r>
            <a:r>
              <a:rPr lang="en-US" sz="1600" i="1" dirty="0"/>
              <a:t>bona fide </a:t>
            </a:r>
            <a:r>
              <a:rPr lang="en-US" sz="1600" dirty="0"/>
              <a:t>Military Veterans and their </a:t>
            </a:r>
            <a:r>
              <a:rPr lang="en-US" sz="1600" dirty="0" smtClean="0"/>
              <a:t>dependants, which </a:t>
            </a:r>
            <a:r>
              <a:rPr lang="en-US" sz="1600" dirty="0"/>
              <a:t>are aimed at </a:t>
            </a:r>
            <a:r>
              <a:rPr lang="en-US" sz="1600" dirty="0" smtClean="0"/>
              <a:t>   </a:t>
            </a:r>
          </a:p>
          <a:p>
            <a:pPr defTabSz="268288">
              <a:lnSpc>
                <a:spcPct val="150000"/>
              </a:lnSpc>
            </a:pPr>
            <a:r>
              <a:rPr lang="en-US" sz="1600" dirty="0"/>
              <a:t> </a:t>
            </a:r>
            <a:r>
              <a:rPr lang="en-US" sz="1600" dirty="0" smtClean="0"/>
              <a:t>    improving </a:t>
            </a:r>
            <a:r>
              <a:rPr lang="en-US" sz="1600" dirty="0"/>
              <a:t>their quality of life.</a:t>
            </a:r>
          </a:p>
          <a:p>
            <a:pPr>
              <a:lnSpc>
                <a:spcPct val="150000"/>
              </a:lnSpc>
            </a:pPr>
            <a:r>
              <a:rPr lang="en-US" sz="1600" dirty="0"/>
              <a:t>5. </a:t>
            </a:r>
            <a:r>
              <a:rPr lang="en-US" sz="1600" dirty="0" smtClean="0"/>
              <a:t> Continue </a:t>
            </a:r>
            <a:r>
              <a:rPr lang="en-US" sz="1600" dirty="0"/>
              <a:t>to empower, honour and memorialise Military Veterans</a:t>
            </a:r>
            <a:r>
              <a:rPr lang="en-US" sz="1600" dirty="0" smtClean="0"/>
              <a:t>.</a:t>
            </a:r>
          </a:p>
          <a:p>
            <a:endParaRPr lang="en-US" sz="1600" dirty="0"/>
          </a:p>
        </p:txBody>
      </p:sp>
    </p:spTree>
    <p:extLst>
      <p:ext uri="{BB962C8B-B14F-4D97-AF65-F5344CB8AC3E}">
        <p14:creationId xmlns:p14="http://schemas.microsoft.com/office/powerpoint/2010/main" val="3636002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C6805-EAF3-CC4B-883D-0BA841DD8C88}" type="slidenum">
              <a:rPr lang="en-US" b="1" smtClean="0">
                <a:solidFill>
                  <a:schemeClr val="tx1"/>
                </a:solidFill>
              </a:rPr>
              <a:t>8</a:t>
            </a:fld>
            <a:endParaRPr lang="en-US" b="1" dirty="0">
              <a:solidFill>
                <a:schemeClr val="tx1"/>
              </a:solidFill>
            </a:endParaRPr>
          </a:p>
        </p:txBody>
      </p:sp>
      <p:sp>
        <p:nvSpPr>
          <p:cNvPr id="5" name="Title 1"/>
          <p:cNvSpPr>
            <a:spLocks noGrp="1"/>
          </p:cNvSpPr>
          <p:nvPr>
            <p:ph idx="1"/>
          </p:nvPr>
        </p:nvSpPr>
        <p:spPr>
          <a:xfrm>
            <a:off x="72428" y="107576"/>
            <a:ext cx="9071572" cy="847165"/>
          </a:xfrm>
        </p:spPr>
        <p:txBody>
          <a:bodyPr anchor="ctr">
            <a:normAutofit/>
          </a:bodyPr>
          <a:lstStyle/>
          <a:p>
            <a:pPr marL="0" indent="0" algn="ctr">
              <a:buNone/>
            </a:pPr>
            <a:r>
              <a:rPr lang="en-US" sz="1800" b="1" dirty="0" smtClean="0">
                <a:solidFill>
                  <a:srgbClr val="00B050"/>
                </a:solidFill>
              </a:rPr>
              <a:t>DMV PURPOSED DIRECTIVE FOR MTSF 2019 - 2024…..(2)</a:t>
            </a:r>
            <a:endParaRPr lang="en-US" sz="1800" b="1" dirty="0">
              <a:solidFill>
                <a:srgbClr val="00B050"/>
              </a:solidFill>
            </a:endParaRPr>
          </a:p>
          <a:p>
            <a:pPr marL="0" indent="0" algn="ctr">
              <a:buNone/>
            </a:pPr>
            <a:endParaRPr lang="en-US" sz="2400" b="1" dirty="0">
              <a:solidFill>
                <a:srgbClr val="00B050"/>
              </a:solidFill>
            </a:endParaRPr>
          </a:p>
        </p:txBody>
      </p:sp>
      <p:sp>
        <p:nvSpPr>
          <p:cNvPr id="2" name="Rectangle 1"/>
          <p:cNvSpPr/>
          <p:nvPr/>
        </p:nvSpPr>
        <p:spPr>
          <a:xfrm>
            <a:off x="188259" y="531158"/>
            <a:ext cx="8955741" cy="3247043"/>
          </a:xfrm>
          <a:prstGeom prst="rect">
            <a:avLst/>
          </a:prstGeom>
        </p:spPr>
        <p:txBody>
          <a:bodyPr wrap="square">
            <a:spAutoFit/>
          </a:bodyPr>
          <a:lstStyle/>
          <a:p>
            <a:endParaRPr lang="en-US" sz="1600" dirty="0"/>
          </a:p>
          <a:p>
            <a:pPr>
              <a:lnSpc>
                <a:spcPct val="150000"/>
              </a:lnSpc>
            </a:pPr>
            <a:r>
              <a:rPr lang="en-US" dirty="0"/>
              <a:t>In the advancement of Government’s strategic outcomes, the Department will contribute directly to </a:t>
            </a:r>
            <a:r>
              <a:rPr lang="en-US" dirty="0" smtClean="0"/>
              <a:t>the following </a:t>
            </a:r>
            <a:r>
              <a:rPr lang="en-US" dirty="0"/>
              <a:t>government </a:t>
            </a:r>
            <a:r>
              <a:rPr lang="en-US" dirty="0" smtClean="0"/>
              <a:t>priorities:</a:t>
            </a:r>
          </a:p>
          <a:p>
            <a:pPr>
              <a:lnSpc>
                <a:spcPct val="150000"/>
              </a:lnSpc>
            </a:pPr>
            <a:r>
              <a:rPr lang="en-US" dirty="0" smtClean="0"/>
              <a:t>(</a:t>
            </a:r>
            <a:r>
              <a:rPr lang="en-US" dirty="0"/>
              <a:t>i.e. in the advancement of </a:t>
            </a:r>
            <a:r>
              <a:rPr lang="en-US" dirty="0" smtClean="0"/>
              <a:t>its </a:t>
            </a:r>
            <a:r>
              <a:rPr lang="en-US" dirty="0"/>
              <a:t>strategic outcomes): </a:t>
            </a:r>
            <a:endParaRPr lang="en-US" dirty="0" smtClean="0"/>
          </a:p>
          <a:p>
            <a:pPr marL="285750" indent="252413">
              <a:lnSpc>
                <a:spcPct val="150000"/>
              </a:lnSpc>
              <a:buFont typeface="Arial" panose="020B0604020202020204" pitchFamily="34" charset="0"/>
              <a:buChar char="•"/>
            </a:pPr>
            <a:r>
              <a:rPr lang="en-US" i="1" dirty="0" smtClean="0"/>
              <a:t>Priority 1</a:t>
            </a:r>
            <a:r>
              <a:rPr lang="en-US" dirty="0" smtClean="0"/>
              <a:t>: Capable, Ethical </a:t>
            </a:r>
            <a:r>
              <a:rPr lang="en-US" dirty="0"/>
              <a:t>and Developmental </a:t>
            </a:r>
            <a:r>
              <a:rPr lang="en-US" dirty="0" smtClean="0"/>
              <a:t>State </a:t>
            </a:r>
          </a:p>
          <a:p>
            <a:pPr marL="285750" indent="252413">
              <a:lnSpc>
                <a:spcPct val="150000"/>
              </a:lnSpc>
              <a:buFont typeface="Arial" panose="020B0604020202020204" pitchFamily="34" charset="0"/>
              <a:buChar char="•"/>
            </a:pPr>
            <a:r>
              <a:rPr lang="en-US" i="1" dirty="0" smtClean="0"/>
              <a:t>Priority </a:t>
            </a:r>
            <a:r>
              <a:rPr lang="en-US" i="1" dirty="0"/>
              <a:t>2: </a:t>
            </a:r>
            <a:r>
              <a:rPr lang="en-US" dirty="0"/>
              <a:t>Economic transformation and Job </a:t>
            </a:r>
            <a:r>
              <a:rPr lang="en-US" dirty="0" smtClean="0"/>
              <a:t>Creation</a:t>
            </a:r>
            <a:r>
              <a:rPr lang="en-US" i="1" dirty="0" smtClean="0"/>
              <a:t> </a:t>
            </a:r>
          </a:p>
          <a:p>
            <a:pPr marL="285750" indent="252413">
              <a:lnSpc>
                <a:spcPct val="150000"/>
              </a:lnSpc>
              <a:buFont typeface="Arial" panose="020B0604020202020204" pitchFamily="34" charset="0"/>
              <a:buChar char="•"/>
            </a:pPr>
            <a:r>
              <a:rPr lang="en-US" i="1" dirty="0" smtClean="0"/>
              <a:t>Priority </a:t>
            </a:r>
            <a:r>
              <a:rPr lang="en-US" i="1" dirty="0"/>
              <a:t>3</a:t>
            </a:r>
            <a:r>
              <a:rPr lang="en-US" i="1" dirty="0" smtClean="0"/>
              <a:t>: </a:t>
            </a:r>
            <a:r>
              <a:rPr lang="en-US" dirty="0" smtClean="0"/>
              <a:t>Education</a:t>
            </a:r>
            <a:r>
              <a:rPr lang="en-US" dirty="0"/>
              <a:t>, Skills and </a:t>
            </a:r>
            <a:r>
              <a:rPr lang="en-US" dirty="0" smtClean="0"/>
              <a:t>Health </a:t>
            </a:r>
          </a:p>
          <a:p>
            <a:pPr marL="285750" indent="252413">
              <a:lnSpc>
                <a:spcPct val="150000"/>
              </a:lnSpc>
              <a:buFont typeface="Arial" panose="020B0604020202020204" pitchFamily="34" charset="0"/>
              <a:buChar char="•"/>
            </a:pPr>
            <a:r>
              <a:rPr lang="en-US" i="1" dirty="0" smtClean="0"/>
              <a:t>Priority 6: </a:t>
            </a:r>
            <a:r>
              <a:rPr lang="en-US" dirty="0" smtClean="0"/>
              <a:t>Social </a:t>
            </a:r>
            <a:r>
              <a:rPr lang="en-US" dirty="0"/>
              <a:t>Cohesion, Safer Communities</a:t>
            </a:r>
            <a:endParaRPr lang="en-ZA" i="1" dirty="0"/>
          </a:p>
        </p:txBody>
      </p:sp>
    </p:spTree>
    <p:extLst>
      <p:ext uri="{BB962C8B-B14F-4D97-AF65-F5344CB8AC3E}">
        <p14:creationId xmlns:p14="http://schemas.microsoft.com/office/powerpoint/2010/main" val="3472917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630456"/>
          </a:xfrm>
          <a:solidFill>
            <a:schemeClr val="bg1"/>
          </a:solidFill>
        </p:spPr>
        <p:txBody>
          <a:bodyPr>
            <a:normAutofit fontScale="90000"/>
          </a:bodyPr>
          <a:lstStyle/>
          <a:p>
            <a:r>
              <a:rPr lang="en-US" b="1" dirty="0" smtClean="0">
                <a:solidFill>
                  <a:srgbClr val="00B050"/>
                </a:solidFill>
              </a:rPr>
              <a:t/>
            </a:r>
            <a:br>
              <a:rPr lang="en-US" b="1" dirty="0" smtClean="0">
                <a:solidFill>
                  <a:srgbClr val="00B050"/>
                </a:solidFill>
              </a:rPr>
            </a:br>
            <a:r>
              <a:rPr lang="en-US" b="1" dirty="0" smtClean="0">
                <a:solidFill>
                  <a:srgbClr val="00B050"/>
                </a:solidFill>
              </a:rPr>
              <a:t/>
            </a:r>
            <a:br>
              <a:rPr lang="en-US" b="1" dirty="0" smtClean="0">
                <a:solidFill>
                  <a:srgbClr val="00B050"/>
                </a:solidFill>
              </a:rPr>
            </a:br>
            <a:r>
              <a:rPr lang="en-US" sz="2000" b="1" dirty="0" smtClean="0">
                <a:solidFill>
                  <a:srgbClr val="00B050"/>
                </a:solidFill>
              </a:rPr>
              <a:t>CONSTITUTIONAL MANDATE</a:t>
            </a:r>
            <a:r>
              <a:rPr lang="en-US" sz="2000" b="1" dirty="0">
                <a:solidFill>
                  <a:srgbClr val="00B050"/>
                </a:solidFill>
              </a:rPr>
              <a:t/>
            </a:r>
            <a:br>
              <a:rPr lang="en-US" sz="2000" b="1" dirty="0">
                <a:solidFill>
                  <a:srgbClr val="00B050"/>
                </a:solidFill>
              </a:rPr>
            </a:br>
            <a:r>
              <a:rPr lang="en-ZA" b="1" dirty="0">
                <a:solidFill>
                  <a:srgbClr val="00B050"/>
                </a:solidFill>
              </a:rPr>
              <a:t/>
            </a:r>
            <a:br>
              <a:rPr lang="en-ZA" b="1" dirty="0">
                <a:solidFill>
                  <a:srgbClr val="00B050"/>
                </a:solidFill>
              </a:rPr>
            </a:br>
            <a:endParaRPr lang="en-ZA" dirty="0">
              <a:solidFill>
                <a:srgbClr val="00B050"/>
              </a:solidFill>
            </a:endParaRPr>
          </a:p>
        </p:txBody>
      </p:sp>
      <p:sp>
        <p:nvSpPr>
          <p:cNvPr id="3" name="Content Placeholder 2"/>
          <p:cNvSpPr>
            <a:spLocks noGrp="1"/>
          </p:cNvSpPr>
          <p:nvPr>
            <p:ph idx="1"/>
          </p:nvPr>
        </p:nvSpPr>
        <p:spPr>
          <a:xfrm>
            <a:off x="-41189" y="630457"/>
            <a:ext cx="9061622" cy="5413972"/>
          </a:xfrm>
        </p:spPr>
        <p:txBody>
          <a:bodyPr>
            <a:normAutofit fontScale="92500" lnSpcReduction="20000"/>
          </a:bodyPr>
          <a:lstStyle/>
          <a:p>
            <a:pPr marL="0" lvl="0" indent="0" algn="just">
              <a:lnSpc>
                <a:spcPct val="150000"/>
              </a:lnSpc>
              <a:spcBef>
                <a:spcPts val="0"/>
              </a:spcBef>
              <a:buNone/>
            </a:pPr>
            <a:r>
              <a:rPr lang="en-ZA" sz="1700" b="1" dirty="0" smtClean="0">
                <a:cs typeface="Arial" panose="020B0604020202020204" pitchFamily="34" charset="0"/>
              </a:rPr>
              <a:t>The </a:t>
            </a:r>
            <a:r>
              <a:rPr lang="en-ZA" sz="1700" b="1" dirty="0">
                <a:cs typeface="Arial" panose="020B0604020202020204" pitchFamily="34" charset="0"/>
              </a:rPr>
              <a:t>RSA Constitution 108 of </a:t>
            </a:r>
            <a:r>
              <a:rPr lang="en-ZA" sz="1700" b="1" dirty="0" smtClean="0">
                <a:cs typeface="Arial" panose="020B0604020202020204" pitchFamily="34" charset="0"/>
              </a:rPr>
              <a:t>1996</a:t>
            </a:r>
          </a:p>
          <a:p>
            <a:pPr marL="0" indent="0" algn="just">
              <a:lnSpc>
                <a:spcPct val="150000"/>
              </a:lnSpc>
              <a:spcBef>
                <a:spcPts val="0"/>
              </a:spcBef>
              <a:buNone/>
            </a:pPr>
            <a:r>
              <a:rPr lang="en-ZA" sz="1700" dirty="0" smtClean="0">
                <a:cs typeface="Arial" panose="020B0604020202020204" pitchFamily="34" charset="0"/>
              </a:rPr>
              <a:t>The </a:t>
            </a:r>
            <a:r>
              <a:rPr lang="en-ZA" sz="1700" dirty="0">
                <a:cs typeface="Arial" panose="020B0604020202020204" pitchFamily="34" charset="0"/>
              </a:rPr>
              <a:t>following are the Sections of the Constitution that directly affect DMV in ensuring compliance therewith</a:t>
            </a:r>
            <a:r>
              <a:rPr lang="en-ZA" sz="1700" dirty="0" smtClean="0">
                <a:cs typeface="Arial" panose="020B0604020202020204" pitchFamily="34" charset="0"/>
              </a:rPr>
              <a:t>:</a:t>
            </a:r>
            <a:endParaRPr lang="en-ZA" sz="1700" dirty="0">
              <a:cs typeface="Arial" panose="020B0604020202020204" pitchFamily="34" charset="0"/>
            </a:endParaRPr>
          </a:p>
          <a:p>
            <a:pPr lvl="0" algn="just">
              <a:lnSpc>
                <a:spcPct val="150000"/>
              </a:lnSpc>
              <a:spcBef>
                <a:spcPts val="0"/>
              </a:spcBef>
            </a:pPr>
            <a:r>
              <a:rPr lang="en-ZA" sz="1700" b="1" dirty="0">
                <a:cs typeface="Arial" panose="020B0604020202020204" pitchFamily="34" charset="0"/>
              </a:rPr>
              <a:t>Section 7</a:t>
            </a:r>
            <a:r>
              <a:rPr lang="en-ZA" sz="1700" dirty="0">
                <a:cs typeface="Arial" panose="020B0604020202020204" pitchFamily="34" charset="0"/>
              </a:rPr>
              <a:t> of the Bill of Rights in the Constitution of the Republic of South Africa, which enshrines human rights in our country and affirms respect for human dignity.</a:t>
            </a:r>
          </a:p>
          <a:p>
            <a:pPr lvl="0" algn="just">
              <a:lnSpc>
                <a:spcPct val="150000"/>
              </a:lnSpc>
              <a:spcBef>
                <a:spcPts val="0"/>
              </a:spcBef>
            </a:pPr>
            <a:r>
              <a:rPr lang="en-ZA" sz="1700" b="1" dirty="0">
                <a:cs typeface="Arial" panose="020B0604020202020204" pitchFamily="34" charset="0"/>
              </a:rPr>
              <a:t>Section 10</a:t>
            </a:r>
            <a:r>
              <a:rPr lang="en-ZA" sz="1700" dirty="0">
                <a:cs typeface="Arial" panose="020B0604020202020204" pitchFamily="34" charset="0"/>
              </a:rPr>
              <a:t> provides that everyone has the inherent dignity and the right to have their dignity </a:t>
            </a:r>
            <a:r>
              <a:rPr lang="en-ZA" sz="1700" dirty="0" smtClean="0">
                <a:cs typeface="Arial" panose="020B0604020202020204" pitchFamily="34" charset="0"/>
              </a:rPr>
              <a:t>respected </a:t>
            </a:r>
            <a:r>
              <a:rPr lang="en-ZA" sz="1700" dirty="0">
                <a:cs typeface="Arial" panose="020B0604020202020204" pitchFamily="34" charset="0"/>
              </a:rPr>
              <a:t>and protected and that this right must be respected.   DMV must ensure that this right is respected.  </a:t>
            </a:r>
          </a:p>
          <a:p>
            <a:pPr lvl="0" algn="just">
              <a:lnSpc>
                <a:spcPct val="150000"/>
              </a:lnSpc>
              <a:spcBef>
                <a:spcPts val="0"/>
              </a:spcBef>
            </a:pPr>
            <a:r>
              <a:rPr lang="en-ZA" sz="1700" b="1" dirty="0">
                <a:cs typeface="Arial" panose="020B0604020202020204" pitchFamily="34" charset="0"/>
              </a:rPr>
              <a:t>Section 25 </a:t>
            </a:r>
            <a:r>
              <a:rPr lang="en-ZA" sz="1700" dirty="0">
                <a:cs typeface="Arial" panose="020B0604020202020204" pitchFamily="34" charset="0"/>
              </a:rPr>
              <a:t>requires the state to realise</a:t>
            </a:r>
            <a:r>
              <a:rPr lang="en-ZA" sz="1700" b="1" dirty="0">
                <a:cs typeface="Arial" panose="020B0604020202020204" pitchFamily="34" charset="0"/>
              </a:rPr>
              <a:t> </a:t>
            </a:r>
            <a:r>
              <a:rPr lang="en-ZA" sz="1700" dirty="0">
                <a:cs typeface="Arial" panose="020B0604020202020204" pitchFamily="34" charset="0"/>
              </a:rPr>
              <a:t>that no one may be deprived</a:t>
            </a:r>
            <a:r>
              <a:rPr lang="en-ZA" sz="1700" b="1" dirty="0">
                <a:cs typeface="Arial" panose="020B0604020202020204" pitchFamily="34" charset="0"/>
              </a:rPr>
              <a:t> </a:t>
            </a:r>
            <a:r>
              <a:rPr lang="en-ZA" sz="1700" dirty="0">
                <a:cs typeface="Arial" panose="020B0604020202020204" pitchFamily="34" charset="0"/>
              </a:rPr>
              <a:t>of property except in terms of law of general application.  DMV must foster conditions that enable such access to property through its available resources</a:t>
            </a:r>
            <a:r>
              <a:rPr lang="en-ZA" sz="1700" dirty="0" smtClean="0">
                <a:cs typeface="Arial" panose="020B0604020202020204" pitchFamily="34" charset="0"/>
              </a:rPr>
              <a:t>.</a:t>
            </a:r>
          </a:p>
          <a:p>
            <a:pPr lvl="0" algn="just">
              <a:lnSpc>
                <a:spcPct val="150000"/>
              </a:lnSpc>
              <a:spcBef>
                <a:spcPts val="0"/>
              </a:spcBef>
            </a:pPr>
            <a:r>
              <a:rPr lang="en-ZA" sz="1700" b="1" dirty="0">
                <a:cs typeface="Arial" panose="020B0604020202020204" pitchFamily="34" charset="0"/>
              </a:rPr>
              <a:t>Section 26 </a:t>
            </a:r>
            <a:r>
              <a:rPr lang="en-ZA" sz="1700" dirty="0">
                <a:cs typeface="Arial" panose="020B0604020202020204" pitchFamily="34" charset="0"/>
              </a:rPr>
              <a:t>requires that everyone has the right to have access to adequate housing. DMV must ensure that it takes reasonable steps to make resources available, within its means</a:t>
            </a:r>
            <a:r>
              <a:rPr lang="en-ZA" sz="1700" dirty="0" smtClean="0">
                <a:cs typeface="Arial" panose="020B0604020202020204" pitchFamily="34" charset="0"/>
              </a:rPr>
              <a:t>.</a:t>
            </a:r>
            <a:endParaRPr lang="en-ZA" sz="1700" dirty="0">
              <a:cs typeface="Arial" panose="020B0604020202020204" pitchFamily="34" charset="0"/>
            </a:endParaRPr>
          </a:p>
          <a:p>
            <a:pPr lvl="0" algn="just">
              <a:lnSpc>
                <a:spcPct val="150000"/>
              </a:lnSpc>
              <a:spcBef>
                <a:spcPts val="0"/>
              </a:spcBef>
            </a:pPr>
            <a:r>
              <a:rPr lang="en-ZA" sz="1700" b="1" dirty="0">
                <a:cs typeface="Arial" panose="020B0604020202020204" pitchFamily="34" charset="0"/>
              </a:rPr>
              <a:t>Section 27 </a:t>
            </a:r>
            <a:r>
              <a:rPr lang="en-ZA" sz="1700" dirty="0">
                <a:cs typeface="Arial" panose="020B0604020202020204" pitchFamily="34" charset="0"/>
              </a:rPr>
              <a:t>provides that everyone has access to health care, food, water and social security</a:t>
            </a:r>
            <a:r>
              <a:rPr lang="en-ZA" sz="1700" b="1" dirty="0">
                <a:cs typeface="Arial" panose="020B0604020202020204" pitchFamily="34" charset="0"/>
              </a:rPr>
              <a:t>.   </a:t>
            </a:r>
            <a:r>
              <a:rPr lang="en-ZA" sz="1700" dirty="0">
                <a:cs typeface="Arial" panose="020B0604020202020204" pitchFamily="34" charset="0"/>
              </a:rPr>
              <a:t>DMV must take the necessary measures, within its resources to achieve this realisation of each of these rights</a:t>
            </a:r>
            <a:r>
              <a:rPr lang="en-ZA" sz="1700" dirty="0" smtClean="0">
                <a:cs typeface="Arial" panose="020B0604020202020204" pitchFamily="34" charset="0"/>
              </a:rPr>
              <a:t>.</a:t>
            </a:r>
            <a:endParaRPr lang="en-ZA" sz="1700"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7B1C6805-EAF3-CC4B-883D-0BA841DD8C88}" type="slidenum">
              <a:rPr lang="en-US" b="1" smtClean="0">
                <a:solidFill>
                  <a:schemeClr val="tx1"/>
                </a:solidFill>
              </a:rPr>
              <a:t>9</a:t>
            </a:fld>
            <a:endParaRPr lang="en-US" b="1" dirty="0">
              <a:solidFill>
                <a:schemeClr val="tx1"/>
              </a:solidFill>
            </a:endParaRPr>
          </a:p>
        </p:txBody>
      </p:sp>
    </p:spTree>
    <p:extLst>
      <p:ext uri="{BB962C8B-B14F-4D97-AF65-F5344CB8AC3E}">
        <p14:creationId xmlns:p14="http://schemas.microsoft.com/office/powerpoint/2010/main" val="157190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26392</TotalTime>
  <Words>4817</Words>
  <Application>Microsoft Office PowerPoint</Application>
  <PresentationFormat>On-screen Show (4:3)</PresentationFormat>
  <Paragraphs>771</Paragraphs>
  <Slides>44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Courier New</vt:lpstr>
      <vt:lpstr>Symbol</vt:lpstr>
      <vt:lpstr>Times New Roman</vt:lpstr>
      <vt:lpstr>Wingdings</vt:lpstr>
      <vt:lpstr>Office Theme</vt:lpstr>
      <vt:lpstr>  PRESENTATION TO PCD&amp;MV  DEPARTMENT OF MILITARY VETERANS STRATEGIC PLAN 2020-2025               </vt:lpstr>
      <vt:lpstr>PRESENTATION OUTLINE</vt:lpstr>
      <vt:lpstr>PowerPoint Presentation</vt:lpstr>
      <vt:lpstr>PowerPoint Presentation</vt:lpstr>
      <vt:lpstr>PowerPoint Presentation</vt:lpstr>
      <vt:lpstr>PowerPoint Presentation</vt:lpstr>
      <vt:lpstr>PowerPoint Presentation</vt:lpstr>
      <vt:lpstr>PowerPoint Presentation</vt:lpstr>
      <vt:lpstr>  CONSTITUTIONAL MANDATE  </vt:lpstr>
      <vt:lpstr> CONSTITUTIONAL MANDATE ……(2)    </vt:lpstr>
      <vt:lpstr>LEGISLATIVE MANDATES</vt:lpstr>
      <vt:lpstr>LEGISLATIVE MANDATES.…..(2)</vt:lpstr>
      <vt:lpstr>LEGISLATIVE MANDATES……(3)</vt:lpstr>
      <vt:lpstr>LEGISLATIVE MANDATES…...(4)</vt:lpstr>
      <vt:lpstr>POLICY MANDATES……(5)</vt:lpstr>
      <vt:lpstr>POLICY MANDATES……(6)</vt:lpstr>
      <vt:lpstr> INSTITUTIONAL POLICIES AND STRATEGIES OVER THE FIVE YEAR</vt:lpstr>
      <vt:lpstr>PowerPoint Presentation</vt:lpstr>
      <vt:lpstr>VISION, MISSION AND VALUES </vt:lpstr>
      <vt:lpstr>SITUATION ANALYSIS</vt:lpstr>
      <vt:lpstr>SITUATION ANALYSIS……(2)</vt:lpstr>
      <vt:lpstr>STAKEHOLDER ANALYSIS</vt:lpstr>
      <vt:lpstr>STAKEHOLDER ANALYSIS…….(2)</vt:lpstr>
      <vt:lpstr>STAKEHOLDER ANALYSIS……(3)</vt:lpstr>
      <vt:lpstr>STAKEHOLDER ANALYSIS………(4)</vt:lpstr>
      <vt:lpstr>STAKEHOLDER ANALYSIS …….(5)</vt:lpstr>
      <vt:lpstr> STAKEHOLDER ANALYSIS …….(6)</vt:lpstr>
      <vt:lpstr>STAKEHOLDER ANALYSIS ……..(7)</vt:lpstr>
      <vt:lpstr>STAKEHOLDER ANALYSIS …….(8)</vt:lpstr>
      <vt:lpstr>PowerPoint Presentation</vt:lpstr>
      <vt:lpstr>STRATEGIC OUTCOME (SO) OVER THE MTSF (2019-2024) PERIOD</vt:lpstr>
      <vt:lpstr>STRATEGY MAP</vt:lpstr>
      <vt:lpstr>PowerPoint Presentation</vt:lpstr>
      <vt:lpstr>CONTRIBUTION OF EA PRIORITIES, NDP VISION 2030 AND MTSF ( 2019-2024)</vt:lpstr>
      <vt:lpstr>CONTRIBUTION OF EA PRIORITIES, NDP VISION 2030 AND MTSF (2019- 2024)</vt:lpstr>
      <vt:lpstr>ENABLERS TO ACHIEVE THE FIVE YEAR (2020-2025) TARGETS</vt:lpstr>
      <vt:lpstr>OUTCOMES CONTRIBUTION TO THE ACHIEVEMENT OF THE IMPACT</vt:lpstr>
      <vt:lpstr>KEY RISKS AND MITIGATIONS</vt:lpstr>
      <vt:lpstr>DISTRICT DEVELOPMENT MODEL (DDM) </vt:lpstr>
      <vt:lpstr>CONCLUSION </vt:lpstr>
      <vt:lpstr>PowerPoint Presentation</vt:lpstr>
      <vt:lpstr>TECHNICAL INDICATOR DESCRIPTIONS (TIDS)</vt:lpstr>
      <vt:lpstr>TECHNICAL INDICATOR DESCRIPTIONS (TIDS)</vt:lpstr>
      <vt:lpstr>PowerPoint Presentation</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Semakaleng Moatlhodi</cp:lastModifiedBy>
  <cp:revision>397</cp:revision>
  <cp:lastPrinted>2019-10-21T05:00:59Z</cp:lastPrinted>
  <dcterms:created xsi:type="dcterms:W3CDTF">2018-06-14T10:47:40Z</dcterms:created>
  <dcterms:modified xsi:type="dcterms:W3CDTF">2020-05-07T12:20:34Z</dcterms:modified>
</cp:coreProperties>
</file>