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558" r:id="rId2"/>
    <p:sldId id="559" r:id="rId3"/>
    <p:sldId id="668" r:id="rId4"/>
    <p:sldId id="670" r:id="rId5"/>
    <p:sldId id="564" r:id="rId6"/>
    <p:sldId id="581" r:id="rId7"/>
    <p:sldId id="656" r:id="rId8"/>
    <p:sldId id="657" r:id="rId9"/>
    <p:sldId id="658" r:id="rId10"/>
    <p:sldId id="659" r:id="rId11"/>
    <p:sldId id="660" r:id="rId12"/>
    <p:sldId id="663" r:id="rId13"/>
    <p:sldId id="664" r:id="rId14"/>
    <p:sldId id="665" r:id="rId15"/>
    <p:sldId id="666" r:id="rId16"/>
    <p:sldId id="667" r:id="rId17"/>
    <p:sldId id="600" r:id="rId18"/>
    <p:sldId id="639" r:id="rId19"/>
    <p:sldId id="640" r:id="rId20"/>
    <p:sldId id="641" r:id="rId21"/>
    <p:sldId id="643" r:id="rId22"/>
    <p:sldId id="644" r:id="rId23"/>
    <p:sldId id="645" r:id="rId24"/>
    <p:sldId id="646" r:id="rId25"/>
    <p:sldId id="557" r:id="rId26"/>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tal Kisoon" initials="CK" lastIdx="1" clrIdx="0">
    <p:extLst>
      <p:ext uri="{19B8F6BF-5375-455C-9EA6-DF929625EA0E}">
        <p15:presenceInfo xmlns:p15="http://schemas.microsoft.com/office/powerpoint/2012/main" userId="S-1-5-21-1542290285-274934723-8547516-6271" providerId="AD"/>
      </p:ext>
    </p:extLst>
  </p:cmAuthor>
  <p:cmAuthor id="2" name="Naomi Webster" initials="NW" lastIdx="1" clrIdx="1">
    <p:extLst>
      <p:ext uri="{19B8F6BF-5375-455C-9EA6-DF929625EA0E}">
        <p15:presenceInfo xmlns:p15="http://schemas.microsoft.com/office/powerpoint/2012/main" userId="S-1-5-21-1542290285-274934723-8547516-8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434" autoAdjust="0"/>
  </p:normalViewPr>
  <p:slideViewPr>
    <p:cSldViewPr>
      <p:cViewPr varScale="1">
        <p:scale>
          <a:sx n="86" d="100"/>
          <a:sy n="86" d="100"/>
        </p:scale>
        <p:origin x="118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715" cy="499243"/>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4358" y="0"/>
            <a:ext cx="2949715" cy="499243"/>
          </a:xfrm>
          <a:prstGeom prst="rect">
            <a:avLst/>
          </a:prstGeom>
        </p:spPr>
        <p:txBody>
          <a:bodyPr vert="horz" lIns="91440" tIns="45720" rIns="91440" bIns="45720" rtlCol="0"/>
          <a:lstStyle>
            <a:lvl1pPr algn="r">
              <a:defRPr sz="1200"/>
            </a:lvl1pPr>
          </a:lstStyle>
          <a:p>
            <a:fld id="{8BFC73A4-0817-468A-B03F-E96CFB9FD606}" type="datetimeFigureOut">
              <a:rPr lang="en-ZA" smtClean="0"/>
              <a:t>2020-05-13</a:t>
            </a:fld>
            <a:endParaRPr lang="en-ZA" dirty="0"/>
          </a:p>
        </p:txBody>
      </p:sp>
      <p:sp>
        <p:nvSpPr>
          <p:cNvPr id="4" name="Footer Placeholder 3"/>
          <p:cNvSpPr>
            <a:spLocks noGrp="1"/>
          </p:cNvSpPr>
          <p:nvPr>
            <p:ph type="ftr" sz="quarter" idx="2"/>
          </p:nvPr>
        </p:nvSpPr>
        <p:spPr>
          <a:xfrm>
            <a:off x="1" y="9444858"/>
            <a:ext cx="2949715" cy="499243"/>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4358" y="9444858"/>
            <a:ext cx="2949715" cy="499243"/>
          </a:xfrm>
          <a:prstGeom prst="rect">
            <a:avLst/>
          </a:prstGeom>
        </p:spPr>
        <p:txBody>
          <a:bodyPr vert="horz" lIns="91440" tIns="45720" rIns="91440" bIns="45720" rtlCol="0" anchor="b"/>
          <a:lstStyle>
            <a:lvl1pPr algn="r">
              <a:defRPr sz="1200"/>
            </a:lvl1pPr>
          </a:lstStyle>
          <a:p>
            <a:fld id="{0A77534B-50A8-48EE-9814-1FF425B8EC38}" type="slidenum">
              <a:rPr lang="en-ZA" smtClean="0"/>
              <a:t>‹#›</a:t>
            </a:fld>
            <a:endParaRPr lang="en-ZA" dirty="0"/>
          </a:p>
        </p:txBody>
      </p:sp>
    </p:spTree>
    <p:extLst>
      <p:ext uri="{BB962C8B-B14F-4D97-AF65-F5344CB8AC3E}">
        <p14:creationId xmlns:p14="http://schemas.microsoft.com/office/powerpoint/2010/main" val="1061732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3177" tIns="46589" rIns="93177" bIns="46589" rtlCol="0"/>
          <a:lstStyle>
            <a:lvl1pPr algn="l">
              <a:defRPr sz="1200"/>
            </a:lvl1pPr>
          </a:lstStyle>
          <a:p>
            <a:endParaRPr lang="en-ZA" dirty="0"/>
          </a:p>
        </p:txBody>
      </p:sp>
      <p:sp>
        <p:nvSpPr>
          <p:cNvPr id="3" name="Date Placeholder 2"/>
          <p:cNvSpPr>
            <a:spLocks noGrp="1"/>
          </p:cNvSpPr>
          <p:nvPr>
            <p:ph type="dt" idx="1"/>
          </p:nvPr>
        </p:nvSpPr>
        <p:spPr>
          <a:xfrm>
            <a:off x="3854939" y="0"/>
            <a:ext cx="2949099" cy="497205"/>
          </a:xfrm>
          <a:prstGeom prst="rect">
            <a:avLst/>
          </a:prstGeom>
        </p:spPr>
        <p:txBody>
          <a:bodyPr vert="horz" lIns="93177" tIns="46589" rIns="93177" bIns="46589" rtlCol="0"/>
          <a:lstStyle>
            <a:lvl1pPr algn="r">
              <a:defRPr sz="1200"/>
            </a:lvl1pPr>
          </a:lstStyle>
          <a:p>
            <a:fld id="{6A472BB6-2632-403F-8C67-1DBEA86C96BC}" type="datetimeFigureOut">
              <a:rPr lang="en-US" smtClean="0"/>
              <a:pPr/>
              <a:t>5/13/2020</a:t>
            </a:fld>
            <a:endParaRPr lang="en-ZA" dirty="0"/>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3177" tIns="46589" rIns="93177" bIns="46589" rtlCol="0" anchor="ctr"/>
          <a:lstStyle/>
          <a:p>
            <a:endParaRPr lang="en-ZA"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45170"/>
            <a:ext cx="2949099" cy="497205"/>
          </a:xfrm>
          <a:prstGeom prst="rect">
            <a:avLst/>
          </a:prstGeom>
        </p:spPr>
        <p:txBody>
          <a:bodyPr vert="horz" lIns="93177" tIns="46589" rIns="93177" bIns="46589"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3177" tIns="46589" rIns="93177" bIns="46589" rtlCol="0" anchor="b"/>
          <a:lstStyle>
            <a:lvl1pPr algn="r">
              <a:defRPr sz="1200"/>
            </a:lvl1pPr>
          </a:lstStyle>
          <a:p>
            <a:fld id="{9EEF65B6-1959-442A-B99D-8C98306C3BD8}" type="slidenum">
              <a:rPr lang="en-ZA" smtClean="0"/>
              <a:pPr/>
              <a:t>‹#›</a:t>
            </a:fld>
            <a:endParaRPr lang="en-ZA" dirty="0"/>
          </a:p>
        </p:txBody>
      </p:sp>
    </p:spTree>
    <p:extLst>
      <p:ext uri="{BB962C8B-B14F-4D97-AF65-F5344CB8AC3E}">
        <p14:creationId xmlns:p14="http://schemas.microsoft.com/office/powerpoint/2010/main" val="35085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5BEAFC-D74B-43F0-89CD-8FE004CCBE87}" type="slidenum">
              <a:rPr lang="en-US" smtClean="0"/>
              <a:pPr>
                <a:defRPr/>
              </a:pPr>
              <a:t>1</a:t>
            </a:fld>
            <a:endParaRPr lang="en-US" dirty="0" smtClean="0"/>
          </a:p>
        </p:txBody>
      </p:sp>
    </p:spTree>
    <p:extLst>
      <p:ext uri="{BB962C8B-B14F-4D97-AF65-F5344CB8AC3E}">
        <p14:creationId xmlns:p14="http://schemas.microsoft.com/office/powerpoint/2010/main" val="4179705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10</a:t>
            </a:fld>
            <a:endParaRPr lang="en-ZA" dirty="0"/>
          </a:p>
        </p:txBody>
      </p:sp>
    </p:spTree>
    <p:extLst>
      <p:ext uri="{BB962C8B-B14F-4D97-AF65-F5344CB8AC3E}">
        <p14:creationId xmlns:p14="http://schemas.microsoft.com/office/powerpoint/2010/main" val="4218692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11</a:t>
            </a:fld>
            <a:endParaRPr lang="en-ZA" dirty="0"/>
          </a:p>
        </p:txBody>
      </p:sp>
    </p:spTree>
    <p:extLst>
      <p:ext uri="{BB962C8B-B14F-4D97-AF65-F5344CB8AC3E}">
        <p14:creationId xmlns:p14="http://schemas.microsoft.com/office/powerpoint/2010/main" val="396977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5BEAFC-D74B-43F0-89CD-8FE004CCBE87}" type="slidenum">
              <a:rPr lang="en-US" smtClean="0"/>
              <a:pPr>
                <a:defRPr/>
              </a:pPr>
              <a:t>12</a:t>
            </a:fld>
            <a:endParaRPr lang="en-US" dirty="0" smtClean="0"/>
          </a:p>
        </p:txBody>
      </p:sp>
    </p:spTree>
    <p:extLst>
      <p:ext uri="{BB962C8B-B14F-4D97-AF65-F5344CB8AC3E}">
        <p14:creationId xmlns:p14="http://schemas.microsoft.com/office/powerpoint/2010/main" val="4064444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13</a:t>
            </a:fld>
            <a:endParaRPr lang="en-ZA" dirty="0"/>
          </a:p>
        </p:txBody>
      </p:sp>
    </p:spTree>
    <p:extLst>
      <p:ext uri="{BB962C8B-B14F-4D97-AF65-F5344CB8AC3E}">
        <p14:creationId xmlns:p14="http://schemas.microsoft.com/office/powerpoint/2010/main" val="37273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14</a:t>
            </a:fld>
            <a:endParaRPr lang="en-ZA" dirty="0"/>
          </a:p>
        </p:txBody>
      </p:sp>
    </p:spTree>
    <p:extLst>
      <p:ext uri="{BB962C8B-B14F-4D97-AF65-F5344CB8AC3E}">
        <p14:creationId xmlns:p14="http://schemas.microsoft.com/office/powerpoint/2010/main" val="2491957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15</a:t>
            </a:fld>
            <a:endParaRPr lang="en-ZA" dirty="0"/>
          </a:p>
        </p:txBody>
      </p:sp>
    </p:spTree>
    <p:extLst>
      <p:ext uri="{BB962C8B-B14F-4D97-AF65-F5344CB8AC3E}">
        <p14:creationId xmlns:p14="http://schemas.microsoft.com/office/powerpoint/2010/main" val="106612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16</a:t>
            </a:fld>
            <a:endParaRPr lang="en-ZA" dirty="0"/>
          </a:p>
        </p:txBody>
      </p:sp>
    </p:spTree>
    <p:extLst>
      <p:ext uri="{BB962C8B-B14F-4D97-AF65-F5344CB8AC3E}">
        <p14:creationId xmlns:p14="http://schemas.microsoft.com/office/powerpoint/2010/main" val="62776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5BEAFC-D74B-43F0-89CD-8FE004CCBE87}" type="slidenum">
              <a:rPr lang="en-US" smtClean="0"/>
              <a:pPr>
                <a:defRPr/>
              </a:pPr>
              <a:t>17</a:t>
            </a:fld>
            <a:endParaRPr lang="en-US" dirty="0" smtClean="0"/>
          </a:p>
        </p:txBody>
      </p:sp>
    </p:spTree>
    <p:extLst>
      <p:ext uri="{BB962C8B-B14F-4D97-AF65-F5344CB8AC3E}">
        <p14:creationId xmlns:p14="http://schemas.microsoft.com/office/powerpoint/2010/main" val="91620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18</a:t>
            </a:fld>
            <a:endParaRPr lang="en-ZA" dirty="0"/>
          </a:p>
        </p:txBody>
      </p:sp>
    </p:spTree>
    <p:extLst>
      <p:ext uri="{BB962C8B-B14F-4D97-AF65-F5344CB8AC3E}">
        <p14:creationId xmlns:p14="http://schemas.microsoft.com/office/powerpoint/2010/main" val="2919215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19</a:t>
            </a:fld>
            <a:endParaRPr lang="en-ZA" dirty="0"/>
          </a:p>
        </p:txBody>
      </p:sp>
    </p:spTree>
    <p:extLst>
      <p:ext uri="{BB962C8B-B14F-4D97-AF65-F5344CB8AC3E}">
        <p14:creationId xmlns:p14="http://schemas.microsoft.com/office/powerpoint/2010/main" val="154108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2</a:t>
            </a:fld>
            <a:endParaRPr lang="en-ZA" dirty="0"/>
          </a:p>
        </p:txBody>
      </p:sp>
    </p:spTree>
    <p:extLst>
      <p:ext uri="{BB962C8B-B14F-4D97-AF65-F5344CB8AC3E}">
        <p14:creationId xmlns:p14="http://schemas.microsoft.com/office/powerpoint/2010/main" val="1579003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20</a:t>
            </a:fld>
            <a:endParaRPr lang="en-ZA" dirty="0"/>
          </a:p>
        </p:txBody>
      </p:sp>
    </p:spTree>
    <p:extLst>
      <p:ext uri="{BB962C8B-B14F-4D97-AF65-F5344CB8AC3E}">
        <p14:creationId xmlns:p14="http://schemas.microsoft.com/office/powerpoint/2010/main" val="4171252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21</a:t>
            </a:fld>
            <a:endParaRPr lang="en-ZA" dirty="0"/>
          </a:p>
        </p:txBody>
      </p:sp>
    </p:spTree>
    <p:extLst>
      <p:ext uri="{BB962C8B-B14F-4D97-AF65-F5344CB8AC3E}">
        <p14:creationId xmlns:p14="http://schemas.microsoft.com/office/powerpoint/2010/main" val="3015506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22</a:t>
            </a:fld>
            <a:endParaRPr lang="en-ZA" dirty="0"/>
          </a:p>
        </p:txBody>
      </p:sp>
    </p:spTree>
    <p:extLst>
      <p:ext uri="{BB962C8B-B14F-4D97-AF65-F5344CB8AC3E}">
        <p14:creationId xmlns:p14="http://schemas.microsoft.com/office/powerpoint/2010/main" val="2577361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23</a:t>
            </a:fld>
            <a:endParaRPr lang="en-ZA" dirty="0"/>
          </a:p>
        </p:txBody>
      </p:sp>
    </p:spTree>
    <p:extLst>
      <p:ext uri="{BB962C8B-B14F-4D97-AF65-F5344CB8AC3E}">
        <p14:creationId xmlns:p14="http://schemas.microsoft.com/office/powerpoint/2010/main" val="2194755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24</a:t>
            </a:fld>
            <a:endParaRPr lang="en-ZA" dirty="0"/>
          </a:p>
        </p:txBody>
      </p:sp>
    </p:spTree>
    <p:extLst>
      <p:ext uri="{BB962C8B-B14F-4D97-AF65-F5344CB8AC3E}">
        <p14:creationId xmlns:p14="http://schemas.microsoft.com/office/powerpoint/2010/main" val="3388369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BBACF1-DF38-4066-BE24-D4061129AC0A}" type="slidenum">
              <a:rPr lang="en-US" smtClean="0">
                <a:latin typeface="Arial" pitchFamily="34" charset="0"/>
              </a:rPr>
              <a:pPr/>
              <a:t>25</a:t>
            </a:fld>
            <a:endParaRPr lang="en-US" dirty="0" smtClean="0">
              <a:latin typeface="Arial" pitchFamily="34" charset="0"/>
            </a:endParaRPr>
          </a:p>
        </p:txBody>
      </p:sp>
    </p:spTree>
    <p:extLst>
      <p:ext uri="{BB962C8B-B14F-4D97-AF65-F5344CB8AC3E}">
        <p14:creationId xmlns:p14="http://schemas.microsoft.com/office/powerpoint/2010/main" val="367241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3</a:t>
            </a:fld>
            <a:endParaRPr lang="en-ZA" dirty="0"/>
          </a:p>
        </p:txBody>
      </p:sp>
    </p:spTree>
    <p:extLst>
      <p:ext uri="{BB962C8B-B14F-4D97-AF65-F5344CB8AC3E}">
        <p14:creationId xmlns:p14="http://schemas.microsoft.com/office/powerpoint/2010/main" val="128022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4</a:t>
            </a:fld>
            <a:endParaRPr lang="en-ZA" dirty="0"/>
          </a:p>
        </p:txBody>
      </p:sp>
    </p:spTree>
    <p:extLst>
      <p:ext uri="{BB962C8B-B14F-4D97-AF65-F5344CB8AC3E}">
        <p14:creationId xmlns:p14="http://schemas.microsoft.com/office/powerpoint/2010/main" val="361638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5BEAFC-D74B-43F0-89CD-8FE004CCBE87}" type="slidenum">
              <a:rPr lang="en-US" smtClean="0"/>
              <a:pPr>
                <a:defRPr/>
              </a:pPr>
              <a:t>5</a:t>
            </a:fld>
            <a:endParaRPr lang="en-US" dirty="0" smtClean="0"/>
          </a:p>
        </p:txBody>
      </p:sp>
    </p:spTree>
    <p:extLst>
      <p:ext uri="{BB962C8B-B14F-4D97-AF65-F5344CB8AC3E}">
        <p14:creationId xmlns:p14="http://schemas.microsoft.com/office/powerpoint/2010/main" val="258741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6</a:t>
            </a:fld>
            <a:endParaRPr lang="en-ZA" dirty="0"/>
          </a:p>
        </p:txBody>
      </p:sp>
    </p:spTree>
    <p:extLst>
      <p:ext uri="{BB962C8B-B14F-4D97-AF65-F5344CB8AC3E}">
        <p14:creationId xmlns:p14="http://schemas.microsoft.com/office/powerpoint/2010/main" val="318455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7</a:t>
            </a:fld>
            <a:endParaRPr lang="en-ZA" dirty="0"/>
          </a:p>
        </p:txBody>
      </p:sp>
    </p:spTree>
    <p:extLst>
      <p:ext uri="{BB962C8B-B14F-4D97-AF65-F5344CB8AC3E}">
        <p14:creationId xmlns:p14="http://schemas.microsoft.com/office/powerpoint/2010/main" val="799262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8</a:t>
            </a:fld>
            <a:endParaRPr lang="en-ZA" dirty="0"/>
          </a:p>
        </p:txBody>
      </p:sp>
    </p:spTree>
    <p:extLst>
      <p:ext uri="{BB962C8B-B14F-4D97-AF65-F5344CB8AC3E}">
        <p14:creationId xmlns:p14="http://schemas.microsoft.com/office/powerpoint/2010/main" val="139365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EEF65B6-1959-442A-B99D-8C98306C3BD8}" type="slidenum">
              <a:rPr lang="en-ZA" smtClean="0"/>
              <a:pPr/>
              <a:t>9</a:t>
            </a:fld>
            <a:endParaRPr lang="en-ZA" dirty="0"/>
          </a:p>
        </p:txBody>
      </p:sp>
    </p:spTree>
    <p:extLst>
      <p:ext uri="{BB962C8B-B14F-4D97-AF65-F5344CB8AC3E}">
        <p14:creationId xmlns:p14="http://schemas.microsoft.com/office/powerpoint/2010/main" val="3941732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DE2E665-237C-463E-B24F-61D5F506FFD9}" type="datetime1">
              <a:rPr lang="en-US" smtClean="0"/>
              <a:pPr/>
              <a:t>5/13/2020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95B6213-CDAA-447C-8F76-232195199AA7}" type="datetime1">
              <a:rPr lang="en-US" smtClean="0"/>
              <a:pPr/>
              <a:t>5/13/2020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B7E9DFC-36AF-4AD2-AB58-4E0949FE024F}" type="datetime1">
              <a:rPr lang="en-US" smtClean="0"/>
              <a:pPr/>
              <a:t>5/13/2020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9196F1-DE4E-413B-9C53-508A372D3BDA}" type="datetime1">
              <a:rPr lang="en-US" smtClean="0"/>
              <a:pPr/>
              <a:t>5/13/2020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95E8C-DA4C-4948-9EF2-FC0FCB8A0A85}" type="datetime1">
              <a:rPr lang="en-US" smtClean="0"/>
              <a:pPr/>
              <a:t>5/13/2020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D357C45F-BAF3-4A73-8D87-7D0448B37C51}" type="datetime1">
              <a:rPr lang="en-US" smtClean="0"/>
              <a:pPr/>
              <a:t>5/13/2020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6F52DAE0-01A4-46B0-A7B2-1FB4A675A361}" type="datetime1">
              <a:rPr lang="en-US" smtClean="0"/>
              <a:pPr/>
              <a:t>5/13/2020</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2A7E96C-ED2B-489F-93AE-374F6DD72FB7}" type="datetime1">
              <a:rPr lang="en-US" smtClean="0"/>
              <a:pPr/>
              <a:t>5/13/2020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EDB232-8FBA-44A1-9462-472192FC8EE4}" type="datetime1">
              <a:rPr lang="en-US" smtClean="0"/>
              <a:pPr/>
              <a:t>5/13/2020</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5B7DE-6F76-42B2-8FE1-9E3087937E62}" type="datetime1">
              <a:rPr lang="en-US" smtClean="0"/>
              <a:pPr/>
              <a:t>5/13/2020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EA448-BAFD-443B-9313-255A37E402B6}" type="datetime1">
              <a:rPr lang="en-US" smtClean="0"/>
              <a:pPr/>
              <a:t>5/13/2020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04CDA3C-BFC0-4628-AD8C-A0583063677C}"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083B2-94A6-4A9F-9180-F93EFE05E790}" type="datetime1">
              <a:rPr lang="en-US" smtClean="0"/>
              <a:pPr/>
              <a:t>5/13/2020</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CDA3C-BFC0-4628-AD8C-A0583063677C}"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5.png"/><Relationship Id="rId3" Type="http://schemas.openxmlformats.org/officeDocument/2006/relationships/image" Target="../media/image1.wmf"/><Relationship Id="rId7" Type="http://schemas.openxmlformats.org/officeDocument/2006/relationships/image" Target="../media/image14.jpeg"/><Relationship Id="rId12"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3.jpeg"/><Relationship Id="rId5" Type="http://schemas.openxmlformats.org/officeDocument/2006/relationships/image" Target="../media/image12.jpeg"/><Relationship Id="rId10"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image" Target="../media/image6.png"/><Relationship Id="rId1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5.png"/><Relationship Id="rId3" Type="http://schemas.openxmlformats.org/officeDocument/2006/relationships/image" Target="../media/image1.wmf"/><Relationship Id="rId7" Type="http://schemas.openxmlformats.org/officeDocument/2006/relationships/image" Target="../media/image14.jpeg"/><Relationship Id="rId12"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3.jpeg"/><Relationship Id="rId5" Type="http://schemas.openxmlformats.org/officeDocument/2006/relationships/image" Target="../media/image12.jpeg"/><Relationship Id="rId10"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image" Target="../media/image6.png"/><Relationship Id="rId1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5" Type="http://schemas.openxmlformats.org/officeDocument/2006/relationships/oleObject" Target="../embeddings/oleObject1.bin"/><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2.xlsx"/><Relationship Id="rId5" Type="http://schemas.openxmlformats.org/officeDocument/2006/relationships/oleObject" Target="../embeddings/oleObject2.bin"/><Relationship Id="rId4" Type="http://schemas.openxmlformats.org/officeDocument/2006/relationships/image" Target="../media/image1.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3.xlsx"/><Relationship Id="rId5" Type="http://schemas.openxmlformats.org/officeDocument/2006/relationships/oleObject" Target="../embeddings/oleObject3.bin"/><Relationship Id="rId4" Type="http://schemas.openxmlformats.org/officeDocument/2006/relationships/image" Target="../media/image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Excel_Worksheet4.xlsx"/><Relationship Id="rId5" Type="http://schemas.openxmlformats.org/officeDocument/2006/relationships/oleObject" Target="../embeddings/oleObject4.bin"/><Relationship Id="rId4" Type="http://schemas.openxmlformats.org/officeDocument/2006/relationships/image" Target="../media/image1.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Excel_Worksheet5.xlsx"/><Relationship Id="rId5" Type="http://schemas.openxmlformats.org/officeDocument/2006/relationships/oleObject" Target="../embeddings/oleObject5.bin"/><Relationship Id="rId4" Type="http://schemas.openxmlformats.org/officeDocument/2006/relationships/image" Target="../media/image1.wmf"/></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7.jpeg"/><Relationship Id="rId3" Type="http://schemas.openxmlformats.org/officeDocument/2006/relationships/image" Target="../media/image1.wmf"/><Relationship Id="rId7" Type="http://schemas.openxmlformats.org/officeDocument/2006/relationships/image" Target="../media/image5.png"/><Relationship Id="rId12"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jpeg"/><Relationship Id="rId5" Type="http://schemas.openxmlformats.org/officeDocument/2006/relationships/image" Target="../media/image21.png"/><Relationship Id="rId10" Type="http://schemas.openxmlformats.org/officeDocument/2006/relationships/image" Target="../media/image23.jpeg"/><Relationship Id="rId4" Type="http://schemas.openxmlformats.org/officeDocument/2006/relationships/image" Target="../media/image2.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5.png"/><Relationship Id="rId3" Type="http://schemas.openxmlformats.org/officeDocument/2006/relationships/image" Target="../media/image1.wmf"/><Relationship Id="rId7" Type="http://schemas.openxmlformats.org/officeDocument/2006/relationships/image" Target="../media/image14.jpeg"/><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3.jpeg"/><Relationship Id="rId5" Type="http://schemas.openxmlformats.org/officeDocument/2006/relationships/image" Target="../media/image12.jpeg"/><Relationship Id="rId10" Type="http://schemas.openxmlformats.org/officeDocument/2006/relationships/image" Target="../media/image2.png"/><Relationship Id="rId4" Type="http://schemas.openxmlformats.org/officeDocument/2006/relationships/image" Target="../media/image11.jpeg"/><Relationship Id="rId9" Type="http://schemas.openxmlformats.org/officeDocument/2006/relationships/image" Target="../media/image6.png"/><Relationship Id="rId1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142875" y="1214439"/>
            <a:ext cx="1519021" cy="1985962"/>
          </a:xfrm>
          <a:prstGeom prst="rect">
            <a:avLst/>
          </a:prstGeom>
          <a:noFill/>
          <a:ln w="9525">
            <a:noFill/>
            <a:miter lim="800000"/>
            <a:headEnd/>
            <a:tailEnd/>
          </a:ln>
        </p:spPr>
      </p:pic>
      <p:sp>
        <p:nvSpPr>
          <p:cNvPr id="3075" name="Rectangle 2"/>
          <p:cNvSpPr>
            <a:spLocks noGrp="1" noChangeArrowheads="1"/>
          </p:cNvSpPr>
          <p:nvPr>
            <p:ph type="ctrTitle"/>
          </p:nvPr>
        </p:nvSpPr>
        <p:spPr>
          <a:xfrm>
            <a:off x="1981200" y="1143000"/>
            <a:ext cx="6934200" cy="1752600"/>
          </a:xfrm>
        </p:spPr>
        <p:txBody>
          <a:bodyPr>
            <a:noAutofit/>
          </a:bodyPr>
          <a:lstStyle/>
          <a:p>
            <a:pPr eaLnBrk="1" hangingPunct="1"/>
            <a:r>
              <a:rPr lang="en-US" sz="3600" b="1" dirty="0" smtClean="0">
                <a:latin typeface="+mn-lt"/>
              </a:rPr>
              <a:t>SOUTH AFRICAN HUMAN RIGHTS COMMISSION</a:t>
            </a:r>
          </a:p>
        </p:txBody>
      </p:sp>
      <p:sp>
        <p:nvSpPr>
          <p:cNvPr id="3076" name="Rectangle 3"/>
          <p:cNvSpPr>
            <a:spLocks noGrp="1" noChangeArrowheads="1"/>
          </p:cNvSpPr>
          <p:nvPr>
            <p:ph type="subTitle" idx="1"/>
          </p:nvPr>
        </p:nvSpPr>
        <p:spPr>
          <a:xfrm>
            <a:off x="1905000" y="2819400"/>
            <a:ext cx="6858000" cy="1981200"/>
          </a:xfrm>
        </p:spPr>
        <p:txBody>
          <a:bodyPr>
            <a:normAutofit lnSpcReduction="10000"/>
          </a:bodyPr>
          <a:lstStyle/>
          <a:p>
            <a:r>
              <a:rPr lang="en-US" sz="2400" b="1" dirty="0" smtClean="0">
                <a:solidFill>
                  <a:srgbClr val="C00000"/>
                </a:solidFill>
              </a:rPr>
              <a:t>Strategic Plan </a:t>
            </a:r>
            <a:r>
              <a:rPr lang="en-US" sz="2400" b="1" dirty="0">
                <a:solidFill>
                  <a:srgbClr val="C00000"/>
                </a:solidFill>
              </a:rPr>
              <a:t>2020 - 2025 </a:t>
            </a:r>
            <a:endParaRPr lang="en-US" sz="2400" b="1" dirty="0" smtClean="0">
              <a:solidFill>
                <a:srgbClr val="C00000"/>
              </a:solidFill>
            </a:endParaRPr>
          </a:p>
          <a:p>
            <a:r>
              <a:rPr lang="en-US" sz="2400" b="1" dirty="0" smtClean="0">
                <a:solidFill>
                  <a:srgbClr val="C00000"/>
                </a:solidFill>
              </a:rPr>
              <a:t>and </a:t>
            </a:r>
          </a:p>
          <a:p>
            <a:r>
              <a:rPr lang="en-US" sz="2400" b="1" dirty="0" smtClean="0">
                <a:solidFill>
                  <a:srgbClr val="C00000"/>
                </a:solidFill>
              </a:rPr>
              <a:t>Annual Performance </a:t>
            </a:r>
            <a:r>
              <a:rPr lang="en-US" sz="2400" b="1" dirty="0">
                <a:solidFill>
                  <a:srgbClr val="C00000"/>
                </a:solidFill>
              </a:rPr>
              <a:t>Plan </a:t>
            </a:r>
            <a:r>
              <a:rPr lang="en-US" sz="2400" b="1" dirty="0" smtClean="0">
                <a:solidFill>
                  <a:srgbClr val="C00000"/>
                </a:solidFill>
              </a:rPr>
              <a:t>2020 </a:t>
            </a:r>
            <a:r>
              <a:rPr lang="en-US" sz="2400" b="1" dirty="0">
                <a:solidFill>
                  <a:srgbClr val="C00000"/>
                </a:solidFill>
              </a:rPr>
              <a:t>- </a:t>
            </a:r>
            <a:r>
              <a:rPr lang="en-US" sz="2400" b="1" dirty="0" smtClean="0">
                <a:solidFill>
                  <a:srgbClr val="C00000"/>
                </a:solidFill>
              </a:rPr>
              <a:t>2021</a:t>
            </a:r>
          </a:p>
          <a:p>
            <a:r>
              <a:rPr lang="en-US" sz="2000" b="1" dirty="0" smtClean="0">
                <a:solidFill>
                  <a:schemeClr val="tx1"/>
                </a:solidFill>
              </a:rPr>
              <a:t>Portfolio Committee on Justice and Correctional Services </a:t>
            </a:r>
          </a:p>
          <a:p>
            <a:r>
              <a:rPr lang="en-US" sz="2000" dirty="0" smtClean="0">
                <a:solidFill>
                  <a:schemeClr val="tx1"/>
                </a:solidFill>
              </a:rPr>
              <a:t>15 May 2020 </a:t>
            </a:r>
          </a:p>
          <a:p>
            <a:endParaRPr lang="en-US" sz="2400" b="1" dirty="0" smtClean="0">
              <a:solidFill>
                <a:srgbClr val="C00000"/>
              </a:solidFill>
            </a:endParaRPr>
          </a:p>
        </p:txBody>
      </p:sp>
      <p:pic>
        <p:nvPicPr>
          <p:cNvPr id="12" name="Picture 5"/>
          <p:cNvPicPr>
            <a:picLocks noChangeAspect="1" noChangeArrowheads="1"/>
          </p:cNvPicPr>
          <p:nvPr/>
        </p:nvPicPr>
        <p:blipFill>
          <a:blip r:embed="rId4" cstate="print"/>
          <a:srcRect/>
          <a:stretch>
            <a:fillRect/>
          </a:stretch>
        </p:blipFill>
        <p:spPr bwMode="auto">
          <a:xfrm>
            <a:off x="5072063" y="4929188"/>
            <a:ext cx="952500" cy="1428750"/>
          </a:xfrm>
          <a:prstGeom prst="rect">
            <a:avLst/>
          </a:prstGeom>
          <a:noFill/>
          <a:ln w="9525">
            <a:noFill/>
            <a:miter lim="800000"/>
            <a:headEnd/>
            <a:tailEnd/>
          </a:ln>
        </p:spPr>
      </p:pic>
      <p:pic>
        <p:nvPicPr>
          <p:cNvPr id="13" name="Picture 6"/>
          <p:cNvPicPr>
            <a:picLocks noChangeAspect="1" noChangeArrowheads="1"/>
          </p:cNvPicPr>
          <p:nvPr/>
        </p:nvPicPr>
        <p:blipFill>
          <a:blip r:embed="rId5" cstate="print"/>
          <a:srcRect/>
          <a:stretch>
            <a:fillRect/>
          </a:stretch>
        </p:blipFill>
        <p:spPr bwMode="auto">
          <a:xfrm>
            <a:off x="6000750" y="4929188"/>
            <a:ext cx="952500" cy="1428750"/>
          </a:xfrm>
          <a:prstGeom prst="rect">
            <a:avLst/>
          </a:prstGeom>
          <a:noFill/>
          <a:ln w="9525">
            <a:noFill/>
            <a:miter lim="800000"/>
            <a:headEnd/>
            <a:tailEnd/>
          </a:ln>
        </p:spPr>
      </p:pic>
      <p:pic>
        <p:nvPicPr>
          <p:cNvPr id="14" name="Picture 7"/>
          <p:cNvPicPr>
            <a:picLocks noChangeAspect="1" noChangeArrowheads="1"/>
          </p:cNvPicPr>
          <p:nvPr/>
        </p:nvPicPr>
        <p:blipFill>
          <a:blip r:embed="rId6" cstate="print"/>
          <a:srcRect/>
          <a:stretch>
            <a:fillRect/>
          </a:stretch>
        </p:blipFill>
        <p:spPr bwMode="auto">
          <a:xfrm>
            <a:off x="4143375" y="4929188"/>
            <a:ext cx="952500" cy="1428750"/>
          </a:xfrm>
          <a:prstGeom prst="rect">
            <a:avLst/>
          </a:prstGeom>
          <a:noFill/>
          <a:ln w="9525">
            <a:noFill/>
            <a:miter lim="800000"/>
            <a:headEnd/>
            <a:tailEnd/>
          </a:ln>
        </p:spPr>
      </p:pic>
      <p:pic>
        <p:nvPicPr>
          <p:cNvPr id="15" name="Picture 8"/>
          <p:cNvPicPr>
            <a:picLocks noChangeAspect="1" noChangeArrowheads="1"/>
          </p:cNvPicPr>
          <p:nvPr/>
        </p:nvPicPr>
        <p:blipFill>
          <a:blip r:embed="rId7" cstate="print"/>
          <a:srcRect/>
          <a:stretch>
            <a:fillRect/>
          </a:stretch>
        </p:blipFill>
        <p:spPr bwMode="auto">
          <a:xfrm>
            <a:off x="3214688" y="4929188"/>
            <a:ext cx="952500" cy="1428750"/>
          </a:xfrm>
          <a:prstGeom prst="rect">
            <a:avLst/>
          </a:prstGeom>
          <a:noFill/>
          <a:ln w="9525">
            <a:noFill/>
            <a:miter lim="800000"/>
            <a:headEnd/>
            <a:tailEnd/>
          </a:ln>
        </p:spPr>
      </p:pic>
      <p:pic>
        <p:nvPicPr>
          <p:cNvPr id="16" name="Picture 10"/>
          <p:cNvPicPr>
            <a:picLocks noChangeAspect="1" noChangeArrowheads="1"/>
          </p:cNvPicPr>
          <p:nvPr/>
        </p:nvPicPr>
        <p:blipFill>
          <a:blip r:embed="rId8" cstate="print"/>
          <a:srcRect/>
          <a:stretch>
            <a:fillRect/>
          </a:stretch>
        </p:blipFill>
        <p:spPr bwMode="auto">
          <a:xfrm>
            <a:off x="6858000" y="4929188"/>
            <a:ext cx="952500" cy="1428750"/>
          </a:xfrm>
          <a:prstGeom prst="rect">
            <a:avLst/>
          </a:prstGeom>
          <a:noFill/>
          <a:ln w="9525">
            <a:noFill/>
            <a:miter lim="800000"/>
            <a:headEnd/>
            <a:tailEnd/>
          </a:ln>
        </p:spPr>
      </p:pic>
      <p:pic>
        <p:nvPicPr>
          <p:cNvPr id="17" name="Picture 2"/>
          <p:cNvPicPr>
            <a:picLocks noChangeAspect="1" noChangeArrowheads="1"/>
          </p:cNvPicPr>
          <p:nvPr/>
        </p:nvPicPr>
        <p:blipFill>
          <a:blip r:embed="rId9" cstate="print"/>
          <a:srcRect/>
          <a:stretch>
            <a:fillRect/>
          </a:stretch>
        </p:blipFill>
        <p:spPr bwMode="auto">
          <a:xfrm>
            <a:off x="2286000" y="4929188"/>
            <a:ext cx="923925" cy="1428750"/>
          </a:xfrm>
          <a:prstGeom prst="rect">
            <a:avLst/>
          </a:prstGeom>
          <a:noFill/>
          <a:ln w="9525">
            <a:noFill/>
            <a:miter lim="800000"/>
            <a:headEnd/>
            <a:tailEnd/>
          </a:ln>
        </p:spPr>
      </p:pic>
    </p:spTree>
    <p:extLst>
      <p:ext uri="{BB962C8B-B14F-4D97-AF65-F5344CB8AC3E}">
        <p14:creationId xmlns:p14="http://schemas.microsoft.com/office/powerpoint/2010/main" val="10040514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rmAutofit fontScale="90000"/>
          </a:bodyPr>
          <a:lstStyle/>
          <a:p>
            <a:r>
              <a:rPr lang="en-ZA" sz="2400" b="1" dirty="0">
                <a:solidFill>
                  <a:schemeClr val="accent2"/>
                </a:solidFill>
              </a:rPr>
              <a:t>Overview of Strategic Plan </a:t>
            </a:r>
            <a:br>
              <a:rPr lang="en-ZA" sz="2400" b="1" dirty="0">
                <a:solidFill>
                  <a:schemeClr val="accent2"/>
                </a:solidFill>
              </a:rPr>
            </a:br>
            <a:r>
              <a:rPr lang="en-ZA" sz="2400" b="1" dirty="0">
                <a:solidFill>
                  <a:schemeClr val="accent2"/>
                </a:solidFill>
              </a:rPr>
              <a:t>and </a:t>
            </a:r>
            <a:br>
              <a:rPr lang="en-ZA" sz="2400" b="1" dirty="0">
                <a:solidFill>
                  <a:schemeClr val="accent2"/>
                </a:solidFill>
              </a:rPr>
            </a:br>
            <a:r>
              <a:rPr lang="en-ZA" sz="2400" b="1" dirty="0">
                <a:solidFill>
                  <a:schemeClr val="accent2"/>
                </a:solidFill>
              </a:rPr>
              <a:t>Annual Performance Plan</a:t>
            </a:r>
            <a:br>
              <a:rPr lang="en-ZA" sz="2400" b="1" dirty="0">
                <a:solidFill>
                  <a:schemeClr val="accent2"/>
                </a:solidFill>
              </a:rPr>
            </a:br>
            <a:r>
              <a:rPr lang="en-ZA" sz="2400" b="1" dirty="0" smtClean="0"/>
              <a:t>Monitoring </a:t>
            </a:r>
            <a:r>
              <a:rPr lang="en-ZA" sz="2400" b="1" dirty="0"/>
              <a:t>Strategies and Deliverables</a:t>
            </a:r>
            <a:endParaRPr lang="en-ZA" sz="2400" b="1" dirty="0">
              <a:latin typeface="+mn-lt"/>
            </a:endParaRPr>
          </a:p>
        </p:txBody>
      </p:sp>
      <p:sp>
        <p:nvSpPr>
          <p:cNvPr id="3" name="Content Placeholder 2"/>
          <p:cNvSpPr>
            <a:spLocks noGrp="1"/>
          </p:cNvSpPr>
          <p:nvPr>
            <p:ph idx="1"/>
          </p:nvPr>
        </p:nvSpPr>
        <p:spPr>
          <a:xfrm>
            <a:off x="381000" y="2057400"/>
            <a:ext cx="8229600" cy="4191000"/>
          </a:xfrm>
        </p:spPr>
        <p:txBody>
          <a:bodyPr>
            <a:normAutofit fontScale="92500" lnSpcReduction="10000"/>
          </a:bodyPr>
          <a:lstStyle/>
          <a:p>
            <a:pPr marL="457200" indent="-457200">
              <a:buAutoNum type="arabicPeriod"/>
            </a:pPr>
            <a:r>
              <a:rPr lang="en-US" sz="2000" dirty="0" smtClean="0"/>
              <a:t>Consolidate monitoring system to assess and report on the state of human rights:</a:t>
            </a:r>
          </a:p>
          <a:p>
            <a:pPr marL="400050" lvl="1" indent="0">
              <a:buNone/>
            </a:pPr>
            <a:r>
              <a:rPr lang="en-US" sz="1600" dirty="0" smtClean="0"/>
              <a:t>(Equality; Economic and Social Rights; Civil and Political Rights monitoring).</a:t>
            </a:r>
          </a:p>
          <a:p>
            <a:pPr marL="400050" lvl="1" indent="0">
              <a:buNone/>
            </a:pPr>
            <a:endParaRPr lang="en-US" sz="1600" dirty="0" smtClean="0"/>
          </a:p>
          <a:p>
            <a:pPr marL="457200" indent="-457200">
              <a:buAutoNum type="arabicPeriod"/>
            </a:pPr>
            <a:r>
              <a:rPr lang="en-US" sz="2000" dirty="0" smtClean="0"/>
              <a:t>Strengthen monitoring implementation of human rights conventions, including:</a:t>
            </a:r>
          </a:p>
          <a:p>
            <a:pPr marL="857250" lvl="1" indent="-457200">
              <a:buFont typeface="+mj-lt"/>
              <a:buAutoNum type="alphaLcParenR"/>
            </a:pPr>
            <a:r>
              <a:rPr lang="en-US" sz="1600" dirty="0" smtClean="0"/>
              <a:t>Convention on the Rights of the Child – and establishment of Children’s Rights Unit. </a:t>
            </a:r>
          </a:p>
          <a:p>
            <a:pPr marL="857250" lvl="1" indent="-457200">
              <a:buFont typeface="+mj-lt"/>
              <a:buAutoNum type="alphaLcParenR"/>
            </a:pPr>
            <a:r>
              <a:rPr lang="en-US" sz="1600" dirty="0" smtClean="0"/>
              <a:t>Convention on the Rights of Persons with Disabilities – and establishment of Independent Monitoring Mechanism.</a:t>
            </a:r>
          </a:p>
          <a:p>
            <a:pPr marL="857250" lvl="1" indent="-457200">
              <a:buFont typeface="+mj-lt"/>
              <a:buAutoNum type="alphaLcParenR"/>
            </a:pPr>
            <a:r>
              <a:rPr lang="en-US" sz="1600" dirty="0" smtClean="0"/>
              <a:t>Establishment of the National Preventive Mechanism under the Optional Protocol to the Convention against Torture and other Cruel, Inhuman or Degrading Treatment of Punishment.</a:t>
            </a:r>
          </a:p>
          <a:p>
            <a:pPr marL="457200" indent="-457200">
              <a:buAutoNum type="arabicPeriod"/>
            </a:pPr>
            <a:endParaRPr lang="en-US" sz="2000" dirty="0" smtClean="0"/>
          </a:p>
          <a:p>
            <a:pPr marL="457200" indent="-457200">
              <a:buAutoNum type="arabicPeriod"/>
            </a:pPr>
            <a:r>
              <a:rPr lang="en-US" sz="2000" dirty="0" smtClean="0"/>
              <a:t>Issuing and monitoring implementation of reports recommendations and directives to improve the state of human rights. </a:t>
            </a:r>
            <a:endParaRPr lang="en-ZA" sz="2000" dirty="0" smtClean="0"/>
          </a:p>
        </p:txBody>
      </p:sp>
      <p:pic>
        <p:nvPicPr>
          <p:cNvPr id="4" name="Picture 4"/>
          <p:cNvPicPr>
            <a:picLocks noChangeAspect="1" noChangeArrowheads="1"/>
          </p:cNvPicPr>
          <p:nvPr/>
        </p:nvPicPr>
        <p:blipFill>
          <a:blip r:embed="rId3" cstate="print"/>
          <a:srcRect/>
          <a:stretch>
            <a:fillRect/>
          </a:stretch>
        </p:blipFill>
        <p:spPr bwMode="auto">
          <a:xfrm>
            <a:off x="152400" y="304800"/>
            <a:ext cx="12954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10</a:t>
            </a:fld>
            <a:endParaRPr lang="en-ZA" dirty="0"/>
          </a:p>
        </p:txBody>
      </p:sp>
    </p:spTree>
    <p:extLst>
      <p:ext uri="{BB962C8B-B14F-4D97-AF65-F5344CB8AC3E}">
        <p14:creationId xmlns:p14="http://schemas.microsoft.com/office/powerpoint/2010/main" val="417279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782762"/>
          </a:xfrm>
        </p:spPr>
        <p:txBody>
          <a:bodyPr>
            <a:normAutofit fontScale="90000"/>
          </a:bodyPr>
          <a:lstStyle/>
          <a:p>
            <a:r>
              <a:rPr lang="en-ZA" sz="2400" b="1" dirty="0">
                <a:solidFill>
                  <a:schemeClr val="accent2"/>
                </a:solidFill>
              </a:rPr>
              <a:t>Overview of Strategic Plan </a:t>
            </a:r>
            <a:br>
              <a:rPr lang="en-ZA" sz="2400" b="1" dirty="0">
                <a:solidFill>
                  <a:schemeClr val="accent2"/>
                </a:solidFill>
              </a:rPr>
            </a:br>
            <a:r>
              <a:rPr lang="en-ZA" sz="2400" b="1" dirty="0">
                <a:solidFill>
                  <a:schemeClr val="accent2"/>
                </a:solidFill>
              </a:rPr>
              <a:t>and </a:t>
            </a:r>
            <a:br>
              <a:rPr lang="en-ZA" sz="2400" b="1" dirty="0">
                <a:solidFill>
                  <a:schemeClr val="accent2"/>
                </a:solidFill>
              </a:rPr>
            </a:br>
            <a:r>
              <a:rPr lang="en-ZA" sz="2400" b="1" dirty="0">
                <a:solidFill>
                  <a:schemeClr val="accent2"/>
                </a:solidFill>
              </a:rPr>
              <a:t>Annual Performance Plan</a:t>
            </a:r>
            <a:r>
              <a:rPr lang="en-ZA" sz="2400" b="1" dirty="0" smtClean="0">
                <a:solidFill>
                  <a:schemeClr val="accent2"/>
                </a:solidFill>
              </a:rPr>
              <a:t/>
            </a:r>
            <a:br>
              <a:rPr lang="en-ZA" sz="2400" b="1" dirty="0" smtClean="0">
                <a:solidFill>
                  <a:schemeClr val="accent2"/>
                </a:solidFill>
              </a:rPr>
            </a:br>
            <a:r>
              <a:rPr lang="en-ZA" sz="2400" b="1" dirty="0"/>
              <a:t>I</a:t>
            </a:r>
            <a:r>
              <a:rPr lang="en-ZA" sz="2400" b="1" dirty="0" smtClean="0"/>
              <a:t>nstitutional Development Priorities to Promote Effectiveness</a:t>
            </a:r>
            <a:endParaRPr lang="en-ZA" sz="2400" b="1" dirty="0">
              <a:latin typeface="+mn-lt"/>
            </a:endParaRPr>
          </a:p>
        </p:txBody>
      </p:sp>
      <p:sp>
        <p:nvSpPr>
          <p:cNvPr id="3" name="Content Placeholder 2"/>
          <p:cNvSpPr>
            <a:spLocks noGrp="1"/>
          </p:cNvSpPr>
          <p:nvPr>
            <p:ph idx="1"/>
          </p:nvPr>
        </p:nvSpPr>
        <p:spPr>
          <a:xfrm>
            <a:off x="381000" y="2057400"/>
            <a:ext cx="8229600" cy="4191000"/>
          </a:xfrm>
        </p:spPr>
        <p:txBody>
          <a:bodyPr>
            <a:normAutofit/>
          </a:bodyPr>
          <a:lstStyle/>
          <a:p>
            <a:pPr marL="457200" indent="-457200">
              <a:buAutoNum type="arabicPeriod"/>
            </a:pPr>
            <a:endParaRPr lang="en-US" sz="2000" dirty="0" smtClean="0"/>
          </a:p>
          <a:p>
            <a:pPr marL="457200" indent="-457200">
              <a:buAutoNum type="arabicPeriod"/>
            </a:pPr>
            <a:r>
              <a:rPr lang="en-US" sz="2000" dirty="0" smtClean="0"/>
              <a:t>Good Governance and Leadership </a:t>
            </a:r>
            <a:endParaRPr lang="en-US" sz="1600" dirty="0" smtClean="0"/>
          </a:p>
          <a:p>
            <a:pPr marL="400050" lvl="1" indent="0">
              <a:buNone/>
            </a:pPr>
            <a:endParaRPr lang="en-US" sz="1600" dirty="0" smtClean="0"/>
          </a:p>
          <a:p>
            <a:pPr marL="457200" indent="-457200">
              <a:buAutoNum type="arabicPeriod"/>
            </a:pPr>
            <a:r>
              <a:rPr lang="en-US" sz="2000" dirty="0" smtClean="0"/>
              <a:t>Financial Viability and Sustainability</a:t>
            </a:r>
          </a:p>
          <a:p>
            <a:pPr marL="457200" indent="-457200">
              <a:buAutoNum type="arabicPeriod"/>
            </a:pPr>
            <a:endParaRPr lang="en-US" sz="2000" dirty="0" smtClean="0"/>
          </a:p>
          <a:p>
            <a:pPr marL="457200" indent="-457200">
              <a:buAutoNum type="arabicPeriod"/>
            </a:pPr>
            <a:r>
              <a:rPr lang="en-US" sz="2000" dirty="0" smtClean="0"/>
              <a:t>Human Capital Management and Capacity</a:t>
            </a:r>
          </a:p>
          <a:p>
            <a:pPr marL="457200" indent="-457200">
              <a:buAutoNum type="arabicPeriod"/>
            </a:pPr>
            <a:endParaRPr lang="en-US" sz="2000" dirty="0" smtClean="0"/>
          </a:p>
          <a:p>
            <a:pPr marL="457200" indent="-457200">
              <a:buAutoNum type="arabicPeriod"/>
            </a:pPr>
            <a:r>
              <a:rPr lang="en-US" sz="2000" dirty="0" smtClean="0"/>
              <a:t>Impact Monitoring and Evaluation </a:t>
            </a:r>
          </a:p>
          <a:p>
            <a:pPr marL="457200" indent="-457200">
              <a:buAutoNum type="arabicPeriod"/>
            </a:pPr>
            <a:endParaRPr lang="en-US" sz="2000" dirty="0" smtClean="0"/>
          </a:p>
          <a:p>
            <a:pPr marL="457200" indent="-457200">
              <a:buAutoNum type="arabicPeriod"/>
            </a:pPr>
            <a:r>
              <a:rPr lang="en-US" sz="2000" dirty="0" smtClean="0"/>
              <a:t>Information and Communications Technology </a:t>
            </a:r>
            <a:endParaRPr lang="en-ZA" sz="2000" dirty="0" smtClean="0"/>
          </a:p>
        </p:txBody>
      </p:sp>
      <p:pic>
        <p:nvPicPr>
          <p:cNvPr id="4" name="Picture 4"/>
          <p:cNvPicPr>
            <a:picLocks noChangeAspect="1" noChangeArrowheads="1"/>
          </p:cNvPicPr>
          <p:nvPr/>
        </p:nvPicPr>
        <p:blipFill>
          <a:blip r:embed="rId3" cstate="print"/>
          <a:srcRect/>
          <a:stretch>
            <a:fillRect/>
          </a:stretch>
        </p:blipFill>
        <p:spPr bwMode="auto">
          <a:xfrm>
            <a:off x="152400" y="304800"/>
            <a:ext cx="12954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11</a:t>
            </a:fld>
            <a:endParaRPr lang="en-ZA" dirty="0"/>
          </a:p>
        </p:txBody>
      </p:sp>
    </p:spTree>
    <p:extLst>
      <p:ext uri="{BB962C8B-B14F-4D97-AF65-F5344CB8AC3E}">
        <p14:creationId xmlns:p14="http://schemas.microsoft.com/office/powerpoint/2010/main" val="81763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142875" y="1214438"/>
            <a:ext cx="1652588" cy="2160587"/>
          </a:xfrm>
          <a:prstGeom prst="rect">
            <a:avLst/>
          </a:prstGeom>
          <a:noFill/>
          <a:ln w="9525">
            <a:noFill/>
            <a:miter lim="800000"/>
            <a:headEnd/>
            <a:tailEnd/>
          </a:ln>
        </p:spPr>
      </p:pic>
      <p:sp>
        <p:nvSpPr>
          <p:cNvPr id="3076" name="Rectangle 3"/>
          <p:cNvSpPr>
            <a:spLocks noGrp="1" noChangeArrowheads="1"/>
          </p:cNvSpPr>
          <p:nvPr>
            <p:ph type="subTitle" idx="1"/>
          </p:nvPr>
        </p:nvSpPr>
        <p:spPr>
          <a:xfrm>
            <a:off x="1981200" y="1219200"/>
            <a:ext cx="6858000" cy="2895600"/>
          </a:xfrm>
        </p:spPr>
        <p:txBody>
          <a:bodyPr>
            <a:normAutofit/>
          </a:bodyPr>
          <a:lstStyle/>
          <a:p>
            <a:endParaRPr lang="en-US" sz="2400" b="1" dirty="0" smtClean="0">
              <a:solidFill>
                <a:srgbClr val="C00000"/>
              </a:solidFill>
            </a:endParaRPr>
          </a:p>
          <a:p>
            <a:endParaRPr lang="en-US" sz="2800" b="1" dirty="0" smtClean="0">
              <a:solidFill>
                <a:schemeClr val="tx1"/>
              </a:solidFill>
            </a:endParaRPr>
          </a:p>
          <a:p>
            <a:r>
              <a:rPr lang="en-US" sz="2800" b="1" dirty="0" smtClean="0">
                <a:solidFill>
                  <a:srgbClr val="C00000"/>
                </a:solidFill>
              </a:rPr>
              <a:t>SAHRC Covid-19 Guideline:</a:t>
            </a:r>
          </a:p>
          <a:p>
            <a:r>
              <a:rPr lang="en-US" sz="2800" b="1" dirty="0" smtClean="0">
                <a:solidFill>
                  <a:srgbClr val="C00000"/>
                </a:solidFill>
              </a:rPr>
              <a:t>An overview</a:t>
            </a:r>
          </a:p>
        </p:txBody>
      </p:sp>
      <p:pic>
        <p:nvPicPr>
          <p:cNvPr id="3077" name="Picture 5"/>
          <p:cNvPicPr>
            <a:picLocks noChangeAspect="1" noChangeArrowheads="1"/>
          </p:cNvPicPr>
          <p:nvPr/>
        </p:nvPicPr>
        <p:blipFill>
          <a:blip r:embed="rId4" cstate="print"/>
          <a:srcRect/>
          <a:stretch>
            <a:fillRect/>
          </a:stretch>
        </p:blipFill>
        <p:spPr bwMode="auto">
          <a:xfrm>
            <a:off x="5072063" y="4929188"/>
            <a:ext cx="952500" cy="142875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6000750" y="4929188"/>
            <a:ext cx="952500" cy="1428750"/>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4143375" y="4929188"/>
            <a:ext cx="952500" cy="1428750"/>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3214688" y="4929188"/>
            <a:ext cx="952500" cy="1428750"/>
          </a:xfrm>
          <a:prstGeom prst="rect">
            <a:avLst/>
          </a:prstGeom>
          <a:noFill/>
          <a:ln w="9525">
            <a:noFill/>
            <a:miter lim="800000"/>
            <a:headEnd/>
            <a:tailEnd/>
          </a:ln>
        </p:spPr>
      </p:pic>
      <p:pic>
        <p:nvPicPr>
          <p:cNvPr id="3081" name="Picture 9"/>
          <p:cNvPicPr>
            <a:picLocks noChangeAspect="1" noChangeArrowheads="1"/>
          </p:cNvPicPr>
          <p:nvPr/>
        </p:nvPicPr>
        <p:blipFill>
          <a:blip r:embed="rId8" cstate="print"/>
          <a:srcRect/>
          <a:stretch>
            <a:fillRect/>
          </a:stretch>
        </p:blipFill>
        <p:spPr bwMode="auto">
          <a:xfrm>
            <a:off x="2262178" y="4929188"/>
            <a:ext cx="952500" cy="1428750"/>
          </a:xfrm>
          <a:prstGeom prst="rect">
            <a:avLst/>
          </a:prstGeom>
          <a:noFill/>
          <a:ln w="9525">
            <a:noFill/>
            <a:miter lim="800000"/>
            <a:headEnd/>
            <a:tailEnd/>
          </a:ln>
        </p:spPr>
      </p:pic>
      <p:pic>
        <p:nvPicPr>
          <p:cNvPr id="3082" name="Picture 10"/>
          <p:cNvPicPr>
            <a:picLocks noChangeAspect="1" noChangeArrowheads="1"/>
          </p:cNvPicPr>
          <p:nvPr/>
        </p:nvPicPr>
        <p:blipFill>
          <a:blip r:embed="rId9" cstate="print"/>
          <a:srcRect/>
          <a:stretch>
            <a:fillRect/>
          </a:stretch>
        </p:blipFill>
        <p:spPr bwMode="auto">
          <a:xfrm>
            <a:off x="6858000" y="4929188"/>
            <a:ext cx="952500" cy="14287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104CDA3C-BFC0-4628-AD8C-A0583063677C}" type="slidenum">
              <a:rPr lang="en-ZA" smtClean="0"/>
              <a:pPr/>
              <a:t>12</a:t>
            </a:fld>
            <a:endParaRPr lang="en-ZA" dirty="0"/>
          </a:p>
        </p:txBody>
      </p:sp>
      <p:pic>
        <p:nvPicPr>
          <p:cNvPr id="12" name="Picture 5"/>
          <p:cNvPicPr>
            <a:picLocks noChangeAspect="1" noChangeArrowheads="1"/>
          </p:cNvPicPr>
          <p:nvPr/>
        </p:nvPicPr>
        <p:blipFill>
          <a:blip r:embed="rId10" cstate="print"/>
          <a:srcRect/>
          <a:stretch>
            <a:fillRect/>
          </a:stretch>
        </p:blipFill>
        <p:spPr bwMode="auto">
          <a:xfrm>
            <a:off x="5072063" y="4929188"/>
            <a:ext cx="952500" cy="1428750"/>
          </a:xfrm>
          <a:prstGeom prst="rect">
            <a:avLst/>
          </a:prstGeom>
          <a:noFill/>
          <a:ln w="9525">
            <a:noFill/>
            <a:miter lim="800000"/>
            <a:headEnd/>
            <a:tailEnd/>
          </a:ln>
        </p:spPr>
      </p:pic>
      <p:pic>
        <p:nvPicPr>
          <p:cNvPr id="13" name="Picture 6"/>
          <p:cNvPicPr>
            <a:picLocks noChangeAspect="1" noChangeArrowheads="1"/>
          </p:cNvPicPr>
          <p:nvPr/>
        </p:nvPicPr>
        <p:blipFill>
          <a:blip r:embed="rId11" cstate="print"/>
          <a:srcRect/>
          <a:stretch>
            <a:fillRect/>
          </a:stretch>
        </p:blipFill>
        <p:spPr bwMode="auto">
          <a:xfrm>
            <a:off x="6000750" y="4929188"/>
            <a:ext cx="952500" cy="1428750"/>
          </a:xfrm>
          <a:prstGeom prst="rect">
            <a:avLst/>
          </a:prstGeom>
          <a:noFill/>
          <a:ln w="9525">
            <a:noFill/>
            <a:miter lim="800000"/>
            <a:headEnd/>
            <a:tailEnd/>
          </a:ln>
        </p:spPr>
      </p:pic>
      <p:pic>
        <p:nvPicPr>
          <p:cNvPr id="14" name="Picture 7"/>
          <p:cNvPicPr>
            <a:picLocks noChangeAspect="1" noChangeArrowheads="1"/>
          </p:cNvPicPr>
          <p:nvPr/>
        </p:nvPicPr>
        <p:blipFill>
          <a:blip r:embed="rId12" cstate="print"/>
          <a:srcRect/>
          <a:stretch>
            <a:fillRect/>
          </a:stretch>
        </p:blipFill>
        <p:spPr bwMode="auto">
          <a:xfrm>
            <a:off x="4143375" y="4929188"/>
            <a:ext cx="952500" cy="1428750"/>
          </a:xfrm>
          <a:prstGeom prst="rect">
            <a:avLst/>
          </a:prstGeom>
          <a:noFill/>
          <a:ln w="9525">
            <a:noFill/>
            <a:miter lim="800000"/>
            <a:headEnd/>
            <a:tailEnd/>
          </a:ln>
        </p:spPr>
      </p:pic>
      <p:pic>
        <p:nvPicPr>
          <p:cNvPr id="15" name="Picture 8"/>
          <p:cNvPicPr>
            <a:picLocks noChangeAspect="1" noChangeArrowheads="1"/>
          </p:cNvPicPr>
          <p:nvPr/>
        </p:nvPicPr>
        <p:blipFill>
          <a:blip r:embed="rId13" cstate="print"/>
          <a:srcRect/>
          <a:stretch>
            <a:fillRect/>
          </a:stretch>
        </p:blipFill>
        <p:spPr bwMode="auto">
          <a:xfrm>
            <a:off x="3214688" y="4929188"/>
            <a:ext cx="952500" cy="1428750"/>
          </a:xfrm>
          <a:prstGeom prst="rect">
            <a:avLst/>
          </a:prstGeom>
          <a:noFill/>
          <a:ln w="9525">
            <a:noFill/>
            <a:miter lim="800000"/>
            <a:headEnd/>
            <a:tailEnd/>
          </a:ln>
        </p:spPr>
      </p:pic>
      <p:pic>
        <p:nvPicPr>
          <p:cNvPr id="16" name="Picture 10"/>
          <p:cNvPicPr>
            <a:picLocks noChangeAspect="1" noChangeArrowheads="1"/>
          </p:cNvPicPr>
          <p:nvPr/>
        </p:nvPicPr>
        <p:blipFill>
          <a:blip r:embed="rId9" cstate="print"/>
          <a:srcRect/>
          <a:stretch>
            <a:fillRect/>
          </a:stretch>
        </p:blipFill>
        <p:spPr bwMode="auto">
          <a:xfrm>
            <a:off x="6858000" y="4929188"/>
            <a:ext cx="952500" cy="1428750"/>
          </a:xfrm>
          <a:prstGeom prst="rect">
            <a:avLst/>
          </a:prstGeom>
          <a:noFill/>
          <a:ln w="9525">
            <a:noFill/>
            <a:miter lim="800000"/>
            <a:headEnd/>
            <a:tailEnd/>
          </a:ln>
        </p:spPr>
      </p:pic>
      <p:pic>
        <p:nvPicPr>
          <p:cNvPr id="17" name="Picture 2"/>
          <p:cNvPicPr>
            <a:picLocks noChangeAspect="1" noChangeArrowheads="1"/>
          </p:cNvPicPr>
          <p:nvPr/>
        </p:nvPicPr>
        <p:blipFill>
          <a:blip r:embed="rId14" cstate="print"/>
          <a:srcRect/>
          <a:stretch>
            <a:fillRect/>
          </a:stretch>
        </p:blipFill>
        <p:spPr bwMode="auto">
          <a:xfrm>
            <a:off x="2286000" y="4929188"/>
            <a:ext cx="923925" cy="1428750"/>
          </a:xfrm>
          <a:prstGeom prst="rect">
            <a:avLst/>
          </a:prstGeom>
          <a:noFill/>
          <a:ln w="9525">
            <a:noFill/>
            <a:miter lim="800000"/>
            <a:headEnd/>
            <a:tailEnd/>
          </a:ln>
        </p:spPr>
      </p:pic>
    </p:spTree>
    <p:extLst>
      <p:ext uri="{BB962C8B-B14F-4D97-AF65-F5344CB8AC3E}">
        <p14:creationId xmlns:p14="http://schemas.microsoft.com/office/powerpoint/2010/main" val="23275176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rmAutofit/>
          </a:bodyPr>
          <a:lstStyle/>
          <a:p>
            <a:r>
              <a:rPr lang="en-ZA" sz="2400" b="1" dirty="0">
                <a:solidFill>
                  <a:schemeClr val="accent2"/>
                </a:solidFill>
              </a:rPr>
              <a:t>Overview </a:t>
            </a:r>
            <a:r>
              <a:rPr lang="en-ZA" sz="2400" b="1" dirty="0" smtClean="0">
                <a:solidFill>
                  <a:schemeClr val="accent2"/>
                </a:solidFill>
              </a:rPr>
              <a:t>of SAHRC Covid-19 Guideline</a:t>
            </a:r>
            <a:br>
              <a:rPr lang="en-ZA" sz="2400" b="1" dirty="0" smtClean="0">
                <a:solidFill>
                  <a:schemeClr val="accent2"/>
                </a:solidFill>
              </a:rPr>
            </a:br>
            <a:r>
              <a:rPr lang="en-ZA" sz="2400" b="1" dirty="0" smtClean="0"/>
              <a:t>Processes</a:t>
            </a:r>
            <a:endParaRPr lang="en-ZA" sz="2400" b="1" dirty="0">
              <a:latin typeface="+mn-lt"/>
            </a:endParaRPr>
          </a:p>
        </p:txBody>
      </p:sp>
      <p:sp>
        <p:nvSpPr>
          <p:cNvPr id="3" name="Content Placeholder 2"/>
          <p:cNvSpPr>
            <a:spLocks noGrp="1"/>
          </p:cNvSpPr>
          <p:nvPr>
            <p:ph idx="1"/>
          </p:nvPr>
        </p:nvSpPr>
        <p:spPr>
          <a:xfrm>
            <a:off x="381000" y="2057400"/>
            <a:ext cx="8229600" cy="4298950"/>
          </a:xfrm>
        </p:spPr>
        <p:txBody>
          <a:bodyPr>
            <a:normAutofit lnSpcReduction="10000"/>
          </a:bodyPr>
          <a:lstStyle/>
          <a:p>
            <a:pPr marL="457200" indent="-457200">
              <a:buAutoNum type="arabicPeriod"/>
            </a:pPr>
            <a:r>
              <a:rPr lang="en-US" sz="2000" dirty="0" smtClean="0"/>
              <a:t>State of disaster necessitates review of plans due to huge human rights implications.</a:t>
            </a:r>
          </a:p>
          <a:p>
            <a:pPr marL="457200" indent="-457200">
              <a:buAutoNum type="arabicPeriod"/>
            </a:pPr>
            <a:endParaRPr lang="en-US" sz="2000" dirty="0" smtClean="0"/>
          </a:p>
          <a:p>
            <a:pPr marL="457200" indent="-457200">
              <a:buAutoNum type="arabicPeriod"/>
            </a:pPr>
            <a:r>
              <a:rPr lang="en-US" sz="2000" dirty="0" smtClean="0"/>
              <a:t>Established Nerve Centre to manage and direct urgent human rights matters.</a:t>
            </a:r>
          </a:p>
          <a:p>
            <a:pPr marL="457200" indent="-457200">
              <a:buAutoNum type="arabicPeriod"/>
            </a:pPr>
            <a:endParaRPr lang="en-US" sz="2000" dirty="0" smtClean="0"/>
          </a:p>
          <a:p>
            <a:pPr marL="457200" indent="-457200">
              <a:buAutoNum type="arabicPeriod"/>
            </a:pPr>
            <a:r>
              <a:rPr lang="en-US" sz="2000" dirty="0" smtClean="0"/>
              <a:t>Developed and implementing Guidelines:</a:t>
            </a:r>
          </a:p>
          <a:p>
            <a:pPr marL="857250" lvl="1" indent="-457200">
              <a:buFont typeface="+mj-lt"/>
              <a:buAutoNum type="alphaLcParenR"/>
            </a:pPr>
            <a:r>
              <a:rPr lang="en-US" sz="1600" dirty="0" smtClean="0"/>
              <a:t>Internal Protocol to ensure efficient and effective working arrangements, and employee wellness and safety.</a:t>
            </a:r>
          </a:p>
          <a:p>
            <a:pPr marL="857250" lvl="1" indent="-457200">
              <a:buFont typeface="+mj-lt"/>
              <a:buAutoNum type="alphaLcParenR"/>
            </a:pPr>
            <a:r>
              <a:rPr lang="en-US" sz="1600" dirty="0"/>
              <a:t>Issued working tools (e.g. Laptops, Data) and protective gear (e.g. masks, sanitisers</a:t>
            </a:r>
            <a:r>
              <a:rPr lang="en-US" sz="1600" dirty="0" smtClean="0"/>
              <a:t>).</a:t>
            </a:r>
            <a:endParaRPr lang="en-US" sz="1600" dirty="0"/>
          </a:p>
          <a:p>
            <a:pPr marL="857250" lvl="1" indent="-457200">
              <a:buAutoNum type="alphaLcParenR"/>
            </a:pPr>
            <a:r>
              <a:rPr lang="en-US" sz="1600" dirty="0" smtClean="0"/>
              <a:t>Guideline to inform human rights interventions and responses.  </a:t>
            </a:r>
          </a:p>
          <a:p>
            <a:pPr marL="457200" indent="-457200">
              <a:buAutoNum type="arabicPeriod"/>
            </a:pPr>
            <a:endParaRPr lang="en-US" sz="2000" dirty="0" smtClean="0"/>
          </a:p>
          <a:p>
            <a:pPr marL="457200" indent="-457200">
              <a:buAutoNum type="arabicPeriod"/>
            </a:pPr>
            <a:r>
              <a:rPr lang="en-US" sz="2000" dirty="0" smtClean="0"/>
              <a:t>Established S11 Committee on Covid-19 - More than 400 civil society monitors nationwide.</a:t>
            </a:r>
          </a:p>
          <a:p>
            <a:pPr marL="0" indent="0">
              <a:buNone/>
            </a:pPr>
            <a:endParaRPr lang="en-US" sz="1600" dirty="0" smtClean="0"/>
          </a:p>
        </p:txBody>
      </p:sp>
      <p:pic>
        <p:nvPicPr>
          <p:cNvPr id="4" name="Picture 4"/>
          <p:cNvPicPr>
            <a:picLocks noChangeAspect="1" noChangeArrowheads="1"/>
          </p:cNvPicPr>
          <p:nvPr/>
        </p:nvPicPr>
        <p:blipFill>
          <a:blip r:embed="rId3" cstate="print"/>
          <a:srcRect/>
          <a:stretch>
            <a:fillRect/>
          </a:stretch>
        </p:blipFill>
        <p:spPr bwMode="auto">
          <a:xfrm>
            <a:off x="152400" y="304800"/>
            <a:ext cx="12954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13</a:t>
            </a:fld>
            <a:endParaRPr lang="en-ZA" dirty="0"/>
          </a:p>
        </p:txBody>
      </p:sp>
    </p:spTree>
    <p:extLst>
      <p:ext uri="{BB962C8B-B14F-4D97-AF65-F5344CB8AC3E}">
        <p14:creationId xmlns:p14="http://schemas.microsoft.com/office/powerpoint/2010/main" val="48232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rmAutofit/>
          </a:bodyPr>
          <a:lstStyle/>
          <a:p>
            <a:r>
              <a:rPr lang="en-ZA" sz="2400" b="1" dirty="0">
                <a:solidFill>
                  <a:schemeClr val="accent2"/>
                </a:solidFill>
              </a:rPr>
              <a:t>Overview </a:t>
            </a:r>
            <a:r>
              <a:rPr lang="en-ZA" sz="2400" b="1" dirty="0" smtClean="0">
                <a:solidFill>
                  <a:schemeClr val="accent2"/>
                </a:solidFill>
              </a:rPr>
              <a:t>of SAHRC Covid-19 Guideline</a:t>
            </a:r>
            <a:br>
              <a:rPr lang="en-ZA" sz="2400" b="1" dirty="0" smtClean="0">
                <a:solidFill>
                  <a:schemeClr val="accent2"/>
                </a:solidFill>
              </a:rPr>
            </a:br>
            <a:r>
              <a:rPr lang="en-ZA" sz="2400" b="1" dirty="0" smtClean="0"/>
              <a:t>Interventions</a:t>
            </a:r>
            <a:endParaRPr lang="en-ZA" sz="2400" b="1" dirty="0">
              <a:latin typeface="+mn-lt"/>
            </a:endParaRPr>
          </a:p>
        </p:txBody>
      </p:sp>
      <p:sp>
        <p:nvSpPr>
          <p:cNvPr id="3" name="Content Placeholder 2"/>
          <p:cNvSpPr>
            <a:spLocks noGrp="1"/>
          </p:cNvSpPr>
          <p:nvPr>
            <p:ph idx="1"/>
          </p:nvPr>
        </p:nvSpPr>
        <p:spPr>
          <a:xfrm>
            <a:off x="381000" y="1981200"/>
            <a:ext cx="8229600" cy="3962400"/>
          </a:xfrm>
        </p:spPr>
        <p:txBody>
          <a:bodyPr>
            <a:normAutofit/>
          </a:bodyPr>
          <a:lstStyle/>
          <a:p>
            <a:pPr marL="457200" indent="-457200">
              <a:buAutoNum type="arabicPeriod"/>
            </a:pPr>
            <a:endParaRPr lang="en-US" sz="2000" b="1" dirty="0" smtClean="0"/>
          </a:p>
          <a:p>
            <a:pPr marL="457200" indent="-457200">
              <a:buAutoNum type="arabicPeriod"/>
            </a:pPr>
            <a:r>
              <a:rPr lang="en-US" sz="2000" b="1" dirty="0" smtClean="0"/>
              <a:t>Promotion:</a:t>
            </a:r>
            <a:r>
              <a:rPr lang="en-US" sz="2000" dirty="0" smtClean="0"/>
              <a:t> dissemination of material to raise awareness of rights, responsibilities and the Regulations. </a:t>
            </a:r>
          </a:p>
          <a:p>
            <a:pPr marL="457200" indent="-457200">
              <a:buAutoNum type="arabicPeriod"/>
            </a:pPr>
            <a:endParaRPr lang="en-US" sz="2000" b="1" dirty="0" smtClean="0"/>
          </a:p>
          <a:p>
            <a:pPr marL="457200" indent="-457200">
              <a:buAutoNum type="arabicPeriod"/>
            </a:pPr>
            <a:r>
              <a:rPr lang="en-US" sz="2000" b="1" dirty="0" smtClean="0"/>
              <a:t>Protection:</a:t>
            </a:r>
            <a:r>
              <a:rPr lang="en-US" sz="2000" dirty="0" smtClean="0"/>
              <a:t> addressing specific complaints (exceeding 200) and engaging with the National Command Center and strategic stakeholders to promote protection of rights.</a:t>
            </a:r>
          </a:p>
          <a:p>
            <a:pPr marL="457200" indent="-457200">
              <a:buAutoNum type="arabicPeriod"/>
            </a:pPr>
            <a:endParaRPr lang="en-US" sz="2000" b="1" dirty="0" smtClean="0"/>
          </a:p>
          <a:p>
            <a:pPr marL="457200" indent="-457200">
              <a:buAutoNum type="arabicPeriod"/>
            </a:pPr>
            <a:r>
              <a:rPr lang="en-US" sz="2000" b="1" dirty="0" smtClean="0"/>
              <a:t>Monitoring:</a:t>
            </a:r>
            <a:r>
              <a:rPr lang="en-US" sz="2000" dirty="0" smtClean="0"/>
              <a:t> remotely through media and civil society reports; assessment of legislative frameworks and Regulations; and and physical monitoring. </a:t>
            </a:r>
          </a:p>
          <a:p>
            <a:pPr marL="0" indent="0">
              <a:buNone/>
            </a:pPr>
            <a:endParaRPr lang="en-US" sz="1600" dirty="0" smtClean="0"/>
          </a:p>
        </p:txBody>
      </p:sp>
      <p:pic>
        <p:nvPicPr>
          <p:cNvPr id="4" name="Picture 4"/>
          <p:cNvPicPr>
            <a:picLocks noChangeAspect="1" noChangeArrowheads="1"/>
          </p:cNvPicPr>
          <p:nvPr/>
        </p:nvPicPr>
        <p:blipFill>
          <a:blip r:embed="rId3" cstate="print"/>
          <a:srcRect/>
          <a:stretch>
            <a:fillRect/>
          </a:stretch>
        </p:blipFill>
        <p:spPr bwMode="auto">
          <a:xfrm>
            <a:off x="152400" y="304800"/>
            <a:ext cx="12954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14</a:t>
            </a:fld>
            <a:endParaRPr lang="en-ZA" dirty="0"/>
          </a:p>
        </p:txBody>
      </p:sp>
    </p:spTree>
    <p:extLst>
      <p:ext uri="{BB962C8B-B14F-4D97-AF65-F5344CB8AC3E}">
        <p14:creationId xmlns:p14="http://schemas.microsoft.com/office/powerpoint/2010/main" val="167675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rmAutofit/>
          </a:bodyPr>
          <a:lstStyle/>
          <a:p>
            <a:r>
              <a:rPr lang="en-ZA" sz="2400" b="1" dirty="0">
                <a:solidFill>
                  <a:schemeClr val="accent2"/>
                </a:solidFill>
              </a:rPr>
              <a:t>Overview </a:t>
            </a:r>
            <a:r>
              <a:rPr lang="en-ZA" sz="2400" b="1" dirty="0" smtClean="0">
                <a:solidFill>
                  <a:schemeClr val="accent2"/>
                </a:solidFill>
              </a:rPr>
              <a:t>of SAHRC Covid-19 Guideline</a:t>
            </a:r>
            <a:br>
              <a:rPr lang="en-ZA" sz="2400" b="1" dirty="0" smtClean="0">
                <a:solidFill>
                  <a:schemeClr val="accent2"/>
                </a:solidFill>
              </a:rPr>
            </a:br>
            <a:r>
              <a:rPr lang="en-ZA" sz="2400" b="1" dirty="0" smtClean="0"/>
              <a:t>Arising Areas of Concern</a:t>
            </a:r>
            <a:endParaRPr lang="en-ZA" sz="2400" b="1" dirty="0">
              <a:latin typeface="+mn-lt"/>
            </a:endParaRPr>
          </a:p>
        </p:txBody>
      </p:sp>
      <p:sp>
        <p:nvSpPr>
          <p:cNvPr id="3" name="Content Placeholder 2"/>
          <p:cNvSpPr>
            <a:spLocks noGrp="1"/>
          </p:cNvSpPr>
          <p:nvPr>
            <p:ph idx="1"/>
          </p:nvPr>
        </p:nvSpPr>
        <p:spPr>
          <a:xfrm>
            <a:off x="381000" y="1926450"/>
            <a:ext cx="8229600" cy="4429899"/>
          </a:xfrm>
        </p:spPr>
        <p:txBody>
          <a:bodyPr>
            <a:normAutofit/>
          </a:bodyPr>
          <a:lstStyle/>
          <a:p>
            <a:pPr marL="457200" indent="-457200">
              <a:buAutoNum type="arabicPeriod"/>
            </a:pPr>
            <a:r>
              <a:rPr lang="en-US" sz="2000" dirty="0" smtClean="0"/>
              <a:t>Implications on the identified SAHRC human rights priority areas: </a:t>
            </a:r>
          </a:p>
          <a:p>
            <a:pPr lvl="1" indent="-342900">
              <a:buFont typeface="+mj-lt"/>
              <a:buAutoNum type="alphaLcParenR"/>
            </a:pPr>
            <a:r>
              <a:rPr lang="en-US" sz="1800" dirty="0" smtClean="0"/>
              <a:t>Inequalities </a:t>
            </a:r>
          </a:p>
          <a:p>
            <a:pPr lvl="1" indent="-342900">
              <a:buFont typeface="+mj-lt"/>
              <a:buAutoNum type="alphaLcParenR"/>
            </a:pPr>
            <a:r>
              <a:rPr lang="en-US" sz="1800" dirty="0" smtClean="0"/>
              <a:t>Access to healthcare</a:t>
            </a:r>
          </a:p>
          <a:p>
            <a:pPr lvl="1" indent="-342900">
              <a:buFont typeface="+mj-lt"/>
              <a:buAutoNum type="alphaLcParenR"/>
            </a:pPr>
            <a:r>
              <a:rPr lang="en-US" sz="1800" dirty="0" smtClean="0"/>
              <a:t>Human settlements, homelessness and evictions</a:t>
            </a:r>
          </a:p>
          <a:p>
            <a:pPr lvl="1" indent="-342900">
              <a:buFont typeface="+mj-lt"/>
              <a:buAutoNum type="alphaLcParenR"/>
            </a:pPr>
            <a:r>
              <a:rPr lang="en-US" sz="1800" dirty="0" smtClean="0"/>
              <a:t>Water and sanitation</a:t>
            </a:r>
          </a:p>
          <a:p>
            <a:pPr lvl="1" indent="-342900">
              <a:buFont typeface="+mj-lt"/>
              <a:buAutoNum type="alphaLcParenR"/>
            </a:pPr>
            <a:r>
              <a:rPr lang="en-US" sz="1800" dirty="0" smtClean="0"/>
              <a:t>Access and the right to education</a:t>
            </a:r>
          </a:p>
          <a:p>
            <a:pPr lvl="1" indent="-342900">
              <a:buFont typeface="+mj-lt"/>
              <a:buAutoNum type="alphaLcParenR"/>
            </a:pPr>
            <a:r>
              <a:rPr lang="en-US" sz="1800" dirty="0" smtClean="0"/>
              <a:t>Right to food</a:t>
            </a:r>
          </a:p>
          <a:p>
            <a:pPr lvl="1" indent="-342900">
              <a:buFont typeface="+mj-lt"/>
              <a:buAutoNum type="alphaLcParenR"/>
            </a:pPr>
            <a:r>
              <a:rPr lang="en-US" sz="1800" dirty="0" smtClean="0"/>
              <a:t>Economic impact – salaries; debt and social relief; job losses; growth and downgrades</a:t>
            </a:r>
          </a:p>
          <a:p>
            <a:pPr lvl="1" indent="-342900">
              <a:buFont typeface="+mj-lt"/>
              <a:buAutoNum type="alphaLcParenR"/>
            </a:pPr>
            <a:r>
              <a:rPr lang="en-US" sz="1800" dirty="0" smtClean="0"/>
              <a:t>Impact on vulnerable groups: Children; Older Persons; Persons with Disability; Migrants;</a:t>
            </a:r>
          </a:p>
          <a:p>
            <a:pPr lvl="1" indent="-342900">
              <a:buFont typeface="+mj-lt"/>
              <a:buAutoNum type="alphaLcParenR"/>
            </a:pPr>
            <a:r>
              <a:rPr lang="en-US" sz="1800" dirty="0" smtClean="0"/>
              <a:t>Physical security; </a:t>
            </a:r>
          </a:p>
          <a:p>
            <a:pPr lvl="1" indent="-342900">
              <a:buFont typeface="+mj-lt"/>
              <a:buAutoNum type="alphaLcParenR"/>
            </a:pPr>
            <a:r>
              <a:rPr lang="en-US" sz="1800" dirty="0" smtClean="0"/>
              <a:t>Dignity   </a:t>
            </a:r>
          </a:p>
          <a:p>
            <a:pPr marL="0" indent="0">
              <a:buNone/>
            </a:pPr>
            <a:endParaRPr lang="en-US" sz="2000" dirty="0" smtClean="0"/>
          </a:p>
          <a:p>
            <a:pPr marL="0" indent="0">
              <a:buNone/>
            </a:pPr>
            <a:endParaRPr lang="en-US" sz="1600" dirty="0" smtClean="0"/>
          </a:p>
        </p:txBody>
      </p:sp>
      <p:pic>
        <p:nvPicPr>
          <p:cNvPr id="4" name="Picture 4"/>
          <p:cNvPicPr>
            <a:picLocks noChangeAspect="1" noChangeArrowheads="1"/>
          </p:cNvPicPr>
          <p:nvPr/>
        </p:nvPicPr>
        <p:blipFill>
          <a:blip r:embed="rId3" cstate="print"/>
          <a:srcRect/>
          <a:stretch>
            <a:fillRect/>
          </a:stretch>
        </p:blipFill>
        <p:spPr bwMode="auto">
          <a:xfrm>
            <a:off x="152400" y="304800"/>
            <a:ext cx="12954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15</a:t>
            </a:fld>
            <a:endParaRPr lang="en-ZA" dirty="0"/>
          </a:p>
        </p:txBody>
      </p:sp>
    </p:spTree>
    <p:extLst>
      <p:ext uri="{BB962C8B-B14F-4D97-AF65-F5344CB8AC3E}">
        <p14:creationId xmlns:p14="http://schemas.microsoft.com/office/powerpoint/2010/main" val="3872267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rmAutofit/>
          </a:bodyPr>
          <a:lstStyle/>
          <a:p>
            <a:r>
              <a:rPr lang="en-ZA" sz="2400" b="1" dirty="0">
                <a:solidFill>
                  <a:schemeClr val="accent2"/>
                </a:solidFill>
              </a:rPr>
              <a:t>Overview </a:t>
            </a:r>
            <a:r>
              <a:rPr lang="en-ZA" sz="2400" b="1" dirty="0" smtClean="0">
                <a:solidFill>
                  <a:schemeClr val="accent2"/>
                </a:solidFill>
              </a:rPr>
              <a:t>of SAHRC Covid-19 Guideline</a:t>
            </a:r>
            <a:br>
              <a:rPr lang="en-ZA" sz="2400" b="1" dirty="0" smtClean="0">
                <a:solidFill>
                  <a:schemeClr val="accent2"/>
                </a:solidFill>
              </a:rPr>
            </a:br>
            <a:r>
              <a:rPr lang="en-ZA" sz="2400" b="1" dirty="0"/>
              <a:t>P</a:t>
            </a:r>
            <a:r>
              <a:rPr lang="en-ZA" sz="2400" b="1" dirty="0" smtClean="0"/>
              <a:t>lanning and Reporting Implications </a:t>
            </a:r>
            <a:endParaRPr lang="en-ZA" sz="2400" b="1" dirty="0">
              <a:latin typeface="+mn-lt"/>
            </a:endParaRPr>
          </a:p>
        </p:txBody>
      </p:sp>
      <p:sp>
        <p:nvSpPr>
          <p:cNvPr id="3" name="Content Placeholder 2"/>
          <p:cNvSpPr>
            <a:spLocks noGrp="1"/>
          </p:cNvSpPr>
          <p:nvPr>
            <p:ph idx="1"/>
          </p:nvPr>
        </p:nvSpPr>
        <p:spPr>
          <a:xfrm>
            <a:off x="381000" y="2209801"/>
            <a:ext cx="8229600" cy="3733800"/>
          </a:xfrm>
        </p:spPr>
        <p:txBody>
          <a:bodyPr>
            <a:normAutofit/>
          </a:bodyPr>
          <a:lstStyle/>
          <a:p>
            <a:pPr marL="0" indent="0">
              <a:buNone/>
            </a:pPr>
            <a:r>
              <a:rPr lang="en-US" sz="1600" dirty="0" smtClean="0"/>
              <a:t>  </a:t>
            </a:r>
          </a:p>
          <a:p>
            <a:pPr marL="457200" indent="-457200">
              <a:buAutoNum type="arabicPeriod"/>
            </a:pPr>
            <a:r>
              <a:rPr lang="en-US" sz="2000" dirty="0" smtClean="0"/>
              <a:t>Currently assessing impact of SAHRC Covid-19 interventions and government responses</a:t>
            </a:r>
            <a:r>
              <a:rPr lang="en-US" sz="2000" dirty="0"/>
              <a:t> </a:t>
            </a:r>
            <a:r>
              <a:rPr lang="en-US" sz="2000" dirty="0" smtClean="0"/>
              <a:t>– findings will be integrated with institutional quarterly reporting.</a:t>
            </a:r>
          </a:p>
          <a:p>
            <a:pPr marL="457200" indent="-457200">
              <a:buAutoNum type="arabicPeriod"/>
            </a:pPr>
            <a:endParaRPr lang="en-US" sz="2000" dirty="0" smtClean="0"/>
          </a:p>
          <a:p>
            <a:pPr marL="457200" indent="-457200">
              <a:buAutoNum type="arabicPeriod"/>
            </a:pPr>
            <a:endParaRPr lang="en-US" sz="2000" dirty="0" smtClean="0"/>
          </a:p>
          <a:p>
            <a:pPr marL="457200" indent="-457200">
              <a:buAutoNum type="arabicPeriod"/>
            </a:pPr>
            <a:r>
              <a:rPr lang="en-US" sz="2000" dirty="0" smtClean="0"/>
              <a:t>While the Commission’s identified human rights priorities and strategies are not affected, some of the planned targets and methodologies require adjustment, and, accordingly, reallocation of budgets to align with the key areas of Covid-19 intervention.</a:t>
            </a:r>
            <a:endParaRPr lang="en-US" sz="1600" dirty="0" smtClean="0"/>
          </a:p>
          <a:p>
            <a:pPr marL="457200" indent="-457200">
              <a:buAutoNum type="arabicPeriod"/>
            </a:pPr>
            <a:endParaRPr lang="en-US" sz="2000" dirty="0" smtClean="0"/>
          </a:p>
          <a:p>
            <a:pPr marL="0" indent="0">
              <a:buNone/>
            </a:pPr>
            <a:endParaRPr lang="en-US" sz="1600" dirty="0" smtClean="0"/>
          </a:p>
        </p:txBody>
      </p:sp>
      <p:pic>
        <p:nvPicPr>
          <p:cNvPr id="4" name="Picture 4"/>
          <p:cNvPicPr>
            <a:picLocks noChangeAspect="1" noChangeArrowheads="1"/>
          </p:cNvPicPr>
          <p:nvPr/>
        </p:nvPicPr>
        <p:blipFill>
          <a:blip r:embed="rId3" cstate="print"/>
          <a:srcRect/>
          <a:stretch>
            <a:fillRect/>
          </a:stretch>
        </p:blipFill>
        <p:spPr bwMode="auto">
          <a:xfrm>
            <a:off x="152400" y="304800"/>
            <a:ext cx="12954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16</a:t>
            </a:fld>
            <a:endParaRPr lang="en-ZA" dirty="0"/>
          </a:p>
        </p:txBody>
      </p:sp>
    </p:spTree>
    <p:extLst>
      <p:ext uri="{BB962C8B-B14F-4D97-AF65-F5344CB8AC3E}">
        <p14:creationId xmlns:p14="http://schemas.microsoft.com/office/powerpoint/2010/main" val="2960372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142875" y="1214438"/>
            <a:ext cx="1652588" cy="2160587"/>
          </a:xfrm>
          <a:prstGeom prst="rect">
            <a:avLst/>
          </a:prstGeom>
          <a:noFill/>
          <a:ln w="9525">
            <a:noFill/>
            <a:miter lim="800000"/>
            <a:headEnd/>
            <a:tailEnd/>
          </a:ln>
        </p:spPr>
      </p:pic>
      <p:sp>
        <p:nvSpPr>
          <p:cNvPr id="3076" name="Rectangle 3"/>
          <p:cNvSpPr>
            <a:spLocks noGrp="1" noChangeArrowheads="1"/>
          </p:cNvSpPr>
          <p:nvPr>
            <p:ph type="subTitle" idx="1"/>
          </p:nvPr>
        </p:nvSpPr>
        <p:spPr>
          <a:xfrm>
            <a:off x="1981200" y="1219200"/>
            <a:ext cx="6858000" cy="2895600"/>
          </a:xfrm>
        </p:spPr>
        <p:txBody>
          <a:bodyPr>
            <a:normAutofit/>
          </a:bodyPr>
          <a:lstStyle/>
          <a:p>
            <a:endParaRPr lang="en-US" sz="2400" b="1" dirty="0" smtClean="0">
              <a:solidFill>
                <a:srgbClr val="C00000"/>
              </a:solidFill>
            </a:endParaRPr>
          </a:p>
          <a:p>
            <a:r>
              <a:rPr lang="en-US" sz="2800" b="1" dirty="0" smtClean="0">
                <a:solidFill>
                  <a:srgbClr val="C00000"/>
                </a:solidFill>
              </a:rPr>
              <a:t>Budget</a:t>
            </a:r>
          </a:p>
          <a:p>
            <a:r>
              <a:rPr lang="en-US" sz="2800" b="1" dirty="0" smtClean="0">
                <a:solidFill>
                  <a:schemeClr val="tx1"/>
                </a:solidFill>
              </a:rPr>
              <a:t>2020-21</a:t>
            </a:r>
          </a:p>
          <a:p>
            <a:r>
              <a:rPr lang="en-US" sz="2800" b="1" dirty="0" smtClean="0">
                <a:solidFill>
                  <a:srgbClr val="C00000"/>
                </a:solidFill>
              </a:rPr>
              <a:t>An overview</a:t>
            </a:r>
          </a:p>
        </p:txBody>
      </p:sp>
      <p:pic>
        <p:nvPicPr>
          <p:cNvPr id="3077" name="Picture 5"/>
          <p:cNvPicPr>
            <a:picLocks noChangeAspect="1" noChangeArrowheads="1"/>
          </p:cNvPicPr>
          <p:nvPr/>
        </p:nvPicPr>
        <p:blipFill>
          <a:blip r:embed="rId4" cstate="print"/>
          <a:srcRect/>
          <a:stretch>
            <a:fillRect/>
          </a:stretch>
        </p:blipFill>
        <p:spPr bwMode="auto">
          <a:xfrm>
            <a:off x="5072063" y="4929188"/>
            <a:ext cx="952500" cy="142875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6000750" y="4929188"/>
            <a:ext cx="952500" cy="1428750"/>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4143375" y="4929188"/>
            <a:ext cx="952500" cy="1428750"/>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3214688" y="4929188"/>
            <a:ext cx="952500" cy="1428750"/>
          </a:xfrm>
          <a:prstGeom prst="rect">
            <a:avLst/>
          </a:prstGeom>
          <a:noFill/>
          <a:ln w="9525">
            <a:noFill/>
            <a:miter lim="800000"/>
            <a:headEnd/>
            <a:tailEnd/>
          </a:ln>
        </p:spPr>
      </p:pic>
      <p:pic>
        <p:nvPicPr>
          <p:cNvPr id="3081" name="Picture 9"/>
          <p:cNvPicPr>
            <a:picLocks noChangeAspect="1" noChangeArrowheads="1"/>
          </p:cNvPicPr>
          <p:nvPr/>
        </p:nvPicPr>
        <p:blipFill>
          <a:blip r:embed="rId8" cstate="print"/>
          <a:srcRect/>
          <a:stretch>
            <a:fillRect/>
          </a:stretch>
        </p:blipFill>
        <p:spPr bwMode="auto">
          <a:xfrm>
            <a:off x="2262178" y="4929188"/>
            <a:ext cx="952500" cy="1428750"/>
          </a:xfrm>
          <a:prstGeom prst="rect">
            <a:avLst/>
          </a:prstGeom>
          <a:noFill/>
          <a:ln w="9525">
            <a:noFill/>
            <a:miter lim="800000"/>
            <a:headEnd/>
            <a:tailEnd/>
          </a:ln>
        </p:spPr>
      </p:pic>
      <p:pic>
        <p:nvPicPr>
          <p:cNvPr id="3082" name="Picture 10"/>
          <p:cNvPicPr>
            <a:picLocks noChangeAspect="1" noChangeArrowheads="1"/>
          </p:cNvPicPr>
          <p:nvPr/>
        </p:nvPicPr>
        <p:blipFill>
          <a:blip r:embed="rId9" cstate="print"/>
          <a:srcRect/>
          <a:stretch>
            <a:fillRect/>
          </a:stretch>
        </p:blipFill>
        <p:spPr bwMode="auto">
          <a:xfrm>
            <a:off x="6858000" y="4929188"/>
            <a:ext cx="952500" cy="14287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104CDA3C-BFC0-4628-AD8C-A0583063677C}" type="slidenum">
              <a:rPr lang="en-ZA" smtClean="0"/>
              <a:pPr/>
              <a:t>17</a:t>
            </a:fld>
            <a:endParaRPr lang="en-ZA" dirty="0"/>
          </a:p>
        </p:txBody>
      </p:sp>
      <p:pic>
        <p:nvPicPr>
          <p:cNvPr id="12" name="Picture 5"/>
          <p:cNvPicPr>
            <a:picLocks noChangeAspect="1" noChangeArrowheads="1"/>
          </p:cNvPicPr>
          <p:nvPr/>
        </p:nvPicPr>
        <p:blipFill>
          <a:blip r:embed="rId10" cstate="print"/>
          <a:srcRect/>
          <a:stretch>
            <a:fillRect/>
          </a:stretch>
        </p:blipFill>
        <p:spPr bwMode="auto">
          <a:xfrm>
            <a:off x="5072063" y="4929188"/>
            <a:ext cx="952500" cy="1428750"/>
          </a:xfrm>
          <a:prstGeom prst="rect">
            <a:avLst/>
          </a:prstGeom>
          <a:noFill/>
          <a:ln w="9525">
            <a:noFill/>
            <a:miter lim="800000"/>
            <a:headEnd/>
            <a:tailEnd/>
          </a:ln>
        </p:spPr>
      </p:pic>
      <p:pic>
        <p:nvPicPr>
          <p:cNvPr id="13" name="Picture 6"/>
          <p:cNvPicPr>
            <a:picLocks noChangeAspect="1" noChangeArrowheads="1"/>
          </p:cNvPicPr>
          <p:nvPr/>
        </p:nvPicPr>
        <p:blipFill>
          <a:blip r:embed="rId11" cstate="print"/>
          <a:srcRect/>
          <a:stretch>
            <a:fillRect/>
          </a:stretch>
        </p:blipFill>
        <p:spPr bwMode="auto">
          <a:xfrm>
            <a:off x="6000750" y="4929188"/>
            <a:ext cx="952500" cy="1428750"/>
          </a:xfrm>
          <a:prstGeom prst="rect">
            <a:avLst/>
          </a:prstGeom>
          <a:noFill/>
          <a:ln w="9525">
            <a:noFill/>
            <a:miter lim="800000"/>
            <a:headEnd/>
            <a:tailEnd/>
          </a:ln>
        </p:spPr>
      </p:pic>
      <p:pic>
        <p:nvPicPr>
          <p:cNvPr id="14" name="Picture 7"/>
          <p:cNvPicPr>
            <a:picLocks noChangeAspect="1" noChangeArrowheads="1"/>
          </p:cNvPicPr>
          <p:nvPr/>
        </p:nvPicPr>
        <p:blipFill>
          <a:blip r:embed="rId12" cstate="print"/>
          <a:srcRect/>
          <a:stretch>
            <a:fillRect/>
          </a:stretch>
        </p:blipFill>
        <p:spPr bwMode="auto">
          <a:xfrm>
            <a:off x="4143375" y="4929188"/>
            <a:ext cx="952500" cy="1428750"/>
          </a:xfrm>
          <a:prstGeom prst="rect">
            <a:avLst/>
          </a:prstGeom>
          <a:noFill/>
          <a:ln w="9525">
            <a:noFill/>
            <a:miter lim="800000"/>
            <a:headEnd/>
            <a:tailEnd/>
          </a:ln>
        </p:spPr>
      </p:pic>
      <p:pic>
        <p:nvPicPr>
          <p:cNvPr id="15" name="Picture 8"/>
          <p:cNvPicPr>
            <a:picLocks noChangeAspect="1" noChangeArrowheads="1"/>
          </p:cNvPicPr>
          <p:nvPr/>
        </p:nvPicPr>
        <p:blipFill>
          <a:blip r:embed="rId13" cstate="print"/>
          <a:srcRect/>
          <a:stretch>
            <a:fillRect/>
          </a:stretch>
        </p:blipFill>
        <p:spPr bwMode="auto">
          <a:xfrm>
            <a:off x="3214688" y="4929188"/>
            <a:ext cx="952500" cy="1428750"/>
          </a:xfrm>
          <a:prstGeom prst="rect">
            <a:avLst/>
          </a:prstGeom>
          <a:noFill/>
          <a:ln w="9525">
            <a:noFill/>
            <a:miter lim="800000"/>
            <a:headEnd/>
            <a:tailEnd/>
          </a:ln>
        </p:spPr>
      </p:pic>
      <p:pic>
        <p:nvPicPr>
          <p:cNvPr id="16" name="Picture 10"/>
          <p:cNvPicPr>
            <a:picLocks noChangeAspect="1" noChangeArrowheads="1"/>
          </p:cNvPicPr>
          <p:nvPr/>
        </p:nvPicPr>
        <p:blipFill>
          <a:blip r:embed="rId9" cstate="print"/>
          <a:srcRect/>
          <a:stretch>
            <a:fillRect/>
          </a:stretch>
        </p:blipFill>
        <p:spPr bwMode="auto">
          <a:xfrm>
            <a:off x="6858000" y="4929188"/>
            <a:ext cx="952500" cy="1428750"/>
          </a:xfrm>
          <a:prstGeom prst="rect">
            <a:avLst/>
          </a:prstGeom>
          <a:noFill/>
          <a:ln w="9525">
            <a:noFill/>
            <a:miter lim="800000"/>
            <a:headEnd/>
            <a:tailEnd/>
          </a:ln>
        </p:spPr>
      </p:pic>
      <p:pic>
        <p:nvPicPr>
          <p:cNvPr id="17" name="Picture 2"/>
          <p:cNvPicPr>
            <a:picLocks noChangeAspect="1" noChangeArrowheads="1"/>
          </p:cNvPicPr>
          <p:nvPr/>
        </p:nvPicPr>
        <p:blipFill>
          <a:blip r:embed="rId14" cstate="print"/>
          <a:srcRect/>
          <a:stretch>
            <a:fillRect/>
          </a:stretch>
        </p:blipFill>
        <p:spPr bwMode="auto">
          <a:xfrm>
            <a:off x="2286000" y="4929188"/>
            <a:ext cx="923925" cy="1428750"/>
          </a:xfrm>
          <a:prstGeom prst="rect">
            <a:avLst/>
          </a:prstGeom>
          <a:noFill/>
          <a:ln w="9525">
            <a:noFill/>
            <a:miter lim="800000"/>
            <a:headEnd/>
            <a:tailEnd/>
          </a:ln>
        </p:spPr>
      </p:pic>
    </p:spTree>
    <p:extLst>
      <p:ext uri="{BB962C8B-B14F-4D97-AF65-F5344CB8AC3E}">
        <p14:creationId xmlns:p14="http://schemas.microsoft.com/office/powerpoint/2010/main" val="311978450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705600" cy="1143000"/>
          </a:xfrm>
        </p:spPr>
        <p:txBody>
          <a:bodyPr>
            <a:normAutofit/>
          </a:bodyPr>
          <a:lstStyle/>
          <a:p>
            <a:pPr fontAlgn="auto">
              <a:spcAft>
                <a:spcPts val="0"/>
              </a:spcAft>
              <a:defRPr/>
            </a:pPr>
            <a:r>
              <a:rPr lang="en-ZA" sz="2800" b="1" dirty="0" smtClean="0">
                <a:solidFill>
                  <a:schemeClr val="accent2"/>
                </a:solidFill>
                <a:latin typeface="+mn-lt"/>
              </a:rPr>
              <a:t>BUDGET OVERVIEW:</a:t>
            </a:r>
            <a:br>
              <a:rPr lang="en-ZA" sz="2800" b="1" dirty="0" smtClean="0">
                <a:solidFill>
                  <a:schemeClr val="accent2"/>
                </a:solidFill>
                <a:latin typeface="+mn-lt"/>
              </a:rPr>
            </a:br>
            <a:r>
              <a:rPr lang="en-ZA" sz="2800" b="1" dirty="0" smtClean="0">
                <a:solidFill>
                  <a:schemeClr val="accent2"/>
                </a:solidFill>
                <a:latin typeface="+mn-lt"/>
              </a:rPr>
              <a:t>2020/21 </a:t>
            </a:r>
            <a:endParaRPr lang="en-ZA" sz="2800" b="1" dirty="0">
              <a:solidFill>
                <a:schemeClr val="accent2"/>
              </a:solidFill>
              <a:latin typeface="+mn-lt"/>
            </a:endParaRPr>
          </a:p>
        </p:txBody>
      </p:sp>
      <p:sp>
        <p:nvSpPr>
          <p:cNvPr id="3" name="Content Placeholder 2"/>
          <p:cNvSpPr>
            <a:spLocks noGrp="1"/>
          </p:cNvSpPr>
          <p:nvPr>
            <p:ph idx="1"/>
          </p:nvPr>
        </p:nvSpPr>
        <p:spPr>
          <a:xfrm>
            <a:off x="492512" y="1905000"/>
            <a:ext cx="8229600" cy="4451350"/>
          </a:xfrm>
        </p:spPr>
        <p:txBody>
          <a:bodyPr>
            <a:normAutofit/>
          </a:bodyPr>
          <a:lstStyle/>
          <a:p>
            <a:pPr marL="457200" indent="-457200">
              <a:buFont typeface="+mj-lt"/>
              <a:buAutoNum type="arabicPeriod"/>
            </a:pPr>
            <a:r>
              <a:rPr lang="en-ZA" sz="2000" dirty="0" smtClean="0"/>
              <a:t>The National Treasury grant to the Commission for 2020/21 is R 200.1m</a:t>
            </a:r>
          </a:p>
          <a:p>
            <a:pPr marL="457200" indent="-457200">
              <a:buFont typeface="+mj-lt"/>
              <a:buAutoNum type="arabicPeriod"/>
            </a:pPr>
            <a:r>
              <a:rPr lang="en-ZA" sz="2000" dirty="0" smtClean="0"/>
              <a:t>Other Income is budgeted as:</a:t>
            </a:r>
            <a:br>
              <a:rPr lang="en-ZA" sz="2000" dirty="0" smtClean="0"/>
            </a:br>
            <a:r>
              <a:rPr lang="en-ZA" sz="2000" dirty="0" smtClean="0"/>
              <a:t>Interest income of R0.5m</a:t>
            </a:r>
            <a:br>
              <a:rPr lang="en-ZA" sz="2000" dirty="0" smtClean="0"/>
            </a:br>
            <a:r>
              <a:rPr lang="en-ZA" sz="2000" dirty="0" smtClean="0"/>
              <a:t>Rental income from sub-leasing a floor of R 3.98m</a:t>
            </a:r>
            <a:br>
              <a:rPr lang="en-ZA" sz="2000" dirty="0" smtClean="0"/>
            </a:br>
            <a:r>
              <a:rPr lang="en-ZA" sz="2000" dirty="0" smtClean="0"/>
              <a:t>Surplus rollover from 2018/19 of R 9.1m</a:t>
            </a:r>
            <a:br>
              <a:rPr lang="en-ZA" sz="2000" dirty="0" smtClean="0"/>
            </a:br>
            <a:r>
              <a:rPr lang="en-ZA" sz="2000" dirty="0" smtClean="0"/>
              <a:t>Bringing the total revenue budget to R213.7m.</a:t>
            </a:r>
          </a:p>
          <a:p>
            <a:pPr marL="457200" indent="-457200">
              <a:buFont typeface="+mj-lt"/>
              <a:buAutoNum type="arabicPeriod"/>
            </a:pPr>
            <a:r>
              <a:rPr lang="en-ZA" sz="2000" dirty="0" smtClean="0"/>
              <a:t>As a result of the prior years’ budget cuts, the Commission implemented some stringent measures in the 2019/20 year and has budgeted to retain them in the 2020/21 year. These include:</a:t>
            </a:r>
          </a:p>
          <a:p>
            <a:pPr marL="800100" lvl="1" indent="-342900">
              <a:buFont typeface="+mj-lt"/>
              <a:buAutoNum type="alphaLcParenR"/>
            </a:pPr>
            <a:r>
              <a:rPr lang="en-ZA" sz="1800" dirty="0" smtClean="0"/>
              <a:t>Retaining the freezing of some of the vacant positions</a:t>
            </a:r>
          </a:p>
          <a:p>
            <a:pPr marL="800100" lvl="1" indent="-342900">
              <a:buFont typeface="+mj-lt"/>
              <a:buAutoNum type="alphaLcParenR"/>
            </a:pPr>
            <a:r>
              <a:rPr lang="en-ZA" sz="1800" dirty="0" smtClean="0"/>
              <a:t>Reviewing the Commission’s organizational structure to ensure efficient usage of personnel resources</a:t>
            </a:r>
          </a:p>
          <a:p>
            <a:pPr marL="800100" lvl="1" indent="-342900">
              <a:buFont typeface="+mj-lt"/>
              <a:buAutoNum type="alphaLcParenR"/>
            </a:pPr>
            <a:r>
              <a:rPr lang="en-ZA" sz="1800" dirty="0" smtClean="0"/>
              <a:t>Sub-lease of portion of the Head Office space. </a:t>
            </a:r>
          </a:p>
          <a:p>
            <a:pPr marL="457200" lvl="1" indent="0">
              <a:buNone/>
            </a:pPr>
            <a:endParaRPr lang="en-ZA" sz="1800" dirty="0" smtClean="0"/>
          </a:p>
        </p:txBody>
      </p:sp>
      <p:pic>
        <p:nvPicPr>
          <p:cNvPr id="4" name="Picture 4"/>
          <p:cNvPicPr>
            <a:picLocks noChangeAspect="1" noChangeArrowheads="1"/>
          </p:cNvPicPr>
          <p:nvPr/>
        </p:nvPicPr>
        <p:blipFill>
          <a:blip r:embed="rId3" cstate="print"/>
          <a:srcRect/>
          <a:stretch>
            <a:fillRect/>
          </a:stretch>
        </p:blipFill>
        <p:spPr bwMode="auto">
          <a:xfrm>
            <a:off x="228600" y="228601"/>
            <a:ext cx="1161142" cy="1523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18</a:t>
            </a:fld>
            <a:endParaRPr lang="en-ZA" dirty="0"/>
          </a:p>
        </p:txBody>
      </p:sp>
    </p:spTree>
    <p:extLst>
      <p:ext uri="{BB962C8B-B14F-4D97-AF65-F5344CB8AC3E}">
        <p14:creationId xmlns:p14="http://schemas.microsoft.com/office/powerpoint/2010/main" val="2634872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858000" cy="1143000"/>
          </a:xfrm>
        </p:spPr>
        <p:txBody>
          <a:bodyPr>
            <a:normAutofit/>
          </a:bodyPr>
          <a:lstStyle/>
          <a:p>
            <a:pPr fontAlgn="auto">
              <a:spcAft>
                <a:spcPts val="0"/>
              </a:spcAft>
              <a:defRPr/>
            </a:pPr>
            <a:r>
              <a:rPr lang="en-ZA" sz="2800" b="1" dirty="0" smtClean="0">
                <a:solidFill>
                  <a:schemeClr val="accent2"/>
                </a:solidFill>
                <a:latin typeface="+mn-lt"/>
              </a:rPr>
              <a:t>OVERVIEW OF 2020/21 BUDGET:</a:t>
            </a:r>
            <a:br>
              <a:rPr lang="en-ZA" sz="2800" b="1" dirty="0" smtClean="0">
                <a:solidFill>
                  <a:schemeClr val="accent2"/>
                </a:solidFill>
                <a:latin typeface="+mn-lt"/>
              </a:rPr>
            </a:br>
            <a:endParaRPr lang="en-ZA" sz="2800" b="1" dirty="0">
              <a:solidFill>
                <a:schemeClr val="accent2"/>
              </a:solidFill>
              <a:latin typeface="+mn-lt"/>
            </a:endParaRPr>
          </a:p>
        </p:txBody>
      </p:sp>
      <p:pic>
        <p:nvPicPr>
          <p:cNvPr id="4" name="Picture 4"/>
          <p:cNvPicPr>
            <a:picLocks noChangeAspect="1" noChangeArrowheads="1"/>
          </p:cNvPicPr>
          <p:nvPr/>
        </p:nvPicPr>
        <p:blipFill>
          <a:blip r:embed="rId4" cstate="print"/>
          <a:srcRect/>
          <a:stretch>
            <a:fillRect/>
          </a:stretch>
        </p:blipFill>
        <p:spPr bwMode="auto">
          <a:xfrm>
            <a:off x="228600" y="228601"/>
            <a:ext cx="1161142" cy="8381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19</a:t>
            </a:fld>
            <a:endParaRPr lang="en-ZA" dirty="0"/>
          </a:p>
        </p:txBody>
      </p:sp>
      <p:graphicFrame>
        <p:nvGraphicFramePr>
          <p:cNvPr id="8" name="Object 7"/>
          <p:cNvGraphicFramePr>
            <a:graphicFrameLocks noChangeAspect="1"/>
          </p:cNvGraphicFramePr>
          <p:nvPr>
            <p:extLst>
              <p:ext uri="{D42A27DB-BD31-4B8C-83A1-F6EECF244321}">
                <p14:modId xmlns:p14="http://schemas.microsoft.com/office/powerpoint/2010/main" val="3823539743"/>
              </p:ext>
            </p:extLst>
          </p:nvPr>
        </p:nvGraphicFramePr>
        <p:xfrm>
          <a:off x="1828800" y="1526874"/>
          <a:ext cx="5532437" cy="4241795"/>
        </p:xfrm>
        <a:graphic>
          <a:graphicData uri="http://schemas.openxmlformats.org/presentationml/2006/ole">
            <mc:AlternateContent xmlns:mc="http://schemas.openxmlformats.org/markup-compatibility/2006">
              <mc:Choice xmlns:v="urn:schemas-microsoft-com:vml" Requires="v">
                <p:oleObj spid="_x0000_s1050" name="Worksheet" r:id="rId6" imgW="4511040" imgH="3459618" progId="Excel.Sheet.12">
                  <p:embed/>
                </p:oleObj>
              </mc:Choice>
              <mc:Fallback>
                <p:oleObj name="Worksheet" r:id="rId6" imgW="4511040" imgH="3459618" progId="Excel.Sheet.12">
                  <p:embed/>
                  <p:pic>
                    <p:nvPicPr>
                      <p:cNvPr id="0" name=""/>
                      <p:cNvPicPr/>
                      <p:nvPr/>
                    </p:nvPicPr>
                    <p:blipFill>
                      <a:blip r:embed="rId7"/>
                      <a:stretch>
                        <a:fillRect/>
                      </a:stretch>
                    </p:blipFill>
                    <p:spPr>
                      <a:xfrm>
                        <a:off x="1828800" y="1526874"/>
                        <a:ext cx="5532437" cy="4241795"/>
                      </a:xfrm>
                      <a:prstGeom prst="rect">
                        <a:avLst/>
                      </a:prstGeom>
                    </p:spPr>
                  </p:pic>
                </p:oleObj>
              </mc:Fallback>
            </mc:AlternateContent>
          </a:graphicData>
        </a:graphic>
      </p:graphicFrame>
    </p:spTree>
    <p:extLst>
      <p:ext uri="{BB962C8B-B14F-4D97-AF65-F5344CB8AC3E}">
        <p14:creationId xmlns:p14="http://schemas.microsoft.com/office/powerpoint/2010/main" val="1245593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705600" cy="1143000"/>
          </a:xfrm>
        </p:spPr>
        <p:txBody>
          <a:bodyPr>
            <a:normAutofit/>
          </a:bodyPr>
          <a:lstStyle/>
          <a:p>
            <a:pPr fontAlgn="auto">
              <a:spcAft>
                <a:spcPts val="0"/>
              </a:spcAft>
              <a:defRPr/>
            </a:pPr>
            <a:r>
              <a:rPr lang="en-ZA" sz="2800" b="1" dirty="0" smtClean="0">
                <a:solidFill>
                  <a:schemeClr val="accent2"/>
                </a:solidFill>
                <a:latin typeface="+mn-lt"/>
              </a:rPr>
              <a:t>Contents </a:t>
            </a:r>
            <a:endParaRPr lang="en-ZA" sz="2800" b="1" dirty="0">
              <a:solidFill>
                <a:schemeClr val="accent2"/>
              </a:solidFill>
              <a:latin typeface="+mn-lt"/>
            </a:endParaRPr>
          </a:p>
        </p:txBody>
      </p:sp>
      <p:sp>
        <p:nvSpPr>
          <p:cNvPr id="3" name="Content Placeholder 2"/>
          <p:cNvSpPr>
            <a:spLocks noGrp="1"/>
          </p:cNvSpPr>
          <p:nvPr>
            <p:ph idx="1"/>
          </p:nvPr>
        </p:nvSpPr>
        <p:spPr>
          <a:xfrm>
            <a:off x="457200" y="2133600"/>
            <a:ext cx="8229600" cy="3886200"/>
          </a:xfrm>
        </p:spPr>
        <p:txBody>
          <a:bodyPr>
            <a:normAutofit/>
          </a:bodyPr>
          <a:lstStyle/>
          <a:p>
            <a:pPr marL="457200" indent="-457200">
              <a:buAutoNum type="arabicPeriod"/>
            </a:pPr>
            <a:endParaRPr lang="en-ZA" sz="2000" dirty="0" smtClean="0"/>
          </a:p>
          <a:p>
            <a:pPr marL="457200" indent="-457200">
              <a:buFont typeface="+mj-lt"/>
              <a:buAutoNum type="arabicPeriod"/>
            </a:pPr>
            <a:r>
              <a:rPr lang="en-ZA" sz="2400" b="1" dirty="0" smtClean="0"/>
              <a:t>Chairperson’s Overview</a:t>
            </a:r>
          </a:p>
          <a:p>
            <a:pPr marL="457200" indent="-457200">
              <a:buFont typeface="+mj-lt"/>
              <a:buAutoNum type="arabicPeriod"/>
            </a:pPr>
            <a:endParaRPr lang="en-ZA" sz="2400" b="1" dirty="0" smtClean="0"/>
          </a:p>
          <a:p>
            <a:pPr marL="457200" indent="-457200">
              <a:buFont typeface="+mj-lt"/>
              <a:buAutoNum type="arabicPeriod"/>
            </a:pPr>
            <a:r>
              <a:rPr lang="en-ZA" sz="2400" b="1" dirty="0" smtClean="0"/>
              <a:t>Overview of Strategic Plan 2020 – 2025 and Annual Performance Plan 2020 – 2021 </a:t>
            </a:r>
          </a:p>
          <a:p>
            <a:pPr marL="457200" indent="-457200">
              <a:buFont typeface="+mj-lt"/>
              <a:buAutoNum type="arabicPeriod"/>
            </a:pPr>
            <a:endParaRPr lang="en-ZA" sz="2400" b="1" dirty="0" smtClean="0"/>
          </a:p>
          <a:p>
            <a:pPr marL="457200" indent="-457200">
              <a:buFont typeface="+mj-lt"/>
              <a:buAutoNum type="arabicPeriod"/>
            </a:pPr>
            <a:r>
              <a:rPr lang="en-ZA" sz="2400" b="1" dirty="0" smtClean="0"/>
              <a:t>Overview of SAHRC Covid-19 Guideline</a:t>
            </a:r>
          </a:p>
          <a:p>
            <a:pPr marL="457200" indent="-457200">
              <a:buFont typeface="+mj-lt"/>
              <a:buAutoNum type="arabicPeriod"/>
            </a:pPr>
            <a:endParaRPr lang="en-ZA" sz="2400" b="1" dirty="0" smtClean="0"/>
          </a:p>
          <a:p>
            <a:pPr marL="457200" indent="-457200">
              <a:buFont typeface="+mj-lt"/>
              <a:buAutoNum type="arabicPeriod"/>
            </a:pPr>
            <a:r>
              <a:rPr lang="en-ZA" sz="2400" b="1" dirty="0" smtClean="0"/>
              <a:t>Overview of the budget for 2020 - 2021</a:t>
            </a:r>
          </a:p>
          <a:p>
            <a:pPr marL="0" indent="0">
              <a:buNone/>
            </a:pPr>
            <a:endParaRPr lang="en-ZA" sz="2400" dirty="0" smtClean="0"/>
          </a:p>
          <a:p>
            <a:pPr marL="0" indent="0">
              <a:buNone/>
            </a:pPr>
            <a:endParaRPr lang="en-ZA" sz="2400" dirty="0" smtClean="0"/>
          </a:p>
        </p:txBody>
      </p:sp>
      <p:pic>
        <p:nvPicPr>
          <p:cNvPr id="4" name="Picture 4"/>
          <p:cNvPicPr>
            <a:picLocks noChangeAspect="1" noChangeArrowheads="1"/>
          </p:cNvPicPr>
          <p:nvPr/>
        </p:nvPicPr>
        <p:blipFill>
          <a:blip r:embed="rId3" cstate="print"/>
          <a:srcRect/>
          <a:stretch>
            <a:fillRect/>
          </a:stretch>
        </p:blipFill>
        <p:spPr bwMode="auto">
          <a:xfrm>
            <a:off x="228600" y="228601"/>
            <a:ext cx="1161142" cy="1523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2</a:t>
            </a:fld>
            <a:endParaRPr lang="en-ZA" dirty="0"/>
          </a:p>
        </p:txBody>
      </p:sp>
      <p:pic>
        <p:nvPicPr>
          <p:cNvPr id="1028" name="Picture 2" descr="Description: Description: cid:image001.jpg@01CE13A7.32643FE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escription: Description: cid:image002.jpg@01CE13A7.32643FE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4" descr="Description: Description: YOU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4300"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905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6705600" cy="1143000"/>
          </a:xfrm>
        </p:spPr>
        <p:txBody>
          <a:bodyPr>
            <a:normAutofit/>
          </a:bodyPr>
          <a:lstStyle/>
          <a:p>
            <a:pPr fontAlgn="auto">
              <a:spcAft>
                <a:spcPts val="0"/>
              </a:spcAft>
              <a:defRPr/>
            </a:pPr>
            <a:r>
              <a:rPr lang="en-ZA" sz="2800" b="1" dirty="0" smtClean="0">
                <a:solidFill>
                  <a:schemeClr val="accent2"/>
                </a:solidFill>
                <a:latin typeface="+mn-lt"/>
              </a:rPr>
              <a:t>BUDGET OVERVIEW:</a:t>
            </a:r>
            <a:br>
              <a:rPr lang="en-ZA" sz="2800" b="1" dirty="0" smtClean="0">
                <a:solidFill>
                  <a:schemeClr val="accent2"/>
                </a:solidFill>
                <a:latin typeface="+mn-lt"/>
              </a:rPr>
            </a:br>
            <a:r>
              <a:rPr lang="en-ZA" sz="2800" b="1" dirty="0" smtClean="0">
                <a:solidFill>
                  <a:schemeClr val="accent2"/>
                </a:solidFill>
                <a:latin typeface="+mn-lt"/>
              </a:rPr>
              <a:t>Budget Analysis</a:t>
            </a:r>
            <a:endParaRPr lang="en-ZA" sz="2800" b="1" dirty="0">
              <a:solidFill>
                <a:schemeClr val="accent2"/>
              </a:solidFill>
              <a:latin typeface="+mn-lt"/>
            </a:endParaRPr>
          </a:p>
        </p:txBody>
      </p:sp>
      <p:sp>
        <p:nvSpPr>
          <p:cNvPr id="3" name="Content Placeholder 2"/>
          <p:cNvSpPr>
            <a:spLocks noGrp="1"/>
          </p:cNvSpPr>
          <p:nvPr>
            <p:ph idx="1"/>
          </p:nvPr>
        </p:nvSpPr>
        <p:spPr>
          <a:xfrm>
            <a:off x="457200" y="1828800"/>
            <a:ext cx="8229600" cy="4527550"/>
          </a:xfrm>
        </p:spPr>
        <p:txBody>
          <a:bodyPr>
            <a:normAutofit/>
          </a:bodyPr>
          <a:lstStyle/>
          <a:p>
            <a:pPr marL="457200" indent="-457200">
              <a:buFont typeface="+mj-lt"/>
              <a:buAutoNum type="arabicPeriod"/>
            </a:pPr>
            <a:endParaRPr lang="en-ZA" sz="2000" dirty="0" smtClean="0"/>
          </a:p>
          <a:p>
            <a:pPr marL="457200" indent="-457200">
              <a:buFont typeface="+mj-lt"/>
              <a:buAutoNum type="arabicPeriod"/>
            </a:pPr>
            <a:r>
              <a:rPr lang="en-ZA" sz="2000" dirty="0" smtClean="0"/>
              <a:t>A significant portion (66% or R140.0m) of the budget is allocated to cover personnel costs, reduced from the budget of 69% of last year.</a:t>
            </a:r>
          </a:p>
          <a:p>
            <a:pPr marL="457200" indent="-457200">
              <a:buFont typeface="+mj-lt"/>
              <a:buAutoNum type="arabicPeriod"/>
            </a:pPr>
            <a:r>
              <a:rPr lang="en-ZA" sz="2000" dirty="0" smtClean="0"/>
              <a:t>About a quarter (23% or R48.9m) of the budget is allocated to cover Corporate Support </a:t>
            </a:r>
            <a:r>
              <a:rPr lang="en-ZA" sz="2000" dirty="0"/>
              <a:t>C</a:t>
            </a:r>
            <a:r>
              <a:rPr lang="en-ZA" sz="2000" dirty="0" smtClean="0"/>
              <a:t>ommitted Costs which includes the following:</a:t>
            </a:r>
          </a:p>
          <a:p>
            <a:pPr lvl="1"/>
            <a:r>
              <a:rPr lang="en-ZA" sz="1800" dirty="0"/>
              <a:t>Approximately half </a:t>
            </a:r>
            <a:r>
              <a:rPr lang="en-ZA" sz="1800" dirty="0" smtClean="0"/>
              <a:t>(R24.2m</a:t>
            </a:r>
            <a:r>
              <a:rPr lang="en-ZA" sz="1800" dirty="0"/>
              <a:t>) of the money is allocated to Office rentals &amp; Municipal </a:t>
            </a:r>
            <a:r>
              <a:rPr lang="en-ZA" sz="1800" dirty="0" smtClean="0"/>
              <a:t>Charges </a:t>
            </a:r>
            <a:endParaRPr lang="en-ZA" sz="1800" dirty="0"/>
          </a:p>
          <a:p>
            <a:pPr lvl="1"/>
            <a:r>
              <a:rPr lang="en-ZA" sz="1800" dirty="0" smtClean="0"/>
              <a:t>Supply Chain (R13.0m)</a:t>
            </a:r>
            <a:endParaRPr lang="en-ZA" sz="1800" dirty="0"/>
          </a:p>
          <a:p>
            <a:pPr lvl="1"/>
            <a:r>
              <a:rPr lang="en-ZA" sz="1800" dirty="0" smtClean="0"/>
              <a:t>IT Infrastructure and contract related costs (R6.4m)</a:t>
            </a:r>
          </a:p>
          <a:p>
            <a:pPr lvl="1"/>
            <a:r>
              <a:rPr lang="en-ZA" sz="1800" dirty="0"/>
              <a:t>Auditor-General Fees and other audit &amp; finance systems (</a:t>
            </a:r>
            <a:r>
              <a:rPr lang="en-ZA" sz="1800" dirty="0" smtClean="0"/>
              <a:t>R2.6m</a:t>
            </a:r>
            <a:r>
              <a:rPr lang="en-ZA" sz="1800" dirty="0"/>
              <a:t>)</a:t>
            </a:r>
          </a:p>
          <a:p>
            <a:pPr lvl="1"/>
            <a:r>
              <a:rPr lang="en-ZA" sz="1800" dirty="0" smtClean="0"/>
              <a:t>Human Resources related costs (R2.6m) – Capacity Development, Employee Assistance, Recruitment</a:t>
            </a:r>
          </a:p>
          <a:p>
            <a:pPr marL="457200" indent="-457200">
              <a:buFont typeface="+mj-lt"/>
              <a:buAutoNum type="arabicPeriod"/>
            </a:pPr>
            <a:r>
              <a:rPr lang="en-ZA" sz="2000" dirty="0" smtClean="0"/>
              <a:t>12% or R24.7m of the budget is allocated to the core operations. </a:t>
            </a:r>
          </a:p>
        </p:txBody>
      </p:sp>
      <p:pic>
        <p:nvPicPr>
          <p:cNvPr id="4" name="Picture 4"/>
          <p:cNvPicPr>
            <a:picLocks noChangeAspect="1" noChangeArrowheads="1"/>
          </p:cNvPicPr>
          <p:nvPr/>
        </p:nvPicPr>
        <p:blipFill>
          <a:blip r:embed="rId3" cstate="print"/>
          <a:srcRect/>
          <a:stretch>
            <a:fillRect/>
          </a:stretch>
        </p:blipFill>
        <p:spPr bwMode="auto">
          <a:xfrm>
            <a:off x="228600" y="228601"/>
            <a:ext cx="1161142" cy="1523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20</a:t>
            </a:fld>
            <a:endParaRPr lang="en-ZA" dirty="0"/>
          </a:p>
        </p:txBody>
      </p:sp>
    </p:spTree>
    <p:extLst>
      <p:ext uri="{BB962C8B-B14F-4D97-AF65-F5344CB8AC3E}">
        <p14:creationId xmlns:p14="http://schemas.microsoft.com/office/powerpoint/2010/main" val="1952288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858000" cy="1143000"/>
          </a:xfrm>
        </p:spPr>
        <p:txBody>
          <a:bodyPr>
            <a:normAutofit fontScale="90000"/>
          </a:bodyPr>
          <a:lstStyle/>
          <a:p>
            <a:pPr fontAlgn="auto">
              <a:spcAft>
                <a:spcPts val="0"/>
              </a:spcAft>
              <a:defRPr/>
            </a:pPr>
            <a:r>
              <a:rPr lang="en-ZA" sz="2800" b="1" dirty="0" smtClean="0">
                <a:solidFill>
                  <a:schemeClr val="accent2"/>
                </a:solidFill>
                <a:latin typeface="+mn-lt"/>
              </a:rPr>
              <a:t>OVERVIEW OF 2020/21 BUDGET:</a:t>
            </a:r>
            <a:br>
              <a:rPr lang="en-ZA" sz="2800" b="1" dirty="0" smtClean="0">
                <a:solidFill>
                  <a:schemeClr val="accent2"/>
                </a:solidFill>
                <a:latin typeface="+mn-lt"/>
              </a:rPr>
            </a:br>
            <a:r>
              <a:rPr lang="en-ZA" sz="2800" b="1" dirty="0" smtClean="0">
                <a:solidFill>
                  <a:schemeClr val="accent2"/>
                </a:solidFill>
                <a:latin typeface="+mn-lt"/>
              </a:rPr>
              <a:t>PER MTEF PROGRAMME </a:t>
            </a:r>
            <a:br>
              <a:rPr lang="en-ZA" sz="2800" b="1" dirty="0" smtClean="0">
                <a:solidFill>
                  <a:schemeClr val="accent2"/>
                </a:solidFill>
                <a:latin typeface="+mn-lt"/>
              </a:rPr>
            </a:br>
            <a:r>
              <a:rPr lang="en-ZA" sz="2800" b="1" dirty="0" smtClean="0">
                <a:solidFill>
                  <a:schemeClr val="accent2"/>
                </a:solidFill>
                <a:latin typeface="+mn-lt"/>
              </a:rPr>
              <a:t>– Programme 1</a:t>
            </a:r>
            <a:br>
              <a:rPr lang="en-ZA" sz="2800" b="1" dirty="0" smtClean="0">
                <a:solidFill>
                  <a:schemeClr val="accent2"/>
                </a:solidFill>
                <a:latin typeface="+mn-lt"/>
              </a:rPr>
            </a:br>
            <a:endParaRPr lang="en-ZA" sz="2800" b="1" dirty="0">
              <a:solidFill>
                <a:schemeClr val="accent2"/>
              </a:solidFill>
              <a:latin typeface="+mn-lt"/>
            </a:endParaRPr>
          </a:p>
        </p:txBody>
      </p:sp>
      <p:pic>
        <p:nvPicPr>
          <p:cNvPr id="4" name="Picture 4"/>
          <p:cNvPicPr>
            <a:picLocks noChangeAspect="1" noChangeArrowheads="1"/>
          </p:cNvPicPr>
          <p:nvPr/>
        </p:nvPicPr>
        <p:blipFill>
          <a:blip r:embed="rId4" cstate="print"/>
          <a:srcRect/>
          <a:stretch>
            <a:fillRect/>
          </a:stretch>
        </p:blipFill>
        <p:spPr bwMode="auto">
          <a:xfrm>
            <a:off x="228600" y="228601"/>
            <a:ext cx="1161142" cy="8381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21</a:t>
            </a:fld>
            <a:endParaRPr lang="en-ZA" dirty="0"/>
          </a:p>
        </p:txBody>
      </p:sp>
      <p:graphicFrame>
        <p:nvGraphicFramePr>
          <p:cNvPr id="10" name="Object 9"/>
          <p:cNvGraphicFramePr>
            <a:graphicFrameLocks noChangeAspect="1"/>
          </p:cNvGraphicFramePr>
          <p:nvPr>
            <p:extLst>
              <p:ext uri="{D42A27DB-BD31-4B8C-83A1-F6EECF244321}">
                <p14:modId xmlns:p14="http://schemas.microsoft.com/office/powerpoint/2010/main" val="3565039662"/>
              </p:ext>
            </p:extLst>
          </p:nvPr>
        </p:nvGraphicFramePr>
        <p:xfrm>
          <a:off x="762000" y="2133600"/>
          <a:ext cx="7498028" cy="2405062"/>
        </p:xfrm>
        <a:graphic>
          <a:graphicData uri="http://schemas.openxmlformats.org/presentationml/2006/ole">
            <mc:AlternateContent xmlns:mc="http://schemas.openxmlformats.org/markup-compatibility/2006">
              <mc:Choice xmlns:v="urn:schemas-microsoft-com:vml" Requires="v">
                <p:oleObj spid="_x0000_s2074" name="Worksheet" r:id="rId6" imgW="6438966" imgH="2064833" progId="Excel.Sheet.12">
                  <p:embed/>
                </p:oleObj>
              </mc:Choice>
              <mc:Fallback>
                <p:oleObj name="Worksheet" r:id="rId6" imgW="6438966" imgH="2064833" progId="Excel.Sheet.12">
                  <p:embed/>
                  <p:pic>
                    <p:nvPicPr>
                      <p:cNvPr id="0" name=""/>
                      <p:cNvPicPr/>
                      <p:nvPr/>
                    </p:nvPicPr>
                    <p:blipFill>
                      <a:blip r:embed="rId7"/>
                      <a:stretch>
                        <a:fillRect/>
                      </a:stretch>
                    </p:blipFill>
                    <p:spPr>
                      <a:xfrm>
                        <a:off x="762000" y="2133600"/>
                        <a:ext cx="7498028" cy="2405062"/>
                      </a:xfrm>
                      <a:prstGeom prst="rect">
                        <a:avLst/>
                      </a:prstGeom>
                    </p:spPr>
                  </p:pic>
                </p:oleObj>
              </mc:Fallback>
            </mc:AlternateContent>
          </a:graphicData>
        </a:graphic>
      </p:graphicFrame>
    </p:spTree>
    <p:extLst>
      <p:ext uri="{BB962C8B-B14F-4D97-AF65-F5344CB8AC3E}">
        <p14:creationId xmlns:p14="http://schemas.microsoft.com/office/powerpoint/2010/main" val="3405339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130" y="367110"/>
            <a:ext cx="6858000" cy="1143000"/>
          </a:xfrm>
        </p:spPr>
        <p:txBody>
          <a:bodyPr>
            <a:normAutofit fontScale="90000"/>
          </a:bodyPr>
          <a:lstStyle/>
          <a:p>
            <a:pPr fontAlgn="auto">
              <a:spcAft>
                <a:spcPts val="0"/>
              </a:spcAft>
              <a:defRPr/>
            </a:pPr>
            <a:r>
              <a:rPr lang="en-ZA" sz="2800" b="1" dirty="0" smtClean="0">
                <a:solidFill>
                  <a:schemeClr val="accent2"/>
                </a:solidFill>
                <a:latin typeface="+mn-lt"/>
              </a:rPr>
              <a:t>OVERVIEW OF 2020/21 BUDGET:</a:t>
            </a:r>
            <a:br>
              <a:rPr lang="en-ZA" sz="2800" b="1" dirty="0" smtClean="0">
                <a:solidFill>
                  <a:schemeClr val="accent2"/>
                </a:solidFill>
                <a:latin typeface="+mn-lt"/>
              </a:rPr>
            </a:br>
            <a:r>
              <a:rPr lang="en-ZA" sz="2800" b="1" dirty="0" smtClean="0">
                <a:solidFill>
                  <a:schemeClr val="accent2"/>
                </a:solidFill>
                <a:latin typeface="+mn-lt"/>
              </a:rPr>
              <a:t>PER MTEF PROGRAMME</a:t>
            </a:r>
            <a:br>
              <a:rPr lang="en-ZA" sz="2800" b="1" dirty="0" smtClean="0">
                <a:solidFill>
                  <a:schemeClr val="accent2"/>
                </a:solidFill>
                <a:latin typeface="+mn-lt"/>
              </a:rPr>
            </a:br>
            <a:r>
              <a:rPr lang="en-ZA" sz="2800" b="1" dirty="0" smtClean="0">
                <a:solidFill>
                  <a:schemeClr val="accent2"/>
                </a:solidFill>
                <a:latin typeface="+mn-lt"/>
              </a:rPr>
              <a:t>- Programme 2</a:t>
            </a:r>
            <a:br>
              <a:rPr lang="en-ZA" sz="2800" b="1" dirty="0" smtClean="0">
                <a:solidFill>
                  <a:schemeClr val="accent2"/>
                </a:solidFill>
                <a:latin typeface="+mn-lt"/>
              </a:rPr>
            </a:br>
            <a:endParaRPr lang="en-ZA" sz="2800" b="1" dirty="0">
              <a:solidFill>
                <a:schemeClr val="accent2"/>
              </a:solidFill>
              <a:latin typeface="+mn-lt"/>
            </a:endParaRPr>
          </a:p>
        </p:txBody>
      </p:sp>
      <p:pic>
        <p:nvPicPr>
          <p:cNvPr id="4" name="Picture 4"/>
          <p:cNvPicPr>
            <a:picLocks noChangeAspect="1" noChangeArrowheads="1"/>
          </p:cNvPicPr>
          <p:nvPr/>
        </p:nvPicPr>
        <p:blipFill>
          <a:blip r:embed="rId4" cstate="print"/>
          <a:srcRect/>
          <a:stretch>
            <a:fillRect/>
          </a:stretch>
        </p:blipFill>
        <p:spPr bwMode="auto">
          <a:xfrm>
            <a:off x="228600" y="228601"/>
            <a:ext cx="1161142" cy="8381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22</a:t>
            </a:fld>
            <a:endParaRPr lang="en-ZA" dirty="0"/>
          </a:p>
        </p:txBody>
      </p:sp>
      <p:graphicFrame>
        <p:nvGraphicFramePr>
          <p:cNvPr id="10" name="Object 9"/>
          <p:cNvGraphicFramePr>
            <a:graphicFrameLocks noChangeAspect="1"/>
          </p:cNvGraphicFramePr>
          <p:nvPr>
            <p:extLst>
              <p:ext uri="{D42A27DB-BD31-4B8C-83A1-F6EECF244321}">
                <p14:modId xmlns:p14="http://schemas.microsoft.com/office/powerpoint/2010/main" val="3276275603"/>
              </p:ext>
            </p:extLst>
          </p:nvPr>
        </p:nvGraphicFramePr>
        <p:xfrm>
          <a:off x="838200" y="2209800"/>
          <a:ext cx="7589292" cy="1455737"/>
        </p:xfrm>
        <a:graphic>
          <a:graphicData uri="http://schemas.openxmlformats.org/presentationml/2006/ole">
            <mc:AlternateContent xmlns:mc="http://schemas.openxmlformats.org/markup-compatibility/2006">
              <mc:Choice xmlns:v="urn:schemas-microsoft-com:vml" Requires="v">
                <p:oleObj spid="_x0000_s3098" name="Worksheet" r:id="rId6" imgW="6438966" imgH="1234440" progId="Excel.Sheet.12">
                  <p:embed/>
                </p:oleObj>
              </mc:Choice>
              <mc:Fallback>
                <p:oleObj name="Worksheet" r:id="rId6" imgW="6438966" imgH="1234440" progId="Excel.Sheet.12">
                  <p:embed/>
                  <p:pic>
                    <p:nvPicPr>
                      <p:cNvPr id="0" name=""/>
                      <p:cNvPicPr/>
                      <p:nvPr/>
                    </p:nvPicPr>
                    <p:blipFill>
                      <a:blip r:embed="rId7"/>
                      <a:stretch>
                        <a:fillRect/>
                      </a:stretch>
                    </p:blipFill>
                    <p:spPr>
                      <a:xfrm>
                        <a:off x="838200" y="2209800"/>
                        <a:ext cx="7589292" cy="1455737"/>
                      </a:xfrm>
                      <a:prstGeom prst="rect">
                        <a:avLst/>
                      </a:prstGeom>
                    </p:spPr>
                  </p:pic>
                </p:oleObj>
              </mc:Fallback>
            </mc:AlternateContent>
          </a:graphicData>
        </a:graphic>
      </p:graphicFrame>
    </p:spTree>
    <p:extLst>
      <p:ext uri="{BB962C8B-B14F-4D97-AF65-F5344CB8AC3E}">
        <p14:creationId xmlns:p14="http://schemas.microsoft.com/office/powerpoint/2010/main" val="224106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717" y="353775"/>
            <a:ext cx="6858000" cy="1143000"/>
          </a:xfrm>
        </p:spPr>
        <p:txBody>
          <a:bodyPr>
            <a:normAutofit fontScale="90000"/>
          </a:bodyPr>
          <a:lstStyle/>
          <a:p>
            <a:pPr fontAlgn="auto">
              <a:spcAft>
                <a:spcPts val="0"/>
              </a:spcAft>
              <a:defRPr/>
            </a:pPr>
            <a:r>
              <a:rPr lang="en-ZA" sz="2800" b="1" dirty="0" smtClean="0">
                <a:solidFill>
                  <a:schemeClr val="accent2"/>
                </a:solidFill>
                <a:latin typeface="+mn-lt"/>
              </a:rPr>
              <a:t>OVERVIEW OF 2020/21 BUDGET:</a:t>
            </a:r>
            <a:br>
              <a:rPr lang="en-ZA" sz="2800" b="1" dirty="0" smtClean="0">
                <a:solidFill>
                  <a:schemeClr val="accent2"/>
                </a:solidFill>
                <a:latin typeface="+mn-lt"/>
              </a:rPr>
            </a:br>
            <a:r>
              <a:rPr lang="en-ZA" sz="2800" b="1" dirty="0" smtClean="0">
                <a:solidFill>
                  <a:schemeClr val="accent2"/>
                </a:solidFill>
                <a:latin typeface="+mn-lt"/>
              </a:rPr>
              <a:t>PER MTEF PROGRAMME</a:t>
            </a:r>
            <a:br>
              <a:rPr lang="en-ZA" sz="2800" b="1" dirty="0" smtClean="0">
                <a:solidFill>
                  <a:schemeClr val="accent2"/>
                </a:solidFill>
                <a:latin typeface="+mn-lt"/>
              </a:rPr>
            </a:br>
            <a:r>
              <a:rPr lang="en-ZA" sz="2800" b="1" dirty="0" smtClean="0">
                <a:solidFill>
                  <a:schemeClr val="accent2"/>
                </a:solidFill>
                <a:latin typeface="+mn-lt"/>
              </a:rPr>
              <a:t>- Programme 3</a:t>
            </a:r>
            <a:br>
              <a:rPr lang="en-ZA" sz="2800" b="1" dirty="0" smtClean="0">
                <a:solidFill>
                  <a:schemeClr val="accent2"/>
                </a:solidFill>
                <a:latin typeface="+mn-lt"/>
              </a:rPr>
            </a:br>
            <a:endParaRPr lang="en-ZA" sz="2800" b="1" dirty="0">
              <a:solidFill>
                <a:schemeClr val="accent2"/>
              </a:solidFill>
              <a:latin typeface="+mn-lt"/>
            </a:endParaRPr>
          </a:p>
        </p:txBody>
      </p:sp>
      <p:pic>
        <p:nvPicPr>
          <p:cNvPr id="4" name="Picture 4"/>
          <p:cNvPicPr>
            <a:picLocks noChangeAspect="1" noChangeArrowheads="1"/>
          </p:cNvPicPr>
          <p:nvPr/>
        </p:nvPicPr>
        <p:blipFill>
          <a:blip r:embed="rId4" cstate="print"/>
          <a:srcRect/>
          <a:stretch>
            <a:fillRect/>
          </a:stretch>
        </p:blipFill>
        <p:spPr bwMode="auto">
          <a:xfrm>
            <a:off x="228600" y="228601"/>
            <a:ext cx="1161142" cy="8381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23</a:t>
            </a:fld>
            <a:endParaRPr lang="en-ZA" dirty="0"/>
          </a:p>
        </p:txBody>
      </p:sp>
      <p:graphicFrame>
        <p:nvGraphicFramePr>
          <p:cNvPr id="9" name="Object 8"/>
          <p:cNvGraphicFramePr>
            <a:graphicFrameLocks noChangeAspect="1"/>
          </p:cNvGraphicFramePr>
          <p:nvPr>
            <p:extLst>
              <p:ext uri="{D42A27DB-BD31-4B8C-83A1-F6EECF244321}">
                <p14:modId xmlns:p14="http://schemas.microsoft.com/office/powerpoint/2010/main" val="1667035292"/>
              </p:ext>
            </p:extLst>
          </p:nvPr>
        </p:nvGraphicFramePr>
        <p:xfrm>
          <a:off x="990600" y="2209800"/>
          <a:ext cx="7512050" cy="1200150"/>
        </p:xfrm>
        <a:graphic>
          <a:graphicData uri="http://schemas.openxmlformats.org/presentationml/2006/ole">
            <mc:AlternateContent xmlns:mc="http://schemas.openxmlformats.org/markup-compatibility/2006">
              <mc:Choice xmlns:v="urn:schemas-microsoft-com:vml" Requires="v">
                <p:oleObj spid="_x0000_s4122" name="Worksheet" r:id="rId6" imgW="6438966" imgH="1028965" progId="Excel.Sheet.12">
                  <p:embed/>
                </p:oleObj>
              </mc:Choice>
              <mc:Fallback>
                <p:oleObj name="Worksheet" r:id="rId6" imgW="6438966" imgH="1028965" progId="Excel.Sheet.12">
                  <p:embed/>
                  <p:pic>
                    <p:nvPicPr>
                      <p:cNvPr id="0" name=""/>
                      <p:cNvPicPr/>
                      <p:nvPr/>
                    </p:nvPicPr>
                    <p:blipFill>
                      <a:blip r:embed="rId7"/>
                      <a:stretch>
                        <a:fillRect/>
                      </a:stretch>
                    </p:blipFill>
                    <p:spPr>
                      <a:xfrm>
                        <a:off x="990600" y="2209800"/>
                        <a:ext cx="7512050" cy="1200150"/>
                      </a:xfrm>
                      <a:prstGeom prst="rect">
                        <a:avLst/>
                      </a:prstGeom>
                    </p:spPr>
                  </p:pic>
                </p:oleObj>
              </mc:Fallback>
            </mc:AlternateContent>
          </a:graphicData>
        </a:graphic>
      </p:graphicFrame>
    </p:spTree>
    <p:extLst>
      <p:ext uri="{BB962C8B-B14F-4D97-AF65-F5344CB8AC3E}">
        <p14:creationId xmlns:p14="http://schemas.microsoft.com/office/powerpoint/2010/main" val="3591663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00" y="381000"/>
            <a:ext cx="6858000" cy="1143000"/>
          </a:xfrm>
        </p:spPr>
        <p:txBody>
          <a:bodyPr>
            <a:normAutofit fontScale="90000"/>
          </a:bodyPr>
          <a:lstStyle/>
          <a:p>
            <a:pPr fontAlgn="auto">
              <a:spcAft>
                <a:spcPts val="0"/>
              </a:spcAft>
              <a:defRPr/>
            </a:pPr>
            <a:r>
              <a:rPr lang="en-ZA" sz="2800" b="1" dirty="0" smtClean="0">
                <a:solidFill>
                  <a:schemeClr val="accent2"/>
                </a:solidFill>
                <a:latin typeface="+mn-lt"/>
              </a:rPr>
              <a:t>OVERVIEW OF 2020/21 BUDGET:</a:t>
            </a:r>
            <a:br>
              <a:rPr lang="en-ZA" sz="2800" b="1" dirty="0" smtClean="0">
                <a:solidFill>
                  <a:schemeClr val="accent2"/>
                </a:solidFill>
                <a:latin typeface="+mn-lt"/>
              </a:rPr>
            </a:br>
            <a:r>
              <a:rPr lang="en-ZA" sz="2800" b="1" dirty="0" smtClean="0">
                <a:solidFill>
                  <a:schemeClr val="accent2"/>
                </a:solidFill>
                <a:latin typeface="+mn-lt"/>
              </a:rPr>
              <a:t>PER MTEF PROGRAMME</a:t>
            </a:r>
            <a:br>
              <a:rPr lang="en-ZA" sz="2800" b="1" dirty="0" smtClean="0">
                <a:solidFill>
                  <a:schemeClr val="accent2"/>
                </a:solidFill>
                <a:latin typeface="+mn-lt"/>
              </a:rPr>
            </a:br>
            <a:r>
              <a:rPr lang="en-ZA" sz="2800" b="1" dirty="0" smtClean="0">
                <a:solidFill>
                  <a:schemeClr val="accent2"/>
                </a:solidFill>
                <a:latin typeface="+mn-lt"/>
              </a:rPr>
              <a:t>- Programme 4</a:t>
            </a:r>
            <a:br>
              <a:rPr lang="en-ZA" sz="2800" b="1" dirty="0" smtClean="0">
                <a:solidFill>
                  <a:schemeClr val="accent2"/>
                </a:solidFill>
                <a:latin typeface="+mn-lt"/>
              </a:rPr>
            </a:br>
            <a:endParaRPr lang="en-ZA" sz="2800" b="1" dirty="0">
              <a:solidFill>
                <a:schemeClr val="accent2"/>
              </a:solidFill>
              <a:latin typeface="+mn-lt"/>
            </a:endParaRPr>
          </a:p>
        </p:txBody>
      </p:sp>
      <p:pic>
        <p:nvPicPr>
          <p:cNvPr id="4" name="Picture 4"/>
          <p:cNvPicPr>
            <a:picLocks noChangeAspect="1" noChangeArrowheads="1"/>
          </p:cNvPicPr>
          <p:nvPr/>
        </p:nvPicPr>
        <p:blipFill>
          <a:blip r:embed="rId4" cstate="print"/>
          <a:srcRect/>
          <a:stretch>
            <a:fillRect/>
          </a:stretch>
        </p:blipFill>
        <p:spPr bwMode="auto">
          <a:xfrm>
            <a:off x="228600" y="228601"/>
            <a:ext cx="1161142" cy="8381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24</a:t>
            </a:fld>
            <a:endParaRPr lang="en-ZA" dirty="0"/>
          </a:p>
        </p:txBody>
      </p:sp>
      <p:graphicFrame>
        <p:nvGraphicFramePr>
          <p:cNvPr id="8" name="Object 7"/>
          <p:cNvGraphicFramePr>
            <a:graphicFrameLocks noChangeAspect="1"/>
          </p:cNvGraphicFramePr>
          <p:nvPr>
            <p:extLst>
              <p:ext uri="{D42A27DB-BD31-4B8C-83A1-F6EECF244321}">
                <p14:modId xmlns:p14="http://schemas.microsoft.com/office/powerpoint/2010/main" val="2445319695"/>
              </p:ext>
            </p:extLst>
          </p:nvPr>
        </p:nvGraphicFramePr>
        <p:xfrm>
          <a:off x="990600" y="2514600"/>
          <a:ext cx="7396030" cy="944562"/>
        </p:xfrm>
        <a:graphic>
          <a:graphicData uri="http://schemas.openxmlformats.org/presentationml/2006/ole">
            <mc:AlternateContent xmlns:mc="http://schemas.openxmlformats.org/markup-compatibility/2006">
              <mc:Choice xmlns:v="urn:schemas-microsoft-com:vml" Requires="v">
                <p:oleObj spid="_x0000_s5147" name="Worksheet" r:id="rId6" imgW="6438966" imgH="822960" progId="Excel.Sheet.12">
                  <p:embed/>
                </p:oleObj>
              </mc:Choice>
              <mc:Fallback>
                <p:oleObj name="Worksheet" r:id="rId6" imgW="6438966" imgH="822960" progId="Excel.Sheet.12">
                  <p:embed/>
                  <p:pic>
                    <p:nvPicPr>
                      <p:cNvPr id="0" name=""/>
                      <p:cNvPicPr/>
                      <p:nvPr/>
                    </p:nvPicPr>
                    <p:blipFill>
                      <a:blip r:embed="rId7"/>
                      <a:stretch>
                        <a:fillRect/>
                      </a:stretch>
                    </p:blipFill>
                    <p:spPr>
                      <a:xfrm>
                        <a:off x="990600" y="2514600"/>
                        <a:ext cx="7396030" cy="944562"/>
                      </a:xfrm>
                      <a:prstGeom prst="rect">
                        <a:avLst/>
                      </a:prstGeom>
                    </p:spPr>
                  </p:pic>
                </p:oleObj>
              </mc:Fallback>
            </mc:AlternateContent>
          </a:graphicData>
        </a:graphic>
      </p:graphicFrame>
    </p:spTree>
    <p:extLst>
      <p:ext uri="{BB962C8B-B14F-4D97-AF65-F5344CB8AC3E}">
        <p14:creationId xmlns:p14="http://schemas.microsoft.com/office/powerpoint/2010/main" val="852187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142875" y="1214438"/>
            <a:ext cx="1652588" cy="2160587"/>
          </a:xfrm>
          <a:prstGeom prst="rect">
            <a:avLst/>
          </a:prstGeom>
          <a:noFill/>
          <a:ln w="9525">
            <a:noFill/>
            <a:miter lim="800000"/>
            <a:headEnd/>
            <a:tailEnd/>
          </a:ln>
        </p:spPr>
      </p:pic>
      <p:sp>
        <p:nvSpPr>
          <p:cNvPr id="18435" name="Rectangle 2"/>
          <p:cNvSpPr>
            <a:spLocks noGrp="1" noChangeArrowheads="1"/>
          </p:cNvSpPr>
          <p:nvPr>
            <p:ph type="ctrTitle"/>
          </p:nvPr>
        </p:nvSpPr>
        <p:spPr>
          <a:xfrm>
            <a:off x="1981200" y="1295400"/>
            <a:ext cx="6858000" cy="2133600"/>
          </a:xfrm>
        </p:spPr>
        <p:txBody>
          <a:bodyPr>
            <a:normAutofit/>
          </a:bodyPr>
          <a:lstStyle/>
          <a:p>
            <a:pPr eaLnBrk="1" hangingPunct="1"/>
            <a:r>
              <a:rPr lang="en-US" sz="4000" b="1" dirty="0" smtClean="0"/>
              <a:t>END</a:t>
            </a:r>
            <a:br>
              <a:rPr lang="en-US" sz="4000" b="1" dirty="0" smtClean="0"/>
            </a:br>
            <a:r>
              <a:rPr lang="en-US" sz="4000" b="1" dirty="0" smtClean="0"/>
              <a:t/>
            </a:r>
            <a:br>
              <a:rPr lang="en-US" sz="4000" b="1" dirty="0" smtClean="0"/>
            </a:br>
            <a:r>
              <a:rPr lang="en-US" sz="4000" b="1" dirty="0" smtClean="0"/>
              <a:t>THANK YOU</a:t>
            </a:r>
          </a:p>
        </p:txBody>
      </p:sp>
      <p:sp>
        <p:nvSpPr>
          <p:cNvPr id="18436" name="Rectangle 3"/>
          <p:cNvSpPr>
            <a:spLocks noGrp="1" noChangeArrowheads="1"/>
          </p:cNvSpPr>
          <p:nvPr>
            <p:ph type="subTitle" idx="1"/>
          </p:nvPr>
        </p:nvSpPr>
        <p:spPr>
          <a:xfrm>
            <a:off x="2209800" y="3124200"/>
            <a:ext cx="6477000" cy="1981200"/>
          </a:xfrm>
        </p:spPr>
        <p:txBody>
          <a:bodyPr/>
          <a:lstStyle/>
          <a:p>
            <a:pPr eaLnBrk="1" hangingPunct="1"/>
            <a:endParaRPr lang="en-US" sz="1800" b="1" dirty="0" smtClean="0">
              <a:solidFill>
                <a:srgbClr val="BD1C0B"/>
              </a:solidFill>
            </a:endParaRPr>
          </a:p>
          <a:p>
            <a:pPr eaLnBrk="1" hangingPunct="1"/>
            <a:endParaRPr lang="en-US" sz="1800" b="1" dirty="0" smtClean="0">
              <a:solidFill>
                <a:srgbClr val="BD1C0B"/>
              </a:solidFill>
            </a:endParaRPr>
          </a:p>
          <a:p>
            <a:pPr eaLnBrk="1" hangingPunct="1"/>
            <a:endParaRPr lang="en-US" sz="1800" b="1" dirty="0" smtClean="0">
              <a:solidFill>
                <a:srgbClr val="BD1C0B"/>
              </a:solidFill>
            </a:endParaRPr>
          </a:p>
          <a:p>
            <a:pPr algn="l" eaLnBrk="1" hangingPunct="1"/>
            <a:r>
              <a:rPr lang="en-US" sz="2000" b="1" dirty="0" smtClean="0">
                <a:solidFill>
                  <a:srgbClr val="BD1C0B"/>
                </a:solidFill>
              </a:rPr>
              <a:t>www.sahrc.org.za</a:t>
            </a:r>
          </a:p>
          <a:p>
            <a:pPr algn="l" eaLnBrk="1" hangingPunct="1"/>
            <a:r>
              <a:rPr lang="en-US" sz="2000" b="1" dirty="0" smtClean="0">
                <a:solidFill>
                  <a:srgbClr val="BD1C0B"/>
                </a:solidFill>
              </a:rPr>
              <a:t>@sahrcommission</a:t>
            </a:r>
          </a:p>
        </p:txBody>
      </p:sp>
      <p:pic>
        <p:nvPicPr>
          <p:cNvPr id="18437" name="Picture 5"/>
          <p:cNvPicPr>
            <a:picLocks noChangeAspect="1" noChangeArrowheads="1"/>
          </p:cNvPicPr>
          <p:nvPr/>
        </p:nvPicPr>
        <p:blipFill>
          <a:blip r:embed="rId4" cstate="print"/>
          <a:srcRect/>
          <a:stretch>
            <a:fillRect/>
          </a:stretch>
        </p:blipFill>
        <p:spPr bwMode="auto">
          <a:xfrm>
            <a:off x="5072063" y="4929188"/>
            <a:ext cx="952500" cy="1428750"/>
          </a:xfrm>
          <a:prstGeom prst="rect">
            <a:avLst/>
          </a:prstGeom>
          <a:noFill/>
          <a:ln w="9525">
            <a:noFill/>
            <a:miter lim="800000"/>
            <a:headEnd/>
            <a:tailEnd/>
          </a:ln>
        </p:spPr>
      </p:pic>
      <p:pic>
        <p:nvPicPr>
          <p:cNvPr id="18438" name="Picture 6"/>
          <p:cNvPicPr>
            <a:picLocks noChangeAspect="1" noChangeArrowheads="1"/>
          </p:cNvPicPr>
          <p:nvPr/>
        </p:nvPicPr>
        <p:blipFill>
          <a:blip r:embed="rId5" cstate="print"/>
          <a:srcRect/>
          <a:stretch>
            <a:fillRect/>
          </a:stretch>
        </p:blipFill>
        <p:spPr bwMode="auto">
          <a:xfrm>
            <a:off x="6000750" y="4929188"/>
            <a:ext cx="952500" cy="1428750"/>
          </a:xfrm>
          <a:prstGeom prst="rect">
            <a:avLst/>
          </a:prstGeom>
          <a:noFill/>
          <a:ln w="9525">
            <a:noFill/>
            <a:miter lim="800000"/>
            <a:headEnd/>
            <a:tailEnd/>
          </a:ln>
        </p:spPr>
      </p:pic>
      <p:pic>
        <p:nvPicPr>
          <p:cNvPr id="18439" name="Picture 7"/>
          <p:cNvPicPr>
            <a:picLocks noChangeAspect="1" noChangeArrowheads="1"/>
          </p:cNvPicPr>
          <p:nvPr/>
        </p:nvPicPr>
        <p:blipFill>
          <a:blip r:embed="rId6" cstate="print"/>
          <a:srcRect/>
          <a:stretch>
            <a:fillRect/>
          </a:stretch>
        </p:blipFill>
        <p:spPr bwMode="auto">
          <a:xfrm>
            <a:off x="4143375" y="4929188"/>
            <a:ext cx="952500" cy="1428750"/>
          </a:xfrm>
          <a:prstGeom prst="rect">
            <a:avLst/>
          </a:prstGeom>
          <a:noFill/>
          <a:ln w="9525">
            <a:noFill/>
            <a:miter lim="800000"/>
            <a:headEnd/>
            <a:tailEnd/>
          </a:ln>
        </p:spPr>
      </p:pic>
      <p:pic>
        <p:nvPicPr>
          <p:cNvPr id="18440" name="Picture 8"/>
          <p:cNvPicPr>
            <a:picLocks noChangeAspect="1" noChangeArrowheads="1"/>
          </p:cNvPicPr>
          <p:nvPr/>
        </p:nvPicPr>
        <p:blipFill>
          <a:blip r:embed="rId7" cstate="print"/>
          <a:srcRect/>
          <a:stretch>
            <a:fillRect/>
          </a:stretch>
        </p:blipFill>
        <p:spPr bwMode="auto">
          <a:xfrm>
            <a:off x="3214688" y="4929188"/>
            <a:ext cx="952500" cy="1428750"/>
          </a:xfrm>
          <a:prstGeom prst="rect">
            <a:avLst/>
          </a:prstGeom>
          <a:noFill/>
          <a:ln w="9525">
            <a:noFill/>
            <a:miter lim="800000"/>
            <a:headEnd/>
            <a:tailEnd/>
          </a:ln>
        </p:spPr>
      </p:pic>
      <p:pic>
        <p:nvPicPr>
          <p:cNvPr id="18441" name="Picture 9"/>
          <p:cNvPicPr>
            <a:picLocks noChangeAspect="1" noChangeArrowheads="1"/>
          </p:cNvPicPr>
          <p:nvPr/>
        </p:nvPicPr>
        <p:blipFill>
          <a:blip r:embed="rId8" cstate="print"/>
          <a:srcRect/>
          <a:stretch>
            <a:fillRect/>
          </a:stretch>
        </p:blipFill>
        <p:spPr bwMode="auto">
          <a:xfrm>
            <a:off x="2286000" y="4929188"/>
            <a:ext cx="952500" cy="1428750"/>
          </a:xfrm>
          <a:prstGeom prst="rect">
            <a:avLst/>
          </a:prstGeom>
          <a:noFill/>
          <a:ln w="9525">
            <a:noFill/>
            <a:miter lim="800000"/>
            <a:headEnd/>
            <a:tailEnd/>
          </a:ln>
        </p:spPr>
      </p:pic>
      <p:pic>
        <p:nvPicPr>
          <p:cNvPr id="18442" name="Picture 10"/>
          <p:cNvPicPr>
            <a:picLocks noChangeAspect="1" noChangeArrowheads="1"/>
          </p:cNvPicPr>
          <p:nvPr/>
        </p:nvPicPr>
        <p:blipFill>
          <a:blip r:embed="rId9" cstate="print"/>
          <a:srcRect/>
          <a:stretch>
            <a:fillRect/>
          </a:stretch>
        </p:blipFill>
        <p:spPr bwMode="auto">
          <a:xfrm>
            <a:off x="6858000" y="4929188"/>
            <a:ext cx="952500" cy="1428750"/>
          </a:xfrm>
          <a:prstGeom prst="rect">
            <a:avLst/>
          </a:prstGeom>
          <a:noFill/>
          <a:ln w="9525">
            <a:noFill/>
            <a:miter lim="800000"/>
            <a:headEnd/>
            <a:tailEnd/>
          </a:ln>
        </p:spPr>
      </p:pic>
      <p:pic>
        <p:nvPicPr>
          <p:cNvPr id="18443" name="Picture 2" descr="SAHRC TWITTER.jpg One.jpg"/>
          <p:cNvPicPr>
            <a:picLocks noChangeAspect="1" noChangeArrowheads="1"/>
          </p:cNvPicPr>
          <p:nvPr/>
        </p:nvPicPr>
        <p:blipFill>
          <a:blip r:embed="rId10" cstate="print"/>
          <a:srcRect/>
          <a:stretch>
            <a:fillRect/>
          </a:stretch>
        </p:blipFill>
        <p:spPr bwMode="auto">
          <a:xfrm>
            <a:off x="6372225" y="4437063"/>
            <a:ext cx="358775" cy="360362"/>
          </a:xfrm>
          <a:prstGeom prst="rect">
            <a:avLst/>
          </a:prstGeom>
          <a:noFill/>
          <a:ln w="9525">
            <a:noFill/>
            <a:miter lim="800000"/>
            <a:headEnd/>
            <a:tailEnd/>
          </a:ln>
        </p:spPr>
      </p:pic>
      <p:pic>
        <p:nvPicPr>
          <p:cNvPr id="18444" name="Picture 4" descr="Facebook-Icon.jpg"/>
          <p:cNvPicPr>
            <a:picLocks noChangeAspect="1" noChangeArrowheads="1"/>
          </p:cNvPicPr>
          <p:nvPr/>
        </p:nvPicPr>
        <p:blipFill>
          <a:blip r:embed="rId11" cstate="print"/>
          <a:srcRect/>
          <a:stretch>
            <a:fillRect/>
          </a:stretch>
        </p:blipFill>
        <p:spPr bwMode="auto">
          <a:xfrm>
            <a:off x="6875463" y="4437063"/>
            <a:ext cx="360362" cy="374650"/>
          </a:xfrm>
          <a:prstGeom prst="rect">
            <a:avLst/>
          </a:prstGeom>
          <a:noFill/>
          <a:ln w="9525">
            <a:noFill/>
            <a:miter lim="800000"/>
            <a:headEnd/>
            <a:tailEnd/>
          </a:ln>
        </p:spPr>
      </p:pic>
      <p:pic>
        <p:nvPicPr>
          <p:cNvPr id="18445" name="Picture 14" descr="YOU1.png"/>
          <p:cNvPicPr>
            <a:picLocks noChangeAspect="1" noChangeArrowheads="1"/>
          </p:cNvPicPr>
          <p:nvPr/>
        </p:nvPicPr>
        <p:blipFill>
          <a:blip r:embed="rId12" cstate="print"/>
          <a:srcRect/>
          <a:stretch>
            <a:fillRect/>
          </a:stretch>
        </p:blipFill>
        <p:spPr bwMode="auto">
          <a:xfrm>
            <a:off x="7380288" y="4437063"/>
            <a:ext cx="381000" cy="360362"/>
          </a:xfrm>
          <a:prstGeom prst="rect">
            <a:avLst/>
          </a:prstGeom>
          <a:noFill/>
          <a:ln w="9525">
            <a:noFill/>
            <a:miter lim="800000"/>
            <a:headEnd/>
            <a:tailEnd/>
          </a:ln>
        </p:spPr>
      </p:pic>
      <p:pic>
        <p:nvPicPr>
          <p:cNvPr id="14" name="Picture 2"/>
          <p:cNvPicPr>
            <a:picLocks noChangeAspect="1" noChangeArrowheads="1"/>
          </p:cNvPicPr>
          <p:nvPr/>
        </p:nvPicPr>
        <p:blipFill>
          <a:blip r:embed="rId13" cstate="print"/>
          <a:srcRect/>
          <a:stretch>
            <a:fillRect/>
          </a:stretch>
        </p:blipFill>
        <p:spPr bwMode="auto">
          <a:xfrm>
            <a:off x="2286000" y="4929188"/>
            <a:ext cx="923925" cy="1428750"/>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fld id="{104CDA3C-BFC0-4628-AD8C-A0583063677C}" type="slidenum">
              <a:rPr lang="en-ZA" smtClean="0"/>
              <a:pPr/>
              <a:t>25</a:t>
            </a:fld>
            <a:endParaRPr lang="en-ZA" dirty="0"/>
          </a:p>
        </p:txBody>
      </p:sp>
    </p:spTree>
    <p:extLst>
      <p:ext uri="{BB962C8B-B14F-4D97-AF65-F5344CB8AC3E}">
        <p14:creationId xmlns:p14="http://schemas.microsoft.com/office/powerpoint/2010/main" val="30312721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ZA" sz="2400" b="1" dirty="0" smtClean="0">
                <a:solidFill>
                  <a:srgbClr val="C00000"/>
                </a:solidFill>
                <a:latin typeface="+mn-lt"/>
              </a:rPr>
              <a:t>Chairperson’s overview (1)</a:t>
            </a:r>
            <a:endParaRPr lang="en-ZA" sz="2400" b="1" dirty="0">
              <a:solidFill>
                <a:schemeClr val="accent2"/>
              </a:solidFill>
              <a:latin typeface="+mn-lt"/>
            </a:endParaRPr>
          </a:p>
        </p:txBody>
      </p:sp>
      <p:sp>
        <p:nvSpPr>
          <p:cNvPr id="3" name="Content Placeholder 2"/>
          <p:cNvSpPr>
            <a:spLocks noGrp="1"/>
          </p:cNvSpPr>
          <p:nvPr>
            <p:ph idx="1"/>
          </p:nvPr>
        </p:nvSpPr>
        <p:spPr>
          <a:xfrm>
            <a:off x="457200" y="1973766"/>
            <a:ext cx="8229600" cy="4382584"/>
          </a:xfrm>
        </p:spPr>
        <p:txBody>
          <a:bodyPr>
            <a:normAutofit lnSpcReduction="10000"/>
          </a:bodyPr>
          <a:lstStyle/>
          <a:p>
            <a:pPr marL="457200" indent="-457200">
              <a:buAutoNum type="arabicPeriod"/>
            </a:pPr>
            <a:r>
              <a:rPr lang="en-ZA" sz="2000" dirty="0" smtClean="0"/>
              <a:t>In the past year the Commission provided an overview of its Constitutional mandate to promote, protect and monitor observance of human rights. </a:t>
            </a:r>
          </a:p>
          <a:p>
            <a:pPr marL="457200" indent="-457200">
              <a:buAutoNum type="arabicPeriod"/>
            </a:pPr>
            <a:endParaRPr lang="en-ZA" sz="2000" dirty="0" smtClean="0"/>
          </a:p>
          <a:p>
            <a:pPr marL="457200" indent="-457200">
              <a:buAutoNum type="arabicPeriod"/>
            </a:pPr>
            <a:r>
              <a:rPr lang="en-ZA" sz="2000" dirty="0" smtClean="0"/>
              <a:t>Developed a 5-year strategy underpinned by the recognition of the </a:t>
            </a:r>
            <a:r>
              <a:rPr lang="en-ZA" sz="2000" dirty="0"/>
              <a:t>country’s human rights environment and key </a:t>
            </a:r>
            <a:r>
              <a:rPr lang="en-ZA" sz="2000" dirty="0" smtClean="0"/>
              <a:t>challenges: inequality; poverty; unemployment and violence. </a:t>
            </a:r>
          </a:p>
          <a:p>
            <a:pPr marL="457200" indent="-457200">
              <a:buAutoNum type="arabicPeriod"/>
            </a:pPr>
            <a:endParaRPr lang="en-ZA" sz="2000" dirty="0" smtClean="0"/>
          </a:p>
          <a:p>
            <a:pPr marL="457200" indent="-457200">
              <a:buAutoNum type="arabicPeriod"/>
            </a:pPr>
            <a:r>
              <a:rPr lang="en-ZA" sz="2000" dirty="0" smtClean="0"/>
              <a:t>Intensifying </a:t>
            </a:r>
            <a:r>
              <a:rPr lang="en-ZA" sz="2000" dirty="0"/>
              <a:t>monitoring efforts in terms of the international and regional human rights instruments</a:t>
            </a:r>
            <a:r>
              <a:rPr lang="en-ZA" sz="2000" dirty="0" smtClean="0"/>
              <a:t>.</a:t>
            </a:r>
          </a:p>
          <a:p>
            <a:pPr marL="457200" indent="-457200">
              <a:buAutoNum type="arabicPeriod"/>
            </a:pPr>
            <a:endParaRPr lang="en-ZA" sz="2000" dirty="0" smtClean="0"/>
          </a:p>
          <a:p>
            <a:pPr marL="457200" indent="-457200">
              <a:buAutoNum type="arabicPeriod"/>
            </a:pPr>
            <a:r>
              <a:rPr lang="en-ZA" sz="2000" dirty="0" smtClean="0"/>
              <a:t>Covid-19 human rights implications and Commission’s strategic interventions.  </a:t>
            </a:r>
            <a:endParaRPr lang="en-ZA" sz="2000" dirty="0"/>
          </a:p>
          <a:p>
            <a:pPr marL="457200" indent="-457200">
              <a:buAutoNum type="arabicPeriod"/>
            </a:pPr>
            <a:endParaRPr lang="en-ZA" sz="2000" dirty="0" smtClean="0"/>
          </a:p>
        </p:txBody>
      </p:sp>
      <p:pic>
        <p:nvPicPr>
          <p:cNvPr id="4" name="Picture 4"/>
          <p:cNvPicPr>
            <a:picLocks noChangeAspect="1" noChangeArrowheads="1"/>
          </p:cNvPicPr>
          <p:nvPr/>
        </p:nvPicPr>
        <p:blipFill>
          <a:blip r:embed="rId3" cstate="print"/>
          <a:srcRect/>
          <a:stretch>
            <a:fillRect/>
          </a:stretch>
        </p:blipFill>
        <p:spPr bwMode="auto">
          <a:xfrm>
            <a:off x="228600" y="228601"/>
            <a:ext cx="1143000" cy="15001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3</a:t>
            </a:fld>
            <a:endParaRPr lang="en-ZA" dirty="0"/>
          </a:p>
        </p:txBody>
      </p:sp>
    </p:spTree>
    <p:extLst>
      <p:ext uri="{BB962C8B-B14F-4D97-AF65-F5344CB8AC3E}">
        <p14:creationId xmlns:p14="http://schemas.microsoft.com/office/powerpoint/2010/main" val="184711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143000"/>
          </a:xfrm>
        </p:spPr>
        <p:txBody>
          <a:bodyPr>
            <a:normAutofit/>
          </a:bodyPr>
          <a:lstStyle/>
          <a:p>
            <a:r>
              <a:rPr lang="en-ZA" sz="2400" b="1" dirty="0" smtClean="0">
                <a:solidFill>
                  <a:srgbClr val="C00000"/>
                </a:solidFill>
                <a:latin typeface="+mn-lt"/>
              </a:rPr>
              <a:t>Chairperson’s overview (2) </a:t>
            </a:r>
            <a:endParaRPr lang="en-ZA" sz="2400" b="1" dirty="0">
              <a:solidFill>
                <a:schemeClr val="accent2"/>
              </a:solidFill>
              <a:latin typeface="+mn-lt"/>
            </a:endParaRPr>
          </a:p>
        </p:txBody>
      </p:sp>
      <p:sp>
        <p:nvSpPr>
          <p:cNvPr id="3" name="Content Placeholder 2"/>
          <p:cNvSpPr>
            <a:spLocks noGrp="1"/>
          </p:cNvSpPr>
          <p:nvPr>
            <p:ph idx="1"/>
          </p:nvPr>
        </p:nvSpPr>
        <p:spPr>
          <a:xfrm>
            <a:off x="457200" y="1950245"/>
            <a:ext cx="8229600" cy="4298155"/>
          </a:xfrm>
        </p:spPr>
        <p:txBody>
          <a:bodyPr>
            <a:noAutofit/>
          </a:bodyPr>
          <a:lstStyle/>
          <a:p>
            <a:pPr marL="457200" indent="-457200">
              <a:buFont typeface="+mj-lt"/>
              <a:buAutoNum type="arabicPeriod" startAt="5"/>
            </a:pPr>
            <a:r>
              <a:rPr lang="en-ZA" sz="2000" dirty="0" smtClean="0"/>
              <a:t>Resources constraints.</a:t>
            </a:r>
          </a:p>
          <a:p>
            <a:pPr marL="457200" indent="-457200">
              <a:buFont typeface="+mj-lt"/>
              <a:buAutoNum type="arabicPeriod" startAt="5"/>
            </a:pPr>
            <a:endParaRPr lang="en-ZA" sz="2000" dirty="0" smtClean="0"/>
          </a:p>
          <a:p>
            <a:pPr marL="457200" indent="-457200">
              <a:buFont typeface="+mj-lt"/>
              <a:buAutoNum type="arabicPeriod" startAt="5"/>
            </a:pPr>
            <a:r>
              <a:rPr lang="en-ZA" sz="2000" dirty="0" smtClean="0"/>
              <a:t>Responsiveness </a:t>
            </a:r>
            <a:r>
              <a:rPr lang="en-ZA" sz="2000" dirty="0"/>
              <a:t>of government </a:t>
            </a:r>
            <a:r>
              <a:rPr lang="en-ZA" sz="2000" dirty="0" smtClean="0"/>
              <a:t>to Covid-19 interventions and implementation </a:t>
            </a:r>
            <a:r>
              <a:rPr lang="en-ZA" sz="2000" dirty="0"/>
              <a:t>of </a:t>
            </a:r>
            <a:r>
              <a:rPr lang="en-ZA" sz="2000" dirty="0" smtClean="0"/>
              <a:t>broader SAHRC recommendations.</a:t>
            </a:r>
            <a:endParaRPr lang="en-ZA" sz="2000" dirty="0"/>
          </a:p>
          <a:p>
            <a:pPr marL="457200" indent="-457200">
              <a:buFont typeface="+mj-lt"/>
              <a:buAutoNum type="arabicPeriod" startAt="7"/>
            </a:pPr>
            <a:endParaRPr lang="en-ZA" sz="2000" dirty="0" smtClean="0"/>
          </a:p>
          <a:p>
            <a:pPr marL="457200" indent="-457200">
              <a:buFont typeface="+mj-lt"/>
              <a:buAutoNum type="arabicPeriod" startAt="7"/>
            </a:pPr>
            <a:r>
              <a:rPr lang="en-ZA" sz="2000" dirty="0" smtClean="0"/>
              <a:t>Appeal for greater engagement and interaction between the Commission and Portfolio Committee, especially so in the context of S181 of the Constitution:</a:t>
            </a:r>
          </a:p>
          <a:p>
            <a:pPr marL="857250" lvl="1" indent="-457200">
              <a:buFont typeface="+mj-lt"/>
              <a:buAutoNum type="alphaLcParenR"/>
            </a:pPr>
            <a:r>
              <a:rPr lang="en-ZA" sz="1900" dirty="0" smtClean="0"/>
              <a:t>Independence</a:t>
            </a:r>
            <a:r>
              <a:rPr lang="en-ZA" sz="1900" dirty="0"/>
              <a:t>, Accountability, Oversight</a:t>
            </a:r>
          </a:p>
          <a:p>
            <a:pPr marL="857250" lvl="1" indent="-457200">
              <a:buFont typeface="+mj-lt"/>
              <a:buAutoNum type="alphaLcParenR"/>
            </a:pPr>
            <a:r>
              <a:rPr lang="en-ZA" sz="1900" dirty="0"/>
              <a:t>Assistance and protection from other organs of state</a:t>
            </a:r>
          </a:p>
          <a:p>
            <a:pPr marL="857250" lvl="1" indent="-457200">
              <a:buFont typeface="+mj-lt"/>
              <a:buAutoNum type="alphaLcParenR"/>
            </a:pPr>
            <a:r>
              <a:rPr lang="en-ZA" sz="1900" dirty="0"/>
              <a:t>Holding the Executive accountable     </a:t>
            </a:r>
          </a:p>
          <a:p>
            <a:pPr marL="457200" indent="-457200">
              <a:buFont typeface="Arial" pitchFamily="34" charset="0"/>
              <a:buAutoNum type="arabicPeriod" startAt="7"/>
            </a:pPr>
            <a:endParaRPr lang="en-ZA" sz="2000" dirty="0" smtClean="0"/>
          </a:p>
          <a:p>
            <a:pPr marL="457200" indent="-457200">
              <a:buFont typeface="Arial" pitchFamily="34" charset="0"/>
              <a:buAutoNum type="arabicPeriod" startAt="7"/>
            </a:pPr>
            <a:endParaRPr lang="en-ZA" sz="2000" dirty="0" smtClean="0"/>
          </a:p>
        </p:txBody>
      </p:sp>
      <p:pic>
        <p:nvPicPr>
          <p:cNvPr id="4" name="Picture 4"/>
          <p:cNvPicPr>
            <a:picLocks noChangeAspect="1" noChangeArrowheads="1"/>
          </p:cNvPicPr>
          <p:nvPr/>
        </p:nvPicPr>
        <p:blipFill>
          <a:blip r:embed="rId3" cstate="print"/>
          <a:srcRect/>
          <a:stretch>
            <a:fillRect/>
          </a:stretch>
        </p:blipFill>
        <p:spPr bwMode="auto">
          <a:xfrm>
            <a:off x="228600" y="228601"/>
            <a:ext cx="1143000" cy="15001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4</a:t>
            </a:fld>
            <a:endParaRPr lang="en-ZA" dirty="0"/>
          </a:p>
        </p:txBody>
      </p:sp>
    </p:spTree>
    <p:extLst>
      <p:ext uri="{BB962C8B-B14F-4D97-AF65-F5344CB8AC3E}">
        <p14:creationId xmlns:p14="http://schemas.microsoft.com/office/powerpoint/2010/main" val="4060916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srcRect/>
          <a:stretch>
            <a:fillRect/>
          </a:stretch>
        </p:blipFill>
        <p:spPr bwMode="auto">
          <a:xfrm>
            <a:off x="142875" y="1214438"/>
            <a:ext cx="1652588" cy="2160587"/>
          </a:xfrm>
          <a:prstGeom prst="rect">
            <a:avLst/>
          </a:prstGeom>
          <a:noFill/>
          <a:ln w="9525">
            <a:noFill/>
            <a:miter lim="800000"/>
            <a:headEnd/>
            <a:tailEnd/>
          </a:ln>
        </p:spPr>
      </p:pic>
      <p:sp>
        <p:nvSpPr>
          <p:cNvPr id="3076" name="Rectangle 3"/>
          <p:cNvSpPr>
            <a:spLocks noGrp="1" noChangeArrowheads="1"/>
          </p:cNvSpPr>
          <p:nvPr>
            <p:ph type="subTitle" idx="1"/>
          </p:nvPr>
        </p:nvSpPr>
        <p:spPr>
          <a:xfrm>
            <a:off x="1981200" y="1219200"/>
            <a:ext cx="6858000" cy="2895600"/>
          </a:xfrm>
        </p:spPr>
        <p:txBody>
          <a:bodyPr>
            <a:normAutofit/>
          </a:bodyPr>
          <a:lstStyle/>
          <a:p>
            <a:endParaRPr lang="en-US" sz="2400" b="1" dirty="0" smtClean="0">
              <a:solidFill>
                <a:srgbClr val="C00000"/>
              </a:solidFill>
            </a:endParaRPr>
          </a:p>
          <a:p>
            <a:r>
              <a:rPr lang="en-US" sz="2800" b="1" dirty="0" smtClean="0">
                <a:solidFill>
                  <a:srgbClr val="C00000"/>
                </a:solidFill>
              </a:rPr>
              <a:t>Overview of Strategic Plan 2020 – 2025</a:t>
            </a:r>
          </a:p>
          <a:p>
            <a:r>
              <a:rPr lang="en-US" sz="2800" b="1" dirty="0" smtClean="0">
                <a:solidFill>
                  <a:srgbClr val="C00000"/>
                </a:solidFill>
              </a:rPr>
              <a:t>And </a:t>
            </a:r>
          </a:p>
          <a:p>
            <a:r>
              <a:rPr lang="en-US" sz="2800" b="1" dirty="0" smtClean="0">
                <a:solidFill>
                  <a:srgbClr val="C00000"/>
                </a:solidFill>
              </a:rPr>
              <a:t>Annual Performance Plan 2020 - 2021</a:t>
            </a:r>
          </a:p>
        </p:txBody>
      </p:sp>
      <p:pic>
        <p:nvPicPr>
          <p:cNvPr id="3077" name="Picture 5"/>
          <p:cNvPicPr>
            <a:picLocks noChangeAspect="1" noChangeArrowheads="1"/>
          </p:cNvPicPr>
          <p:nvPr/>
        </p:nvPicPr>
        <p:blipFill>
          <a:blip r:embed="rId4" cstate="print"/>
          <a:srcRect/>
          <a:stretch>
            <a:fillRect/>
          </a:stretch>
        </p:blipFill>
        <p:spPr bwMode="auto">
          <a:xfrm>
            <a:off x="5072063" y="4929188"/>
            <a:ext cx="952500" cy="1428750"/>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6000750" y="4929188"/>
            <a:ext cx="952500" cy="1428750"/>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4143375" y="4929188"/>
            <a:ext cx="952500" cy="1428750"/>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3214688" y="4929188"/>
            <a:ext cx="952500" cy="1428750"/>
          </a:xfrm>
          <a:prstGeom prst="rect">
            <a:avLst/>
          </a:prstGeom>
          <a:noFill/>
          <a:ln w="9525">
            <a:noFill/>
            <a:miter lim="800000"/>
            <a:headEnd/>
            <a:tailEnd/>
          </a:ln>
        </p:spPr>
      </p:pic>
      <p:pic>
        <p:nvPicPr>
          <p:cNvPr id="3081" name="Picture 9"/>
          <p:cNvPicPr>
            <a:picLocks noChangeAspect="1" noChangeArrowheads="1"/>
          </p:cNvPicPr>
          <p:nvPr/>
        </p:nvPicPr>
        <p:blipFill>
          <a:blip r:embed="rId8" cstate="print"/>
          <a:srcRect/>
          <a:stretch>
            <a:fillRect/>
          </a:stretch>
        </p:blipFill>
        <p:spPr bwMode="auto">
          <a:xfrm>
            <a:off x="2262178" y="4929188"/>
            <a:ext cx="952500" cy="1428750"/>
          </a:xfrm>
          <a:prstGeom prst="rect">
            <a:avLst/>
          </a:prstGeom>
          <a:noFill/>
          <a:ln w="9525">
            <a:noFill/>
            <a:miter lim="800000"/>
            <a:headEnd/>
            <a:tailEnd/>
          </a:ln>
        </p:spPr>
      </p:pic>
      <p:pic>
        <p:nvPicPr>
          <p:cNvPr id="3082" name="Picture 10"/>
          <p:cNvPicPr>
            <a:picLocks noChangeAspect="1" noChangeArrowheads="1"/>
          </p:cNvPicPr>
          <p:nvPr/>
        </p:nvPicPr>
        <p:blipFill>
          <a:blip r:embed="rId9" cstate="print"/>
          <a:srcRect/>
          <a:stretch>
            <a:fillRect/>
          </a:stretch>
        </p:blipFill>
        <p:spPr bwMode="auto">
          <a:xfrm>
            <a:off x="6858000" y="4929188"/>
            <a:ext cx="952500" cy="14287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104CDA3C-BFC0-4628-AD8C-A0583063677C}" type="slidenum">
              <a:rPr lang="en-ZA" smtClean="0"/>
              <a:pPr/>
              <a:t>5</a:t>
            </a:fld>
            <a:endParaRPr lang="en-ZA" dirty="0"/>
          </a:p>
        </p:txBody>
      </p:sp>
      <p:pic>
        <p:nvPicPr>
          <p:cNvPr id="12" name="Picture 5"/>
          <p:cNvPicPr>
            <a:picLocks noChangeAspect="1" noChangeArrowheads="1"/>
          </p:cNvPicPr>
          <p:nvPr/>
        </p:nvPicPr>
        <p:blipFill>
          <a:blip r:embed="rId10" cstate="print"/>
          <a:srcRect/>
          <a:stretch>
            <a:fillRect/>
          </a:stretch>
        </p:blipFill>
        <p:spPr bwMode="auto">
          <a:xfrm>
            <a:off x="5072063" y="4929188"/>
            <a:ext cx="952500" cy="1428750"/>
          </a:xfrm>
          <a:prstGeom prst="rect">
            <a:avLst/>
          </a:prstGeom>
          <a:noFill/>
          <a:ln w="9525">
            <a:noFill/>
            <a:miter lim="800000"/>
            <a:headEnd/>
            <a:tailEnd/>
          </a:ln>
        </p:spPr>
      </p:pic>
      <p:pic>
        <p:nvPicPr>
          <p:cNvPr id="13" name="Picture 6"/>
          <p:cNvPicPr>
            <a:picLocks noChangeAspect="1" noChangeArrowheads="1"/>
          </p:cNvPicPr>
          <p:nvPr/>
        </p:nvPicPr>
        <p:blipFill>
          <a:blip r:embed="rId11" cstate="print"/>
          <a:srcRect/>
          <a:stretch>
            <a:fillRect/>
          </a:stretch>
        </p:blipFill>
        <p:spPr bwMode="auto">
          <a:xfrm>
            <a:off x="6000750" y="4929188"/>
            <a:ext cx="952500" cy="1428750"/>
          </a:xfrm>
          <a:prstGeom prst="rect">
            <a:avLst/>
          </a:prstGeom>
          <a:noFill/>
          <a:ln w="9525">
            <a:noFill/>
            <a:miter lim="800000"/>
            <a:headEnd/>
            <a:tailEnd/>
          </a:ln>
        </p:spPr>
      </p:pic>
      <p:pic>
        <p:nvPicPr>
          <p:cNvPr id="14" name="Picture 7"/>
          <p:cNvPicPr>
            <a:picLocks noChangeAspect="1" noChangeArrowheads="1"/>
          </p:cNvPicPr>
          <p:nvPr/>
        </p:nvPicPr>
        <p:blipFill>
          <a:blip r:embed="rId12" cstate="print"/>
          <a:srcRect/>
          <a:stretch>
            <a:fillRect/>
          </a:stretch>
        </p:blipFill>
        <p:spPr bwMode="auto">
          <a:xfrm>
            <a:off x="4143375" y="4929188"/>
            <a:ext cx="952500" cy="1428750"/>
          </a:xfrm>
          <a:prstGeom prst="rect">
            <a:avLst/>
          </a:prstGeom>
          <a:noFill/>
          <a:ln w="9525">
            <a:noFill/>
            <a:miter lim="800000"/>
            <a:headEnd/>
            <a:tailEnd/>
          </a:ln>
        </p:spPr>
      </p:pic>
      <p:pic>
        <p:nvPicPr>
          <p:cNvPr id="15" name="Picture 8"/>
          <p:cNvPicPr>
            <a:picLocks noChangeAspect="1" noChangeArrowheads="1"/>
          </p:cNvPicPr>
          <p:nvPr/>
        </p:nvPicPr>
        <p:blipFill>
          <a:blip r:embed="rId13" cstate="print"/>
          <a:srcRect/>
          <a:stretch>
            <a:fillRect/>
          </a:stretch>
        </p:blipFill>
        <p:spPr bwMode="auto">
          <a:xfrm>
            <a:off x="3214688" y="4929188"/>
            <a:ext cx="952500" cy="1428750"/>
          </a:xfrm>
          <a:prstGeom prst="rect">
            <a:avLst/>
          </a:prstGeom>
          <a:noFill/>
          <a:ln w="9525">
            <a:noFill/>
            <a:miter lim="800000"/>
            <a:headEnd/>
            <a:tailEnd/>
          </a:ln>
        </p:spPr>
      </p:pic>
      <p:pic>
        <p:nvPicPr>
          <p:cNvPr id="16" name="Picture 10"/>
          <p:cNvPicPr>
            <a:picLocks noChangeAspect="1" noChangeArrowheads="1"/>
          </p:cNvPicPr>
          <p:nvPr/>
        </p:nvPicPr>
        <p:blipFill>
          <a:blip r:embed="rId9" cstate="print"/>
          <a:srcRect/>
          <a:stretch>
            <a:fillRect/>
          </a:stretch>
        </p:blipFill>
        <p:spPr bwMode="auto">
          <a:xfrm>
            <a:off x="6858000" y="4929188"/>
            <a:ext cx="952500" cy="1428750"/>
          </a:xfrm>
          <a:prstGeom prst="rect">
            <a:avLst/>
          </a:prstGeom>
          <a:noFill/>
          <a:ln w="9525">
            <a:noFill/>
            <a:miter lim="800000"/>
            <a:headEnd/>
            <a:tailEnd/>
          </a:ln>
        </p:spPr>
      </p:pic>
      <p:pic>
        <p:nvPicPr>
          <p:cNvPr id="17" name="Picture 2"/>
          <p:cNvPicPr>
            <a:picLocks noChangeAspect="1" noChangeArrowheads="1"/>
          </p:cNvPicPr>
          <p:nvPr/>
        </p:nvPicPr>
        <p:blipFill>
          <a:blip r:embed="rId14" cstate="print"/>
          <a:srcRect/>
          <a:stretch>
            <a:fillRect/>
          </a:stretch>
        </p:blipFill>
        <p:spPr bwMode="auto">
          <a:xfrm>
            <a:off x="2286000" y="4929188"/>
            <a:ext cx="923925" cy="1428750"/>
          </a:xfrm>
          <a:prstGeom prst="rect">
            <a:avLst/>
          </a:prstGeom>
          <a:noFill/>
          <a:ln w="9525">
            <a:noFill/>
            <a:miter lim="800000"/>
            <a:headEnd/>
            <a:tailEnd/>
          </a:ln>
        </p:spPr>
      </p:pic>
    </p:spTree>
    <p:extLst>
      <p:ext uri="{BB962C8B-B14F-4D97-AF65-F5344CB8AC3E}">
        <p14:creationId xmlns:p14="http://schemas.microsoft.com/office/powerpoint/2010/main" val="4064438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rmAutofit/>
          </a:bodyPr>
          <a:lstStyle/>
          <a:p>
            <a:r>
              <a:rPr lang="en-ZA" sz="2400" b="1" dirty="0" smtClean="0">
                <a:solidFill>
                  <a:schemeClr val="accent2"/>
                </a:solidFill>
              </a:rPr>
              <a:t>Overview of Strategic Plan </a:t>
            </a:r>
            <a:br>
              <a:rPr lang="en-ZA" sz="2400" b="1" dirty="0" smtClean="0">
                <a:solidFill>
                  <a:schemeClr val="accent2"/>
                </a:solidFill>
              </a:rPr>
            </a:br>
            <a:r>
              <a:rPr lang="en-ZA" sz="2400" b="1" dirty="0" smtClean="0"/>
              <a:t>Human Rights Priority Areas</a:t>
            </a:r>
            <a:endParaRPr lang="en-ZA" sz="2400" b="1" dirty="0">
              <a:latin typeface="+mn-lt"/>
            </a:endParaRPr>
          </a:p>
        </p:txBody>
      </p:sp>
      <p:sp>
        <p:nvSpPr>
          <p:cNvPr id="3" name="Content Placeholder 2"/>
          <p:cNvSpPr>
            <a:spLocks noGrp="1"/>
          </p:cNvSpPr>
          <p:nvPr>
            <p:ph idx="1"/>
          </p:nvPr>
        </p:nvSpPr>
        <p:spPr>
          <a:xfrm>
            <a:off x="381000" y="2057400"/>
            <a:ext cx="8229600" cy="3657600"/>
          </a:xfrm>
        </p:spPr>
        <p:txBody>
          <a:bodyPr>
            <a:normAutofit/>
          </a:bodyPr>
          <a:lstStyle/>
          <a:p>
            <a:pPr marL="457200" indent="-457200">
              <a:buAutoNum type="arabicPeriod"/>
            </a:pPr>
            <a:endParaRPr lang="en-US" sz="2000" dirty="0" smtClean="0"/>
          </a:p>
          <a:p>
            <a:pPr marL="457200" indent="-457200">
              <a:buAutoNum type="arabicPeriod"/>
            </a:pPr>
            <a:r>
              <a:rPr lang="en-US" sz="2000" dirty="0" smtClean="0"/>
              <a:t>Pro-Human Rights Budgeting</a:t>
            </a:r>
          </a:p>
          <a:p>
            <a:pPr marL="457200" indent="-457200">
              <a:buAutoNum type="arabicPeriod"/>
            </a:pPr>
            <a:r>
              <a:rPr lang="en-US" sz="2000" dirty="0" smtClean="0"/>
              <a:t>Good Governance, Anti-Corruption and Human Rights</a:t>
            </a:r>
          </a:p>
          <a:p>
            <a:pPr marL="457200" indent="-457200">
              <a:buAutoNum type="arabicPeriod"/>
            </a:pPr>
            <a:r>
              <a:rPr lang="en-US" sz="2000" dirty="0" smtClean="0"/>
              <a:t>Right to Healthcare</a:t>
            </a:r>
          </a:p>
          <a:p>
            <a:pPr marL="457200" indent="-457200">
              <a:buAutoNum type="arabicPeriod"/>
            </a:pPr>
            <a:r>
              <a:rPr lang="en-US" sz="2000" dirty="0" smtClean="0"/>
              <a:t>Right to Education</a:t>
            </a:r>
          </a:p>
          <a:p>
            <a:pPr marL="457200" indent="-457200">
              <a:buAutoNum type="arabicPeriod"/>
            </a:pPr>
            <a:r>
              <a:rPr lang="en-US" sz="2000" dirty="0" smtClean="0"/>
              <a:t>Human Settlements, Water and Sanitation</a:t>
            </a:r>
          </a:p>
          <a:p>
            <a:pPr marL="457200" indent="-457200">
              <a:buAutoNum type="arabicPeriod"/>
            </a:pPr>
            <a:r>
              <a:rPr lang="en-US" sz="2000" dirty="0" smtClean="0"/>
              <a:t>Right to Land</a:t>
            </a:r>
          </a:p>
          <a:p>
            <a:pPr marL="457200" indent="-457200">
              <a:buAutoNum type="arabicPeriod"/>
            </a:pPr>
            <a:r>
              <a:rPr lang="en-US" sz="2000" dirty="0" smtClean="0"/>
              <a:t>Environment </a:t>
            </a:r>
          </a:p>
          <a:p>
            <a:pPr marL="457200" indent="-457200">
              <a:buAutoNum type="arabicPeriod"/>
            </a:pPr>
            <a:r>
              <a:rPr lang="en-US" sz="2000" dirty="0" smtClean="0"/>
              <a:t>National Preventive Mechanism under the OPCAT</a:t>
            </a:r>
          </a:p>
          <a:p>
            <a:pPr marL="457200" indent="-457200">
              <a:buAutoNum type="arabicPeriod"/>
            </a:pPr>
            <a:endParaRPr lang="en-US" sz="2000" dirty="0" smtClean="0"/>
          </a:p>
          <a:p>
            <a:pPr marL="457200" indent="-457200">
              <a:buFont typeface="+mj-lt"/>
              <a:buAutoNum type="arabicPeriod"/>
            </a:pPr>
            <a:endParaRPr lang="en-ZA" sz="2000" dirty="0" smtClean="0"/>
          </a:p>
        </p:txBody>
      </p:sp>
      <p:pic>
        <p:nvPicPr>
          <p:cNvPr id="4" name="Picture 4"/>
          <p:cNvPicPr>
            <a:picLocks noChangeAspect="1" noChangeArrowheads="1"/>
          </p:cNvPicPr>
          <p:nvPr/>
        </p:nvPicPr>
        <p:blipFill>
          <a:blip r:embed="rId3" cstate="print"/>
          <a:srcRect/>
          <a:stretch>
            <a:fillRect/>
          </a:stretch>
        </p:blipFill>
        <p:spPr bwMode="auto">
          <a:xfrm>
            <a:off x="152400" y="304800"/>
            <a:ext cx="12954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6</a:t>
            </a:fld>
            <a:endParaRPr lang="en-ZA" dirty="0"/>
          </a:p>
        </p:txBody>
      </p:sp>
    </p:spTree>
    <p:extLst>
      <p:ext uri="{BB962C8B-B14F-4D97-AF65-F5344CB8AC3E}">
        <p14:creationId xmlns:p14="http://schemas.microsoft.com/office/powerpoint/2010/main" val="277090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rmAutofit/>
          </a:bodyPr>
          <a:lstStyle/>
          <a:p>
            <a:r>
              <a:rPr lang="en-ZA" sz="2400" b="1" dirty="0" smtClean="0">
                <a:solidFill>
                  <a:schemeClr val="accent2"/>
                </a:solidFill>
              </a:rPr>
              <a:t>Overview of Strategic Plan</a:t>
            </a:r>
            <a:br>
              <a:rPr lang="en-ZA" sz="2400" b="1" dirty="0" smtClean="0">
                <a:solidFill>
                  <a:schemeClr val="accent2"/>
                </a:solidFill>
              </a:rPr>
            </a:br>
            <a:r>
              <a:rPr lang="en-ZA" sz="2400" b="1" dirty="0"/>
              <a:t>P</a:t>
            </a:r>
            <a:r>
              <a:rPr lang="en-ZA" sz="2400" b="1" dirty="0" smtClean="0"/>
              <a:t>riority Transversal Issues</a:t>
            </a:r>
            <a:endParaRPr lang="en-ZA" sz="2400" b="1" dirty="0">
              <a:latin typeface="+mn-lt"/>
            </a:endParaRPr>
          </a:p>
        </p:txBody>
      </p:sp>
      <p:sp>
        <p:nvSpPr>
          <p:cNvPr id="3" name="Content Placeholder 2"/>
          <p:cNvSpPr>
            <a:spLocks noGrp="1"/>
          </p:cNvSpPr>
          <p:nvPr>
            <p:ph idx="1"/>
          </p:nvPr>
        </p:nvSpPr>
        <p:spPr>
          <a:xfrm>
            <a:off x="381000" y="2057400"/>
            <a:ext cx="8229600" cy="3657600"/>
          </a:xfrm>
        </p:spPr>
        <p:txBody>
          <a:bodyPr>
            <a:normAutofit/>
          </a:bodyPr>
          <a:lstStyle/>
          <a:p>
            <a:pPr marL="457200" indent="-457200">
              <a:buAutoNum type="arabicPeriod"/>
            </a:pPr>
            <a:endParaRPr lang="en-US" sz="2000" dirty="0" smtClean="0"/>
          </a:p>
          <a:p>
            <a:pPr marL="457200" indent="-457200">
              <a:buAutoNum type="arabicPeriod"/>
            </a:pPr>
            <a:r>
              <a:rPr lang="en-US" sz="2000" dirty="0" smtClean="0"/>
              <a:t>Inequality</a:t>
            </a:r>
          </a:p>
          <a:p>
            <a:pPr marL="457200" indent="-457200">
              <a:buAutoNum type="arabicPeriod"/>
            </a:pPr>
            <a:r>
              <a:rPr lang="en-US" sz="2000" dirty="0" smtClean="0"/>
              <a:t>Children </a:t>
            </a:r>
          </a:p>
          <a:p>
            <a:pPr marL="457200" indent="-457200">
              <a:buAutoNum type="arabicPeriod"/>
            </a:pPr>
            <a:r>
              <a:rPr lang="en-US" sz="2000" dirty="0" smtClean="0"/>
              <a:t>Gender </a:t>
            </a:r>
          </a:p>
          <a:p>
            <a:pPr marL="457200" indent="-457200">
              <a:buAutoNum type="arabicPeriod"/>
            </a:pPr>
            <a:r>
              <a:rPr lang="en-US" sz="2000" dirty="0" smtClean="0"/>
              <a:t>Disability </a:t>
            </a:r>
          </a:p>
          <a:p>
            <a:pPr marL="457200" indent="-457200">
              <a:buAutoNum type="arabicPeriod"/>
            </a:pPr>
            <a:r>
              <a:rPr lang="en-US" sz="2000" dirty="0" smtClean="0"/>
              <a:t>Older Persons</a:t>
            </a:r>
          </a:p>
          <a:p>
            <a:pPr marL="457200" indent="-457200">
              <a:buAutoNum type="arabicPeriod"/>
            </a:pPr>
            <a:r>
              <a:rPr lang="en-US" sz="2000" dirty="0" smtClean="0"/>
              <a:t>Migrants</a:t>
            </a:r>
          </a:p>
          <a:p>
            <a:pPr marL="457200" indent="-457200">
              <a:buAutoNum type="arabicPeriod"/>
            </a:pPr>
            <a:r>
              <a:rPr lang="en-US" sz="2000" dirty="0" smtClean="0"/>
              <a:t>Business and Human Rights </a:t>
            </a:r>
          </a:p>
          <a:p>
            <a:pPr marL="457200" indent="-457200">
              <a:buAutoNum type="arabicPeriod"/>
            </a:pPr>
            <a:endParaRPr lang="en-US" sz="2000" dirty="0" smtClean="0"/>
          </a:p>
          <a:p>
            <a:pPr marL="457200" indent="-457200">
              <a:buFont typeface="+mj-lt"/>
              <a:buAutoNum type="arabicPeriod"/>
            </a:pPr>
            <a:endParaRPr lang="en-ZA" sz="2000" dirty="0" smtClean="0"/>
          </a:p>
        </p:txBody>
      </p:sp>
      <p:pic>
        <p:nvPicPr>
          <p:cNvPr id="4" name="Picture 4"/>
          <p:cNvPicPr>
            <a:picLocks noChangeAspect="1" noChangeArrowheads="1"/>
          </p:cNvPicPr>
          <p:nvPr/>
        </p:nvPicPr>
        <p:blipFill>
          <a:blip r:embed="rId3" cstate="print"/>
          <a:srcRect/>
          <a:stretch>
            <a:fillRect/>
          </a:stretch>
        </p:blipFill>
        <p:spPr bwMode="auto">
          <a:xfrm>
            <a:off x="152400" y="304800"/>
            <a:ext cx="12954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7</a:t>
            </a:fld>
            <a:endParaRPr lang="en-ZA" dirty="0"/>
          </a:p>
        </p:txBody>
      </p:sp>
    </p:spTree>
    <p:extLst>
      <p:ext uri="{BB962C8B-B14F-4D97-AF65-F5344CB8AC3E}">
        <p14:creationId xmlns:p14="http://schemas.microsoft.com/office/powerpoint/2010/main" val="3426205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rmAutofit fontScale="90000"/>
          </a:bodyPr>
          <a:lstStyle/>
          <a:p>
            <a:r>
              <a:rPr lang="en-ZA" sz="2400" b="1" dirty="0" smtClean="0">
                <a:solidFill>
                  <a:schemeClr val="accent2"/>
                </a:solidFill>
              </a:rPr>
              <a:t>Overview of Strategic Plan </a:t>
            </a:r>
            <a:br>
              <a:rPr lang="en-ZA" sz="2400" b="1" dirty="0" smtClean="0">
                <a:solidFill>
                  <a:schemeClr val="accent2"/>
                </a:solidFill>
              </a:rPr>
            </a:br>
            <a:r>
              <a:rPr lang="en-ZA" sz="2400" b="1" dirty="0" smtClean="0">
                <a:solidFill>
                  <a:schemeClr val="accent2"/>
                </a:solidFill>
              </a:rPr>
              <a:t>and </a:t>
            </a:r>
            <a:br>
              <a:rPr lang="en-ZA" sz="2400" b="1" dirty="0" smtClean="0">
                <a:solidFill>
                  <a:schemeClr val="accent2"/>
                </a:solidFill>
              </a:rPr>
            </a:br>
            <a:r>
              <a:rPr lang="en-ZA" sz="2400" b="1" dirty="0" smtClean="0">
                <a:solidFill>
                  <a:schemeClr val="accent2"/>
                </a:solidFill>
              </a:rPr>
              <a:t>Annual Performance Plan</a:t>
            </a:r>
            <a:br>
              <a:rPr lang="en-ZA" sz="2400" b="1" dirty="0" smtClean="0">
                <a:solidFill>
                  <a:schemeClr val="accent2"/>
                </a:solidFill>
              </a:rPr>
            </a:br>
            <a:r>
              <a:rPr lang="en-ZA" sz="2400" b="1" dirty="0" smtClean="0"/>
              <a:t>Promotion Strategies and Deliverables</a:t>
            </a:r>
            <a:endParaRPr lang="en-ZA" sz="2400" b="1" dirty="0">
              <a:latin typeface="+mn-lt"/>
            </a:endParaRPr>
          </a:p>
        </p:txBody>
      </p:sp>
      <p:sp>
        <p:nvSpPr>
          <p:cNvPr id="3" name="Content Placeholder 2"/>
          <p:cNvSpPr>
            <a:spLocks noGrp="1"/>
          </p:cNvSpPr>
          <p:nvPr>
            <p:ph idx="1"/>
          </p:nvPr>
        </p:nvSpPr>
        <p:spPr>
          <a:xfrm>
            <a:off x="381000" y="2057400"/>
            <a:ext cx="8229600" cy="3657600"/>
          </a:xfrm>
        </p:spPr>
        <p:txBody>
          <a:bodyPr>
            <a:normAutofit lnSpcReduction="10000"/>
          </a:bodyPr>
          <a:lstStyle/>
          <a:p>
            <a:pPr marL="457200" indent="-457200">
              <a:buAutoNum type="arabicPeriod"/>
            </a:pPr>
            <a:endParaRPr lang="en-US" sz="2000" dirty="0" smtClean="0"/>
          </a:p>
          <a:p>
            <a:pPr marL="457200" indent="-457200">
              <a:buAutoNum type="arabicPeriod"/>
            </a:pPr>
            <a:r>
              <a:rPr lang="en-US" sz="2000" dirty="0" smtClean="0"/>
              <a:t>High impact engagements to influence legislation, policy and service delivery improvements.</a:t>
            </a:r>
          </a:p>
          <a:p>
            <a:pPr marL="457200" indent="-457200">
              <a:buAutoNum type="arabicPeriod"/>
            </a:pPr>
            <a:endParaRPr lang="en-US" sz="2000" dirty="0" smtClean="0"/>
          </a:p>
          <a:p>
            <a:pPr marL="457200" indent="-457200">
              <a:buAutoNum type="arabicPeriod"/>
            </a:pPr>
            <a:r>
              <a:rPr lang="en-US" sz="2000" dirty="0" smtClean="0"/>
              <a:t>Strengthening strategic partnerships and collaborations.</a:t>
            </a:r>
          </a:p>
          <a:p>
            <a:pPr marL="457200" indent="-457200">
              <a:buAutoNum type="arabicPeriod"/>
            </a:pPr>
            <a:endParaRPr lang="en-US" sz="2000" dirty="0" smtClean="0"/>
          </a:p>
          <a:p>
            <a:pPr marL="457200" indent="-457200">
              <a:buAutoNum type="arabicPeriod"/>
            </a:pPr>
            <a:r>
              <a:rPr lang="en-US" sz="2000" dirty="0" smtClean="0"/>
              <a:t>Empowering communities to proactively engage with human rights issues and promote public outreach.</a:t>
            </a:r>
          </a:p>
          <a:p>
            <a:pPr marL="457200" indent="-457200">
              <a:buAutoNum type="arabicPeriod"/>
            </a:pPr>
            <a:endParaRPr lang="en-US" sz="2000" dirty="0"/>
          </a:p>
          <a:p>
            <a:pPr marL="457200" indent="-457200">
              <a:buAutoNum type="arabicPeriod"/>
            </a:pPr>
            <a:r>
              <a:rPr lang="en-US" sz="2000" dirty="0"/>
              <a:t>Using varied media platforms </a:t>
            </a:r>
            <a:r>
              <a:rPr lang="en-US" sz="2000" dirty="0" smtClean="0"/>
              <a:t>and accessible communication to </a:t>
            </a:r>
            <a:r>
              <a:rPr lang="en-US" sz="2000" dirty="0"/>
              <a:t>raise awareness and increase </a:t>
            </a:r>
            <a:r>
              <a:rPr lang="en-US" sz="2000" dirty="0" smtClean="0"/>
              <a:t>accessibility and visibility</a:t>
            </a:r>
            <a:r>
              <a:rPr lang="en-US" sz="2000" dirty="0"/>
              <a:t>.</a:t>
            </a:r>
            <a:endParaRPr lang="en-US" sz="2000" dirty="0" smtClean="0"/>
          </a:p>
          <a:p>
            <a:pPr marL="457200" indent="-457200">
              <a:buFont typeface="+mj-lt"/>
              <a:buAutoNum type="arabicPeriod"/>
            </a:pPr>
            <a:endParaRPr lang="en-ZA" sz="2000" dirty="0" smtClean="0"/>
          </a:p>
        </p:txBody>
      </p:sp>
      <p:pic>
        <p:nvPicPr>
          <p:cNvPr id="4" name="Picture 4"/>
          <p:cNvPicPr>
            <a:picLocks noChangeAspect="1" noChangeArrowheads="1"/>
          </p:cNvPicPr>
          <p:nvPr/>
        </p:nvPicPr>
        <p:blipFill>
          <a:blip r:embed="rId3" cstate="print"/>
          <a:srcRect/>
          <a:stretch>
            <a:fillRect/>
          </a:stretch>
        </p:blipFill>
        <p:spPr bwMode="auto">
          <a:xfrm>
            <a:off x="152400" y="304800"/>
            <a:ext cx="12954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8</a:t>
            </a:fld>
            <a:endParaRPr lang="en-ZA" dirty="0"/>
          </a:p>
        </p:txBody>
      </p:sp>
    </p:spTree>
    <p:extLst>
      <p:ext uri="{BB962C8B-B14F-4D97-AF65-F5344CB8AC3E}">
        <p14:creationId xmlns:p14="http://schemas.microsoft.com/office/powerpoint/2010/main" val="5143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401762"/>
          </a:xfrm>
        </p:spPr>
        <p:txBody>
          <a:bodyPr>
            <a:normAutofit fontScale="90000"/>
          </a:bodyPr>
          <a:lstStyle/>
          <a:p>
            <a:r>
              <a:rPr lang="en-ZA" sz="2400" b="1" dirty="0">
                <a:solidFill>
                  <a:schemeClr val="accent2"/>
                </a:solidFill>
              </a:rPr>
              <a:t>Overview of Strategic Plan </a:t>
            </a:r>
            <a:br>
              <a:rPr lang="en-ZA" sz="2400" b="1" dirty="0">
                <a:solidFill>
                  <a:schemeClr val="accent2"/>
                </a:solidFill>
              </a:rPr>
            </a:br>
            <a:r>
              <a:rPr lang="en-ZA" sz="2400" b="1" dirty="0">
                <a:solidFill>
                  <a:schemeClr val="accent2"/>
                </a:solidFill>
              </a:rPr>
              <a:t>and </a:t>
            </a:r>
            <a:br>
              <a:rPr lang="en-ZA" sz="2400" b="1" dirty="0">
                <a:solidFill>
                  <a:schemeClr val="accent2"/>
                </a:solidFill>
              </a:rPr>
            </a:br>
            <a:r>
              <a:rPr lang="en-ZA" sz="2400" b="1" dirty="0">
                <a:solidFill>
                  <a:schemeClr val="accent2"/>
                </a:solidFill>
              </a:rPr>
              <a:t>Annual Performance Plan</a:t>
            </a:r>
            <a:br>
              <a:rPr lang="en-ZA" sz="2400" b="1" dirty="0">
                <a:solidFill>
                  <a:schemeClr val="accent2"/>
                </a:solidFill>
              </a:rPr>
            </a:br>
            <a:r>
              <a:rPr lang="en-ZA" sz="2400" b="1" dirty="0" smtClean="0"/>
              <a:t>Protection Strategies </a:t>
            </a:r>
            <a:r>
              <a:rPr lang="en-ZA" sz="2400" b="1" dirty="0"/>
              <a:t>and Deliverables</a:t>
            </a:r>
            <a:endParaRPr lang="en-ZA" sz="2400" b="1" dirty="0">
              <a:latin typeface="+mn-lt"/>
            </a:endParaRPr>
          </a:p>
        </p:txBody>
      </p:sp>
      <p:sp>
        <p:nvSpPr>
          <p:cNvPr id="3" name="Content Placeholder 2"/>
          <p:cNvSpPr>
            <a:spLocks noGrp="1"/>
          </p:cNvSpPr>
          <p:nvPr>
            <p:ph idx="1"/>
          </p:nvPr>
        </p:nvSpPr>
        <p:spPr>
          <a:xfrm>
            <a:off x="381000" y="2057400"/>
            <a:ext cx="8229600" cy="3657600"/>
          </a:xfrm>
        </p:spPr>
        <p:txBody>
          <a:bodyPr>
            <a:normAutofit/>
          </a:bodyPr>
          <a:lstStyle/>
          <a:p>
            <a:pPr marL="457200" indent="-457200">
              <a:buAutoNum type="arabicPeriod"/>
            </a:pPr>
            <a:endParaRPr lang="en-US" sz="2000" dirty="0" smtClean="0"/>
          </a:p>
          <a:p>
            <a:pPr marL="457200" indent="-457200">
              <a:buAutoNum type="arabicPeriod"/>
            </a:pPr>
            <a:r>
              <a:rPr lang="en-US" sz="2000" dirty="0" smtClean="0"/>
              <a:t>Instituting strategic impact litigation.</a:t>
            </a:r>
          </a:p>
          <a:p>
            <a:pPr marL="457200" indent="-457200">
              <a:buAutoNum type="arabicPeriod"/>
            </a:pPr>
            <a:endParaRPr lang="en-US" sz="2000" dirty="0" smtClean="0"/>
          </a:p>
          <a:p>
            <a:pPr marL="457200" indent="-457200">
              <a:buAutoNum type="arabicPeriod"/>
            </a:pPr>
            <a:r>
              <a:rPr lang="en-US" sz="2000" dirty="0" smtClean="0"/>
              <a:t>Proactively conducting investigative inquiries and hearings.</a:t>
            </a:r>
          </a:p>
          <a:p>
            <a:pPr marL="457200" indent="-457200">
              <a:buAutoNum type="arabicPeriod"/>
            </a:pPr>
            <a:endParaRPr lang="en-US" sz="2000" dirty="0" smtClean="0"/>
          </a:p>
          <a:p>
            <a:pPr marL="457200" indent="-457200">
              <a:buAutoNum type="arabicPeriod"/>
            </a:pPr>
            <a:r>
              <a:rPr lang="en-US" sz="2000" dirty="0" smtClean="0"/>
              <a:t>Using alternative dispute resolution and mediation.</a:t>
            </a:r>
          </a:p>
          <a:p>
            <a:pPr marL="457200" indent="-457200">
              <a:buAutoNum type="arabicPeriod"/>
            </a:pPr>
            <a:endParaRPr lang="en-US" sz="2000" dirty="0"/>
          </a:p>
          <a:p>
            <a:pPr marL="457200" indent="-457200">
              <a:buAutoNum type="arabicPeriod"/>
            </a:pPr>
            <a:r>
              <a:rPr lang="en-US" sz="2000" dirty="0" smtClean="0"/>
              <a:t>Analysis and reporting on complaints trends. </a:t>
            </a:r>
            <a:endParaRPr lang="en-US" sz="2000" dirty="0"/>
          </a:p>
          <a:p>
            <a:pPr marL="0" indent="0">
              <a:buNone/>
            </a:pPr>
            <a:endParaRPr lang="en-ZA" sz="2000" dirty="0" smtClean="0"/>
          </a:p>
        </p:txBody>
      </p:sp>
      <p:pic>
        <p:nvPicPr>
          <p:cNvPr id="4" name="Picture 4"/>
          <p:cNvPicPr>
            <a:picLocks noChangeAspect="1" noChangeArrowheads="1"/>
          </p:cNvPicPr>
          <p:nvPr/>
        </p:nvPicPr>
        <p:blipFill>
          <a:blip r:embed="rId3" cstate="print"/>
          <a:srcRect/>
          <a:stretch>
            <a:fillRect/>
          </a:stretch>
        </p:blipFill>
        <p:spPr bwMode="auto">
          <a:xfrm>
            <a:off x="152400" y="304800"/>
            <a:ext cx="1295400" cy="152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104CDA3C-BFC0-4628-AD8C-A0583063677C}" type="slidenum">
              <a:rPr lang="en-ZA" smtClean="0"/>
              <a:pPr/>
              <a:t>9</a:t>
            </a:fld>
            <a:endParaRPr lang="en-ZA" dirty="0"/>
          </a:p>
        </p:txBody>
      </p:sp>
    </p:spTree>
    <p:extLst>
      <p:ext uri="{BB962C8B-B14F-4D97-AF65-F5344CB8AC3E}">
        <p14:creationId xmlns:p14="http://schemas.microsoft.com/office/powerpoint/2010/main" val="31060018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13385</TotalTime>
  <Words>1025</Words>
  <Application>Microsoft Office PowerPoint</Application>
  <PresentationFormat>On-screen Show (4:3)</PresentationFormat>
  <Paragraphs>215</Paragraphs>
  <Slides>25</Slides>
  <Notes>25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9" baseType="lpstr">
      <vt:lpstr>Arial</vt:lpstr>
      <vt:lpstr>Calibri</vt:lpstr>
      <vt:lpstr>Office Theme</vt:lpstr>
      <vt:lpstr>Worksheet</vt:lpstr>
      <vt:lpstr>SOUTH AFRICAN HUMAN RIGHTS COMMISSION</vt:lpstr>
      <vt:lpstr>Contents </vt:lpstr>
      <vt:lpstr>Chairperson’s overview (1)</vt:lpstr>
      <vt:lpstr>Chairperson’s overview (2) </vt:lpstr>
      <vt:lpstr>PowerPoint Presentation</vt:lpstr>
      <vt:lpstr>Overview of Strategic Plan  Human Rights Priority Areas</vt:lpstr>
      <vt:lpstr>Overview of Strategic Plan Priority Transversal Issues</vt:lpstr>
      <vt:lpstr>Overview of Strategic Plan  and  Annual Performance Plan Promotion Strategies and Deliverables</vt:lpstr>
      <vt:lpstr>Overview of Strategic Plan  and  Annual Performance Plan Protection Strategies and Deliverables</vt:lpstr>
      <vt:lpstr>Overview of Strategic Plan  and  Annual Performance Plan Monitoring Strategies and Deliverables</vt:lpstr>
      <vt:lpstr>Overview of Strategic Plan  and  Annual Performance Plan Institutional Development Priorities to Promote Effectiveness</vt:lpstr>
      <vt:lpstr>PowerPoint Presentation</vt:lpstr>
      <vt:lpstr>Overview of SAHRC Covid-19 Guideline Processes</vt:lpstr>
      <vt:lpstr>Overview of SAHRC Covid-19 Guideline Interventions</vt:lpstr>
      <vt:lpstr>Overview of SAHRC Covid-19 Guideline Arising Areas of Concern</vt:lpstr>
      <vt:lpstr>Overview of SAHRC Covid-19 Guideline Planning and Reporting Implications </vt:lpstr>
      <vt:lpstr>PowerPoint Presentation</vt:lpstr>
      <vt:lpstr>BUDGET OVERVIEW: 2020/21 </vt:lpstr>
      <vt:lpstr>OVERVIEW OF 2020/21 BUDGET: </vt:lpstr>
      <vt:lpstr>BUDGET OVERVIEW: Budget Analysis</vt:lpstr>
      <vt:lpstr>OVERVIEW OF 2020/21 BUDGET: PER MTEF PROGRAMME  – Programme 1 </vt:lpstr>
      <vt:lpstr>OVERVIEW OF 2020/21 BUDGET: PER MTEF PROGRAMME - Programme 2 </vt:lpstr>
      <vt:lpstr>OVERVIEW OF 2020/21 BUDGET: PER MTEF PROGRAMME - Programme 3 </vt:lpstr>
      <vt:lpstr>OVERVIEW OF 2020/21 BUDGET: PER MTEF PROGRAMME - Programme 4 </vt:lpstr>
      <vt:lpstr>END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“Strategic Planning, Performance Monitoring, Evaluation and Reporting” to the Nigerian Human Rights Commission Delegation:   13-15 November 2012, Johannesburg  by  Strategic Support &amp; Governance Unit</dc:title>
  <dc:creator>LNonjaduka</dc:creator>
  <cp:lastModifiedBy>Siyasanga Giyose</cp:lastModifiedBy>
  <cp:revision>1173</cp:revision>
  <cp:lastPrinted>2019-07-08T12:28:47Z</cp:lastPrinted>
  <dcterms:created xsi:type="dcterms:W3CDTF">2012-11-12T14:19:15Z</dcterms:created>
  <dcterms:modified xsi:type="dcterms:W3CDTF">2020-05-13T07:35:58Z</dcterms:modified>
</cp:coreProperties>
</file>