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2" r:id="rId1"/>
  </p:sldMasterIdLst>
  <p:notesMasterIdLst>
    <p:notesMasterId r:id="rId63"/>
  </p:notesMasterIdLst>
  <p:sldIdLst>
    <p:sldId id="264" r:id="rId2"/>
    <p:sldId id="266" r:id="rId3"/>
    <p:sldId id="477" r:id="rId4"/>
    <p:sldId id="922" r:id="rId5"/>
    <p:sldId id="278" r:id="rId6"/>
    <p:sldId id="927" r:id="rId7"/>
    <p:sldId id="256" r:id="rId8"/>
    <p:sldId id="387" r:id="rId9"/>
    <p:sldId id="336" r:id="rId10"/>
    <p:sldId id="344" r:id="rId11"/>
    <p:sldId id="645" r:id="rId12"/>
    <p:sldId id="918" r:id="rId13"/>
    <p:sldId id="280" r:id="rId14"/>
    <p:sldId id="512" r:id="rId15"/>
    <p:sldId id="928" r:id="rId16"/>
    <p:sldId id="378" r:id="rId17"/>
    <p:sldId id="919" r:id="rId18"/>
    <p:sldId id="283" r:id="rId19"/>
    <p:sldId id="282" r:id="rId20"/>
    <p:sldId id="281" r:id="rId21"/>
    <p:sldId id="284" r:id="rId22"/>
    <p:sldId id="285" r:id="rId23"/>
    <p:sldId id="287" r:id="rId24"/>
    <p:sldId id="286" r:id="rId25"/>
    <p:sldId id="906" r:id="rId26"/>
    <p:sldId id="297" r:id="rId27"/>
    <p:sldId id="907" r:id="rId28"/>
    <p:sldId id="899" r:id="rId29"/>
    <p:sldId id="900" r:id="rId30"/>
    <p:sldId id="893" r:id="rId31"/>
    <p:sldId id="889" r:id="rId32"/>
    <p:sldId id="892" r:id="rId33"/>
    <p:sldId id="890" r:id="rId34"/>
    <p:sldId id="891" r:id="rId35"/>
    <p:sldId id="894" r:id="rId36"/>
    <p:sldId id="279" r:id="rId37"/>
    <p:sldId id="921" r:id="rId38"/>
    <p:sldId id="923" r:id="rId39"/>
    <p:sldId id="920" r:id="rId40"/>
    <p:sldId id="945" r:id="rId41"/>
    <p:sldId id="946" r:id="rId42"/>
    <p:sldId id="947" r:id="rId43"/>
    <p:sldId id="948" r:id="rId44"/>
    <p:sldId id="949" r:id="rId45"/>
    <p:sldId id="954" r:id="rId46"/>
    <p:sldId id="955" r:id="rId47"/>
    <p:sldId id="951" r:id="rId48"/>
    <p:sldId id="952" r:id="rId49"/>
    <p:sldId id="953" r:id="rId50"/>
    <p:sldId id="290" r:id="rId51"/>
    <p:sldId id="289" r:id="rId52"/>
    <p:sldId id="301" r:id="rId53"/>
    <p:sldId id="302" r:id="rId54"/>
    <p:sldId id="298" r:id="rId55"/>
    <p:sldId id="292" r:id="rId56"/>
    <p:sldId id="929" r:id="rId57"/>
    <p:sldId id="293" r:id="rId58"/>
    <p:sldId id="294" r:id="rId59"/>
    <p:sldId id="300" r:id="rId60"/>
    <p:sldId id="296" r:id="rId61"/>
    <p:sldId id="267" r:id="rId62"/>
  </p:sldIdLst>
  <p:sldSz cx="9144000" cy="6840538"/>
  <p:notesSz cx="6797675" cy="9926638"/>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E84ED9"/>
    <a:srgbClr val="B818A9"/>
    <a:srgbClr val="00A3DB"/>
    <a:srgbClr val="0033A1"/>
    <a:srgbClr val="21409A"/>
    <a:srgbClr val="FF46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91" autoAdjust="0"/>
  </p:normalViewPr>
  <p:slideViewPr>
    <p:cSldViewPr snapToGrid="0" snapToObjects="1">
      <p:cViewPr varScale="1">
        <p:scale>
          <a:sx n="59" d="100"/>
          <a:sy n="59" d="100"/>
        </p:scale>
        <p:origin x="864" y="72"/>
      </p:cViewPr>
      <p:guideLst/>
    </p:cSldViewPr>
  </p:slideViewPr>
  <p:notesTextViewPr>
    <p:cViewPr>
      <p:scale>
        <a:sx n="1" d="1"/>
        <a:sy n="1" d="1"/>
      </p:scale>
      <p:origin x="0" y="0"/>
    </p:cViewPr>
  </p:notesTextViewPr>
  <p:sorterViewPr>
    <p:cViewPr>
      <p:scale>
        <a:sx n="50" d="100"/>
        <a:sy n="50" d="100"/>
      </p:scale>
      <p:origin x="0" y="-20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Users\prettym\Documents\BUDGETS\2020%20MTEF\Copy%20of%202020%20%20BASELINE%20-%20Budget%20Cu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prettym\Documents\Minister\Minister%20Nzimande\Copy%20of%20Departmental%20budget.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Users\prettym\Documents\Minister\Minister%20Nzimande\Copy%20of%20Departmental%20budget.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var\folders\7p\bt0w2ppn6g5119wd6yqf27mr540kzc\T\com.microsoft.Outlook\Outlook%20Temp\Departmental%20budget.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Inflation</c:v>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'Budget growth'!$D$4:$J$4</c:f>
              <c:strCache>
                <c:ptCount val="7"/>
                <c:pt idx="0">
                  <c:v>2016/17</c:v>
                </c:pt>
                <c:pt idx="1">
                  <c:v>2017/18</c:v>
                </c:pt>
                <c:pt idx="2">
                  <c:v>2018/19</c:v>
                </c:pt>
                <c:pt idx="3">
                  <c:v>2019/20</c:v>
                </c:pt>
                <c:pt idx="4">
                  <c:v>2020/21</c:v>
                </c:pt>
                <c:pt idx="5">
                  <c:v>2021/22</c:v>
                </c:pt>
                <c:pt idx="6">
                  <c:v>2022/23</c:v>
                </c:pt>
              </c:strCache>
            </c:strRef>
          </c:cat>
          <c:val>
            <c:numRef>
              <c:f>'Budget growth'!$D$5:$J$5</c:f>
              <c:numCache>
                <c:formatCode>0.0%</c:formatCode>
                <c:ptCount val="7"/>
                <c:pt idx="0" formatCode="0.00%">
                  <c:v>7.6999999999999999E-2</c:v>
                </c:pt>
                <c:pt idx="1">
                  <c:v>4.4999999999999998E-2</c:v>
                </c:pt>
                <c:pt idx="2">
                  <c:v>4.3999999999999997E-2</c:v>
                </c:pt>
                <c:pt idx="3">
                  <c:v>5.2999999999999999E-2</c:v>
                </c:pt>
                <c:pt idx="4">
                  <c:v>5.0999999999999997E-2</c:v>
                </c:pt>
                <c:pt idx="5" formatCode="0%">
                  <c:v>0.05</c:v>
                </c:pt>
                <c:pt idx="6">
                  <c:v>4.8000000000000001E-2</c:v>
                </c:pt>
              </c:numCache>
            </c:numRef>
          </c:val>
          <c:smooth val="0"/>
          <c:extLst>
            <c:ext xmlns:c16="http://schemas.microsoft.com/office/drawing/2014/chart" uri="{C3380CC4-5D6E-409C-BE32-E72D297353CC}">
              <c16:uniqueId val="{00000000-E26B-9E41-91AF-A14AC3B66441}"/>
            </c:ext>
          </c:extLst>
        </c:ser>
        <c:ser>
          <c:idx val="1"/>
          <c:order val="1"/>
          <c:tx>
            <c:v>Budget Growth</c:v>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'Budget growth'!$D$4:$J$4</c:f>
              <c:strCache>
                <c:ptCount val="7"/>
                <c:pt idx="0">
                  <c:v>2016/17</c:v>
                </c:pt>
                <c:pt idx="1">
                  <c:v>2017/18</c:v>
                </c:pt>
                <c:pt idx="2">
                  <c:v>2018/19</c:v>
                </c:pt>
                <c:pt idx="3">
                  <c:v>2019/20</c:v>
                </c:pt>
                <c:pt idx="4">
                  <c:v>2020/21</c:v>
                </c:pt>
                <c:pt idx="5">
                  <c:v>2021/22</c:v>
                </c:pt>
                <c:pt idx="6">
                  <c:v>2022/23</c:v>
                </c:pt>
              </c:strCache>
            </c:strRef>
          </c:cat>
          <c:val>
            <c:numRef>
              <c:f>'Budget growth'!$D$6:$J$6</c:f>
              <c:numCache>
                <c:formatCode>0.00%</c:formatCode>
                <c:ptCount val="7"/>
                <c:pt idx="0">
                  <c:v>-5.0000000000000001E-3</c:v>
                </c:pt>
                <c:pt idx="1">
                  <c:v>1.7299999999999999E-2</c:v>
                </c:pt>
                <c:pt idx="2">
                  <c:v>3.09E-2</c:v>
                </c:pt>
                <c:pt idx="3">
                  <c:v>4.5999999999999999E-2</c:v>
                </c:pt>
                <c:pt idx="4" formatCode="0%">
                  <c:v>7.9941435097891325E-2</c:v>
                </c:pt>
                <c:pt idx="5" formatCode="0.0%">
                  <c:v>6.597784139005726E-2</c:v>
                </c:pt>
                <c:pt idx="6" formatCode="0.0%">
                  <c:v>3.2383944850330984E-2</c:v>
                </c:pt>
              </c:numCache>
            </c:numRef>
          </c:val>
          <c:smooth val="0"/>
          <c:extLst>
            <c:ext xmlns:c16="http://schemas.microsoft.com/office/drawing/2014/chart" uri="{C3380CC4-5D6E-409C-BE32-E72D297353CC}">
              <c16:uniqueId val="{00000001-E26B-9E41-91AF-A14AC3B66441}"/>
            </c:ext>
          </c:extLst>
        </c:ser>
        <c:dLbls>
          <c:showLegendKey val="0"/>
          <c:showVal val="1"/>
          <c:showCatName val="0"/>
          <c:showSerName val="0"/>
          <c:showPercent val="0"/>
          <c:showBubbleSize val="0"/>
        </c:dLbls>
        <c:smooth val="0"/>
        <c:axId val="1765912816"/>
        <c:axId val="1765914448"/>
      </c:lineChart>
      <c:catAx>
        <c:axId val="176591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65914448"/>
        <c:crosses val="autoZero"/>
        <c:auto val="1"/>
        <c:lblAlgn val="ctr"/>
        <c:lblOffset val="100"/>
        <c:noMultiLvlLbl val="0"/>
      </c:catAx>
      <c:valAx>
        <c:axId val="1765914448"/>
        <c:scaling>
          <c:orientation val="minMax"/>
        </c:scaling>
        <c:delete val="1"/>
        <c:axPos val="l"/>
        <c:numFmt formatCode="0.00%" sourceLinked="1"/>
        <c:majorTickMark val="none"/>
        <c:minorTickMark val="none"/>
        <c:tickLblPos val="nextTo"/>
        <c:crossAx val="1765912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FFFF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ACA-9049-8F62-03A38A0AFEE1}"/>
              </c:ext>
            </c:extLst>
          </c:dPt>
          <c:dPt>
            <c:idx val="1"/>
            <c:bubble3D val="0"/>
            <c:spPr>
              <a:solidFill>
                <a:srgbClr val="FF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ACA-9049-8F62-03A38A0AFEE1}"/>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ACA-9049-8F62-03A38A0AFEE1}"/>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ACA-9049-8F62-03A38A0AFEE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Sheet3!$B$15:$B$18</c:f>
              <c:strCache>
                <c:ptCount val="4"/>
                <c:pt idx="0">
                  <c:v>Compensation of employees</c:v>
                </c:pt>
                <c:pt idx="1">
                  <c:v>Goods and services</c:v>
                </c:pt>
                <c:pt idx="2">
                  <c:v>Transfers and subsidies</c:v>
                </c:pt>
                <c:pt idx="3">
                  <c:v>Payments for capital assets</c:v>
                </c:pt>
              </c:strCache>
            </c:strRef>
          </c:cat>
          <c:val>
            <c:numRef>
              <c:f>Sheet3!$D$15:$D$18</c:f>
              <c:numCache>
                <c:formatCode>_(* #,##0_);_(* \(#,##0\);_(* "-"??_);_(@_)</c:formatCode>
                <c:ptCount val="4"/>
                <c:pt idx="0">
                  <c:v>421993</c:v>
                </c:pt>
                <c:pt idx="1">
                  <c:v>210478</c:v>
                </c:pt>
                <c:pt idx="2">
                  <c:v>8162158</c:v>
                </c:pt>
                <c:pt idx="3">
                  <c:v>2764</c:v>
                </c:pt>
              </c:numCache>
            </c:numRef>
          </c:val>
          <c:extLst>
            <c:ext xmlns:c16="http://schemas.microsoft.com/office/drawing/2014/chart" uri="{C3380CC4-5D6E-409C-BE32-E72D297353CC}">
              <c16:uniqueId val="{00000008-4ACA-9049-8F62-03A38A0AFEE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10052621622249749"/>
          <c:y val="1.3826151566918483E-2"/>
          <c:w val="0.79894756755500496"/>
          <c:h val="6.6710092637029955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Sheet3!$A$5:$A$9</c:f>
              <c:strCache>
                <c:ptCount val="5"/>
                <c:pt idx="0">
                  <c:v>P1</c:v>
                </c:pt>
                <c:pt idx="1">
                  <c:v>P2</c:v>
                </c:pt>
                <c:pt idx="2">
                  <c:v>P3</c:v>
                </c:pt>
                <c:pt idx="3">
                  <c:v>P4</c:v>
                </c:pt>
                <c:pt idx="4">
                  <c:v>P5</c:v>
                </c:pt>
              </c:strCache>
            </c:strRef>
          </c:tx>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F01-D44B-81EA-0871185B0772}"/>
              </c:ext>
            </c:extLst>
          </c:dPt>
          <c:dPt>
            <c:idx val="1"/>
            <c:bubble3D val="0"/>
            <c:spPr>
              <a:solidFill>
                <a:srgbClr val="FF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F01-D44B-81EA-0871185B0772}"/>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F01-D44B-81EA-0871185B077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F01-D44B-81EA-0871185B0772}"/>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5F01-D44B-81EA-0871185B0772}"/>
              </c:ext>
            </c:extLst>
          </c:dPt>
          <c:dLbls>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Sheet3!$D$5:$D$9</c:f>
              <c:numCache>
                <c:formatCode>_(* #,##0_);_(* \(#,##0\);_(* "-"??_);_(@_)</c:formatCode>
                <c:ptCount val="5"/>
                <c:pt idx="0">
                  <c:v>360303</c:v>
                </c:pt>
                <c:pt idx="1">
                  <c:v>1504480</c:v>
                </c:pt>
                <c:pt idx="2">
                  <c:v>156440</c:v>
                </c:pt>
                <c:pt idx="3">
                  <c:v>4882470</c:v>
                </c:pt>
                <c:pt idx="4">
                  <c:v>1893700</c:v>
                </c:pt>
              </c:numCache>
            </c:numRef>
          </c:val>
          <c:extLst>
            <c:ext xmlns:c16="http://schemas.microsoft.com/office/drawing/2014/chart" uri="{C3380CC4-5D6E-409C-BE32-E72D297353CC}">
              <c16:uniqueId val="{0000000A-5F01-D44B-81EA-0871185B077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5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a:solidFill>
            <a:schemeClr val="tx1"/>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8D3-FD41-AA86-7A6C1AA2DF31}"/>
              </c:ext>
            </c:extLst>
          </c:dPt>
          <c:dPt>
            <c:idx val="1"/>
            <c:bubble3D val="0"/>
            <c:spPr>
              <a:solidFill>
                <a:srgbClr val="FF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8D3-FD41-AA86-7A6C1AA2DF31}"/>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8D3-FD41-AA86-7A6C1AA2DF31}"/>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8D3-FD41-AA86-7A6C1AA2DF31}"/>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88D3-FD41-AA86-7A6C1AA2DF31}"/>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88D3-FD41-AA86-7A6C1AA2DF3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Sheet4!$B$4:$B$9</c:f>
              <c:strCache>
                <c:ptCount val="6"/>
                <c:pt idx="0">
                  <c:v>ASSAf</c:v>
                </c:pt>
                <c:pt idx="1">
                  <c:v>HSRC</c:v>
                </c:pt>
                <c:pt idx="2">
                  <c:v>SANSA</c:v>
                </c:pt>
                <c:pt idx="3">
                  <c:v>TIA</c:v>
                </c:pt>
                <c:pt idx="4">
                  <c:v>CSIR</c:v>
                </c:pt>
                <c:pt idx="5">
                  <c:v>NRF</c:v>
                </c:pt>
              </c:strCache>
            </c:strRef>
          </c:cat>
          <c:val>
            <c:numRef>
              <c:f>Sheet4!$C$4:$C$9</c:f>
              <c:numCache>
                <c:formatCode>#,##0</c:formatCode>
                <c:ptCount val="6"/>
                <c:pt idx="0">
                  <c:v>27898</c:v>
                </c:pt>
                <c:pt idx="1">
                  <c:v>324585</c:v>
                </c:pt>
                <c:pt idx="2">
                  <c:v>182087</c:v>
                </c:pt>
                <c:pt idx="3">
                  <c:v>455858</c:v>
                </c:pt>
                <c:pt idx="4">
                  <c:v>1054650</c:v>
                </c:pt>
                <c:pt idx="5">
                  <c:v>3790132</c:v>
                </c:pt>
              </c:numCache>
            </c:numRef>
          </c:val>
          <c:extLst>
            <c:ext xmlns:c16="http://schemas.microsoft.com/office/drawing/2014/chart" uri="{C3380CC4-5D6E-409C-BE32-E72D297353CC}">
              <c16:uniqueId val="{0000000C-88D3-FD41-AA86-7A6C1AA2DF3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7EC1A-67EA-4FA1-9A93-C63E8CC04C1A}" type="doc">
      <dgm:prSet loTypeId="urn:microsoft.com/office/officeart/2005/8/layout/vList6" loCatId="process" qsTypeId="urn:microsoft.com/office/officeart/2005/8/quickstyle/simple1" qsCatId="simple" csTypeId="urn:microsoft.com/office/officeart/2005/8/colors/accent2_3" csCatId="accent2" phldr="1"/>
      <dgm:spPr/>
      <dgm:t>
        <a:bodyPr/>
        <a:lstStyle/>
        <a:p>
          <a:endParaRPr lang="en-US"/>
        </a:p>
      </dgm:t>
    </dgm:pt>
    <dgm:pt modelId="{CD6D8F7A-24DB-4E44-80A1-622EF240A60A}">
      <dgm:prSet/>
      <dgm:spPr/>
      <dgm:t>
        <a:bodyPr/>
        <a:lstStyle/>
        <a:p>
          <a:r>
            <a:rPr lang="en-US" dirty="0"/>
            <a:t>Phase 1</a:t>
          </a:r>
        </a:p>
        <a:p>
          <a:r>
            <a:rPr lang="en-US" dirty="0"/>
            <a:t>(2012-2017)</a:t>
          </a:r>
        </a:p>
      </dgm:t>
    </dgm:pt>
    <dgm:pt modelId="{A86D81CB-ED3A-4145-8C60-03167327105D}" type="parTrans" cxnId="{FDD49284-EEAE-4016-AC77-DAA873F48E6F}">
      <dgm:prSet/>
      <dgm:spPr/>
      <dgm:t>
        <a:bodyPr/>
        <a:lstStyle/>
        <a:p>
          <a:endParaRPr lang="en-US"/>
        </a:p>
      </dgm:t>
    </dgm:pt>
    <dgm:pt modelId="{CCA33CCF-33D4-493B-AA88-50B696281921}" type="sibTrans" cxnId="{FDD49284-EEAE-4016-AC77-DAA873F48E6F}">
      <dgm:prSet/>
      <dgm:spPr/>
      <dgm:t>
        <a:bodyPr/>
        <a:lstStyle/>
        <a:p>
          <a:endParaRPr lang="en-US"/>
        </a:p>
      </dgm:t>
    </dgm:pt>
    <dgm:pt modelId="{BE287807-2466-4453-AE22-D380B05AC9D0}">
      <dgm:prSet/>
      <dgm:spPr/>
      <dgm:t>
        <a:bodyPr/>
        <a:lstStyle/>
        <a:p>
          <a:r>
            <a:rPr lang="en-US" dirty="0"/>
            <a:t>Phase 2 (2018-2023)</a:t>
          </a:r>
        </a:p>
      </dgm:t>
    </dgm:pt>
    <dgm:pt modelId="{C0604DF7-B965-47A0-B6A9-C99D3FBCFC6B}" type="parTrans" cxnId="{BBCEDDFF-908F-453E-8E3F-7DAA96CC50B4}">
      <dgm:prSet/>
      <dgm:spPr/>
      <dgm:t>
        <a:bodyPr/>
        <a:lstStyle/>
        <a:p>
          <a:endParaRPr lang="en-US"/>
        </a:p>
      </dgm:t>
    </dgm:pt>
    <dgm:pt modelId="{5A2D4941-21E4-4CC6-953D-4ACD071A654A}" type="sibTrans" cxnId="{BBCEDDFF-908F-453E-8E3F-7DAA96CC50B4}">
      <dgm:prSet/>
      <dgm:spPr/>
      <dgm:t>
        <a:bodyPr/>
        <a:lstStyle/>
        <a:p>
          <a:endParaRPr lang="en-US"/>
        </a:p>
      </dgm:t>
    </dgm:pt>
    <dgm:pt modelId="{E2B5EC20-0B0B-4DFC-B821-C385649B470A}">
      <dgm:prSet/>
      <dgm:spPr/>
      <dgm:t>
        <a:bodyPr/>
        <a:lstStyle/>
        <a:p>
          <a:r>
            <a:rPr lang="en-US" dirty="0"/>
            <a:t>Phase 3 (2023-2030)</a:t>
          </a:r>
        </a:p>
      </dgm:t>
    </dgm:pt>
    <dgm:pt modelId="{4D979ABF-61A8-43A3-A56D-E3843D687D94}" type="parTrans" cxnId="{34899AC5-4C33-4332-BB18-789EAB57CC39}">
      <dgm:prSet/>
      <dgm:spPr/>
      <dgm:t>
        <a:bodyPr/>
        <a:lstStyle/>
        <a:p>
          <a:endParaRPr lang="en-US"/>
        </a:p>
      </dgm:t>
    </dgm:pt>
    <dgm:pt modelId="{9C0491F9-4E56-4A49-8786-0822E8F9C9C2}" type="sibTrans" cxnId="{34899AC5-4C33-4332-BB18-789EAB57CC39}">
      <dgm:prSet/>
      <dgm:spPr/>
      <dgm:t>
        <a:bodyPr/>
        <a:lstStyle/>
        <a:p>
          <a:endParaRPr lang="en-US"/>
        </a:p>
      </dgm:t>
    </dgm:pt>
    <dgm:pt modelId="{414A0F25-D726-445E-8DFE-472DAB35A20D}">
      <dgm:prSet custT="1"/>
      <dgm:spPr/>
      <dgm:t>
        <a:bodyPr/>
        <a:lstStyle/>
        <a:p>
          <a:r>
            <a:rPr lang="en-US" sz="1800" dirty="0"/>
            <a:t>Focus on intensifying research and development (R&amp;D) spending, emphasising opportunities linked to existing industries</a:t>
          </a:r>
        </a:p>
      </dgm:t>
    </dgm:pt>
    <dgm:pt modelId="{2A66535D-11A1-464A-B17E-3E235FA00F6C}" type="parTrans" cxnId="{BC4562B1-1A25-454E-9163-E47B7FB090DB}">
      <dgm:prSet/>
      <dgm:spPr/>
      <dgm:t>
        <a:bodyPr/>
        <a:lstStyle/>
        <a:p>
          <a:endParaRPr lang="en-US"/>
        </a:p>
      </dgm:t>
    </dgm:pt>
    <dgm:pt modelId="{8A36960A-CF75-48B2-A6B7-C9CCD808413C}" type="sibTrans" cxnId="{BC4562B1-1A25-454E-9163-E47B7FB090DB}">
      <dgm:prSet/>
      <dgm:spPr/>
      <dgm:t>
        <a:bodyPr/>
        <a:lstStyle/>
        <a:p>
          <a:endParaRPr lang="en-US"/>
        </a:p>
      </dgm:t>
    </dgm:pt>
    <dgm:pt modelId="{9A164616-B075-4261-875A-933386FE845B}">
      <dgm:prSet custT="1"/>
      <dgm:spPr/>
      <dgm:t>
        <a:bodyPr/>
        <a:lstStyle/>
        <a:p>
          <a:r>
            <a:rPr lang="en-US" sz="1800" dirty="0"/>
            <a:t>Lay the foundations for more intensive improvements in productivity’ where ‘innovation across state, business and social sectors should start to become pervasive</a:t>
          </a:r>
        </a:p>
      </dgm:t>
    </dgm:pt>
    <dgm:pt modelId="{D6A89AA8-2B51-4DEA-931A-D8764E05EF8D}" type="parTrans" cxnId="{15D15E87-621D-4680-9D42-DD1CF42CF2C2}">
      <dgm:prSet/>
      <dgm:spPr/>
      <dgm:t>
        <a:bodyPr/>
        <a:lstStyle/>
        <a:p>
          <a:endParaRPr lang="en-US"/>
        </a:p>
      </dgm:t>
    </dgm:pt>
    <dgm:pt modelId="{EE8DDB02-CC5B-4E16-A3C2-6A412A95FF03}" type="sibTrans" cxnId="{15D15E87-621D-4680-9D42-DD1CF42CF2C2}">
      <dgm:prSet/>
      <dgm:spPr/>
      <dgm:t>
        <a:bodyPr/>
        <a:lstStyle/>
        <a:p>
          <a:endParaRPr lang="en-US"/>
        </a:p>
      </dgm:t>
    </dgm:pt>
    <dgm:pt modelId="{96F09CD5-802F-4E88-96FE-1AFE4AC17FFD}">
      <dgm:prSet/>
      <dgm:spPr/>
      <dgm:t>
        <a:bodyPr/>
        <a:lstStyle/>
        <a:p>
          <a:r>
            <a:rPr lang="en-US" dirty="0"/>
            <a:t>Emphasis on consolidating the gains phase 2 with ‘greater emphasis on innovation, improved productivity, more intensive pursuit of a knowledge economy and better exploitation of comparative and competitive advantages in an integrated continent’. </a:t>
          </a:r>
        </a:p>
      </dgm:t>
    </dgm:pt>
    <dgm:pt modelId="{5A007007-2BC9-492B-B950-27462BE73E20}" type="parTrans" cxnId="{3184E724-2167-4C89-93FA-028F9453E7EE}">
      <dgm:prSet/>
      <dgm:spPr/>
      <dgm:t>
        <a:bodyPr/>
        <a:lstStyle/>
        <a:p>
          <a:endParaRPr lang="en-US"/>
        </a:p>
      </dgm:t>
    </dgm:pt>
    <dgm:pt modelId="{0C9AE1E8-C1D0-49E6-8D6D-717D6261C5FF}" type="sibTrans" cxnId="{3184E724-2167-4C89-93FA-028F9453E7EE}">
      <dgm:prSet/>
      <dgm:spPr/>
      <dgm:t>
        <a:bodyPr/>
        <a:lstStyle/>
        <a:p>
          <a:endParaRPr lang="en-US"/>
        </a:p>
      </dgm:t>
    </dgm:pt>
    <dgm:pt modelId="{AF4EBCEA-EDEE-43EC-87AB-2680EF07EAF6}" type="pres">
      <dgm:prSet presAssocID="{89E7EC1A-67EA-4FA1-9A93-C63E8CC04C1A}" presName="Name0" presStyleCnt="0">
        <dgm:presLayoutVars>
          <dgm:dir/>
          <dgm:animLvl val="lvl"/>
          <dgm:resizeHandles/>
        </dgm:presLayoutVars>
      </dgm:prSet>
      <dgm:spPr/>
      <dgm:t>
        <a:bodyPr/>
        <a:lstStyle/>
        <a:p>
          <a:endParaRPr lang="en-US"/>
        </a:p>
      </dgm:t>
    </dgm:pt>
    <dgm:pt modelId="{1CCD8C93-F79D-4F67-899A-AC420D237660}" type="pres">
      <dgm:prSet presAssocID="{CD6D8F7A-24DB-4E44-80A1-622EF240A60A}" presName="linNode" presStyleCnt="0"/>
      <dgm:spPr/>
    </dgm:pt>
    <dgm:pt modelId="{A2B657C1-7FE5-47AB-8E60-8A0CD5EFC6B7}" type="pres">
      <dgm:prSet presAssocID="{CD6D8F7A-24DB-4E44-80A1-622EF240A60A}" presName="parentShp" presStyleLbl="node1" presStyleIdx="0" presStyleCnt="3">
        <dgm:presLayoutVars>
          <dgm:bulletEnabled val="1"/>
        </dgm:presLayoutVars>
      </dgm:prSet>
      <dgm:spPr/>
      <dgm:t>
        <a:bodyPr/>
        <a:lstStyle/>
        <a:p>
          <a:endParaRPr lang="en-US"/>
        </a:p>
      </dgm:t>
    </dgm:pt>
    <dgm:pt modelId="{3B78189E-7DAB-4990-A165-D9BA6750C4A2}" type="pres">
      <dgm:prSet presAssocID="{CD6D8F7A-24DB-4E44-80A1-622EF240A60A}" presName="childShp" presStyleLbl="bgAccFollowNode1" presStyleIdx="0" presStyleCnt="3">
        <dgm:presLayoutVars>
          <dgm:bulletEnabled val="1"/>
        </dgm:presLayoutVars>
      </dgm:prSet>
      <dgm:spPr/>
      <dgm:t>
        <a:bodyPr/>
        <a:lstStyle/>
        <a:p>
          <a:endParaRPr lang="en-US"/>
        </a:p>
      </dgm:t>
    </dgm:pt>
    <dgm:pt modelId="{3FAB52BF-7435-4058-88C1-E939AE1689AA}" type="pres">
      <dgm:prSet presAssocID="{CCA33CCF-33D4-493B-AA88-50B696281921}" presName="spacing" presStyleCnt="0"/>
      <dgm:spPr/>
    </dgm:pt>
    <dgm:pt modelId="{FBB4D9D3-2E72-471A-A815-4AC35067DEAC}" type="pres">
      <dgm:prSet presAssocID="{BE287807-2466-4453-AE22-D380B05AC9D0}" presName="linNode" presStyleCnt="0"/>
      <dgm:spPr/>
    </dgm:pt>
    <dgm:pt modelId="{5C081772-06D8-4F12-8F43-D58E2BD5E352}" type="pres">
      <dgm:prSet presAssocID="{BE287807-2466-4453-AE22-D380B05AC9D0}" presName="parentShp" presStyleLbl="node1" presStyleIdx="1" presStyleCnt="3">
        <dgm:presLayoutVars>
          <dgm:bulletEnabled val="1"/>
        </dgm:presLayoutVars>
      </dgm:prSet>
      <dgm:spPr/>
      <dgm:t>
        <a:bodyPr/>
        <a:lstStyle/>
        <a:p>
          <a:endParaRPr lang="en-US"/>
        </a:p>
      </dgm:t>
    </dgm:pt>
    <dgm:pt modelId="{09D76957-93EA-4452-B02B-5F325FACAF7D}" type="pres">
      <dgm:prSet presAssocID="{BE287807-2466-4453-AE22-D380B05AC9D0}" presName="childShp" presStyleLbl="bgAccFollowNode1" presStyleIdx="1" presStyleCnt="3">
        <dgm:presLayoutVars>
          <dgm:bulletEnabled val="1"/>
        </dgm:presLayoutVars>
      </dgm:prSet>
      <dgm:spPr/>
      <dgm:t>
        <a:bodyPr/>
        <a:lstStyle/>
        <a:p>
          <a:endParaRPr lang="en-US"/>
        </a:p>
      </dgm:t>
    </dgm:pt>
    <dgm:pt modelId="{3CEABDE7-F923-449A-98CC-38290233FF08}" type="pres">
      <dgm:prSet presAssocID="{5A2D4941-21E4-4CC6-953D-4ACD071A654A}" presName="spacing" presStyleCnt="0"/>
      <dgm:spPr/>
    </dgm:pt>
    <dgm:pt modelId="{62259C43-5E3A-4E84-A423-2FE1DCCEF3A7}" type="pres">
      <dgm:prSet presAssocID="{E2B5EC20-0B0B-4DFC-B821-C385649B470A}" presName="linNode" presStyleCnt="0"/>
      <dgm:spPr/>
    </dgm:pt>
    <dgm:pt modelId="{783D8EBA-18CC-44BA-B14C-FF85CA525F0B}" type="pres">
      <dgm:prSet presAssocID="{E2B5EC20-0B0B-4DFC-B821-C385649B470A}" presName="parentShp" presStyleLbl="node1" presStyleIdx="2" presStyleCnt="3">
        <dgm:presLayoutVars>
          <dgm:bulletEnabled val="1"/>
        </dgm:presLayoutVars>
      </dgm:prSet>
      <dgm:spPr/>
      <dgm:t>
        <a:bodyPr/>
        <a:lstStyle/>
        <a:p>
          <a:endParaRPr lang="en-US"/>
        </a:p>
      </dgm:t>
    </dgm:pt>
    <dgm:pt modelId="{B74140AA-3FAC-45ED-8AFD-B81CBB39CA7D}" type="pres">
      <dgm:prSet presAssocID="{E2B5EC20-0B0B-4DFC-B821-C385649B470A}" presName="childShp" presStyleLbl="bgAccFollowNode1" presStyleIdx="2" presStyleCnt="3">
        <dgm:presLayoutVars>
          <dgm:bulletEnabled val="1"/>
        </dgm:presLayoutVars>
      </dgm:prSet>
      <dgm:spPr/>
      <dgm:t>
        <a:bodyPr/>
        <a:lstStyle/>
        <a:p>
          <a:endParaRPr lang="en-US"/>
        </a:p>
      </dgm:t>
    </dgm:pt>
  </dgm:ptLst>
  <dgm:cxnLst>
    <dgm:cxn modelId="{BC4562B1-1A25-454E-9163-E47B7FB090DB}" srcId="{CD6D8F7A-24DB-4E44-80A1-622EF240A60A}" destId="{414A0F25-D726-445E-8DFE-472DAB35A20D}" srcOrd="0" destOrd="0" parTransId="{2A66535D-11A1-464A-B17E-3E235FA00F6C}" sibTransId="{8A36960A-CF75-48B2-A6B7-C9CCD808413C}"/>
    <dgm:cxn modelId="{BBCEDDFF-908F-453E-8E3F-7DAA96CC50B4}" srcId="{89E7EC1A-67EA-4FA1-9A93-C63E8CC04C1A}" destId="{BE287807-2466-4453-AE22-D380B05AC9D0}" srcOrd="1" destOrd="0" parTransId="{C0604DF7-B965-47A0-B6A9-C99D3FBCFC6B}" sibTransId="{5A2D4941-21E4-4CC6-953D-4ACD071A654A}"/>
    <dgm:cxn modelId="{17E9017A-6618-4523-B2D5-A728B7D85A5B}" type="presOf" srcId="{89E7EC1A-67EA-4FA1-9A93-C63E8CC04C1A}" destId="{AF4EBCEA-EDEE-43EC-87AB-2680EF07EAF6}" srcOrd="0" destOrd="0" presId="urn:microsoft.com/office/officeart/2005/8/layout/vList6"/>
    <dgm:cxn modelId="{3184E724-2167-4C89-93FA-028F9453E7EE}" srcId="{E2B5EC20-0B0B-4DFC-B821-C385649B470A}" destId="{96F09CD5-802F-4E88-96FE-1AFE4AC17FFD}" srcOrd="0" destOrd="0" parTransId="{5A007007-2BC9-492B-B950-27462BE73E20}" sibTransId="{0C9AE1E8-C1D0-49E6-8D6D-717D6261C5FF}"/>
    <dgm:cxn modelId="{15D15E87-621D-4680-9D42-DD1CF42CF2C2}" srcId="{BE287807-2466-4453-AE22-D380B05AC9D0}" destId="{9A164616-B075-4261-875A-933386FE845B}" srcOrd="0" destOrd="0" parTransId="{D6A89AA8-2B51-4DEA-931A-D8764E05EF8D}" sibTransId="{EE8DDB02-CC5B-4E16-A3C2-6A412A95FF03}"/>
    <dgm:cxn modelId="{3793068A-66FA-48CA-8527-5207508426E3}" type="presOf" srcId="{96F09CD5-802F-4E88-96FE-1AFE4AC17FFD}" destId="{B74140AA-3FAC-45ED-8AFD-B81CBB39CA7D}" srcOrd="0" destOrd="0" presId="urn:microsoft.com/office/officeart/2005/8/layout/vList6"/>
    <dgm:cxn modelId="{34899AC5-4C33-4332-BB18-789EAB57CC39}" srcId="{89E7EC1A-67EA-4FA1-9A93-C63E8CC04C1A}" destId="{E2B5EC20-0B0B-4DFC-B821-C385649B470A}" srcOrd="2" destOrd="0" parTransId="{4D979ABF-61A8-43A3-A56D-E3843D687D94}" sibTransId="{9C0491F9-4E56-4A49-8786-0822E8F9C9C2}"/>
    <dgm:cxn modelId="{95C19CEE-7C16-4AE6-9B67-836C180554F1}" type="presOf" srcId="{BE287807-2466-4453-AE22-D380B05AC9D0}" destId="{5C081772-06D8-4F12-8F43-D58E2BD5E352}" srcOrd="0" destOrd="0" presId="urn:microsoft.com/office/officeart/2005/8/layout/vList6"/>
    <dgm:cxn modelId="{C217C9D2-FFAA-43D0-BF29-FD101F9ADE87}" type="presOf" srcId="{414A0F25-D726-445E-8DFE-472DAB35A20D}" destId="{3B78189E-7DAB-4990-A165-D9BA6750C4A2}" srcOrd="0" destOrd="0" presId="urn:microsoft.com/office/officeart/2005/8/layout/vList6"/>
    <dgm:cxn modelId="{187CE716-1E0F-4AA8-BEB6-47F73DC088FE}" type="presOf" srcId="{E2B5EC20-0B0B-4DFC-B821-C385649B470A}" destId="{783D8EBA-18CC-44BA-B14C-FF85CA525F0B}" srcOrd="0" destOrd="0" presId="urn:microsoft.com/office/officeart/2005/8/layout/vList6"/>
    <dgm:cxn modelId="{AD610EF4-4F45-424E-81D0-F79F7F597C5F}" type="presOf" srcId="{9A164616-B075-4261-875A-933386FE845B}" destId="{09D76957-93EA-4452-B02B-5F325FACAF7D}" srcOrd="0" destOrd="0" presId="urn:microsoft.com/office/officeart/2005/8/layout/vList6"/>
    <dgm:cxn modelId="{FDD49284-EEAE-4016-AC77-DAA873F48E6F}" srcId="{89E7EC1A-67EA-4FA1-9A93-C63E8CC04C1A}" destId="{CD6D8F7A-24DB-4E44-80A1-622EF240A60A}" srcOrd="0" destOrd="0" parTransId="{A86D81CB-ED3A-4145-8C60-03167327105D}" sibTransId="{CCA33CCF-33D4-493B-AA88-50B696281921}"/>
    <dgm:cxn modelId="{C61BA988-B695-45C7-807D-07A2553A19B8}" type="presOf" srcId="{CD6D8F7A-24DB-4E44-80A1-622EF240A60A}" destId="{A2B657C1-7FE5-47AB-8E60-8A0CD5EFC6B7}" srcOrd="0" destOrd="0" presId="urn:microsoft.com/office/officeart/2005/8/layout/vList6"/>
    <dgm:cxn modelId="{52ED8D63-D02F-4A43-9EB0-0D65C939FC25}" type="presParOf" srcId="{AF4EBCEA-EDEE-43EC-87AB-2680EF07EAF6}" destId="{1CCD8C93-F79D-4F67-899A-AC420D237660}" srcOrd="0" destOrd="0" presId="urn:microsoft.com/office/officeart/2005/8/layout/vList6"/>
    <dgm:cxn modelId="{C6E5F09E-2312-46B3-A9B3-65FD760B7F86}" type="presParOf" srcId="{1CCD8C93-F79D-4F67-899A-AC420D237660}" destId="{A2B657C1-7FE5-47AB-8E60-8A0CD5EFC6B7}" srcOrd="0" destOrd="0" presId="urn:microsoft.com/office/officeart/2005/8/layout/vList6"/>
    <dgm:cxn modelId="{A25DB68C-8F08-4132-B80B-993250169D82}" type="presParOf" srcId="{1CCD8C93-F79D-4F67-899A-AC420D237660}" destId="{3B78189E-7DAB-4990-A165-D9BA6750C4A2}" srcOrd="1" destOrd="0" presId="urn:microsoft.com/office/officeart/2005/8/layout/vList6"/>
    <dgm:cxn modelId="{E5633D34-5ADA-4C2B-AF24-A5E276F0C3CC}" type="presParOf" srcId="{AF4EBCEA-EDEE-43EC-87AB-2680EF07EAF6}" destId="{3FAB52BF-7435-4058-88C1-E939AE1689AA}" srcOrd="1" destOrd="0" presId="urn:microsoft.com/office/officeart/2005/8/layout/vList6"/>
    <dgm:cxn modelId="{C4CEBDA7-5632-4A1F-AA7F-B30C5E0C9F54}" type="presParOf" srcId="{AF4EBCEA-EDEE-43EC-87AB-2680EF07EAF6}" destId="{FBB4D9D3-2E72-471A-A815-4AC35067DEAC}" srcOrd="2" destOrd="0" presId="urn:microsoft.com/office/officeart/2005/8/layout/vList6"/>
    <dgm:cxn modelId="{2B950529-22DD-4BDC-A983-26CC60B4F411}" type="presParOf" srcId="{FBB4D9D3-2E72-471A-A815-4AC35067DEAC}" destId="{5C081772-06D8-4F12-8F43-D58E2BD5E352}" srcOrd="0" destOrd="0" presId="urn:microsoft.com/office/officeart/2005/8/layout/vList6"/>
    <dgm:cxn modelId="{BC9EB33C-0B61-4306-8C93-6384CFF6AB26}" type="presParOf" srcId="{FBB4D9D3-2E72-471A-A815-4AC35067DEAC}" destId="{09D76957-93EA-4452-B02B-5F325FACAF7D}" srcOrd="1" destOrd="0" presId="urn:microsoft.com/office/officeart/2005/8/layout/vList6"/>
    <dgm:cxn modelId="{B603BF0A-8FC7-49C4-A19B-BF575ED739A7}" type="presParOf" srcId="{AF4EBCEA-EDEE-43EC-87AB-2680EF07EAF6}" destId="{3CEABDE7-F923-449A-98CC-38290233FF08}" srcOrd="3" destOrd="0" presId="urn:microsoft.com/office/officeart/2005/8/layout/vList6"/>
    <dgm:cxn modelId="{480168DA-1D93-40FD-ABE4-76C138717EC6}" type="presParOf" srcId="{AF4EBCEA-EDEE-43EC-87AB-2680EF07EAF6}" destId="{62259C43-5E3A-4E84-A423-2FE1DCCEF3A7}" srcOrd="4" destOrd="0" presId="urn:microsoft.com/office/officeart/2005/8/layout/vList6"/>
    <dgm:cxn modelId="{996CC82F-A23C-4082-A310-19C6AF2A600D}" type="presParOf" srcId="{62259C43-5E3A-4E84-A423-2FE1DCCEF3A7}" destId="{783D8EBA-18CC-44BA-B14C-FF85CA525F0B}" srcOrd="0" destOrd="0" presId="urn:microsoft.com/office/officeart/2005/8/layout/vList6"/>
    <dgm:cxn modelId="{91519E30-4EB2-4462-BB86-FFC2E9139E61}" type="presParOf" srcId="{62259C43-5E3A-4E84-A423-2FE1DCCEF3A7}" destId="{B74140AA-3FAC-45ED-8AFD-B81CBB39CA7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825E1D-6603-4825-B148-733BAB857800}" type="doc">
      <dgm:prSet loTypeId="urn:microsoft.com/office/officeart/2011/layout/CircleProcess" loCatId="officeonline" qsTypeId="urn:microsoft.com/office/officeart/2005/8/quickstyle/simple4" qsCatId="simple" csTypeId="urn:microsoft.com/office/officeart/2005/8/colors/colorful1" csCatId="colorful" phldr="1"/>
      <dgm:spPr/>
      <dgm:t>
        <a:bodyPr/>
        <a:lstStyle/>
        <a:p>
          <a:endParaRPr lang="en-US"/>
        </a:p>
      </dgm:t>
    </dgm:pt>
    <dgm:pt modelId="{C3C79875-D97D-45D0-9682-954A54DC4A88}">
      <dgm:prSet/>
      <dgm:spPr/>
      <dgm:t>
        <a:bodyPr/>
        <a:lstStyle/>
        <a:p>
          <a:r>
            <a:rPr lang="en-US" b="0" i="0" dirty="0"/>
            <a:t>Vision</a:t>
          </a:r>
          <a:endParaRPr lang="en-US" dirty="0"/>
        </a:p>
      </dgm:t>
    </dgm:pt>
    <dgm:pt modelId="{F169EB66-E5FF-425C-B5C0-764CA01AE8A9}" type="parTrans" cxnId="{25F0D781-981C-43FA-99CB-ADE9E27469AD}">
      <dgm:prSet/>
      <dgm:spPr/>
      <dgm:t>
        <a:bodyPr/>
        <a:lstStyle/>
        <a:p>
          <a:endParaRPr lang="en-US"/>
        </a:p>
      </dgm:t>
    </dgm:pt>
    <dgm:pt modelId="{F0E5F888-8E57-432F-BB72-DDC82FB8F693}" type="sibTrans" cxnId="{25F0D781-981C-43FA-99CB-ADE9E27469AD}">
      <dgm:prSet/>
      <dgm:spPr/>
      <dgm:t>
        <a:bodyPr/>
        <a:lstStyle/>
        <a:p>
          <a:endParaRPr lang="en-US"/>
        </a:p>
      </dgm:t>
    </dgm:pt>
    <dgm:pt modelId="{2AB87166-6947-4180-BBC9-5ABE756C7D8A}">
      <dgm:prSet custT="1"/>
      <dgm:spPr/>
      <dgm:t>
        <a:bodyPr/>
        <a:lstStyle/>
        <a:p>
          <a:r>
            <a:rPr lang="en-US" sz="1600" b="0" i="0" dirty="0"/>
            <a:t>Increased well being and prosperity through science, technology and innovation</a:t>
          </a:r>
          <a:endParaRPr lang="en-US" sz="1600" dirty="0"/>
        </a:p>
      </dgm:t>
    </dgm:pt>
    <dgm:pt modelId="{72EAEBBF-513F-4DAF-9178-A66D690A4DF3}" type="parTrans" cxnId="{3D565024-D5C6-4CB3-962D-708CED5F4157}">
      <dgm:prSet/>
      <dgm:spPr/>
      <dgm:t>
        <a:bodyPr/>
        <a:lstStyle/>
        <a:p>
          <a:endParaRPr lang="en-US"/>
        </a:p>
      </dgm:t>
    </dgm:pt>
    <dgm:pt modelId="{9784629C-4586-4BC8-A971-664B3FEC63D9}" type="sibTrans" cxnId="{3D565024-D5C6-4CB3-962D-708CED5F4157}">
      <dgm:prSet/>
      <dgm:spPr/>
      <dgm:t>
        <a:bodyPr/>
        <a:lstStyle/>
        <a:p>
          <a:endParaRPr lang="en-US"/>
        </a:p>
      </dgm:t>
    </dgm:pt>
    <dgm:pt modelId="{C33A75DD-65B4-481E-8E09-D5184AEB585B}">
      <dgm:prSet/>
      <dgm:spPr/>
      <dgm:t>
        <a:bodyPr/>
        <a:lstStyle/>
        <a:p>
          <a:r>
            <a:rPr lang="en-US" b="0" i="0" dirty="0"/>
            <a:t>Mission</a:t>
          </a:r>
          <a:endParaRPr lang="en-US" dirty="0"/>
        </a:p>
      </dgm:t>
    </dgm:pt>
    <dgm:pt modelId="{53A0A6D3-CD3D-40D4-B27A-A4A61E573D83}" type="parTrans" cxnId="{C18F9769-5FE5-42F1-A2EB-7CCC505AFDE6}">
      <dgm:prSet/>
      <dgm:spPr/>
      <dgm:t>
        <a:bodyPr/>
        <a:lstStyle/>
        <a:p>
          <a:endParaRPr lang="en-US"/>
        </a:p>
      </dgm:t>
    </dgm:pt>
    <dgm:pt modelId="{B20BC5D2-285F-466E-B698-82A6C115DA9A}" type="sibTrans" cxnId="{C18F9769-5FE5-42F1-A2EB-7CCC505AFDE6}">
      <dgm:prSet/>
      <dgm:spPr/>
      <dgm:t>
        <a:bodyPr/>
        <a:lstStyle/>
        <a:p>
          <a:endParaRPr lang="en-US"/>
        </a:p>
      </dgm:t>
    </dgm:pt>
    <dgm:pt modelId="{F435E0CF-3498-4D2A-B920-E4378D37F81B}">
      <dgm:prSet custT="1"/>
      <dgm:spPr/>
      <dgm:t>
        <a:bodyPr/>
        <a:lstStyle/>
        <a:p>
          <a:r>
            <a:rPr lang="en-US" sz="1600" b="0" i="0" dirty="0"/>
            <a:t>To provide leadership, an enabling environment and resources for STI in support of South Africa’s </a:t>
          </a:r>
          <a:r>
            <a:rPr lang="en-US" sz="1600" b="0" i="1" dirty="0">
              <a:solidFill>
                <a:schemeClr val="tx1"/>
              </a:solidFill>
            </a:rPr>
            <a:t>inclusive and sustainable development </a:t>
          </a:r>
          <a:endParaRPr lang="en-US" sz="1600" dirty="0">
            <a:solidFill>
              <a:schemeClr val="tx1"/>
            </a:solidFill>
          </a:endParaRPr>
        </a:p>
      </dgm:t>
    </dgm:pt>
    <dgm:pt modelId="{881A3F7A-122B-4830-8956-01C487BE200B}" type="parTrans" cxnId="{A5F89D76-E1D5-4489-BECA-AEEF32A0ED0D}">
      <dgm:prSet/>
      <dgm:spPr/>
      <dgm:t>
        <a:bodyPr/>
        <a:lstStyle/>
        <a:p>
          <a:endParaRPr lang="en-US"/>
        </a:p>
      </dgm:t>
    </dgm:pt>
    <dgm:pt modelId="{E67AF3F1-EB6C-40DE-8A37-8E2818395AE3}" type="sibTrans" cxnId="{A5F89D76-E1D5-4489-BECA-AEEF32A0ED0D}">
      <dgm:prSet/>
      <dgm:spPr/>
      <dgm:t>
        <a:bodyPr/>
        <a:lstStyle/>
        <a:p>
          <a:endParaRPr lang="en-US"/>
        </a:p>
      </dgm:t>
    </dgm:pt>
    <dgm:pt modelId="{C7AA1E4B-F63D-49A0-852B-0B3920B99C4E}">
      <dgm:prSet/>
      <dgm:spPr/>
      <dgm:t>
        <a:bodyPr/>
        <a:lstStyle/>
        <a:p>
          <a:r>
            <a:rPr lang="en-US" b="0" i="0" dirty="0"/>
            <a:t>Values</a:t>
          </a:r>
          <a:endParaRPr lang="en-US" dirty="0"/>
        </a:p>
      </dgm:t>
    </dgm:pt>
    <dgm:pt modelId="{E719A264-E4C1-44BB-9844-85C7EFE368A5}" type="parTrans" cxnId="{7E40BC93-E41C-4EA7-9F27-8DA1016236EA}">
      <dgm:prSet/>
      <dgm:spPr/>
      <dgm:t>
        <a:bodyPr/>
        <a:lstStyle/>
        <a:p>
          <a:endParaRPr lang="en-US"/>
        </a:p>
      </dgm:t>
    </dgm:pt>
    <dgm:pt modelId="{77385D79-DC78-40A0-BDF4-B1C15DE41598}" type="sibTrans" cxnId="{7E40BC93-E41C-4EA7-9F27-8DA1016236EA}">
      <dgm:prSet/>
      <dgm:spPr/>
      <dgm:t>
        <a:bodyPr/>
        <a:lstStyle/>
        <a:p>
          <a:endParaRPr lang="en-US"/>
        </a:p>
      </dgm:t>
    </dgm:pt>
    <dgm:pt modelId="{32BC152E-A7D4-49F5-AA0D-0B0A56FC83A9}">
      <dgm:prSet custT="1"/>
      <dgm:spPr/>
      <dgm:t>
        <a:bodyPr/>
        <a:lstStyle/>
        <a:p>
          <a:r>
            <a:rPr lang="en-US" sz="1600" b="0" i="0" dirty="0"/>
            <a:t>Innovation</a:t>
          </a:r>
          <a:endParaRPr lang="en-US" sz="1600" dirty="0"/>
        </a:p>
      </dgm:t>
    </dgm:pt>
    <dgm:pt modelId="{9DC1D98F-73EC-4B51-AD59-5A955C65C7AF}" type="parTrans" cxnId="{4335DAED-39A0-417B-BB5B-5677E04B683D}">
      <dgm:prSet/>
      <dgm:spPr/>
      <dgm:t>
        <a:bodyPr/>
        <a:lstStyle/>
        <a:p>
          <a:endParaRPr lang="en-US"/>
        </a:p>
      </dgm:t>
    </dgm:pt>
    <dgm:pt modelId="{9535ED3D-51E1-4E86-A1A0-870A72275A41}" type="sibTrans" cxnId="{4335DAED-39A0-417B-BB5B-5677E04B683D}">
      <dgm:prSet/>
      <dgm:spPr/>
      <dgm:t>
        <a:bodyPr/>
        <a:lstStyle/>
        <a:p>
          <a:endParaRPr lang="en-US"/>
        </a:p>
      </dgm:t>
    </dgm:pt>
    <dgm:pt modelId="{774AA29C-7AF7-4398-9F1C-18DCA72C95AC}">
      <dgm:prSet custT="1"/>
      <dgm:spPr/>
      <dgm:t>
        <a:bodyPr/>
        <a:lstStyle/>
        <a:p>
          <a:r>
            <a:rPr lang="en-US" sz="1600" b="0" i="0" dirty="0"/>
            <a:t>Knowledge-sharing</a:t>
          </a:r>
          <a:endParaRPr lang="en-US" sz="1600" i="0" dirty="0"/>
        </a:p>
      </dgm:t>
    </dgm:pt>
    <dgm:pt modelId="{2AC9B4AA-7A8C-4FE1-84E0-D033162D7A58}" type="parTrans" cxnId="{E3B3C921-4CF5-4C41-BAC3-8BCAAE6228EE}">
      <dgm:prSet/>
      <dgm:spPr/>
      <dgm:t>
        <a:bodyPr/>
        <a:lstStyle/>
        <a:p>
          <a:endParaRPr lang="en-US"/>
        </a:p>
      </dgm:t>
    </dgm:pt>
    <dgm:pt modelId="{48A7EA3C-7B3F-4CDE-8318-5179A9F15630}" type="sibTrans" cxnId="{E3B3C921-4CF5-4C41-BAC3-8BCAAE6228EE}">
      <dgm:prSet/>
      <dgm:spPr/>
      <dgm:t>
        <a:bodyPr/>
        <a:lstStyle/>
        <a:p>
          <a:endParaRPr lang="en-US"/>
        </a:p>
      </dgm:t>
    </dgm:pt>
    <dgm:pt modelId="{703CE366-C3AF-4D53-AF64-BA369695928C}">
      <dgm:prSet custT="1"/>
      <dgm:spPr/>
      <dgm:t>
        <a:bodyPr/>
        <a:lstStyle/>
        <a:p>
          <a:r>
            <a:rPr lang="en-US" sz="1600" b="0" i="0" dirty="0">
              <a:solidFill>
                <a:schemeClr val="tx1"/>
              </a:solidFill>
            </a:rPr>
            <a:t>Professionalism </a:t>
          </a:r>
          <a:endParaRPr lang="en-US" sz="1600" i="0" dirty="0">
            <a:solidFill>
              <a:schemeClr val="tx1"/>
            </a:solidFill>
          </a:endParaRPr>
        </a:p>
      </dgm:t>
    </dgm:pt>
    <dgm:pt modelId="{93A2BDCA-1077-400D-891B-7C0EE95F4768}" type="parTrans" cxnId="{E82715DF-29B3-4CCE-BA26-EA0281A8ECE5}">
      <dgm:prSet/>
      <dgm:spPr/>
      <dgm:t>
        <a:bodyPr/>
        <a:lstStyle/>
        <a:p>
          <a:endParaRPr lang="en-US"/>
        </a:p>
      </dgm:t>
    </dgm:pt>
    <dgm:pt modelId="{68F85448-CBED-4042-84E6-368CA4F25451}" type="sibTrans" cxnId="{E82715DF-29B3-4CCE-BA26-EA0281A8ECE5}">
      <dgm:prSet/>
      <dgm:spPr/>
      <dgm:t>
        <a:bodyPr/>
        <a:lstStyle/>
        <a:p>
          <a:endParaRPr lang="en-US"/>
        </a:p>
      </dgm:t>
    </dgm:pt>
    <dgm:pt modelId="{0B3BE398-23BA-4DD9-B075-BA8AB2CF726A}">
      <dgm:prSet/>
      <dgm:spPr/>
      <dgm:t>
        <a:bodyPr/>
        <a:lstStyle/>
        <a:p>
          <a:r>
            <a:rPr lang="en-US" b="0" i="0" dirty="0"/>
            <a:t>Brand </a:t>
          </a:r>
          <a:endParaRPr lang="en-US" dirty="0"/>
        </a:p>
      </dgm:t>
    </dgm:pt>
    <dgm:pt modelId="{7B249CAB-E48A-46D8-8EE1-DEC64EBC0C4D}" type="parTrans" cxnId="{72B4FA06-3817-4D6E-BEB6-ED968B290945}">
      <dgm:prSet/>
      <dgm:spPr/>
      <dgm:t>
        <a:bodyPr/>
        <a:lstStyle/>
        <a:p>
          <a:endParaRPr lang="en-US"/>
        </a:p>
      </dgm:t>
    </dgm:pt>
    <dgm:pt modelId="{FA5A6147-496A-4FC7-A5A5-605B2E693062}" type="sibTrans" cxnId="{72B4FA06-3817-4D6E-BEB6-ED968B290945}">
      <dgm:prSet/>
      <dgm:spPr/>
      <dgm:t>
        <a:bodyPr/>
        <a:lstStyle/>
        <a:p>
          <a:endParaRPr lang="en-US"/>
        </a:p>
      </dgm:t>
    </dgm:pt>
    <dgm:pt modelId="{FB32CD73-3DD0-4440-A163-9B50DBE524EF}">
      <dgm:prSet/>
      <dgm:spPr/>
      <dgm:t>
        <a:bodyPr/>
        <a:lstStyle/>
        <a:p>
          <a:pPr algn="ctr"/>
          <a:r>
            <a:rPr lang="en-US" b="0" i="0" dirty="0"/>
            <a:t>Making sure “its” possible…</a:t>
          </a:r>
          <a:endParaRPr lang="en-US" dirty="0"/>
        </a:p>
      </dgm:t>
    </dgm:pt>
    <dgm:pt modelId="{044B98D6-6D28-48A7-BD67-F3A9EA14E937}" type="parTrans" cxnId="{2D378FEC-442A-4566-80FD-8A5859BB09E8}">
      <dgm:prSet/>
      <dgm:spPr/>
      <dgm:t>
        <a:bodyPr/>
        <a:lstStyle/>
        <a:p>
          <a:endParaRPr lang="en-US"/>
        </a:p>
      </dgm:t>
    </dgm:pt>
    <dgm:pt modelId="{B355DC9F-5A49-4842-A0A9-43009E60DCB1}" type="sibTrans" cxnId="{2D378FEC-442A-4566-80FD-8A5859BB09E8}">
      <dgm:prSet/>
      <dgm:spPr/>
      <dgm:t>
        <a:bodyPr/>
        <a:lstStyle/>
        <a:p>
          <a:endParaRPr lang="en-US"/>
        </a:p>
      </dgm:t>
    </dgm:pt>
    <dgm:pt modelId="{C57B39CE-A54A-43A9-A20F-53C57FE659FF}">
      <dgm:prSet custT="1"/>
      <dgm:spPr/>
      <dgm:t>
        <a:bodyPr/>
        <a:lstStyle/>
        <a:p>
          <a:r>
            <a:rPr lang="en-US" sz="1600" i="0" dirty="0">
              <a:solidFill>
                <a:schemeClr val="tx1"/>
              </a:solidFill>
            </a:rPr>
            <a:t>Ethical behavior </a:t>
          </a:r>
        </a:p>
      </dgm:t>
    </dgm:pt>
    <dgm:pt modelId="{C1075896-25A2-407D-8B37-C7C7B593A399}" type="parTrans" cxnId="{2A204DD1-195F-45D3-A9FA-8617EE0C3B3D}">
      <dgm:prSet/>
      <dgm:spPr/>
      <dgm:t>
        <a:bodyPr/>
        <a:lstStyle/>
        <a:p>
          <a:endParaRPr lang="en-US"/>
        </a:p>
      </dgm:t>
    </dgm:pt>
    <dgm:pt modelId="{CA3FB6DA-DD3D-4A15-9D72-7248D0D20036}" type="sibTrans" cxnId="{2A204DD1-195F-45D3-A9FA-8617EE0C3B3D}">
      <dgm:prSet/>
      <dgm:spPr/>
      <dgm:t>
        <a:bodyPr/>
        <a:lstStyle/>
        <a:p>
          <a:endParaRPr lang="en-US"/>
        </a:p>
      </dgm:t>
    </dgm:pt>
    <dgm:pt modelId="{6636F9E1-707D-49B3-9AB1-688BAF85DC91}" type="pres">
      <dgm:prSet presAssocID="{6C825E1D-6603-4825-B148-733BAB857800}" presName="Name0" presStyleCnt="0">
        <dgm:presLayoutVars>
          <dgm:chMax val="11"/>
          <dgm:chPref val="11"/>
          <dgm:dir/>
          <dgm:resizeHandles/>
        </dgm:presLayoutVars>
      </dgm:prSet>
      <dgm:spPr/>
      <dgm:t>
        <a:bodyPr/>
        <a:lstStyle/>
        <a:p>
          <a:endParaRPr lang="en-US"/>
        </a:p>
      </dgm:t>
    </dgm:pt>
    <dgm:pt modelId="{102EB13A-1FB5-43B1-AFAF-1B37037D3D7F}" type="pres">
      <dgm:prSet presAssocID="{0B3BE398-23BA-4DD9-B075-BA8AB2CF726A}" presName="Accent4" presStyleCnt="0"/>
      <dgm:spPr/>
    </dgm:pt>
    <dgm:pt modelId="{D2808713-C8CF-4254-AE2D-49766AA3AB94}" type="pres">
      <dgm:prSet presAssocID="{0B3BE398-23BA-4DD9-B075-BA8AB2CF726A}" presName="Accent" presStyleLbl="node1" presStyleIdx="0" presStyleCnt="4"/>
      <dgm:spPr/>
    </dgm:pt>
    <dgm:pt modelId="{D793DC7F-4D1B-401A-8DFB-63A69E113B85}" type="pres">
      <dgm:prSet presAssocID="{0B3BE398-23BA-4DD9-B075-BA8AB2CF726A}" presName="ParentBackground4" presStyleCnt="0"/>
      <dgm:spPr/>
    </dgm:pt>
    <dgm:pt modelId="{84F56527-9AE9-4187-B9F6-ED4EBA2DA751}" type="pres">
      <dgm:prSet presAssocID="{0B3BE398-23BA-4DD9-B075-BA8AB2CF726A}" presName="ParentBackground" presStyleLbl="fgAcc1" presStyleIdx="0" presStyleCnt="4"/>
      <dgm:spPr/>
      <dgm:t>
        <a:bodyPr/>
        <a:lstStyle/>
        <a:p>
          <a:endParaRPr lang="en-US"/>
        </a:p>
      </dgm:t>
    </dgm:pt>
    <dgm:pt modelId="{600C0742-4659-4650-86A6-B0916E467BD5}" type="pres">
      <dgm:prSet presAssocID="{0B3BE398-23BA-4DD9-B075-BA8AB2CF726A}" presName="Child4" presStyleLbl="revTx" presStyleIdx="0" presStyleCnt="4">
        <dgm:presLayoutVars>
          <dgm:chMax val="0"/>
          <dgm:chPref val="0"/>
          <dgm:bulletEnabled val="1"/>
        </dgm:presLayoutVars>
      </dgm:prSet>
      <dgm:spPr/>
      <dgm:t>
        <a:bodyPr/>
        <a:lstStyle/>
        <a:p>
          <a:endParaRPr lang="en-US"/>
        </a:p>
      </dgm:t>
    </dgm:pt>
    <dgm:pt modelId="{DE1A4697-A9EE-4544-A0C6-73E081A3E165}" type="pres">
      <dgm:prSet presAssocID="{0B3BE398-23BA-4DD9-B075-BA8AB2CF726A}" presName="Parent4" presStyleLbl="revTx" presStyleIdx="0" presStyleCnt="4">
        <dgm:presLayoutVars>
          <dgm:chMax val="1"/>
          <dgm:chPref val="1"/>
          <dgm:bulletEnabled val="1"/>
        </dgm:presLayoutVars>
      </dgm:prSet>
      <dgm:spPr/>
      <dgm:t>
        <a:bodyPr/>
        <a:lstStyle/>
        <a:p>
          <a:endParaRPr lang="en-US"/>
        </a:p>
      </dgm:t>
    </dgm:pt>
    <dgm:pt modelId="{E1119E19-F3B8-4185-8074-5E039F0B1746}" type="pres">
      <dgm:prSet presAssocID="{C7AA1E4B-F63D-49A0-852B-0B3920B99C4E}" presName="Accent3" presStyleCnt="0"/>
      <dgm:spPr/>
    </dgm:pt>
    <dgm:pt modelId="{82643B29-B50D-4CDD-A9C7-A921282924F7}" type="pres">
      <dgm:prSet presAssocID="{C7AA1E4B-F63D-49A0-852B-0B3920B99C4E}" presName="Accent" presStyleLbl="node1" presStyleIdx="1" presStyleCnt="4"/>
      <dgm:spPr/>
    </dgm:pt>
    <dgm:pt modelId="{ADC65346-1E82-4ACC-ABCE-588868BF11E2}" type="pres">
      <dgm:prSet presAssocID="{C7AA1E4B-F63D-49A0-852B-0B3920B99C4E}" presName="ParentBackground3" presStyleCnt="0"/>
      <dgm:spPr/>
    </dgm:pt>
    <dgm:pt modelId="{EAA5DF74-36FB-4161-9744-4B8091AF61CD}" type="pres">
      <dgm:prSet presAssocID="{C7AA1E4B-F63D-49A0-852B-0B3920B99C4E}" presName="ParentBackground" presStyleLbl="fgAcc1" presStyleIdx="1" presStyleCnt="4"/>
      <dgm:spPr/>
      <dgm:t>
        <a:bodyPr/>
        <a:lstStyle/>
        <a:p>
          <a:endParaRPr lang="en-US"/>
        </a:p>
      </dgm:t>
    </dgm:pt>
    <dgm:pt modelId="{86C5C400-7CBE-4BCE-A257-A36E6DEEAA02}" type="pres">
      <dgm:prSet presAssocID="{C7AA1E4B-F63D-49A0-852B-0B3920B99C4E}" presName="Child3" presStyleLbl="revTx" presStyleIdx="1" presStyleCnt="4">
        <dgm:presLayoutVars>
          <dgm:chMax val="0"/>
          <dgm:chPref val="0"/>
          <dgm:bulletEnabled val="1"/>
        </dgm:presLayoutVars>
      </dgm:prSet>
      <dgm:spPr/>
      <dgm:t>
        <a:bodyPr/>
        <a:lstStyle/>
        <a:p>
          <a:endParaRPr lang="en-US"/>
        </a:p>
      </dgm:t>
    </dgm:pt>
    <dgm:pt modelId="{C5BF807D-FECD-4FDB-8E31-72A51C708704}" type="pres">
      <dgm:prSet presAssocID="{C7AA1E4B-F63D-49A0-852B-0B3920B99C4E}" presName="Parent3" presStyleLbl="revTx" presStyleIdx="1" presStyleCnt="4">
        <dgm:presLayoutVars>
          <dgm:chMax val="1"/>
          <dgm:chPref val="1"/>
          <dgm:bulletEnabled val="1"/>
        </dgm:presLayoutVars>
      </dgm:prSet>
      <dgm:spPr/>
      <dgm:t>
        <a:bodyPr/>
        <a:lstStyle/>
        <a:p>
          <a:endParaRPr lang="en-US"/>
        </a:p>
      </dgm:t>
    </dgm:pt>
    <dgm:pt modelId="{5FAE9FF1-F7BA-418B-AE9A-9125B96DACCB}" type="pres">
      <dgm:prSet presAssocID="{C33A75DD-65B4-481E-8E09-D5184AEB585B}" presName="Accent2" presStyleCnt="0"/>
      <dgm:spPr/>
    </dgm:pt>
    <dgm:pt modelId="{A0FB0909-40BE-4F69-B732-F69E63865422}" type="pres">
      <dgm:prSet presAssocID="{C33A75DD-65B4-481E-8E09-D5184AEB585B}" presName="Accent" presStyleLbl="node1" presStyleIdx="2" presStyleCnt="4"/>
      <dgm:spPr/>
    </dgm:pt>
    <dgm:pt modelId="{F22903E7-28C5-41F3-85CC-1C57C34E1D8A}" type="pres">
      <dgm:prSet presAssocID="{C33A75DD-65B4-481E-8E09-D5184AEB585B}" presName="ParentBackground2" presStyleCnt="0"/>
      <dgm:spPr/>
    </dgm:pt>
    <dgm:pt modelId="{328C39A0-C0B3-48DF-B67C-B6E295E85F92}" type="pres">
      <dgm:prSet presAssocID="{C33A75DD-65B4-481E-8E09-D5184AEB585B}" presName="ParentBackground" presStyleLbl="fgAcc1" presStyleIdx="2" presStyleCnt="4"/>
      <dgm:spPr/>
      <dgm:t>
        <a:bodyPr/>
        <a:lstStyle/>
        <a:p>
          <a:endParaRPr lang="en-US"/>
        </a:p>
      </dgm:t>
    </dgm:pt>
    <dgm:pt modelId="{8EF81D9B-60E7-4B94-81F4-7DC94AB04A11}" type="pres">
      <dgm:prSet presAssocID="{C33A75DD-65B4-481E-8E09-D5184AEB585B}" presName="Child2" presStyleLbl="revTx" presStyleIdx="2" presStyleCnt="4">
        <dgm:presLayoutVars>
          <dgm:chMax val="0"/>
          <dgm:chPref val="0"/>
          <dgm:bulletEnabled val="1"/>
        </dgm:presLayoutVars>
      </dgm:prSet>
      <dgm:spPr/>
      <dgm:t>
        <a:bodyPr/>
        <a:lstStyle/>
        <a:p>
          <a:endParaRPr lang="en-US"/>
        </a:p>
      </dgm:t>
    </dgm:pt>
    <dgm:pt modelId="{9EC97E51-1B27-4FAC-8402-32AAD9932FDF}" type="pres">
      <dgm:prSet presAssocID="{C33A75DD-65B4-481E-8E09-D5184AEB585B}" presName="Parent2" presStyleLbl="revTx" presStyleIdx="2" presStyleCnt="4">
        <dgm:presLayoutVars>
          <dgm:chMax val="1"/>
          <dgm:chPref val="1"/>
          <dgm:bulletEnabled val="1"/>
        </dgm:presLayoutVars>
      </dgm:prSet>
      <dgm:spPr/>
      <dgm:t>
        <a:bodyPr/>
        <a:lstStyle/>
        <a:p>
          <a:endParaRPr lang="en-US"/>
        </a:p>
      </dgm:t>
    </dgm:pt>
    <dgm:pt modelId="{AF4F7AAA-F434-4384-8202-866A73094250}" type="pres">
      <dgm:prSet presAssocID="{C3C79875-D97D-45D0-9682-954A54DC4A88}" presName="Accent1" presStyleCnt="0"/>
      <dgm:spPr/>
    </dgm:pt>
    <dgm:pt modelId="{2B669B27-222C-4784-A6E4-6D82977495FC}" type="pres">
      <dgm:prSet presAssocID="{C3C79875-D97D-45D0-9682-954A54DC4A88}" presName="Accent" presStyleLbl="node1" presStyleIdx="3" presStyleCnt="4"/>
      <dgm:spPr/>
    </dgm:pt>
    <dgm:pt modelId="{FDAD9EC6-AE80-4834-B362-851D7E1EB9E5}" type="pres">
      <dgm:prSet presAssocID="{C3C79875-D97D-45D0-9682-954A54DC4A88}" presName="ParentBackground1" presStyleCnt="0"/>
      <dgm:spPr/>
    </dgm:pt>
    <dgm:pt modelId="{7675589E-F9F4-46CE-A17E-0E10819AEEB4}" type="pres">
      <dgm:prSet presAssocID="{C3C79875-D97D-45D0-9682-954A54DC4A88}" presName="ParentBackground" presStyleLbl="fgAcc1" presStyleIdx="3" presStyleCnt="4"/>
      <dgm:spPr/>
      <dgm:t>
        <a:bodyPr/>
        <a:lstStyle/>
        <a:p>
          <a:endParaRPr lang="en-US"/>
        </a:p>
      </dgm:t>
    </dgm:pt>
    <dgm:pt modelId="{8C550330-D563-4C2E-9F59-614FCA89BED0}" type="pres">
      <dgm:prSet presAssocID="{C3C79875-D97D-45D0-9682-954A54DC4A88}" presName="Child1" presStyleLbl="revTx" presStyleIdx="3" presStyleCnt="4">
        <dgm:presLayoutVars>
          <dgm:chMax val="0"/>
          <dgm:chPref val="0"/>
          <dgm:bulletEnabled val="1"/>
        </dgm:presLayoutVars>
      </dgm:prSet>
      <dgm:spPr/>
      <dgm:t>
        <a:bodyPr/>
        <a:lstStyle/>
        <a:p>
          <a:endParaRPr lang="en-US"/>
        </a:p>
      </dgm:t>
    </dgm:pt>
    <dgm:pt modelId="{BA98D67F-86CF-4BB7-9FCB-AC36BC425636}" type="pres">
      <dgm:prSet presAssocID="{C3C79875-D97D-45D0-9682-954A54DC4A88}" presName="Parent1" presStyleLbl="revTx" presStyleIdx="3" presStyleCnt="4">
        <dgm:presLayoutVars>
          <dgm:chMax val="1"/>
          <dgm:chPref val="1"/>
          <dgm:bulletEnabled val="1"/>
        </dgm:presLayoutVars>
      </dgm:prSet>
      <dgm:spPr/>
      <dgm:t>
        <a:bodyPr/>
        <a:lstStyle/>
        <a:p>
          <a:endParaRPr lang="en-US"/>
        </a:p>
      </dgm:t>
    </dgm:pt>
  </dgm:ptLst>
  <dgm:cxnLst>
    <dgm:cxn modelId="{A5F89D76-E1D5-4489-BECA-AEEF32A0ED0D}" srcId="{C33A75DD-65B4-481E-8E09-D5184AEB585B}" destId="{F435E0CF-3498-4D2A-B920-E4378D37F81B}" srcOrd="0" destOrd="0" parTransId="{881A3F7A-122B-4830-8956-01C487BE200B}" sibTransId="{E67AF3F1-EB6C-40DE-8A37-8E2818395AE3}"/>
    <dgm:cxn modelId="{2D378FEC-442A-4566-80FD-8A5859BB09E8}" srcId="{0B3BE398-23BA-4DD9-B075-BA8AB2CF726A}" destId="{FB32CD73-3DD0-4440-A163-9B50DBE524EF}" srcOrd="0" destOrd="0" parTransId="{044B98D6-6D28-48A7-BD67-F3A9EA14E937}" sibTransId="{B355DC9F-5A49-4842-A0A9-43009E60DCB1}"/>
    <dgm:cxn modelId="{E82715DF-29B3-4CCE-BA26-EA0281A8ECE5}" srcId="{C7AA1E4B-F63D-49A0-852B-0B3920B99C4E}" destId="{703CE366-C3AF-4D53-AF64-BA369695928C}" srcOrd="2" destOrd="0" parTransId="{93A2BDCA-1077-400D-891B-7C0EE95F4768}" sibTransId="{68F85448-CBED-4042-84E6-368CA4F25451}"/>
    <dgm:cxn modelId="{9F2B10C6-C264-46EC-B56D-F0877C471942}" type="presOf" srcId="{C57B39CE-A54A-43A9-A20F-53C57FE659FF}" destId="{86C5C400-7CBE-4BCE-A257-A36E6DEEAA02}" srcOrd="0" destOrd="3" presId="urn:microsoft.com/office/officeart/2011/layout/CircleProcess"/>
    <dgm:cxn modelId="{1FC2177C-6A5F-44D6-A6F0-E14C32C1651D}" type="presOf" srcId="{F435E0CF-3498-4D2A-B920-E4378D37F81B}" destId="{8EF81D9B-60E7-4B94-81F4-7DC94AB04A11}" srcOrd="0" destOrd="0" presId="urn:microsoft.com/office/officeart/2011/layout/CircleProcess"/>
    <dgm:cxn modelId="{E3B3C921-4CF5-4C41-BAC3-8BCAAE6228EE}" srcId="{C7AA1E4B-F63D-49A0-852B-0B3920B99C4E}" destId="{774AA29C-7AF7-4398-9F1C-18DCA72C95AC}" srcOrd="1" destOrd="0" parTransId="{2AC9B4AA-7A8C-4FE1-84E0-D033162D7A58}" sibTransId="{48A7EA3C-7B3F-4CDE-8318-5179A9F15630}"/>
    <dgm:cxn modelId="{72B4FA06-3817-4D6E-BEB6-ED968B290945}" srcId="{6C825E1D-6603-4825-B148-733BAB857800}" destId="{0B3BE398-23BA-4DD9-B075-BA8AB2CF726A}" srcOrd="3" destOrd="0" parTransId="{7B249CAB-E48A-46D8-8EE1-DEC64EBC0C4D}" sibTransId="{FA5A6147-496A-4FC7-A5A5-605B2E693062}"/>
    <dgm:cxn modelId="{2A204DD1-195F-45D3-A9FA-8617EE0C3B3D}" srcId="{C7AA1E4B-F63D-49A0-852B-0B3920B99C4E}" destId="{C57B39CE-A54A-43A9-A20F-53C57FE659FF}" srcOrd="3" destOrd="0" parTransId="{C1075896-25A2-407D-8B37-C7C7B593A399}" sibTransId="{CA3FB6DA-DD3D-4A15-9D72-7248D0D20036}"/>
    <dgm:cxn modelId="{5A1509F4-079E-4166-BAF7-51FD069AA3F6}" type="presOf" srcId="{C33A75DD-65B4-481E-8E09-D5184AEB585B}" destId="{9EC97E51-1B27-4FAC-8402-32AAD9932FDF}" srcOrd="1" destOrd="0" presId="urn:microsoft.com/office/officeart/2011/layout/CircleProcess"/>
    <dgm:cxn modelId="{4335DAED-39A0-417B-BB5B-5677E04B683D}" srcId="{C7AA1E4B-F63D-49A0-852B-0B3920B99C4E}" destId="{32BC152E-A7D4-49F5-AA0D-0B0A56FC83A9}" srcOrd="0" destOrd="0" parTransId="{9DC1D98F-73EC-4B51-AD59-5A955C65C7AF}" sibTransId="{9535ED3D-51E1-4E86-A1A0-870A72275A41}"/>
    <dgm:cxn modelId="{26B68289-F678-419C-8679-A839CAB4EE5B}" type="presOf" srcId="{6C825E1D-6603-4825-B148-733BAB857800}" destId="{6636F9E1-707D-49B3-9AB1-688BAF85DC91}" srcOrd="0" destOrd="0" presId="urn:microsoft.com/office/officeart/2011/layout/CircleProcess"/>
    <dgm:cxn modelId="{25F0D781-981C-43FA-99CB-ADE9E27469AD}" srcId="{6C825E1D-6603-4825-B148-733BAB857800}" destId="{C3C79875-D97D-45D0-9682-954A54DC4A88}" srcOrd="0" destOrd="0" parTransId="{F169EB66-E5FF-425C-B5C0-764CA01AE8A9}" sibTransId="{F0E5F888-8E57-432F-BB72-DDC82FB8F693}"/>
    <dgm:cxn modelId="{3D565024-D5C6-4CB3-962D-708CED5F4157}" srcId="{C3C79875-D97D-45D0-9682-954A54DC4A88}" destId="{2AB87166-6947-4180-BBC9-5ABE756C7D8A}" srcOrd="0" destOrd="0" parTransId="{72EAEBBF-513F-4DAF-9178-A66D690A4DF3}" sibTransId="{9784629C-4586-4BC8-A971-664B3FEC63D9}"/>
    <dgm:cxn modelId="{609DD7E2-FE33-4F54-8CFB-E8D1DE46E683}" type="presOf" srcId="{C3C79875-D97D-45D0-9682-954A54DC4A88}" destId="{BA98D67F-86CF-4BB7-9FCB-AC36BC425636}" srcOrd="1" destOrd="0" presId="urn:microsoft.com/office/officeart/2011/layout/CircleProcess"/>
    <dgm:cxn modelId="{FD2B6272-B8F7-40BB-9E7E-26ED6605FD0E}" type="presOf" srcId="{FB32CD73-3DD0-4440-A163-9B50DBE524EF}" destId="{600C0742-4659-4650-86A6-B0916E467BD5}" srcOrd="0" destOrd="0" presId="urn:microsoft.com/office/officeart/2011/layout/CircleProcess"/>
    <dgm:cxn modelId="{3D586538-C6E8-4BCD-847A-2808C5771E19}" type="presOf" srcId="{32BC152E-A7D4-49F5-AA0D-0B0A56FC83A9}" destId="{86C5C400-7CBE-4BCE-A257-A36E6DEEAA02}" srcOrd="0" destOrd="0" presId="urn:microsoft.com/office/officeart/2011/layout/CircleProcess"/>
    <dgm:cxn modelId="{7E5604FC-0CAA-44F8-8BD3-CC7566549AD3}" type="presOf" srcId="{0B3BE398-23BA-4DD9-B075-BA8AB2CF726A}" destId="{DE1A4697-A9EE-4544-A0C6-73E081A3E165}" srcOrd="1" destOrd="0" presId="urn:microsoft.com/office/officeart/2011/layout/CircleProcess"/>
    <dgm:cxn modelId="{7E40BC93-E41C-4EA7-9F27-8DA1016236EA}" srcId="{6C825E1D-6603-4825-B148-733BAB857800}" destId="{C7AA1E4B-F63D-49A0-852B-0B3920B99C4E}" srcOrd="2" destOrd="0" parTransId="{E719A264-E4C1-44BB-9844-85C7EFE368A5}" sibTransId="{77385D79-DC78-40A0-BDF4-B1C15DE41598}"/>
    <dgm:cxn modelId="{C18F9769-5FE5-42F1-A2EB-7CCC505AFDE6}" srcId="{6C825E1D-6603-4825-B148-733BAB857800}" destId="{C33A75DD-65B4-481E-8E09-D5184AEB585B}" srcOrd="1" destOrd="0" parTransId="{53A0A6D3-CD3D-40D4-B27A-A4A61E573D83}" sibTransId="{B20BC5D2-285F-466E-B698-82A6C115DA9A}"/>
    <dgm:cxn modelId="{5DB13E2E-12C6-4714-BEFF-4D973890616A}" type="presOf" srcId="{C7AA1E4B-F63D-49A0-852B-0B3920B99C4E}" destId="{EAA5DF74-36FB-4161-9744-4B8091AF61CD}" srcOrd="0" destOrd="0" presId="urn:microsoft.com/office/officeart/2011/layout/CircleProcess"/>
    <dgm:cxn modelId="{8A5B198D-A1AB-4148-8121-8C8BE8284F57}" type="presOf" srcId="{0B3BE398-23BA-4DD9-B075-BA8AB2CF726A}" destId="{84F56527-9AE9-4187-B9F6-ED4EBA2DA751}" srcOrd="0" destOrd="0" presId="urn:microsoft.com/office/officeart/2011/layout/CircleProcess"/>
    <dgm:cxn modelId="{8E6601CA-7443-4EF8-B528-2806A0F13741}" type="presOf" srcId="{C33A75DD-65B4-481E-8E09-D5184AEB585B}" destId="{328C39A0-C0B3-48DF-B67C-B6E295E85F92}" srcOrd="0" destOrd="0" presId="urn:microsoft.com/office/officeart/2011/layout/CircleProcess"/>
    <dgm:cxn modelId="{42D892A4-AE86-4FA7-8411-D52FAB357F20}" type="presOf" srcId="{C3C79875-D97D-45D0-9682-954A54DC4A88}" destId="{7675589E-F9F4-46CE-A17E-0E10819AEEB4}" srcOrd="0" destOrd="0" presId="urn:microsoft.com/office/officeart/2011/layout/CircleProcess"/>
    <dgm:cxn modelId="{2DB0C6BE-67D2-40D9-97E5-205AC217000C}" type="presOf" srcId="{703CE366-C3AF-4D53-AF64-BA369695928C}" destId="{86C5C400-7CBE-4BCE-A257-A36E6DEEAA02}" srcOrd="0" destOrd="2" presId="urn:microsoft.com/office/officeart/2011/layout/CircleProcess"/>
    <dgm:cxn modelId="{C3317E0A-C8C6-41EF-BAAB-CB58BFC67732}" type="presOf" srcId="{774AA29C-7AF7-4398-9F1C-18DCA72C95AC}" destId="{86C5C400-7CBE-4BCE-A257-A36E6DEEAA02}" srcOrd="0" destOrd="1" presId="urn:microsoft.com/office/officeart/2011/layout/CircleProcess"/>
    <dgm:cxn modelId="{85BF6CC4-EEA2-4524-966C-01F50ED4F8DB}" type="presOf" srcId="{2AB87166-6947-4180-BBC9-5ABE756C7D8A}" destId="{8C550330-D563-4C2E-9F59-614FCA89BED0}" srcOrd="0" destOrd="0" presId="urn:microsoft.com/office/officeart/2011/layout/CircleProcess"/>
    <dgm:cxn modelId="{1607B3A3-50C5-46F1-813B-79EE79D975EC}" type="presOf" srcId="{C7AA1E4B-F63D-49A0-852B-0B3920B99C4E}" destId="{C5BF807D-FECD-4FDB-8E31-72A51C708704}" srcOrd="1" destOrd="0" presId="urn:microsoft.com/office/officeart/2011/layout/CircleProcess"/>
    <dgm:cxn modelId="{91AA02F6-0665-4434-8C69-43DB40A7C731}" type="presParOf" srcId="{6636F9E1-707D-49B3-9AB1-688BAF85DC91}" destId="{102EB13A-1FB5-43B1-AFAF-1B37037D3D7F}" srcOrd="0" destOrd="0" presId="urn:microsoft.com/office/officeart/2011/layout/CircleProcess"/>
    <dgm:cxn modelId="{F8F82B0E-F4EC-4F09-8B05-456F52700F03}" type="presParOf" srcId="{102EB13A-1FB5-43B1-AFAF-1B37037D3D7F}" destId="{D2808713-C8CF-4254-AE2D-49766AA3AB94}" srcOrd="0" destOrd="0" presId="urn:microsoft.com/office/officeart/2011/layout/CircleProcess"/>
    <dgm:cxn modelId="{D826F836-9C83-4423-B666-B5E4AC22C91A}" type="presParOf" srcId="{6636F9E1-707D-49B3-9AB1-688BAF85DC91}" destId="{D793DC7F-4D1B-401A-8DFB-63A69E113B85}" srcOrd="1" destOrd="0" presId="urn:microsoft.com/office/officeart/2011/layout/CircleProcess"/>
    <dgm:cxn modelId="{802461BA-4D7A-43C6-8977-7ABCCB232499}" type="presParOf" srcId="{D793DC7F-4D1B-401A-8DFB-63A69E113B85}" destId="{84F56527-9AE9-4187-B9F6-ED4EBA2DA751}" srcOrd="0" destOrd="0" presId="urn:microsoft.com/office/officeart/2011/layout/CircleProcess"/>
    <dgm:cxn modelId="{2C6F031C-6FD7-41AE-922E-ED90743954E1}" type="presParOf" srcId="{6636F9E1-707D-49B3-9AB1-688BAF85DC91}" destId="{600C0742-4659-4650-86A6-B0916E467BD5}" srcOrd="2" destOrd="0" presId="urn:microsoft.com/office/officeart/2011/layout/CircleProcess"/>
    <dgm:cxn modelId="{839D093B-C9F6-4CEC-A7A1-F1EF33E480F1}" type="presParOf" srcId="{6636F9E1-707D-49B3-9AB1-688BAF85DC91}" destId="{DE1A4697-A9EE-4544-A0C6-73E081A3E165}" srcOrd="3" destOrd="0" presId="urn:microsoft.com/office/officeart/2011/layout/CircleProcess"/>
    <dgm:cxn modelId="{0FA25113-6997-4E61-9D40-867E0841056B}" type="presParOf" srcId="{6636F9E1-707D-49B3-9AB1-688BAF85DC91}" destId="{E1119E19-F3B8-4185-8074-5E039F0B1746}" srcOrd="4" destOrd="0" presId="urn:microsoft.com/office/officeart/2011/layout/CircleProcess"/>
    <dgm:cxn modelId="{1A045E1D-0819-43AA-91A3-7C42A8BE21D1}" type="presParOf" srcId="{E1119E19-F3B8-4185-8074-5E039F0B1746}" destId="{82643B29-B50D-4CDD-A9C7-A921282924F7}" srcOrd="0" destOrd="0" presId="urn:microsoft.com/office/officeart/2011/layout/CircleProcess"/>
    <dgm:cxn modelId="{8996C318-244E-4DFE-9A48-2B4AE78AA745}" type="presParOf" srcId="{6636F9E1-707D-49B3-9AB1-688BAF85DC91}" destId="{ADC65346-1E82-4ACC-ABCE-588868BF11E2}" srcOrd="5" destOrd="0" presId="urn:microsoft.com/office/officeart/2011/layout/CircleProcess"/>
    <dgm:cxn modelId="{B4AA6F52-9B41-4476-9C69-0FED7FF04C39}" type="presParOf" srcId="{ADC65346-1E82-4ACC-ABCE-588868BF11E2}" destId="{EAA5DF74-36FB-4161-9744-4B8091AF61CD}" srcOrd="0" destOrd="0" presId="urn:microsoft.com/office/officeart/2011/layout/CircleProcess"/>
    <dgm:cxn modelId="{96C0E324-92F7-4F60-9187-3BD1B8598073}" type="presParOf" srcId="{6636F9E1-707D-49B3-9AB1-688BAF85DC91}" destId="{86C5C400-7CBE-4BCE-A257-A36E6DEEAA02}" srcOrd="6" destOrd="0" presId="urn:microsoft.com/office/officeart/2011/layout/CircleProcess"/>
    <dgm:cxn modelId="{534A352B-8185-4586-B1BD-4448C00F8817}" type="presParOf" srcId="{6636F9E1-707D-49B3-9AB1-688BAF85DC91}" destId="{C5BF807D-FECD-4FDB-8E31-72A51C708704}" srcOrd="7" destOrd="0" presId="urn:microsoft.com/office/officeart/2011/layout/CircleProcess"/>
    <dgm:cxn modelId="{E7E883BA-0040-42C8-865D-990E2D80F464}" type="presParOf" srcId="{6636F9E1-707D-49B3-9AB1-688BAF85DC91}" destId="{5FAE9FF1-F7BA-418B-AE9A-9125B96DACCB}" srcOrd="8" destOrd="0" presId="urn:microsoft.com/office/officeart/2011/layout/CircleProcess"/>
    <dgm:cxn modelId="{BCCB02B5-5975-4A33-B8BF-2FAA13C03DD5}" type="presParOf" srcId="{5FAE9FF1-F7BA-418B-AE9A-9125B96DACCB}" destId="{A0FB0909-40BE-4F69-B732-F69E63865422}" srcOrd="0" destOrd="0" presId="urn:microsoft.com/office/officeart/2011/layout/CircleProcess"/>
    <dgm:cxn modelId="{C87175CE-96FA-4AA4-8C0B-26DD65F717AA}" type="presParOf" srcId="{6636F9E1-707D-49B3-9AB1-688BAF85DC91}" destId="{F22903E7-28C5-41F3-85CC-1C57C34E1D8A}" srcOrd="9" destOrd="0" presId="urn:microsoft.com/office/officeart/2011/layout/CircleProcess"/>
    <dgm:cxn modelId="{44E2905D-C45A-4BB5-A9DD-9EB35457763E}" type="presParOf" srcId="{F22903E7-28C5-41F3-85CC-1C57C34E1D8A}" destId="{328C39A0-C0B3-48DF-B67C-B6E295E85F92}" srcOrd="0" destOrd="0" presId="urn:microsoft.com/office/officeart/2011/layout/CircleProcess"/>
    <dgm:cxn modelId="{DAC9A751-E48D-48ED-90AC-0ED308CDA82C}" type="presParOf" srcId="{6636F9E1-707D-49B3-9AB1-688BAF85DC91}" destId="{8EF81D9B-60E7-4B94-81F4-7DC94AB04A11}" srcOrd="10" destOrd="0" presId="urn:microsoft.com/office/officeart/2011/layout/CircleProcess"/>
    <dgm:cxn modelId="{6657FAEE-4111-4B06-84E3-3B41057235E2}" type="presParOf" srcId="{6636F9E1-707D-49B3-9AB1-688BAF85DC91}" destId="{9EC97E51-1B27-4FAC-8402-32AAD9932FDF}" srcOrd="11" destOrd="0" presId="urn:microsoft.com/office/officeart/2011/layout/CircleProcess"/>
    <dgm:cxn modelId="{43DE1EAA-D557-46B5-B506-C8B85D36B3AF}" type="presParOf" srcId="{6636F9E1-707D-49B3-9AB1-688BAF85DC91}" destId="{AF4F7AAA-F434-4384-8202-866A73094250}" srcOrd="12" destOrd="0" presId="urn:microsoft.com/office/officeart/2011/layout/CircleProcess"/>
    <dgm:cxn modelId="{83CA8D47-1FBA-4CEA-98ED-B6C2E243948C}" type="presParOf" srcId="{AF4F7AAA-F434-4384-8202-866A73094250}" destId="{2B669B27-222C-4784-A6E4-6D82977495FC}" srcOrd="0" destOrd="0" presId="urn:microsoft.com/office/officeart/2011/layout/CircleProcess"/>
    <dgm:cxn modelId="{08DC1CAA-073C-46FF-91AB-BBEBCC7EF156}" type="presParOf" srcId="{6636F9E1-707D-49B3-9AB1-688BAF85DC91}" destId="{FDAD9EC6-AE80-4834-B362-851D7E1EB9E5}" srcOrd="13" destOrd="0" presId="urn:microsoft.com/office/officeart/2011/layout/CircleProcess"/>
    <dgm:cxn modelId="{D7F07150-434D-4145-8E97-8CA9FE16BD8F}" type="presParOf" srcId="{FDAD9EC6-AE80-4834-B362-851D7E1EB9E5}" destId="{7675589E-F9F4-46CE-A17E-0E10819AEEB4}" srcOrd="0" destOrd="0" presId="urn:microsoft.com/office/officeart/2011/layout/CircleProcess"/>
    <dgm:cxn modelId="{EE51531F-481F-4D14-B0A5-037233B363E8}" type="presParOf" srcId="{6636F9E1-707D-49B3-9AB1-688BAF85DC91}" destId="{8C550330-D563-4C2E-9F59-614FCA89BED0}" srcOrd="14" destOrd="0" presId="urn:microsoft.com/office/officeart/2011/layout/CircleProcess"/>
    <dgm:cxn modelId="{18BBBCC8-9DCB-4B09-9CB6-9C08A3956AF2}" type="presParOf" srcId="{6636F9E1-707D-49B3-9AB1-688BAF85DC91}" destId="{BA98D67F-86CF-4BB7-9FCB-AC36BC425636}" srcOrd="1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D2E5A32-9069-40B4-B20B-4A288E1ED03F}" type="doc">
      <dgm:prSet loTypeId="urn:microsoft.com/office/officeart/2005/8/layout/hChevron3" loCatId="process" qsTypeId="urn:microsoft.com/office/officeart/2005/8/quickstyle/simple1" qsCatId="simple" csTypeId="urn:microsoft.com/office/officeart/2005/8/colors/accent3_4" csCatId="accent3" phldr="1"/>
      <dgm:spPr/>
      <dgm:t>
        <a:bodyPr/>
        <a:lstStyle/>
        <a:p>
          <a:endParaRPr lang="en-US"/>
        </a:p>
      </dgm:t>
    </dgm:pt>
    <dgm:pt modelId="{8E41E58E-307A-4ACF-BE94-20E246D4A661}">
      <dgm:prSet custT="1"/>
      <dgm:spPr/>
      <dgm:t>
        <a:bodyPr/>
        <a:lstStyle/>
        <a:p>
          <a:r>
            <a:rPr lang="en-US" sz="2400" b="0" i="0" dirty="0"/>
            <a:t>Partnerships </a:t>
          </a:r>
          <a:endParaRPr lang="en-US" sz="2400" dirty="0"/>
        </a:p>
      </dgm:t>
    </dgm:pt>
    <dgm:pt modelId="{2D5C4C53-25FF-4494-A200-44AFBDFB0EE1}" type="parTrans" cxnId="{BC09D904-B76F-4B27-93E5-496B0872E6AA}">
      <dgm:prSet/>
      <dgm:spPr/>
      <dgm:t>
        <a:bodyPr/>
        <a:lstStyle/>
        <a:p>
          <a:endParaRPr lang="en-US"/>
        </a:p>
      </dgm:t>
    </dgm:pt>
    <dgm:pt modelId="{8C941EB3-C42F-4781-80CE-3F9DF1CB4312}" type="sibTrans" cxnId="{BC09D904-B76F-4B27-93E5-496B0872E6AA}">
      <dgm:prSet/>
      <dgm:spPr/>
      <dgm:t>
        <a:bodyPr/>
        <a:lstStyle/>
        <a:p>
          <a:endParaRPr lang="en-US"/>
        </a:p>
      </dgm:t>
    </dgm:pt>
    <dgm:pt modelId="{4D33F00B-EFB4-437E-AA36-C00998B04DF7}">
      <dgm:prSet custT="1"/>
      <dgm:spPr/>
      <dgm:t>
        <a:bodyPr/>
        <a:lstStyle/>
        <a:p>
          <a:r>
            <a:rPr lang="en-US" sz="2400" b="0" i="0" dirty="0"/>
            <a:t>Internationalisation</a:t>
          </a:r>
          <a:endParaRPr lang="en-US" sz="2400" dirty="0"/>
        </a:p>
      </dgm:t>
    </dgm:pt>
    <dgm:pt modelId="{AB5ED6BE-1E26-4FE7-A2D4-941341CB58B3}" type="parTrans" cxnId="{8D57BD01-0651-48C3-8414-FE2B9FE364E8}">
      <dgm:prSet/>
      <dgm:spPr/>
      <dgm:t>
        <a:bodyPr/>
        <a:lstStyle/>
        <a:p>
          <a:endParaRPr lang="en-US"/>
        </a:p>
      </dgm:t>
    </dgm:pt>
    <dgm:pt modelId="{25C34345-7C03-467F-B6D9-2B2B3E630015}" type="sibTrans" cxnId="{8D57BD01-0651-48C3-8414-FE2B9FE364E8}">
      <dgm:prSet/>
      <dgm:spPr/>
      <dgm:t>
        <a:bodyPr/>
        <a:lstStyle/>
        <a:p>
          <a:endParaRPr lang="en-US"/>
        </a:p>
      </dgm:t>
    </dgm:pt>
    <dgm:pt modelId="{3F0003EA-7EA7-4D7D-9C0C-B26E94896986}">
      <dgm:prSet custT="1"/>
      <dgm:spPr/>
      <dgm:t>
        <a:bodyPr/>
        <a:lstStyle/>
        <a:p>
          <a:r>
            <a:rPr lang="en-US" sz="2400" b="0" i="0" dirty="0"/>
            <a:t>Transformation</a:t>
          </a:r>
          <a:endParaRPr lang="en-US" sz="2400" dirty="0"/>
        </a:p>
      </dgm:t>
    </dgm:pt>
    <dgm:pt modelId="{82406BFE-E55C-4D19-A624-1B4E077AF884}" type="parTrans" cxnId="{AD4139C1-F65F-407D-8AF9-002C4AD95414}">
      <dgm:prSet/>
      <dgm:spPr/>
      <dgm:t>
        <a:bodyPr/>
        <a:lstStyle/>
        <a:p>
          <a:endParaRPr lang="en-US"/>
        </a:p>
      </dgm:t>
    </dgm:pt>
    <dgm:pt modelId="{14B2337F-34F0-4157-8777-1E2D2A2D547B}" type="sibTrans" cxnId="{AD4139C1-F65F-407D-8AF9-002C4AD95414}">
      <dgm:prSet/>
      <dgm:spPr/>
      <dgm:t>
        <a:bodyPr/>
        <a:lstStyle/>
        <a:p>
          <a:endParaRPr lang="en-US"/>
        </a:p>
      </dgm:t>
    </dgm:pt>
    <dgm:pt modelId="{63F74B4C-B944-4110-A772-E276E3915308}" type="pres">
      <dgm:prSet presAssocID="{1D2E5A32-9069-40B4-B20B-4A288E1ED03F}" presName="Name0" presStyleCnt="0">
        <dgm:presLayoutVars>
          <dgm:dir/>
          <dgm:resizeHandles val="exact"/>
        </dgm:presLayoutVars>
      </dgm:prSet>
      <dgm:spPr/>
      <dgm:t>
        <a:bodyPr/>
        <a:lstStyle/>
        <a:p>
          <a:endParaRPr lang="en-US"/>
        </a:p>
      </dgm:t>
    </dgm:pt>
    <dgm:pt modelId="{06C3234F-F556-4276-A882-96386C730D27}" type="pres">
      <dgm:prSet presAssocID="{8E41E58E-307A-4ACF-BE94-20E246D4A661}" presName="parTxOnly" presStyleLbl="node1" presStyleIdx="0" presStyleCnt="3" custScaleX="84766" custScaleY="78893">
        <dgm:presLayoutVars>
          <dgm:bulletEnabled val="1"/>
        </dgm:presLayoutVars>
      </dgm:prSet>
      <dgm:spPr/>
      <dgm:t>
        <a:bodyPr/>
        <a:lstStyle/>
        <a:p>
          <a:endParaRPr lang="en-US"/>
        </a:p>
      </dgm:t>
    </dgm:pt>
    <dgm:pt modelId="{63AF1681-C897-4837-BC96-ACA954076200}" type="pres">
      <dgm:prSet presAssocID="{8C941EB3-C42F-4781-80CE-3F9DF1CB4312}" presName="parSpace" presStyleCnt="0"/>
      <dgm:spPr/>
    </dgm:pt>
    <dgm:pt modelId="{56DD090B-FBA1-4204-A0B5-ED86FE3AC6C0}" type="pres">
      <dgm:prSet presAssocID="{4D33F00B-EFB4-437E-AA36-C00998B04DF7}" presName="parTxOnly" presStyleLbl="node1" presStyleIdx="1" presStyleCnt="3" custScaleX="132907" custLinFactNeighborX="20920">
        <dgm:presLayoutVars>
          <dgm:bulletEnabled val="1"/>
        </dgm:presLayoutVars>
      </dgm:prSet>
      <dgm:spPr/>
      <dgm:t>
        <a:bodyPr/>
        <a:lstStyle/>
        <a:p>
          <a:endParaRPr lang="en-US"/>
        </a:p>
      </dgm:t>
    </dgm:pt>
    <dgm:pt modelId="{801A8505-068A-468F-B611-3D0F1C04E7DF}" type="pres">
      <dgm:prSet presAssocID="{25C34345-7C03-467F-B6D9-2B2B3E630015}" presName="parSpace" presStyleCnt="0"/>
      <dgm:spPr/>
    </dgm:pt>
    <dgm:pt modelId="{7192743E-74E8-4CC5-BA88-CCE9DE7037FC}" type="pres">
      <dgm:prSet presAssocID="{3F0003EA-7EA7-4D7D-9C0C-B26E94896986}" presName="parTxOnly" presStyleLbl="node1" presStyleIdx="2" presStyleCnt="3" custScaleX="133788" custScaleY="136295" custLinFactNeighborX="53486" custLinFactNeighborY="-279">
        <dgm:presLayoutVars>
          <dgm:bulletEnabled val="1"/>
        </dgm:presLayoutVars>
      </dgm:prSet>
      <dgm:spPr/>
      <dgm:t>
        <a:bodyPr/>
        <a:lstStyle/>
        <a:p>
          <a:endParaRPr lang="en-US"/>
        </a:p>
      </dgm:t>
    </dgm:pt>
  </dgm:ptLst>
  <dgm:cxnLst>
    <dgm:cxn modelId="{BC09D904-B76F-4B27-93E5-496B0872E6AA}" srcId="{1D2E5A32-9069-40B4-B20B-4A288E1ED03F}" destId="{8E41E58E-307A-4ACF-BE94-20E246D4A661}" srcOrd="0" destOrd="0" parTransId="{2D5C4C53-25FF-4494-A200-44AFBDFB0EE1}" sibTransId="{8C941EB3-C42F-4781-80CE-3F9DF1CB4312}"/>
    <dgm:cxn modelId="{8D57BD01-0651-48C3-8414-FE2B9FE364E8}" srcId="{1D2E5A32-9069-40B4-B20B-4A288E1ED03F}" destId="{4D33F00B-EFB4-437E-AA36-C00998B04DF7}" srcOrd="1" destOrd="0" parTransId="{AB5ED6BE-1E26-4FE7-A2D4-941341CB58B3}" sibTransId="{25C34345-7C03-467F-B6D9-2B2B3E630015}"/>
    <dgm:cxn modelId="{C973D94C-F3E4-4843-AB63-D1737110F058}" type="presOf" srcId="{3F0003EA-7EA7-4D7D-9C0C-B26E94896986}" destId="{7192743E-74E8-4CC5-BA88-CCE9DE7037FC}" srcOrd="0" destOrd="0" presId="urn:microsoft.com/office/officeart/2005/8/layout/hChevron3"/>
    <dgm:cxn modelId="{AD4139C1-F65F-407D-8AF9-002C4AD95414}" srcId="{1D2E5A32-9069-40B4-B20B-4A288E1ED03F}" destId="{3F0003EA-7EA7-4D7D-9C0C-B26E94896986}" srcOrd="2" destOrd="0" parTransId="{82406BFE-E55C-4D19-A624-1B4E077AF884}" sibTransId="{14B2337F-34F0-4157-8777-1E2D2A2D547B}"/>
    <dgm:cxn modelId="{1F9413A2-7C80-4B6D-AB3F-051FDB6E4C76}" type="presOf" srcId="{1D2E5A32-9069-40B4-B20B-4A288E1ED03F}" destId="{63F74B4C-B944-4110-A772-E276E3915308}" srcOrd="0" destOrd="0" presId="urn:microsoft.com/office/officeart/2005/8/layout/hChevron3"/>
    <dgm:cxn modelId="{BF7574D0-1A20-4AE7-9E89-E762A5117220}" type="presOf" srcId="{4D33F00B-EFB4-437E-AA36-C00998B04DF7}" destId="{56DD090B-FBA1-4204-A0B5-ED86FE3AC6C0}" srcOrd="0" destOrd="0" presId="urn:microsoft.com/office/officeart/2005/8/layout/hChevron3"/>
    <dgm:cxn modelId="{E58E3E16-E8AC-4CE9-AA17-FA25C8920EDC}" type="presOf" srcId="{8E41E58E-307A-4ACF-BE94-20E246D4A661}" destId="{06C3234F-F556-4276-A882-96386C730D27}" srcOrd="0" destOrd="0" presId="urn:microsoft.com/office/officeart/2005/8/layout/hChevron3"/>
    <dgm:cxn modelId="{02BCAD47-341B-4CB0-98C1-99ABDADEC43B}" type="presParOf" srcId="{63F74B4C-B944-4110-A772-E276E3915308}" destId="{06C3234F-F556-4276-A882-96386C730D27}" srcOrd="0" destOrd="0" presId="urn:microsoft.com/office/officeart/2005/8/layout/hChevron3"/>
    <dgm:cxn modelId="{57770B19-A955-40DC-8CF1-901FB06B1955}" type="presParOf" srcId="{63F74B4C-B944-4110-A772-E276E3915308}" destId="{63AF1681-C897-4837-BC96-ACA954076200}" srcOrd="1" destOrd="0" presId="urn:microsoft.com/office/officeart/2005/8/layout/hChevron3"/>
    <dgm:cxn modelId="{B3BDAEDF-6BB2-4CEC-8AC8-F54051FC10F1}" type="presParOf" srcId="{63F74B4C-B944-4110-A772-E276E3915308}" destId="{56DD090B-FBA1-4204-A0B5-ED86FE3AC6C0}" srcOrd="2" destOrd="0" presId="urn:microsoft.com/office/officeart/2005/8/layout/hChevron3"/>
    <dgm:cxn modelId="{6FAB0705-D64C-48D1-BA33-366F966C5A4A}" type="presParOf" srcId="{63F74B4C-B944-4110-A772-E276E3915308}" destId="{801A8505-068A-468F-B611-3D0F1C04E7DF}" srcOrd="3" destOrd="0" presId="urn:microsoft.com/office/officeart/2005/8/layout/hChevron3"/>
    <dgm:cxn modelId="{57827F49-4D59-48C2-B843-9A91C6747B19}" type="presParOf" srcId="{63F74B4C-B944-4110-A772-E276E3915308}" destId="{7192743E-74E8-4CC5-BA88-CCE9DE7037FC}"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54BBA52-0589-4788-A34E-A5E8498E7340}"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0AC43E73-0D31-4120-A0E6-99BF603C0084}">
      <dgm:prSet/>
      <dgm:spPr/>
      <dgm:t>
        <a:bodyPr/>
        <a:lstStyle/>
        <a:p>
          <a:r>
            <a:rPr lang="en-US" b="1" i="1" dirty="0"/>
            <a:t>A transformed, inclusive, responsive and coherent NSI- </a:t>
          </a:r>
          <a:r>
            <a:rPr lang="en-US" b="0" i="1" dirty="0"/>
            <a:t>Over the next 5 years expand, transform and enhance the responsiveness of the NSI </a:t>
          </a:r>
          <a:endParaRPr lang="en-US" dirty="0"/>
        </a:p>
      </dgm:t>
    </dgm:pt>
    <dgm:pt modelId="{7048D7D7-C750-42FD-B2F6-33A50B82CBA6}" type="parTrans" cxnId="{3A45E7EA-6AF5-4E0A-B4C9-92B0A061A59C}">
      <dgm:prSet/>
      <dgm:spPr/>
      <dgm:t>
        <a:bodyPr/>
        <a:lstStyle/>
        <a:p>
          <a:endParaRPr lang="en-US"/>
        </a:p>
      </dgm:t>
    </dgm:pt>
    <dgm:pt modelId="{02B47619-0356-4A20-8B81-6DEB4323CCDF}" type="sibTrans" cxnId="{3A45E7EA-6AF5-4E0A-B4C9-92B0A061A59C}">
      <dgm:prSet/>
      <dgm:spPr/>
      <dgm:t>
        <a:bodyPr/>
        <a:lstStyle/>
        <a:p>
          <a:endParaRPr lang="en-US"/>
        </a:p>
      </dgm:t>
    </dgm:pt>
    <dgm:pt modelId="{8C80B374-9A38-4964-95B2-071D34F6813C}">
      <dgm:prSet/>
      <dgm:spPr/>
      <dgm:t>
        <a:bodyPr/>
        <a:lstStyle/>
        <a:p>
          <a:pPr>
            <a:buFont typeface="+mj-lt"/>
            <a:buAutoNum type="arabicPeriod"/>
          </a:pPr>
          <a:r>
            <a:rPr lang="en-GB" dirty="0"/>
            <a:t>Percentage increase in the number of formalised partnerships between different category actors of the NSI that advance Decadal Plan priorities;</a:t>
          </a:r>
          <a:endParaRPr lang="en-US" i="0" dirty="0"/>
        </a:p>
      </dgm:t>
    </dgm:pt>
    <dgm:pt modelId="{073E5941-C629-40A5-8EDD-79AFE9B3716A}" type="parTrans" cxnId="{DC40F887-B37D-4DE3-9A4A-F92EDAE88B15}">
      <dgm:prSet/>
      <dgm:spPr/>
      <dgm:t>
        <a:bodyPr/>
        <a:lstStyle/>
        <a:p>
          <a:endParaRPr lang="en-US"/>
        </a:p>
      </dgm:t>
    </dgm:pt>
    <dgm:pt modelId="{47EE7B5B-2436-491E-A6BD-ACB7D60C63F3}" type="sibTrans" cxnId="{DC40F887-B37D-4DE3-9A4A-F92EDAE88B15}">
      <dgm:prSet/>
      <dgm:spPr/>
      <dgm:t>
        <a:bodyPr/>
        <a:lstStyle/>
        <a:p>
          <a:endParaRPr lang="en-US"/>
        </a:p>
      </dgm:t>
    </dgm:pt>
    <dgm:pt modelId="{7B28AB90-4375-4C41-B06A-3687E88EB308}">
      <dgm:prSet/>
      <dgm:spPr/>
      <dgm:t>
        <a:bodyPr/>
        <a:lstStyle/>
        <a:p>
          <a:endParaRPr lang="en-US" dirty="0"/>
        </a:p>
      </dgm:t>
    </dgm:pt>
    <dgm:pt modelId="{1FAB5CDA-6B65-48A2-AA70-B5DCD3BD7E19}" type="parTrans" cxnId="{8B817183-A4F8-458C-BBBA-99714EC91FDD}">
      <dgm:prSet/>
      <dgm:spPr/>
      <dgm:t>
        <a:bodyPr/>
        <a:lstStyle/>
        <a:p>
          <a:endParaRPr lang="en-US"/>
        </a:p>
      </dgm:t>
    </dgm:pt>
    <dgm:pt modelId="{40688773-6A1A-46E8-BEE3-D3A2793D8EC7}" type="sibTrans" cxnId="{8B817183-A4F8-458C-BBBA-99714EC91FDD}">
      <dgm:prSet/>
      <dgm:spPr/>
      <dgm:t>
        <a:bodyPr/>
        <a:lstStyle/>
        <a:p>
          <a:endParaRPr lang="en-US"/>
        </a:p>
      </dgm:t>
    </dgm:pt>
    <dgm:pt modelId="{39E2ABBF-4E38-4850-8D3C-027B42BF61D2}">
      <dgm:prSet/>
      <dgm:spPr/>
      <dgm:t>
        <a:bodyPr/>
        <a:lstStyle/>
        <a:p>
          <a:pPr>
            <a:buFont typeface="+mj-lt"/>
            <a:buAutoNum type="arabicPeriod"/>
          </a:pPr>
          <a:r>
            <a:rPr lang="en-GB" dirty="0"/>
            <a:t>Number of missions introduced and adopted by Cabinet that crowd in resources and capabilities across the NSI;</a:t>
          </a:r>
          <a:endParaRPr lang="en-US" i="0" dirty="0"/>
        </a:p>
      </dgm:t>
    </dgm:pt>
    <dgm:pt modelId="{E383D1DB-303C-4715-A799-B972C1F7DBB8}" type="parTrans" cxnId="{975CB284-1A27-44BC-B211-DA9BC35F1830}">
      <dgm:prSet/>
      <dgm:spPr/>
    </dgm:pt>
    <dgm:pt modelId="{AF5D2ED6-93E8-4500-A537-615F3A3A7CF2}" type="sibTrans" cxnId="{975CB284-1A27-44BC-B211-DA9BC35F1830}">
      <dgm:prSet/>
      <dgm:spPr/>
    </dgm:pt>
    <dgm:pt modelId="{C6E9363F-FFC2-43B0-AED4-F223359E5AFE}">
      <dgm:prSet/>
      <dgm:spPr/>
      <dgm:t>
        <a:bodyPr/>
        <a:lstStyle/>
        <a:p>
          <a:pPr>
            <a:buFont typeface="+mj-lt"/>
            <a:buAutoNum type="arabicPeriod"/>
          </a:pPr>
          <a:r>
            <a:rPr lang="en-GB" dirty="0"/>
            <a:t>Percentage increase in the investment support by government that advances GERD towards 1,1% of GDP; and</a:t>
          </a:r>
          <a:endParaRPr lang="en-US" i="0" dirty="0"/>
        </a:p>
      </dgm:t>
    </dgm:pt>
    <dgm:pt modelId="{F7CA07AD-60D8-4F3B-A31B-373FEC008E90}" type="parTrans" cxnId="{4F47A30C-8E34-48E4-9DF9-70EEE6329EE8}">
      <dgm:prSet/>
      <dgm:spPr/>
    </dgm:pt>
    <dgm:pt modelId="{9B358D42-F3AE-49AE-A4DF-F9957108DF6C}" type="sibTrans" cxnId="{4F47A30C-8E34-48E4-9DF9-70EEE6329EE8}">
      <dgm:prSet/>
      <dgm:spPr/>
    </dgm:pt>
    <dgm:pt modelId="{74062E0E-F67D-4905-B365-17482D0F5CDD}">
      <dgm:prSet/>
      <dgm:spPr/>
      <dgm:t>
        <a:bodyPr/>
        <a:lstStyle/>
        <a:p>
          <a:pPr>
            <a:buFont typeface="+mj-lt"/>
            <a:buAutoNum type="arabicPeriod"/>
          </a:pPr>
          <a:r>
            <a:rPr lang="en-GB" dirty="0"/>
            <a:t>Number of approved strategies that give effect to the agreed dimensions of transformation to be effected in the NSI</a:t>
          </a:r>
          <a:endParaRPr lang="en-US" i="0" dirty="0"/>
        </a:p>
      </dgm:t>
    </dgm:pt>
    <dgm:pt modelId="{E21FC53C-EAB0-46BA-94F1-D81A468AB3FC}" type="parTrans" cxnId="{D5477E58-32CE-4509-A7A4-7536469F4C4E}">
      <dgm:prSet/>
      <dgm:spPr/>
    </dgm:pt>
    <dgm:pt modelId="{02D86992-B4D5-43B9-9832-B4AB6A90BF68}" type="sibTrans" cxnId="{D5477E58-32CE-4509-A7A4-7536469F4C4E}">
      <dgm:prSet/>
      <dgm:spPr/>
    </dgm:pt>
    <dgm:pt modelId="{DCE16567-EB9C-4774-A3E7-5F39AC5FC2EF}" type="pres">
      <dgm:prSet presAssocID="{E54BBA52-0589-4788-A34E-A5E8498E7340}" presName="Name0" presStyleCnt="0">
        <dgm:presLayoutVars>
          <dgm:dir/>
          <dgm:animLvl val="lvl"/>
          <dgm:resizeHandles val="exact"/>
        </dgm:presLayoutVars>
      </dgm:prSet>
      <dgm:spPr/>
      <dgm:t>
        <a:bodyPr/>
        <a:lstStyle/>
        <a:p>
          <a:endParaRPr lang="en-US"/>
        </a:p>
      </dgm:t>
    </dgm:pt>
    <dgm:pt modelId="{75AF40D3-13E7-4A6C-BA26-B9EC32A941AF}" type="pres">
      <dgm:prSet presAssocID="{0AC43E73-0D31-4120-A0E6-99BF603C0084}" presName="composite" presStyleCnt="0"/>
      <dgm:spPr/>
    </dgm:pt>
    <dgm:pt modelId="{83842A4C-1678-4924-AAA0-1104D178DB16}" type="pres">
      <dgm:prSet presAssocID="{0AC43E73-0D31-4120-A0E6-99BF603C0084}" presName="parTx" presStyleLbl="alignNode1" presStyleIdx="0" presStyleCnt="1" custScaleY="137516" custLinFactNeighborY="-30893">
        <dgm:presLayoutVars>
          <dgm:chMax val="0"/>
          <dgm:chPref val="0"/>
          <dgm:bulletEnabled val="1"/>
        </dgm:presLayoutVars>
      </dgm:prSet>
      <dgm:spPr/>
      <dgm:t>
        <a:bodyPr/>
        <a:lstStyle/>
        <a:p>
          <a:endParaRPr lang="en-US"/>
        </a:p>
      </dgm:t>
    </dgm:pt>
    <dgm:pt modelId="{955AF576-EC8C-48AD-9C49-5A2D76D45DED}" type="pres">
      <dgm:prSet presAssocID="{0AC43E73-0D31-4120-A0E6-99BF603C0084}" presName="desTx" presStyleLbl="alignAccFollowNode1" presStyleIdx="0" presStyleCnt="1" custLinFactNeighborY="-827">
        <dgm:presLayoutVars>
          <dgm:bulletEnabled val="1"/>
        </dgm:presLayoutVars>
      </dgm:prSet>
      <dgm:spPr/>
      <dgm:t>
        <a:bodyPr/>
        <a:lstStyle/>
        <a:p>
          <a:endParaRPr lang="en-US"/>
        </a:p>
      </dgm:t>
    </dgm:pt>
  </dgm:ptLst>
  <dgm:cxnLst>
    <dgm:cxn modelId="{4F47A30C-8E34-48E4-9DF9-70EEE6329EE8}" srcId="{0AC43E73-0D31-4120-A0E6-99BF603C0084}" destId="{C6E9363F-FFC2-43B0-AED4-F223359E5AFE}" srcOrd="2" destOrd="0" parTransId="{F7CA07AD-60D8-4F3B-A31B-373FEC008E90}" sibTransId="{9B358D42-F3AE-49AE-A4DF-F9957108DF6C}"/>
    <dgm:cxn modelId="{8B817183-A4F8-458C-BBBA-99714EC91FDD}" srcId="{0AC43E73-0D31-4120-A0E6-99BF603C0084}" destId="{7B28AB90-4375-4C41-B06A-3687E88EB308}" srcOrd="4" destOrd="0" parTransId="{1FAB5CDA-6B65-48A2-AA70-B5DCD3BD7E19}" sibTransId="{40688773-6A1A-46E8-BEE3-D3A2793D8EC7}"/>
    <dgm:cxn modelId="{64A984D1-C248-471E-9E64-A6A93C2C1106}" type="presOf" srcId="{74062E0E-F67D-4905-B365-17482D0F5CDD}" destId="{955AF576-EC8C-48AD-9C49-5A2D76D45DED}" srcOrd="0" destOrd="3" presId="urn:microsoft.com/office/officeart/2005/8/layout/hList1"/>
    <dgm:cxn modelId="{5B5A549D-0865-4BA0-A410-14D254F308C4}" type="presOf" srcId="{8C80B374-9A38-4964-95B2-071D34F6813C}" destId="{955AF576-EC8C-48AD-9C49-5A2D76D45DED}" srcOrd="0" destOrd="0" presId="urn:microsoft.com/office/officeart/2005/8/layout/hList1"/>
    <dgm:cxn modelId="{975CB284-1A27-44BC-B211-DA9BC35F1830}" srcId="{0AC43E73-0D31-4120-A0E6-99BF603C0084}" destId="{39E2ABBF-4E38-4850-8D3C-027B42BF61D2}" srcOrd="1" destOrd="0" parTransId="{E383D1DB-303C-4715-A799-B972C1F7DBB8}" sibTransId="{AF5D2ED6-93E8-4500-A537-615F3A3A7CF2}"/>
    <dgm:cxn modelId="{D5477E58-32CE-4509-A7A4-7536469F4C4E}" srcId="{0AC43E73-0D31-4120-A0E6-99BF603C0084}" destId="{74062E0E-F67D-4905-B365-17482D0F5CDD}" srcOrd="3" destOrd="0" parTransId="{E21FC53C-EAB0-46BA-94F1-D81A468AB3FC}" sibTransId="{02D86992-B4D5-43B9-9832-B4AB6A90BF68}"/>
    <dgm:cxn modelId="{3A45E7EA-6AF5-4E0A-B4C9-92B0A061A59C}" srcId="{E54BBA52-0589-4788-A34E-A5E8498E7340}" destId="{0AC43E73-0D31-4120-A0E6-99BF603C0084}" srcOrd="0" destOrd="0" parTransId="{7048D7D7-C750-42FD-B2F6-33A50B82CBA6}" sibTransId="{02B47619-0356-4A20-8B81-6DEB4323CCDF}"/>
    <dgm:cxn modelId="{DFF2F324-921B-49AD-9858-AB5C8E52852F}" type="presOf" srcId="{E54BBA52-0589-4788-A34E-A5E8498E7340}" destId="{DCE16567-EB9C-4774-A3E7-5F39AC5FC2EF}" srcOrd="0" destOrd="0" presId="urn:microsoft.com/office/officeart/2005/8/layout/hList1"/>
    <dgm:cxn modelId="{DC40F887-B37D-4DE3-9A4A-F92EDAE88B15}" srcId="{0AC43E73-0D31-4120-A0E6-99BF603C0084}" destId="{8C80B374-9A38-4964-95B2-071D34F6813C}" srcOrd="0" destOrd="0" parTransId="{073E5941-C629-40A5-8EDD-79AFE9B3716A}" sibTransId="{47EE7B5B-2436-491E-A6BD-ACB7D60C63F3}"/>
    <dgm:cxn modelId="{8862D62A-CFB3-46F4-9FD8-62C5331D3276}" type="presOf" srcId="{39E2ABBF-4E38-4850-8D3C-027B42BF61D2}" destId="{955AF576-EC8C-48AD-9C49-5A2D76D45DED}" srcOrd="0" destOrd="1" presId="urn:microsoft.com/office/officeart/2005/8/layout/hList1"/>
    <dgm:cxn modelId="{90BEF451-646D-4B8B-9220-6D51C36D6990}" type="presOf" srcId="{C6E9363F-FFC2-43B0-AED4-F223359E5AFE}" destId="{955AF576-EC8C-48AD-9C49-5A2D76D45DED}" srcOrd="0" destOrd="2" presId="urn:microsoft.com/office/officeart/2005/8/layout/hList1"/>
    <dgm:cxn modelId="{8863AC0B-EEC7-4D19-B220-2E0EED15FC90}" type="presOf" srcId="{7B28AB90-4375-4C41-B06A-3687E88EB308}" destId="{955AF576-EC8C-48AD-9C49-5A2D76D45DED}" srcOrd="0" destOrd="4" presId="urn:microsoft.com/office/officeart/2005/8/layout/hList1"/>
    <dgm:cxn modelId="{032C291D-2CF5-4A8E-BD3F-239CC12FA247}" type="presOf" srcId="{0AC43E73-0D31-4120-A0E6-99BF603C0084}" destId="{83842A4C-1678-4924-AAA0-1104D178DB16}" srcOrd="0" destOrd="0" presId="urn:microsoft.com/office/officeart/2005/8/layout/hList1"/>
    <dgm:cxn modelId="{0577A0BA-B665-4471-BBBC-507BA423D82E}" type="presParOf" srcId="{DCE16567-EB9C-4774-A3E7-5F39AC5FC2EF}" destId="{75AF40D3-13E7-4A6C-BA26-B9EC32A941AF}" srcOrd="0" destOrd="0" presId="urn:microsoft.com/office/officeart/2005/8/layout/hList1"/>
    <dgm:cxn modelId="{5384FF65-E7C5-4CDD-BC05-FC5FEEA1FB56}" type="presParOf" srcId="{75AF40D3-13E7-4A6C-BA26-B9EC32A941AF}" destId="{83842A4C-1678-4924-AAA0-1104D178DB16}" srcOrd="0" destOrd="0" presId="urn:microsoft.com/office/officeart/2005/8/layout/hList1"/>
    <dgm:cxn modelId="{1E5348F8-8B0C-4399-955E-60C1BE4EDC0B}" type="presParOf" srcId="{75AF40D3-13E7-4A6C-BA26-B9EC32A941AF}" destId="{955AF576-EC8C-48AD-9C49-5A2D76D45DE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08A390D-92C3-41F1-A5C9-CE84FE47B0F9}"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DB239DC7-70E0-4C0D-B2B7-405461FC7777}">
      <dgm:prSet/>
      <dgm:spPr/>
      <dgm:t>
        <a:bodyPr/>
        <a:lstStyle/>
        <a:p>
          <a:pPr>
            <a:spcAft>
              <a:spcPts val="0"/>
            </a:spcAft>
          </a:pPr>
          <a:r>
            <a:rPr lang="en-US" b="1" i="1" dirty="0"/>
            <a:t>Human capabilities and skills for the economy and for development-</a:t>
          </a:r>
        </a:p>
        <a:p>
          <a:pPr>
            <a:spcAft>
              <a:spcPts val="0"/>
            </a:spcAft>
          </a:pPr>
          <a:r>
            <a:rPr lang="en-US" b="0" i="1" dirty="0"/>
            <a:t>Over the next five years improve the representivity of high end skills and increase the </a:t>
          </a:r>
          <a:r>
            <a:rPr lang="en-US" i="1" dirty="0"/>
            <a:t>development of technical and vocational skills for the economy</a:t>
          </a:r>
          <a:endParaRPr lang="en-US" dirty="0"/>
        </a:p>
      </dgm:t>
    </dgm:pt>
    <dgm:pt modelId="{453AB510-98C4-45CE-876D-94F627A58E56}" type="parTrans" cxnId="{3BA64DB1-3E0B-404B-AF8A-194592017B60}">
      <dgm:prSet/>
      <dgm:spPr/>
      <dgm:t>
        <a:bodyPr/>
        <a:lstStyle/>
        <a:p>
          <a:endParaRPr lang="en-US"/>
        </a:p>
      </dgm:t>
    </dgm:pt>
    <dgm:pt modelId="{7600477A-DA2D-49F3-A55D-1EF9B8BE3079}" type="sibTrans" cxnId="{3BA64DB1-3E0B-404B-AF8A-194592017B60}">
      <dgm:prSet/>
      <dgm:spPr/>
      <dgm:t>
        <a:bodyPr/>
        <a:lstStyle/>
        <a:p>
          <a:endParaRPr lang="en-US"/>
        </a:p>
      </dgm:t>
    </dgm:pt>
    <dgm:pt modelId="{D916403F-682F-4FF5-BC36-2DCAC25E6630}">
      <dgm:prSet custT="1"/>
      <dgm:spPr/>
      <dgm:t>
        <a:bodyPr/>
        <a:lstStyle/>
        <a:p>
          <a:pPr>
            <a:buFont typeface="+mj-lt"/>
            <a:buAutoNum type="arabicPeriod"/>
          </a:pPr>
          <a:r>
            <a:rPr lang="en-GB" sz="2400" dirty="0"/>
            <a:t>Number of DSI- funded PhDs graduating annually as a contribution to the NDP target of 100 PhDs per million population by 2030;</a:t>
          </a:r>
          <a:endParaRPr lang="en-US" sz="2400" i="0" dirty="0"/>
        </a:p>
      </dgm:t>
    </dgm:pt>
    <dgm:pt modelId="{DCA24669-EFA8-4F8F-9310-6ABB41DE5BFC}" type="sibTrans" cxnId="{E8D81D96-A79C-4B01-B4D0-33DE30143694}">
      <dgm:prSet/>
      <dgm:spPr/>
      <dgm:t>
        <a:bodyPr/>
        <a:lstStyle/>
        <a:p>
          <a:endParaRPr lang="en-US"/>
        </a:p>
      </dgm:t>
    </dgm:pt>
    <dgm:pt modelId="{3D6EBE8B-37E4-4EFA-BFD4-4B120B7CCAAA}" type="parTrans" cxnId="{E8D81D96-A79C-4B01-B4D0-33DE30143694}">
      <dgm:prSet/>
      <dgm:spPr/>
      <dgm:t>
        <a:bodyPr/>
        <a:lstStyle/>
        <a:p>
          <a:endParaRPr lang="en-US"/>
        </a:p>
      </dgm:t>
    </dgm:pt>
    <dgm:pt modelId="{8975BD05-30D6-4968-BC75-AC6A8EA0CA45}">
      <dgm:prSet/>
      <dgm:spPr/>
      <dgm:t>
        <a:bodyPr/>
        <a:lstStyle/>
        <a:p>
          <a:endParaRPr lang="en-US" sz="2300" i="0" dirty="0"/>
        </a:p>
      </dgm:t>
    </dgm:pt>
    <dgm:pt modelId="{C4AB1C1C-B711-448D-BF0C-03881CF83B42}" type="sibTrans" cxnId="{C1D11A9A-5C1D-4ED1-96FB-D6AF55AF0C5A}">
      <dgm:prSet/>
      <dgm:spPr/>
      <dgm:t>
        <a:bodyPr/>
        <a:lstStyle/>
        <a:p>
          <a:endParaRPr lang="en-US"/>
        </a:p>
      </dgm:t>
    </dgm:pt>
    <dgm:pt modelId="{2AEC4AA1-DE75-4302-B50F-F6A10AC64EF8}" type="parTrans" cxnId="{C1D11A9A-5C1D-4ED1-96FB-D6AF55AF0C5A}">
      <dgm:prSet/>
      <dgm:spPr/>
      <dgm:t>
        <a:bodyPr/>
        <a:lstStyle/>
        <a:p>
          <a:endParaRPr lang="en-US"/>
        </a:p>
      </dgm:t>
    </dgm:pt>
    <dgm:pt modelId="{09523CAD-9BC4-4B21-91FB-D614E7DC64E5}">
      <dgm:prSet custT="1"/>
      <dgm:spPr/>
      <dgm:t>
        <a:bodyPr/>
        <a:lstStyle/>
        <a:p>
          <a:pPr>
            <a:buFont typeface="+mj-lt"/>
            <a:buAutoNum type="arabicPeriod"/>
          </a:pPr>
          <a:r>
            <a:rPr lang="en-GB" sz="2400" dirty="0"/>
            <a:t>Number of artisans and technicians trained in high-tech industries and absorbed into the economy;</a:t>
          </a:r>
          <a:endParaRPr lang="en-US" sz="2400" i="0" dirty="0"/>
        </a:p>
      </dgm:t>
    </dgm:pt>
    <dgm:pt modelId="{10725586-9CCC-4AC0-A06C-E9620CC27449}" type="parTrans" cxnId="{9F5A6393-8081-443A-AA9B-DA6C0181555A}">
      <dgm:prSet/>
      <dgm:spPr/>
      <dgm:t>
        <a:bodyPr/>
        <a:lstStyle/>
        <a:p>
          <a:endParaRPr lang="en-US"/>
        </a:p>
      </dgm:t>
    </dgm:pt>
    <dgm:pt modelId="{FDA31940-DC1E-4065-9077-50E6AA90248E}" type="sibTrans" cxnId="{9F5A6393-8081-443A-AA9B-DA6C0181555A}">
      <dgm:prSet/>
      <dgm:spPr/>
      <dgm:t>
        <a:bodyPr/>
        <a:lstStyle/>
        <a:p>
          <a:endParaRPr lang="en-US"/>
        </a:p>
      </dgm:t>
    </dgm:pt>
    <dgm:pt modelId="{095C40D9-54D2-447C-AB10-6D2785D7932E}">
      <dgm:prSet custT="1"/>
      <dgm:spPr/>
      <dgm:t>
        <a:bodyPr/>
        <a:lstStyle/>
        <a:p>
          <a:pPr>
            <a:buFont typeface="+mj-lt"/>
            <a:buAutoNum type="arabicPeriod"/>
          </a:pPr>
          <a:r>
            <a:rPr lang="en-GB" sz="2400" dirty="0"/>
            <a:t>Percentage increase of women and black researchers in South African research workforce;</a:t>
          </a:r>
          <a:endParaRPr lang="en-US" sz="2400" i="0" dirty="0"/>
        </a:p>
      </dgm:t>
    </dgm:pt>
    <dgm:pt modelId="{9F47825D-87CC-41A1-9CBA-390D63B1B41B}" type="parTrans" cxnId="{38F5542E-4A60-4273-AEF5-D990B7A88807}">
      <dgm:prSet/>
      <dgm:spPr/>
      <dgm:t>
        <a:bodyPr/>
        <a:lstStyle/>
        <a:p>
          <a:endParaRPr lang="en-US"/>
        </a:p>
      </dgm:t>
    </dgm:pt>
    <dgm:pt modelId="{8E55C72E-2DCE-4E7C-B3CB-7E9879EB7B3A}" type="sibTrans" cxnId="{38F5542E-4A60-4273-AEF5-D990B7A88807}">
      <dgm:prSet/>
      <dgm:spPr/>
      <dgm:t>
        <a:bodyPr/>
        <a:lstStyle/>
        <a:p>
          <a:endParaRPr lang="en-US"/>
        </a:p>
      </dgm:t>
    </dgm:pt>
    <dgm:pt modelId="{88277DD6-B186-4773-A4F1-A2C241F663EE}">
      <dgm:prSet custT="1"/>
      <dgm:spPr/>
      <dgm:t>
        <a:bodyPr/>
        <a:lstStyle/>
        <a:p>
          <a:pPr>
            <a:buFont typeface="+mj-lt"/>
            <a:buAutoNum type="arabicPeriod"/>
          </a:pPr>
          <a:r>
            <a:rPr lang="en-GB" sz="2400" dirty="0"/>
            <a:t>Percentage increase of PhD-qualified teaching and research staff; and</a:t>
          </a:r>
          <a:endParaRPr lang="en-US" sz="2400" i="0" dirty="0"/>
        </a:p>
      </dgm:t>
    </dgm:pt>
    <dgm:pt modelId="{07E14C70-366D-43D4-9777-7020EAD2D6C3}" type="parTrans" cxnId="{2661D7EE-4DF0-43B9-BAC7-644997142F1D}">
      <dgm:prSet/>
      <dgm:spPr/>
      <dgm:t>
        <a:bodyPr/>
        <a:lstStyle/>
        <a:p>
          <a:endParaRPr lang="en-US"/>
        </a:p>
      </dgm:t>
    </dgm:pt>
    <dgm:pt modelId="{24783371-7A8C-4845-BE2A-09270A9E5E2D}" type="sibTrans" cxnId="{2661D7EE-4DF0-43B9-BAC7-644997142F1D}">
      <dgm:prSet/>
      <dgm:spPr/>
      <dgm:t>
        <a:bodyPr/>
        <a:lstStyle/>
        <a:p>
          <a:endParaRPr lang="en-US"/>
        </a:p>
      </dgm:t>
    </dgm:pt>
    <dgm:pt modelId="{E368E772-488B-4A25-99EB-D375810FBB01}">
      <dgm:prSet custT="1"/>
      <dgm:spPr/>
      <dgm:t>
        <a:bodyPr/>
        <a:lstStyle/>
        <a:p>
          <a:pPr>
            <a:buFont typeface="+mj-lt"/>
            <a:buAutoNum type="arabicPeriod"/>
          </a:pPr>
          <a:r>
            <a:rPr lang="en-GB" sz="2400" dirty="0"/>
            <a:t>Improved knowledge of science among citizens</a:t>
          </a:r>
          <a:endParaRPr lang="en-US" sz="2400" i="0" dirty="0"/>
        </a:p>
      </dgm:t>
    </dgm:pt>
    <dgm:pt modelId="{DF3B62AC-CB4A-49D5-9B7B-5D5EA8D9919F}" type="parTrans" cxnId="{6E9F56ED-8BA5-45C9-A6AE-6C7036E113E5}">
      <dgm:prSet/>
      <dgm:spPr/>
      <dgm:t>
        <a:bodyPr/>
        <a:lstStyle/>
        <a:p>
          <a:endParaRPr lang="en-US"/>
        </a:p>
      </dgm:t>
    </dgm:pt>
    <dgm:pt modelId="{A553FCF5-330B-4BF9-B8CB-87A581144A37}" type="sibTrans" cxnId="{6E9F56ED-8BA5-45C9-A6AE-6C7036E113E5}">
      <dgm:prSet/>
      <dgm:spPr/>
      <dgm:t>
        <a:bodyPr/>
        <a:lstStyle/>
        <a:p>
          <a:endParaRPr lang="en-US"/>
        </a:p>
      </dgm:t>
    </dgm:pt>
    <dgm:pt modelId="{C800552B-6E44-4878-8B51-2732DF31FAB5}" type="pres">
      <dgm:prSet presAssocID="{108A390D-92C3-41F1-A5C9-CE84FE47B0F9}" presName="Name0" presStyleCnt="0">
        <dgm:presLayoutVars>
          <dgm:dir/>
          <dgm:animLvl val="lvl"/>
          <dgm:resizeHandles val="exact"/>
        </dgm:presLayoutVars>
      </dgm:prSet>
      <dgm:spPr/>
      <dgm:t>
        <a:bodyPr/>
        <a:lstStyle/>
        <a:p>
          <a:endParaRPr lang="en-US"/>
        </a:p>
      </dgm:t>
    </dgm:pt>
    <dgm:pt modelId="{173F9B6B-01C1-45C4-B527-99A6DE7969A3}" type="pres">
      <dgm:prSet presAssocID="{DB239DC7-70E0-4C0D-B2B7-405461FC7777}" presName="composite" presStyleCnt="0"/>
      <dgm:spPr/>
    </dgm:pt>
    <dgm:pt modelId="{0158669C-6458-43B9-B4A5-4294E82DB8A5}" type="pres">
      <dgm:prSet presAssocID="{DB239DC7-70E0-4C0D-B2B7-405461FC7777}" presName="parTx" presStyleLbl="alignNode1" presStyleIdx="0" presStyleCnt="1" custLinFactNeighborY="-10126">
        <dgm:presLayoutVars>
          <dgm:chMax val="0"/>
          <dgm:chPref val="0"/>
          <dgm:bulletEnabled val="1"/>
        </dgm:presLayoutVars>
      </dgm:prSet>
      <dgm:spPr/>
      <dgm:t>
        <a:bodyPr/>
        <a:lstStyle/>
        <a:p>
          <a:endParaRPr lang="en-US"/>
        </a:p>
      </dgm:t>
    </dgm:pt>
    <dgm:pt modelId="{6E783C3F-59D6-4422-ADCA-367601CB385A}" type="pres">
      <dgm:prSet presAssocID="{DB239DC7-70E0-4C0D-B2B7-405461FC7777}" presName="desTx" presStyleLbl="alignAccFollowNode1" presStyleIdx="0" presStyleCnt="1" custLinFactNeighborY="-2182">
        <dgm:presLayoutVars>
          <dgm:bulletEnabled val="1"/>
        </dgm:presLayoutVars>
      </dgm:prSet>
      <dgm:spPr/>
      <dgm:t>
        <a:bodyPr/>
        <a:lstStyle/>
        <a:p>
          <a:endParaRPr lang="en-US"/>
        </a:p>
      </dgm:t>
    </dgm:pt>
  </dgm:ptLst>
  <dgm:cxnLst>
    <dgm:cxn modelId="{C1D11A9A-5C1D-4ED1-96FB-D6AF55AF0C5A}" srcId="{DB239DC7-70E0-4C0D-B2B7-405461FC7777}" destId="{8975BD05-30D6-4968-BC75-AC6A8EA0CA45}" srcOrd="5" destOrd="0" parTransId="{2AEC4AA1-DE75-4302-B50F-F6A10AC64EF8}" sibTransId="{C4AB1C1C-B711-448D-BF0C-03881CF83B42}"/>
    <dgm:cxn modelId="{9F5A6393-8081-443A-AA9B-DA6C0181555A}" srcId="{DB239DC7-70E0-4C0D-B2B7-405461FC7777}" destId="{09523CAD-9BC4-4B21-91FB-D614E7DC64E5}" srcOrd="1" destOrd="0" parTransId="{10725586-9CCC-4AC0-A06C-E9620CC27449}" sibTransId="{FDA31940-DC1E-4065-9077-50E6AA90248E}"/>
    <dgm:cxn modelId="{6E9F56ED-8BA5-45C9-A6AE-6C7036E113E5}" srcId="{DB239DC7-70E0-4C0D-B2B7-405461FC7777}" destId="{E368E772-488B-4A25-99EB-D375810FBB01}" srcOrd="4" destOrd="0" parTransId="{DF3B62AC-CB4A-49D5-9B7B-5D5EA8D9919F}" sibTransId="{A553FCF5-330B-4BF9-B8CB-87A581144A37}"/>
    <dgm:cxn modelId="{BA2B86EA-E72C-45CE-85D2-66BB8E800F85}" type="presOf" srcId="{108A390D-92C3-41F1-A5C9-CE84FE47B0F9}" destId="{C800552B-6E44-4878-8B51-2732DF31FAB5}" srcOrd="0" destOrd="0" presId="urn:microsoft.com/office/officeart/2005/8/layout/hList1"/>
    <dgm:cxn modelId="{E8D81D96-A79C-4B01-B4D0-33DE30143694}" srcId="{DB239DC7-70E0-4C0D-B2B7-405461FC7777}" destId="{D916403F-682F-4FF5-BC36-2DCAC25E6630}" srcOrd="0" destOrd="0" parTransId="{3D6EBE8B-37E4-4EFA-BFD4-4B120B7CCAAA}" sibTransId="{DCA24669-EFA8-4F8F-9310-6ABB41DE5BFC}"/>
    <dgm:cxn modelId="{AD1952A8-E3CF-4140-8947-ADEE95F45E9F}" type="presOf" srcId="{D916403F-682F-4FF5-BC36-2DCAC25E6630}" destId="{6E783C3F-59D6-4422-ADCA-367601CB385A}" srcOrd="0" destOrd="0" presId="urn:microsoft.com/office/officeart/2005/8/layout/hList1"/>
    <dgm:cxn modelId="{5956A23A-F6CA-4A08-8C54-F4E36397AE74}" type="presOf" srcId="{095C40D9-54D2-447C-AB10-6D2785D7932E}" destId="{6E783C3F-59D6-4422-ADCA-367601CB385A}" srcOrd="0" destOrd="2" presId="urn:microsoft.com/office/officeart/2005/8/layout/hList1"/>
    <dgm:cxn modelId="{3BA64DB1-3E0B-404B-AF8A-194592017B60}" srcId="{108A390D-92C3-41F1-A5C9-CE84FE47B0F9}" destId="{DB239DC7-70E0-4C0D-B2B7-405461FC7777}" srcOrd="0" destOrd="0" parTransId="{453AB510-98C4-45CE-876D-94F627A58E56}" sibTransId="{7600477A-DA2D-49F3-A55D-1EF9B8BE3079}"/>
    <dgm:cxn modelId="{58DB8816-BC27-41DF-B6B7-0EFFDB3D6DF4}" type="presOf" srcId="{E368E772-488B-4A25-99EB-D375810FBB01}" destId="{6E783C3F-59D6-4422-ADCA-367601CB385A}" srcOrd="0" destOrd="4" presId="urn:microsoft.com/office/officeart/2005/8/layout/hList1"/>
    <dgm:cxn modelId="{022DCCA8-5C83-4D4A-A8C4-46A440D97114}" type="presOf" srcId="{09523CAD-9BC4-4B21-91FB-D614E7DC64E5}" destId="{6E783C3F-59D6-4422-ADCA-367601CB385A}" srcOrd="0" destOrd="1" presId="urn:microsoft.com/office/officeart/2005/8/layout/hList1"/>
    <dgm:cxn modelId="{54B09C1F-91C4-4A20-A320-BA79D4259195}" type="presOf" srcId="{8975BD05-30D6-4968-BC75-AC6A8EA0CA45}" destId="{6E783C3F-59D6-4422-ADCA-367601CB385A}" srcOrd="0" destOrd="5" presId="urn:microsoft.com/office/officeart/2005/8/layout/hList1"/>
    <dgm:cxn modelId="{E99862CC-0D9C-43DA-8FB6-77F7070D7434}" type="presOf" srcId="{88277DD6-B186-4773-A4F1-A2C241F663EE}" destId="{6E783C3F-59D6-4422-ADCA-367601CB385A}" srcOrd="0" destOrd="3" presId="urn:microsoft.com/office/officeart/2005/8/layout/hList1"/>
    <dgm:cxn modelId="{38F5542E-4A60-4273-AEF5-D990B7A88807}" srcId="{DB239DC7-70E0-4C0D-B2B7-405461FC7777}" destId="{095C40D9-54D2-447C-AB10-6D2785D7932E}" srcOrd="2" destOrd="0" parTransId="{9F47825D-87CC-41A1-9CBA-390D63B1B41B}" sibTransId="{8E55C72E-2DCE-4E7C-B3CB-7E9879EB7B3A}"/>
    <dgm:cxn modelId="{B312AF3F-E858-4E36-B7F7-39AD0E08D3B7}" type="presOf" srcId="{DB239DC7-70E0-4C0D-B2B7-405461FC7777}" destId="{0158669C-6458-43B9-B4A5-4294E82DB8A5}" srcOrd="0" destOrd="0" presId="urn:microsoft.com/office/officeart/2005/8/layout/hList1"/>
    <dgm:cxn modelId="{2661D7EE-4DF0-43B9-BAC7-644997142F1D}" srcId="{DB239DC7-70E0-4C0D-B2B7-405461FC7777}" destId="{88277DD6-B186-4773-A4F1-A2C241F663EE}" srcOrd="3" destOrd="0" parTransId="{07E14C70-366D-43D4-9777-7020EAD2D6C3}" sibTransId="{24783371-7A8C-4845-BE2A-09270A9E5E2D}"/>
    <dgm:cxn modelId="{5361B605-BB15-45C3-968C-BBE12EF20BEC}" type="presParOf" srcId="{C800552B-6E44-4878-8B51-2732DF31FAB5}" destId="{173F9B6B-01C1-45C4-B527-99A6DE7969A3}" srcOrd="0" destOrd="0" presId="urn:microsoft.com/office/officeart/2005/8/layout/hList1"/>
    <dgm:cxn modelId="{C7238E80-5C11-499E-987F-255C11EA97BE}" type="presParOf" srcId="{173F9B6B-01C1-45C4-B527-99A6DE7969A3}" destId="{0158669C-6458-43B9-B4A5-4294E82DB8A5}" srcOrd="0" destOrd="0" presId="urn:microsoft.com/office/officeart/2005/8/layout/hList1"/>
    <dgm:cxn modelId="{74B67544-C7DD-4FC7-B1FB-765ADCF35327}" type="presParOf" srcId="{173F9B6B-01C1-45C4-B527-99A6DE7969A3}" destId="{6E783C3F-59D6-4422-ADCA-367601CB385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C1645E3-11F8-49FB-913A-56E01B61429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B8C8AAEE-2F9A-4CBB-8A23-C1F40C4E2943}">
      <dgm:prSet/>
      <dgm:spPr/>
      <dgm:t>
        <a:bodyPr/>
        <a:lstStyle/>
        <a:p>
          <a:pPr>
            <a:spcAft>
              <a:spcPts val="0"/>
            </a:spcAft>
          </a:pPr>
          <a:r>
            <a:rPr lang="en-US" b="1" i="1" dirty="0"/>
            <a:t>Increased knowledge generation and innovation output-</a:t>
          </a:r>
        </a:p>
        <a:p>
          <a:pPr>
            <a:spcAft>
              <a:spcPts val="0"/>
            </a:spcAft>
          </a:pPr>
          <a:r>
            <a:rPr lang="en-US" b="0" i="1" dirty="0"/>
            <a:t> Over the next five years increase the relative contribution of South African researchers and public research institutions to global scientific and innovation output</a:t>
          </a:r>
          <a:endParaRPr lang="en-US" dirty="0"/>
        </a:p>
      </dgm:t>
    </dgm:pt>
    <dgm:pt modelId="{5C2B5433-7C04-432D-A3BB-F3C5A4E2DF1C}" type="parTrans" cxnId="{159A62A4-74EB-45DD-9906-467F2C5AEB96}">
      <dgm:prSet/>
      <dgm:spPr/>
      <dgm:t>
        <a:bodyPr/>
        <a:lstStyle/>
        <a:p>
          <a:endParaRPr lang="en-US"/>
        </a:p>
      </dgm:t>
    </dgm:pt>
    <dgm:pt modelId="{10C6923D-E227-44F6-9B70-122708832EC0}" type="sibTrans" cxnId="{159A62A4-74EB-45DD-9906-467F2C5AEB96}">
      <dgm:prSet/>
      <dgm:spPr/>
      <dgm:t>
        <a:bodyPr/>
        <a:lstStyle/>
        <a:p>
          <a:endParaRPr lang="en-US"/>
        </a:p>
      </dgm:t>
    </dgm:pt>
    <dgm:pt modelId="{055EB5EB-EE7E-464C-BED3-CD8FC4F14747}">
      <dgm:prSet/>
      <dgm:spPr/>
      <dgm:t>
        <a:bodyPr/>
        <a:lstStyle/>
        <a:p>
          <a:pPr>
            <a:buFont typeface="+mj-lt"/>
            <a:buAutoNum type="arabicPeriod"/>
          </a:pPr>
          <a:r>
            <a:rPr lang="en-US" dirty="0"/>
            <a:t>Increase South Africa's share (percentage) of global publication outputs;</a:t>
          </a:r>
          <a:endParaRPr lang="en-US" i="0" dirty="0"/>
        </a:p>
      </dgm:t>
    </dgm:pt>
    <dgm:pt modelId="{A72C7929-9D4D-499C-BE03-55B0D76CA8B6}" type="parTrans" cxnId="{EF2E612B-8941-4675-A5BE-4830832D273B}">
      <dgm:prSet/>
      <dgm:spPr/>
      <dgm:t>
        <a:bodyPr/>
        <a:lstStyle/>
        <a:p>
          <a:endParaRPr lang="en-US"/>
        </a:p>
      </dgm:t>
    </dgm:pt>
    <dgm:pt modelId="{2F8089B7-B368-480E-8171-19AB2AF6C1C4}" type="sibTrans" cxnId="{EF2E612B-8941-4675-A5BE-4830832D273B}">
      <dgm:prSet/>
      <dgm:spPr/>
      <dgm:t>
        <a:bodyPr/>
        <a:lstStyle/>
        <a:p>
          <a:endParaRPr lang="en-US"/>
        </a:p>
      </dgm:t>
    </dgm:pt>
    <dgm:pt modelId="{FCE30E40-6DB9-4C75-B318-0D13357EF94C}">
      <dgm:prSet/>
      <dgm:spPr/>
      <dgm:t>
        <a:bodyPr/>
        <a:lstStyle/>
        <a:p>
          <a:pPr>
            <a:buFont typeface="+mj-lt"/>
            <a:buAutoNum type="arabicPeriod"/>
          </a:pPr>
          <a:r>
            <a:rPr lang="en-US" dirty="0"/>
            <a:t>Percentage increase in prototypes, technology demonstrators and pilot plants that advance industrialisation through innovation; and</a:t>
          </a:r>
          <a:endParaRPr lang="en-US" i="0" dirty="0"/>
        </a:p>
      </dgm:t>
    </dgm:pt>
    <dgm:pt modelId="{8740B810-516A-4D15-8C75-98144D676955}" type="parTrans" cxnId="{D652F8EA-5CE8-4856-9AC5-B6BB5DF77C7E}">
      <dgm:prSet/>
      <dgm:spPr/>
    </dgm:pt>
    <dgm:pt modelId="{D4913BA7-A4C6-4414-8676-4F392A6F89C2}" type="sibTrans" cxnId="{D652F8EA-5CE8-4856-9AC5-B6BB5DF77C7E}">
      <dgm:prSet/>
      <dgm:spPr/>
    </dgm:pt>
    <dgm:pt modelId="{F91E25AD-A3DA-4ADC-9F47-7E2437FF1F9A}">
      <dgm:prSet/>
      <dgm:spPr/>
      <dgm:t>
        <a:bodyPr/>
        <a:lstStyle/>
        <a:p>
          <a:pPr>
            <a:buFont typeface="+mj-lt"/>
            <a:buAutoNum type="arabicPeriod"/>
          </a:pPr>
          <a:r>
            <a:rPr lang="en-US" dirty="0"/>
            <a:t>Number of patents, plant breeders' rights, trademarks and/or designs from publicly financed R&amp;D registered with formal examination offices (as applicable). </a:t>
          </a:r>
          <a:endParaRPr lang="en-US" i="0" dirty="0"/>
        </a:p>
      </dgm:t>
    </dgm:pt>
    <dgm:pt modelId="{562E3FBA-E18B-450E-B04F-7EF4BC84030D}" type="parTrans" cxnId="{7A08514E-E955-41CA-B6B3-EA0372796C02}">
      <dgm:prSet/>
      <dgm:spPr/>
    </dgm:pt>
    <dgm:pt modelId="{037B1041-7169-4D3D-8ACD-A86298E04E45}" type="sibTrans" cxnId="{7A08514E-E955-41CA-B6B3-EA0372796C02}">
      <dgm:prSet/>
      <dgm:spPr/>
    </dgm:pt>
    <dgm:pt modelId="{0CFD2DB3-1278-4E15-A470-9E0C57B4314B}" type="pres">
      <dgm:prSet presAssocID="{1C1645E3-11F8-49FB-913A-56E01B614297}" presName="Name0" presStyleCnt="0">
        <dgm:presLayoutVars>
          <dgm:dir/>
          <dgm:animLvl val="lvl"/>
          <dgm:resizeHandles val="exact"/>
        </dgm:presLayoutVars>
      </dgm:prSet>
      <dgm:spPr/>
      <dgm:t>
        <a:bodyPr/>
        <a:lstStyle/>
        <a:p>
          <a:endParaRPr lang="en-US"/>
        </a:p>
      </dgm:t>
    </dgm:pt>
    <dgm:pt modelId="{98CCBE00-00B0-497B-A2F4-3B8E93193873}" type="pres">
      <dgm:prSet presAssocID="{B8C8AAEE-2F9A-4CBB-8A23-C1F40C4E2943}" presName="composite" presStyleCnt="0"/>
      <dgm:spPr/>
    </dgm:pt>
    <dgm:pt modelId="{FDF14FDA-EE77-4F01-AF85-569EFB90C16A}" type="pres">
      <dgm:prSet presAssocID="{B8C8AAEE-2F9A-4CBB-8A23-C1F40C4E2943}" presName="parTx" presStyleLbl="alignNode1" presStyleIdx="0" presStyleCnt="1">
        <dgm:presLayoutVars>
          <dgm:chMax val="0"/>
          <dgm:chPref val="0"/>
          <dgm:bulletEnabled val="1"/>
        </dgm:presLayoutVars>
      </dgm:prSet>
      <dgm:spPr/>
      <dgm:t>
        <a:bodyPr/>
        <a:lstStyle/>
        <a:p>
          <a:endParaRPr lang="en-US"/>
        </a:p>
      </dgm:t>
    </dgm:pt>
    <dgm:pt modelId="{0775E8FC-26AD-4DA1-AC71-E12FDADDE2D7}" type="pres">
      <dgm:prSet presAssocID="{B8C8AAEE-2F9A-4CBB-8A23-C1F40C4E2943}" presName="desTx" presStyleLbl="alignAccFollowNode1" presStyleIdx="0" presStyleCnt="1">
        <dgm:presLayoutVars>
          <dgm:bulletEnabled val="1"/>
        </dgm:presLayoutVars>
      </dgm:prSet>
      <dgm:spPr/>
      <dgm:t>
        <a:bodyPr/>
        <a:lstStyle/>
        <a:p>
          <a:endParaRPr lang="en-US"/>
        </a:p>
      </dgm:t>
    </dgm:pt>
  </dgm:ptLst>
  <dgm:cxnLst>
    <dgm:cxn modelId="{159A62A4-74EB-45DD-9906-467F2C5AEB96}" srcId="{1C1645E3-11F8-49FB-913A-56E01B614297}" destId="{B8C8AAEE-2F9A-4CBB-8A23-C1F40C4E2943}" srcOrd="0" destOrd="0" parTransId="{5C2B5433-7C04-432D-A3BB-F3C5A4E2DF1C}" sibTransId="{10C6923D-E227-44F6-9B70-122708832EC0}"/>
    <dgm:cxn modelId="{89713303-919F-4AE8-80A6-C0F685D49E94}" type="presOf" srcId="{055EB5EB-EE7E-464C-BED3-CD8FC4F14747}" destId="{0775E8FC-26AD-4DA1-AC71-E12FDADDE2D7}" srcOrd="0" destOrd="0" presId="urn:microsoft.com/office/officeart/2005/8/layout/hList1"/>
    <dgm:cxn modelId="{EF2E612B-8941-4675-A5BE-4830832D273B}" srcId="{B8C8AAEE-2F9A-4CBB-8A23-C1F40C4E2943}" destId="{055EB5EB-EE7E-464C-BED3-CD8FC4F14747}" srcOrd="0" destOrd="0" parTransId="{A72C7929-9D4D-499C-BE03-55B0D76CA8B6}" sibTransId="{2F8089B7-B368-480E-8171-19AB2AF6C1C4}"/>
    <dgm:cxn modelId="{49A7B26E-142A-429D-9F6F-41246CB324FB}" type="presOf" srcId="{FCE30E40-6DB9-4C75-B318-0D13357EF94C}" destId="{0775E8FC-26AD-4DA1-AC71-E12FDADDE2D7}" srcOrd="0" destOrd="1" presId="urn:microsoft.com/office/officeart/2005/8/layout/hList1"/>
    <dgm:cxn modelId="{D652F8EA-5CE8-4856-9AC5-B6BB5DF77C7E}" srcId="{B8C8AAEE-2F9A-4CBB-8A23-C1F40C4E2943}" destId="{FCE30E40-6DB9-4C75-B318-0D13357EF94C}" srcOrd="1" destOrd="0" parTransId="{8740B810-516A-4D15-8C75-98144D676955}" sibTransId="{D4913BA7-A4C6-4414-8676-4F392A6F89C2}"/>
    <dgm:cxn modelId="{B067CD53-B704-41B9-BEF1-26F1B7B05723}" type="presOf" srcId="{F91E25AD-A3DA-4ADC-9F47-7E2437FF1F9A}" destId="{0775E8FC-26AD-4DA1-AC71-E12FDADDE2D7}" srcOrd="0" destOrd="2" presId="urn:microsoft.com/office/officeart/2005/8/layout/hList1"/>
    <dgm:cxn modelId="{7A08514E-E955-41CA-B6B3-EA0372796C02}" srcId="{B8C8AAEE-2F9A-4CBB-8A23-C1F40C4E2943}" destId="{F91E25AD-A3DA-4ADC-9F47-7E2437FF1F9A}" srcOrd="2" destOrd="0" parTransId="{562E3FBA-E18B-450E-B04F-7EF4BC84030D}" sibTransId="{037B1041-7169-4D3D-8ACD-A86298E04E45}"/>
    <dgm:cxn modelId="{031FAB85-B65D-46D6-A0EF-2AEAA3CBE05A}" type="presOf" srcId="{1C1645E3-11F8-49FB-913A-56E01B614297}" destId="{0CFD2DB3-1278-4E15-A470-9E0C57B4314B}" srcOrd="0" destOrd="0" presId="urn:microsoft.com/office/officeart/2005/8/layout/hList1"/>
    <dgm:cxn modelId="{8CF93BC8-54C2-42EC-ACE4-B34E6D66FFA6}" type="presOf" srcId="{B8C8AAEE-2F9A-4CBB-8A23-C1F40C4E2943}" destId="{FDF14FDA-EE77-4F01-AF85-569EFB90C16A}" srcOrd="0" destOrd="0" presId="urn:microsoft.com/office/officeart/2005/8/layout/hList1"/>
    <dgm:cxn modelId="{3361694E-8CFC-49CE-A768-49758AA753B6}" type="presParOf" srcId="{0CFD2DB3-1278-4E15-A470-9E0C57B4314B}" destId="{98CCBE00-00B0-497B-A2F4-3B8E93193873}" srcOrd="0" destOrd="0" presId="urn:microsoft.com/office/officeart/2005/8/layout/hList1"/>
    <dgm:cxn modelId="{7122B814-5963-43DC-B486-339633337B94}" type="presParOf" srcId="{98CCBE00-00B0-497B-A2F4-3B8E93193873}" destId="{FDF14FDA-EE77-4F01-AF85-569EFB90C16A}" srcOrd="0" destOrd="0" presId="urn:microsoft.com/office/officeart/2005/8/layout/hList1"/>
    <dgm:cxn modelId="{B450B67D-94F3-4BE3-BEF3-C50CE6B3C03F}" type="presParOf" srcId="{98CCBE00-00B0-497B-A2F4-3B8E93193873}" destId="{0775E8FC-26AD-4DA1-AC71-E12FDADDE2D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B83C2A7-77D4-41D8-B6D8-3A1EC0EC158F}"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D4EA43F5-5E35-418D-8DA0-11BC3CD6FE0A}">
      <dgm:prSet/>
      <dgm:spPr/>
      <dgm:t>
        <a:bodyPr/>
        <a:lstStyle/>
        <a:p>
          <a:pPr algn="l">
            <a:lnSpc>
              <a:spcPct val="100000"/>
            </a:lnSpc>
            <a:spcAft>
              <a:spcPts val="0"/>
            </a:spcAft>
          </a:pPr>
          <a:r>
            <a:rPr lang="en-US" b="1" i="0" dirty="0"/>
            <a:t>Knowledge utilisation for economic development             </a:t>
          </a:r>
        </a:p>
        <a:p>
          <a:pPr algn="l">
            <a:lnSpc>
              <a:spcPct val="100000"/>
            </a:lnSpc>
            <a:spcAft>
              <a:spcPts val="0"/>
            </a:spcAft>
          </a:pPr>
          <a:r>
            <a:rPr lang="en-US" b="1" i="0" dirty="0"/>
            <a:t>(a) in revitalising existing industries    </a:t>
          </a:r>
        </a:p>
        <a:p>
          <a:pPr algn="l">
            <a:lnSpc>
              <a:spcPct val="100000"/>
            </a:lnSpc>
            <a:spcAft>
              <a:spcPts val="0"/>
            </a:spcAft>
          </a:pPr>
          <a:r>
            <a:rPr lang="en-US" b="1" i="0" dirty="0"/>
            <a:t>(b) in stimulating R &amp; D led industrial development-  </a:t>
          </a:r>
        </a:p>
        <a:p>
          <a:pPr algn="l">
            <a:lnSpc>
              <a:spcPct val="100000"/>
            </a:lnSpc>
            <a:spcAft>
              <a:spcPts val="0"/>
            </a:spcAft>
          </a:pPr>
          <a:r>
            <a:rPr lang="en-US" b="0" i="1" dirty="0"/>
            <a:t>Over the next 5 years improve the sustainability and competitiveness of traditional sectors of the economy and initiate/ continue RDI in emerging and/or nascent technology areas that could enable the development of non-traditional economic sectors</a:t>
          </a:r>
          <a:endParaRPr lang="en-US" dirty="0"/>
        </a:p>
      </dgm:t>
    </dgm:pt>
    <dgm:pt modelId="{32D39724-559E-4812-B076-9C3DCCC06474}" type="parTrans" cxnId="{064BD418-F60C-4AFE-9948-EABECC8FF592}">
      <dgm:prSet/>
      <dgm:spPr/>
      <dgm:t>
        <a:bodyPr/>
        <a:lstStyle/>
        <a:p>
          <a:endParaRPr lang="en-US"/>
        </a:p>
      </dgm:t>
    </dgm:pt>
    <dgm:pt modelId="{E2F92F5D-57F8-4B8C-BA3F-71A2CCF031CB}" type="sibTrans" cxnId="{064BD418-F60C-4AFE-9948-EABECC8FF592}">
      <dgm:prSet/>
      <dgm:spPr/>
      <dgm:t>
        <a:bodyPr/>
        <a:lstStyle/>
        <a:p>
          <a:endParaRPr lang="en-US"/>
        </a:p>
      </dgm:t>
    </dgm:pt>
    <dgm:pt modelId="{B8B7E319-4F1D-445C-B21B-032EB4EDAB19}">
      <dgm:prSet custT="1"/>
      <dgm:spPr/>
      <dgm:t>
        <a:bodyPr/>
        <a:lstStyle/>
        <a:p>
          <a:pPr>
            <a:buFont typeface="+mj-lt"/>
            <a:buAutoNum type="arabicPeriod"/>
          </a:pPr>
          <a:r>
            <a:rPr lang="en-GB" sz="1800" dirty="0"/>
            <a:t>Rand value of RDI investment attracted to support RDI needs identified through the sector masterplans process;</a:t>
          </a:r>
          <a:endParaRPr lang="en-US" sz="1800" dirty="0"/>
        </a:p>
      </dgm:t>
    </dgm:pt>
    <dgm:pt modelId="{5D2275D2-253F-4E95-A438-135D5CCAD283}" type="parTrans" cxnId="{1599D217-CAFB-4719-9ECB-91F62900F9A1}">
      <dgm:prSet/>
      <dgm:spPr/>
      <dgm:t>
        <a:bodyPr/>
        <a:lstStyle/>
        <a:p>
          <a:endParaRPr lang="en-US"/>
        </a:p>
      </dgm:t>
    </dgm:pt>
    <dgm:pt modelId="{FF0010EA-3E1F-402F-B5B4-3381F0231F27}" type="sibTrans" cxnId="{1599D217-CAFB-4719-9ECB-91F62900F9A1}">
      <dgm:prSet/>
      <dgm:spPr/>
      <dgm:t>
        <a:bodyPr/>
        <a:lstStyle/>
        <a:p>
          <a:endParaRPr lang="en-US"/>
        </a:p>
      </dgm:t>
    </dgm:pt>
    <dgm:pt modelId="{466FD2F3-9391-445F-860D-7B95791E578D}">
      <dgm:prSet custT="1"/>
      <dgm:spPr/>
      <dgm:t>
        <a:bodyPr/>
        <a:lstStyle/>
        <a:p>
          <a:pPr>
            <a:buFont typeface="+mj-lt"/>
            <a:buAutoNum type="arabicPeriod"/>
          </a:pPr>
          <a:r>
            <a:rPr lang="en-GB" dirty="0"/>
            <a:t>Percentage increase in SMMEs/co-operatives whose performance has improved or who secured new opportunities through support provided by the DSI and its entities;</a:t>
          </a:r>
          <a:endParaRPr lang="en-US" sz="1800" dirty="0"/>
        </a:p>
      </dgm:t>
    </dgm:pt>
    <dgm:pt modelId="{587B1773-EFAC-4451-B038-CE2015A26400}" type="parTrans" cxnId="{A737E8F3-01B8-4D82-8D66-A4EAA3E2FEC8}">
      <dgm:prSet/>
      <dgm:spPr/>
      <dgm:t>
        <a:bodyPr/>
        <a:lstStyle/>
        <a:p>
          <a:endParaRPr lang="en-US"/>
        </a:p>
      </dgm:t>
    </dgm:pt>
    <dgm:pt modelId="{90463077-05D6-4537-BFAE-BB850C3443F2}" type="sibTrans" cxnId="{A737E8F3-01B8-4D82-8D66-A4EAA3E2FEC8}">
      <dgm:prSet/>
      <dgm:spPr/>
      <dgm:t>
        <a:bodyPr/>
        <a:lstStyle/>
        <a:p>
          <a:endParaRPr lang="en-US"/>
        </a:p>
      </dgm:t>
    </dgm:pt>
    <dgm:pt modelId="{54BCAA04-DADE-43D5-9B96-E6252348E690}">
      <dgm:prSet custT="1"/>
      <dgm:spPr/>
      <dgm:t>
        <a:bodyPr/>
        <a:lstStyle/>
        <a:p>
          <a:pPr>
            <a:buFont typeface="+mj-lt"/>
            <a:buAutoNum type="arabicPeriod"/>
          </a:pPr>
          <a:r>
            <a:rPr lang="en-GB" dirty="0"/>
            <a:t>Percentage increase in the commercialisation of granted intellectual property rights from publicly funded R&amp;D; and</a:t>
          </a:r>
          <a:endParaRPr lang="en-US" sz="1800" dirty="0"/>
        </a:p>
      </dgm:t>
    </dgm:pt>
    <dgm:pt modelId="{C72088D9-1C3F-4C82-AA21-1627748D7EA7}" type="parTrans" cxnId="{BBF4608C-6D89-4C20-BAB1-E3A0B17A4632}">
      <dgm:prSet/>
      <dgm:spPr/>
      <dgm:t>
        <a:bodyPr/>
        <a:lstStyle/>
        <a:p>
          <a:endParaRPr lang="en-US"/>
        </a:p>
      </dgm:t>
    </dgm:pt>
    <dgm:pt modelId="{BC2E1755-966B-489B-8FA8-64E232858AB6}" type="sibTrans" cxnId="{BBF4608C-6D89-4C20-BAB1-E3A0B17A4632}">
      <dgm:prSet/>
      <dgm:spPr/>
      <dgm:t>
        <a:bodyPr/>
        <a:lstStyle/>
        <a:p>
          <a:endParaRPr lang="en-US"/>
        </a:p>
      </dgm:t>
    </dgm:pt>
    <dgm:pt modelId="{E72BA83F-36C0-4333-9C72-A86CCF8D53EC}">
      <dgm:prSet custT="1"/>
      <dgm:spPr/>
      <dgm:t>
        <a:bodyPr/>
        <a:lstStyle/>
        <a:p>
          <a:pPr>
            <a:buFont typeface="+mj-lt"/>
            <a:buAutoNum type="arabicPeriod"/>
          </a:pPr>
          <a:r>
            <a:rPr lang="en-US" dirty="0"/>
            <a:t>Number of new R&amp;D-led industrial development opportunities initiated by the DSI.</a:t>
          </a:r>
          <a:endParaRPr lang="en-US" sz="1800" dirty="0"/>
        </a:p>
      </dgm:t>
    </dgm:pt>
    <dgm:pt modelId="{537F4EF0-C3BF-46DD-8F4E-7831017DCF71}" type="parTrans" cxnId="{8F2E15F8-C307-48CA-977A-435EF2F5AC32}">
      <dgm:prSet/>
      <dgm:spPr/>
      <dgm:t>
        <a:bodyPr/>
        <a:lstStyle/>
        <a:p>
          <a:endParaRPr lang="en-US"/>
        </a:p>
      </dgm:t>
    </dgm:pt>
    <dgm:pt modelId="{0AC28710-3217-4864-B409-F69483DDA1D5}" type="sibTrans" cxnId="{8F2E15F8-C307-48CA-977A-435EF2F5AC32}">
      <dgm:prSet/>
      <dgm:spPr/>
      <dgm:t>
        <a:bodyPr/>
        <a:lstStyle/>
        <a:p>
          <a:endParaRPr lang="en-US"/>
        </a:p>
      </dgm:t>
    </dgm:pt>
    <dgm:pt modelId="{CE1E9586-92E4-4CDC-8EF7-A3116C834F5C}" type="pres">
      <dgm:prSet presAssocID="{7B83C2A7-77D4-41D8-B6D8-3A1EC0EC158F}" presName="Name0" presStyleCnt="0">
        <dgm:presLayoutVars>
          <dgm:dir/>
          <dgm:animLvl val="lvl"/>
          <dgm:resizeHandles val="exact"/>
        </dgm:presLayoutVars>
      </dgm:prSet>
      <dgm:spPr/>
      <dgm:t>
        <a:bodyPr/>
        <a:lstStyle/>
        <a:p>
          <a:endParaRPr lang="en-US"/>
        </a:p>
      </dgm:t>
    </dgm:pt>
    <dgm:pt modelId="{4F046616-A2EF-4212-BD06-E8A4D7ED94B6}" type="pres">
      <dgm:prSet presAssocID="{D4EA43F5-5E35-418D-8DA0-11BC3CD6FE0A}" presName="composite" presStyleCnt="0"/>
      <dgm:spPr/>
    </dgm:pt>
    <dgm:pt modelId="{637B2297-3D73-4786-B331-C6F6D38B0C97}" type="pres">
      <dgm:prSet presAssocID="{D4EA43F5-5E35-418D-8DA0-11BC3CD6FE0A}" presName="parTx" presStyleLbl="alignNode1" presStyleIdx="0" presStyleCnt="1" custLinFactNeighborY="-12076">
        <dgm:presLayoutVars>
          <dgm:chMax val="0"/>
          <dgm:chPref val="0"/>
          <dgm:bulletEnabled val="1"/>
        </dgm:presLayoutVars>
      </dgm:prSet>
      <dgm:spPr/>
      <dgm:t>
        <a:bodyPr/>
        <a:lstStyle/>
        <a:p>
          <a:endParaRPr lang="en-US"/>
        </a:p>
      </dgm:t>
    </dgm:pt>
    <dgm:pt modelId="{CCD7879B-C647-4773-AC59-6D0C3C3398C1}" type="pres">
      <dgm:prSet presAssocID="{D4EA43F5-5E35-418D-8DA0-11BC3CD6FE0A}" presName="desTx" presStyleLbl="alignAccFollowNode1" presStyleIdx="0" presStyleCnt="1" custScaleY="116910" custLinFactNeighborY="1689">
        <dgm:presLayoutVars>
          <dgm:bulletEnabled val="1"/>
        </dgm:presLayoutVars>
      </dgm:prSet>
      <dgm:spPr/>
      <dgm:t>
        <a:bodyPr/>
        <a:lstStyle/>
        <a:p>
          <a:endParaRPr lang="en-US"/>
        </a:p>
      </dgm:t>
    </dgm:pt>
  </dgm:ptLst>
  <dgm:cxnLst>
    <dgm:cxn modelId="{064BD418-F60C-4AFE-9948-EABECC8FF592}" srcId="{7B83C2A7-77D4-41D8-B6D8-3A1EC0EC158F}" destId="{D4EA43F5-5E35-418D-8DA0-11BC3CD6FE0A}" srcOrd="0" destOrd="0" parTransId="{32D39724-559E-4812-B076-9C3DCCC06474}" sibTransId="{E2F92F5D-57F8-4B8C-BA3F-71A2CCF031CB}"/>
    <dgm:cxn modelId="{8F2E15F8-C307-48CA-977A-435EF2F5AC32}" srcId="{D4EA43F5-5E35-418D-8DA0-11BC3CD6FE0A}" destId="{E72BA83F-36C0-4333-9C72-A86CCF8D53EC}" srcOrd="3" destOrd="0" parTransId="{537F4EF0-C3BF-46DD-8F4E-7831017DCF71}" sibTransId="{0AC28710-3217-4864-B409-F69483DDA1D5}"/>
    <dgm:cxn modelId="{C64F85C5-24F5-4594-B7E6-A8106E552EBC}" type="presOf" srcId="{54BCAA04-DADE-43D5-9B96-E6252348E690}" destId="{CCD7879B-C647-4773-AC59-6D0C3C3398C1}" srcOrd="0" destOrd="2" presId="urn:microsoft.com/office/officeart/2005/8/layout/hList1"/>
    <dgm:cxn modelId="{BBF4608C-6D89-4C20-BAB1-E3A0B17A4632}" srcId="{D4EA43F5-5E35-418D-8DA0-11BC3CD6FE0A}" destId="{54BCAA04-DADE-43D5-9B96-E6252348E690}" srcOrd="2" destOrd="0" parTransId="{C72088D9-1C3F-4C82-AA21-1627748D7EA7}" sibTransId="{BC2E1755-966B-489B-8FA8-64E232858AB6}"/>
    <dgm:cxn modelId="{4045B3E6-5238-4AC1-9D3B-369AA77843A1}" type="presOf" srcId="{D4EA43F5-5E35-418D-8DA0-11BC3CD6FE0A}" destId="{637B2297-3D73-4786-B331-C6F6D38B0C97}" srcOrd="0" destOrd="0" presId="urn:microsoft.com/office/officeart/2005/8/layout/hList1"/>
    <dgm:cxn modelId="{1F15FFD0-7F18-4FBD-A589-5A841A3C953E}" type="presOf" srcId="{E72BA83F-36C0-4333-9C72-A86CCF8D53EC}" destId="{CCD7879B-C647-4773-AC59-6D0C3C3398C1}" srcOrd="0" destOrd="3" presId="urn:microsoft.com/office/officeart/2005/8/layout/hList1"/>
    <dgm:cxn modelId="{429E3EA6-7DF8-4BAE-854B-46FD326495AC}" type="presOf" srcId="{7B83C2A7-77D4-41D8-B6D8-3A1EC0EC158F}" destId="{CE1E9586-92E4-4CDC-8EF7-A3116C834F5C}" srcOrd="0" destOrd="0" presId="urn:microsoft.com/office/officeart/2005/8/layout/hList1"/>
    <dgm:cxn modelId="{2E400659-1932-453E-B8F5-DC6C2B1199B0}" type="presOf" srcId="{B8B7E319-4F1D-445C-B21B-032EB4EDAB19}" destId="{CCD7879B-C647-4773-AC59-6D0C3C3398C1}" srcOrd="0" destOrd="0" presId="urn:microsoft.com/office/officeart/2005/8/layout/hList1"/>
    <dgm:cxn modelId="{8FC416EC-4960-42E2-AA46-95C644F368BD}" type="presOf" srcId="{466FD2F3-9391-445F-860D-7B95791E578D}" destId="{CCD7879B-C647-4773-AC59-6D0C3C3398C1}" srcOrd="0" destOrd="1" presId="urn:microsoft.com/office/officeart/2005/8/layout/hList1"/>
    <dgm:cxn modelId="{1599D217-CAFB-4719-9ECB-91F62900F9A1}" srcId="{D4EA43F5-5E35-418D-8DA0-11BC3CD6FE0A}" destId="{B8B7E319-4F1D-445C-B21B-032EB4EDAB19}" srcOrd="0" destOrd="0" parTransId="{5D2275D2-253F-4E95-A438-135D5CCAD283}" sibTransId="{FF0010EA-3E1F-402F-B5B4-3381F0231F27}"/>
    <dgm:cxn modelId="{A737E8F3-01B8-4D82-8D66-A4EAA3E2FEC8}" srcId="{D4EA43F5-5E35-418D-8DA0-11BC3CD6FE0A}" destId="{466FD2F3-9391-445F-860D-7B95791E578D}" srcOrd="1" destOrd="0" parTransId="{587B1773-EFAC-4451-B038-CE2015A26400}" sibTransId="{90463077-05D6-4537-BFAE-BB850C3443F2}"/>
    <dgm:cxn modelId="{22D069C1-271F-41A7-8358-1771F005E516}" type="presParOf" srcId="{CE1E9586-92E4-4CDC-8EF7-A3116C834F5C}" destId="{4F046616-A2EF-4212-BD06-E8A4D7ED94B6}" srcOrd="0" destOrd="0" presId="urn:microsoft.com/office/officeart/2005/8/layout/hList1"/>
    <dgm:cxn modelId="{B9BD2C8D-3772-40CE-BB81-1B06226C0D63}" type="presParOf" srcId="{4F046616-A2EF-4212-BD06-E8A4D7ED94B6}" destId="{637B2297-3D73-4786-B331-C6F6D38B0C97}" srcOrd="0" destOrd="0" presId="urn:microsoft.com/office/officeart/2005/8/layout/hList1"/>
    <dgm:cxn modelId="{55A3B0B5-F9AA-465D-8376-B5A9811DFBCA}" type="presParOf" srcId="{4F046616-A2EF-4212-BD06-E8A4D7ED94B6}" destId="{CCD7879B-C647-4773-AC59-6D0C3C3398C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593B2E6-93A6-4E55-85B5-C559BB400EFD}"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ED4005C9-AB12-4BCE-B4F9-D10C5F67ECD5}">
      <dgm:prSet/>
      <dgm:spPr/>
      <dgm:t>
        <a:bodyPr/>
        <a:lstStyle/>
        <a:p>
          <a:pPr>
            <a:spcAft>
              <a:spcPts val="0"/>
            </a:spcAft>
          </a:pPr>
          <a:r>
            <a:rPr lang="en-US" b="1" i="0" dirty="0"/>
            <a:t>Knowledge utilisation for inclusive development-</a:t>
          </a:r>
        </a:p>
        <a:p>
          <a:pPr>
            <a:spcAft>
              <a:spcPts val="0"/>
            </a:spcAft>
          </a:pPr>
          <a:r>
            <a:rPr lang="en-US" b="0" i="1" dirty="0"/>
            <a:t>Over the next five years, expand the use of scientific knowledge (as evidence) in support of innovation for societal benefit and public good   </a:t>
          </a:r>
          <a:endParaRPr lang="en-US" dirty="0"/>
        </a:p>
      </dgm:t>
    </dgm:pt>
    <dgm:pt modelId="{EEA1E678-D09B-4036-942C-719F18BA18E5}" type="parTrans" cxnId="{A21962DA-984B-437B-861C-698D5450D457}">
      <dgm:prSet/>
      <dgm:spPr/>
      <dgm:t>
        <a:bodyPr/>
        <a:lstStyle/>
        <a:p>
          <a:endParaRPr lang="en-US"/>
        </a:p>
      </dgm:t>
    </dgm:pt>
    <dgm:pt modelId="{BE23CFFB-5948-42DA-A101-D9D055D0C779}" type="sibTrans" cxnId="{A21962DA-984B-437B-861C-698D5450D457}">
      <dgm:prSet/>
      <dgm:spPr/>
      <dgm:t>
        <a:bodyPr/>
        <a:lstStyle/>
        <a:p>
          <a:endParaRPr lang="en-US"/>
        </a:p>
      </dgm:t>
    </dgm:pt>
    <dgm:pt modelId="{1E78FB6B-B74E-49AD-A628-FFAA2B9DA097}">
      <dgm:prSet/>
      <dgm:spPr/>
      <dgm:t>
        <a:bodyPr/>
        <a:lstStyle/>
        <a:p>
          <a:pPr>
            <a:buFont typeface="+mj-lt"/>
            <a:buAutoNum type="arabicPeriod"/>
          </a:pPr>
          <a:r>
            <a:rPr lang="en-US" dirty="0"/>
            <a:t>Grassroots innovations whose commercialisation has been facilitated by the support/access of the multi-tiered support package provided by the DSI and its entities; and</a:t>
          </a:r>
          <a:endParaRPr lang="en-US" i="0" dirty="0"/>
        </a:p>
      </dgm:t>
    </dgm:pt>
    <dgm:pt modelId="{D9481B13-0EA8-4020-AD49-6DC173D6259B}" type="parTrans" cxnId="{48C3DD6E-46E1-4230-B5B1-01A136A1B49C}">
      <dgm:prSet/>
      <dgm:spPr/>
      <dgm:t>
        <a:bodyPr/>
        <a:lstStyle/>
        <a:p>
          <a:endParaRPr lang="en-US"/>
        </a:p>
      </dgm:t>
    </dgm:pt>
    <dgm:pt modelId="{E1305405-A8B5-48C0-9111-3EF60019F3FD}" type="sibTrans" cxnId="{48C3DD6E-46E1-4230-B5B1-01A136A1B49C}">
      <dgm:prSet/>
      <dgm:spPr/>
      <dgm:t>
        <a:bodyPr/>
        <a:lstStyle/>
        <a:p>
          <a:endParaRPr lang="en-US"/>
        </a:p>
      </dgm:t>
    </dgm:pt>
    <dgm:pt modelId="{93D06F94-0EC6-4ECC-BA01-7D519440D591}">
      <dgm:prSet/>
      <dgm:spPr/>
      <dgm:t>
        <a:bodyPr/>
        <a:lstStyle/>
        <a:p>
          <a:endParaRPr lang="en-US" dirty="0"/>
        </a:p>
      </dgm:t>
    </dgm:pt>
    <dgm:pt modelId="{CCFD69B5-CC8B-47E7-9DCE-39598FDE906F}" type="parTrans" cxnId="{16AA531F-FED2-4EEB-B8BF-AE1FFE18C3EF}">
      <dgm:prSet/>
      <dgm:spPr/>
      <dgm:t>
        <a:bodyPr/>
        <a:lstStyle/>
        <a:p>
          <a:endParaRPr lang="en-US"/>
        </a:p>
      </dgm:t>
    </dgm:pt>
    <dgm:pt modelId="{076303A0-80C7-42A3-9A6E-7FFD079E6F6C}" type="sibTrans" cxnId="{16AA531F-FED2-4EEB-B8BF-AE1FFE18C3EF}">
      <dgm:prSet/>
      <dgm:spPr/>
      <dgm:t>
        <a:bodyPr/>
        <a:lstStyle/>
        <a:p>
          <a:endParaRPr lang="en-US"/>
        </a:p>
      </dgm:t>
    </dgm:pt>
    <dgm:pt modelId="{22390E65-E4ED-4CA9-A3F7-8B8A7336F775}">
      <dgm:prSet/>
      <dgm:spPr/>
      <dgm:t>
        <a:bodyPr/>
        <a:lstStyle/>
        <a:p>
          <a:pPr>
            <a:buFont typeface="+mj-lt"/>
            <a:buAutoNum type="arabicPeriod"/>
          </a:pPr>
          <a:r>
            <a:rPr lang="en-US" dirty="0"/>
            <a:t>Publicly financed IP made available (accessible) in support of grassroots innovators. </a:t>
          </a:r>
          <a:endParaRPr lang="en-US" i="0" dirty="0"/>
        </a:p>
      </dgm:t>
    </dgm:pt>
    <dgm:pt modelId="{7F554A70-9848-4662-AD1A-4DAF214E5D7D}" type="parTrans" cxnId="{6DF94D4C-12C7-42F0-858F-D214B0F64471}">
      <dgm:prSet/>
      <dgm:spPr/>
    </dgm:pt>
    <dgm:pt modelId="{A51CABED-4062-4036-846A-30D1F357F496}" type="sibTrans" cxnId="{6DF94D4C-12C7-42F0-858F-D214B0F64471}">
      <dgm:prSet/>
      <dgm:spPr/>
    </dgm:pt>
    <dgm:pt modelId="{4903C4F7-4DA5-49E3-B7B3-0736F29C942C}" type="pres">
      <dgm:prSet presAssocID="{6593B2E6-93A6-4E55-85B5-C559BB400EFD}" presName="Name0" presStyleCnt="0">
        <dgm:presLayoutVars>
          <dgm:dir/>
          <dgm:animLvl val="lvl"/>
          <dgm:resizeHandles val="exact"/>
        </dgm:presLayoutVars>
      </dgm:prSet>
      <dgm:spPr/>
      <dgm:t>
        <a:bodyPr/>
        <a:lstStyle/>
        <a:p>
          <a:endParaRPr lang="en-US"/>
        </a:p>
      </dgm:t>
    </dgm:pt>
    <dgm:pt modelId="{746B7889-A85B-4129-A692-2D1F33080737}" type="pres">
      <dgm:prSet presAssocID="{ED4005C9-AB12-4BCE-B4F9-D10C5F67ECD5}" presName="composite" presStyleCnt="0"/>
      <dgm:spPr/>
    </dgm:pt>
    <dgm:pt modelId="{7C7A576D-3891-4B9A-A0D3-B894B73F6BF5}" type="pres">
      <dgm:prSet presAssocID="{ED4005C9-AB12-4BCE-B4F9-D10C5F67ECD5}" presName="parTx" presStyleLbl="alignNode1" presStyleIdx="0" presStyleCnt="1">
        <dgm:presLayoutVars>
          <dgm:chMax val="0"/>
          <dgm:chPref val="0"/>
          <dgm:bulletEnabled val="1"/>
        </dgm:presLayoutVars>
      </dgm:prSet>
      <dgm:spPr/>
      <dgm:t>
        <a:bodyPr/>
        <a:lstStyle/>
        <a:p>
          <a:endParaRPr lang="en-US"/>
        </a:p>
      </dgm:t>
    </dgm:pt>
    <dgm:pt modelId="{6D42F31F-CA74-4CB2-96DC-1A2444F09D92}" type="pres">
      <dgm:prSet presAssocID="{ED4005C9-AB12-4BCE-B4F9-D10C5F67ECD5}" presName="desTx" presStyleLbl="alignAccFollowNode1" presStyleIdx="0" presStyleCnt="1">
        <dgm:presLayoutVars>
          <dgm:bulletEnabled val="1"/>
        </dgm:presLayoutVars>
      </dgm:prSet>
      <dgm:spPr/>
      <dgm:t>
        <a:bodyPr/>
        <a:lstStyle/>
        <a:p>
          <a:endParaRPr lang="en-US"/>
        </a:p>
      </dgm:t>
    </dgm:pt>
  </dgm:ptLst>
  <dgm:cxnLst>
    <dgm:cxn modelId="{32BD4C6D-8383-4854-BA72-E091561B84D9}" type="presOf" srcId="{1E78FB6B-B74E-49AD-A628-FFAA2B9DA097}" destId="{6D42F31F-CA74-4CB2-96DC-1A2444F09D92}" srcOrd="0" destOrd="0" presId="urn:microsoft.com/office/officeart/2005/8/layout/hList1"/>
    <dgm:cxn modelId="{32A0ABCF-0991-408A-99C3-C7A6D1586112}" type="presOf" srcId="{93D06F94-0EC6-4ECC-BA01-7D519440D591}" destId="{6D42F31F-CA74-4CB2-96DC-1A2444F09D92}" srcOrd="0" destOrd="2" presId="urn:microsoft.com/office/officeart/2005/8/layout/hList1"/>
    <dgm:cxn modelId="{6DF94D4C-12C7-42F0-858F-D214B0F64471}" srcId="{ED4005C9-AB12-4BCE-B4F9-D10C5F67ECD5}" destId="{22390E65-E4ED-4CA9-A3F7-8B8A7336F775}" srcOrd="1" destOrd="0" parTransId="{7F554A70-9848-4662-AD1A-4DAF214E5D7D}" sibTransId="{A51CABED-4062-4036-846A-30D1F357F496}"/>
    <dgm:cxn modelId="{BCB76612-B7F0-4EAB-A049-97B40315CD2B}" type="presOf" srcId="{22390E65-E4ED-4CA9-A3F7-8B8A7336F775}" destId="{6D42F31F-CA74-4CB2-96DC-1A2444F09D92}" srcOrd="0" destOrd="1" presId="urn:microsoft.com/office/officeart/2005/8/layout/hList1"/>
    <dgm:cxn modelId="{48C3DD6E-46E1-4230-B5B1-01A136A1B49C}" srcId="{ED4005C9-AB12-4BCE-B4F9-D10C5F67ECD5}" destId="{1E78FB6B-B74E-49AD-A628-FFAA2B9DA097}" srcOrd="0" destOrd="0" parTransId="{D9481B13-0EA8-4020-AD49-6DC173D6259B}" sibTransId="{E1305405-A8B5-48C0-9111-3EF60019F3FD}"/>
    <dgm:cxn modelId="{16AA531F-FED2-4EEB-B8BF-AE1FFE18C3EF}" srcId="{ED4005C9-AB12-4BCE-B4F9-D10C5F67ECD5}" destId="{93D06F94-0EC6-4ECC-BA01-7D519440D591}" srcOrd="2" destOrd="0" parTransId="{CCFD69B5-CC8B-47E7-9DCE-39598FDE906F}" sibTransId="{076303A0-80C7-42A3-9A6E-7FFD079E6F6C}"/>
    <dgm:cxn modelId="{276F6FCC-1C00-437C-A89A-B04AB219F0E7}" type="presOf" srcId="{ED4005C9-AB12-4BCE-B4F9-D10C5F67ECD5}" destId="{7C7A576D-3891-4B9A-A0D3-B894B73F6BF5}" srcOrd="0" destOrd="0" presId="urn:microsoft.com/office/officeart/2005/8/layout/hList1"/>
    <dgm:cxn modelId="{7A398E35-E876-4C8D-8B62-EBE9A30A894C}" type="presOf" srcId="{6593B2E6-93A6-4E55-85B5-C559BB400EFD}" destId="{4903C4F7-4DA5-49E3-B7B3-0736F29C942C}" srcOrd="0" destOrd="0" presId="urn:microsoft.com/office/officeart/2005/8/layout/hList1"/>
    <dgm:cxn modelId="{A21962DA-984B-437B-861C-698D5450D457}" srcId="{6593B2E6-93A6-4E55-85B5-C559BB400EFD}" destId="{ED4005C9-AB12-4BCE-B4F9-D10C5F67ECD5}" srcOrd="0" destOrd="0" parTransId="{EEA1E678-D09B-4036-942C-719F18BA18E5}" sibTransId="{BE23CFFB-5948-42DA-A101-D9D055D0C779}"/>
    <dgm:cxn modelId="{90F820FD-C8BF-4B06-BF5A-B1E19AF4397D}" type="presParOf" srcId="{4903C4F7-4DA5-49E3-B7B3-0736F29C942C}" destId="{746B7889-A85B-4129-A692-2D1F33080737}" srcOrd="0" destOrd="0" presId="urn:microsoft.com/office/officeart/2005/8/layout/hList1"/>
    <dgm:cxn modelId="{9706974C-659A-43A9-B107-96DDDE2F746E}" type="presParOf" srcId="{746B7889-A85B-4129-A692-2D1F33080737}" destId="{7C7A576D-3891-4B9A-A0D3-B894B73F6BF5}" srcOrd="0" destOrd="0" presId="urn:microsoft.com/office/officeart/2005/8/layout/hList1"/>
    <dgm:cxn modelId="{7B4A3756-C7AF-412B-A64C-8E0ACDA5B03B}" type="presParOf" srcId="{746B7889-A85B-4129-A692-2D1F33080737}" destId="{6D42F31F-CA74-4CB2-96DC-1A2444F09D9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F31D6C7-44F1-4F28-A585-2A9B8A1AC01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8823DEE3-0ACE-4ACC-B07E-1797FFBA2975}">
      <dgm:prSet/>
      <dgm:spPr/>
      <dgm:t>
        <a:bodyPr/>
        <a:lstStyle/>
        <a:p>
          <a:pPr>
            <a:spcAft>
              <a:spcPts val="0"/>
            </a:spcAft>
          </a:pPr>
          <a:r>
            <a:rPr lang="en-US" b="1" i="0" dirty="0"/>
            <a:t>Innovation in support of a capable and developmental State-</a:t>
          </a:r>
        </a:p>
        <a:p>
          <a:pPr>
            <a:spcAft>
              <a:spcPts val="0"/>
            </a:spcAft>
          </a:pPr>
          <a:r>
            <a:rPr lang="en-US" b="0" i="1" dirty="0"/>
            <a:t>Over the next 5 years, improve the adoption of innovation and technology in service delivery and efficiency of government programmes and services</a:t>
          </a:r>
          <a:endParaRPr lang="en-US" dirty="0"/>
        </a:p>
      </dgm:t>
    </dgm:pt>
    <dgm:pt modelId="{487CCED5-81C2-4217-B458-024840713255}" type="parTrans" cxnId="{56F737EF-73A1-4730-B73F-ECC31687949C}">
      <dgm:prSet/>
      <dgm:spPr/>
      <dgm:t>
        <a:bodyPr/>
        <a:lstStyle/>
        <a:p>
          <a:endParaRPr lang="en-US"/>
        </a:p>
      </dgm:t>
    </dgm:pt>
    <dgm:pt modelId="{ED5BD064-15A2-4320-8EFD-244B30EBC4E2}" type="sibTrans" cxnId="{56F737EF-73A1-4730-B73F-ECC31687949C}">
      <dgm:prSet/>
      <dgm:spPr/>
      <dgm:t>
        <a:bodyPr/>
        <a:lstStyle/>
        <a:p>
          <a:endParaRPr lang="en-US"/>
        </a:p>
      </dgm:t>
    </dgm:pt>
    <dgm:pt modelId="{1CD4E596-2D32-476F-8B9E-8BB4085FA5CC}">
      <dgm:prSet/>
      <dgm:spPr/>
      <dgm:t>
        <a:bodyPr/>
        <a:lstStyle/>
        <a:p>
          <a:pPr>
            <a:buFont typeface="+mj-lt"/>
            <a:buAutoNum type="arabicPeriod"/>
          </a:pPr>
          <a:r>
            <a:rPr lang="en-US" dirty="0"/>
            <a:t>Increase in the number of use cases of decision-support systems;</a:t>
          </a:r>
          <a:endParaRPr lang="en-US" i="0" dirty="0"/>
        </a:p>
      </dgm:t>
    </dgm:pt>
    <dgm:pt modelId="{9EAF68E9-CFEA-4C87-8292-E2DEB2841A64}" type="parTrans" cxnId="{1C8AFAD1-ABBA-45FB-AE08-79FC41A6221E}">
      <dgm:prSet/>
      <dgm:spPr/>
      <dgm:t>
        <a:bodyPr/>
        <a:lstStyle/>
        <a:p>
          <a:endParaRPr lang="en-US"/>
        </a:p>
      </dgm:t>
    </dgm:pt>
    <dgm:pt modelId="{EF9457E5-F6E4-45FE-A156-5C56B887D4F9}" type="sibTrans" cxnId="{1C8AFAD1-ABBA-45FB-AE08-79FC41A6221E}">
      <dgm:prSet/>
      <dgm:spPr/>
      <dgm:t>
        <a:bodyPr/>
        <a:lstStyle/>
        <a:p>
          <a:endParaRPr lang="en-US"/>
        </a:p>
      </dgm:t>
    </dgm:pt>
    <dgm:pt modelId="{869E2FD4-4DF6-4516-9633-CFC61E97EDA8}">
      <dgm:prSet/>
      <dgm:spPr/>
      <dgm:t>
        <a:bodyPr/>
        <a:lstStyle/>
        <a:p>
          <a:pPr>
            <a:buFont typeface="+mj-lt"/>
            <a:buAutoNum type="arabicPeriod"/>
          </a:pPr>
          <a:r>
            <a:rPr lang="en-US" dirty="0"/>
            <a:t>Number of demonstrators that have successfully introduced a new way of delivering a service;</a:t>
          </a:r>
          <a:endParaRPr lang="en-US" i="0" dirty="0"/>
        </a:p>
      </dgm:t>
    </dgm:pt>
    <dgm:pt modelId="{AFA71A40-6C66-475F-A743-A19FF34B2EBC}" type="parTrans" cxnId="{11B3C02E-B4F6-4668-90BD-3BCF07977324}">
      <dgm:prSet/>
      <dgm:spPr/>
    </dgm:pt>
    <dgm:pt modelId="{981ABECC-C97A-4030-8C36-34685FAC0DB6}" type="sibTrans" cxnId="{11B3C02E-B4F6-4668-90BD-3BCF07977324}">
      <dgm:prSet/>
      <dgm:spPr/>
    </dgm:pt>
    <dgm:pt modelId="{5401CEBB-D5E2-4CE6-B7F4-1A9778CB956A}">
      <dgm:prSet/>
      <dgm:spPr/>
      <dgm:t>
        <a:bodyPr/>
        <a:lstStyle/>
        <a:p>
          <a:pPr>
            <a:buFont typeface="+mj-lt"/>
            <a:buAutoNum type="arabicPeriod"/>
          </a:pPr>
          <a:r>
            <a:rPr lang="en-US" dirty="0"/>
            <a:t>Number of district/metropolitan municipalities supported with technology-based applications as part of the District Development Model for service delivery improvement; and</a:t>
          </a:r>
          <a:endParaRPr lang="en-US" i="0" dirty="0"/>
        </a:p>
      </dgm:t>
    </dgm:pt>
    <dgm:pt modelId="{DBD7321D-6FC1-4495-9477-8AC08B3331B1}" type="parTrans" cxnId="{AF26AC00-A7B0-4485-B6DE-8A2587CA30C7}">
      <dgm:prSet/>
      <dgm:spPr/>
    </dgm:pt>
    <dgm:pt modelId="{707AEA49-7DD3-4C74-A146-023019AD5416}" type="sibTrans" cxnId="{AF26AC00-A7B0-4485-B6DE-8A2587CA30C7}">
      <dgm:prSet/>
      <dgm:spPr/>
    </dgm:pt>
    <dgm:pt modelId="{B90E410B-6079-4C91-817B-0A0466BD9062}">
      <dgm:prSet/>
      <dgm:spPr/>
      <dgm:t>
        <a:bodyPr/>
        <a:lstStyle/>
        <a:p>
          <a:pPr>
            <a:buFont typeface="+mj-lt"/>
            <a:buAutoNum type="arabicPeriod"/>
          </a:pPr>
          <a:r>
            <a:rPr lang="en-US" dirty="0"/>
            <a:t>Evidence of informed integration of innovation in service delivery. </a:t>
          </a:r>
          <a:endParaRPr lang="en-US" i="0" dirty="0"/>
        </a:p>
      </dgm:t>
    </dgm:pt>
    <dgm:pt modelId="{D6996AE3-54B2-4EB6-826E-024A8D3EBBBF}" type="parTrans" cxnId="{43E6BAC4-46A4-4A31-9FD8-8DC59117DA71}">
      <dgm:prSet/>
      <dgm:spPr/>
    </dgm:pt>
    <dgm:pt modelId="{78932FB5-255F-489E-9357-4F1E4308355B}" type="sibTrans" cxnId="{43E6BAC4-46A4-4A31-9FD8-8DC59117DA71}">
      <dgm:prSet/>
      <dgm:spPr/>
    </dgm:pt>
    <dgm:pt modelId="{0A237835-463B-4756-AC0D-3D214AC122C3}" type="pres">
      <dgm:prSet presAssocID="{7F31D6C7-44F1-4F28-A585-2A9B8A1AC017}" presName="Name0" presStyleCnt="0">
        <dgm:presLayoutVars>
          <dgm:dir/>
          <dgm:animLvl val="lvl"/>
          <dgm:resizeHandles val="exact"/>
        </dgm:presLayoutVars>
      </dgm:prSet>
      <dgm:spPr/>
      <dgm:t>
        <a:bodyPr/>
        <a:lstStyle/>
        <a:p>
          <a:endParaRPr lang="en-US"/>
        </a:p>
      </dgm:t>
    </dgm:pt>
    <dgm:pt modelId="{4955EEF4-7ACA-4B06-A685-6BC5176AB79B}" type="pres">
      <dgm:prSet presAssocID="{8823DEE3-0ACE-4ACC-B07E-1797FFBA2975}" presName="composite" presStyleCnt="0"/>
      <dgm:spPr/>
    </dgm:pt>
    <dgm:pt modelId="{1D8A4A80-3DE9-4DC3-A21C-6499794266FF}" type="pres">
      <dgm:prSet presAssocID="{8823DEE3-0ACE-4ACC-B07E-1797FFBA2975}" presName="parTx" presStyleLbl="alignNode1" presStyleIdx="0" presStyleCnt="1">
        <dgm:presLayoutVars>
          <dgm:chMax val="0"/>
          <dgm:chPref val="0"/>
          <dgm:bulletEnabled val="1"/>
        </dgm:presLayoutVars>
      </dgm:prSet>
      <dgm:spPr/>
      <dgm:t>
        <a:bodyPr/>
        <a:lstStyle/>
        <a:p>
          <a:endParaRPr lang="en-US"/>
        </a:p>
      </dgm:t>
    </dgm:pt>
    <dgm:pt modelId="{CB54432E-40E1-42C8-9BB0-6674EA19B008}" type="pres">
      <dgm:prSet presAssocID="{8823DEE3-0ACE-4ACC-B07E-1797FFBA2975}" presName="desTx" presStyleLbl="alignAccFollowNode1" presStyleIdx="0" presStyleCnt="1">
        <dgm:presLayoutVars>
          <dgm:bulletEnabled val="1"/>
        </dgm:presLayoutVars>
      </dgm:prSet>
      <dgm:spPr/>
      <dgm:t>
        <a:bodyPr/>
        <a:lstStyle/>
        <a:p>
          <a:endParaRPr lang="en-US"/>
        </a:p>
      </dgm:t>
    </dgm:pt>
  </dgm:ptLst>
  <dgm:cxnLst>
    <dgm:cxn modelId="{56F737EF-73A1-4730-B73F-ECC31687949C}" srcId="{7F31D6C7-44F1-4F28-A585-2A9B8A1AC017}" destId="{8823DEE3-0ACE-4ACC-B07E-1797FFBA2975}" srcOrd="0" destOrd="0" parTransId="{487CCED5-81C2-4217-B458-024840713255}" sibTransId="{ED5BD064-15A2-4320-8EFD-244B30EBC4E2}"/>
    <dgm:cxn modelId="{6C83C5A1-C5F7-4FE4-A5EE-CD23BA14D3ED}" type="presOf" srcId="{5401CEBB-D5E2-4CE6-B7F4-1A9778CB956A}" destId="{CB54432E-40E1-42C8-9BB0-6674EA19B008}" srcOrd="0" destOrd="2" presId="urn:microsoft.com/office/officeart/2005/8/layout/hList1"/>
    <dgm:cxn modelId="{D66D6AE3-6729-4692-A9B8-F2C8B0B4BCCD}" type="presOf" srcId="{869E2FD4-4DF6-4516-9633-CFC61E97EDA8}" destId="{CB54432E-40E1-42C8-9BB0-6674EA19B008}" srcOrd="0" destOrd="1" presId="urn:microsoft.com/office/officeart/2005/8/layout/hList1"/>
    <dgm:cxn modelId="{43E6BAC4-46A4-4A31-9FD8-8DC59117DA71}" srcId="{8823DEE3-0ACE-4ACC-B07E-1797FFBA2975}" destId="{B90E410B-6079-4C91-817B-0A0466BD9062}" srcOrd="3" destOrd="0" parTransId="{D6996AE3-54B2-4EB6-826E-024A8D3EBBBF}" sibTransId="{78932FB5-255F-489E-9357-4F1E4308355B}"/>
    <dgm:cxn modelId="{361CEEC8-B801-4933-9797-23DE5AC48CB3}" type="presOf" srcId="{8823DEE3-0ACE-4ACC-B07E-1797FFBA2975}" destId="{1D8A4A80-3DE9-4DC3-A21C-6499794266FF}" srcOrd="0" destOrd="0" presId="urn:microsoft.com/office/officeart/2005/8/layout/hList1"/>
    <dgm:cxn modelId="{B07DB425-6916-4353-AF0D-A69F58F1C872}" type="presOf" srcId="{1CD4E596-2D32-476F-8B9E-8BB4085FA5CC}" destId="{CB54432E-40E1-42C8-9BB0-6674EA19B008}" srcOrd="0" destOrd="0" presId="urn:microsoft.com/office/officeart/2005/8/layout/hList1"/>
    <dgm:cxn modelId="{1C8AFAD1-ABBA-45FB-AE08-79FC41A6221E}" srcId="{8823DEE3-0ACE-4ACC-B07E-1797FFBA2975}" destId="{1CD4E596-2D32-476F-8B9E-8BB4085FA5CC}" srcOrd="0" destOrd="0" parTransId="{9EAF68E9-CFEA-4C87-8292-E2DEB2841A64}" sibTransId="{EF9457E5-F6E4-45FE-A156-5C56B887D4F9}"/>
    <dgm:cxn modelId="{55560D3A-B23C-4629-BB27-542EAC18A3C7}" type="presOf" srcId="{7F31D6C7-44F1-4F28-A585-2A9B8A1AC017}" destId="{0A237835-463B-4756-AC0D-3D214AC122C3}" srcOrd="0" destOrd="0" presId="urn:microsoft.com/office/officeart/2005/8/layout/hList1"/>
    <dgm:cxn modelId="{11B3C02E-B4F6-4668-90BD-3BCF07977324}" srcId="{8823DEE3-0ACE-4ACC-B07E-1797FFBA2975}" destId="{869E2FD4-4DF6-4516-9633-CFC61E97EDA8}" srcOrd="1" destOrd="0" parTransId="{AFA71A40-6C66-475F-A743-A19FF34B2EBC}" sibTransId="{981ABECC-C97A-4030-8C36-34685FAC0DB6}"/>
    <dgm:cxn modelId="{AF26AC00-A7B0-4485-B6DE-8A2587CA30C7}" srcId="{8823DEE3-0ACE-4ACC-B07E-1797FFBA2975}" destId="{5401CEBB-D5E2-4CE6-B7F4-1A9778CB956A}" srcOrd="2" destOrd="0" parTransId="{DBD7321D-6FC1-4495-9477-8AC08B3331B1}" sibTransId="{707AEA49-7DD3-4C74-A146-023019AD5416}"/>
    <dgm:cxn modelId="{209DB40E-4427-4737-A235-18048900F28B}" type="presOf" srcId="{B90E410B-6079-4C91-817B-0A0466BD9062}" destId="{CB54432E-40E1-42C8-9BB0-6674EA19B008}" srcOrd="0" destOrd="3" presId="urn:microsoft.com/office/officeart/2005/8/layout/hList1"/>
    <dgm:cxn modelId="{2671A9B2-7CA7-4082-8F46-9BE0D4AD9E22}" type="presParOf" srcId="{0A237835-463B-4756-AC0D-3D214AC122C3}" destId="{4955EEF4-7ACA-4B06-A685-6BC5176AB79B}" srcOrd="0" destOrd="0" presId="urn:microsoft.com/office/officeart/2005/8/layout/hList1"/>
    <dgm:cxn modelId="{770854A6-22B9-4470-BC53-F36039E17833}" type="presParOf" srcId="{4955EEF4-7ACA-4B06-A685-6BC5176AB79B}" destId="{1D8A4A80-3DE9-4DC3-A21C-6499794266FF}" srcOrd="0" destOrd="0" presId="urn:microsoft.com/office/officeart/2005/8/layout/hList1"/>
    <dgm:cxn modelId="{F6A5AA62-291D-4C99-A22D-E20EA99BD5B3}" type="presParOf" srcId="{4955EEF4-7ACA-4B06-A685-6BC5176AB79B}" destId="{CB54432E-40E1-42C8-9BB0-6674EA19B00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5921D3-D296-4A6A-AC1B-804F6E4AE221}"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n-US"/>
        </a:p>
      </dgm:t>
    </dgm:pt>
    <dgm:pt modelId="{E5083FCB-FA6B-4FAE-919C-69039D7850D0}">
      <dgm:prSet/>
      <dgm:spPr>
        <a:solidFill>
          <a:schemeClr val="accent2">
            <a:lumMod val="75000"/>
          </a:schemeClr>
        </a:solidFill>
      </dgm:spPr>
      <dgm:t>
        <a:bodyPr/>
        <a:lstStyle/>
        <a:p>
          <a:r>
            <a:rPr lang="en-US" dirty="0"/>
            <a:t>Investment in R &amp; D: remains too little. GERD has averaged 0.8% for the past 15 years.</a:t>
          </a:r>
        </a:p>
      </dgm:t>
    </dgm:pt>
    <dgm:pt modelId="{C2E13DC0-107C-494B-BCE9-0CEB3C8EE1A3}" type="parTrans" cxnId="{D292D3EA-8651-46D4-B649-0F41DD80494B}">
      <dgm:prSet/>
      <dgm:spPr/>
      <dgm:t>
        <a:bodyPr/>
        <a:lstStyle/>
        <a:p>
          <a:endParaRPr lang="en-US"/>
        </a:p>
      </dgm:t>
    </dgm:pt>
    <dgm:pt modelId="{898BC30E-B59F-4D98-8F20-90C712C4BE27}" type="sibTrans" cxnId="{D292D3EA-8651-46D4-B649-0F41DD80494B}">
      <dgm:prSet/>
      <dgm:spPr/>
      <dgm:t>
        <a:bodyPr/>
        <a:lstStyle/>
        <a:p>
          <a:endParaRPr lang="en-US"/>
        </a:p>
      </dgm:t>
    </dgm:pt>
    <dgm:pt modelId="{89C03FCD-09AA-4E09-A18D-1C12A31F752D}">
      <dgm:prSet/>
      <dgm:spPr>
        <a:solidFill>
          <a:srgbClr val="FF0000"/>
        </a:solidFill>
      </dgm:spPr>
      <dgm:t>
        <a:bodyPr/>
        <a:lstStyle/>
        <a:p>
          <a:r>
            <a:rPr lang="en-US" dirty="0"/>
            <a:t>Decline in the contribution of the business sector to expenditure on R &amp; D: 56% in 2001 but 39% in 2015.</a:t>
          </a:r>
        </a:p>
      </dgm:t>
    </dgm:pt>
    <dgm:pt modelId="{715F5147-9C01-4BDF-A8D0-FFC1B525708C}" type="parTrans" cxnId="{2A1DAFDC-4767-49A9-9064-A05A0411B88A}">
      <dgm:prSet/>
      <dgm:spPr/>
      <dgm:t>
        <a:bodyPr/>
        <a:lstStyle/>
        <a:p>
          <a:endParaRPr lang="en-US"/>
        </a:p>
      </dgm:t>
    </dgm:pt>
    <dgm:pt modelId="{1F5FC6C3-550F-4B85-9499-E8F7DB8014DB}" type="sibTrans" cxnId="{2A1DAFDC-4767-49A9-9064-A05A0411B88A}">
      <dgm:prSet/>
      <dgm:spPr/>
      <dgm:t>
        <a:bodyPr/>
        <a:lstStyle/>
        <a:p>
          <a:endParaRPr lang="en-US"/>
        </a:p>
      </dgm:t>
    </dgm:pt>
    <dgm:pt modelId="{86126763-C582-4E98-8FE5-DD4605B798CE}">
      <dgm:prSet/>
      <dgm:spPr>
        <a:solidFill>
          <a:schemeClr val="accent6"/>
        </a:solidFill>
      </dgm:spPr>
      <dgm:t>
        <a:bodyPr/>
        <a:lstStyle/>
        <a:p>
          <a:r>
            <a:rPr lang="en-US" dirty="0"/>
            <a:t>Increase in government spending on R &amp; D: 36% in 2001 to 45% in 2015</a:t>
          </a:r>
        </a:p>
      </dgm:t>
    </dgm:pt>
    <dgm:pt modelId="{AD01E5AC-ACD4-43DD-AEBA-1BA7FC2B53CC}" type="parTrans" cxnId="{707DEE80-8C29-4759-84BC-3D9B721A4DFA}">
      <dgm:prSet/>
      <dgm:spPr/>
      <dgm:t>
        <a:bodyPr/>
        <a:lstStyle/>
        <a:p>
          <a:endParaRPr lang="en-US"/>
        </a:p>
      </dgm:t>
    </dgm:pt>
    <dgm:pt modelId="{DECB5CDA-FC97-411E-9BC7-A545D76D394E}" type="sibTrans" cxnId="{707DEE80-8C29-4759-84BC-3D9B721A4DFA}">
      <dgm:prSet/>
      <dgm:spPr/>
      <dgm:t>
        <a:bodyPr/>
        <a:lstStyle/>
        <a:p>
          <a:endParaRPr lang="en-US"/>
        </a:p>
      </dgm:t>
    </dgm:pt>
    <dgm:pt modelId="{D7E50770-8619-4904-8F2C-4FEAA69BD357}">
      <dgm:prSet/>
      <dgm:spPr>
        <a:solidFill>
          <a:schemeClr val="accent2">
            <a:lumMod val="75000"/>
          </a:schemeClr>
        </a:solidFill>
      </dgm:spPr>
      <dgm:t>
        <a:bodyPr/>
        <a:lstStyle/>
        <a:p>
          <a:r>
            <a:rPr lang="en-US" dirty="0"/>
            <a:t>Research capacity in the country : too small and too few FTE researchers </a:t>
          </a:r>
        </a:p>
      </dgm:t>
    </dgm:pt>
    <dgm:pt modelId="{4F4B24CB-E1B9-49B0-A108-462D90051732}" type="parTrans" cxnId="{991A8C64-2585-4FDB-BAB8-56589706CBC2}">
      <dgm:prSet/>
      <dgm:spPr/>
      <dgm:t>
        <a:bodyPr/>
        <a:lstStyle/>
        <a:p>
          <a:endParaRPr lang="en-US"/>
        </a:p>
      </dgm:t>
    </dgm:pt>
    <dgm:pt modelId="{E983200D-25BB-4E37-96A3-5707623D762A}" type="sibTrans" cxnId="{991A8C64-2585-4FDB-BAB8-56589706CBC2}">
      <dgm:prSet/>
      <dgm:spPr/>
      <dgm:t>
        <a:bodyPr/>
        <a:lstStyle/>
        <a:p>
          <a:endParaRPr lang="en-US"/>
        </a:p>
      </dgm:t>
    </dgm:pt>
    <dgm:pt modelId="{FDD30325-C98E-4937-9E09-4BDF7E0670FB}">
      <dgm:prSet/>
      <dgm:spPr>
        <a:solidFill>
          <a:schemeClr val="accent6"/>
        </a:solidFill>
      </dgm:spPr>
      <dgm:t>
        <a:bodyPr/>
        <a:lstStyle/>
        <a:p>
          <a:r>
            <a:rPr lang="en-US" dirty="0"/>
            <a:t>Doctoral graduates: 972 in 2001 to 2794 in 2016</a:t>
          </a:r>
        </a:p>
      </dgm:t>
    </dgm:pt>
    <dgm:pt modelId="{D9A76233-479A-427F-86F1-BF9D97720075}" type="parTrans" cxnId="{98C5D158-E536-4FC7-8C83-19F5E361777F}">
      <dgm:prSet/>
      <dgm:spPr/>
      <dgm:t>
        <a:bodyPr/>
        <a:lstStyle/>
        <a:p>
          <a:endParaRPr lang="en-US"/>
        </a:p>
      </dgm:t>
    </dgm:pt>
    <dgm:pt modelId="{945C86B4-E173-4EFD-90BC-28939911D736}" type="sibTrans" cxnId="{98C5D158-E536-4FC7-8C83-19F5E361777F}">
      <dgm:prSet/>
      <dgm:spPr/>
      <dgm:t>
        <a:bodyPr/>
        <a:lstStyle/>
        <a:p>
          <a:endParaRPr lang="en-US"/>
        </a:p>
      </dgm:t>
    </dgm:pt>
    <dgm:pt modelId="{36D2553A-5E01-4A68-93E1-9E3EAD7EEF82}">
      <dgm:prSet/>
      <dgm:spPr>
        <a:solidFill>
          <a:schemeClr val="accent6"/>
        </a:solidFill>
      </dgm:spPr>
      <dgm:t>
        <a:bodyPr/>
        <a:lstStyle/>
        <a:p>
          <a:r>
            <a:rPr lang="en-US" dirty="0"/>
            <a:t>Research output: 3668 articles published in 2000 to 15 550 in 2016</a:t>
          </a:r>
        </a:p>
      </dgm:t>
    </dgm:pt>
    <dgm:pt modelId="{FA4C23C8-5A98-49D2-924A-7CA20F5454D8}" type="parTrans" cxnId="{04FC5860-6966-47AE-B4F9-E51229C6226B}">
      <dgm:prSet/>
      <dgm:spPr/>
      <dgm:t>
        <a:bodyPr/>
        <a:lstStyle/>
        <a:p>
          <a:endParaRPr lang="en-US"/>
        </a:p>
      </dgm:t>
    </dgm:pt>
    <dgm:pt modelId="{66D796FF-EC2A-4407-9BAE-A51894A2D596}" type="sibTrans" cxnId="{04FC5860-6966-47AE-B4F9-E51229C6226B}">
      <dgm:prSet/>
      <dgm:spPr/>
      <dgm:t>
        <a:bodyPr/>
        <a:lstStyle/>
        <a:p>
          <a:endParaRPr lang="en-US"/>
        </a:p>
      </dgm:t>
    </dgm:pt>
    <dgm:pt modelId="{1FFB4B74-8734-405C-AF52-E40987E02E8B}">
      <dgm:prSet/>
      <dgm:spPr>
        <a:solidFill>
          <a:schemeClr val="accent6"/>
        </a:solidFill>
      </dgm:spPr>
      <dgm:t>
        <a:bodyPr/>
        <a:lstStyle/>
        <a:p>
          <a:r>
            <a:rPr lang="en-US" dirty="0"/>
            <a:t>Citation impact: increased from 0.8 in 2000 to 1.1 in 2016</a:t>
          </a:r>
        </a:p>
      </dgm:t>
    </dgm:pt>
    <dgm:pt modelId="{81868522-9F07-4DA3-AE89-B371EDBCD1D8}" type="parTrans" cxnId="{04E3445E-0F3D-47CE-9B0C-C6C882251921}">
      <dgm:prSet/>
      <dgm:spPr/>
      <dgm:t>
        <a:bodyPr/>
        <a:lstStyle/>
        <a:p>
          <a:endParaRPr lang="en-US"/>
        </a:p>
      </dgm:t>
    </dgm:pt>
    <dgm:pt modelId="{F6A74A88-0E24-4439-B1F9-F6186AD1AF76}" type="sibTrans" cxnId="{04E3445E-0F3D-47CE-9B0C-C6C882251921}">
      <dgm:prSet/>
      <dgm:spPr/>
      <dgm:t>
        <a:bodyPr/>
        <a:lstStyle/>
        <a:p>
          <a:endParaRPr lang="en-US"/>
        </a:p>
      </dgm:t>
    </dgm:pt>
    <dgm:pt modelId="{CB0552DA-4C4C-4762-9B14-A51531B233D8}">
      <dgm:prSet/>
      <dgm:spPr>
        <a:solidFill>
          <a:schemeClr val="accent6"/>
        </a:solidFill>
      </dgm:spPr>
      <dgm:t>
        <a:bodyPr/>
        <a:lstStyle/>
        <a:p>
          <a:r>
            <a:rPr lang="en-US" dirty="0"/>
            <a:t>Black authored papers: 16 % in 2005 to 30% in 2016</a:t>
          </a:r>
        </a:p>
      </dgm:t>
    </dgm:pt>
    <dgm:pt modelId="{F1425439-1C77-4E03-AAB6-A302336FDAFF}" type="parTrans" cxnId="{11F79F27-A653-42F2-9A7F-4BC732B7F2FE}">
      <dgm:prSet/>
      <dgm:spPr/>
      <dgm:t>
        <a:bodyPr/>
        <a:lstStyle/>
        <a:p>
          <a:endParaRPr lang="en-US"/>
        </a:p>
      </dgm:t>
    </dgm:pt>
    <dgm:pt modelId="{576311CA-43E9-4981-99D9-A06AFE334C82}" type="sibTrans" cxnId="{11F79F27-A653-42F2-9A7F-4BC732B7F2FE}">
      <dgm:prSet/>
      <dgm:spPr/>
      <dgm:t>
        <a:bodyPr/>
        <a:lstStyle/>
        <a:p>
          <a:endParaRPr lang="en-US"/>
        </a:p>
      </dgm:t>
    </dgm:pt>
    <dgm:pt modelId="{F122DDEB-5EAC-4A41-95C7-3B48094929E0}">
      <dgm:prSet/>
      <dgm:spPr>
        <a:solidFill>
          <a:schemeClr val="accent6"/>
        </a:solidFill>
      </dgm:spPr>
      <dgm:t>
        <a:bodyPr/>
        <a:lstStyle/>
        <a:p>
          <a:r>
            <a:rPr lang="en-US" dirty="0"/>
            <a:t>Authors under 40yrs: 3% in 2005 to 18% in 2016</a:t>
          </a:r>
        </a:p>
      </dgm:t>
    </dgm:pt>
    <dgm:pt modelId="{89E364F6-DB4E-4FAD-AEBB-9174A88B2E42}" type="parTrans" cxnId="{F776B20A-45AA-4DA2-ABBC-E0B20C0D5DE7}">
      <dgm:prSet/>
      <dgm:spPr/>
      <dgm:t>
        <a:bodyPr/>
        <a:lstStyle/>
        <a:p>
          <a:endParaRPr lang="en-US"/>
        </a:p>
      </dgm:t>
    </dgm:pt>
    <dgm:pt modelId="{606FC4C1-708D-4879-9C68-5EDB88D2E121}" type="sibTrans" cxnId="{F776B20A-45AA-4DA2-ABBC-E0B20C0D5DE7}">
      <dgm:prSet/>
      <dgm:spPr/>
      <dgm:t>
        <a:bodyPr/>
        <a:lstStyle/>
        <a:p>
          <a:endParaRPr lang="en-US"/>
        </a:p>
      </dgm:t>
    </dgm:pt>
    <dgm:pt modelId="{F1298A63-4D38-4D99-AC47-9CF39AEA4E0B}" type="pres">
      <dgm:prSet presAssocID="{7A5921D3-D296-4A6A-AC1B-804F6E4AE221}" presName="diagram" presStyleCnt="0">
        <dgm:presLayoutVars>
          <dgm:dir/>
          <dgm:resizeHandles val="exact"/>
        </dgm:presLayoutVars>
      </dgm:prSet>
      <dgm:spPr/>
      <dgm:t>
        <a:bodyPr/>
        <a:lstStyle/>
        <a:p>
          <a:endParaRPr lang="en-US"/>
        </a:p>
      </dgm:t>
    </dgm:pt>
    <dgm:pt modelId="{5D4585C9-47B7-4758-B31C-4521A14F3586}" type="pres">
      <dgm:prSet presAssocID="{E5083FCB-FA6B-4FAE-919C-69039D7850D0}" presName="node" presStyleLbl="node1" presStyleIdx="0" presStyleCnt="9">
        <dgm:presLayoutVars>
          <dgm:bulletEnabled val="1"/>
        </dgm:presLayoutVars>
      </dgm:prSet>
      <dgm:spPr/>
      <dgm:t>
        <a:bodyPr/>
        <a:lstStyle/>
        <a:p>
          <a:endParaRPr lang="en-US"/>
        </a:p>
      </dgm:t>
    </dgm:pt>
    <dgm:pt modelId="{B797A5AD-4210-4A54-A7C3-BC249B57847C}" type="pres">
      <dgm:prSet presAssocID="{898BC30E-B59F-4D98-8F20-90C712C4BE27}" presName="sibTrans" presStyleCnt="0"/>
      <dgm:spPr/>
    </dgm:pt>
    <dgm:pt modelId="{FFE0B4BF-E30B-477D-98F6-3BF28B4F4FC2}" type="pres">
      <dgm:prSet presAssocID="{89C03FCD-09AA-4E09-A18D-1C12A31F752D}" presName="node" presStyleLbl="node1" presStyleIdx="1" presStyleCnt="9">
        <dgm:presLayoutVars>
          <dgm:bulletEnabled val="1"/>
        </dgm:presLayoutVars>
      </dgm:prSet>
      <dgm:spPr/>
      <dgm:t>
        <a:bodyPr/>
        <a:lstStyle/>
        <a:p>
          <a:endParaRPr lang="en-US"/>
        </a:p>
      </dgm:t>
    </dgm:pt>
    <dgm:pt modelId="{0A2DE489-E2E5-487F-AB14-F90B616C8286}" type="pres">
      <dgm:prSet presAssocID="{1F5FC6C3-550F-4B85-9499-E8F7DB8014DB}" presName="sibTrans" presStyleCnt="0"/>
      <dgm:spPr/>
    </dgm:pt>
    <dgm:pt modelId="{8A5C7C3D-435A-4427-BDFD-B26ADD985105}" type="pres">
      <dgm:prSet presAssocID="{86126763-C582-4E98-8FE5-DD4605B798CE}" presName="node" presStyleLbl="node1" presStyleIdx="2" presStyleCnt="9">
        <dgm:presLayoutVars>
          <dgm:bulletEnabled val="1"/>
        </dgm:presLayoutVars>
      </dgm:prSet>
      <dgm:spPr/>
      <dgm:t>
        <a:bodyPr/>
        <a:lstStyle/>
        <a:p>
          <a:endParaRPr lang="en-US"/>
        </a:p>
      </dgm:t>
    </dgm:pt>
    <dgm:pt modelId="{24FC6554-1AD6-46AF-B602-08F3285812B5}" type="pres">
      <dgm:prSet presAssocID="{DECB5CDA-FC97-411E-9BC7-A545D76D394E}" presName="sibTrans" presStyleCnt="0"/>
      <dgm:spPr/>
    </dgm:pt>
    <dgm:pt modelId="{5B0648A0-17AC-412B-9F3F-B57BFA959AEC}" type="pres">
      <dgm:prSet presAssocID="{D7E50770-8619-4904-8F2C-4FEAA69BD357}" presName="node" presStyleLbl="node1" presStyleIdx="3" presStyleCnt="9">
        <dgm:presLayoutVars>
          <dgm:bulletEnabled val="1"/>
        </dgm:presLayoutVars>
      </dgm:prSet>
      <dgm:spPr/>
      <dgm:t>
        <a:bodyPr/>
        <a:lstStyle/>
        <a:p>
          <a:endParaRPr lang="en-US"/>
        </a:p>
      </dgm:t>
    </dgm:pt>
    <dgm:pt modelId="{C3B2A977-E91B-4D93-AC9B-AC89DBBFB5EE}" type="pres">
      <dgm:prSet presAssocID="{E983200D-25BB-4E37-96A3-5707623D762A}" presName="sibTrans" presStyleCnt="0"/>
      <dgm:spPr/>
    </dgm:pt>
    <dgm:pt modelId="{099C3A3B-635E-4B38-BE2D-99FF92FD75D0}" type="pres">
      <dgm:prSet presAssocID="{FDD30325-C98E-4937-9E09-4BDF7E0670FB}" presName="node" presStyleLbl="node1" presStyleIdx="4" presStyleCnt="9">
        <dgm:presLayoutVars>
          <dgm:bulletEnabled val="1"/>
        </dgm:presLayoutVars>
      </dgm:prSet>
      <dgm:spPr/>
      <dgm:t>
        <a:bodyPr/>
        <a:lstStyle/>
        <a:p>
          <a:endParaRPr lang="en-US"/>
        </a:p>
      </dgm:t>
    </dgm:pt>
    <dgm:pt modelId="{DCB23597-7723-49A2-B752-CD67240863C3}" type="pres">
      <dgm:prSet presAssocID="{945C86B4-E173-4EFD-90BC-28939911D736}" presName="sibTrans" presStyleCnt="0"/>
      <dgm:spPr/>
    </dgm:pt>
    <dgm:pt modelId="{97398F20-CDAC-45DA-8BED-3539D0BF3A36}" type="pres">
      <dgm:prSet presAssocID="{36D2553A-5E01-4A68-93E1-9E3EAD7EEF82}" presName="node" presStyleLbl="node1" presStyleIdx="5" presStyleCnt="9">
        <dgm:presLayoutVars>
          <dgm:bulletEnabled val="1"/>
        </dgm:presLayoutVars>
      </dgm:prSet>
      <dgm:spPr/>
      <dgm:t>
        <a:bodyPr/>
        <a:lstStyle/>
        <a:p>
          <a:endParaRPr lang="en-US"/>
        </a:p>
      </dgm:t>
    </dgm:pt>
    <dgm:pt modelId="{A5109346-DDA2-4A2A-8612-AE726054B22B}" type="pres">
      <dgm:prSet presAssocID="{66D796FF-EC2A-4407-9BAE-A51894A2D596}" presName="sibTrans" presStyleCnt="0"/>
      <dgm:spPr/>
    </dgm:pt>
    <dgm:pt modelId="{86E23E85-2339-4B78-96F2-2DA4D9E0834A}" type="pres">
      <dgm:prSet presAssocID="{1FFB4B74-8734-405C-AF52-E40987E02E8B}" presName="node" presStyleLbl="node1" presStyleIdx="6" presStyleCnt="9">
        <dgm:presLayoutVars>
          <dgm:bulletEnabled val="1"/>
        </dgm:presLayoutVars>
      </dgm:prSet>
      <dgm:spPr/>
      <dgm:t>
        <a:bodyPr/>
        <a:lstStyle/>
        <a:p>
          <a:endParaRPr lang="en-US"/>
        </a:p>
      </dgm:t>
    </dgm:pt>
    <dgm:pt modelId="{FFE35514-804B-4E19-A5EE-1F43358D96F0}" type="pres">
      <dgm:prSet presAssocID="{F6A74A88-0E24-4439-B1F9-F6186AD1AF76}" presName="sibTrans" presStyleCnt="0"/>
      <dgm:spPr/>
    </dgm:pt>
    <dgm:pt modelId="{F5CF09CD-FDF6-466F-A55C-CDC6FB590CD7}" type="pres">
      <dgm:prSet presAssocID="{CB0552DA-4C4C-4762-9B14-A51531B233D8}" presName="node" presStyleLbl="node1" presStyleIdx="7" presStyleCnt="9">
        <dgm:presLayoutVars>
          <dgm:bulletEnabled val="1"/>
        </dgm:presLayoutVars>
      </dgm:prSet>
      <dgm:spPr/>
      <dgm:t>
        <a:bodyPr/>
        <a:lstStyle/>
        <a:p>
          <a:endParaRPr lang="en-US"/>
        </a:p>
      </dgm:t>
    </dgm:pt>
    <dgm:pt modelId="{60F6CB07-644E-4CDA-82AF-9C2A39B2E14D}" type="pres">
      <dgm:prSet presAssocID="{576311CA-43E9-4981-99D9-A06AFE334C82}" presName="sibTrans" presStyleCnt="0"/>
      <dgm:spPr/>
    </dgm:pt>
    <dgm:pt modelId="{C992F9EB-37B9-4FFE-8B78-FABB50A75312}" type="pres">
      <dgm:prSet presAssocID="{F122DDEB-5EAC-4A41-95C7-3B48094929E0}" presName="node" presStyleLbl="node1" presStyleIdx="8" presStyleCnt="9">
        <dgm:presLayoutVars>
          <dgm:bulletEnabled val="1"/>
        </dgm:presLayoutVars>
      </dgm:prSet>
      <dgm:spPr/>
      <dgm:t>
        <a:bodyPr/>
        <a:lstStyle/>
        <a:p>
          <a:endParaRPr lang="en-US"/>
        </a:p>
      </dgm:t>
    </dgm:pt>
  </dgm:ptLst>
  <dgm:cxnLst>
    <dgm:cxn modelId="{D292D3EA-8651-46D4-B649-0F41DD80494B}" srcId="{7A5921D3-D296-4A6A-AC1B-804F6E4AE221}" destId="{E5083FCB-FA6B-4FAE-919C-69039D7850D0}" srcOrd="0" destOrd="0" parTransId="{C2E13DC0-107C-494B-BCE9-0CEB3C8EE1A3}" sibTransId="{898BC30E-B59F-4D98-8F20-90C712C4BE27}"/>
    <dgm:cxn modelId="{7C5D273D-2048-47B8-90E2-4F16DD1CE71F}" type="presOf" srcId="{36D2553A-5E01-4A68-93E1-9E3EAD7EEF82}" destId="{97398F20-CDAC-45DA-8BED-3539D0BF3A36}" srcOrd="0" destOrd="0" presId="urn:microsoft.com/office/officeart/2005/8/layout/default"/>
    <dgm:cxn modelId="{857E84E6-49BE-44C3-9B39-B2DFB3A11E38}" type="presOf" srcId="{7A5921D3-D296-4A6A-AC1B-804F6E4AE221}" destId="{F1298A63-4D38-4D99-AC47-9CF39AEA4E0B}" srcOrd="0" destOrd="0" presId="urn:microsoft.com/office/officeart/2005/8/layout/default"/>
    <dgm:cxn modelId="{11F79F27-A653-42F2-9A7F-4BC732B7F2FE}" srcId="{7A5921D3-D296-4A6A-AC1B-804F6E4AE221}" destId="{CB0552DA-4C4C-4762-9B14-A51531B233D8}" srcOrd="7" destOrd="0" parTransId="{F1425439-1C77-4E03-AAB6-A302336FDAFF}" sibTransId="{576311CA-43E9-4981-99D9-A06AFE334C82}"/>
    <dgm:cxn modelId="{98C5D158-E536-4FC7-8C83-19F5E361777F}" srcId="{7A5921D3-D296-4A6A-AC1B-804F6E4AE221}" destId="{FDD30325-C98E-4937-9E09-4BDF7E0670FB}" srcOrd="4" destOrd="0" parTransId="{D9A76233-479A-427F-86F1-BF9D97720075}" sibTransId="{945C86B4-E173-4EFD-90BC-28939911D736}"/>
    <dgm:cxn modelId="{FE657116-7464-48DE-95E9-B2E7FDCEAEDE}" type="presOf" srcId="{89C03FCD-09AA-4E09-A18D-1C12A31F752D}" destId="{FFE0B4BF-E30B-477D-98F6-3BF28B4F4FC2}" srcOrd="0" destOrd="0" presId="urn:microsoft.com/office/officeart/2005/8/layout/default"/>
    <dgm:cxn modelId="{04E3445E-0F3D-47CE-9B0C-C6C882251921}" srcId="{7A5921D3-D296-4A6A-AC1B-804F6E4AE221}" destId="{1FFB4B74-8734-405C-AF52-E40987E02E8B}" srcOrd="6" destOrd="0" parTransId="{81868522-9F07-4DA3-AE89-B371EDBCD1D8}" sibTransId="{F6A74A88-0E24-4439-B1F9-F6186AD1AF76}"/>
    <dgm:cxn modelId="{ECFFC525-1A51-4685-A833-AC8E069C511C}" type="presOf" srcId="{F122DDEB-5EAC-4A41-95C7-3B48094929E0}" destId="{C992F9EB-37B9-4FFE-8B78-FABB50A75312}" srcOrd="0" destOrd="0" presId="urn:microsoft.com/office/officeart/2005/8/layout/default"/>
    <dgm:cxn modelId="{359AFE7C-A966-4D95-8EEC-D8E31F68B652}" type="presOf" srcId="{FDD30325-C98E-4937-9E09-4BDF7E0670FB}" destId="{099C3A3B-635E-4B38-BE2D-99FF92FD75D0}" srcOrd="0" destOrd="0" presId="urn:microsoft.com/office/officeart/2005/8/layout/default"/>
    <dgm:cxn modelId="{C923FD3F-3DF8-44A1-86AB-58C443F4B4F2}" type="presOf" srcId="{86126763-C582-4E98-8FE5-DD4605B798CE}" destId="{8A5C7C3D-435A-4427-BDFD-B26ADD985105}" srcOrd="0" destOrd="0" presId="urn:microsoft.com/office/officeart/2005/8/layout/default"/>
    <dgm:cxn modelId="{9303E96B-0560-45E7-B905-5CE915822DA7}" type="presOf" srcId="{CB0552DA-4C4C-4762-9B14-A51531B233D8}" destId="{F5CF09CD-FDF6-466F-A55C-CDC6FB590CD7}" srcOrd="0" destOrd="0" presId="urn:microsoft.com/office/officeart/2005/8/layout/default"/>
    <dgm:cxn modelId="{707DEE80-8C29-4759-84BC-3D9B721A4DFA}" srcId="{7A5921D3-D296-4A6A-AC1B-804F6E4AE221}" destId="{86126763-C582-4E98-8FE5-DD4605B798CE}" srcOrd="2" destOrd="0" parTransId="{AD01E5AC-ACD4-43DD-AEBA-1BA7FC2B53CC}" sibTransId="{DECB5CDA-FC97-411E-9BC7-A545D76D394E}"/>
    <dgm:cxn modelId="{991A8C64-2585-4FDB-BAB8-56589706CBC2}" srcId="{7A5921D3-D296-4A6A-AC1B-804F6E4AE221}" destId="{D7E50770-8619-4904-8F2C-4FEAA69BD357}" srcOrd="3" destOrd="0" parTransId="{4F4B24CB-E1B9-49B0-A108-462D90051732}" sibTransId="{E983200D-25BB-4E37-96A3-5707623D762A}"/>
    <dgm:cxn modelId="{04FC5860-6966-47AE-B4F9-E51229C6226B}" srcId="{7A5921D3-D296-4A6A-AC1B-804F6E4AE221}" destId="{36D2553A-5E01-4A68-93E1-9E3EAD7EEF82}" srcOrd="5" destOrd="0" parTransId="{FA4C23C8-5A98-49D2-924A-7CA20F5454D8}" sibTransId="{66D796FF-EC2A-4407-9BAE-A51894A2D596}"/>
    <dgm:cxn modelId="{55C366B7-893C-43D3-8B94-C630186BB88A}" type="presOf" srcId="{D7E50770-8619-4904-8F2C-4FEAA69BD357}" destId="{5B0648A0-17AC-412B-9F3F-B57BFA959AEC}" srcOrd="0" destOrd="0" presId="urn:microsoft.com/office/officeart/2005/8/layout/default"/>
    <dgm:cxn modelId="{2A1DAFDC-4767-49A9-9064-A05A0411B88A}" srcId="{7A5921D3-D296-4A6A-AC1B-804F6E4AE221}" destId="{89C03FCD-09AA-4E09-A18D-1C12A31F752D}" srcOrd="1" destOrd="0" parTransId="{715F5147-9C01-4BDF-A8D0-FFC1B525708C}" sibTransId="{1F5FC6C3-550F-4B85-9499-E8F7DB8014DB}"/>
    <dgm:cxn modelId="{084F6F37-6431-4DDB-BAE7-420A1879A257}" type="presOf" srcId="{1FFB4B74-8734-405C-AF52-E40987E02E8B}" destId="{86E23E85-2339-4B78-96F2-2DA4D9E0834A}" srcOrd="0" destOrd="0" presId="urn:microsoft.com/office/officeart/2005/8/layout/default"/>
    <dgm:cxn modelId="{0B9AD1BE-855D-4682-8496-D488334894FA}" type="presOf" srcId="{E5083FCB-FA6B-4FAE-919C-69039D7850D0}" destId="{5D4585C9-47B7-4758-B31C-4521A14F3586}" srcOrd="0" destOrd="0" presId="urn:microsoft.com/office/officeart/2005/8/layout/default"/>
    <dgm:cxn modelId="{F776B20A-45AA-4DA2-ABBC-E0B20C0D5DE7}" srcId="{7A5921D3-D296-4A6A-AC1B-804F6E4AE221}" destId="{F122DDEB-5EAC-4A41-95C7-3B48094929E0}" srcOrd="8" destOrd="0" parTransId="{89E364F6-DB4E-4FAD-AEBB-9174A88B2E42}" sibTransId="{606FC4C1-708D-4879-9C68-5EDB88D2E121}"/>
    <dgm:cxn modelId="{DA76CFF6-2490-4FCB-80DB-3E8604BA2401}" type="presParOf" srcId="{F1298A63-4D38-4D99-AC47-9CF39AEA4E0B}" destId="{5D4585C9-47B7-4758-B31C-4521A14F3586}" srcOrd="0" destOrd="0" presId="urn:microsoft.com/office/officeart/2005/8/layout/default"/>
    <dgm:cxn modelId="{D91C58AC-A048-4349-BFE0-5DD6BDE31CF9}" type="presParOf" srcId="{F1298A63-4D38-4D99-AC47-9CF39AEA4E0B}" destId="{B797A5AD-4210-4A54-A7C3-BC249B57847C}" srcOrd="1" destOrd="0" presId="urn:microsoft.com/office/officeart/2005/8/layout/default"/>
    <dgm:cxn modelId="{F340B35F-E2EA-4224-A6FC-DEE7FF1DBC68}" type="presParOf" srcId="{F1298A63-4D38-4D99-AC47-9CF39AEA4E0B}" destId="{FFE0B4BF-E30B-477D-98F6-3BF28B4F4FC2}" srcOrd="2" destOrd="0" presId="urn:microsoft.com/office/officeart/2005/8/layout/default"/>
    <dgm:cxn modelId="{5D347F47-0771-483C-A1F6-812BD9AAD0B0}" type="presParOf" srcId="{F1298A63-4D38-4D99-AC47-9CF39AEA4E0B}" destId="{0A2DE489-E2E5-487F-AB14-F90B616C8286}" srcOrd="3" destOrd="0" presId="urn:microsoft.com/office/officeart/2005/8/layout/default"/>
    <dgm:cxn modelId="{B3973348-0F81-42EF-A099-8C81167181ED}" type="presParOf" srcId="{F1298A63-4D38-4D99-AC47-9CF39AEA4E0B}" destId="{8A5C7C3D-435A-4427-BDFD-B26ADD985105}" srcOrd="4" destOrd="0" presId="urn:microsoft.com/office/officeart/2005/8/layout/default"/>
    <dgm:cxn modelId="{87EFA0F7-9EEB-4C35-AB1B-B235F8D2A777}" type="presParOf" srcId="{F1298A63-4D38-4D99-AC47-9CF39AEA4E0B}" destId="{24FC6554-1AD6-46AF-B602-08F3285812B5}" srcOrd="5" destOrd="0" presId="urn:microsoft.com/office/officeart/2005/8/layout/default"/>
    <dgm:cxn modelId="{8B86977F-3106-40C1-A508-CBCCF1969D3A}" type="presParOf" srcId="{F1298A63-4D38-4D99-AC47-9CF39AEA4E0B}" destId="{5B0648A0-17AC-412B-9F3F-B57BFA959AEC}" srcOrd="6" destOrd="0" presId="urn:microsoft.com/office/officeart/2005/8/layout/default"/>
    <dgm:cxn modelId="{21ABDA2F-BDE5-4E86-AE01-35148432E4AF}" type="presParOf" srcId="{F1298A63-4D38-4D99-AC47-9CF39AEA4E0B}" destId="{C3B2A977-E91B-4D93-AC9B-AC89DBBFB5EE}" srcOrd="7" destOrd="0" presId="urn:microsoft.com/office/officeart/2005/8/layout/default"/>
    <dgm:cxn modelId="{E63D687A-852B-4569-91E6-DE5E53518501}" type="presParOf" srcId="{F1298A63-4D38-4D99-AC47-9CF39AEA4E0B}" destId="{099C3A3B-635E-4B38-BE2D-99FF92FD75D0}" srcOrd="8" destOrd="0" presId="urn:microsoft.com/office/officeart/2005/8/layout/default"/>
    <dgm:cxn modelId="{7A4729E5-2E45-4759-92B8-580FF0325F35}" type="presParOf" srcId="{F1298A63-4D38-4D99-AC47-9CF39AEA4E0B}" destId="{DCB23597-7723-49A2-B752-CD67240863C3}" srcOrd="9" destOrd="0" presId="urn:microsoft.com/office/officeart/2005/8/layout/default"/>
    <dgm:cxn modelId="{F1B56112-2915-4302-A665-500879E23BE7}" type="presParOf" srcId="{F1298A63-4D38-4D99-AC47-9CF39AEA4E0B}" destId="{97398F20-CDAC-45DA-8BED-3539D0BF3A36}" srcOrd="10" destOrd="0" presId="urn:microsoft.com/office/officeart/2005/8/layout/default"/>
    <dgm:cxn modelId="{AA0350D5-A79B-4C28-A237-0CD700F2FF35}" type="presParOf" srcId="{F1298A63-4D38-4D99-AC47-9CF39AEA4E0B}" destId="{A5109346-DDA2-4A2A-8612-AE726054B22B}" srcOrd="11" destOrd="0" presId="urn:microsoft.com/office/officeart/2005/8/layout/default"/>
    <dgm:cxn modelId="{E014FEC9-600C-4DF6-A30B-D881CAA1ED76}" type="presParOf" srcId="{F1298A63-4D38-4D99-AC47-9CF39AEA4E0B}" destId="{86E23E85-2339-4B78-96F2-2DA4D9E0834A}" srcOrd="12" destOrd="0" presId="urn:microsoft.com/office/officeart/2005/8/layout/default"/>
    <dgm:cxn modelId="{D8C34696-9138-48A1-95B0-858251A67A89}" type="presParOf" srcId="{F1298A63-4D38-4D99-AC47-9CF39AEA4E0B}" destId="{FFE35514-804B-4E19-A5EE-1F43358D96F0}" srcOrd="13" destOrd="0" presId="urn:microsoft.com/office/officeart/2005/8/layout/default"/>
    <dgm:cxn modelId="{0B4B0ADB-5C04-42E2-A036-30CFC04D15ED}" type="presParOf" srcId="{F1298A63-4D38-4D99-AC47-9CF39AEA4E0B}" destId="{F5CF09CD-FDF6-466F-A55C-CDC6FB590CD7}" srcOrd="14" destOrd="0" presId="urn:microsoft.com/office/officeart/2005/8/layout/default"/>
    <dgm:cxn modelId="{9DCDA30E-1ED3-4E7B-A80A-46339FE7F5D4}" type="presParOf" srcId="{F1298A63-4D38-4D99-AC47-9CF39AEA4E0B}" destId="{60F6CB07-644E-4CDA-82AF-9C2A39B2E14D}" srcOrd="15" destOrd="0" presId="urn:microsoft.com/office/officeart/2005/8/layout/default"/>
    <dgm:cxn modelId="{C5ADEEDE-5913-4F47-B8A1-F1B6E0580A26}" type="presParOf" srcId="{F1298A63-4D38-4D99-AC47-9CF39AEA4E0B}" destId="{C992F9EB-37B9-4FFE-8B78-FABB50A75312}"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438581-FFE8-4C25-81AE-EFD041A4655D}" type="doc">
      <dgm:prSet loTypeId="urn:microsoft.com/office/officeart/2009/3/layout/StepUpProcess" loCatId="process" qsTypeId="urn:microsoft.com/office/officeart/2005/8/quickstyle/simple5" qsCatId="simple" csTypeId="urn:microsoft.com/office/officeart/2005/8/colors/accent0_3" csCatId="mainScheme" phldr="1"/>
      <dgm:spPr/>
      <dgm:t>
        <a:bodyPr/>
        <a:lstStyle/>
        <a:p>
          <a:endParaRPr lang="en-US"/>
        </a:p>
      </dgm:t>
    </dgm:pt>
    <dgm:pt modelId="{44C34E12-159B-4FE3-85D1-FCCE580F44E1}">
      <dgm:prSet custT="1"/>
      <dgm:spPr/>
      <dgm:t>
        <a:bodyPr/>
        <a:lstStyle/>
        <a:p>
          <a:r>
            <a:rPr lang="en-US" sz="1400" b="0" i="0" dirty="0"/>
            <a:t>NSI has not fully contributed its collective effort towards national imperatives </a:t>
          </a:r>
          <a:endParaRPr lang="en-US" sz="1400" dirty="0"/>
        </a:p>
      </dgm:t>
    </dgm:pt>
    <dgm:pt modelId="{3276609A-A8E1-42B3-8ABD-E54958E3DA10}" type="parTrans" cxnId="{868C1661-F3BB-4FE7-9CB2-A12048303CBB}">
      <dgm:prSet/>
      <dgm:spPr/>
      <dgm:t>
        <a:bodyPr/>
        <a:lstStyle/>
        <a:p>
          <a:endParaRPr lang="en-US"/>
        </a:p>
      </dgm:t>
    </dgm:pt>
    <dgm:pt modelId="{409B22BA-AC71-473B-A8B7-6A75DE6DE17E}" type="sibTrans" cxnId="{868C1661-F3BB-4FE7-9CB2-A12048303CBB}">
      <dgm:prSet/>
      <dgm:spPr/>
      <dgm:t>
        <a:bodyPr/>
        <a:lstStyle/>
        <a:p>
          <a:endParaRPr lang="en-US"/>
        </a:p>
      </dgm:t>
    </dgm:pt>
    <dgm:pt modelId="{29007325-CAC2-47C4-86E8-2331D05658CA}">
      <dgm:prSet custT="1"/>
      <dgm:spPr/>
      <dgm:t>
        <a:bodyPr/>
        <a:lstStyle/>
        <a:p>
          <a:r>
            <a:rPr lang="en-ZA" sz="1450" b="0" i="0" dirty="0"/>
            <a:t>Ineffective coordination enabling greater policy cohesion and achievement of an innovation culture</a:t>
          </a:r>
          <a:endParaRPr lang="en-US" sz="1450" dirty="0"/>
        </a:p>
      </dgm:t>
    </dgm:pt>
    <dgm:pt modelId="{4D654BF4-DF1E-49B0-9911-C3AC1B01A32A}" type="parTrans" cxnId="{20D7BFD1-2DCB-4E56-BCDE-B57981BDAB60}">
      <dgm:prSet/>
      <dgm:spPr/>
      <dgm:t>
        <a:bodyPr/>
        <a:lstStyle/>
        <a:p>
          <a:endParaRPr lang="en-US"/>
        </a:p>
      </dgm:t>
    </dgm:pt>
    <dgm:pt modelId="{90AF68ED-6150-4589-943D-8D295E47E80B}" type="sibTrans" cxnId="{20D7BFD1-2DCB-4E56-BCDE-B57981BDAB60}">
      <dgm:prSet/>
      <dgm:spPr/>
      <dgm:t>
        <a:bodyPr/>
        <a:lstStyle/>
        <a:p>
          <a:endParaRPr lang="en-US"/>
        </a:p>
      </dgm:t>
    </dgm:pt>
    <dgm:pt modelId="{5BB894D9-324D-4E4D-8FCB-9022DE965A66}">
      <dgm:prSet custT="1"/>
      <dgm:spPr/>
      <dgm:t>
        <a:bodyPr/>
        <a:lstStyle/>
        <a:p>
          <a:r>
            <a:rPr lang="en-ZA" sz="1600" b="0" i="0" dirty="0"/>
            <a:t>Human resource development (aligned to needs of the economy)</a:t>
          </a:r>
          <a:endParaRPr lang="en-US" sz="1600" dirty="0"/>
        </a:p>
      </dgm:t>
    </dgm:pt>
    <dgm:pt modelId="{3ADD40E5-66AE-4FA6-BCCB-5DDBE881A0E3}" type="parTrans" cxnId="{B8AEB353-1437-4D75-96CF-AEEAD7B26259}">
      <dgm:prSet/>
      <dgm:spPr/>
      <dgm:t>
        <a:bodyPr/>
        <a:lstStyle/>
        <a:p>
          <a:endParaRPr lang="en-US"/>
        </a:p>
      </dgm:t>
    </dgm:pt>
    <dgm:pt modelId="{C2CA40EA-7600-4F8C-8F07-C48F1A467E1A}" type="sibTrans" cxnId="{B8AEB353-1437-4D75-96CF-AEEAD7B26259}">
      <dgm:prSet/>
      <dgm:spPr/>
      <dgm:t>
        <a:bodyPr/>
        <a:lstStyle/>
        <a:p>
          <a:endParaRPr lang="en-US"/>
        </a:p>
      </dgm:t>
    </dgm:pt>
    <dgm:pt modelId="{F6A766EC-43A5-4459-B706-95570E70017D}">
      <dgm:prSet custT="1"/>
      <dgm:spPr/>
      <dgm:t>
        <a:bodyPr/>
        <a:lstStyle/>
        <a:p>
          <a:r>
            <a:rPr lang="en-US" sz="1600" b="0" i="0" dirty="0"/>
            <a:t>Economic growth is stagnant and non inclusive</a:t>
          </a:r>
          <a:endParaRPr lang="en-US" sz="1600" dirty="0"/>
        </a:p>
      </dgm:t>
    </dgm:pt>
    <dgm:pt modelId="{A0588774-865D-40A7-8F67-E1B57600B45C}" type="parTrans" cxnId="{952A5B37-FEFA-44BE-AFB7-3AA824C894C2}">
      <dgm:prSet/>
      <dgm:spPr/>
      <dgm:t>
        <a:bodyPr/>
        <a:lstStyle/>
        <a:p>
          <a:endParaRPr lang="en-US"/>
        </a:p>
      </dgm:t>
    </dgm:pt>
    <dgm:pt modelId="{CEAAE7E6-C8C7-4D53-A39F-6A128DFDE69E}" type="sibTrans" cxnId="{952A5B37-FEFA-44BE-AFB7-3AA824C894C2}">
      <dgm:prSet/>
      <dgm:spPr/>
      <dgm:t>
        <a:bodyPr/>
        <a:lstStyle/>
        <a:p>
          <a:endParaRPr lang="en-US"/>
        </a:p>
      </dgm:t>
    </dgm:pt>
    <dgm:pt modelId="{50A98D94-410A-46E8-9C85-89FD72681C98}">
      <dgm:prSet custT="1"/>
      <dgm:spPr/>
      <dgm:t>
        <a:bodyPr/>
        <a:lstStyle/>
        <a:p>
          <a:r>
            <a:rPr lang="en-US" sz="1600" dirty="0"/>
            <a:t>Climate change and sustainability </a:t>
          </a:r>
        </a:p>
      </dgm:t>
    </dgm:pt>
    <dgm:pt modelId="{07A447BC-361B-4F11-BA81-A485A33CBF87}" type="parTrans" cxnId="{F49DB3C8-6531-424C-8CC5-FCA5CE93487D}">
      <dgm:prSet/>
      <dgm:spPr/>
      <dgm:t>
        <a:bodyPr/>
        <a:lstStyle/>
        <a:p>
          <a:endParaRPr lang="en-US"/>
        </a:p>
      </dgm:t>
    </dgm:pt>
    <dgm:pt modelId="{8C7C07CF-7A77-4E49-9864-5D48E9DF1F65}" type="sibTrans" cxnId="{F49DB3C8-6531-424C-8CC5-FCA5CE93487D}">
      <dgm:prSet/>
      <dgm:spPr/>
      <dgm:t>
        <a:bodyPr/>
        <a:lstStyle/>
        <a:p>
          <a:endParaRPr lang="en-US"/>
        </a:p>
      </dgm:t>
    </dgm:pt>
    <dgm:pt modelId="{92B10A95-F82D-434D-B629-675B8B595B80}" type="pres">
      <dgm:prSet presAssocID="{A5438581-FFE8-4C25-81AE-EFD041A4655D}" presName="rootnode" presStyleCnt="0">
        <dgm:presLayoutVars>
          <dgm:chMax/>
          <dgm:chPref/>
          <dgm:dir/>
          <dgm:animLvl val="lvl"/>
        </dgm:presLayoutVars>
      </dgm:prSet>
      <dgm:spPr/>
      <dgm:t>
        <a:bodyPr/>
        <a:lstStyle/>
        <a:p>
          <a:endParaRPr lang="en-US"/>
        </a:p>
      </dgm:t>
    </dgm:pt>
    <dgm:pt modelId="{22B3AC45-9F13-4A95-917A-E29DA67CE465}" type="pres">
      <dgm:prSet presAssocID="{F6A766EC-43A5-4459-B706-95570E70017D}" presName="composite" presStyleCnt="0"/>
      <dgm:spPr/>
    </dgm:pt>
    <dgm:pt modelId="{6CC971A2-0F52-487D-8EE4-9F2A3DBBA53B}" type="pres">
      <dgm:prSet presAssocID="{F6A766EC-43A5-4459-B706-95570E70017D}" presName="LShape" presStyleLbl="alignNode1" presStyleIdx="0" presStyleCnt="9"/>
      <dgm:spPr/>
    </dgm:pt>
    <dgm:pt modelId="{CCE113F6-8FE5-4C01-84FA-048C7E3184E3}" type="pres">
      <dgm:prSet presAssocID="{F6A766EC-43A5-4459-B706-95570E70017D}" presName="ParentText" presStyleLbl="revTx" presStyleIdx="0" presStyleCnt="5">
        <dgm:presLayoutVars>
          <dgm:chMax val="0"/>
          <dgm:chPref val="0"/>
          <dgm:bulletEnabled val="1"/>
        </dgm:presLayoutVars>
      </dgm:prSet>
      <dgm:spPr/>
      <dgm:t>
        <a:bodyPr/>
        <a:lstStyle/>
        <a:p>
          <a:endParaRPr lang="en-US"/>
        </a:p>
      </dgm:t>
    </dgm:pt>
    <dgm:pt modelId="{8810ABCA-4A5A-4EA2-AA19-04B0991E45E3}" type="pres">
      <dgm:prSet presAssocID="{F6A766EC-43A5-4459-B706-95570E70017D}" presName="Triangle" presStyleLbl="alignNode1" presStyleIdx="1" presStyleCnt="9"/>
      <dgm:spPr/>
    </dgm:pt>
    <dgm:pt modelId="{F9384F1D-0917-4434-B237-7D3A73E095AD}" type="pres">
      <dgm:prSet presAssocID="{CEAAE7E6-C8C7-4D53-A39F-6A128DFDE69E}" presName="sibTrans" presStyleCnt="0"/>
      <dgm:spPr/>
    </dgm:pt>
    <dgm:pt modelId="{DAA078FD-966E-4FCE-B08A-C3AB8160733C}" type="pres">
      <dgm:prSet presAssocID="{CEAAE7E6-C8C7-4D53-A39F-6A128DFDE69E}" presName="space" presStyleCnt="0"/>
      <dgm:spPr/>
    </dgm:pt>
    <dgm:pt modelId="{EC7C44DA-26F1-4AA8-A76D-3E5E0D327B38}" type="pres">
      <dgm:prSet presAssocID="{44C34E12-159B-4FE3-85D1-FCCE580F44E1}" presName="composite" presStyleCnt="0"/>
      <dgm:spPr/>
    </dgm:pt>
    <dgm:pt modelId="{BD61C3AF-F266-4E44-BD2C-5300CBE555DB}" type="pres">
      <dgm:prSet presAssocID="{44C34E12-159B-4FE3-85D1-FCCE580F44E1}" presName="LShape" presStyleLbl="alignNode1" presStyleIdx="2" presStyleCnt="9"/>
      <dgm:spPr/>
    </dgm:pt>
    <dgm:pt modelId="{F181664D-37E6-4CE3-B663-D784408CB464}" type="pres">
      <dgm:prSet presAssocID="{44C34E12-159B-4FE3-85D1-FCCE580F44E1}" presName="ParentText" presStyleLbl="revTx" presStyleIdx="1" presStyleCnt="5">
        <dgm:presLayoutVars>
          <dgm:chMax val="0"/>
          <dgm:chPref val="0"/>
          <dgm:bulletEnabled val="1"/>
        </dgm:presLayoutVars>
      </dgm:prSet>
      <dgm:spPr/>
      <dgm:t>
        <a:bodyPr/>
        <a:lstStyle/>
        <a:p>
          <a:endParaRPr lang="en-US"/>
        </a:p>
      </dgm:t>
    </dgm:pt>
    <dgm:pt modelId="{D2C68F89-ADB0-4E52-9181-9E26CA4A57FB}" type="pres">
      <dgm:prSet presAssocID="{44C34E12-159B-4FE3-85D1-FCCE580F44E1}" presName="Triangle" presStyleLbl="alignNode1" presStyleIdx="3" presStyleCnt="9"/>
      <dgm:spPr/>
    </dgm:pt>
    <dgm:pt modelId="{9D620CEE-7EF7-400F-B1D9-3487D32AAE23}" type="pres">
      <dgm:prSet presAssocID="{409B22BA-AC71-473B-A8B7-6A75DE6DE17E}" presName="sibTrans" presStyleCnt="0"/>
      <dgm:spPr/>
    </dgm:pt>
    <dgm:pt modelId="{0C1DB274-EF70-49EC-8988-DBD75A8E200A}" type="pres">
      <dgm:prSet presAssocID="{409B22BA-AC71-473B-A8B7-6A75DE6DE17E}" presName="space" presStyleCnt="0"/>
      <dgm:spPr/>
    </dgm:pt>
    <dgm:pt modelId="{2C4794EB-EE07-4B6C-A45B-FF8EBA08F718}" type="pres">
      <dgm:prSet presAssocID="{29007325-CAC2-47C4-86E8-2331D05658CA}" presName="composite" presStyleCnt="0"/>
      <dgm:spPr/>
    </dgm:pt>
    <dgm:pt modelId="{F140DE91-146C-4E2E-97E3-A0F661FAC891}" type="pres">
      <dgm:prSet presAssocID="{29007325-CAC2-47C4-86E8-2331D05658CA}" presName="LShape" presStyleLbl="alignNode1" presStyleIdx="4" presStyleCnt="9"/>
      <dgm:spPr/>
    </dgm:pt>
    <dgm:pt modelId="{22EAC8D2-C5C5-4824-B71C-742189D90FC1}" type="pres">
      <dgm:prSet presAssocID="{29007325-CAC2-47C4-86E8-2331D05658CA}" presName="ParentText" presStyleLbl="revTx" presStyleIdx="2" presStyleCnt="5" custScaleY="151978" custLinFactNeighborY="29191">
        <dgm:presLayoutVars>
          <dgm:chMax val="0"/>
          <dgm:chPref val="0"/>
          <dgm:bulletEnabled val="1"/>
        </dgm:presLayoutVars>
      </dgm:prSet>
      <dgm:spPr/>
      <dgm:t>
        <a:bodyPr/>
        <a:lstStyle/>
        <a:p>
          <a:endParaRPr lang="en-US"/>
        </a:p>
      </dgm:t>
    </dgm:pt>
    <dgm:pt modelId="{3E365164-BD3A-4CD2-A01E-33C4F46A4ACE}" type="pres">
      <dgm:prSet presAssocID="{29007325-CAC2-47C4-86E8-2331D05658CA}" presName="Triangle" presStyleLbl="alignNode1" presStyleIdx="5" presStyleCnt="9"/>
      <dgm:spPr/>
    </dgm:pt>
    <dgm:pt modelId="{614C428F-6C3E-42C2-811D-CE2CF6DFCFE2}" type="pres">
      <dgm:prSet presAssocID="{90AF68ED-6150-4589-943D-8D295E47E80B}" presName="sibTrans" presStyleCnt="0"/>
      <dgm:spPr/>
    </dgm:pt>
    <dgm:pt modelId="{504398F0-2C37-4C17-BF5D-32A5E2E5E4F5}" type="pres">
      <dgm:prSet presAssocID="{90AF68ED-6150-4589-943D-8D295E47E80B}" presName="space" presStyleCnt="0"/>
      <dgm:spPr/>
    </dgm:pt>
    <dgm:pt modelId="{61F01BBD-019C-4471-A94F-4E489442DAEA}" type="pres">
      <dgm:prSet presAssocID="{5BB894D9-324D-4E4D-8FCB-9022DE965A66}" presName="composite" presStyleCnt="0"/>
      <dgm:spPr/>
    </dgm:pt>
    <dgm:pt modelId="{D2214D46-3AD0-4C64-AB34-E99D73504A05}" type="pres">
      <dgm:prSet presAssocID="{5BB894D9-324D-4E4D-8FCB-9022DE965A66}" presName="LShape" presStyleLbl="alignNode1" presStyleIdx="6" presStyleCnt="9"/>
      <dgm:spPr/>
    </dgm:pt>
    <dgm:pt modelId="{3B643967-C007-41E4-B356-5A0986F42F91}" type="pres">
      <dgm:prSet presAssocID="{5BB894D9-324D-4E4D-8FCB-9022DE965A66}" presName="ParentText" presStyleLbl="revTx" presStyleIdx="3" presStyleCnt="5">
        <dgm:presLayoutVars>
          <dgm:chMax val="0"/>
          <dgm:chPref val="0"/>
          <dgm:bulletEnabled val="1"/>
        </dgm:presLayoutVars>
      </dgm:prSet>
      <dgm:spPr/>
      <dgm:t>
        <a:bodyPr/>
        <a:lstStyle/>
        <a:p>
          <a:endParaRPr lang="en-US"/>
        </a:p>
      </dgm:t>
    </dgm:pt>
    <dgm:pt modelId="{A0851CDE-2DBD-4804-8EF1-99AFB6D17546}" type="pres">
      <dgm:prSet presAssocID="{5BB894D9-324D-4E4D-8FCB-9022DE965A66}" presName="Triangle" presStyleLbl="alignNode1" presStyleIdx="7" presStyleCnt="9"/>
      <dgm:spPr/>
    </dgm:pt>
    <dgm:pt modelId="{D17343E3-93F8-44A5-B4C9-A6260E83115A}" type="pres">
      <dgm:prSet presAssocID="{C2CA40EA-7600-4F8C-8F07-C48F1A467E1A}" presName="sibTrans" presStyleCnt="0"/>
      <dgm:spPr/>
    </dgm:pt>
    <dgm:pt modelId="{C573F9A6-E092-4EB4-99DE-51EAD5E52E62}" type="pres">
      <dgm:prSet presAssocID="{C2CA40EA-7600-4F8C-8F07-C48F1A467E1A}" presName="space" presStyleCnt="0"/>
      <dgm:spPr/>
    </dgm:pt>
    <dgm:pt modelId="{A0667627-61D4-45E5-A528-B904E3D8DCE6}" type="pres">
      <dgm:prSet presAssocID="{50A98D94-410A-46E8-9C85-89FD72681C98}" presName="composite" presStyleCnt="0"/>
      <dgm:spPr/>
    </dgm:pt>
    <dgm:pt modelId="{5A996A3A-2165-431B-9B5F-D5833EEE03E7}" type="pres">
      <dgm:prSet presAssocID="{50A98D94-410A-46E8-9C85-89FD72681C98}" presName="LShape" presStyleLbl="alignNode1" presStyleIdx="8" presStyleCnt="9"/>
      <dgm:spPr/>
    </dgm:pt>
    <dgm:pt modelId="{762CE76E-D9A1-4570-B501-B5127097CC57}" type="pres">
      <dgm:prSet presAssocID="{50A98D94-410A-46E8-9C85-89FD72681C98}" presName="ParentText" presStyleLbl="revTx" presStyleIdx="4" presStyleCnt="5">
        <dgm:presLayoutVars>
          <dgm:chMax val="0"/>
          <dgm:chPref val="0"/>
          <dgm:bulletEnabled val="1"/>
        </dgm:presLayoutVars>
      </dgm:prSet>
      <dgm:spPr/>
      <dgm:t>
        <a:bodyPr/>
        <a:lstStyle/>
        <a:p>
          <a:endParaRPr lang="en-US"/>
        </a:p>
      </dgm:t>
    </dgm:pt>
  </dgm:ptLst>
  <dgm:cxnLst>
    <dgm:cxn modelId="{4A4A2734-C1A7-4D7B-9AFA-A6B245187290}" type="presOf" srcId="{29007325-CAC2-47C4-86E8-2331D05658CA}" destId="{22EAC8D2-C5C5-4824-B71C-742189D90FC1}" srcOrd="0" destOrd="0" presId="urn:microsoft.com/office/officeart/2009/3/layout/StepUpProcess"/>
    <dgm:cxn modelId="{952A5B37-FEFA-44BE-AFB7-3AA824C894C2}" srcId="{A5438581-FFE8-4C25-81AE-EFD041A4655D}" destId="{F6A766EC-43A5-4459-B706-95570E70017D}" srcOrd="0" destOrd="0" parTransId="{A0588774-865D-40A7-8F67-E1B57600B45C}" sibTransId="{CEAAE7E6-C8C7-4D53-A39F-6A128DFDE69E}"/>
    <dgm:cxn modelId="{20D7BFD1-2DCB-4E56-BCDE-B57981BDAB60}" srcId="{A5438581-FFE8-4C25-81AE-EFD041A4655D}" destId="{29007325-CAC2-47C4-86E8-2331D05658CA}" srcOrd="2" destOrd="0" parTransId="{4D654BF4-DF1E-49B0-9911-C3AC1B01A32A}" sibTransId="{90AF68ED-6150-4589-943D-8D295E47E80B}"/>
    <dgm:cxn modelId="{7A59EF99-8B3A-4A5B-9874-86B292F0EAA9}" type="presOf" srcId="{A5438581-FFE8-4C25-81AE-EFD041A4655D}" destId="{92B10A95-F82D-434D-B629-675B8B595B80}" srcOrd="0" destOrd="0" presId="urn:microsoft.com/office/officeart/2009/3/layout/StepUpProcess"/>
    <dgm:cxn modelId="{868C1661-F3BB-4FE7-9CB2-A12048303CBB}" srcId="{A5438581-FFE8-4C25-81AE-EFD041A4655D}" destId="{44C34E12-159B-4FE3-85D1-FCCE580F44E1}" srcOrd="1" destOrd="0" parTransId="{3276609A-A8E1-42B3-8ABD-E54958E3DA10}" sibTransId="{409B22BA-AC71-473B-A8B7-6A75DE6DE17E}"/>
    <dgm:cxn modelId="{B8AEB353-1437-4D75-96CF-AEEAD7B26259}" srcId="{A5438581-FFE8-4C25-81AE-EFD041A4655D}" destId="{5BB894D9-324D-4E4D-8FCB-9022DE965A66}" srcOrd="3" destOrd="0" parTransId="{3ADD40E5-66AE-4FA6-BCCB-5DDBE881A0E3}" sibTransId="{C2CA40EA-7600-4F8C-8F07-C48F1A467E1A}"/>
    <dgm:cxn modelId="{4E786720-8253-4E3C-BBA0-9C01524E6C33}" type="presOf" srcId="{44C34E12-159B-4FE3-85D1-FCCE580F44E1}" destId="{F181664D-37E6-4CE3-B663-D784408CB464}" srcOrd="0" destOrd="0" presId="urn:microsoft.com/office/officeart/2009/3/layout/StepUpProcess"/>
    <dgm:cxn modelId="{F49DB3C8-6531-424C-8CC5-FCA5CE93487D}" srcId="{A5438581-FFE8-4C25-81AE-EFD041A4655D}" destId="{50A98D94-410A-46E8-9C85-89FD72681C98}" srcOrd="4" destOrd="0" parTransId="{07A447BC-361B-4F11-BA81-A485A33CBF87}" sibTransId="{8C7C07CF-7A77-4E49-9864-5D48E9DF1F65}"/>
    <dgm:cxn modelId="{A418BAC4-7CA8-4881-A69D-C828FAEC3C80}" type="presOf" srcId="{5BB894D9-324D-4E4D-8FCB-9022DE965A66}" destId="{3B643967-C007-41E4-B356-5A0986F42F91}" srcOrd="0" destOrd="0" presId="urn:microsoft.com/office/officeart/2009/3/layout/StepUpProcess"/>
    <dgm:cxn modelId="{A96537F7-E604-4B1B-BD06-0E0A38A9AEF0}" type="presOf" srcId="{F6A766EC-43A5-4459-B706-95570E70017D}" destId="{CCE113F6-8FE5-4C01-84FA-048C7E3184E3}" srcOrd="0" destOrd="0" presId="urn:microsoft.com/office/officeart/2009/3/layout/StepUpProcess"/>
    <dgm:cxn modelId="{12054FB6-2824-48F1-826E-12BCFA898800}" type="presOf" srcId="{50A98D94-410A-46E8-9C85-89FD72681C98}" destId="{762CE76E-D9A1-4570-B501-B5127097CC57}" srcOrd="0" destOrd="0" presId="urn:microsoft.com/office/officeart/2009/3/layout/StepUpProcess"/>
    <dgm:cxn modelId="{5BFE7B4D-AF51-4250-B3A3-0A1AAC382DE0}" type="presParOf" srcId="{92B10A95-F82D-434D-B629-675B8B595B80}" destId="{22B3AC45-9F13-4A95-917A-E29DA67CE465}" srcOrd="0" destOrd="0" presId="urn:microsoft.com/office/officeart/2009/3/layout/StepUpProcess"/>
    <dgm:cxn modelId="{7406C9EE-3F6B-4E13-919B-D245B5005839}" type="presParOf" srcId="{22B3AC45-9F13-4A95-917A-E29DA67CE465}" destId="{6CC971A2-0F52-487D-8EE4-9F2A3DBBA53B}" srcOrd="0" destOrd="0" presId="urn:microsoft.com/office/officeart/2009/3/layout/StepUpProcess"/>
    <dgm:cxn modelId="{97662575-D577-4DB7-8CFE-70E0F5361CAB}" type="presParOf" srcId="{22B3AC45-9F13-4A95-917A-E29DA67CE465}" destId="{CCE113F6-8FE5-4C01-84FA-048C7E3184E3}" srcOrd="1" destOrd="0" presId="urn:microsoft.com/office/officeart/2009/3/layout/StepUpProcess"/>
    <dgm:cxn modelId="{4DA46068-A45D-454B-8CC5-12A895409B79}" type="presParOf" srcId="{22B3AC45-9F13-4A95-917A-E29DA67CE465}" destId="{8810ABCA-4A5A-4EA2-AA19-04B0991E45E3}" srcOrd="2" destOrd="0" presId="urn:microsoft.com/office/officeart/2009/3/layout/StepUpProcess"/>
    <dgm:cxn modelId="{619407A6-392D-4F96-9078-AEE6E95E4721}" type="presParOf" srcId="{92B10A95-F82D-434D-B629-675B8B595B80}" destId="{F9384F1D-0917-4434-B237-7D3A73E095AD}" srcOrd="1" destOrd="0" presId="urn:microsoft.com/office/officeart/2009/3/layout/StepUpProcess"/>
    <dgm:cxn modelId="{EA66EB0C-7A7D-41C0-9BB8-CE99D336CBF3}" type="presParOf" srcId="{F9384F1D-0917-4434-B237-7D3A73E095AD}" destId="{DAA078FD-966E-4FCE-B08A-C3AB8160733C}" srcOrd="0" destOrd="0" presId="urn:microsoft.com/office/officeart/2009/3/layout/StepUpProcess"/>
    <dgm:cxn modelId="{BF7C7E51-8227-4D4C-B196-E763086C8E36}" type="presParOf" srcId="{92B10A95-F82D-434D-B629-675B8B595B80}" destId="{EC7C44DA-26F1-4AA8-A76D-3E5E0D327B38}" srcOrd="2" destOrd="0" presId="urn:microsoft.com/office/officeart/2009/3/layout/StepUpProcess"/>
    <dgm:cxn modelId="{CD517341-C5D1-4767-9DCC-97FE9C4888C0}" type="presParOf" srcId="{EC7C44DA-26F1-4AA8-A76D-3E5E0D327B38}" destId="{BD61C3AF-F266-4E44-BD2C-5300CBE555DB}" srcOrd="0" destOrd="0" presId="urn:microsoft.com/office/officeart/2009/3/layout/StepUpProcess"/>
    <dgm:cxn modelId="{9A2DC7BB-9EAA-401A-BD6B-9CB2290BDDD7}" type="presParOf" srcId="{EC7C44DA-26F1-4AA8-A76D-3E5E0D327B38}" destId="{F181664D-37E6-4CE3-B663-D784408CB464}" srcOrd="1" destOrd="0" presId="urn:microsoft.com/office/officeart/2009/3/layout/StepUpProcess"/>
    <dgm:cxn modelId="{A1CD78F0-C6B6-49E9-8157-18B5BC31F176}" type="presParOf" srcId="{EC7C44DA-26F1-4AA8-A76D-3E5E0D327B38}" destId="{D2C68F89-ADB0-4E52-9181-9E26CA4A57FB}" srcOrd="2" destOrd="0" presId="urn:microsoft.com/office/officeart/2009/3/layout/StepUpProcess"/>
    <dgm:cxn modelId="{81BDAFC3-93BD-4F12-B339-AC9FE7C13156}" type="presParOf" srcId="{92B10A95-F82D-434D-B629-675B8B595B80}" destId="{9D620CEE-7EF7-400F-B1D9-3487D32AAE23}" srcOrd="3" destOrd="0" presId="urn:microsoft.com/office/officeart/2009/3/layout/StepUpProcess"/>
    <dgm:cxn modelId="{2D48B45D-0029-4609-B60D-D013F92EBA3D}" type="presParOf" srcId="{9D620CEE-7EF7-400F-B1D9-3487D32AAE23}" destId="{0C1DB274-EF70-49EC-8988-DBD75A8E200A}" srcOrd="0" destOrd="0" presId="urn:microsoft.com/office/officeart/2009/3/layout/StepUpProcess"/>
    <dgm:cxn modelId="{E69E30FA-6AE3-460D-B1C6-4A7D9E870D3A}" type="presParOf" srcId="{92B10A95-F82D-434D-B629-675B8B595B80}" destId="{2C4794EB-EE07-4B6C-A45B-FF8EBA08F718}" srcOrd="4" destOrd="0" presId="urn:microsoft.com/office/officeart/2009/3/layout/StepUpProcess"/>
    <dgm:cxn modelId="{A9EB0B90-00F1-4D39-98E9-A2FE20D31672}" type="presParOf" srcId="{2C4794EB-EE07-4B6C-A45B-FF8EBA08F718}" destId="{F140DE91-146C-4E2E-97E3-A0F661FAC891}" srcOrd="0" destOrd="0" presId="urn:microsoft.com/office/officeart/2009/3/layout/StepUpProcess"/>
    <dgm:cxn modelId="{EDA89871-C8A2-46B0-B85E-7FF16F567C10}" type="presParOf" srcId="{2C4794EB-EE07-4B6C-A45B-FF8EBA08F718}" destId="{22EAC8D2-C5C5-4824-B71C-742189D90FC1}" srcOrd="1" destOrd="0" presId="urn:microsoft.com/office/officeart/2009/3/layout/StepUpProcess"/>
    <dgm:cxn modelId="{A57CE489-1E9A-4D44-90AD-FBEDC0985823}" type="presParOf" srcId="{2C4794EB-EE07-4B6C-A45B-FF8EBA08F718}" destId="{3E365164-BD3A-4CD2-A01E-33C4F46A4ACE}" srcOrd="2" destOrd="0" presId="urn:microsoft.com/office/officeart/2009/3/layout/StepUpProcess"/>
    <dgm:cxn modelId="{FFD94B89-14DA-4A56-BD30-669562F94333}" type="presParOf" srcId="{92B10A95-F82D-434D-B629-675B8B595B80}" destId="{614C428F-6C3E-42C2-811D-CE2CF6DFCFE2}" srcOrd="5" destOrd="0" presId="urn:microsoft.com/office/officeart/2009/3/layout/StepUpProcess"/>
    <dgm:cxn modelId="{EBE2C2BC-F3E7-4046-8E8B-CB565128860D}" type="presParOf" srcId="{614C428F-6C3E-42C2-811D-CE2CF6DFCFE2}" destId="{504398F0-2C37-4C17-BF5D-32A5E2E5E4F5}" srcOrd="0" destOrd="0" presId="urn:microsoft.com/office/officeart/2009/3/layout/StepUpProcess"/>
    <dgm:cxn modelId="{D398CF07-622D-4051-82CA-7BD82358AA5C}" type="presParOf" srcId="{92B10A95-F82D-434D-B629-675B8B595B80}" destId="{61F01BBD-019C-4471-A94F-4E489442DAEA}" srcOrd="6" destOrd="0" presId="urn:microsoft.com/office/officeart/2009/3/layout/StepUpProcess"/>
    <dgm:cxn modelId="{F7DF1ABA-4C35-45DA-A11E-2DAC4C870744}" type="presParOf" srcId="{61F01BBD-019C-4471-A94F-4E489442DAEA}" destId="{D2214D46-3AD0-4C64-AB34-E99D73504A05}" srcOrd="0" destOrd="0" presId="urn:microsoft.com/office/officeart/2009/3/layout/StepUpProcess"/>
    <dgm:cxn modelId="{19475246-278F-427C-B35A-080AAE0C3632}" type="presParOf" srcId="{61F01BBD-019C-4471-A94F-4E489442DAEA}" destId="{3B643967-C007-41E4-B356-5A0986F42F91}" srcOrd="1" destOrd="0" presId="urn:microsoft.com/office/officeart/2009/3/layout/StepUpProcess"/>
    <dgm:cxn modelId="{011F4131-6EF3-4374-9E0C-142885590DB6}" type="presParOf" srcId="{61F01BBD-019C-4471-A94F-4E489442DAEA}" destId="{A0851CDE-2DBD-4804-8EF1-99AFB6D17546}" srcOrd="2" destOrd="0" presId="urn:microsoft.com/office/officeart/2009/3/layout/StepUpProcess"/>
    <dgm:cxn modelId="{FDF5B3C2-591D-4796-9C4F-BA43CE6CC965}" type="presParOf" srcId="{92B10A95-F82D-434D-B629-675B8B595B80}" destId="{D17343E3-93F8-44A5-B4C9-A6260E83115A}" srcOrd="7" destOrd="0" presId="urn:microsoft.com/office/officeart/2009/3/layout/StepUpProcess"/>
    <dgm:cxn modelId="{3190D435-D97B-4B76-9157-037DAE075E24}" type="presParOf" srcId="{D17343E3-93F8-44A5-B4C9-A6260E83115A}" destId="{C573F9A6-E092-4EB4-99DE-51EAD5E52E62}" srcOrd="0" destOrd="0" presId="urn:microsoft.com/office/officeart/2009/3/layout/StepUpProcess"/>
    <dgm:cxn modelId="{0EA1A473-2538-4B60-A511-7BC3F193E679}" type="presParOf" srcId="{92B10A95-F82D-434D-B629-675B8B595B80}" destId="{A0667627-61D4-45E5-A528-B904E3D8DCE6}" srcOrd="8" destOrd="0" presId="urn:microsoft.com/office/officeart/2009/3/layout/StepUpProcess"/>
    <dgm:cxn modelId="{713BED34-8A68-4550-8771-111B1B4A7F83}" type="presParOf" srcId="{A0667627-61D4-45E5-A528-B904E3D8DCE6}" destId="{5A996A3A-2165-431B-9B5F-D5833EEE03E7}" srcOrd="0" destOrd="0" presId="urn:microsoft.com/office/officeart/2009/3/layout/StepUpProcess"/>
    <dgm:cxn modelId="{A7C6ACC8-1E9E-461F-A727-DD03660EBA53}" type="presParOf" srcId="{A0667627-61D4-45E5-A528-B904E3D8DCE6}" destId="{762CE76E-D9A1-4570-B501-B5127097CC5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78534-A30D-458F-B2F5-54EEC117D398}" type="doc">
      <dgm:prSet loTypeId="urn:microsoft.com/office/officeart/2005/8/layout/hierarchy4" loCatId="hierarchy" qsTypeId="urn:microsoft.com/office/officeart/2005/8/quickstyle/simple1" qsCatId="simple" csTypeId="urn:microsoft.com/office/officeart/2005/8/colors/accent1_4" csCatId="accent1" phldr="1"/>
      <dgm:spPr/>
      <dgm:t>
        <a:bodyPr/>
        <a:lstStyle/>
        <a:p>
          <a:endParaRPr lang="en-US"/>
        </a:p>
      </dgm:t>
    </dgm:pt>
    <dgm:pt modelId="{9D3A41C1-D0E3-4559-957A-4DAFD3E90E0B}">
      <dgm:prSet/>
      <dgm:spPr/>
      <dgm:t>
        <a:bodyPr/>
        <a:lstStyle/>
        <a:p>
          <a:r>
            <a:rPr lang="en-ZA" b="1" i="0" dirty="0">
              <a:solidFill>
                <a:schemeClr val="tx1"/>
              </a:solidFill>
            </a:rPr>
            <a:t>Priority 2- Economic transformation and job creation</a:t>
          </a:r>
          <a:endParaRPr lang="en-US" dirty="0">
            <a:solidFill>
              <a:schemeClr val="tx1"/>
            </a:solidFill>
          </a:endParaRPr>
        </a:p>
      </dgm:t>
    </dgm:pt>
    <dgm:pt modelId="{D5E3AB66-7303-4F56-9B4B-287AEED9B08F}" type="parTrans" cxnId="{34878C8D-391F-43C1-AA92-E1DF17448CB9}">
      <dgm:prSet/>
      <dgm:spPr/>
      <dgm:t>
        <a:bodyPr/>
        <a:lstStyle/>
        <a:p>
          <a:endParaRPr lang="en-US"/>
        </a:p>
      </dgm:t>
    </dgm:pt>
    <dgm:pt modelId="{B8B0B1AD-0611-4138-B870-D86CE7333736}" type="sibTrans" cxnId="{34878C8D-391F-43C1-AA92-E1DF17448CB9}">
      <dgm:prSet/>
      <dgm:spPr/>
      <dgm:t>
        <a:bodyPr/>
        <a:lstStyle/>
        <a:p>
          <a:endParaRPr lang="en-US"/>
        </a:p>
      </dgm:t>
    </dgm:pt>
    <dgm:pt modelId="{A42CD54D-B1BE-4010-85D9-620D219B5665}">
      <dgm:prSet/>
      <dgm:spPr/>
      <dgm:t>
        <a:bodyPr/>
        <a:lstStyle/>
        <a:p>
          <a:r>
            <a:rPr lang="en-US" b="1" i="0" dirty="0">
              <a:solidFill>
                <a:schemeClr val="tx1"/>
              </a:solidFill>
            </a:rPr>
            <a:t>More decent jobs created and sustained </a:t>
          </a:r>
          <a:endParaRPr lang="en-US" b="1" dirty="0">
            <a:solidFill>
              <a:schemeClr val="tx1"/>
            </a:solidFill>
          </a:endParaRPr>
        </a:p>
      </dgm:t>
    </dgm:pt>
    <dgm:pt modelId="{F8F24290-5AC1-42F0-B6C1-AF38630D8DF8}" type="parTrans" cxnId="{556B6E8F-F3FA-496C-ADD6-FA122DC3B445}">
      <dgm:prSet/>
      <dgm:spPr/>
      <dgm:t>
        <a:bodyPr/>
        <a:lstStyle/>
        <a:p>
          <a:endParaRPr lang="en-US"/>
        </a:p>
      </dgm:t>
    </dgm:pt>
    <dgm:pt modelId="{C107B798-EE3E-47E5-98CF-E304886C5037}" type="sibTrans" cxnId="{556B6E8F-F3FA-496C-ADD6-FA122DC3B445}">
      <dgm:prSet/>
      <dgm:spPr/>
      <dgm:t>
        <a:bodyPr/>
        <a:lstStyle/>
        <a:p>
          <a:endParaRPr lang="en-US"/>
        </a:p>
      </dgm:t>
    </dgm:pt>
    <dgm:pt modelId="{6C121824-4CDC-4A5F-8000-150AC2FD6FB5}">
      <dgm:prSet/>
      <dgm:spPr/>
      <dgm:t>
        <a:bodyPr/>
        <a:lstStyle/>
        <a:p>
          <a:r>
            <a:rPr lang="en-US" b="1" i="0" dirty="0">
              <a:solidFill>
                <a:schemeClr val="tx1"/>
              </a:solidFill>
            </a:rPr>
            <a:t>Investing for accelerated inclusive growth</a:t>
          </a:r>
          <a:endParaRPr lang="en-US" b="1" dirty="0">
            <a:solidFill>
              <a:schemeClr val="tx1"/>
            </a:solidFill>
          </a:endParaRPr>
        </a:p>
      </dgm:t>
    </dgm:pt>
    <dgm:pt modelId="{7C83B88A-CB9A-4A78-9AD9-3FBAE9124879}" type="parTrans" cxnId="{E0875825-1E43-4AFB-95DC-7F4E5E32A8A0}">
      <dgm:prSet/>
      <dgm:spPr/>
      <dgm:t>
        <a:bodyPr/>
        <a:lstStyle/>
        <a:p>
          <a:endParaRPr lang="en-US"/>
        </a:p>
      </dgm:t>
    </dgm:pt>
    <dgm:pt modelId="{FB07BB15-A4B9-46E8-A042-7798A617A51B}" type="sibTrans" cxnId="{E0875825-1E43-4AFB-95DC-7F4E5E32A8A0}">
      <dgm:prSet/>
      <dgm:spPr/>
      <dgm:t>
        <a:bodyPr/>
        <a:lstStyle/>
        <a:p>
          <a:endParaRPr lang="en-US"/>
        </a:p>
      </dgm:t>
    </dgm:pt>
    <dgm:pt modelId="{AB9FF7E9-3200-4926-849E-9AB7BE9C4889}">
      <dgm:prSet/>
      <dgm:spPr/>
      <dgm:t>
        <a:bodyPr/>
        <a:lstStyle/>
        <a:p>
          <a:r>
            <a:rPr lang="en-US" b="0" i="1" dirty="0">
              <a:solidFill>
                <a:schemeClr val="tx1"/>
              </a:solidFill>
            </a:rPr>
            <a:t>Skills Priority Plan developed by 2020- led by DHET and supported by DSI</a:t>
          </a:r>
          <a:endParaRPr lang="en-US" dirty="0">
            <a:solidFill>
              <a:schemeClr val="tx1"/>
            </a:solidFill>
          </a:endParaRPr>
        </a:p>
      </dgm:t>
    </dgm:pt>
    <dgm:pt modelId="{D8F4B226-6FE1-49A2-9DC4-E7C3CDC98127}" type="parTrans" cxnId="{A6C0607D-4C6E-4641-9B41-B78A2E2049F3}">
      <dgm:prSet/>
      <dgm:spPr/>
      <dgm:t>
        <a:bodyPr/>
        <a:lstStyle/>
        <a:p>
          <a:endParaRPr lang="en-US"/>
        </a:p>
      </dgm:t>
    </dgm:pt>
    <dgm:pt modelId="{D90BD958-F461-409D-A170-477E4179B68E}" type="sibTrans" cxnId="{A6C0607D-4C6E-4641-9B41-B78A2E2049F3}">
      <dgm:prSet/>
      <dgm:spPr/>
      <dgm:t>
        <a:bodyPr/>
        <a:lstStyle/>
        <a:p>
          <a:endParaRPr lang="en-US"/>
        </a:p>
      </dgm:t>
    </dgm:pt>
    <dgm:pt modelId="{1F2C244F-F3CE-453E-9E1E-8ECF4179D16A}">
      <dgm:prSet/>
      <dgm:spPr/>
      <dgm:t>
        <a:bodyPr/>
        <a:lstStyle/>
        <a:p>
          <a:r>
            <a:rPr lang="en-ZA" b="1" i="0" dirty="0">
              <a:solidFill>
                <a:schemeClr val="tx1"/>
              </a:solidFill>
            </a:rPr>
            <a:t>Industrialisation, localisation and exports</a:t>
          </a:r>
          <a:endParaRPr lang="en-US" b="1" dirty="0">
            <a:solidFill>
              <a:schemeClr val="tx1"/>
            </a:solidFill>
          </a:endParaRPr>
        </a:p>
      </dgm:t>
    </dgm:pt>
    <dgm:pt modelId="{AE03F3AD-B18F-4FC3-AD40-245D474E2245}" type="parTrans" cxnId="{FC2ED234-2740-4EC1-A385-58D2129E1D04}">
      <dgm:prSet/>
      <dgm:spPr/>
      <dgm:t>
        <a:bodyPr/>
        <a:lstStyle/>
        <a:p>
          <a:endParaRPr lang="en-US"/>
        </a:p>
      </dgm:t>
    </dgm:pt>
    <dgm:pt modelId="{C39705FA-63FA-400E-B787-72BED21D3A88}" type="sibTrans" cxnId="{FC2ED234-2740-4EC1-A385-58D2129E1D04}">
      <dgm:prSet/>
      <dgm:spPr/>
      <dgm:t>
        <a:bodyPr/>
        <a:lstStyle/>
        <a:p>
          <a:endParaRPr lang="en-US"/>
        </a:p>
      </dgm:t>
    </dgm:pt>
    <dgm:pt modelId="{F1AD96A7-655E-4C09-8FE0-416AE5A97EE7}">
      <dgm:prSet/>
      <dgm:spPr/>
      <dgm:t>
        <a:bodyPr/>
        <a:lstStyle/>
        <a:p>
          <a:r>
            <a:rPr lang="en-ZA" b="0" i="1" dirty="0">
              <a:solidFill>
                <a:schemeClr val="tx1"/>
              </a:solidFill>
            </a:rPr>
            <a:t>Masterplans developed for all national priority sectors by end 2021- DSI supporting</a:t>
          </a:r>
          <a:endParaRPr lang="en-US" dirty="0">
            <a:solidFill>
              <a:schemeClr val="tx1"/>
            </a:solidFill>
          </a:endParaRPr>
        </a:p>
      </dgm:t>
    </dgm:pt>
    <dgm:pt modelId="{5CBDC2AB-7046-40D2-BB4D-7C27A29CBDBA}" type="parTrans" cxnId="{44B99033-A7E0-473E-8814-A54E0098CB29}">
      <dgm:prSet/>
      <dgm:spPr/>
      <dgm:t>
        <a:bodyPr/>
        <a:lstStyle/>
        <a:p>
          <a:endParaRPr lang="en-US"/>
        </a:p>
      </dgm:t>
    </dgm:pt>
    <dgm:pt modelId="{C7A6806D-CBAB-4767-9B17-983C9094843C}" type="sibTrans" cxnId="{44B99033-A7E0-473E-8814-A54E0098CB29}">
      <dgm:prSet/>
      <dgm:spPr/>
      <dgm:t>
        <a:bodyPr/>
        <a:lstStyle/>
        <a:p>
          <a:endParaRPr lang="en-US"/>
        </a:p>
      </dgm:t>
    </dgm:pt>
    <dgm:pt modelId="{22DEC85B-21AD-482B-AEAF-9F197C074D86}">
      <dgm:prSet/>
      <dgm:spPr/>
      <dgm:t>
        <a:bodyPr/>
        <a:lstStyle/>
        <a:p>
          <a:r>
            <a:rPr lang="en-US" i="1" dirty="0">
              <a:solidFill>
                <a:schemeClr val="tx1"/>
              </a:solidFill>
            </a:rPr>
            <a:t>No direct commitment </a:t>
          </a:r>
        </a:p>
      </dgm:t>
    </dgm:pt>
    <dgm:pt modelId="{F5F75B20-8A6E-46F1-8BB7-4D4354009850}" type="parTrans" cxnId="{5F51C851-7DE5-43D2-9A24-E5D303F1BB73}">
      <dgm:prSet/>
      <dgm:spPr/>
      <dgm:t>
        <a:bodyPr/>
        <a:lstStyle/>
        <a:p>
          <a:endParaRPr lang="en-US"/>
        </a:p>
      </dgm:t>
    </dgm:pt>
    <dgm:pt modelId="{1CBD5442-1C77-43A3-9064-C1632A0567DF}" type="sibTrans" cxnId="{5F51C851-7DE5-43D2-9A24-E5D303F1BB73}">
      <dgm:prSet/>
      <dgm:spPr/>
      <dgm:t>
        <a:bodyPr/>
        <a:lstStyle/>
        <a:p>
          <a:endParaRPr lang="en-US"/>
        </a:p>
      </dgm:t>
    </dgm:pt>
    <dgm:pt modelId="{95DE330F-0EC2-4788-938F-3B1725FAC25A}" type="pres">
      <dgm:prSet presAssocID="{92878534-A30D-458F-B2F5-54EEC117D398}" presName="Name0" presStyleCnt="0">
        <dgm:presLayoutVars>
          <dgm:chPref val="1"/>
          <dgm:dir/>
          <dgm:animOne val="branch"/>
          <dgm:animLvl val="lvl"/>
          <dgm:resizeHandles/>
        </dgm:presLayoutVars>
      </dgm:prSet>
      <dgm:spPr/>
      <dgm:t>
        <a:bodyPr/>
        <a:lstStyle/>
        <a:p>
          <a:endParaRPr lang="en-US"/>
        </a:p>
      </dgm:t>
    </dgm:pt>
    <dgm:pt modelId="{33B63E8C-F480-422C-97C7-04823CAC69C3}" type="pres">
      <dgm:prSet presAssocID="{9D3A41C1-D0E3-4559-957A-4DAFD3E90E0B}" presName="vertOne" presStyleCnt="0"/>
      <dgm:spPr/>
    </dgm:pt>
    <dgm:pt modelId="{A4F71702-AAB6-4AA7-9082-8E6AE8EC0547}" type="pres">
      <dgm:prSet presAssocID="{9D3A41C1-D0E3-4559-957A-4DAFD3E90E0B}" presName="txOne" presStyleLbl="node0" presStyleIdx="0" presStyleCnt="1">
        <dgm:presLayoutVars>
          <dgm:chPref val="3"/>
        </dgm:presLayoutVars>
      </dgm:prSet>
      <dgm:spPr/>
      <dgm:t>
        <a:bodyPr/>
        <a:lstStyle/>
        <a:p>
          <a:endParaRPr lang="en-US"/>
        </a:p>
      </dgm:t>
    </dgm:pt>
    <dgm:pt modelId="{3E6304C1-A8BB-4DEE-99E8-3243B073FBC6}" type="pres">
      <dgm:prSet presAssocID="{9D3A41C1-D0E3-4559-957A-4DAFD3E90E0B}" presName="parTransOne" presStyleCnt="0"/>
      <dgm:spPr/>
    </dgm:pt>
    <dgm:pt modelId="{319915B1-6119-4E9E-98A5-A2A32A6D6F2A}" type="pres">
      <dgm:prSet presAssocID="{9D3A41C1-D0E3-4559-957A-4DAFD3E90E0B}" presName="horzOne" presStyleCnt="0"/>
      <dgm:spPr/>
    </dgm:pt>
    <dgm:pt modelId="{58411F3E-8557-4DD1-8908-A48E8BBDA456}" type="pres">
      <dgm:prSet presAssocID="{A42CD54D-B1BE-4010-85D9-620D219B5665}" presName="vertTwo" presStyleCnt="0"/>
      <dgm:spPr/>
    </dgm:pt>
    <dgm:pt modelId="{AF50A68D-3052-432C-BFE0-CE1704B8CEE7}" type="pres">
      <dgm:prSet presAssocID="{A42CD54D-B1BE-4010-85D9-620D219B5665}" presName="txTwo" presStyleLbl="node2" presStyleIdx="0" presStyleCnt="3">
        <dgm:presLayoutVars>
          <dgm:chPref val="3"/>
        </dgm:presLayoutVars>
      </dgm:prSet>
      <dgm:spPr/>
      <dgm:t>
        <a:bodyPr/>
        <a:lstStyle/>
        <a:p>
          <a:endParaRPr lang="en-US"/>
        </a:p>
      </dgm:t>
    </dgm:pt>
    <dgm:pt modelId="{893E0473-CBD6-4116-B42E-694B4ABF594A}" type="pres">
      <dgm:prSet presAssocID="{A42CD54D-B1BE-4010-85D9-620D219B5665}" presName="parTransTwo" presStyleCnt="0"/>
      <dgm:spPr/>
    </dgm:pt>
    <dgm:pt modelId="{F2FA4C8E-E1B9-4425-BD34-41C0BCD919D9}" type="pres">
      <dgm:prSet presAssocID="{A42CD54D-B1BE-4010-85D9-620D219B5665}" presName="horzTwo" presStyleCnt="0"/>
      <dgm:spPr/>
    </dgm:pt>
    <dgm:pt modelId="{293CF3BE-4E7C-4DC8-B082-2632F59B8E93}" type="pres">
      <dgm:prSet presAssocID="{22DEC85B-21AD-482B-AEAF-9F197C074D86}" presName="vertThree" presStyleCnt="0"/>
      <dgm:spPr/>
    </dgm:pt>
    <dgm:pt modelId="{7EAFB699-C710-4A25-82FB-94576444E762}" type="pres">
      <dgm:prSet presAssocID="{22DEC85B-21AD-482B-AEAF-9F197C074D86}" presName="txThree" presStyleLbl="node3" presStyleIdx="0" presStyleCnt="3">
        <dgm:presLayoutVars>
          <dgm:chPref val="3"/>
        </dgm:presLayoutVars>
      </dgm:prSet>
      <dgm:spPr/>
      <dgm:t>
        <a:bodyPr/>
        <a:lstStyle/>
        <a:p>
          <a:endParaRPr lang="en-US"/>
        </a:p>
      </dgm:t>
    </dgm:pt>
    <dgm:pt modelId="{7E54C8E6-B822-4E4E-AC00-0FB46053EDE8}" type="pres">
      <dgm:prSet presAssocID="{22DEC85B-21AD-482B-AEAF-9F197C074D86}" presName="horzThree" presStyleCnt="0"/>
      <dgm:spPr/>
    </dgm:pt>
    <dgm:pt modelId="{5D0BAA2A-2064-406B-8C75-BBBCDF71A3FD}" type="pres">
      <dgm:prSet presAssocID="{C107B798-EE3E-47E5-98CF-E304886C5037}" presName="sibSpaceTwo" presStyleCnt="0"/>
      <dgm:spPr/>
    </dgm:pt>
    <dgm:pt modelId="{94914614-9CAE-4FB9-BE88-B0AA9DC796FA}" type="pres">
      <dgm:prSet presAssocID="{6C121824-4CDC-4A5F-8000-150AC2FD6FB5}" presName="vertTwo" presStyleCnt="0"/>
      <dgm:spPr/>
    </dgm:pt>
    <dgm:pt modelId="{339FA24C-0603-43C0-ACC7-C58271ACD3C6}" type="pres">
      <dgm:prSet presAssocID="{6C121824-4CDC-4A5F-8000-150AC2FD6FB5}" presName="txTwo" presStyleLbl="node2" presStyleIdx="1" presStyleCnt="3">
        <dgm:presLayoutVars>
          <dgm:chPref val="3"/>
        </dgm:presLayoutVars>
      </dgm:prSet>
      <dgm:spPr/>
      <dgm:t>
        <a:bodyPr/>
        <a:lstStyle/>
        <a:p>
          <a:endParaRPr lang="en-US"/>
        </a:p>
      </dgm:t>
    </dgm:pt>
    <dgm:pt modelId="{557C0DB6-90AF-4E9E-A70D-289071B98D04}" type="pres">
      <dgm:prSet presAssocID="{6C121824-4CDC-4A5F-8000-150AC2FD6FB5}" presName="parTransTwo" presStyleCnt="0"/>
      <dgm:spPr/>
    </dgm:pt>
    <dgm:pt modelId="{F27CA2A3-DD41-4F53-8607-32D7CB1C28EA}" type="pres">
      <dgm:prSet presAssocID="{6C121824-4CDC-4A5F-8000-150AC2FD6FB5}" presName="horzTwo" presStyleCnt="0"/>
      <dgm:spPr/>
    </dgm:pt>
    <dgm:pt modelId="{FAF5002C-FC48-42F0-9ADF-743812EFA5FF}" type="pres">
      <dgm:prSet presAssocID="{AB9FF7E9-3200-4926-849E-9AB7BE9C4889}" presName="vertThree" presStyleCnt="0"/>
      <dgm:spPr/>
    </dgm:pt>
    <dgm:pt modelId="{A13CBF77-0137-4BA1-938B-FDF2B1B8109F}" type="pres">
      <dgm:prSet presAssocID="{AB9FF7E9-3200-4926-849E-9AB7BE9C4889}" presName="txThree" presStyleLbl="node3" presStyleIdx="1" presStyleCnt="3">
        <dgm:presLayoutVars>
          <dgm:chPref val="3"/>
        </dgm:presLayoutVars>
      </dgm:prSet>
      <dgm:spPr/>
      <dgm:t>
        <a:bodyPr/>
        <a:lstStyle/>
        <a:p>
          <a:endParaRPr lang="en-US"/>
        </a:p>
      </dgm:t>
    </dgm:pt>
    <dgm:pt modelId="{9E6A2E16-9227-4B87-94E6-FA43E56D3492}" type="pres">
      <dgm:prSet presAssocID="{AB9FF7E9-3200-4926-849E-9AB7BE9C4889}" presName="horzThree" presStyleCnt="0"/>
      <dgm:spPr/>
    </dgm:pt>
    <dgm:pt modelId="{DEC4BFD3-78C0-4AA0-BC66-8B61796E7A7F}" type="pres">
      <dgm:prSet presAssocID="{FB07BB15-A4B9-46E8-A042-7798A617A51B}" presName="sibSpaceTwo" presStyleCnt="0"/>
      <dgm:spPr/>
    </dgm:pt>
    <dgm:pt modelId="{A809254C-7D67-4EC4-AEB8-0C727E1DFC8B}" type="pres">
      <dgm:prSet presAssocID="{1F2C244F-F3CE-453E-9E1E-8ECF4179D16A}" presName="vertTwo" presStyleCnt="0"/>
      <dgm:spPr/>
    </dgm:pt>
    <dgm:pt modelId="{F51A660F-E4F2-4102-99EE-40A6491A3F36}" type="pres">
      <dgm:prSet presAssocID="{1F2C244F-F3CE-453E-9E1E-8ECF4179D16A}" presName="txTwo" presStyleLbl="node2" presStyleIdx="2" presStyleCnt="3">
        <dgm:presLayoutVars>
          <dgm:chPref val="3"/>
        </dgm:presLayoutVars>
      </dgm:prSet>
      <dgm:spPr/>
      <dgm:t>
        <a:bodyPr/>
        <a:lstStyle/>
        <a:p>
          <a:endParaRPr lang="en-US"/>
        </a:p>
      </dgm:t>
    </dgm:pt>
    <dgm:pt modelId="{0EF34213-1101-44BD-BEA0-92297DB58FE1}" type="pres">
      <dgm:prSet presAssocID="{1F2C244F-F3CE-453E-9E1E-8ECF4179D16A}" presName="parTransTwo" presStyleCnt="0"/>
      <dgm:spPr/>
    </dgm:pt>
    <dgm:pt modelId="{9EBBC936-97E1-448F-A029-F6A6B04BA9BA}" type="pres">
      <dgm:prSet presAssocID="{1F2C244F-F3CE-453E-9E1E-8ECF4179D16A}" presName="horzTwo" presStyleCnt="0"/>
      <dgm:spPr/>
    </dgm:pt>
    <dgm:pt modelId="{6510932C-4F69-4710-A4DC-6D6E5F3D0FC0}" type="pres">
      <dgm:prSet presAssocID="{F1AD96A7-655E-4C09-8FE0-416AE5A97EE7}" presName="vertThree" presStyleCnt="0"/>
      <dgm:spPr/>
    </dgm:pt>
    <dgm:pt modelId="{CE296C35-0D80-4F18-B0B4-6F3A0D5D620D}" type="pres">
      <dgm:prSet presAssocID="{F1AD96A7-655E-4C09-8FE0-416AE5A97EE7}" presName="txThree" presStyleLbl="node3" presStyleIdx="2" presStyleCnt="3">
        <dgm:presLayoutVars>
          <dgm:chPref val="3"/>
        </dgm:presLayoutVars>
      </dgm:prSet>
      <dgm:spPr/>
      <dgm:t>
        <a:bodyPr/>
        <a:lstStyle/>
        <a:p>
          <a:endParaRPr lang="en-US"/>
        </a:p>
      </dgm:t>
    </dgm:pt>
    <dgm:pt modelId="{1448F42B-3183-4BEA-ACA9-6F520AF7BDAA}" type="pres">
      <dgm:prSet presAssocID="{F1AD96A7-655E-4C09-8FE0-416AE5A97EE7}" presName="horzThree" presStyleCnt="0"/>
      <dgm:spPr/>
    </dgm:pt>
  </dgm:ptLst>
  <dgm:cxnLst>
    <dgm:cxn modelId="{05BE1290-FEA2-4ADE-8EF9-CCD70DCC8EEB}" type="presOf" srcId="{AB9FF7E9-3200-4926-849E-9AB7BE9C4889}" destId="{A13CBF77-0137-4BA1-938B-FDF2B1B8109F}" srcOrd="0" destOrd="0" presId="urn:microsoft.com/office/officeart/2005/8/layout/hierarchy4"/>
    <dgm:cxn modelId="{5234CAB3-B31E-4BCD-BE8E-6D0191512C98}" type="presOf" srcId="{9D3A41C1-D0E3-4559-957A-4DAFD3E90E0B}" destId="{A4F71702-AAB6-4AA7-9082-8E6AE8EC0547}" srcOrd="0" destOrd="0" presId="urn:microsoft.com/office/officeart/2005/8/layout/hierarchy4"/>
    <dgm:cxn modelId="{490F2256-609A-45AB-94F4-FDAD6F902109}" type="presOf" srcId="{F1AD96A7-655E-4C09-8FE0-416AE5A97EE7}" destId="{CE296C35-0D80-4F18-B0B4-6F3A0D5D620D}" srcOrd="0" destOrd="0" presId="urn:microsoft.com/office/officeart/2005/8/layout/hierarchy4"/>
    <dgm:cxn modelId="{B16FA9F6-49C7-4DEA-B6F7-0CD5F2C991AC}" type="presOf" srcId="{A42CD54D-B1BE-4010-85D9-620D219B5665}" destId="{AF50A68D-3052-432C-BFE0-CE1704B8CEE7}" srcOrd="0" destOrd="0" presId="urn:microsoft.com/office/officeart/2005/8/layout/hierarchy4"/>
    <dgm:cxn modelId="{9E439FD7-0FBC-46E3-9DB7-EA3052DF71F8}" type="presOf" srcId="{92878534-A30D-458F-B2F5-54EEC117D398}" destId="{95DE330F-0EC2-4788-938F-3B1725FAC25A}" srcOrd="0" destOrd="0" presId="urn:microsoft.com/office/officeart/2005/8/layout/hierarchy4"/>
    <dgm:cxn modelId="{44B99033-A7E0-473E-8814-A54E0098CB29}" srcId="{1F2C244F-F3CE-453E-9E1E-8ECF4179D16A}" destId="{F1AD96A7-655E-4C09-8FE0-416AE5A97EE7}" srcOrd="0" destOrd="0" parTransId="{5CBDC2AB-7046-40D2-BB4D-7C27A29CBDBA}" sibTransId="{C7A6806D-CBAB-4767-9B17-983C9094843C}"/>
    <dgm:cxn modelId="{5F51C851-7DE5-43D2-9A24-E5D303F1BB73}" srcId="{A42CD54D-B1BE-4010-85D9-620D219B5665}" destId="{22DEC85B-21AD-482B-AEAF-9F197C074D86}" srcOrd="0" destOrd="0" parTransId="{F5F75B20-8A6E-46F1-8BB7-4D4354009850}" sibTransId="{1CBD5442-1C77-43A3-9064-C1632A0567DF}"/>
    <dgm:cxn modelId="{4C04D006-D4D3-423F-8A22-36C23D3D1673}" type="presOf" srcId="{22DEC85B-21AD-482B-AEAF-9F197C074D86}" destId="{7EAFB699-C710-4A25-82FB-94576444E762}" srcOrd="0" destOrd="0" presId="urn:microsoft.com/office/officeart/2005/8/layout/hierarchy4"/>
    <dgm:cxn modelId="{2B98C601-C036-4A0C-A7E0-962C2F80B4D6}" type="presOf" srcId="{6C121824-4CDC-4A5F-8000-150AC2FD6FB5}" destId="{339FA24C-0603-43C0-ACC7-C58271ACD3C6}" srcOrd="0" destOrd="0" presId="urn:microsoft.com/office/officeart/2005/8/layout/hierarchy4"/>
    <dgm:cxn modelId="{E0875825-1E43-4AFB-95DC-7F4E5E32A8A0}" srcId="{9D3A41C1-D0E3-4559-957A-4DAFD3E90E0B}" destId="{6C121824-4CDC-4A5F-8000-150AC2FD6FB5}" srcOrd="1" destOrd="0" parTransId="{7C83B88A-CB9A-4A78-9AD9-3FBAE9124879}" sibTransId="{FB07BB15-A4B9-46E8-A042-7798A617A51B}"/>
    <dgm:cxn modelId="{556B6E8F-F3FA-496C-ADD6-FA122DC3B445}" srcId="{9D3A41C1-D0E3-4559-957A-4DAFD3E90E0B}" destId="{A42CD54D-B1BE-4010-85D9-620D219B5665}" srcOrd="0" destOrd="0" parTransId="{F8F24290-5AC1-42F0-B6C1-AF38630D8DF8}" sibTransId="{C107B798-EE3E-47E5-98CF-E304886C5037}"/>
    <dgm:cxn modelId="{A6C0607D-4C6E-4641-9B41-B78A2E2049F3}" srcId="{6C121824-4CDC-4A5F-8000-150AC2FD6FB5}" destId="{AB9FF7E9-3200-4926-849E-9AB7BE9C4889}" srcOrd="0" destOrd="0" parTransId="{D8F4B226-6FE1-49A2-9DC4-E7C3CDC98127}" sibTransId="{D90BD958-F461-409D-A170-477E4179B68E}"/>
    <dgm:cxn modelId="{FC2ED234-2740-4EC1-A385-58D2129E1D04}" srcId="{9D3A41C1-D0E3-4559-957A-4DAFD3E90E0B}" destId="{1F2C244F-F3CE-453E-9E1E-8ECF4179D16A}" srcOrd="2" destOrd="0" parTransId="{AE03F3AD-B18F-4FC3-AD40-245D474E2245}" sibTransId="{C39705FA-63FA-400E-B787-72BED21D3A88}"/>
    <dgm:cxn modelId="{DFCC8F25-8EC8-4442-9D36-0F7774D91788}" type="presOf" srcId="{1F2C244F-F3CE-453E-9E1E-8ECF4179D16A}" destId="{F51A660F-E4F2-4102-99EE-40A6491A3F36}" srcOrd="0" destOrd="0" presId="urn:microsoft.com/office/officeart/2005/8/layout/hierarchy4"/>
    <dgm:cxn modelId="{34878C8D-391F-43C1-AA92-E1DF17448CB9}" srcId="{92878534-A30D-458F-B2F5-54EEC117D398}" destId="{9D3A41C1-D0E3-4559-957A-4DAFD3E90E0B}" srcOrd="0" destOrd="0" parTransId="{D5E3AB66-7303-4F56-9B4B-287AEED9B08F}" sibTransId="{B8B0B1AD-0611-4138-B870-D86CE7333736}"/>
    <dgm:cxn modelId="{31F49680-D7E8-4585-A8E4-C7CF2889E207}" type="presParOf" srcId="{95DE330F-0EC2-4788-938F-3B1725FAC25A}" destId="{33B63E8C-F480-422C-97C7-04823CAC69C3}" srcOrd="0" destOrd="0" presId="urn:microsoft.com/office/officeart/2005/8/layout/hierarchy4"/>
    <dgm:cxn modelId="{AC91D70D-05EC-4D9B-9287-C52C3E2A8FB1}" type="presParOf" srcId="{33B63E8C-F480-422C-97C7-04823CAC69C3}" destId="{A4F71702-AAB6-4AA7-9082-8E6AE8EC0547}" srcOrd="0" destOrd="0" presId="urn:microsoft.com/office/officeart/2005/8/layout/hierarchy4"/>
    <dgm:cxn modelId="{54AF3045-643A-4493-AADA-2C79A8197592}" type="presParOf" srcId="{33B63E8C-F480-422C-97C7-04823CAC69C3}" destId="{3E6304C1-A8BB-4DEE-99E8-3243B073FBC6}" srcOrd="1" destOrd="0" presId="urn:microsoft.com/office/officeart/2005/8/layout/hierarchy4"/>
    <dgm:cxn modelId="{A681B36F-4B16-452A-BE30-F5DA55294901}" type="presParOf" srcId="{33B63E8C-F480-422C-97C7-04823CAC69C3}" destId="{319915B1-6119-4E9E-98A5-A2A32A6D6F2A}" srcOrd="2" destOrd="0" presId="urn:microsoft.com/office/officeart/2005/8/layout/hierarchy4"/>
    <dgm:cxn modelId="{32C5E8DD-AA97-4371-B71E-0585BE25F5F8}" type="presParOf" srcId="{319915B1-6119-4E9E-98A5-A2A32A6D6F2A}" destId="{58411F3E-8557-4DD1-8908-A48E8BBDA456}" srcOrd="0" destOrd="0" presId="urn:microsoft.com/office/officeart/2005/8/layout/hierarchy4"/>
    <dgm:cxn modelId="{715C46A9-240A-42C0-A17F-1F882A0B9D99}" type="presParOf" srcId="{58411F3E-8557-4DD1-8908-A48E8BBDA456}" destId="{AF50A68D-3052-432C-BFE0-CE1704B8CEE7}" srcOrd="0" destOrd="0" presId="urn:microsoft.com/office/officeart/2005/8/layout/hierarchy4"/>
    <dgm:cxn modelId="{4B5DDAA2-CF11-4A2B-97D7-E2CA174C5EEE}" type="presParOf" srcId="{58411F3E-8557-4DD1-8908-A48E8BBDA456}" destId="{893E0473-CBD6-4116-B42E-694B4ABF594A}" srcOrd="1" destOrd="0" presId="urn:microsoft.com/office/officeart/2005/8/layout/hierarchy4"/>
    <dgm:cxn modelId="{8D61B4ED-10FD-4FB6-AEBE-72C99C6641D1}" type="presParOf" srcId="{58411F3E-8557-4DD1-8908-A48E8BBDA456}" destId="{F2FA4C8E-E1B9-4425-BD34-41C0BCD919D9}" srcOrd="2" destOrd="0" presId="urn:microsoft.com/office/officeart/2005/8/layout/hierarchy4"/>
    <dgm:cxn modelId="{37F78AA5-1735-45BA-9D22-2051580528FB}" type="presParOf" srcId="{F2FA4C8E-E1B9-4425-BD34-41C0BCD919D9}" destId="{293CF3BE-4E7C-4DC8-B082-2632F59B8E93}" srcOrd="0" destOrd="0" presId="urn:microsoft.com/office/officeart/2005/8/layout/hierarchy4"/>
    <dgm:cxn modelId="{58F1794F-947D-43C2-9246-002F2223A2F0}" type="presParOf" srcId="{293CF3BE-4E7C-4DC8-B082-2632F59B8E93}" destId="{7EAFB699-C710-4A25-82FB-94576444E762}" srcOrd="0" destOrd="0" presId="urn:microsoft.com/office/officeart/2005/8/layout/hierarchy4"/>
    <dgm:cxn modelId="{000F12F5-1CAA-4EB4-9948-5B8644A35EB1}" type="presParOf" srcId="{293CF3BE-4E7C-4DC8-B082-2632F59B8E93}" destId="{7E54C8E6-B822-4E4E-AC00-0FB46053EDE8}" srcOrd="1" destOrd="0" presId="urn:microsoft.com/office/officeart/2005/8/layout/hierarchy4"/>
    <dgm:cxn modelId="{BB1A1A69-9658-498F-AE8A-AAE9A9C20483}" type="presParOf" srcId="{319915B1-6119-4E9E-98A5-A2A32A6D6F2A}" destId="{5D0BAA2A-2064-406B-8C75-BBBCDF71A3FD}" srcOrd="1" destOrd="0" presId="urn:microsoft.com/office/officeart/2005/8/layout/hierarchy4"/>
    <dgm:cxn modelId="{53211DC4-1B30-4FBF-806B-8F8198876F61}" type="presParOf" srcId="{319915B1-6119-4E9E-98A5-A2A32A6D6F2A}" destId="{94914614-9CAE-4FB9-BE88-B0AA9DC796FA}" srcOrd="2" destOrd="0" presId="urn:microsoft.com/office/officeart/2005/8/layout/hierarchy4"/>
    <dgm:cxn modelId="{D0B28445-1E69-4D0E-97A5-55395823DC17}" type="presParOf" srcId="{94914614-9CAE-4FB9-BE88-B0AA9DC796FA}" destId="{339FA24C-0603-43C0-ACC7-C58271ACD3C6}" srcOrd="0" destOrd="0" presId="urn:microsoft.com/office/officeart/2005/8/layout/hierarchy4"/>
    <dgm:cxn modelId="{32D5BD42-BA0B-4A65-A1CE-2ED3C19FF7F7}" type="presParOf" srcId="{94914614-9CAE-4FB9-BE88-B0AA9DC796FA}" destId="{557C0DB6-90AF-4E9E-A70D-289071B98D04}" srcOrd="1" destOrd="0" presId="urn:microsoft.com/office/officeart/2005/8/layout/hierarchy4"/>
    <dgm:cxn modelId="{6F758A28-BBB6-4E6B-AAAF-CE48BDA8437A}" type="presParOf" srcId="{94914614-9CAE-4FB9-BE88-B0AA9DC796FA}" destId="{F27CA2A3-DD41-4F53-8607-32D7CB1C28EA}" srcOrd="2" destOrd="0" presId="urn:microsoft.com/office/officeart/2005/8/layout/hierarchy4"/>
    <dgm:cxn modelId="{142F7A9F-C798-49A4-A7B1-2C4F437A21BA}" type="presParOf" srcId="{F27CA2A3-DD41-4F53-8607-32D7CB1C28EA}" destId="{FAF5002C-FC48-42F0-9ADF-743812EFA5FF}" srcOrd="0" destOrd="0" presId="urn:microsoft.com/office/officeart/2005/8/layout/hierarchy4"/>
    <dgm:cxn modelId="{057B1961-57C7-40FF-B0C7-FF10C2F63251}" type="presParOf" srcId="{FAF5002C-FC48-42F0-9ADF-743812EFA5FF}" destId="{A13CBF77-0137-4BA1-938B-FDF2B1B8109F}" srcOrd="0" destOrd="0" presId="urn:microsoft.com/office/officeart/2005/8/layout/hierarchy4"/>
    <dgm:cxn modelId="{B71B81DB-F646-4B5A-A536-1A7F7B3847B2}" type="presParOf" srcId="{FAF5002C-FC48-42F0-9ADF-743812EFA5FF}" destId="{9E6A2E16-9227-4B87-94E6-FA43E56D3492}" srcOrd="1" destOrd="0" presId="urn:microsoft.com/office/officeart/2005/8/layout/hierarchy4"/>
    <dgm:cxn modelId="{86C816A0-C6CB-490B-8FC3-EF479E267E49}" type="presParOf" srcId="{319915B1-6119-4E9E-98A5-A2A32A6D6F2A}" destId="{DEC4BFD3-78C0-4AA0-BC66-8B61796E7A7F}" srcOrd="3" destOrd="0" presId="urn:microsoft.com/office/officeart/2005/8/layout/hierarchy4"/>
    <dgm:cxn modelId="{D22B7C0B-6F30-4B3E-BA8F-A1E31692016C}" type="presParOf" srcId="{319915B1-6119-4E9E-98A5-A2A32A6D6F2A}" destId="{A809254C-7D67-4EC4-AEB8-0C727E1DFC8B}" srcOrd="4" destOrd="0" presId="urn:microsoft.com/office/officeart/2005/8/layout/hierarchy4"/>
    <dgm:cxn modelId="{03C047C9-68E8-4451-B552-606620D2A034}" type="presParOf" srcId="{A809254C-7D67-4EC4-AEB8-0C727E1DFC8B}" destId="{F51A660F-E4F2-4102-99EE-40A6491A3F36}" srcOrd="0" destOrd="0" presId="urn:microsoft.com/office/officeart/2005/8/layout/hierarchy4"/>
    <dgm:cxn modelId="{722634E0-36AA-4392-83C6-AEB0C2E0D6F9}" type="presParOf" srcId="{A809254C-7D67-4EC4-AEB8-0C727E1DFC8B}" destId="{0EF34213-1101-44BD-BEA0-92297DB58FE1}" srcOrd="1" destOrd="0" presId="urn:microsoft.com/office/officeart/2005/8/layout/hierarchy4"/>
    <dgm:cxn modelId="{D71181F8-4F9B-4532-AFFB-C25A542FC522}" type="presParOf" srcId="{A809254C-7D67-4EC4-AEB8-0C727E1DFC8B}" destId="{9EBBC936-97E1-448F-A029-F6A6B04BA9BA}" srcOrd="2" destOrd="0" presId="urn:microsoft.com/office/officeart/2005/8/layout/hierarchy4"/>
    <dgm:cxn modelId="{43210EC4-ED49-4B01-AABE-A8A96B5DB084}" type="presParOf" srcId="{9EBBC936-97E1-448F-A029-F6A6B04BA9BA}" destId="{6510932C-4F69-4710-A4DC-6D6E5F3D0FC0}" srcOrd="0" destOrd="0" presId="urn:microsoft.com/office/officeart/2005/8/layout/hierarchy4"/>
    <dgm:cxn modelId="{BD82BDE1-0894-4CA7-802B-600D43850240}" type="presParOf" srcId="{6510932C-4F69-4710-A4DC-6D6E5F3D0FC0}" destId="{CE296C35-0D80-4F18-B0B4-6F3A0D5D620D}" srcOrd="0" destOrd="0" presId="urn:microsoft.com/office/officeart/2005/8/layout/hierarchy4"/>
    <dgm:cxn modelId="{2B1144B0-0679-4D49-8EF0-EEE6EE55C5DF}" type="presParOf" srcId="{6510932C-4F69-4710-A4DC-6D6E5F3D0FC0}" destId="{1448F42B-3183-4BEA-ACA9-6F520AF7BDA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289913-2CB2-4552-8596-3F5D90C69D28}" type="doc">
      <dgm:prSet loTypeId="urn:microsoft.com/office/officeart/2005/8/layout/hierarchy4" loCatId="hierarchy" qsTypeId="urn:microsoft.com/office/officeart/2005/8/quickstyle/simple1" qsCatId="simple" csTypeId="urn:microsoft.com/office/officeart/2005/8/colors/accent6_5" csCatId="accent6" phldr="1"/>
      <dgm:spPr/>
      <dgm:t>
        <a:bodyPr/>
        <a:lstStyle/>
        <a:p>
          <a:endParaRPr lang="en-US"/>
        </a:p>
      </dgm:t>
    </dgm:pt>
    <dgm:pt modelId="{8F8B7094-89D5-48D6-8E9D-000F33953D24}">
      <dgm:prSet/>
      <dgm:spPr/>
      <dgm:t>
        <a:bodyPr/>
        <a:lstStyle/>
        <a:p>
          <a:r>
            <a:rPr lang="en-ZA" b="1" i="0" dirty="0">
              <a:solidFill>
                <a:schemeClr val="tx1"/>
              </a:solidFill>
            </a:rPr>
            <a:t>Priority 2- Economic transformation and job creation</a:t>
          </a:r>
          <a:endParaRPr lang="en-US" dirty="0">
            <a:solidFill>
              <a:schemeClr val="tx1"/>
            </a:solidFill>
          </a:endParaRPr>
        </a:p>
      </dgm:t>
    </dgm:pt>
    <dgm:pt modelId="{CF3F07CF-00CF-4F1C-9AE1-B2241FF55CF6}" type="parTrans" cxnId="{745715C9-51DA-4078-9409-2FAB4AD0EF8D}">
      <dgm:prSet/>
      <dgm:spPr/>
      <dgm:t>
        <a:bodyPr/>
        <a:lstStyle/>
        <a:p>
          <a:endParaRPr lang="en-US"/>
        </a:p>
      </dgm:t>
    </dgm:pt>
    <dgm:pt modelId="{CA1DFC6E-1C01-4A3B-A743-ADC300C74ABD}" type="sibTrans" cxnId="{745715C9-51DA-4078-9409-2FAB4AD0EF8D}">
      <dgm:prSet/>
      <dgm:spPr/>
      <dgm:t>
        <a:bodyPr/>
        <a:lstStyle/>
        <a:p>
          <a:endParaRPr lang="en-US"/>
        </a:p>
      </dgm:t>
    </dgm:pt>
    <dgm:pt modelId="{34AD89C0-7575-4DA9-8755-2D9CD10320DB}">
      <dgm:prSet/>
      <dgm:spPr/>
      <dgm:t>
        <a:bodyPr/>
        <a:lstStyle/>
        <a:p>
          <a:r>
            <a:rPr lang="en-ZA" b="0" i="0" dirty="0">
              <a:solidFill>
                <a:schemeClr val="tx1"/>
              </a:solidFill>
            </a:rPr>
            <a:t>Improve competitiveness through ICT adoption</a:t>
          </a:r>
          <a:endParaRPr lang="en-US" dirty="0">
            <a:solidFill>
              <a:schemeClr val="tx1"/>
            </a:solidFill>
          </a:endParaRPr>
        </a:p>
      </dgm:t>
    </dgm:pt>
    <dgm:pt modelId="{8DB5CA81-AFA6-4D7D-9A4F-1068B1353593}" type="parTrans" cxnId="{25E13EC0-0FC8-4DAC-8546-656301BD96F3}">
      <dgm:prSet/>
      <dgm:spPr/>
      <dgm:t>
        <a:bodyPr/>
        <a:lstStyle/>
        <a:p>
          <a:endParaRPr lang="en-US"/>
        </a:p>
      </dgm:t>
    </dgm:pt>
    <dgm:pt modelId="{704135B4-227F-4948-AD40-3AD8C9B12F1E}" type="sibTrans" cxnId="{25E13EC0-0FC8-4DAC-8546-656301BD96F3}">
      <dgm:prSet/>
      <dgm:spPr/>
      <dgm:t>
        <a:bodyPr/>
        <a:lstStyle/>
        <a:p>
          <a:endParaRPr lang="en-US"/>
        </a:p>
      </dgm:t>
    </dgm:pt>
    <dgm:pt modelId="{0D62E48F-E4AE-4107-BFA1-478788B51EC0}">
      <dgm:prSet/>
      <dgm:spPr/>
      <dgm:t>
        <a:bodyPr/>
        <a:lstStyle/>
        <a:p>
          <a:r>
            <a:rPr lang="en-ZA" b="0" i="1" dirty="0">
              <a:solidFill>
                <a:schemeClr val="tx1"/>
              </a:solidFill>
            </a:rPr>
            <a:t>GERD of 1.1% as a percentage of GDP by 2024</a:t>
          </a:r>
          <a:endParaRPr lang="en-US" dirty="0">
            <a:solidFill>
              <a:schemeClr val="tx1"/>
            </a:solidFill>
          </a:endParaRPr>
        </a:p>
      </dgm:t>
    </dgm:pt>
    <dgm:pt modelId="{A8AC1DA1-0B8A-4350-B09D-5B2D120A736A}" type="parTrans" cxnId="{A02E6529-93CA-418B-A068-42EFF6A1E127}">
      <dgm:prSet/>
      <dgm:spPr/>
      <dgm:t>
        <a:bodyPr/>
        <a:lstStyle/>
        <a:p>
          <a:endParaRPr lang="en-US"/>
        </a:p>
      </dgm:t>
    </dgm:pt>
    <dgm:pt modelId="{4CED0487-A485-40C9-A474-A30AB83C1FAF}" type="sibTrans" cxnId="{A02E6529-93CA-418B-A068-42EFF6A1E127}">
      <dgm:prSet/>
      <dgm:spPr/>
      <dgm:t>
        <a:bodyPr/>
        <a:lstStyle/>
        <a:p>
          <a:endParaRPr lang="en-US"/>
        </a:p>
      </dgm:t>
    </dgm:pt>
    <dgm:pt modelId="{F142FB55-4EEF-4A86-B243-C83EAE2CC60A}">
      <dgm:prSet/>
      <dgm:spPr/>
      <dgm:t>
        <a:bodyPr/>
        <a:lstStyle/>
        <a:p>
          <a:r>
            <a:rPr lang="en-ZA" b="0" i="1" dirty="0">
              <a:solidFill>
                <a:schemeClr val="tx1"/>
              </a:solidFill>
            </a:rPr>
            <a:t>Commercialisation of intellectual property </a:t>
          </a:r>
          <a:endParaRPr lang="en-US" dirty="0">
            <a:solidFill>
              <a:schemeClr val="tx1"/>
            </a:solidFill>
          </a:endParaRPr>
        </a:p>
      </dgm:t>
    </dgm:pt>
    <dgm:pt modelId="{FA480891-6213-4E0E-B944-CB6E4B8D49EB}" type="parTrans" cxnId="{E07E2219-7DAF-4A68-B10A-9426193E1C90}">
      <dgm:prSet/>
      <dgm:spPr/>
      <dgm:t>
        <a:bodyPr/>
        <a:lstStyle/>
        <a:p>
          <a:endParaRPr lang="en-US"/>
        </a:p>
      </dgm:t>
    </dgm:pt>
    <dgm:pt modelId="{77330FEE-30A5-4D83-8387-30286CA29DCE}" type="sibTrans" cxnId="{E07E2219-7DAF-4A68-B10A-9426193E1C90}">
      <dgm:prSet/>
      <dgm:spPr/>
      <dgm:t>
        <a:bodyPr/>
        <a:lstStyle/>
        <a:p>
          <a:endParaRPr lang="en-US"/>
        </a:p>
      </dgm:t>
    </dgm:pt>
    <dgm:pt modelId="{CBD16E1C-A255-4631-A9A9-B0BFBC5405B8}">
      <dgm:prSet/>
      <dgm:spPr/>
      <dgm:t>
        <a:bodyPr/>
        <a:lstStyle/>
        <a:p>
          <a:r>
            <a:rPr lang="en-ZA" b="0" i="0" dirty="0">
              <a:solidFill>
                <a:schemeClr val="tx1"/>
              </a:solidFill>
            </a:rPr>
            <a:t>Competitive and accessible markets</a:t>
          </a:r>
          <a:endParaRPr lang="en-US" dirty="0">
            <a:solidFill>
              <a:schemeClr val="tx1"/>
            </a:solidFill>
          </a:endParaRPr>
        </a:p>
      </dgm:t>
    </dgm:pt>
    <dgm:pt modelId="{B3573768-F896-47B8-9B29-A72F05FE7F04}" type="parTrans" cxnId="{32D0E04C-4536-4D06-83B6-B5674C2E778E}">
      <dgm:prSet/>
      <dgm:spPr/>
      <dgm:t>
        <a:bodyPr/>
        <a:lstStyle/>
        <a:p>
          <a:endParaRPr lang="en-US"/>
        </a:p>
      </dgm:t>
    </dgm:pt>
    <dgm:pt modelId="{43A0E19F-A876-48A8-81F6-7379C8D99E63}" type="sibTrans" cxnId="{32D0E04C-4536-4D06-83B6-B5674C2E778E}">
      <dgm:prSet/>
      <dgm:spPr/>
      <dgm:t>
        <a:bodyPr/>
        <a:lstStyle/>
        <a:p>
          <a:endParaRPr lang="en-US"/>
        </a:p>
      </dgm:t>
    </dgm:pt>
    <dgm:pt modelId="{CA857DB1-AEAD-4F7B-B7C2-85EF19112B08}">
      <dgm:prSet/>
      <dgm:spPr/>
      <dgm:t>
        <a:bodyPr/>
        <a:lstStyle/>
        <a:p>
          <a:r>
            <a:rPr lang="en-US" b="0" i="0" dirty="0">
              <a:solidFill>
                <a:schemeClr val="tx1"/>
              </a:solidFill>
            </a:rPr>
            <a:t>Improved quality and quantum of investment</a:t>
          </a:r>
          <a:endParaRPr lang="en-US" dirty="0">
            <a:solidFill>
              <a:schemeClr val="tx1"/>
            </a:solidFill>
          </a:endParaRPr>
        </a:p>
      </dgm:t>
    </dgm:pt>
    <dgm:pt modelId="{1726D54A-EC22-4472-8792-C9DEB2F5D486}" type="parTrans" cxnId="{94AADB81-E252-4349-842A-6F2A454601AA}">
      <dgm:prSet/>
      <dgm:spPr/>
      <dgm:t>
        <a:bodyPr/>
        <a:lstStyle/>
        <a:p>
          <a:endParaRPr lang="en-US"/>
        </a:p>
      </dgm:t>
    </dgm:pt>
    <dgm:pt modelId="{F5CC647C-7C21-4EB4-80F7-E14C4F5DAE09}" type="sibTrans" cxnId="{94AADB81-E252-4349-842A-6F2A454601AA}">
      <dgm:prSet/>
      <dgm:spPr/>
      <dgm:t>
        <a:bodyPr/>
        <a:lstStyle/>
        <a:p>
          <a:endParaRPr lang="en-US"/>
        </a:p>
      </dgm:t>
    </dgm:pt>
    <dgm:pt modelId="{C4BE5C42-A37D-4535-8DFE-543A42F7ED25}">
      <dgm:prSet/>
      <dgm:spPr/>
      <dgm:t>
        <a:bodyPr/>
        <a:lstStyle/>
        <a:p>
          <a:r>
            <a:rPr lang="en-US" i="1" dirty="0">
              <a:solidFill>
                <a:schemeClr val="tx1"/>
              </a:solidFill>
            </a:rPr>
            <a:t>No direct commitment</a:t>
          </a:r>
        </a:p>
      </dgm:t>
    </dgm:pt>
    <dgm:pt modelId="{B78C1C0F-852A-4C41-A0E8-4628CB0A197F}" type="parTrans" cxnId="{AF17A88A-95BD-40E2-87A7-FA533074555E}">
      <dgm:prSet/>
      <dgm:spPr/>
      <dgm:t>
        <a:bodyPr/>
        <a:lstStyle/>
        <a:p>
          <a:endParaRPr lang="en-US"/>
        </a:p>
      </dgm:t>
    </dgm:pt>
    <dgm:pt modelId="{8E822EA2-6B25-494F-8EB5-2535F696C9C9}" type="sibTrans" cxnId="{AF17A88A-95BD-40E2-87A7-FA533074555E}">
      <dgm:prSet/>
      <dgm:spPr/>
      <dgm:t>
        <a:bodyPr/>
        <a:lstStyle/>
        <a:p>
          <a:endParaRPr lang="en-US"/>
        </a:p>
      </dgm:t>
    </dgm:pt>
    <dgm:pt modelId="{9AAE1757-DDF8-4BA2-B0D5-86585BA7D11C}">
      <dgm:prSet/>
      <dgm:spPr/>
      <dgm:t>
        <a:bodyPr/>
        <a:lstStyle/>
        <a:p>
          <a:r>
            <a:rPr lang="en-US" i="1" dirty="0">
              <a:solidFill>
                <a:schemeClr val="tx1"/>
              </a:solidFill>
            </a:rPr>
            <a:t>No direct commitment </a:t>
          </a:r>
        </a:p>
      </dgm:t>
    </dgm:pt>
    <dgm:pt modelId="{55DC91A6-E6B2-43E8-83EE-EEC2D8BAD3DF}" type="parTrans" cxnId="{6FD8EEC5-F644-4682-9874-9D6104C43552}">
      <dgm:prSet/>
      <dgm:spPr/>
      <dgm:t>
        <a:bodyPr/>
        <a:lstStyle/>
        <a:p>
          <a:endParaRPr lang="en-US"/>
        </a:p>
      </dgm:t>
    </dgm:pt>
    <dgm:pt modelId="{4B1CBC80-D285-4F45-9401-FBFDC2991456}" type="sibTrans" cxnId="{6FD8EEC5-F644-4682-9874-9D6104C43552}">
      <dgm:prSet/>
      <dgm:spPr/>
      <dgm:t>
        <a:bodyPr/>
        <a:lstStyle/>
        <a:p>
          <a:endParaRPr lang="en-US"/>
        </a:p>
      </dgm:t>
    </dgm:pt>
    <dgm:pt modelId="{79B9D397-B234-4B48-A4F1-CCA0EF95FD61}" type="pres">
      <dgm:prSet presAssocID="{31289913-2CB2-4552-8596-3F5D90C69D28}" presName="Name0" presStyleCnt="0">
        <dgm:presLayoutVars>
          <dgm:chPref val="1"/>
          <dgm:dir/>
          <dgm:animOne val="branch"/>
          <dgm:animLvl val="lvl"/>
          <dgm:resizeHandles/>
        </dgm:presLayoutVars>
      </dgm:prSet>
      <dgm:spPr/>
      <dgm:t>
        <a:bodyPr/>
        <a:lstStyle/>
        <a:p>
          <a:endParaRPr lang="en-US"/>
        </a:p>
      </dgm:t>
    </dgm:pt>
    <dgm:pt modelId="{F6322D14-E43B-4139-B62F-9D5B9E1D1721}" type="pres">
      <dgm:prSet presAssocID="{8F8B7094-89D5-48D6-8E9D-000F33953D24}" presName="vertOne" presStyleCnt="0"/>
      <dgm:spPr/>
    </dgm:pt>
    <dgm:pt modelId="{C642E2CC-C846-4935-82DA-6A13C1F7A25E}" type="pres">
      <dgm:prSet presAssocID="{8F8B7094-89D5-48D6-8E9D-000F33953D24}" presName="txOne" presStyleLbl="node0" presStyleIdx="0" presStyleCnt="1">
        <dgm:presLayoutVars>
          <dgm:chPref val="3"/>
        </dgm:presLayoutVars>
      </dgm:prSet>
      <dgm:spPr/>
      <dgm:t>
        <a:bodyPr/>
        <a:lstStyle/>
        <a:p>
          <a:endParaRPr lang="en-US"/>
        </a:p>
      </dgm:t>
    </dgm:pt>
    <dgm:pt modelId="{70C16095-70CF-4FD1-8F5B-B42673C158EA}" type="pres">
      <dgm:prSet presAssocID="{8F8B7094-89D5-48D6-8E9D-000F33953D24}" presName="parTransOne" presStyleCnt="0"/>
      <dgm:spPr/>
    </dgm:pt>
    <dgm:pt modelId="{0F11A958-450B-4304-BC74-03543778F414}" type="pres">
      <dgm:prSet presAssocID="{8F8B7094-89D5-48D6-8E9D-000F33953D24}" presName="horzOne" presStyleCnt="0"/>
      <dgm:spPr/>
    </dgm:pt>
    <dgm:pt modelId="{F6389507-4800-4D67-8EFC-2C57CFAE1319}" type="pres">
      <dgm:prSet presAssocID="{34AD89C0-7575-4DA9-8755-2D9CD10320DB}" presName="vertTwo" presStyleCnt="0"/>
      <dgm:spPr/>
    </dgm:pt>
    <dgm:pt modelId="{F50D7A70-DC03-48B3-B4FB-EB3CAC675CEC}" type="pres">
      <dgm:prSet presAssocID="{34AD89C0-7575-4DA9-8755-2D9CD10320DB}" presName="txTwo" presStyleLbl="node2" presStyleIdx="0" presStyleCnt="3">
        <dgm:presLayoutVars>
          <dgm:chPref val="3"/>
        </dgm:presLayoutVars>
      </dgm:prSet>
      <dgm:spPr/>
      <dgm:t>
        <a:bodyPr/>
        <a:lstStyle/>
        <a:p>
          <a:endParaRPr lang="en-US"/>
        </a:p>
      </dgm:t>
    </dgm:pt>
    <dgm:pt modelId="{1FC2D1E6-6DA0-4E55-830A-0A2B564F306A}" type="pres">
      <dgm:prSet presAssocID="{34AD89C0-7575-4DA9-8755-2D9CD10320DB}" presName="parTransTwo" presStyleCnt="0"/>
      <dgm:spPr/>
    </dgm:pt>
    <dgm:pt modelId="{C9BB0243-927D-4867-A661-53BDF1E2F961}" type="pres">
      <dgm:prSet presAssocID="{34AD89C0-7575-4DA9-8755-2D9CD10320DB}" presName="horzTwo" presStyleCnt="0"/>
      <dgm:spPr/>
    </dgm:pt>
    <dgm:pt modelId="{D827E659-9B6C-40CF-82A1-1F4985998C0A}" type="pres">
      <dgm:prSet presAssocID="{0D62E48F-E4AE-4107-BFA1-478788B51EC0}" presName="vertThree" presStyleCnt="0"/>
      <dgm:spPr/>
    </dgm:pt>
    <dgm:pt modelId="{3B51C619-DBA3-4630-88B9-FEC20BE4FC77}" type="pres">
      <dgm:prSet presAssocID="{0D62E48F-E4AE-4107-BFA1-478788B51EC0}" presName="txThree" presStyleLbl="node3" presStyleIdx="0" presStyleCnt="4">
        <dgm:presLayoutVars>
          <dgm:chPref val="3"/>
        </dgm:presLayoutVars>
      </dgm:prSet>
      <dgm:spPr/>
      <dgm:t>
        <a:bodyPr/>
        <a:lstStyle/>
        <a:p>
          <a:endParaRPr lang="en-US"/>
        </a:p>
      </dgm:t>
    </dgm:pt>
    <dgm:pt modelId="{FF9DCE48-DF14-42DB-89AE-83A8CFBF410D}" type="pres">
      <dgm:prSet presAssocID="{0D62E48F-E4AE-4107-BFA1-478788B51EC0}" presName="horzThree" presStyleCnt="0"/>
      <dgm:spPr/>
    </dgm:pt>
    <dgm:pt modelId="{979EAE3D-6287-4C82-B609-6A3C93409359}" type="pres">
      <dgm:prSet presAssocID="{4CED0487-A485-40C9-A474-A30AB83C1FAF}" presName="sibSpaceThree" presStyleCnt="0"/>
      <dgm:spPr/>
    </dgm:pt>
    <dgm:pt modelId="{7A41160D-8871-4DC9-8059-7E4455457F75}" type="pres">
      <dgm:prSet presAssocID="{F142FB55-4EEF-4A86-B243-C83EAE2CC60A}" presName="vertThree" presStyleCnt="0"/>
      <dgm:spPr/>
    </dgm:pt>
    <dgm:pt modelId="{2CA665C1-CC84-4975-BAC0-447DE746056C}" type="pres">
      <dgm:prSet presAssocID="{F142FB55-4EEF-4A86-B243-C83EAE2CC60A}" presName="txThree" presStyleLbl="node3" presStyleIdx="1" presStyleCnt="4">
        <dgm:presLayoutVars>
          <dgm:chPref val="3"/>
        </dgm:presLayoutVars>
      </dgm:prSet>
      <dgm:spPr/>
      <dgm:t>
        <a:bodyPr/>
        <a:lstStyle/>
        <a:p>
          <a:endParaRPr lang="en-US"/>
        </a:p>
      </dgm:t>
    </dgm:pt>
    <dgm:pt modelId="{05F96206-DEDA-4E5C-85AA-47D6D96E216B}" type="pres">
      <dgm:prSet presAssocID="{F142FB55-4EEF-4A86-B243-C83EAE2CC60A}" presName="horzThree" presStyleCnt="0"/>
      <dgm:spPr/>
    </dgm:pt>
    <dgm:pt modelId="{CE4DA4B7-A42D-4FDF-95F6-77AF3058F4BF}" type="pres">
      <dgm:prSet presAssocID="{704135B4-227F-4948-AD40-3AD8C9B12F1E}" presName="sibSpaceTwo" presStyleCnt="0"/>
      <dgm:spPr/>
    </dgm:pt>
    <dgm:pt modelId="{3B558CF2-78F0-4A47-BB80-8067BCFB46C0}" type="pres">
      <dgm:prSet presAssocID="{CBD16E1C-A255-4631-A9A9-B0BFBC5405B8}" presName="vertTwo" presStyleCnt="0"/>
      <dgm:spPr/>
    </dgm:pt>
    <dgm:pt modelId="{8F9BBEB7-110F-4ACF-8523-50A1DDDC6352}" type="pres">
      <dgm:prSet presAssocID="{CBD16E1C-A255-4631-A9A9-B0BFBC5405B8}" presName="txTwo" presStyleLbl="node2" presStyleIdx="1" presStyleCnt="3">
        <dgm:presLayoutVars>
          <dgm:chPref val="3"/>
        </dgm:presLayoutVars>
      </dgm:prSet>
      <dgm:spPr/>
      <dgm:t>
        <a:bodyPr/>
        <a:lstStyle/>
        <a:p>
          <a:endParaRPr lang="en-US"/>
        </a:p>
      </dgm:t>
    </dgm:pt>
    <dgm:pt modelId="{22C2CE4E-6FE8-4D0B-B3B3-83041EBD3924}" type="pres">
      <dgm:prSet presAssocID="{CBD16E1C-A255-4631-A9A9-B0BFBC5405B8}" presName="parTransTwo" presStyleCnt="0"/>
      <dgm:spPr/>
    </dgm:pt>
    <dgm:pt modelId="{4932F9CC-5633-4CC6-89F3-73DCF71075BD}" type="pres">
      <dgm:prSet presAssocID="{CBD16E1C-A255-4631-A9A9-B0BFBC5405B8}" presName="horzTwo" presStyleCnt="0"/>
      <dgm:spPr/>
    </dgm:pt>
    <dgm:pt modelId="{211D2188-5D93-4D3A-AAB2-40C87FA97E5A}" type="pres">
      <dgm:prSet presAssocID="{C4BE5C42-A37D-4535-8DFE-543A42F7ED25}" presName="vertThree" presStyleCnt="0"/>
      <dgm:spPr/>
    </dgm:pt>
    <dgm:pt modelId="{68868B87-4A1A-492A-810C-7E367A6D7D77}" type="pres">
      <dgm:prSet presAssocID="{C4BE5C42-A37D-4535-8DFE-543A42F7ED25}" presName="txThree" presStyleLbl="node3" presStyleIdx="2" presStyleCnt="4">
        <dgm:presLayoutVars>
          <dgm:chPref val="3"/>
        </dgm:presLayoutVars>
      </dgm:prSet>
      <dgm:spPr/>
      <dgm:t>
        <a:bodyPr/>
        <a:lstStyle/>
        <a:p>
          <a:endParaRPr lang="en-US"/>
        </a:p>
      </dgm:t>
    </dgm:pt>
    <dgm:pt modelId="{5A4BD597-0B69-4C1D-A02A-961C90D50F1E}" type="pres">
      <dgm:prSet presAssocID="{C4BE5C42-A37D-4535-8DFE-543A42F7ED25}" presName="horzThree" presStyleCnt="0"/>
      <dgm:spPr/>
    </dgm:pt>
    <dgm:pt modelId="{04DC0643-E0D5-410F-8AC2-DFA831841FAB}" type="pres">
      <dgm:prSet presAssocID="{43A0E19F-A876-48A8-81F6-7379C8D99E63}" presName="sibSpaceTwo" presStyleCnt="0"/>
      <dgm:spPr/>
    </dgm:pt>
    <dgm:pt modelId="{6A94C687-9B63-4BD9-8DE0-DFBA23059BB5}" type="pres">
      <dgm:prSet presAssocID="{CA857DB1-AEAD-4F7B-B7C2-85EF19112B08}" presName="vertTwo" presStyleCnt="0"/>
      <dgm:spPr/>
    </dgm:pt>
    <dgm:pt modelId="{A0D4311B-C2D1-44EB-BE9B-0216799A5D46}" type="pres">
      <dgm:prSet presAssocID="{CA857DB1-AEAD-4F7B-B7C2-85EF19112B08}" presName="txTwo" presStyleLbl="node2" presStyleIdx="2" presStyleCnt="3">
        <dgm:presLayoutVars>
          <dgm:chPref val="3"/>
        </dgm:presLayoutVars>
      </dgm:prSet>
      <dgm:spPr/>
      <dgm:t>
        <a:bodyPr/>
        <a:lstStyle/>
        <a:p>
          <a:endParaRPr lang="en-US"/>
        </a:p>
      </dgm:t>
    </dgm:pt>
    <dgm:pt modelId="{C032992C-3276-4DB9-AB2D-3C13DF334753}" type="pres">
      <dgm:prSet presAssocID="{CA857DB1-AEAD-4F7B-B7C2-85EF19112B08}" presName="parTransTwo" presStyleCnt="0"/>
      <dgm:spPr/>
    </dgm:pt>
    <dgm:pt modelId="{D6378158-79EE-4805-8E99-426ADD230E39}" type="pres">
      <dgm:prSet presAssocID="{CA857DB1-AEAD-4F7B-B7C2-85EF19112B08}" presName="horzTwo" presStyleCnt="0"/>
      <dgm:spPr/>
    </dgm:pt>
    <dgm:pt modelId="{E034AC47-4851-48A8-A926-677F4CBD4DCC}" type="pres">
      <dgm:prSet presAssocID="{9AAE1757-DDF8-4BA2-B0D5-86585BA7D11C}" presName="vertThree" presStyleCnt="0"/>
      <dgm:spPr/>
    </dgm:pt>
    <dgm:pt modelId="{84817B9C-CAC7-47BD-98D0-3358384CEBE6}" type="pres">
      <dgm:prSet presAssocID="{9AAE1757-DDF8-4BA2-B0D5-86585BA7D11C}" presName="txThree" presStyleLbl="node3" presStyleIdx="3" presStyleCnt="4">
        <dgm:presLayoutVars>
          <dgm:chPref val="3"/>
        </dgm:presLayoutVars>
      </dgm:prSet>
      <dgm:spPr/>
      <dgm:t>
        <a:bodyPr/>
        <a:lstStyle/>
        <a:p>
          <a:endParaRPr lang="en-US"/>
        </a:p>
      </dgm:t>
    </dgm:pt>
    <dgm:pt modelId="{E920E148-F48D-4816-943E-E746EA82EB12}" type="pres">
      <dgm:prSet presAssocID="{9AAE1757-DDF8-4BA2-B0D5-86585BA7D11C}" presName="horzThree" presStyleCnt="0"/>
      <dgm:spPr/>
    </dgm:pt>
  </dgm:ptLst>
  <dgm:cxnLst>
    <dgm:cxn modelId="{BF3CD16F-D48E-4F64-B54F-E7657153EA1B}" type="presOf" srcId="{CBD16E1C-A255-4631-A9A9-B0BFBC5405B8}" destId="{8F9BBEB7-110F-4ACF-8523-50A1DDDC6352}" srcOrd="0" destOrd="0" presId="urn:microsoft.com/office/officeart/2005/8/layout/hierarchy4"/>
    <dgm:cxn modelId="{DDF6C135-AFA7-4A88-897A-947004F625FA}" type="presOf" srcId="{34AD89C0-7575-4DA9-8755-2D9CD10320DB}" destId="{F50D7A70-DC03-48B3-B4FB-EB3CAC675CEC}" srcOrd="0" destOrd="0" presId="urn:microsoft.com/office/officeart/2005/8/layout/hierarchy4"/>
    <dgm:cxn modelId="{6FD8EEC5-F644-4682-9874-9D6104C43552}" srcId="{CA857DB1-AEAD-4F7B-B7C2-85EF19112B08}" destId="{9AAE1757-DDF8-4BA2-B0D5-86585BA7D11C}" srcOrd="0" destOrd="0" parTransId="{55DC91A6-E6B2-43E8-83EE-EEC2D8BAD3DF}" sibTransId="{4B1CBC80-D285-4F45-9401-FBFDC2991456}"/>
    <dgm:cxn modelId="{0D71DE3B-193A-478E-A5BC-00A94BFC22E3}" type="presOf" srcId="{CA857DB1-AEAD-4F7B-B7C2-85EF19112B08}" destId="{A0D4311B-C2D1-44EB-BE9B-0216799A5D46}" srcOrd="0" destOrd="0" presId="urn:microsoft.com/office/officeart/2005/8/layout/hierarchy4"/>
    <dgm:cxn modelId="{AF17A88A-95BD-40E2-87A7-FA533074555E}" srcId="{CBD16E1C-A255-4631-A9A9-B0BFBC5405B8}" destId="{C4BE5C42-A37D-4535-8DFE-543A42F7ED25}" srcOrd="0" destOrd="0" parTransId="{B78C1C0F-852A-4C41-A0E8-4628CB0A197F}" sibTransId="{8E822EA2-6B25-494F-8EB5-2535F696C9C9}"/>
    <dgm:cxn modelId="{C1D686BE-04FD-4BD5-904D-84A24827D63C}" type="presOf" srcId="{8F8B7094-89D5-48D6-8E9D-000F33953D24}" destId="{C642E2CC-C846-4935-82DA-6A13C1F7A25E}" srcOrd="0" destOrd="0" presId="urn:microsoft.com/office/officeart/2005/8/layout/hierarchy4"/>
    <dgm:cxn modelId="{32D0E04C-4536-4D06-83B6-B5674C2E778E}" srcId="{8F8B7094-89D5-48D6-8E9D-000F33953D24}" destId="{CBD16E1C-A255-4631-A9A9-B0BFBC5405B8}" srcOrd="1" destOrd="0" parTransId="{B3573768-F896-47B8-9B29-A72F05FE7F04}" sibTransId="{43A0E19F-A876-48A8-81F6-7379C8D99E63}"/>
    <dgm:cxn modelId="{3DB6C426-CF78-4702-838A-A626AFCBDACA}" type="presOf" srcId="{31289913-2CB2-4552-8596-3F5D90C69D28}" destId="{79B9D397-B234-4B48-A4F1-CCA0EF95FD61}" srcOrd="0" destOrd="0" presId="urn:microsoft.com/office/officeart/2005/8/layout/hierarchy4"/>
    <dgm:cxn modelId="{E07E2219-7DAF-4A68-B10A-9426193E1C90}" srcId="{34AD89C0-7575-4DA9-8755-2D9CD10320DB}" destId="{F142FB55-4EEF-4A86-B243-C83EAE2CC60A}" srcOrd="1" destOrd="0" parTransId="{FA480891-6213-4E0E-B944-CB6E4B8D49EB}" sibTransId="{77330FEE-30A5-4D83-8387-30286CA29DCE}"/>
    <dgm:cxn modelId="{745715C9-51DA-4078-9409-2FAB4AD0EF8D}" srcId="{31289913-2CB2-4552-8596-3F5D90C69D28}" destId="{8F8B7094-89D5-48D6-8E9D-000F33953D24}" srcOrd="0" destOrd="0" parTransId="{CF3F07CF-00CF-4F1C-9AE1-B2241FF55CF6}" sibTransId="{CA1DFC6E-1C01-4A3B-A743-ADC300C74ABD}"/>
    <dgm:cxn modelId="{A02E6529-93CA-418B-A068-42EFF6A1E127}" srcId="{34AD89C0-7575-4DA9-8755-2D9CD10320DB}" destId="{0D62E48F-E4AE-4107-BFA1-478788B51EC0}" srcOrd="0" destOrd="0" parTransId="{A8AC1DA1-0B8A-4350-B09D-5B2D120A736A}" sibTransId="{4CED0487-A485-40C9-A474-A30AB83C1FAF}"/>
    <dgm:cxn modelId="{EDDD219A-260F-4487-9142-1E792206785B}" type="presOf" srcId="{9AAE1757-DDF8-4BA2-B0D5-86585BA7D11C}" destId="{84817B9C-CAC7-47BD-98D0-3358384CEBE6}" srcOrd="0" destOrd="0" presId="urn:microsoft.com/office/officeart/2005/8/layout/hierarchy4"/>
    <dgm:cxn modelId="{E4F98FA1-833C-4135-9655-60010E9684C7}" type="presOf" srcId="{F142FB55-4EEF-4A86-B243-C83EAE2CC60A}" destId="{2CA665C1-CC84-4975-BAC0-447DE746056C}" srcOrd="0" destOrd="0" presId="urn:microsoft.com/office/officeart/2005/8/layout/hierarchy4"/>
    <dgm:cxn modelId="{C8EEAE48-50E5-4EE9-89D2-D8128C995CFD}" type="presOf" srcId="{0D62E48F-E4AE-4107-BFA1-478788B51EC0}" destId="{3B51C619-DBA3-4630-88B9-FEC20BE4FC77}" srcOrd="0" destOrd="0" presId="urn:microsoft.com/office/officeart/2005/8/layout/hierarchy4"/>
    <dgm:cxn modelId="{94AADB81-E252-4349-842A-6F2A454601AA}" srcId="{8F8B7094-89D5-48D6-8E9D-000F33953D24}" destId="{CA857DB1-AEAD-4F7B-B7C2-85EF19112B08}" srcOrd="2" destOrd="0" parTransId="{1726D54A-EC22-4472-8792-C9DEB2F5D486}" sibTransId="{F5CC647C-7C21-4EB4-80F7-E14C4F5DAE09}"/>
    <dgm:cxn modelId="{D80AB6D9-C3D7-46DB-8907-DCE8E679A223}" type="presOf" srcId="{C4BE5C42-A37D-4535-8DFE-543A42F7ED25}" destId="{68868B87-4A1A-492A-810C-7E367A6D7D77}" srcOrd="0" destOrd="0" presId="urn:microsoft.com/office/officeart/2005/8/layout/hierarchy4"/>
    <dgm:cxn modelId="{25E13EC0-0FC8-4DAC-8546-656301BD96F3}" srcId="{8F8B7094-89D5-48D6-8E9D-000F33953D24}" destId="{34AD89C0-7575-4DA9-8755-2D9CD10320DB}" srcOrd="0" destOrd="0" parTransId="{8DB5CA81-AFA6-4D7D-9A4F-1068B1353593}" sibTransId="{704135B4-227F-4948-AD40-3AD8C9B12F1E}"/>
    <dgm:cxn modelId="{899CBD69-C247-4C6B-9B03-E49EB200B61F}" type="presParOf" srcId="{79B9D397-B234-4B48-A4F1-CCA0EF95FD61}" destId="{F6322D14-E43B-4139-B62F-9D5B9E1D1721}" srcOrd="0" destOrd="0" presId="urn:microsoft.com/office/officeart/2005/8/layout/hierarchy4"/>
    <dgm:cxn modelId="{6755BC1B-EFF2-4A14-9E40-BAADB58D02E7}" type="presParOf" srcId="{F6322D14-E43B-4139-B62F-9D5B9E1D1721}" destId="{C642E2CC-C846-4935-82DA-6A13C1F7A25E}" srcOrd="0" destOrd="0" presId="urn:microsoft.com/office/officeart/2005/8/layout/hierarchy4"/>
    <dgm:cxn modelId="{FA143689-DD00-4D13-951E-FC3F39068FEB}" type="presParOf" srcId="{F6322D14-E43B-4139-B62F-9D5B9E1D1721}" destId="{70C16095-70CF-4FD1-8F5B-B42673C158EA}" srcOrd="1" destOrd="0" presId="urn:microsoft.com/office/officeart/2005/8/layout/hierarchy4"/>
    <dgm:cxn modelId="{3E64FF78-AB6D-4FB1-A064-6842ACE645EC}" type="presParOf" srcId="{F6322D14-E43B-4139-B62F-9D5B9E1D1721}" destId="{0F11A958-450B-4304-BC74-03543778F414}" srcOrd="2" destOrd="0" presId="urn:microsoft.com/office/officeart/2005/8/layout/hierarchy4"/>
    <dgm:cxn modelId="{1BF48C35-A228-433C-83EF-6C697537AA03}" type="presParOf" srcId="{0F11A958-450B-4304-BC74-03543778F414}" destId="{F6389507-4800-4D67-8EFC-2C57CFAE1319}" srcOrd="0" destOrd="0" presId="urn:microsoft.com/office/officeart/2005/8/layout/hierarchy4"/>
    <dgm:cxn modelId="{F9E70EFC-1276-4A38-98FB-E775ED6788D1}" type="presParOf" srcId="{F6389507-4800-4D67-8EFC-2C57CFAE1319}" destId="{F50D7A70-DC03-48B3-B4FB-EB3CAC675CEC}" srcOrd="0" destOrd="0" presId="urn:microsoft.com/office/officeart/2005/8/layout/hierarchy4"/>
    <dgm:cxn modelId="{61AFBA50-8825-4970-97D4-F42D79470EFD}" type="presParOf" srcId="{F6389507-4800-4D67-8EFC-2C57CFAE1319}" destId="{1FC2D1E6-6DA0-4E55-830A-0A2B564F306A}" srcOrd="1" destOrd="0" presId="urn:microsoft.com/office/officeart/2005/8/layout/hierarchy4"/>
    <dgm:cxn modelId="{C31C79FC-FD3F-4492-B0CD-358BCF80532D}" type="presParOf" srcId="{F6389507-4800-4D67-8EFC-2C57CFAE1319}" destId="{C9BB0243-927D-4867-A661-53BDF1E2F961}" srcOrd="2" destOrd="0" presId="urn:microsoft.com/office/officeart/2005/8/layout/hierarchy4"/>
    <dgm:cxn modelId="{4FFA9174-3A62-4B59-A316-A0D533910271}" type="presParOf" srcId="{C9BB0243-927D-4867-A661-53BDF1E2F961}" destId="{D827E659-9B6C-40CF-82A1-1F4985998C0A}" srcOrd="0" destOrd="0" presId="urn:microsoft.com/office/officeart/2005/8/layout/hierarchy4"/>
    <dgm:cxn modelId="{70BF2176-6BCE-471C-8418-E8981CE2E304}" type="presParOf" srcId="{D827E659-9B6C-40CF-82A1-1F4985998C0A}" destId="{3B51C619-DBA3-4630-88B9-FEC20BE4FC77}" srcOrd="0" destOrd="0" presId="urn:microsoft.com/office/officeart/2005/8/layout/hierarchy4"/>
    <dgm:cxn modelId="{EF6E4591-7571-4B53-8620-5E1E46C0F237}" type="presParOf" srcId="{D827E659-9B6C-40CF-82A1-1F4985998C0A}" destId="{FF9DCE48-DF14-42DB-89AE-83A8CFBF410D}" srcOrd="1" destOrd="0" presId="urn:microsoft.com/office/officeart/2005/8/layout/hierarchy4"/>
    <dgm:cxn modelId="{2F9308BC-D51A-4793-BC27-03F308F25639}" type="presParOf" srcId="{C9BB0243-927D-4867-A661-53BDF1E2F961}" destId="{979EAE3D-6287-4C82-B609-6A3C93409359}" srcOrd="1" destOrd="0" presId="urn:microsoft.com/office/officeart/2005/8/layout/hierarchy4"/>
    <dgm:cxn modelId="{23A4907A-D2C2-4801-B4DD-7E5FBB73117F}" type="presParOf" srcId="{C9BB0243-927D-4867-A661-53BDF1E2F961}" destId="{7A41160D-8871-4DC9-8059-7E4455457F75}" srcOrd="2" destOrd="0" presId="urn:microsoft.com/office/officeart/2005/8/layout/hierarchy4"/>
    <dgm:cxn modelId="{C80BCB35-7F7A-4CE9-8594-DA6CF4CB92D9}" type="presParOf" srcId="{7A41160D-8871-4DC9-8059-7E4455457F75}" destId="{2CA665C1-CC84-4975-BAC0-447DE746056C}" srcOrd="0" destOrd="0" presId="urn:microsoft.com/office/officeart/2005/8/layout/hierarchy4"/>
    <dgm:cxn modelId="{D4AD2E05-9D16-451E-9A74-F8441DBEB9FE}" type="presParOf" srcId="{7A41160D-8871-4DC9-8059-7E4455457F75}" destId="{05F96206-DEDA-4E5C-85AA-47D6D96E216B}" srcOrd="1" destOrd="0" presId="urn:microsoft.com/office/officeart/2005/8/layout/hierarchy4"/>
    <dgm:cxn modelId="{E706DA69-5C4C-4739-9E0E-C0D79F3F6B21}" type="presParOf" srcId="{0F11A958-450B-4304-BC74-03543778F414}" destId="{CE4DA4B7-A42D-4FDF-95F6-77AF3058F4BF}" srcOrd="1" destOrd="0" presId="urn:microsoft.com/office/officeart/2005/8/layout/hierarchy4"/>
    <dgm:cxn modelId="{AF690E41-D983-45AD-A3F6-01E87F3304B5}" type="presParOf" srcId="{0F11A958-450B-4304-BC74-03543778F414}" destId="{3B558CF2-78F0-4A47-BB80-8067BCFB46C0}" srcOrd="2" destOrd="0" presId="urn:microsoft.com/office/officeart/2005/8/layout/hierarchy4"/>
    <dgm:cxn modelId="{BE87455D-99CC-4411-A62C-6C6A218078F6}" type="presParOf" srcId="{3B558CF2-78F0-4A47-BB80-8067BCFB46C0}" destId="{8F9BBEB7-110F-4ACF-8523-50A1DDDC6352}" srcOrd="0" destOrd="0" presId="urn:microsoft.com/office/officeart/2005/8/layout/hierarchy4"/>
    <dgm:cxn modelId="{674A6D31-1FE8-4373-A2BF-FC11D22B97D1}" type="presParOf" srcId="{3B558CF2-78F0-4A47-BB80-8067BCFB46C0}" destId="{22C2CE4E-6FE8-4D0B-B3B3-83041EBD3924}" srcOrd="1" destOrd="0" presId="urn:microsoft.com/office/officeart/2005/8/layout/hierarchy4"/>
    <dgm:cxn modelId="{F199054C-AF80-45DA-9952-132AE1958BF0}" type="presParOf" srcId="{3B558CF2-78F0-4A47-BB80-8067BCFB46C0}" destId="{4932F9CC-5633-4CC6-89F3-73DCF71075BD}" srcOrd="2" destOrd="0" presId="urn:microsoft.com/office/officeart/2005/8/layout/hierarchy4"/>
    <dgm:cxn modelId="{765F0287-4C26-477D-A4A8-8BE955AB0D3E}" type="presParOf" srcId="{4932F9CC-5633-4CC6-89F3-73DCF71075BD}" destId="{211D2188-5D93-4D3A-AAB2-40C87FA97E5A}" srcOrd="0" destOrd="0" presId="urn:microsoft.com/office/officeart/2005/8/layout/hierarchy4"/>
    <dgm:cxn modelId="{F75A59F8-3640-4F64-84E1-E6270995475F}" type="presParOf" srcId="{211D2188-5D93-4D3A-AAB2-40C87FA97E5A}" destId="{68868B87-4A1A-492A-810C-7E367A6D7D77}" srcOrd="0" destOrd="0" presId="urn:microsoft.com/office/officeart/2005/8/layout/hierarchy4"/>
    <dgm:cxn modelId="{C56D1082-7054-494B-A940-B83049E47D1F}" type="presParOf" srcId="{211D2188-5D93-4D3A-AAB2-40C87FA97E5A}" destId="{5A4BD597-0B69-4C1D-A02A-961C90D50F1E}" srcOrd="1" destOrd="0" presId="urn:microsoft.com/office/officeart/2005/8/layout/hierarchy4"/>
    <dgm:cxn modelId="{F8220E59-2677-4650-8831-9ACE58A0277C}" type="presParOf" srcId="{0F11A958-450B-4304-BC74-03543778F414}" destId="{04DC0643-E0D5-410F-8AC2-DFA831841FAB}" srcOrd="3" destOrd="0" presId="urn:microsoft.com/office/officeart/2005/8/layout/hierarchy4"/>
    <dgm:cxn modelId="{51B462C8-D7F3-43BE-90F1-D53E9769E67D}" type="presParOf" srcId="{0F11A958-450B-4304-BC74-03543778F414}" destId="{6A94C687-9B63-4BD9-8DE0-DFBA23059BB5}" srcOrd="4" destOrd="0" presId="urn:microsoft.com/office/officeart/2005/8/layout/hierarchy4"/>
    <dgm:cxn modelId="{C870CD37-9718-4DE6-BC14-892D7A2C13EA}" type="presParOf" srcId="{6A94C687-9B63-4BD9-8DE0-DFBA23059BB5}" destId="{A0D4311B-C2D1-44EB-BE9B-0216799A5D46}" srcOrd="0" destOrd="0" presId="urn:microsoft.com/office/officeart/2005/8/layout/hierarchy4"/>
    <dgm:cxn modelId="{F3B9A445-F5A7-4871-9D87-714D59269568}" type="presParOf" srcId="{6A94C687-9B63-4BD9-8DE0-DFBA23059BB5}" destId="{C032992C-3276-4DB9-AB2D-3C13DF334753}" srcOrd="1" destOrd="0" presId="urn:microsoft.com/office/officeart/2005/8/layout/hierarchy4"/>
    <dgm:cxn modelId="{E6499816-6C02-4BBD-9ADC-CE930A922CC8}" type="presParOf" srcId="{6A94C687-9B63-4BD9-8DE0-DFBA23059BB5}" destId="{D6378158-79EE-4805-8E99-426ADD230E39}" srcOrd="2" destOrd="0" presId="urn:microsoft.com/office/officeart/2005/8/layout/hierarchy4"/>
    <dgm:cxn modelId="{F3C98BAB-880F-4866-BD2E-1EFD4CDC243F}" type="presParOf" srcId="{D6378158-79EE-4805-8E99-426ADD230E39}" destId="{E034AC47-4851-48A8-A926-677F4CBD4DCC}" srcOrd="0" destOrd="0" presId="urn:microsoft.com/office/officeart/2005/8/layout/hierarchy4"/>
    <dgm:cxn modelId="{7877E312-8CD5-4036-93A6-CBD3F4445D35}" type="presParOf" srcId="{E034AC47-4851-48A8-A926-677F4CBD4DCC}" destId="{84817B9C-CAC7-47BD-98D0-3358384CEBE6}" srcOrd="0" destOrd="0" presId="urn:microsoft.com/office/officeart/2005/8/layout/hierarchy4"/>
    <dgm:cxn modelId="{0047A966-1876-42C7-A395-FFFDCA77636D}" type="presParOf" srcId="{E034AC47-4851-48A8-A926-677F4CBD4DCC}" destId="{E920E148-F48D-4816-943E-E746EA82EB1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5F94D7-D158-43D8-AF56-8BB97F73485C}" type="doc">
      <dgm:prSet loTypeId="urn:microsoft.com/office/officeart/2005/8/layout/hierarchy4" loCatId="hierarchy" qsTypeId="urn:microsoft.com/office/officeart/2005/8/quickstyle/simple1" qsCatId="simple" csTypeId="urn:microsoft.com/office/officeart/2005/8/colors/accent2_4" csCatId="accent2" phldr="1"/>
      <dgm:spPr/>
      <dgm:t>
        <a:bodyPr/>
        <a:lstStyle/>
        <a:p>
          <a:endParaRPr lang="en-US"/>
        </a:p>
      </dgm:t>
    </dgm:pt>
    <dgm:pt modelId="{1558CF04-E23F-47A4-8BE6-7FAC329704F6}">
      <dgm:prSet/>
      <dgm:spPr/>
      <dgm:t>
        <a:bodyPr/>
        <a:lstStyle/>
        <a:p>
          <a:r>
            <a:rPr lang="en-ZA" b="1" i="0" dirty="0">
              <a:solidFill>
                <a:schemeClr val="tx1"/>
              </a:solidFill>
            </a:rPr>
            <a:t>Priority 3- Education, </a:t>
          </a:r>
          <a:r>
            <a:rPr lang="en-ZA" b="1" i="0" u="sng" dirty="0">
              <a:solidFill>
                <a:schemeClr val="tx1"/>
              </a:solidFill>
            </a:rPr>
            <a:t>Skills</a:t>
          </a:r>
          <a:r>
            <a:rPr lang="en-ZA" b="1" i="0" dirty="0">
              <a:solidFill>
                <a:schemeClr val="tx1"/>
              </a:solidFill>
            </a:rPr>
            <a:t> and Health</a:t>
          </a:r>
          <a:endParaRPr lang="en-US" dirty="0">
            <a:solidFill>
              <a:schemeClr val="tx1"/>
            </a:solidFill>
          </a:endParaRPr>
        </a:p>
      </dgm:t>
    </dgm:pt>
    <dgm:pt modelId="{34D265A9-285E-4E49-9B26-3A138ACCDF22}" type="parTrans" cxnId="{8C1FD5F5-293B-4CA4-9FB5-DA96B374751C}">
      <dgm:prSet/>
      <dgm:spPr/>
      <dgm:t>
        <a:bodyPr/>
        <a:lstStyle/>
        <a:p>
          <a:endParaRPr lang="en-US"/>
        </a:p>
      </dgm:t>
    </dgm:pt>
    <dgm:pt modelId="{D95DE027-193E-4DB4-809D-F742C5ABCD3F}" type="sibTrans" cxnId="{8C1FD5F5-293B-4CA4-9FB5-DA96B374751C}">
      <dgm:prSet/>
      <dgm:spPr/>
      <dgm:t>
        <a:bodyPr/>
        <a:lstStyle/>
        <a:p>
          <a:endParaRPr lang="en-US"/>
        </a:p>
      </dgm:t>
    </dgm:pt>
    <dgm:pt modelId="{41AE2A81-9BD6-45E1-AA2B-1F5BE4604A03}">
      <dgm:prSet/>
      <dgm:spPr/>
      <dgm:t>
        <a:bodyPr/>
        <a:lstStyle/>
        <a:p>
          <a:r>
            <a:rPr lang="en-US" b="0" i="0" dirty="0">
              <a:solidFill>
                <a:schemeClr val="tx1"/>
              </a:solidFill>
            </a:rPr>
            <a:t>Expanded access to PSET opportunities</a:t>
          </a:r>
          <a:endParaRPr lang="en-US" dirty="0">
            <a:solidFill>
              <a:schemeClr val="tx1"/>
            </a:solidFill>
          </a:endParaRPr>
        </a:p>
      </dgm:t>
    </dgm:pt>
    <dgm:pt modelId="{97B49EB6-C69C-496F-AC19-3A2A5F722A72}" type="parTrans" cxnId="{09E78BDB-B136-41A8-AA27-0516E549F102}">
      <dgm:prSet/>
      <dgm:spPr/>
      <dgm:t>
        <a:bodyPr/>
        <a:lstStyle/>
        <a:p>
          <a:endParaRPr lang="en-US"/>
        </a:p>
      </dgm:t>
    </dgm:pt>
    <dgm:pt modelId="{1DAFCCC0-B35E-431B-9857-6A97735DE6AC}" type="sibTrans" cxnId="{09E78BDB-B136-41A8-AA27-0516E549F102}">
      <dgm:prSet/>
      <dgm:spPr/>
      <dgm:t>
        <a:bodyPr/>
        <a:lstStyle/>
        <a:p>
          <a:endParaRPr lang="en-US"/>
        </a:p>
      </dgm:t>
    </dgm:pt>
    <dgm:pt modelId="{7DD665A2-A736-4DA7-8ABB-78DF2C7DBE32}">
      <dgm:prSet/>
      <dgm:spPr/>
      <dgm:t>
        <a:bodyPr/>
        <a:lstStyle/>
        <a:p>
          <a:r>
            <a:rPr lang="en-US" b="0" i="1" dirty="0">
              <a:solidFill>
                <a:schemeClr val="tx1"/>
              </a:solidFill>
            </a:rPr>
            <a:t># of PhD students awarded bursaries</a:t>
          </a:r>
          <a:endParaRPr lang="en-US" dirty="0">
            <a:solidFill>
              <a:schemeClr val="tx1"/>
            </a:solidFill>
          </a:endParaRPr>
        </a:p>
      </dgm:t>
    </dgm:pt>
    <dgm:pt modelId="{842B0200-9BC7-431D-8C17-3A3841E06C0D}" type="parTrans" cxnId="{E16C016C-88DB-40F7-A295-44E5895F43E0}">
      <dgm:prSet/>
      <dgm:spPr/>
      <dgm:t>
        <a:bodyPr/>
        <a:lstStyle/>
        <a:p>
          <a:endParaRPr lang="en-US"/>
        </a:p>
      </dgm:t>
    </dgm:pt>
    <dgm:pt modelId="{D3EBD5F1-269C-4D02-A888-7A1D72DC2157}" type="sibTrans" cxnId="{E16C016C-88DB-40F7-A295-44E5895F43E0}">
      <dgm:prSet/>
      <dgm:spPr/>
      <dgm:t>
        <a:bodyPr/>
        <a:lstStyle/>
        <a:p>
          <a:endParaRPr lang="en-US"/>
        </a:p>
      </dgm:t>
    </dgm:pt>
    <dgm:pt modelId="{3ACBEAD5-5332-4D7D-A911-BEF7CA0944DC}">
      <dgm:prSet/>
      <dgm:spPr/>
      <dgm:t>
        <a:bodyPr/>
        <a:lstStyle/>
        <a:p>
          <a:r>
            <a:rPr lang="en-US" b="0" i="1" dirty="0">
              <a:solidFill>
                <a:schemeClr val="tx1"/>
              </a:solidFill>
            </a:rPr>
            <a:t># of pipeline postgraduate students awarded bursaries by NRF and DSI</a:t>
          </a:r>
          <a:endParaRPr lang="en-US" dirty="0">
            <a:solidFill>
              <a:schemeClr val="tx1"/>
            </a:solidFill>
          </a:endParaRPr>
        </a:p>
      </dgm:t>
    </dgm:pt>
    <dgm:pt modelId="{44E091C6-B6DE-4F37-B030-197313DD6353}" type="parTrans" cxnId="{C61AD75D-B311-437C-8DB7-318AF884DA8B}">
      <dgm:prSet/>
      <dgm:spPr/>
      <dgm:t>
        <a:bodyPr/>
        <a:lstStyle/>
        <a:p>
          <a:endParaRPr lang="en-US"/>
        </a:p>
      </dgm:t>
    </dgm:pt>
    <dgm:pt modelId="{98703E33-C1BE-4B59-901A-A00627572ACD}" type="sibTrans" cxnId="{C61AD75D-B311-437C-8DB7-318AF884DA8B}">
      <dgm:prSet/>
      <dgm:spPr/>
      <dgm:t>
        <a:bodyPr/>
        <a:lstStyle/>
        <a:p>
          <a:endParaRPr lang="en-US"/>
        </a:p>
      </dgm:t>
    </dgm:pt>
    <dgm:pt modelId="{F1C9866C-F4DA-4310-ACAB-51DA9DF0546B}">
      <dgm:prSet/>
      <dgm:spPr/>
      <dgm:t>
        <a:bodyPr/>
        <a:lstStyle/>
        <a:p>
          <a:r>
            <a:rPr lang="en-US" b="0" i="0" dirty="0">
              <a:solidFill>
                <a:schemeClr val="tx1"/>
              </a:solidFill>
            </a:rPr>
            <a:t>Improved success and efficiency of the PSET system</a:t>
          </a:r>
          <a:endParaRPr lang="en-US" dirty="0">
            <a:solidFill>
              <a:schemeClr val="tx1"/>
            </a:solidFill>
          </a:endParaRPr>
        </a:p>
      </dgm:t>
    </dgm:pt>
    <dgm:pt modelId="{99E02537-E756-40B0-910E-D0D53000844E}" type="parTrans" cxnId="{35F4FFC8-8EC7-4223-BFCB-D134CD2F6E00}">
      <dgm:prSet/>
      <dgm:spPr/>
      <dgm:t>
        <a:bodyPr/>
        <a:lstStyle/>
        <a:p>
          <a:endParaRPr lang="en-US"/>
        </a:p>
      </dgm:t>
    </dgm:pt>
    <dgm:pt modelId="{A1D9EB94-6988-4CBC-9F59-6A73DEC0302D}" type="sibTrans" cxnId="{35F4FFC8-8EC7-4223-BFCB-D134CD2F6E00}">
      <dgm:prSet/>
      <dgm:spPr/>
      <dgm:t>
        <a:bodyPr/>
        <a:lstStyle/>
        <a:p>
          <a:endParaRPr lang="en-US"/>
        </a:p>
      </dgm:t>
    </dgm:pt>
    <dgm:pt modelId="{F6603CCE-6F39-4158-ACFD-FBA2F87E3F51}">
      <dgm:prSet/>
      <dgm:spPr/>
      <dgm:t>
        <a:bodyPr/>
        <a:lstStyle/>
        <a:p>
          <a:r>
            <a:rPr lang="en-US" b="0" i="0" dirty="0">
              <a:solidFill>
                <a:schemeClr val="tx1"/>
              </a:solidFill>
            </a:rPr>
            <a:t>Improved quality of PSET provisioning </a:t>
          </a:r>
          <a:endParaRPr lang="en-US" dirty="0">
            <a:solidFill>
              <a:schemeClr val="tx1"/>
            </a:solidFill>
          </a:endParaRPr>
        </a:p>
      </dgm:t>
    </dgm:pt>
    <dgm:pt modelId="{A05B20BD-1107-49CC-A991-61FC0A6A6C4C}" type="parTrans" cxnId="{7BEEF321-68BF-44D7-9CBB-0D5818C0C7E9}">
      <dgm:prSet/>
      <dgm:spPr/>
      <dgm:t>
        <a:bodyPr/>
        <a:lstStyle/>
        <a:p>
          <a:endParaRPr lang="en-US"/>
        </a:p>
      </dgm:t>
    </dgm:pt>
    <dgm:pt modelId="{91880B30-4A10-4D88-B79D-814111A424D1}" type="sibTrans" cxnId="{7BEEF321-68BF-44D7-9CBB-0D5818C0C7E9}">
      <dgm:prSet/>
      <dgm:spPr/>
      <dgm:t>
        <a:bodyPr/>
        <a:lstStyle/>
        <a:p>
          <a:endParaRPr lang="en-US"/>
        </a:p>
      </dgm:t>
    </dgm:pt>
    <dgm:pt modelId="{591CD767-AB18-4168-8757-30AD46249F7B}">
      <dgm:prSet/>
      <dgm:spPr/>
      <dgm:t>
        <a:bodyPr/>
        <a:lstStyle/>
        <a:p>
          <a:r>
            <a:rPr lang="en-US" b="0" i="1" dirty="0">
              <a:solidFill>
                <a:schemeClr val="tx1"/>
              </a:solidFill>
            </a:rPr>
            <a:t>Proportion of university lecturers who hold doctoral degrees (gender, race, disability and age)</a:t>
          </a:r>
          <a:endParaRPr lang="en-US" dirty="0">
            <a:solidFill>
              <a:schemeClr val="tx1"/>
            </a:solidFill>
          </a:endParaRPr>
        </a:p>
      </dgm:t>
    </dgm:pt>
    <dgm:pt modelId="{FE831858-C982-45C7-92BC-4527C668BA2C}" type="parTrans" cxnId="{B4F70F10-74D9-479E-B5D8-3FB877F1C096}">
      <dgm:prSet/>
      <dgm:spPr/>
      <dgm:t>
        <a:bodyPr/>
        <a:lstStyle/>
        <a:p>
          <a:endParaRPr lang="en-US"/>
        </a:p>
      </dgm:t>
    </dgm:pt>
    <dgm:pt modelId="{EA944F97-84DE-4597-8899-F17A28C1F84C}" type="sibTrans" cxnId="{B4F70F10-74D9-479E-B5D8-3FB877F1C096}">
      <dgm:prSet/>
      <dgm:spPr/>
      <dgm:t>
        <a:bodyPr/>
        <a:lstStyle/>
        <a:p>
          <a:endParaRPr lang="en-US"/>
        </a:p>
      </dgm:t>
    </dgm:pt>
    <dgm:pt modelId="{F79170E5-413A-4FA6-8055-FB7502B501E0}">
      <dgm:prSet/>
      <dgm:spPr/>
      <dgm:t>
        <a:bodyPr/>
        <a:lstStyle/>
        <a:p>
          <a:r>
            <a:rPr lang="en-US" b="0" i="1" dirty="0">
              <a:solidFill>
                <a:schemeClr val="tx1"/>
              </a:solidFill>
            </a:rPr>
            <a:t># of emerging researcher grants to improve % of PhD qualified staff </a:t>
          </a:r>
          <a:endParaRPr lang="en-US" dirty="0">
            <a:solidFill>
              <a:schemeClr val="tx1"/>
            </a:solidFill>
          </a:endParaRPr>
        </a:p>
      </dgm:t>
    </dgm:pt>
    <dgm:pt modelId="{B8F6E7D6-112D-4B4D-8E11-5755E6D3CAF1}" type="parTrans" cxnId="{28E78A93-6ED8-4C97-86DB-76AFCBFC72C0}">
      <dgm:prSet/>
      <dgm:spPr/>
      <dgm:t>
        <a:bodyPr/>
        <a:lstStyle/>
        <a:p>
          <a:endParaRPr lang="en-US"/>
        </a:p>
      </dgm:t>
    </dgm:pt>
    <dgm:pt modelId="{66C98B48-A040-4862-AE07-F72920353316}" type="sibTrans" cxnId="{28E78A93-6ED8-4C97-86DB-76AFCBFC72C0}">
      <dgm:prSet/>
      <dgm:spPr/>
      <dgm:t>
        <a:bodyPr/>
        <a:lstStyle/>
        <a:p>
          <a:endParaRPr lang="en-US"/>
        </a:p>
      </dgm:t>
    </dgm:pt>
    <dgm:pt modelId="{969D30AA-0407-4C7C-B851-32D6436C5B63}">
      <dgm:prSet/>
      <dgm:spPr/>
      <dgm:t>
        <a:bodyPr/>
        <a:lstStyle/>
        <a:p>
          <a:r>
            <a:rPr lang="en-US" i="1" u="sng" dirty="0">
              <a:solidFill>
                <a:schemeClr val="tx1"/>
              </a:solidFill>
            </a:rPr>
            <a:t>AI, data analytics for the profiling of students </a:t>
          </a:r>
        </a:p>
      </dgm:t>
    </dgm:pt>
    <dgm:pt modelId="{BF681160-33DF-4A6D-A18E-5EAA09D86CC1}" type="parTrans" cxnId="{AE5A2B08-3CEA-4A08-8835-F737869C2B53}">
      <dgm:prSet/>
      <dgm:spPr/>
      <dgm:t>
        <a:bodyPr/>
        <a:lstStyle/>
        <a:p>
          <a:endParaRPr lang="en-US"/>
        </a:p>
      </dgm:t>
    </dgm:pt>
    <dgm:pt modelId="{941FACDD-52BC-496C-BFDD-CE068C41E0D8}" type="sibTrans" cxnId="{AE5A2B08-3CEA-4A08-8835-F737869C2B53}">
      <dgm:prSet/>
      <dgm:spPr/>
      <dgm:t>
        <a:bodyPr/>
        <a:lstStyle/>
        <a:p>
          <a:endParaRPr lang="en-US"/>
        </a:p>
      </dgm:t>
    </dgm:pt>
    <dgm:pt modelId="{2B45BA9A-C548-47DA-ACCF-9C8C3AC09B5B}" type="pres">
      <dgm:prSet presAssocID="{BB5F94D7-D158-43D8-AF56-8BB97F73485C}" presName="Name0" presStyleCnt="0">
        <dgm:presLayoutVars>
          <dgm:chPref val="1"/>
          <dgm:dir/>
          <dgm:animOne val="branch"/>
          <dgm:animLvl val="lvl"/>
          <dgm:resizeHandles/>
        </dgm:presLayoutVars>
      </dgm:prSet>
      <dgm:spPr/>
      <dgm:t>
        <a:bodyPr/>
        <a:lstStyle/>
        <a:p>
          <a:endParaRPr lang="en-US"/>
        </a:p>
      </dgm:t>
    </dgm:pt>
    <dgm:pt modelId="{028AFF81-1D5A-47DA-B8F4-AF826F06198E}" type="pres">
      <dgm:prSet presAssocID="{1558CF04-E23F-47A4-8BE6-7FAC329704F6}" presName="vertOne" presStyleCnt="0"/>
      <dgm:spPr/>
    </dgm:pt>
    <dgm:pt modelId="{BBB824C3-B3CC-4ADB-8AEE-8630EF682159}" type="pres">
      <dgm:prSet presAssocID="{1558CF04-E23F-47A4-8BE6-7FAC329704F6}" presName="txOne" presStyleLbl="node0" presStyleIdx="0" presStyleCnt="1">
        <dgm:presLayoutVars>
          <dgm:chPref val="3"/>
        </dgm:presLayoutVars>
      </dgm:prSet>
      <dgm:spPr/>
      <dgm:t>
        <a:bodyPr/>
        <a:lstStyle/>
        <a:p>
          <a:endParaRPr lang="en-US"/>
        </a:p>
      </dgm:t>
    </dgm:pt>
    <dgm:pt modelId="{DEC3CA7B-0EF9-45E1-880C-79D4E16528A7}" type="pres">
      <dgm:prSet presAssocID="{1558CF04-E23F-47A4-8BE6-7FAC329704F6}" presName="parTransOne" presStyleCnt="0"/>
      <dgm:spPr/>
    </dgm:pt>
    <dgm:pt modelId="{32114C47-0E27-4271-9BA1-CA11DA04A73F}" type="pres">
      <dgm:prSet presAssocID="{1558CF04-E23F-47A4-8BE6-7FAC329704F6}" presName="horzOne" presStyleCnt="0"/>
      <dgm:spPr/>
    </dgm:pt>
    <dgm:pt modelId="{DB58086C-9D9D-4A4C-BC07-D4ECB9E60C82}" type="pres">
      <dgm:prSet presAssocID="{41AE2A81-9BD6-45E1-AA2B-1F5BE4604A03}" presName="vertTwo" presStyleCnt="0"/>
      <dgm:spPr/>
    </dgm:pt>
    <dgm:pt modelId="{04F1EE5B-6053-49A9-BE37-35D5BD0B871A}" type="pres">
      <dgm:prSet presAssocID="{41AE2A81-9BD6-45E1-AA2B-1F5BE4604A03}" presName="txTwo" presStyleLbl="node2" presStyleIdx="0" presStyleCnt="3">
        <dgm:presLayoutVars>
          <dgm:chPref val="3"/>
        </dgm:presLayoutVars>
      </dgm:prSet>
      <dgm:spPr/>
      <dgm:t>
        <a:bodyPr/>
        <a:lstStyle/>
        <a:p>
          <a:endParaRPr lang="en-US"/>
        </a:p>
      </dgm:t>
    </dgm:pt>
    <dgm:pt modelId="{F9E22E97-0158-4DA8-BFC3-CB4E8A2E42C0}" type="pres">
      <dgm:prSet presAssocID="{41AE2A81-9BD6-45E1-AA2B-1F5BE4604A03}" presName="parTransTwo" presStyleCnt="0"/>
      <dgm:spPr/>
    </dgm:pt>
    <dgm:pt modelId="{5CBE994B-C6B9-4E58-A49B-CDBFDF895BEB}" type="pres">
      <dgm:prSet presAssocID="{41AE2A81-9BD6-45E1-AA2B-1F5BE4604A03}" presName="horzTwo" presStyleCnt="0"/>
      <dgm:spPr/>
    </dgm:pt>
    <dgm:pt modelId="{191868FF-2283-49A0-9131-7785C5775747}" type="pres">
      <dgm:prSet presAssocID="{7DD665A2-A736-4DA7-8ABB-78DF2C7DBE32}" presName="vertThree" presStyleCnt="0"/>
      <dgm:spPr/>
    </dgm:pt>
    <dgm:pt modelId="{6D923A05-C8AA-4696-BC9B-ADE0FC29D94A}" type="pres">
      <dgm:prSet presAssocID="{7DD665A2-A736-4DA7-8ABB-78DF2C7DBE32}" presName="txThree" presStyleLbl="node3" presStyleIdx="0" presStyleCnt="5">
        <dgm:presLayoutVars>
          <dgm:chPref val="3"/>
        </dgm:presLayoutVars>
      </dgm:prSet>
      <dgm:spPr/>
      <dgm:t>
        <a:bodyPr/>
        <a:lstStyle/>
        <a:p>
          <a:endParaRPr lang="en-US"/>
        </a:p>
      </dgm:t>
    </dgm:pt>
    <dgm:pt modelId="{2700D851-BA64-4059-BBE5-5D0A84200180}" type="pres">
      <dgm:prSet presAssocID="{7DD665A2-A736-4DA7-8ABB-78DF2C7DBE32}" presName="horzThree" presStyleCnt="0"/>
      <dgm:spPr/>
    </dgm:pt>
    <dgm:pt modelId="{6EB2AA2A-6FFA-460A-BB5A-91F3326A6946}" type="pres">
      <dgm:prSet presAssocID="{D3EBD5F1-269C-4D02-A888-7A1D72DC2157}" presName="sibSpaceThree" presStyleCnt="0"/>
      <dgm:spPr/>
    </dgm:pt>
    <dgm:pt modelId="{80FE32F9-3EEF-4AA3-8B55-5993A136FF3E}" type="pres">
      <dgm:prSet presAssocID="{3ACBEAD5-5332-4D7D-A911-BEF7CA0944DC}" presName="vertThree" presStyleCnt="0"/>
      <dgm:spPr/>
    </dgm:pt>
    <dgm:pt modelId="{C4A8A063-6AF2-4405-91B2-4E14B174DCBE}" type="pres">
      <dgm:prSet presAssocID="{3ACBEAD5-5332-4D7D-A911-BEF7CA0944DC}" presName="txThree" presStyleLbl="node3" presStyleIdx="1" presStyleCnt="5">
        <dgm:presLayoutVars>
          <dgm:chPref val="3"/>
        </dgm:presLayoutVars>
      </dgm:prSet>
      <dgm:spPr/>
      <dgm:t>
        <a:bodyPr/>
        <a:lstStyle/>
        <a:p>
          <a:endParaRPr lang="en-US"/>
        </a:p>
      </dgm:t>
    </dgm:pt>
    <dgm:pt modelId="{5BACA625-B815-4EAF-BEC3-831D5003EEFC}" type="pres">
      <dgm:prSet presAssocID="{3ACBEAD5-5332-4D7D-A911-BEF7CA0944DC}" presName="horzThree" presStyleCnt="0"/>
      <dgm:spPr/>
    </dgm:pt>
    <dgm:pt modelId="{FF1293A1-8435-4ACE-A693-A511503CA72E}" type="pres">
      <dgm:prSet presAssocID="{1DAFCCC0-B35E-431B-9857-6A97735DE6AC}" presName="sibSpaceTwo" presStyleCnt="0"/>
      <dgm:spPr/>
    </dgm:pt>
    <dgm:pt modelId="{467A5D01-7B89-4BCE-823C-E9987D0313FF}" type="pres">
      <dgm:prSet presAssocID="{F1C9866C-F4DA-4310-ACAB-51DA9DF0546B}" presName="vertTwo" presStyleCnt="0"/>
      <dgm:spPr/>
    </dgm:pt>
    <dgm:pt modelId="{B62D0D18-F07A-41A8-95B0-7E318A9D9322}" type="pres">
      <dgm:prSet presAssocID="{F1C9866C-F4DA-4310-ACAB-51DA9DF0546B}" presName="txTwo" presStyleLbl="node2" presStyleIdx="1" presStyleCnt="3">
        <dgm:presLayoutVars>
          <dgm:chPref val="3"/>
        </dgm:presLayoutVars>
      </dgm:prSet>
      <dgm:spPr/>
      <dgm:t>
        <a:bodyPr/>
        <a:lstStyle/>
        <a:p>
          <a:endParaRPr lang="en-US"/>
        </a:p>
      </dgm:t>
    </dgm:pt>
    <dgm:pt modelId="{2F840493-EA07-47EE-BDF4-F923CBA64222}" type="pres">
      <dgm:prSet presAssocID="{F1C9866C-F4DA-4310-ACAB-51DA9DF0546B}" presName="parTransTwo" presStyleCnt="0"/>
      <dgm:spPr/>
    </dgm:pt>
    <dgm:pt modelId="{47E5EBEB-C5D2-4FF8-810F-7D633D7BB037}" type="pres">
      <dgm:prSet presAssocID="{F1C9866C-F4DA-4310-ACAB-51DA9DF0546B}" presName="horzTwo" presStyleCnt="0"/>
      <dgm:spPr/>
    </dgm:pt>
    <dgm:pt modelId="{7A38B773-B33F-435F-9591-4E4DD8DC0813}" type="pres">
      <dgm:prSet presAssocID="{969D30AA-0407-4C7C-B851-32D6436C5B63}" presName="vertThree" presStyleCnt="0"/>
      <dgm:spPr/>
    </dgm:pt>
    <dgm:pt modelId="{5A8F2E9C-E22A-4D9F-9350-8E566F97ACB3}" type="pres">
      <dgm:prSet presAssocID="{969D30AA-0407-4C7C-B851-32D6436C5B63}" presName="txThree" presStyleLbl="node3" presStyleIdx="2" presStyleCnt="5">
        <dgm:presLayoutVars>
          <dgm:chPref val="3"/>
        </dgm:presLayoutVars>
      </dgm:prSet>
      <dgm:spPr/>
      <dgm:t>
        <a:bodyPr/>
        <a:lstStyle/>
        <a:p>
          <a:endParaRPr lang="en-US"/>
        </a:p>
      </dgm:t>
    </dgm:pt>
    <dgm:pt modelId="{85009362-0734-44A9-94F6-D6FF492627C3}" type="pres">
      <dgm:prSet presAssocID="{969D30AA-0407-4C7C-B851-32D6436C5B63}" presName="horzThree" presStyleCnt="0"/>
      <dgm:spPr/>
    </dgm:pt>
    <dgm:pt modelId="{5CDAC533-DA71-486D-85B2-87783461226C}" type="pres">
      <dgm:prSet presAssocID="{A1D9EB94-6988-4CBC-9F59-6A73DEC0302D}" presName="sibSpaceTwo" presStyleCnt="0"/>
      <dgm:spPr/>
    </dgm:pt>
    <dgm:pt modelId="{A1F01564-0C1D-4758-9EA7-F4B7252C3680}" type="pres">
      <dgm:prSet presAssocID="{F6603CCE-6F39-4158-ACFD-FBA2F87E3F51}" presName="vertTwo" presStyleCnt="0"/>
      <dgm:spPr/>
    </dgm:pt>
    <dgm:pt modelId="{7110ED51-E4E4-43CE-A157-64F0C44F5825}" type="pres">
      <dgm:prSet presAssocID="{F6603CCE-6F39-4158-ACFD-FBA2F87E3F51}" presName="txTwo" presStyleLbl="node2" presStyleIdx="2" presStyleCnt="3">
        <dgm:presLayoutVars>
          <dgm:chPref val="3"/>
        </dgm:presLayoutVars>
      </dgm:prSet>
      <dgm:spPr/>
      <dgm:t>
        <a:bodyPr/>
        <a:lstStyle/>
        <a:p>
          <a:endParaRPr lang="en-US"/>
        </a:p>
      </dgm:t>
    </dgm:pt>
    <dgm:pt modelId="{A730460F-2D10-4DFA-8E11-2907B4E54A74}" type="pres">
      <dgm:prSet presAssocID="{F6603CCE-6F39-4158-ACFD-FBA2F87E3F51}" presName="parTransTwo" presStyleCnt="0"/>
      <dgm:spPr/>
    </dgm:pt>
    <dgm:pt modelId="{9A568130-0559-411E-B797-F8579A59DDFC}" type="pres">
      <dgm:prSet presAssocID="{F6603CCE-6F39-4158-ACFD-FBA2F87E3F51}" presName="horzTwo" presStyleCnt="0"/>
      <dgm:spPr/>
    </dgm:pt>
    <dgm:pt modelId="{1AF3FFAD-7A00-41C7-B8C2-8194E12DB90D}" type="pres">
      <dgm:prSet presAssocID="{591CD767-AB18-4168-8757-30AD46249F7B}" presName="vertThree" presStyleCnt="0"/>
      <dgm:spPr/>
    </dgm:pt>
    <dgm:pt modelId="{FD39BA2C-FC32-4301-A8B4-4262A47423D0}" type="pres">
      <dgm:prSet presAssocID="{591CD767-AB18-4168-8757-30AD46249F7B}" presName="txThree" presStyleLbl="node3" presStyleIdx="3" presStyleCnt="5">
        <dgm:presLayoutVars>
          <dgm:chPref val="3"/>
        </dgm:presLayoutVars>
      </dgm:prSet>
      <dgm:spPr/>
      <dgm:t>
        <a:bodyPr/>
        <a:lstStyle/>
        <a:p>
          <a:endParaRPr lang="en-US"/>
        </a:p>
      </dgm:t>
    </dgm:pt>
    <dgm:pt modelId="{82C3A182-CA19-4DAE-B53D-9EC287A70723}" type="pres">
      <dgm:prSet presAssocID="{591CD767-AB18-4168-8757-30AD46249F7B}" presName="horzThree" presStyleCnt="0"/>
      <dgm:spPr/>
    </dgm:pt>
    <dgm:pt modelId="{6F8B5BD3-3E7F-426E-BE81-23A3EFBE5FDF}" type="pres">
      <dgm:prSet presAssocID="{EA944F97-84DE-4597-8899-F17A28C1F84C}" presName="sibSpaceThree" presStyleCnt="0"/>
      <dgm:spPr/>
    </dgm:pt>
    <dgm:pt modelId="{3B5A00D6-879C-4EAA-BB3B-17D2D2E8DECE}" type="pres">
      <dgm:prSet presAssocID="{F79170E5-413A-4FA6-8055-FB7502B501E0}" presName="vertThree" presStyleCnt="0"/>
      <dgm:spPr/>
    </dgm:pt>
    <dgm:pt modelId="{8D1E7A1B-50C9-435A-AC63-27E419AFF87A}" type="pres">
      <dgm:prSet presAssocID="{F79170E5-413A-4FA6-8055-FB7502B501E0}" presName="txThree" presStyleLbl="node3" presStyleIdx="4" presStyleCnt="5">
        <dgm:presLayoutVars>
          <dgm:chPref val="3"/>
        </dgm:presLayoutVars>
      </dgm:prSet>
      <dgm:spPr/>
      <dgm:t>
        <a:bodyPr/>
        <a:lstStyle/>
        <a:p>
          <a:endParaRPr lang="en-US"/>
        </a:p>
      </dgm:t>
    </dgm:pt>
    <dgm:pt modelId="{FC0DE3C3-9DE2-4F0D-A5D9-DCCFAC0D2CDE}" type="pres">
      <dgm:prSet presAssocID="{F79170E5-413A-4FA6-8055-FB7502B501E0}" presName="horzThree" presStyleCnt="0"/>
      <dgm:spPr/>
    </dgm:pt>
  </dgm:ptLst>
  <dgm:cxnLst>
    <dgm:cxn modelId="{28E78A93-6ED8-4C97-86DB-76AFCBFC72C0}" srcId="{F6603CCE-6F39-4158-ACFD-FBA2F87E3F51}" destId="{F79170E5-413A-4FA6-8055-FB7502B501E0}" srcOrd="1" destOrd="0" parTransId="{B8F6E7D6-112D-4B4D-8E11-5755E6D3CAF1}" sibTransId="{66C98B48-A040-4862-AE07-F72920353316}"/>
    <dgm:cxn modelId="{AE5A2B08-3CEA-4A08-8835-F737869C2B53}" srcId="{F1C9866C-F4DA-4310-ACAB-51DA9DF0546B}" destId="{969D30AA-0407-4C7C-B851-32D6436C5B63}" srcOrd="0" destOrd="0" parTransId="{BF681160-33DF-4A6D-A18E-5EAA09D86CC1}" sibTransId="{941FACDD-52BC-496C-BFDD-CE068C41E0D8}"/>
    <dgm:cxn modelId="{8C1FD5F5-293B-4CA4-9FB5-DA96B374751C}" srcId="{BB5F94D7-D158-43D8-AF56-8BB97F73485C}" destId="{1558CF04-E23F-47A4-8BE6-7FAC329704F6}" srcOrd="0" destOrd="0" parTransId="{34D265A9-285E-4E49-9B26-3A138ACCDF22}" sibTransId="{D95DE027-193E-4DB4-809D-F742C5ABCD3F}"/>
    <dgm:cxn modelId="{7BEEF321-68BF-44D7-9CBB-0D5818C0C7E9}" srcId="{1558CF04-E23F-47A4-8BE6-7FAC329704F6}" destId="{F6603CCE-6F39-4158-ACFD-FBA2F87E3F51}" srcOrd="2" destOrd="0" parTransId="{A05B20BD-1107-49CC-A991-61FC0A6A6C4C}" sibTransId="{91880B30-4A10-4D88-B79D-814111A424D1}"/>
    <dgm:cxn modelId="{0CEA87C6-6C7B-4BDA-A82C-E64C6DC1489E}" type="presOf" srcId="{F1C9866C-F4DA-4310-ACAB-51DA9DF0546B}" destId="{B62D0D18-F07A-41A8-95B0-7E318A9D9322}" srcOrd="0" destOrd="0" presId="urn:microsoft.com/office/officeart/2005/8/layout/hierarchy4"/>
    <dgm:cxn modelId="{13C5230F-11AF-4BD2-9926-1C2B1CD47F65}" type="presOf" srcId="{7DD665A2-A736-4DA7-8ABB-78DF2C7DBE32}" destId="{6D923A05-C8AA-4696-BC9B-ADE0FC29D94A}" srcOrd="0" destOrd="0" presId="urn:microsoft.com/office/officeart/2005/8/layout/hierarchy4"/>
    <dgm:cxn modelId="{C61AD75D-B311-437C-8DB7-318AF884DA8B}" srcId="{41AE2A81-9BD6-45E1-AA2B-1F5BE4604A03}" destId="{3ACBEAD5-5332-4D7D-A911-BEF7CA0944DC}" srcOrd="1" destOrd="0" parTransId="{44E091C6-B6DE-4F37-B030-197313DD6353}" sibTransId="{98703E33-C1BE-4B59-901A-A00627572ACD}"/>
    <dgm:cxn modelId="{09E78BDB-B136-41A8-AA27-0516E549F102}" srcId="{1558CF04-E23F-47A4-8BE6-7FAC329704F6}" destId="{41AE2A81-9BD6-45E1-AA2B-1F5BE4604A03}" srcOrd="0" destOrd="0" parTransId="{97B49EB6-C69C-496F-AC19-3A2A5F722A72}" sibTransId="{1DAFCCC0-B35E-431B-9857-6A97735DE6AC}"/>
    <dgm:cxn modelId="{F630AA68-3F64-4D30-ADB3-AC6D03BEE48F}" type="presOf" srcId="{969D30AA-0407-4C7C-B851-32D6436C5B63}" destId="{5A8F2E9C-E22A-4D9F-9350-8E566F97ACB3}" srcOrd="0" destOrd="0" presId="urn:microsoft.com/office/officeart/2005/8/layout/hierarchy4"/>
    <dgm:cxn modelId="{A17BBF05-0CD1-4E7C-86A1-FE8CB0B458DF}" type="presOf" srcId="{1558CF04-E23F-47A4-8BE6-7FAC329704F6}" destId="{BBB824C3-B3CC-4ADB-8AEE-8630EF682159}" srcOrd="0" destOrd="0" presId="urn:microsoft.com/office/officeart/2005/8/layout/hierarchy4"/>
    <dgm:cxn modelId="{E16C016C-88DB-40F7-A295-44E5895F43E0}" srcId="{41AE2A81-9BD6-45E1-AA2B-1F5BE4604A03}" destId="{7DD665A2-A736-4DA7-8ABB-78DF2C7DBE32}" srcOrd="0" destOrd="0" parTransId="{842B0200-9BC7-431D-8C17-3A3841E06C0D}" sibTransId="{D3EBD5F1-269C-4D02-A888-7A1D72DC2157}"/>
    <dgm:cxn modelId="{E495089A-8B15-4121-BCBB-246D0C25856D}" type="presOf" srcId="{F79170E5-413A-4FA6-8055-FB7502B501E0}" destId="{8D1E7A1B-50C9-435A-AC63-27E419AFF87A}" srcOrd="0" destOrd="0" presId="urn:microsoft.com/office/officeart/2005/8/layout/hierarchy4"/>
    <dgm:cxn modelId="{4F28E9F0-72A7-4935-9BD1-C009230C6D24}" type="presOf" srcId="{3ACBEAD5-5332-4D7D-A911-BEF7CA0944DC}" destId="{C4A8A063-6AF2-4405-91B2-4E14B174DCBE}" srcOrd="0" destOrd="0" presId="urn:microsoft.com/office/officeart/2005/8/layout/hierarchy4"/>
    <dgm:cxn modelId="{B4F70F10-74D9-479E-B5D8-3FB877F1C096}" srcId="{F6603CCE-6F39-4158-ACFD-FBA2F87E3F51}" destId="{591CD767-AB18-4168-8757-30AD46249F7B}" srcOrd="0" destOrd="0" parTransId="{FE831858-C982-45C7-92BC-4527C668BA2C}" sibTransId="{EA944F97-84DE-4597-8899-F17A28C1F84C}"/>
    <dgm:cxn modelId="{995162DA-E30A-4D06-827A-8875405D84D4}" type="presOf" srcId="{591CD767-AB18-4168-8757-30AD46249F7B}" destId="{FD39BA2C-FC32-4301-A8B4-4262A47423D0}" srcOrd="0" destOrd="0" presId="urn:microsoft.com/office/officeart/2005/8/layout/hierarchy4"/>
    <dgm:cxn modelId="{35F4FFC8-8EC7-4223-BFCB-D134CD2F6E00}" srcId="{1558CF04-E23F-47A4-8BE6-7FAC329704F6}" destId="{F1C9866C-F4DA-4310-ACAB-51DA9DF0546B}" srcOrd="1" destOrd="0" parTransId="{99E02537-E756-40B0-910E-D0D53000844E}" sibTransId="{A1D9EB94-6988-4CBC-9F59-6A73DEC0302D}"/>
    <dgm:cxn modelId="{B3722FA8-C3B7-497C-A7ED-C99FE481F61B}" type="presOf" srcId="{BB5F94D7-D158-43D8-AF56-8BB97F73485C}" destId="{2B45BA9A-C548-47DA-ACCF-9C8C3AC09B5B}" srcOrd="0" destOrd="0" presId="urn:microsoft.com/office/officeart/2005/8/layout/hierarchy4"/>
    <dgm:cxn modelId="{1CF04550-2CE6-40F6-BDE3-35C3624C4B4B}" type="presOf" srcId="{F6603CCE-6F39-4158-ACFD-FBA2F87E3F51}" destId="{7110ED51-E4E4-43CE-A157-64F0C44F5825}" srcOrd="0" destOrd="0" presId="urn:microsoft.com/office/officeart/2005/8/layout/hierarchy4"/>
    <dgm:cxn modelId="{EA8CCE0B-3C11-483A-8F34-E923A875C2B1}" type="presOf" srcId="{41AE2A81-9BD6-45E1-AA2B-1F5BE4604A03}" destId="{04F1EE5B-6053-49A9-BE37-35D5BD0B871A}" srcOrd="0" destOrd="0" presId="urn:microsoft.com/office/officeart/2005/8/layout/hierarchy4"/>
    <dgm:cxn modelId="{43CDA7E0-62E3-4537-92D9-E603395E58F0}" type="presParOf" srcId="{2B45BA9A-C548-47DA-ACCF-9C8C3AC09B5B}" destId="{028AFF81-1D5A-47DA-B8F4-AF826F06198E}" srcOrd="0" destOrd="0" presId="urn:microsoft.com/office/officeart/2005/8/layout/hierarchy4"/>
    <dgm:cxn modelId="{8418D89C-8986-482F-AA3F-BA47009BA627}" type="presParOf" srcId="{028AFF81-1D5A-47DA-B8F4-AF826F06198E}" destId="{BBB824C3-B3CC-4ADB-8AEE-8630EF682159}" srcOrd="0" destOrd="0" presId="urn:microsoft.com/office/officeart/2005/8/layout/hierarchy4"/>
    <dgm:cxn modelId="{FD81A17A-E916-41E1-87B1-3616D9090AD0}" type="presParOf" srcId="{028AFF81-1D5A-47DA-B8F4-AF826F06198E}" destId="{DEC3CA7B-0EF9-45E1-880C-79D4E16528A7}" srcOrd="1" destOrd="0" presId="urn:microsoft.com/office/officeart/2005/8/layout/hierarchy4"/>
    <dgm:cxn modelId="{F87CA5FB-10B7-4DA3-9B4C-CED549A73A4A}" type="presParOf" srcId="{028AFF81-1D5A-47DA-B8F4-AF826F06198E}" destId="{32114C47-0E27-4271-9BA1-CA11DA04A73F}" srcOrd="2" destOrd="0" presId="urn:microsoft.com/office/officeart/2005/8/layout/hierarchy4"/>
    <dgm:cxn modelId="{A0E8E273-F4FB-4E28-A9CA-1E82863A6599}" type="presParOf" srcId="{32114C47-0E27-4271-9BA1-CA11DA04A73F}" destId="{DB58086C-9D9D-4A4C-BC07-D4ECB9E60C82}" srcOrd="0" destOrd="0" presId="urn:microsoft.com/office/officeart/2005/8/layout/hierarchy4"/>
    <dgm:cxn modelId="{0B186A40-99DD-47ED-8386-AD81F99F5014}" type="presParOf" srcId="{DB58086C-9D9D-4A4C-BC07-D4ECB9E60C82}" destId="{04F1EE5B-6053-49A9-BE37-35D5BD0B871A}" srcOrd="0" destOrd="0" presId="urn:microsoft.com/office/officeart/2005/8/layout/hierarchy4"/>
    <dgm:cxn modelId="{3BC6AAC2-763A-4DE3-B53A-29F0C95553C4}" type="presParOf" srcId="{DB58086C-9D9D-4A4C-BC07-D4ECB9E60C82}" destId="{F9E22E97-0158-4DA8-BFC3-CB4E8A2E42C0}" srcOrd="1" destOrd="0" presId="urn:microsoft.com/office/officeart/2005/8/layout/hierarchy4"/>
    <dgm:cxn modelId="{529F27B8-D97A-48FC-B71A-C38CCFDBE771}" type="presParOf" srcId="{DB58086C-9D9D-4A4C-BC07-D4ECB9E60C82}" destId="{5CBE994B-C6B9-4E58-A49B-CDBFDF895BEB}" srcOrd="2" destOrd="0" presId="urn:microsoft.com/office/officeart/2005/8/layout/hierarchy4"/>
    <dgm:cxn modelId="{614D7EDC-3482-43C2-A1BE-C72BF5084CE7}" type="presParOf" srcId="{5CBE994B-C6B9-4E58-A49B-CDBFDF895BEB}" destId="{191868FF-2283-49A0-9131-7785C5775747}" srcOrd="0" destOrd="0" presId="urn:microsoft.com/office/officeart/2005/8/layout/hierarchy4"/>
    <dgm:cxn modelId="{0496BB1F-3CA4-470E-8D90-1CBC2A9AA066}" type="presParOf" srcId="{191868FF-2283-49A0-9131-7785C5775747}" destId="{6D923A05-C8AA-4696-BC9B-ADE0FC29D94A}" srcOrd="0" destOrd="0" presId="urn:microsoft.com/office/officeart/2005/8/layout/hierarchy4"/>
    <dgm:cxn modelId="{6CDFA81A-E9AE-4AEA-AD8C-AADFB627BF98}" type="presParOf" srcId="{191868FF-2283-49A0-9131-7785C5775747}" destId="{2700D851-BA64-4059-BBE5-5D0A84200180}" srcOrd="1" destOrd="0" presId="urn:microsoft.com/office/officeart/2005/8/layout/hierarchy4"/>
    <dgm:cxn modelId="{18EF1BEF-1E41-490A-AF24-1E0210590BF5}" type="presParOf" srcId="{5CBE994B-C6B9-4E58-A49B-CDBFDF895BEB}" destId="{6EB2AA2A-6FFA-460A-BB5A-91F3326A6946}" srcOrd="1" destOrd="0" presId="urn:microsoft.com/office/officeart/2005/8/layout/hierarchy4"/>
    <dgm:cxn modelId="{E54AB418-0DEE-4B0C-966D-37ABCE07F212}" type="presParOf" srcId="{5CBE994B-C6B9-4E58-A49B-CDBFDF895BEB}" destId="{80FE32F9-3EEF-4AA3-8B55-5993A136FF3E}" srcOrd="2" destOrd="0" presId="urn:microsoft.com/office/officeart/2005/8/layout/hierarchy4"/>
    <dgm:cxn modelId="{9DD17485-C6D1-42D3-8EAD-E95D05F2DB4F}" type="presParOf" srcId="{80FE32F9-3EEF-4AA3-8B55-5993A136FF3E}" destId="{C4A8A063-6AF2-4405-91B2-4E14B174DCBE}" srcOrd="0" destOrd="0" presId="urn:microsoft.com/office/officeart/2005/8/layout/hierarchy4"/>
    <dgm:cxn modelId="{2DB70DCA-4896-4B7E-87ED-A349762F6265}" type="presParOf" srcId="{80FE32F9-3EEF-4AA3-8B55-5993A136FF3E}" destId="{5BACA625-B815-4EAF-BEC3-831D5003EEFC}" srcOrd="1" destOrd="0" presId="urn:microsoft.com/office/officeart/2005/8/layout/hierarchy4"/>
    <dgm:cxn modelId="{4324766C-3E22-4FB7-BB0B-1F540EC1A0E5}" type="presParOf" srcId="{32114C47-0E27-4271-9BA1-CA11DA04A73F}" destId="{FF1293A1-8435-4ACE-A693-A511503CA72E}" srcOrd="1" destOrd="0" presId="urn:microsoft.com/office/officeart/2005/8/layout/hierarchy4"/>
    <dgm:cxn modelId="{0AE145A7-8A6E-455C-8BE3-23F539A275F5}" type="presParOf" srcId="{32114C47-0E27-4271-9BA1-CA11DA04A73F}" destId="{467A5D01-7B89-4BCE-823C-E9987D0313FF}" srcOrd="2" destOrd="0" presId="urn:microsoft.com/office/officeart/2005/8/layout/hierarchy4"/>
    <dgm:cxn modelId="{E0887068-59FF-48F9-B980-A4583F0D76EB}" type="presParOf" srcId="{467A5D01-7B89-4BCE-823C-E9987D0313FF}" destId="{B62D0D18-F07A-41A8-95B0-7E318A9D9322}" srcOrd="0" destOrd="0" presId="urn:microsoft.com/office/officeart/2005/8/layout/hierarchy4"/>
    <dgm:cxn modelId="{A6943C68-9C6A-4CDB-BC47-0CE90E21B83B}" type="presParOf" srcId="{467A5D01-7B89-4BCE-823C-E9987D0313FF}" destId="{2F840493-EA07-47EE-BDF4-F923CBA64222}" srcOrd="1" destOrd="0" presId="urn:microsoft.com/office/officeart/2005/8/layout/hierarchy4"/>
    <dgm:cxn modelId="{ECD4EE7A-E05D-4859-9005-F50DB573080B}" type="presParOf" srcId="{467A5D01-7B89-4BCE-823C-E9987D0313FF}" destId="{47E5EBEB-C5D2-4FF8-810F-7D633D7BB037}" srcOrd="2" destOrd="0" presId="urn:microsoft.com/office/officeart/2005/8/layout/hierarchy4"/>
    <dgm:cxn modelId="{3F9F6AAC-0833-401E-8CF5-3A0AE9767608}" type="presParOf" srcId="{47E5EBEB-C5D2-4FF8-810F-7D633D7BB037}" destId="{7A38B773-B33F-435F-9591-4E4DD8DC0813}" srcOrd="0" destOrd="0" presId="urn:microsoft.com/office/officeart/2005/8/layout/hierarchy4"/>
    <dgm:cxn modelId="{BF159805-493E-43E4-B3F9-3E2F464B740F}" type="presParOf" srcId="{7A38B773-B33F-435F-9591-4E4DD8DC0813}" destId="{5A8F2E9C-E22A-4D9F-9350-8E566F97ACB3}" srcOrd="0" destOrd="0" presId="urn:microsoft.com/office/officeart/2005/8/layout/hierarchy4"/>
    <dgm:cxn modelId="{41927059-1C05-4397-8F70-722ACACC8755}" type="presParOf" srcId="{7A38B773-B33F-435F-9591-4E4DD8DC0813}" destId="{85009362-0734-44A9-94F6-D6FF492627C3}" srcOrd="1" destOrd="0" presId="urn:microsoft.com/office/officeart/2005/8/layout/hierarchy4"/>
    <dgm:cxn modelId="{4EF8CE7F-A180-4225-8318-01AF9487FD92}" type="presParOf" srcId="{32114C47-0E27-4271-9BA1-CA11DA04A73F}" destId="{5CDAC533-DA71-486D-85B2-87783461226C}" srcOrd="3" destOrd="0" presId="urn:microsoft.com/office/officeart/2005/8/layout/hierarchy4"/>
    <dgm:cxn modelId="{D8544D22-78EA-4CFC-B656-13DF8B77D641}" type="presParOf" srcId="{32114C47-0E27-4271-9BA1-CA11DA04A73F}" destId="{A1F01564-0C1D-4758-9EA7-F4B7252C3680}" srcOrd="4" destOrd="0" presId="urn:microsoft.com/office/officeart/2005/8/layout/hierarchy4"/>
    <dgm:cxn modelId="{C20B4BB6-B6BC-461B-BE08-24F7F7538448}" type="presParOf" srcId="{A1F01564-0C1D-4758-9EA7-F4B7252C3680}" destId="{7110ED51-E4E4-43CE-A157-64F0C44F5825}" srcOrd="0" destOrd="0" presId="urn:microsoft.com/office/officeart/2005/8/layout/hierarchy4"/>
    <dgm:cxn modelId="{48A2F9B2-AD20-4EB9-AC9E-6ABB2984325A}" type="presParOf" srcId="{A1F01564-0C1D-4758-9EA7-F4B7252C3680}" destId="{A730460F-2D10-4DFA-8E11-2907B4E54A74}" srcOrd="1" destOrd="0" presId="urn:microsoft.com/office/officeart/2005/8/layout/hierarchy4"/>
    <dgm:cxn modelId="{F781E928-810D-4B2E-87AA-8B7947600CCC}" type="presParOf" srcId="{A1F01564-0C1D-4758-9EA7-F4B7252C3680}" destId="{9A568130-0559-411E-B797-F8579A59DDFC}" srcOrd="2" destOrd="0" presId="urn:microsoft.com/office/officeart/2005/8/layout/hierarchy4"/>
    <dgm:cxn modelId="{30884834-6823-4249-930C-D585A1C06289}" type="presParOf" srcId="{9A568130-0559-411E-B797-F8579A59DDFC}" destId="{1AF3FFAD-7A00-41C7-B8C2-8194E12DB90D}" srcOrd="0" destOrd="0" presId="urn:microsoft.com/office/officeart/2005/8/layout/hierarchy4"/>
    <dgm:cxn modelId="{15910702-5F43-4B97-B6BE-354E62144CD8}" type="presParOf" srcId="{1AF3FFAD-7A00-41C7-B8C2-8194E12DB90D}" destId="{FD39BA2C-FC32-4301-A8B4-4262A47423D0}" srcOrd="0" destOrd="0" presId="urn:microsoft.com/office/officeart/2005/8/layout/hierarchy4"/>
    <dgm:cxn modelId="{02D86D3D-A682-4B51-BD74-36B7CD06E1B8}" type="presParOf" srcId="{1AF3FFAD-7A00-41C7-B8C2-8194E12DB90D}" destId="{82C3A182-CA19-4DAE-B53D-9EC287A70723}" srcOrd="1" destOrd="0" presId="urn:microsoft.com/office/officeart/2005/8/layout/hierarchy4"/>
    <dgm:cxn modelId="{BB5EDDC1-F2DB-4ACA-80C5-4D633860147A}" type="presParOf" srcId="{9A568130-0559-411E-B797-F8579A59DDFC}" destId="{6F8B5BD3-3E7F-426E-BE81-23A3EFBE5FDF}" srcOrd="1" destOrd="0" presId="urn:microsoft.com/office/officeart/2005/8/layout/hierarchy4"/>
    <dgm:cxn modelId="{6BA82718-5340-439E-A3F7-162C877BECD3}" type="presParOf" srcId="{9A568130-0559-411E-B797-F8579A59DDFC}" destId="{3B5A00D6-879C-4EAA-BB3B-17D2D2E8DECE}" srcOrd="2" destOrd="0" presId="urn:microsoft.com/office/officeart/2005/8/layout/hierarchy4"/>
    <dgm:cxn modelId="{A9784B29-4F72-449B-B157-0A003895A28A}" type="presParOf" srcId="{3B5A00D6-879C-4EAA-BB3B-17D2D2E8DECE}" destId="{8D1E7A1B-50C9-435A-AC63-27E419AFF87A}" srcOrd="0" destOrd="0" presId="urn:microsoft.com/office/officeart/2005/8/layout/hierarchy4"/>
    <dgm:cxn modelId="{8DEDF781-608E-4F40-8041-E0813C81E871}" type="presParOf" srcId="{3B5A00D6-879C-4EAA-BB3B-17D2D2E8DECE}" destId="{FC0DE3C3-9DE2-4F0D-A5D9-DCCFAC0D2CD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164C62-DDFF-4151-B4C2-E5E14F9BDC7A}" type="doc">
      <dgm:prSet loTypeId="urn:microsoft.com/office/officeart/2005/8/layout/hierarchy4" loCatId="hierarchy" qsTypeId="urn:microsoft.com/office/officeart/2005/8/quickstyle/simple1" qsCatId="simple" csTypeId="urn:microsoft.com/office/officeart/2005/8/colors/accent2_4" csCatId="accent2" phldr="1"/>
      <dgm:spPr/>
      <dgm:t>
        <a:bodyPr/>
        <a:lstStyle/>
        <a:p>
          <a:endParaRPr lang="en-US"/>
        </a:p>
      </dgm:t>
    </dgm:pt>
    <dgm:pt modelId="{0F134917-CC3D-4608-B6C4-0DBFC6AF4A6C}">
      <dgm:prSet/>
      <dgm:spPr/>
      <dgm:t>
        <a:bodyPr/>
        <a:lstStyle/>
        <a:p>
          <a:r>
            <a:rPr lang="en-ZA" b="1" i="0" dirty="0">
              <a:solidFill>
                <a:schemeClr val="tx1"/>
              </a:solidFill>
            </a:rPr>
            <a:t>Priority 3- Education, </a:t>
          </a:r>
          <a:r>
            <a:rPr lang="en-ZA" b="1" i="0" u="sng" dirty="0">
              <a:solidFill>
                <a:schemeClr val="tx1"/>
              </a:solidFill>
            </a:rPr>
            <a:t>Skills </a:t>
          </a:r>
          <a:r>
            <a:rPr lang="en-ZA" b="1" i="0" dirty="0">
              <a:solidFill>
                <a:schemeClr val="tx1"/>
              </a:solidFill>
            </a:rPr>
            <a:t>and Health</a:t>
          </a:r>
          <a:endParaRPr lang="en-US" dirty="0">
            <a:solidFill>
              <a:schemeClr val="tx1"/>
            </a:solidFill>
          </a:endParaRPr>
        </a:p>
      </dgm:t>
    </dgm:pt>
    <dgm:pt modelId="{1E3BFE14-01C2-429A-A95E-75FCEC02FAFD}" type="parTrans" cxnId="{08F0BAEE-AF1D-4F1C-A222-5C0FB6225720}">
      <dgm:prSet/>
      <dgm:spPr/>
      <dgm:t>
        <a:bodyPr/>
        <a:lstStyle/>
        <a:p>
          <a:endParaRPr lang="en-US"/>
        </a:p>
      </dgm:t>
    </dgm:pt>
    <dgm:pt modelId="{81BFFB38-910B-4B51-BD00-D3C947926D1F}" type="sibTrans" cxnId="{08F0BAEE-AF1D-4F1C-A222-5C0FB6225720}">
      <dgm:prSet/>
      <dgm:spPr/>
      <dgm:t>
        <a:bodyPr/>
        <a:lstStyle/>
        <a:p>
          <a:endParaRPr lang="en-US"/>
        </a:p>
      </dgm:t>
    </dgm:pt>
    <dgm:pt modelId="{DA1C10EC-85BA-4388-8001-37D9B6DC3D73}">
      <dgm:prSet/>
      <dgm:spPr/>
      <dgm:t>
        <a:bodyPr/>
        <a:lstStyle/>
        <a:p>
          <a:r>
            <a:rPr lang="en-US" b="0" i="0" dirty="0">
              <a:solidFill>
                <a:schemeClr val="tx1"/>
              </a:solidFill>
            </a:rPr>
            <a:t>A responsive PSET system </a:t>
          </a:r>
          <a:endParaRPr lang="en-US" dirty="0">
            <a:solidFill>
              <a:schemeClr val="tx1"/>
            </a:solidFill>
          </a:endParaRPr>
        </a:p>
      </dgm:t>
    </dgm:pt>
    <dgm:pt modelId="{F781C457-1400-409A-A675-E963F9774A60}" type="parTrans" cxnId="{1A989E9A-EDE9-4267-9EBA-69D1393CCECD}">
      <dgm:prSet/>
      <dgm:spPr/>
      <dgm:t>
        <a:bodyPr/>
        <a:lstStyle/>
        <a:p>
          <a:endParaRPr lang="en-US"/>
        </a:p>
      </dgm:t>
    </dgm:pt>
    <dgm:pt modelId="{BBB08D52-59A8-4D05-BAB7-5BB8073A7333}" type="sibTrans" cxnId="{1A989E9A-EDE9-4267-9EBA-69D1393CCECD}">
      <dgm:prSet/>
      <dgm:spPr/>
      <dgm:t>
        <a:bodyPr/>
        <a:lstStyle/>
        <a:p>
          <a:endParaRPr lang="en-US"/>
        </a:p>
      </dgm:t>
    </dgm:pt>
    <dgm:pt modelId="{415C5BAE-74E7-4257-BAD3-15BD0AD51921}">
      <dgm:prSet/>
      <dgm:spPr/>
      <dgm:t>
        <a:bodyPr/>
        <a:lstStyle/>
        <a:p>
          <a:r>
            <a:rPr lang="en-US" b="0" i="1" dirty="0">
              <a:solidFill>
                <a:schemeClr val="tx1"/>
              </a:solidFill>
            </a:rPr>
            <a:t># of users from the education and research sector supported through SANReN</a:t>
          </a:r>
          <a:endParaRPr lang="en-US" i="1" dirty="0">
            <a:solidFill>
              <a:schemeClr val="tx1"/>
            </a:solidFill>
          </a:endParaRPr>
        </a:p>
      </dgm:t>
    </dgm:pt>
    <dgm:pt modelId="{C600D1E2-305A-4AE3-9984-1EC11915D0CF}" type="parTrans" cxnId="{A6DACEC8-C61F-44E4-A8F3-5AF775FE5647}">
      <dgm:prSet/>
      <dgm:spPr/>
      <dgm:t>
        <a:bodyPr/>
        <a:lstStyle/>
        <a:p>
          <a:endParaRPr lang="en-US"/>
        </a:p>
      </dgm:t>
    </dgm:pt>
    <dgm:pt modelId="{0BEE7C65-9A0F-4C9E-8753-866BE8778FAB}" type="sibTrans" cxnId="{A6DACEC8-C61F-44E4-A8F3-5AF775FE5647}">
      <dgm:prSet/>
      <dgm:spPr/>
      <dgm:t>
        <a:bodyPr/>
        <a:lstStyle/>
        <a:p>
          <a:endParaRPr lang="en-US"/>
        </a:p>
      </dgm:t>
    </dgm:pt>
    <dgm:pt modelId="{B7115915-6446-4DD3-8EE6-0438FB2ED2CC}">
      <dgm:prSet/>
      <dgm:spPr/>
      <dgm:t>
        <a:bodyPr/>
        <a:lstStyle/>
        <a:p>
          <a:r>
            <a:rPr lang="en-US" b="0" i="1" dirty="0">
              <a:solidFill>
                <a:schemeClr val="tx1"/>
              </a:solidFill>
            </a:rPr>
            <a:t># of graduates and students placed in DSI funded work opportunities</a:t>
          </a:r>
          <a:endParaRPr lang="en-US" i="1" dirty="0">
            <a:solidFill>
              <a:schemeClr val="tx1"/>
            </a:solidFill>
          </a:endParaRPr>
        </a:p>
      </dgm:t>
    </dgm:pt>
    <dgm:pt modelId="{E910300D-81CC-4FBD-82FE-03C5C47D6E7B}" type="parTrans" cxnId="{5BDC1EA7-DFA6-47D8-9CE6-AFAB836ABCE5}">
      <dgm:prSet/>
      <dgm:spPr/>
      <dgm:t>
        <a:bodyPr/>
        <a:lstStyle/>
        <a:p>
          <a:endParaRPr lang="en-US"/>
        </a:p>
      </dgm:t>
    </dgm:pt>
    <dgm:pt modelId="{DBECC0AF-FB3E-437B-9B14-3241B71A80C9}" type="sibTrans" cxnId="{5BDC1EA7-DFA6-47D8-9CE6-AFAB836ABCE5}">
      <dgm:prSet/>
      <dgm:spPr/>
      <dgm:t>
        <a:bodyPr/>
        <a:lstStyle/>
        <a:p>
          <a:endParaRPr lang="en-US"/>
        </a:p>
      </dgm:t>
    </dgm:pt>
    <dgm:pt modelId="{36252362-646C-426A-AB1B-B960468B2F50}">
      <dgm:prSet/>
      <dgm:spPr/>
      <dgm:t>
        <a:bodyPr/>
        <a:lstStyle/>
        <a:p>
          <a:r>
            <a:rPr lang="en-US" b="0" i="1" dirty="0">
              <a:solidFill>
                <a:schemeClr val="tx1"/>
              </a:solidFill>
            </a:rPr>
            <a:t># of IP awareness sessions in TVET colleges </a:t>
          </a:r>
          <a:endParaRPr lang="en-US" i="1" dirty="0">
            <a:solidFill>
              <a:schemeClr val="tx1"/>
            </a:solidFill>
          </a:endParaRPr>
        </a:p>
      </dgm:t>
    </dgm:pt>
    <dgm:pt modelId="{D0206C6C-16C1-4EC4-B104-9009D1A51CF6}" type="parTrans" cxnId="{747A2DAA-5774-40DE-92DD-F2FE0CE859FF}">
      <dgm:prSet/>
      <dgm:spPr/>
      <dgm:t>
        <a:bodyPr/>
        <a:lstStyle/>
        <a:p>
          <a:endParaRPr lang="en-US"/>
        </a:p>
      </dgm:t>
    </dgm:pt>
    <dgm:pt modelId="{CE88E894-4330-4B92-83B6-7450FA88E7B8}" type="sibTrans" cxnId="{747A2DAA-5774-40DE-92DD-F2FE0CE859FF}">
      <dgm:prSet/>
      <dgm:spPr/>
      <dgm:t>
        <a:bodyPr/>
        <a:lstStyle/>
        <a:p>
          <a:endParaRPr lang="en-US"/>
        </a:p>
      </dgm:t>
    </dgm:pt>
    <dgm:pt modelId="{C7DAEC17-D256-48A1-B8F5-88180AA467DE}">
      <dgm:prSet/>
      <dgm:spPr/>
      <dgm:t>
        <a:bodyPr/>
        <a:lstStyle/>
        <a:p>
          <a:r>
            <a:rPr lang="en-US" b="0" i="1" dirty="0">
              <a:solidFill>
                <a:schemeClr val="tx1"/>
              </a:solidFill>
            </a:rPr>
            <a:t># of people reached through outreach, awareness and training programmes in priority sciences </a:t>
          </a:r>
          <a:endParaRPr lang="en-US" i="1" dirty="0">
            <a:solidFill>
              <a:schemeClr val="tx1"/>
            </a:solidFill>
          </a:endParaRPr>
        </a:p>
      </dgm:t>
    </dgm:pt>
    <dgm:pt modelId="{63269EB1-18C5-4924-8B7A-88165D8A2FEC}" type="parTrans" cxnId="{A028D636-FE62-4956-8BC2-82395A74EC86}">
      <dgm:prSet/>
      <dgm:spPr/>
      <dgm:t>
        <a:bodyPr/>
        <a:lstStyle/>
        <a:p>
          <a:endParaRPr lang="en-US"/>
        </a:p>
      </dgm:t>
    </dgm:pt>
    <dgm:pt modelId="{DE07FB98-B5C6-41E8-8E07-4028AEF83B84}" type="sibTrans" cxnId="{A028D636-FE62-4956-8BC2-82395A74EC86}">
      <dgm:prSet/>
      <dgm:spPr/>
      <dgm:t>
        <a:bodyPr/>
        <a:lstStyle/>
        <a:p>
          <a:endParaRPr lang="en-US"/>
        </a:p>
      </dgm:t>
    </dgm:pt>
    <dgm:pt modelId="{486FC31F-3223-4552-AE5E-6911FD9F6769}" type="pres">
      <dgm:prSet presAssocID="{6D164C62-DDFF-4151-B4C2-E5E14F9BDC7A}" presName="Name0" presStyleCnt="0">
        <dgm:presLayoutVars>
          <dgm:chPref val="1"/>
          <dgm:dir/>
          <dgm:animOne val="branch"/>
          <dgm:animLvl val="lvl"/>
          <dgm:resizeHandles/>
        </dgm:presLayoutVars>
      </dgm:prSet>
      <dgm:spPr/>
      <dgm:t>
        <a:bodyPr/>
        <a:lstStyle/>
        <a:p>
          <a:endParaRPr lang="en-US"/>
        </a:p>
      </dgm:t>
    </dgm:pt>
    <dgm:pt modelId="{DAC1ECCE-173B-4E3F-BE97-3BD1016C6225}" type="pres">
      <dgm:prSet presAssocID="{0F134917-CC3D-4608-B6C4-0DBFC6AF4A6C}" presName="vertOne" presStyleCnt="0"/>
      <dgm:spPr/>
    </dgm:pt>
    <dgm:pt modelId="{8ECE140F-EEDC-4676-8BF9-8FB5BAE81CAE}" type="pres">
      <dgm:prSet presAssocID="{0F134917-CC3D-4608-B6C4-0DBFC6AF4A6C}" presName="txOne" presStyleLbl="node0" presStyleIdx="0" presStyleCnt="1">
        <dgm:presLayoutVars>
          <dgm:chPref val="3"/>
        </dgm:presLayoutVars>
      </dgm:prSet>
      <dgm:spPr/>
      <dgm:t>
        <a:bodyPr/>
        <a:lstStyle/>
        <a:p>
          <a:endParaRPr lang="en-US"/>
        </a:p>
      </dgm:t>
    </dgm:pt>
    <dgm:pt modelId="{E511FF9F-19D9-4CE9-AC99-BD1B9DF2FC59}" type="pres">
      <dgm:prSet presAssocID="{0F134917-CC3D-4608-B6C4-0DBFC6AF4A6C}" presName="parTransOne" presStyleCnt="0"/>
      <dgm:spPr/>
    </dgm:pt>
    <dgm:pt modelId="{780A247C-83D7-47C1-870E-C02CFBE52270}" type="pres">
      <dgm:prSet presAssocID="{0F134917-CC3D-4608-B6C4-0DBFC6AF4A6C}" presName="horzOne" presStyleCnt="0"/>
      <dgm:spPr/>
    </dgm:pt>
    <dgm:pt modelId="{F8DA3702-E619-432B-B161-E210C71C8519}" type="pres">
      <dgm:prSet presAssocID="{DA1C10EC-85BA-4388-8001-37D9B6DC3D73}" presName="vertTwo" presStyleCnt="0"/>
      <dgm:spPr/>
    </dgm:pt>
    <dgm:pt modelId="{6D13828E-27AC-45FB-BEDC-5D5AB58DAA2A}" type="pres">
      <dgm:prSet presAssocID="{DA1C10EC-85BA-4388-8001-37D9B6DC3D73}" presName="txTwo" presStyleLbl="node2" presStyleIdx="0" presStyleCnt="1">
        <dgm:presLayoutVars>
          <dgm:chPref val="3"/>
        </dgm:presLayoutVars>
      </dgm:prSet>
      <dgm:spPr/>
      <dgm:t>
        <a:bodyPr/>
        <a:lstStyle/>
        <a:p>
          <a:endParaRPr lang="en-US"/>
        </a:p>
      </dgm:t>
    </dgm:pt>
    <dgm:pt modelId="{02423AC2-5EF9-4697-A4F7-8001FA528BA1}" type="pres">
      <dgm:prSet presAssocID="{DA1C10EC-85BA-4388-8001-37D9B6DC3D73}" presName="parTransTwo" presStyleCnt="0"/>
      <dgm:spPr/>
    </dgm:pt>
    <dgm:pt modelId="{0FE5C906-8AD0-46CD-9456-CBB45CB47904}" type="pres">
      <dgm:prSet presAssocID="{DA1C10EC-85BA-4388-8001-37D9B6DC3D73}" presName="horzTwo" presStyleCnt="0"/>
      <dgm:spPr/>
    </dgm:pt>
    <dgm:pt modelId="{C5A122DB-8DDF-420D-AA15-4C8A8B5BE11E}" type="pres">
      <dgm:prSet presAssocID="{415C5BAE-74E7-4257-BAD3-15BD0AD51921}" presName="vertThree" presStyleCnt="0"/>
      <dgm:spPr/>
    </dgm:pt>
    <dgm:pt modelId="{7D136F38-3BBB-4B31-87A8-4C2B27E8AFDA}" type="pres">
      <dgm:prSet presAssocID="{415C5BAE-74E7-4257-BAD3-15BD0AD51921}" presName="txThree" presStyleLbl="node3" presStyleIdx="0" presStyleCnt="4">
        <dgm:presLayoutVars>
          <dgm:chPref val="3"/>
        </dgm:presLayoutVars>
      </dgm:prSet>
      <dgm:spPr/>
      <dgm:t>
        <a:bodyPr/>
        <a:lstStyle/>
        <a:p>
          <a:endParaRPr lang="en-US"/>
        </a:p>
      </dgm:t>
    </dgm:pt>
    <dgm:pt modelId="{B20E4777-BC9A-4459-B741-991CD49F90BB}" type="pres">
      <dgm:prSet presAssocID="{415C5BAE-74E7-4257-BAD3-15BD0AD51921}" presName="horzThree" presStyleCnt="0"/>
      <dgm:spPr/>
    </dgm:pt>
    <dgm:pt modelId="{DAA0ABC6-7143-42C7-97E2-A50F791D663B}" type="pres">
      <dgm:prSet presAssocID="{0BEE7C65-9A0F-4C9E-8753-866BE8778FAB}" presName="sibSpaceThree" presStyleCnt="0"/>
      <dgm:spPr/>
    </dgm:pt>
    <dgm:pt modelId="{2D26925F-DA63-4071-AA60-E1D7C5D0D2CA}" type="pres">
      <dgm:prSet presAssocID="{B7115915-6446-4DD3-8EE6-0438FB2ED2CC}" presName="vertThree" presStyleCnt="0"/>
      <dgm:spPr/>
    </dgm:pt>
    <dgm:pt modelId="{0883B17D-F3C3-4A90-A6B4-598E5E1624CC}" type="pres">
      <dgm:prSet presAssocID="{B7115915-6446-4DD3-8EE6-0438FB2ED2CC}" presName="txThree" presStyleLbl="node3" presStyleIdx="1" presStyleCnt="4">
        <dgm:presLayoutVars>
          <dgm:chPref val="3"/>
        </dgm:presLayoutVars>
      </dgm:prSet>
      <dgm:spPr/>
      <dgm:t>
        <a:bodyPr/>
        <a:lstStyle/>
        <a:p>
          <a:endParaRPr lang="en-US"/>
        </a:p>
      </dgm:t>
    </dgm:pt>
    <dgm:pt modelId="{893AA6C3-4EDF-41B7-B13E-5B2F500F8AD0}" type="pres">
      <dgm:prSet presAssocID="{B7115915-6446-4DD3-8EE6-0438FB2ED2CC}" presName="horzThree" presStyleCnt="0"/>
      <dgm:spPr/>
    </dgm:pt>
    <dgm:pt modelId="{96064C9D-1190-4F73-88E0-A98A79C912E3}" type="pres">
      <dgm:prSet presAssocID="{DBECC0AF-FB3E-437B-9B14-3241B71A80C9}" presName="sibSpaceThree" presStyleCnt="0"/>
      <dgm:spPr/>
    </dgm:pt>
    <dgm:pt modelId="{6C12D084-777B-43D9-B43A-BE8E7F3CCE34}" type="pres">
      <dgm:prSet presAssocID="{36252362-646C-426A-AB1B-B960468B2F50}" presName="vertThree" presStyleCnt="0"/>
      <dgm:spPr/>
    </dgm:pt>
    <dgm:pt modelId="{7D73038A-7E09-49CE-8D34-B4D801FA369F}" type="pres">
      <dgm:prSet presAssocID="{36252362-646C-426A-AB1B-B960468B2F50}" presName="txThree" presStyleLbl="node3" presStyleIdx="2" presStyleCnt="4">
        <dgm:presLayoutVars>
          <dgm:chPref val="3"/>
        </dgm:presLayoutVars>
      </dgm:prSet>
      <dgm:spPr/>
      <dgm:t>
        <a:bodyPr/>
        <a:lstStyle/>
        <a:p>
          <a:endParaRPr lang="en-US"/>
        </a:p>
      </dgm:t>
    </dgm:pt>
    <dgm:pt modelId="{ACEB65C5-EF50-4147-ADE0-5F06423084FF}" type="pres">
      <dgm:prSet presAssocID="{36252362-646C-426A-AB1B-B960468B2F50}" presName="horzThree" presStyleCnt="0"/>
      <dgm:spPr/>
    </dgm:pt>
    <dgm:pt modelId="{E66B7909-71D5-462A-A489-72084C550E2B}" type="pres">
      <dgm:prSet presAssocID="{CE88E894-4330-4B92-83B6-7450FA88E7B8}" presName="sibSpaceThree" presStyleCnt="0"/>
      <dgm:spPr/>
    </dgm:pt>
    <dgm:pt modelId="{7356F7B9-E59E-4DB8-AAA1-406F8FD820BD}" type="pres">
      <dgm:prSet presAssocID="{C7DAEC17-D256-48A1-B8F5-88180AA467DE}" presName="vertThree" presStyleCnt="0"/>
      <dgm:spPr/>
    </dgm:pt>
    <dgm:pt modelId="{59B8CB16-7E40-4D15-A4EB-2D530B75683C}" type="pres">
      <dgm:prSet presAssocID="{C7DAEC17-D256-48A1-B8F5-88180AA467DE}" presName="txThree" presStyleLbl="node3" presStyleIdx="3" presStyleCnt="4">
        <dgm:presLayoutVars>
          <dgm:chPref val="3"/>
        </dgm:presLayoutVars>
      </dgm:prSet>
      <dgm:spPr/>
      <dgm:t>
        <a:bodyPr/>
        <a:lstStyle/>
        <a:p>
          <a:endParaRPr lang="en-US"/>
        </a:p>
      </dgm:t>
    </dgm:pt>
    <dgm:pt modelId="{A8F7EECD-4DC3-4255-8A51-CF420211D8F8}" type="pres">
      <dgm:prSet presAssocID="{C7DAEC17-D256-48A1-B8F5-88180AA467DE}" presName="horzThree" presStyleCnt="0"/>
      <dgm:spPr/>
    </dgm:pt>
  </dgm:ptLst>
  <dgm:cxnLst>
    <dgm:cxn modelId="{A028D636-FE62-4956-8BC2-82395A74EC86}" srcId="{DA1C10EC-85BA-4388-8001-37D9B6DC3D73}" destId="{C7DAEC17-D256-48A1-B8F5-88180AA467DE}" srcOrd="3" destOrd="0" parTransId="{63269EB1-18C5-4924-8B7A-88165D8A2FEC}" sibTransId="{DE07FB98-B5C6-41E8-8E07-4028AEF83B84}"/>
    <dgm:cxn modelId="{A30DF45E-85F1-429E-99AF-D34F39C58404}" type="presOf" srcId="{0F134917-CC3D-4608-B6C4-0DBFC6AF4A6C}" destId="{8ECE140F-EEDC-4676-8BF9-8FB5BAE81CAE}" srcOrd="0" destOrd="0" presId="urn:microsoft.com/office/officeart/2005/8/layout/hierarchy4"/>
    <dgm:cxn modelId="{0FE13CCD-4F98-4F39-B0CF-EF59EF438E28}" type="presOf" srcId="{36252362-646C-426A-AB1B-B960468B2F50}" destId="{7D73038A-7E09-49CE-8D34-B4D801FA369F}" srcOrd="0" destOrd="0" presId="urn:microsoft.com/office/officeart/2005/8/layout/hierarchy4"/>
    <dgm:cxn modelId="{8C7B1CC4-F0A5-45A6-A36F-41BB2A31F19B}" type="presOf" srcId="{B7115915-6446-4DD3-8EE6-0438FB2ED2CC}" destId="{0883B17D-F3C3-4A90-A6B4-598E5E1624CC}" srcOrd="0" destOrd="0" presId="urn:microsoft.com/office/officeart/2005/8/layout/hierarchy4"/>
    <dgm:cxn modelId="{747A2DAA-5774-40DE-92DD-F2FE0CE859FF}" srcId="{DA1C10EC-85BA-4388-8001-37D9B6DC3D73}" destId="{36252362-646C-426A-AB1B-B960468B2F50}" srcOrd="2" destOrd="0" parTransId="{D0206C6C-16C1-4EC4-B104-9009D1A51CF6}" sibTransId="{CE88E894-4330-4B92-83B6-7450FA88E7B8}"/>
    <dgm:cxn modelId="{17208342-A164-4107-BEBC-C9B1660CBA3E}" type="presOf" srcId="{6D164C62-DDFF-4151-B4C2-E5E14F9BDC7A}" destId="{486FC31F-3223-4552-AE5E-6911FD9F6769}" srcOrd="0" destOrd="0" presId="urn:microsoft.com/office/officeart/2005/8/layout/hierarchy4"/>
    <dgm:cxn modelId="{5BDC1EA7-DFA6-47D8-9CE6-AFAB836ABCE5}" srcId="{DA1C10EC-85BA-4388-8001-37D9B6DC3D73}" destId="{B7115915-6446-4DD3-8EE6-0438FB2ED2CC}" srcOrd="1" destOrd="0" parTransId="{E910300D-81CC-4FBD-82FE-03C5C47D6E7B}" sibTransId="{DBECC0AF-FB3E-437B-9B14-3241B71A80C9}"/>
    <dgm:cxn modelId="{08F0BAEE-AF1D-4F1C-A222-5C0FB6225720}" srcId="{6D164C62-DDFF-4151-B4C2-E5E14F9BDC7A}" destId="{0F134917-CC3D-4608-B6C4-0DBFC6AF4A6C}" srcOrd="0" destOrd="0" parTransId="{1E3BFE14-01C2-429A-A95E-75FCEC02FAFD}" sibTransId="{81BFFB38-910B-4B51-BD00-D3C947926D1F}"/>
    <dgm:cxn modelId="{A6DACEC8-C61F-44E4-A8F3-5AF775FE5647}" srcId="{DA1C10EC-85BA-4388-8001-37D9B6DC3D73}" destId="{415C5BAE-74E7-4257-BAD3-15BD0AD51921}" srcOrd="0" destOrd="0" parTransId="{C600D1E2-305A-4AE3-9984-1EC11915D0CF}" sibTransId="{0BEE7C65-9A0F-4C9E-8753-866BE8778FAB}"/>
    <dgm:cxn modelId="{50819616-F4BB-420F-A0CF-E8F12AF01B39}" type="presOf" srcId="{DA1C10EC-85BA-4388-8001-37D9B6DC3D73}" destId="{6D13828E-27AC-45FB-BEDC-5D5AB58DAA2A}" srcOrd="0" destOrd="0" presId="urn:microsoft.com/office/officeart/2005/8/layout/hierarchy4"/>
    <dgm:cxn modelId="{1A989E9A-EDE9-4267-9EBA-69D1393CCECD}" srcId="{0F134917-CC3D-4608-B6C4-0DBFC6AF4A6C}" destId="{DA1C10EC-85BA-4388-8001-37D9B6DC3D73}" srcOrd="0" destOrd="0" parTransId="{F781C457-1400-409A-A675-E963F9774A60}" sibTransId="{BBB08D52-59A8-4D05-BAB7-5BB8073A7333}"/>
    <dgm:cxn modelId="{C667E139-D320-44E6-AE62-5B7028774746}" type="presOf" srcId="{415C5BAE-74E7-4257-BAD3-15BD0AD51921}" destId="{7D136F38-3BBB-4B31-87A8-4C2B27E8AFDA}" srcOrd="0" destOrd="0" presId="urn:microsoft.com/office/officeart/2005/8/layout/hierarchy4"/>
    <dgm:cxn modelId="{0991275D-EC09-4E09-8B4E-4A120CE63B88}" type="presOf" srcId="{C7DAEC17-D256-48A1-B8F5-88180AA467DE}" destId="{59B8CB16-7E40-4D15-A4EB-2D530B75683C}" srcOrd="0" destOrd="0" presId="urn:microsoft.com/office/officeart/2005/8/layout/hierarchy4"/>
    <dgm:cxn modelId="{9C9368AE-6017-4A29-927B-4BBD8B865952}" type="presParOf" srcId="{486FC31F-3223-4552-AE5E-6911FD9F6769}" destId="{DAC1ECCE-173B-4E3F-BE97-3BD1016C6225}" srcOrd="0" destOrd="0" presId="urn:microsoft.com/office/officeart/2005/8/layout/hierarchy4"/>
    <dgm:cxn modelId="{26EDCC57-A54E-4C9F-BEAF-2FF795EA4130}" type="presParOf" srcId="{DAC1ECCE-173B-4E3F-BE97-3BD1016C6225}" destId="{8ECE140F-EEDC-4676-8BF9-8FB5BAE81CAE}" srcOrd="0" destOrd="0" presId="urn:microsoft.com/office/officeart/2005/8/layout/hierarchy4"/>
    <dgm:cxn modelId="{5BBAA40D-0E49-44DD-8576-71784CCF8CAD}" type="presParOf" srcId="{DAC1ECCE-173B-4E3F-BE97-3BD1016C6225}" destId="{E511FF9F-19D9-4CE9-AC99-BD1B9DF2FC59}" srcOrd="1" destOrd="0" presId="urn:microsoft.com/office/officeart/2005/8/layout/hierarchy4"/>
    <dgm:cxn modelId="{EE3231DA-FB7E-4B0E-81DE-772D25C1FA14}" type="presParOf" srcId="{DAC1ECCE-173B-4E3F-BE97-3BD1016C6225}" destId="{780A247C-83D7-47C1-870E-C02CFBE52270}" srcOrd="2" destOrd="0" presId="urn:microsoft.com/office/officeart/2005/8/layout/hierarchy4"/>
    <dgm:cxn modelId="{290EE424-5436-4AC8-A8D8-840D9DB36016}" type="presParOf" srcId="{780A247C-83D7-47C1-870E-C02CFBE52270}" destId="{F8DA3702-E619-432B-B161-E210C71C8519}" srcOrd="0" destOrd="0" presId="urn:microsoft.com/office/officeart/2005/8/layout/hierarchy4"/>
    <dgm:cxn modelId="{B1558FFC-3D42-4D74-BC27-A565EA8B57AA}" type="presParOf" srcId="{F8DA3702-E619-432B-B161-E210C71C8519}" destId="{6D13828E-27AC-45FB-BEDC-5D5AB58DAA2A}" srcOrd="0" destOrd="0" presId="urn:microsoft.com/office/officeart/2005/8/layout/hierarchy4"/>
    <dgm:cxn modelId="{15A4D75A-4E8D-4A9F-B6C5-215FA6AA3A3F}" type="presParOf" srcId="{F8DA3702-E619-432B-B161-E210C71C8519}" destId="{02423AC2-5EF9-4697-A4F7-8001FA528BA1}" srcOrd="1" destOrd="0" presId="urn:microsoft.com/office/officeart/2005/8/layout/hierarchy4"/>
    <dgm:cxn modelId="{B212B76B-2DEB-4F14-B8F4-CC4A09FB651C}" type="presParOf" srcId="{F8DA3702-E619-432B-B161-E210C71C8519}" destId="{0FE5C906-8AD0-46CD-9456-CBB45CB47904}" srcOrd="2" destOrd="0" presId="urn:microsoft.com/office/officeart/2005/8/layout/hierarchy4"/>
    <dgm:cxn modelId="{9CDE4324-9C30-4C11-97DC-F00C4E837C00}" type="presParOf" srcId="{0FE5C906-8AD0-46CD-9456-CBB45CB47904}" destId="{C5A122DB-8DDF-420D-AA15-4C8A8B5BE11E}" srcOrd="0" destOrd="0" presId="urn:microsoft.com/office/officeart/2005/8/layout/hierarchy4"/>
    <dgm:cxn modelId="{ED56DF10-A7C8-4849-9EA6-AADBB766CCBB}" type="presParOf" srcId="{C5A122DB-8DDF-420D-AA15-4C8A8B5BE11E}" destId="{7D136F38-3BBB-4B31-87A8-4C2B27E8AFDA}" srcOrd="0" destOrd="0" presId="urn:microsoft.com/office/officeart/2005/8/layout/hierarchy4"/>
    <dgm:cxn modelId="{EE4CF5DC-597E-4E0F-BF4B-F872115B0E78}" type="presParOf" srcId="{C5A122DB-8DDF-420D-AA15-4C8A8B5BE11E}" destId="{B20E4777-BC9A-4459-B741-991CD49F90BB}" srcOrd="1" destOrd="0" presId="urn:microsoft.com/office/officeart/2005/8/layout/hierarchy4"/>
    <dgm:cxn modelId="{0A3A946A-9FFE-42F9-99A4-4F340DC5111C}" type="presParOf" srcId="{0FE5C906-8AD0-46CD-9456-CBB45CB47904}" destId="{DAA0ABC6-7143-42C7-97E2-A50F791D663B}" srcOrd="1" destOrd="0" presId="urn:microsoft.com/office/officeart/2005/8/layout/hierarchy4"/>
    <dgm:cxn modelId="{272A97B0-066C-4B8D-B27A-44AA0892BA4D}" type="presParOf" srcId="{0FE5C906-8AD0-46CD-9456-CBB45CB47904}" destId="{2D26925F-DA63-4071-AA60-E1D7C5D0D2CA}" srcOrd="2" destOrd="0" presId="urn:microsoft.com/office/officeart/2005/8/layout/hierarchy4"/>
    <dgm:cxn modelId="{A54CA957-37C3-4AD6-B7E2-5C333AEBD9F2}" type="presParOf" srcId="{2D26925F-DA63-4071-AA60-E1D7C5D0D2CA}" destId="{0883B17D-F3C3-4A90-A6B4-598E5E1624CC}" srcOrd="0" destOrd="0" presId="urn:microsoft.com/office/officeart/2005/8/layout/hierarchy4"/>
    <dgm:cxn modelId="{466CAE97-562A-43B0-8716-AF0C78B1680B}" type="presParOf" srcId="{2D26925F-DA63-4071-AA60-E1D7C5D0D2CA}" destId="{893AA6C3-4EDF-41B7-B13E-5B2F500F8AD0}" srcOrd="1" destOrd="0" presId="urn:microsoft.com/office/officeart/2005/8/layout/hierarchy4"/>
    <dgm:cxn modelId="{39415F39-92BB-4B47-A6B4-DFC05E7CEAFA}" type="presParOf" srcId="{0FE5C906-8AD0-46CD-9456-CBB45CB47904}" destId="{96064C9D-1190-4F73-88E0-A98A79C912E3}" srcOrd="3" destOrd="0" presId="urn:microsoft.com/office/officeart/2005/8/layout/hierarchy4"/>
    <dgm:cxn modelId="{98A0F332-AEB3-4EAE-AE62-75045EE16FB1}" type="presParOf" srcId="{0FE5C906-8AD0-46CD-9456-CBB45CB47904}" destId="{6C12D084-777B-43D9-B43A-BE8E7F3CCE34}" srcOrd="4" destOrd="0" presId="urn:microsoft.com/office/officeart/2005/8/layout/hierarchy4"/>
    <dgm:cxn modelId="{1060B31C-799B-47C2-9568-199D1A888729}" type="presParOf" srcId="{6C12D084-777B-43D9-B43A-BE8E7F3CCE34}" destId="{7D73038A-7E09-49CE-8D34-B4D801FA369F}" srcOrd="0" destOrd="0" presId="urn:microsoft.com/office/officeart/2005/8/layout/hierarchy4"/>
    <dgm:cxn modelId="{5052496A-E7FD-4F18-9D68-306A3C5DE61C}" type="presParOf" srcId="{6C12D084-777B-43D9-B43A-BE8E7F3CCE34}" destId="{ACEB65C5-EF50-4147-ADE0-5F06423084FF}" srcOrd="1" destOrd="0" presId="urn:microsoft.com/office/officeart/2005/8/layout/hierarchy4"/>
    <dgm:cxn modelId="{798E4E0B-26B1-4411-BBCA-5F9703B9723D}" type="presParOf" srcId="{0FE5C906-8AD0-46CD-9456-CBB45CB47904}" destId="{E66B7909-71D5-462A-A489-72084C550E2B}" srcOrd="5" destOrd="0" presId="urn:microsoft.com/office/officeart/2005/8/layout/hierarchy4"/>
    <dgm:cxn modelId="{185CCD02-D203-4316-83A7-0450AA561958}" type="presParOf" srcId="{0FE5C906-8AD0-46CD-9456-CBB45CB47904}" destId="{7356F7B9-E59E-4DB8-AAA1-406F8FD820BD}" srcOrd="6" destOrd="0" presId="urn:microsoft.com/office/officeart/2005/8/layout/hierarchy4"/>
    <dgm:cxn modelId="{00F6944A-AD2F-441E-AE7B-708F55C65CC7}" type="presParOf" srcId="{7356F7B9-E59E-4DB8-AAA1-406F8FD820BD}" destId="{59B8CB16-7E40-4D15-A4EB-2D530B75683C}" srcOrd="0" destOrd="0" presId="urn:microsoft.com/office/officeart/2005/8/layout/hierarchy4"/>
    <dgm:cxn modelId="{A4BC8BA0-A329-43E1-B9D6-1E05F6222061}" type="presParOf" srcId="{7356F7B9-E59E-4DB8-AAA1-406F8FD820BD}" destId="{A8F7EECD-4DC3-4255-8A51-CF420211D8F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05D406-D848-49E4-B0B7-D852CF404A41}"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US"/>
        </a:p>
      </dgm:t>
    </dgm:pt>
    <dgm:pt modelId="{0EE63134-E1F0-4442-8C67-AD9C12A2EA3F}">
      <dgm:prSet custT="1"/>
      <dgm:spPr>
        <a:ln>
          <a:solidFill>
            <a:schemeClr val="accent6">
              <a:lumMod val="75000"/>
            </a:schemeClr>
          </a:solidFill>
        </a:ln>
      </dgm:spPr>
      <dgm:t>
        <a:bodyPr/>
        <a:lstStyle/>
        <a:p>
          <a:r>
            <a:rPr lang="en-US" sz="2200" b="1" i="0" dirty="0">
              <a:solidFill>
                <a:schemeClr val="tx1"/>
              </a:solidFill>
            </a:rPr>
            <a:t>Industrialisation: </a:t>
          </a:r>
          <a:r>
            <a:rPr lang="en-US" sz="2200" b="0" i="0" dirty="0">
              <a:solidFill>
                <a:schemeClr val="tx1"/>
              </a:solidFill>
            </a:rPr>
            <a:t>Masterplans and social compacts for national priority sectors</a:t>
          </a:r>
          <a:endParaRPr lang="en-US" sz="2200" dirty="0">
            <a:solidFill>
              <a:schemeClr val="tx1"/>
            </a:solidFill>
          </a:endParaRPr>
        </a:p>
      </dgm:t>
    </dgm:pt>
    <dgm:pt modelId="{0AA4EF6D-BC67-4D02-9667-1FF0FDBB1481}" type="parTrans" cxnId="{9A8D8D72-1B1D-4E1F-B287-6FE0C1569482}">
      <dgm:prSet/>
      <dgm:spPr/>
      <dgm:t>
        <a:bodyPr/>
        <a:lstStyle/>
        <a:p>
          <a:endParaRPr lang="en-US"/>
        </a:p>
      </dgm:t>
    </dgm:pt>
    <dgm:pt modelId="{1C2AD8DF-93AD-4C5B-897B-7CF19FA37EC8}" type="sibTrans" cxnId="{9A8D8D72-1B1D-4E1F-B287-6FE0C1569482}">
      <dgm:prSet/>
      <dgm:spPr>
        <a:solidFill>
          <a:schemeClr val="accent6">
            <a:lumMod val="75000"/>
            <a:alpha val="90000"/>
          </a:schemeClr>
        </a:solidFill>
      </dgm:spPr>
      <dgm:t>
        <a:bodyPr/>
        <a:lstStyle/>
        <a:p>
          <a:endParaRPr lang="en-US" dirty="0"/>
        </a:p>
      </dgm:t>
    </dgm:pt>
    <dgm:pt modelId="{A733C2BD-7A13-4622-8F0D-3B91E3A95EFB}">
      <dgm:prSet custT="1"/>
      <dgm:spPr>
        <a:ln>
          <a:solidFill>
            <a:schemeClr val="accent6">
              <a:lumMod val="75000"/>
            </a:schemeClr>
          </a:solidFill>
        </a:ln>
      </dgm:spPr>
      <dgm:t>
        <a:bodyPr/>
        <a:lstStyle/>
        <a:p>
          <a:r>
            <a:rPr lang="en-US" sz="2200" b="1" i="0" dirty="0">
              <a:solidFill>
                <a:schemeClr val="tx1"/>
              </a:solidFill>
            </a:rPr>
            <a:t>Investment and infrastructure</a:t>
          </a:r>
          <a:r>
            <a:rPr lang="en-US" sz="2200" b="0" i="0" dirty="0">
              <a:solidFill>
                <a:schemeClr val="tx1"/>
              </a:solidFill>
            </a:rPr>
            <a:t>: leveraging private investment and expanding infrastructure</a:t>
          </a:r>
          <a:endParaRPr lang="en-US" sz="2200" dirty="0">
            <a:solidFill>
              <a:schemeClr val="tx1"/>
            </a:solidFill>
          </a:endParaRPr>
        </a:p>
      </dgm:t>
    </dgm:pt>
    <dgm:pt modelId="{17F988FA-858F-406B-BC73-A8944A53A1E2}" type="parTrans" cxnId="{15F6DA18-58FA-41B9-8D6D-110A5420E281}">
      <dgm:prSet/>
      <dgm:spPr/>
      <dgm:t>
        <a:bodyPr/>
        <a:lstStyle/>
        <a:p>
          <a:endParaRPr lang="en-US"/>
        </a:p>
      </dgm:t>
    </dgm:pt>
    <dgm:pt modelId="{CA50B841-957B-49B5-A7BF-A2720182081F}" type="sibTrans" cxnId="{15F6DA18-58FA-41B9-8D6D-110A5420E281}">
      <dgm:prSet/>
      <dgm:spPr>
        <a:solidFill>
          <a:schemeClr val="accent6">
            <a:lumMod val="75000"/>
            <a:alpha val="90000"/>
          </a:schemeClr>
        </a:solidFill>
      </dgm:spPr>
      <dgm:t>
        <a:bodyPr/>
        <a:lstStyle/>
        <a:p>
          <a:endParaRPr lang="en-US" dirty="0"/>
        </a:p>
      </dgm:t>
    </dgm:pt>
    <dgm:pt modelId="{2750409F-9754-4D33-99D4-F54DECA5ED30}">
      <dgm:prSet custT="1"/>
      <dgm:spPr>
        <a:ln>
          <a:solidFill>
            <a:schemeClr val="accent6">
              <a:lumMod val="75000"/>
            </a:schemeClr>
          </a:solidFill>
        </a:ln>
      </dgm:spPr>
      <dgm:t>
        <a:bodyPr/>
        <a:lstStyle/>
        <a:p>
          <a:r>
            <a:rPr lang="en-US" sz="2200" b="1" i="0" dirty="0">
              <a:solidFill>
                <a:schemeClr val="tx1"/>
              </a:solidFill>
            </a:rPr>
            <a:t>Innovation</a:t>
          </a:r>
          <a:r>
            <a:rPr lang="en-US" sz="2200" b="0" i="0" dirty="0">
              <a:solidFill>
                <a:schemeClr val="tx1"/>
              </a:solidFill>
            </a:rPr>
            <a:t>: digital economy, developing and diffusing new technologies</a:t>
          </a:r>
          <a:endParaRPr lang="en-US" sz="2200" dirty="0">
            <a:solidFill>
              <a:schemeClr val="tx1"/>
            </a:solidFill>
          </a:endParaRPr>
        </a:p>
      </dgm:t>
    </dgm:pt>
    <dgm:pt modelId="{3C1140D6-EA1F-4E8B-8386-4190B119A0B5}" type="parTrans" cxnId="{1D660C4E-BF2C-4F55-83D4-C359A3E5CA55}">
      <dgm:prSet/>
      <dgm:spPr/>
      <dgm:t>
        <a:bodyPr/>
        <a:lstStyle/>
        <a:p>
          <a:endParaRPr lang="en-US"/>
        </a:p>
      </dgm:t>
    </dgm:pt>
    <dgm:pt modelId="{29EC6B79-B13A-40B4-82BD-BC8E33B800AE}" type="sibTrans" cxnId="{1D660C4E-BF2C-4F55-83D4-C359A3E5CA55}">
      <dgm:prSet/>
      <dgm:spPr>
        <a:solidFill>
          <a:schemeClr val="accent6">
            <a:lumMod val="75000"/>
            <a:alpha val="90000"/>
          </a:schemeClr>
        </a:solidFill>
      </dgm:spPr>
      <dgm:t>
        <a:bodyPr/>
        <a:lstStyle/>
        <a:p>
          <a:endParaRPr lang="en-US" dirty="0"/>
        </a:p>
      </dgm:t>
    </dgm:pt>
    <dgm:pt modelId="{0D80CE1B-F1D1-4B44-855A-83D009F6C4D6}">
      <dgm:prSet custT="1"/>
      <dgm:spPr>
        <a:ln>
          <a:solidFill>
            <a:schemeClr val="accent6">
              <a:lumMod val="75000"/>
            </a:schemeClr>
          </a:solidFill>
        </a:ln>
      </dgm:spPr>
      <dgm:t>
        <a:bodyPr/>
        <a:lstStyle/>
        <a:p>
          <a:r>
            <a:rPr lang="en-US" sz="2200" b="1" i="0" dirty="0">
              <a:solidFill>
                <a:schemeClr val="tx1"/>
              </a:solidFill>
            </a:rPr>
            <a:t>Integration</a:t>
          </a:r>
          <a:r>
            <a:rPr lang="en-US" sz="2200" b="0" i="0" dirty="0">
              <a:solidFill>
                <a:schemeClr val="tx1"/>
              </a:solidFill>
            </a:rPr>
            <a:t>: ACFTa to grow investment/ exports; manage Brexit impact; retain US market access, change composition of China trade </a:t>
          </a:r>
          <a:endParaRPr lang="en-US" sz="2200" dirty="0">
            <a:solidFill>
              <a:schemeClr val="tx1"/>
            </a:solidFill>
          </a:endParaRPr>
        </a:p>
      </dgm:t>
    </dgm:pt>
    <dgm:pt modelId="{973B7E56-0C8F-4512-91A2-86A6D4CEC354}" type="parTrans" cxnId="{EE27DF45-DDCD-4002-AE81-7EE994CD09F0}">
      <dgm:prSet/>
      <dgm:spPr/>
      <dgm:t>
        <a:bodyPr/>
        <a:lstStyle/>
        <a:p>
          <a:endParaRPr lang="en-US"/>
        </a:p>
      </dgm:t>
    </dgm:pt>
    <dgm:pt modelId="{CFE578D0-B0DF-47EE-849A-D7DFC7154A3A}" type="sibTrans" cxnId="{EE27DF45-DDCD-4002-AE81-7EE994CD09F0}">
      <dgm:prSet/>
      <dgm:spPr>
        <a:solidFill>
          <a:schemeClr val="accent6">
            <a:lumMod val="75000"/>
            <a:alpha val="90000"/>
          </a:schemeClr>
        </a:solidFill>
      </dgm:spPr>
      <dgm:t>
        <a:bodyPr/>
        <a:lstStyle/>
        <a:p>
          <a:endParaRPr lang="en-US" dirty="0"/>
        </a:p>
      </dgm:t>
    </dgm:pt>
    <dgm:pt modelId="{81015C19-B7C7-47CA-98A2-93FE5F099346}">
      <dgm:prSet custT="1"/>
      <dgm:spPr>
        <a:ln>
          <a:solidFill>
            <a:schemeClr val="accent6">
              <a:lumMod val="75000"/>
            </a:schemeClr>
          </a:solidFill>
        </a:ln>
      </dgm:spPr>
      <dgm:t>
        <a:bodyPr/>
        <a:lstStyle/>
        <a:p>
          <a:r>
            <a:rPr lang="en-US" sz="2200" b="1" i="0" dirty="0">
              <a:solidFill>
                <a:schemeClr val="tx1"/>
              </a:solidFill>
            </a:rPr>
            <a:t>Inclusion</a:t>
          </a:r>
          <a:r>
            <a:rPr lang="en-US" sz="2200" b="0" i="0" dirty="0">
              <a:solidFill>
                <a:schemeClr val="tx1"/>
              </a:solidFill>
            </a:rPr>
            <a:t>: revitalising townships, boosting SMMEs, creating jobs, youth, BEE and women empowerment</a:t>
          </a:r>
          <a:endParaRPr lang="en-US" sz="2200" dirty="0">
            <a:solidFill>
              <a:schemeClr val="tx1"/>
            </a:solidFill>
          </a:endParaRPr>
        </a:p>
      </dgm:t>
    </dgm:pt>
    <dgm:pt modelId="{4A991E25-3D4C-4E4E-AE7D-FF9B4AB6864F}" type="parTrans" cxnId="{1B098A0E-28EB-4E38-962C-20211D5E2D5E}">
      <dgm:prSet/>
      <dgm:spPr/>
      <dgm:t>
        <a:bodyPr/>
        <a:lstStyle/>
        <a:p>
          <a:endParaRPr lang="en-US"/>
        </a:p>
      </dgm:t>
    </dgm:pt>
    <dgm:pt modelId="{5FED8B30-DC57-40AB-A21E-2A42966BDB9E}" type="sibTrans" cxnId="{1B098A0E-28EB-4E38-962C-20211D5E2D5E}">
      <dgm:prSet/>
      <dgm:spPr/>
      <dgm:t>
        <a:bodyPr/>
        <a:lstStyle/>
        <a:p>
          <a:endParaRPr lang="en-US"/>
        </a:p>
      </dgm:t>
    </dgm:pt>
    <dgm:pt modelId="{7B4C7FCF-894F-4D54-8CDD-8A15C88E3FF3}" type="pres">
      <dgm:prSet presAssocID="{E105D406-D848-49E4-B0B7-D852CF404A41}" presName="outerComposite" presStyleCnt="0">
        <dgm:presLayoutVars>
          <dgm:chMax val="5"/>
          <dgm:dir/>
          <dgm:resizeHandles val="exact"/>
        </dgm:presLayoutVars>
      </dgm:prSet>
      <dgm:spPr/>
      <dgm:t>
        <a:bodyPr/>
        <a:lstStyle/>
        <a:p>
          <a:endParaRPr lang="en-US"/>
        </a:p>
      </dgm:t>
    </dgm:pt>
    <dgm:pt modelId="{AF3AD289-A3F3-4D49-B141-1D5440C59D1A}" type="pres">
      <dgm:prSet presAssocID="{E105D406-D848-49E4-B0B7-D852CF404A41}" presName="dummyMaxCanvas" presStyleCnt="0">
        <dgm:presLayoutVars/>
      </dgm:prSet>
      <dgm:spPr/>
    </dgm:pt>
    <dgm:pt modelId="{379CBAD8-689D-4390-846D-A42E89FDCEFE}" type="pres">
      <dgm:prSet presAssocID="{E105D406-D848-49E4-B0B7-D852CF404A41}" presName="FiveNodes_1" presStyleLbl="node1" presStyleIdx="0" presStyleCnt="5">
        <dgm:presLayoutVars>
          <dgm:bulletEnabled val="1"/>
        </dgm:presLayoutVars>
      </dgm:prSet>
      <dgm:spPr/>
      <dgm:t>
        <a:bodyPr/>
        <a:lstStyle/>
        <a:p>
          <a:endParaRPr lang="en-US"/>
        </a:p>
      </dgm:t>
    </dgm:pt>
    <dgm:pt modelId="{821FEAC5-ACBB-472B-B633-E7B00271011D}" type="pres">
      <dgm:prSet presAssocID="{E105D406-D848-49E4-B0B7-D852CF404A41}" presName="FiveNodes_2" presStyleLbl="node1" presStyleIdx="1" presStyleCnt="5">
        <dgm:presLayoutVars>
          <dgm:bulletEnabled val="1"/>
        </dgm:presLayoutVars>
      </dgm:prSet>
      <dgm:spPr/>
      <dgm:t>
        <a:bodyPr/>
        <a:lstStyle/>
        <a:p>
          <a:endParaRPr lang="en-US"/>
        </a:p>
      </dgm:t>
    </dgm:pt>
    <dgm:pt modelId="{30BE9899-7CB6-41E0-9727-857EF801B980}" type="pres">
      <dgm:prSet presAssocID="{E105D406-D848-49E4-B0B7-D852CF404A41}" presName="FiveNodes_3" presStyleLbl="node1" presStyleIdx="2" presStyleCnt="5">
        <dgm:presLayoutVars>
          <dgm:bulletEnabled val="1"/>
        </dgm:presLayoutVars>
      </dgm:prSet>
      <dgm:spPr/>
      <dgm:t>
        <a:bodyPr/>
        <a:lstStyle/>
        <a:p>
          <a:endParaRPr lang="en-US"/>
        </a:p>
      </dgm:t>
    </dgm:pt>
    <dgm:pt modelId="{319EC4B2-0ACD-416D-A884-E98586B2B91B}" type="pres">
      <dgm:prSet presAssocID="{E105D406-D848-49E4-B0B7-D852CF404A41}" presName="FiveNodes_4" presStyleLbl="node1" presStyleIdx="3" presStyleCnt="5">
        <dgm:presLayoutVars>
          <dgm:bulletEnabled val="1"/>
        </dgm:presLayoutVars>
      </dgm:prSet>
      <dgm:spPr/>
      <dgm:t>
        <a:bodyPr/>
        <a:lstStyle/>
        <a:p>
          <a:endParaRPr lang="en-US"/>
        </a:p>
      </dgm:t>
    </dgm:pt>
    <dgm:pt modelId="{75367626-2935-4C67-8AA7-6D2062614D1C}" type="pres">
      <dgm:prSet presAssocID="{E105D406-D848-49E4-B0B7-D852CF404A41}" presName="FiveNodes_5" presStyleLbl="node1" presStyleIdx="4" presStyleCnt="5">
        <dgm:presLayoutVars>
          <dgm:bulletEnabled val="1"/>
        </dgm:presLayoutVars>
      </dgm:prSet>
      <dgm:spPr/>
      <dgm:t>
        <a:bodyPr/>
        <a:lstStyle/>
        <a:p>
          <a:endParaRPr lang="en-US"/>
        </a:p>
      </dgm:t>
    </dgm:pt>
    <dgm:pt modelId="{66F65FB8-972E-4199-9947-FB3FB2713479}" type="pres">
      <dgm:prSet presAssocID="{E105D406-D848-49E4-B0B7-D852CF404A41}" presName="FiveConn_1-2" presStyleLbl="fgAccFollowNode1" presStyleIdx="0" presStyleCnt="4">
        <dgm:presLayoutVars>
          <dgm:bulletEnabled val="1"/>
        </dgm:presLayoutVars>
      </dgm:prSet>
      <dgm:spPr/>
      <dgm:t>
        <a:bodyPr/>
        <a:lstStyle/>
        <a:p>
          <a:endParaRPr lang="en-US"/>
        </a:p>
      </dgm:t>
    </dgm:pt>
    <dgm:pt modelId="{A732CC1A-AC9B-4CFE-A4B3-3EE8A5BC9950}" type="pres">
      <dgm:prSet presAssocID="{E105D406-D848-49E4-B0B7-D852CF404A41}" presName="FiveConn_2-3" presStyleLbl="fgAccFollowNode1" presStyleIdx="1" presStyleCnt="4">
        <dgm:presLayoutVars>
          <dgm:bulletEnabled val="1"/>
        </dgm:presLayoutVars>
      </dgm:prSet>
      <dgm:spPr/>
      <dgm:t>
        <a:bodyPr/>
        <a:lstStyle/>
        <a:p>
          <a:endParaRPr lang="en-US"/>
        </a:p>
      </dgm:t>
    </dgm:pt>
    <dgm:pt modelId="{6E3050CB-4F5B-422A-BA3F-A37760674018}" type="pres">
      <dgm:prSet presAssocID="{E105D406-D848-49E4-B0B7-D852CF404A41}" presName="FiveConn_3-4" presStyleLbl="fgAccFollowNode1" presStyleIdx="2" presStyleCnt="4">
        <dgm:presLayoutVars>
          <dgm:bulletEnabled val="1"/>
        </dgm:presLayoutVars>
      </dgm:prSet>
      <dgm:spPr/>
      <dgm:t>
        <a:bodyPr/>
        <a:lstStyle/>
        <a:p>
          <a:endParaRPr lang="en-US"/>
        </a:p>
      </dgm:t>
    </dgm:pt>
    <dgm:pt modelId="{BCB6468F-F713-4ED6-97EE-05F549FA27DF}" type="pres">
      <dgm:prSet presAssocID="{E105D406-D848-49E4-B0B7-D852CF404A41}" presName="FiveConn_4-5" presStyleLbl="fgAccFollowNode1" presStyleIdx="3" presStyleCnt="4">
        <dgm:presLayoutVars>
          <dgm:bulletEnabled val="1"/>
        </dgm:presLayoutVars>
      </dgm:prSet>
      <dgm:spPr/>
      <dgm:t>
        <a:bodyPr/>
        <a:lstStyle/>
        <a:p>
          <a:endParaRPr lang="en-US"/>
        </a:p>
      </dgm:t>
    </dgm:pt>
    <dgm:pt modelId="{4A69C10A-EE3C-4348-9F14-370559F466AA}" type="pres">
      <dgm:prSet presAssocID="{E105D406-D848-49E4-B0B7-D852CF404A41}" presName="FiveNodes_1_text" presStyleLbl="node1" presStyleIdx="4" presStyleCnt="5">
        <dgm:presLayoutVars>
          <dgm:bulletEnabled val="1"/>
        </dgm:presLayoutVars>
      </dgm:prSet>
      <dgm:spPr/>
      <dgm:t>
        <a:bodyPr/>
        <a:lstStyle/>
        <a:p>
          <a:endParaRPr lang="en-US"/>
        </a:p>
      </dgm:t>
    </dgm:pt>
    <dgm:pt modelId="{D6C571F3-762E-4096-8CBD-04A164994F43}" type="pres">
      <dgm:prSet presAssocID="{E105D406-D848-49E4-B0B7-D852CF404A41}" presName="FiveNodes_2_text" presStyleLbl="node1" presStyleIdx="4" presStyleCnt="5">
        <dgm:presLayoutVars>
          <dgm:bulletEnabled val="1"/>
        </dgm:presLayoutVars>
      </dgm:prSet>
      <dgm:spPr/>
      <dgm:t>
        <a:bodyPr/>
        <a:lstStyle/>
        <a:p>
          <a:endParaRPr lang="en-US"/>
        </a:p>
      </dgm:t>
    </dgm:pt>
    <dgm:pt modelId="{734E006B-8955-4E45-87E5-ECE673C29906}" type="pres">
      <dgm:prSet presAssocID="{E105D406-D848-49E4-B0B7-D852CF404A41}" presName="FiveNodes_3_text" presStyleLbl="node1" presStyleIdx="4" presStyleCnt="5">
        <dgm:presLayoutVars>
          <dgm:bulletEnabled val="1"/>
        </dgm:presLayoutVars>
      </dgm:prSet>
      <dgm:spPr/>
      <dgm:t>
        <a:bodyPr/>
        <a:lstStyle/>
        <a:p>
          <a:endParaRPr lang="en-US"/>
        </a:p>
      </dgm:t>
    </dgm:pt>
    <dgm:pt modelId="{76EDC60E-91BD-4F8C-BC84-D22BE1AC9E4C}" type="pres">
      <dgm:prSet presAssocID="{E105D406-D848-49E4-B0B7-D852CF404A41}" presName="FiveNodes_4_text" presStyleLbl="node1" presStyleIdx="4" presStyleCnt="5">
        <dgm:presLayoutVars>
          <dgm:bulletEnabled val="1"/>
        </dgm:presLayoutVars>
      </dgm:prSet>
      <dgm:spPr/>
      <dgm:t>
        <a:bodyPr/>
        <a:lstStyle/>
        <a:p>
          <a:endParaRPr lang="en-US"/>
        </a:p>
      </dgm:t>
    </dgm:pt>
    <dgm:pt modelId="{B29A1991-A279-4E35-A2E7-D974016BFB29}" type="pres">
      <dgm:prSet presAssocID="{E105D406-D848-49E4-B0B7-D852CF404A41}" presName="FiveNodes_5_text" presStyleLbl="node1" presStyleIdx="4" presStyleCnt="5">
        <dgm:presLayoutVars>
          <dgm:bulletEnabled val="1"/>
        </dgm:presLayoutVars>
      </dgm:prSet>
      <dgm:spPr/>
      <dgm:t>
        <a:bodyPr/>
        <a:lstStyle/>
        <a:p>
          <a:endParaRPr lang="en-US"/>
        </a:p>
      </dgm:t>
    </dgm:pt>
  </dgm:ptLst>
  <dgm:cxnLst>
    <dgm:cxn modelId="{49FCE64F-A700-484B-B0AD-0FE94D02380B}" type="presOf" srcId="{2750409F-9754-4D33-99D4-F54DECA5ED30}" destId="{30BE9899-7CB6-41E0-9727-857EF801B980}" srcOrd="0" destOrd="0" presId="urn:microsoft.com/office/officeart/2005/8/layout/vProcess5"/>
    <dgm:cxn modelId="{BA04DC1E-D463-44B0-808E-70052480F27D}" type="presOf" srcId="{0EE63134-E1F0-4442-8C67-AD9C12A2EA3F}" destId="{4A69C10A-EE3C-4348-9F14-370559F466AA}" srcOrd="1" destOrd="0" presId="urn:microsoft.com/office/officeart/2005/8/layout/vProcess5"/>
    <dgm:cxn modelId="{7E627DE8-FF18-4A51-B2B8-40C47020B77A}" type="presOf" srcId="{A733C2BD-7A13-4622-8F0D-3B91E3A95EFB}" destId="{821FEAC5-ACBB-472B-B633-E7B00271011D}" srcOrd="0" destOrd="0" presId="urn:microsoft.com/office/officeart/2005/8/layout/vProcess5"/>
    <dgm:cxn modelId="{DFCAA343-FF6B-40E0-AA6C-F087E5836C9D}" type="presOf" srcId="{29EC6B79-B13A-40B4-82BD-BC8E33B800AE}" destId="{6E3050CB-4F5B-422A-BA3F-A37760674018}" srcOrd="0" destOrd="0" presId="urn:microsoft.com/office/officeart/2005/8/layout/vProcess5"/>
    <dgm:cxn modelId="{0995E5A3-389A-45CB-9038-D467B9B5F535}" type="presOf" srcId="{0D80CE1B-F1D1-4B44-855A-83D009F6C4D6}" destId="{319EC4B2-0ACD-416D-A884-E98586B2B91B}" srcOrd="0" destOrd="0" presId="urn:microsoft.com/office/officeart/2005/8/layout/vProcess5"/>
    <dgm:cxn modelId="{1D660C4E-BF2C-4F55-83D4-C359A3E5CA55}" srcId="{E105D406-D848-49E4-B0B7-D852CF404A41}" destId="{2750409F-9754-4D33-99D4-F54DECA5ED30}" srcOrd="2" destOrd="0" parTransId="{3C1140D6-EA1F-4E8B-8386-4190B119A0B5}" sibTransId="{29EC6B79-B13A-40B4-82BD-BC8E33B800AE}"/>
    <dgm:cxn modelId="{C3C2385F-EB9A-47FC-9EDC-32F141FE9141}" type="presOf" srcId="{2750409F-9754-4D33-99D4-F54DECA5ED30}" destId="{734E006B-8955-4E45-87E5-ECE673C29906}" srcOrd="1" destOrd="0" presId="urn:microsoft.com/office/officeart/2005/8/layout/vProcess5"/>
    <dgm:cxn modelId="{15F6DA18-58FA-41B9-8D6D-110A5420E281}" srcId="{E105D406-D848-49E4-B0B7-D852CF404A41}" destId="{A733C2BD-7A13-4622-8F0D-3B91E3A95EFB}" srcOrd="1" destOrd="0" parTransId="{17F988FA-858F-406B-BC73-A8944A53A1E2}" sibTransId="{CA50B841-957B-49B5-A7BF-A2720182081F}"/>
    <dgm:cxn modelId="{DEF4FAF2-ACFB-4A1C-A9EC-08229CE8616D}" type="presOf" srcId="{0D80CE1B-F1D1-4B44-855A-83D009F6C4D6}" destId="{76EDC60E-91BD-4F8C-BC84-D22BE1AC9E4C}" srcOrd="1" destOrd="0" presId="urn:microsoft.com/office/officeart/2005/8/layout/vProcess5"/>
    <dgm:cxn modelId="{115595CB-00BC-4146-B398-4A4AE3B17526}" type="presOf" srcId="{A733C2BD-7A13-4622-8F0D-3B91E3A95EFB}" destId="{D6C571F3-762E-4096-8CBD-04A164994F43}" srcOrd="1" destOrd="0" presId="urn:microsoft.com/office/officeart/2005/8/layout/vProcess5"/>
    <dgm:cxn modelId="{7C0149A8-C264-439A-B012-FE30B8BAA56B}" type="presOf" srcId="{0EE63134-E1F0-4442-8C67-AD9C12A2EA3F}" destId="{379CBAD8-689D-4390-846D-A42E89FDCEFE}" srcOrd="0" destOrd="0" presId="urn:microsoft.com/office/officeart/2005/8/layout/vProcess5"/>
    <dgm:cxn modelId="{9A8D8D72-1B1D-4E1F-B287-6FE0C1569482}" srcId="{E105D406-D848-49E4-B0B7-D852CF404A41}" destId="{0EE63134-E1F0-4442-8C67-AD9C12A2EA3F}" srcOrd="0" destOrd="0" parTransId="{0AA4EF6D-BC67-4D02-9667-1FF0FDBB1481}" sibTransId="{1C2AD8DF-93AD-4C5B-897B-7CF19FA37EC8}"/>
    <dgm:cxn modelId="{EE27DF45-DDCD-4002-AE81-7EE994CD09F0}" srcId="{E105D406-D848-49E4-B0B7-D852CF404A41}" destId="{0D80CE1B-F1D1-4B44-855A-83D009F6C4D6}" srcOrd="3" destOrd="0" parTransId="{973B7E56-0C8F-4512-91A2-86A6D4CEC354}" sibTransId="{CFE578D0-B0DF-47EE-849A-D7DFC7154A3A}"/>
    <dgm:cxn modelId="{0AE7E9CE-74C1-4C17-A5B9-3C437C18861C}" type="presOf" srcId="{CA50B841-957B-49B5-A7BF-A2720182081F}" destId="{A732CC1A-AC9B-4CFE-A4B3-3EE8A5BC9950}" srcOrd="0" destOrd="0" presId="urn:microsoft.com/office/officeart/2005/8/layout/vProcess5"/>
    <dgm:cxn modelId="{49A06732-7E65-43C0-A154-AB157B1E08CD}" type="presOf" srcId="{1C2AD8DF-93AD-4C5B-897B-7CF19FA37EC8}" destId="{66F65FB8-972E-4199-9947-FB3FB2713479}" srcOrd="0" destOrd="0" presId="urn:microsoft.com/office/officeart/2005/8/layout/vProcess5"/>
    <dgm:cxn modelId="{416EF177-63BA-47C1-BB28-2977EB018EDD}" type="presOf" srcId="{81015C19-B7C7-47CA-98A2-93FE5F099346}" destId="{B29A1991-A279-4E35-A2E7-D974016BFB29}" srcOrd="1" destOrd="0" presId="urn:microsoft.com/office/officeart/2005/8/layout/vProcess5"/>
    <dgm:cxn modelId="{1B098A0E-28EB-4E38-962C-20211D5E2D5E}" srcId="{E105D406-D848-49E4-B0B7-D852CF404A41}" destId="{81015C19-B7C7-47CA-98A2-93FE5F099346}" srcOrd="4" destOrd="0" parTransId="{4A991E25-3D4C-4E4E-AE7D-FF9B4AB6864F}" sibTransId="{5FED8B30-DC57-40AB-A21E-2A42966BDB9E}"/>
    <dgm:cxn modelId="{01DAE569-D4A3-459C-82D8-E2A70C4956DB}" type="presOf" srcId="{81015C19-B7C7-47CA-98A2-93FE5F099346}" destId="{75367626-2935-4C67-8AA7-6D2062614D1C}" srcOrd="0" destOrd="0" presId="urn:microsoft.com/office/officeart/2005/8/layout/vProcess5"/>
    <dgm:cxn modelId="{4E99840E-A31F-4014-B1B3-1194E9CCDC2F}" type="presOf" srcId="{E105D406-D848-49E4-B0B7-D852CF404A41}" destId="{7B4C7FCF-894F-4D54-8CDD-8A15C88E3FF3}" srcOrd="0" destOrd="0" presId="urn:microsoft.com/office/officeart/2005/8/layout/vProcess5"/>
    <dgm:cxn modelId="{E65FFD9F-A37B-4778-A62F-6303CEC4F937}" type="presOf" srcId="{CFE578D0-B0DF-47EE-849A-D7DFC7154A3A}" destId="{BCB6468F-F713-4ED6-97EE-05F549FA27DF}" srcOrd="0" destOrd="0" presId="urn:microsoft.com/office/officeart/2005/8/layout/vProcess5"/>
    <dgm:cxn modelId="{363DF357-3D92-4030-909C-B6721FBB44A0}" type="presParOf" srcId="{7B4C7FCF-894F-4D54-8CDD-8A15C88E3FF3}" destId="{AF3AD289-A3F3-4D49-B141-1D5440C59D1A}" srcOrd="0" destOrd="0" presId="urn:microsoft.com/office/officeart/2005/8/layout/vProcess5"/>
    <dgm:cxn modelId="{5E2CE258-A4B9-44B4-A901-881E57050C1B}" type="presParOf" srcId="{7B4C7FCF-894F-4D54-8CDD-8A15C88E3FF3}" destId="{379CBAD8-689D-4390-846D-A42E89FDCEFE}" srcOrd="1" destOrd="0" presId="urn:microsoft.com/office/officeart/2005/8/layout/vProcess5"/>
    <dgm:cxn modelId="{041662D5-C2C4-47BB-944D-67FE37187F88}" type="presParOf" srcId="{7B4C7FCF-894F-4D54-8CDD-8A15C88E3FF3}" destId="{821FEAC5-ACBB-472B-B633-E7B00271011D}" srcOrd="2" destOrd="0" presId="urn:microsoft.com/office/officeart/2005/8/layout/vProcess5"/>
    <dgm:cxn modelId="{DFA2CAB5-66AD-48A3-9DCE-EC940CE34F1F}" type="presParOf" srcId="{7B4C7FCF-894F-4D54-8CDD-8A15C88E3FF3}" destId="{30BE9899-7CB6-41E0-9727-857EF801B980}" srcOrd="3" destOrd="0" presId="urn:microsoft.com/office/officeart/2005/8/layout/vProcess5"/>
    <dgm:cxn modelId="{C24E87F5-41C0-466B-A1E4-97CFFBA4E8AD}" type="presParOf" srcId="{7B4C7FCF-894F-4D54-8CDD-8A15C88E3FF3}" destId="{319EC4B2-0ACD-416D-A884-E98586B2B91B}" srcOrd="4" destOrd="0" presId="urn:microsoft.com/office/officeart/2005/8/layout/vProcess5"/>
    <dgm:cxn modelId="{9D2930F9-3034-44AA-A7F6-E50E8D6D92D2}" type="presParOf" srcId="{7B4C7FCF-894F-4D54-8CDD-8A15C88E3FF3}" destId="{75367626-2935-4C67-8AA7-6D2062614D1C}" srcOrd="5" destOrd="0" presId="urn:microsoft.com/office/officeart/2005/8/layout/vProcess5"/>
    <dgm:cxn modelId="{45929A25-DBD9-4115-837D-4B70C6149614}" type="presParOf" srcId="{7B4C7FCF-894F-4D54-8CDD-8A15C88E3FF3}" destId="{66F65FB8-972E-4199-9947-FB3FB2713479}" srcOrd="6" destOrd="0" presId="urn:microsoft.com/office/officeart/2005/8/layout/vProcess5"/>
    <dgm:cxn modelId="{AB0366C1-0072-4B6E-8F90-9E70F702D64F}" type="presParOf" srcId="{7B4C7FCF-894F-4D54-8CDD-8A15C88E3FF3}" destId="{A732CC1A-AC9B-4CFE-A4B3-3EE8A5BC9950}" srcOrd="7" destOrd="0" presId="urn:microsoft.com/office/officeart/2005/8/layout/vProcess5"/>
    <dgm:cxn modelId="{35B77FDB-E9C0-40E2-81CD-F38D220540CD}" type="presParOf" srcId="{7B4C7FCF-894F-4D54-8CDD-8A15C88E3FF3}" destId="{6E3050CB-4F5B-422A-BA3F-A37760674018}" srcOrd="8" destOrd="0" presId="urn:microsoft.com/office/officeart/2005/8/layout/vProcess5"/>
    <dgm:cxn modelId="{321AAF0C-6FE0-4546-96DF-C0C6EEAD17D9}" type="presParOf" srcId="{7B4C7FCF-894F-4D54-8CDD-8A15C88E3FF3}" destId="{BCB6468F-F713-4ED6-97EE-05F549FA27DF}" srcOrd="9" destOrd="0" presId="urn:microsoft.com/office/officeart/2005/8/layout/vProcess5"/>
    <dgm:cxn modelId="{4FB4224D-13D8-4F97-99FC-DD44E98766D8}" type="presParOf" srcId="{7B4C7FCF-894F-4D54-8CDD-8A15C88E3FF3}" destId="{4A69C10A-EE3C-4348-9F14-370559F466AA}" srcOrd="10" destOrd="0" presId="urn:microsoft.com/office/officeart/2005/8/layout/vProcess5"/>
    <dgm:cxn modelId="{E47483D4-75D8-40A7-83D7-A6B1C7E78FC5}" type="presParOf" srcId="{7B4C7FCF-894F-4D54-8CDD-8A15C88E3FF3}" destId="{D6C571F3-762E-4096-8CBD-04A164994F43}" srcOrd="11" destOrd="0" presId="urn:microsoft.com/office/officeart/2005/8/layout/vProcess5"/>
    <dgm:cxn modelId="{57CEAFEF-549D-4790-BF49-3FA963E06952}" type="presParOf" srcId="{7B4C7FCF-894F-4D54-8CDD-8A15C88E3FF3}" destId="{734E006B-8955-4E45-87E5-ECE673C29906}" srcOrd="12" destOrd="0" presId="urn:microsoft.com/office/officeart/2005/8/layout/vProcess5"/>
    <dgm:cxn modelId="{5B8404F4-6AC4-406F-A7A2-AE5401FEF372}" type="presParOf" srcId="{7B4C7FCF-894F-4D54-8CDD-8A15C88E3FF3}" destId="{76EDC60E-91BD-4F8C-BC84-D22BE1AC9E4C}" srcOrd="13" destOrd="0" presId="urn:microsoft.com/office/officeart/2005/8/layout/vProcess5"/>
    <dgm:cxn modelId="{524F7A2C-D95A-49A3-9D84-85BB6B0CDF5D}" type="presParOf" srcId="{7B4C7FCF-894F-4D54-8CDD-8A15C88E3FF3}" destId="{B29A1991-A279-4E35-A2E7-D974016BFB29}"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402675-C28C-4BEC-B610-514E8B712713}" type="doc">
      <dgm:prSet loTypeId="urn:microsoft.com/office/officeart/2005/8/layout/cycle6" loCatId="relationship" qsTypeId="urn:microsoft.com/office/officeart/2005/8/quickstyle/simple1" qsCatId="simple" csTypeId="urn:microsoft.com/office/officeart/2005/8/colors/accent3_1" csCatId="accent3" phldr="1"/>
      <dgm:spPr/>
    </dgm:pt>
    <dgm:pt modelId="{00D204FE-27DE-43D0-B04E-1847FCC963CC}">
      <dgm:prSet phldrT="[Text]"/>
      <dgm:spPr/>
      <dgm:t>
        <a:bodyPr/>
        <a:lstStyle/>
        <a:p>
          <a:r>
            <a:rPr lang="en-US" b="1" dirty="0"/>
            <a:t>Trade agreements and tariffs</a:t>
          </a:r>
        </a:p>
      </dgm:t>
    </dgm:pt>
    <dgm:pt modelId="{971720F2-1EC1-47CF-81AA-7CF12CCC9896}" type="parTrans" cxnId="{BA909EFD-B19A-48E0-ADE3-8952FB2D07E9}">
      <dgm:prSet/>
      <dgm:spPr/>
      <dgm:t>
        <a:bodyPr/>
        <a:lstStyle/>
        <a:p>
          <a:endParaRPr lang="en-US" b="1"/>
        </a:p>
      </dgm:t>
    </dgm:pt>
    <dgm:pt modelId="{895D80A4-9001-4BC1-B63E-CC40F77E4652}" type="sibTrans" cxnId="{BA909EFD-B19A-48E0-ADE3-8952FB2D07E9}">
      <dgm:prSet/>
      <dgm:spPr/>
      <dgm:t>
        <a:bodyPr/>
        <a:lstStyle/>
        <a:p>
          <a:endParaRPr lang="en-US" b="1"/>
        </a:p>
      </dgm:t>
    </dgm:pt>
    <dgm:pt modelId="{727FFD0C-EECC-4C0E-80BF-83DC1B4A3732}">
      <dgm:prSet phldrT="[Text]"/>
      <dgm:spPr/>
      <dgm:t>
        <a:bodyPr/>
        <a:lstStyle/>
        <a:p>
          <a:r>
            <a:rPr lang="en-US" b="1" dirty="0"/>
            <a:t>Incentives and industrial finance</a:t>
          </a:r>
        </a:p>
      </dgm:t>
    </dgm:pt>
    <dgm:pt modelId="{8BF6BAA4-5425-4D8F-AB19-2BEC0AC1C752}" type="parTrans" cxnId="{B9337ABD-A9F9-4970-9DD7-9AEF1F442790}">
      <dgm:prSet/>
      <dgm:spPr/>
      <dgm:t>
        <a:bodyPr/>
        <a:lstStyle/>
        <a:p>
          <a:endParaRPr lang="en-US" b="1"/>
        </a:p>
      </dgm:t>
    </dgm:pt>
    <dgm:pt modelId="{32D96A6A-D7A8-42CF-A6C7-C0D712192404}" type="sibTrans" cxnId="{B9337ABD-A9F9-4970-9DD7-9AEF1F442790}">
      <dgm:prSet/>
      <dgm:spPr/>
      <dgm:t>
        <a:bodyPr/>
        <a:lstStyle/>
        <a:p>
          <a:endParaRPr lang="en-US" b="1"/>
        </a:p>
      </dgm:t>
    </dgm:pt>
    <dgm:pt modelId="{C76ABC89-366D-4849-BD78-46D1A60B2AAA}">
      <dgm:prSet phldrT="[Text]"/>
      <dgm:spPr>
        <a:solidFill>
          <a:srgbClr val="F400F4"/>
        </a:solidFill>
      </dgm:spPr>
      <dgm:t>
        <a:bodyPr/>
        <a:lstStyle/>
        <a:p>
          <a:r>
            <a:rPr lang="en-US" b="1" dirty="0"/>
            <a:t>Science, Technology, Innovation </a:t>
          </a:r>
        </a:p>
      </dgm:t>
    </dgm:pt>
    <dgm:pt modelId="{616531A3-7A8A-4181-9FFC-36747FD1F7A0}" type="parTrans" cxnId="{E0444A46-9653-431A-B171-9DE606A93017}">
      <dgm:prSet/>
      <dgm:spPr/>
      <dgm:t>
        <a:bodyPr/>
        <a:lstStyle/>
        <a:p>
          <a:endParaRPr lang="en-US" b="1"/>
        </a:p>
      </dgm:t>
    </dgm:pt>
    <dgm:pt modelId="{0370960A-1D62-4ADC-B86B-A9F164FCDFA3}" type="sibTrans" cxnId="{E0444A46-9653-431A-B171-9DE606A93017}">
      <dgm:prSet/>
      <dgm:spPr/>
      <dgm:t>
        <a:bodyPr/>
        <a:lstStyle/>
        <a:p>
          <a:endParaRPr lang="en-US" b="1"/>
        </a:p>
      </dgm:t>
    </dgm:pt>
    <dgm:pt modelId="{E0E22540-2A08-487D-8001-B25FB865378A}">
      <dgm:prSet/>
      <dgm:spPr/>
      <dgm:t>
        <a:bodyPr/>
        <a:lstStyle/>
        <a:p>
          <a:r>
            <a:rPr lang="en-US" b="1" dirty="0"/>
            <a:t>Infrastructure</a:t>
          </a:r>
        </a:p>
      </dgm:t>
    </dgm:pt>
    <dgm:pt modelId="{63780BA5-C46D-4DBA-B655-9449B6B8165F}" type="parTrans" cxnId="{F17BAE60-AF65-482E-B405-A175D26B6718}">
      <dgm:prSet/>
      <dgm:spPr/>
      <dgm:t>
        <a:bodyPr/>
        <a:lstStyle/>
        <a:p>
          <a:endParaRPr lang="en-US" b="1"/>
        </a:p>
      </dgm:t>
    </dgm:pt>
    <dgm:pt modelId="{7C9A2DE1-4474-43F0-927B-C8E262A548FB}" type="sibTrans" cxnId="{F17BAE60-AF65-482E-B405-A175D26B6718}">
      <dgm:prSet/>
      <dgm:spPr/>
      <dgm:t>
        <a:bodyPr/>
        <a:lstStyle/>
        <a:p>
          <a:endParaRPr lang="en-US" b="1"/>
        </a:p>
      </dgm:t>
    </dgm:pt>
    <dgm:pt modelId="{0CFBBBAD-87FA-42ED-B748-53430BDE14DA}">
      <dgm:prSet/>
      <dgm:spPr/>
      <dgm:t>
        <a:bodyPr/>
        <a:lstStyle/>
        <a:p>
          <a:r>
            <a:rPr lang="en-US" b="1" dirty="0"/>
            <a:t>State- owned entities</a:t>
          </a:r>
        </a:p>
      </dgm:t>
    </dgm:pt>
    <dgm:pt modelId="{74F28852-0C3A-4945-9DAE-D4B79C204697}" type="parTrans" cxnId="{510F3552-9AC1-4BB2-9D95-23AED18EA7F9}">
      <dgm:prSet/>
      <dgm:spPr/>
      <dgm:t>
        <a:bodyPr/>
        <a:lstStyle/>
        <a:p>
          <a:endParaRPr lang="en-US" b="1"/>
        </a:p>
      </dgm:t>
    </dgm:pt>
    <dgm:pt modelId="{C7D0B6F6-FD7A-4477-AB0B-FC581AF6BFA5}" type="sibTrans" cxnId="{510F3552-9AC1-4BB2-9D95-23AED18EA7F9}">
      <dgm:prSet/>
      <dgm:spPr/>
      <dgm:t>
        <a:bodyPr/>
        <a:lstStyle/>
        <a:p>
          <a:endParaRPr lang="en-US" b="1"/>
        </a:p>
      </dgm:t>
    </dgm:pt>
    <dgm:pt modelId="{CCBA864F-D3F1-4D89-A5C3-F397805A337B}">
      <dgm:prSet/>
      <dgm:spPr/>
      <dgm:t>
        <a:bodyPr/>
        <a:lstStyle/>
        <a:p>
          <a:r>
            <a:rPr lang="en-US" b="1" dirty="0"/>
            <a:t>Local procurement</a:t>
          </a:r>
        </a:p>
      </dgm:t>
    </dgm:pt>
    <dgm:pt modelId="{4D8B8530-9E20-44D8-81B2-011A679D5CEF}" type="parTrans" cxnId="{91550CAD-FE93-435A-B4CB-E2C8142A0EC1}">
      <dgm:prSet/>
      <dgm:spPr/>
      <dgm:t>
        <a:bodyPr/>
        <a:lstStyle/>
        <a:p>
          <a:endParaRPr lang="en-US" b="1"/>
        </a:p>
      </dgm:t>
    </dgm:pt>
    <dgm:pt modelId="{D5E2B979-4A97-4676-978E-90C9F4370A11}" type="sibTrans" cxnId="{91550CAD-FE93-435A-B4CB-E2C8142A0EC1}">
      <dgm:prSet/>
      <dgm:spPr/>
      <dgm:t>
        <a:bodyPr/>
        <a:lstStyle/>
        <a:p>
          <a:endParaRPr lang="en-US" b="1"/>
        </a:p>
      </dgm:t>
    </dgm:pt>
    <dgm:pt modelId="{640D57F9-6CF5-463B-A3CD-33E151B637AC}">
      <dgm:prSet/>
      <dgm:spPr>
        <a:solidFill>
          <a:srgbClr val="FF99CC"/>
        </a:solidFill>
      </dgm:spPr>
      <dgm:t>
        <a:bodyPr/>
        <a:lstStyle/>
        <a:p>
          <a:r>
            <a:rPr lang="en-US" b="1" dirty="0"/>
            <a:t>Skills</a:t>
          </a:r>
        </a:p>
      </dgm:t>
    </dgm:pt>
    <dgm:pt modelId="{6CB50987-0448-4C1C-9E05-05254D21DBFE}" type="parTrans" cxnId="{7E27C196-1C97-4539-9496-3D92872727D4}">
      <dgm:prSet/>
      <dgm:spPr/>
      <dgm:t>
        <a:bodyPr/>
        <a:lstStyle/>
        <a:p>
          <a:endParaRPr lang="en-US" b="1"/>
        </a:p>
      </dgm:t>
    </dgm:pt>
    <dgm:pt modelId="{D248A967-24F3-4BA3-91BD-F02AE48D6083}" type="sibTrans" cxnId="{7E27C196-1C97-4539-9496-3D92872727D4}">
      <dgm:prSet/>
      <dgm:spPr/>
      <dgm:t>
        <a:bodyPr/>
        <a:lstStyle/>
        <a:p>
          <a:endParaRPr lang="en-US" b="1"/>
        </a:p>
      </dgm:t>
    </dgm:pt>
    <dgm:pt modelId="{1CCE5B6D-C3DA-4275-9215-F6D8148D97C4}">
      <dgm:prSet/>
      <dgm:spPr/>
      <dgm:t>
        <a:bodyPr/>
        <a:lstStyle/>
        <a:p>
          <a:r>
            <a:rPr lang="en-US" b="1" dirty="0"/>
            <a:t>Social compacts</a:t>
          </a:r>
        </a:p>
      </dgm:t>
    </dgm:pt>
    <dgm:pt modelId="{C7B374B1-3C55-4E24-9BCE-8B1D023E5EEF}" type="parTrans" cxnId="{F05B3249-1B69-445E-8FA4-FB898869BD85}">
      <dgm:prSet/>
      <dgm:spPr/>
      <dgm:t>
        <a:bodyPr/>
        <a:lstStyle/>
        <a:p>
          <a:endParaRPr lang="en-US"/>
        </a:p>
      </dgm:t>
    </dgm:pt>
    <dgm:pt modelId="{BC0D50EB-A85B-4E42-AF8B-06F7397BD460}" type="sibTrans" cxnId="{F05B3249-1B69-445E-8FA4-FB898869BD85}">
      <dgm:prSet/>
      <dgm:spPr/>
      <dgm:t>
        <a:bodyPr/>
        <a:lstStyle/>
        <a:p>
          <a:endParaRPr lang="en-US"/>
        </a:p>
      </dgm:t>
    </dgm:pt>
    <dgm:pt modelId="{8377FE85-107F-4AB3-B560-79368FFF9B80}">
      <dgm:prSet/>
      <dgm:spPr/>
      <dgm:t>
        <a:bodyPr/>
        <a:lstStyle/>
        <a:p>
          <a:r>
            <a:rPr lang="en-US" b="1" dirty="0"/>
            <a:t>Fiscal policy</a:t>
          </a:r>
        </a:p>
      </dgm:t>
    </dgm:pt>
    <dgm:pt modelId="{D168ED9B-80F1-47D9-B0D9-BC896C7230EB}" type="parTrans" cxnId="{D337A679-55F1-4ECD-8449-3DE1F88EE5C4}">
      <dgm:prSet/>
      <dgm:spPr/>
      <dgm:t>
        <a:bodyPr/>
        <a:lstStyle/>
        <a:p>
          <a:endParaRPr lang="en-US"/>
        </a:p>
      </dgm:t>
    </dgm:pt>
    <dgm:pt modelId="{EC935C5D-93A0-42FB-B28C-1924B1DF3F94}" type="sibTrans" cxnId="{D337A679-55F1-4ECD-8449-3DE1F88EE5C4}">
      <dgm:prSet/>
      <dgm:spPr/>
      <dgm:t>
        <a:bodyPr/>
        <a:lstStyle/>
        <a:p>
          <a:endParaRPr lang="en-US"/>
        </a:p>
      </dgm:t>
    </dgm:pt>
    <dgm:pt modelId="{C15A776D-3D01-4B74-949F-ECBE6355CDF5}">
      <dgm:prSet/>
      <dgm:spPr/>
      <dgm:t>
        <a:bodyPr/>
        <a:lstStyle/>
        <a:p>
          <a:r>
            <a:rPr lang="en-US" b="1" dirty="0"/>
            <a:t>Competition policy</a:t>
          </a:r>
        </a:p>
      </dgm:t>
    </dgm:pt>
    <dgm:pt modelId="{EF3D6DA8-CABF-4E7C-8980-749F44215D92}" type="parTrans" cxnId="{5E4A419B-DC37-4622-87D8-B91A1AF87D03}">
      <dgm:prSet/>
      <dgm:spPr/>
      <dgm:t>
        <a:bodyPr/>
        <a:lstStyle/>
        <a:p>
          <a:endParaRPr lang="en-US"/>
        </a:p>
      </dgm:t>
    </dgm:pt>
    <dgm:pt modelId="{A04C61D1-1569-438D-8C8F-653A8796A26F}" type="sibTrans" cxnId="{5E4A419B-DC37-4622-87D8-B91A1AF87D03}">
      <dgm:prSet/>
      <dgm:spPr/>
      <dgm:t>
        <a:bodyPr/>
        <a:lstStyle/>
        <a:p>
          <a:endParaRPr lang="en-US"/>
        </a:p>
      </dgm:t>
    </dgm:pt>
    <dgm:pt modelId="{6F317D59-F88A-483E-BEC5-251A1E404F2F}">
      <dgm:prSet/>
      <dgm:spPr/>
      <dgm:t>
        <a:bodyPr/>
        <a:lstStyle/>
        <a:p>
          <a:r>
            <a:rPr lang="en-US" b="1" dirty="0"/>
            <a:t>Labour market policy</a:t>
          </a:r>
        </a:p>
      </dgm:t>
    </dgm:pt>
    <dgm:pt modelId="{0E87DB95-11C1-4EAA-A67C-B355F865E16B}" type="parTrans" cxnId="{BA158B05-4674-4400-88D2-323F171612FD}">
      <dgm:prSet/>
      <dgm:spPr/>
      <dgm:t>
        <a:bodyPr/>
        <a:lstStyle/>
        <a:p>
          <a:endParaRPr lang="en-US"/>
        </a:p>
      </dgm:t>
    </dgm:pt>
    <dgm:pt modelId="{6E5D8845-D3E8-40F1-B597-9C27D4F161E5}" type="sibTrans" cxnId="{BA158B05-4674-4400-88D2-323F171612FD}">
      <dgm:prSet/>
      <dgm:spPr/>
      <dgm:t>
        <a:bodyPr/>
        <a:lstStyle/>
        <a:p>
          <a:endParaRPr lang="en-US"/>
        </a:p>
      </dgm:t>
    </dgm:pt>
    <dgm:pt modelId="{100B927F-84E1-4AE1-8382-E81C66642BB2}" type="pres">
      <dgm:prSet presAssocID="{14402675-C28C-4BEC-B610-514E8B712713}" presName="cycle" presStyleCnt="0">
        <dgm:presLayoutVars>
          <dgm:dir/>
          <dgm:resizeHandles val="exact"/>
        </dgm:presLayoutVars>
      </dgm:prSet>
      <dgm:spPr/>
    </dgm:pt>
    <dgm:pt modelId="{E7699976-0130-48AC-8212-C4A64C5A2091}" type="pres">
      <dgm:prSet presAssocID="{00D204FE-27DE-43D0-B04E-1847FCC963CC}" presName="node" presStyleLbl="node1" presStyleIdx="0" presStyleCnt="11">
        <dgm:presLayoutVars>
          <dgm:bulletEnabled val="1"/>
        </dgm:presLayoutVars>
      </dgm:prSet>
      <dgm:spPr/>
      <dgm:t>
        <a:bodyPr/>
        <a:lstStyle/>
        <a:p>
          <a:endParaRPr lang="en-US"/>
        </a:p>
      </dgm:t>
    </dgm:pt>
    <dgm:pt modelId="{F16795AC-DFAA-4479-95E0-E9E393D8E6F2}" type="pres">
      <dgm:prSet presAssocID="{00D204FE-27DE-43D0-B04E-1847FCC963CC}" presName="spNode" presStyleCnt="0"/>
      <dgm:spPr/>
    </dgm:pt>
    <dgm:pt modelId="{25412EDF-549B-459C-BDD9-43F4CDA731BA}" type="pres">
      <dgm:prSet presAssocID="{895D80A4-9001-4BC1-B63E-CC40F77E4652}" presName="sibTrans" presStyleLbl="sibTrans1D1" presStyleIdx="0" presStyleCnt="11"/>
      <dgm:spPr/>
      <dgm:t>
        <a:bodyPr/>
        <a:lstStyle/>
        <a:p>
          <a:endParaRPr lang="en-US"/>
        </a:p>
      </dgm:t>
    </dgm:pt>
    <dgm:pt modelId="{23F05B45-2444-46DF-910C-3EEE28252168}" type="pres">
      <dgm:prSet presAssocID="{727FFD0C-EECC-4C0E-80BF-83DC1B4A3732}" presName="node" presStyleLbl="node1" presStyleIdx="1" presStyleCnt="11">
        <dgm:presLayoutVars>
          <dgm:bulletEnabled val="1"/>
        </dgm:presLayoutVars>
      </dgm:prSet>
      <dgm:spPr/>
      <dgm:t>
        <a:bodyPr/>
        <a:lstStyle/>
        <a:p>
          <a:endParaRPr lang="en-US"/>
        </a:p>
      </dgm:t>
    </dgm:pt>
    <dgm:pt modelId="{96652EE6-9030-46DD-87BB-9762111FC8D8}" type="pres">
      <dgm:prSet presAssocID="{727FFD0C-EECC-4C0E-80BF-83DC1B4A3732}" presName="spNode" presStyleCnt="0"/>
      <dgm:spPr/>
    </dgm:pt>
    <dgm:pt modelId="{56C4DFB1-EE90-4EDB-943D-5591E4BA9B8B}" type="pres">
      <dgm:prSet presAssocID="{32D96A6A-D7A8-42CF-A6C7-C0D712192404}" presName="sibTrans" presStyleLbl="sibTrans1D1" presStyleIdx="1" presStyleCnt="11"/>
      <dgm:spPr/>
      <dgm:t>
        <a:bodyPr/>
        <a:lstStyle/>
        <a:p>
          <a:endParaRPr lang="en-US"/>
        </a:p>
      </dgm:t>
    </dgm:pt>
    <dgm:pt modelId="{372A2C37-0FF2-4389-8573-64B3AA7572D2}" type="pres">
      <dgm:prSet presAssocID="{E0E22540-2A08-487D-8001-B25FB865378A}" presName="node" presStyleLbl="node1" presStyleIdx="2" presStyleCnt="11">
        <dgm:presLayoutVars>
          <dgm:bulletEnabled val="1"/>
        </dgm:presLayoutVars>
      </dgm:prSet>
      <dgm:spPr/>
      <dgm:t>
        <a:bodyPr/>
        <a:lstStyle/>
        <a:p>
          <a:endParaRPr lang="en-US"/>
        </a:p>
      </dgm:t>
    </dgm:pt>
    <dgm:pt modelId="{1D66E685-3AC5-4B98-9382-19C34F3C94DD}" type="pres">
      <dgm:prSet presAssocID="{E0E22540-2A08-487D-8001-B25FB865378A}" presName="spNode" presStyleCnt="0"/>
      <dgm:spPr/>
    </dgm:pt>
    <dgm:pt modelId="{521E36E4-5F1E-4EA4-969A-CEA60B3C3325}" type="pres">
      <dgm:prSet presAssocID="{7C9A2DE1-4474-43F0-927B-C8E262A548FB}" presName="sibTrans" presStyleLbl="sibTrans1D1" presStyleIdx="2" presStyleCnt="11"/>
      <dgm:spPr/>
      <dgm:t>
        <a:bodyPr/>
        <a:lstStyle/>
        <a:p>
          <a:endParaRPr lang="en-US"/>
        </a:p>
      </dgm:t>
    </dgm:pt>
    <dgm:pt modelId="{72C50902-B4C2-470A-BB06-349FF11C2767}" type="pres">
      <dgm:prSet presAssocID="{0CFBBBAD-87FA-42ED-B748-53430BDE14DA}" presName="node" presStyleLbl="node1" presStyleIdx="3" presStyleCnt="11">
        <dgm:presLayoutVars>
          <dgm:bulletEnabled val="1"/>
        </dgm:presLayoutVars>
      </dgm:prSet>
      <dgm:spPr/>
      <dgm:t>
        <a:bodyPr/>
        <a:lstStyle/>
        <a:p>
          <a:endParaRPr lang="en-US"/>
        </a:p>
      </dgm:t>
    </dgm:pt>
    <dgm:pt modelId="{00C8D15D-C6DA-4C3C-821E-E22B4574B72F}" type="pres">
      <dgm:prSet presAssocID="{0CFBBBAD-87FA-42ED-B748-53430BDE14DA}" presName="spNode" presStyleCnt="0"/>
      <dgm:spPr/>
    </dgm:pt>
    <dgm:pt modelId="{5E73CE5E-8BD9-4E7D-AC4E-8668C718E908}" type="pres">
      <dgm:prSet presAssocID="{C7D0B6F6-FD7A-4477-AB0B-FC581AF6BFA5}" presName="sibTrans" presStyleLbl="sibTrans1D1" presStyleIdx="3" presStyleCnt="11"/>
      <dgm:spPr/>
      <dgm:t>
        <a:bodyPr/>
        <a:lstStyle/>
        <a:p>
          <a:endParaRPr lang="en-US"/>
        </a:p>
      </dgm:t>
    </dgm:pt>
    <dgm:pt modelId="{10D121FA-9F50-4B4D-BDCE-86C27896C186}" type="pres">
      <dgm:prSet presAssocID="{1CCE5B6D-C3DA-4275-9215-F6D8148D97C4}" presName="node" presStyleLbl="node1" presStyleIdx="4" presStyleCnt="11">
        <dgm:presLayoutVars>
          <dgm:bulletEnabled val="1"/>
        </dgm:presLayoutVars>
      </dgm:prSet>
      <dgm:spPr/>
      <dgm:t>
        <a:bodyPr/>
        <a:lstStyle/>
        <a:p>
          <a:endParaRPr lang="en-US"/>
        </a:p>
      </dgm:t>
    </dgm:pt>
    <dgm:pt modelId="{D1CF18BE-A2B9-40D8-A87E-D15EA0B98BAE}" type="pres">
      <dgm:prSet presAssocID="{1CCE5B6D-C3DA-4275-9215-F6D8148D97C4}" presName="spNode" presStyleCnt="0"/>
      <dgm:spPr/>
    </dgm:pt>
    <dgm:pt modelId="{42D5C4A5-9F21-4F47-A3C9-6162477EF02F}" type="pres">
      <dgm:prSet presAssocID="{BC0D50EB-A85B-4E42-AF8B-06F7397BD460}" presName="sibTrans" presStyleLbl="sibTrans1D1" presStyleIdx="4" presStyleCnt="11"/>
      <dgm:spPr/>
      <dgm:t>
        <a:bodyPr/>
        <a:lstStyle/>
        <a:p>
          <a:endParaRPr lang="en-US"/>
        </a:p>
      </dgm:t>
    </dgm:pt>
    <dgm:pt modelId="{5DDB1385-D6D6-4836-AEF7-4576CDC9D2C8}" type="pres">
      <dgm:prSet presAssocID="{6F317D59-F88A-483E-BEC5-251A1E404F2F}" presName="node" presStyleLbl="node1" presStyleIdx="5" presStyleCnt="11">
        <dgm:presLayoutVars>
          <dgm:bulletEnabled val="1"/>
        </dgm:presLayoutVars>
      </dgm:prSet>
      <dgm:spPr/>
      <dgm:t>
        <a:bodyPr/>
        <a:lstStyle/>
        <a:p>
          <a:endParaRPr lang="en-US"/>
        </a:p>
      </dgm:t>
    </dgm:pt>
    <dgm:pt modelId="{DD1D6864-DF4E-4908-9E91-4CD608612849}" type="pres">
      <dgm:prSet presAssocID="{6F317D59-F88A-483E-BEC5-251A1E404F2F}" presName="spNode" presStyleCnt="0"/>
      <dgm:spPr/>
    </dgm:pt>
    <dgm:pt modelId="{0C1DD444-6334-4112-892D-E356A0AA5D08}" type="pres">
      <dgm:prSet presAssocID="{6E5D8845-D3E8-40F1-B597-9C27D4F161E5}" presName="sibTrans" presStyleLbl="sibTrans1D1" presStyleIdx="5" presStyleCnt="11"/>
      <dgm:spPr/>
      <dgm:t>
        <a:bodyPr/>
        <a:lstStyle/>
        <a:p>
          <a:endParaRPr lang="en-US"/>
        </a:p>
      </dgm:t>
    </dgm:pt>
    <dgm:pt modelId="{5EFE0E65-796B-4141-B6BA-A88DA598BB68}" type="pres">
      <dgm:prSet presAssocID="{8377FE85-107F-4AB3-B560-79368FFF9B80}" presName="node" presStyleLbl="node1" presStyleIdx="6" presStyleCnt="11">
        <dgm:presLayoutVars>
          <dgm:bulletEnabled val="1"/>
        </dgm:presLayoutVars>
      </dgm:prSet>
      <dgm:spPr/>
      <dgm:t>
        <a:bodyPr/>
        <a:lstStyle/>
        <a:p>
          <a:endParaRPr lang="en-US"/>
        </a:p>
      </dgm:t>
    </dgm:pt>
    <dgm:pt modelId="{0C8D0D87-9D33-446B-8EB6-A14CFBDB0CDA}" type="pres">
      <dgm:prSet presAssocID="{8377FE85-107F-4AB3-B560-79368FFF9B80}" presName="spNode" presStyleCnt="0"/>
      <dgm:spPr/>
    </dgm:pt>
    <dgm:pt modelId="{E943434B-61F5-4062-A271-D612CD173D4E}" type="pres">
      <dgm:prSet presAssocID="{EC935C5D-93A0-42FB-B28C-1924B1DF3F94}" presName="sibTrans" presStyleLbl="sibTrans1D1" presStyleIdx="6" presStyleCnt="11"/>
      <dgm:spPr/>
      <dgm:t>
        <a:bodyPr/>
        <a:lstStyle/>
        <a:p>
          <a:endParaRPr lang="en-US"/>
        </a:p>
      </dgm:t>
    </dgm:pt>
    <dgm:pt modelId="{B2446EF5-24C7-44C3-ADF6-580823C1235F}" type="pres">
      <dgm:prSet presAssocID="{C15A776D-3D01-4B74-949F-ECBE6355CDF5}" presName="node" presStyleLbl="node1" presStyleIdx="7" presStyleCnt="11">
        <dgm:presLayoutVars>
          <dgm:bulletEnabled val="1"/>
        </dgm:presLayoutVars>
      </dgm:prSet>
      <dgm:spPr/>
      <dgm:t>
        <a:bodyPr/>
        <a:lstStyle/>
        <a:p>
          <a:endParaRPr lang="en-US"/>
        </a:p>
      </dgm:t>
    </dgm:pt>
    <dgm:pt modelId="{B8F707D9-0068-459B-9DC2-BDBDDF447868}" type="pres">
      <dgm:prSet presAssocID="{C15A776D-3D01-4B74-949F-ECBE6355CDF5}" presName="spNode" presStyleCnt="0"/>
      <dgm:spPr/>
    </dgm:pt>
    <dgm:pt modelId="{A95A0CFE-3299-48BE-ACF3-49A8FE120BAE}" type="pres">
      <dgm:prSet presAssocID="{A04C61D1-1569-438D-8C8F-653A8796A26F}" presName="sibTrans" presStyleLbl="sibTrans1D1" presStyleIdx="7" presStyleCnt="11"/>
      <dgm:spPr/>
      <dgm:t>
        <a:bodyPr/>
        <a:lstStyle/>
        <a:p>
          <a:endParaRPr lang="en-US"/>
        </a:p>
      </dgm:t>
    </dgm:pt>
    <dgm:pt modelId="{987CD0F8-B03F-465E-915E-2A9F2A1CF573}" type="pres">
      <dgm:prSet presAssocID="{CCBA864F-D3F1-4D89-A5C3-F397805A337B}" presName="node" presStyleLbl="node1" presStyleIdx="8" presStyleCnt="11">
        <dgm:presLayoutVars>
          <dgm:bulletEnabled val="1"/>
        </dgm:presLayoutVars>
      </dgm:prSet>
      <dgm:spPr/>
      <dgm:t>
        <a:bodyPr/>
        <a:lstStyle/>
        <a:p>
          <a:endParaRPr lang="en-US"/>
        </a:p>
      </dgm:t>
    </dgm:pt>
    <dgm:pt modelId="{2A342EF8-E14A-47C7-B00A-D5007F8A71AB}" type="pres">
      <dgm:prSet presAssocID="{CCBA864F-D3F1-4D89-A5C3-F397805A337B}" presName="spNode" presStyleCnt="0"/>
      <dgm:spPr/>
    </dgm:pt>
    <dgm:pt modelId="{4BAEFE62-04D7-4109-8541-C871C20E72B9}" type="pres">
      <dgm:prSet presAssocID="{D5E2B979-4A97-4676-978E-90C9F4370A11}" presName="sibTrans" presStyleLbl="sibTrans1D1" presStyleIdx="8" presStyleCnt="11"/>
      <dgm:spPr/>
      <dgm:t>
        <a:bodyPr/>
        <a:lstStyle/>
        <a:p>
          <a:endParaRPr lang="en-US"/>
        </a:p>
      </dgm:t>
    </dgm:pt>
    <dgm:pt modelId="{058E8371-9B31-4B5D-9425-53466B8ECBC3}" type="pres">
      <dgm:prSet presAssocID="{C76ABC89-366D-4849-BD78-46D1A60B2AAA}" presName="node" presStyleLbl="node1" presStyleIdx="9" presStyleCnt="11">
        <dgm:presLayoutVars>
          <dgm:bulletEnabled val="1"/>
        </dgm:presLayoutVars>
      </dgm:prSet>
      <dgm:spPr/>
      <dgm:t>
        <a:bodyPr/>
        <a:lstStyle/>
        <a:p>
          <a:endParaRPr lang="en-US"/>
        </a:p>
      </dgm:t>
    </dgm:pt>
    <dgm:pt modelId="{F764D506-52B0-4ACD-BDE6-F29F2FB6BA54}" type="pres">
      <dgm:prSet presAssocID="{C76ABC89-366D-4849-BD78-46D1A60B2AAA}" presName="spNode" presStyleCnt="0"/>
      <dgm:spPr/>
    </dgm:pt>
    <dgm:pt modelId="{EE57DE57-C6AC-4B81-84CD-ED763D04E71B}" type="pres">
      <dgm:prSet presAssocID="{0370960A-1D62-4ADC-B86B-A9F164FCDFA3}" presName="sibTrans" presStyleLbl="sibTrans1D1" presStyleIdx="9" presStyleCnt="11"/>
      <dgm:spPr/>
      <dgm:t>
        <a:bodyPr/>
        <a:lstStyle/>
        <a:p>
          <a:endParaRPr lang="en-US"/>
        </a:p>
      </dgm:t>
    </dgm:pt>
    <dgm:pt modelId="{D8468D58-4576-4F04-A283-C764EA1403AE}" type="pres">
      <dgm:prSet presAssocID="{640D57F9-6CF5-463B-A3CD-33E151B637AC}" presName="node" presStyleLbl="node1" presStyleIdx="10" presStyleCnt="11">
        <dgm:presLayoutVars>
          <dgm:bulletEnabled val="1"/>
        </dgm:presLayoutVars>
      </dgm:prSet>
      <dgm:spPr/>
      <dgm:t>
        <a:bodyPr/>
        <a:lstStyle/>
        <a:p>
          <a:endParaRPr lang="en-US"/>
        </a:p>
      </dgm:t>
    </dgm:pt>
    <dgm:pt modelId="{9EFCE0F9-7962-4FD1-B50B-8CE0B7209625}" type="pres">
      <dgm:prSet presAssocID="{640D57F9-6CF5-463B-A3CD-33E151B637AC}" presName="spNode" presStyleCnt="0"/>
      <dgm:spPr/>
    </dgm:pt>
    <dgm:pt modelId="{3E95B17D-F9DB-413A-8246-FFDEB0A344EE}" type="pres">
      <dgm:prSet presAssocID="{D248A967-24F3-4BA3-91BD-F02AE48D6083}" presName="sibTrans" presStyleLbl="sibTrans1D1" presStyleIdx="10" presStyleCnt="11"/>
      <dgm:spPr/>
      <dgm:t>
        <a:bodyPr/>
        <a:lstStyle/>
        <a:p>
          <a:endParaRPr lang="en-US"/>
        </a:p>
      </dgm:t>
    </dgm:pt>
  </dgm:ptLst>
  <dgm:cxnLst>
    <dgm:cxn modelId="{2612814D-855F-4B1F-A627-FD2811674EAA}" type="presOf" srcId="{E0E22540-2A08-487D-8001-B25FB865378A}" destId="{372A2C37-0FF2-4389-8573-64B3AA7572D2}" srcOrd="0" destOrd="0" presId="urn:microsoft.com/office/officeart/2005/8/layout/cycle6"/>
    <dgm:cxn modelId="{7327B849-775F-4EFA-93BA-D98D64870E24}" type="presOf" srcId="{14402675-C28C-4BEC-B610-514E8B712713}" destId="{100B927F-84E1-4AE1-8382-E81C66642BB2}" srcOrd="0" destOrd="0" presId="urn:microsoft.com/office/officeart/2005/8/layout/cycle6"/>
    <dgm:cxn modelId="{510F3552-9AC1-4BB2-9D95-23AED18EA7F9}" srcId="{14402675-C28C-4BEC-B610-514E8B712713}" destId="{0CFBBBAD-87FA-42ED-B748-53430BDE14DA}" srcOrd="3" destOrd="0" parTransId="{74F28852-0C3A-4945-9DAE-D4B79C204697}" sibTransId="{C7D0B6F6-FD7A-4477-AB0B-FC581AF6BFA5}"/>
    <dgm:cxn modelId="{BA158B05-4674-4400-88D2-323F171612FD}" srcId="{14402675-C28C-4BEC-B610-514E8B712713}" destId="{6F317D59-F88A-483E-BEC5-251A1E404F2F}" srcOrd="5" destOrd="0" parTransId="{0E87DB95-11C1-4EAA-A67C-B355F865E16B}" sibTransId="{6E5D8845-D3E8-40F1-B597-9C27D4F161E5}"/>
    <dgm:cxn modelId="{2C33D501-829D-4221-98C9-D2A26024C08E}" type="presOf" srcId="{1CCE5B6D-C3DA-4275-9215-F6D8148D97C4}" destId="{10D121FA-9F50-4B4D-BDCE-86C27896C186}" srcOrd="0" destOrd="0" presId="urn:microsoft.com/office/officeart/2005/8/layout/cycle6"/>
    <dgm:cxn modelId="{F05B3249-1B69-445E-8FA4-FB898869BD85}" srcId="{14402675-C28C-4BEC-B610-514E8B712713}" destId="{1CCE5B6D-C3DA-4275-9215-F6D8148D97C4}" srcOrd="4" destOrd="0" parTransId="{C7B374B1-3C55-4E24-9BCE-8B1D023E5EEF}" sibTransId="{BC0D50EB-A85B-4E42-AF8B-06F7397BD460}"/>
    <dgm:cxn modelId="{CD4BD4E4-B213-4189-9165-BD66C1FA1A99}" type="presOf" srcId="{7C9A2DE1-4474-43F0-927B-C8E262A548FB}" destId="{521E36E4-5F1E-4EA4-969A-CEA60B3C3325}" srcOrd="0" destOrd="0" presId="urn:microsoft.com/office/officeart/2005/8/layout/cycle6"/>
    <dgm:cxn modelId="{91767D96-F8F2-4421-B19E-C5F89DDA04C8}" type="presOf" srcId="{0370960A-1D62-4ADC-B86B-A9F164FCDFA3}" destId="{EE57DE57-C6AC-4B81-84CD-ED763D04E71B}" srcOrd="0" destOrd="0" presId="urn:microsoft.com/office/officeart/2005/8/layout/cycle6"/>
    <dgm:cxn modelId="{F2D31352-E929-48FE-B060-985382EBFC8C}" type="presOf" srcId="{00D204FE-27DE-43D0-B04E-1847FCC963CC}" destId="{E7699976-0130-48AC-8212-C4A64C5A2091}" srcOrd="0" destOrd="0" presId="urn:microsoft.com/office/officeart/2005/8/layout/cycle6"/>
    <dgm:cxn modelId="{BA909EFD-B19A-48E0-ADE3-8952FB2D07E9}" srcId="{14402675-C28C-4BEC-B610-514E8B712713}" destId="{00D204FE-27DE-43D0-B04E-1847FCC963CC}" srcOrd="0" destOrd="0" parTransId="{971720F2-1EC1-47CF-81AA-7CF12CCC9896}" sibTransId="{895D80A4-9001-4BC1-B63E-CC40F77E4652}"/>
    <dgm:cxn modelId="{DE83FE29-8317-4FC7-8679-229B7759B4D1}" type="presOf" srcId="{640D57F9-6CF5-463B-A3CD-33E151B637AC}" destId="{D8468D58-4576-4F04-A283-C764EA1403AE}" srcOrd="0" destOrd="0" presId="urn:microsoft.com/office/officeart/2005/8/layout/cycle6"/>
    <dgm:cxn modelId="{A6E82A68-0EE7-44C0-BB9F-C1C61942311A}" type="presOf" srcId="{895D80A4-9001-4BC1-B63E-CC40F77E4652}" destId="{25412EDF-549B-459C-BDD9-43F4CDA731BA}" srcOrd="0" destOrd="0" presId="urn:microsoft.com/office/officeart/2005/8/layout/cycle6"/>
    <dgm:cxn modelId="{C85247F6-5F69-4549-B26A-4080272204D0}" type="presOf" srcId="{EC935C5D-93A0-42FB-B28C-1924B1DF3F94}" destId="{E943434B-61F5-4062-A271-D612CD173D4E}" srcOrd="0" destOrd="0" presId="urn:microsoft.com/office/officeart/2005/8/layout/cycle6"/>
    <dgm:cxn modelId="{485F74A8-1EC9-4895-957C-3713041DDCE9}" type="presOf" srcId="{C15A776D-3D01-4B74-949F-ECBE6355CDF5}" destId="{B2446EF5-24C7-44C3-ADF6-580823C1235F}" srcOrd="0" destOrd="0" presId="urn:microsoft.com/office/officeart/2005/8/layout/cycle6"/>
    <dgm:cxn modelId="{5E4A419B-DC37-4622-87D8-B91A1AF87D03}" srcId="{14402675-C28C-4BEC-B610-514E8B712713}" destId="{C15A776D-3D01-4B74-949F-ECBE6355CDF5}" srcOrd="7" destOrd="0" parTransId="{EF3D6DA8-CABF-4E7C-8980-749F44215D92}" sibTransId="{A04C61D1-1569-438D-8C8F-653A8796A26F}"/>
    <dgm:cxn modelId="{9AE23503-00A2-4A7F-A095-2CCFD9F67DA7}" type="presOf" srcId="{727FFD0C-EECC-4C0E-80BF-83DC1B4A3732}" destId="{23F05B45-2444-46DF-910C-3EEE28252168}" srcOrd="0" destOrd="0" presId="urn:microsoft.com/office/officeart/2005/8/layout/cycle6"/>
    <dgm:cxn modelId="{3391D226-69E2-463C-A20A-FA41B2CA1F49}" type="presOf" srcId="{32D96A6A-D7A8-42CF-A6C7-C0D712192404}" destId="{56C4DFB1-EE90-4EDB-943D-5591E4BA9B8B}" srcOrd="0" destOrd="0" presId="urn:microsoft.com/office/officeart/2005/8/layout/cycle6"/>
    <dgm:cxn modelId="{C924CF23-BC99-4990-8DF9-1CECC38D2CE9}" type="presOf" srcId="{A04C61D1-1569-438D-8C8F-653A8796A26F}" destId="{A95A0CFE-3299-48BE-ACF3-49A8FE120BAE}" srcOrd="0" destOrd="0" presId="urn:microsoft.com/office/officeart/2005/8/layout/cycle6"/>
    <dgm:cxn modelId="{7E27C196-1C97-4539-9496-3D92872727D4}" srcId="{14402675-C28C-4BEC-B610-514E8B712713}" destId="{640D57F9-6CF5-463B-A3CD-33E151B637AC}" srcOrd="10" destOrd="0" parTransId="{6CB50987-0448-4C1C-9E05-05254D21DBFE}" sibTransId="{D248A967-24F3-4BA3-91BD-F02AE48D6083}"/>
    <dgm:cxn modelId="{FBEF9366-9BB9-43DE-B936-470FF7CEB13D}" type="presOf" srcId="{C7D0B6F6-FD7A-4477-AB0B-FC581AF6BFA5}" destId="{5E73CE5E-8BD9-4E7D-AC4E-8668C718E908}" srcOrd="0" destOrd="0" presId="urn:microsoft.com/office/officeart/2005/8/layout/cycle6"/>
    <dgm:cxn modelId="{E0444A46-9653-431A-B171-9DE606A93017}" srcId="{14402675-C28C-4BEC-B610-514E8B712713}" destId="{C76ABC89-366D-4849-BD78-46D1A60B2AAA}" srcOrd="9" destOrd="0" parTransId="{616531A3-7A8A-4181-9FFC-36747FD1F7A0}" sibTransId="{0370960A-1D62-4ADC-B86B-A9F164FCDFA3}"/>
    <dgm:cxn modelId="{F65FE61F-6A93-41BF-939B-CB4D64D41CA3}" type="presOf" srcId="{6E5D8845-D3E8-40F1-B597-9C27D4F161E5}" destId="{0C1DD444-6334-4112-892D-E356A0AA5D08}" srcOrd="0" destOrd="0" presId="urn:microsoft.com/office/officeart/2005/8/layout/cycle6"/>
    <dgm:cxn modelId="{91550CAD-FE93-435A-B4CB-E2C8142A0EC1}" srcId="{14402675-C28C-4BEC-B610-514E8B712713}" destId="{CCBA864F-D3F1-4D89-A5C3-F397805A337B}" srcOrd="8" destOrd="0" parTransId="{4D8B8530-9E20-44D8-81B2-011A679D5CEF}" sibTransId="{D5E2B979-4A97-4676-978E-90C9F4370A11}"/>
    <dgm:cxn modelId="{A3D2F942-1417-49CD-9782-9356932287C1}" type="presOf" srcId="{8377FE85-107F-4AB3-B560-79368FFF9B80}" destId="{5EFE0E65-796B-4141-B6BA-A88DA598BB68}" srcOrd="0" destOrd="0" presId="urn:microsoft.com/office/officeart/2005/8/layout/cycle6"/>
    <dgm:cxn modelId="{5F61502D-A37D-44AD-93EE-0CCAB156558A}" type="presOf" srcId="{BC0D50EB-A85B-4E42-AF8B-06F7397BD460}" destId="{42D5C4A5-9F21-4F47-A3C9-6162477EF02F}" srcOrd="0" destOrd="0" presId="urn:microsoft.com/office/officeart/2005/8/layout/cycle6"/>
    <dgm:cxn modelId="{F17BAE60-AF65-482E-B405-A175D26B6718}" srcId="{14402675-C28C-4BEC-B610-514E8B712713}" destId="{E0E22540-2A08-487D-8001-B25FB865378A}" srcOrd="2" destOrd="0" parTransId="{63780BA5-C46D-4DBA-B655-9449B6B8165F}" sibTransId="{7C9A2DE1-4474-43F0-927B-C8E262A548FB}"/>
    <dgm:cxn modelId="{B9337ABD-A9F9-4970-9DD7-9AEF1F442790}" srcId="{14402675-C28C-4BEC-B610-514E8B712713}" destId="{727FFD0C-EECC-4C0E-80BF-83DC1B4A3732}" srcOrd="1" destOrd="0" parTransId="{8BF6BAA4-5425-4D8F-AB19-2BEC0AC1C752}" sibTransId="{32D96A6A-D7A8-42CF-A6C7-C0D712192404}"/>
    <dgm:cxn modelId="{B3C7156D-40E2-4A98-822A-6E86C5C6ED08}" type="presOf" srcId="{C76ABC89-366D-4849-BD78-46D1A60B2AAA}" destId="{058E8371-9B31-4B5D-9425-53466B8ECBC3}" srcOrd="0" destOrd="0" presId="urn:microsoft.com/office/officeart/2005/8/layout/cycle6"/>
    <dgm:cxn modelId="{5771537F-EFC6-4296-9B1F-2156BD8303F6}" type="presOf" srcId="{0CFBBBAD-87FA-42ED-B748-53430BDE14DA}" destId="{72C50902-B4C2-470A-BB06-349FF11C2767}" srcOrd="0" destOrd="0" presId="urn:microsoft.com/office/officeart/2005/8/layout/cycle6"/>
    <dgm:cxn modelId="{D337A679-55F1-4ECD-8449-3DE1F88EE5C4}" srcId="{14402675-C28C-4BEC-B610-514E8B712713}" destId="{8377FE85-107F-4AB3-B560-79368FFF9B80}" srcOrd="6" destOrd="0" parTransId="{D168ED9B-80F1-47D9-B0D9-BC896C7230EB}" sibTransId="{EC935C5D-93A0-42FB-B28C-1924B1DF3F94}"/>
    <dgm:cxn modelId="{0B6432AF-EBBC-4A42-B0D6-0FCB53A382D9}" type="presOf" srcId="{6F317D59-F88A-483E-BEC5-251A1E404F2F}" destId="{5DDB1385-D6D6-4836-AEF7-4576CDC9D2C8}" srcOrd="0" destOrd="0" presId="urn:microsoft.com/office/officeart/2005/8/layout/cycle6"/>
    <dgm:cxn modelId="{2E6F82D2-D8D1-484F-9F7F-D9D32EA1FADB}" type="presOf" srcId="{D5E2B979-4A97-4676-978E-90C9F4370A11}" destId="{4BAEFE62-04D7-4109-8541-C871C20E72B9}" srcOrd="0" destOrd="0" presId="urn:microsoft.com/office/officeart/2005/8/layout/cycle6"/>
    <dgm:cxn modelId="{70A9C61E-87EA-4383-B894-74127CC74CD4}" type="presOf" srcId="{CCBA864F-D3F1-4D89-A5C3-F397805A337B}" destId="{987CD0F8-B03F-465E-915E-2A9F2A1CF573}" srcOrd="0" destOrd="0" presId="urn:microsoft.com/office/officeart/2005/8/layout/cycle6"/>
    <dgm:cxn modelId="{01978FE2-F201-4774-905D-E9B648BAD85D}" type="presOf" srcId="{D248A967-24F3-4BA3-91BD-F02AE48D6083}" destId="{3E95B17D-F9DB-413A-8246-FFDEB0A344EE}" srcOrd="0" destOrd="0" presId="urn:microsoft.com/office/officeart/2005/8/layout/cycle6"/>
    <dgm:cxn modelId="{7F9A9810-8A79-43DB-8F91-34B65E5515A5}" type="presParOf" srcId="{100B927F-84E1-4AE1-8382-E81C66642BB2}" destId="{E7699976-0130-48AC-8212-C4A64C5A2091}" srcOrd="0" destOrd="0" presId="urn:microsoft.com/office/officeart/2005/8/layout/cycle6"/>
    <dgm:cxn modelId="{9F1980D1-A998-49D4-97F3-C60B8DBB6DAB}" type="presParOf" srcId="{100B927F-84E1-4AE1-8382-E81C66642BB2}" destId="{F16795AC-DFAA-4479-95E0-E9E393D8E6F2}" srcOrd="1" destOrd="0" presId="urn:microsoft.com/office/officeart/2005/8/layout/cycle6"/>
    <dgm:cxn modelId="{6447D6E7-66B2-4F00-9A52-03360070BED3}" type="presParOf" srcId="{100B927F-84E1-4AE1-8382-E81C66642BB2}" destId="{25412EDF-549B-459C-BDD9-43F4CDA731BA}" srcOrd="2" destOrd="0" presId="urn:microsoft.com/office/officeart/2005/8/layout/cycle6"/>
    <dgm:cxn modelId="{88148148-922C-4C56-8AAA-CF99CCC79B51}" type="presParOf" srcId="{100B927F-84E1-4AE1-8382-E81C66642BB2}" destId="{23F05B45-2444-46DF-910C-3EEE28252168}" srcOrd="3" destOrd="0" presId="urn:microsoft.com/office/officeart/2005/8/layout/cycle6"/>
    <dgm:cxn modelId="{6E455069-4152-4544-805F-CBAACE5D951C}" type="presParOf" srcId="{100B927F-84E1-4AE1-8382-E81C66642BB2}" destId="{96652EE6-9030-46DD-87BB-9762111FC8D8}" srcOrd="4" destOrd="0" presId="urn:microsoft.com/office/officeart/2005/8/layout/cycle6"/>
    <dgm:cxn modelId="{9384BFBB-8E59-40AB-AAFC-4D81925283E7}" type="presParOf" srcId="{100B927F-84E1-4AE1-8382-E81C66642BB2}" destId="{56C4DFB1-EE90-4EDB-943D-5591E4BA9B8B}" srcOrd="5" destOrd="0" presId="urn:microsoft.com/office/officeart/2005/8/layout/cycle6"/>
    <dgm:cxn modelId="{A8DB6781-88F3-4A1D-BB78-6BB505B9D4B1}" type="presParOf" srcId="{100B927F-84E1-4AE1-8382-E81C66642BB2}" destId="{372A2C37-0FF2-4389-8573-64B3AA7572D2}" srcOrd="6" destOrd="0" presId="urn:microsoft.com/office/officeart/2005/8/layout/cycle6"/>
    <dgm:cxn modelId="{14289D00-1BE1-46C2-BF19-C3EB27BF1510}" type="presParOf" srcId="{100B927F-84E1-4AE1-8382-E81C66642BB2}" destId="{1D66E685-3AC5-4B98-9382-19C34F3C94DD}" srcOrd="7" destOrd="0" presId="urn:microsoft.com/office/officeart/2005/8/layout/cycle6"/>
    <dgm:cxn modelId="{07004761-7B7F-4800-A4B8-1F0EE623C64B}" type="presParOf" srcId="{100B927F-84E1-4AE1-8382-E81C66642BB2}" destId="{521E36E4-5F1E-4EA4-969A-CEA60B3C3325}" srcOrd="8" destOrd="0" presId="urn:microsoft.com/office/officeart/2005/8/layout/cycle6"/>
    <dgm:cxn modelId="{837601E7-E575-4665-8D91-8F8B6DD9A481}" type="presParOf" srcId="{100B927F-84E1-4AE1-8382-E81C66642BB2}" destId="{72C50902-B4C2-470A-BB06-349FF11C2767}" srcOrd="9" destOrd="0" presId="urn:microsoft.com/office/officeart/2005/8/layout/cycle6"/>
    <dgm:cxn modelId="{F7DFCBEA-309C-4896-9628-C533A4572FF2}" type="presParOf" srcId="{100B927F-84E1-4AE1-8382-E81C66642BB2}" destId="{00C8D15D-C6DA-4C3C-821E-E22B4574B72F}" srcOrd="10" destOrd="0" presId="urn:microsoft.com/office/officeart/2005/8/layout/cycle6"/>
    <dgm:cxn modelId="{DB19F39D-7AAA-4996-B902-6DEFBD08991D}" type="presParOf" srcId="{100B927F-84E1-4AE1-8382-E81C66642BB2}" destId="{5E73CE5E-8BD9-4E7D-AC4E-8668C718E908}" srcOrd="11" destOrd="0" presId="urn:microsoft.com/office/officeart/2005/8/layout/cycle6"/>
    <dgm:cxn modelId="{64B4187B-7B41-4D72-95BC-940FA21C907C}" type="presParOf" srcId="{100B927F-84E1-4AE1-8382-E81C66642BB2}" destId="{10D121FA-9F50-4B4D-BDCE-86C27896C186}" srcOrd="12" destOrd="0" presId="urn:microsoft.com/office/officeart/2005/8/layout/cycle6"/>
    <dgm:cxn modelId="{C747892E-9AA5-4798-B336-62A3BDC8262E}" type="presParOf" srcId="{100B927F-84E1-4AE1-8382-E81C66642BB2}" destId="{D1CF18BE-A2B9-40D8-A87E-D15EA0B98BAE}" srcOrd="13" destOrd="0" presId="urn:microsoft.com/office/officeart/2005/8/layout/cycle6"/>
    <dgm:cxn modelId="{6B825B4D-70CF-4862-A2B0-CE004FDE0FC8}" type="presParOf" srcId="{100B927F-84E1-4AE1-8382-E81C66642BB2}" destId="{42D5C4A5-9F21-4F47-A3C9-6162477EF02F}" srcOrd="14" destOrd="0" presId="urn:microsoft.com/office/officeart/2005/8/layout/cycle6"/>
    <dgm:cxn modelId="{3AB62BC6-8688-4EA9-A120-D2FB4397C575}" type="presParOf" srcId="{100B927F-84E1-4AE1-8382-E81C66642BB2}" destId="{5DDB1385-D6D6-4836-AEF7-4576CDC9D2C8}" srcOrd="15" destOrd="0" presId="urn:microsoft.com/office/officeart/2005/8/layout/cycle6"/>
    <dgm:cxn modelId="{7FF5E0F4-8758-488D-B233-EDCBD91A7FC2}" type="presParOf" srcId="{100B927F-84E1-4AE1-8382-E81C66642BB2}" destId="{DD1D6864-DF4E-4908-9E91-4CD608612849}" srcOrd="16" destOrd="0" presId="urn:microsoft.com/office/officeart/2005/8/layout/cycle6"/>
    <dgm:cxn modelId="{6F0CEBD5-3599-4E1D-8C15-F4C0E5ABF290}" type="presParOf" srcId="{100B927F-84E1-4AE1-8382-E81C66642BB2}" destId="{0C1DD444-6334-4112-892D-E356A0AA5D08}" srcOrd="17" destOrd="0" presId="urn:microsoft.com/office/officeart/2005/8/layout/cycle6"/>
    <dgm:cxn modelId="{C07CF4B4-55EA-40AD-89A3-6D5F8D5A9184}" type="presParOf" srcId="{100B927F-84E1-4AE1-8382-E81C66642BB2}" destId="{5EFE0E65-796B-4141-B6BA-A88DA598BB68}" srcOrd="18" destOrd="0" presId="urn:microsoft.com/office/officeart/2005/8/layout/cycle6"/>
    <dgm:cxn modelId="{6380C98E-2BF3-481D-960F-A5BE2F4AC5E7}" type="presParOf" srcId="{100B927F-84E1-4AE1-8382-E81C66642BB2}" destId="{0C8D0D87-9D33-446B-8EB6-A14CFBDB0CDA}" srcOrd="19" destOrd="0" presId="urn:microsoft.com/office/officeart/2005/8/layout/cycle6"/>
    <dgm:cxn modelId="{D120377F-D659-4E2D-9148-EF2EF87DEFFA}" type="presParOf" srcId="{100B927F-84E1-4AE1-8382-E81C66642BB2}" destId="{E943434B-61F5-4062-A271-D612CD173D4E}" srcOrd="20" destOrd="0" presId="urn:microsoft.com/office/officeart/2005/8/layout/cycle6"/>
    <dgm:cxn modelId="{6D8BF98B-F15C-4C2C-977F-EDABA013F249}" type="presParOf" srcId="{100B927F-84E1-4AE1-8382-E81C66642BB2}" destId="{B2446EF5-24C7-44C3-ADF6-580823C1235F}" srcOrd="21" destOrd="0" presId="urn:microsoft.com/office/officeart/2005/8/layout/cycle6"/>
    <dgm:cxn modelId="{C626AD5C-88EA-4BE6-AB5A-4A7F8C38DC71}" type="presParOf" srcId="{100B927F-84E1-4AE1-8382-E81C66642BB2}" destId="{B8F707D9-0068-459B-9DC2-BDBDDF447868}" srcOrd="22" destOrd="0" presId="urn:microsoft.com/office/officeart/2005/8/layout/cycle6"/>
    <dgm:cxn modelId="{BC9FFC99-2753-4372-85E5-61A5046CC5E1}" type="presParOf" srcId="{100B927F-84E1-4AE1-8382-E81C66642BB2}" destId="{A95A0CFE-3299-48BE-ACF3-49A8FE120BAE}" srcOrd="23" destOrd="0" presId="urn:microsoft.com/office/officeart/2005/8/layout/cycle6"/>
    <dgm:cxn modelId="{6BAB552A-52A6-4656-BAC9-CB2C126C035A}" type="presParOf" srcId="{100B927F-84E1-4AE1-8382-E81C66642BB2}" destId="{987CD0F8-B03F-465E-915E-2A9F2A1CF573}" srcOrd="24" destOrd="0" presId="urn:microsoft.com/office/officeart/2005/8/layout/cycle6"/>
    <dgm:cxn modelId="{B55220E4-E470-4748-9D85-0A1276CA7708}" type="presParOf" srcId="{100B927F-84E1-4AE1-8382-E81C66642BB2}" destId="{2A342EF8-E14A-47C7-B00A-D5007F8A71AB}" srcOrd="25" destOrd="0" presId="urn:microsoft.com/office/officeart/2005/8/layout/cycle6"/>
    <dgm:cxn modelId="{283CA132-A2D3-4D63-9AAA-C5DD35163170}" type="presParOf" srcId="{100B927F-84E1-4AE1-8382-E81C66642BB2}" destId="{4BAEFE62-04D7-4109-8541-C871C20E72B9}" srcOrd="26" destOrd="0" presId="urn:microsoft.com/office/officeart/2005/8/layout/cycle6"/>
    <dgm:cxn modelId="{169F12E3-7731-49A8-A750-D5C0CA7D7015}" type="presParOf" srcId="{100B927F-84E1-4AE1-8382-E81C66642BB2}" destId="{058E8371-9B31-4B5D-9425-53466B8ECBC3}" srcOrd="27" destOrd="0" presId="urn:microsoft.com/office/officeart/2005/8/layout/cycle6"/>
    <dgm:cxn modelId="{38759576-28C5-4ECC-A602-3AB4793E6F48}" type="presParOf" srcId="{100B927F-84E1-4AE1-8382-E81C66642BB2}" destId="{F764D506-52B0-4ACD-BDE6-F29F2FB6BA54}" srcOrd="28" destOrd="0" presId="urn:microsoft.com/office/officeart/2005/8/layout/cycle6"/>
    <dgm:cxn modelId="{1839D6EB-1035-4F7B-9485-F81D6E5AEAA0}" type="presParOf" srcId="{100B927F-84E1-4AE1-8382-E81C66642BB2}" destId="{EE57DE57-C6AC-4B81-84CD-ED763D04E71B}" srcOrd="29" destOrd="0" presId="urn:microsoft.com/office/officeart/2005/8/layout/cycle6"/>
    <dgm:cxn modelId="{D6A8A0C7-EC2C-430E-A6A1-50A61DC5D281}" type="presParOf" srcId="{100B927F-84E1-4AE1-8382-E81C66642BB2}" destId="{D8468D58-4576-4F04-A283-C764EA1403AE}" srcOrd="30" destOrd="0" presId="urn:microsoft.com/office/officeart/2005/8/layout/cycle6"/>
    <dgm:cxn modelId="{580BD713-4786-4A53-B390-64CBF4A0D4F4}" type="presParOf" srcId="{100B927F-84E1-4AE1-8382-E81C66642BB2}" destId="{9EFCE0F9-7962-4FD1-B50B-8CE0B7209625}" srcOrd="31" destOrd="0" presId="urn:microsoft.com/office/officeart/2005/8/layout/cycle6"/>
    <dgm:cxn modelId="{C585332A-5614-40EB-9280-1BEF1D91F59F}" type="presParOf" srcId="{100B927F-84E1-4AE1-8382-E81C66642BB2}" destId="{3E95B17D-F9DB-413A-8246-FFDEB0A344EE}" srcOrd="32"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8189E-7DAB-4990-A165-D9BA6750C4A2}">
      <dsp:nvSpPr>
        <dsp:cNvPr id="0" name=""/>
        <dsp:cNvSpPr/>
      </dsp:nvSpPr>
      <dsp:spPr>
        <a:xfrm>
          <a:off x="3465872" y="0"/>
          <a:ext cx="5198808" cy="1750531"/>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Focus on intensifying research and development (R&amp;D) spending, emphasising opportunities linked to existing industries</a:t>
          </a:r>
        </a:p>
      </dsp:txBody>
      <dsp:txXfrm>
        <a:off x="3465872" y="218816"/>
        <a:ext cx="4542359" cy="1312899"/>
      </dsp:txXfrm>
    </dsp:sp>
    <dsp:sp modelId="{A2B657C1-7FE5-47AB-8E60-8A0CD5EFC6B7}">
      <dsp:nvSpPr>
        <dsp:cNvPr id="0" name=""/>
        <dsp:cNvSpPr/>
      </dsp:nvSpPr>
      <dsp:spPr>
        <a:xfrm>
          <a:off x="0" y="0"/>
          <a:ext cx="3465872" cy="1750531"/>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a:t>Phase 1</a:t>
          </a:r>
        </a:p>
        <a:p>
          <a:pPr lvl="0" algn="ctr" defTabSz="1866900">
            <a:lnSpc>
              <a:spcPct val="90000"/>
            </a:lnSpc>
            <a:spcBef>
              <a:spcPct val="0"/>
            </a:spcBef>
            <a:spcAft>
              <a:spcPct val="35000"/>
            </a:spcAft>
          </a:pPr>
          <a:r>
            <a:rPr lang="en-US" sz="4200" kern="1200" dirty="0"/>
            <a:t>(2012-2017)</a:t>
          </a:r>
        </a:p>
      </dsp:txBody>
      <dsp:txXfrm>
        <a:off x="85454" y="85454"/>
        <a:ext cx="3294964" cy="1579623"/>
      </dsp:txXfrm>
    </dsp:sp>
    <dsp:sp modelId="{09D76957-93EA-4452-B02B-5F325FACAF7D}">
      <dsp:nvSpPr>
        <dsp:cNvPr id="0" name=""/>
        <dsp:cNvSpPr/>
      </dsp:nvSpPr>
      <dsp:spPr>
        <a:xfrm>
          <a:off x="3465872" y="1925584"/>
          <a:ext cx="5198808" cy="1750531"/>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Lay the foundations for more intensive improvements in productivity’ where ‘innovation across state, business and social sectors should start to become pervasive</a:t>
          </a:r>
        </a:p>
      </dsp:txBody>
      <dsp:txXfrm>
        <a:off x="3465872" y="2144400"/>
        <a:ext cx="4542359" cy="1312899"/>
      </dsp:txXfrm>
    </dsp:sp>
    <dsp:sp modelId="{5C081772-06D8-4F12-8F43-D58E2BD5E352}">
      <dsp:nvSpPr>
        <dsp:cNvPr id="0" name=""/>
        <dsp:cNvSpPr/>
      </dsp:nvSpPr>
      <dsp:spPr>
        <a:xfrm>
          <a:off x="0" y="1925584"/>
          <a:ext cx="3465872" cy="1750531"/>
        </a:xfrm>
        <a:prstGeom prst="roundRect">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a:t>Phase 2 (2018-2023)</a:t>
          </a:r>
        </a:p>
      </dsp:txBody>
      <dsp:txXfrm>
        <a:off x="85454" y="2011038"/>
        <a:ext cx="3294964" cy="1579623"/>
      </dsp:txXfrm>
    </dsp:sp>
    <dsp:sp modelId="{B74140AA-3FAC-45ED-8AFD-B81CBB39CA7D}">
      <dsp:nvSpPr>
        <dsp:cNvPr id="0" name=""/>
        <dsp:cNvSpPr/>
      </dsp:nvSpPr>
      <dsp:spPr>
        <a:xfrm>
          <a:off x="3465872" y="3851168"/>
          <a:ext cx="5198808" cy="1750531"/>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Emphasis on consolidating the gains phase 2 with ‘greater emphasis on innovation, improved productivity, more intensive pursuit of a knowledge economy and better exploitation of comparative and competitive advantages in an integrated continent’. </a:t>
          </a:r>
        </a:p>
      </dsp:txBody>
      <dsp:txXfrm>
        <a:off x="3465872" y="4069984"/>
        <a:ext cx="4542359" cy="1312899"/>
      </dsp:txXfrm>
    </dsp:sp>
    <dsp:sp modelId="{783D8EBA-18CC-44BA-B14C-FF85CA525F0B}">
      <dsp:nvSpPr>
        <dsp:cNvPr id="0" name=""/>
        <dsp:cNvSpPr/>
      </dsp:nvSpPr>
      <dsp:spPr>
        <a:xfrm>
          <a:off x="0" y="3851168"/>
          <a:ext cx="3465872" cy="1750531"/>
        </a:xfrm>
        <a:prstGeom prst="round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a:t>Phase 3 (2023-2030)</a:t>
          </a:r>
        </a:p>
      </dsp:txBody>
      <dsp:txXfrm>
        <a:off x="85454" y="3936622"/>
        <a:ext cx="3294964" cy="15796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08713-C8CF-4254-AE2D-49766AA3AB94}">
      <dsp:nvSpPr>
        <dsp:cNvPr id="0" name=""/>
        <dsp:cNvSpPr/>
      </dsp:nvSpPr>
      <dsp:spPr>
        <a:xfrm>
          <a:off x="6528011" y="790636"/>
          <a:ext cx="1947557" cy="194765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4F56527-9AE9-4187-B9F6-ED4EBA2DA751}">
      <dsp:nvSpPr>
        <dsp:cNvPr id="0" name=""/>
        <dsp:cNvSpPr/>
      </dsp:nvSpPr>
      <dsp:spPr>
        <a:xfrm>
          <a:off x="6593152" y="855569"/>
          <a:ext cx="1818109" cy="1817790"/>
        </a:xfrm>
        <a:prstGeom prst="ellipse">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0" i="0" kern="1200" dirty="0"/>
            <a:t>Brand </a:t>
          </a:r>
          <a:endParaRPr lang="en-US" sz="3000" kern="1200" dirty="0"/>
        </a:p>
      </dsp:txBody>
      <dsp:txXfrm>
        <a:off x="6852882" y="1115302"/>
        <a:ext cx="1298649" cy="1298324"/>
      </dsp:txXfrm>
    </dsp:sp>
    <dsp:sp modelId="{600C0742-4659-4650-86A6-B0916E467BD5}">
      <dsp:nvSpPr>
        <dsp:cNvPr id="0" name=""/>
        <dsp:cNvSpPr/>
      </dsp:nvSpPr>
      <dsp:spPr>
        <a:xfrm>
          <a:off x="6593152" y="2774177"/>
          <a:ext cx="1818109" cy="1067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228600" lvl="1" indent="-228600" algn="ctr" defTabSz="889000">
            <a:lnSpc>
              <a:spcPct val="90000"/>
            </a:lnSpc>
            <a:spcBef>
              <a:spcPct val="0"/>
            </a:spcBef>
            <a:spcAft>
              <a:spcPct val="15000"/>
            </a:spcAft>
            <a:buChar char="••"/>
          </a:pPr>
          <a:r>
            <a:rPr lang="en-US" sz="2000" b="0" i="0" kern="1200" dirty="0"/>
            <a:t>Making sure “its” possible…</a:t>
          </a:r>
          <a:endParaRPr lang="en-US" sz="2000" kern="1200" dirty="0"/>
        </a:p>
      </dsp:txBody>
      <dsp:txXfrm>
        <a:off x="6593152" y="2774177"/>
        <a:ext cx="1818109" cy="1067639"/>
      </dsp:txXfrm>
    </dsp:sp>
    <dsp:sp modelId="{82643B29-B50D-4CDD-A9C7-A921282924F7}">
      <dsp:nvSpPr>
        <dsp:cNvPr id="0" name=""/>
        <dsp:cNvSpPr/>
      </dsp:nvSpPr>
      <dsp:spPr>
        <a:xfrm rot="2700000">
          <a:off x="4506945" y="790499"/>
          <a:ext cx="1947589" cy="1947589"/>
        </a:xfrm>
        <a:prstGeom prst="teardrop">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AA5DF74-36FB-4161-9744-4B8091AF61CD}">
      <dsp:nvSpPr>
        <dsp:cNvPr id="0" name=""/>
        <dsp:cNvSpPr/>
      </dsp:nvSpPr>
      <dsp:spPr>
        <a:xfrm>
          <a:off x="4580453" y="855569"/>
          <a:ext cx="1818109" cy="1817790"/>
        </a:xfrm>
        <a:prstGeom prst="ellipse">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0" i="0" kern="1200" dirty="0"/>
            <a:t>Values</a:t>
          </a:r>
          <a:endParaRPr lang="en-US" sz="3000" kern="1200" dirty="0"/>
        </a:p>
      </dsp:txBody>
      <dsp:txXfrm>
        <a:off x="4840183" y="1115302"/>
        <a:ext cx="1298649" cy="1298324"/>
      </dsp:txXfrm>
    </dsp:sp>
    <dsp:sp modelId="{86C5C400-7CBE-4BCE-A257-A36E6DEEAA02}">
      <dsp:nvSpPr>
        <dsp:cNvPr id="0" name=""/>
        <dsp:cNvSpPr/>
      </dsp:nvSpPr>
      <dsp:spPr>
        <a:xfrm>
          <a:off x="4580453" y="2774177"/>
          <a:ext cx="1818109" cy="1067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t>Innovation</a:t>
          </a:r>
          <a:endParaRPr lang="en-US" sz="1600" kern="1200" dirty="0"/>
        </a:p>
        <a:p>
          <a:pPr marL="171450" lvl="1" indent="-171450" algn="l" defTabSz="711200">
            <a:lnSpc>
              <a:spcPct val="90000"/>
            </a:lnSpc>
            <a:spcBef>
              <a:spcPct val="0"/>
            </a:spcBef>
            <a:spcAft>
              <a:spcPct val="15000"/>
            </a:spcAft>
            <a:buChar char="••"/>
          </a:pPr>
          <a:r>
            <a:rPr lang="en-US" sz="1600" b="0" i="0" kern="1200" dirty="0"/>
            <a:t>Knowledge-sharing</a:t>
          </a:r>
          <a:endParaRPr lang="en-US" sz="1600" i="0" kern="1200" dirty="0"/>
        </a:p>
        <a:p>
          <a:pPr marL="171450" lvl="1" indent="-171450" algn="l" defTabSz="711200">
            <a:lnSpc>
              <a:spcPct val="90000"/>
            </a:lnSpc>
            <a:spcBef>
              <a:spcPct val="0"/>
            </a:spcBef>
            <a:spcAft>
              <a:spcPct val="15000"/>
            </a:spcAft>
            <a:buChar char="••"/>
          </a:pPr>
          <a:r>
            <a:rPr lang="en-US" sz="1600" b="0" i="0" kern="1200" dirty="0">
              <a:solidFill>
                <a:schemeClr val="tx1"/>
              </a:solidFill>
            </a:rPr>
            <a:t>Professionalism </a:t>
          </a:r>
          <a:endParaRPr lang="en-US" sz="1600" i="0" kern="1200" dirty="0">
            <a:solidFill>
              <a:schemeClr val="tx1"/>
            </a:solidFill>
          </a:endParaRPr>
        </a:p>
        <a:p>
          <a:pPr marL="171450" lvl="1" indent="-171450" algn="l" defTabSz="711200">
            <a:lnSpc>
              <a:spcPct val="90000"/>
            </a:lnSpc>
            <a:spcBef>
              <a:spcPct val="0"/>
            </a:spcBef>
            <a:spcAft>
              <a:spcPct val="15000"/>
            </a:spcAft>
            <a:buChar char="••"/>
          </a:pPr>
          <a:r>
            <a:rPr lang="en-US" sz="1600" i="0" kern="1200" dirty="0">
              <a:solidFill>
                <a:schemeClr val="tx1"/>
              </a:solidFill>
            </a:rPr>
            <a:t>Ethical behavior </a:t>
          </a:r>
        </a:p>
      </dsp:txBody>
      <dsp:txXfrm>
        <a:off x="4580453" y="2774177"/>
        <a:ext cx="1818109" cy="1067639"/>
      </dsp:txXfrm>
    </dsp:sp>
    <dsp:sp modelId="{A0FB0909-40BE-4F69-B732-F69E63865422}">
      <dsp:nvSpPr>
        <dsp:cNvPr id="0" name=""/>
        <dsp:cNvSpPr/>
      </dsp:nvSpPr>
      <dsp:spPr>
        <a:xfrm rot="2700000">
          <a:off x="2502598" y="790499"/>
          <a:ext cx="1947589" cy="1947589"/>
        </a:xfrm>
        <a:prstGeom prst="teardrop">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28C39A0-C0B3-48DF-B67C-B6E295E85F92}">
      <dsp:nvSpPr>
        <dsp:cNvPr id="0" name=""/>
        <dsp:cNvSpPr/>
      </dsp:nvSpPr>
      <dsp:spPr>
        <a:xfrm>
          <a:off x="2567755" y="855569"/>
          <a:ext cx="1818109" cy="1817790"/>
        </a:xfrm>
        <a:prstGeom prst="ellipse">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0" i="0" kern="1200" dirty="0"/>
            <a:t>Mission</a:t>
          </a:r>
          <a:endParaRPr lang="en-US" sz="3000" kern="1200" dirty="0"/>
        </a:p>
      </dsp:txBody>
      <dsp:txXfrm>
        <a:off x="2827485" y="1115302"/>
        <a:ext cx="1298649" cy="1298324"/>
      </dsp:txXfrm>
    </dsp:sp>
    <dsp:sp modelId="{8EF81D9B-60E7-4B94-81F4-7DC94AB04A11}">
      <dsp:nvSpPr>
        <dsp:cNvPr id="0" name=""/>
        <dsp:cNvSpPr/>
      </dsp:nvSpPr>
      <dsp:spPr>
        <a:xfrm>
          <a:off x="2567755" y="2774177"/>
          <a:ext cx="1818109" cy="1067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t>To provide leadership, an enabling environment and resources for STI in support of South Africa’s </a:t>
          </a:r>
          <a:r>
            <a:rPr lang="en-US" sz="1600" b="0" i="1" kern="1200" dirty="0">
              <a:solidFill>
                <a:schemeClr val="tx1"/>
              </a:solidFill>
            </a:rPr>
            <a:t>inclusive and sustainable development </a:t>
          </a:r>
          <a:endParaRPr lang="en-US" sz="1600" kern="1200" dirty="0">
            <a:solidFill>
              <a:schemeClr val="tx1"/>
            </a:solidFill>
          </a:endParaRPr>
        </a:p>
      </dsp:txBody>
      <dsp:txXfrm>
        <a:off x="2567755" y="2774177"/>
        <a:ext cx="1818109" cy="1067639"/>
      </dsp:txXfrm>
    </dsp:sp>
    <dsp:sp modelId="{2B669B27-222C-4784-A6E4-6D82977495FC}">
      <dsp:nvSpPr>
        <dsp:cNvPr id="0" name=""/>
        <dsp:cNvSpPr/>
      </dsp:nvSpPr>
      <dsp:spPr>
        <a:xfrm rot="2700000">
          <a:off x="489899" y="790499"/>
          <a:ext cx="1947589" cy="1947589"/>
        </a:xfrm>
        <a:prstGeom prst="teardrop">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675589E-F9F4-46CE-A17E-0E10819AEEB4}">
      <dsp:nvSpPr>
        <dsp:cNvPr id="0" name=""/>
        <dsp:cNvSpPr/>
      </dsp:nvSpPr>
      <dsp:spPr>
        <a:xfrm>
          <a:off x="555056" y="855569"/>
          <a:ext cx="1818109" cy="1817790"/>
        </a:xfrm>
        <a:prstGeom prst="ellipse">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0" i="0" kern="1200" dirty="0"/>
            <a:t>Vision</a:t>
          </a:r>
          <a:endParaRPr lang="en-US" sz="3000" kern="1200" dirty="0"/>
        </a:p>
      </dsp:txBody>
      <dsp:txXfrm>
        <a:off x="814786" y="1115302"/>
        <a:ext cx="1298649" cy="1298324"/>
      </dsp:txXfrm>
    </dsp:sp>
    <dsp:sp modelId="{8C550330-D563-4C2E-9F59-614FCA89BED0}">
      <dsp:nvSpPr>
        <dsp:cNvPr id="0" name=""/>
        <dsp:cNvSpPr/>
      </dsp:nvSpPr>
      <dsp:spPr>
        <a:xfrm>
          <a:off x="555056" y="2774177"/>
          <a:ext cx="1818109" cy="1067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t>Increased well being and prosperity through science, technology and innovation</a:t>
          </a:r>
          <a:endParaRPr lang="en-US" sz="1600" kern="1200" dirty="0"/>
        </a:p>
      </dsp:txBody>
      <dsp:txXfrm>
        <a:off x="555056" y="2774177"/>
        <a:ext cx="1818109" cy="10676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3234F-F556-4276-A882-96386C730D27}">
      <dsp:nvSpPr>
        <dsp:cNvPr id="0" name=""/>
        <dsp:cNvSpPr/>
      </dsp:nvSpPr>
      <dsp:spPr>
        <a:xfrm>
          <a:off x="3640" y="546151"/>
          <a:ext cx="2383393" cy="887304"/>
        </a:xfrm>
        <a:prstGeom prst="homePlate">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US" sz="2400" b="0" i="0" kern="1200" dirty="0"/>
            <a:t>Partnerships </a:t>
          </a:r>
          <a:endParaRPr lang="en-US" sz="2400" kern="1200" dirty="0"/>
        </a:p>
      </dsp:txBody>
      <dsp:txXfrm>
        <a:off x="3640" y="546151"/>
        <a:ext cx="2161567" cy="887304"/>
      </dsp:txXfrm>
    </dsp:sp>
    <dsp:sp modelId="{56DD090B-FBA1-4204-A0B5-ED86FE3AC6C0}">
      <dsp:nvSpPr>
        <dsp:cNvPr id="0" name=""/>
        <dsp:cNvSpPr/>
      </dsp:nvSpPr>
      <dsp:spPr>
        <a:xfrm>
          <a:off x="1942330" y="427457"/>
          <a:ext cx="3736990" cy="1124693"/>
        </a:xfrm>
        <a:prstGeom prst="chevron">
          <a:avLst/>
        </a:prstGeom>
        <a:solidFill>
          <a:schemeClr val="accent3">
            <a:shade val="50000"/>
            <a:hueOff val="0"/>
            <a:satOff val="0"/>
            <a:lumOff val="239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0" i="0" kern="1200" dirty="0"/>
            <a:t>Internationalisation</a:t>
          </a:r>
          <a:endParaRPr lang="en-US" sz="2400" kern="1200" dirty="0"/>
        </a:p>
      </dsp:txBody>
      <dsp:txXfrm>
        <a:off x="2504677" y="427457"/>
        <a:ext cx="2612297" cy="1124693"/>
      </dsp:txXfrm>
    </dsp:sp>
    <dsp:sp modelId="{7192743E-74E8-4CC5-BA88-CCE9DE7037FC}">
      <dsp:nvSpPr>
        <dsp:cNvPr id="0" name=""/>
        <dsp:cNvSpPr/>
      </dsp:nvSpPr>
      <dsp:spPr>
        <a:xfrm>
          <a:off x="5002971" y="220215"/>
          <a:ext cx="3761761" cy="1532900"/>
        </a:xfrm>
        <a:prstGeom prst="chevron">
          <a:avLst/>
        </a:prstGeom>
        <a:solidFill>
          <a:schemeClr val="accent3">
            <a:shade val="50000"/>
            <a:hueOff val="0"/>
            <a:satOff val="0"/>
            <a:lumOff val="239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0" i="0" kern="1200" dirty="0"/>
            <a:t>Transformation</a:t>
          </a:r>
          <a:endParaRPr lang="en-US" sz="2400" kern="1200" dirty="0"/>
        </a:p>
      </dsp:txBody>
      <dsp:txXfrm>
        <a:off x="5769421" y="220215"/>
        <a:ext cx="2228861" cy="15329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42A4C-1678-4924-AAA0-1104D178DB16}">
      <dsp:nvSpPr>
        <dsp:cNvPr id="0" name=""/>
        <dsp:cNvSpPr/>
      </dsp:nvSpPr>
      <dsp:spPr>
        <a:xfrm>
          <a:off x="0" y="0"/>
          <a:ext cx="8764733" cy="166921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i="1" kern="1200" dirty="0"/>
            <a:t>A transformed, inclusive, responsive and coherent NSI- </a:t>
          </a:r>
          <a:r>
            <a:rPr lang="en-US" sz="2400" b="0" i="1" kern="1200" dirty="0"/>
            <a:t>Over the next 5 years expand, transform and enhance the responsiveness of the NSI </a:t>
          </a:r>
          <a:endParaRPr lang="en-US" sz="2400" kern="1200" dirty="0"/>
        </a:p>
      </dsp:txBody>
      <dsp:txXfrm>
        <a:off x="0" y="0"/>
        <a:ext cx="8764733" cy="1669211"/>
      </dsp:txXfrm>
    </dsp:sp>
    <dsp:sp modelId="{955AF576-EC8C-48AD-9C49-5A2D76D45DED}">
      <dsp:nvSpPr>
        <dsp:cNvPr id="0" name=""/>
        <dsp:cNvSpPr/>
      </dsp:nvSpPr>
      <dsp:spPr>
        <a:xfrm>
          <a:off x="0" y="1474725"/>
          <a:ext cx="8764733" cy="39528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mj-lt"/>
            <a:buChar char="••"/>
          </a:pPr>
          <a:r>
            <a:rPr lang="en-GB" sz="2400" kern="1200" dirty="0"/>
            <a:t>Percentage increase in the number of formalised partnerships between different category actors of the NSI that advance Decadal Plan priorities;</a:t>
          </a:r>
          <a:endParaRPr lang="en-US" sz="2400" i="0" kern="1200" dirty="0"/>
        </a:p>
        <a:p>
          <a:pPr marL="228600" lvl="1" indent="-228600" algn="l" defTabSz="1066800">
            <a:lnSpc>
              <a:spcPct val="90000"/>
            </a:lnSpc>
            <a:spcBef>
              <a:spcPct val="0"/>
            </a:spcBef>
            <a:spcAft>
              <a:spcPct val="15000"/>
            </a:spcAft>
            <a:buFont typeface="+mj-lt"/>
            <a:buChar char="••"/>
          </a:pPr>
          <a:r>
            <a:rPr lang="en-GB" sz="2400" kern="1200" dirty="0"/>
            <a:t>Number of missions introduced and adopted by Cabinet that crowd in resources and capabilities across the NSI;</a:t>
          </a:r>
          <a:endParaRPr lang="en-US" sz="2400" i="0" kern="1200" dirty="0"/>
        </a:p>
        <a:p>
          <a:pPr marL="228600" lvl="1" indent="-228600" algn="l" defTabSz="1066800">
            <a:lnSpc>
              <a:spcPct val="90000"/>
            </a:lnSpc>
            <a:spcBef>
              <a:spcPct val="0"/>
            </a:spcBef>
            <a:spcAft>
              <a:spcPct val="15000"/>
            </a:spcAft>
            <a:buFont typeface="+mj-lt"/>
            <a:buChar char="••"/>
          </a:pPr>
          <a:r>
            <a:rPr lang="en-GB" sz="2400" kern="1200" dirty="0"/>
            <a:t>Percentage increase in the investment support by government that advances GERD towards 1,1% of GDP; and</a:t>
          </a:r>
          <a:endParaRPr lang="en-US" sz="2400" i="0" kern="1200" dirty="0"/>
        </a:p>
        <a:p>
          <a:pPr marL="228600" lvl="1" indent="-228600" algn="l" defTabSz="1066800">
            <a:lnSpc>
              <a:spcPct val="90000"/>
            </a:lnSpc>
            <a:spcBef>
              <a:spcPct val="0"/>
            </a:spcBef>
            <a:spcAft>
              <a:spcPct val="15000"/>
            </a:spcAft>
            <a:buFont typeface="+mj-lt"/>
            <a:buChar char="••"/>
          </a:pPr>
          <a:r>
            <a:rPr lang="en-GB" sz="2400" kern="1200" dirty="0"/>
            <a:t>Number of approved strategies that give effect to the agreed dimensions of transformation to be effected in the NSI</a:t>
          </a:r>
          <a:endParaRPr lang="en-US" sz="2400" i="0" kern="1200" dirty="0"/>
        </a:p>
        <a:p>
          <a:pPr marL="228600" lvl="1" indent="-228600" algn="l" defTabSz="1066800">
            <a:lnSpc>
              <a:spcPct val="90000"/>
            </a:lnSpc>
            <a:spcBef>
              <a:spcPct val="0"/>
            </a:spcBef>
            <a:spcAft>
              <a:spcPct val="15000"/>
            </a:spcAft>
            <a:buChar char="••"/>
          </a:pPr>
          <a:endParaRPr lang="en-US" sz="2400" kern="1200" dirty="0"/>
        </a:p>
      </dsp:txBody>
      <dsp:txXfrm>
        <a:off x="0" y="1474725"/>
        <a:ext cx="8764733" cy="39528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8669C-6458-43B9-B4A5-4294E82DB8A5}">
      <dsp:nvSpPr>
        <dsp:cNvPr id="0" name=""/>
        <dsp:cNvSpPr/>
      </dsp:nvSpPr>
      <dsp:spPr>
        <a:xfrm>
          <a:off x="0" y="0"/>
          <a:ext cx="8764733" cy="144143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ts val="0"/>
            </a:spcAft>
          </a:pPr>
          <a:r>
            <a:rPr lang="en-US" sz="2200" b="1" i="1" kern="1200" dirty="0"/>
            <a:t>Human capabilities and skills for the economy and for development-</a:t>
          </a:r>
        </a:p>
        <a:p>
          <a:pPr lvl="0" algn="ctr" defTabSz="977900">
            <a:lnSpc>
              <a:spcPct val="90000"/>
            </a:lnSpc>
            <a:spcBef>
              <a:spcPct val="0"/>
            </a:spcBef>
            <a:spcAft>
              <a:spcPts val="0"/>
            </a:spcAft>
          </a:pPr>
          <a:r>
            <a:rPr lang="en-US" sz="2200" b="0" i="1" kern="1200" dirty="0"/>
            <a:t>Over the next five years improve the representivity of high end skills and increase the </a:t>
          </a:r>
          <a:r>
            <a:rPr lang="en-US" sz="2200" i="1" kern="1200" dirty="0"/>
            <a:t>development of technical and vocational skills for the economy</a:t>
          </a:r>
          <a:endParaRPr lang="en-US" sz="2200" kern="1200" dirty="0"/>
        </a:p>
      </dsp:txBody>
      <dsp:txXfrm>
        <a:off x="0" y="0"/>
        <a:ext cx="8764733" cy="1441432"/>
      </dsp:txXfrm>
    </dsp:sp>
    <dsp:sp modelId="{6E783C3F-59D6-4422-ADCA-367601CB385A}">
      <dsp:nvSpPr>
        <dsp:cNvPr id="0" name=""/>
        <dsp:cNvSpPr/>
      </dsp:nvSpPr>
      <dsp:spPr>
        <a:xfrm>
          <a:off x="0" y="1403931"/>
          <a:ext cx="8764733" cy="398573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mj-lt"/>
            <a:buChar char="••"/>
          </a:pPr>
          <a:r>
            <a:rPr lang="en-GB" sz="2400" kern="1200" dirty="0"/>
            <a:t>Number of DSI- funded PhDs graduating annually as a contribution to the NDP target of 100 PhDs per million population by 2030;</a:t>
          </a:r>
          <a:endParaRPr lang="en-US" sz="2400" i="0" kern="1200" dirty="0"/>
        </a:p>
        <a:p>
          <a:pPr marL="228600" lvl="1" indent="-228600" algn="l" defTabSz="1066800">
            <a:lnSpc>
              <a:spcPct val="90000"/>
            </a:lnSpc>
            <a:spcBef>
              <a:spcPct val="0"/>
            </a:spcBef>
            <a:spcAft>
              <a:spcPct val="15000"/>
            </a:spcAft>
            <a:buFont typeface="+mj-lt"/>
            <a:buChar char="••"/>
          </a:pPr>
          <a:r>
            <a:rPr lang="en-GB" sz="2400" kern="1200" dirty="0"/>
            <a:t>Number of artisans and technicians trained in high-tech industries and absorbed into the economy;</a:t>
          </a:r>
          <a:endParaRPr lang="en-US" sz="2400" i="0" kern="1200" dirty="0"/>
        </a:p>
        <a:p>
          <a:pPr marL="228600" lvl="1" indent="-228600" algn="l" defTabSz="1066800">
            <a:lnSpc>
              <a:spcPct val="90000"/>
            </a:lnSpc>
            <a:spcBef>
              <a:spcPct val="0"/>
            </a:spcBef>
            <a:spcAft>
              <a:spcPct val="15000"/>
            </a:spcAft>
            <a:buFont typeface="+mj-lt"/>
            <a:buChar char="••"/>
          </a:pPr>
          <a:r>
            <a:rPr lang="en-GB" sz="2400" kern="1200" dirty="0"/>
            <a:t>Percentage increase of women and black researchers in South African research workforce;</a:t>
          </a:r>
          <a:endParaRPr lang="en-US" sz="2400" i="0" kern="1200" dirty="0"/>
        </a:p>
        <a:p>
          <a:pPr marL="228600" lvl="1" indent="-228600" algn="l" defTabSz="1066800">
            <a:lnSpc>
              <a:spcPct val="90000"/>
            </a:lnSpc>
            <a:spcBef>
              <a:spcPct val="0"/>
            </a:spcBef>
            <a:spcAft>
              <a:spcPct val="15000"/>
            </a:spcAft>
            <a:buFont typeface="+mj-lt"/>
            <a:buChar char="••"/>
          </a:pPr>
          <a:r>
            <a:rPr lang="en-GB" sz="2400" kern="1200" dirty="0"/>
            <a:t>Percentage increase of PhD-qualified teaching and research staff; and</a:t>
          </a:r>
          <a:endParaRPr lang="en-US" sz="2400" i="0" kern="1200" dirty="0"/>
        </a:p>
        <a:p>
          <a:pPr marL="228600" lvl="1" indent="-228600" algn="l" defTabSz="1066800">
            <a:lnSpc>
              <a:spcPct val="90000"/>
            </a:lnSpc>
            <a:spcBef>
              <a:spcPct val="0"/>
            </a:spcBef>
            <a:spcAft>
              <a:spcPct val="15000"/>
            </a:spcAft>
            <a:buFont typeface="+mj-lt"/>
            <a:buChar char="••"/>
          </a:pPr>
          <a:r>
            <a:rPr lang="en-GB" sz="2400" kern="1200" dirty="0"/>
            <a:t>Improved knowledge of science among citizens</a:t>
          </a:r>
          <a:endParaRPr lang="en-US" sz="2400" i="0" kern="1200" dirty="0"/>
        </a:p>
        <a:p>
          <a:pPr marL="228600" lvl="1" indent="-228600" algn="l" defTabSz="1022350">
            <a:lnSpc>
              <a:spcPct val="90000"/>
            </a:lnSpc>
            <a:spcBef>
              <a:spcPct val="0"/>
            </a:spcBef>
            <a:spcAft>
              <a:spcPct val="15000"/>
            </a:spcAft>
            <a:buChar char="••"/>
          </a:pPr>
          <a:endParaRPr lang="en-US" sz="2300" i="0" kern="1200" dirty="0"/>
        </a:p>
      </dsp:txBody>
      <dsp:txXfrm>
        <a:off x="0" y="1403931"/>
        <a:ext cx="8764733" cy="39857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14FDA-EE77-4F01-AF85-569EFB90C16A}">
      <dsp:nvSpPr>
        <dsp:cNvPr id="0" name=""/>
        <dsp:cNvSpPr/>
      </dsp:nvSpPr>
      <dsp:spPr>
        <a:xfrm>
          <a:off x="0" y="9059"/>
          <a:ext cx="8764733" cy="1818709"/>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ts val="0"/>
            </a:spcAft>
          </a:pPr>
          <a:r>
            <a:rPr lang="en-US" sz="2800" b="1" i="1" kern="1200" dirty="0"/>
            <a:t>Increased knowledge generation and innovation output-</a:t>
          </a:r>
        </a:p>
        <a:p>
          <a:pPr lvl="0" algn="ctr" defTabSz="1244600">
            <a:lnSpc>
              <a:spcPct val="90000"/>
            </a:lnSpc>
            <a:spcBef>
              <a:spcPct val="0"/>
            </a:spcBef>
            <a:spcAft>
              <a:spcPts val="0"/>
            </a:spcAft>
          </a:pPr>
          <a:r>
            <a:rPr lang="en-US" sz="2800" b="0" i="1" kern="1200" dirty="0"/>
            <a:t> Over the next five years increase the relative contribution of South African researchers and public research institutions to global scientific and innovation output</a:t>
          </a:r>
          <a:endParaRPr lang="en-US" sz="2800" kern="1200" dirty="0"/>
        </a:p>
      </dsp:txBody>
      <dsp:txXfrm>
        <a:off x="0" y="9059"/>
        <a:ext cx="8764733" cy="1818709"/>
      </dsp:txXfrm>
    </dsp:sp>
    <dsp:sp modelId="{0775E8FC-26AD-4DA1-AC71-E12FDADDE2D7}">
      <dsp:nvSpPr>
        <dsp:cNvPr id="0" name=""/>
        <dsp:cNvSpPr/>
      </dsp:nvSpPr>
      <dsp:spPr>
        <a:xfrm>
          <a:off x="0" y="1827769"/>
          <a:ext cx="8764733" cy="368928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Font typeface="+mj-lt"/>
            <a:buChar char="••"/>
          </a:pPr>
          <a:r>
            <a:rPr lang="en-US" sz="2800" kern="1200" dirty="0"/>
            <a:t>Increase South Africa's share (percentage) of global publication outputs;</a:t>
          </a:r>
          <a:endParaRPr lang="en-US" sz="2800" i="0" kern="1200" dirty="0"/>
        </a:p>
        <a:p>
          <a:pPr marL="285750" lvl="1" indent="-285750" algn="l" defTabSz="1244600">
            <a:lnSpc>
              <a:spcPct val="90000"/>
            </a:lnSpc>
            <a:spcBef>
              <a:spcPct val="0"/>
            </a:spcBef>
            <a:spcAft>
              <a:spcPct val="15000"/>
            </a:spcAft>
            <a:buFont typeface="+mj-lt"/>
            <a:buChar char="••"/>
          </a:pPr>
          <a:r>
            <a:rPr lang="en-US" sz="2800" kern="1200" dirty="0"/>
            <a:t>Percentage increase in prototypes, technology demonstrators and pilot plants that advance industrialisation through innovation; and</a:t>
          </a:r>
          <a:endParaRPr lang="en-US" sz="2800" i="0" kern="1200" dirty="0"/>
        </a:p>
        <a:p>
          <a:pPr marL="285750" lvl="1" indent="-285750" algn="l" defTabSz="1244600">
            <a:lnSpc>
              <a:spcPct val="90000"/>
            </a:lnSpc>
            <a:spcBef>
              <a:spcPct val="0"/>
            </a:spcBef>
            <a:spcAft>
              <a:spcPct val="15000"/>
            </a:spcAft>
            <a:buFont typeface="+mj-lt"/>
            <a:buChar char="••"/>
          </a:pPr>
          <a:r>
            <a:rPr lang="en-US" sz="2800" kern="1200" dirty="0"/>
            <a:t>Number of patents, plant breeders' rights, trademarks and/or designs from publicly financed R&amp;D registered with formal examination offices (as applicable). </a:t>
          </a:r>
          <a:endParaRPr lang="en-US" sz="2800" i="0" kern="1200" dirty="0"/>
        </a:p>
      </dsp:txBody>
      <dsp:txXfrm>
        <a:off x="0" y="1827769"/>
        <a:ext cx="8764733" cy="36892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B2297-3D73-4786-B331-C6F6D38B0C97}">
      <dsp:nvSpPr>
        <dsp:cNvPr id="0" name=""/>
        <dsp:cNvSpPr/>
      </dsp:nvSpPr>
      <dsp:spPr>
        <a:xfrm>
          <a:off x="0" y="0"/>
          <a:ext cx="8764733" cy="3331774"/>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l" defTabSz="1111250">
            <a:lnSpc>
              <a:spcPct val="100000"/>
            </a:lnSpc>
            <a:spcBef>
              <a:spcPct val="0"/>
            </a:spcBef>
            <a:spcAft>
              <a:spcPts val="0"/>
            </a:spcAft>
          </a:pPr>
          <a:r>
            <a:rPr lang="en-US" sz="2500" b="1" i="0" kern="1200" dirty="0"/>
            <a:t>Knowledge utilisation for economic development             </a:t>
          </a:r>
        </a:p>
        <a:p>
          <a:pPr lvl="0" algn="l" defTabSz="1111250">
            <a:lnSpc>
              <a:spcPct val="100000"/>
            </a:lnSpc>
            <a:spcBef>
              <a:spcPct val="0"/>
            </a:spcBef>
            <a:spcAft>
              <a:spcPts val="0"/>
            </a:spcAft>
          </a:pPr>
          <a:r>
            <a:rPr lang="en-US" sz="2500" b="1" i="0" kern="1200" dirty="0"/>
            <a:t>(a) in revitalising existing industries    </a:t>
          </a:r>
        </a:p>
        <a:p>
          <a:pPr lvl="0" algn="l" defTabSz="1111250">
            <a:lnSpc>
              <a:spcPct val="100000"/>
            </a:lnSpc>
            <a:spcBef>
              <a:spcPct val="0"/>
            </a:spcBef>
            <a:spcAft>
              <a:spcPts val="0"/>
            </a:spcAft>
          </a:pPr>
          <a:r>
            <a:rPr lang="en-US" sz="2500" b="1" i="0" kern="1200" dirty="0"/>
            <a:t>(b) in stimulating R &amp; D led industrial development-  </a:t>
          </a:r>
        </a:p>
        <a:p>
          <a:pPr lvl="0" algn="l" defTabSz="1111250">
            <a:lnSpc>
              <a:spcPct val="100000"/>
            </a:lnSpc>
            <a:spcBef>
              <a:spcPct val="0"/>
            </a:spcBef>
            <a:spcAft>
              <a:spcPts val="0"/>
            </a:spcAft>
          </a:pPr>
          <a:r>
            <a:rPr lang="en-US" sz="2500" b="0" i="1" kern="1200" dirty="0"/>
            <a:t>Over the next 5 years improve the sustainability and competitiveness of traditional sectors of the economy and initiate/ continue RDI in emerging and/or nascent technology areas that could enable the development of non-traditional economic sectors</a:t>
          </a:r>
          <a:endParaRPr lang="en-US" sz="2500" kern="1200" dirty="0"/>
        </a:p>
      </dsp:txBody>
      <dsp:txXfrm>
        <a:off x="0" y="0"/>
        <a:ext cx="8764733" cy="3331774"/>
      </dsp:txXfrm>
    </dsp:sp>
    <dsp:sp modelId="{CCD7879B-C647-4773-AC59-6D0C3C3398C1}">
      <dsp:nvSpPr>
        <dsp:cNvPr id="0" name=""/>
        <dsp:cNvSpPr/>
      </dsp:nvSpPr>
      <dsp:spPr>
        <a:xfrm>
          <a:off x="0" y="3204691"/>
          <a:ext cx="8764733" cy="270141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mj-lt"/>
            <a:buChar char="••"/>
          </a:pPr>
          <a:r>
            <a:rPr lang="en-GB" sz="1800" kern="1200" dirty="0"/>
            <a:t>Rand value of RDI investment attracted to support RDI needs identified through the sector masterplans process;</a:t>
          </a:r>
          <a:endParaRPr lang="en-US" sz="1800" kern="1200" dirty="0"/>
        </a:p>
        <a:p>
          <a:pPr marL="57150" lvl="1" indent="-57150" algn="l" defTabSz="44450">
            <a:lnSpc>
              <a:spcPct val="90000"/>
            </a:lnSpc>
            <a:spcBef>
              <a:spcPct val="0"/>
            </a:spcBef>
            <a:spcAft>
              <a:spcPct val="15000"/>
            </a:spcAft>
            <a:buFont typeface="+mj-lt"/>
            <a:buChar char="••"/>
          </a:pPr>
          <a:r>
            <a:rPr lang="en-GB" kern="1200" dirty="0"/>
            <a:t>Percentage increase in SMMEs/co-operatives whose performance has improved or who secured new opportunities through support provided by the DSI and its entities;</a:t>
          </a:r>
          <a:endParaRPr lang="en-US" sz="1800" kern="1200" dirty="0"/>
        </a:p>
        <a:p>
          <a:pPr marL="57150" lvl="1" indent="-57150" algn="l" defTabSz="44450">
            <a:lnSpc>
              <a:spcPct val="90000"/>
            </a:lnSpc>
            <a:spcBef>
              <a:spcPct val="0"/>
            </a:spcBef>
            <a:spcAft>
              <a:spcPct val="15000"/>
            </a:spcAft>
            <a:buFont typeface="+mj-lt"/>
            <a:buChar char="••"/>
          </a:pPr>
          <a:r>
            <a:rPr lang="en-GB" kern="1200" dirty="0"/>
            <a:t>Percentage increase in the commercialisation of granted intellectual property rights from publicly funded R&amp;D; and</a:t>
          </a:r>
          <a:endParaRPr lang="en-US" sz="1800" kern="1200" dirty="0"/>
        </a:p>
        <a:p>
          <a:pPr marL="57150" lvl="1" indent="-57150" algn="l" defTabSz="44450">
            <a:lnSpc>
              <a:spcPct val="90000"/>
            </a:lnSpc>
            <a:spcBef>
              <a:spcPct val="0"/>
            </a:spcBef>
            <a:spcAft>
              <a:spcPct val="15000"/>
            </a:spcAft>
            <a:buFont typeface="+mj-lt"/>
            <a:buChar char="••"/>
          </a:pPr>
          <a:r>
            <a:rPr lang="en-US" kern="1200" dirty="0"/>
            <a:t>Number of new R&amp;D-led industrial development opportunities initiated by the DSI.</a:t>
          </a:r>
          <a:endParaRPr lang="en-US" sz="1800" kern="1200" dirty="0"/>
        </a:p>
      </dsp:txBody>
      <dsp:txXfrm>
        <a:off x="0" y="3204691"/>
        <a:ext cx="8764733" cy="270141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A576D-3891-4B9A-A0D3-B894B73F6BF5}">
      <dsp:nvSpPr>
        <dsp:cNvPr id="0" name=""/>
        <dsp:cNvSpPr/>
      </dsp:nvSpPr>
      <dsp:spPr>
        <a:xfrm>
          <a:off x="0" y="23894"/>
          <a:ext cx="8764733" cy="1937269"/>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ts val="0"/>
            </a:spcAft>
          </a:pPr>
          <a:r>
            <a:rPr lang="en-US" sz="3000" b="1" i="0" kern="1200" dirty="0"/>
            <a:t>Knowledge utilisation for inclusive development-</a:t>
          </a:r>
        </a:p>
        <a:p>
          <a:pPr lvl="0" algn="ctr" defTabSz="1333500">
            <a:lnSpc>
              <a:spcPct val="90000"/>
            </a:lnSpc>
            <a:spcBef>
              <a:spcPct val="0"/>
            </a:spcBef>
            <a:spcAft>
              <a:spcPts val="0"/>
            </a:spcAft>
          </a:pPr>
          <a:r>
            <a:rPr lang="en-US" sz="3000" b="0" i="1" kern="1200" dirty="0"/>
            <a:t>Over the next five years, expand the use of scientific knowledge (as evidence) in support of innovation for societal benefit and public good   </a:t>
          </a:r>
          <a:endParaRPr lang="en-US" sz="3000" kern="1200" dirty="0"/>
        </a:p>
      </dsp:txBody>
      <dsp:txXfrm>
        <a:off x="0" y="23894"/>
        <a:ext cx="8764733" cy="1937269"/>
      </dsp:txXfrm>
    </dsp:sp>
    <dsp:sp modelId="{6D42F31F-CA74-4CB2-96DC-1A2444F09D92}">
      <dsp:nvSpPr>
        <dsp:cNvPr id="0" name=""/>
        <dsp:cNvSpPr/>
      </dsp:nvSpPr>
      <dsp:spPr>
        <a:xfrm>
          <a:off x="0" y="1961164"/>
          <a:ext cx="8764733" cy="35410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Font typeface="+mj-lt"/>
            <a:buChar char="••"/>
          </a:pPr>
          <a:r>
            <a:rPr lang="en-US" sz="3000" kern="1200" dirty="0"/>
            <a:t>Grassroots innovations whose commercialisation has been facilitated by the support/access of the multi-tiered support package provided by the DSI and its entities; and</a:t>
          </a:r>
          <a:endParaRPr lang="en-US" sz="3000" i="0" kern="1200" dirty="0"/>
        </a:p>
        <a:p>
          <a:pPr marL="285750" lvl="1" indent="-285750" algn="l" defTabSz="1333500">
            <a:lnSpc>
              <a:spcPct val="90000"/>
            </a:lnSpc>
            <a:spcBef>
              <a:spcPct val="0"/>
            </a:spcBef>
            <a:spcAft>
              <a:spcPct val="15000"/>
            </a:spcAft>
            <a:buFont typeface="+mj-lt"/>
            <a:buChar char="••"/>
          </a:pPr>
          <a:r>
            <a:rPr lang="en-US" sz="3000" kern="1200" dirty="0"/>
            <a:t>Publicly financed IP made available (accessible) in support of grassroots innovators. </a:t>
          </a:r>
          <a:endParaRPr lang="en-US" sz="3000" i="0" kern="1200" dirty="0"/>
        </a:p>
        <a:p>
          <a:pPr marL="285750" lvl="1" indent="-285750" algn="l" defTabSz="1333500">
            <a:lnSpc>
              <a:spcPct val="90000"/>
            </a:lnSpc>
            <a:spcBef>
              <a:spcPct val="0"/>
            </a:spcBef>
            <a:spcAft>
              <a:spcPct val="15000"/>
            </a:spcAft>
            <a:buChar char="••"/>
          </a:pPr>
          <a:endParaRPr lang="en-US" sz="3000" kern="1200" dirty="0"/>
        </a:p>
      </dsp:txBody>
      <dsp:txXfrm>
        <a:off x="0" y="1961164"/>
        <a:ext cx="8764733" cy="354105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A4A80-3DE9-4DC3-A21C-6499794266FF}">
      <dsp:nvSpPr>
        <dsp:cNvPr id="0" name=""/>
        <dsp:cNvSpPr/>
      </dsp:nvSpPr>
      <dsp:spPr>
        <a:xfrm>
          <a:off x="0" y="71354"/>
          <a:ext cx="8764733" cy="167765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ts val="0"/>
            </a:spcAft>
          </a:pPr>
          <a:r>
            <a:rPr lang="en-US" sz="2500" b="1" i="0" kern="1200" dirty="0"/>
            <a:t>Innovation in support of a capable and developmental State-</a:t>
          </a:r>
        </a:p>
        <a:p>
          <a:pPr lvl="0" algn="ctr" defTabSz="1111250">
            <a:lnSpc>
              <a:spcPct val="90000"/>
            </a:lnSpc>
            <a:spcBef>
              <a:spcPct val="0"/>
            </a:spcBef>
            <a:spcAft>
              <a:spcPts val="0"/>
            </a:spcAft>
          </a:pPr>
          <a:r>
            <a:rPr lang="en-US" sz="2500" b="0" i="1" kern="1200" dirty="0"/>
            <a:t>Over the next 5 years, improve the adoption of innovation and technology in service delivery and efficiency of government programmes and services</a:t>
          </a:r>
          <a:endParaRPr lang="en-US" sz="2500" kern="1200" dirty="0"/>
        </a:p>
      </dsp:txBody>
      <dsp:txXfrm>
        <a:off x="0" y="71354"/>
        <a:ext cx="8764733" cy="1677650"/>
      </dsp:txXfrm>
    </dsp:sp>
    <dsp:sp modelId="{CB54432E-40E1-42C8-9BB0-6674EA19B008}">
      <dsp:nvSpPr>
        <dsp:cNvPr id="0" name=""/>
        <dsp:cNvSpPr/>
      </dsp:nvSpPr>
      <dsp:spPr>
        <a:xfrm>
          <a:off x="0" y="1749004"/>
          <a:ext cx="8764733" cy="37057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Font typeface="+mj-lt"/>
            <a:buChar char="••"/>
          </a:pPr>
          <a:r>
            <a:rPr lang="en-US" sz="2500" kern="1200" dirty="0"/>
            <a:t>Increase in the number of use cases of decision-support systems;</a:t>
          </a:r>
          <a:endParaRPr lang="en-US" sz="2500" i="0" kern="1200" dirty="0"/>
        </a:p>
        <a:p>
          <a:pPr marL="228600" lvl="1" indent="-228600" algn="l" defTabSz="1111250">
            <a:lnSpc>
              <a:spcPct val="90000"/>
            </a:lnSpc>
            <a:spcBef>
              <a:spcPct val="0"/>
            </a:spcBef>
            <a:spcAft>
              <a:spcPct val="15000"/>
            </a:spcAft>
            <a:buFont typeface="+mj-lt"/>
            <a:buChar char="••"/>
          </a:pPr>
          <a:r>
            <a:rPr lang="en-US" sz="2500" kern="1200" dirty="0"/>
            <a:t>Number of demonstrators that have successfully introduced a new way of delivering a service;</a:t>
          </a:r>
          <a:endParaRPr lang="en-US" sz="2500" i="0" kern="1200" dirty="0"/>
        </a:p>
        <a:p>
          <a:pPr marL="228600" lvl="1" indent="-228600" algn="l" defTabSz="1111250">
            <a:lnSpc>
              <a:spcPct val="90000"/>
            </a:lnSpc>
            <a:spcBef>
              <a:spcPct val="0"/>
            </a:spcBef>
            <a:spcAft>
              <a:spcPct val="15000"/>
            </a:spcAft>
            <a:buFont typeface="+mj-lt"/>
            <a:buChar char="••"/>
          </a:pPr>
          <a:r>
            <a:rPr lang="en-US" sz="2500" kern="1200" dirty="0"/>
            <a:t>Number of district/metropolitan municipalities supported with technology-based applications as part of the District Development Model for service delivery improvement; and</a:t>
          </a:r>
          <a:endParaRPr lang="en-US" sz="2500" i="0" kern="1200" dirty="0"/>
        </a:p>
        <a:p>
          <a:pPr marL="228600" lvl="1" indent="-228600" algn="l" defTabSz="1111250">
            <a:lnSpc>
              <a:spcPct val="90000"/>
            </a:lnSpc>
            <a:spcBef>
              <a:spcPct val="0"/>
            </a:spcBef>
            <a:spcAft>
              <a:spcPct val="15000"/>
            </a:spcAft>
            <a:buFont typeface="+mj-lt"/>
            <a:buChar char="••"/>
          </a:pPr>
          <a:r>
            <a:rPr lang="en-US" sz="2500" kern="1200" dirty="0"/>
            <a:t>Evidence of informed integration of innovation in service delivery. </a:t>
          </a:r>
          <a:endParaRPr lang="en-US" sz="2500" i="0" kern="1200" dirty="0"/>
        </a:p>
      </dsp:txBody>
      <dsp:txXfrm>
        <a:off x="0" y="1749004"/>
        <a:ext cx="8764733" cy="3705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585C9-47B7-4758-B31C-4521A14F3586}">
      <dsp:nvSpPr>
        <dsp:cNvPr id="0" name=""/>
        <dsp:cNvSpPr/>
      </dsp:nvSpPr>
      <dsp:spPr>
        <a:xfrm>
          <a:off x="0" y="193675"/>
          <a:ext cx="2464593" cy="1478756"/>
        </a:xfrm>
        <a:prstGeom prst="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Investment in R &amp; D: remains too little. GERD has averaged 0.8% for the past 15 years.</a:t>
          </a:r>
        </a:p>
      </dsp:txBody>
      <dsp:txXfrm>
        <a:off x="0" y="193675"/>
        <a:ext cx="2464593" cy="1478756"/>
      </dsp:txXfrm>
    </dsp:sp>
    <dsp:sp modelId="{FFE0B4BF-E30B-477D-98F6-3BF28B4F4FC2}">
      <dsp:nvSpPr>
        <dsp:cNvPr id="0" name=""/>
        <dsp:cNvSpPr/>
      </dsp:nvSpPr>
      <dsp:spPr>
        <a:xfrm>
          <a:off x="2711053" y="193675"/>
          <a:ext cx="2464593" cy="1478756"/>
        </a:xfrm>
        <a:prstGeom prst="rect">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Decline in the contribution of the business sector to expenditure on R &amp; D: 56% in 2001 but 39% in 2015.</a:t>
          </a:r>
        </a:p>
      </dsp:txBody>
      <dsp:txXfrm>
        <a:off x="2711053" y="193675"/>
        <a:ext cx="2464593" cy="1478756"/>
      </dsp:txXfrm>
    </dsp:sp>
    <dsp:sp modelId="{8A5C7C3D-435A-4427-BDFD-B26ADD985105}">
      <dsp:nvSpPr>
        <dsp:cNvPr id="0" name=""/>
        <dsp:cNvSpPr/>
      </dsp:nvSpPr>
      <dsp:spPr>
        <a:xfrm>
          <a:off x="5422106" y="193675"/>
          <a:ext cx="2464593" cy="1478756"/>
        </a:xfrm>
        <a:prstGeom prst="rect">
          <a:avLst/>
        </a:prstGeom>
        <a:solidFill>
          <a:schemeClr val="accent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Increase in government spending on R &amp; D: 36% in 2001 to 45% in 2015</a:t>
          </a:r>
        </a:p>
      </dsp:txBody>
      <dsp:txXfrm>
        <a:off x="5422106" y="193675"/>
        <a:ext cx="2464593" cy="1478756"/>
      </dsp:txXfrm>
    </dsp:sp>
    <dsp:sp modelId="{5B0648A0-17AC-412B-9F3F-B57BFA959AEC}">
      <dsp:nvSpPr>
        <dsp:cNvPr id="0" name=""/>
        <dsp:cNvSpPr/>
      </dsp:nvSpPr>
      <dsp:spPr>
        <a:xfrm>
          <a:off x="0" y="1918890"/>
          <a:ext cx="2464593" cy="1478756"/>
        </a:xfrm>
        <a:prstGeom prst="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Research capacity in the country : too small and too few FTE researchers </a:t>
          </a:r>
        </a:p>
      </dsp:txBody>
      <dsp:txXfrm>
        <a:off x="0" y="1918890"/>
        <a:ext cx="2464593" cy="1478756"/>
      </dsp:txXfrm>
    </dsp:sp>
    <dsp:sp modelId="{099C3A3B-635E-4B38-BE2D-99FF92FD75D0}">
      <dsp:nvSpPr>
        <dsp:cNvPr id="0" name=""/>
        <dsp:cNvSpPr/>
      </dsp:nvSpPr>
      <dsp:spPr>
        <a:xfrm>
          <a:off x="2711053" y="1918890"/>
          <a:ext cx="2464593" cy="1478756"/>
        </a:xfrm>
        <a:prstGeom prst="rect">
          <a:avLst/>
        </a:prstGeom>
        <a:solidFill>
          <a:schemeClr val="accent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Doctoral graduates: 972 in 2001 to 2794 in 2016</a:t>
          </a:r>
        </a:p>
      </dsp:txBody>
      <dsp:txXfrm>
        <a:off x="2711053" y="1918890"/>
        <a:ext cx="2464593" cy="1478756"/>
      </dsp:txXfrm>
    </dsp:sp>
    <dsp:sp modelId="{97398F20-CDAC-45DA-8BED-3539D0BF3A36}">
      <dsp:nvSpPr>
        <dsp:cNvPr id="0" name=""/>
        <dsp:cNvSpPr/>
      </dsp:nvSpPr>
      <dsp:spPr>
        <a:xfrm>
          <a:off x="5422106" y="1918890"/>
          <a:ext cx="2464593" cy="1478756"/>
        </a:xfrm>
        <a:prstGeom prst="rect">
          <a:avLst/>
        </a:prstGeom>
        <a:solidFill>
          <a:schemeClr val="accent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Research output: 3668 articles published in 2000 to 15 550 in 2016</a:t>
          </a:r>
        </a:p>
      </dsp:txBody>
      <dsp:txXfrm>
        <a:off x="5422106" y="1918890"/>
        <a:ext cx="2464593" cy="1478756"/>
      </dsp:txXfrm>
    </dsp:sp>
    <dsp:sp modelId="{86E23E85-2339-4B78-96F2-2DA4D9E0834A}">
      <dsp:nvSpPr>
        <dsp:cNvPr id="0" name=""/>
        <dsp:cNvSpPr/>
      </dsp:nvSpPr>
      <dsp:spPr>
        <a:xfrm>
          <a:off x="0" y="3644106"/>
          <a:ext cx="2464593" cy="1478756"/>
        </a:xfrm>
        <a:prstGeom prst="rect">
          <a:avLst/>
        </a:prstGeom>
        <a:solidFill>
          <a:schemeClr val="accent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Citation impact: increased from 0.8 in 2000 to 1.1 in 2016</a:t>
          </a:r>
        </a:p>
      </dsp:txBody>
      <dsp:txXfrm>
        <a:off x="0" y="3644106"/>
        <a:ext cx="2464593" cy="1478756"/>
      </dsp:txXfrm>
    </dsp:sp>
    <dsp:sp modelId="{F5CF09CD-FDF6-466F-A55C-CDC6FB590CD7}">
      <dsp:nvSpPr>
        <dsp:cNvPr id="0" name=""/>
        <dsp:cNvSpPr/>
      </dsp:nvSpPr>
      <dsp:spPr>
        <a:xfrm>
          <a:off x="2711053" y="3644106"/>
          <a:ext cx="2464593" cy="1478756"/>
        </a:xfrm>
        <a:prstGeom prst="rect">
          <a:avLst/>
        </a:prstGeom>
        <a:solidFill>
          <a:schemeClr val="accent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Black authored papers: 16 % in 2005 to 30% in 2016</a:t>
          </a:r>
        </a:p>
      </dsp:txBody>
      <dsp:txXfrm>
        <a:off x="2711053" y="3644106"/>
        <a:ext cx="2464593" cy="1478756"/>
      </dsp:txXfrm>
    </dsp:sp>
    <dsp:sp modelId="{C992F9EB-37B9-4FFE-8B78-FABB50A75312}">
      <dsp:nvSpPr>
        <dsp:cNvPr id="0" name=""/>
        <dsp:cNvSpPr/>
      </dsp:nvSpPr>
      <dsp:spPr>
        <a:xfrm>
          <a:off x="5422106" y="3644106"/>
          <a:ext cx="2464593" cy="1478756"/>
        </a:xfrm>
        <a:prstGeom prst="rect">
          <a:avLst/>
        </a:prstGeom>
        <a:solidFill>
          <a:schemeClr val="accent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Authors under 40yrs: 3% in 2005 to 18% in 2016</a:t>
          </a:r>
        </a:p>
      </dsp:txBody>
      <dsp:txXfrm>
        <a:off x="5422106" y="3644106"/>
        <a:ext cx="2464593" cy="1478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971A2-0F52-487D-8EE4-9F2A3DBBA53B}">
      <dsp:nvSpPr>
        <dsp:cNvPr id="0" name=""/>
        <dsp:cNvSpPr/>
      </dsp:nvSpPr>
      <dsp:spPr>
        <a:xfrm rot="5400000">
          <a:off x="932879" y="1558754"/>
          <a:ext cx="851383" cy="1416683"/>
        </a:xfrm>
        <a:prstGeom prst="corner">
          <a:avLst>
            <a:gd name="adj1" fmla="val 16120"/>
            <a:gd name="adj2" fmla="val 161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CE113F6-8FE5-4C01-84FA-048C7E3184E3}">
      <dsp:nvSpPr>
        <dsp:cNvPr id="0" name=""/>
        <dsp:cNvSpPr/>
      </dsp:nvSpPr>
      <dsp:spPr>
        <a:xfrm>
          <a:off x="790762" y="1982038"/>
          <a:ext cx="1278990" cy="1121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i="0" kern="1200" dirty="0"/>
            <a:t>Economic growth is stagnant and non inclusive</a:t>
          </a:r>
          <a:endParaRPr lang="en-US" sz="1600" kern="1200" dirty="0"/>
        </a:p>
      </dsp:txBody>
      <dsp:txXfrm>
        <a:off x="790762" y="1982038"/>
        <a:ext cx="1278990" cy="1121109"/>
      </dsp:txXfrm>
    </dsp:sp>
    <dsp:sp modelId="{8810ABCA-4A5A-4EA2-AA19-04B0991E45E3}">
      <dsp:nvSpPr>
        <dsp:cNvPr id="0" name=""/>
        <dsp:cNvSpPr/>
      </dsp:nvSpPr>
      <dsp:spPr>
        <a:xfrm>
          <a:off x="1828433" y="1454457"/>
          <a:ext cx="241318" cy="241318"/>
        </a:xfrm>
        <a:prstGeom prst="triangle">
          <a:avLst>
            <a:gd name="adj" fmla="val 1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D61C3AF-F266-4E44-BD2C-5300CBE555DB}">
      <dsp:nvSpPr>
        <dsp:cNvPr id="0" name=""/>
        <dsp:cNvSpPr/>
      </dsp:nvSpPr>
      <dsp:spPr>
        <a:xfrm rot="5400000">
          <a:off x="2498613" y="1171312"/>
          <a:ext cx="851383" cy="1416683"/>
        </a:xfrm>
        <a:prstGeom prst="corner">
          <a:avLst>
            <a:gd name="adj1" fmla="val 16120"/>
            <a:gd name="adj2" fmla="val 161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181664D-37E6-4CE3-B663-D784408CB464}">
      <dsp:nvSpPr>
        <dsp:cNvPr id="0" name=""/>
        <dsp:cNvSpPr/>
      </dsp:nvSpPr>
      <dsp:spPr>
        <a:xfrm>
          <a:off x="2356496" y="1594595"/>
          <a:ext cx="1278990" cy="1121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0" i="0" kern="1200" dirty="0"/>
            <a:t>NSI has not fully contributed its collective effort towards national imperatives </a:t>
          </a:r>
          <a:endParaRPr lang="en-US" sz="1400" kern="1200" dirty="0"/>
        </a:p>
      </dsp:txBody>
      <dsp:txXfrm>
        <a:off x="2356496" y="1594595"/>
        <a:ext cx="1278990" cy="1121109"/>
      </dsp:txXfrm>
    </dsp:sp>
    <dsp:sp modelId="{D2C68F89-ADB0-4E52-9181-9E26CA4A57FB}">
      <dsp:nvSpPr>
        <dsp:cNvPr id="0" name=""/>
        <dsp:cNvSpPr/>
      </dsp:nvSpPr>
      <dsp:spPr>
        <a:xfrm>
          <a:off x="3394167" y="1067014"/>
          <a:ext cx="241318" cy="241318"/>
        </a:xfrm>
        <a:prstGeom prst="triangle">
          <a:avLst>
            <a:gd name="adj" fmla="val 1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140DE91-146C-4E2E-97E3-A0F661FAC891}">
      <dsp:nvSpPr>
        <dsp:cNvPr id="0" name=""/>
        <dsp:cNvSpPr/>
      </dsp:nvSpPr>
      <dsp:spPr>
        <a:xfrm rot="5400000">
          <a:off x="4064347" y="492504"/>
          <a:ext cx="851383" cy="1416683"/>
        </a:xfrm>
        <a:prstGeom prst="corner">
          <a:avLst>
            <a:gd name="adj1" fmla="val 16120"/>
            <a:gd name="adj2" fmla="val 161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2EAC8D2-C5C5-4824-B71C-742189D90FC1}">
      <dsp:nvSpPr>
        <dsp:cNvPr id="0" name=""/>
        <dsp:cNvSpPr/>
      </dsp:nvSpPr>
      <dsp:spPr>
        <a:xfrm>
          <a:off x="3922229" y="951686"/>
          <a:ext cx="1278990" cy="1703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44525">
            <a:lnSpc>
              <a:spcPct val="90000"/>
            </a:lnSpc>
            <a:spcBef>
              <a:spcPct val="0"/>
            </a:spcBef>
            <a:spcAft>
              <a:spcPct val="35000"/>
            </a:spcAft>
          </a:pPr>
          <a:r>
            <a:rPr lang="en-ZA" sz="1450" b="0" i="0" kern="1200" dirty="0"/>
            <a:t>Ineffective coordination enabling greater policy cohesion and achievement of an innovation culture</a:t>
          </a:r>
          <a:endParaRPr lang="en-US" sz="1450" kern="1200" dirty="0"/>
        </a:p>
      </dsp:txBody>
      <dsp:txXfrm>
        <a:off x="3922229" y="951686"/>
        <a:ext cx="1278990" cy="1703840"/>
      </dsp:txXfrm>
    </dsp:sp>
    <dsp:sp modelId="{3E365164-BD3A-4CD2-A01E-33C4F46A4ACE}">
      <dsp:nvSpPr>
        <dsp:cNvPr id="0" name=""/>
        <dsp:cNvSpPr/>
      </dsp:nvSpPr>
      <dsp:spPr>
        <a:xfrm>
          <a:off x="4959901" y="388207"/>
          <a:ext cx="241318" cy="241318"/>
        </a:xfrm>
        <a:prstGeom prst="triangle">
          <a:avLst>
            <a:gd name="adj" fmla="val 1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2214D46-3AD0-4C64-AB34-E99D73504A05}">
      <dsp:nvSpPr>
        <dsp:cNvPr id="0" name=""/>
        <dsp:cNvSpPr/>
      </dsp:nvSpPr>
      <dsp:spPr>
        <a:xfrm rot="5400000">
          <a:off x="5630080" y="105062"/>
          <a:ext cx="851383" cy="1416683"/>
        </a:xfrm>
        <a:prstGeom prst="corner">
          <a:avLst>
            <a:gd name="adj1" fmla="val 16120"/>
            <a:gd name="adj2" fmla="val 161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B643967-C007-41E4-B356-5A0986F42F91}">
      <dsp:nvSpPr>
        <dsp:cNvPr id="0" name=""/>
        <dsp:cNvSpPr/>
      </dsp:nvSpPr>
      <dsp:spPr>
        <a:xfrm>
          <a:off x="5487963" y="528345"/>
          <a:ext cx="1278990" cy="1121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ZA" sz="1600" b="0" i="0" kern="1200" dirty="0"/>
            <a:t>Human resource development (aligned to needs of the economy)</a:t>
          </a:r>
          <a:endParaRPr lang="en-US" sz="1600" kern="1200" dirty="0"/>
        </a:p>
      </dsp:txBody>
      <dsp:txXfrm>
        <a:off x="5487963" y="528345"/>
        <a:ext cx="1278990" cy="1121109"/>
      </dsp:txXfrm>
    </dsp:sp>
    <dsp:sp modelId="{A0851CDE-2DBD-4804-8EF1-99AFB6D17546}">
      <dsp:nvSpPr>
        <dsp:cNvPr id="0" name=""/>
        <dsp:cNvSpPr/>
      </dsp:nvSpPr>
      <dsp:spPr>
        <a:xfrm>
          <a:off x="6525634" y="764"/>
          <a:ext cx="241318" cy="241318"/>
        </a:xfrm>
        <a:prstGeom prst="triangle">
          <a:avLst>
            <a:gd name="adj" fmla="val 1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A996A3A-2165-431B-9B5F-D5833EEE03E7}">
      <dsp:nvSpPr>
        <dsp:cNvPr id="0" name=""/>
        <dsp:cNvSpPr/>
      </dsp:nvSpPr>
      <dsp:spPr>
        <a:xfrm rot="5400000">
          <a:off x="7195814" y="-282379"/>
          <a:ext cx="851383" cy="1416683"/>
        </a:xfrm>
        <a:prstGeom prst="corner">
          <a:avLst>
            <a:gd name="adj1" fmla="val 16120"/>
            <a:gd name="adj2" fmla="val 161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62CE76E-D9A1-4570-B501-B5127097CC57}">
      <dsp:nvSpPr>
        <dsp:cNvPr id="0" name=""/>
        <dsp:cNvSpPr/>
      </dsp:nvSpPr>
      <dsp:spPr>
        <a:xfrm>
          <a:off x="7053697" y="140903"/>
          <a:ext cx="1278990" cy="1121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Climate change and sustainability </a:t>
          </a:r>
        </a:p>
      </dsp:txBody>
      <dsp:txXfrm>
        <a:off x="7053697" y="140903"/>
        <a:ext cx="1278990" cy="11211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71702-AAB6-4AA7-9082-8E6AE8EC0547}">
      <dsp:nvSpPr>
        <dsp:cNvPr id="0" name=""/>
        <dsp:cNvSpPr/>
      </dsp:nvSpPr>
      <dsp:spPr>
        <a:xfrm>
          <a:off x="3131" y="743"/>
          <a:ext cx="8708245" cy="1816753"/>
        </a:xfrm>
        <a:prstGeom prst="roundRect">
          <a:avLst>
            <a:gd name="adj" fmla="val 10000"/>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ZA" sz="4800" b="1" i="0" kern="1200" dirty="0">
              <a:solidFill>
                <a:schemeClr val="tx1"/>
              </a:solidFill>
            </a:rPr>
            <a:t>Priority 2- Economic transformation and job creation</a:t>
          </a:r>
          <a:endParaRPr lang="en-US" sz="4800" kern="1200" dirty="0">
            <a:solidFill>
              <a:schemeClr val="tx1"/>
            </a:solidFill>
          </a:endParaRPr>
        </a:p>
      </dsp:txBody>
      <dsp:txXfrm>
        <a:off x="56342" y="53954"/>
        <a:ext cx="8601823" cy="1710331"/>
      </dsp:txXfrm>
    </dsp:sp>
    <dsp:sp modelId="{AF50A68D-3052-432C-BFE0-CE1704B8CEE7}">
      <dsp:nvSpPr>
        <dsp:cNvPr id="0" name=""/>
        <dsp:cNvSpPr/>
      </dsp:nvSpPr>
      <dsp:spPr>
        <a:xfrm>
          <a:off x="3131" y="1971431"/>
          <a:ext cx="2748814" cy="1816753"/>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i="0" kern="1200" dirty="0">
              <a:solidFill>
                <a:schemeClr val="tx1"/>
              </a:solidFill>
            </a:rPr>
            <a:t>More decent jobs created and sustained </a:t>
          </a:r>
          <a:endParaRPr lang="en-US" sz="2600" b="1" kern="1200" dirty="0">
            <a:solidFill>
              <a:schemeClr val="tx1"/>
            </a:solidFill>
          </a:endParaRPr>
        </a:p>
      </dsp:txBody>
      <dsp:txXfrm>
        <a:off x="56342" y="2024642"/>
        <a:ext cx="2642392" cy="1710331"/>
      </dsp:txXfrm>
    </dsp:sp>
    <dsp:sp modelId="{7EAFB699-C710-4A25-82FB-94576444E762}">
      <dsp:nvSpPr>
        <dsp:cNvPr id="0" name=""/>
        <dsp:cNvSpPr/>
      </dsp:nvSpPr>
      <dsp:spPr>
        <a:xfrm>
          <a:off x="3131" y="3942118"/>
          <a:ext cx="2748814" cy="1816753"/>
        </a:xfrm>
        <a:prstGeom prst="roundRect">
          <a:avLst>
            <a:gd name="adj" fmla="val 10000"/>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i="1" kern="1200" dirty="0">
              <a:solidFill>
                <a:schemeClr val="tx1"/>
              </a:solidFill>
            </a:rPr>
            <a:t>No direct commitment </a:t>
          </a:r>
        </a:p>
      </dsp:txBody>
      <dsp:txXfrm>
        <a:off x="56342" y="3995329"/>
        <a:ext cx="2642392" cy="1710331"/>
      </dsp:txXfrm>
    </dsp:sp>
    <dsp:sp modelId="{339FA24C-0603-43C0-ACC7-C58271ACD3C6}">
      <dsp:nvSpPr>
        <dsp:cNvPr id="0" name=""/>
        <dsp:cNvSpPr/>
      </dsp:nvSpPr>
      <dsp:spPr>
        <a:xfrm>
          <a:off x="2982847" y="1971431"/>
          <a:ext cx="2748814" cy="1816753"/>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i="0" kern="1200" dirty="0">
              <a:solidFill>
                <a:schemeClr val="tx1"/>
              </a:solidFill>
            </a:rPr>
            <a:t>Investing for accelerated inclusive growth</a:t>
          </a:r>
          <a:endParaRPr lang="en-US" sz="2600" b="1" kern="1200" dirty="0">
            <a:solidFill>
              <a:schemeClr val="tx1"/>
            </a:solidFill>
          </a:endParaRPr>
        </a:p>
      </dsp:txBody>
      <dsp:txXfrm>
        <a:off x="3036058" y="2024642"/>
        <a:ext cx="2642392" cy="1710331"/>
      </dsp:txXfrm>
    </dsp:sp>
    <dsp:sp modelId="{A13CBF77-0137-4BA1-938B-FDF2B1B8109F}">
      <dsp:nvSpPr>
        <dsp:cNvPr id="0" name=""/>
        <dsp:cNvSpPr/>
      </dsp:nvSpPr>
      <dsp:spPr>
        <a:xfrm>
          <a:off x="2982847" y="3942118"/>
          <a:ext cx="2748814" cy="1816753"/>
        </a:xfrm>
        <a:prstGeom prst="roundRect">
          <a:avLst>
            <a:gd name="adj" fmla="val 10000"/>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i="1" kern="1200" dirty="0">
              <a:solidFill>
                <a:schemeClr val="tx1"/>
              </a:solidFill>
            </a:rPr>
            <a:t>Skills Priority Plan developed by 2020- led by DHET and supported by DSI</a:t>
          </a:r>
          <a:endParaRPr lang="en-US" sz="2200" kern="1200" dirty="0">
            <a:solidFill>
              <a:schemeClr val="tx1"/>
            </a:solidFill>
          </a:endParaRPr>
        </a:p>
      </dsp:txBody>
      <dsp:txXfrm>
        <a:off x="3036058" y="3995329"/>
        <a:ext cx="2642392" cy="1710331"/>
      </dsp:txXfrm>
    </dsp:sp>
    <dsp:sp modelId="{F51A660F-E4F2-4102-99EE-40A6491A3F36}">
      <dsp:nvSpPr>
        <dsp:cNvPr id="0" name=""/>
        <dsp:cNvSpPr/>
      </dsp:nvSpPr>
      <dsp:spPr>
        <a:xfrm>
          <a:off x="5962562" y="1971431"/>
          <a:ext cx="2748814" cy="1816753"/>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ZA" sz="2600" b="1" i="0" kern="1200" dirty="0">
              <a:solidFill>
                <a:schemeClr val="tx1"/>
              </a:solidFill>
            </a:rPr>
            <a:t>Industrialisation, localisation and exports</a:t>
          </a:r>
          <a:endParaRPr lang="en-US" sz="2600" b="1" kern="1200" dirty="0">
            <a:solidFill>
              <a:schemeClr val="tx1"/>
            </a:solidFill>
          </a:endParaRPr>
        </a:p>
      </dsp:txBody>
      <dsp:txXfrm>
        <a:off x="6015773" y="2024642"/>
        <a:ext cx="2642392" cy="1710331"/>
      </dsp:txXfrm>
    </dsp:sp>
    <dsp:sp modelId="{CE296C35-0D80-4F18-B0B4-6F3A0D5D620D}">
      <dsp:nvSpPr>
        <dsp:cNvPr id="0" name=""/>
        <dsp:cNvSpPr/>
      </dsp:nvSpPr>
      <dsp:spPr>
        <a:xfrm>
          <a:off x="5962562" y="3942118"/>
          <a:ext cx="2748814" cy="1816753"/>
        </a:xfrm>
        <a:prstGeom prst="roundRect">
          <a:avLst>
            <a:gd name="adj" fmla="val 10000"/>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ZA" sz="2200" b="0" i="1" kern="1200" dirty="0">
              <a:solidFill>
                <a:schemeClr val="tx1"/>
              </a:solidFill>
            </a:rPr>
            <a:t>Masterplans developed for all national priority sectors by end 2021- DSI supporting</a:t>
          </a:r>
          <a:endParaRPr lang="en-US" sz="2200" kern="1200" dirty="0">
            <a:solidFill>
              <a:schemeClr val="tx1"/>
            </a:solidFill>
          </a:endParaRPr>
        </a:p>
      </dsp:txBody>
      <dsp:txXfrm>
        <a:off x="6015773" y="3995329"/>
        <a:ext cx="2642392" cy="17103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2E2CC-C846-4935-82DA-6A13C1F7A25E}">
      <dsp:nvSpPr>
        <dsp:cNvPr id="0" name=""/>
        <dsp:cNvSpPr/>
      </dsp:nvSpPr>
      <dsp:spPr>
        <a:xfrm>
          <a:off x="4127" y="743"/>
          <a:ext cx="8706254" cy="1816753"/>
        </a:xfrm>
        <a:prstGeom prst="roundRect">
          <a:avLst>
            <a:gd name="adj" fmla="val 10000"/>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ZA" sz="4800" b="1" i="0" kern="1200" dirty="0">
              <a:solidFill>
                <a:schemeClr val="tx1"/>
              </a:solidFill>
            </a:rPr>
            <a:t>Priority 2- Economic transformation and job creation</a:t>
          </a:r>
          <a:endParaRPr lang="en-US" sz="4800" kern="1200" dirty="0">
            <a:solidFill>
              <a:schemeClr val="tx1"/>
            </a:solidFill>
          </a:endParaRPr>
        </a:p>
      </dsp:txBody>
      <dsp:txXfrm>
        <a:off x="57338" y="53954"/>
        <a:ext cx="8599832" cy="1710331"/>
      </dsp:txXfrm>
    </dsp:sp>
    <dsp:sp modelId="{F50D7A70-DC03-48B3-B4FB-EB3CAC675CEC}">
      <dsp:nvSpPr>
        <dsp:cNvPr id="0" name=""/>
        <dsp:cNvSpPr/>
      </dsp:nvSpPr>
      <dsp:spPr>
        <a:xfrm>
          <a:off x="4127" y="1971431"/>
          <a:ext cx="4222843" cy="1816753"/>
        </a:xfrm>
        <a:prstGeom prst="roundRect">
          <a:avLst>
            <a:gd name="adj" fmla="val 10000"/>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ZA" sz="2600" b="0" i="0" kern="1200" dirty="0">
              <a:solidFill>
                <a:schemeClr val="tx1"/>
              </a:solidFill>
            </a:rPr>
            <a:t>Improve competitiveness through ICT adoption</a:t>
          </a:r>
          <a:endParaRPr lang="en-US" sz="2600" kern="1200" dirty="0">
            <a:solidFill>
              <a:schemeClr val="tx1"/>
            </a:solidFill>
          </a:endParaRPr>
        </a:p>
      </dsp:txBody>
      <dsp:txXfrm>
        <a:off x="57338" y="2024642"/>
        <a:ext cx="4116421" cy="1710331"/>
      </dsp:txXfrm>
    </dsp:sp>
    <dsp:sp modelId="{3B51C619-DBA3-4630-88B9-FEC20BE4FC77}">
      <dsp:nvSpPr>
        <dsp:cNvPr id="0" name=""/>
        <dsp:cNvSpPr/>
      </dsp:nvSpPr>
      <dsp:spPr>
        <a:xfrm>
          <a:off x="4127" y="3942118"/>
          <a:ext cx="2067993" cy="1816753"/>
        </a:xfrm>
        <a:prstGeom prst="roundRect">
          <a:avLst>
            <a:gd name="adj" fmla="val 10000"/>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b="0" i="1" kern="1200" dirty="0">
              <a:solidFill>
                <a:schemeClr val="tx1"/>
              </a:solidFill>
            </a:rPr>
            <a:t>GERD of 1.1% as a percentage of GDP by 2024</a:t>
          </a:r>
          <a:endParaRPr lang="en-US" sz="1800" kern="1200" dirty="0">
            <a:solidFill>
              <a:schemeClr val="tx1"/>
            </a:solidFill>
          </a:endParaRPr>
        </a:p>
      </dsp:txBody>
      <dsp:txXfrm>
        <a:off x="57338" y="3995329"/>
        <a:ext cx="1961571" cy="1710331"/>
      </dsp:txXfrm>
    </dsp:sp>
    <dsp:sp modelId="{2CA665C1-CC84-4975-BAC0-447DE746056C}">
      <dsp:nvSpPr>
        <dsp:cNvPr id="0" name=""/>
        <dsp:cNvSpPr/>
      </dsp:nvSpPr>
      <dsp:spPr>
        <a:xfrm>
          <a:off x="2158977" y="3942118"/>
          <a:ext cx="2067993" cy="1816753"/>
        </a:xfrm>
        <a:prstGeom prst="roundRect">
          <a:avLst>
            <a:gd name="adj" fmla="val 10000"/>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b="0" i="1" kern="1200" dirty="0">
              <a:solidFill>
                <a:schemeClr val="tx1"/>
              </a:solidFill>
            </a:rPr>
            <a:t>Commercialisation of intellectual property </a:t>
          </a:r>
          <a:endParaRPr lang="en-US" sz="1800" kern="1200" dirty="0">
            <a:solidFill>
              <a:schemeClr val="tx1"/>
            </a:solidFill>
          </a:endParaRPr>
        </a:p>
      </dsp:txBody>
      <dsp:txXfrm>
        <a:off x="2212188" y="3995329"/>
        <a:ext cx="1961571" cy="1710331"/>
      </dsp:txXfrm>
    </dsp:sp>
    <dsp:sp modelId="{8F9BBEB7-110F-4ACF-8523-50A1DDDC6352}">
      <dsp:nvSpPr>
        <dsp:cNvPr id="0" name=""/>
        <dsp:cNvSpPr/>
      </dsp:nvSpPr>
      <dsp:spPr>
        <a:xfrm>
          <a:off x="4400682" y="1971431"/>
          <a:ext cx="2067993" cy="1816753"/>
        </a:xfrm>
        <a:prstGeom prst="roundRect">
          <a:avLst>
            <a:gd name="adj" fmla="val 10000"/>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ZA" sz="2600" b="0" i="0" kern="1200" dirty="0">
              <a:solidFill>
                <a:schemeClr val="tx1"/>
              </a:solidFill>
            </a:rPr>
            <a:t>Competitive and accessible markets</a:t>
          </a:r>
          <a:endParaRPr lang="en-US" sz="2600" kern="1200" dirty="0">
            <a:solidFill>
              <a:schemeClr val="tx1"/>
            </a:solidFill>
          </a:endParaRPr>
        </a:p>
      </dsp:txBody>
      <dsp:txXfrm>
        <a:off x="4453893" y="2024642"/>
        <a:ext cx="1961571" cy="1710331"/>
      </dsp:txXfrm>
    </dsp:sp>
    <dsp:sp modelId="{68868B87-4A1A-492A-810C-7E367A6D7D77}">
      <dsp:nvSpPr>
        <dsp:cNvPr id="0" name=""/>
        <dsp:cNvSpPr/>
      </dsp:nvSpPr>
      <dsp:spPr>
        <a:xfrm>
          <a:off x="4400682" y="3942118"/>
          <a:ext cx="2067993" cy="1816753"/>
        </a:xfrm>
        <a:prstGeom prst="roundRect">
          <a:avLst>
            <a:gd name="adj" fmla="val 10000"/>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i="1" kern="1200" dirty="0">
              <a:solidFill>
                <a:schemeClr val="tx1"/>
              </a:solidFill>
            </a:rPr>
            <a:t>No direct commitment</a:t>
          </a:r>
        </a:p>
      </dsp:txBody>
      <dsp:txXfrm>
        <a:off x="4453893" y="3995329"/>
        <a:ext cx="1961571" cy="1710331"/>
      </dsp:txXfrm>
    </dsp:sp>
    <dsp:sp modelId="{A0D4311B-C2D1-44EB-BE9B-0216799A5D46}">
      <dsp:nvSpPr>
        <dsp:cNvPr id="0" name=""/>
        <dsp:cNvSpPr/>
      </dsp:nvSpPr>
      <dsp:spPr>
        <a:xfrm>
          <a:off x="6642387" y="1971431"/>
          <a:ext cx="2067993" cy="1816753"/>
        </a:xfrm>
        <a:prstGeom prst="roundRect">
          <a:avLst>
            <a:gd name="adj" fmla="val 10000"/>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0" kern="1200" dirty="0">
              <a:solidFill>
                <a:schemeClr val="tx1"/>
              </a:solidFill>
            </a:rPr>
            <a:t>Improved quality and quantum of investment</a:t>
          </a:r>
          <a:endParaRPr lang="en-US" sz="2600" kern="1200" dirty="0">
            <a:solidFill>
              <a:schemeClr val="tx1"/>
            </a:solidFill>
          </a:endParaRPr>
        </a:p>
      </dsp:txBody>
      <dsp:txXfrm>
        <a:off x="6695598" y="2024642"/>
        <a:ext cx="1961571" cy="1710331"/>
      </dsp:txXfrm>
    </dsp:sp>
    <dsp:sp modelId="{84817B9C-CAC7-47BD-98D0-3358384CEBE6}">
      <dsp:nvSpPr>
        <dsp:cNvPr id="0" name=""/>
        <dsp:cNvSpPr/>
      </dsp:nvSpPr>
      <dsp:spPr>
        <a:xfrm>
          <a:off x="6642387" y="3942118"/>
          <a:ext cx="2067993" cy="1816753"/>
        </a:xfrm>
        <a:prstGeom prst="roundRect">
          <a:avLst>
            <a:gd name="adj" fmla="val 10000"/>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i="1" kern="1200" dirty="0">
              <a:solidFill>
                <a:schemeClr val="tx1"/>
              </a:solidFill>
            </a:rPr>
            <a:t>No direct commitment </a:t>
          </a:r>
        </a:p>
      </dsp:txBody>
      <dsp:txXfrm>
        <a:off x="6695598" y="3995329"/>
        <a:ext cx="1961571" cy="17103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824C3-B3CC-4ADB-8AEE-8630EF682159}">
      <dsp:nvSpPr>
        <dsp:cNvPr id="0" name=""/>
        <dsp:cNvSpPr/>
      </dsp:nvSpPr>
      <dsp:spPr>
        <a:xfrm>
          <a:off x="4991" y="743"/>
          <a:ext cx="8704526" cy="1816753"/>
        </a:xfrm>
        <a:prstGeom prst="roundRect">
          <a:avLst>
            <a:gd name="adj" fmla="val 10000"/>
          </a:avLst>
        </a:prstGeom>
        <a:solidFill>
          <a:schemeClr val="accent2">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ZA" sz="4800" b="1" i="0" kern="1200" dirty="0">
              <a:solidFill>
                <a:schemeClr val="tx1"/>
              </a:solidFill>
            </a:rPr>
            <a:t>Priority 3- Education, </a:t>
          </a:r>
          <a:r>
            <a:rPr lang="en-ZA" sz="4800" b="1" i="0" u="sng" kern="1200" dirty="0">
              <a:solidFill>
                <a:schemeClr val="tx1"/>
              </a:solidFill>
            </a:rPr>
            <a:t>Skills</a:t>
          </a:r>
          <a:r>
            <a:rPr lang="en-ZA" sz="4800" b="1" i="0" kern="1200" dirty="0">
              <a:solidFill>
                <a:schemeClr val="tx1"/>
              </a:solidFill>
            </a:rPr>
            <a:t> and Health</a:t>
          </a:r>
          <a:endParaRPr lang="en-US" sz="4800" kern="1200" dirty="0">
            <a:solidFill>
              <a:schemeClr val="tx1"/>
            </a:solidFill>
          </a:endParaRPr>
        </a:p>
      </dsp:txBody>
      <dsp:txXfrm>
        <a:off x="58202" y="53954"/>
        <a:ext cx="8598104" cy="1710331"/>
      </dsp:txXfrm>
    </dsp:sp>
    <dsp:sp modelId="{04F1EE5B-6053-49A9-BE37-35D5BD0B871A}">
      <dsp:nvSpPr>
        <dsp:cNvPr id="0" name=""/>
        <dsp:cNvSpPr/>
      </dsp:nvSpPr>
      <dsp:spPr>
        <a:xfrm>
          <a:off x="4991" y="1971431"/>
          <a:ext cx="3384357" cy="1816753"/>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i="0" kern="1200" dirty="0">
              <a:solidFill>
                <a:schemeClr val="tx1"/>
              </a:solidFill>
            </a:rPr>
            <a:t>Expanded access to PSET opportunities</a:t>
          </a:r>
          <a:endParaRPr lang="en-US" sz="2200" kern="1200" dirty="0">
            <a:solidFill>
              <a:schemeClr val="tx1"/>
            </a:solidFill>
          </a:endParaRPr>
        </a:p>
      </dsp:txBody>
      <dsp:txXfrm>
        <a:off x="58202" y="2024642"/>
        <a:ext cx="3277935" cy="1710331"/>
      </dsp:txXfrm>
    </dsp:sp>
    <dsp:sp modelId="{6D923A05-C8AA-4696-BC9B-ADE0FC29D94A}">
      <dsp:nvSpPr>
        <dsp:cNvPr id="0" name=""/>
        <dsp:cNvSpPr/>
      </dsp:nvSpPr>
      <dsp:spPr>
        <a:xfrm>
          <a:off x="4991" y="3942118"/>
          <a:ext cx="1657373" cy="1816753"/>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1" kern="1200" dirty="0">
              <a:solidFill>
                <a:schemeClr val="tx1"/>
              </a:solidFill>
            </a:rPr>
            <a:t># of PhD students awarded bursaries</a:t>
          </a:r>
          <a:endParaRPr lang="en-US" sz="1600" kern="1200" dirty="0">
            <a:solidFill>
              <a:schemeClr val="tx1"/>
            </a:solidFill>
          </a:endParaRPr>
        </a:p>
      </dsp:txBody>
      <dsp:txXfrm>
        <a:off x="53534" y="3990661"/>
        <a:ext cx="1560287" cy="1719667"/>
      </dsp:txXfrm>
    </dsp:sp>
    <dsp:sp modelId="{C4A8A063-6AF2-4405-91B2-4E14B174DCBE}">
      <dsp:nvSpPr>
        <dsp:cNvPr id="0" name=""/>
        <dsp:cNvSpPr/>
      </dsp:nvSpPr>
      <dsp:spPr>
        <a:xfrm>
          <a:off x="1731974" y="3942118"/>
          <a:ext cx="1657373" cy="1816753"/>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1" kern="1200" dirty="0">
              <a:solidFill>
                <a:schemeClr val="tx1"/>
              </a:solidFill>
            </a:rPr>
            <a:t># of pipeline postgraduate students awarded bursaries by NRF and DSI</a:t>
          </a:r>
          <a:endParaRPr lang="en-US" sz="1600" kern="1200" dirty="0">
            <a:solidFill>
              <a:schemeClr val="tx1"/>
            </a:solidFill>
          </a:endParaRPr>
        </a:p>
      </dsp:txBody>
      <dsp:txXfrm>
        <a:off x="1780517" y="3990661"/>
        <a:ext cx="1560287" cy="1719667"/>
      </dsp:txXfrm>
    </dsp:sp>
    <dsp:sp modelId="{B62D0D18-F07A-41A8-95B0-7E318A9D9322}">
      <dsp:nvSpPr>
        <dsp:cNvPr id="0" name=""/>
        <dsp:cNvSpPr/>
      </dsp:nvSpPr>
      <dsp:spPr>
        <a:xfrm>
          <a:off x="3528567" y="1971431"/>
          <a:ext cx="1657373" cy="1816753"/>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i="0" kern="1200" dirty="0">
              <a:solidFill>
                <a:schemeClr val="tx1"/>
              </a:solidFill>
            </a:rPr>
            <a:t>Improved success and efficiency of the PSET system</a:t>
          </a:r>
          <a:endParaRPr lang="en-US" sz="2200" kern="1200" dirty="0">
            <a:solidFill>
              <a:schemeClr val="tx1"/>
            </a:solidFill>
          </a:endParaRPr>
        </a:p>
      </dsp:txBody>
      <dsp:txXfrm>
        <a:off x="3577110" y="2019974"/>
        <a:ext cx="1560287" cy="1719667"/>
      </dsp:txXfrm>
    </dsp:sp>
    <dsp:sp modelId="{5A8F2E9C-E22A-4D9F-9350-8E566F97ACB3}">
      <dsp:nvSpPr>
        <dsp:cNvPr id="0" name=""/>
        <dsp:cNvSpPr/>
      </dsp:nvSpPr>
      <dsp:spPr>
        <a:xfrm>
          <a:off x="3528567" y="3942118"/>
          <a:ext cx="1657373" cy="1816753"/>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i="1" u="sng" kern="1200" dirty="0">
              <a:solidFill>
                <a:schemeClr val="tx1"/>
              </a:solidFill>
            </a:rPr>
            <a:t>AI, data analytics for the profiling of students </a:t>
          </a:r>
        </a:p>
      </dsp:txBody>
      <dsp:txXfrm>
        <a:off x="3577110" y="3990661"/>
        <a:ext cx="1560287" cy="1719667"/>
      </dsp:txXfrm>
    </dsp:sp>
    <dsp:sp modelId="{7110ED51-E4E4-43CE-A157-64F0C44F5825}">
      <dsp:nvSpPr>
        <dsp:cNvPr id="0" name=""/>
        <dsp:cNvSpPr/>
      </dsp:nvSpPr>
      <dsp:spPr>
        <a:xfrm>
          <a:off x="5325160" y="1971431"/>
          <a:ext cx="3384357" cy="1816753"/>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i="0" kern="1200" dirty="0">
              <a:solidFill>
                <a:schemeClr val="tx1"/>
              </a:solidFill>
            </a:rPr>
            <a:t>Improved quality of PSET provisioning </a:t>
          </a:r>
          <a:endParaRPr lang="en-US" sz="2200" kern="1200" dirty="0">
            <a:solidFill>
              <a:schemeClr val="tx1"/>
            </a:solidFill>
          </a:endParaRPr>
        </a:p>
      </dsp:txBody>
      <dsp:txXfrm>
        <a:off x="5378371" y="2024642"/>
        <a:ext cx="3277935" cy="1710331"/>
      </dsp:txXfrm>
    </dsp:sp>
    <dsp:sp modelId="{FD39BA2C-FC32-4301-A8B4-4262A47423D0}">
      <dsp:nvSpPr>
        <dsp:cNvPr id="0" name=""/>
        <dsp:cNvSpPr/>
      </dsp:nvSpPr>
      <dsp:spPr>
        <a:xfrm>
          <a:off x="5325160" y="3942118"/>
          <a:ext cx="1657373" cy="1816753"/>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1" kern="1200" dirty="0">
              <a:solidFill>
                <a:schemeClr val="tx1"/>
              </a:solidFill>
            </a:rPr>
            <a:t>Proportion of university lecturers who hold doctoral degrees (gender, race, disability and age)</a:t>
          </a:r>
          <a:endParaRPr lang="en-US" sz="1600" kern="1200" dirty="0">
            <a:solidFill>
              <a:schemeClr val="tx1"/>
            </a:solidFill>
          </a:endParaRPr>
        </a:p>
      </dsp:txBody>
      <dsp:txXfrm>
        <a:off x="5373703" y="3990661"/>
        <a:ext cx="1560287" cy="1719667"/>
      </dsp:txXfrm>
    </dsp:sp>
    <dsp:sp modelId="{8D1E7A1B-50C9-435A-AC63-27E419AFF87A}">
      <dsp:nvSpPr>
        <dsp:cNvPr id="0" name=""/>
        <dsp:cNvSpPr/>
      </dsp:nvSpPr>
      <dsp:spPr>
        <a:xfrm>
          <a:off x="7052144" y="3942118"/>
          <a:ext cx="1657373" cy="1816753"/>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1" kern="1200" dirty="0">
              <a:solidFill>
                <a:schemeClr val="tx1"/>
              </a:solidFill>
            </a:rPr>
            <a:t># of emerging researcher grants to improve % of PhD qualified staff </a:t>
          </a:r>
          <a:endParaRPr lang="en-US" sz="1600" kern="1200" dirty="0">
            <a:solidFill>
              <a:schemeClr val="tx1"/>
            </a:solidFill>
          </a:endParaRPr>
        </a:p>
      </dsp:txBody>
      <dsp:txXfrm>
        <a:off x="7100687" y="3990661"/>
        <a:ext cx="1560287" cy="17196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E140F-EEDC-4676-8BF9-8FB5BAE81CAE}">
      <dsp:nvSpPr>
        <dsp:cNvPr id="0" name=""/>
        <dsp:cNvSpPr/>
      </dsp:nvSpPr>
      <dsp:spPr>
        <a:xfrm>
          <a:off x="3199" y="743"/>
          <a:ext cx="8708109" cy="1816753"/>
        </a:xfrm>
        <a:prstGeom prst="roundRect">
          <a:avLst>
            <a:gd name="adj" fmla="val 10000"/>
          </a:avLst>
        </a:prstGeom>
        <a:solidFill>
          <a:schemeClr val="accent2">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ZA" sz="4800" b="1" i="0" kern="1200" dirty="0">
              <a:solidFill>
                <a:schemeClr val="tx1"/>
              </a:solidFill>
            </a:rPr>
            <a:t>Priority 3- Education, </a:t>
          </a:r>
          <a:r>
            <a:rPr lang="en-ZA" sz="4800" b="1" i="0" u="sng" kern="1200" dirty="0">
              <a:solidFill>
                <a:schemeClr val="tx1"/>
              </a:solidFill>
            </a:rPr>
            <a:t>Skills </a:t>
          </a:r>
          <a:r>
            <a:rPr lang="en-ZA" sz="4800" b="1" i="0" kern="1200" dirty="0">
              <a:solidFill>
                <a:schemeClr val="tx1"/>
              </a:solidFill>
            </a:rPr>
            <a:t>and Health</a:t>
          </a:r>
          <a:endParaRPr lang="en-US" sz="4800" kern="1200" dirty="0">
            <a:solidFill>
              <a:schemeClr val="tx1"/>
            </a:solidFill>
          </a:endParaRPr>
        </a:p>
      </dsp:txBody>
      <dsp:txXfrm>
        <a:off x="56410" y="53954"/>
        <a:ext cx="8601687" cy="1710331"/>
      </dsp:txXfrm>
    </dsp:sp>
    <dsp:sp modelId="{6D13828E-27AC-45FB-BEDC-5D5AB58DAA2A}">
      <dsp:nvSpPr>
        <dsp:cNvPr id="0" name=""/>
        <dsp:cNvSpPr/>
      </dsp:nvSpPr>
      <dsp:spPr>
        <a:xfrm>
          <a:off x="3199" y="1971431"/>
          <a:ext cx="8708109" cy="1816753"/>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b="0" i="0" kern="1200" dirty="0">
              <a:solidFill>
                <a:schemeClr val="tx1"/>
              </a:solidFill>
            </a:rPr>
            <a:t>A responsive PSET system </a:t>
          </a:r>
          <a:endParaRPr lang="en-US" sz="4800" kern="1200" dirty="0">
            <a:solidFill>
              <a:schemeClr val="tx1"/>
            </a:solidFill>
          </a:endParaRPr>
        </a:p>
      </dsp:txBody>
      <dsp:txXfrm>
        <a:off x="56410" y="2024642"/>
        <a:ext cx="8601687" cy="1710331"/>
      </dsp:txXfrm>
    </dsp:sp>
    <dsp:sp modelId="{7D136F38-3BBB-4B31-87A8-4C2B27E8AFDA}">
      <dsp:nvSpPr>
        <dsp:cNvPr id="0" name=""/>
        <dsp:cNvSpPr/>
      </dsp:nvSpPr>
      <dsp:spPr>
        <a:xfrm>
          <a:off x="3199" y="3942118"/>
          <a:ext cx="2110545" cy="1816753"/>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1" kern="1200" dirty="0">
              <a:solidFill>
                <a:schemeClr val="tx1"/>
              </a:solidFill>
            </a:rPr>
            <a:t># of users from the education and research sector supported through SANReN</a:t>
          </a:r>
          <a:endParaRPr lang="en-US" sz="1800" i="1" kern="1200" dirty="0">
            <a:solidFill>
              <a:schemeClr val="tx1"/>
            </a:solidFill>
          </a:endParaRPr>
        </a:p>
      </dsp:txBody>
      <dsp:txXfrm>
        <a:off x="56410" y="3995329"/>
        <a:ext cx="2004123" cy="1710331"/>
      </dsp:txXfrm>
    </dsp:sp>
    <dsp:sp modelId="{0883B17D-F3C3-4A90-A6B4-598E5E1624CC}">
      <dsp:nvSpPr>
        <dsp:cNvPr id="0" name=""/>
        <dsp:cNvSpPr/>
      </dsp:nvSpPr>
      <dsp:spPr>
        <a:xfrm>
          <a:off x="2202387" y="3942118"/>
          <a:ext cx="2110545" cy="1816753"/>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1" kern="1200" dirty="0">
              <a:solidFill>
                <a:schemeClr val="tx1"/>
              </a:solidFill>
            </a:rPr>
            <a:t># of graduates and students placed in DSI funded work opportunities</a:t>
          </a:r>
          <a:endParaRPr lang="en-US" sz="1800" i="1" kern="1200" dirty="0">
            <a:solidFill>
              <a:schemeClr val="tx1"/>
            </a:solidFill>
          </a:endParaRPr>
        </a:p>
      </dsp:txBody>
      <dsp:txXfrm>
        <a:off x="2255598" y="3995329"/>
        <a:ext cx="2004123" cy="1710331"/>
      </dsp:txXfrm>
    </dsp:sp>
    <dsp:sp modelId="{7D73038A-7E09-49CE-8D34-B4D801FA369F}">
      <dsp:nvSpPr>
        <dsp:cNvPr id="0" name=""/>
        <dsp:cNvSpPr/>
      </dsp:nvSpPr>
      <dsp:spPr>
        <a:xfrm>
          <a:off x="4401575" y="3942118"/>
          <a:ext cx="2110545" cy="1816753"/>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1" kern="1200" dirty="0">
              <a:solidFill>
                <a:schemeClr val="tx1"/>
              </a:solidFill>
            </a:rPr>
            <a:t># of IP awareness sessions in TVET colleges </a:t>
          </a:r>
          <a:endParaRPr lang="en-US" sz="1800" i="1" kern="1200" dirty="0">
            <a:solidFill>
              <a:schemeClr val="tx1"/>
            </a:solidFill>
          </a:endParaRPr>
        </a:p>
      </dsp:txBody>
      <dsp:txXfrm>
        <a:off x="4454786" y="3995329"/>
        <a:ext cx="2004123" cy="1710331"/>
      </dsp:txXfrm>
    </dsp:sp>
    <dsp:sp modelId="{59B8CB16-7E40-4D15-A4EB-2D530B75683C}">
      <dsp:nvSpPr>
        <dsp:cNvPr id="0" name=""/>
        <dsp:cNvSpPr/>
      </dsp:nvSpPr>
      <dsp:spPr>
        <a:xfrm>
          <a:off x="6600763" y="3942118"/>
          <a:ext cx="2110545" cy="1816753"/>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1" kern="1200" dirty="0">
              <a:solidFill>
                <a:schemeClr val="tx1"/>
              </a:solidFill>
            </a:rPr>
            <a:t># of people reached through outreach, awareness and training programmes in priority sciences </a:t>
          </a:r>
          <a:endParaRPr lang="en-US" sz="1800" i="1" kern="1200" dirty="0">
            <a:solidFill>
              <a:schemeClr val="tx1"/>
            </a:solidFill>
          </a:endParaRPr>
        </a:p>
      </dsp:txBody>
      <dsp:txXfrm>
        <a:off x="6653974" y="3995329"/>
        <a:ext cx="2004123" cy="17103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CBAD8-689D-4390-846D-A42E89FDCEFE}">
      <dsp:nvSpPr>
        <dsp:cNvPr id="0" name=""/>
        <dsp:cNvSpPr/>
      </dsp:nvSpPr>
      <dsp:spPr>
        <a:xfrm>
          <a:off x="0" y="0"/>
          <a:ext cx="6884839" cy="1023987"/>
        </a:xfrm>
        <a:prstGeom prst="roundRect">
          <a:avLst>
            <a:gd name="adj" fmla="val 10000"/>
          </a:avLst>
        </a:prstGeom>
        <a:solidFill>
          <a:schemeClr val="l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i="0" kern="1200" dirty="0">
              <a:solidFill>
                <a:schemeClr val="tx1"/>
              </a:solidFill>
            </a:rPr>
            <a:t>Industrialisation: </a:t>
          </a:r>
          <a:r>
            <a:rPr lang="en-US" sz="2200" b="0" i="0" kern="1200" dirty="0">
              <a:solidFill>
                <a:schemeClr val="tx1"/>
              </a:solidFill>
            </a:rPr>
            <a:t>Masterplans and social compacts for national priority sectors</a:t>
          </a:r>
          <a:endParaRPr lang="en-US" sz="2200" kern="1200" dirty="0">
            <a:solidFill>
              <a:schemeClr val="tx1"/>
            </a:solidFill>
          </a:endParaRPr>
        </a:p>
      </dsp:txBody>
      <dsp:txXfrm>
        <a:off x="29992" y="29992"/>
        <a:ext cx="5660069" cy="964003"/>
      </dsp:txXfrm>
    </dsp:sp>
    <dsp:sp modelId="{821FEAC5-ACBB-472B-B633-E7B00271011D}">
      <dsp:nvSpPr>
        <dsp:cNvPr id="0" name=""/>
        <dsp:cNvSpPr/>
      </dsp:nvSpPr>
      <dsp:spPr>
        <a:xfrm>
          <a:off x="514127" y="1166207"/>
          <a:ext cx="6884839" cy="1023987"/>
        </a:xfrm>
        <a:prstGeom prst="roundRect">
          <a:avLst>
            <a:gd name="adj" fmla="val 10000"/>
          </a:avLst>
        </a:prstGeom>
        <a:solidFill>
          <a:schemeClr val="l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i="0" kern="1200" dirty="0">
              <a:solidFill>
                <a:schemeClr val="tx1"/>
              </a:solidFill>
            </a:rPr>
            <a:t>Investment and infrastructure</a:t>
          </a:r>
          <a:r>
            <a:rPr lang="en-US" sz="2200" b="0" i="0" kern="1200" dirty="0">
              <a:solidFill>
                <a:schemeClr val="tx1"/>
              </a:solidFill>
            </a:rPr>
            <a:t>: leveraging private investment and expanding infrastructure</a:t>
          </a:r>
          <a:endParaRPr lang="en-US" sz="2200" kern="1200" dirty="0">
            <a:solidFill>
              <a:schemeClr val="tx1"/>
            </a:solidFill>
          </a:endParaRPr>
        </a:p>
      </dsp:txBody>
      <dsp:txXfrm>
        <a:off x="544119" y="1196199"/>
        <a:ext cx="5645136" cy="964003"/>
      </dsp:txXfrm>
    </dsp:sp>
    <dsp:sp modelId="{30BE9899-7CB6-41E0-9727-857EF801B980}">
      <dsp:nvSpPr>
        <dsp:cNvPr id="0" name=""/>
        <dsp:cNvSpPr/>
      </dsp:nvSpPr>
      <dsp:spPr>
        <a:xfrm>
          <a:off x="1028255" y="2332415"/>
          <a:ext cx="6884839" cy="1023987"/>
        </a:xfrm>
        <a:prstGeom prst="roundRect">
          <a:avLst>
            <a:gd name="adj" fmla="val 10000"/>
          </a:avLst>
        </a:prstGeom>
        <a:solidFill>
          <a:schemeClr val="l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i="0" kern="1200" dirty="0">
              <a:solidFill>
                <a:schemeClr val="tx1"/>
              </a:solidFill>
            </a:rPr>
            <a:t>Innovation</a:t>
          </a:r>
          <a:r>
            <a:rPr lang="en-US" sz="2200" b="0" i="0" kern="1200" dirty="0">
              <a:solidFill>
                <a:schemeClr val="tx1"/>
              </a:solidFill>
            </a:rPr>
            <a:t>: digital economy, developing and diffusing new technologies</a:t>
          </a:r>
          <a:endParaRPr lang="en-US" sz="2200" kern="1200" dirty="0">
            <a:solidFill>
              <a:schemeClr val="tx1"/>
            </a:solidFill>
          </a:endParaRPr>
        </a:p>
      </dsp:txBody>
      <dsp:txXfrm>
        <a:off x="1058247" y="2362407"/>
        <a:ext cx="5645136" cy="964003"/>
      </dsp:txXfrm>
    </dsp:sp>
    <dsp:sp modelId="{319EC4B2-0ACD-416D-A884-E98586B2B91B}">
      <dsp:nvSpPr>
        <dsp:cNvPr id="0" name=""/>
        <dsp:cNvSpPr/>
      </dsp:nvSpPr>
      <dsp:spPr>
        <a:xfrm>
          <a:off x="1542382" y="3498623"/>
          <a:ext cx="6884839" cy="1023987"/>
        </a:xfrm>
        <a:prstGeom prst="roundRect">
          <a:avLst>
            <a:gd name="adj" fmla="val 10000"/>
          </a:avLst>
        </a:prstGeom>
        <a:solidFill>
          <a:schemeClr val="l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i="0" kern="1200" dirty="0">
              <a:solidFill>
                <a:schemeClr val="tx1"/>
              </a:solidFill>
            </a:rPr>
            <a:t>Integration</a:t>
          </a:r>
          <a:r>
            <a:rPr lang="en-US" sz="2200" b="0" i="0" kern="1200" dirty="0">
              <a:solidFill>
                <a:schemeClr val="tx1"/>
              </a:solidFill>
            </a:rPr>
            <a:t>: ACFTa to grow investment/ exports; manage Brexit impact; retain US market access, change composition of China trade </a:t>
          </a:r>
          <a:endParaRPr lang="en-US" sz="2200" kern="1200" dirty="0">
            <a:solidFill>
              <a:schemeClr val="tx1"/>
            </a:solidFill>
          </a:endParaRPr>
        </a:p>
      </dsp:txBody>
      <dsp:txXfrm>
        <a:off x="1572374" y="3528615"/>
        <a:ext cx="5645136" cy="964003"/>
      </dsp:txXfrm>
    </dsp:sp>
    <dsp:sp modelId="{75367626-2935-4C67-8AA7-6D2062614D1C}">
      <dsp:nvSpPr>
        <dsp:cNvPr id="0" name=""/>
        <dsp:cNvSpPr/>
      </dsp:nvSpPr>
      <dsp:spPr>
        <a:xfrm>
          <a:off x="2056510" y="4664831"/>
          <a:ext cx="6884839" cy="1023987"/>
        </a:xfrm>
        <a:prstGeom prst="roundRect">
          <a:avLst>
            <a:gd name="adj" fmla="val 10000"/>
          </a:avLst>
        </a:prstGeom>
        <a:solidFill>
          <a:schemeClr val="l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i="0" kern="1200" dirty="0">
              <a:solidFill>
                <a:schemeClr val="tx1"/>
              </a:solidFill>
            </a:rPr>
            <a:t>Inclusion</a:t>
          </a:r>
          <a:r>
            <a:rPr lang="en-US" sz="2200" b="0" i="0" kern="1200" dirty="0">
              <a:solidFill>
                <a:schemeClr val="tx1"/>
              </a:solidFill>
            </a:rPr>
            <a:t>: revitalising townships, boosting SMMEs, creating jobs, youth, BEE and women empowerment</a:t>
          </a:r>
          <a:endParaRPr lang="en-US" sz="2200" kern="1200" dirty="0">
            <a:solidFill>
              <a:schemeClr val="tx1"/>
            </a:solidFill>
          </a:endParaRPr>
        </a:p>
      </dsp:txBody>
      <dsp:txXfrm>
        <a:off x="2086502" y="4694823"/>
        <a:ext cx="5645136" cy="964003"/>
      </dsp:txXfrm>
    </dsp:sp>
    <dsp:sp modelId="{66F65FB8-972E-4199-9947-FB3FB2713479}">
      <dsp:nvSpPr>
        <dsp:cNvPr id="0" name=""/>
        <dsp:cNvSpPr/>
      </dsp:nvSpPr>
      <dsp:spPr>
        <a:xfrm>
          <a:off x="6219247" y="748079"/>
          <a:ext cx="665591" cy="665591"/>
        </a:xfrm>
        <a:prstGeom prst="downArrow">
          <a:avLst>
            <a:gd name="adj1" fmla="val 55000"/>
            <a:gd name="adj2" fmla="val 45000"/>
          </a:avLst>
        </a:prstGeom>
        <a:solidFill>
          <a:schemeClr val="accent6">
            <a:lumMod val="75000"/>
            <a:alpha val="9000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6369005" y="748079"/>
        <a:ext cx="366075" cy="500857"/>
      </dsp:txXfrm>
    </dsp:sp>
    <dsp:sp modelId="{A732CC1A-AC9B-4CFE-A4B3-3EE8A5BC9950}">
      <dsp:nvSpPr>
        <dsp:cNvPr id="0" name=""/>
        <dsp:cNvSpPr/>
      </dsp:nvSpPr>
      <dsp:spPr>
        <a:xfrm>
          <a:off x="6733375" y="1914287"/>
          <a:ext cx="665591" cy="665591"/>
        </a:xfrm>
        <a:prstGeom prst="downArrow">
          <a:avLst>
            <a:gd name="adj1" fmla="val 55000"/>
            <a:gd name="adj2" fmla="val 45000"/>
          </a:avLst>
        </a:prstGeom>
        <a:solidFill>
          <a:schemeClr val="accent6">
            <a:lumMod val="75000"/>
            <a:alpha val="9000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6883133" y="1914287"/>
        <a:ext cx="366075" cy="500857"/>
      </dsp:txXfrm>
    </dsp:sp>
    <dsp:sp modelId="{6E3050CB-4F5B-422A-BA3F-A37760674018}">
      <dsp:nvSpPr>
        <dsp:cNvPr id="0" name=""/>
        <dsp:cNvSpPr/>
      </dsp:nvSpPr>
      <dsp:spPr>
        <a:xfrm>
          <a:off x="7247502" y="3063429"/>
          <a:ext cx="665591" cy="665591"/>
        </a:xfrm>
        <a:prstGeom prst="downArrow">
          <a:avLst>
            <a:gd name="adj1" fmla="val 55000"/>
            <a:gd name="adj2" fmla="val 45000"/>
          </a:avLst>
        </a:prstGeom>
        <a:solidFill>
          <a:schemeClr val="accent6">
            <a:lumMod val="75000"/>
            <a:alpha val="9000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7397260" y="3063429"/>
        <a:ext cx="366075" cy="500857"/>
      </dsp:txXfrm>
    </dsp:sp>
    <dsp:sp modelId="{BCB6468F-F713-4ED6-97EE-05F549FA27DF}">
      <dsp:nvSpPr>
        <dsp:cNvPr id="0" name=""/>
        <dsp:cNvSpPr/>
      </dsp:nvSpPr>
      <dsp:spPr>
        <a:xfrm>
          <a:off x="7761630" y="4241014"/>
          <a:ext cx="665591" cy="665591"/>
        </a:xfrm>
        <a:prstGeom prst="downArrow">
          <a:avLst>
            <a:gd name="adj1" fmla="val 55000"/>
            <a:gd name="adj2" fmla="val 45000"/>
          </a:avLst>
        </a:prstGeom>
        <a:solidFill>
          <a:schemeClr val="accent6">
            <a:lumMod val="75000"/>
            <a:alpha val="9000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7911388" y="4241014"/>
        <a:ext cx="366075" cy="5008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99976-0130-48AC-8212-C4A64C5A2091}">
      <dsp:nvSpPr>
        <dsp:cNvPr id="0" name=""/>
        <dsp:cNvSpPr/>
      </dsp:nvSpPr>
      <dsp:spPr>
        <a:xfrm>
          <a:off x="3778670" y="3666"/>
          <a:ext cx="888735" cy="577677"/>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Trade agreements and tariffs</a:t>
          </a:r>
        </a:p>
      </dsp:txBody>
      <dsp:txXfrm>
        <a:off x="3806870" y="31866"/>
        <a:ext cx="832335" cy="521277"/>
      </dsp:txXfrm>
    </dsp:sp>
    <dsp:sp modelId="{25412EDF-549B-459C-BDD9-43F4CDA731BA}">
      <dsp:nvSpPr>
        <dsp:cNvPr id="0" name=""/>
        <dsp:cNvSpPr/>
      </dsp:nvSpPr>
      <dsp:spPr>
        <a:xfrm>
          <a:off x="1626157" y="292505"/>
          <a:ext cx="5193761" cy="5193761"/>
        </a:xfrm>
        <a:custGeom>
          <a:avLst/>
          <a:gdLst/>
          <a:ahLst/>
          <a:cxnLst/>
          <a:rect l="0" t="0" r="0" b="0"/>
          <a:pathLst>
            <a:path>
              <a:moveTo>
                <a:pt x="3046522" y="39223"/>
              </a:moveTo>
              <a:arcTo wR="2596880" hR="2596880" stAng="16798250" swAng="695842"/>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3F05B45-2444-46DF-910C-3EEE28252168}">
      <dsp:nvSpPr>
        <dsp:cNvPr id="0" name=""/>
        <dsp:cNvSpPr/>
      </dsp:nvSpPr>
      <dsp:spPr>
        <a:xfrm>
          <a:off x="5182650" y="415911"/>
          <a:ext cx="888735" cy="577677"/>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Incentives and industrial finance</a:t>
          </a:r>
        </a:p>
      </dsp:txBody>
      <dsp:txXfrm>
        <a:off x="5210850" y="444111"/>
        <a:ext cx="832335" cy="521277"/>
      </dsp:txXfrm>
    </dsp:sp>
    <dsp:sp modelId="{56C4DFB1-EE90-4EDB-943D-5591E4BA9B8B}">
      <dsp:nvSpPr>
        <dsp:cNvPr id="0" name=""/>
        <dsp:cNvSpPr/>
      </dsp:nvSpPr>
      <dsp:spPr>
        <a:xfrm>
          <a:off x="1626157" y="292505"/>
          <a:ext cx="5193761" cy="5193761"/>
        </a:xfrm>
        <a:custGeom>
          <a:avLst/>
          <a:gdLst/>
          <a:ahLst/>
          <a:cxnLst/>
          <a:rect l="0" t="0" r="0" b="0"/>
          <a:pathLst>
            <a:path>
              <a:moveTo>
                <a:pt x="4376612" y="705757"/>
              </a:moveTo>
              <a:arcTo wR="2596880" hR="2596880" stAng="18795714" swAng="888522"/>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72A2C37-0FF2-4389-8573-64B3AA7572D2}">
      <dsp:nvSpPr>
        <dsp:cNvPr id="0" name=""/>
        <dsp:cNvSpPr/>
      </dsp:nvSpPr>
      <dsp:spPr>
        <a:xfrm>
          <a:off x="6140876" y="1521763"/>
          <a:ext cx="888735" cy="577677"/>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Infrastructure</a:t>
          </a:r>
        </a:p>
      </dsp:txBody>
      <dsp:txXfrm>
        <a:off x="6169076" y="1549963"/>
        <a:ext cx="832335" cy="521277"/>
      </dsp:txXfrm>
    </dsp:sp>
    <dsp:sp modelId="{521E36E4-5F1E-4EA4-969A-CEA60B3C3325}">
      <dsp:nvSpPr>
        <dsp:cNvPr id="0" name=""/>
        <dsp:cNvSpPr/>
      </dsp:nvSpPr>
      <dsp:spPr>
        <a:xfrm>
          <a:off x="1626157" y="292505"/>
          <a:ext cx="5193761" cy="5193761"/>
        </a:xfrm>
        <a:custGeom>
          <a:avLst/>
          <a:gdLst/>
          <a:ahLst/>
          <a:cxnLst/>
          <a:rect l="0" t="0" r="0" b="0"/>
          <a:pathLst>
            <a:path>
              <a:moveTo>
                <a:pt x="5073359" y="1815315"/>
              </a:moveTo>
              <a:arcTo wR="2596880" hR="2596880" stAng="20549073" swAng="1146184"/>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2C50902-B4C2-470A-BB06-349FF11C2767}">
      <dsp:nvSpPr>
        <dsp:cNvPr id="0" name=""/>
        <dsp:cNvSpPr/>
      </dsp:nvSpPr>
      <dsp:spPr>
        <a:xfrm>
          <a:off x="6349119" y="2970121"/>
          <a:ext cx="888735" cy="577677"/>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State- owned entities</a:t>
          </a:r>
        </a:p>
      </dsp:txBody>
      <dsp:txXfrm>
        <a:off x="6377319" y="2998321"/>
        <a:ext cx="832335" cy="521277"/>
      </dsp:txXfrm>
    </dsp:sp>
    <dsp:sp modelId="{5E73CE5E-8BD9-4E7D-AC4E-8668C718E908}">
      <dsp:nvSpPr>
        <dsp:cNvPr id="0" name=""/>
        <dsp:cNvSpPr/>
      </dsp:nvSpPr>
      <dsp:spPr>
        <a:xfrm>
          <a:off x="1626157" y="292505"/>
          <a:ext cx="5193761" cy="5193761"/>
        </a:xfrm>
        <a:custGeom>
          <a:avLst/>
          <a:gdLst/>
          <a:ahLst/>
          <a:cxnLst/>
          <a:rect l="0" t="0" r="0" b="0"/>
          <a:pathLst>
            <a:path>
              <a:moveTo>
                <a:pt x="5106807" y="3263256"/>
              </a:moveTo>
              <a:arcTo wR="2596880" hR="2596880" stAng="892126" swAng="1072861"/>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0D121FA-9F50-4B4D-BDCE-86C27896C186}">
      <dsp:nvSpPr>
        <dsp:cNvPr id="0" name=""/>
        <dsp:cNvSpPr/>
      </dsp:nvSpPr>
      <dsp:spPr>
        <a:xfrm>
          <a:off x="5741262" y="4301142"/>
          <a:ext cx="888735" cy="577677"/>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Social compacts</a:t>
          </a:r>
        </a:p>
      </dsp:txBody>
      <dsp:txXfrm>
        <a:off x="5769462" y="4329342"/>
        <a:ext cx="832335" cy="521277"/>
      </dsp:txXfrm>
    </dsp:sp>
    <dsp:sp modelId="{42D5C4A5-9F21-4F47-A3C9-6162477EF02F}">
      <dsp:nvSpPr>
        <dsp:cNvPr id="0" name=""/>
        <dsp:cNvSpPr/>
      </dsp:nvSpPr>
      <dsp:spPr>
        <a:xfrm>
          <a:off x="1626157" y="292505"/>
          <a:ext cx="5193761" cy="5193761"/>
        </a:xfrm>
        <a:custGeom>
          <a:avLst/>
          <a:gdLst/>
          <a:ahLst/>
          <a:cxnLst/>
          <a:rect l="0" t="0" r="0" b="0"/>
          <a:pathLst>
            <a:path>
              <a:moveTo>
                <a:pt x="4261462" y="4590108"/>
              </a:moveTo>
              <a:arcTo wR="2596880" hR="2596880" stAng="3008047" swAng="76853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DDB1385-D6D6-4836-AEF7-4576CDC9D2C8}">
      <dsp:nvSpPr>
        <dsp:cNvPr id="0" name=""/>
        <dsp:cNvSpPr/>
      </dsp:nvSpPr>
      <dsp:spPr>
        <a:xfrm>
          <a:off x="4510296" y="5092235"/>
          <a:ext cx="888735" cy="577677"/>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Labour market policy</a:t>
          </a:r>
        </a:p>
      </dsp:txBody>
      <dsp:txXfrm>
        <a:off x="4538496" y="5120435"/>
        <a:ext cx="832335" cy="521277"/>
      </dsp:txXfrm>
    </dsp:sp>
    <dsp:sp modelId="{0C1DD444-6334-4112-892D-E356A0AA5D08}">
      <dsp:nvSpPr>
        <dsp:cNvPr id="0" name=""/>
        <dsp:cNvSpPr/>
      </dsp:nvSpPr>
      <dsp:spPr>
        <a:xfrm>
          <a:off x="1626157" y="292505"/>
          <a:ext cx="5193761" cy="5193761"/>
        </a:xfrm>
        <a:custGeom>
          <a:avLst/>
          <a:gdLst/>
          <a:ahLst/>
          <a:cxnLst/>
          <a:rect l="0" t="0" r="0" b="0"/>
          <a:pathLst>
            <a:path>
              <a:moveTo>
                <a:pt x="2878428" y="5178454"/>
              </a:moveTo>
              <a:arcTo wR="2596880" hR="2596880" stAng="5026554" swAng="74689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EFE0E65-796B-4141-B6BA-A88DA598BB68}">
      <dsp:nvSpPr>
        <dsp:cNvPr id="0" name=""/>
        <dsp:cNvSpPr/>
      </dsp:nvSpPr>
      <dsp:spPr>
        <a:xfrm>
          <a:off x="3047045" y="5092235"/>
          <a:ext cx="888735" cy="577677"/>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Fiscal policy</a:t>
          </a:r>
        </a:p>
      </dsp:txBody>
      <dsp:txXfrm>
        <a:off x="3075245" y="5120435"/>
        <a:ext cx="832335" cy="521277"/>
      </dsp:txXfrm>
    </dsp:sp>
    <dsp:sp modelId="{E943434B-61F5-4062-A271-D612CD173D4E}">
      <dsp:nvSpPr>
        <dsp:cNvPr id="0" name=""/>
        <dsp:cNvSpPr/>
      </dsp:nvSpPr>
      <dsp:spPr>
        <a:xfrm>
          <a:off x="1626157" y="292505"/>
          <a:ext cx="5193761" cy="5193761"/>
        </a:xfrm>
        <a:custGeom>
          <a:avLst/>
          <a:gdLst/>
          <a:ahLst/>
          <a:cxnLst/>
          <a:rect l="0" t="0" r="0" b="0"/>
          <a:pathLst>
            <a:path>
              <a:moveTo>
                <a:pt x="1415620" y="4909544"/>
              </a:moveTo>
              <a:arcTo wR="2596880" hR="2596880" stAng="7023420" swAng="76853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2446EF5-24C7-44C3-ADF6-580823C1235F}">
      <dsp:nvSpPr>
        <dsp:cNvPr id="0" name=""/>
        <dsp:cNvSpPr/>
      </dsp:nvSpPr>
      <dsp:spPr>
        <a:xfrm>
          <a:off x="1816079" y="4301142"/>
          <a:ext cx="888735" cy="577677"/>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Competition policy</a:t>
          </a:r>
        </a:p>
      </dsp:txBody>
      <dsp:txXfrm>
        <a:off x="1844279" y="4329342"/>
        <a:ext cx="832335" cy="521277"/>
      </dsp:txXfrm>
    </dsp:sp>
    <dsp:sp modelId="{A95A0CFE-3299-48BE-ACF3-49A8FE120BAE}">
      <dsp:nvSpPr>
        <dsp:cNvPr id="0" name=""/>
        <dsp:cNvSpPr/>
      </dsp:nvSpPr>
      <dsp:spPr>
        <a:xfrm>
          <a:off x="1626157" y="292505"/>
          <a:ext cx="5193761" cy="5193761"/>
        </a:xfrm>
        <a:custGeom>
          <a:avLst/>
          <a:gdLst/>
          <a:ahLst/>
          <a:cxnLst/>
          <a:rect l="0" t="0" r="0" b="0"/>
          <a:pathLst>
            <a:path>
              <a:moveTo>
                <a:pt x="412797" y="4001718"/>
              </a:moveTo>
              <a:arcTo wR="2596880" hR="2596880" stAng="8835013" swAng="1072861"/>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87CD0F8-B03F-465E-915E-2A9F2A1CF573}">
      <dsp:nvSpPr>
        <dsp:cNvPr id="0" name=""/>
        <dsp:cNvSpPr/>
      </dsp:nvSpPr>
      <dsp:spPr>
        <a:xfrm>
          <a:off x="1208222" y="2970121"/>
          <a:ext cx="888735" cy="577677"/>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Local procurement</a:t>
          </a:r>
        </a:p>
      </dsp:txBody>
      <dsp:txXfrm>
        <a:off x="1236422" y="2998321"/>
        <a:ext cx="832335" cy="521277"/>
      </dsp:txXfrm>
    </dsp:sp>
    <dsp:sp modelId="{4BAEFE62-04D7-4109-8541-C871C20E72B9}">
      <dsp:nvSpPr>
        <dsp:cNvPr id="0" name=""/>
        <dsp:cNvSpPr/>
      </dsp:nvSpPr>
      <dsp:spPr>
        <a:xfrm>
          <a:off x="1626157" y="292505"/>
          <a:ext cx="5193761" cy="5193761"/>
        </a:xfrm>
        <a:custGeom>
          <a:avLst/>
          <a:gdLst/>
          <a:ahLst/>
          <a:cxnLst/>
          <a:rect l="0" t="0" r="0" b="0"/>
          <a:pathLst>
            <a:path>
              <a:moveTo>
                <a:pt x="996" y="2668828"/>
              </a:moveTo>
              <a:arcTo wR="2596880" hR="2596880" stAng="10704743" swAng="1146184"/>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58E8371-9B31-4B5D-9425-53466B8ECBC3}">
      <dsp:nvSpPr>
        <dsp:cNvPr id="0" name=""/>
        <dsp:cNvSpPr/>
      </dsp:nvSpPr>
      <dsp:spPr>
        <a:xfrm>
          <a:off x="1416465" y="1521763"/>
          <a:ext cx="888735" cy="577677"/>
        </a:xfrm>
        <a:prstGeom prst="roundRect">
          <a:avLst/>
        </a:prstGeom>
        <a:solidFill>
          <a:srgbClr val="F400F4"/>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Science, Technology, Innovation </a:t>
          </a:r>
        </a:p>
      </dsp:txBody>
      <dsp:txXfrm>
        <a:off x="1444665" y="1549963"/>
        <a:ext cx="832335" cy="521277"/>
      </dsp:txXfrm>
    </dsp:sp>
    <dsp:sp modelId="{EE57DE57-C6AC-4B81-84CD-ED763D04E71B}">
      <dsp:nvSpPr>
        <dsp:cNvPr id="0" name=""/>
        <dsp:cNvSpPr/>
      </dsp:nvSpPr>
      <dsp:spPr>
        <a:xfrm>
          <a:off x="1626157" y="292505"/>
          <a:ext cx="5193761" cy="5193761"/>
        </a:xfrm>
        <a:custGeom>
          <a:avLst/>
          <a:gdLst/>
          <a:ahLst/>
          <a:cxnLst/>
          <a:rect l="0" t="0" r="0" b="0"/>
          <a:pathLst>
            <a:path>
              <a:moveTo>
                <a:pt x="392906" y="1223458"/>
              </a:moveTo>
              <a:arcTo wR="2596880" hR="2596880" stAng="12715764" swAng="888522"/>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8468D58-4576-4F04-A283-C764EA1403AE}">
      <dsp:nvSpPr>
        <dsp:cNvPr id="0" name=""/>
        <dsp:cNvSpPr/>
      </dsp:nvSpPr>
      <dsp:spPr>
        <a:xfrm>
          <a:off x="2374691" y="415911"/>
          <a:ext cx="888735" cy="577677"/>
        </a:xfrm>
        <a:prstGeom prst="roundRect">
          <a:avLst/>
        </a:prstGeom>
        <a:solidFill>
          <a:srgbClr val="FF99CC"/>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Skills</a:t>
          </a:r>
        </a:p>
      </dsp:txBody>
      <dsp:txXfrm>
        <a:off x="2402891" y="444111"/>
        <a:ext cx="832335" cy="521277"/>
      </dsp:txXfrm>
    </dsp:sp>
    <dsp:sp modelId="{3E95B17D-F9DB-413A-8246-FFDEB0A344EE}">
      <dsp:nvSpPr>
        <dsp:cNvPr id="0" name=""/>
        <dsp:cNvSpPr/>
      </dsp:nvSpPr>
      <dsp:spPr>
        <a:xfrm>
          <a:off x="1626157" y="292505"/>
          <a:ext cx="5193761" cy="5193761"/>
        </a:xfrm>
        <a:custGeom>
          <a:avLst/>
          <a:gdLst/>
          <a:ahLst/>
          <a:cxnLst/>
          <a:rect l="0" t="0" r="0" b="0"/>
          <a:pathLst>
            <a:path>
              <a:moveTo>
                <a:pt x="1642245" y="181831"/>
              </a:moveTo>
              <a:arcTo wR="2596880" hR="2596880" stAng="14905908" swAng="695842"/>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0.6872</cdr:x>
      <cdr:y>0.93658</cdr:y>
    </cdr:from>
    <cdr:to>
      <cdr:x>1</cdr:x>
      <cdr:y>1</cdr:y>
    </cdr:to>
    <cdr:sp macro="" textlink="">
      <cdr:nvSpPr>
        <cdr:cNvPr id="2" name="Slide Number Placeholder 5">
          <a:extLst xmlns:a="http://schemas.openxmlformats.org/drawingml/2006/main">
            <a:ext uri="{FF2B5EF4-FFF2-40B4-BE49-F238E27FC236}">
              <a16:creationId xmlns:a16="http://schemas.microsoft.com/office/drawing/2014/main" id="{05009A93-823F-4778-A5C6-A9C1F2D5C395}"/>
            </a:ext>
          </a:extLst>
        </cdr:cNvPr>
        <cdr:cNvSpPr txBox="1">
          <a:spLocks xmlns:a="http://schemas.openxmlformats.org/drawingml/2006/main"/>
        </cdr:cNvSpPr>
      </cdr:nvSpPr>
      <cdr:spPr>
        <a:xfrm xmlns:a="http://schemas.openxmlformats.org/drawingml/2006/main">
          <a:off x="6345932" y="6455416"/>
          <a:ext cx="2743200" cy="365125"/>
        </a:xfrm>
        <a:prstGeom xmlns:a="http://schemas.openxmlformats.org/drawingml/2006/main" prst="rect">
          <a:avLst/>
        </a:prstGeom>
      </cdr:spPr>
      <cdr:txBody>
        <a:bodyPr xmlns:a="http://schemas.openxmlformats.org/drawingml/2006/main"/>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r"/>
          <a:fld id="{6BEAD508-187F-9C41-8168-FD791BBC9830}" type="slidenum">
            <a:rPr lang="en-US" smtClean="0"/>
            <a:pPr algn="r"/>
            <a:t>53</a:t>
          </a:fld>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0.68218</cdr:x>
      <cdr:y>0.93601</cdr:y>
    </cdr:from>
    <cdr:to>
      <cdr:x>1</cdr:x>
      <cdr:y>1</cdr:y>
    </cdr:to>
    <cdr:sp macro="" textlink="">
      <cdr:nvSpPr>
        <cdr:cNvPr id="2" name="Slide Number Placeholder 5">
          <a:extLst xmlns:a="http://schemas.openxmlformats.org/drawingml/2006/main">
            <a:ext uri="{FF2B5EF4-FFF2-40B4-BE49-F238E27FC236}">
              <a16:creationId xmlns:a16="http://schemas.microsoft.com/office/drawing/2014/main" id="{05009A93-823F-4778-A5C6-A9C1F2D5C395}"/>
            </a:ext>
          </a:extLst>
        </cdr:cNvPr>
        <cdr:cNvSpPr txBox="1">
          <a:spLocks xmlns:a="http://schemas.openxmlformats.org/drawingml/2006/main"/>
        </cdr:cNvSpPr>
      </cdr:nvSpPr>
      <cdr:spPr>
        <a:xfrm xmlns:a="http://schemas.openxmlformats.org/drawingml/2006/main">
          <a:off x="6345932" y="6455416"/>
          <a:ext cx="2743200" cy="365125"/>
        </a:xfrm>
        <a:prstGeom xmlns:a="http://schemas.openxmlformats.org/drawingml/2006/main" prst="rect">
          <a:avLst/>
        </a:prstGeom>
      </cdr:spPr>
      <cdr:txBody>
        <a:bodyPr xmlns:a="http://schemas.openxmlformats.org/drawingml/2006/main"/>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r"/>
          <a:fld id="{6BEAD508-187F-9C41-8168-FD791BBC9830}" type="slidenum">
            <a:rPr lang="en-US" smtClean="0"/>
            <a:pPr algn="r"/>
            <a:t>55</a:t>
          </a:fld>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0.68167</cdr:x>
      <cdr:y>0.93625</cdr:y>
    </cdr:from>
    <cdr:to>
      <cdr:x>1</cdr:x>
      <cdr:y>1</cdr:y>
    </cdr:to>
    <cdr:sp macro="" textlink="">
      <cdr:nvSpPr>
        <cdr:cNvPr id="2" name="Slide Number Placeholder 5">
          <a:extLst xmlns:a="http://schemas.openxmlformats.org/drawingml/2006/main">
            <a:ext uri="{FF2B5EF4-FFF2-40B4-BE49-F238E27FC236}">
              <a16:creationId xmlns:a16="http://schemas.microsoft.com/office/drawing/2014/main" id="{05009A93-823F-4778-A5C6-A9C1F2D5C395}"/>
            </a:ext>
          </a:extLst>
        </cdr:cNvPr>
        <cdr:cNvSpPr txBox="1">
          <a:spLocks xmlns:a="http://schemas.openxmlformats.org/drawingml/2006/main"/>
        </cdr:cNvSpPr>
      </cdr:nvSpPr>
      <cdr:spPr>
        <a:xfrm xmlns:a="http://schemas.openxmlformats.org/drawingml/2006/main">
          <a:off x="6345932" y="6455416"/>
          <a:ext cx="2743200" cy="365125"/>
        </a:xfrm>
        <a:prstGeom xmlns:a="http://schemas.openxmlformats.org/drawingml/2006/main" prst="rect">
          <a:avLst/>
        </a:prstGeom>
      </cdr:spPr>
      <cdr:txBody>
        <a:bodyPr xmlns:a="http://schemas.openxmlformats.org/drawingml/2006/main"/>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r"/>
          <a:fld id="{6BEAD508-187F-9C41-8168-FD791BBC9830}" type="slidenum">
            <a:rPr lang="en-US" smtClean="0"/>
            <a:pPr algn="r"/>
            <a:t>58</a:t>
          </a:fld>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B002038-5549-194A-AF75-2172F97EC8AA}" type="datetimeFigureOut">
              <a:rPr lang="en-US" smtClean="0"/>
              <a:t>5/15/2020</a:t>
            </a:fld>
            <a:endParaRPr lang="en-US" dirty="0"/>
          </a:p>
        </p:txBody>
      </p:sp>
      <p:sp>
        <p:nvSpPr>
          <p:cNvPr id="4" name="Slide Image Placeholder 3"/>
          <p:cNvSpPr>
            <a:spLocks noGrp="1" noRot="1" noChangeAspect="1"/>
          </p:cNvSpPr>
          <p:nvPr>
            <p:ph type="sldImg" idx="2"/>
          </p:nvPr>
        </p:nvSpPr>
        <p:spPr>
          <a:xfrm>
            <a:off x="1160463" y="1241425"/>
            <a:ext cx="44767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C18A5F-2E17-3646-BF95-FE7126A34F3F}" type="slidenum">
              <a:rPr lang="en-US" smtClean="0"/>
              <a:t>‹#›</a:t>
            </a:fld>
            <a:endParaRPr lang="en-US" dirty="0"/>
          </a:p>
        </p:txBody>
      </p:sp>
    </p:spTree>
    <p:extLst>
      <p:ext uri="{BB962C8B-B14F-4D97-AF65-F5344CB8AC3E}">
        <p14:creationId xmlns:p14="http://schemas.microsoft.com/office/powerpoint/2010/main" val="14109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1</a:t>
            </a:fld>
            <a:endParaRPr lang="en-US" dirty="0"/>
          </a:p>
        </p:txBody>
      </p:sp>
    </p:spTree>
    <p:extLst>
      <p:ext uri="{BB962C8B-B14F-4D97-AF65-F5344CB8AC3E}">
        <p14:creationId xmlns:p14="http://schemas.microsoft.com/office/powerpoint/2010/main" val="4227043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10</a:t>
            </a:fld>
            <a:endParaRPr lang="en-US" dirty="0"/>
          </a:p>
        </p:txBody>
      </p:sp>
    </p:spTree>
    <p:extLst>
      <p:ext uri="{BB962C8B-B14F-4D97-AF65-F5344CB8AC3E}">
        <p14:creationId xmlns:p14="http://schemas.microsoft.com/office/powerpoint/2010/main" val="1817921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11</a:t>
            </a:fld>
            <a:endParaRPr lang="en-US" dirty="0"/>
          </a:p>
        </p:txBody>
      </p:sp>
    </p:spTree>
    <p:extLst>
      <p:ext uri="{BB962C8B-B14F-4D97-AF65-F5344CB8AC3E}">
        <p14:creationId xmlns:p14="http://schemas.microsoft.com/office/powerpoint/2010/main" val="630757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12</a:t>
            </a:fld>
            <a:endParaRPr lang="en-US" dirty="0"/>
          </a:p>
        </p:txBody>
      </p:sp>
    </p:spTree>
    <p:extLst>
      <p:ext uri="{BB962C8B-B14F-4D97-AF65-F5344CB8AC3E}">
        <p14:creationId xmlns:p14="http://schemas.microsoft.com/office/powerpoint/2010/main" val="680074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13</a:t>
            </a:fld>
            <a:endParaRPr lang="en-US" dirty="0"/>
          </a:p>
        </p:txBody>
      </p:sp>
    </p:spTree>
    <p:extLst>
      <p:ext uri="{BB962C8B-B14F-4D97-AF65-F5344CB8AC3E}">
        <p14:creationId xmlns:p14="http://schemas.microsoft.com/office/powerpoint/2010/main" val="413702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14</a:t>
            </a:fld>
            <a:endParaRPr lang="en-US" dirty="0"/>
          </a:p>
        </p:txBody>
      </p:sp>
    </p:spTree>
    <p:extLst>
      <p:ext uri="{BB962C8B-B14F-4D97-AF65-F5344CB8AC3E}">
        <p14:creationId xmlns:p14="http://schemas.microsoft.com/office/powerpoint/2010/main" val="2761933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15</a:t>
            </a:fld>
            <a:endParaRPr lang="en-US" dirty="0"/>
          </a:p>
        </p:txBody>
      </p:sp>
    </p:spTree>
    <p:extLst>
      <p:ext uri="{BB962C8B-B14F-4D97-AF65-F5344CB8AC3E}">
        <p14:creationId xmlns:p14="http://schemas.microsoft.com/office/powerpoint/2010/main" val="87437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16</a:t>
            </a:fld>
            <a:endParaRPr lang="en-US" dirty="0"/>
          </a:p>
        </p:txBody>
      </p:sp>
    </p:spTree>
    <p:extLst>
      <p:ext uri="{BB962C8B-B14F-4D97-AF65-F5344CB8AC3E}">
        <p14:creationId xmlns:p14="http://schemas.microsoft.com/office/powerpoint/2010/main" val="1729800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17</a:t>
            </a:fld>
            <a:endParaRPr lang="en-US" dirty="0"/>
          </a:p>
        </p:txBody>
      </p:sp>
    </p:spTree>
    <p:extLst>
      <p:ext uri="{BB962C8B-B14F-4D97-AF65-F5344CB8AC3E}">
        <p14:creationId xmlns:p14="http://schemas.microsoft.com/office/powerpoint/2010/main" val="984764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18</a:t>
            </a:fld>
            <a:endParaRPr lang="en-US" dirty="0"/>
          </a:p>
        </p:txBody>
      </p:sp>
    </p:spTree>
    <p:extLst>
      <p:ext uri="{BB962C8B-B14F-4D97-AF65-F5344CB8AC3E}">
        <p14:creationId xmlns:p14="http://schemas.microsoft.com/office/powerpoint/2010/main" val="3712406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19</a:t>
            </a:fld>
            <a:endParaRPr lang="en-US" dirty="0"/>
          </a:p>
        </p:txBody>
      </p:sp>
    </p:spTree>
    <p:extLst>
      <p:ext uri="{BB962C8B-B14F-4D97-AF65-F5344CB8AC3E}">
        <p14:creationId xmlns:p14="http://schemas.microsoft.com/office/powerpoint/2010/main" val="158844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5C273556-FF82-4B57-A9F7-DA5532037B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F0D8916D-20F8-4CDD-A188-9EB7458983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Still need to debate whether we combine SO2 and SO4</a:t>
            </a:r>
            <a:endParaRPr lang="en-GB" altLang="en-US" dirty="0"/>
          </a:p>
        </p:txBody>
      </p:sp>
      <p:sp>
        <p:nvSpPr>
          <p:cNvPr id="4" name="Slide Number Placeholder 3">
            <a:extLst>
              <a:ext uri="{FF2B5EF4-FFF2-40B4-BE49-F238E27FC236}">
                <a16:creationId xmlns:a16="http://schemas.microsoft.com/office/drawing/2014/main" id="{86C31121-E896-4E9A-A886-8CF72E8AB816}"/>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2F9031-455D-4171-B74D-9732C8D97446}" type="slidenum">
              <a:rPr lang="en-GB" altLang="en-US">
                <a:latin typeface="Calibri" panose="020F0502020204030204" pitchFamily="34" charset="0"/>
              </a:rPr>
              <a:pPr/>
              <a:t>2</a:t>
            </a:fld>
            <a:endParaRPr lang="en-GB" altLang="en-US" dirty="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20</a:t>
            </a:fld>
            <a:endParaRPr lang="en-US" dirty="0"/>
          </a:p>
        </p:txBody>
      </p:sp>
    </p:spTree>
    <p:extLst>
      <p:ext uri="{BB962C8B-B14F-4D97-AF65-F5344CB8AC3E}">
        <p14:creationId xmlns:p14="http://schemas.microsoft.com/office/powerpoint/2010/main" val="508729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21</a:t>
            </a:fld>
            <a:endParaRPr lang="en-US" dirty="0"/>
          </a:p>
        </p:txBody>
      </p:sp>
    </p:spTree>
    <p:extLst>
      <p:ext uri="{BB962C8B-B14F-4D97-AF65-F5344CB8AC3E}">
        <p14:creationId xmlns:p14="http://schemas.microsoft.com/office/powerpoint/2010/main" val="538107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22</a:t>
            </a:fld>
            <a:endParaRPr lang="en-US" dirty="0"/>
          </a:p>
        </p:txBody>
      </p:sp>
    </p:spTree>
    <p:extLst>
      <p:ext uri="{BB962C8B-B14F-4D97-AF65-F5344CB8AC3E}">
        <p14:creationId xmlns:p14="http://schemas.microsoft.com/office/powerpoint/2010/main" val="1453993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23</a:t>
            </a:fld>
            <a:endParaRPr lang="en-US" dirty="0"/>
          </a:p>
        </p:txBody>
      </p:sp>
    </p:spTree>
    <p:extLst>
      <p:ext uri="{BB962C8B-B14F-4D97-AF65-F5344CB8AC3E}">
        <p14:creationId xmlns:p14="http://schemas.microsoft.com/office/powerpoint/2010/main" val="3435492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24</a:t>
            </a:fld>
            <a:endParaRPr lang="en-US" dirty="0"/>
          </a:p>
        </p:txBody>
      </p:sp>
    </p:spTree>
    <p:extLst>
      <p:ext uri="{BB962C8B-B14F-4D97-AF65-F5344CB8AC3E}">
        <p14:creationId xmlns:p14="http://schemas.microsoft.com/office/powerpoint/2010/main" val="3113582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03945D0-CDB0-4731-840F-F739288CFBFE}" type="slidenum">
              <a:rPr lang="en-ZA" smtClean="0"/>
              <a:t>25</a:t>
            </a:fld>
            <a:endParaRPr lang="en-ZA" dirty="0"/>
          </a:p>
        </p:txBody>
      </p:sp>
    </p:spTree>
    <p:extLst>
      <p:ext uri="{BB962C8B-B14F-4D97-AF65-F5344CB8AC3E}">
        <p14:creationId xmlns:p14="http://schemas.microsoft.com/office/powerpoint/2010/main" val="1954460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26</a:t>
            </a:fld>
            <a:endParaRPr lang="en-US" dirty="0"/>
          </a:p>
        </p:txBody>
      </p:sp>
    </p:spTree>
    <p:extLst>
      <p:ext uri="{BB962C8B-B14F-4D97-AF65-F5344CB8AC3E}">
        <p14:creationId xmlns:p14="http://schemas.microsoft.com/office/powerpoint/2010/main" val="3855354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27</a:t>
            </a:fld>
            <a:endParaRPr lang="en-US" dirty="0"/>
          </a:p>
        </p:txBody>
      </p:sp>
    </p:spTree>
    <p:extLst>
      <p:ext uri="{BB962C8B-B14F-4D97-AF65-F5344CB8AC3E}">
        <p14:creationId xmlns:p14="http://schemas.microsoft.com/office/powerpoint/2010/main" val="2574461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28</a:t>
            </a:fld>
            <a:endParaRPr lang="en-US" dirty="0"/>
          </a:p>
        </p:txBody>
      </p:sp>
    </p:spTree>
    <p:extLst>
      <p:ext uri="{BB962C8B-B14F-4D97-AF65-F5344CB8AC3E}">
        <p14:creationId xmlns:p14="http://schemas.microsoft.com/office/powerpoint/2010/main" val="299366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29</a:t>
            </a:fld>
            <a:endParaRPr lang="en-US" dirty="0"/>
          </a:p>
        </p:txBody>
      </p:sp>
    </p:spTree>
    <p:extLst>
      <p:ext uri="{BB962C8B-B14F-4D97-AF65-F5344CB8AC3E}">
        <p14:creationId xmlns:p14="http://schemas.microsoft.com/office/powerpoint/2010/main" val="552011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5C273556-FF82-4B57-A9F7-DA5532037B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F0D8916D-20F8-4CDD-A188-9EB7458983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Still need to debate whether we combine SO2 and SO4</a:t>
            </a:r>
            <a:endParaRPr lang="en-GB" altLang="en-US" dirty="0"/>
          </a:p>
        </p:txBody>
      </p:sp>
      <p:sp>
        <p:nvSpPr>
          <p:cNvPr id="4" name="Slide Number Placeholder 3">
            <a:extLst>
              <a:ext uri="{FF2B5EF4-FFF2-40B4-BE49-F238E27FC236}">
                <a16:creationId xmlns:a16="http://schemas.microsoft.com/office/drawing/2014/main" id="{86C31121-E896-4E9A-A886-8CF72E8AB816}"/>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2F9031-455D-4171-B74D-9732C8D97446}" type="slidenum">
              <a:rPr lang="en-GB" altLang="en-US">
                <a:latin typeface="Calibri" panose="020F0502020204030204" pitchFamily="34" charset="0"/>
              </a:rPr>
              <a:pPr/>
              <a:t>3</a:t>
            </a:fld>
            <a:endParaRPr lang="en-GB" altLang="en-US" dirty="0">
              <a:latin typeface="Calibri" panose="020F0502020204030204" pitchFamily="34" charset="0"/>
            </a:endParaRPr>
          </a:p>
        </p:txBody>
      </p:sp>
    </p:spTree>
    <p:extLst>
      <p:ext uri="{BB962C8B-B14F-4D97-AF65-F5344CB8AC3E}">
        <p14:creationId xmlns:p14="http://schemas.microsoft.com/office/powerpoint/2010/main" val="1847055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30</a:t>
            </a:fld>
            <a:endParaRPr lang="en-US" dirty="0"/>
          </a:p>
        </p:txBody>
      </p:sp>
    </p:spTree>
    <p:extLst>
      <p:ext uri="{BB962C8B-B14F-4D97-AF65-F5344CB8AC3E}">
        <p14:creationId xmlns:p14="http://schemas.microsoft.com/office/powerpoint/2010/main" val="3791887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31</a:t>
            </a:fld>
            <a:endParaRPr lang="en-US" dirty="0"/>
          </a:p>
        </p:txBody>
      </p:sp>
    </p:spTree>
    <p:extLst>
      <p:ext uri="{BB962C8B-B14F-4D97-AF65-F5344CB8AC3E}">
        <p14:creationId xmlns:p14="http://schemas.microsoft.com/office/powerpoint/2010/main" val="4127262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4</a:t>
            </a:fld>
            <a:endParaRPr lang="en-US" dirty="0"/>
          </a:p>
        </p:txBody>
      </p:sp>
    </p:spTree>
    <p:extLst>
      <p:ext uri="{BB962C8B-B14F-4D97-AF65-F5344CB8AC3E}">
        <p14:creationId xmlns:p14="http://schemas.microsoft.com/office/powerpoint/2010/main" val="79942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5</a:t>
            </a:fld>
            <a:endParaRPr lang="en-US" dirty="0"/>
          </a:p>
        </p:txBody>
      </p:sp>
    </p:spTree>
    <p:extLst>
      <p:ext uri="{BB962C8B-B14F-4D97-AF65-F5344CB8AC3E}">
        <p14:creationId xmlns:p14="http://schemas.microsoft.com/office/powerpoint/2010/main" val="87089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6</a:t>
            </a:fld>
            <a:endParaRPr lang="en-US" dirty="0"/>
          </a:p>
        </p:txBody>
      </p:sp>
    </p:spTree>
    <p:extLst>
      <p:ext uri="{BB962C8B-B14F-4D97-AF65-F5344CB8AC3E}">
        <p14:creationId xmlns:p14="http://schemas.microsoft.com/office/powerpoint/2010/main" val="4254154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7</a:t>
            </a:fld>
            <a:endParaRPr lang="en-US" dirty="0"/>
          </a:p>
        </p:txBody>
      </p:sp>
    </p:spTree>
    <p:extLst>
      <p:ext uri="{BB962C8B-B14F-4D97-AF65-F5344CB8AC3E}">
        <p14:creationId xmlns:p14="http://schemas.microsoft.com/office/powerpoint/2010/main" val="2987961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8</a:t>
            </a:fld>
            <a:endParaRPr lang="en-US" dirty="0"/>
          </a:p>
        </p:txBody>
      </p:sp>
    </p:spTree>
    <p:extLst>
      <p:ext uri="{BB962C8B-B14F-4D97-AF65-F5344CB8AC3E}">
        <p14:creationId xmlns:p14="http://schemas.microsoft.com/office/powerpoint/2010/main" val="1039336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9</a:t>
            </a:fld>
            <a:endParaRPr lang="en-US" dirty="0"/>
          </a:p>
        </p:txBody>
      </p:sp>
    </p:spTree>
    <p:extLst>
      <p:ext uri="{BB962C8B-B14F-4D97-AF65-F5344CB8AC3E}">
        <p14:creationId xmlns:p14="http://schemas.microsoft.com/office/powerpoint/2010/main" val="1143822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0160"/>
            <a:ext cx="9144000" cy="6489452"/>
          </a:xfrm>
          <a:prstGeom prst="rect">
            <a:avLst/>
          </a:prstGeom>
        </p:spPr>
      </p:pic>
      <p:pic>
        <p:nvPicPr>
          <p:cNvPr id="9" name="Picture 8">
            <a:extLst>
              <a:ext uri="{FF2B5EF4-FFF2-40B4-BE49-F238E27FC236}">
                <a16:creationId xmlns:a16="http://schemas.microsoft.com/office/drawing/2014/main" id="{E9576BA0-BF6C-C94D-A688-ED3796899673}"/>
              </a:ext>
            </a:extLst>
          </p:cNvPr>
          <p:cNvPicPr>
            <a:picLocks noChangeAspect="1"/>
          </p:cNvPicPr>
          <p:nvPr userDrawn="1"/>
        </p:nvPicPr>
        <p:blipFill>
          <a:blip r:embed="rId3" cstate="email">
            <a:alphaModFix amt="38000"/>
            <a:extLst>
              <a:ext uri="{28A0092B-C50C-407E-A947-70E740481C1C}">
                <a14:useLocalDpi xmlns:a14="http://schemas.microsoft.com/office/drawing/2010/main"/>
              </a:ext>
            </a:extLst>
          </a:blip>
          <a:stretch>
            <a:fillRect/>
          </a:stretch>
        </p:blipFill>
        <p:spPr>
          <a:xfrm>
            <a:off x="-77504" y="-1760128"/>
            <a:ext cx="5960144" cy="7888027"/>
          </a:xfrm>
          <a:prstGeom prst="rect">
            <a:avLst/>
          </a:prstGeom>
        </p:spPr>
      </p:pic>
      <p:pic>
        <p:nvPicPr>
          <p:cNvPr id="6" name="Picture 5">
            <a:extLst>
              <a:ext uri="{FF2B5EF4-FFF2-40B4-BE49-F238E27FC236}">
                <a16:creationId xmlns:a16="http://schemas.microsoft.com/office/drawing/2014/main" id="{4892B201-90C9-BB40-953A-EE0256AA723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5440" y="351083"/>
            <a:ext cx="3917374" cy="3408115"/>
          </a:xfrm>
          <a:prstGeom prst="rect">
            <a:avLst/>
          </a:prstGeom>
        </p:spPr>
      </p:pic>
      <p:sp>
        <p:nvSpPr>
          <p:cNvPr id="2" name="Title 1"/>
          <p:cNvSpPr>
            <a:spLocks noGrp="1"/>
          </p:cNvSpPr>
          <p:nvPr>
            <p:ph type="ctrTitle" hasCustomPrompt="1"/>
          </p:nvPr>
        </p:nvSpPr>
        <p:spPr>
          <a:xfrm>
            <a:off x="490914" y="712639"/>
            <a:ext cx="3771900" cy="969067"/>
          </a:xfrm>
        </p:spPr>
        <p:txBody>
          <a:bodyPr anchor="t" anchorCtr="0">
            <a:normAutofit/>
          </a:bodyPr>
          <a:lstStyle>
            <a:lvl1pPr algn="l">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DSI Strategic Plan </a:t>
            </a:r>
            <a:br>
              <a:rPr lang="en-US" dirty="0"/>
            </a:br>
            <a:r>
              <a:rPr lang="en-US" dirty="0"/>
              <a:t>2020- 25</a:t>
            </a:r>
          </a:p>
        </p:txBody>
      </p:sp>
      <p:sp>
        <p:nvSpPr>
          <p:cNvPr id="3" name="Subtitle 2"/>
          <p:cNvSpPr>
            <a:spLocks noGrp="1"/>
          </p:cNvSpPr>
          <p:nvPr>
            <p:ph type="subTitle" idx="1" hasCustomPrompt="1"/>
          </p:nvPr>
        </p:nvSpPr>
        <p:spPr>
          <a:xfrm>
            <a:off x="490914" y="2293534"/>
            <a:ext cx="2630654" cy="1364065"/>
          </a:xfrm>
        </p:spPr>
        <p:txBody>
          <a:bodyPr>
            <a:normAutofit/>
          </a:bodyPr>
          <a:lstStyle>
            <a:lvl1pPr marL="0" indent="0" algn="l">
              <a:buNone/>
              <a:defRPr sz="1600"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dirty="0"/>
              <a:t>Ministry strategic planning session</a:t>
            </a:r>
          </a:p>
          <a:p>
            <a:r>
              <a:rPr lang="en-US" dirty="0"/>
              <a:t>February 2020</a:t>
            </a:r>
          </a:p>
        </p:txBody>
      </p:sp>
      <p:sp>
        <p:nvSpPr>
          <p:cNvPr id="11" name="Rectangle 10">
            <a:extLst>
              <a:ext uri="{FF2B5EF4-FFF2-40B4-BE49-F238E27FC236}">
                <a16:creationId xmlns:a16="http://schemas.microsoft.com/office/drawing/2014/main" id="{12EC9CD5-DFB4-D74C-A409-C994E729D442}"/>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874529-6894-6E4C-9874-5DCB230A309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id="{D0337991-596E-9942-8A04-2CEE8574C38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val="171428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Content Placeholder 2"/>
          <p:cNvSpPr>
            <a:spLocks noGrp="1"/>
          </p:cNvSpPr>
          <p:nvPr>
            <p:ph idx="1"/>
          </p:nvPr>
        </p:nvSpPr>
        <p:spPr>
          <a:xfrm>
            <a:off x="3887391" y="984912"/>
            <a:ext cx="4629150" cy="4861216"/>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30594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4912"/>
            <a:ext cx="4629150" cy="486121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dirty="0"/>
              <a:t>Drag picture to placeholder or click icon to add</a:t>
            </a:r>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754558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56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03D7C19-5DAD-7E45-A4CC-D0ED2F9ACA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7546" b="-26693"/>
          <a:stretch/>
        </p:blipFill>
        <p:spPr>
          <a:xfrm>
            <a:off x="-3437075" y="-93879"/>
            <a:ext cx="12581074" cy="8342333"/>
          </a:xfrm>
          <a:prstGeom prst="rect">
            <a:avLst/>
          </a:prstGeom>
        </p:spPr>
      </p:pic>
      <p:sp>
        <p:nvSpPr>
          <p:cNvPr id="14" name="Rectangle 13">
            <a:extLst>
              <a:ext uri="{FF2B5EF4-FFF2-40B4-BE49-F238E27FC236}">
                <a16:creationId xmlns:a16="http://schemas.microsoft.com/office/drawing/2014/main" id="{8AA89B66-893A-6F44-A8FC-2C228AA6C757}"/>
              </a:ext>
            </a:extLst>
          </p:cNvPr>
          <p:cNvSpPr/>
          <p:nvPr userDrawn="1"/>
        </p:nvSpPr>
        <p:spPr>
          <a:xfrm>
            <a:off x="-89480" y="-93879"/>
            <a:ext cx="9233479" cy="5676771"/>
          </a:xfrm>
          <a:prstGeom prst="rect">
            <a:avLst/>
          </a:prstGeom>
          <a:solidFill>
            <a:srgbClr val="00A3DB">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31024C8F-0C9E-3549-9CC7-C046097F530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42451" y="349342"/>
            <a:ext cx="5659120" cy="4895138"/>
          </a:xfrm>
          <a:prstGeom prst="rect">
            <a:avLst/>
          </a:prstGeom>
        </p:spPr>
      </p:pic>
      <p:sp>
        <p:nvSpPr>
          <p:cNvPr id="2" name="Title 1"/>
          <p:cNvSpPr>
            <a:spLocks noGrp="1"/>
          </p:cNvSpPr>
          <p:nvPr>
            <p:ph type="title" hasCustomPrompt="1"/>
          </p:nvPr>
        </p:nvSpPr>
        <p:spPr>
          <a:xfrm>
            <a:off x="628650" y="791027"/>
            <a:ext cx="4041944" cy="543508"/>
          </a:xfrm>
        </p:spPr>
        <p:txBody>
          <a:bodyPr>
            <a:normAutofit/>
          </a:bodyPr>
          <a:lstStyle>
            <a:lvl1pPr>
              <a:defRPr sz="2200">
                <a:solidFill>
                  <a:schemeClr val="bg1"/>
                </a:solidFill>
              </a:defRPr>
            </a:lvl1pPr>
          </a:lstStyle>
          <a:p>
            <a:r>
              <a:rPr lang="en-US" dirty="0"/>
              <a:t>Click to edit Contents</a:t>
            </a:r>
          </a:p>
        </p:txBody>
      </p:sp>
      <p:sp>
        <p:nvSpPr>
          <p:cNvPr id="3" name="Content Placeholder 2"/>
          <p:cNvSpPr>
            <a:spLocks noGrp="1"/>
          </p:cNvSpPr>
          <p:nvPr>
            <p:ph idx="1"/>
          </p:nvPr>
        </p:nvSpPr>
        <p:spPr>
          <a:xfrm>
            <a:off x="628650" y="1334535"/>
            <a:ext cx="4041944" cy="2854933"/>
          </a:xfrm>
        </p:spPr>
        <p:txBody>
          <a:bodyPr>
            <a:normAutofit/>
          </a:bodyPr>
          <a:lstStyle>
            <a:lvl1pPr marL="342900" indent="-342900">
              <a:buFont typeface="+mj-lt"/>
              <a:buAutoNum type="arabicPeriod"/>
              <a:defRPr sz="1800">
                <a:solidFill>
                  <a:schemeClr val="bg1"/>
                </a:solidFill>
              </a:defRPr>
            </a:lvl1pPr>
            <a:lvl2pPr marL="456057" indent="0">
              <a:buFontTx/>
              <a:buNone/>
              <a:defRPr sz="1800">
                <a:solidFill>
                  <a:schemeClr val="bg1"/>
                </a:solidFill>
              </a:defRPr>
            </a:lvl2pPr>
            <a:lvl3pPr marL="912114" indent="0">
              <a:buFontTx/>
              <a:buNone/>
              <a:defRPr sz="1800">
                <a:solidFill>
                  <a:schemeClr val="bg1"/>
                </a:solidFill>
              </a:defRPr>
            </a:lvl3pPr>
            <a:lvl4pPr marL="1368171" indent="0">
              <a:buFontTx/>
              <a:buNone/>
              <a:defRPr sz="1800">
                <a:solidFill>
                  <a:schemeClr val="bg1"/>
                </a:solidFill>
              </a:defRPr>
            </a:lvl4pPr>
            <a:lvl5pPr marL="1824228" indent="0">
              <a:buFontTx/>
              <a:buNone/>
              <a:defRPr sz="1800">
                <a:solidFill>
                  <a:schemeClr val="bg1"/>
                </a:solidFill>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09A23-CB97-FF4D-9DB6-0E242015F0E2}" type="slidenum">
              <a:rPr lang="en-US" smtClean="0"/>
              <a:t>‹#›</a:t>
            </a:fld>
            <a:endParaRPr lang="en-US" dirty="0"/>
          </a:p>
        </p:txBody>
      </p:sp>
      <p:sp>
        <p:nvSpPr>
          <p:cNvPr id="7" name="Rectangle 6">
            <a:extLst>
              <a:ext uri="{FF2B5EF4-FFF2-40B4-BE49-F238E27FC236}">
                <a16:creationId xmlns:a16="http://schemas.microsoft.com/office/drawing/2014/main" id="{A57954D5-02D4-E54C-9C3C-D00A821595BA}"/>
              </a:ext>
            </a:extLst>
          </p:cNvPr>
          <p:cNvSpPr/>
          <p:nvPr userDrawn="1"/>
        </p:nvSpPr>
        <p:spPr>
          <a:xfrm>
            <a:off x="353291" y="1392382"/>
            <a:ext cx="5112789" cy="3852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6A62023-D7EF-6C48-84CE-873EFB7D2B5A}"/>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358C6F26-40CE-844F-9EFF-056DD9CAAA9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1140" y="5597048"/>
            <a:ext cx="2890428" cy="1242377"/>
          </a:xfrm>
          <a:prstGeom prst="rect">
            <a:avLst/>
          </a:prstGeom>
        </p:spPr>
      </p:pic>
      <p:pic>
        <p:nvPicPr>
          <p:cNvPr id="19" name="Picture 18">
            <a:extLst>
              <a:ext uri="{FF2B5EF4-FFF2-40B4-BE49-F238E27FC236}">
                <a16:creationId xmlns:a16="http://schemas.microsoft.com/office/drawing/2014/main" id="{814931CE-96CA-5341-BC65-28A2FAD3142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val="131155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24D5BD-501B-0245-B85F-395BB1B1294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731"/>
          <a:stretch/>
        </p:blipFill>
        <p:spPr>
          <a:xfrm>
            <a:off x="0" y="0"/>
            <a:ext cx="9144000" cy="972000"/>
          </a:xfrm>
          <a:prstGeom prst="rect">
            <a:avLst/>
          </a:prstGeom>
        </p:spPr>
      </p:pic>
      <p:sp>
        <p:nvSpPr>
          <p:cNvPr id="2" name="Title 1"/>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sp>
        <p:nvSpPr>
          <p:cNvPr id="3" name="Content Placeholder 2"/>
          <p:cNvSpPr>
            <a:spLocks noGrp="1"/>
          </p:cNvSpPr>
          <p:nvPr>
            <p:ph idx="1"/>
          </p:nvPr>
        </p:nvSpPr>
        <p:spPr>
          <a:xfrm>
            <a:off x="628650" y="1177904"/>
            <a:ext cx="7886700" cy="5316414"/>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4EDCEE93-61CC-6B42-963B-2ED834403ECE}"/>
              </a:ext>
            </a:extLst>
          </p:cNvPr>
          <p:cNvPicPr>
            <a:picLocks noChangeAspect="1"/>
          </p:cNvPicPr>
          <p:nvPr userDrawn="1"/>
        </p:nvPicPr>
        <p:blipFill rotWithShape="1">
          <a:blip r:embed="rId3" cstate="email">
            <a:alphaModFix amt="56000"/>
            <a:extLst>
              <a:ext uri="{28A0092B-C50C-407E-A947-70E740481C1C}">
                <a14:useLocalDpi xmlns:a14="http://schemas.microsoft.com/office/drawing/2010/main"/>
              </a:ext>
            </a:extLst>
          </a:blip>
          <a:srcRect/>
          <a:stretch/>
        </p:blipFill>
        <p:spPr>
          <a:xfrm>
            <a:off x="3426316" y="0"/>
            <a:ext cx="5168668" cy="972000"/>
          </a:xfrm>
          <a:prstGeom prst="rect">
            <a:avLst/>
          </a:prstGeom>
        </p:spPr>
      </p:pic>
      <p:sp>
        <p:nvSpPr>
          <p:cNvPr id="6" name="Slide Number Placeholder 5">
            <a:extLst>
              <a:ext uri="{FF2B5EF4-FFF2-40B4-BE49-F238E27FC236}">
                <a16:creationId xmlns:a16="http://schemas.microsoft.com/office/drawing/2014/main" id="{6D8844DC-9044-F647-BD42-20025F15F66C}"/>
              </a:ext>
            </a:extLst>
          </p:cNvPr>
          <p:cNvSpPr>
            <a:spLocks noGrp="1"/>
          </p:cNvSpPr>
          <p:nvPr>
            <p:ph type="sldNum" sz="quarter" idx="12"/>
          </p:nvPr>
        </p:nvSpPr>
        <p:spPr>
          <a:xfrm>
            <a:off x="5851784" y="6293778"/>
            <a:ext cx="2743200" cy="365125"/>
          </a:xfrm>
        </p:spPr>
        <p:txBody>
          <a:bodyPr/>
          <a:lstStyle>
            <a:lvl1pPr>
              <a:defRPr/>
            </a:lvl1pPr>
          </a:lstStyle>
          <a:p>
            <a:fld id="{6BEAD508-187F-9C41-8168-FD791BBC9830}" type="slidenum">
              <a:rPr lang="en-US" smtClean="0"/>
              <a:pPr/>
              <a:t>‹#›</a:t>
            </a:fld>
            <a:endParaRPr lang="en-US" dirty="0"/>
          </a:p>
        </p:txBody>
      </p:sp>
    </p:spTree>
    <p:extLst>
      <p:ext uri="{BB962C8B-B14F-4D97-AF65-F5344CB8AC3E}">
        <p14:creationId xmlns:p14="http://schemas.microsoft.com/office/powerpoint/2010/main" val="192581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77904"/>
            <a:ext cx="7886700" cy="2032887"/>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628650" y="3385417"/>
            <a:ext cx="7886700" cy="3088119"/>
          </a:xfrm>
          <a:solidFill>
            <a:schemeClr val="bg2">
              <a:lumMod val="90000"/>
            </a:schemeClr>
          </a:solidFill>
        </p:spPr>
        <p:txBody>
          <a:bodyPr>
            <a:normAutofit/>
          </a:bodyPr>
          <a:lstStyle>
            <a:lvl1pPr>
              <a:defRPr sz="1800"/>
            </a:lvl1pPr>
            <a:lvl2pPr>
              <a:defRPr sz="1800"/>
            </a:lvl2pPr>
            <a:lvl3pPr>
              <a:defRPr sz="1800"/>
            </a:lvl3pPr>
            <a:lvl4pPr>
              <a:defRPr sz="1800"/>
            </a:lvl4pPr>
            <a:lvl5pPr>
              <a:defRPr sz="1800"/>
            </a:lvl5pPr>
          </a:lstStyle>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None/>
              <a:tabLst/>
              <a:defRPr/>
            </a:pPr>
            <a:endParaRPr lang="en-US" dirty="0"/>
          </a:p>
        </p:txBody>
      </p:sp>
      <p:pic>
        <p:nvPicPr>
          <p:cNvPr id="7" name="Picture 6">
            <a:extLst>
              <a:ext uri="{FF2B5EF4-FFF2-40B4-BE49-F238E27FC236}">
                <a16:creationId xmlns:a16="http://schemas.microsoft.com/office/drawing/2014/main" id="{4E59D671-F671-5949-9980-AC6A798324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731"/>
          <a:stretch/>
        </p:blipFill>
        <p:spPr>
          <a:xfrm>
            <a:off x="0" y="0"/>
            <a:ext cx="9144000" cy="972000"/>
          </a:xfrm>
          <a:prstGeom prst="rect">
            <a:avLst/>
          </a:prstGeom>
        </p:spPr>
      </p:pic>
      <p:sp>
        <p:nvSpPr>
          <p:cNvPr id="9" name="Title 1">
            <a:extLst>
              <a:ext uri="{FF2B5EF4-FFF2-40B4-BE49-F238E27FC236}">
                <a16:creationId xmlns:a16="http://schemas.microsoft.com/office/drawing/2014/main" id="{37657274-F933-3145-9ADA-4E1A781B9698}"/>
              </a:ext>
            </a:extLst>
          </p:cNvPr>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pic>
        <p:nvPicPr>
          <p:cNvPr id="12" name="Picture 11">
            <a:extLst>
              <a:ext uri="{FF2B5EF4-FFF2-40B4-BE49-F238E27FC236}">
                <a16:creationId xmlns:a16="http://schemas.microsoft.com/office/drawing/2014/main" id="{CB391B19-7772-A346-8C3D-ED2EA7A33AB8}"/>
              </a:ext>
            </a:extLst>
          </p:cNvPr>
          <p:cNvPicPr>
            <a:picLocks noChangeAspect="1"/>
          </p:cNvPicPr>
          <p:nvPr userDrawn="1"/>
        </p:nvPicPr>
        <p:blipFill rotWithShape="1">
          <a:blip r:embed="rId3" cstate="email">
            <a:alphaModFix amt="56000"/>
            <a:extLst>
              <a:ext uri="{28A0092B-C50C-407E-A947-70E740481C1C}">
                <a14:useLocalDpi xmlns:a14="http://schemas.microsoft.com/office/drawing/2010/main"/>
              </a:ext>
            </a:extLst>
          </a:blip>
          <a:srcRect/>
          <a:stretch/>
        </p:blipFill>
        <p:spPr>
          <a:xfrm>
            <a:off x="3426316" y="0"/>
            <a:ext cx="5168668" cy="972000"/>
          </a:xfrm>
          <a:prstGeom prst="rect">
            <a:avLst/>
          </a:prstGeom>
        </p:spPr>
      </p:pic>
      <p:sp>
        <p:nvSpPr>
          <p:cNvPr id="8" name="Slide Number Placeholder 5">
            <a:extLst>
              <a:ext uri="{FF2B5EF4-FFF2-40B4-BE49-F238E27FC236}">
                <a16:creationId xmlns:a16="http://schemas.microsoft.com/office/drawing/2014/main" id="{31A1296C-4116-1947-BB69-8B1FF8FAA77B}"/>
              </a:ext>
            </a:extLst>
          </p:cNvPr>
          <p:cNvSpPr>
            <a:spLocks noGrp="1"/>
          </p:cNvSpPr>
          <p:nvPr>
            <p:ph type="sldNum" sz="quarter" idx="12"/>
          </p:nvPr>
        </p:nvSpPr>
        <p:spPr>
          <a:xfrm>
            <a:off x="5851784" y="6293778"/>
            <a:ext cx="2743200" cy="365125"/>
          </a:xfrm>
        </p:spPr>
        <p:txBody>
          <a:bodyPr/>
          <a:lstStyle>
            <a:lvl1pPr>
              <a:defRPr/>
            </a:lvl1pPr>
          </a:lstStyle>
          <a:p>
            <a:fld id="{6BEAD508-187F-9C41-8168-FD791BBC9830}" type="slidenum">
              <a:rPr lang="en-US" smtClean="0"/>
              <a:pPr/>
              <a:t>‹#›</a:t>
            </a:fld>
            <a:endParaRPr lang="en-US" dirty="0"/>
          </a:p>
        </p:txBody>
      </p:sp>
    </p:spTree>
    <p:extLst>
      <p:ext uri="{BB962C8B-B14F-4D97-AF65-F5344CB8AC3E}">
        <p14:creationId xmlns:p14="http://schemas.microsoft.com/office/powerpoint/2010/main" val="1411549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62ED21-75D0-954B-A4A6-63628B0D2A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flipH="1">
            <a:off x="1336560" y="-1336562"/>
            <a:ext cx="6470879" cy="9143999"/>
          </a:xfrm>
          <a:prstGeom prst="rect">
            <a:avLst/>
          </a:prstGeom>
        </p:spPr>
      </p:pic>
      <p:pic>
        <p:nvPicPr>
          <p:cNvPr id="9" name="Picture 8">
            <a:extLst>
              <a:ext uri="{FF2B5EF4-FFF2-40B4-BE49-F238E27FC236}">
                <a16:creationId xmlns:a16="http://schemas.microsoft.com/office/drawing/2014/main" id="{160CC4E8-B89A-5A4D-9418-4A4C9F43A0C1}"/>
              </a:ext>
            </a:extLst>
          </p:cNvPr>
          <p:cNvPicPr>
            <a:picLocks noChangeAspect="1"/>
          </p:cNvPicPr>
          <p:nvPr userDrawn="1"/>
        </p:nvPicPr>
        <p:blipFill>
          <a:blip r:embed="rId3" cstate="email">
            <a:alphaModFix amt="38000"/>
            <a:extLst>
              <a:ext uri="{28A0092B-C50C-407E-A947-70E740481C1C}">
                <a14:useLocalDpi xmlns:a14="http://schemas.microsoft.com/office/drawing/2010/main"/>
              </a:ext>
            </a:extLst>
          </a:blip>
          <a:stretch>
            <a:fillRect/>
          </a:stretch>
        </p:blipFill>
        <p:spPr>
          <a:xfrm>
            <a:off x="-77504" y="-1760128"/>
            <a:ext cx="5960144" cy="7888027"/>
          </a:xfrm>
          <a:prstGeom prst="rect">
            <a:avLst/>
          </a:prstGeom>
        </p:spPr>
      </p:pic>
      <p:pic>
        <p:nvPicPr>
          <p:cNvPr id="10" name="Picture 9">
            <a:extLst>
              <a:ext uri="{FF2B5EF4-FFF2-40B4-BE49-F238E27FC236}">
                <a16:creationId xmlns:a16="http://schemas.microsoft.com/office/drawing/2014/main" id="{D6B1682E-7EA0-6E4D-9330-4D7F8C682A5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5440" y="351083"/>
            <a:ext cx="3917374" cy="3408115"/>
          </a:xfrm>
          <a:prstGeom prst="rect">
            <a:avLst/>
          </a:prstGeom>
        </p:spPr>
      </p:pic>
      <p:sp>
        <p:nvSpPr>
          <p:cNvPr id="11" name="Title 1">
            <a:extLst>
              <a:ext uri="{FF2B5EF4-FFF2-40B4-BE49-F238E27FC236}">
                <a16:creationId xmlns:a16="http://schemas.microsoft.com/office/drawing/2014/main" id="{845D7569-70B3-7D40-B8DC-56866BC8EC2D}"/>
              </a:ext>
            </a:extLst>
          </p:cNvPr>
          <p:cNvSpPr>
            <a:spLocks noGrp="1"/>
          </p:cNvSpPr>
          <p:nvPr>
            <p:ph type="ctrTitle" hasCustomPrompt="1"/>
          </p:nvPr>
        </p:nvSpPr>
        <p:spPr>
          <a:xfrm>
            <a:off x="490914" y="712639"/>
            <a:ext cx="3771900" cy="969067"/>
          </a:xfrm>
        </p:spPr>
        <p:txBody>
          <a:bodyPr anchor="t" anchorCtr="0">
            <a:normAutofit/>
          </a:bodyPr>
          <a:lstStyle>
            <a:lvl1pPr algn="l">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Thank</a:t>
            </a:r>
            <a:br>
              <a:rPr lang="en-US" dirty="0"/>
            </a:br>
            <a:r>
              <a:rPr lang="en-US" dirty="0"/>
              <a:t>You</a:t>
            </a:r>
          </a:p>
        </p:txBody>
      </p:sp>
      <p:sp>
        <p:nvSpPr>
          <p:cNvPr id="12" name="Subtitle 2">
            <a:extLst>
              <a:ext uri="{FF2B5EF4-FFF2-40B4-BE49-F238E27FC236}">
                <a16:creationId xmlns:a16="http://schemas.microsoft.com/office/drawing/2014/main" id="{81AB1412-9A75-B74C-BC60-242BDA948163}"/>
              </a:ext>
            </a:extLst>
          </p:cNvPr>
          <p:cNvSpPr>
            <a:spLocks noGrp="1"/>
          </p:cNvSpPr>
          <p:nvPr>
            <p:ph type="subTitle" idx="1" hasCustomPrompt="1"/>
          </p:nvPr>
        </p:nvSpPr>
        <p:spPr>
          <a:xfrm>
            <a:off x="490914" y="2293534"/>
            <a:ext cx="2630654" cy="1364065"/>
          </a:xfrm>
        </p:spPr>
        <p:txBody>
          <a:bodyPr>
            <a:normAutofit/>
          </a:bodyPr>
          <a:lstStyle>
            <a:lvl1pPr marL="0" indent="0" algn="l">
              <a:buNone/>
              <a:defRPr sz="1600"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dirty="0"/>
              <a:t>CLICK TO EDIT </a:t>
            </a:r>
            <a:br>
              <a:rPr lang="en-US" dirty="0"/>
            </a:br>
            <a:r>
              <a:rPr lang="en-US" dirty="0"/>
              <a:t>MASTER SUBTITLE </a:t>
            </a:r>
            <a:br>
              <a:rPr lang="en-US" dirty="0"/>
            </a:br>
            <a:r>
              <a:rPr lang="en-US" dirty="0"/>
              <a:t>STYLE</a:t>
            </a:r>
          </a:p>
        </p:txBody>
      </p:sp>
      <p:sp>
        <p:nvSpPr>
          <p:cNvPr id="13" name="Rectangle 12">
            <a:extLst>
              <a:ext uri="{FF2B5EF4-FFF2-40B4-BE49-F238E27FC236}">
                <a16:creationId xmlns:a16="http://schemas.microsoft.com/office/drawing/2014/main" id="{F37EA302-5F4B-2442-9BA9-0C5AF269A547}"/>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13D28DA-BB63-6A4F-8A69-20DB0A5BE1F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id="{626D35D8-93A1-B246-8BD6-DA2D5990C75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val="22755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5386"/>
            <a:ext cx="7886700" cy="2845473"/>
          </a:xfrm>
        </p:spPr>
        <p:txBody>
          <a:bodyPr anchor="b"/>
          <a:lstStyle>
            <a:lvl1pPr>
              <a:defRPr sz="5985"/>
            </a:lvl1pPr>
          </a:lstStyle>
          <a:p>
            <a:r>
              <a:rPr lang="en-US"/>
              <a:t>Click to edit Master title style</a:t>
            </a:r>
            <a:endParaRPr lang="en-US" dirty="0"/>
          </a:p>
        </p:txBody>
      </p:sp>
      <p:sp>
        <p:nvSpPr>
          <p:cNvPr id="3" name="Text Placeholder 2"/>
          <p:cNvSpPr>
            <a:spLocks noGrp="1"/>
          </p:cNvSpPr>
          <p:nvPr>
            <p:ph type="body" idx="1"/>
          </p:nvPr>
        </p:nvSpPr>
        <p:spPr>
          <a:xfrm>
            <a:off x="623888" y="4577779"/>
            <a:ext cx="7886700" cy="1496367"/>
          </a:xfrm>
        </p:spPr>
        <p:txBody>
          <a:bodyPr/>
          <a:lstStyle>
            <a:lvl1pPr marL="0" indent="0">
              <a:buNone/>
              <a:defRPr sz="2394">
                <a:solidFill>
                  <a:schemeClr val="tx1"/>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52137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73638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4197"/>
            <a:ext cx="7886700" cy="1322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76882"/>
            <a:ext cx="3868340"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629842" y="2498697"/>
            <a:ext cx="3868340"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76882"/>
            <a:ext cx="3887391"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4629151" y="2498697"/>
            <a:ext cx="3887391"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207549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56201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4197"/>
            <a:ext cx="7886700" cy="1322188"/>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1820976"/>
            <a:ext cx="7886700" cy="4340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40167"/>
            <a:ext cx="2057400" cy="364195"/>
          </a:xfrm>
          <a:prstGeom prst="rect">
            <a:avLst/>
          </a:prstGeom>
        </p:spPr>
        <p:txBody>
          <a:bodyPr vert="horz" lIns="91440" tIns="45720" rIns="91440" bIns="45720" rtlCol="0" anchor="ctr"/>
          <a:lstStyle>
            <a:lvl1pPr algn="l">
              <a:defRPr sz="1197">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40167"/>
            <a:ext cx="3086100" cy="36419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40167"/>
            <a:ext cx="2057400" cy="364195"/>
          </a:xfrm>
          <a:prstGeom prst="rect">
            <a:avLst/>
          </a:prstGeom>
        </p:spPr>
        <p:txBody>
          <a:bodyPr vert="horz" lIns="91440" tIns="45720" rIns="91440" bIns="45720" rtlCol="0" anchor="ctr"/>
          <a:lstStyle>
            <a:lvl1pPr algn="r">
              <a:defRPr sz="1197">
                <a:solidFill>
                  <a:schemeClr val="tx1">
                    <a:tint val="75000"/>
                  </a:schemeClr>
                </a:solidFill>
              </a:defRPr>
            </a:lvl1pPr>
          </a:lstStyle>
          <a:p>
            <a:fld id="{A1309A23-CB97-FF4D-9DB6-0E242015F0E2}" type="slidenum">
              <a:rPr lang="en-US" smtClean="0"/>
              <a:t>‹#›</a:t>
            </a:fld>
            <a:endParaRPr lang="en-US" dirty="0"/>
          </a:p>
        </p:txBody>
      </p:sp>
    </p:spTree>
    <p:extLst>
      <p:ext uri="{BB962C8B-B14F-4D97-AF65-F5344CB8AC3E}">
        <p14:creationId xmlns:p14="http://schemas.microsoft.com/office/powerpoint/2010/main" val="2046005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9" r:id="rId3"/>
    <p:sldLayoutId id="2147483701" r:id="rId4"/>
    <p:sldLayoutId id="2147483702" r:id="rId5"/>
    <p:sldLayoutId id="2147483675" r:id="rId6"/>
    <p:sldLayoutId id="2147483676" r:id="rId7"/>
    <p:sldLayoutId id="2147483677" r:id="rId8"/>
    <p:sldLayoutId id="2147483678" r:id="rId9"/>
    <p:sldLayoutId id="2147483680" r:id="rId10"/>
    <p:sldLayoutId id="2147483681" r:id="rId11"/>
    <p:sldLayoutId id="2147483700" r:id="rId12"/>
  </p:sldLayoutIdLst>
  <p:hf hdr="0" ftr="0" dt="0"/>
  <p:txStyles>
    <p:titleStyle>
      <a:lvl1pPr algn="l" defTabSz="912114" rtl="0" eaLnBrk="1" latinLnBrk="0" hangingPunct="1">
        <a:lnSpc>
          <a:spcPct val="90000"/>
        </a:lnSpc>
        <a:spcBef>
          <a:spcPct val="0"/>
        </a:spcBef>
        <a:buNone/>
        <a:defRPr sz="2000"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16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Contents</a:t>
            </a:r>
          </a:p>
        </p:txBody>
      </p:sp>
      <p:sp>
        <p:nvSpPr>
          <p:cNvPr id="3" name="Subtitle 2"/>
          <p:cNvSpPr>
            <a:spLocks noGrp="1"/>
          </p:cNvSpPr>
          <p:nvPr>
            <p:ph type="subTitle" idx="1"/>
          </p:nvPr>
        </p:nvSpPr>
        <p:spPr/>
        <p:txBody>
          <a:bodyPr>
            <a:normAutofit fontScale="40000" lnSpcReduction="20000"/>
          </a:bodyPr>
          <a:lstStyle/>
          <a:p>
            <a:r>
              <a:rPr lang="en-US" dirty="0"/>
              <a:t>Chapter 01</a:t>
            </a:r>
          </a:p>
          <a:p>
            <a:r>
              <a:rPr lang="en-US" dirty="0"/>
              <a:t>Chapter 01</a:t>
            </a:r>
          </a:p>
          <a:p>
            <a:r>
              <a:rPr lang="en-US" dirty="0"/>
              <a:t>Chapter 01</a:t>
            </a:r>
          </a:p>
          <a:p>
            <a:r>
              <a:rPr lang="en-US" dirty="0"/>
              <a:t>Chapter 01</a:t>
            </a:r>
          </a:p>
          <a:p>
            <a:r>
              <a:rPr lang="en-US" dirty="0"/>
              <a:t>Chapter 01</a:t>
            </a:r>
          </a:p>
          <a:p>
            <a:r>
              <a:rPr lang="en-US" dirty="0"/>
              <a:t>Chapter 01</a:t>
            </a:r>
          </a:p>
          <a:p>
            <a:r>
              <a:rPr lang="en-US" dirty="0"/>
              <a:t>Chapter 01</a:t>
            </a:r>
          </a:p>
          <a:p>
            <a:endParaRPr lang="en-US" dirty="0"/>
          </a:p>
        </p:txBody>
      </p:sp>
      <p:sp>
        <p:nvSpPr>
          <p:cNvPr id="9" name="Slide Number Placeholder 8">
            <a:extLst>
              <a:ext uri="{FF2B5EF4-FFF2-40B4-BE49-F238E27FC236}">
                <a16:creationId xmlns:a16="http://schemas.microsoft.com/office/drawing/2014/main" id="{73FD658C-AF75-FC48-81D1-244AE63889BB}"/>
              </a:ext>
            </a:extLst>
          </p:cNvPr>
          <p:cNvSpPr>
            <a:spLocks noGrp="1"/>
          </p:cNvSpPr>
          <p:nvPr>
            <p:ph type="sldNum" sz="quarter" idx="4294967295"/>
          </p:nvPr>
        </p:nvSpPr>
        <p:spPr>
          <a:xfrm>
            <a:off x="7086600" y="6340475"/>
            <a:ext cx="2057400" cy="363538"/>
          </a:xfrm>
        </p:spPr>
        <p:txBody>
          <a:bodyPr/>
          <a:lstStyle/>
          <a:p>
            <a:fld id="{A1309A23-CB97-FF4D-9DB6-0E242015F0E2}" type="slidenum">
              <a:rPr lang="en-US" smtClean="0"/>
              <a:t>0</a:t>
            </a:fld>
            <a:endParaRPr lang="en-US" dirty="0"/>
          </a:p>
        </p:txBody>
      </p:sp>
      <p:pic>
        <p:nvPicPr>
          <p:cNvPr id="4" name="Picture 3">
            <a:extLst>
              <a:ext uri="{FF2B5EF4-FFF2-40B4-BE49-F238E27FC236}">
                <a16:creationId xmlns:a16="http://schemas.microsoft.com/office/drawing/2014/main" id="{20E00670-E354-44B6-997B-10AC32AA25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714309"/>
          </a:xfrm>
          <a:prstGeom prst="rect">
            <a:avLst/>
          </a:prstGeom>
        </p:spPr>
      </p:pic>
      <p:sp>
        <p:nvSpPr>
          <p:cNvPr id="5" name="Title 1">
            <a:extLst>
              <a:ext uri="{FF2B5EF4-FFF2-40B4-BE49-F238E27FC236}">
                <a16:creationId xmlns:a16="http://schemas.microsoft.com/office/drawing/2014/main" id="{09757770-D9A9-4B84-BB55-BF82F8D8111B}"/>
              </a:ext>
            </a:extLst>
          </p:cNvPr>
          <p:cNvSpPr txBox="1">
            <a:spLocks/>
          </p:cNvSpPr>
          <p:nvPr/>
        </p:nvSpPr>
        <p:spPr>
          <a:xfrm>
            <a:off x="490914" y="712639"/>
            <a:ext cx="3771900" cy="1725761"/>
          </a:xfrm>
          <a:prstGeom prst="rect">
            <a:avLst/>
          </a:prstGeom>
        </p:spPr>
        <p:txBody>
          <a:bodyPr vert="horz" lIns="91440" tIns="45720" rIns="91440" bIns="45720" rtlCol="0" anchor="b" anchorCtr="0">
            <a:normAutofit/>
          </a:bodyPr>
          <a:lstStyle>
            <a:lvl1pPr algn="l" defTabSz="912114" rtl="0" eaLnBrk="1" latinLnBrk="0" hangingPunct="1">
              <a:lnSpc>
                <a:spcPct val="90000"/>
              </a:lnSpc>
              <a:spcBef>
                <a:spcPct val="0"/>
              </a:spcBef>
              <a:buNone/>
              <a:defRPr sz="5985"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a:lstStyle>
          <a:p>
            <a:r>
              <a:rPr lang="en-US" sz="3000" b="1" dirty="0">
                <a:solidFill>
                  <a:schemeClr val="bg1"/>
                </a:solidFill>
              </a:rPr>
              <a:t>DSI Strategic Plan</a:t>
            </a:r>
          </a:p>
          <a:p>
            <a:r>
              <a:rPr lang="en-US" sz="3000" b="1" dirty="0">
                <a:solidFill>
                  <a:schemeClr val="bg1"/>
                </a:solidFill>
              </a:rPr>
              <a:t>2020- 2025 and APP 2020/21</a:t>
            </a:r>
          </a:p>
        </p:txBody>
      </p:sp>
      <p:sp>
        <p:nvSpPr>
          <p:cNvPr id="6" name="Subtitle 2">
            <a:extLst>
              <a:ext uri="{FF2B5EF4-FFF2-40B4-BE49-F238E27FC236}">
                <a16:creationId xmlns:a16="http://schemas.microsoft.com/office/drawing/2014/main" id="{418A59CF-9486-45F9-BB32-05BB0A33A1DF}"/>
              </a:ext>
            </a:extLst>
          </p:cNvPr>
          <p:cNvSpPr txBox="1">
            <a:spLocks/>
          </p:cNvSpPr>
          <p:nvPr/>
        </p:nvSpPr>
        <p:spPr>
          <a:xfrm>
            <a:off x="382759" y="2056204"/>
            <a:ext cx="2630654" cy="1364065"/>
          </a:xfrm>
          <a:prstGeom prst="rect">
            <a:avLst/>
          </a:prstGeom>
        </p:spPr>
        <p:txBody>
          <a:bodyPr vert="horz" lIns="91440" tIns="45720" rIns="91440" bIns="45720" rtlCol="0">
            <a:noAutofit/>
          </a:bodyPr>
          <a:lstStyle>
            <a:lvl1pPr marL="0" indent="0" algn="l" defTabSz="912114" rtl="0" eaLnBrk="1" latinLnBrk="0" hangingPunct="1">
              <a:lnSpc>
                <a:spcPct val="90000"/>
              </a:lnSpc>
              <a:spcBef>
                <a:spcPts val="998"/>
              </a:spcBef>
              <a:buFont typeface="Arial" panose="020B0604020202020204" pitchFamily="34" charset="0"/>
              <a:buNone/>
              <a:defRPr sz="2394" b="0" i="0" kern="1200">
                <a:solidFill>
                  <a:schemeClr val="tx1"/>
                </a:solidFill>
                <a:latin typeface="Arial" panose="020B0604020202020204" pitchFamily="34" charset="0"/>
                <a:ea typeface="Roboto Condensed" panose="02000000000000000000" pitchFamily="2" charset="0"/>
                <a:cs typeface="Arial" panose="020B0604020202020204" pitchFamily="34" charset="0"/>
              </a:defRPr>
            </a:lvl1pPr>
            <a:lvl2pPr marL="456057" indent="0" algn="l" defTabSz="912114" rtl="0" eaLnBrk="1" latinLnBrk="0" hangingPunct="1">
              <a:lnSpc>
                <a:spcPct val="90000"/>
              </a:lnSpc>
              <a:spcBef>
                <a:spcPts val="499"/>
              </a:spcBef>
              <a:buFont typeface="Arial" panose="020B0604020202020204" pitchFamily="34" charset="0"/>
              <a:buNone/>
              <a:defRPr sz="1995" b="0" i="0" kern="1200">
                <a:solidFill>
                  <a:schemeClr val="tx1">
                    <a:tint val="75000"/>
                  </a:schemeClr>
                </a:solidFill>
                <a:latin typeface="Arial" panose="020B0604020202020204" pitchFamily="34" charset="0"/>
                <a:ea typeface="Roboto Condensed" panose="02000000000000000000" pitchFamily="2" charset="0"/>
                <a:cs typeface="Arial" panose="020B0604020202020204" pitchFamily="34" charset="0"/>
              </a:defRPr>
            </a:lvl2pPr>
            <a:lvl3pPr marL="912114" indent="0" algn="l" defTabSz="912114" rtl="0" eaLnBrk="1" latinLnBrk="0" hangingPunct="1">
              <a:lnSpc>
                <a:spcPct val="90000"/>
              </a:lnSpc>
              <a:spcBef>
                <a:spcPts val="499"/>
              </a:spcBef>
              <a:buFont typeface="Arial" panose="020B0604020202020204" pitchFamily="34" charset="0"/>
              <a:buNone/>
              <a:defRPr sz="1795" b="0" i="0" kern="1200">
                <a:solidFill>
                  <a:schemeClr val="tx1">
                    <a:tint val="75000"/>
                  </a:schemeClr>
                </a:solidFill>
                <a:latin typeface="Arial" panose="020B0604020202020204" pitchFamily="34" charset="0"/>
                <a:ea typeface="Roboto Condensed" panose="02000000000000000000" pitchFamily="2" charset="0"/>
                <a:cs typeface="Arial" panose="020B0604020202020204" pitchFamily="34" charset="0"/>
              </a:defRPr>
            </a:lvl3pPr>
            <a:lvl4pPr marL="1368171" indent="0" algn="l" defTabSz="912114" rtl="0" eaLnBrk="1" latinLnBrk="0" hangingPunct="1">
              <a:lnSpc>
                <a:spcPct val="90000"/>
              </a:lnSpc>
              <a:spcBef>
                <a:spcPts val="499"/>
              </a:spcBef>
              <a:buFont typeface="Arial" panose="020B0604020202020204" pitchFamily="34" charset="0"/>
              <a:buNone/>
              <a:defRPr sz="1596" b="0" i="0" kern="1200">
                <a:solidFill>
                  <a:schemeClr val="tx1">
                    <a:tint val="75000"/>
                  </a:schemeClr>
                </a:solidFill>
                <a:latin typeface="Arial" panose="020B0604020202020204" pitchFamily="34" charset="0"/>
                <a:ea typeface="Roboto Condensed" panose="02000000000000000000" pitchFamily="2" charset="0"/>
                <a:cs typeface="Arial" panose="020B0604020202020204" pitchFamily="34" charset="0"/>
              </a:defRPr>
            </a:lvl4pPr>
            <a:lvl5pPr marL="1824228" indent="0" algn="l" defTabSz="912114" rtl="0" eaLnBrk="1" latinLnBrk="0" hangingPunct="1">
              <a:lnSpc>
                <a:spcPct val="90000"/>
              </a:lnSpc>
              <a:spcBef>
                <a:spcPts val="499"/>
              </a:spcBef>
              <a:buFont typeface="Arial" panose="020B0604020202020204" pitchFamily="34" charset="0"/>
              <a:buNone/>
              <a:defRPr sz="1596" b="0" i="0" kern="1200">
                <a:solidFill>
                  <a:schemeClr val="tx1">
                    <a:tint val="75000"/>
                  </a:schemeClr>
                </a:solidFill>
                <a:latin typeface="Arial" panose="020B0604020202020204" pitchFamily="34" charset="0"/>
                <a:ea typeface="Roboto Condensed" panose="02000000000000000000" pitchFamily="2" charset="0"/>
                <a:cs typeface="Arial" panose="020B0604020202020204" pitchFamily="34" charset="0"/>
              </a:defRPr>
            </a:lvl5pPr>
            <a:lvl6pPr marL="2280285" indent="0" algn="l" defTabSz="912114" rtl="0" eaLnBrk="1" latinLnBrk="0" hangingPunct="1">
              <a:lnSpc>
                <a:spcPct val="90000"/>
              </a:lnSpc>
              <a:spcBef>
                <a:spcPts val="499"/>
              </a:spcBef>
              <a:buFont typeface="Arial" panose="020B0604020202020204" pitchFamily="34" charset="0"/>
              <a:buNone/>
              <a:defRPr sz="1596" kern="1200">
                <a:solidFill>
                  <a:schemeClr val="tx1">
                    <a:tint val="75000"/>
                  </a:schemeClr>
                </a:solidFill>
                <a:latin typeface="+mn-lt"/>
                <a:ea typeface="+mn-ea"/>
                <a:cs typeface="+mn-cs"/>
              </a:defRPr>
            </a:lvl6pPr>
            <a:lvl7pPr marL="2736342" indent="0" algn="l" defTabSz="912114" rtl="0" eaLnBrk="1" latinLnBrk="0" hangingPunct="1">
              <a:lnSpc>
                <a:spcPct val="90000"/>
              </a:lnSpc>
              <a:spcBef>
                <a:spcPts val="499"/>
              </a:spcBef>
              <a:buFont typeface="Arial" panose="020B0604020202020204" pitchFamily="34" charset="0"/>
              <a:buNone/>
              <a:defRPr sz="1596" kern="1200">
                <a:solidFill>
                  <a:schemeClr val="tx1">
                    <a:tint val="75000"/>
                  </a:schemeClr>
                </a:solidFill>
                <a:latin typeface="+mn-lt"/>
                <a:ea typeface="+mn-ea"/>
                <a:cs typeface="+mn-cs"/>
              </a:defRPr>
            </a:lvl7pPr>
            <a:lvl8pPr marL="3192399" indent="0" algn="l" defTabSz="912114" rtl="0" eaLnBrk="1" latinLnBrk="0" hangingPunct="1">
              <a:lnSpc>
                <a:spcPct val="90000"/>
              </a:lnSpc>
              <a:spcBef>
                <a:spcPts val="499"/>
              </a:spcBef>
              <a:buFont typeface="Arial" panose="020B0604020202020204" pitchFamily="34" charset="0"/>
              <a:buNone/>
              <a:defRPr sz="1596" kern="1200">
                <a:solidFill>
                  <a:schemeClr val="tx1">
                    <a:tint val="75000"/>
                  </a:schemeClr>
                </a:solidFill>
                <a:latin typeface="+mn-lt"/>
                <a:ea typeface="+mn-ea"/>
                <a:cs typeface="+mn-cs"/>
              </a:defRPr>
            </a:lvl8pPr>
            <a:lvl9pPr marL="3648456" indent="0" algn="l" defTabSz="912114" rtl="0" eaLnBrk="1" latinLnBrk="0" hangingPunct="1">
              <a:lnSpc>
                <a:spcPct val="90000"/>
              </a:lnSpc>
              <a:spcBef>
                <a:spcPts val="499"/>
              </a:spcBef>
              <a:buFont typeface="Arial" panose="020B0604020202020204" pitchFamily="34" charset="0"/>
              <a:buNone/>
              <a:defRPr sz="1596" kern="1200">
                <a:solidFill>
                  <a:schemeClr val="tx1">
                    <a:tint val="75000"/>
                  </a:schemeClr>
                </a:solidFill>
                <a:latin typeface="+mn-lt"/>
                <a:ea typeface="+mn-ea"/>
                <a:cs typeface="+mn-cs"/>
              </a:defRPr>
            </a:lvl9pPr>
          </a:lstStyle>
          <a:p>
            <a:endParaRPr lang="en-US" sz="2000" dirty="0">
              <a:solidFill>
                <a:schemeClr val="bg1"/>
              </a:solidFill>
            </a:endParaRPr>
          </a:p>
          <a:p>
            <a:r>
              <a:rPr lang="en-US" sz="2000">
                <a:solidFill>
                  <a:schemeClr val="bg1"/>
                </a:solidFill>
              </a:rPr>
              <a:t>14 May </a:t>
            </a:r>
            <a:r>
              <a:rPr lang="en-US" sz="2000" dirty="0">
                <a:solidFill>
                  <a:schemeClr val="bg1"/>
                </a:solidFill>
              </a:rPr>
              <a:t>2020</a:t>
            </a:r>
          </a:p>
        </p:txBody>
      </p:sp>
    </p:spTree>
    <p:extLst>
      <p:ext uri="{BB962C8B-B14F-4D97-AF65-F5344CB8AC3E}">
        <p14:creationId xmlns:p14="http://schemas.microsoft.com/office/powerpoint/2010/main" val="2066195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16411" y="6051799"/>
            <a:ext cx="184774" cy="300152"/>
          </a:xfrm>
          <a:prstGeom prst="rect">
            <a:avLst/>
          </a:prstGeom>
          <a:noFill/>
        </p:spPr>
        <p:txBody>
          <a:bodyPr wrap="none" rtlCol="0">
            <a:spAutoFit/>
          </a:bodyPr>
          <a:lstStyle/>
          <a:p>
            <a:endParaRPr lang="en-US" dirty="0">
              <a:latin typeface="Gill Sans MT" panose="020B0502020104020203"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2983553"/>
              </p:ext>
            </p:extLst>
          </p:nvPr>
        </p:nvGraphicFramePr>
        <p:xfrm>
          <a:off x="127820" y="1090831"/>
          <a:ext cx="8849032" cy="5261120"/>
        </p:xfrm>
        <a:graphic>
          <a:graphicData uri="http://schemas.openxmlformats.org/drawingml/2006/table">
            <a:tbl>
              <a:tblPr firstRow="1" firstCol="1" bandRow="1">
                <a:tableStyleId>{2D5ABB26-0587-4C30-8999-92F81FD0307C}</a:tableStyleId>
              </a:tblPr>
              <a:tblGrid>
                <a:gridCol w="5423275">
                  <a:extLst>
                    <a:ext uri="{9D8B030D-6E8A-4147-A177-3AD203B41FA5}">
                      <a16:colId xmlns:a16="http://schemas.microsoft.com/office/drawing/2014/main" val="186074540"/>
                    </a:ext>
                  </a:extLst>
                </a:gridCol>
                <a:gridCol w="1439640">
                  <a:extLst>
                    <a:ext uri="{9D8B030D-6E8A-4147-A177-3AD203B41FA5}">
                      <a16:colId xmlns:a16="http://schemas.microsoft.com/office/drawing/2014/main" val="4192246572"/>
                    </a:ext>
                  </a:extLst>
                </a:gridCol>
                <a:gridCol w="1109218">
                  <a:extLst>
                    <a:ext uri="{9D8B030D-6E8A-4147-A177-3AD203B41FA5}">
                      <a16:colId xmlns:a16="http://schemas.microsoft.com/office/drawing/2014/main" val="3301337079"/>
                    </a:ext>
                  </a:extLst>
                </a:gridCol>
                <a:gridCol w="876899">
                  <a:extLst>
                    <a:ext uri="{9D8B030D-6E8A-4147-A177-3AD203B41FA5}">
                      <a16:colId xmlns:a16="http://schemas.microsoft.com/office/drawing/2014/main" val="3502315996"/>
                    </a:ext>
                  </a:extLst>
                </a:gridCol>
              </a:tblGrid>
              <a:tr h="328820">
                <a:tc>
                  <a:txBody>
                    <a:bodyPr/>
                    <a:lstStyle/>
                    <a:p>
                      <a:pPr algn="ctr">
                        <a:spcAft>
                          <a:spcPts val="0"/>
                        </a:spcAft>
                      </a:pPr>
                      <a:r>
                        <a:rPr lang="en-GB" sz="2000" b="1" dirty="0">
                          <a:effectLst/>
                          <a:latin typeface="Arial" panose="020B0604020202020204" pitchFamily="34" charset="0"/>
                          <a:cs typeface="Arial" panose="020B0604020202020204" pitchFamily="34" charset="0"/>
                        </a:rPr>
                        <a:t>Metric</a:t>
                      </a:r>
                      <a:endParaRPr lang="en-ZA" sz="2000" b="1"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spcAft>
                          <a:spcPts val="0"/>
                        </a:spcAft>
                      </a:pPr>
                      <a:r>
                        <a:rPr lang="en-GB" sz="2000" b="1" dirty="0">
                          <a:effectLst/>
                          <a:latin typeface="Arial" panose="020B0604020202020204" pitchFamily="34" charset="0"/>
                          <a:cs typeface="Arial" panose="020B0604020202020204" pitchFamily="34" charset="0"/>
                        </a:rPr>
                        <a:t>1996</a:t>
                      </a:r>
                      <a:endParaRPr lang="en-ZA" sz="2000" b="1"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spcAft>
                          <a:spcPts val="0"/>
                        </a:spcAft>
                      </a:pPr>
                      <a:r>
                        <a:rPr lang="en-GB" sz="2000" b="1" dirty="0">
                          <a:effectLst/>
                          <a:latin typeface="Arial" panose="020B0604020202020204" pitchFamily="34" charset="0"/>
                          <a:cs typeface="Arial" panose="020B0604020202020204" pitchFamily="34" charset="0"/>
                        </a:rPr>
                        <a:t>2016</a:t>
                      </a:r>
                      <a:endParaRPr lang="en-ZA" sz="2000" b="1"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spcAft>
                          <a:spcPts val="0"/>
                        </a:spcAft>
                      </a:pPr>
                      <a:r>
                        <a:rPr lang="en-GB" sz="1600" dirty="0">
                          <a:effectLst/>
                          <a:latin typeface="Arial" panose="020B0604020202020204" pitchFamily="34" charset="0"/>
                          <a:cs typeface="Arial" panose="020B0604020202020204" pitchFamily="34" charset="0"/>
                        </a:rPr>
                        <a:t> </a:t>
                      </a:r>
                      <a:endParaRPr lang="en-ZA" sz="16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939533998"/>
                  </a:ext>
                </a:extLst>
              </a:tr>
              <a:tr h="328820">
                <a:tc>
                  <a:txBody>
                    <a:bodyPr/>
                    <a:lstStyle/>
                    <a:p>
                      <a:pPr algn="just">
                        <a:spcAft>
                          <a:spcPts val="0"/>
                        </a:spcAft>
                      </a:pPr>
                      <a:r>
                        <a:rPr lang="en-GB" sz="1400" dirty="0">
                          <a:effectLst/>
                          <a:latin typeface="Arial" panose="020B0604020202020204" pitchFamily="34" charset="0"/>
                          <a:cs typeface="Arial" panose="020B0604020202020204" pitchFamily="34" charset="0"/>
                        </a:rPr>
                        <a:t>Articles (Web of Science Core) 1995; 2015</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3 233</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12 251</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solidFill>
                            <a:srgbClr val="00B050"/>
                          </a:solidFill>
                          <a:effectLst/>
                          <a:latin typeface="Arial" panose="020B0604020202020204" pitchFamily="34" charset="0"/>
                          <a:cs typeface="Arial" panose="020B0604020202020204" pitchFamily="34" charset="0"/>
                          <a:sym typeface="Wingdings" panose="05000000000000000000" pitchFamily="2" charset="2"/>
                        </a:rPr>
                        <a:t></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9711369"/>
                  </a:ext>
                </a:extLst>
              </a:tr>
              <a:tr h="328820">
                <a:tc>
                  <a:txBody>
                    <a:bodyPr/>
                    <a:lstStyle/>
                    <a:p>
                      <a:pPr algn="just">
                        <a:spcAft>
                          <a:spcPts val="0"/>
                        </a:spcAft>
                      </a:pPr>
                      <a:r>
                        <a:rPr lang="en-GB" sz="1400" dirty="0">
                          <a:effectLst/>
                          <a:latin typeface="Arial" panose="020B0604020202020204" pitchFamily="34" charset="0"/>
                          <a:cs typeface="Arial" panose="020B0604020202020204" pitchFamily="34" charset="0"/>
                        </a:rPr>
                        <a:t>Articles, books, conference proceedings, fractional </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2351</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9 679</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solidFill>
                            <a:srgbClr val="00B050"/>
                          </a:solidFill>
                          <a:effectLst/>
                          <a:latin typeface="Arial" panose="020B0604020202020204" pitchFamily="34" charset="0"/>
                          <a:cs typeface="Arial" panose="020B0604020202020204" pitchFamily="34" charset="0"/>
                          <a:sym typeface="Wingdings" panose="05000000000000000000" pitchFamily="2" charset="2"/>
                        </a:rPr>
                        <a:t></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4610583"/>
                  </a:ext>
                </a:extLst>
              </a:tr>
              <a:tr h="328820">
                <a:tc>
                  <a:txBody>
                    <a:bodyPr/>
                    <a:lstStyle/>
                    <a:p>
                      <a:pPr algn="just">
                        <a:spcAft>
                          <a:spcPts val="0"/>
                        </a:spcAft>
                      </a:pPr>
                      <a:r>
                        <a:rPr lang="en-GB" sz="1400" dirty="0">
                          <a:effectLst/>
                          <a:latin typeface="Arial" panose="020B0604020202020204" pitchFamily="34" charset="0"/>
                          <a:cs typeface="Arial" panose="020B0604020202020204" pitchFamily="34" charset="0"/>
                        </a:rPr>
                        <a:t>International co-authorship (%) </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30</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49</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solidFill>
                            <a:srgbClr val="00B050"/>
                          </a:solidFill>
                          <a:effectLst/>
                          <a:latin typeface="Arial" panose="020B0604020202020204" pitchFamily="34" charset="0"/>
                          <a:cs typeface="Arial" panose="020B0604020202020204" pitchFamily="34" charset="0"/>
                          <a:sym typeface="Wingdings" panose="05000000000000000000" pitchFamily="2" charset="2"/>
                        </a:rPr>
                        <a:t></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9536373"/>
                  </a:ext>
                </a:extLst>
              </a:tr>
              <a:tr h="328820">
                <a:tc>
                  <a:txBody>
                    <a:bodyPr/>
                    <a:lstStyle/>
                    <a:p>
                      <a:pPr algn="just">
                        <a:spcAft>
                          <a:spcPts val="0"/>
                        </a:spcAft>
                      </a:pPr>
                      <a:r>
                        <a:rPr lang="en-GB" sz="1400" dirty="0">
                          <a:effectLst/>
                          <a:latin typeface="Arial" panose="020B0604020202020204" pitchFamily="34" charset="0"/>
                          <a:cs typeface="Arial" panose="020B0604020202020204" pitchFamily="34" charset="0"/>
                        </a:rPr>
                        <a:t>Top 1% most highly cited 2003-2013</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n.a.</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3</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2392560"/>
                  </a:ext>
                </a:extLst>
              </a:tr>
              <a:tr h="328820">
                <a:tc>
                  <a:txBody>
                    <a:bodyPr/>
                    <a:lstStyle/>
                    <a:p>
                      <a:pPr algn="just">
                        <a:spcAft>
                          <a:spcPts val="0"/>
                        </a:spcAft>
                      </a:pPr>
                      <a:r>
                        <a:rPr lang="en-GB" sz="1400" dirty="0">
                          <a:effectLst/>
                          <a:latin typeface="Arial" panose="020B0604020202020204" pitchFamily="34" charset="0"/>
                          <a:cs typeface="Arial" panose="020B0604020202020204" pitchFamily="34" charset="0"/>
                        </a:rPr>
                        <a:t>ZA h index, Web of Science (1996-2000; 2006-2010)</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162</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192</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sym typeface="Wingdings" panose="05000000000000000000" pitchFamily="2" charset="2"/>
                        </a:rPr>
                        <a:t></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3600139"/>
                  </a:ext>
                </a:extLst>
              </a:tr>
              <a:tr h="328820">
                <a:tc>
                  <a:txBody>
                    <a:bodyPr/>
                    <a:lstStyle/>
                    <a:p>
                      <a:pPr algn="just">
                        <a:spcAft>
                          <a:spcPts val="0"/>
                        </a:spcAft>
                      </a:pPr>
                      <a:r>
                        <a:rPr lang="en-GB" sz="1400" dirty="0">
                          <a:effectLst/>
                          <a:latin typeface="Arial" panose="020B0604020202020204" pitchFamily="34" charset="0"/>
                          <a:cs typeface="Arial" panose="020B0604020202020204" pitchFamily="34" charset="0"/>
                        </a:rPr>
                        <a:t>World share of publications (fractional); rank</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0,38 (31)</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0,44 (35)</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solidFill>
                            <a:srgbClr val="00B050"/>
                          </a:solidFill>
                          <a:effectLst/>
                          <a:latin typeface="Arial" panose="020B0604020202020204" pitchFamily="34" charset="0"/>
                          <a:cs typeface="Arial" panose="020B0604020202020204" pitchFamily="34" charset="0"/>
                          <a:sym typeface="Wingdings" panose="05000000000000000000" pitchFamily="2" charset="2"/>
                        </a:rPr>
                        <a:t></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2162162"/>
                  </a:ext>
                </a:extLst>
              </a:tr>
              <a:tr h="328820">
                <a:tc>
                  <a:txBody>
                    <a:bodyPr/>
                    <a:lstStyle/>
                    <a:p>
                      <a:pPr algn="just">
                        <a:spcAft>
                          <a:spcPts val="0"/>
                        </a:spcAft>
                      </a:pPr>
                      <a:r>
                        <a:rPr lang="en-GB" sz="1400" dirty="0">
                          <a:effectLst/>
                          <a:latin typeface="Arial" panose="020B0604020202020204" pitchFamily="34" charset="0"/>
                          <a:cs typeface="Arial" panose="020B0604020202020204" pitchFamily="34" charset="0"/>
                        </a:rPr>
                        <a:t>US Patent awards</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105</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144</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sym typeface="Wingdings" panose="05000000000000000000" pitchFamily="2" charset="2"/>
                        </a:rPr>
                        <a:t></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9787551"/>
                  </a:ext>
                </a:extLst>
              </a:tr>
              <a:tr h="328820">
                <a:tc>
                  <a:txBody>
                    <a:bodyPr/>
                    <a:lstStyle/>
                    <a:p>
                      <a:pPr algn="just">
                        <a:spcAft>
                          <a:spcPts val="0"/>
                        </a:spcAft>
                      </a:pPr>
                      <a:r>
                        <a:rPr lang="en-GB" sz="1400" dirty="0">
                          <a:effectLst/>
                          <a:latin typeface="Arial" panose="020B0604020202020204" pitchFamily="34" charset="0"/>
                          <a:cs typeface="Arial" panose="020B0604020202020204" pitchFamily="34" charset="0"/>
                        </a:rPr>
                        <a:t>Patent Cooperation Treaty applications</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n.a.</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442</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3229087"/>
                  </a:ext>
                </a:extLst>
              </a:tr>
              <a:tr h="328820">
                <a:tc>
                  <a:txBody>
                    <a:bodyPr/>
                    <a:lstStyle/>
                    <a:p>
                      <a:pPr algn="just">
                        <a:spcAft>
                          <a:spcPts val="0"/>
                        </a:spcAft>
                      </a:pPr>
                      <a:r>
                        <a:rPr lang="en-GB" sz="1400" dirty="0">
                          <a:effectLst/>
                          <a:latin typeface="Arial" panose="020B0604020202020204" pitchFamily="34" charset="0"/>
                          <a:cs typeface="Arial" panose="020B0604020202020204" pitchFamily="34" charset="0"/>
                        </a:rPr>
                        <a:t>Trademark applications (ZA resident)</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7 051</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19 522</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solidFill>
                            <a:srgbClr val="00B050"/>
                          </a:solidFill>
                          <a:effectLst/>
                          <a:latin typeface="Arial" panose="020B0604020202020204" pitchFamily="34" charset="0"/>
                          <a:cs typeface="Arial" panose="020B0604020202020204" pitchFamily="34" charset="0"/>
                          <a:sym typeface="Wingdings" panose="05000000000000000000" pitchFamily="2" charset="2"/>
                        </a:rPr>
                        <a:t></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8364280"/>
                  </a:ext>
                </a:extLst>
              </a:tr>
              <a:tr h="328820">
                <a:tc>
                  <a:txBody>
                    <a:bodyPr/>
                    <a:lstStyle/>
                    <a:p>
                      <a:pPr algn="just">
                        <a:spcAft>
                          <a:spcPts val="0"/>
                        </a:spcAft>
                      </a:pPr>
                      <a:r>
                        <a:rPr lang="en-GB" sz="1400" dirty="0">
                          <a:effectLst/>
                          <a:latin typeface="Arial" panose="020B0604020202020204" pitchFamily="34" charset="0"/>
                          <a:cs typeface="Arial" panose="020B0604020202020204" pitchFamily="34" charset="0"/>
                        </a:rPr>
                        <a:t>Trademark applications (ZA abroad)</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11</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5 694</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solidFill>
                            <a:srgbClr val="00B050"/>
                          </a:solidFill>
                          <a:effectLst/>
                          <a:latin typeface="Arial" panose="020B0604020202020204" pitchFamily="34" charset="0"/>
                          <a:cs typeface="Arial" panose="020B0604020202020204" pitchFamily="34" charset="0"/>
                          <a:sym typeface="Wingdings" panose="05000000000000000000" pitchFamily="2" charset="2"/>
                        </a:rPr>
                        <a:t></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9267959"/>
                  </a:ext>
                </a:extLst>
              </a:tr>
              <a:tr h="328820">
                <a:tc>
                  <a:txBody>
                    <a:bodyPr/>
                    <a:lstStyle/>
                    <a:p>
                      <a:pPr algn="just">
                        <a:spcAft>
                          <a:spcPts val="0"/>
                        </a:spcAft>
                      </a:pPr>
                      <a:r>
                        <a:rPr lang="en-GB" sz="1400" dirty="0">
                          <a:effectLst/>
                          <a:latin typeface="Arial" panose="020B0604020202020204" pitchFamily="34" charset="0"/>
                          <a:cs typeface="Arial" panose="020B0604020202020204" pitchFamily="34" charset="0"/>
                        </a:rPr>
                        <a:t>Plant cultivars in force, world share %; rank</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n.a.</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2710;2,6;8</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899770" rtl="0" eaLnBrk="1" fontAlgn="auto" latinLnBrk="0" hangingPunct="1">
                        <a:lnSpc>
                          <a:spcPct val="100000"/>
                        </a:lnSpc>
                        <a:spcBef>
                          <a:spcPts val="0"/>
                        </a:spcBef>
                        <a:spcAft>
                          <a:spcPts val="0"/>
                        </a:spcAft>
                        <a:buClrTx/>
                        <a:buSzTx/>
                        <a:buFontTx/>
                        <a:buNone/>
                        <a:tabLst/>
                        <a:defRPr/>
                      </a:pPr>
                      <a:r>
                        <a:rPr lang="en-GB" sz="1400" dirty="0">
                          <a:solidFill>
                            <a:srgbClr val="FF0000"/>
                          </a:solidFill>
                          <a:effectLst/>
                          <a:latin typeface="Arial" panose="020B0604020202020204" pitchFamily="34" charset="0"/>
                          <a:cs typeface="Arial" panose="020B0604020202020204" pitchFamily="34" charset="0"/>
                          <a:sym typeface="Wingdings" panose="05000000000000000000" pitchFamily="2" charset="2"/>
                        </a:rPr>
                        <a:t></a:t>
                      </a:r>
                      <a:endParaRPr lang="en-ZA" sz="1400" dirty="0">
                        <a:solidFill>
                          <a:srgbClr val="FF0000"/>
                        </a:solidFill>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9824796"/>
                  </a:ext>
                </a:extLst>
              </a:tr>
              <a:tr h="328820">
                <a:tc>
                  <a:txBody>
                    <a:bodyPr/>
                    <a:lstStyle/>
                    <a:p>
                      <a:pPr algn="just">
                        <a:spcAft>
                          <a:spcPts val="0"/>
                        </a:spcAft>
                      </a:pPr>
                      <a:r>
                        <a:rPr lang="en-GB" sz="1400" dirty="0">
                          <a:effectLst/>
                          <a:latin typeface="Arial" panose="020B0604020202020204" pitchFamily="34" charset="0"/>
                          <a:cs typeface="Arial" panose="020B0604020202020204" pitchFamily="34" charset="0"/>
                        </a:rPr>
                        <a:t>Sales of innovative products (2002/4); (2005/7) bn</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177</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370</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solidFill>
                            <a:srgbClr val="00B050"/>
                          </a:solidFill>
                          <a:effectLst/>
                          <a:latin typeface="Arial" panose="020B0604020202020204" pitchFamily="34" charset="0"/>
                          <a:cs typeface="Arial" panose="020B0604020202020204" pitchFamily="34" charset="0"/>
                          <a:sym typeface="Wingdings" panose="05000000000000000000" pitchFamily="2" charset="2"/>
                        </a:rPr>
                        <a:t></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3880792"/>
                  </a:ext>
                </a:extLst>
              </a:tr>
              <a:tr h="328820">
                <a:tc>
                  <a:txBody>
                    <a:bodyPr/>
                    <a:lstStyle/>
                    <a:p>
                      <a:pPr algn="just">
                        <a:spcAft>
                          <a:spcPts val="0"/>
                        </a:spcAft>
                      </a:pPr>
                      <a:r>
                        <a:rPr lang="en-GB" sz="1400" dirty="0">
                          <a:effectLst/>
                          <a:latin typeface="Arial" panose="020B0604020202020204" pitchFamily="34" charset="0"/>
                          <a:cs typeface="Arial" panose="020B0604020202020204" pitchFamily="34" charset="0"/>
                        </a:rPr>
                        <a:t>High technology exports % of total exports****</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5</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6</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sym typeface="Wingdings" panose="05000000000000000000" pitchFamily="2" charset="2"/>
                        </a:rPr>
                        <a:t></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4271547"/>
                  </a:ext>
                </a:extLst>
              </a:tr>
              <a:tr h="328820">
                <a:tc>
                  <a:txBody>
                    <a:bodyPr/>
                    <a:lstStyle/>
                    <a:p>
                      <a:pPr algn="just">
                        <a:spcAft>
                          <a:spcPts val="0"/>
                        </a:spcAft>
                      </a:pPr>
                      <a:r>
                        <a:rPr lang="en-GB" sz="1400" dirty="0">
                          <a:effectLst/>
                          <a:latin typeface="Arial" panose="020B0604020202020204" pitchFamily="34" charset="0"/>
                          <a:cs typeface="Arial" panose="020B0604020202020204" pitchFamily="34" charset="0"/>
                        </a:rPr>
                        <a:t>GCI; Basic requirements; Innovation </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n.a.</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56; 89; 37</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899770" rtl="0" eaLnBrk="1" fontAlgn="auto" latinLnBrk="0" hangingPunct="1">
                        <a:lnSpc>
                          <a:spcPct val="100000"/>
                        </a:lnSpc>
                        <a:spcBef>
                          <a:spcPts val="0"/>
                        </a:spcBef>
                        <a:spcAft>
                          <a:spcPts val="0"/>
                        </a:spcAft>
                        <a:buClrTx/>
                        <a:buSzTx/>
                        <a:buFontTx/>
                        <a:buNone/>
                        <a:tabLst/>
                        <a:defRPr/>
                      </a:pPr>
                      <a:r>
                        <a:rPr lang="en-GB" sz="1400" dirty="0">
                          <a:solidFill>
                            <a:srgbClr val="FF0000"/>
                          </a:solidFill>
                          <a:effectLst/>
                          <a:latin typeface="Arial" panose="020B0604020202020204" pitchFamily="34" charset="0"/>
                          <a:cs typeface="Arial" panose="020B0604020202020204" pitchFamily="34" charset="0"/>
                          <a:sym typeface="Wingdings" panose="05000000000000000000" pitchFamily="2" charset="2"/>
                        </a:rPr>
                        <a:t></a:t>
                      </a:r>
                      <a:endParaRPr lang="en-ZA" sz="1400" dirty="0">
                        <a:solidFill>
                          <a:srgbClr val="FF0000"/>
                        </a:solidFill>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8924235"/>
                  </a:ext>
                </a:extLst>
              </a:tr>
              <a:tr h="328820">
                <a:tc>
                  <a:txBody>
                    <a:bodyPr/>
                    <a:lstStyle/>
                    <a:p>
                      <a:pPr algn="just">
                        <a:spcAft>
                          <a:spcPts val="0"/>
                        </a:spcAft>
                      </a:pPr>
                      <a:r>
                        <a:rPr lang="en-GB" sz="1400" dirty="0">
                          <a:effectLst/>
                          <a:latin typeface="Arial" panose="020B0604020202020204" pitchFamily="34" charset="0"/>
                          <a:cs typeface="Arial" panose="020B0604020202020204" pitchFamily="34" charset="0"/>
                        </a:rPr>
                        <a:t>GII</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n.a.</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GB" sz="1400" dirty="0">
                          <a:effectLst/>
                          <a:latin typeface="Arial" panose="020B0604020202020204" pitchFamily="34" charset="0"/>
                          <a:cs typeface="Arial" panose="020B0604020202020204" pitchFamily="34" charset="0"/>
                        </a:rPr>
                        <a:t>60</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899770" rtl="0" eaLnBrk="1" fontAlgn="auto" latinLnBrk="0" hangingPunct="1">
                        <a:lnSpc>
                          <a:spcPct val="100000"/>
                        </a:lnSpc>
                        <a:spcBef>
                          <a:spcPts val="0"/>
                        </a:spcBef>
                        <a:spcAft>
                          <a:spcPts val="0"/>
                        </a:spcAft>
                        <a:buClrTx/>
                        <a:buSzTx/>
                        <a:buFontTx/>
                        <a:buNone/>
                        <a:tabLst/>
                        <a:defRPr/>
                      </a:pPr>
                      <a:r>
                        <a:rPr lang="en-GB" sz="1400" dirty="0">
                          <a:solidFill>
                            <a:srgbClr val="FF0000"/>
                          </a:solidFill>
                          <a:effectLst/>
                          <a:latin typeface="Arial" panose="020B0604020202020204" pitchFamily="34" charset="0"/>
                          <a:cs typeface="Arial" panose="020B0604020202020204" pitchFamily="34" charset="0"/>
                          <a:sym typeface="Wingdings" panose="05000000000000000000" pitchFamily="2" charset="2"/>
                        </a:rPr>
                        <a:t></a:t>
                      </a:r>
                      <a:endParaRPr lang="en-ZA" sz="1400" dirty="0">
                        <a:solidFill>
                          <a:srgbClr val="FF0000"/>
                        </a:solidFill>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204736"/>
                  </a:ext>
                </a:extLst>
              </a:tr>
            </a:tbl>
          </a:graphicData>
        </a:graphic>
      </p:graphicFrame>
      <p:sp>
        <p:nvSpPr>
          <p:cNvPr id="7" name="Title 6">
            <a:extLst>
              <a:ext uri="{FF2B5EF4-FFF2-40B4-BE49-F238E27FC236}">
                <a16:creationId xmlns:a16="http://schemas.microsoft.com/office/drawing/2014/main" id="{E1431AF2-B111-4D09-B101-C58BBEE9DCA2}"/>
              </a:ext>
            </a:extLst>
          </p:cNvPr>
          <p:cNvSpPr>
            <a:spLocks noGrp="1"/>
          </p:cNvSpPr>
          <p:nvPr>
            <p:ph type="title"/>
          </p:nvPr>
        </p:nvSpPr>
        <p:spPr>
          <a:xfrm>
            <a:off x="1031772" y="0"/>
            <a:ext cx="7572535" cy="456685"/>
          </a:xfrm>
        </p:spPr>
        <p:txBody>
          <a:bodyPr>
            <a:noAutofit/>
          </a:bodyPr>
          <a:lstStyle/>
          <a:p>
            <a:pPr algn="r"/>
            <a:r>
              <a:rPr lang="en-US" sz="3600" b="1" dirty="0"/>
              <a:t>NSI scientific output </a:t>
            </a:r>
            <a:br>
              <a:rPr lang="en-US" sz="3600" b="1" dirty="0"/>
            </a:br>
            <a:r>
              <a:rPr lang="en-US" sz="3600" b="1" dirty="0"/>
              <a:t>performance (1996- 2016)</a:t>
            </a:r>
            <a:endParaRPr lang="en-US" sz="3600" dirty="0"/>
          </a:p>
        </p:txBody>
      </p:sp>
      <p:sp>
        <p:nvSpPr>
          <p:cNvPr id="6" name="Slide Number Placeholder 5">
            <a:extLst>
              <a:ext uri="{FF2B5EF4-FFF2-40B4-BE49-F238E27FC236}">
                <a16:creationId xmlns:a16="http://schemas.microsoft.com/office/drawing/2014/main" id="{E046DD36-C9C8-4DD5-ADC2-459C9AEAE8C9}"/>
              </a:ext>
            </a:extLst>
          </p:cNvPr>
          <p:cNvSpPr txBox="1">
            <a:spLocks/>
          </p:cNvSpPr>
          <p:nvPr/>
        </p:nvSpPr>
        <p:spPr>
          <a:xfrm>
            <a:off x="6295132" y="6404616"/>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9</a:t>
            </a:fld>
            <a:endParaRPr lang="en-US" dirty="0"/>
          </a:p>
        </p:txBody>
      </p:sp>
    </p:spTree>
    <p:extLst>
      <p:ext uri="{BB962C8B-B14F-4D97-AF65-F5344CB8AC3E}">
        <p14:creationId xmlns:p14="http://schemas.microsoft.com/office/powerpoint/2010/main" val="325691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a:extLst>
              <a:ext uri="{FF2B5EF4-FFF2-40B4-BE49-F238E27FC236}">
                <a16:creationId xmlns:a16="http://schemas.microsoft.com/office/drawing/2014/main" id="{07959D67-B0BD-4066-A624-E595C49875E3}"/>
              </a:ext>
            </a:extLst>
          </p:cNvPr>
          <p:cNvSpPr>
            <a:spLocks noGrp="1" noChangeArrowheads="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28FE030D-90B3-4ED7-9F64-C64AE8C91E8F}" type="slidenum">
              <a:rPr lang="en-US" altLang="en-US" sz="1197">
                <a:solidFill>
                  <a:srgbClr val="898989"/>
                </a:solidFill>
              </a:rPr>
              <a:pPr>
                <a:spcBef>
                  <a:spcPct val="0"/>
                </a:spcBef>
                <a:buClrTx/>
                <a:buFontTx/>
                <a:buNone/>
              </a:pPr>
              <a:t>10</a:t>
            </a:fld>
            <a:endParaRPr lang="en-US" altLang="en-US" sz="1197" dirty="0">
              <a:solidFill>
                <a:srgbClr val="898989"/>
              </a:solidFill>
            </a:endParaRPr>
          </a:p>
        </p:txBody>
      </p:sp>
      <p:sp>
        <p:nvSpPr>
          <p:cNvPr id="12291" name="TextBox 28">
            <a:extLst>
              <a:ext uri="{FF2B5EF4-FFF2-40B4-BE49-F238E27FC236}">
                <a16:creationId xmlns:a16="http://schemas.microsoft.com/office/drawing/2014/main" id="{6EB585D4-0B1B-458F-8052-C9AAD3D4169B}"/>
              </a:ext>
            </a:extLst>
          </p:cNvPr>
          <p:cNvSpPr txBox="1">
            <a:spLocks noChangeArrowheads="1"/>
          </p:cNvSpPr>
          <p:nvPr/>
        </p:nvSpPr>
        <p:spPr bwMode="auto">
          <a:xfrm>
            <a:off x="7480813" y="5683031"/>
            <a:ext cx="123510" cy="367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36403"/>
              </a:buClr>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E66B1"/>
              </a:buClr>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0E66B1"/>
              </a:buClr>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ClrTx/>
              <a:buFontTx/>
              <a:buNone/>
            </a:pPr>
            <a:endParaRPr lang="en-US" altLang="en-US" sz="1795" dirty="0"/>
          </a:p>
        </p:txBody>
      </p:sp>
      <p:sp>
        <p:nvSpPr>
          <p:cNvPr id="12292" name="Content Placeholder 2">
            <a:extLst>
              <a:ext uri="{FF2B5EF4-FFF2-40B4-BE49-F238E27FC236}">
                <a16:creationId xmlns:a16="http://schemas.microsoft.com/office/drawing/2014/main" id="{5A72EDD0-FFA5-4438-93DB-F5ED84BFEEC4}"/>
              </a:ext>
            </a:extLst>
          </p:cNvPr>
          <p:cNvSpPr>
            <a:spLocks noGrp="1"/>
          </p:cNvSpPr>
          <p:nvPr/>
        </p:nvSpPr>
        <p:spPr bwMode="auto">
          <a:xfrm>
            <a:off x="250723" y="1091382"/>
            <a:ext cx="8642553" cy="574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36403"/>
              </a:buClr>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E66B1"/>
              </a:buClr>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0E66B1"/>
              </a:buClr>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ts val="0"/>
              </a:spcBef>
              <a:buFont typeface="Wingdings" panose="05000000000000000000" pitchFamily="2" charset="2"/>
              <a:buChar char="§"/>
            </a:pPr>
            <a:r>
              <a:rPr lang="en-US" altLang="en-US" sz="2394" dirty="0"/>
              <a:t>Agriculture and Agro-processing</a:t>
            </a:r>
          </a:p>
          <a:p>
            <a:pPr>
              <a:spcBef>
                <a:spcPts val="0"/>
              </a:spcBef>
              <a:buFont typeface="Wingdings" panose="05000000000000000000" pitchFamily="2" charset="2"/>
              <a:buChar char="§"/>
            </a:pPr>
            <a:endParaRPr lang="en-US" altLang="en-US" sz="2394" dirty="0"/>
          </a:p>
          <a:p>
            <a:pPr>
              <a:spcBef>
                <a:spcPts val="0"/>
              </a:spcBef>
              <a:buFont typeface="Wingdings" panose="05000000000000000000" pitchFamily="2" charset="2"/>
              <a:buChar char="§"/>
            </a:pPr>
            <a:r>
              <a:rPr lang="en-US" altLang="en-US" sz="2394" dirty="0"/>
              <a:t>Energy</a:t>
            </a:r>
          </a:p>
          <a:p>
            <a:pPr lvl="1">
              <a:spcBef>
                <a:spcPts val="0"/>
              </a:spcBef>
              <a:buFont typeface="Wingdings" panose="05000000000000000000" pitchFamily="2" charset="2"/>
              <a:buChar char="§"/>
            </a:pPr>
            <a:r>
              <a:rPr lang="en-US" altLang="en-US" sz="1995" dirty="0">
                <a:solidFill>
                  <a:schemeClr val="tx1"/>
                </a:solidFill>
              </a:rPr>
              <a:t>Hydrogen  Lithium ion Battery, Solar, PV</a:t>
            </a:r>
          </a:p>
          <a:p>
            <a:pPr lvl="1">
              <a:spcBef>
                <a:spcPts val="0"/>
              </a:spcBef>
              <a:buFont typeface="Wingdings" panose="05000000000000000000" pitchFamily="2" charset="2"/>
              <a:buChar char="§"/>
            </a:pPr>
            <a:endParaRPr lang="en-US" altLang="en-US" sz="1995" dirty="0">
              <a:solidFill>
                <a:schemeClr val="tx1"/>
              </a:solidFill>
            </a:endParaRPr>
          </a:p>
          <a:p>
            <a:pPr>
              <a:spcBef>
                <a:spcPts val="0"/>
              </a:spcBef>
              <a:buFont typeface="Wingdings" panose="05000000000000000000" pitchFamily="2" charset="2"/>
              <a:buChar char="§"/>
            </a:pPr>
            <a:r>
              <a:rPr lang="en-US" altLang="en-US" sz="2394" dirty="0"/>
              <a:t>Green economy</a:t>
            </a:r>
          </a:p>
          <a:p>
            <a:pPr>
              <a:spcBef>
                <a:spcPts val="0"/>
              </a:spcBef>
              <a:buFont typeface="Wingdings" panose="05000000000000000000" pitchFamily="2" charset="2"/>
              <a:buChar char="§"/>
            </a:pPr>
            <a:endParaRPr lang="en-US" altLang="en-US" sz="2394" dirty="0"/>
          </a:p>
          <a:p>
            <a:pPr>
              <a:spcBef>
                <a:spcPts val="0"/>
              </a:spcBef>
              <a:buFont typeface="Wingdings" panose="05000000000000000000" pitchFamily="2" charset="2"/>
              <a:buChar char="§"/>
            </a:pPr>
            <a:r>
              <a:rPr lang="en-US" altLang="en-US" sz="2394" dirty="0"/>
              <a:t>Health </a:t>
            </a:r>
          </a:p>
          <a:p>
            <a:pPr>
              <a:spcBef>
                <a:spcPts val="0"/>
              </a:spcBef>
              <a:buFont typeface="Wingdings" panose="05000000000000000000" pitchFamily="2" charset="2"/>
              <a:buChar char="§"/>
            </a:pPr>
            <a:endParaRPr lang="en-US" altLang="en-US" sz="2394" dirty="0"/>
          </a:p>
          <a:p>
            <a:pPr>
              <a:spcBef>
                <a:spcPts val="0"/>
              </a:spcBef>
              <a:buFont typeface="Wingdings" panose="05000000000000000000" pitchFamily="2" charset="2"/>
              <a:buChar char="§"/>
            </a:pPr>
            <a:r>
              <a:rPr lang="en-US" altLang="en-US" sz="2394" dirty="0"/>
              <a:t>Manufacturing</a:t>
            </a:r>
          </a:p>
          <a:p>
            <a:pPr>
              <a:spcBef>
                <a:spcPts val="0"/>
              </a:spcBef>
              <a:buFont typeface="Wingdings" panose="05000000000000000000" pitchFamily="2" charset="2"/>
              <a:buChar char="§"/>
            </a:pPr>
            <a:endParaRPr lang="en-US" altLang="en-US" sz="2394" dirty="0"/>
          </a:p>
          <a:p>
            <a:pPr>
              <a:spcBef>
                <a:spcPts val="0"/>
              </a:spcBef>
              <a:buFont typeface="Wingdings" panose="05000000000000000000" pitchFamily="2" charset="2"/>
              <a:buChar char="§"/>
            </a:pPr>
            <a:r>
              <a:rPr lang="en-US" altLang="en-US" sz="2394" dirty="0"/>
              <a:t>Mining and Mineral beneficiation</a:t>
            </a:r>
          </a:p>
          <a:p>
            <a:pPr>
              <a:spcBef>
                <a:spcPts val="0"/>
              </a:spcBef>
              <a:buFont typeface="Wingdings" panose="05000000000000000000" pitchFamily="2" charset="2"/>
              <a:buChar char="§"/>
            </a:pPr>
            <a:endParaRPr lang="en-US" altLang="en-US" sz="2394" dirty="0"/>
          </a:p>
          <a:p>
            <a:pPr>
              <a:spcBef>
                <a:spcPts val="0"/>
              </a:spcBef>
              <a:buFont typeface="Wingdings" panose="05000000000000000000" pitchFamily="2" charset="2"/>
              <a:buChar char="§"/>
            </a:pPr>
            <a:r>
              <a:rPr lang="en-US" altLang="en-US" sz="2394" dirty="0"/>
              <a:t>Space </a:t>
            </a:r>
          </a:p>
          <a:p>
            <a:pPr>
              <a:spcBef>
                <a:spcPts val="0"/>
              </a:spcBef>
              <a:buFont typeface="Wingdings" panose="05000000000000000000" pitchFamily="2" charset="2"/>
              <a:buChar char="§"/>
            </a:pPr>
            <a:endParaRPr lang="en-US" altLang="en-US" sz="2394" dirty="0"/>
          </a:p>
          <a:p>
            <a:pPr>
              <a:spcBef>
                <a:spcPts val="0"/>
              </a:spcBef>
              <a:buFont typeface="Wingdings" panose="05000000000000000000" pitchFamily="2" charset="2"/>
              <a:buChar char="§"/>
            </a:pPr>
            <a:r>
              <a:rPr lang="en-US" altLang="en-US" sz="2394" dirty="0"/>
              <a:t>Water, Waste and the Circular Economy</a:t>
            </a:r>
          </a:p>
        </p:txBody>
      </p:sp>
      <p:sp>
        <p:nvSpPr>
          <p:cNvPr id="17" name="Title 1">
            <a:extLst>
              <a:ext uri="{FF2B5EF4-FFF2-40B4-BE49-F238E27FC236}">
                <a16:creationId xmlns:a16="http://schemas.microsoft.com/office/drawing/2014/main" id="{BF7030CC-08FD-824F-AB1C-11056902D466}"/>
              </a:ext>
            </a:extLst>
          </p:cNvPr>
          <p:cNvSpPr>
            <a:spLocks noGrp="1"/>
          </p:cNvSpPr>
          <p:nvPr/>
        </p:nvSpPr>
        <p:spPr bwMode="auto">
          <a:xfrm>
            <a:off x="-201561" y="152157"/>
            <a:ext cx="8881635" cy="604692"/>
          </a:xfrm>
          <a:prstGeom prst="rect">
            <a:avLst/>
          </a:prstGeom>
          <a:noFill/>
          <a:ln w="9525">
            <a:noFill/>
            <a:miter lim="800000"/>
            <a:headEnd/>
            <a:tailEnd/>
          </a:ln>
        </p:spPr>
        <p:txBody>
          <a:bodyPr anchor="ctr"/>
          <a:lstStyle>
            <a:lvl1pPr algn="l" defTabSz="457200" rtl="0" eaLnBrk="0" fontAlgn="base" hangingPunct="0">
              <a:spcBef>
                <a:spcPct val="0"/>
              </a:spcBef>
              <a:spcAft>
                <a:spcPct val="0"/>
              </a:spcAft>
              <a:defRPr sz="4400" b="1" kern="1200">
                <a:solidFill>
                  <a:srgbClr val="F36403"/>
                </a:solidFill>
                <a:latin typeface="Arial"/>
                <a:ea typeface="+mj-ea"/>
                <a:cs typeface="Arial"/>
              </a:defRPr>
            </a:lvl1pPr>
            <a:lvl2pPr algn="l" defTabSz="457200" rtl="0" eaLnBrk="0" fontAlgn="base" hangingPunct="0">
              <a:spcBef>
                <a:spcPct val="0"/>
              </a:spcBef>
              <a:spcAft>
                <a:spcPct val="0"/>
              </a:spcAft>
              <a:defRPr sz="4400" b="1">
                <a:solidFill>
                  <a:srgbClr val="F36403"/>
                </a:solidFill>
                <a:latin typeface="Arial" pitchFamily="34" charset="0"/>
                <a:cs typeface="Arial" pitchFamily="34" charset="0"/>
              </a:defRPr>
            </a:lvl2pPr>
            <a:lvl3pPr algn="l" defTabSz="457200" rtl="0" eaLnBrk="0" fontAlgn="base" hangingPunct="0">
              <a:spcBef>
                <a:spcPct val="0"/>
              </a:spcBef>
              <a:spcAft>
                <a:spcPct val="0"/>
              </a:spcAft>
              <a:defRPr sz="4400" b="1">
                <a:solidFill>
                  <a:srgbClr val="F36403"/>
                </a:solidFill>
                <a:latin typeface="Arial" pitchFamily="34" charset="0"/>
                <a:cs typeface="Arial" pitchFamily="34" charset="0"/>
              </a:defRPr>
            </a:lvl3pPr>
            <a:lvl4pPr algn="l" defTabSz="457200" rtl="0" eaLnBrk="0" fontAlgn="base" hangingPunct="0">
              <a:spcBef>
                <a:spcPct val="0"/>
              </a:spcBef>
              <a:spcAft>
                <a:spcPct val="0"/>
              </a:spcAft>
              <a:defRPr sz="4400" b="1">
                <a:solidFill>
                  <a:srgbClr val="F36403"/>
                </a:solidFill>
                <a:latin typeface="Arial" pitchFamily="34" charset="0"/>
                <a:cs typeface="Arial" pitchFamily="34" charset="0"/>
              </a:defRPr>
            </a:lvl4pPr>
            <a:lvl5pPr algn="l" defTabSz="457200" rtl="0" eaLnBrk="0" fontAlgn="base" hangingPunct="0">
              <a:spcBef>
                <a:spcPct val="0"/>
              </a:spcBef>
              <a:spcAft>
                <a:spcPct val="0"/>
              </a:spcAft>
              <a:defRPr sz="4400" b="1">
                <a:solidFill>
                  <a:srgbClr val="F36403"/>
                </a:solidFill>
                <a:latin typeface="Arial" pitchFamily="34" charset="0"/>
                <a:cs typeface="Arial" pitchFamily="34" charset="0"/>
              </a:defRPr>
            </a:lvl5pPr>
            <a:lvl6pPr marL="457200" algn="l" defTabSz="457200" rtl="0" fontAlgn="base">
              <a:spcBef>
                <a:spcPct val="0"/>
              </a:spcBef>
              <a:spcAft>
                <a:spcPct val="0"/>
              </a:spcAft>
              <a:defRPr b="1">
                <a:solidFill>
                  <a:srgbClr val="F36403"/>
                </a:solidFill>
                <a:latin typeface="Arial" pitchFamily="34" charset="0"/>
                <a:cs typeface="Arial" pitchFamily="34" charset="0"/>
              </a:defRPr>
            </a:lvl6pPr>
            <a:lvl7pPr marL="914400" algn="l" defTabSz="457200" rtl="0" fontAlgn="base">
              <a:spcBef>
                <a:spcPct val="0"/>
              </a:spcBef>
              <a:spcAft>
                <a:spcPct val="0"/>
              </a:spcAft>
              <a:defRPr b="1">
                <a:solidFill>
                  <a:srgbClr val="F36403"/>
                </a:solidFill>
                <a:latin typeface="Arial" pitchFamily="34" charset="0"/>
                <a:cs typeface="Arial" pitchFamily="34" charset="0"/>
              </a:defRPr>
            </a:lvl7pPr>
            <a:lvl8pPr marL="1371600" algn="l" defTabSz="457200" rtl="0" fontAlgn="base">
              <a:spcBef>
                <a:spcPct val="0"/>
              </a:spcBef>
              <a:spcAft>
                <a:spcPct val="0"/>
              </a:spcAft>
              <a:defRPr b="1">
                <a:solidFill>
                  <a:srgbClr val="F36403"/>
                </a:solidFill>
                <a:latin typeface="Arial" pitchFamily="34" charset="0"/>
                <a:cs typeface="Arial" pitchFamily="34" charset="0"/>
              </a:defRPr>
            </a:lvl8pPr>
            <a:lvl9pPr marL="1828800" algn="l" defTabSz="457200" rtl="0" fontAlgn="base">
              <a:spcBef>
                <a:spcPct val="0"/>
              </a:spcBef>
              <a:spcAft>
                <a:spcPct val="0"/>
              </a:spcAft>
              <a:defRPr b="1">
                <a:solidFill>
                  <a:srgbClr val="F36403"/>
                </a:solidFill>
                <a:latin typeface="Arial" pitchFamily="34" charset="0"/>
                <a:cs typeface="Arial" pitchFamily="34" charset="0"/>
              </a:defRPr>
            </a:lvl9pPr>
          </a:lstStyle>
          <a:p>
            <a:pPr algn="r">
              <a:defRPr/>
            </a:pPr>
            <a:r>
              <a:rPr lang="en-US" sz="3600" dirty="0">
                <a:solidFill>
                  <a:schemeClr val="bg1"/>
                </a:solidFill>
                <a:latin typeface="Arial" panose="020B0604020202020204" pitchFamily="34" charset="0"/>
                <a:cs typeface="Arial" panose="020B0604020202020204" pitchFamily="34" charset="0"/>
              </a:rPr>
              <a:t>Which economic sectors has DSI contributed to in 2015- 2020?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659" y="0"/>
            <a:ext cx="7029341" cy="456685"/>
          </a:xfrm>
        </p:spPr>
        <p:txBody>
          <a:bodyPr>
            <a:noAutofit/>
          </a:bodyPr>
          <a:lstStyle/>
          <a:p>
            <a:pPr algn="r"/>
            <a:r>
              <a:rPr lang="en-US" sz="3600" b="1" dirty="0"/>
              <a:t>Sectoral challenges and experiences</a:t>
            </a:r>
          </a:p>
        </p:txBody>
      </p:sp>
      <p:sp>
        <p:nvSpPr>
          <p:cNvPr id="5" name="Slide Number Placeholder 5">
            <a:extLst>
              <a:ext uri="{FF2B5EF4-FFF2-40B4-BE49-F238E27FC236}">
                <a16:creationId xmlns:a16="http://schemas.microsoft.com/office/drawing/2014/main" id="{7B217EF4-A6A9-4C9A-BDCE-E9EF9CCF210D}"/>
              </a:ext>
            </a:extLst>
          </p:cNvPr>
          <p:cNvSpPr txBox="1">
            <a:spLocks/>
          </p:cNvSpPr>
          <p:nvPr/>
        </p:nvSpPr>
        <p:spPr>
          <a:xfrm>
            <a:off x="6308992" y="6404618"/>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11</a:t>
            </a:fld>
            <a:endParaRPr lang="en-US" dirty="0"/>
          </a:p>
        </p:txBody>
      </p:sp>
      <p:sp>
        <p:nvSpPr>
          <p:cNvPr id="7" name="Content Placeholder 2">
            <a:extLst>
              <a:ext uri="{FF2B5EF4-FFF2-40B4-BE49-F238E27FC236}">
                <a16:creationId xmlns:a16="http://schemas.microsoft.com/office/drawing/2014/main" id="{E518E88C-4E51-4002-AE72-7AD822BC92E8}"/>
              </a:ext>
            </a:extLst>
          </p:cNvPr>
          <p:cNvSpPr>
            <a:spLocks noGrp="1"/>
          </p:cNvSpPr>
          <p:nvPr>
            <p:ph idx="1"/>
          </p:nvPr>
        </p:nvSpPr>
        <p:spPr>
          <a:xfrm>
            <a:off x="123627" y="1177925"/>
            <a:ext cx="8928564" cy="5316538"/>
          </a:xfrm>
        </p:spPr>
        <p:txBody>
          <a:bodyPr>
            <a:normAutofit fontScale="85000" lnSpcReduction="20000"/>
          </a:bodyPr>
          <a:lstStyle/>
          <a:p>
            <a:pPr>
              <a:buFont typeface="Wingdings" panose="05000000000000000000" pitchFamily="2" charset="2"/>
              <a:buChar char="§"/>
            </a:pPr>
            <a:r>
              <a:rPr lang="en-ZA" altLang="en-US" sz="2400" dirty="0">
                <a:solidFill>
                  <a:schemeClr val="tx1"/>
                </a:solidFill>
                <a:latin typeface="Arial" panose="020B0604020202020204" pitchFamily="34" charset="0"/>
                <a:cs typeface="Arial" panose="020B0604020202020204" pitchFamily="34" charset="0"/>
              </a:rPr>
              <a:t>Limited resources for technology deployment</a:t>
            </a:r>
          </a:p>
          <a:p>
            <a:pPr>
              <a:buFont typeface="Wingdings" panose="05000000000000000000" pitchFamily="2" charset="2"/>
              <a:buChar char="§"/>
            </a:pPr>
            <a:endParaRPr lang="en-ZA" altLang="en-US" sz="24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ZA" altLang="en-US" sz="2400" dirty="0">
                <a:solidFill>
                  <a:schemeClr val="tx1"/>
                </a:solidFill>
                <a:latin typeface="Arial" panose="020B0604020202020204" pitchFamily="34" charset="0"/>
                <a:cs typeface="Arial" panose="020B0604020202020204" pitchFamily="34" charset="0"/>
              </a:rPr>
              <a:t>Lack of coordination across the public sector</a:t>
            </a:r>
          </a:p>
          <a:p>
            <a:pPr>
              <a:buFont typeface="Wingdings" panose="05000000000000000000" pitchFamily="2" charset="2"/>
              <a:buChar char="§"/>
            </a:pPr>
            <a:endParaRPr lang="en-ZA" altLang="en-US" sz="24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ZA" altLang="en-US" sz="2400" dirty="0">
                <a:solidFill>
                  <a:schemeClr val="tx1"/>
                </a:solidFill>
                <a:latin typeface="Arial" panose="020B0604020202020204" pitchFamily="34" charset="0"/>
                <a:cs typeface="Arial" panose="020B0604020202020204" pitchFamily="34" charset="0"/>
              </a:rPr>
              <a:t>Limited private sector participation, particularly from entrepreneurs</a:t>
            </a:r>
          </a:p>
          <a:p>
            <a:pPr>
              <a:buFont typeface="Wingdings" panose="05000000000000000000" pitchFamily="2" charset="2"/>
              <a:buChar char="§"/>
            </a:pPr>
            <a:endParaRPr lang="en-ZA" altLang="en-US" sz="24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ZA" altLang="en-US" sz="2400" dirty="0">
                <a:solidFill>
                  <a:schemeClr val="tx1"/>
                </a:solidFill>
                <a:latin typeface="Arial" panose="020B0604020202020204" pitchFamily="34" charset="0"/>
                <a:cs typeface="Arial" panose="020B0604020202020204" pitchFamily="34" charset="0"/>
              </a:rPr>
              <a:t>Lack of technology commercialisation skills at universities and science councils</a:t>
            </a:r>
          </a:p>
          <a:p>
            <a:pPr>
              <a:buFont typeface="Wingdings" panose="05000000000000000000" pitchFamily="2" charset="2"/>
              <a:buChar char="§"/>
            </a:pPr>
            <a:endParaRPr lang="en-ZA" altLang="en-US" sz="24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ZA" altLang="en-US" sz="2400" dirty="0">
                <a:solidFill>
                  <a:schemeClr val="tx1"/>
                </a:solidFill>
                <a:latin typeface="Arial" panose="020B0604020202020204" pitchFamily="34" charset="0"/>
                <a:cs typeface="Arial" panose="020B0604020202020204" pitchFamily="34" charset="0"/>
              </a:rPr>
              <a:t>Limited infrastructure to support technology deployment</a:t>
            </a:r>
          </a:p>
          <a:p>
            <a:pPr>
              <a:buFont typeface="Wingdings" panose="05000000000000000000" pitchFamily="2" charset="2"/>
              <a:buChar char="§"/>
            </a:pPr>
            <a:endParaRPr lang="en-ZA" altLang="en-US" sz="24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ZA" altLang="en-US" sz="2400" dirty="0">
                <a:solidFill>
                  <a:schemeClr val="tx1"/>
                </a:solidFill>
                <a:latin typeface="Arial" panose="020B0604020202020204" pitchFamily="34" charset="0"/>
                <a:cs typeface="Arial" panose="020B0604020202020204" pitchFamily="34" charset="0"/>
              </a:rPr>
              <a:t>High cost of technology development/ acquisition </a:t>
            </a:r>
          </a:p>
          <a:p>
            <a:pPr>
              <a:buFont typeface="Wingdings" panose="05000000000000000000" pitchFamily="2" charset="2"/>
              <a:buChar char="§"/>
            </a:pPr>
            <a:endParaRPr lang="en-ZA" altLang="en-US" sz="24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ZA" altLang="en-US" sz="2400" dirty="0">
                <a:solidFill>
                  <a:schemeClr val="tx1"/>
                </a:solidFill>
                <a:latin typeface="Arial" panose="020B0604020202020204" pitchFamily="34" charset="0"/>
                <a:cs typeface="Arial" panose="020B0604020202020204" pitchFamily="34" charset="0"/>
              </a:rPr>
              <a:t>Limited support for tech start-ups</a:t>
            </a:r>
          </a:p>
          <a:p>
            <a:pPr>
              <a:buFont typeface="Wingdings" panose="05000000000000000000" pitchFamily="2" charset="2"/>
              <a:buChar char="§"/>
            </a:pPr>
            <a:endParaRPr lang="en-ZA" altLang="en-US" sz="24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ZA" altLang="en-US" sz="2400" dirty="0">
                <a:solidFill>
                  <a:schemeClr val="tx1"/>
                </a:solidFill>
                <a:latin typeface="Arial" panose="020B0604020202020204" pitchFamily="34" charset="0"/>
                <a:cs typeface="Arial" panose="020B0604020202020204" pitchFamily="34" charset="0"/>
              </a:rPr>
              <a:t>Legislative barriers e.g. hydrogen not classified as a transport fuel</a:t>
            </a:r>
          </a:p>
        </p:txBody>
      </p:sp>
    </p:spTree>
    <p:extLst>
      <p:ext uri="{BB962C8B-B14F-4D97-AF65-F5344CB8AC3E}">
        <p14:creationId xmlns:p14="http://schemas.microsoft.com/office/powerpoint/2010/main" val="1118865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20C9-1853-4AB9-AC3A-61ADFADB81FD}"/>
              </a:ext>
            </a:extLst>
          </p:cNvPr>
          <p:cNvSpPr>
            <a:spLocks noGrp="1"/>
          </p:cNvSpPr>
          <p:nvPr>
            <p:ph type="title"/>
          </p:nvPr>
        </p:nvSpPr>
        <p:spPr>
          <a:xfrm>
            <a:off x="296141" y="0"/>
            <a:ext cx="8002732" cy="456685"/>
          </a:xfrm>
        </p:spPr>
        <p:txBody>
          <a:bodyPr>
            <a:noAutofit/>
          </a:bodyPr>
          <a:lstStyle/>
          <a:p>
            <a:pPr algn="r"/>
            <a:r>
              <a:rPr lang="en-ZA" sz="3600" b="1" dirty="0"/>
              <a:t>What then informs the theory </a:t>
            </a:r>
            <a:br>
              <a:rPr lang="en-ZA" sz="3600" b="1" dirty="0"/>
            </a:br>
            <a:r>
              <a:rPr lang="en-ZA" sz="3600" b="1" dirty="0"/>
              <a:t>of change?</a:t>
            </a:r>
          </a:p>
        </p:txBody>
      </p:sp>
      <p:graphicFrame>
        <p:nvGraphicFramePr>
          <p:cNvPr id="5" name="Content Placeholder 4">
            <a:extLst>
              <a:ext uri="{FF2B5EF4-FFF2-40B4-BE49-F238E27FC236}">
                <a16:creationId xmlns:a16="http://schemas.microsoft.com/office/drawing/2014/main" id="{C7716C91-72AE-4E47-80F8-E664B7883967}"/>
              </a:ext>
            </a:extLst>
          </p:cNvPr>
          <p:cNvGraphicFramePr>
            <a:graphicFrameLocks noGrp="1"/>
          </p:cNvGraphicFramePr>
          <p:nvPr>
            <p:ph idx="1"/>
            <p:extLst>
              <p:ext uri="{D42A27DB-BD31-4B8C-83A1-F6EECF244321}">
                <p14:modId xmlns:p14="http://schemas.microsoft.com/office/powerpoint/2010/main" val="1213857901"/>
              </p:ext>
            </p:extLst>
          </p:nvPr>
        </p:nvGraphicFramePr>
        <p:xfrm>
          <a:off x="55420" y="3652470"/>
          <a:ext cx="8982917" cy="3103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5">
            <a:extLst>
              <a:ext uri="{FF2B5EF4-FFF2-40B4-BE49-F238E27FC236}">
                <a16:creationId xmlns:a16="http://schemas.microsoft.com/office/drawing/2014/main" id="{68A48A75-3BA6-4B08-A4D0-3E5DB40D9E26}"/>
              </a:ext>
            </a:extLst>
          </p:cNvPr>
          <p:cNvSpPr txBox="1">
            <a:spLocks/>
          </p:cNvSpPr>
          <p:nvPr/>
        </p:nvSpPr>
        <p:spPr>
          <a:xfrm>
            <a:off x="6239717" y="6390763"/>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12</a:t>
            </a:fld>
            <a:endParaRPr lang="en-US" dirty="0"/>
          </a:p>
        </p:txBody>
      </p:sp>
      <p:sp>
        <p:nvSpPr>
          <p:cNvPr id="3" name="Oval 2">
            <a:extLst>
              <a:ext uri="{FF2B5EF4-FFF2-40B4-BE49-F238E27FC236}">
                <a16:creationId xmlns:a16="http://schemas.microsoft.com/office/drawing/2014/main" id="{08C0D3E3-B33C-47E2-A5EF-E903D5813FE6}"/>
              </a:ext>
            </a:extLst>
          </p:cNvPr>
          <p:cNvSpPr/>
          <p:nvPr/>
        </p:nvSpPr>
        <p:spPr>
          <a:xfrm>
            <a:off x="928255" y="1047195"/>
            <a:ext cx="7370618" cy="117138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Enabling South Africa’s sustainable and inclusive development in the face of rapid technological change and innovation</a:t>
            </a:r>
          </a:p>
        </p:txBody>
      </p:sp>
      <p:sp>
        <p:nvSpPr>
          <p:cNvPr id="6" name="Arrow: Up 5">
            <a:extLst>
              <a:ext uri="{FF2B5EF4-FFF2-40B4-BE49-F238E27FC236}">
                <a16:creationId xmlns:a16="http://schemas.microsoft.com/office/drawing/2014/main" id="{EAD5AC50-A8AB-44B7-8784-CDCEFEC59876}"/>
              </a:ext>
            </a:extLst>
          </p:cNvPr>
          <p:cNvSpPr/>
          <p:nvPr/>
        </p:nvSpPr>
        <p:spPr>
          <a:xfrm>
            <a:off x="4247131" y="3310404"/>
            <a:ext cx="946326" cy="1018316"/>
          </a:xfrm>
          <a:prstGeom prst="up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3798F30-0344-4122-93FA-FBA561A76ECD}"/>
              </a:ext>
            </a:extLst>
          </p:cNvPr>
          <p:cNvSpPr txBox="1"/>
          <p:nvPr/>
        </p:nvSpPr>
        <p:spPr>
          <a:xfrm>
            <a:off x="2670268" y="2940284"/>
            <a:ext cx="4336026" cy="338554"/>
          </a:xfrm>
          <a:prstGeom prst="rect">
            <a:avLst/>
          </a:prstGeom>
          <a:solidFill>
            <a:schemeClr val="accent6">
              <a:lumMod val="60000"/>
              <a:lumOff val="40000"/>
            </a:schemeClr>
          </a:solidFill>
        </p:spPr>
        <p:txBody>
          <a:bodyPr wrap="square" rtlCol="0">
            <a:spAutoFit/>
          </a:bodyPr>
          <a:lstStyle/>
          <a:p>
            <a:pPr algn="ctr"/>
            <a:r>
              <a:rPr lang="en-US" sz="1600" b="1" dirty="0">
                <a:latin typeface="Arial" panose="020B0604020202020204" pitchFamily="34" charset="0"/>
                <a:cs typeface="Arial" panose="020B0604020202020204" pitchFamily="34" charset="0"/>
              </a:rPr>
              <a:t>White Paper 2019</a:t>
            </a:r>
          </a:p>
        </p:txBody>
      </p:sp>
      <p:sp>
        <p:nvSpPr>
          <p:cNvPr id="8" name="Arrow: Up 7">
            <a:extLst>
              <a:ext uri="{FF2B5EF4-FFF2-40B4-BE49-F238E27FC236}">
                <a16:creationId xmlns:a16="http://schemas.microsoft.com/office/drawing/2014/main" id="{3912BB96-E887-4CB0-9298-D841A6C90F7C}"/>
              </a:ext>
            </a:extLst>
          </p:cNvPr>
          <p:cNvSpPr/>
          <p:nvPr/>
        </p:nvSpPr>
        <p:spPr>
          <a:xfrm>
            <a:off x="4362786" y="2290915"/>
            <a:ext cx="715017" cy="577033"/>
          </a:xfrm>
          <a:prstGeom prst="up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9389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a:extLst>
              <a:ext uri="{FF2B5EF4-FFF2-40B4-BE49-F238E27FC236}">
                <a16:creationId xmlns:a16="http://schemas.microsoft.com/office/drawing/2014/main" id="{0689940C-0E08-425A-991B-88A9E8184F7A}"/>
              </a:ext>
            </a:extLst>
          </p:cNvPr>
          <p:cNvSpPr>
            <a:spLocks noGrp="1"/>
          </p:cNvSpPr>
          <p:nvPr>
            <p:ph type="title"/>
          </p:nvPr>
        </p:nvSpPr>
        <p:spPr>
          <a:xfrm>
            <a:off x="628650" y="0"/>
            <a:ext cx="7966334" cy="456685"/>
          </a:xfrm>
        </p:spPr>
        <p:txBody>
          <a:bodyPr>
            <a:noAutofit/>
          </a:bodyPr>
          <a:lstStyle/>
          <a:p>
            <a:pPr algn="r">
              <a:tabLst>
                <a:tab pos="2600158" algn="l"/>
              </a:tabLst>
              <a:defRPr/>
            </a:pPr>
            <a:r>
              <a:rPr lang="en-GB" altLang="en-US" sz="3600" b="1" dirty="0"/>
              <a:t>2019 STI White Paper  and 2020 Decadal Plan </a:t>
            </a:r>
          </a:p>
        </p:txBody>
      </p:sp>
      <p:sp>
        <p:nvSpPr>
          <p:cNvPr id="9221" name="Content Placeholder 2">
            <a:extLst>
              <a:ext uri="{FF2B5EF4-FFF2-40B4-BE49-F238E27FC236}">
                <a16:creationId xmlns:a16="http://schemas.microsoft.com/office/drawing/2014/main" id="{FB3030F1-6512-4D6C-BFDB-C1C0F9AB3187}"/>
              </a:ext>
            </a:extLst>
          </p:cNvPr>
          <p:cNvSpPr>
            <a:spLocks noGrp="1"/>
          </p:cNvSpPr>
          <p:nvPr>
            <p:ph idx="1"/>
          </p:nvPr>
        </p:nvSpPr>
        <p:spPr>
          <a:xfrm>
            <a:off x="196645" y="1177904"/>
            <a:ext cx="8691716" cy="5316414"/>
          </a:xfrm>
        </p:spPr>
        <p:txBody>
          <a:bodyPr>
            <a:normAutofit/>
          </a:bodyPr>
          <a:lstStyle/>
          <a:p>
            <a:pPr>
              <a:lnSpc>
                <a:spcPct val="100000"/>
              </a:lnSpc>
              <a:spcBef>
                <a:spcPts val="0"/>
              </a:spcBef>
            </a:pPr>
            <a:r>
              <a:rPr lang="en-GB" altLang="en-US" sz="2300" dirty="0">
                <a:solidFill>
                  <a:schemeClr val="tx1"/>
                </a:solidFill>
              </a:rPr>
              <a:t>The 2019 White Paper on Science, Technology and Innovation vision is “</a:t>
            </a:r>
            <a:r>
              <a:rPr lang="en-GB" altLang="en-US" sz="2300" i="1" dirty="0">
                <a:solidFill>
                  <a:schemeClr val="tx1"/>
                </a:solidFill>
              </a:rPr>
              <a:t>enabling sustainable inclusive SA development in a changing world</a:t>
            </a:r>
            <a:r>
              <a:rPr lang="en-GB" altLang="en-US" sz="2300" dirty="0">
                <a:solidFill>
                  <a:schemeClr val="tx1"/>
                </a:solidFill>
              </a:rPr>
              <a:t>”.</a:t>
            </a:r>
          </a:p>
          <a:p>
            <a:pPr>
              <a:lnSpc>
                <a:spcPct val="100000"/>
              </a:lnSpc>
              <a:spcBef>
                <a:spcPts val="0"/>
              </a:spcBef>
            </a:pPr>
            <a:endParaRPr lang="en-GB" altLang="en-US" sz="2300" dirty="0">
              <a:solidFill>
                <a:schemeClr val="tx1"/>
              </a:solidFill>
            </a:endParaRPr>
          </a:p>
          <a:p>
            <a:pPr>
              <a:lnSpc>
                <a:spcPct val="100000"/>
              </a:lnSpc>
              <a:spcBef>
                <a:spcPts val="0"/>
              </a:spcBef>
            </a:pPr>
            <a:r>
              <a:rPr lang="en-GB" altLang="en-US" sz="2300" dirty="0">
                <a:solidFill>
                  <a:schemeClr val="tx1"/>
                </a:solidFill>
              </a:rPr>
              <a:t>The White Paper policy intents are aimed at significantly growing the contribution of STI to South Africa’s national priorities.</a:t>
            </a:r>
          </a:p>
          <a:p>
            <a:pPr>
              <a:lnSpc>
                <a:spcPct val="100000"/>
              </a:lnSpc>
              <a:spcBef>
                <a:spcPts val="0"/>
              </a:spcBef>
            </a:pPr>
            <a:endParaRPr lang="en-GB" altLang="en-US" sz="2300" dirty="0">
              <a:solidFill>
                <a:schemeClr val="tx1"/>
              </a:solidFill>
            </a:endParaRPr>
          </a:p>
          <a:p>
            <a:pPr>
              <a:lnSpc>
                <a:spcPct val="100000"/>
              </a:lnSpc>
              <a:spcBef>
                <a:spcPts val="0"/>
              </a:spcBef>
            </a:pPr>
            <a:r>
              <a:rPr lang="en-GB" altLang="en-US" sz="2300" dirty="0">
                <a:solidFill>
                  <a:schemeClr val="tx1"/>
                </a:solidFill>
              </a:rPr>
              <a:t>The 2020 Decadal Plan will serve as the implementation plan for the 2019 STI White Paper.</a:t>
            </a:r>
          </a:p>
          <a:p>
            <a:pPr>
              <a:lnSpc>
                <a:spcPct val="150000"/>
              </a:lnSpc>
            </a:pPr>
            <a:endParaRPr lang="en-GB" altLang="en-US" sz="2793" dirty="0"/>
          </a:p>
        </p:txBody>
      </p:sp>
      <p:sp>
        <p:nvSpPr>
          <p:cNvPr id="9219" name="Slide Number Placeholder 4">
            <a:extLst>
              <a:ext uri="{FF2B5EF4-FFF2-40B4-BE49-F238E27FC236}">
                <a16:creationId xmlns:a16="http://schemas.microsoft.com/office/drawing/2014/main" id="{AF6396DF-B3E0-4C47-B980-5256F58059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DFA0D209-8643-4B31-83AF-7E1E88D0922B}" type="slidenum">
              <a:rPr lang="en-US" altLang="en-US" sz="1197">
                <a:latin typeface="Gill Sans MT" panose="020B0502020104020203" pitchFamily="34" charset="0"/>
              </a:rPr>
              <a:pPr>
                <a:spcBef>
                  <a:spcPct val="0"/>
                </a:spcBef>
                <a:buClrTx/>
                <a:buFontTx/>
                <a:buNone/>
              </a:pPr>
              <a:t>13</a:t>
            </a:fld>
            <a:endParaRPr lang="en-US" altLang="en-US" sz="1197" dirty="0">
              <a:latin typeface="Gill Sans MT" panose="020B0502020104020203" pitchFamily="34" charset="0"/>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itle 1">
            <a:extLst>
              <a:ext uri="{FF2B5EF4-FFF2-40B4-BE49-F238E27FC236}">
                <a16:creationId xmlns:a16="http://schemas.microsoft.com/office/drawing/2014/main" id="{85B14CFB-03E0-4DF1-A82B-24C22763A873}"/>
              </a:ext>
            </a:extLst>
          </p:cNvPr>
          <p:cNvSpPr>
            <a:spLocks noGrp="1"/>
          </p:cNvSpPr>
          <p:nvPr>
            <p:ph type="title"/>
          </p:nvPr>
        </p:nvSpPr>
        <p:spPr>
          <a:xfrm>
            <a:off x="628650" y="8706"/>
            <a:ext cx="7886700" cy="456685"/>
          </a:xfrm>
        </p:spPr>
        <p:txBody>
          <a:bodyPr>
            <a:normAutofit fontScale="90000"/>
          </a:bodyPr>
          <a:lstStyle/>
          <a:p>
            <a:pPr algn="r">
              <a:tabLst>
                <a:tab pos="2600158" algn="l"/>
              </a:tabLst>
            </a:pPr>
            <a:r>
              <a:rPr lang="en-GB" altLang="en-US" sz="3591" dirty="0">
                <a:latin typeface="Gill Sans MT" panose="020B0502020104020203" pitchFamily="34" charset="0"/>
              </a:rPr>
              <a:t>  </a:t>
            </a:r>
            <a:r>
              <a:rPr lang="en-GB" altLang="en-US" sz="4000" b="1" dirty="0"/>
              <a:t>Objectives of the 2019 STI </a:t>
            </a:r>
            <a:br>
              <a:rPr lang="en-GB" altLang="en-US" sz="4000" b="1" dirty="0"/>
            </a:br>
            <a:r>
              <a:rPr lang="en-GB" altLang="en-US" sz="4000" b="1" dirty="0"/>
              <a:t>White Paper</a:t>
            </a:r>
          </a:p>
        </p:txBody>
      </p:sp>
      <p:sp>
        <p:nvSpPr>
          <p:cNvPr id="7173" name="Content Placeholder 2">
            <a:extLst>
              <a:ext uri="{FF2B5EF4-FFF2-40B4-BE49-F238E27FC236}">
                <a16:creationId xmlns:a16="http://schemas.microsoft.com/office/drawing/2014/main" id="{D278DA80-1099-441A-A9DF-3DBFAD496C30}"/>
              </a:ext>
            </a:extLst>
          </p:cNvPr>
          <p:cNvSpPr>
            <a:spLocks noGrp="1"/>
          </p:cNvSpPr>
          <p:nvPr>
            <p:ph idx="1"/>
          </p:nvPr>
        </p:nvSpPr>
        <p:spPr>
          <a:xfrm>
            <a:off x="176981" y="1138574"/>
            <a:ext cx="8740877" cy="5598987"/>
          </a:xfrm>
        </p:spPr>
        <p:txBody>
          <a:bodyPr>
            <a:normAutofit fontScale="92500" lnSpcReduction="10000"/>
          </a:bodyPr>
          <a:lstStyle/>
          <a:p>
            <a:pPr>
              <a:lnSpc>
                <a:spcPct val="120000"/>
              </a:lnSpc>
              <a:spcBef>
                <a:spcPts val="0"/>
              </a:spcBef>
              <a:defRPr/>
            </a:pPr>
            <a:r>
              <a:rPr lang="en-GB" altLang="en-US" sz="2200" dirty="0">
                <a:solidFill>
                  <a:schemeClr val="tx1"/>
                </a:solidFill>
              </a:rPr>
              <a:t>Adopt a whole-of-government/society approach to innovation.</a:t>
            </a:r>
          </a:p>
          <a:p>
            <a:pPr>
              <a:lnSpc>
                <a:spcPct val="120000"/>
              </a:lnSpc>
              <a:spcBef>
                <a:spcPts val="0"/>
              </a:spcBef>
              <a:defRPr/>
            </a:pPr>
            <a:endParaRPr lang="en-GB" altLang="en-US" sz="2200" b="1" dirty="0">
              <a:solidFill>
                <a:schemeClr val="tx1"/>
              </a:solidFill>
            </a:endParaRPr>
          </a:p>
          <a:p>
            <a:pPr>
              <a:lnSpc>
                <a:spcPct val="120000"/>
              </a:lnSpc>
              <a:spcBef>
                <a:spcPts val="0"/>
              </a:spcBef>
              <a:defRPr/>
            </a:pPr>
            <a:r>
              <a:rPr lang="en-GB" altLang="en-US" sz="2200" dirty="0">
                <a:solidFill>
                  <a:schemeClr val="tx1"/>
                </a:solidFill>
              </a:rPr>
              <a:t>Instil a culture of valuing STI, and integrate STI into government planning and budgeting at the highest levels.</a:t>
            </a:r>
          </a:p>
          <a:p>
            <a:pPr>
              <a:lnSpc>
                <a:spcPct val="120000"/>
              </a:lnSpc>
              <a:spcBef>
                <a:spcPts val="0"/>
              </a:spcBef>
              <a:defRPr/>
            </a:pPr>
            <a:endParaRPr lang="en-GB" altLang="en-US" sz="2200" dirty="0">
              <a:solidFill>
                <a:schemeClr val="tx1"/>
              </a:solidFill>
            </a:endParaRPr>
          </a:p>
          <a:p>
            <a:pPr>
              <a:lnSpc>
                <a:spcPct val="120000"/>
              </a:lnSpc>
              <a:spcBef>
                <a:spcPts val="0"/>
              </a:spcBef>
              <a:defRPr/>
            </a:pPr>
            <a:r>
              <a:rPr lang="en-GB" altLang="en-US" sz="2200" dirty="0">
                <a:solidFill>
                  <a:schemeClr val="tx1"/>
                </a:solidFill>
              </a:rPr>
              <a:t>Create an enabling and inclusive governance environment.</a:t>
            </a:r>
          </a:p>
          <a:p>
            <a:pPr>
              <a:lnSpc>
                <a:spcPct val="120000"/>
              </a:lnSpc>
              <a:spcBef>
                <a:spcPts val="0"/>
              </a:spcBef>
              <a:defRPr/>
            </a:pPr>
            <a:endParaRPr lang="en-GB" altLang="en-US" sz="2200" dirty="0">
              <a:solidFill>
                <a:schemeClr val="tx1"/>
              </a:solidFill>
            </a:endParaRPr>
          </a:p>
          <a:p>
            <a:pPr>
              <a:lnSpc>
                <a:spcPct val="120000"/>
              </a:lnSpc>
              <a:spcBef>
                <a:spcPts val="0"/>
              </a:spcBef>
              <a:defRPr/>
            </a:pPr>
            <a:r>
              <a:rPr lang="en-GB" altLang="en-US" sz="2200" dirty="0">
                <a:solidFill>
                  <a:schemeClr val="tx1"/>
                </a:solidFill>
              </a:rPr>
              <a:t>Create a more innovation-enabling environment.</a:t>
            </a:r>
          </a:p>
          <a:p>
            <a:pPr>
              <a:lnSpc>
                <a:spcPct val="120000"/>
              </a:lnSpc>
              <a:spcBef>
                <a:spcPts val="0"/>
              </a:spcBef>
              <a:defRPr/>
            </a:pPr>
            <a:endParaRPr lang="en-GB" altLang="en-US" sz="2200" dirty="0">
              <a:solidFill>
                <a:schemeClr val="tx1"/>
              </a:solidFill>
            </a:endParaRPr>
          </a:p>
          <a:p>
            <a:pPr>
              <a:lnSpc>
                <a:spcPct val="120000"/>
              </a:lnSpc>
              <a:spcBef>
                <a:spcPts val="0"/>
              </a:spcBef>
              <a:defRPr/>
            </a:pPr>
            <a:r>
              <a:rPr lang="en-GB" altLang="en-US" sz="2200" dirty="0">
                <a:solidFill>
                  <a:schemeClr val="tx1"/>
                </a:solidFill>
              </a:rPr>
              <a:t>Increase and transform NSI human capabilities.</a:t>
            </a:r>
          </a:p>
          <a:p>
            <a:pPr>
              <a:lnSpc>
                <a:spcPct val="120000"/>
              </a:lnSpc>
              <a:spcBef>
                <a:spcPts val="0"/>
              </a:spcBef>
              <a:defRPr/>
            </a:pPr>
            <a:endParaRPr lang="en-GB" altLang="en-US" sz="2200" dirty="0">
              <a:solidFill>
                <a:schemeClr val="tx1"/>
              </a:solidFill>
            </a:endParaRPr>
          </a:p>
          <a:p>
            <a:pPr>
              <a:lnSpc>
                <a:spcPct val="120000"/>
              </a:lnSpc>
              <a:spcBef>
                <a:spcPts val="0"/>
              </a:spcBef>
              <a:defRPr/>
            </a:pPr>
            <a:r>
              <a:rPr lang="en-GB" altLang="en-US" sz="2200" dirty="0">
                <a:solidFill>
                  <a:schemeClr val="tx1"/>
                </a:solidFill>
              </a:rPr>
              <a:t>Expand and transform the research system.</a:t>
            </a:r>
          </a:p>
          <a:p>
            <a:pPr>
              <a:lnSpc>
                <a:spcPct val="120000"/>
              </a:lnSpc>
              <a:spcBef>
                <a:spcPts val="0"/>
              </a:spcBef>
              <a:defRPr/>
            </a:pPr>
            <a:endParaRPr lang="en-GB" altLang="en-US" sz="2200" dirty="0">
              <a:solidFill>
                <a:schemeClr val="tx1"/>
              </a:solidFill>
            </a:endParaRPr>
          </a:p>
          <a:p>
            <a:pPr>
              <a:lnSpc>
                <a:spcPct val="120000"/>
              </a:lnSpc>
              <a:spcBef>
                <a:spcPts val="0"/>
              </a:spcBef>
              <a:defRPr/>
            </a:pPr>
            <a:r>
              <a:rPr lang="en-GB" altLang="en-US" sz="2200" dirty="0">
                <a:solidFill>
                  <a:schemeClr val="tx1"/>
                </a:solidFill>
              </a:rPr>
              <a:t>Expand and transform the institutional landscape.</a:t>
            </a:r>
          </a:p>
          <a:p>
            <a:pPr>
              <a:lnSpc>
                <a:spcPct val="120000"/>
              </a:lnSpc>
              <a:spcBef>
                <a:spcPts val="0"/>
              </a:spcBef>
              <a:defRPr/>
            </a:pPr>
            <a:endParaRPr lang="en-GB" altLang="en-US" sz="2200" dirty="0">
              <a:solidFill>
                <a:schemeClr val="tx1"/>
              </a:solidFill>
            </a:endParaRPr>
          </a:p>
          <a:p>
            <a:pPr>
              <a:lnSpc>
                <a:spcPct val="120000"/>
              </a:lnSpc>
              <a:spcBef>
                <a:spcPts val="0"/>
              </a:spcBef>
              <a:defRPr/>
            </a:pPr>
            <a:r>
              <a:rPr lang="en-GB" altLang="en-US" sz="2200" dirty="0">
                <a:solidFill>
                  <a:schemeClr val="tx1"/>
                </a:solidFill>
              </a:rPr>
              <a:t>Increase funding and funding efficiencies.</a:t>
            </a:r>
          </a:p>
        </p:txBody>
      </p:sp>
      <p:sp>
        <p:nvSpPr>
          <p:cNvPr id="46083" name="Slide Number Placeholder 4">
            <a:extLst>
              <a:ext uri="{FF2B5EF4-FFF2-40B4-BE49-F238E27FC236}">
                <a16:creationId xmlns:a16="http://schemas.microsoft.com/office/drawing/2014/main" id="{E4B19D66-DB71-4FA9-85F3-709A0BA42D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CC8AFD51-3929-45CE-ABD0-221F078B6CCA}" type="slidenum">
              <a:rPr lang="en-US" altLang="en-US" sz="1197">
                <a:latin typeface="Gill Sans MT" panose="020B0502020104020203" pitchFamily="34" charset="0"/>
              </a:rPr>
              <a:pPr>
                <a:spcBef>
                  <a:spcPct val="0"/>
                </a:spcBef>
                <a:buClrTx/>
                <a:buFontTx/>
                <a:buNone/>
              </a:pPr>
              <a:t>14</a:t>
            </a:fld>
            <a:endParaRPr lang="en-US" altLang="en-US" sz="1197" dirty="0">
              <a:latin typeface="Gill Sans MT" panose="020B0502020104020203" pitchFamily="34" charset="0"/>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153233D6-73EE-41E9-81A5-B4483D2479FE}"/>
              </a:ext>
            </a:extLst>
          </p:cNvPr>
          <p:cNvSpPr>
            <a:spLocks noGrp="1"/>
          </p:cNvSpPr>
          <p:nvPr>
            <p:ph type="title"/>
          </p:nvPr>
        </p:nvSpPr>
        <p:spPr>
          <a:xfrm>
            <a:off x="1750279" y="-34009"/>
            <a:ext cx="6676399" cy="456685"/>
          </a:xfrm>
        </p:spPr>
        <p:txBody>
          <a:bodyPr>
            <a:noAutofit/>
          </a:bodyPr>
          <a:lstStyle/>
          <a:p>
            <a:pPr algn="r">
              <a:defRPr/>
            </a:pPr>
            <a:r>
              <a:rPr lang="en-US" altLang="en-US" sz="3600" b="1" dirty="0">
                <a:ea typeface="ＭＳ Ｐゴシック" panose="020B0600070205080204" pitchFamily="34" charset="-128"/>
              </a:rPr>
              <a:t>Landscape for the 2020- 2025 DSI Strategic Plan</a:t>
            </a:r>
          </a:p>
        </p:txBody>
      </p:sp>
      <p:sp>
        <p:nvSpPr>
          <p:cNvPr id="23555" name="Slide Number Placeholder 3">
            <a:extLst>
              <a:ext uri="{FF2B5EF4-FFF2-40B4-BE49-F238E27FC236}">
                <a16:creationId xmlns:a16="http://schemas.microsoft.com/office/drawing/2014/main" id="{B0D16F72-B27D-4658-A815-F711E1EE6F80}"/>
              </a:ext>
            </a:extLst>
          </p:cNvPr>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fld id="{D05687AC-F675-4069-8822-76786164D596}" type="slidenum">
              <a:rPr lang="en-US" altLang="en-US" sz="1197">
                <a:latin typeface="Gill Sans MT" panose="020B0502020104020203" pitchFamily="34" charset="0"/>
              </a:rPr>
              <a:pPr>
                <a:spcBef>
                  <a:spcPct val="0"/>
                </a:spcBef>
                <a:buClrTx/>
                <a:buFontTx/>
                <a:buNone/>
              </a:pPr>
              <a:t>15</a:t>
            </a:fld>
            <a:endParaRPr lang="en-US" altLang="en-US" sz="1197" dirty="0">
              <a:latin typeface="Gill Sans MT" panose="020B0502020104020203" pitchFamily="34" charset="0"/>
            </a:endParaRPr>
          </a:p>
        </p:txBody>
      </p:sp>
      <p:cxnSp>
        <p:nvCxnSpPr>
          <p:cNvPr id="4" name="Straight Connector 3">
            <a:extLst>
              <a:ext uri="{FF2B5EF4-FFF2-40B4-BE49-F238E27FC236}">
                <a16:creationId xmlns:a16="http://schemas.microsoft.com/office/drawing/2014/main" id="{300D1D89-8175-4071-B351-DE1D9FC9BD74}"/>
              </a:ext>
            </a:extLst>
          </p:cNvPr>
          <p:cNvCxnSpPr/>
          <p:nvPr/>
        </p:nvCxnSpPr>
        <p:spPr>
          <a:xfrm>
            <a:off x="1911791" y="1216096"/>
            <a:ext cx="0" cy="5508850"/>
          </a:xfrm>
          <a:prstGeom prst="line">
            <a:avLst/>
          </a:prstGeom>
        </p:spPr>
        <p:style>
          <a:lnRef idx="2">
            <a:schemeClr val="accent1"/>
          </a:lnRef>
          <a:fillRef idx="0">
            <a:schemeClr val="accent1"/>
          </a:fillRef>
          <a:effectRef idx="1">
            <a:schemeClr val="accent1"/>
          </a:effectRef>
          <a:fontRef idx="minor">
            <a:schemeClr val="tx1"/>
          </a:fontRef>
        </p:style>
      </p:cxnSp>
      <p:sp>
        <p:nvSpPr>
          <p:cNvPr id="5" name="Rounded Rectangle 4">
            <a:extLst>
              <a:ext uri="{FF2B5EF4-FFF2-40B4-BE49-F238E27FC236}">
                <a16:creationId xmlns:a16="http://schemas.microsoft.com/office/drawing/2014/main" id="{0FB314AB-27BB-44C8-8287-5A95ED41F8EC}"/>
              </a:ext>
            </a:extLst>
          </p:cNvPr>
          <p:cNvSpPr/>
          <p:nvPr/>
        </p:nvSpPr>
        <p:spPr>
          <a:xfrm>
            <a:off x="2163564" y="1797684"/>
            <a:ext cx="1900149" cy="912072"/>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a:solidFill>
                  <a:schemeClr val="tx1"/>
                </a:solidFill>
              </a:rPr>
              <a:t>Strong  &amp; inclusive economy</a:t>
            </a:r>
            <a:endParaRPr lang="en-ZA" sz="1995" b="1" dirty="0">
              <a:solidFill>
                <a:schemeClr val="tx1"/>
              </a:solidFill>
            </a:endParaRPr>
          </a:p>
        </p:txBody>
      </p:sp>
      <p:sp>
        <p:nvSpPr>
          <p:cNvPr id="11" name="Rounded Rectangle 10">
            <a:extLst>
              <a:ext uri="{FF2B5EF4-FFF2-40B4-BE49-F238E27FC236}">
                <a16:creationId xmlns:a16="http://schemas.microsoft.com/office/drawing/2014/main" id="{DDDBB885-EB55-48D5-B20E-8A93BB27F036}"/>
              </a:ext>
            </a:extLst>
          </p:cNvPr>
          <p:cNvSpPr/>
          <p:nvPr/>
        </p:nvSpPr>
        <p:spPr>
          <a:xfrm>
            <a:off x="4480158" y="1797179"/>
            <a:ext cx="1900149" cy="912072"/>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a:solidFill>
                  <a:schemeClr val="tx1"/>
                </a:solidFill>
              </a:rPr>
              <a:t>Capabilities of South Africans</a:t>
            </a:r>
            <a:endParaRPr lang="en-ZA" sz="1995" b="1" dirty="0">
              <a:solidFill>
                <a:schemeClr val="tx1"/>
              </a:solidFill>
            </a:endParaRPr>
          </a:p>
        </p:txBody>
      </p:sp>
      <p:sp>
        <p:nvSpPr>
          <p:cNvPr id="12" name="Rounded Rectangle 11">
            <a:extLst>
              <a:ext uri="{FF2B5EF4-FFF2-40B4-BE49-F238E27FC236}">
                <a16:creationId xmlns:a16="http://schemas.microsoft.com/office/drawing/2014/main" id="{4E486981-A0B1-45C7-80EC-BEA1F45F265E}"/>
              </a:ext>
            </a:extLst>
          </p:cNvPr>
          <p:cNvSpPr/>
          <p:nvPr/>
        </p:nvSpPr>
        <p:spPr>
          <a:xfrm>
            <a:off x="6734214" y="1813113"/>
            <a:ext cx="1900149" cy="912072"/>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a:solidFill>
                  <a:schemeClr val="tx1"/>
                </a:solidFill>
              </a:rPr>
              <a:t>A capable and developmental state</a:t>
            </a:r>
            <a:endParaRPr lang="en-ZA" sz="1995" b="1" dirty="0">
              <a:solidFill>
                <a:schemeClr val="tx1"/>
              </a:solidFill>
            </a:endParaRPr>
          </a:p>
        </p:txBody>
      </p:sp>
      <p:sp>
        <p:nvSpPr>
          <p:cNvPr id="13" name="Rounded Rectangle 12">
            <a:extLst>
              <a:ext uri="{FF2B5EF4-FFF2-40B4-BE49-F238E27FC236}">
                <a16:creationId xmlns:a16="http://schemas.microsoft.com/office/drawing/2014/main" id="{A0701F41-7B0A-4DF2-AD04-1AE1CE1EC1AA}"/>
              </a:ext>
            </a:extLst>
          </p:cNvPr>
          <p:cNvSpPr/>
          <p:nvPr/>
        </p:nvSpPr>
        <p:spPr>
          <a:xfrm>
            <a:off x="274099" y="1906054"/>
            <a:ext cx="1429863" cy="91207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a:solidFill>
                  <a:schemeClr val="tx1"/>
                </a:solidFill>
              </a:rPr>
              <a:t>NDP Drivers</a:t>
            </a:r>
            <a:endParaRPr lang="en-ZA" sz="1995" b="1" dirty="0">
              <a:solidFill>
                <a:schemeClr val="tx1"/>
              </a:solidFill>
            </a:endParaRPr>
          </a:p>
        </p:txBody>
      </p:sp>
      <p:sp>
        <p:nvSpPr>
          <p:cNvPr id="14" name="Rounded Rectangle 13">
            <a:extLst>
              <a:ext uri="{FF2B5EF4-FFF2-40B4-BE49-F238E27FC236}">
                <a16:creationId xmlns:a16="http://schemas.microsoft.com/office/drawing/2014/main" id="{89160CC6-3970-44B8-B572-A33294ACF14A}"/>
              </a:ext>
            </a:extLst>
          </p:cNvPr>
          <p:cNvSpPr/>
          <p:nvPr/>
        </p:nvSpPr>
        <p:spPr>
          <a:xfrm>
            <a:off x="2133475" y="2878345"/>
            <a:ext cx="6519097" cy="331650"/>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a:solidFill>
                  <a:schemeClr val="tx1"/>
                </a:solidFill>
              </a:rPr>
              <a:t>7 priorities  </a:t>
            </a:r>
            <a:endParaRPr lang="en-ZA" sz="1995" b="1" dirty="0">
              <a:solidFill>
                <a:schemeClr val="tx1"/>
              </a:solidFill>
            </a:endParaRPr>
          </a:p>
        </p:txBody>
      </p:sp>
      <p:sp>
        <p:nvSpPr>
          <p:cNvPr id="15" name="Rounded Rectangle 14">
            <a:extLst>
              <a:ext uri="{FF2B5EF4-FFF2-40B4-BE49-F238E27FC236}">
                <a16:creationId xmlns:a16="http://schemas.microsoft.com/office/drawing/2014/main" id="{8467D4BE-0398-4054-8146-30A0BD753FB5}"/>
              </a:ext>
            </a:extLst>
          </p:cNvPr>
          <p:cNvSpPr/>
          <p:nvPr/>
        </p:nvSpPr>
        <p:spPr>
          <a:xfrm>
            <a:off x="290726" y="2884648"/>
            <a:ext cx="1429863" cy="91207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a:solidFill>
                  <a:schemeClr val="tx1"/>
                </a:solidFill>
              </a:rPr>
              <a:t>MTSF  </a:t>
            </a:r>
            <a:r>
              <a:rPr lang="en-US" sz="1347" dirty="0"/>
              <a:t>F </a:t>
            </a:r>
            <a:endParaRPr lang="en-ZA" sz="1347" dirty="0"/>
          </a:p>
        </p:txBody>
      </p:sp>
      <p:sp>
        <p:nvSpPr>
          <p:cNvPr id="16" name="Rounded Rectangle 15">
            <a:extLst>
              <a:ext uri="{FF2B5EF4-FFF2-40B4-BE49-F238E27FC236}">
                <a16:creationId xmlns:a16="http://schemas.microsoft.com/office/drawing/2014/main" id="{DD9D273A-8E3D-4A48-A250-9B6C2F2C5970}"/>
              </a:ext>
            </a:extLst>
          </p:cNvPr>
          <p:cNvSpPr/>
          <p:nvPr/>
        </p:nvSpPr>
        <p:spPr>
          <a:xfrm>
            <a:off x="304582" y="3860067"/>
            <a:ext cx="1429862" cy="91207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a:solidFill>
                  <a:schemeClr val="tx1"/>
                </a:solidFill>
              </a:rPr>
              <a:t>WP Goals</a:t>
            </a:r>
            <a:endParaRPr lang="en-ZA" sz="1995" b="1" dirty="0">
              <a:solidFill>
                <a:schemeClr val="tx1"/>
              </a:solidFill>
            </a:endParaRPr>
          </a:p>
        </p:txBody>
      </p:sp>
      <p:sp>
        <p:nvSpPr>
          <p:cNvPr id="17" name="Rounded Rectangle 16">
            <a:extLst>
              <a:ext uri="{FF2B5EF4-FFF2-40B4-BE49-F238E27FC236}">
                <a16:creationId xmlns:a16="http://schemas.microsoft.com/office/drawing/2014/main" id="{2A360A86-F00B-4951-872C-48E5A0121279}"/>
              </a:ext>
            </a:extLst>
          </p:cNvPr>
          <p:cNvSpPr/>
          <p:nvPr/>
        </p:nvSpPr>
        <p:spPr>
          <a:xfrm>
            <a:off x="304582" y="4850128"/>
            <a:ext cx="1428279" cy="91207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a:solidFill>
                  <a:schemeClr val="tx1"/>
                </a:solidFill>
              </a:rPr>
              <a:t>Decadal Plan missions </a:t>
            </a:r>
            <a:endParaRPr lang="en-ZA" sz="1995" b="1" dirty="0">
              <a:solidFill>
                <a:schemeClr val="tx1"/>
              </a:solidFill>
            </a:endParaRPr>
          </a:p>
        </p:txBody>
      </p:sp>
      <p:sp>
        <p:nvSpPr>
          <p:cNvPr id="23" name="Rounded Rectangle 22">
            <a:extLst>
              <a:ext uri="{FF2B5EF4-FFF2-40B4-BE49-F238E27FC236}">
                <a16:creationId xmlns:a16="http://schemas.microsoft.com/office/drawing/2014/main" id="{2BDD70E7-817F-4B0A-AE4D-D05368D89645}"/>
              </a:ext>
            </a:extLst>
          </p:cNvPr>
          <p:cNvSpPr/>
          <p:nvPr/>
        </p:nvSpPr>
        <p:spPr>
          <a:xfrm>
            <a:off x="2109724" y="3872732"/>
            <a:ext cx="1288935" cy="912072"/>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347" b="1" dirty="0">
                <a:solidFill>
                  <a:schemeClr val="tx1"/>
                </a:solidFill>
              </a:rPr>
              <a:t>NSI Coord. &amp; Inclusion</a:t>
            </a:r>
            <a:endParaRPr lang="en-ZA" sz="1347" b="1" dirty="0">
              <a:solidFill>
                <a:schemeClr val="tx1"/>
              </a:solidFill>
            </a:endParaRPr>
          </a:p>
        </p:txBody>
      </p:sp>
      <p:sp>
        <p:nvSpPr>
          <p:cNvPr id="24" name="Rounded Rectangle 23">
            <a:extLst>
              <a:ext uri="{FF2B5EF4-FFF2-40B4-BE49-F238E27FC236}">
                <a16:creationId xmlns:a16="http://schemas.microsoft.com/office/drawing/2014/main" id="{97EB26D8-3CE4-4B59-8A01-2095CAA455D2}"/>
              </a:ext>
            </a:extLst>
          </p:cNvPr>
          <p:cNvSpPr/>
          <p:nvPr/>
        </p:nvSpPr>
        <p:spPr>
          <a:xfrm>
            <a:off x="3548296" y="3886189"/>
            <a:ext cx="1124253" cy="912072"/>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347" b="1" dirty="0">
                <a:solidFill>
                  <a:schemeClr val="tx1"/>
                </a:solidFill>
              </a:rPr>
              <a:t>Innovation</a:t>
            </a:r>
            <a:endParaRPr lang="en-ZA" sz="1347" b="1" dirty="0">
              <a:solidFill>
                <a:schemeClr val="tx1"/>
              </a:solidFill>
            </a:endParaRPr>
          </a:p>
        </p:txBody>
      </p:sp>
      <p:sp>
        <p:nvSpPr>
          <p:cNvPr id="25" name="Rounded Rectangle 24">
            <a:extLst>
              <a:ext uri="{FF2B5EF4-FFF2-40B4-BE49-F238E27FC236}">
                <a16:creationId xmlns:a16="http://schemas.microsoft.com/office/drawing/2014/main" id="{F272CBD1-130B-4D08-B17C-EE712287F3CE}"/>
              </a:ext>
            </a:extLst>
          </p:cNvPr>
          <p:cNvSpPr/>
          <p:nvPr/>
        </p:nvSpPr>
        <p:spPr>
          <a:xfrm>
            <a:off x="4799620" y="3885799"/>
            <a:ext cx="1288935" cy="912072"/>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347" b="1" dirty="0">
                <a:solidFill>
                  <a:schemeClr val="tx1"/>
                </a:solidFill>
              </a:rPr>
              <a:t>Human </a:t>
            </a:r>
          </a:p>
          <a:p>
            <a:pPr algn="ctr">
              <a:defRPr/>
            </a:pPr>
            <a:r>
              <a:rPr lang="en-US" sz="1347" b="1" dirty="0">
                <a:solidFill>
                  <a:schemeClr val="tx1"/>
                </a:solidFill>
              </a:rPr>
              <a:t>Capabilities </a:t>
            </a:r>
            <a:endParaRPr lang="en-ZA" sz="1347" b="1" dirty="0">
              <a:solidFill>
                <a:schemeClr val="tx1"/>
              </a:solidFill>
            </a:endParaRPr>
          </a:p>
        </p:txBody>
      </p:sp>
      <p:sp>
        <p:nvSpPr>
          <p:cNvPr id="26" name="Rounded Rectangle 25">
            <a:extLst>
              <a:ext uri="{FF2B5EF4-FFF2-40B4-BE49-F238E27FC236}">
                <a16:creationId xmlns:a16="http://schemas.microsoft.com/office/drawing/2014/main" id="{2202F4D8-B8BE-4CC8-94CF-0C848BA938DC}"/>
              </a:ext>
            </a:extLst>
          </p:cNvPr>
          <p:cNvSpPr/>
          <p:nvPr/>
        </p:nvSpPr>
        <p:spPr>
          <a:xfrm>
            <a:off x="6222359" y="3900043"/>
            <a:ext cx="1124255" cy="912072"/>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347" b="1" dirty="0">
                <a:solidFill>
                  <a:schemeClr val="tx1"/>
                </a:solidFill>
              </a:rPr>
              <a:t>Research</a:t>
            </a:r>
            <a:endParaRPr lang="en-ZA" sz="1347" b="1" dirty="0">
              <a:solidFill>
                <a:schemeClr val="tx1"/>
              </a:solidFill>
            </a:endParaRPr>
          </a:p>
        </p:txBody>
      </p:sp>
      <p:sp>
        <p:nvSpPr>
          <p:cNvPr id="27" name="Rounded Rectangle 26">
            <a:extLst>
              <a:ext uri="{FF2B5EF4-FFF2-40B4-BE49-F238E27FC236}">
                <a16:creationId xmlns:a16="http://schemas.microsoft.com/office/drawing/2014/main" id="{4315294A-A3F8-4B48-93BB-8705DA8060F9}"/>
              </a:ext>
            </a:extLst>
          </p:cNvPr>
          <p:cNvSpPr/>
          <p:nvPr/>
        </p:nvSpPr>
        <p:spPr>
          <a:xfrm>
            <a:off x="7495855" y="3895691"/>
            <a:ext cx="1125838" cy="912072"/>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347" b="1" dirty="0">
                <a:solidFill>
                  <a:schemeClr val="tx1"/>
                </a:solidFill>
              </a:rPr>
              <a:t>Governance M &amp; E </a:t>
            </a:r>
          </a:p>
          <a:p>
            <a:pPr algn="ctr">
              <a:defRPr/>
            </a:pPr>
            <a:r>
              <a:rPr lang="en-US" sz="1347" b="1" dirty="0">
                <a:solidFill>
                  <a:schemeClr val="tx1"/>
                </a:solidFill>
              </a:rPr>
              <a:t>Funding</a:t>
            </a:r>
            <a:endParaRPr lang="en-ZA" sz="1347" b="1" dirty="0">
              <a:solidFill>
                <a:schemeClr val="tx1"/>
              </a:solidFill>
            </a:endParaRPr>
          </a:p>
        </p:txBody>
      </p:sp>
      <p:sp>
        <p:nvSpPr>
          <p:cNvPr id="28" name="Rounded Rectangle 27">
            <a:extLst>
              <a:ext uri="{FF2B5EF4-FFF2-40B4-BE49-F238E27FC236}">
                <a16:creationId xmlns:a16="http://schemas.microsoft.com/office/drawing/2014/main" id="{497BE3A9-1ED3-490C-A69E-514C0ED2CC49}"/>
              </a:ext>
            </a:extLst>
          </p:cNvPr>
          <p:cNvSpPr/>
          <p:nvPr/>
        </p:nvSpPr>
        <p:spPr>
          <a:xfrm>
            <a:off x="2133475" y="4889319"/>
            <a:ext cx="6538097" cy="363538"/>
          </a:xfrm>
          <a:prstGeom prst="round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a:solidFill>
                  <a:srgbClr val="FF0000"/>
                </a:solidFill>
              </a:rPr>
              <a:t>To be finalized early 2021</a:t>
            </a:r>
            <a:endParaRPr lang="en-ZA" sz="1995" b="1" dirty="0">
              <a:solidFill>
                <a:srgbClr val="FF0000"/>
              </a:solidFill>
            </a:endParaRPr>
          </a:p>
        </p:txBody>
      </p:sp>
      <p:sp>
        <p:nvSpPr>
          <p:cNvPr id="19" name="Rounded Rectangle 18">
            <a:extLst>
              <a:ext uri="{FF2B5EF4-FFF2-40B4-BE49-F238E27FC236}">
                <a16:creationId xmlns:a16="http://schemas.microsoft.com/office/drawing/2014/main" id="{EAA364FE-9B5B-44B0-8C68-7D1AD203BEC5}"/>
              </a:ext>
            </a:extLst>
          </p:cNvPr>
          <p:cNvSpPr/>
          <p:nvPr/>
        </p:nvSpPr>
        <p:spPr>
          <a:xfrm>
            <a:off x="2128725" y="5834247"/>
            <a:ext cx="6538097" cy="912072"/>
          </a:xfrm>
          <a:prstGeom prst="round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a:solidFill>
                  <a:schemeClr val="tx1"/>
                </a:solidFill>
              </a:rPr>
              <a:t>Minister approved the commencement of Phase 2</a:t>
            </a:r>
          </a:p>
          <a:p>
            <a:pPr algn="ctr">
              <a:defRPr/>
            </a:pPr>
            <a:r>
              <a:rPr lang="en-US" sz="1995" b="1" dirty="0">
                <a:solidFill>
                  <a:schemeClr val="tx1"/>
                </a:solidFill>
              </a:rPr>
              <a:t>November 2019</a:t>
            </a:r>
            <a:endParaRPr lang="en-ZA" sz="1995" b="1" dirty="0">
              <a:solidFill>
                <a:schemeClr val="tx1"/>
              </a:solidFill>
            </a:endParaRPr>
          </a:p>
        </p:txBody>
      </p:sp>
      <p:sp>
        <p:nvSpPr>
          <p:cNvPr id="20" name="Rounded Rectangle 19">
            <a:extLst>
              <a:ext uri="{FF2B5EF4-FFF2-40B4-BE49-F238E27FC236}">
                <a16:creationId xmlns:a16="http://schemas.microsoft.com/office/drawing/2014/main" id="{25473644-A597-474A-95A0-9CD7C8D3D212}"/>
              </a:ext>
            </a:extLst>
          </p:cNvPr>
          <p:cNvSpPr/>
          <p:nvPr/>
        </p:nvSpPr>
        <p:spPr>
          <a:xfrm>
            <a:off x="322000" y="5863936"/>
            <a:ext cx="1428279" cy="91207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a:solidFill>
                  <a:schemeClr val="tx1"/>
                </a:solidFill>
              </a:rPr>
              <a:t>HESTIIL Review</a:t>
            </a:r>
            <a:endParaRPr lang="en-ZA" sz="1995" b="1" dirty="0">
              <a:solidFill>
                <a:schemeClr val="tx1"/>
              </a:solidFill>
            </a:endParaRPr>
          </a:p>
        </p:txBody>
      </p:sp>
      <p:sp>
        <p:nvSpPr>
          <p:cNvPr id="21" name="Rounded Rectangle 13">
            <a:extLst>
              <a:ext uri="{FF2B5EF4-FFF2-40B4-BE49-F238E27FC236}">
                <a16:creationId xmlns:a16="http://schemas.microsoft.com/office/drawing/2014/main" id="{C676C620-FA05-433C-8DBD-27B72398C2D0}"/>
              </a:ext>
            </a:extLst>
          </p:cNvPr>
          <p:cNvSpPr/>
          <p:nvPr/>
        </p:nvSpPr>
        <p:spPr>
          <a:xfrm>
            <a:off x="2133475" y="3279184"/>
            <a:ext cx="6519097" cy="469013"/>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a:solidFill>
                  <a:schemeClr val="tx1"/>
                </a:solidFill>
              </a:rPr>
              <a:t>National Spatial Development Framework  </a:t>
            </a:r>
            <a:endParaRPr lang="en-ZA" sz="1995" b="1" dirty="0">
              <a:solidFill>
                <a:schemeClr val="tx1"/>
              </a:solidFill>
            </a:endParaRPr>
          </a:p>
        </p:txBody>
      </p:sp>
      <p:sp>
        <p:nvSpPr>
          <p:cNvPr id="22" name="Rounded Rectangle 13">
            <a:extLst>
              <a:ext uri="{FF2B5EF4-FFF2-40B4-BE49-F238E27FC236}">
                <a16:creationId xmlns:a16="http://schemas.microsoft.com/office/drawing/2014/main" id="{28D7AEA3-475C-4EA9-8F4D-E90E9E05103A}"/>
              </a:ext>
            </a:extLst>
          </p:cNvPr>
          <p:cNvSpPr/>
          <p:nvPr/>
        </p:nvSpPr>
        <p:spPr>
          <a:xfrm>
            <a:off x="2105764" y="5304098"/>
            <a:ext cx="6570955" cy="473352"/>
          </a:xfrm>
          <a:prstGeom prst="round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a:solidFill>
                  <a:srgbClr val="FF0000"/>
                </a:solidFill>
              </a:rPr>
              <a:t>NRDS, TYIP Reviews- April 2020</a:t>
            </a:r>
            <a:endParaRPr lang="en-ZA" sz="1995" b="1" dirty="0">
              <a:solidFill>
                <a:srgbClr val="FF0000"/>
              </a:solidFill>
            </a:endParaRPr>
          </a:p>
        </p:txBody>
      </p:sp>
      <p:sp>
        <p:nvSpPr>
          <p:cNvPr id="29" name="Rounded Rectangle 12">
            <a:extLst>
              <a:ext uri="{FF2B5EF4-FFF2-40B4-BE49-F238E27FC236}">
                <a16:creationId xmlns:a16="http://schemas.microsoft.com/office/drawing/2014/main" id="{1D89E497-27E5-47A4-B545-239668237C52}"/>
              </a:ext>
            </a:extLst>
          </p:cNvPr>
          <p:cNvSpPr/>
          <p:nvPr/>
        </p:nvSpPr>
        <p:spPr>
          <a:xfrm>
            <a:off x="274099" y="949318"/>
            <a:ext cx="1429863" cy="91207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a:solidFill>
                  <a:schemeClr val="tx1"/>
                </a:solidFill>
              </a:rPr>
              <a:t>Global agenda </a:t>
            </a:r>
            <a:endParaRPr lang="en-ZA" sz="1995" b="1" dirty="0">
              <a:solidFill>
                <a:schemeClr val="tx1"/>
              </a:solidFill>
            </a:endParaRPr>
          </a:p>
        </p:txBody>
      </p:sp>
      <p:sp>
        <p:nvSpPr>
          <p:cNvPr id="30" name="Rounded Rectangle 13">
            <a:extLst>
              <a:ext uri="{FF2B5EF4-FFF2-40B4-BE49-F238E27FC236}">
                <a16:creationId xmlns:a16="http://schemas.microsoft.com/office/drawing/2014/main" id="{5F22755F-4F8C-451C-94C3-8962BEB5CE36}"/>
              </a:ext>
            </a:extLst>
          </p:cNvPr>
          <p:cNvSpPr/>
          <p:nvPr/>
        </p:nvSpPr>
        <p:spPr>
          <a:xfrm>
            <a:off x="2133476" y="1035379"/>
            <a:ext cx="6519096" cy="629682"/>
          </a:xfrm>
          <a:prstGeom prst="round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a:solidFill>
                  <a:schemeClr val="tx1"/>
                </a:solidFill>
              </a:rPr>
              <a:t>Sustainable Development Goals</a:t>
            </a:r>
          </a:p>
        </p:txBody>
      </p:sp>
    </p:spTree>
    <p:extLst>
      <p:ext uri="{BB962C8B-B14F-4D97-AF65-F5344CB8AC3E}">
        <p14:creationId xmlns:p14="http://schemas.microsoft.com/office/powerpoint/2010/main" val="182181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A5955-0427-4DA8-9AB7-6812C9D9841C}"/>
              </a:ext>
            </a:extLst>
          </p:cNvPr>
          <p:cNvSpPr>
            <a:spLocks noGrp="1"/>
          </p:cNvSpPr>
          <p:nvPr>
            <p:ph type="title"/>
          </p:nvPr>
        </p:nvSpPr>
        <p:spPr>
          <a:xfrm>
            <a:off x="1661037" y="0"/>
            <a:ext cx="6894368" cy="456685"/>
          </a:xfrm>
        </p:spPr>
        <p:txBody>
          <a:bodyPr>
            <a:noAutofit/>
          </a:bodyPr>
          <a:lstStyle/>
          <a:p>
            <a:pPr algn="r"/>
            <a:r>
              <a:rPr lang="en-ZA" sz="3600" b="1" dirty="0"/>
              <a:t>DSI Commitments in MTSF 2019- 2024…(1)</a:t>
            </a:r>
          </a:p>
        </p:txBody>
      </p:sp>
      <p:graphicFrame>
        <p:nvGraphicFramePr>
          <p:cNvPr id="5" name="Content Placeholder 4">
            <a:extLst>
              <a:ext uri="{FF2B5EF4-FFF2-40B4-BE49-F238E27FC236}">
                <a16:creationId xmlns:a16="http://schemas.microsoft.com/office/drawing/2014/main" id="{6FA87CDA-1837-4458-B34B-FD22503021D1}"/>
              </a:ext>
            </a:extLst>
          </p:cNvPr>
          <p:cNvGraphicFramePr>
            <a:graphicFrameLocks noGrp="1"/>
          </p:cNvGraphicFramePr>
          <p:nvPr>
            <p:ph idx="1"/>
            <p:extLst>
              <p:ext uri="{D42A27DB-BD31-4B8C-83A1-F6EECF244321}">
                <p14:modId xmlns:p14="http://schemas.microsoft.com/office/powerpoint/2010/main" val="1579007487"/>
              </p:ext>
            </p:extLst>
          </p:nvPr>
        </p:nvGraphicFramePr>
        <p:xfrm>
          <a:off x="180109" y="1080922"/>
          <a:ext cx="8714509" cy="5759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4282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A5955-0427-4DA8-9AB7-6812C9D9841C}"/>
              </a:ext>
            </a:extLst>
          </p:cNvPr>
          <p:cNvSpPr>
            <a:spLocks noGrp="1"/>
          </p:cNvSpPr>
          <p:nvPr>
            <p:ph type="title"/>
          </p:nvPr>
        </p:nvSpPr>
        <p:spPr>
          <a:xfrm>
            <a:off x="1670870" y="3979"/>
            <a:ext cx="6894368" cy="456685"/>
          </a:xfrm>
        </p:spPr>
        <p:txBody>
          <a:bodyPr>
            <a:noAutofit/>
          </a:bodyPr>
          <a:lstStyle/>
          <a:p>
            <a:pPr algn="r"/>
            <a:r>
              <a:rPr lang="en-ZA" sz="3600" b="1" dirty="0"/>
              <a:t>DSI Commitments in MTSF 2019- 2024…(2)</a:t>
            </a:r>
          </a:p>
        </p:txBody>
      </p:sp>
      <p:graphicFrame>
        <p:nvGraphicFramePr>
          <p:cNvPr id="4" name="Content Placeholder 3">
            <a:extLst>
              <a:ext uri="{FF2B5EF4-FFF2-40B4-BE49-F238E27FC236}">
                <a16:creationId xmlns:a16="http://schemas.microsoft.com/office/drawing/2014/main" id="{6B210D40-6BD3-40FE-A276-D6AF8BAD2819}"/>
              </a:ext>
            </a:extLst>
          </p:cNvPr>
          <p:cNvGraphicFramePr>
            <a:graphicFrameLocks noGrp="1"/>
          </p:cNvGraphicFramePr>
          <p:nvPr>
            <p:ph idx="1"/>
            <p:extLst>
              <p:ext uri="{D42A27DB-BD31-4B8C-83A1-F6EECF244321}">
                <p14:modId xmlns:p14="http://schemas.microsoft.com/office/powerpoint/2010/main" val="3149324330"/>
              </p:ext>
            </p:extLst>
          </p:nvPr>
        </p:nvGraphicFramePr>
        <p:xfrm>
          <a:off x="180109" y="1080922"/>
          <a:ext cx="8714509" cy="5759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5">
            <a:extLst>
              <a:ext uri="{FF2B5EF4-FFF2-40B4-BE49-F238E27FC236}">
                <a16:creationId xmlns:a16="http://schemas.microsoft.com/office/drawing/2014/main" id="{F3355F03-D476-4663-861B-0AEFF1397AD0}"/>
              </a:ext>
            </a:extLst>
          </p:cNvPr>
          <p:cNvSpPr txBox="1">
            <a:spLocks/>
          </p:cNvSpPr>
          <p:nvPr/>
        </p:nvSpPr>
        <p:spPr>
          <a:xfrm>
            <a:off x="6295132" y="6404616"/>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17</a:t>
            </a:fld>
            <a:endParaRPr lang="en-US" dirty="0"/>
          </a:p>
        </p:txBody>
      </p:sp>
    </p:spTree>
    <p:extLst>
      <p:ext uri="{BB962C8B-B14F-4D97-AF65-F5344CB8AC3E}">
        <p14:creationId xmlns:p14="http://schemas.microsoft.com/office/powerpoint/2010/main" val="1236594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A5955-0427-4DA8-9AB7-6812C9D9841C}"/>
              </a:ext>
            </a:extLst>
          </p:cNvPr>
          <p:cNvSpPr>
            <a:spLocks noGrp="1"/>
          </p:cNvSpPr>
          <p:nvPr>
            <p:ph type="title"/>
          </p:nvPr>
        </p:nvSpPr>
        <p:spPr>
          <a:xfrm>
            <a:off x="1680702" y="33476"/>
            <a:ext cx="6894368" cy="456685"/>
          </a:xfrm>
        </p:spPr>
        <p:txBody>
          <a:bodyPr>
            <a:noAutofit/>
          </a:bodyPr>
          <a:lstStyle/>
          <a:p>
            <a:pPr algn="r"/>
            <a:r>
              <a:rPr lang="en-ZA" sz="3600" b="1" dirty="0"/>
              <a:t>DSI Commitments in MTSF 2019- 2024…(3)</a:t>
            </a:r>
          </a:p>
        </p:txBody>
      </p:sp>
      <p:graphicFrame>
        <p:nvGraphicFramePr>
          <p:cNvPr id="4" name="Content Placeholder 3">
            <a:extLst>
              <a:ext uri="{FF2B5EF4-FFF2-40B4-BE49-F238E27FC236}">
                <a16:creationId xmlns:a16="http://schemas.microsoft.com/office/drawing/2014/main" id="{1EC676B1-2F38-4059-95BC-33EB9BD7A669}"/>
              </a:ext>
            </a:extLst>
          </p:cNvPr>
          <p:cNvGraphicFramePr>
            <a:graphicFrameLocks noGrp="1"/>
          </p:cNvGraphicFramePr>
          <p:nvPr>
            <p:ph idx="1"/>
            <p:extLst>
              <p:ext uri="{D42A27DB-BD31-4B8C-83A1-F6EECF244321}">
                <p14:modId xmlns:p14="http://schemas.microsoft.com/office/powerpoint/2010/main" val="17288220"/>
              </p:ext>
            </p:extLst>
          </p:nvPr>
        </p:nvGraphicFramePr>
        <p:xfrm>
          <a:off x="180109" y="1081193"/>
          <a:ext cx="8714509" cy="5759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5">
            <a:extLst>
              <a:ext uri="{FF2B5EF4-FFF2-40B4-BE49-F238E27FC236}">
                <a16:creationId xmlns:a16="http://schemas.microsoft.com/office/drawing/2014/main" id="{95AACEF5-BB1E-4C2F-AAA2-33FF454D62A4}"/>
              </a:ext>
            </a:extLst>
          </p:cNvPr>
          <p:cNvSpPr txBox="1">
            <a:spLocks/>
          </p:cNvSpPr>
          <p:nvPr/>
        </p:nvSpPr>
        <p:spPr>
          <a:xfrm>
            <a:off x="6295132" y="6404616"/>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18</a:t>
            </a:fld>
            <a:endParaRPr lang="en-US" dirty="0"/>
          </a:p>
        </p:txBody>
      </p:sp>
    </p:spTree>
    <p:extLst>
      <p:ext uri="{BB962C8B-B14F-4D97-AF65-F5344CB8AC3E}">
        <p14:creationId xmlns:p14="http://schemas.microsoft.com/office/powerpoint/2010/main" val="974000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224" y="135855"/>
            <a:ext cx="5382000" cy="456685"/>
          </a:xfrm>
        </p:spPr>
        <p:txBody>
          <a:bodyPr>
            <a:noAutofit/>
          </a:bodyPr>
          <a:lstStyle/>
          <a:p>
            <a:pPr algn="r"/>
            <a:r>
              <a:rPr lang="en-US" sz="4400" b="1" dirty="0"/>
              <a:t>Contents</a:t>
            </a:r>
          </a:p>
        </p:txBody>
      </p:sp>
      <p:sp>
        <p:nvSpPr>
          <p:cNvPr id="3" name="Subtitle 2"/>
          <p:cNvSpPr>
            <a:spLocks noGrp="1"/>
          </p:cNvSpPr>
          <p:nvPr>
            <p:ph idx="1"/>
          </p:nvPr>
        </p:nvSpPr>
        <p:spPr>
          <a:xfrm>
            <a:off x="197005" y="1238584"/>
            <a:ext cx="8564512" cy="5316414"/>
          </a:xfrm>
        </p:spPr>
        <p:txBody>
          <a:bodyPr>
            <a:normAutofit fontScale="85000" lnSpcReduction="20000"/>
          </a:bodyPr>
          <a:lstStyle/>
          <a:p>
            <a:r>
              <a:rPr lang="en-US" sz="2400" b="1" dirty="0">
                <a:solidFill>
                  <a:schemeClr val="tx1"/>
                </a:solidFill>
              </a:rPr>
              <a:t>Our Mandate</a:t>
            </a:r>
          </a:p>
          <a:p>
            <a:endParaRPr lang="en-US" sz="2400" b="1" dirty="0">
              <a:solidFill>
                <a:schemeClr val="tx1"/>
              </a:solidFill>
            </a:endParaRPr>
          </a:p>
          <a:p>
            <a:r>
              <a:rPr lang="en-US" sz="2400" b="1" dirty="0">
                <a:solidFill>
                  <a:schemeClr val="tx1"/>
                </a:solidFill>
              </a:rPr>
              <a:t>STI policy evolution</a:t>
            </a:r>
          </a:p>
          <a:p>
            <a:endParaRPr lang="en-US" sz="2400" b="1" dirty="0">
              <a:solidFill>
                <a:schemeClr val="tx1"/>
              </a:solidFill>
            </a:endParaRPr>
          </a:p>
          <a:p>
            <a:r>
              <a:rPr lang="en-US" sz="2400" b="1" dirty="0">
                <a:solidFill>
                  <a:schemeClr val="tx1"/>
                </a:solidFill>
              </a:rPr>
              <a:t>STI in the NDP</a:t>
            </a:r>
          </a:p>
          <a:p>
            <a:pPr marL="0" indent="0">
              <a:buNone/>
            </a:pPr>
            <a:endParaRPr lang="en-US" sz="2400" b="1" dirty="0">
              <a:solidFill>
                <a:schemeClr val="tx1"/>
              </a:solidFill>
            </a:endParaRPr>
          </a:p>
          <a:p>
            <a:r>
              <a:rPr lang="en-US" sz="2400" b="1" dirty="0">
                <a:solidFill>
                  <a:schemeClr val="tx1"/>
                </a:solidFill>
              </a:rPr>
              <a:t>Landscape for the 2020-2025 strategic plan</a:t>
            </a:r>
          </a:p>
          <a:p>
            <a:endParaRPr lang="en-US" sz="2400" b="1" dirty="0">
              <a:solidFill>
                <a:schemeClr val="tx1"/>
              </a:solidFill>
            </a:endParaRPr>
          </a:p>
          <a:p>
            <a:r>
              <a:rPr lang="en-US" sz="2400" b="1" dirty="0">
                <a:solidFill>
                  <a:schemeClr val="tx1"/>
                </a:solidFill>
              </a:rPr>
              <a:t>Core ideology</a:t>
            </a:r>
          </a:p>
          <a:p>
            <a:endParaRPr lang="en-US" sz="2400" b="1" dirty="0">
              <a:solidFill>
                <a:schemeClr val="tx1"/>
              </a:solidFill>
            </a:endParaRPr>
          </a:p>
          <a:p>
            <a:r>
              <a:rPr lang="en-US" sz="2400" b="1" dirty="0">
                <a:solidFill>
                  <a:schemeClr val="tx1"/>
                </a:solidFill>
              </a:rPr>
              <a:t>Strategic Plan Outcomes </a:t>
            </a:r>
          </a:p>
          <a:p>
            <a:endParaRPr lang="en-US" sz="2400" b="1" dirty="0">
              <a:solidFill>
                <a:schemeClr val="tx1"/>
              </a:solidFill>
            </a:endParaRPr>
          </a:p>
          <a:p>
            <a:r>
              <a:rPr lang="en-US" sz="2400" b="1" dirty="0">
                <a:solidFill>
                  <a:schemeClr val="tx1"/>
                </a:solidFill>
              </a:rPr>
              <a:t>Indicators and targets</a:t>
            </a:r>
          </a:p>
          <a:p>
            <a:endParaRPr lang="en-US" sz="2400" b="1" dirty="0">
              <a:solidFill>
                <a:schemeClr val="tx1"/>
              </a:solidFill>
            </a:endParaRPr>
          </a:p>
          <a:p>
            <a:r>
              <a:rPr lang="en-US" sz="2400" b="1" dirty="0">
                <a:solidFill>
                  <a:schemeClr val="tx1"/>
                </a:solidFill>
              </a:rPr>
              <a:t>APP 2020/21</a:t>
            </a:r>
          </a:p>
          <a:p>
            <a:endParaRPr lang="en-US" sz="2400" dirty="0">
              <a:solidFill>
                <a:schemeClr val="tx1"/>
              </a:solidFill>
            </a:endParaRPr>
          </a:p>
        </p:txBody>
      </p:sp>
      <p:sp>
        <p:nvSpPr>
          <p:cNvPr id="6" name="Slide Number Placeholder 5">
            <a:extLst>
              <a:ext uri="{FF2B5EF4-FFF2-40B4-BE49-F238E27FC236}">
                <a16:creationId xmlns:a16="http://schemas.microsoft.com/office/drawing/2014/main" id="{57776BAC-665E-F04B-86D9-AD262CA9C397}"/>
              </a:ext>
            </a:extLst>
          </p:cNvPr>
          <p:cNvSpPr>
            <a:spLocks noGrp="1"/>
          </p:cNvSpPr>
          <p:nvPr>
            <p:ph type="sldNum" sz="quarter" idx="12"/>
          </p:nvPr>
        </p:nvSpPr>
        <p:spPr/>
        <p:txBody>
          <a:bodyPr/>
          <a:lstStyle/>
          <a:p>
            <a:fld id="{6BEAD508-187F-9C41-8168-FD791BBC9830}" type="slidenum">
              <a:rPr lang="en-US" smtClean="0">
                <a:solidFill>
                  <a:schemeClr val="tx1"/>
                </a:solidFill>
                <a:latin typeface="Arial" panose="020B0604020202020204" pitchFamily="34" charset="0"/>
                <a:cs typeface="Arial" panose="020B0604020202020204" pitchFamily="34" charset="0"/>
              </a:rPr>
              <a:pPr/>
              <a:t>1</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173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A5955-0427-4DA8-9AB7-6812C9D9841C}"/>
              </a:ext>
            </a:extLst>
          </p:cNvPr>
          <p:cNvSpPr>
            <a:spLocks noGrp="1"/>
          </p:cNvSpPr>
          <p:nvPr>
            <p:ph type="title"/>
          </p:nvPr>
        </p:nvSpPr>
        <p:spPr>
          <a:xfrm>
            <a:off x="1661037" y="0"/>
            <a:ext cx="6894368" cy="456685"/>
          </a:xfrm>
        </p:spPr>
        <p:txBody>
          <a:bodyPr>
            <a:noAutofit/>
          </a:bodyPr>
          <a:lstStyle/>
          <a:p>
            <a:pPr algn="r"/>
            <a:r>
              <a:rPr lang="en-ZA" sz="3600" b="1" dirty="0"/>
              <a:t>DSI Commitments in MTSF 2019- 2024…(4)</a:t>
            </a:r>
          </a:p>
        </p:txBody>
      </p:sp>
      <p:graphicFrame>
        <p:nvGraphicFramePr>
          <p:cNvPr id="4" name="Content Placeholder 3">
            <a:extLst>
              <a:ext uri="{FF2B5EF4-FFF2-40B4-BE49-F238E27FC236}">
                <a16:creationId xmlns:a16="http://schemas.microsoft.com/office/drawing/2014/main" id="{C7B71017-A239-4AD8-A40D-CEFFA64E9524}"/>
              </a:ext>
            </a:extLst>
          </p:cNvPr>
          <p:cNvGraphicFramePr>
            <a:graphicFrameLocks noGrp="1"/>
          </p:cNvGraphicFramePr>
          <p:nvPr>
            <p:ph idx="1"/>
            <p:extLst>
              <p:ext uri="{D42A27DB-BD31-4B8C-83A1-F6EECF244321}">
                <p14:modId xmlns:p14="http://schemas.microsoft.com/office/powerpoint/2010/main" val="3910190981"/>
              </p:ext>
            </p:extLst>
          </p:nvPr>
        </p:nvGraphicFramePr>
        <p:xfrm>
          <a:off x="214745" y="1076943"/>
          <a:ext cx="8714509" cy="5759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5">
            <a:extLst>
              <a:ext uri="{FF2B5EF4-FFF2-40B4-BE49-F238E27FC236}">
                <a16:creationId xmlns:a16="http://schemas.microsoft.com/office/drawing/2014/main" id="{699008A6-BE01-483A-9C9C-A71FD424B20C}"/>
              </a:ext>
            </a:extLst>
          </p:cNvPr>
          <p:cNvSpPr txBox="1">
            <a:spLocks/>
          </p:cNvSpPr>
          <p:nvPr/>
        </p:nvSpPr>
        <p:spPr>
          <a:xfrm>
            <a:off x="6295132" y="6404616"/>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19</a:t>
            </a:fld>
            <a:endParaRPr lang="en-US" dirty="0"/>
          </a:p>
        </p:txBody>
      </p:sp>
    </p:spTree>
    <p:extLst>
      <p:ext uri="{BB962C8B-B14F-4D97-AF65-F5344CB8AC3E}">
        <p14:creationId xmlns:p14="http://schemas.microsoft.com/office/powerpoint/2010/main" val="1938743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E319C-2A20-43C2-B3E0-F074DC7F5397}"/>
              </a:ext>
            </a:extLst>
          </p:cNvPr>
          <p:cNvSpPr>
            <a:spLocks noGrp="1"/>
          </p:cNvSpPr>
          <p:nvPr>
            <p:ph type="title"/>
          </p:nvPr>
        </p:nvSpPr>
        <p:spPr>
          <a:xfrm>
            <a:off x="725618" y="6630"/>
            <a:ext cx="7684077" cy="456685"/>
          </a:xfrm>
        </p:spPr>
        <p:txBody>
          <a:bodyPr>
            <a:noAutofit/>
          </a:bodyPr>
          <a:lstStyle/>
          <a:p>
            <a:pPr algn="r"/>
            <a:r>
              <a:rPr lang="en-ZA" sz="3600" b="1" dirty="0"/>
              <a:t>Other MTSF aspects of relevance to the DSI and its entities </a:t>
            </a:r>
          </a:p>
        </p:txBody>
      </p:sp>
      <p:sp>
        <p:nvSpPr>
          <p:cNvPr id="3" name="Content Placeholder 2">
            <a:extLst>
              <a:ext uri="{FF2B5EF4-FFF2-40B4-BE49-F238E27FC236}">
                <a16:creationId xmlns:a16="http://schemas.microsoft.com/office/drawing/2014/main" id="{9FBC5018-38E5-463B-96C7-8C79D0821333}"/>
              </a:ext>
            </a:extLst>
          </p:cNvPr>
          <p:cNvSpPr>
            <a:spLocks noGrp="1"/>
          </p:cNvSpPr>
          <p:nvPr>
            <p:ph idx="1"/>
          </p:nvPr>
        </p:nvSpPr>
        <p:spPr>
          <a:xfrm>
            <a:off x="96982" y="1145089"/>
            <a:ext cx="8941350" cy="5688819"/>
          </a:xfrm>
        </p:spPr>
        <p:txBody>
          <a:bodyPr>
            <a:normAutofit/>
          </a:bodyPr>
          <a:lstStyle/>
          <a:p>
            <a:pPr>
              <a:lnSpc>
                <a:spcPct val="120000"/>
              </a:lnSpc>
              <a:spcBef>
                <a:spcPts val="0"/>
              </a:spcBef>
            </a:pPr>
            <a:r>
              <a:rPr lang="en-ZA" sz="2600" b="1" dirty="0">
                <a:solidFill>
                  <a:schemeClr val="tx1"/>
                </a:solidFill>
              </a:rPr>
              <a:t>Women, Youth and people with disability as designated groups </a:t>
            </a:r>
          </a:p>
          <a:p>
            <a:pPr lvl="1">
              <a:lnSpc>
                <a:spcPct val="120000"/>
              </a:lnSpc>
              <a:spcBef>
                <a:spcPts val="0"/>
              </a:spcBef>
            </a:pPr>
            <a:r>
              <a:rPr lang="en-ZA" sz="2400" dirty="0">
                <a:solidFill>
                  <a:schemeClr val="tx1"/>
                </a:solidFill>
              </a:rPr>
              <a:t>Gender-responsive planning, budgeting and reporting framework </a:t>
            </a:r>
          </a:p>
          <a:p>
            <a:pPr lvl="1">
              <a:lnSpc>
                <a:spcPct val="120000"/>
              </a:lnSpc>
              <a:spcBef>
                <a:spcPts val="0"/>
              </a:spcBef>
            </a:pPr>
            <a:r>
              <a:rPr lang="en-ZA" sz="2400" dirty="0">
                <a:solidFill>
                  <a:schemeClr val="tx1"/>
                </a:solidFill>
              </a:rPr>
              <a:t>Data disaggregation at </a:t>
            </a:r>
            <a:r>
              <a:rPr lang="en-ZA" sz="2400" b="1" i="1" dirty="0">
                <a:solidFill>
                  <a:schemeClr val="tx1"/>
                </a:solidFill>
              </a:rPr>
              <a:t>planning</a:t>
            </a:r>
            <a:r>
              <a:rPr lang="en-ZA" sz="2400" dirty="0">
                <a:solidFill>
                  <a:schemeClr val="tx1"/>
                </a:solidFill>
              </a:rPr>
              <a:t> and </a:t>
            </a:r>
            <a:r>
              <a:rPr lang="en-ZA" sz="2400" b="1" i="1" dirty="0">
                <a:solidFill>
                  <a:schemeClr val="tx1"/>
                </a:solidFill>
              </a:rPr>
              <a:t>M &amp; E</a:t>
            </a:r>
          </a:p>
          <a:p>
            <a:pPr marL="0" indent="0">
              <a:lnSpc>
                <a:spcPct val="120000"/>
              </a:lnSpc>
              <a:spcBef>
                <a:spcPts val="0"/>
              </a:spcBef>
              <a:buNone/>
            </a:pPr>
            <a:endParaRPr lang="en-ZA" sz="2600" b="1" dirty="0">
              <a:solidFill>
                <a:schemeClr val="tx1"/>
              </a:solidFill>
            </a:endParaRPr>
          </a:p>
          <a:p>
            <a:pPr>
              <a:lnSpc>
                <a:spcPct val="120000"/>
              </a:lnSpc>
              <a:spcBef>
                <a:spcPts val="0"/>
              </a:spcBef>
            </a:pPr>
            <a:r>
              <a:rPr lang="en-ZA" sz="2600" b="1" dirty="0">
                <a:solidFill>
                  <a:schemeClr val="tx1"/>
                </a:solidFill>
              </a:rPr>
              <a:t>Priority 1- A Capable, Ethical and Developmental State </a:t>
            </a:r>
          </a:p>
          <a:p>
            <a:pPr lvl="1">
              <a:lnSpc>
                <a:spcPct val="120000"/>
              </a:lnSpc>
              <a:spcBef>
                <a:spcPts val="0"/>
              </a:spcBef>
            </a:pPr>
            <a:r>
              <a:rPr lang="en-ZA" sz="2200" dirty="0">
                <a:solidFill>
                  <a:schemeClr val="tx1"/>
                </a:solidFill>
              </a:rPr>
              <a:t>Innovation in support of a capable and developmental state</a:t>
            </a:r>
          </a:p>
          <a:p>
            <a:pPr lvl="1">
              <a:lnSpc>
                <a:spcPct val="120000"/>
              </a:lnSpc>
              <a:spcBef>
                <a:spcPts val="0"/>
              </a:spcBef>
            </a:pPr>
            <a:r>
              <a:rPr lang="en-ZA" sz="2200" dirty="0">
                <a:solidFill>
                  <a:schemeClr val="tx1"/>
                </a:solidFill>
              </a:rPr>
              <a:t>District- Metro Coordination Model to </a:t>
            </a:r>
            <a:r>
              <a:rPr lang="en-US" sz="2200" dirty="0">
                <a:solidFill>
                  <a:schemeClr val="tx1"/>
                </a:solidFill>
              </a:rPr>
              <a:t>Improve the Coherence and Impact of Government Service Delivery and Development</a:t>
            </a:r>
          </a:p>
          <a:p>
            <a:pPr lvl="1">
              <a:lnSpc>
                <a:spcPct val="150000"/>
              </a:lnSpc>
            </a:pPr>
            <a:endParaRPr lang="en-ZA" sz="2200" dirty="0"/>
          </a:p>
        </p:txBody>
      </p:sp>
      <p:sp>
        <p:nvSpPr>
          <p:cNvPr id="4" name="Slide Number Placeholder 5">
            <a:extLst>
              <a:ext uri="{FF2B5EF4-FFF2-40B4-BE49-F238E27FC236}">
                <a16:creationId xmlns:a16="http://schemas.microsoft.com/office/drawing/2014/main" id="{05009A93-823F-4778-A5C6-A9C1F2D5C395}"/>
              </a:ext>
            </a:extLst>
          </p:cNvPr>
          <p:cNvSpPr txBox="1">
            <a:spLocks/>
          </p:cNvSpPr>
          <p:nvPr/>
        </p:nvSpPr>
        <p:spPr>
          <a:xfrm>
            <a:off x="6295132" y="6404616"/>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20</a:t>
            </a:fld>
            <a:endParaRPr lang="en-US" dirty="0"/>
          </a:p>
        </p:txBody>
      </p:sp>
    </p:spTree>
    <p:extLst>
      <p:ext uri="{BB962C8B-B14F-4D97-AF65-F5344CB8AC3E}">
        <p14:creationId xmlns:p14="http://schemas.microsoft.com/office/powerpoint/2010/main" val="3649447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E319C-2A20-43C2-B3E0-F074DC7F5397}"/>
              </a:ext>
            </a:extLst>
          </p:cNvPr>
          <p:cNvSpPr>
            <a:spLocks noGrp="1"/>
          </p:cNvSpPr>
          <p:nvPr>
            <p:ph type="title"/>
          </p:nvPr>
        </p:nvSpPr>
        <p:spPr>
          <a:xfrm>
            <a:off x="893395" y="-9832"/>
            <a:ext cx="7684077" cy="456685"/>
          </a:xfrm>
        </p:spPr>
        <p:txBody>
          <a:bodyPr>
            <a:noAutofit/>
          </a:bodyPr>
          <a:lstStyle/>
          <a:p>
            <a:pPr algn="r"/>
            <a:r>
              <a:rPr lang="en-ZA" sz="3600" b="1" dirty="0"/>
              <a:t>Supporting other priorities of </a:t>
            </a:r>
            <a:br>
              <a:rPr lang="en-ZA" sz="3600" b="1" dirty="0"/>
            </a:br>
            <a:r>
              <a:rPr lang="en-ZA" sz="3600" b="1" dirty="0"/>
              <a:t>the MTSF</a:t>
            </a:r>
          </a:p>
        </p:txBody>
      </p:sp>
      <p:sp>
        <p:nvSpPr>
          <p:cNvPr id="3" name="Content Placeholder 2">
            <a:extLst>
              <a:ext uri="{FF2B5EF4-FFF2-40B4-BE49-F238E27FC236}">
                <a16:creationId xmlns:a16="http://schemas.microsoft.com/office/drawing/2014/main" id="{9FBC5018-38E5-463B-96C7-8C79D0821333}"/>
              </a:ext>
            </a:extLst>
          </p:cNvPr>
          <p:cNvSpPr>
            <a:spLocks noGrp="1"/>
          </p:cNvSpPr>
          <p:nvPr>
            <p:ph idx="1"/>
          </p:nvPr>
        </p:nvSpPr>
        <p:spPr>
          <a:xfrm>
            <a:off x="96982" y="1080922"/>
            <a:ext cx="8941350" cy="5688819"/>
          </a:xfrm>
        </p:spPr>
        <p:txBody>
          <a:bodyPr>
            <a:normAutofit/>
          </a:bodyPr>
          <a:lstStyle/>
          <a:p>
            <a:pPr>
              <a:lnSpc>
                <a:spcPct val="100000"/>
              </a:lnSpc>
              <a:spcBef>
                <a:spcPts val="0"/>
              </a:spcBef>
            </a:pPr>
            <a:r>
              <a:rPr lang="en-US" sz="2600" b="1" dirty="0">
                <a:solidFill>
                  <a:schemeClr val="tx1"/>
                </a:solidFill>
              </a:rPr>
              <a:t>Priority 2: Increase the contribution of digital economy to GDP through 4IR</a:t>
            </a:r>
          </a:p>
          <a:p>
            <a:pPr lvl="1">
              <a:lnSpc>
                <a:spcPct val="100000"/>
              </a:lnSpc>
              <a:spcBef>
                <a:spcPts val="0"/>
              </a:spcBef>
            </a:pPr>
            <a:r>
              <a:rPr lang="en-US" sz="2600" dirty="0">
                <a:solidFill>
                  <a:schemeClr val="tx1"/>
                </a:solidFill>
              </a:rPr>
              <a:t>Achieving 100% universal broadband by aligning and contributing to the DoC Satellite Communication Strategy</a:t>
            </a:r>
          </a:p>
          <a:p>
            <a:pPr lvl="1">
              <a:lnSpc>
                <a:spcPct val="100000"/>
              </a:lnSpc>
              <a:spcBef>
                <a:spcPts val="0"/>
              </a:spcBef>
            </a:pPr>
            <a:endParaRPr lang="en-US" sz="2600" b="1" dirty="0">
              <a:solidFill>
                <a:schemeClr val="tx1"/>
              </a:solidFill>
            </a:endParaRPr>
          </a:p>
          <a:p>
            <a:pPr>
              <a:lnSpc>
                <a:spcPct val="100000"/>
              </a:lnSpc>
              <a:spcBef>
                <a:spcPts val="0"/>
              </a:spcBef>
            </a:pPr>
            <a:r>
              <a:rPr lang="en-US" sz="2600" b="1" dirty="0">
                <a:solidFill>
                  <a:schemeClr val="tx1"/>
                </a:solidFill>
              </a:rPr>
              <a:t>Priority 3: Education, Skills and  </a:t>
            </a:r>
            <a:r>
              <a:rPr lang="en-US" sz="2600" b="1" u="sng" dirty="0">
                <a:solidFill>
                  <a:schemeClr val="tx1"/>
                </a:solidFill>
              </a:rPr>
              <a:t>Health</a:t>
            </a:r>
          </a:p>
          <a:p>
            <a:pPr lvl="1">
              <a:lnSpc>
                <a:spcPct val="100000"/>
              </a:lnSpc>
              <a:spcBef>
                <a:spcPts val="0"/>
              </a:spcBef>
            </a:pPr>
            <a:r>
              <a:rPr lang="en-US" sz="2600" dirty="0">
                <a:solidFill>
                  <a:schemeClr val="tx1"/>
                </a:solidFill>
              </a:rPr>
              <a:t>TB treatment research success rate</a:t>
            </a:r>
          </a:p>
          <a:p>
            <a:pPr lvl="2">
              <a:lnSpc>
                <a:spcPct val="100000"/>
              </a:lnSpc>
              <a:spcBef>
                <a:spcPts val="0"/>
              </a:spcBef>
            </a:pPr>
            <a:r>
              <a:rPr lang="en-US" sz="2600" dirty="0">
                <a:solidFill>
                  <a:schemeClr val="tx1"/>
                </a:solidFill>
              </a:rPr>
              <a:t>Better diagnostics</a:t>
            </a:r>
          </a:p>
          <a:p>
            <a:pPr lvl="2">
              <a:lnSpc>
                <a:spcPct val="100000"/>
              </a:lnSpc>
              <a:spcBef>
                <a:spcPts val="0"/>
              </a:spcBef>
            </a:pPr>
            <a:r>
              <a:rPr lang="en-US" sz="2600" dirty="0">
                <a:solidFill>
                  <a:schemeClr val="tx1"/>
                </a:solidFill>
              </a:rPr>
              <a:t>TB therapies </a:t>
            </a:r>
          </a:p>
          <a:p>
            <a:pPr lvl="2">
              <a:lnSpc>
                <a:spcPct val="100000"/>
              </a:lnSpc>
              <a:spcBef>
                <a:spcPts val="0"/>
              </a:spcBef>
            </a:pPr>
            <a:r>
              <a:rPr lang="en-US" sz="2600" dirty="0">
                <a:solidFill>
                  <a:schemeClr val="tx1"/>
                </a:solidFill>
              </a:rPr>
              <a:t>Local manufacturing of TB drugs </a:t>
            </a:r>
          </a:p>
          <a:p>
            <a:pPr lvl="1">
              <a:lnSpc>
                <a:spcPct val="100000"/>
              </a:lnSpc>
              <a:spcBef>
                <a:spcPts val="0"/>
              </a:spcBef>
            </a:pPr>
            <a:r>
              <a:rPr lang="en-US" sz="2600" dirty="0">
                <a:solidFill>
                  <a:schemeClr val="tx1"/>
                </a:solidFill>
              </a:rPr>
              <a:t>Development of treatment and prevention technologies for HIV, NCD and maternal health care</a:t>
            </a:r>
          </a:p>
          <a:p>
            <a:pPr lvl="1">
              <a:lnSpc>
                <a:spcPct val="150000"/>
              </a:lnSpc>
            </a:pPr>
            <a:endParaRPr lang="en-ZA" sz="2200" dirty="0"/>
          </a:p>
        </p:txBody>
      </p:sp>
      <p:sp>
        <p:nvSpPr>
          <p:cNvPr id="4" name="Slide Number Placeholder 5">
            <a:extLst>
              <a:ext uri="{FF2B5EF4-FFF2-40B4-BE49-F238E27FC236}">
                <a16:creationId xmlns:a16="http://schemas.microsoft.com/office/drawing/2014/main" id="{05009A93-823F-4778-A5C6-A9C1F2D5C395}"/>
              </a:ext>
            </a:extLst>
          </p:cNvPr>
          <p:cNvSpPr txBox="1">
            <a:spLocks/>
          </p:cNvSpPr>
          <p:nvPr/>
        </p:nvSpPr>
        <p:spPr>
          <a:xfrm>
            <a:off x="6295132" y="6404616"/>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21</a:t>
            </a:fld>
            <a:endParaRPr lang="en-US" dirty="0"/>
          </a:p>
        </p:txBody>
      </p:sp>
    </p:spTree>
    <p:extLst>
      <p:ext uri="{BB962C8B-B14F-4D97-AF65-F5344CB8AC3E}">
        <p14:creationId xmlns:p14="http://schemas.microsoft.com/office/powerpoint/2010/main" val="1977780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E319C-2A20-43C2-B3E0-F074DC7F5397}"/>
              </a:ext>
            </a:extLst>
          </p:cNvPr>
          <p:cNvSpPr>
            <a:spLocks noGrp="1"/>
          </p:cNvSpPr>
          <p:nvPr>
            <p:ph type="title"/>
          </p:nvPr>
        </p:nvSpPr>
        <p:spPr>
          <a:xfrm>
            <a:off x="748952" y="0"/>
            <a:ext cx="7684077" cy="456685"/>
          </a:xfrm>
        </p:spPr>
        <p:txBody>
          <a:bodyPr>
            <a:noAutofit/>
          </a:bodyPr>
          <a:lstStyle/>
          <a:p>
            <a:pPr algn="r"/>
            <a:r>
              <a:rPr lang="en-ZA" sz="3600" b="1" dirty="0"/>
              <a:t>Supporting other priorities </a:t>
            </a:r>
            <a:br>
              <a:rPr lang="en-ZA" sz="3600" b="1" dirty="0"/>
            </a:br>
            <a:r>
              <a:rPr lang="en-ZA" sz="3600" b="1" dirty="0"/>
              <a:t>of the MTSF</a:t>
            </a:r>
          </a:p>
        </p:txBody>
      </p:sp>
      <p:sp>
        <p:nvSpPr>
          <p:cNvPr id="3" name="Content Placeholder 2">
            <a:extLst>
              <a:ext uri="{FF2B5EF4-FFF2-40B4-BE49-F238E27FC236}">
                <a16:creationId xmlns:a16="http://schemas.microsoft.com/office/drawing/2014/main" id="{9FBC5018-38E5-463B-96C7-8C79D0821333}"/>
              </a:ext>
            </a:extLst>
          </p:cNvPr>
          <p:cNvSpPr>
            <a:spLocks noGrp="1"/>
          </p:cNvSpPr>
          <p:nvPr>
            <p:ph idx="1"/>
          </p:nvPr>
        </p:nvSpPr>
        <p:spPr>
          <a:xfrm>
            <a:off x="240632" y="1151719"/>
            <a:ext cx="8700718" cy="5688819"/>
          </a:xfrm>
        </p:spPr>
        <p:txBody>
          <a:bodyPr>
            <a:normAutofit/>
          </a:bodyPr>
          <a:lstStyle/>
          <a:p>
            <a:pPr>
              <a:lnSpc>
                <a:spcPct val="100000"/>
              </a:lnSpc>
              <a:spcBef>
                <a:spcPts val="0"/>
              </a:spcBef>
            </a:pPr>
            <a:r>
              <a:rPr lang="en-US" sz="2600" b="1" dirty="0">
                <a:solidFill>
                  <a:schemeClr val="tx1"/>
                </a:solidFill>
              </a:rPr>
              <a:t>Priority 4: </a:t>
            </a:r>
            <a:r>
              <a:rPr lang="en-GB" sz="2600" b="1" dirty="0">
                <a:solidFill>
                  <a:schemeClr val="tx1"/>
                </a:solidFill>
              </a:rPr>
              <a:t>Consolidating the social wage through reliable and quality basic services </a:t>
            </a:r>
          </a:p>
          <a:p>
            <a:pPr lvl="1">
              <a:lnSpc>
                <a:spcPct val="100000"/>
              </a:lnSpc>
              <a:spcBef>
                <a:spcPts val="0"/>
              </a:spcBef>
            </a:pPr>
            <a:r>
              <a:rPr lang="en-GB" sz="2400" dirty="0">
                <a:solidFill>
                  <a:schemeClr val="tx1"/>
                </a:solidFill>
              </a:rPr>
              <a:t>Innovative technology approaches for the delivery of basic services (energy, water, sanitation, roads)</a:t>
            </a:r>
          </a:p>
          <a:p>
            <a:pPr lvl="1">
              <a:lnSpc>
                <a:spcPct val="100000"/>
              </a:lnSpc>
              <a:spcBef>
                <a:spcPts val="0"/>
              </a:spcBef>
            </a:pPr>
            <a:endParaRPr lang="en-US" sz="2400" b="1" dirty="0">
              <a:solidFill>
                <a:schemeClr val="tx1"/>
              </a:solidFill>
            </a:endParaRPr>
          </a:p>
          <a:p>
            <a:pPr>
              <a:lnSpc>
                <a:spcPct val="100000"/>
              </a:lnSpc>
              <a:spcBef>
                <a:spcPts val="0"/>
              </a:spcBef>
            </a:pPr>
            <a:r>
              <a:rPr lang="en-US" sz="2600" b="1" dirty="0">
                <a:solidFill>
                  <a:schemeClr val="tx1"/>
                </a:solidFill>
              </a:rPr>
              <a:t>Priority 1: Strengthened government capability to deliver on the developmental agenda</a:t>
            </a:r>
          </a:p>
          <a:p>
            <a:pPr lvl="1">
              <a:lnSpc>
                <a:spcPct val="100000"/>
              </a:lnSpc>
              <a:spcBef>
                <a:spcPts val="0"/>
              </a:spcBef>
            </a:pPr>
            <a:r>
              <a:rPr lang="en-US" sz="2400" dirty="0">
                <a:solidFill>
                  <a:schemeClr val="tx1"/>
                </a:solidFill>
              </a:rPr>
              <a:t>Provide timely, accurate and independent data and information for mega projects monitoring and evaluation</a:t>
            </a:r>
            <a:endParaRPr lang="en-GB" sz="2400" dirty="0">
              <a:solidFill>
                <a:schemeClr val="tx1"/>
              </a:solidFill>
            </a:endParaRPr>
          </a:p>
          <a:p>
            <a:pPr marL="456057" lvl="1" indent="0">
              <a:lnSpc>
                <a:spcPct val="120000"/>
              </a:lnSpc>
              <a:spcBef>
                <a:spcPts val="0"/>
              </a:spcBef>
              <a:buNone/>
            </a:pPr>
            <a:endParaRPr lang="en-US" sz="2600" dirty="0">
              <a:solidFill>
                <a:schemeClr val="tx1"/>
              </a:solidFill>
            </a:endParaRPr>
          </a:p>
          <a:p>
            <a:pPr lvl="1">
              <a:lnSpc>
                <a:spcPct val="120000"/>
              </a:lnSpc>
              <a:spcBef>
                <a:spcPts val="0"/>
              </a:spcBef>
            </a:pPr>
            <a:endParaRPr lang="en-US" sz="2600" b="1" dirty="0">
              <a:solidFill>
                <a:schemeClr val="tx1"/>
              </a:solidFill>
            </a:endParaRPr>
          </a:p>
          <a:p>
            <a:pPr marL="456057" lvl="1" indent="0">
              <a:lnSpc>
                <a:spcPct val="150000"/>
              </a:lnSpc>
              <a:buNone/>
            </a:pPr>
            <a:endParaRPr lang="en-ZA" sz="2200" dirty="0"/>
          </a:p>
        </p:txBody>
      </p:sp>
      <p:sp>
        <p:nvSpPr>
          <p:cNvPr id="4" name="Slide Number Placeholder 5">
            <a:extLst>
              <a:ext uri="{FF2B5EF4-FFF2-40B4-BE49-F238E27FC236}">
                <a16:creationId xmlns:a16="http://schemas.microsoft.com/office/drawing/2014/main" id="{05009A93-823F-4778-A5C6-A9C1F2D5C395}"/>
              </a:ext>
            </a:extLst>
          </p:cNvPr>
          <p:cNvSpPr txBox="1">
            <a:spLocks/>
          </p:cNvSpPr>
          <p:nvPr/>
        </p:nvSpPr>
        <p:spPr>
          <a:xfrm>
            <a:off x="6295132" y="6404616"/>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22</a:t>
            </a:fld>
            <a:endParaRPr lang="en-US" dirty="0"/>
          </a:p>
        </p:txBody>
      </p:sp>
    </p:spTree>
    <p:extLst>
      <p:ext uri="{BB962C8B-B14F-4D97-AF65-F5344CB8AC3E}">
        <p14:creationId xmlns:p14="http://schemas.microsoft.com/office/powerpoint/2010/main" val="2390010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E319C-2A20-43C2-B3E0-F074DC7F5397}"/>
              </a:ext>
            </a:extLst>
          </p:cNvPr>
          <p:cNvSpPr>
            <a:spLocks noGrp="1"/>
          </p:cNvSpPr>
          <p:nvPr>
            <p:ph type="title"/>
          </p:nvPr>
        </p:nvSpPr>
        <p:spPr>
          <a:xfrm>
            <a:off x="863898" y="37133"/>
            <a:ext cx="7684077" cy="456685"/>
          </a:xfrm>
        </p:spPr>
        <p:txBody>
          <a:bodyPr>
            <a:noAutofit/>
          </a:bodyPr>
          <a:lstStyle/>
          <a:p>
            <a:pPr algn="r"/>
            <a:r>
              <a:rPr lang="en-ZA" sz="3600" b="1" dirty="0"/>
              <a:t>Supporting other priorities of the MTSF</a:t>
            </a:r>
          </a:p>
        </p:txBody>
      </p:sp>
      <p:sp>
        <p:nvSpPr>
          <p:cNvPr id="3" name="Content Placeholder 2">
            <a:extLst>
              <a:ext uri="{FF2B5EF4-FFF2-40B4-BE49-F238E27FC236}">
                <a16:creationId xmlns:a16="http://schemas.microsoft.com/office/drawing/2014/main" id="{9FBC5018-38E5-463B-96C7-8C79D0821333}"/>
              </a:ext>
            </a:extLst>
          </p:cNvPr>
          <p:cNvSpPr>
            <a:spLocks noGrp="1"/>
          </p:cNvSpPr>
          <p:nvPr>
            <p:ph idx="1"/>
          </p:nvPr>
        </p:nvSpPr>
        <p:spPr>
          <a:xfrm>
            <a:off x="96982" y="1080921"/>
            <a:ext cx="8941350" cy="5688819"/>
          </a:xfrm>
        </p:spPr>
        <p:txBody>
          <a:bodyPr>
            <a:normAutofit lnSpcReduction="10000"/>
          </a:bodyPr>
          <a:lstStyle/>
          <a:p>
            <a:pPr>
              <a:lnSpc>
                <a:spcPct val="120000"/>
              </a:lnSpc>
              <a:spcBef>
                <a:spcPts val="0"/>
              </a:spcBef>
            </a:pPr>
            <a:r>
              <a:rPr lang="en-US" sz="2600" b="1" dirty="0">
                <a:solidFill>
                  <a:schemeClr val="tx1"/>
                </a:solidFill>
              </a:rPr>
              <a:t>Priority 6:</a:t>
            </a:r>
            <a:r>
              <a:rPr lang="en-GB" sz="2600" b="1" dirty="0">
                <a:solidFill>
                  <a:schemeClr val="tx1"/>
                </a:solidFill>
              </a:rPr>
              <a:t>Spatial integration, human settlements and local government</a:t>
            </a:r>
            <a:endParaRPr lang="en-US" sz="2600" b="1" dirty="0">
              <a:solidFill>
                <a:schemeClr val="tx1"/>
              </a:solidFill>
            </a:endParaRPr>
          </a:p>
          <a:p>
            <a:pPr lvl="1">
              <a:lnSpc>
                <a:spcPct val="100000"/>
              </a:lnSpc>
              <a:spcBef>
                <a:spcPts val="0"/>
              </a:spcBef>
            </a:pPr>
            <a:r>
              <a:rPr lang="en-US" sz="2600" dirty="0">
                <a:solidFill>
                  <a:schemeClr val="tx1"/>
                </a:solidFill>
              </a:rPr>
              <a:t>Provision of applications and products  for precision agriculture, human settlement and water bodies information layers</a:t>
            </a:r>
          </a:p>
          <a:p>
            <a:pPr lvl="1">
              <a:lnSpc>
                <a:spcPct val="100000"/>
              </a:lnSpc>
              <a:spcBef>
                <a:spcPts val="0"/>
              </a:spcBef>
            </a:pPr>
            <a:r>
              <a:rPr lang="en-US" sz="2600" dirty="0">
                <a:solidFill>
                  <a:schemeClr val="tx1"/>
                </a:solidFill>
              </a:rPr>
              <a:t>Demonstrations in partnership with the Department of Mineral Resources and Energy to assess the appropriateness of new technologies such as hydrogen fuel cells to improve service delivery </a:t>
            </a:r>
            <a:endParaRPr lang="en-GB" sz="2600" dirty="0">
              <a:solidFill>
                <a:schemeClr val="tx1"/>
              </a:solidFill>
            </a:endParaRPr>
          </a:p>
          <a:p>
            <a:pPr lvl="1" fontAlgn="t"/>
            <a:r>
              <a:rPr lang="en-US" sz="2600" dirty="0">
                <a:solidFill>
                  <a:schemeClr val="tx1"/>
                </a:solidFill>
              </a:rPr>
              <a:t>Provision of information for air quality information system,  land cover and land use mapping, frequent information on weather patterns, and human activity on critical resources such as water, land and air.</a:t>
            </a:r>
          </a:p>
          <a:p>
            <a:pPr lvl="1" fontAlgn="t"/>
            <a:r>
              <a:rPr lang="en-US" sz="2600" dirty="0">
                <a:solidFill>
                  <a:schemeClr val="tx1"/>
                </a:solidFill>
              </a:rPr>
              <a:t>Provision of decision support tools, human settlements  layer, water bodies information layer</a:t>
            </a:r>
          </a:p>
          <a:p>
            <a:pPr lvl="1">
              <a:lnSpc>
                <a:spcPct val="120000"/>
              </a:lnSpc>
              <a:spcBef>
                <a:spcPts val="0"/>
              </a:spcBef>
            </a:pPr>
            <a:endParaRPr lang="en-US" sz="2600" b="1" dirty="0">
              <a:solidFill>
                <a:schemeClr val="tx1"/>
              </a:solidFill>
            </a:endParaRPr>
          </a:p>
          <a:p>
            <a:pPr marL="456057" lvl="1" indent="0">
              <a:lnSpc>
                <a:spcPct val="150000"/>
              </a:lnSpc>
              <a:buNone/>
            </a:pPr>
            <a:endParaRPr lang="en-ZA" sz="2200" dirty="0"/>
          </a:p>
        </p:txBody>
      </p:sp>
      <p:sp>
        <p:nvSpPr>
          <p:cNvPr id="4" name="Slide Number Placeholder 5">
            <a:extLst>
              <a:ext uri="{FF2B5EF4-FFF2-40B4-BE49-F238E27FC236}">
                <a16:creationId xmlns:a16="http://schemas.microsoft.com/office/drawing/2014/main" id="{05009A93-823F-4778-A5C6-A9C1F2D5C395}"/>
              </a:ext>
            </a:extLst>
          </p:cNvPr>
          <p:cNvSpPr txBox="1">
            <a:spLocks/>
          </p:cNvSpPr>
          <p:nvPr/>
        </p:nvSpPr>
        <p:spPr>
          <a:xfrm>
            <a:off x="6295132" y="6404616"/>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23</a:t>
            </a:fld>
            <a:endParaRPr lang="en-US" dirty="0"/>
          </a:p>
        </p:txBody>
      </p:sp>
    </p:spTree>
    <p:extLst>
      <p:ext uri="{BB962C8B-B14F-4D97-AF65-F5344CB8AC3E}">
        <p14:creationId xmlns:p14="http://schemas.microsoft.com/office/powerpoint/2010/main" val="3295188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E319C-2A20-43C2-B3E0-F074DC7F5397}"/>
              </a:ext>
            </a:extLst>
          </p:cNvPr>
          <p:cNvSpPr>
            <a:spLocks noGrp="1"/>
          </p:cNvSpPr>
          <p:nvPr>
            <p:ph type="title"/>
          </p:nvPr>
        </p:nvSpPr>
        <p:spPr>
          <a:xfrm>
            <a:off x="804904" y="0"/>
            <a:ext cx="7684077" cy="456685"/>
          </a:xfrm>
        </p:spPr>
        <p:txBody>
          <a:bodyPr>
            <a:noAutofit/>
          </a:bodyPr>
          <a:lstStyle/>
          <a:p>
            <a:pPr algn="r"/>
            <a:r>
              <a:rPr lang="en-ZA" sz="3600" b="1" dirty="0"/>
              <a:t>Re-imagining South Africa’s Industrialisation pillars </a:t>
            </a:r>
          </a:p>
        </p:txBody>
      </p:sp>
      <p:graphicFrame>
        <p:nvGraphicFramePr>
          <p:cNvPr id="5" name="Content Placeholder 4">
            <a:extLst>
              <a:ext uri="{FF2B5EF4-FFF2-40B4-BE49-F238E27FC236}">
                <a16:creationId xmlns:a16="http://schemas.microsoft.com/office/drawing/2014/main" id="{FFB2DBBB-7702-4FA2-B34F-7712953F1C6A}"/>
              </a:ext>
            </a:extLst>
          </p:cNvPr>
          <p:cNvGraphicFramePr>
            <a:graphicFrameLocks noGrp="1"/>
          </p:cNvGraphicFramePr>
          <p:nvPr>
            <p:ph idx="1"/>
            <p:extLst/>
          </p:nvPr>
        </p:nvGraphicFramePr>
        <p:xfrm>
          <a:off x="96982" y="1080921"/>
          <a:ext cx="8941350" cy="5688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5">
            <a:extLst>
              <a:ext uri="{FF2B5EF4-FFF2-40B4-BE49-F238E27FC236}">
                <a16:creationId xmlns:a16="http://schemas.microsoft.com/office/drawing/2014/main" id="{05009A93-823F-4778-A5C6-A9C1F2D5C395}"/>
              </a:ext>
            </a:extLst>
          </p:cNvPr>
          <p:cNvSpPr txBox="1">
            <a:spLocks/>
          </p:cNvSpPr>
          <p:nvPr/>
        </p:nvSpPr>
        <p:spPr>
          <a:xfrm>
            <a:off x="6295132" y="6404616"/>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24</a:t>
            </a:fld>
            <a:endParaRPr lang="en-US" dirty="0"/>
          </a:p>
        </p:txBody>
      </p:sp>
    </p:spTree>
    <p:extLst>
      <p:ext uri="{BB962C8B-B14F-4D97-AF65-F5344CB8AC3E}">
        <p14:creationId xmlns:p14="http://schemas.microsoft.com/office/powerpoint/2010/main" val="1539431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5643"/>
            <a:ext cx="7886700" cy="723900"/>
          </a:xfrm>
          <a:noFill/>
          <a:ln>
            <a:noFill/>
          </a:ln>
          <a:effectLst>
            <a:reflection blurRad="6350" stA="50000" endA="275" endPos="40000" dist="101600" dir="5400000" sy="-100000" algn="bl" rotWithShape="0"/>
          </a:effectLst>
        </p:spPr>
        <p:style>
          <a:lnRef idx="2">
            <a:schemeClr val="accent2">
              <a:shade val="50000"/>
            </a:schemeClr>
          </a:lnRef>
          <a:fillRef idx="1">
            <a:schemeClr val="accent2"/>
          </a:fillRef>
          <a:effectRef idx="0">
            <a:schemeClr val="accent2"/>
          </a:effectRef>
          <a:fontRef idx="minor">
            <a:schemeClr val="lt1"/>
          </a:fontRef>
        </p:style>
        <p:txBody>
          <a:bodyPr vert="horz" lIns="68580" tIns="34290" rIns="68580" bIns="34290" rtlCol="0" anchor="ctr" anchorCtr="0">
            <a:noAutofit/>
          </a:bodyPr>
          <a:lstStyle/>
          <a:p>
            <a:pPr algn="r"/>
            <a:r>
              <a:rPr lang="en-US" sz="3600" b="1" dirty="0">
                <a:solidFill>
                  <a:schemeClr val="lt1"/>
                </a:solidFill>
                <a:latin typeface="Arial" panose="020B0604020202020204" pitchFamily="34" charset="0"/>
                <a:cs typeface="Arial" panose="020B0604020202020204" pitchFamily="34" charset="0"/>
              </a:rPr>
              <a:t>Successful industrial policy works with a combination of levers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12146029"/>
              </p:ext>
            </p:extLst>
          </p:nvPr>
        </p:nvGraphicFramePr>
        <p:xfrm>
          <a:off x="406977" y="1030433"/>
          <a:ext cx="8446077" cy="5673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a:xfrm>
            <a:off x="7086600" y="6340475"/>
            <a:ext cx="2057400" cy="363538"/>
          </a:xfrm>
        </p:spPr>
        <p:txBody>
          <a:bodyPr/>
          <a:lstStyle/>
          <a:p>
            <a:fld id="{A7DD1A0C-602E-46A8-AE1A-B2DFCBF62AE0}" type="slidenum">
              <a:rPr lang="en-ZA" smtClean="0">
                <a:solidFill>
                  <a:schemeClr val="tx1"/>
                </a:solidFill>
              </a:rPr>
              <a:t>25</a:t>
            </a:fld>
            <a:endParaRPr lang="en-ZA" dirty="0">
              <a:solidFill>
                <a:schemeClr val="tx1"/>
              </a:solidFill>
            </a:endParaRPr>
          </a:p>
        </p:txBody>
      </p:sp>
      <p:sp>
        <p:nvSpPr>
          <p:cNvPr id="3" name="Rectangle: Rounded Corners 2">
            <a:extLst>
              <a:ext uri="{FF2B5EF4-FFF2-40B4-BE49-F238E27FC236}">
                <a16:creationId xmlns:a16="http://schemas.microsoft.com/office/drawing/2014/main" id="{013321A1-1CC5-49C5-A8D9-1FA214C2F8F9}"/>
              </a:ext>
            </a:extLst>
          </p:cNvPr>
          <p:cNvSpPr/>
          <p:nvPr/>
        </p:nvSpPr>
        <p:spPr>
          <a:xfrm>
            <a:off x="3359727" y="3325994"/>
            <a:ext cx="2812473" cy="108245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INDUSTRIAL POLICY LEVERS</a:t>
            </a:r>
          </a:p>
        </p:txBody>
      </p:sp>
    </p:spTree>
    <p:extLst>
      <p:ext uri="{BB962C8B-B14F-4D97-AF65-F5344CB8AC3E}">
        <p14:creationId xmlns:p14="http://schemas.microsoft.com/office/powerpoint/2010/main" val="415218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E319C-2A20-43C2-B3E0-F074DC7F5397}"/>
              </a:ext>
            </a:extLst>
          </p:cNvPr>
          <p:cNvSpPr>
            <a:spLocks noGrp="1"/>
          </p:cNvSpPr>
          <p:nvPr>
            <p:ph type="title"/>
          </p:nvPr>
        </p:nvSpPr>
        <p:spPr>
          <a:xfrm>
            <a:off x="836455" y="0"/>
            <a:ext cx="7684077" cy="456685"/>
          </a:xfrm>
        </p:spPr>
        <p:txBody>
          <a:bodyPr>
            <a:noAutofit/>
          </a:bodyPr>
          <a:lstStyle/>
          <a:p>
            <a:pPr algn="r"/>
            <a:r>
              <a:rPr lang="en-ZA" sz="3600" b="1" dirty="0"/>
              <a:t>Priority sectors for industrialisation</a:t>
            </a:r>
          </a:p>
        </p:txBody>
      </p:sp>
      <p:sp>
        <p:nvSpPr>
          <p:cNvPr id="3" name="Content Placeholder 2">
            <a:extLst>
              <a:ext uri="{FF2B5EF4-FFF2-40B4-BE49-F238E27FC236}">
                <a16:creationId xmlns:a16="http://schemas.microsoft.com/office/drawing/2014/main" id="{9FBC5018-38E5-463B-96C7-8C79D0821333}"/>
              </a:ext>
            </a:extLst>
          </p:cNvPr>
          <p:cNvSpPr>
            <a:spLocks noGrp="1"/>
          </p:cNvSpPr>
          <p:nvPr>
            <p:ph idx="1"/>
          </p:nvPr>
        </p:nvSpPr>
        <p:spPr>
          <a:xfrm>
            <a:off x="96982" y="1080921"/>
            <a:ext cx="8941350" cy="5957188"/>
          </a:xfrm>
        </p:spPr>
        <p:txBody>
          <a:bodyPr>
            <a:normAutofit/>
          </a:bodyPr>
          <a:lstStyle/>
          <a:p>
            <a:pPr lvl="0" algn="just">
              <a:buFont typeface="Wingdings" panose="05000000000000000000" pitchFamily="2" charset="2"/>
              <a:buChar char="q"/>
            </a:pPr>
            <a:r>
              <a:rPr lang="en-US" sz="2000" b="1" dirty="0">
                <a:solidFill>
                  <a:schemeClr val="tx1"/>
                </a:solidFill>
                <a:ea typeface="Arial" charset="0"/>
                <a:cs typeface="Arial" charset="0"/>
              </a:rPr>
              <a:t>Industrial Sectors</a:t>
            </a:r>
          </a:p>
          <a:p>
            <a:pPr lvl="1" algn="just"/>
            <a:r>
              <a:rPr lang="en-US" sz="2000" dirty="0">
                <a:solidFill>
                  <a:schemeClr val="tx1"/>
                </a:solidFill>
                <a:ea typeface="Arial" charset="0"/>
                <a:cs typeface="Arial" charset="0"/>
              </a:rPr>
              <a:t>Automotive</a:t>
            </a:r>
          </a:p>
          <a:p>
            <a:pPr lvl="1" algn="just"/>
            <a:r>
              <a:rPr lang="en-US" sz="2000" dirty="0">
                <a:solidFill>
                  <a:schemeClr val="tx1"/>
                </a:solidFill>
                <a:ea typeface="Arial" charset="0"/>
                <a:cs typeface="Arial" charset="0"/>
              </a:rPr>
              <a:t>Clothing, Textile Leather and Footwear</a:t>
            </a:r>
          </a:p>
          <a:p>
            <a:pPr lvl="1" algn="just"/>
            <a:r>
              <a:rPr lang="en-US" sz="2000" dirty="0">
                <a:solidFill>
                  <a:schemeClr val="accent6">
                    <a:lumMod val="75000"/>
                  </a:schemeClr>
                </a:solidFill>
                <a:ea typeface="Arial" charset="0"/>
                <a:cs typeface="Arial" charset="0"/>
              </a:rPr>
              <a:t>Gas Chemicals and Plastics</a:t>
            </a:r>
          </a:p>
          <a:p>
            <a:pPr lvl="1" algn="just"/>
            <a:r>
              <a:rPr lang="en-US" sz="2000" dirty="0">
                <a:solidFill>
                  <a:schemeClr val="accent6">
                    <a:lumMod val="75000"/>
                  </a:schemeClr>
                </a:solidFill>
                <a:ea typeface="Arial" charset="0"/>
                <a:cs typeface="Arial" charset="0"/>
              </a:rPr>
              <a:t>Renewables/Green Economy</a:t>
            </a:r>
          </a:p>
          <a:p>
            <a:pPr lvl="1" algn="just"/>
            <a:r>
              <a:rPr lang="en-US" sz="2000" dirty="0">
                <a:solidFill>
                  <a:schemeClr val="tx1"/>
                </a:solidFill>
                <a:ea typeface="Arial" charset="0"/>
                <a:cs typeface="Arial" charset="0"/>
              </a:rPr>
              <a:t>Steel and Metal Fabrication</a:t>
            </a:r>
            <a:endParaRPr lang="en-ZA" sz="2000" dirty="0">
              <a:solidFill>
                <a:schemeClr val="tx1"/>
              </a:solidFill>
            </a:endParaRPr>
          </a:p>
          <a:p>
            <a:pPr lvl="0" algn="just">
              <a:buFont typeface="Wingdings" panose="05000000000000000000" pitchFamily="2" charset="2"/>
              <a:buChar char="q"/>
            </a:pPr>
            <a:r>
              <a:rPr lang="en-US" sz="2000" b="1" dirty="0">
                <a:solidFill>
                  <a:schemeClr val="accent6">
                    <a:lumMod val="75000"/>
                  </a:schemeClr>
                </a:solidFill>
                <a:ea typeface="Arial" charset="0"/>
                <a:cs typeface="Arial" charset="0"/>
              </a:rPr>
              <a:t>Agriculture and Agro-processing</a:t>
            </a:r>
          </a:p>
          <a:p>
            <a:pPr lvl="0" algn="just">
              <a:buFont typeface="Wingdings" panose="05000000000000000000" pitchFamily="2" charset="2"/>
              <a:buChar char="q"/>
            </a:pPr>
            <a:r>
              <a:rPr lang="en-US" sz="2000" b="1" dirty="0">
                <a:solidFill>
                  <a:schemeClr val="accent6">
                    <a:lumMod val="75000"/>
                  </a:schemeClr>
                </a:solidFill>
                <a:ea typeface="Arial" charset="0"/>
                <a:cs typeface="Arial" charset="0"/>
              </a:rPr>
              <a:t>Mining, Minerals and Beneficiation</a:t>
            </a:r>
          </a:p>
          <a:p>
            <a:pPr lvl="0" algn="just">
              <a:buFont typeface="Wingdings" panose="05000000000000000000" pitchFamily="2" charset="2"/>
              <a:buChar char="q"/>
            </a:pPr>
            <a:r>
              <a:rPr lang="en-US" sz="2000" b="1" dirty="0">
                <a:solidFill>
                  <a:schemeClr val="tx1"/>
                </a:solidFill>
                <a:ea typeface="Arial" charset="0"/>
                <a:cs typeface="Arial" charset="0"/>
              </a:rPr>
              <a:t>Tourism</a:t>
            </a:r>
          </a:p>
          <a:p>
            <a:pPr lvl="0" algn="just">
              <a:buFont typeface="Wingdings" panose="05000000000000000000" pitchFamily="2" charset="2"/>
              <a:buChar char="q"/>
            </a:pPr>
            <a:r>
              <a:rPr lang="en-US" sz="2000" b="1" dirty="0">
                <a:solidFill>
                  <a:schemeClr val="accent6">
                    <a:lumMod val="75000"/>
                  </a:schemeClr>
                </a:solidFill>
                <a:ea typeface="Arial" charset="0"/>
                <a:cs typeface="Arial" charset="0"/>
              </a:rPr>
              <a:t>High Tech Sectors/Knowledge based sectors</a:t>
            </a:r>
            <a:endParaRPr lang="en-ZA" sz="2000" b="1" dirty="0">
              <a:solidFill>
                <a:schemeClr val="accent6">
                  <a:lumMod val="75000"/>
                </a:schemeClr>
              </a:solidFill>
            </a:endParaRPr>
          </a:p>
          <a:p>
            <a:pPr lvl="1" algn="just"/>
            <a:r>
              <a:rPr lang="en-US" sz="2000" dirty="0">
                <a:solidFill>
                  <a:schemeClr val="accent6">
                    <a:lumMod val="75000"/>
                  </a:schemeClr>
                </a:solidFill>
                <a:ea typeface="Arial" charset="0"/>
                <a:cs typeface="Arial" charset="0"/>
              </a:rPr>
              <a:t>Digital Economy</a:t>
            </a:r>
          </a:p>
          <a:p>
            <a:pPr lvl="1" algn="just"/>
            <a:r>
              <a:rPr lang="en-US" sz="2000" dirty="0">
                <a:solidFill>
                  <a:schemeClr val="accent6">
                    <a:lumMod val="75000"/>
                  </a:schemeClr>
                </a:solidFill>
                <a:ea typeface="Arial" charset="0"/>
                <a:cs typeface="Arial" charset="0"/>
              </a:rPr>
              <a:t>Health Economy</a:t>
            </a:r>
          </a:p>
          <a:p>
            <a:pPr lvl="1" algn="just"/>
            <a:r>
              <a:rPr lang="en-US" sz="2000" dirty="0">
                <a:solidFill>
                  <a:schemeClr val="accent6">
                    <a:lumMod val="75000"/>
                  </a:schemeClr>
                </a:solidFill>
                <a:ea typeface="Arial" charset="0"/>
                <a:cs typeface="Arial" charset="0"/>
              </a:rPr>
              <a:t>Defense Economy</a:t>
            </a:r>
          </a:p>
          <a:p>
            <a:pPr lvl="0" algn="just">
              <a:buFont typeface="Wingdings" panose="05000000000000000000" pitchFamily="2" charset="2"/>
              <a:buChar char="q"/>
            </a:pPr>
            <a:r>
              <a:rPr lang="en-US" sz="2000" b="1" dirty="0">
                <a:solidFill>
                  <a:schemeClr val="tx1"/>
                </a:solidFill>
                <a:ea typeface="Arial" charset="0"/>
                <a:cs typeface="Arial" charset="0"/>
              </a:rPr>
              <a:t>Creative Sectors</a:t>
            </a:r>
          </a:p>
          <a:p>
            <a:pPr lvl="0" algn="just">
              <a:buFont typeface="Wingdings" panose="05000000000000000000" pitchFamily="2" charset="2"/>
              <a:buChar char="q"/>
            </a:pPr>
            <a:r>
              <a:rPr lang="en-US" sz="2000" b="1" dirty="0">
                <a:solidFill>
                  <a:schemeClr val="accent6">
                    <a:lumMod val="75000"/>
                  </a:schemeClr>
                </a:solidFill>
                <a:ea typeface="Arial" charset="0"/>
                <a:cs typeface="Arial" charset="0"/>
              </a:rPr>
              <a:t>Oceans Economy</a:t>
            </a:r>
          </a:p>
          <a:p>
            <a:pPr lvl="1">
              <a:lnSpc>
                <a:spcPct val="150000"/>
              </a:lnSpc>
            </a:pPr>
            <a:endParaRPr lang="en-ZA" sz="2200" dirty="0"/>
          </a:p>
        </p:txBody>
      </p:sp>
      <p:sp>
        <p:nvSpPr>
          <p:cNvPr id="4" name="Slide Number Placeholder 5">
            <a:extLst>
              <a:ext uri="{FF2B5EF4-FFF2-40B4-BE49-F238E27FC236}">
                <a16:creationId xmlns:a16="http://schemas.microsoft.com/office/drawing/2014/main" id="{05009A93-823F-4778-A5C6-A9C1F2D5C395}"/>
              </a:ext>
            </a:extLst>
          </p:cNvPr>
          <p:cNvSpPr txBox="1">
            <a:spLocks/>
          </p:cNvSpPr>
          <p:nvPr/>
        </p:nvSpPr>
        <p:spPr>
          <a:xfrm>
            <a:off x="6295132" y="6404616"/>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26</a:t>
            </a:fld>
            <a:endParaRPr lang="en-US" dirty="0"/>
          </a:p>
        </p:txBody>
      </p:sp>
    </p:spTree>
    <p:extLst>
      <p:ext uri="{BB962C8B-B14F-4D97-AF65-F5344CB8AC3E}">
        <p14:creationId xmlns:p14="http://schemas.microsoft.com/office/powerpoint/2010/main" val="3779821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044" y="151579"/>
            <a:ext cx="6741968" cy="456685"/>
          </a:xfrm>
        </p:spPr>
        <p:txBody>
          <a:bodyPr>
            <a:noAutofit/>
          </a:bodyPr>
          <a:lstStyle/>
          <a:p>
            <a:pPr algn="r"/>
            <a:r>
              <a:rPr lang="en-US" sz="3600" b="1" dirty="0"/>
              <a:t>Core ideology</a:t>
            </a:r>
          </a:p>
        </p:txBody>
      </p:sp>
      <p:graphicFrame>
        <p:nvGraphicFramePr>
          <p:cNvPr id="6" name="Content Placeholder 5">
            <a:extLst>
              <a:ext uri="{FF2B5EF4-FFF2-40B4-BE49-F238E27FC236}">
                <a16:creationId xmlns:a16="http://schemas.microsoft.com/office/drawing/2014/main" id="{7DE18F27-B275-4FD1-8060-6AF2FBD358ED}"/>
              </a:ext>
            </a:extLst>
          </p:cNvPr>
          <p:cNvGraphicFramePr>
            <a:graphicFrameLocks noGrp="1"/>
          </p:cNvGraphicFramePr>
          <p:nvPr>
            <p:ph idx="1"/>
            <p:extLst>
              <p:ext uri="{D42A27DB-BD31-4B8C-83A1-F6EECF244321}">
                <p14:modId xmlns:p14="http://schemas.microsoft.com/office/powerpoint/2010/main" val="2582002043"/>
              </p:ext>
            </p:extLst>
          </p:nvPr>
        </p:nvGraphicFramePr>
        <p:xfrm>
          <a:off x="263235" y="928254"/>
          <a:ext cx="8562109" cy="4228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5">
            <a:extLst>
              <a:ext uri="{FF2B5EF4-FFF2-40B4-BE49-F238E27FC236}">
                <a16:creationId xmlns:a16="http://schemas.microsoft.com/office/drawing/2014/main" id="{B4C03971-C2F2-471A-8A27-0AC7BB0CE84F}"/>
              </a:ext>
            </a:extLst>
          </p:cNvPr>
          <p:cNvSpPr txBox="1">
            <a:spLocks/>
          </p:cNvSpPr>
          <p:nvPr/>
        </p:nvSpPr>
        <p:spPr>
          <a:xfrm>
            <a:off x="6212007" y="6363053"/>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27</a:t>
            </a:fld>
            <a:endParaRPr lang="en-US" dirty="0"/>
          </a:p>
        </p:txBody>
      </p:sp>
    </p:spTree>
    <p:extLst>
      <p:ext uri="{BB962C8B-B14F-4D97-AF65-F5344CB8AC3E}">
        <p14:creationId xmlns:p14="http://schemas.microsoft.com/office/powerpoint/2010/main" val="3295535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1806285" y="194721"/>
            <a:ext cx="6451023" cy="456685"/>
          </a:xfrm>
        </p:spPr>
        <p:txBody>
          <a:bodyPr>
            <a:noAutofit/>
          </a:bodyPr>
          <a:lstStyle/>
          <a:p>
            <a:pPr algn="r">
              <a:tabLst>
                <a:tab pos="2600158" algn="l"/>
              </a:tabLst>
            </a:pPr>
            <a:r>
              <a:rPr lang="en-GB" altLang="en-US" sz="3600" b="1" dirty="0"/>
              <a:t>Outcomes </a:t>
            </a:r>
          </a:p>
        </p:txBody>
      </p:sp>
      <p:graphicFrame>
        <p:nvGraphicFramePr>
          <p:cNvPr id="2" name="Content Placeholder 1">
            <a:extLst>
              <a:ext uri="{FF2B5EF4-FFF2-40B4-BE49-F238E27FC236}">
                <a16:creationId xmlns:a16="http://schemas.microsoft.com/office/drawing/2014/main" id="{99C1D5E7-ACD8-4DCF-A45A-207672273728}"/>
              </a:ext>
            </a:extLst>
          </p:cNvPr>
          <p:cNvGraphicFramePr>
            <a:graphicFrameLocks noGrp="1"/>
          </p:cNvGraphicFramePr>
          <p:nvPr>
            <p:ph idx="1"/>
            <p:extLst/>
          </p:nvPr>
        </p:nvGraphicFramePr>
        <p:xfrm>
          <a:off x="379267" y="4512546"/>
          <a:ext cx="8764733" cy="1979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8" name="Slide Number Placeholder 4"/>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F49A0263-B37B-40CE-8DD3-BEE440F796AB}" type="slidenum">
              <a:rPr lang="en-US" altLang="en-US" sz="1197">
                <a:latin typeface="Gill Sans MT" panose="020B0502020104020203" pitchFamily="34" charset="0"/>
              </a:rPr>
              <a:pPr>
                <a:spcBef>
                  <a:spcPct val="0"/>
                </a:spcBef>
                <a:buClrTx/>
                <a:buFontTx/>
                <a:buNone/>
              </a:pPr>
              <a:t>28</a:t>
            </a:fld>
            <a:endParaRPr lang="en-US" altLang="en-US" sz="1197" dirty="0">
              <a:latin typeface="Gill Sans MT" panose="020B0502020104020203" pitchFamily="34" charset="0"/>
            </a:endParaRPr>
          </a:p>
        </p:txBody>
      </p:sp>
      <p:sp>
        <p:nvSpPr>
          <p:cNvPr id="4" name="Rectangle: Rounded Corners 3">
            <a:extLst>
              <a:ext uri="{FF2B5EF4-FFF2-40B4-BE49-F238E27FC236}">
                <a16:creationId xmlns:a16="http://schemas.microsoft.com/office/drawing/2014/main" id="{B60D2C8C-5AB9-4E32-820E-7A179EB038A5}"/>
              </a:ext>
            </a:extLst>
          </p:cNvPr>
          <p:cNvSpPr/>
          <p:nvPr/>
        </p:nvSpPr>
        <p:spPr>
          <a:xfrm>
            <a:off x="254576" y="1398239"/>
            <a:ext cx="1382851" cy="326765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500" b="1" i="1" dirty="0">
                <a:solidFill>
                  <a:schemeClr val="tx1"/>
                </a:solidFill>
              </a:rPr>
              <a:t>A transformed, inclusive, responsive and coherent NSI</a:t>
            </a:r>
          </a:p>
        </p:txBody>
      </p:sp>
      <p:sp>
        <p:nvSpPr>
          <p:cNvPr id="8" name="Rectangle: Rounded Corners 7">
            <a:extLst>
              <a:ext uri="{FF2B5EF4-FFF2-40B4-BE49-F238E27FC236}">
                <a16:creationId xmlns:a16="http://schemas.microsoft.com/office/drawing/2014/main" id="{08A8263B-6983-43B9-8A40-FF57CF1CF97D}"/>
              </a:ext>
            </a:extLst>
          </p:cNvPr>
          <p:cNvSpPr/>
          <p:nvPr/>
        </p:nvSpPr>
        <p:spPr>
          <a:xfrm>
            <a:off x="3280089" y="1394841"/>
            <a:ext cx="1382851" cy="32676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BE4E8512-AD4D-4B26-BDED-7C2D0FF28972}"/>
              </a:ext>
            </a:extLst>
          </p:cNvPr>
          <p:cNvSpPr/>
          <p:nvPr/>
        </p:nvSpPr>
        <p:spPr>
          <a:xfrm>
            <a:off x="4746882" y="1343893"/>
            <a:ext cx="1382851" cy="32953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0BECF63B-507F-4230-AE43-33AB4EB1960D}"/>
              </a:ext>
            </a:extLst>
          </p:cNvPr>
          <p:cNvSpPr/>
          <p:nvPr/>
        </p:nvSpPr>
        <p:spPr>
          <a:xfrm>
            <a:off x="6209432" y="1341647"/>
            <a:ext cx="1382851" cy="32676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2B0A4F53-0A17-424B-A087-3A37B99F9C54}"/>
              </a:ext>
            </a:extLst>
          </p:cNvPr>
          <p:cNvSpPr/>
          <p:nvPr/>
        </p:nvSpPr>
        <p:spPr>
          <a:xfrm>
            <a:off x="7671981" y="1343893"/>
            <a:ext cx="1382851" cy="32676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5D78FB79-5E98-48B4-B18B-E2508F2DBB38}"/>
              </a:ext>
            </a:extLst>
          </p:cNvPr>
          <p:cNvSpPr/>
          <p:nvPr/>
        </p:nvSpPr>
        <p:spPr>
          <a:xfrm>
            <a:off x="1720525" y="1384660"/>
            <a:ext cx="1472911" cy="32815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553949D-700D-4395-B6B6-E583202DA13E}"/>
              </a:ext>
            </a:extLst>
          </p:cNvPr>
          <p:cNvSpPr/>
          <p:nvPr/>
        </p:nvSpPr>
        <p:spPr>
          <a:xfrm>
            <a:off x="4860358" y="1428898"/>
            <a:ext cx="1308360" cy="3093154"/>
          </a:xfrm>
          <a:prstGeom prst="rect">
            <a:avLst/>
          </a:prstGeom>
        </p:spPr>
        <p:txBody>
          <a:bodyPr wrap="square">
            <a:spAutoFit/>
          </a:bodyPr>
          <a:lstStyle/>
          <a:p>
            <a:pPr marL="28575" lvl="1" indent="-28575" algn="ctr"/>
            <a:r>
              <a:rPr lang="en-US" sz="1500" b="1" i="1" dirty="0"/>
              <a:t>Knowledge utilisation for economic development             </a:t>
            </a:r>
          </a:p>
          <a:p>
            <a:pPr marL="28575" lvl="2" indent="-57150" algn="ctr">
              <a:buNone/>
            </a:pPr>
            <a:r>
              <a:rPr lang="en-US" sz="1500" b="1" i="1" dirty="0"/>
              <a:t>(a) in revitalising existing industries    </a:t>
            </a:r>
          </a:p>
          <a:p>
            <a:pPr marL="28575" lvl="2" indent="-57150" algn="ctr">
              <a:buNone/>
            </a:pPr>
            <a:r>
              <a:rPr lang="en-US" sz="1500" b="1" i="1" dirty="0"/>
              <a:t>(b) in stimulating R &amp; D led industrial development </a:t>
            </a:r>
          </a:p>
        </p:txBody>
      </p:sp>
      <p:sp>
        <p:nvSpPr>
          <p:cNvPr id="7" name="Rectangle 6">
            <a:extLst>
              <a:ext uri="{FF2B5EF4-FFF2-40B4-BE49-F238E27FC236}">
                <a16:creationId xmlns:a16="http://schemas.microsoft.com/office/drawing/2014/main" id="{C40D152C-FF3B-4892-BDB1-474461716462}"/>
              </a:ext>
            </a:extLst>
          </p:cNvPr>
          <p:cNvSpPr/>
          <p:nvPr/>
        </p:nvSpPr>
        <p:spPr>
          <a:xfrm>
            <a:off x="1835699" y="2082471"/>
            <a:ext cx="1291954" cy="1708160"/>
          </a:xfrm>
          <a:prstGeom prst="rect">
            <a:avLst/>
          </a:prstGeom>
        </p:spPr>
        <p:txBody>
          <a:bodyPr wrap="square">
            <a:spAutoFit/>
          </a:bodyPr>
          <a:lstStyle/>
          <a:p>
            <a:pPr marL="0" lvl="1" algn="ctr"/>
            <a:endParaRPr lang="en-US" sz="1500" b="1" i="1" dirty="0"/>
          </a:p>
          <a:p>
            <a:pPr marL="0" lvl="1" algn="ctr"/>
            <a:r>
              <a:rPr lang="en-US" sz="1500" b="1" i="1" dirty="0"/>
              <a:t>Human capabilities and skills for the economy and for development</a:t>
            </a:r>
            <a:r>
              <a:rPr lang="en-US" sz="1500" b="1" i="1" dirty="0">
                <a:solidFill>
                  <a:srgbClr val="FF0000"/>
                </a:solidFill>
              </a:rPr>
              <a:t> </a:t>
            </a:r>
          </a:p>
        </p:txBody>
      </p:sp>
      <p:sp>
        <p:nvSpPr>
          <p:cNvPr id="13" name="Rectangle 12">
            <a:extLst>
              <a:ext uri="{FF2B5EF4-FFF2-40B4-BE49-F238E27FC236}">
                <a16:creationId xmlns:a16="http://schemas.microsoft.com/office/drawing/2014/main" id="{C292BCF9-F2ED-44CC-B45F-7F0972D1E977}"/>
              </a:ext>
            </a:extLst>
          </p:cNvPr>
          <p:cNvSpPr/>
          <p:nvPr/>
        </p:nvSpPr>
        <p:spPr>
          <a:xfrm>
            <a:off x="3400751" y="2252911"/>
            <a:ext cx="1179404" cy="1477328"/>
          </a:xfrm>
          <a:prstGeom prst="rect">
            <a:avLst/>
          </a:prstGeom>
        </p:spPr>
        <p:txBody>
          <a:bodyPr wrap="square">
            <a:spAutoFit/>
          </a:bodyPr>
          <a:lstStyle/>
          <a:p>
            <a:pPr marL="0" lvl="1" algn="ctr"/>
            <a:r>
              <a:rPr lang="en-US" sz="1500" b="1" i="1" dirty="0"/>
              <a:t>Increased knowledge generation and innovation output </a:t>
            </a:r>
          </a:p>
        </p:txBody>
      </p:sp>
      <p:sp>
        <p:nvSpPr>
          <p:cNvPr id="14" name="Rectangle 13">
            <a:extLst>
              <a:ext uri="{FF2B5EF4-FFF2-40B4-BE49-F238E27FC236}">
                <a16:creationId xmlns:a16="http://schemas.microsoft.com/office/drawing/2014/main" id="{40887176-0024-431E-9429-9BB218EAFC65}"/>
              </a:ext>
            </a:extLst>
          </p:cNvPr>
          <p:cNvSpPr/>
          <p:nvPr/>
        </p:nvSpPr>
        <p:spPr>
          <a:xfrm>
            <a:off x="6316001" y="2082471"/>
            <a:ext cx="1263374" cy="1015663"/>
          </a:xfrm>
          <a:prstGeom prst="rect">
            <a:avLst/>
          </a:prstGeom>
        </p:spPr>
        <p:txBody>
          <a:bodyPr wrap="square">
            <a:spAutoFit/>
          </a:bodyPr>
          <a:lstStyle/>
          <a:p>
            <a:pPr marL="0" lvl="1"/>
            <a:r>
              <a:rPr lang="en-US" sz="1500" b="1" i="1" dirty="0"/>
              <a:t>Knowledge utilisation for inclusive development </a:t>
            </a:r>
          </a:p>
        </p:txBody>
      </p:sp>
      <p:sp>
        <p:nvSpPr>
          <p:cNvPr id="15" name="Rectangle 14">
            <a:extLst>
              <a:ext uri="{FF2B5EF4-FFF2-40B4-BE49-F238E27FC236}">
                <a16:creationId xmlns:a16="http://schemas.microsoft.com/office/drawing/2014/main" id="{128A8C8F-9C8F-4847-A762-D948247B85D2}"/>
              </a:ext>
            </a:extLst>
          </p:cNvPr>
          <p:cNvSpPr/>
          <p:nvPr/>
        </p:nvSpPr>
        <p:spPr>
          <a:xfrm>
            <a:off x="7861755" y="1969584"/>
            <a:ext cx="1086748" cy="1938992"/>
          </a:xfrm>
          <a:prstGeom prst="rect">
            <a:avLst/>
          </a:prstGeom>
        </p:spPr>
        <p:txBody>
          <a:bodyPr wrap="square">
            <a:spAutoFit/>
          </a:bodyPr>
          <a:lstStyle/>
          <a:p>
            <a:pPr marL="0" lvl="1" algn="ctr"/>
            <a:r>
              <a:rPr lang="en-US" altLang="en-US" sz="1500" b="1" i="1" dirty="0"/>
              <a:t>Innovation in support of a capable and develop- mental  State</a:t>
            </a:r>
          </a:p>
        </p:txBody>
      </p:sp>
    </p:spTree>
    <p:extLst>
      <p:ext uri="{BB962C8B-B14F-4D97-AF65-F5344CB8AC3E}">
        <p14:creationId xmlns:p14="http://schemas.microsoft.com/office/powerpoint/2010/main" val="69715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39CB86BD-8254-4984-871A-800DA49744CB}"/>
              </a:ext>
            </a:extLst>
          </p:cNvPr>
          <p:cNvSpPr>
            <a:spLocks noGrp="1"/>
          </p:cNvSpPr>
          <p:nvPr>
            <p:ph type="title"/>
          </p:nvPr>
        </p:nvSpPr>
        <p:spPr>
          <a:xfrm>
            <a:off x="2945083" y="181635"/>
            <a:ext cx="5382000" cy="456685"/>
          </a:xfrm>
        </p:spPr>
        <p:txBody>
          <a:bodyPr>
            <a:noAutofit/>
          </a:bodyPr>
          <a:lstStyle/>
          <a:p>
            <a:pPr algn="r"/>
            <a:r>
              <a:rPr lang="en-US" altLang="en-US" sz="4400" b="1" dirty="0">
                <a:latin typeface="Gill Sans"/>
              </a:rPr>
              <a:t>Our Mandate</a:t>
            </a:r>
            <a:endParaRPr lang="en-GB" altLang="en-US" sz="4400" b="1" dirty="0">
              <a:latin typeface="Gill Sans"/>
            </a:endParaRPr>
          </a:p>
        </p:txBody>
      </p:sp>
      <p:sp>
        <p:nvSpPr>
          <p:cNvPr id="5123" name="Slide Number Placeholder 3">
            <a:extLst>
              <a:ext uri="{FF2B5EF4-FFF2-40B4-BE49-F238E27FC236}">
                <a16:creationId xmlns:a16="http://schemas.microsoft.com/office/drawing/2014/main" id="{B26731C3-EFA3-4A40-9998-8077785C5421}"/>
              </a:ext>
            </a:extLst>
          </p:cNvPr>
          <p:cNvSpPr>
            <a:spLocks noGrp="1"/>
          </p:cNvSpPr>
          <p:nvPr>
            <p:ph type="sldNum" sz="quarter" idx="12"/>
          </p:nvPr>
        </p:nvSpPr>
        <p:spPr bwMode="auto">
          <a:ln>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1093" indent="-285036">
              <a:defRPr>
                <a:solidFill>
                  <a:schemeClr val="tx1"/>
                </a:solidFill>
                <a:latin typeface="Arial" panose="020B0604020202020204" pitchFamily="34" charset="0"/>
                <a:cs typeface="Arial" panose="020B0604020202020204" pitchFamily="34" charset="0"/>
              </a:defRPr>
            </a:lvl2pPr>
            <a:lvl3pPr marL="1140143" indent="-228029">
              <a:defRPr>
                <a:solidFill>
                  <a:schemeClr val="tx1"/>
                </a:solidFill>
                <a:latin typeface="Arial" panose="020B0604020202020204" pitchFamily="34" charset="0"/>
                <a:cs typeface="Arial" panose="020B0604020202020204" pitchFamily="34" charset="0"/>
              </a:defRPr>
            </a:lvl3pPr>
            <a:lvl4pPr marL="1596200" indent="-228029">
              <a:defRPr>
                <a:solidFill>
                  <a:schemeClr val="tx1"/>
                </a:solidFill>
                <a:latin typeface="Arial" panose="020B0604020202020204" pitchFamily="34" charset="0"/>
                <a:cs typeface="Arial" panose="020B0604020202020204" pitchFamily="34" charset="0"/>
              </a:defRPr>
            </a:lvl4pPr>
            <a:lvl5pPr marL="2052257" indent="-228029">
              <a:defRPr>
                <a:solidFill>
                  <a:schemeClr val="tx1"/>
                </a:solidFill>
                <a:latin typeface="Arial" panose="020B0604020202020204" pitchFamily="34" charset="0"/>
                <a:cs typeface="Arial" panose="020B0604020202020204" pitchFamily="34" charset="0"/>
              </a:defRPr>
            </a:lvl5pPr>
            <a:lvl6pPr marL="2508314" indent="-228029" defTabSz="456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4371" indent="-228029" defTabSz="456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0428" indent="-228029" defTabSz="456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6485" indent="-228029" defTabSz="456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7130FF-74DA-4BCD-8677-43133A577072}" type="slidenum">
              <a:rPr lang="en-US" altLang="en-US">
                <a:latin typeface="Gill Sans MT" panose="020B0502020104020203" pitchFamily="34" charset="0"/>
              </a:rPr>
              <a:pPr/>
              <a:t>2</a:t>
            </a:fld>
            <a:endParaRPr lang="en-US" altLang="en-US" dirty="0">
              <a:latin typeface="Gill Sans MT" panose="020B0502020104020203" pitchFamily="34" charset="0"/>
            </a:endParaRPr>
          </a:p>
        </p:txBody>
      </p:sp>
      <p:sp>
        <p:nvSpPr>
          <p:cNvPr id="6" name="Rectangle 5">
            <a:extLst>
              <a:ext uri="{FF2B5EF4-FFF2-40B4-BE49-F238E27FC236}">
                <a16:creationId xmlns:a16="http://schemas.microsoft.com/office/drawing/2014/main" id="{54B3D092-B651-477B-A516-0EB4AF6960A1}"/>
              </a:ext>
            </a:extLst>
          </p:cNvPr>
          <p:cNvSpPr>
            <a:spLocks noChangeArrowheads="1"/>
          </p:cNvSpPr>
          <p:nvPr/>
        </p:nvSpPr>
        <p:spPr bwMode="auto">
          <a:xfrm>
            <a:off x="163653" y="1685253"/>
            <a:ext cx="8816693" cy="4104451"/>
          </a:xfrm>
          <a:prstGeom prst="rect">
            <a:avLst/>
          </a:prstGeom>
          <a:solidFill>
            <a:schemeClr val="bg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GB" altLang="en-US" sz="1347" dirty="0">
              <a:solidFill>
                <a:srgbClr val="FFFFFF"/>
              </a:solidFill>
              <a:latin typeface="Calibri" panose="020F0502020204030204" pitchFamily="34" charset="0"/>
            </a:endParaRPr>
          </a:p>
        </p:txBody>
      </p:sp>
      <p:sp>
        <p:nvSpPr>
          <p:cNvPr id="8" name="Rectangle 7">
            <a:extLst>
              <a:ext uri="{FF2B5EF4-FFF2-40B4-BE49-F238E27FC236}">
                <a16:creationId xmlns:a16="http://schemas.microsoft.com/office/drawing/2014/main" id="{1E4F114E-A740-4DCE-9125-4E76AAAF058F}"/>
              </a:ext>
            </a:extLst>
          </p:cNvPr>
          <p:cNvSpPr>
            <a:spLocks noChangeArrowheads="1"/>
          </p:cNvSpPr>
          <p:nvPr/>
        </p:nvSpPr>
        <p:spPr bwMode="auto">
          <a:xfrm>
            <a:off x="182912" y="1685382"/>
            <a:ext cx="1976155" cy="4104323"/>
          </a:xfrm>
          <a:prstGeom prst="rect">
            <a:avLst/>
          </a:prstGeom>
          <a:solidFill>
            <a:srgbClr val="00206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793" b="1" dirty="0">
                <a:solidFill>
                  <a:srgbClr val="FFFFFF"/>
                </a:solidFill>
                <a:latin typeface="Calibri" panose="020F0502020204030204" pitchFamily="34" charset="0"/>
              </a:rPr>
              <a:t>Knowledge </a:t>
            </a:r>
          </a:p>
          <a:p>
            <a:pPr algn="ctr"/>
            <a:r>
              <a:rPr lang="en-US" altLang="en-US" sz="2793" b="1" dirty="0">
                <a:solidFill>
                  <a:srgbClr val="FFFFFF"/>
                </a:solidFill>
                <a:latin typeface="Calibri" panose="020F0502020204030204" pitchFamily="34" charset="0"/>
              </a:rPr>
              <a:t>Generation</a:t>
            </a:r>
          </a:p>
          <a:p>
            <a:pPr marL="285750" indent="-285750">
              <a:buFontTx/>
              <a:buChar char="-"/>
            </a:pPr>
            <a:r>
              <a:rPr lang="en-US" altLang="en-US" sz="2200" dirty="0">
                <a:solidFill>
                  <a:srgbClr val="FFFFFF"/>
                </a:solidFill>
                <a:latin typeface="Calibri" panose="020F0502020204030204" pitchFamily="34" charset="0"/>
              </a:rPr>
              <a:t>Publications</a:t>
            </a:r>
          </a:p>
          <a:p>
            <a:pPr marL="285750" indent="-285750">
              <a:buFontTx/>
              <a:buChar char="-"/>
            </a:pPr>
            <a:r>
              <a:rPr lang="en-US" altLang="en-US" sz="2200" dirty="0">
                <a:solidFill>
                  <a:srgbClr val="FFFFFF"/>
                </a:solidFill>
                <a:latin typeface="Calibri" panose="020F0502020204030204" pitchFamily="34" charset="0"/>
              </a:rPr>
              <a:t>Students </a:t>
            </a:r>
          </a:p>
          <a:p>
            <a:pPr marL="285750" indent="-285750">
              <a:buFontTx/>
              <a:buChar char="-"/>
            </a:pPr>
            <a:r>
              <a:rPr lang="en-US" altLang="en-US" sz="2200" dirty="0">
                <a:solidFill>
                  <a:srgbClr val="FFFFFF"/>
                </a:solidFill>
                <a:latin typeface="Calibri" panose="020F0502020204030204" pitchFamily="34" charset="0"/>
              </a:rPr>
              <a:t>Knowledge to inform dec.making</a:t>
            </a:r>
          </a:p>
          <a:p>
            <a:pPr marL="457200" indent="-457200" algn="ctr">
              <a:buFontTx/>
              <a:buChar char="-"/>
            </a:pPr>
            <a:endParaRPr lang="en-GB" altLang="en-US" sz="2793" dirty="0">
              <a:solidFill>
                <a:srgbClr val="FFFFFF"/>
              </a:solidFill>
              <a:latin typeface="Calibri" panose="020F0502020204030204" pitchFamily="34" charset="0"/>
            </a:endParaRPr>
          </a:p>
        </p:txBody>
      </p:sp>
      <p:sp>
        <p:nvSpPr>
          <p:cNvPr id="9" name="Rectangle 8">
            <a:extLst>
              <a:ext uri="{FF2B5EF4-FFF2-40B4-BE49-F238E27FC236}">
                <a16:creationId xmlns:a16="http://schemas.microsoft.com/office/drawing/2014/main" id="{9F416B6F-87BD-43CF-A954-3EFDCB0CAE13}"/>
              </a:ext>
            </a:extLst>
          </p:cNvPr>
          <p:cNvSpPr>
            <a:spLocks noChangeArrowheads="1"/>
          </p:cNvSpPr>
          <p:nvPr/>
        </p:nvSpPr>
        <p:spPr bwMode="auto">
          <a:xfrm>
            <a:off x="2227936" y="1685382"/>
            <a:ext cx="1976155" cy="4104323"/>
          </a:xfrm>
          <a:prstGeom prst="rect">
            <a:avLst/>
          </a:prstGeom>
          <a:solidFill>
            <a:srgbClr val="00206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600" b="1" dirty="0">
                <a:solidFill>
                  <a:srgbClr val="FFFFFF"/>
                </a:solidFill>
                <a:latin typeface="Calibri" panose="020F0502020204030204" pitchFamily="34" charset="0"/>
              </a:rPr>
              <a:t>Knowledge</a:t>
            </a:r>
          </a:p>
          <a:p>
            <a:pPr algn="ctr"/>
            <a:r>
              <a:rPr lang="en-US" altLang="en-US" sz="2600" b="1" dirty="0">
                <a:solidFill>
                  <a:srgbClr val="FFFFFF"/>
                </a:solidFill>
                <a:latin typeface="Calibri" panose="020F0502020204030204" pitchFamily="34" charset="0"/>
              </a:rPr>
              <a:t>Utilisation  </a:t>
            </a:r>
            <a:r>
              <a:rPr lang="en-US" altLang="en-US" sz="2600" dirty="0">
                <a:solidFill>
                  <a:srgbClr val="FFFFFF"/>
                </a:solidFill>
                <a:latin typeface="Calibri" panose="020F0502020204030204" pitchFamily="34" charset="0"/>
              </a:rPr>
              <a:t>for economic development </a:t>
            </a:r>
            <a:endParaRPr lang="en-GB" altLang="en-US" sz="2600" dirty="0">
              <a:solidFill>
                <a:srgbClr val="FFFFFF"/>
              </a:solidFill>
              <a:latin typeface="Calibri" panose="020F0502020204030204" pitchFamily="34" charset="0"/>
            </a:endParaRPr>
          </a:p>
        </p:txBody>
      </p:sp>
      <p:sp>
        <p:nvSpPr>
          <p:cNvPr id="10" name="Rectangle 9">
            <a:extLst>
              <a:ext uri="{FF2B5EF4-FFF2-40B4-BE49-F238E27FC236}">
                <a16:creationId xmlns:a16="http://schemas.microsoft.com/office/drawing/2014/main" id="{3B66BC43-97A2-40AE-89C0-937DFACBB55F}"/>
              </a:ext>
            </a:extLst>
          </p:cNvPr>
          <p:cNvSpPr>
            <a:spLocks noChangeArrowheads="1"/>
          </p:cNvSpPr>
          <p:nvPr/>
        </p:nvSpPr>
        <p:spPr bwMode="auto">
          <a:xfrm>
            <a:off x="4268937" y="1685382"/>
            <a:ext cx="1976155" cy="4104323"/>
          </a:xfrm>
          <a:prstGeom prst="rect">
            <a:avLst/>
          </a:prstGeom>
          <a:solidFill>
            <a:srgbClr val="00206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600" b="1" dirty="0">
                <a:solidFill>
                  <a:srgbClr val="FFFFFF"/>
                </a:solidFill>
                <a:latin typeface="Calibri" panose="020F0502020204030204" pitchFamily="34" charset="0"/>
              </a:rPr>
              <a:t>Knowledge utilisation </a:t>
            </a:r>
            <a:r>
              <a:rPr lang="en-US" altLang="en-US" sz="2600" dirty="0">
                <a:solidFill>
                  <a:srgbClr val="FFFFFF"/>
                </a:solidFill>
                <a:latin typeface="Calibri" panose="020F0502020204030204" pitchFamily="34" charset="0"/>
              </a:rPr>
              <a:t>for social (inclusive) development </a:t>
            </a:r>
            <a:endParaRPr lang="en-GB" altLang="en-US" sz="2600" dirty="0">
              <a:solidFill>
                <a:srgbClr val="FFFFFF"/>
              </a:solidFill>
              <a:latin typeface="Calibri" panose="020F0502020204030204" pitchFamily="34" charset="0"/>
            </a:endParaRPr>
          </a:p>
        </p:txBody>
      </p:sp>
      <p:sp>
        <p:nvSpPr>
          <p:cNvPr id="11" name="Rectangle 10">
            <a:extLst>
              <a:ext uri="{FF2B5EF4-FFF2-40B4-BE49-F238E27FC236}">
                <a16:creationId xmlns:a16="http://schemas.microsoft.com/office/drawing/2014/main" id="{C019C0C7-9F3C-4F40-BA1F-12BE2D2BF35A}"/>
              </a:ext>
            </a:extLst>
          </p:cNvPr>
          <p:cNvSpPr>
            <a:spLocks noChangeArrowheads="1"/>
          </p:cNvSpPr>
          <p:nvPr/>
        </p:nvSpPr>
        <p:spPr bwMode="auto">
          <a:xfrm>
            <a:off x="6772099" y="1693428"/>
            <a:ext cx="2208653" cy="4104323"/>
          </a:xfrm>
          <a:prstGeom prst="rect">
            <a:avLst/>
          </a:prstGeom>
          <a:solidFill>
            <a:schemeClr val="accent5">
              <a:lumMod val="40000"/>
              <a:lumOff val="60000"/>
            </a:scheme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dirty="0">
                <a:latin typeface="Calibri" panose="020F0502020204030204" pitchFamily="34" charset="0"/>
              </a:rPr>
              <a:t>R &amp; D led industrialisation</a:t>
            </a:r>
          </a:p>
          <a:p>
            <a:pPr marL="342900" indent="-342900">
              <a:buFontTx/>
              <a:buChar char="-"/>
            </a:pPr>
            <a:r>
              <a:rPr lang="en-US" altLang="en-US" sz="2400" dirty="0">
                <a:latin typeface="Calibri" panose="020F0502020204030204" pitchFamily="34" charset="0"/>
              </a:rPr>
              <a:t>Knowledge transfer to society</a:t>
            </a:r>
          </a:p>
          <a:p>
            <a:pPr marL="342900" indent="-342900">
              <a:buFontTx/>
              <a:buChar char="-"/>
            </a:pPr>
            <a:r>
              <a:rPr lang="en-US" altLang="en-US" sz="2400" dirty="0">
                <a:latin typeface="Calibri" panose="020F0502020204030204" pitchFamily="34" charset="0"/>
              </a:rPr>
              <a:t>High tech SMMEs </a:t>
            </a:r>
            <a:endParaRPr lang="en-GB" altLang="en-US" sz="2400" dirty="0">
              <a:latin typeface="Calibri" panose="020F0502020204030204" pitchFamily="34" charset="0"/>
            </a:endParaRPr>
          </a:p>
        </p:txBody>
      </p:sp>
      <p:sp>
        <p:nvSpPr>
          <p:cNvPr id="12" name="Rectangle 11">
            <a:extLst>
              <a:ext uri="{FF2B5EF4-FFF2-40B4-BE49-F238E27FC236}">
                <a16:creationId xmlns:a16="http://schemas.microsoft.com/office/drawing/2014/main" id="{C322A9EE-F963-4130-A634-9C04C664E96B}"/>
              </a:ext>
            </a:extLst>
          </p:cNvPr>
          <p:cNvSpPr>
            <a:spLocks noChangeArrowheads="1"/>
          </p:cNvSpPr>
          <p:nvPr/>
        </p:nvSpPr>
        <p:spPr bwMode="auto">
          <a:xfrm>
            <a:off x="182912" y="6056676"/>
            <a:ext cx="8816693" cy="387572"/>
          </a:xfrm>
          <a:prstGeom prst="rect">
            <a:avLst/>
          </a:prstGeom>
          <a:solidFill>
            <a:schemeClr val="accent2">
              <a:lumMod val="75000"/>
            </a:scheme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793" dirty="0">
                <a:solidFill>
                  <a:srgbClr val="FFFFFF"/>
                </a:solidFill>
                <a:latin typeface="Calibri" panose="020F0502020204030204" pitchFamily="34" charset="0"/>
              </a:rPr>
              <a:t>Infrastructure </a:t>
            </a:r>
            <a:endParaRPr lang="en-GB" altLang="en-US" sz="2793" dirty="0">
              <a:solidFill>
                <a:srgbClr val="FFFFFF"/>
              </a:solidFill>
              <a:latin typeface="Calibri" panose="020F0502020204030204" pitchFamily="34" charset="0"/>
            </a:endParaRPr>
          </a:p>
        </p:txBody>
      </p:sp>
      <p:sp>
        <p:nvSpPr>
          <p:cNvPr id="13" name="Rectangle 12">
            <a:extLst>
              <a:ext uri="{FF2B5EF4-FFF2-40B4-BE49-F238E27FC236}">
                <a16:creationId xmlns:a16="http://schemas.microsoft.com/office/drawing/2014/main" id="{F2B56F72-BDBF-4D08-9BA0-8A6782B688C3}"/>
              </a:ext>
            </a:extLst>
          </p:cNvPr>
          <p:cNvSpPr>
            <a:spLocks noChangeArrowheads="1"/>
          </p:cNvSpPr>
          <p:nvPr/>
        </p:nvSpPr>
        <p:spPr bwMode="auto">
          <a:xfrm>
            <a:off x="174818" y="6487564"/>
            <a:ext cx="8816693" cy="387572"/>
          </a:xfrm>
          <a:prstGeom prst="rect">
            <a:avLst/>
          </a:prstGeom>
          <a:solidFill>
            <a:schemeClr val="accent2">
              <a:lumMod val="75000"/>
            </a:scheme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793" dirty="0">
                <a:solidFill>
                  <a:srgbClr val="FFFFFF"/>
                </a:solidFill>
                <a:latin typeface="Calibri" panose="020F0502020204030204" pitchFamily="34" charset="0"/>
              </a:rPr>
              <a:t>Human Capital Development </a:t>
            </a:r>
            <a:endParaRPr lang="en-GB" altLang="en-US" sz="2793" dirty="0">
              <a:solidFill>
                <a:srgbClr val="FFFFFF"/>
              </a:solidFill>
              <a:latin typeface="Calibri" panose="020F0502020204030204" pitchFamily="34" charset="0"/>
            </a:endParaRPr>
          </a:p>
        </p:txBody>
      </p:sp>
      <p:sp>
        <p:nvSpPr>
          <p:cNvPr id="3" name="TextBox 2">
            <a:extLst>
              <a:ext uri="{FF2B5EF4-FFF2-40B4-BE49-F238E27FC236}">
                <a16:creationId xmlns:a16="http://schemas.microsoft.com/office/drawing/2014/main" id="{A35B9C62-590D-4599-9A6C-55E49834BAF0}"/>
              </a:ext>
            </a:extLst>
          </p:cNvPr>
          <p:cNvSpPr txBox="1"/>
          <p:nvPr/>
        </p:nvSpPr>
        <p:spPr>
          <a:xfrm>
            <a:off x="2359742" y="4847296"/>
            <a:ext cx="3736258" cy="830997"/>
          </a:xfrm>
          <a:prstGeom prst="rect">
            <a:avLst/>
          </a:prstGeom>
          <a:solidFill>
            <a:schemeClr val="accent2">
              <a:lumMod val="60000"/>
              <a:lumOff val="40000"/>
            </a:schemeClr>
          </a:solidFill>
        </p:spPr>
        <p:txBody>
          <a:bodyPr wrap="square" rtlCol="0">
            <a:spAutoFit/>
          </a:bodyPr>
          <a:lstStyle/>
          <a:p>
            <a:pPr algn="ctr"/>
            <a:r>
              <a:rPr lang="en-US" sz="1600" dirty="0"/>
              <a:t>Prototypes</a:t>
            </a:r>
          </a:p>
          <a:p>
            <a:pPr algn="ctr"/>
            <a:r>
              <a:rPr lang="en-US" sz="1600" dirty="0"/>
              <a:t>Patents </a:t>
            </a:r>
          </a:p>
          <a:p>
            <a:pPr algn="ctr"/>
            <a:r>
              <a:rPr lang="en-US" sz="1600" dirty="0"/>
              <a:t>Demonstrators </a:t>
            </a:r>
          </a:p>
        </p:txBody>
      </p:sp>
      <p:sp>
        <p:nvSpPr>
          <p:cNvPr id="4" name="Arrow: Right 3">
            <a:extLst>
              <a:ext uri="{FF2B5EF4-FFF2-40B4-BE49-F238E27FC236}">
                <a16:creationId xmlns:a16="http://schemas.microsoft.com/office/drawing/2014/main" id="{8C2D5A78-BF2B-4444-B7F7-23EA4A0B9BDE}"/>
              </a:ext>
            </a:extLst>
          </p:cNvPr>
          <p:cNvSpPr/>
          <p:nvPr/>
        </p:nvSpPr>
        <p:spPr>
          <a:xfrm>
            <a:off x="6268780" y="3431459"/>
            <a:ext cx="473778" cy="47693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D6DE760-5EB4-41CD-810D-E6CFE9CB4BF0}"/>
              </a:ext>
            </a:extLst>
          </p:cNvPr>
          <p:cNvSpPr>
            <a:spLocks noChangeArrowheads="1"/>
          </p:cNvSpPr>
          <p:nvPr/>
        </p:nvSpPr>
        <p:spPr bwMode="auto">
          <a:xfrm>
            <a:off x="163654" y="961436"/>
            <a:ext cx="8816693" cy="387572"/>
          </a:xfrm>
          <a:prstGeom prst="rect">
            <a:avLst/>
          </a:prstGeom>
          <a:solidFill>
            <a:schemeClr val="bg2">
              <a:lumMod val="50000"/>
            </a:scheme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793" dirty="0">
                <a:solidFill>
                  <a:srgbClr val="FFFFFF"/>
                </a:solidFill>
                <a:latin typeface="Calibri" panose="020F0502020204030204" pitchFamily="34" charset="0"/>
              </a:rPr>
              <a:t>Internationalisation/ Regional integration </a:t>
            </a:r>
            <a:endParaRPr lang="en-GB" altLang="en-US" sz="2793" dirty="0">
              <a:solidFill>
                <a:srgbClr val="FFFFFF"/>
              </a:solidFill>
              <a:latin typeface="Calibri" panose="020F0502020204030204" pitchFamily="34" charset="0"/>
            </a:endParaRPr>
          </a:p>
        </p:txBody>
      </p:sp>
      <p:sp>
        <p:nvSpPr>
          <p:cNvPr id="2" name="Arrow: Down 1">
            <a:extLst>
              <a:ext uri="{FF2B5EF4-FFF2-40B4-BE49-F238E27FC236}">
                <a16:creationId xmlns:a16="http://schemas.microsoft.com/office/drawing/2014/main" id="{69D14A8C-50EC-427B-83CA-6973E5082F31}"/>
              </a:ext>
            </a:extLst>
          </p:cNvPr>
          <p:cNvSpPr/>
          <p:nvPr/>
        </p:nvSpPr>
        <p:spPr>
          <a:xfrm>
            <a:off x="1046294" y="1349008"/>
            <a:ext cx="529940" cy="387572"/>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3CBE8DC3-1C4A-4A01-BACA-79B550EA9E09}"/>
              </a:ext>
            </a:extLst>
          </p:cNvPr>
          <p:cNvSpPr/>
          <p:nvPr/>
        </p:nvSpPr>
        <p:spPr>
          <a:xfrm>
            <a:off x="3939324" y="1339124"/>
            <a:ext cx="529940" cy="387572"/>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27FF1798-A19D-423A-92EF-218EE62A491A}"/>
              </a:ext>
            </a:extLst>
          </p:cNvPr>
          <p:cNvSpPr/>
          <p:nvPr/>
        </p:nvSpPr>
        <p:spPr>
          <a:xfrm>
            <a:off x="7609331" y="1321298"/>
            <a:ext cx="529940" cy="387572"/>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Up 4">
            <a:extLst>
              <a:ext uri="{FF2B5EF4-FFF2-40B4-BE49-F238E27FC236}">
                <a16:creationId xmlns:a16="http://schemas.microsoft.com/office/drawing/2014/main" id="{09E44BF3-CAF9-41DC-89A6-808C2AD5EC4A}"/>
              </a:ext>
            </a:extLst>
          </p:cNvPr>
          <p:cNvSpPr/>
          <p:nvPr/>
        </p:nvSpPr>
        <p:spPr>
          <a:xfrm>
            <a:off x="7578552" y="5789704"/>
            <a:ext cx="595746" cy="258925"/>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Up 17">
            <a:extLst>
              <a:ext uri="{FF2B5EF4-FFF2-40B4-BE49-F238E27FC236}">
                <a16:creationId xmlns:a16="http://schemas.microsoft.com/office/drawing/2014/main" id="{911CB3FF-C0AD-4AC3-AFC9-FDC2E8D95E42}"/>
              </a:ext>
            </a:extLst>
          </p:cNvPr>
          <p:cNvSpPr/>
          <p:nvPr/>
        </p:nvSpPr>
        <p:spPr>
          <a:xfrm>
            <a:off x="3939324" y="5787170"/>
            <a:ext cx="595746" cy="258925"/>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Up 18">
            <a:extLst>
              <a:ext uri="{FF2B5EF4-FFF2-40B4-BE49-F238E27FC236}">
                <a16:creationId xmlns:a16="http://schemas.microsoft.com/office/drawing/2014/main" id="{2DA258A6-07DC-4D24-B3C2-8DF7B575E84A}"/>
              </a:ext>
            </a:extLst>
          </p:cNvPr>
          <p:cNvSpPr/>
          <p:nvPr/>
        </p:nvSpPr>
        <p:spPr>
          <a:xfrm>
            <a:off x="895842" y="5806316"/>
            <a:ext cx="595746" cy="258925"/>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1896563" y="136525"/>
            <a:ext cx="6451023" cy="456685"/>
          </a:xfrm>
        </p:spPr>
        <p:txBody>
          <a:bodyPr>
            <a:noAutofit/>
          </a:bodyPr>
          <a:lstStyle/>
          <a:p>
            <a:pPr algn="r">
              <a:tabLst>
                <a:tab pos="2600158" algn="l"/>
              </a:tabLst>
            </a:pPr>
            <a:r>
              <a:rPr lang="en-GB" altLang="en-US" sz="3600" b="1" dirty="0"/>
              <a:t>Outcome 1</a:t>
            </a:r>
          </a:p>
        </p:txBody>
      </p:sp>
      <p:graphicFrame>
        <p:nvGraphicFramePr>
          <p:cNvPr id="2" name="Content Placeholder 1">
            <a:extLst>
              <a:ext uri="{FF2B5EF4-FFF2-40B4-BE49-F238E27FC236}">
                <a16:creationId xmlns:a16="http://schemas.microsoft.com/office/drawing/2014/main" id="{E0C1388E-074D-4949-A5B0-FD8A24917134}"/>
              </a:ext>
            </a:extLst>
          </p:cNvPr>
          <p:cNvGraphicFramePr>
            <a:graphicFrameLocks noGrp="1"/>
          </p:cNvGraphicFramePr>
          <p:nvPr>
            <p:ph idx="1"/>
            <p:extLst>
              <p:ext uri="{D42A27DB-BD31-4B8C-83A1-F6EECF244321}">
                <p14:modId xmlns:p14="http://schemas.microsoft.com/office/powerpoint/2010/main" val="3998044450"/>
              </p:ext>
            </p:extLst>
          </p:nvPr>
        </p:nvGraphicFramePr>
        <p:xfrm>
          <a:off x="157590" y="1067063"/>
          <a:ext cx="8764733" cy="5526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8" name="Slide Number Placeholder 4"/>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F49A0263-B37B-40CE-8DD3-BEE440F796AB}" type="slidenum">
              <a:rPr lang="en-US" altLang="en-US" sz="1197">
                <a:latin typeface="Gill Sans MT" panose="020B0502020104020203" pitchFamily="34" charset="0"/>
              </a:rPr>
              <a:pPr>
                <a:spcBef>
                  <a:spcPct val="0"/>
                </a:spcBef>
                <a:buClrTx/>
                <a:buFontTx/>
                <a:buNone/>
              </a:pPr>
              <a:t>29</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372108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1808072" y="228342"/>
            <a:ext cx="6451023" cy="456685"/>
          </a:xfrm>
        </p:spPr>
        <p:txBody>
          <a:bodyPr>
            <a:noAutofit/>
          </a:bodyPr>
          <a:lstStyle/>
          <a:p>
            <a:pPr algn="r">
              <a:tabLst>
                <a:tab pos="2600158" algn="l"/>
              </a:tabLst>
            </a:pPr>
            <a:r>
              <a:rPr lang="en-GB" altLang="en-US" sz="3600" b="1" dirty="0"/>
              <a:t>Outcome 2</a:t>
            </a:r>
          </a:p>
        </p:txBody>
      </p:sp>
      <p:graphicFrame>
        <p:nvGraphicFramePr>
          <p:cNvPr id="2" name="Content Placeholder 1">
            <a:extLst>
              <a:ext uri="{FF2B5EF4-FFF2-40B4-BE49-F238E27FC236}">
                <a16:creationId xmlns:a16="http://schemas.microsoft.com/office/drawing/2014/main" id="{43349E62-BE8B-4F57-B905-FCAAAB8C8C69}"/>
              </a:ext>
            </a:extLst>
          </p:cNvPr>
          <p:cNvGraphicFramePr>
            <a:graphicFrameLocks noGrp="1"/>
          </p:cNvGraphicFramePr>
          <p:nvPr>
            <p:ph idx="1"/>
            <p:extLst>
              <p:ext uri="{D42A27DB-BD31-4B8C-83A1-F6EECF244321}">
                <p14:modId xmlns:p14="http://schemas.microsoft.com/office/powerpoint/2010/main" val="837010589"/>
              </p:ext>
            </p:extLst>
          </p:nvPr>
        </p:nvGraphicFramePr>
        <p:xfrm>
          <a:off x="157590" y="1067063"/>
          <a:ext cx="8764733" cy="5526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8" name="Slide Number Placeholder 4"/>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F49A0263-B37B-40CE-8DD3-BEE440F796AB}" type="slidenum">
              <a:rPr lang="en-US" altLang="en-US" sz="1197">
                <a:latin typeface="Gill Sans MT" panose="020B0502020104020203" pitchFamily="34" charset="0"/>
              </a:rPr>
              <a:pPr>
                <a:spcBef>
                  <a:spcPct val="0"/>
                </a:spcBef>
                <a:buClrTx/>
                <a:buFontTx/>
                <a:buNone/>
              </a:pPr>
              <a:t>30</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394200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1935892" y="136525"/>
            <a:ext cx="6451023" cy="456685"/>
          </a:xfrm>
        </p:spPr>
        <p:txBody>
          <a:bodyPr>
            <a:noAutofit/>
          </a:bodyPr>
          <a:lstStyle/>
          <a:p>
            <a:pPr algn="r">
              <a:tabLst>
                <a:tab pos="2600158" algn="l"/>
              </a:tabLst>
            </a:pPr>
            <a:r>
              <a:rPr lang="en-GB" altLang="en-US" sz="3600" b="1" dirty="0"/>
              <a:t>Outcome 3</a:t>
            </a:r>
          </a:p>
        </p:txBody>
      </p:sp>
      <p:graphicFrame>
        <p:nvGraphicFramePr>
          <p:cNvPr id="2" name="Content Placeholder 1">
            <a:extLst>
              <a:ext uri="{FF2B5EF4-FFF2-40B4-BE49-F238E27FC236}">
                <a16:creationId xmlns:a16="http://schemas.microsoft.com/office/drawing/2014/main" id="{8F7A9A82-DD6E-4F64-85A6-98203FFDB24F}"/>
              </a:ext>
            </a:extLst>
          </p:cNvPr>
          <p:cNvGraphicFramePr>
            <a:graphicFrameLocks noGrp="1"/>
          </p:cNvGraphicFramePr>
          <p:nvPr>
            <p:ph idx="1"/>
            <p:extLst>
              <p:ext uri="{D42A27DB-BD31-4B8C-83A1-F6EECF244321}">
                <p14:modId xmlns:p14="http://schemas.microsoft.com/office/powerpoint/2010/main" val="2670392745"/>
              </p:ext>
            </p:extLst>
          </p:nvPr>
        </p:nvGraphicFramePr>
        <p:xfrm>
          <a:off x="157590" y="1067063"/>
          <a:ext cx="8764733" cy="5526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8" name="Slide Number Placeholder 4"/>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F49A0263-B37B-40CE-8DD3-BEE440F796AB}" type="slidenum">
              <a:rPr lang="en-US" altLang="en-US" sz="1197">
                <a:latin typeface="Gill Sans MT" panose="020B0502020104020203" pitchFamily="34" charset="0"/>
              </a:rPr>
              <a:pPr>
                <a:spcBef>
                  <a:spcPct val="0"/>
                </a:spcBef>
                <a:buClrTx/>
                <a:buFontTx/>
                <a:buNone/>
              </a:pPr>
              <a:t>31</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128546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1847402" y="217870"/>
            <a:ext cx="6451023" cy="456685"/>
          </a:xfrm>
        </p:spPr>
        <p:txBody>
          <a:bodyPr>
            <a:noAutofit/>
          </a:bodyPr>
          <a:lstStyle/>
          <a:p>
            <a:pPr algn="r">
              <a:tabLst>
                <a:tab pos="2600158" algn="l"/>
              </a:tabLst>
            </a:pPr>
            <a:r>
              <a:rPr lang="en-GB" altLang="en-US" sz="3600" b="1" dirty="0"/>
              <a:t>Outcome 4</a:t>
            </a:r>
          </a:p>
        </p:txBody>
      </p:sp>
      <p:graphicFrame>
        <p:nvGraphicFramePr>
          <p:cNvPr id="2" name="Content Placeholder 1">
            <a:extLst>
              <a:ext uri="{FF2B5EF4-FFF2-40B4-BE49-F238E27FC236}">
                <a16:creationId xmlns:a16="http://schemas.microsoft.com/office/drawing/2014/main" id="{FD0CB504-E899-4477-B2BC-D1F69D175D0F}"/>
              </a:ext>
            </a:extLst>
          </p:cNvPr>
          <p:cNvGraphicFramePr>
            <a:graphicFrameLocks noGrp="1"/>
          </p:cNvGraphicFramePr>
          <p:nvPr>
            <p:ph idx="1"/>
            <p:extLst>
              <p:ext uri="{D42A27DB-BD31-4B8C-83A1-F6EECF244321}">
                <p14:modId xmlns:p14="http://schemas.microsoft.com/office/powerpoint/2010/main" val="4272683400"/>
              </p:ext>
            </p:extLst>
          </p:nvPr>
        </p:nvGraphicFramePr>
        <p:xfrm>
          <a:off x="157590" y="1015800"/>
          <a:ext cx="8764733" cy="5906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38" name="Slide Number Placeholder 4"/>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F49A0263-B37B-40CE-8DD3-BEE440F796AB}" type="slidenum">
              <a:rPr lang="en-US" altLang="en-US" sz="1197">
                <a:latin typeface="Gill Sans MT" panose="020B0502020104020203" pitchFamily="34" charset="0"/>
              </a:rPr>
              <a:pPr>
                <a:spcBef>
                  <a:spcPct val="0"/>
                </a:spcBef>
                <a:buClrTx/>
                <a:buFontTx/>
                <a:buNone/>
              </a:pPr>
              <a:t>32</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3766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1906395" y="228342"/>
            <a:ext cx="6451023" cy="456685"/>
          </a:xfrm>
        </p:spPr>
        <p:txBody>
          <a:bodyPr>
            <a:noAutofit/>
          </a:bodyPr>
          <a:lstStyle/>
          <a:p>
            <a:pPr algn="r">
              <a:tabLst>
                <a:tab pos="2600158" algn="l"/>
              </a:tabLst>
            </a:pPr>
            <a:r>
              <a:rPr lang="en-GB" altLang="en-US" sz="3600" b="1" dirty="0"/>
              <a:t>Outcome 5</a:t>
            </a:r>
          </a:p>
        </p:txBody>
      </p:sp>
      <p:graphicFrame>
        <p:nvGraphicFramePr>
          <p:cNvPr id="2" name="Content Placeholder 1">
            <a:extLst>
              <a:ext uri="{FF2B5EF4-FFF2-40B4-BE49-F238E27FC236}">
                <a16:creationId xmlns:a16="http://schemas.microsoft.com/office/drawing/2014/main" id="{42D82C03-30E5-4BF6-BBDE-86916664FD4E}"/>
              </a:ext>
            </a:extLst>
          </p:cNvPr>
          <p:cNvGraphicFramePr>
            <a:graphicFrameLocks noGrp="1"/>
          </p:cNvGraphicFramePr>
          <p:nvPr>
            <p:ph idx="1"/>
            <p:extLst>
              <p:ext uri="{D42A27DB-BD31-4B8C-83A1-F6EECF244321}">
                <p14:modId xmlns:p14="http://schemas.microsoft.com/office/powerpoint/2010/main" val="874193899"/>
              </p:ext>
            </p:extLst>
          </p:nvPr>
        </p:nvGraphicFramePr>
        <p:xfrm>
          <a:off x="157590" y="1067063"/>
          <a:ext cx="8764733" cy="5526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38" name="Slide Number Placeholder 4"/>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F49A0263-B37B-40CE-8DD3-BEE440F796AB}" type="slidenum">
              <a:rPr lang="en-US" altLang="en-US" sz="1197">
                <a:latin typeface="Gill Sans MT" panose="020B0502020104020203" pitchFamily="34" charset="0"/>
              </a:rPr>
              <a:pPr>
                <a:spcBef>
                  <a:spcPct val="0"/>
                </a:spcBef>
                <a:buClrTx/>
                <a:buFontTx/>
                <a:buNone/>
              </a:pPr>
              <a:t>33</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341888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2152201" y="126693"/>
            <a:ext cx="6451023" cy="456685"/>
          </a:xfrm>
        </p:spPr>
        <p:txBody>
          <a:bodyPr>
            <a:noAutofit/>
          </a:bodyPr>
          <a:lstStyle/>
          <a:p>
            <a:pPr algn="r">
              <a:tabLst>
                <a:tab pos="2600158" algn="l"/>
              </a:tabLst>
            </a:pPr>
            <a:r>
              <a:rPr lang="en-GB" altLang="en-US" sz="3600" b="1" dirty="0"/>
              <a:t>Outcome 6</a:t>
            </a:r>
          </a:p>
        </p:txBody>
      </p:sp>
      <p:graphicFrame>
        <p:nvGraphicFramePr>
          <p:cNvPr id="2" name="Content Placeholder 1">
            <a:extLst>
              <a:ext uri="{FF2B5EF4-FFF2-40B4-BE49-F238E27FC236}">
                <a16:creationId xmlns:a16="http://schemas.microsoft.com/office/drawing/2014/main" id="{2887CB53-AF67-4E2D-B1AB-2D7E2B470400}"/>
              </a:ext>
            </a:extLst>
          </p:cNvPr>
          <p:cNvGraphicFramePr>
            <a:graphicFrameLocks noGrp="1"/>
          </p:cNvGraphicFramePr>
          <p:nvPr>
            <p:ph idx="1"/>
            <p:extLst>
              <p:ext uri="{D42A27DB-BD31-4B8C-83A1-F6EECF244321}">
                <p14:modId xmlns:p14="http://schemas.microsoft.com/office/powerpoint/2010/main" val="33913108"/>
              </p:ext>
            </p:extLst>
          </p:nvPr>
        </p:nvGraphicFramePr>
        <p:xfrm>
          <a:off x="157590" y="968739"/>
          <a:ext cx="8764733" cy="5526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38" name="Slide Number Placeholder 4"/>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F49A0263-B37B-40CE-8DD3-BEE440F796AB}" type="slidenum">
              <a:rPr lang="en-US" altLang="en-US" sz="1197">
                <a:latin typeface="Gill Sans MT" panose="020B0502020104020203" pitchFamily="34" charset="0"/>
              </a:rPr>
              <a:pPr>
                <a:spcBef>
                  <a:spcPct val="0"/>
                </a:spcBef>
                <a:buClrTx/>
                <a:buFontTx/>
                <a:buNone/>
              </a:pPr>
              <a:t>34</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278791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C28D7-0F40-495A-9ED3-452B15C23B54}"/>
              </a:ext>
            </a:extLst>
          </p:cNvPr>
          <p:cNvSpPr>
            <a:spLocks noGrp="1"/>
          </p:cNvSpPr>
          <p:nvPr>
            <p:ph type="title"/>
          </p:nvPr>
        </p:nvSpPr>
        <p:spPr>
          <a:xfrm>
            <a:off x="628650" y="-11626"/>
            <a:ext cx="7768098" cy="456685"/>
          </a:xfrm>
        </p:spPr>
        <p:txBody>
          <a:bodyPr>
            <a:noAutofit/>
          </a:bodyPr>
          <a:lstStyle/>
          <a:p>
            <a:pPr algn="r"/>
            <a:r>
              <a:rPr lang="en-ZA" sz="3600" b="1" dirty="0"/>
              <a:t>Outcomes contributing to the triple challenges </a:t>
            </a:r>
          </a:p>
        </p:txBody>
      </p:sp>
      <p:pic>
        <p:nvPicPr>
          <p:cNvPr id="5" name="Content Placeholder 4">
            <a:extLst>
              <a:ext uri="{FF2B5EF4-FFF2-40B4-BE49-F238E27FC236}">
                <a16:creationId xmlns:a16="http://schemas.microsoft.com/office/drawing/2014/main" id="{E9100C49-AA6D-4C02-82C1-35485F256AC3}"/>
              </a:ext>
            </a:extLst>
          </p:cNvPr>
          <p:cNvPicPr>
            <a:picLocks noGrp="1" noChangeAspect="1"/>
          </p:cNvPicPr>
          <p:nvPr>
            <p:ph idx="1"/>
          </p:nvPr>
        </p:nvPicPr>
        <p:blipFill>
          <a:blip r:embed="rId2"/>
          <a:stretch>
            <a:fillRect/>
          </a:stretch>
        </p:blipFill>
        <p:spPr>
          <a:xfrm>
            <a:off x="221226" y="1052052"/>
            <a:ext cx="8701547" cy="5448951"/>
          </a:xfrm>
          <a:prstGeom prst="rect">
            <a:avLst/>
          </a:prstGeom>
          <a:ln w="19050">
            <a:solidFill>
              <a:schemeClr val="tx1"/>
            </a:solidFill>
          </a:ln>
        </p:spPr>
      </p:pic>
      <p:sp>
        <p:nvSpPr>
          <p:cNvPr id="4" name="Slide Number Placeholder 3">
            <a:extLst>
              <a:ext uri="{FF2B5EF4-FFF2-40B4-BE49-F238E27FC236}">
                <a16:creationId xmlns:a16="http://schemas.microsoft.com/office/drawing/2014/main" id="{83FB337A-0817-3648-92F0-41115B4EF978}"/>
              </a:ext>
            </a:extLst>
          </p:cNvPr>
          <p:cNvSpPr>
            <a:spLocks noGrp="1"/>
          </p:cNvSpPr>
          <p:nvPr>
            <p:ph type="sldNum" sz="quarter" idx="12"/>
          </p:nvPr>
        </p:nvSpPr>
        <p:spPr>
          <a:xfrm>
            <a:off x="6223818" y="6475413"/>
            <a:ext cx="2743200" cy="365125"/>
          </a:xfrm>
        </p:spPr>
        <p:txBody>
          <a:bodyPr/>
          <a:lstStyle/>
          <a:p>
            <a:fld id="{6BEAD508-187F-9C41-8168-FD791BBC9830}" type="slidenum">
              <a:rPr lang="en-US" smtClean="0">
                <a:solidFill>
                  <a:schemeClr val="tx1"/>
                </a:solidFill>
              </a:rPr>
              <a:pPr/>
              <a:t>35</a:t>
            </a:fld>
            <a:endParaRPr lang="en-US" dirty="0">
              <a:solidFill>
                <a:schemeClr val="tx1"/>
              </a:solidFill>
            </a:endParaRPr>
          </a:p>
        </p:txBody>
      </p:sp>
    </p:spTree>
    <p:extLst>
      <p:ext uri="{BB962C8B-B14F-4D97-AF65-F5344CB8AC3E}">
        <p14:creationId xmlns:p14="http://schemas.microsoft.com/office/powerpoint/2010/main" val="650414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FB08-9091-4074-82E8-F87E3CC9DF3F}"/>
              </a:ext>
            </a:extLst>
          </p:cNvPr>
          <p:cNvSpPr>
            <a:spLocks noGrp="1"/>
          </p:cNvSpPr>
          <p:nvPr>
            <p:ph type="title"/>
          </p:nvPr>
        </p:nvSpPr>
        <p:spPr>
          <a:xfrm>
            <a:off x="2956214" y="34750"/>
            <a:ext cx="5382000" cy="456685"/>
          </a:xfrm>
        </p:spPr>
        <p:txBody>
          <a:bodyPr>
            <a:noAutofit/>
          </a:bodyPr>
          <a:lstStyle/>
          <a:p>
            <a:pPr algn="r"/>
            <a:r>
              <a:rPr lang="en-ZA" sz="3600" b="1" dirty="0"/>
              <a:t>Entities alignment to Outcomes </a:t>
            </a:r>
          </a:p>
        </p:txBody>
      </p:sp>
      <p:graphicFrame>
        <p:nvGraphicFramePr>
          <p:cNvPr id="5" name="Content Placeholder 4">
            <a:extLst>
              <a:ext uri="{FF2B5EF4-FFF2-40B4-BE49-F238E27FC236}">
                <a16:creationId xmlns:a16="http://schemas.microsoft.com/office/drawing/2014/main" id="{D355CEDF-2F15-4C04-951D-7D0A0DA9FEB2}"/>
              </a:ext>
            </a:extLst>
          </p:cNvPr>
          <p:cNvGraphicFramePr>
            <a:graphicFrameLocks noGrp="1"/>
          </p:cNvGraphicFramePr>
          <p:nvPr>
            <p:ph idx="1"/>
            <p:extLst>
              <p:ext uri="{D42A27DB-BD31-4B8C-83A1-F6EECF244321}">
                <p14:modId xmlns:p14="http://schemas.microsoft.com/office/powerpoint/2010/main" val="2488123451"/>
              </p:ext>
            </p:extLst>
          </p:nvPr>
        </p:nvGraphicFramePr>
        <p:xfrm>
          <a:off x="108154" y="1157043"/>
          <a:ext cx="8900230" cy="5086444"/>
        </p:xfrm>
        <a:graphic>
          <a:graphicData uri="http://schemas.openxmlformats.org/drawingml/2006/table">
            <a:tbl>
              <a:tblPr firstRow="1" bandRow="1">
                <a:tableStyleId>{616DA210-FB5B-4158-B5E0-FEB733F419BA}</a:tableStyleId>
              </a:tblPr>
              <a:tblGrid>
                <a:gridCol w="2556387">
                  <a:extLst>
                    <a:ext uri="{9D8B030D-6E8A-4147-A177-3AD203B41FA5}">
                      <a16:colId xmlns:a16="http://schemas.microsoft.com/office/drawing/2014/main" val="2012432309"/>
                    </a:ext>
                  </a:extLst>
                </a:gridCol>
                <a:gridCol w="6343843">
                  <a:extLst>
                    <a:ext uri="{9D8B030D-6E8A-4147-A177-3AD203B41FA5}">
                      <a16:colId xmlns:a16="http://schemas.microsoft.com/office/drawing/2014/main" val="4154263317"/>
                    </a:ext>
                  </a:extLst>
                </a:gridCol>
              </a:tblGrid>
              <a:tr h="466983">
                <a:tc>
                  <a:txBody>
                    <a:bodyPr/>
                    <a:lstStyle/>
                    <a:p>
                      <a:pPr algn="ctr"/>
                      <a:r>
                        <a:rPr lang="en-US" dirty="0"/>
                        <a:t>ENTITY</a:t>
                      </a:r>
                    </a:p>
                  </a:txBody>
                  <a:tcPr>
                    <a:solidFill>
                      <a:schemeClr val="accent2"/>
                    </a:solidFill>
                  </a:tcPr>
                </a:tc>
                <a:tc>
                  <a:txBody>
                    <a:bodyPr/>
                    <a:lstStyle/>
                    <a:p>
                      <a:pPr algn="ctr"/>
                      <a:r>
                        <a:rPr lang="en-US" dirty="0"/>
                        <a:t>OUTCOME SUPPORTED </a:t>
                      </a:r>
                    </a:p>
                  </a:txBody>
                  <a:tcPr>
                    <a:solidFill>
                      <a:schemeClr val="accent2"/>
                    </a:solidFill>
                  </a:tcPr>
                </a:tc>
                <a:extLst>
                  <a:ext uri="{0D108BD9-81ED-4DB2-BD59-A6C34878D82A}">
                    <a16:rowId xmlns:a16="http://schemas.microsoft.com/office/drawing/2014/main" val="4284935686"/>
                  </a:ext>
                </a:extLst>
              </a:tr>
              <a:tr h="825060">
                <a:tc>
                  <a:txBody>
                    <a:bodyPr/>
                    <a:lstStyle/>
                    <a:p>
                      <a:pPr marL="0" marR="0">
                        <a:lnSpc>
                          <a:spcPct val="115000"/>
                        </a:lnSpc>
                        <a:spcBef>
                          <a:spcPts val="0"/>
                        </a:spcBef>
                        <a:spcAft>
                          <a:spcPts val="0"/>
                        </a:spcAft>
                      </a:pPr>
                      <a:r>
                        <a:rPr lang="en-GB"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National Research Foundation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transformed, inclusive, responsive and coherent NSI</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Increased knowledge generation and innovation output</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Human capabilities and skills for the economy and for development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73999840"/>
                  </a:ext>
                </a:extLst>
              </a:tr>
              <a:tr h="1058999">
                <a:tc>
                  <a:txBody>
                    <a:bodyPr/>
                    <a:lstStyle/>
                    <a:p>
                      <a:pPr marL="0" marR="0">
                        <a:lnSpc>
                          <a:spcPct val="115000"/>
                        </a:lnSpc>
                        <a:spcBef>
                          <a:spcPts val="0"/>
                        </a:spcBef>
                        <a:spcAft>
                          <a:spcPts val="0"/>
                        </a:spcAft>
                      </a:pPr>
                      <a:r>
                        <a:rPr lang="en-GB"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Council for Scientific and Industrial Research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Knowledge utilisation for economic development (a) in revitalising existing industries and (b) in stimulating R&amp;D led industrial development</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Increased knowledge generation and innovation output</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Innovation in support of a capable and developmental state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18855248"/>
                  </a:ext>
                </a:extLst>
              </a:tr>
              <a:tr h="1058999">
                <a:tc>
                  <a:txBody>
                    <a:bodyPr/>
                    <a:lstStyle/>
                    <a:p>
                      <a:pPr marL="0" marR="0">
                        <a:lnSpc>
                          <a:spcPct val="115000"/>
                        </a:lnSpc>
                        <a:spcBef>
                          <a:spcPts val="0"/>
                        </a:spcBef>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Technology Innovation Agency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Knowledge utilisation for economic development (a) in revitalising existing industries and (b) in stimulating R&amp;D led industrial development</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Increased knowledge generation and innovation output</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Innovation in support of a capable and developmental state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55446537"/>
                  </a:ext>
                </a:extLst>
              </a:tr>
              <a:tr h="825060">
                <a:tc>
                  <a:txBody>
                    <a:bodyPr/>
                    <a:lstStyle/>
                    <a:p>
                      <a:pPr marL="0" marR="0">
                        <a:lnSpc>
                          <a:spcPct val="115000"/>
                        </a:lnSpc>
                        <a:spcBef>
                          <a:spcPts val="0"/>
                        </a:spcBef>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Human Sciences Research Council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Innovation in support of a capable and developmental state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Increased knowledge generation and innovation output</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Knowledge utilisation for inclusive development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45485514"/>
                  </a:ext>
                </a:extLst>
              </a:tr>
              <a:tr h="851343">
                <a:tc>
                  <a:txBody>
                    <a:bodyPr/>
                    <a:lstStyle/>
                    <a:p>
                      <a:pPr marL="0" marR="0">
                        <a:lnSpc>
                          <a:spcPct val="115000"/>
                        </a:lnSpc>
                        <a:spcBef>
                          <a:spcPts val="0"/>
                        </a:spcBef>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Academy of Science of South Africa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Increased knowledge generation and innovation output</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Innovation in support of a capable and developmental state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0"/>
                        </a:spcAft>
                      </a:pP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33584120"/>
                  </a:ext>
                </a:extLst>
              </a:tr>
            </a:tbl>
          </a:graphicData>
        </a:graphic>
      </p:graphicFrame>
      <p:sp>
        <p:nvSpPr>
          <p:cNvPr id="4" name="Slide Number Placeholder 3">
            <a:extLst>
              <a:ext uri="{FF2B5EF4-FFF2-40B4-BE49-F238E27FC236}">
                <a16:creationId xmlns:a16="http://schemas.microsoft.com/office/drawing/2014/main" id="{BF1029D0-8918-A247-9D8D-132191D25387}"/>
              </a:ext>
            </a:extLst>
          </p:cNvPr>
          <p:cNvSpPr>
            <a:spLocks noGrp="1"/>
          </p:cNvSpPr>
          <p:nvPr>
            <p:ph type="sldNum" sz="quarter" idx="12"/>
          </p:nvPr>
        </p:nvSpPr>
        <p:spPr>
          <a:xfrm>
            <a:off x="6225856" y="6466200"/>
            <a:ext cx="2743200" cy="365125"/>
          </a:xfrm>
        </p:spPr>
        <p:txBody>
          <a:bodyPr/>
          <a:lstStyle/>
          <a:p>
            <a:fld id="{6BEAD508-187F-9C41-8168-FD791BBC9830}" type="slidenum">
              <a:rPr lang="en-US" smtClean="0">
                <a:solidFill>
                  <a:schemeClr val="tx1"/>
                </a:solidFill>
              </a:rPr>
              <a:pPr/>
              <a:t>36</a:t>
            </a:fld>
            <a:endParaRPr lang="en-US" dirty="0">
              <a:solidFill>
                <a:schemeClr val="tx1"/>
              </a:solidFill>
            </a:endParaRPr>
          </a:p>
        </p:txBody>
      </p:sp>
    </p:spTree>
    <p:extLst>
      <p:ext uri="{BB962C8B-B14F-4D97-AF65-F5344CB8AC3E}">
        <p14:creationId xmlns:p14="http://schemas.microsoft.com/office/powerpoint/2010/main" val="2759879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FB08-9091-4074-82E8-F87E3CC9DF3F}"/>
              </a:ext>
            </a:extLst>
          </p:cNvPr>
          <p:cNvSpPr>
            <a:spLocks noGrp="1"/>
          </p:cNvSpPr>
          <p:nvPr>
            <p:ph type="title"/>
          </p:nvPr>
        </p:nvSpPr>
        <p:spPr>
          <a:xfrm>
            <a:off x="2956214" y="34750"/>
            <a:ext cx="5382000" cy="456685"/>
          </a:xfrm>
        </p:spPr>
        <p:txBody>
          <a:bodyPr>
            <a:noAutofit/>
          </a:bodyPr>
          <a:lstStyle/>
          <a:p>
            <a:pPr algn="r"/>
            <a:r>
              <a:rPr lang="en-ZA" sz="3600" b="1" dirty="0"/>
              <a:t>Entities alignment to Outcomes </a:t>
            </a:r>
          </a:p>
        </p:txBody>
      </p:sp>
      <p:graphicFrame>
        <p:nvGraphicFramePr>
          <p:cNvPr id="5" name="Content Placeholder 4">
            <a:extLst>
              <a:ext uri="{FF2B5EF4-FFF2-40B4-BE49-F238E27FC236}">
                <a16:creationId xmlns:a16="http://schemas.microsoft.com/office/drawing/2014/main" id="{D355CEDF-2F15-4C04-951D-7D0A0DA9FEB2}"/>
              </a:ext>
            </a:extLst>
          </p:cNvPr>
          <p:cNvGraphicFramePr>
            <a:graphicFrameLocks noGrp="1"/>
          </p:cNvGraphicFramePr>
          <p:nvPr>
            <p:ph idx="1"/>
            <p:extLst>
              <p:ext uri="{D42A27DB-BD31-4B8C-83A1-F6EECF244321}">
                <p14:modId xmlns:p14="http://schemas.microsoft.com/office/powerpoint/2010/main" val="3519948148"/>
              </p:ext>
            </p:extLst>
          </p:nvPr>
        </p:nvGraphicFramePr>
        <p:xfrm>
          <a:off x="108154" y="1166875"/>
          <a:ext cx="8900230" cy="4093383"/>
        </p:xfrm>
        <a:graphic>
          <a:graphicData uri="http://schemas.openxmlformats.org/drawingml/2006/table">
            <a:tbl>
              <a:tblPr firstRow="1" bandRow="1">
                <a:tableStyleId>{616DA210-FB5B-4158-B5E0-FEB733F419BA}</a:tableStyleId>
              </a:tblPr>
              <a:tblGrid>
                <a:gridCol w="2556387">
                  <a:extLst>
                    <a:ext uri="{9D8B030D-6E8A-4147-A177-3AD203B41FA5}">
                      <a16:colId xmlns:a16="http://schemas.microsoft.com/office/drawing/2014/main" val="2012432309"/>
                    </a:ext>
                  </a:extLst>
                </a:gridCol>
                <a:gridCol w="6343843">
                  <a:extLst>
                    <a:ext uri="{9D8B030D-6E8A-4147-A177-3AD203B41FA5}">
                      <a16:colId xmlns:a16="http://schemas.microsoft.com/office/drawing/2014/main" val="4154263317"/>
                    </a:ext>
                  </a:extLst>
                </a:gridCol>
              </a:tblGrid>
              <a:tr h="596095">
                <a:tc>
                  <a:txBody>
                    <a:bodyPr/>
                    <a:lstStyle/>
                    <a:p>
                      <a:pPr algn="ctr"/>
                      <a:r>
                        <a:rPr lang="en-US" dirty="0"/>
                        <a:t>ENTITY</a:t>
                      </a:r>
                    </a:p>
                  </a:txBody>
                  <a:tcPr>
                    <a:solidFill>
                      <a:schemeClr val="accent2"/>
                    </a:solidFill>
                  </a:tcPr>
                </a:tc>
                <a:tc>
                  <a:txBody>
                    <a:bodyPr/>
                    <a:lstStyle/>
                    <a:p>
                      <a:pPr algn="ctr"/>
                      <a:r>
                        <a:rPr lang="en-US" dirty="0"/>
                        <a:t>OUTCOME SUPPORTED </a:t>
                      </a:r>
                    </a:p>
                  </a:txBody>
                  <a:tcPr>
                    <a:solidFill>
                      <a:schemeClr val="accent2"/>
                    </a:solidFill>
                  </a:tcPr>
                </a:tc>
                <a:extLst>
                  <a:ext uri="{0D108BD9-81ED-4DB2-BD59-A6C34878D82A}">
                    <a16:rowId xmlns:a16="http://schemas.microsoft.com/office/drawing/2014/main" val="4284935686"/>
                  </a:ext>
                </a:extLst>
              </a:tr>
              <a:tr h="1351792">
                <a:tc>
                  <a:txBody>
                    <a:bodyPr/>
                    <a:lstStyle/>
                    <a:p>
                      <a:pPr marL="0" marR="0">
                        <a:lnSpc>
                          <a:spcPct val="115000"/>
                        </a:lnSpc>
                        <a:spcBef>
                          <a:spcPts val="0"/>
                        </a:spcBef>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South African National Space Agency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Increased knowledge generation and innovation output</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Innovation in support of a capable and developmental state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Knowledge utilisation for economic development (a) in revitalising existing industries and (b) in stimulating R&amp;D led industrial development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27782938"/>
                  </a:ext>
                </a:extLst>
              </a:tr>
              <a:tr h="1053173">
                <a:tc>
                  <a:txBody>
                    <a:bodyPr/>
                    <a:lstStyle/>
                    <a:p>
                      <a:pPr marL="0" marR="0">
                        <a:lnSpc>
                          <a:spcPct val="115000"/>
                        </a:lnSpc>
                        <a:spcBef>
                          <a:spcPts val="0"/>
                        </a:spcBef>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National Advisory Council</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transformed, inclusive, responsive and coherent NSI</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Innovation in support of a capable and developmental state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54303291"/>
                  </a:ext>
                </a:extLst>
              </a:tr>
              <a:tr h="1092323">
                <a:tc>
                  <a:txBody>
                    <a:bodyPr/>
                    <a:lstStyle/>
                    <a:p>
                      <a:pPr marL="0" marR="0">
                        <a:lnSpc>
                          <a:spcPct val="115000"/>
                        </a:lnSpc>
                        <a:spcBef>
                          <a:spcPts val="0"/>
                        </a:spcBef>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South African Council for Natural and Scientific Professions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transformed, inclusive, responsive and coherent NSI</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Human capabilities and skills for the economy and for development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72508410"/>
                  </a:ext>
                </a:extLst>
              </a:tr>
            </a:tbl>
          </a:graphicData>
        </a:graphic>
      </p:graphicFrame>
      <p:sp>
        <p:nvSpPr>
          <p:cNvPr id="4" name="Slide Number Placeholder 3">
            <a:extLst>
              <a:ext uri="{FF2B5EF4-FFF2-40B4-BE49-F238E27FC236}">
                <a16:creationId xmlns:a16="http://schemas.microsoft.com/office/drawing/2014/main" id="{BF1029D0-8918-A247-9D8D-132191D25387}"/>
              </a:ext>
            </a:extLst>
          </p:cNvPr>
          <p:cNvSpPr>
            <a:spLocks noGrp="1"/>
          </p:cNvSpPr>
          <p:nvPr>
            <p:ph type="sldNum" sz="quarter" idx="12"/>
          </p:nvPr>
        </p:nvSpPr>
        <p:spPr>
          <a:xfrm>
            <a:off x="6225856" y="6466200"/>
            <a:ext cx="2743200" cy="365125"/>
          </a:xfrm>
        </p:spPr>
        <p:txBody>
          <a:bodyPr/>
          <a:lstStyle/>
          <a:p>
            <a:fld id="{6BEAD508-187F-9C41-8168-FD791BBC9830}" type="slidenum">
              <a:rPr lang="en-US" smtClean="0">
                <a:solidFill>
                  <a:schemeClr val="tx1"/>
                </a:solidFill>
              </a:rPr>
              <a:pPr/>
              <a:t>37</a:t>
            </a:fld>
            <a:endParaRPr lang="en-US" dirty="0">
              <a:solidFill>
                <a:schemeClr val="tx1"/>
              </a:solidFill>
            </a:endParaRPr>
          </a:p>
        </p:txBody>
      </p:sp>
    </p:spTree>
    <p:extLst>
      <p:ext uri="{BB962C8B-B14F-4D97-AF65-F5344CB8AC3E}">
        <p14:creationId xmlns:p14="http://schemas.microsoft.com/office/powerpoint/2010/main" val="36009438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1967E4-891C-42FD-AA4A-D5666B78581E}"/>
              </a:ext>
            </a:extLst>
          </p:cNvPr>
          <p:cNvSpPr>
            <a:spLocks noGrp="1"/>
          </p:cNvSpPr>
          <p:nvPr>
            <p:ph idx="1"/>
          </p:nvPr>
        </p:nvSpPr>
        <p:spPr>
          <a:xfrm>
            <a:off x="432088" y="2748323"/>
            <a:ext cx="8279823" cy="1343891"/>
          </a:xfrm>
        </p:spPr>
        <p:txBody>
          <a:bodyPr>
            <a:normAutofit lnSpcReduction="10000"/>
          </a:bodyPr>
          <a:lstStyle/>
          <a:p>
            <a:pPr marL="0" indent="0" algn="ctr">
              <a:buNone/>
            </a:pPr>
            <a:r>
              <a:rPr lang="en-US" sz="4800" b="1" dirty="0">
                <a:solidFill>
                  <a:schemeClr val="tx1"/>
                </a:solidFill>
              </a:rPr>
              <a:t>Annual Performance Plan 2020/21</a:t>
            </a:r>
          </a:p>
        </p:txBody>
      </p:sp>
      <p:sp>
        <p:nvSpPr>
          <p:cNvPr id="4" name="Slide Number Placeholder 5">
            <a:extLst>
              <a:ext uri="{FF2B5EF4-FFF2-40B4-BE49-F238E27FC236}">
                <a16:creationId xmlns:a16="http://schemas.microsoft.com/office/drawing/2014/main" id="{DDFCB6BF-8D0F-4C3F-93FD-9F627EF806C5}"/>
              </a:ext>
            </a:extLst>
          </p:cNvPr>
          <p:cNvSpPr txBox="1">
            <a:spLocks/>
          </p:cNvSpPr>
          <p:nvPr/>
        </p:nvSpPr>
        <p:spPr>
          <a:xfrm>
            <a:off x="6212007" y="6363053"/>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38</a:t>
            </a:fld>
            <a:endParaRPr lang="en-US" dirty="0"/>
          </a:p>
        </p:txBody>
      </p:sp>
    </p:spTree>
    <p:extLst>
      <p:ext uri="{BB962C8B-B14F-4D97-AF65-F5344CB8AC3E}">
        <p14:creationId xmlns:p14="http://schemas.microsoft.com/office/powerpoint/2010/main" val="157596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39CB86BD-8254-4984-871A-800DA49744CB}"/>
              </a:ext>
            </a:extLst>
          </p:cNvPr>
          <p:cNvSpPr>
            <a:spLocks noGrp="1"/>
          </p:cNvSpPr>
          <p:nvPr>
            <p:ph type="title"/>
          </p:nvPr>
        </p:nvSpPr>
        <p:spPr>
          <a:xfrm>
            <a:off x="2945083" y="181635"/>
            <a:ext cx="5382000" cy="456685"/>
          </a:xfrm>
        </p:spPr>
        <p:txBody>
          <a:bodyPr>
            <a:noAutofit/>
          </a:bodyPr>
          <a:lstStyle/>
          <a:p>
            <a:pPr algn="r"/>
            <a:r>
              <a:rPr lang="en-US" altLang="en-US" sz="4400" b="1" dirty="0">
                <a:latin typeface="Gill Sans"/>
              </a:rPr>
              <a:t>Evolution of STI policy </a:t>
            </a:r>
            <a:endParaRPr lang="en-GB" altLang="en-US" sz="4400" b="1" dirty="0">
              <a:latin typeface="Gill Sans"/>
            </a:endParaRPr>
          </a:p>
        </p:txBody>
      </p:sp>
      <p:sp>
        <p:nvSpPr>
          <p:cNvPr id="5123" name="Slide Number Placeholder 3">
            <a:extLst>
              <a:ext uri="{FF2B5EF4-FFF2-40B4-BE49-F238E27FC236}">
                <a16:creationId xmlns:a16="http://schemas.microsoft.com/office/drawing/2014/main" id="{B26731C3-EFA3-4A40-9998-8077785C5421}"/>
              </a:ext>
            </a:extLst>
          </p:cNvPr>
          <p:cNvSpPr>
            <a:spLocks noGrp="1"/>
          </p:cNvSpPr>
          <p:nvPr>
            <p:ph type="sldNum" sz="quarter" idx="12"/>
          </p:nvPr>
        </p:nvSpPr>
        <p:spPr bwMode="auto">
          <a:ln>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1093" indent="-285036">
              <a:defRPr>
                <a:solidFill>
                  <a:schemeClr val="tx1"/>
                </a:solidFill>
                <a:latin typeface="Arial" panose="020B0604020202020204" pitchFamily="34" charset="0"/>
                <a:cs typeface="Arial" panose="020B0604020202020204" pitchFamily="34" charset="0"/>
              </a:defRPr>
            </a:lvl2pPr>
            <a:lvl3pPr marL="1140143" indent="-228029">
              <a:defRPr>
                <a:solidFill>
                  <a:schemeClr val="tx1"/>
                </a:solidFill>
                <a:latin typeface="Arial" panose="020B0604020202020204" pitchFamily="34" charset="0"/>
                <a:cs typeface="Arial" panose="020B0604020202020204" pitchFamily="34" charset="0"/>
              </a:defRPr>
            </a:lvl3pPr>
            <a:lvl4pPr marL="1596200" indent="-228029">
              <a:defRPr>
                <a:solidFill>
                  <a:schemeClr val="tx1"/>
                </a:solidFill>
                <a:latin typeface="Arial" panose="020B0604020202020204" pitchFamily="34" charset="0"/>
                <a:cs typeface="Arial" panose="020B0604020202020204" pitchFamily="34" charset="0"/>
              </a:defRPr>
            </a:lvl4pPr>
            <a:lvl5pPr marL="2052257" indent="-228029">
              <a:defRPr>
                <a:solidFill>
                  <a:schemeClr val="tx1"/>
                </a:solidFill>
                <a:latin typeface="Arial" panose="020B0604020202020204" pitchFamily="34" charset="0"/>
                <a:cs typeface="Arial" panose="020B0604020202020204" pitchFamily="34" charset="0"/>
              </a:defRPr>
            </a:lvl5pPr>
            <a:lvl6pPr marL="2508314" indent="-228029" defTabSz="456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4371" indent="-228029" defTabSz="456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0428" indent="-228029" defTabSz="456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6485" indent="-228029" defTabSz="456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7130FF-74DA-4BCD-8677-43133A577072}" type="slidenum">
              <a:rPr lang="en-US" altLang="en-US">
                <a:latin typeface="Gill Sans MT" panose="020B0502020104020203" pitchFamily="34" charset="0"/>
              </a:rPr>
              <a:pPr/>
              <a:t>3</a:t>
            </a:fld>
            <a:endParaRPr lang="en-US" altLang="en-US" dirty="0">
              <a:latin typeface="Gill Sans MT" panose="020B0502020104020203" pitchFamily="34" charset="0"/>
            </a:endParaRPr>
          </a:p>
        </p:txBody>
      </p:sp>
      <p:sp>
        <p:nvSpPr>
          <p:cNvPr id="8" name="Rectangle 7">
            <a:extLst>
              <a:ext uri="{FF2B5EF4-FFF2-40B4-BE49-F238E27FC236}">
                <a16:creationId xmlns:a16="http://schemas.microsoft.com/office/drawing/2014/main" id="{1E4F114E-A740-4DCE-9125-4E76AAAF058F}"/>
              </a:ext>
            </a:extLst>
          </p:cNvPr>
          <p:cNvSpPr>
            <a:spLocks noChangeArrowheads="1"/>
          </p:cNvSpPr>
          <p:nvPr/>
        </p:nvSpPr>
        <p:spPr bwMode="auto">
          <a:xfrm>
            <a:off x="368094" y="2235653"/>
            <a:ext cx="2019125" cy="4104323"/>
          </a:xfrm>
          <a:prstGeom prst="rect">
            <a:avLst/>
          </a:prstGeom>
          <a:solidFill>
            <a:schemeClr val="accent6">
              <a:lumMod val="75000"/>
            </a:schemeClr>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Wingdings" panose="05000000000000000000" pitchFamily="2" charset="2"/>
              <a:buChar char="§"/>
            </a:pPr>
            <a:r>
              <a:rPr lang="en-US" altLang="en-US" sz="2600" dirty="0">
                <a:latin typeface="Calibri" panose="020F0502020204030204" pitchFamily="34" charset="0"/>
              </a:rPr>
              <a:t>WP 1996</a:t>
            </a:r>
          </a:p>
          <a:p>
            <a:pPr marL="342900" indent="-342900">
              <a:buFont typeface="Wingdings" panose="05000000000000000000" pitchFamily="2" charset="2"/>
              <a:buChar char="§"/>
            </a:pPr>
            <a:r>
              <a:rPr lang="en-US" altLang="en-US" sz="2600" dirty="0">
                <a:latin typeface="Calibri" panose="020F0502020204030204" pitchFamily="34" charset="0"/>
              </a:rPr>
              <a:t>NRDS</a:t>
            </a:r>
          </a:p>
          <a:p>
            <a:pPr marL="342900" indent="-342900">
              <a:buFont typeface="Wingdings" panose="05000000000000000000" pitchFamily="2" charset="2"/>
              <a:buChar char="§"/>
            </a:pPr>
            <a:r>
              <a:rPr lang="en-US" altLang="en-US" sz="2600" dirty="0">
                <a:latin typeface="Calibri" panose="020F0502020204030204" pitchFamily="34" charset="0"/>
              </a:rPr>
              <a:t>Bio-technology</a:t>
            </a:r>
          </a:p>
          <a:p>
            <a:pPr marL="342900" indent="-342900">
              <a:buFont typeface="Wingdings" panose="05000000000000000000" pitchFamily="2" charset="2"/>
              <a:buChar char="§"/>
            </a:pPr>
            <a:r>
              <a:rPr lang="en-US" altLang="en-US" sz="2600" dirty="0">
                <a:latin typeface="Calibri" panose="020F0502020204030204" pitchFamily="34" charset="0"/>
              </a:rPr>
              <a:t>DACST to DST</a:t>
            </a:r>
          </a:p>
          <a:p>
            <a:pPr marL="342900" indent="-342900">
              <a:buFont typeface="Wingdings" panose="05000000000000000000" pitchFamily="2" charset="2"/>
              <a:buChar char="§"/>
            </a:pPr>
            <a:r>
              <a:rPr lang="en-US" altLang="en-US" sz="2600" dirty="0">
                <a:latin typeface="Calibri" panose="020F0502020204030204" pitchFamily="34" charset="0"/>
              </a:rPr>
              <a:t>NACI</a:t>
            </a:r>
          </a:p>
          <a:p>
            <a:pPr marL="342900" indent="-342900">
              <a:buFont typeface="Wingdings" panose="05000000000000000000" pitchFamily="2" charset="2"/>
              <a:buChar char="§"/>
            </a:pPr>
            <a:endParaRPr lang="en-US" altLang="en-US" sz="2200" dirty="0">
              <a:solidFill>
                <a:srgbClr val="FFFFFF"/>
              </a:solidFill>
              <a:latin typeface="Calibri" panose="020F0502020204030204" pitchFamily="34" charset="0"/>
            </a:endParaRPr>
          </a:p>
          <a:p>
            <a:pPr marL="342900" indent="-342900">
              <a:buFont typeface="Wingdings" panose="05000000000000000000" pitchFamily="2" charset="2"/>
              <a:buChar char="§"/>
            </a:pPr>
            <a:endParaRPr lang="en-US" altLang="en-US" sz="2200" dirty="0">
              <a:solidFill>
                <a:srgbClr val="FFFFFF"/>
              </a:solidFill>
              <a:latin typeface="Calibri" panose="020F0502020204030204" pitchFamily="34" charset="0"/>
            </a:endParaRPr>
          </a:p>
          <a:p>
            <a:pPr marL="342900" indent="-342900">
              <a:buFont typeface="Wingdings" panose="05000000000000000000" pitchFamily="2" charset="2"/>
              <a:buChar char="§"/>
            </a:pPr>
            <a:endParaRPr lang="en-US" altLang="en-US" sz="2200" dirty="0">
              <a:solidFill>
                <a:srgbClr val="FFFFFF"/>
              </a:solidFill>
              <a:latin typeface="Calibri" panose="020F0502020204030204" pitchFamily="34" charset="0"/>
            </a:endParaRPr>
          </a:p>
          <a:p>
            <a:pPr marL="457200" indent="-457200" algn="ctr">
              <a:buFontTx/>
              <a:buChar char="-"/>
            </a:pPr>
            <a:endParaRPr lang="en-GB" altLang="en-US" sz="2793" dirty="0">
              <a:solidFill>
                <a:srgbClr val="FFFFFF"/>
              </a:solidFill>
              <a:latin typeface="Calibri" panose="020F0502020204030204" pitchFamily="34" charset="0"/>
            </a:endParaRPr>
          </a:p>
        </p:txBody>
      </p:sp>
      <p:sp>
        <p:nvSpPr>
          <p:cNvPr id="9" name="Rectangle 8">
            <a:extLst>
              <a:ext uri="{FF2B5EF4-FFF2-40B4-BE49-F238E27FC236}">
                <a16:creationId xmlns:a16="http://schemas.microsoft.com/office/drawing/2014/main" id="{9F416B6F-87BD-43CF-A954-3EFDCB0CAE13}"/>
              </a:ext>
            </a:extLst>
          </p:cNvPr>
          <p:cNvSpPr>
            <a:spLocks noChangeArrowheads="1"/>
          </p:cNvSpPr>
          <p:nvPr/>
        </p:nvSpPr>
        <p:spPr bwMode="auto">
          <a:xfrm>
            <a:off x="3522376" y="1848849"/>
            <a:ext cx="2162292" cy="3955382"/>
          </a:xfrm>
          <a:prstGeom prst="rect">
            <a:avLst/>
          </a:prstGeom>
          <a:solidFill>
            <a:schemeClr val="accent6">
              <a:lumMod val="60000"/>
              <a:lumOff val="40000"/>
            </a:schemeClr>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buFont typeface="Wingdings" panose="05000000000000000000" pitchFamily="2" charset="2"/>
              <a:buChar char="§"/>
            </a:pPr>
            <a:endParaRPr lang="en-GB" altLang="en-US" sz="2200" dirty="0">
              <a:latin typeface="Calibri" panose="020F0502020204030204" pitchFamily="34" charset="0"/>
            </a:endParaRPr>
          </a:p>
          <a:p>
            <a:pPr marL="457200" indent="-457200">
              <a:buFont typeface="Wingdings" panose="05000000000000000000" pitchFamily="2" charset="2"/>
              <a:buChar char="§"/>
            </a:pPr>
            <a:r>
              <a:rPr lang="en-GB" altLang="en-US" sz="2200" dirty="0">
                <a:latin typeface="Calibri" panose="020F0502020204030204" pitchFamily="34" charset="0"/>
              </a:rPr>
              <a:t>TYIP</a:t>
            </a:r>
          </a:p>
          <a:p>
            <a:pPr marL="457200" indent="-457200">
              <a:buFont typeface="Wingdings" panose="05000000000000000000" pitchFamily="2" charset="2"/>
              <a:buChar char="§"/>
            </a:pPr>
            <a:r>
              <a:rPr lang="en-GB" altLang="en-US" sz="2200" dirty="0">
                <a:latin typeface="Calibri" panose="020F0502020204030204" pitchFamily="34" charset="0"/>
              </a:rPr>
              <a:t>Bio-economy</a:t>
            </a:r>
          </a:p>
          <a:p>
            <a:pPr marL="457200" indent="-457200">
              <a:buFont typeface="Wingdings" panose="05000000000000000000" pitchFamily="2" charset="2"/>
              <a:buChar char="§"/>
            </a:pPr>
            <a:r>
              <a:rPr lang="en-GB" altLang="en-US" sz="2200" dirty="0">
                <a:latin typeface="Calibri" panose="020F0502020204030204" pitchFamily="34" charset="0"/>
              </a:rPr>
              <a:t>HySA</a:t>
            </a:r>
          </a:p>
          <a:p>
            <a:pPr marL="457200" indent="-457200">
              <a:buFont typeface="Wingdings" panose="05000000000000000000" pitchFamily="2" charset="2"/>
              <a:buChar char="§"/>
            </a:pPr>
            <a:r>
              <a:rPr lang="en-GB" altLang="en-US" sz="2200" dirty="0">
                <a:latin typeface="Calibri" panose="020F0502020204030204" pitchFamily="34" charset="0"/>
              </a:rPr>
              <a:t>IPR Act</a:t>
            </a:r>
          </a:p>
          <a:p>
            <a:pPr marL="457200" indent="-457200">
              <a:buFont typeface="Wingdings" panose="05000000000000000000" pitchFamily="2" charset="2"/>
              <a:buChar char="§"/>
            </a:pPr>
            <a:r>
              <a:rPr lang="en-GB" altLang="en-US" sz="2200" dirty="0">
                <a:latin typeface="Calibri" panose="020F0502020204030204" pitchFamily="34" charset="0"/>
              </a:rPr>
              <a:t>TIA</a:t>
            </a:r>
          </a:p>
          <a:p>
            <a:pPr marL="457200" indent="-457200">
              <a:buFont typeface="Wingdings" panose="05000000000000000000" pitchFamily="2" charset="2"/>
              <a:buChar char="§"/>
            </a:pPr>
            <a:r>
              <a:rPr lang="en-GB" altLang="en-US" sz="2200" dirty="0">
                <a:latin typeface="Calibri" panose="020F0502020204030204" pitchFamily="34" charset="0"/>
              </a:rPr>
              <a:t>Ministerial Review</a:t>
            </a:r>
          </a:p>
        </p:txBody>
      </p:sp>
      <p:sp>
        <p:nvSpPr>
          <p:cNvPr id="10" name="Rectangle 9">
            <a:extLst>
              <a:ext uri="{FF2B5EF4-FFF2-40B4-BE49-F238E27FC236}">
                <a16:creationId xmlns:a16="http://schemas.microsoft.com/office/drawing/2014/main" id="{3B66BC43-97A2-40AE-89C0-937DFACBB55F}"/>
              </a:ext>
            </a:extLst>
          </p:cNvPr>
          <p:cNvSpPr>
            <a:spLocks noChangeArrowheads="1"/>
          </p:cNvSpPr>
          <p:nvPr/>
        </p:nvSpPr>
        <p:spPr bwMode="auto">
          <a:xfrm>
            <a:off x="6701841" y="1508408"/>
            <a:ext cx="2076352" cy="4104323"/>
          </a:xfrm>
          <a:prstGeom prst="rect">
            <a:avLst/>
          </a:prstGeom>
          <a:solidFill>
            <a:schemeClr val="accent6">
              <a:lumMod val="40000"/>
              <a:lumOff val="60000"/>
            </a:schemeClr>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buFont typeface="Wingdings" panose="05000000000000000000" pitchFamily="2" charset="2"/>
              <a:buChar char="§"/>
            </a:pPr>
            <a:r>
              <a:rPr lang="en-US" altLang="en-US" sz="2600" dirty="0">
                <a:latin typeface="Calibri" panose="020F0502020204030204" pitchFamily="34" charset="0"/>
              </a:rPr>
              <a:t>DST to DSI</a:t>
            </a:r>
          </a:p>
          <a:p>
            <a:pPr marL="457200" indent="-457200">
              <a:buFont typeface="Wingdings" panose="05000000000000000000" pitchFamily="2" charset="2"/>
              <a:buChar char="§"/>
            </a:pPr>
            <a:r>
              <a:rPr lang="en-US" altLang="en-US" sz="2600" dirty="0">
                <a:latin typeface="Calibri" panose="020F0502020204030204" pitchFamily="34" charset="0"/>
              </a:rPr>
              <a:t>WP 2019</a:t>
            </a:r>
          </a:p>
          <a:p>
            <a:pPr marL="457200" indent="-457200">
              <a:buFont typeface="Wingdings" panose="05000000000000000000" pitchFamily="2" charset="2"/>
              <a:buChar char="§"/>
            </a:pPr>
            <a:r>
              <a:rPr lang="en-US" altLang="en-US" sz="2600" dirty="0">
                <a:latin typeface="Calibri" panose="020F0502020204030204" pitchFamily="34" charset="0"/>
              </a:rPr>
              <a:t>Decadal Plan</a:t>
            </a:r>
          </a:p>
          <a:p>
            <a:pPr marL="457200" indent="-457200">
              <a:buFont typeface="Wingdings" panose="05000000000000000000" pitchFamily="2" charset="2"/>
              <a:buChar char="§"/>
            </a:pPr>
            <a:r>
              <a:rPr lang="en-US" altLang="en-US" sz="2600" dirty="0">
                <a:latin typeface="Calibri" panose="020F0502020204030204" pitchFamily="34" charset="0"/>
              </a:rPr>
              <a:t>HESTIIL Review</a:t>
            </a:r>
          </a:p>
          <a:p>
            <a:pPr algn="ctr"/>
            <a:endParaRPr lang="en-GB" altLang="en-US" sz="2600" dirty="0">
              <a:solidFill>
                <a:srgbClr val="FFFFFF"/>
              </a:solidFill>
              <a:latin typeface="Calibri" panose="020F0502020204030204" pitchFamily="34" charset="0"/>
            </a:endParaRPr>
          </a:p>
        </p:txBody>
      </p:sp>
      <p:sp>
        <p:nvSpPr>
          <p:cNvPr id="14" name="Rectangle 13">
            <a:extLst>
              <a:ext uri="{FF2B5EF4-FFF2-40B4-BE49-F238E27FC236}">
                <a16:creationId xmlns:a16="http://schemas.microsoft.com/office/drawing/2014/main" id="{AD6DE760-5EB4-41CD-810D-E6CFE9CB4BF0}"/>
              </a:ext>
            </a:extLst>
          </p:cNvPr>
          <p:cNvSpPr>
            <a:spLocks noChangeArrowheads="1"/>
          </p:cNvSpPr>
          <p:nvPr/>
        </p:nvSpPr>
        <p:spPr bwMode="auto">
          <a:xfrm>
            <a:off x="403215" y="921164"/>
            <a:ext cx="1940449" cy="587244"/>
          </a:xfrm>
          <a:prstGeom prst="rect">
            <a:avLst/>
          </a:prstGeom>
          <a:solidFill>
            <a:schemeClr val="bg2">
              <a:lumMod val="50000"/>
            </a:scheme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760" b="1" dirty="0">
                <a:solidFill>
                  <a:srgbClr val="FFFFFF"/>
                </a:solidFill>
                <a:latin typeface="Calibri" panose="020F0502020204030204" pitchFamily="34" charset="0"/>
              </a:rPr>
              <a:t>1995- 2005</a:t>
            </a:r>
          </a:p>
        </p:txBody>
      </p:sp>
      <p:sp>
        <p:nvSpPr>
          <p:cNvPr id="15" name="Rectangle 14">
            <a:extLst>
              <a:ext uri="{FF2B5EF4-FFF2-40B4-BE49-F238E27FC236}">
                <a16:creationId xmlns:a16="http://schemas.microsoft.com/office/drawing/2014/main" id="{655D5C8C-C4D5-4C78-89D1-EE15CA055B30}"/>
              </a:ext>
            </a:extLst>
          </p:cNvPr>
          <p:cNvSpPr>
            <a:spLocks noChangeArrowheads="1"/>
          </p:cNvSpPr>
          <p:nvPr/>
        </p:nvSpPr>
        <p:spPr bwMode="auto">
          <a:xfrm>
            <a:off x="3486477" y="931943"/>
            <a:ext cx="2162292" cy="587246"/>
          </a:xfrm>
          <a:prstGeom prst="rect">
            <a:avLst/>
          </a:prstGeom>
          <a:solidFill>
            <a:schemeClr val="tx1">
              <a:lumMod val="50000"/>
              <a:lumOff val="50000"/>
            </a:scheme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793" b="1" dirty="0">
                <a:solidFill>
                  <a:srgbClr val="FFFFFF"/>
                </a:solidFill>
                <a:latin typeface="Calibri" panose="020F0502020204030204" pitchFamily="34" charset="0"/>
              </a:rPr>
              <a:t>2005- 2018</a:t>
            </a:r>
          </a:p>
        </p:txBody>
      </p:sp>
      <p:sp>
        <p:nvSpPr>
          <p:cNvPr id="16" name="Rectangle 15">
            <a:extLst>
              <a:ext uri="{FF2B5EF4-FFF2-40B4-BE49-F238E27FC236}">
                <a16:creationId xmlns:a16="http://schemas.microsoft.com/office/drawing/2014/main" id="{CE14AFA0-F420-4D72-8F44-CC6F24799F96}"/>
              </a:ext>
            </a:extLst>
          </p:cNvPr>
          <p:cNvSpPr>
            <a:spLocks noChangeArrowheads="1"/>
          </p:cNvSpPr>
          <p:nvPr/>
        </p:nvSpPr>
        <p:spPr bwMode="auto">
          <a:xfrm>
            <a:off x="6701841" y="921164"/>
            <a:ext cx="2076352" cy="587246"/>
          </a:xfrm>
          <a:prstGeom prst="rect">
            <a:avLst/>
          </a:prstGeom>
          <a:solidFill>
            <a:schemeClr val="tx1">
              <a:lumMod val="50000"/>
              <a:lumOff val="50000"/>
            </a:scheme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790" b="1" dirty="0">
                <a:solidFill>
                  <a:srgbClr val="FFFFFF"/>
                </a:solidFill>
                <a:latin typeface="Calibri" panose="020F0502020204030204" pitchFamily="34" charset="0"/>
              </a:rPr>
              <a:t>2019- </a:t>
            </a:r>
          </a:p>
        </p:txBody>
      </p:sp>
      <p:sp>
        <p:nvSpPr>
          <p:cNvPr id="2" name="Arrow: Right 1">
            <a:extLst>
              <a:ext uri="{FF2B5EF4-FFF2-40B4-BE49-F238E27FC236}">
                <a16:creationId xmlns:a16="http://schemas.microsoft.com/office/drawing/2014/main" id="{69F69A5A-E8DA-4770-AA26-BEDEB32F30D2}"/>
              </a:ext>
            </a:extLst>
          </p:cNvPr>
          <p:cNvSpPr/>
          <p:nvPr/>
        </p:nvSpPr>
        <p:spPr>
          <a:xfrm rot="19361102">
            <a:off x="2408846" y="4669720"/>
            <a:ext cx="1022904" cy="56043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54D5F04E-9366-4B36-81BC-CE3BF999F4E2}"/>
              </a:ext>
            </a:extLst>
          </p:cNvPr>
          <p:cNvSpPr/>
          <p:nvPr/>
        </p:nvSpPr>
        <p:spPr>
          <a:xfrm rot="19361102">
            <a:off x="5716302" y="2485491"/>
            <a:ext cx="1022904" cy="56043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DC63C76F-1801-4A85-9597-C737A03C96AD}"/>
              </a:ext>
            </a:extLst>
          </p:cNvPr>
          <p:cNvSpPr/>
          <p:nvPr/>
        </p:nvSpPr>
        <p:spPr>
          <a:xfrm>
            <a:off x="224477" y="5712869"/>
            <a:ext cx="2469562" cy="1248370"/>
          </a:xfrm>
          <a:prstGeom prst="ellipse">
            <a:avLst/>
          </a:prstGeom>
          <a:solidFill>
            <a:schemeClr val="accent4">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Develop an NSI that serves the interests of </a:t>
            </a:r>
            <a:r>
              <a:rPr lang="en-US" sz="1500" u="sng" dirty="0">
                <a:solidFill>
                  <a:schemeClr val="tx1"/>
                </a:solidFill>
              </a:rPr>
              <a:t>all </a:t>
            </a:r>
            <a:r>
              <a:rPr lang="en-US" sz="1500" dirty="0">
                <a:solidFill>
                  <a:schemeClr val="tx1"/>
                </a:solidFill>
              </a:rPr>
              <a:t>SA</a:t>
            </a:r>
          </a:p>
        </p:txBody>
      </p:sp>
      <p:sp>
        <p:nvSpPr>
          <p:cNvPr id="19" name="Oval 18">
            <a:extLst>
              <a:ext uri="{FF2B5EF4-FFF2-40B4-BE49-F238E27FC236}">
                <a16:creationId xmlns:a16="http://schemas.microsoft.com/office/drawing/2014/main" id="{3BD194BD-C8E5-416F-894E-40F5C5270A21}"/>
              </a:ext>
            </a:extLst>
          </p:cNvPr>
          <p:cNvSpPr/>
          <p:nvPr/>
        </p:nvSpPr>
        <p:spPr>
          <a:xfrm>
            <a:off x="3309749" y="5410533"/>
            <a:ext cx="2469562" cy="1248370"/>
          </a:xfrm>
          <a:prstGeom prst="ellipse">
            <a:avLst/>
          </a:prstGeom>
          <a:solidFill>
            <a:schemeClr val="accent4">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NSI begins to respond to post 1994 demands </a:t>
            </a:r>
          </a:p>
        </p:txBody>
      </p:sp>
      <p:sp>
        <p:nvSpPr>
          <p:cNvPr id="20" name="Oval 19">
            <a:extLst>
              <a:ext uri="{FF2B5EF4-FFF2-40B4-BE49-F238E27FC236}">
                <a16:creationId xmlns:a16="http://schemas.microsoft.com/office/drawing/2014/main" id="{55E974CC-C6D3-4994-AB93-BE44BC533C23}"/>
              </a:ext>
            </a:extLst>
          </p:cNvPr>
          <p:cNvSpPr/>
          <p:nvPr/>
        </p:nvSpPr>
        <p:spPr>
          <a:xfrm>
            <a:off x="6476151" y="4660253"/>
            <a:ext cx="2469562" cy="1396418"/>
          </a:xfrm>
          <a:prstGeom prst="ellipse">
            <a:avLst/>
          </a:prstGeom>
          <a:solidFill>
            <a:schemeClr val="accent4">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NSI increases focus on technology development and innovation for socio-economic development incl in support of a capable state</a:t>
            </a:r>
          </a:p>
        </p:txBody>
      </p:sp>
    </p:spTree>
    <p:extLst>
      <p:ext uri="{BB962C8B-B14F-4D97-AF65-F5344CB8AC3E}">
        <p14:creationId xmlns:p14="http://schemas.microsoft.com/office/powerpoint/2010/main" val="3032960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486" y="241951"/>
            <a:ext cx="5382000" cy="456685"/>
          </a:xfrm>
        </p:spPr>
        <p:txBody>
          <a:bodyPr>
            <a:noAutofit/>
          </a:bodyPr>
          <a:lstStyle/>
          <a:p>
            <a:pPr algn="r"/>
            <a:r>
              <a:rPr lang="en-ZA" sz="3600" b="1" dirty="0"/>
              <a:t>DSI 2020/21 APP</a:t>
            </a:r>
          </a:p>
        </p:txBody>
      </p:sp>
      <p:sp>
        <p:nvSpPr>
          <p:cNvPr id="3" name="Content Placeholder 2"/>
          <p:cNvSpPr>
            <a:spLocks noGrp="1"/>
          </p:cNvSpPr>
          <p:nvPr>
            <p:ph idx="1"/>
          </p:nvPr>
        </p:nvSpPr>
        <p:spPr>
          <a:xfrm>
            <a:off x="266801" y="1159926"/>
            <a:ext cx="8554469" cy="5316414"/>
          </a:xfrm>
        </p:spPr>
        <p:txBody>
          <a:bodyPr>
            <a:normAutofit fontScale="70000" lnSpcReduction="20000"/>
          </a:bodyPr>
          <a:lstStyle/>
          <a:p>
            <a:pPr>
              <a:lnSpc>
                <a:spcPct val="170000"/>
              </a:lnSpc>
              <a:spcBef>
                <a:spcPts val="0"/>
              </a:spcBef>
            </a:pPr>
            <a:r>
              <a:rPr lang="en-ZA" sz="2700" dirty="0">
                <a:solidFill>
                  <a:schemeClr val="tx1"/>
                </a:solidFill>
              </a:rPr>
              <a:t>First year of implementation of the 2020-2025 Strategic Plan six with (6) institutional outcomes.</a:t>
            </a:r>
          </a:p>
          <a:p>
            <a:pPr>
              <a:lnSpc>
                <a:spcPct val="170000"/>
              </a:lnSpc>
              <a:spcBef>
                <a:spcPts val="0"/>
              </a:spcBef>
            </a:pPr>
            <a:endParaRPr lang="en-ZA" sz="2700" dirty="0">
              <a:solidFill>
                <a:schemeClr val="tx1"/>
              </a:solidFill>
            </a:endParaRPr>
          </a:p>
          <a:p>
            <a:pPr>
              <a:lnSpc>
                <a:spcPct val="170000"/>
              </a:lnSpc>
              <a:spcBef>
                <a:spcPts val="0"/>
              </a:spcBef>
            </a:pPr>
            <a:r>
              <a:rPr lang="en-ZA" sz="2700" dirty="0">
                <a:solidFill>
                  <a:schemeClr val="tx1"/>
                </a:solidFill>
              </a:rPr>
              <a:t>Consists of fifty-two (52) output performance indicators </a:t>
            </a:r>
            <a:r>
              <a:rPr lang="en-ZA" sz="2700">
                <a:solidFill>
                  <a:schemeClr val="tx1"/>
                </a:solidFill>
              </a:rPr>
              <a:t>with associated </a:t>
            </a:r>
            <a:r>
              <a:rPr lang="en-ZA" sz="2700" dirty="0">
                <a:solidFill>
                  <a:schemeClr val="tx1"/>
                </a:solidFill>
              </a:rPr>
              <a:t>annual targets to support the adopted twenty-two (22) outcome indicators. </a:t>
            </a:r>
          </a:p>
          <a:p>
            <a:pPr marL="0" indent="0">
              <a:lnSpc>
                <a:spcPct val="170000"/>
              </a:lnSpc>
              <a:spcBef>
                <a:spcPts val="0"/>
              </a:spcBef>
              <a:buNone/>
            </a:pPr>
            <a:endParaRPr lang="en-ZA" sz="2700" dirty="0">
              <a:solidFill>
                <a:schemeClr val="tx1"/>
              </a:solidFill>
            </a:endParaRPr>
          </a:p>
          <a:p>
            <a:pPr>
              <a:lnSpc>
                <a:spcPct val="170000"/>
              </a:lnSpc>
              <a:spcBef>
                <a:spcPts val="0"/>
              </a:spcBef>
            </a:pPr>
            <a:r>
              <a:rPr lang="en-US" sz="2700" dirty="0">
                <a:solidFill>
                  <a:schemeClr val="tx1"/>
                </a:solidFill>
              </a:rPr>
              <a:t>Infrastructure </a:t>
            </a:r>
          </a:p>
          <a:p>
            <a:pPr lvl="1">
              <a:lnSpc>
                <a:spcPct val="170000"/>
              </a:lnSpc>
              <a:spcBef>
                <a:spcPts val="0"/>
              </a:spcBef>
            </a:pPr>
            <a:r>
              <a:rPr lang="en-US" sz="2700" dirty="0">
                <a:solidFill>
                  <a:schemeClr val="tx1"/>
                </a:solidFill>
              </a:rPr>
              <a:t>Square Kilomete Array (SKA)</a:t>
            </a:r>
          </a:p>
          <a:p>
            <a:pPr lvl="1">
              <a:lnSpc>
                <a:spcPct val="170000"/>
              </a:lnSpc>
              <a:spcBef>
                <a:spcPts val="0"/>
              </a:spcBef>
            </a:pPr>
            <a:r>
              <a:rPr lang="en-US" sz="2700" dirty="0">
                <a:solidFill>
                  <a:schemeClr val="tx1"/>
                </a:solidFill>
              </a:rPr>
              <a:t>National Integrated Cyber Infrastructure System (NICIS) </a:t>
            </a:r>
          </a:p>
          <a:p>
            <a:pPr lvl="1">
              <a:lnSpc>
                <a:spcPct val="170000"/>
              </a:lnSpc>
              <a:spcBef>
                <a:spcPts val="0"/>
              </a:spcBef>
            </a:pPr>
            <a:r>
              <a:rPr lang="en-US" sz="2700" dirty="0">
                <a:solidFill>
                  <a:schemeClr val="tx1"/>
                </a:solidFill>
              </a:rPr>
              <a:t>South African Research Infrastructures Roadmap (SARIR)</a:t>
            </a:r>
          </a:p>
          <a:p>
            <a:pPr>
              <a:lnSpc>
                <a:spcPct val="100000"/>
              </a:lnSpc>
            </a:pPr>
            <a:endParaRPr lang="en-ZA" sz="2400" dirty="0">
              <a:solidFill>
                <a:schemeClr val="tx1"/>
              </a:solidFill>
            </a:endParaRPr>
          </a:p>
        </p:txBody>
      </p:sp>
      <p:sp>
        <p:nvSpPr>
          <p:cNvPr id="4" name="Slide Number Placeholder 3"/>
          <p:cNvSpPr>
            <a:spLocks noGrp="1"/>
          </p:cNvSpPr>
          <p:nvPr>
            <p:ph type="sldNum" sz="quarter" idx="12"/>
          </p:nvPr>
        </p:nvSpPr>
        <p:spPr/>
        <p:txBody>
          <a:bodyPr/>
          <a:lstStyle/>
          <a:p>
            <a:fld id="{6BEAD508-187F-9C41-8168-FD791BBC9830}" type="slidenum">
              <a:rPr lang="en-US" smtClean="0"/>
              <a:pPr/>
              <a:t>39</a:t>
            </a:fld>
            <a:endParaRPr lang="en-US" dirty="0"/>
          </a:p>
        </p:txBody>
      </p:sp>
    </p:spTree>
    <p:extLst>
      <p:ext uri="{BB962C8B-B14F-4D97-AF65-F5344CB8AC3E}">
        <p14:creationId xmlns:p14="http://schemas.microsoft.com/office/powerpoint/2010/main" val="2037555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092" y="159695"/>
            <a:ext cx="6725891" cy="1013319"/>
          </a:xfrm>
        </p:spPr>
        <p:txBody>
          <a:bodyPr>
            <a:noAutofit/>
          </a:bodyPr>
          <a:lstStyle/>
          <a:p>
            <a:pPr algn="r"/>
            <a:r>
              <a:rPr lang="en-ZA" sz="3600" b="1" dirty="0"/>
              <a:t>Implementing Outcome 1</a:t>
            </a:r>
          </a:p>
        </p:txBody>
      </p:sp>
      <p:sp>
        <p:nvSpPr>
          <p:cNvPr id="3" name="Content Placeholder 2"/>
          <p:cNvSpPr>
            <a:spLocks noGrp="1"/>
          </p:cNvSpPr>
          <p:nvPr>
            <p:ph idx="1"/>
          </p:nvPr>
        </p:nvSpPr>
        <p:spPr>
          <a:xfrm>
            <a:off x="95656" y="1100053"/>
            <a:ext cx="8867419" cy="5316414"/>
          </a:xfrm>
        </p:spPr>
        <p:txBody>
          <a:bodyPr>
            <a:normAutofit fontScale="70000" lnSpcReduction="20000"/>
          </a:bodyPr>
          <a:lstStyle/>
          <a:p>
            <a:pPr marL="0" indent="0">
              <a:buNone/>
            </a:pPr>
            <a:r>
              <a:rPr lang="en-ZA" sz="3200" b="1" dirty="0">
                <a:solidFill>
                  <a:schemeClr val="tx1"/>
                </a:solidFill>
              </a:rPr>
              <a:t>Outcome 1: </a:t>
            </a:r>
            <a:r>
              <a:rPr lang="en-ZA" sz="3200" i="1" dirty="0">
                <a:solidFill>
                  <a:schemeClr val="tx1"/>
                </a:solidFill>
              </a:rPr>
              <a:t>A transformed, inclusive, responsive and coherent NSI</a:t>
            </a:r>
          </a:p>
          <a:p>
            <a:pPr marL="0" indent="0">
              <a:lnSpc>
                <a:spcPct val="150000"/>
              </a:lnSpc>
              <a:spcBef>
                <a:spcPts val="0"/>
              </a:spcBef>
              <a:buNone/>
            </a:pPr>
            <a:endParaRPr lang="en-ZA" sz="2600" dirty="0">
              <a:solidFill>
                <a:schemeClr val="tx1"/>
              </a:solidFill>
            </a:endParaRPr>
          </a:p>
          <a:p>
            <a:pPr marL="0" indent="0" algn="just">
              <a:lnSpc>
                <a:spcPct val="150000"/>
              </a:lnSpc>
              <a:spcBef>
                <a:spcPts val="0"/>
              </a:spcBef>
              <a:buNone/>
            </a:pPr>
            <a:r>
              <a:rPr lang="en-ZA" sz="2600" dirty="0">
                <a:solidFill>
                  <a:schemeClr val="tx1"/>
                </a:solidFill>
              </a:rPr>
              <a:t>Planned policy initiatives/ targeted interventions:</a:t>
            </a:r>
          </a:p>
          <a:p>
            <a:pPr marL="914400" lvl="1" indent="-458788" algn="just">
              <a:lnSpc>
                <a:spcPct val="150000"/>
              </a:lnSpc>
              <a:spcBef>
                <a:spcPts val="0"/>
              </a:spcBef>
              <a:buFont typeface="Wingdings" panose="05000000000000000000" pitchFamily="2" charset="2"/>
              <a:buChar char="q"/>
            </a:pPr>
            <a:r>
              <a:rPr lang="en-ZA" sz="2600" dirty="0">
                <a:solidFill>
                  <a:schemeClr val="tx1"/>
                </a:solidFill>
              </a:rPr>
              <a:t>Finalise the Decadal Plan which will define critical missions that will attend to between 2020-2030[coherent] </a:t>
            </a:r>
          </a:p>
          <a:p>
            <a:pPr marL="914400" lvl="1" indent="-458788" algn="just">
              <a:lnSpc>
                <a:spcPct val="150000"/>
              </a:lnSpc>
              <a:spcBef>
                <a:spcPts val="0"/>
              </a:spcBef>
              <a:buFont typeface="Wingdings" panose="05000000000000000000" pitchFamily="2" charset="2"/>
              <a:buChar char="q"/>
            </a:pPr>
            <a:r>
              <a:rPr lang="en-ZA" sz="2600" dirty="0">
                <a:solidFill>
                  <a:schemeClr val="tx1"/>
                </a:solidFill>
              </a:rPr>
              <a:t>Finalise the HESTILL review to guide the establishment of new NSI institutions, towards geospatial location and new institutional forms to expedite the implementation of missions and critical research areas [transformed]</a:t>
            </a:r>
          </a:p>
          <a:p>
            <a:pPr marL="914400" lvl="1" indent="-458788" algn="just">
              <a:lnSpc>
                <a:spcPct val="150000"/>
              </a:lnSpc>
              <a:spcBef>
                <a:spcPts val="0"/>
              </a:spcBef>
              <a:buFont typeface="Wingdings" panose="05000000000000000000" pitchFamily="2" charset="2"/>
              <a:buChar char="q"/>
            </a:pPr>
            <a:r>
              <a:rPr lang="en-ZA" sz="2600" dirty="0">
                <a:solidFill>
                  <a:schemeClr val="tx1"/>
                </a:solidFill>
              </a:rPr>
              <a:t>Modernisation of sectors of the economy such as manufacturing, agriculture and mining to ensure that these sectors are competitive and can contribute to higher GDP growth [responsive]</a:t>
            </a:r>
          </a:p>
          <a:p>
            <a:pPr marL="914400" lvl="1" indent="-458788" algn="just">
              <a:lnSpc>
                <a:spcPct val="150000"/>
              </a:lnSpc>
              <a:spcBef>
                <a:spcPts val="0"/>
              </a:spcBef>
              <a:buFont typeface="Wingdings" panose="05000000000000000000" pitchFamily="2" charset="2"/>
              <a:buChar char="q"/>
            </a:pPr>
            <a:r>
              <a:rPr lang="en-ZA" sz="2600" dirty="0">
                <a:solidFill>
                  <a:schemeClr val="tx1"/>
                </a:solidFill>
              </a:rPr>
              <a:t>Support grassroots innovators and support new entrants into the economy, via targeted RDI instruments [inclusive] </a:t>
            </a:r>
          </a:p>
          <a:p>
            <a:pPr marL="0" indent="0" algn="just">
              <a:buNone/>
            </a:pPr>
            <a:endParaRPr lang="en-ZA" sz="2400" dirty="0">
              <a:solidFill>
                <a:schemeClr val="tx1"/>
              </a:solidFill>
            </a:endParaRPr>
          </a:p>
          <a:p>
            <a:pPr marL="0" indent="0">
              <a:buNone/>
            </a:pPr>
            <a:endParaRPr lang="en-ZA" dirty="0"/>
          </a:p>
        </p:txBody>
      </p:sp>
      <p:sp>
        <p:nvSpPr>
          <p:cNvPr id="4" name="Slide Number Placeholder 3"/>
          <p:cNvSpPr>
            <a:spLocks noGrp="1"/>
          </p:cNvSpPr>
          <p:nvPr>
            <p:ph type="sldNum" sz="quarter" idx="12"/>
          </p:nvPr>
        </p:nvSpPr>
        <p:spPr/>
        <p:txBody>
          <a:bodyPr/>
          <a:lstStyle/>
          <a:p>
            <a:fld id="{6BEAD508-187F-9C41-8168-FD791BBC9830}" type="slidenum">
              <a:rPr lang="en-US" smtClean="0"/>
              <a:pPr/>
              <a:t>40</a:t>
            </a:fld>
            <a:endParaRPr lang="en-US" dirty="0"/>
          </a:p>
        </p:txBody>
      </p:sp>
    </p:spTree>
    <p:extLst>
      <p:ext uri="{BB962C8B-B14F-4D97-AF65-F5344CB8AC3E}">
        <p14:creationId xmlns:p14="http://schemas.microsoft.com/office/powerpoint/2010/main" val="2153814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236" y="88017"/>
            <a:ext cx="6725891" cy="1013319"/>
          </a:xfrm>
        </p:spPr>
        <p:txBody>
          <a:bodyPr>
            <a:noAutofit/>
          </a:bodyPr>
          <a:lstStyle/>
          <a:p>
            <a:pPr algn="just"/>
            <a:r>
              <a:rPr lang="en-ZA" sz="3600" b="1" dirty="0"/>
              <a:t>Implementing Outcome 2</a:t>
            </a:r>
          </a:p>
        </p:txBody>
      </p:sp>
      <p:sp>
        <p:nvSpPr>
          <p:cNvPr id="3" name="Content Placeholder 2"/>
          <p:cNvSpPr>
            <a:spLocks noGrp="1"/>
          </p:cNvSpPr>
          <p:nvPr>
            <p:ph idx="1"/>
          </p:nvPr>
        </p:nvSpPr>
        <p:spPr>
          <a:xfrm>
            <a:off x="129886" y="1053472"/>
            <a:ext cx="8842969" cy="5091514"/>
          </a:xfrm>
        </p:spPr>
        <p:txBody>
          <a:bodyPr>
            <a:normAutofit fontScale="25000" lnSpcReduction="20000"/>
          </a:bodyPr>
          <a:lstStyle/>
          <a:p>
            <a:pPr marL="0" indent="0">
              <a:lnSpc>
                <a:spcPct val="160000"/>
              </a:lnSpc>
              <a:spcBef>
                <a:spcPts val="0"/>
              </a:spcBef>
              <a:buNone/>
            </a:pPr>
            <a:r>
              <a:rPr lang="en-ZA" sz="8000" b="1" dirty="0">
                <a:solidFill>
                  <a:schemeClr val="tx1"/>
                </a:solidFill>
              </a:rPr>
              <a:t>Outcome 2: </a:t>
            </a:r>
            <a:r>
              <a:rPr lang="en-ZA" sz="8000" i="1" dirty="0">
                <a:solidFill>
                  <a:schemeClr val="tx1"/>
                </a:solidFill>
              </a:rPr>
              <a:t>Human capabilities and skills for the economy and for development</a:t>
            </a:r>
          </a:p>
          <a:p>
            <a:pPr marL="0" indent="0">
              <a:lnSpc>
                <a:spcPct val="160000"/>
              </a:lnSpc>
              <a:spcBef>
                <a:spcPts val="0"/>
              </a:spcBef>
              <a:buNone/>
            </a:pPr>
            <a:endParaRPr lang="en-ZA" sz="4200" i="1" dirty="0">
              <a:solidFill>
                <a:schemeClr val="tx1"/>
              </a:solidFill>
            </a:endParaRPr>
          </a:p>
          <a:p>
            <a:pPr marL="0" indent="0" algn="just">
              <a:lnSpc>
                <a:spcPct val="170000"/>
              </a:lnSpc>
              <a:spcBef>
                <a:spcPts val="0"/>
              </a:spcBef>
              <a:buNone/>
            </a:pPr>
            <a:r>
              <a:rPr lang="en-ZA" sz="7200" dirty="0">
                <a:solidFill>
                  <a:schemeClr val="tx1"/>
                </a:solidFill>
              </a:rPr>
              <a:t>Planned policy initiatives/ targeted interventions </a:t>
            </a:r>
          </a:p>
          <a:p>
            <a:pPr marL="512763" indent="-512763" algn="just">
              <a:lnSpc>
                <a:spcPct val="170000"/>
              </a:lnSpc>
              <a:spcBef>
                <a:spcPts val="0"/>
              </a:spcBef>
              <a:buFont typeface="Wingdings" panose="05000000000000000000" pitchFamily="2" charset="2"/>
              <a:buChar char="q"/>
            </a:pPr>
            <a:r>
              <a:rPr lang="en-ZA" sz="7200" dirty="0">
                <a:solidFill>
                  <a:schemeClr val="tx1"/>
                </a:solidFill>
              </a:rPr>
              <a:t>The department will expand on the Spatial, Institutional, Demographic and Transdisciplinary transformation agenda in all its strategic science focus areas to improving female representation in scientific workforce and gender imbalance in the NSI; </a:t>
            </a:r>
          </a:p>
          <a:p>
            <a:pPr marL="512763" indent="-512763" algn="just">
              <a:lnSpc>
                <a:spcPct val="170000"/>
              </a:lnSpc>
              <a:spcBef>
                <a:spcPts val="0"/>
              </a:spcBef>
              <a:buFont typeface="Wingdings" panose="05000000000000000000" pitchFamily="2" charset="2"/>
              <a:buChar char="q"/>
            </a:pPr>
            <a:r>
              <a:rPr lang="en-ZA" sz="7200" dirty="0">
                <a:solidFill>
                  <a:schemeClr val="tx1"/>
                </a:solidFill>
              </a:rPr>
              <a:t>Support more than 13 300 Honours, Masters and PhD students; </a:t>
            </a:r>
          </a:p>
          <a:p>
            <a:pPr marL="512763" indent="-512763" algn="just">
              <a:lnSpc>
                <a:spcPct val="170000"/>
              </a:lnSpc>
              <a:spcBef>
                <a:spcPts val="0"/>
              </a:spcBef>
              <a:buFont typeface="Wingdings" panose="05000000000000000000" pitchFamily="2" charset="2"/>
              <a:buChar char="q"/>
            </a:pPr>
            <a:r>
              <a:rPr lang="en-ZA" sz="7200" dirty="0">
                <a:solidFill>
                  <a:schemeClr val="tx1"/>
                </a:solidFill>
              </a:rPr>
              <a:t>Mainstream themes in research grants covering all knowledge fields; and </a:t>
            </a:r>
          </a:p>
          <a:p>
            <a:pPr marL="512763" indent="-512763" algn="just">
              <a:lnSpc>
                <a:spcPct val="170000"/>
              </a:lnSpc>
              <a:spcBef>
                <a:spcPts val="0"/>
              </a:spcBef>
              <a:buFont typeface="Wingdings" panose="05000000000000000000" pitchFamily="2" charset="2"/>
              <a:buChar char="q"/>
            </a:pPr>
            <a:r>
              <a:rPr lang="en-ZA" sz="7200" dirty="0">
                <a:solidFill>
                  <a:schemeClr val="tx1"/>
                </a:solidFill>
              </a:rPr>
              <a:t>Support the development of critical high-end skills in selected technology areas such as the bioeconomy, space science and technology, energy, intellectual property management nanotechnology, robotics, photonics and areas of technology convergence that are important in building a knowledge society.</a:t>
            </a:r>
          </a:p>
        </p:txBody>
      </p:sp>
      <p:sp>
        <p:nvSpPr>
          <p:cNvPr id="4" name="Slide Number Placeholder 3"/>
          <p:cNvSpPr>
            <a:spLocks noGrp="1"/>
          </p:cNvSpPr>
          <p:nvPr>
            <p:ph type="sldNum" sz="quarter" idx="12"/>
          </p:nvPr>
        </p:nvSpPr>
        <p:spPr>
          <a:xfrm>
            <a:off x="6281770" y="6405560"/>
            <a:ext cx="2743200" cy="365125"/>
          </a:xfrm>
        </p:spPr>
        <p:txBody>
          <a:bodyPr/>
          <a:lstStyle/>
          <a:p>
            <a:fld id="{6BEAD508-187F-9C41-8168-FD791BBC9830}" type="slidenum">
              <a:rPr lang="en-US" smtClean="0"/>
              <a:pPr/>
              <a:t>41</a:t>
            </a:fld>
            <a:endParaRPr lang="en-US" dirty="0"/>
          </a:p>
        </p:txBody>
      </p:sp>
    </p:spTree>
    <p:extLst>
      <p:ext uri="{BB962C8B-B14F-4D97-AF65-F5344CB8AC3E}">
        <p14:creationId xmlns:p14="http://schemas.microsoft.com/office/powerpoint/2010/main" val="720113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744" y="88017"/>
            <a:ext cx="6725891" cy="1013319"/>
          </a:xfrm>
        </p:spPr>
        <p:txBody>
          <a:bodyPr>
            <a:noAutofit/>
          </a:bodyPr>
          <a:lstStyle/>
          <a:p>
            <a:pPr algn="r"/>
            <a:r>
              <a:rPr lang="en-ZA" sz="3600" b="1" dirty="0"/>
              <a:t>Implementing Outcome 3</a:t>
            </a:r>
          </a:p>
        </p:txBody>
      </p:sp>
      <p:sp>
        <p:nvSpPr>
          <p:cNvPr id="3" name="Content Placeholder 2"/>
          <p:cNvSpPr>
            <a:spLocks noGrp="1"/>
          </p:cNvSpPr>
          <p:nvPr>
            <p:ph idx="1"/>
          </p:nvPr>
        </p:nvSpPr>
        <p:spPr>
          <a:xfrm>
            <a:off x="112466" y="1101336"/>
            <a:ext cx="8884839" cy="5316414"/>
          </a:xfrm>
        </p:spPr>
        <p:txBody>
          <a:bodyPr>
            <a:normAutofit fontScale="77500" lnSpcReduction="20000"/>
          </a:bodyPr>
          <a:lstStyle/>
          <a:p>
            <a:pPr marL="0" indent="0">
              <a:lnSpc>
                <a:spcPct val="150000"/>
              </a:lnSpc>
              <a:spcBef>
                <a:spcPts val="0"/>
              </a:spcBef>
              <a:buNone/>
            </a:pPr>
            <a:r>
              <a:rPr lang="en-ZA" sz="2600" b="1" dirty="0">
                <a:solidFill>
                  <a:schemeClr val="tx1"/>
                </a:solidFill>
              </a:rPr>
              <a:t>Outcome 3: </a:t>
            </a:r>
            <a:r>
              <a:rPr lang="en-ZA" sz="2600" i="1" dirty="0">
                <a:solidFill>
                  <a:schemeClr val="tx1"/>
                </a:solidFill>
              </a:rPr>
              <a:t>Increase knowledge generation and innovation outputs</a:t>
            </a:r>
          </a:p>
          <a:p>
            <a:pPr marL="0" indent="0">
              <a:lnSpc>
                <a:spcPct val="150000"/>
              </a:lnSpc>
              <a:spcBef>
                <a:spcPts val="0"/>
              </a:spcBef>
              <a:buNone/>
            </a:pPr>
            <a:endParaRPr lang="en-ZA" sz="2600" i="1" dirty="0">
              <a:solidFill>
                <a:schemeClr val="tx1"/>
              </a:solidFill>
            </a:endParaRPr>
          </a:p>
          <a:p>
            <a:pPr marL="0" indent="0" algn="just">
              <a:lnSpc>
                <a:spcPct val="150000"/>
              </a:lnSpc>
              <a:spcBef>
                <a:spcPts val="0"/>
              </a:spcBef>
              <a:buNone/>
            </a:pPr>
            <a:r>
              <a:rPr lang="en-ZA" sz="2400" dirty="0">
                <a:solidFill>
                  <a:schemeClr val="tx1"/>
                </a:solidFill>
              </a:rPr>
              <a:t>Planned policy initiatives/ targeted interventions </a:t>
            </a:r>
          </a:p>
          <a:p>
            <a:pPr marL="401638" indent="-401638" algn="just">
              <a:lnSpc>
                <a:spcPct val="150000"/>
              </a:lnSpc>
              <a:spcBef>
                <a:spcPts val="0"/>
              </a:spcBef>
              <a:buFont typeface="Wingdings" panose="05000000000000000000" pitchFamily="2" charset="2"/>
              <a:buChar char="q"/>
            </a:pPr>
            <a:r>
              <a:rPr lang="en-ZA" sz="2200" dirty="0">
                <a:solidFill>
                  <a:schemeClr val="tx1"/>
                </a:solidFill>
              </a:rPr>
              <a:t>Increase South Africa’s research outputs/productivity, and its world share of publications towards the 1% of global output </a:t>
            </a:r>
          </a:p>
          <a:p>
            <a:pPr marL="857695" lvl="1" indent="-401638" algn="just">
              <a:lnSpc>
                <a:spcPct val="150000"/>
              </a:lnSpc>
              <a:spcBef>
                <a:spcPts val="0"/>
              </a:spcBef>
              <a:buFont typeface="Wingdings" panose="05000000000000000000" pitchFamily="2" charset="2"/>
              <a:buChar char="q"/>
            </a:pPr>
            <a:r>
              <a:rPr lang="en-ZA" sz="2200" dirty="0">
                <a:solidFill>
                  <a:schemeClr val="tx1"/>
                </a:solidFill>
              </a:rPr>
              <a:t>fast-tracking interventions aimed at PhD qualification among non- PhD-qualified staff and </a:t>
            </a:r>
          </a:p>
          <a:p>
            <a:pPr marL="857695" lvl="1" indent="-401638" algn="just">
              <a:lnSpc>
                <a:spcPct val="150000"/>
              </a:lnSpc>
              <a:spcBef>
                <a:spcPts val="0"/>
              </a:spcBef>
              <a:buFont typeface="Wingdings" panose="05000000000000000000" pitchFamily="2" charset="2"/>
              <a:buChar char="q"/>
            </a:pPr>
            <a:r>
              <a:rPr lang="en-ZA" sz="2200" dirty="0">
                <a:solidFill>
                  <a:schemeClr val="tx1"/>
                </a:solidFill>
              </a:rPr>
              <a:t>Interventions to improve the publishing rate of academics at HDIs to increase research outputs per capita. </a:t>
            </a:r>
          </a:p>
          <a:p>
            <a:pPr marL="401638" indent="-401638" algn="just">
              <a:lnSpc>
                <a:spcPct val="150000"/>
              </a:lnSpc>
              <a:spcBef>
                <a:spcPts val="0"/>
              </a:spcBef>
              <a:buFont typeface="Wingdings" panose="05000000000000000000" pitchFamily="2" charset="2"/>
              <a:buChar char="q"/>
            </a:pPr>
            <a:r>
              <a:rPr lang="en-ZA" sz="2200" dirty="0">
                <a:solidFill>
                  <a:schemeClr val="tx1"/>
                </a:solidFill>
              </a:rPr>
              <a:t>The department will measure and track the number of outputs commercialised as a result of support provided in designated areas; e.g. licenses, assignments, options of varying nature (such as directed research, joint ventures and the like), start-ups, spin outs, new companies, etc. </a:t>
            </a:r>
          </a:p>
          <a:p>
            <a:pPr marL="401638" indent="-401638" algn="just">
              <a:lnSpc>
                <a:spcPct val="150000"/>
              </a:lnSpc>
              <a:spcBef>
                <a:spcPts val="0"/>
              </a:spcBef>
              <a:buFont typeface="Wingdings" panose="05000000000000000000" pitchFamily="2" charset="2"/>
              <a:buChar char="q"/>
            </a:pPr>
            <a:r>
              <a:rPr lang="en-ZA" sz="2200" dirty="0">
                <a:solidFill>
                  <a:schemeClr val="tx1"/>
                </a:solidFill>
              </a:rPr>
              <a:t>Expand the roll-out of the South African National Research Network (SANReN) to TVETs and increase the available broadband capacity to 5800 Gbps.</a:t>
            </a:r>
            <a:endParaRPr lang="en-ZA" dirty="0"/>
          </a:p>
        </p:txBody>
      </p:sp>
      <p:sp>
        <p:nvSpPr>
          <p:cNvPr id="4" name="Slide Number Placeholder 3"/>
          <p:cNvSpPr>
            <a:spLocks noGrp="1"/>
          </p:cNvSpPr>
          <p:nvPr>
            <p:ph type="sldNum" sz="quarter" idx="12"/>
          </p:nvPr>
        </p:nvSpPr>
        <p:spPr/>
        <p:txBody>
          <a:bodyPr/>
          <a:lstStyle/>
          <a:p>
            <a:fld id="{6BEAD508-187F-9C41-8168-FD791BBC9830}" type="slidenum">
              <a:rPr lang="en-US" smtClean="0"/>
              <a:pPr/>
              <a:t>42</a:t>
            </a:fld>
            <a:endParaRPr lang="en-US" dirty="0"/>
          </a:p>
        </p:txBody>
      </p:sp>
    </p:spTree>
    <p:extLst>
      <p:ext uri="{BB962C8B-B14F-4D97-AF65-F5344CB8AC3E}">
        <p14:creationId xmlns:p14="http://schemas.microsoft.com/office/powerpoint/2010/main" val="3429250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770" y="112467"/>
            <a:ext cx="6725891" cy="1013319"/>
          </a:xfrm>
        </p:spPr>
        <p:txBody>
          <a:bodyPr>
            <a:noAutofit/>
          </a:bodyPr>
          <a:lstStyle/>
          <a:p>
            <a:pPr algn="r"/>
            <a:r>
              <a:rPr lang="en-ZA" sz="3600" b="1" dirty="0"/>
              <a:t>Implementing Outcome 4</a:t>
            </a:r>
          </a:p>
        </p:txBody>
      </p:sp>
      <p:sp>
        <p:nvSpPr>
          <p:cNvPr id="3" name="Content Placeholder 2"/>
          <p:cNvSpPr>
            <a:spLocks noGrp="1"/>
          </p:cNvSpPr>
          <p:nvPr>
            <p:ph idx="1"/>
          </p:nvPr>
        </p:nvSpPr>
        <p:spPr>
          <a:xfrm>
            <a:off x="125139" y="1055984"/>
            <a:ext cx="8787042" cy="4224676"/>
          </a:xfrm>
        </p:spPr>
        <p:txBody>
          <a:bodyPr>
            <a:normAutofit fontScale="77500" lnSpcReduction="20000"/>
          </a:bodyPr>
          <a:lstStyle/>
          <a:p>
            <a:pPr marL="0" indent="0" algn="just">
              <a:lnSpc>
                <a:spcPct val="160000"/>
              </a:lnSpc>
              <a:spcBef>
                <a:spcPts val="0"/>
              </a:spcBef>
              <a:buNone/>
            </a:pPr>
            <a:r>
              <a:rPr lang="en-ZA" sz="2400" b="1" dirty="0">
                <a:solidFill>
                  <a:schemeClr val="tx1"/>
                </a:solidFill>
              </a:rPr>
              <a:t>Outcome 4: </a:t>
            </a:r>
            <a:r>
              <a:rPr lang="en-ZA" sz="2400" dirty="0">
                <a:solidFill>
                  <a:schemeClr val="tx1"/>
                </a:solidFill>
              </a:rPr>
              <a:t>knowledge utilisation for economic development in </a:t>
            </a:r>
          </a:p>
          <a:p>
            <a:pPr marL="457200" indent="-457200" algn="just">
              <a:lnSpc>
                <a:spcPct val="160000"/>
              </a:lnSpc>
              <a:spcBef>
                <a:spcPts val="0"/>
              </a:spcBef>
              <a:buAutoNum type="alphaLcParenBoth"/>
            </a:pPr>
            <a:r>
              <a:rPr lang="en-ZA" sz="2400" i="1" dirty="0">
                <a:solidFill>
                  <a:schemeClr val="tx1"/>
                </a:solidFill>
              </a:rPr>
              <a:t>revitalising existing industries and </a:t>
            </a:r>
          </a:p>
          <a:p>
            <a:pPr marL="457200" indent="-457200" algn="just">
              <a:lnSpc>
                <a:spcPct val="160000"/>
              </a:lnSpc>
              <a:spcBef>
                <a:spcPts val="0"/>
              </a:spcBef>
              <a:buAutoNum type="alphaLcParenBoth"/>
            </a:pPr>
            <a:r>
              <a:rPr lang="en-ZA" sz="2400" i="1" dirty="0">
                <a:solidFill>
                  <a:schemeClr val="tx1"/>
                </a:solidFill>
              </a:rPr>
              <a:t>stimulating R&amp;D led industrial development. </a:t>
            </a:r>
          </a:p>
          <a:p>
            <a:pPr marL="0" indent="0" algn="just">
              <a:lnSpc>
                <a:spcPct val="160000"/>
              </a:lnSpc>
              <a:spcBef>
                <a:spcPts val="0"/>
              </a:spcBef>
              <a:buNone/>
            </a:pPr>
            <a:endParaRPr lang="en-ZA" sz="2400" dirty="0">
              <a:solidFill>
                <a:schemeClr val="tx1"/>
              </a:solidFill>
            </a:endParaRPr>
          </a:p>
          <a:p>
            <a:pPr marL="0" indent="0" algn="just">
              <a:lnSpc>
                <a:spcPct val="160000"/>
              </a:lnSpc>
              <a:spcBef>
                <a:spcPts val="0"/>
              </a:spcBef>
              <a:buNone/>
            </a:pPr>
            <a:r>
              <a:rPr lang="en-ZA" sz="2400" dirty="0">
                <a:solidFill>
                  <a:schemeClr val="tx1"/>
                </a:solidFill>
              </a:rPr>
              <a:t>Planned policy initiatives/ targeted interventions </a:t>
            </a:r>
          </a:p>
          <a:p>
            <a:pPr marL="514350" indent="-342900" algn="just">
              <a:lnSpc>
                <a:spcPct val="160000"/>
              </a:lnSpc>
              <a:spcBef>
                <a:spcPts val="0"/>
              </a:spcBef>
              <a:buFont typeface="Wingdings" panose="05000000000000000000" pitchFamily="2" charset="2"/>
              <a:buChar char="q"/>
            </a:pPr>
            <a:r>
              <a:rPr lang="en-ZA" sz="2400" dirty="0">
                <a:solidFill>
                  <a:schemeClr val="tx1"/>
                </a:solidFill>
              </a:rPr>
              <a:t>Introduction of the Sovereign Innovation Fund (SoIF), which will serve as a new financing instrument in partnership between the public and private sectors with the sole purpose of harvesting and commercialising the South African technology innovations for deployment in national and international markets</a:t>
            </a:r>
          </a:p>
        </p:txBody>
      </p:sp>
      <p:sp>
        <p:nvSpPr>
          <p:cNvPr id="4" name="Slide Number Placeholder 3"/>
          <p:cNvSpPr>
            <a:spLocks noGrp="1"/>
          </p:cNvSpPr>
          <p:nvPr>
            <p:ph type="sldNum" sz="quarter" idx="12"/>
          </p:nvPr>
        </p:nvSpPr>
        <p:spPr/>
        <p:txBody>
          <a:bodyPr/>
          <a:lstStyle/>
          <a:p>
            <a:fld id="{6BEAD508-187F-9C41-8168-FD791BBC9830}" type="slidenum">
              <a:rPr lang="en-US" smtClean="0"/>
              <a:pPr/>
              <a:t>43</a:t>
            </a:fld>
            <a:endParaRPr lang="en-US" dirty="0"/>
          </a:p>
        </p:txBody>
      </p:sp>
    </p:spTree>
    <p:extLst>
      <p:ext uri="{BB962C8B-B14F-4D97-AF65-F5344CB8AC3E}">
        <p14:creationId xmlns:p14="http://schemas.microsoft.com/office/powerpoint/2010/main" val="3343237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770" y="112467"/>
            <a:ext cx="6725891" cy="1013319"/>
          </a:xfrm>
        </p:spPr>
        <p:txBody>
          <a:bodyPr>
            <a:noAutofit/>
          </a:bodyPr>
          <a:lstStyle/>
          <a:p>
            <a:pPr algn="r"/>
            <a:r>
              <a:rPr lang="en-ZA" sz="3600" b="1" dirty="0"/>
              <a:t>Implementing Outcome 5</a:t>
            </a:r>
          </a:p>
        </p:txBody>
      </p:sp>
      <p:sp>
        <p:nvSpPr>
          <p:cNvPr id="3" name="Content Placeholder 2"/>
          <p:cNvSpPr>
            <a:spLocks noGrp="1"/>
          </p:cNvSpPr>
          <p:nvPr>
            <p:ph idx="1"/>
          </p:nvPr>
        </p:nvSpPr>
        <p:spPr>
          <a:xfrm>
            <a:off x="125139" y="1055983"/>
            <a:ext cx="8787042" cy="5237795"/>
          </a:xfrm>
        </p:spPr>
        <p:txBody>
          <a:bodyPr>
            <a:normAutofit/>
          </a:bodyPr>
          <a:lstStyle/>
          <a:p>
            <a:pPr marL="0" indent="0">
              <a:buNone/>
            </a:pPr>
            <a:r>
              <a:rPr lang="en-ZA" sz="2000" b="1" dirty="0">
                <a:solidFill>
                  <a:schemeClr val="tx1"/>
                </a:solidFill>
              </a:rPr>
              <a:t>Outcome 5: </a:t>
            </a:r>
            <a:r>
              <a:rPr lang="en-ZA" sz="2000" i="1" dirty="0">
                <a:solidFill>
                  <a:schemeClr val="tx1"/>
                </a:solidFill>
              </a:rPr>
              <a:t>knowledge utilisation for inclusive development</a:t>
            </a:r>
          </a:p>
          <a:p>
            <a:pPr marL="0" indent="0">
              <a:buNone/>
            </a:pPr>
            <a:endParaRPr lang="en-ZA" sz="1900" dirty="0">
              <a:solidFill>
                <a:schemeClr val="tx1"/>
              </a:solidFill>
            </a:endParaRPr>
          </a:p>
          <a:p>
            <a:pPr marL="0" indent="0">
              <a:buNone/>
            </a:pPr>
            <a:r>
              <a:rPr lang="en-ZA" sz="1900" dirty="0">
                <a:solidFill>
                  <a:schemeClr val="tx1"/>
                </a:solidFill>
              </a:rPr>
              <a:t>Planned policy initiatives/ targeted interventions  </a:t>
            </a:r>
          </a:p>
          <a:p>
            <a:pPr marL="514350" indent="-342900" algn="just">
              <a:lnSpc>
                <a:spcPct val="150000"/>
              </a:lnSpc>
              <a:spcBef>
                <a:spcPts val="0"/>
              </a:spcBef>
              <a:buFont typeface="Wingdings" panose="05000000000000000000" pitchFamily="2" charset="2"/>
              <a:buChar char="q"/>
            </a:pPr>
            <a:r>
              <a:rPr lang="en-ZA" sz="1900" dirty="0">
                <a:solidFill>
                  <a:schemeClr val="tx1"/>
                </a:solidFill>
              </a:rPr>
              <a:t>In line with the national development profile and social dynamics and ensuring knowledge for inclusive development enable innovation deployment, the department will expand the multi-tiered package to support commercialisation of grassroots innovations, through technology development, compliance with industry standards where applicable, and protection of IP and mentorship.</a:t>
            </a:r>
          </a:p>
          <a:p>
            <a:pPr marL="514350" indent="-342900" algn="just">
              <a:lnSpc>
                <a:spcPct val="150000"/>
              </a:lnSpc>
              <a:buFont typeface="Wingdings" panose="05000000000000000000" pitchFamily="2" charset="2"/>
              <a:buChar char="q"/>
            </a:pPr>
            <a:r>
              <a:rPr lang="en-ZA" sz="1900" dirty="0">
                <a:solidFill>
                  <a:schemeClr val="tx1"/>
                </a:solidFill>
              </a:rPr>
              <a:t>Focus on the inclusion of women, youth and people living with disabilities.</a:t>
            </a:r>
          </a:p>
        </p:txBody>
      </p:sp>
      <p:sp>
        <p:nvSpPr>
          <p:cNvPr id="4" name="Slide Number Placeholder 3"/>
          <p:cNvSpPr>
            <a:spLocks noGrp="1"/>
          </p:cNvSpPr>
          <p:nvPr>
            <p:ph type="sldNum" sz="quarter" idx="12"/>
          </p:nvPr>
        </p:nvSpPr>
        <p:spPr/>
        <p:txBody>
          <a:bodyPr/>
          <a:lstStyle/>
          <a:p>
            <a:fld id="{6BEAD508-187F-9C41-8168-FD791BBC9830}" type="slidenum">
              <a:rPr lang="en-US" smtClean="0"/>
              <a:pPr/>
              <a:t>44</a:t>
            </a:fld>
            <a:endParaRPr lang="en-US" dirty="0"/>
          </a:p>
        </p:txBody>
      </p:sp>
    </p:spTree>
    <p:extLst>
      <p:ext uri="{BB962C8B-B14F-4D97-AF65-F5344CB8AC3E}">
        <p14:creationId xmlns:p14="http://schemas.microsoft.com/office/powerpoint/2010/main" val="1022822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770" y="112467"/>
            <a:ext cx="6725891" cy="1013319"/>
          </a:xfrm>
        </p:spPr>
        <p:txBody>
          <a:bodyPr>
            <a:noAutofit/>
          </a:bodyPr>
          <a:lstStyle/>
          <a:p>
            <a:pPr algn="r"/>
            <a:r>
              <a:rPr lang="en-ZA" sz="3600" b="1" dirty="0"/>
              <a:t>Implementing Outcome 6</a:t>
            </a:r>
          </a:p>
        </p:txBody>
      </p:sp>
      <p:sp>
        <p:nvSpPr>
          <p:cNvPr id="3" name="Content Placeholder 2"/>
          <p:cNvSpPr>
            <a:spLocks noGrp="1"/>
          </p:cNvSpPr>
          <p:nvPr>
            <p:ph idx="1"/>
          </p:nvPr>
        </p:nvSpPr>
        <p:spPr>
          <a:xfrm>
            <a:off x="125138" y="1055983"/>
            <a:ext cx="8886835" cy="4956889"/>
          </a:xfrm>
        </p:spPr>
        <p:txBody>
          <a:bodyPr>
            <a:normAutofit fontScale="92500"/>
          </a:bodyPr>
          <a:lstStyle/>
          <a:p>
            <a:pPr marL="0" indent="0">
              <a:lnSpc>
                <a:spcPct val="100000"/>
              </a:lnSpc>
              <a:buNone/>
            </a:pPr>
            <a:r>
              <a:rPr lang="en-ZA" sz="2000" b="1" dirty="0">
                <a:solidFill>
                  <a:schemeClr val="tx1"/>
                </a:solidFill>
              </a:rPr>
              <a:t>Outcome 6: </a:t>
            </a:r>
            <a:r>
              <a:rPr lang="en-ZA" sz="2200" i="1" dirty="0">
                <a:solidFill>
                  <a:schemeClr val="tx1"/>
                </a:solidFill>
              </a:rPr>
              <a:t>Innovation in support of a capable and developmental state </a:t>
            </a:r>
          </a:p>
          <a:p>
            <a:pPr marL="0" indent="0">
              <a:buNone/>
            </a:pPr>
            <a:endParaRPr lang="en-ZA" sz="2400" dirty="0">
              <a:solidFill>
                <a:schemeClr val="tx1"/>
              </a:solidFill>
            </a:endParaRPr>
          </a:p>
          <a:p>
            <a:pPr marL="0" indent="0">
              <a:buNone/>
            </a:pPr>
            <a:r>
              <a:rPr lang="en-ZA" sz="1900" dirty="0">
                <a:solidFill>
                  <a:schemeClr val="tx1"/>
                </a:solidFill>
              </a:rPr>
              <a:t>Planned policy initiatives/ targeted interventions</a:t>
            </a:r>
          </a:p>
          <a:p>
            <a:pPr marL="0" indent="0">
              <a:buNone/>
            </a:pPr>
            <a:endParaRPr lang="en-ZA" sz="1900" dirty="0">
              <a:solidFill>
                <a:schemeClr val="tx1"/>
              </a:solidFill>
            </a:endParaRPr>
          </a:p>
          <a:p>
            <a:pPr marL="514350" indent="-342900" algn="just">
              <a:lnSpc>
                <a:spcPct val="150000"/>
              </a:lnSpc>
              <a:spcBef>
                <a:spcPts val="0"/>
              </a:spcBef>
              <a:buFont typeface="Wingdings" panose="05000000000000000000" pitchFamily="2" charset="2"/>
              <a:buChar char="q"/>
            </a:pPr>
            <a:r>
              <a:rPr lang="en-ZA" sz="1900" dirty="0">
                <a:solidFill>
                  <a:schemeClr val="tx1"/>
                </a:solidFill>
              </a:rPr>
              <a:t>The Department will be more deliberate in promoting the expansion of piloted solutions that enable and improve access to basic services such as waste and water management, housing, sanitation and energy provision and that strengthen the capacity of the state in service delivery.</a:t>
            </a:r>
          </a:p>
          <a:p>
            <a:pPr marL="171450" indent="0" algn="just">
              <a:buNone/>
            </a:pPr>
            <a:endParaRPr lang="en-ZA" sz="1900" dirty="0">
              <a:solidFill>
                <a:schemeClr val="tx1"/>
              </a:solidFill>
            </a:endParaRPr>
          </a:p>
          <a:p>
            <a:pPr marL="514350" indent="-342900" algn="just">
              <a:lnSpc>
                <a:spcPct val="160000"/>
              </a:lnSpc>
              <a:spcBef>
                <a:spcPts val="0"/>
              </a:spcBef>
              <a:buFont typeface="Wingdings" panose="05000000000000000000" pitchFamily="2" charset="2"/>
              <a:buChar char="q"/>
            </a:pPr>
            <a:r>
              <a:rPr lang="en-ZA" sz="1900" dirty="0">
                <a:solidFill>
                  <a:schemeClr val="tx1"/>
                </a:solidFill>
              </a:rPr>
              <a:t>Locally developed technology deployment in support of the use of innovation in implementing State policies in Basic Education, e-Health, infrastructure project scoping etc. </a:t>
            </a:r>
            <a:endParaRPr lang="en-ZA" sz="2400" dirty="0">
              <a:solidFill>
                <a:schemeClr val="tx1"/>
              </a:solidFill>
            </a:endParaRPr>
          </a:p>
        </p:txBody>
      </p:sp>
      <p:sp>
        <p:nvSpPr>
          <p:cNvPr id="4" name="Slide Number Placeholder 3"/>
          <p:cNvSpPr>
            <a:spLocks noGrp="1"/>
          </p:cNvSpPr>
          <p:nvPr>
            <p:ph type="sldNum" sz="quarter" idx="12"/>
          </p:nvPr>
        </p:nvSpPr>
        <p:spPr/>
        <p:txBody>
          <a:bodyPr/>
          <a:lstStyle/>
          <a:p>
            <a:fld id="{6BEAD508-187F-9C41-8168-FD791BBC9830}" type="slidenum">
              <a:rPr lang="en-US" smtClean="0"/>
              <a:pPr/>
              <a:t>45</a:t>
            </a:fld>
            <a:endParaRPr lang="en-US" dirty="0"/>
          </a:p>
        </p:txBody>
      </p:sp>
    </p:spTree>
    <p:extLst>
      <p:ext uri="{BB962C8B-B14F-4D97-AF65-F5344CB8AC3E}">
        <p14:creationId xmlns:p14="http://schemas.microsoft.com/office/powerpoint/2010/main" val="1662327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1" y="96209"/>
            <a:ext cx="7887413" cy="702603"/>
          </a:xfrm>
        </p:spPr>
        <p:txBody>
          <a:bodyPr>
            <a:noAutofit/>
          </a:bodyPr>
          <a:lstStyle/>
          <a:p>
            <a:pPr algn="r"/>
            <a:r>
              <a:rPr lang="en-ZA" sz="3600" b="1" dirty="0"/>
              <a:t>Key performance indicators (1) </a:t>
            </a:r>
          </a:p>
        </p:txBody>
      </p:sp>
      <p:graphicFrame>
        <p:nvGraphicFramePr>
          <p:cNvPr id="5" name="Content Placeholder 4"/>
          <p:cNvGraphicFramePr>
            <a:graphicFrameLocks noGrp="1"/>
          </p:cNvGraphicFramePr>
          <p:nvPr>
            <p:ph idx="1"/>
          </p:nvPr>
        </p:nvGraphicFramePr>
        <p:xfrm>
          <a:off x="0" y="1028700"/>
          <a:ext cx="9144000" cy="52969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376710701"/>
                    </a:ext>
                  </a:extLst>
                </a:gridCol>
                <a:gridCol w="3241964">
                  <a:extLst>
                    <a:ext uri="{9D8B030D-6E8A-4147-A177-3AD203B41FA5}">
                      <a16:colId xmlns:a16="http://schemas.microsoft.com/office/drawing/2014/main" val="3616715499"/>
                    </a:ext>
                  </a:extLst>
                </a:gridCol>
                <a:gridCol w="3311236">
                  <a:extLst>
                    <a:ext uri="{9D8B030D-6E8A-4147-A177-3AD203B41FA5}">
                      <a16:colId xmlns:a16="http://schemas.microsoft.com/office/drawing/2014/main" val="1928247588"/>
                    </a:ext>
                  </a:extLst>
                </a:gridCol>
              </a:tblGrid>
              <a:tr h="379996">
                <a:tc>
                  <a:txBody>
                    <a:bodyPr/>
                    <a:lstStyle/>
                    <a:p>
                      <a:pPr algn="ctr"/>
                      <a:r>
                        <a:rPr lang="en-ZA" dirty="0">
                          <a:latin typeface="Arial" panose="020B0604020202020204" pitchFamily="34" charset="0"/>
                          <a:cs typeface="Arial" panose="020B0604020202020204" pitchFamily="34" charset="0"/>
                        </a:rPr>
                        <a:t>Programme</a:t>
                      </a:r>
                    </a:p>
                  </a:txBody>
                  <a:tcPr/>
                </a:tc>
                <a:tc>
                  <a:txBody>
                    <a:bodyPr/>
                    <a:lstStyle/>
                    <a:p>
                      <a:pPr algn="ctr"/>
                      <a:r>
                        <a:rPr lang="en-ZA" dirty="0">
                          <a:latin typeface="Arial" panose="020B0604020202020204" pitchFamily="34" charset="0"/>
                          <a:cs typeface="Arial" panose="020B0604020202020204" pitchFamily="34" charset="0"/>
                        </a:rPr>
                        <a:t>Outcomes</a:t>
                      </a:r>
                    </a:p>
                  </a:txBody>
                  <a:tcPr/>
                </a:tc>
                <a:tc>
                  <a:txBody>
                    <a:bodyPr/>
                    <a:lstStyle/>
                    <a:p>
                      <a:pPr algn="ctr"/>
                      <a:r>
                        <a:rPr lang="en-ZA" dirty="0">
                          <a:latin typeface="Arial" panose="020B0604020202020204" pitchFamily="34" charset="0"/>
                          <a:cs typeface="Arial" panose="020B0604020202020204" pitchFamily="34" charset="0"/>
                        </a:rPr>
                        <a:t>Number of Indicators</a:t>
                      </a:r>
                    </a:p>
                  </a:txBody>
                  <a:tcPr/>
                </a:tc>
                <a:extLst>
                  <a:ext uri="{0D108BD9-81ED-4DB2-BD59-A6C34878D82A}">
                    <a16:rowId xmlns:a16="http://schemas.microsoft.com/office/drawing/2014/main" val="3011957488"/>
                  </a:ext>
                </a:extLst>
              </a:tr>
              <a:tr h="654322">
                <a:tc rowSpan="2">
                  <a:txBody>
                    <a:bodyPr/>
                    <a:lstStyle/>
                    <a:p>
                      <a:pPr marL="0" algn="ctr" defTabSz="912114" rtl="0" eaLnBrk="1" latinLnBrk="0" hangingPunct="1"/>
                      <a:r>
                        <a:rPr lang="en-ZA" sz="2400" b="1" kern="1200" dirty="0">
                          <a:solidFill>
                            <a:schemeClr val="dk1"/>
                          </a:solidFill>
                          <a:latin typeface="Arial" panose="020B0604020202020204" pitchFamily="34" charset="0"/>
                          <a:ea typeface="+mn-ea"/>
                          <a:cs typeface="Arial" panose="020B0604020202020204" pitchFamily="34" charset="0"/>
                        </a:rPr>
                        <a:t>Programme: 1</a:t>
                      </a:r>
                    </a:p>
                    <a:p>
                      <a:pPr marL="0" algn="ctr" defTabSz="912114" rtl="0" eaLnBrk="1" latinLnBrk="0" hangingPunct="1"/>
                      <a:endParaRPr lang="en-ZA" sz="2400" b="1" kern="1200" dirty="0">
                        <a:solidFill>
                          <a:schemeClr val="dk1"/>
                        </a:solidFill>
                        <a:latin typeface="Arial" panose="020B0604020202020204" pitchFamily="34" charset="0"/>
                        <a:ea typeface="+mn-ea"/>
                        <a:cs typeface="Arial" panose="020B0604020202020204" pitchFamily="34" charset="0"/>
                      </a:endParaRPr>
                    </a:p>
                    <a:p>
                      <a:pPr marL="0" algn="ctr" defTabSz="912114" rtl="0" eaLnBrk="1" latinLnBrk="0" hangingPunct="1"/>
                      <a:r>
                        <a:rPr lang="en-ZA" sz="2400" b="1" kern="1200" dirty="0">
                          <a:solidFill>
                            <a:schemeClr val="dk1"/>
                          </a:solidFill>
                          <a:latin typeface="Arial" panose="020B0604020202020204" pitchFamily="34" charset="0"/>
                          <a:ea typeface="+mn-ea"/>
                          <a:cs typeface="Arial" panose="020B0604020202020204" pitchFamily="34" charset="0"/>
                        </a:rPr>
                        <a:t>= </a:t>
                      </a:r>
                    </a:p>
                    <a:p>
                      <a:pPr marL="0" algn="ctr" defTabSz="912114" rtl="0" eaLnBrk="1" latinLnBrk="0" hangingPunct="1"/>
                      <a:endParaRPr lang="en-ZA" sz="2400" b="1" kern="1200" dirty="0">
                        <a:solidFill>
                          <a:schemeClr val="dk1"/>
                        </a:solidFill>
                        <a:latin typeface="Arial" panose="020B0604020202020204" pitchFamily="34" charset="0"/>
                        <a:ea typeface="+mn-ea"/>
                        <a:cs typeface="Arial" panose="020B0604020202020204" pitchFamily="34" charset="0"/>
                      </a:endParaRPr>
                    </a:p>
                    <a:p>
                      <a:pPr marL="0" algn="ctr" defTabSz="912114" rtl="0" eaLnBrk="1" latinLnBrk="0" hangingPunct="1"/>
                      <a:r>
                        <a:rPr lang="en-ZA" sz="2400" b="1" kern="1200" dirty="0">
                          <a:solidFill>
                            <a:schemeClr val="dk1"/>
                          </a:solidFill>
                          <a:latin typeface="Arial" panose="020B0604020202020204" pitchFamily="34" charset="0"/>
                          <a:ea typeface="+mn-ea"/>
                          <a:cs typeface="Arial" panose="020B0604020202020204" pitchFamily="34" charset="0"/>
                        </a:rPr>
                        <a:t>6 KPIs</a:t>
                      </a:r>
                    </a:p>
                  </a:txBody>
                  <a:tcPr/>
                </a:tc>
                <a:tc>
                  <a:txBody>
                    <a:bodyPr/>
                    <a:lstStyle/>
                    <a:p>
                      <a:pPr marL="0" algn="ctr" defTabSz="912114" rtl="0" eaLnBrk="1" latinLnBrk="0" hangingPunct="1"/>
                      <a:r>
                        <a:rPr lang="en-ZA" sz="2400" b="1" kern="1200" dirty="0">
                          <a:solidFill>
                            <a:schemeClr val="dk1"/>
                          </a:solidFill>
                          <a:latin typeface="Arial" panose="020B0604020202020204" pitchFamily="34" charset="0"/>
                          <a:ea typeface="+mn-ea"/>
                          <a:cs typeface="Arial" panose="020B0604020202020204" pitchFamily="34" charset="0"/>
                        </a:rPr>
                        <a:t>1</a:t>
                      </a:r>
                    </a:p>
                  </a:txBody>
                  <a:tcPr/>
                </a:tc>
                <a:tc>
                  <a:txBody>
                    <a:bodyPr/>
                    <a:lstStyle/>
                    <a:p>
                      <a:pPr marL="0" algn="ctr" defTabSz="912114" rtl="0" eaLnBrk="1" latinLnBrk="0" hangingPunct="1"/>
                      <a:r>
                        <a:rPr lang="en-ZA" sz="2400" b="1" kern="1200" dirty="0">
                          <a:solidFill>
                            <a:schemeClr val="dk1"/>
                          </a:solidFill>
                          <a:latin typeface="Arial" panose="020B0604020202020204" pitchFamily="34" charset="0"/>
                          <a:ea typeface="+mn-ea"/>
                          <a:cs typeface="Arial" panose="020B0604020202020204" pitchFamily="34" charset="0"/>
                        </a:rPr>
                        <a:t>2 KPIs</a:t>
                      </a:r>
                    </a:p>
                  </a:txBody>
                  <a:tcPr/>
                </a:tc>
                <a:extLst>
                  <a:ext uri="{0D108BD9-81ED-4DB2-BD59-A6C34878D82A}">
                    <a16:rowId xmlns:a16="http://schemas.microsoft.com/office/drawing/2014/main" val="3972825290"/>
                  </a:ext>
                </a:extLst>
              </a:tr>
              <a:tr h="654322">
                <a:tc vMerge="1">
                  <a:txBody>
                    <a:bodyPr/>
                    <a:lstStyle/>
                    <a:p>
                      <a:endParaRPr lang="en-ZA" dirty="0">
                        <a:latin typeface="Arial" panose="020B0604020202020204" pitchFamily="34" charset="0"/>
                        <a:cs typeface="Arial" panose="020B0604020202020204" pitchFamily="34" charset="0"/>
                      </a:endParaRPr>
                    </a:p>
                  </a:txBody>
                  <a:tcPr/>
                </a:tc>
                <a:tc>
                  <a:txBody>
                    <a:bodyPr/>
                    <a:lstStyle/>
                    <a:p>
                      <a:pPr marL="0" algn="ctr" defTabSz="912114" rtl="0" eaLnBrk="1" latinLnBrk="0" hangingPunct="1"/>
                      <a:r>
                        <a:rPr lang="en-ZA" sz="2400" b="1" kern="1200" dirty="0">
                          <a:solidFill>
                            <a:schemeClr val="dk1"/>
                          </a:solidFill>
                          <a:latin typeface="Arial" panose="020B0604020202020204" pitchFamily="34" charset="0"/>
                          <a:ea typeface="+mn-ea"/>
                          <a:cs typeface="Arial" panose="020B0604020202020204" pitchFamily="34" charset="0"/>
                        </a:rPr>
                        <a:t>6</a:t>
                      </a:r>
                    </a:p>
                  </a:txBody>
                  <a:tcPr/>
                </a:tc>
                <a:tc>
                  <a:txBody>
                    <a:bodyPr/>
                    <a:lstStyle/>
                    <a:p>
                      <a:pPr marL="0" algn="ctr" defTabSz="912114" rtl="0" eaLnBrk="1" latinLnBrk="0" hangingPunct="1"/>
                      <a:r>
                        <a:rPr lang="en-ZA" sz="2400" b="1" kern="1200" dirty="0">
                          <a:solidFill>
                            <a:schemeClr val="dk1"/>
                          </a:solidFill>
                          <a:latin typeface="Arial" panose="020B0604020202020204" pitchFamily="34" charset="0"/>
                          <a:ea typeface="+mn-ea"/>
                          <a:cs typeface="Arial" panose="020B0604020202020204" pitchFamily="34" charset="0"/>
                        </a:rPr>
                        <a:t>4 KPIs</a:t>
                      </a:r>
                    </a:p>
                  </a:txBody>
                  <a:tcPr/>
                </a:tc>
                <a:extLst>
                  <a:ext uri="{0D108BD9-81ED-4DB2-BD59-A6C34878D82A}">
                    <a16:rowId xmlns:a16="http://schemas.microsoft.com/office/drawing/2014/main" val="872044910"/>
                  </a:ext>
                </a:extLst>
              </a:tr>
              <a:tr h="934634">
                <a:tc rowSpan="4">
                  <a:txBody>
                    <a:bodyPr/>
                    <a:lstStyle/>
                    <a:p>
                      <a:pPr algn="ctr"/>
                      <a:r>
                        <a:rPr lang="en-ZA" sz="2400" b="1" dirty="0">
                          <a:latin typeface="Arial" panose="020B0604020202020204" pitchFamily="34" charset="0"/>
                          <a:cs typeface="Arial" panose="020B0604020202020204" pitchFamily="34" charset="0"/>
                        </a:rPr>
                        <a:t>Programme: 2</a:t>
                      </a:r>
                    </a:p>
                    <a:p>
                      <a:pPr algn="ctr"/>
                      <a:endParaRPr lang="en-ZA" sz="2400" b="1" dirty="0">
                        <a:latin typeface="Arial" panose="020B0604020202020204" pitchFamily="34" charset="0"/>
                        <a:cs typeface="Arial" panose="020B0604020202020204" pitchFamily="34" charset="0"/>
                      </a:endParaRPr>
                    </a:p>
                    <a:p>
                      <a:pPr algn="ctr"/>
                      <a:r>
                        <a:rPr lang="en-ZA" sz="2400" b="1" dirty="0">
                          <a:latin typeface="Arial" panose="020B0604020202020204" pitchFamily="34" charset="0"/>
                          <a:cs typeface="Arial" panose="020B0604020202020204" pitchFamily="34" charset="0"/>
                        </a:rPr>
                        <a:t>= </a:t>
                      </a:r>
                    </a:p>
                    <a:p>
                      <a:pPr algn="ctr"/>
                      <a:endParaRPr lang="en-ZA" sz="2400" b="1" dirty="0">
                        <a:latin typeface="Arial" panose="020B0604020202020204" pitchFamily="34" charset="0"/>
                        <a:cs typeface="Arial" panose="020B0604020202020204" pitchFamily="34" charset="0"/>
                      </a:endParaRPr>
                    </a:p>
                    <a:p>
                      <a:pPr algn="ctr"/>
                      <a:r>
                        <a:rPr lang="en-ZA" sz="2400" b="1" dirty="0">
                          <a:latin typeface="Arial" panose="020B0604020202020204" pitchFamily="34" charset="0"/>
                          <a:cs typeface="Arial" panose="020B0604020202020204" pitchFamily="34" charset="0"/>
                        </a:rPr>
                        <a:t>13 KPIs</a:t>
                      </a:r>
                    </a:p>
                  </a:txBody>
                  <a:tcPr/>
                </a:tc>
                <a:tc>
                  <a:txBody>
                    <a:bodyPr/>
                    <a:lstStyle/>
                    <a:p>
                      <a:pPr algn="ctr"/>
                      <a:r>
                        <a:rPr lang="en-ZA" sz="2400" b="1" dirty="0">
                          <a:latin typeface="Arial" panose="020B0604020202020204" pitchFamily="34" charset="0"/>
                          <a:cs typeface="Arial" panose="020B0604020202020204" pitchFamily="34" charset="0"/>
                        </a:rPr>
                        <a:t>2</a:t>
                      </a:r>
                    </a:p>
                  </a:txBody>
                  <a:tcPr/>
                </a:tc>
                <a:tc>
                  <a:txBody>
                    <a:bodyPr/>
                    <a:lstStyle/>
                    <a:p>
                      <a:pPr algn="ctr"/>
                      <a:r>
                        <a:rPr lang="en-ZA" sz="2400" b="1" dirty="0">
                          <a:latin typeface="Arial" panose="020B0604020202020204" pitchFamily="34" charset="0"/>
                          <a:cs typeface="Arial" panose="020B0604020202020204" pitchFamily="34" charset="0"/>
                        </a:rPr>
                        <a:t>3 KPIs</a:t>
                      </a:r>
                    </a:p>
                  </a:txBody>
                  <a:tcPr/>
                </a:tc>
                <a:extLst>
                  <a:ext uri="{0D108BD9-81ED-4DB2-BD59-A6C34878D82A}">
                    <a16:rowId xmlns:a16="http://schemas.microsoft.com/office/drawing/2014/main" val="140204209"/>
                  </a:ext>
                </a:extLst>
              </a:tr>
              <a:tr h="654322">
                <a:tc vMerge="1">
                  <a:txBody>
                    <a:bodyPr/>
                    <a:lstStyle/>
                    <a:p>
                      <a:endParaRPr lang="en-ZA" dirty="0">
                        <a:latin typeface="Arial" panose="020B0604020202020204" pitchFamily="34" charset="0"/>
                        <a:cs typeface="Arial" panose="020B0604020202020204" pitchFamily="34" charset="0"/>
                      </a:endParaRPr>
                    </a:p>
                  </a:txBody>
                  <a:tcPr/>
                </a:tc>
                <a:tc>
                  <a:txBody>
                    <a:bodyPr/>
                    <a:lstStyle/>
                    <a:p>
                      <a:pPr algn="ctr"/>
                      <a:r>
                        <a:rPr lang="en-ZA" sz="2400" b="1" dirty="0">
                          <a:latin typeface="Arial" panose="020B0604020202020204" pitchFamily="34" charset="0"/>
                          <a:cs typeface="Arial" panose="020B0604020202020204" pitchFamily="34" charset="0"/>
                        </a:rPr>
                        <a:t>3</a:t>
                      </a:r>
                    </a:p>
                  </a:txBody>
                  <a:tcPr/>
                </a:tc>
                <a:tc>
                  <a:txBody>
                    <a:bodyPr/>
                    <a:lstStyle/>
                    <a:p>
                      <a:pPr algn="ctr"/>
                      <a:r>
                        <a:rPr lang="en-ZA" sz="2400" b="1" dirty="0">
                          <a:latin typeface="Arial" panose="020B0604020202020204" pitchFamily="34" charset="0"/>
                          <a:cs typeface="Arial" panose="020B0604020202020204" pitchFamily="34" charset="0"/>
                        </a:rPr>
                        <a:t>3  KPIs</a:t>
                      </a:r>
                    </a:p>
                  </a:txBody>
                  <a:tcPr/>
                </a:tc>
                <a:extLst>
                  <a:ext uri="{0D108BD9-81ED-4DB2-BD59-A6C34878D82A}">
                    <a16:rowId xmlns:a16="http://schemas.microsoft.com/office/drawing/2014/main" val="4039775127"/>
                  </a:ext>
                </a:extLst>
              </a:tr>
              <a:tr h="703854">
                <a:tc vMerge="1">
                  <a:txBody>
                    <a:bodyPr/>
                    <a:lstStyle/>
                    <a:p>
                      <a:endParaRPr lang="en-ZA" dirty="0">
                        <a:latin typeface="Arial" panose="020B0604020202020204" pitchFamily="34" charset="0"/>
                        <a:cs typeface="Arial" panose="020B0604020202020204" pitchFamily="34" charset="0"/>
                      </a:endParaRPr>
                    </a:p>
                  </a:txBody>
                  <a:tcPr/>
                </a:tc>
                <a:tc>
                  <a:txBody>
                    <a:bodyPr/>
                    <a:lstStyle/>
                    <a:p>
                      <a:pPr algn="ctr"/>
                      <a:r>
                        <a:rPr lang="en-ZA" sz="2400" b="1" dirty="0">
                          <a:latin typeface="Arial" panose="020B0604020202020204" pitchFamily="34" charset="0"/>
                          <a:cs typeface="Arial" panose="020B0604020202020204" pitchFamily="34" charset="0"/>
                        </a:rPr>
                        <a:t>4</a:t>
                      </a:r>
                    </a:p>
                  </a:txBody>
                  <a:tcPr/>
                </a:tc>
                <a:tc>
                  <a:txBody>
                    <a:bodyPr/>
                    <a:lstStyle/>
                    <a:p>
                      <a:pPr algn="ctr"/>
                      <a:r>
                        <a:rPr lang="en-ZA" sz="2400" b="1" dirty="0">
                          <a:latin typeface="Arial" panose="020B0604020202020204" pitchFamily="34" charset="0"/>
                          <a:cs typeface="Arial" panose="020B0604020202020204" pitchFamily="34" charset="0"/>
                        </a:rPr>
                        <a:t>4 KPIs</a:t>
                      </a:r>
                    </a:p>
                  </a:txBody>
                  <a:tcPr/>
                </a:tc>
                <a:extLst>
                  <a:ext uri="{0D108BD9-81ED-4DB2-BD59-A6C34878D82A}">
                    <a16:rowId xmlns:a16="http://schemas.microsoft.com/office/drawing/2014/main" val="1778038913"/>
                  </a:ext>
                </a:extLst>
              </a:tr>
              <a:tr h="703854">
                <a:tc vMerge="1">
                  <a:txBody>
                    <a:bodyPr/>
                    <a:lstStyle/>
                    <a:p>
                      <a:endParaRPr lang="en-ZA" dirty="0">
                        <a:latin typeface="Arial" panose="020B0604020202020204" pitchFamily="34" charset="0"/>
                        <a:cs typeface="Arial" panose="020B0604020202020204" pitchFamily="34" charset="0"/>
                      </a:endParaRPr>
                    </a:p>
                  </a:txBody>
                  <a:tcPr/>
                </a:tc>
                <a:tc>
                  <a:txBody>
                    <a:bodyPr/>
                    <a:lstStyle/>
                    <a:p>
                      <a:pPr algn="ctr"/>
                      <a:r>
                        <a:rPr lang="en-ZA" sz="2400" b="1" dirty="0">
                          <a:latin typeface="Arial" panose="020B0604020202020204" pitchFamily="34" charset="0"/>
                          <a:cs typeface="Arial" panose="020B0604020202020204" pitchFamily="34" charset="0"/>
                        </a:rPr>
                        <a:t>6</a:t>
                      </a:r>
                    </a:p>
                  </a:txBody>
                  <a:tcPr/>
                </a:tc>
                <a:tc>
                  <a:txBody>
                    <a:bodyPr/>
                    <a:lstStyle/>
                    <a:p>
                      <a:pPr algn="ctr"/>
                      <a:r>
                        <a:rPr lang="en-ZA" sz="2400" b="1" dirty="0">
                          <a:latin typeface="Arial" panose="020B0604020202020204" pitchFamily="34" charset="0"/>
                          <a:cs typeface="Arial" panose="020B0604020202020204" pitchFamily="34" charset="0"/>
                        </a:rPr>
                        <a:t>4 KPIs</a:t>
                      </a:r>
                    </a:p>
                  </a:txBody>
                  <a:tcPr/>
                </a:tc>
                <a:extLst>
                  <a:ext uri="{0D108BD9-81ED-4DB2-BD59-A6C34878D82A}">
                    <a16:rowId xmlns:a16="http://schemas.microsoft.com/office/drawing/2014/main" val="2508844732"/>
                  </a:ext>
                </a:extLst>
              </a:tr>
            </a:tbl>
          </a:graphicData>
        </a:graphic>
      </p:graphicFrame>
      <p:sp>
        <p:nvSpPr>
          <p:cNvPr id="4" name="Slide Number Placeholder 3"/>
          <p:cNvSpPr>
            <a:spLocks noGrp="1"/>
          </p:cNvSpPr>
          <p:nvPr>
            <p:ph type="sldNum" sz="quarter" idx="12"/>
          </p:nvPr>
        </p:nvSpPr>
        <p:spPr/>
        <p:txBody>
          <a:bodyPr/>
          <a:lstStyle/>
          <a:p>
            <a:fld id="{6BEAD508-187F-9C41-8168-FD791BBC9830}" type="slidenum">
              <a:rPr lang="en-US" smtClean="0"/>
              <a:pPr/>
              <a:t>46</a:t>
            </a:fld>
            <a:endParaRPr lang="en-US" dirty="0"/>
          </a:p>
        </p:txBody>
      </p:sp>
    </p:spTree>
    <p:extLst>
      <p:ext uri="{BB962C8B-B14F-4D97-AF65-F5344CB8AC3E}">
        <p14:creationId xmlns:p14="http://schemas.microsoft.com/office/powerpoint/2010/main" val="748598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157" y="170234"/>
            <a:ext cx="7911193" cy="702603"/>
          </a:xfrm>
        </p:spPr>
        <p:txBody>
          <a:bodyPr>
            <a:noAutofit/>
          </a:bodyPr>
          <a:lstStyle/>
          <a:p>
            <a:pPr algn="r"/>
            <a:r>
              <a:rPr lang="en-ZA" sz="3600" b="1" dirty="0"/>
              <a:t>Key performance indicators (2)</a:t>
            </a:r>
          </a:p>
        </p:txBody>
      </p:sp>
      <p:graphicFrame>
        <p:nvGraphicFramePr>
          <p:cNvPr id="5" name="Content Placeholder 4"/>
          <p:cNvGraphicFramePr>
            <a:graphicFrameLocks noGrp="1"/>
          </p:cNvGraphicFramePr>
          <p:nvPr>
            <p:ph idx="1"/>
          </p:nvPr>
        </p:nvGraphicFramePr>
        <p:xfrm>
          <a:off x="0" y="1028700"/>
          <a:ext cx="9144000" cy="4918489"/>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376710701"/>
                    </a:ext>
                  </a:extLst>
                </a:gridCol>
                <a:gridCol w="3241964">
                  <a:extLst>
                    <a:ext uri="{9D8B030D-6E8A-4147-A177-3AD203B41FA5}">
                      <a16:colId xmlns:a16="http://schemas.microsoft.com/office/drawing/2014/main" val="3616715499"/>
                    </a:ext>
                  </a:extLst>
                </a:gridCol>
                <a:gridCol w="3311236">
                  <a:extLst>
                    <a:ext uri="{9D8B030D-6E8A-4147-A177-3AD203B41FA5}">
                      <a16:colId xmlns:a16="http://schemas.microsoft.com/office/drawing/2014/main" val="1928247588"/>
                    </a:ext>
                  </a:extLst>
                </a:gridCol>
              </a:tblGrid>
              <a:tr h="379996">
                <a:tc>
                  <a:txBody>
                    <a:bodyPr/>
                    <a:lstStyle/>
                    <a:p>
                      <a:pPr algn="ctr"/>
                      <a:r>
                        <a:rPr lang="en-ZA" dirty="0">
                          <a:latin typeface="Arial" panose="020B0604020202020204" pitchFamily="34" charset="0"/>
                          <a:cs typeface="Arial" panose="020B0604020202020204" pitchFamily="34" charset="0"/>
                        </a:rPr>
                        <a:t>Programme</a:t>
                      </a:r>
                    </a:p>
                  </a:txBody>
                  <a:tcPr/>
                </a:tc>
                <a:tc>
                  <a:txBody>
                    <a:bodyPr/>
                    <a:lstStyle/>
                    <a:p>
                      <a:pPr algn="ctr"/>
                      <a:r>
                        <a:rPr lang="en-ZA" dirty="0">
                          <a:latin typeface="Arial" panose="020B0604020202020204" pitchFamily="34" charset="0"/>
                          <a:cs typeface="Arial" panose="020B0604020202020204" pitchFamily="34" charset="0"/>
                        </a:rPr>
                        <a:t>Outcomes</a:t>
                      </a:r>
                    </a:p>
                  </a:txBody>
                  <a:tcPr/>
                </a:tc>
                <a:tc>
                  <a:txBody>
                    <a:bodyPr/>
                    <a:lstStyle/>
                    <a:p>
                      <a:pPr algn="ctr"/>
                      <a:r>
                        <a:rPr lang="en-ZA" dirty="0">
                          <a:latin typeface="Arial" panose="020B0604020202020204" pitchFamily="34" charset="0"/>
                          <a:cs typeface="Arial" panose="020B0604020202020204" pitchFamily="34" charset="0"/>
                        </a:rPr>
                        <a:t>Number of Indicators</a:t>
                      </a:r>
                    </a:p>
                  </a:txBody>
                  <a:tcPr/>
                </a:tc>
                <a:extLst>
                  <a:ext uri="{0D108BD9-81ED-4DB2-BD59-A6C34878D82A}">
                    <a16:rowId xmlns:a16="http://schemas.microsoft.com/office/drawing/2014/main" val="3011957488"/>
                  </a:ext>
                </a:extLst>
              </a:tr>
              <a:tr h="654322">
                <a:tc rowSpan="4">
                  <a:txBody>
                    <a:bodyPr/>
                    <a:lstStyle/>
                    <a:p>
                      <a:pPr algn="ctr"/>
                      <a:r>
                        <a:rPr lang="en-ZA" sz="2400" b="1" dirty="0">
                          <a:latin typeface="Arial" panose="020B0604020202020204" pitchFamily="34" charset="0"/>
                          <a:cs typeface="Arial" panose="020B0604020202020204" pitchFamily="34" charset="0"/>
                        </a:rPr>
                        <a:t>Programme: 3</a:t>
                      </a:r>
                    </a:p>
                    <a:p>
                      <a:pPr algn="ctr"/>
                      <a:endParaRPr lang="en-ZA" sz="2400" b="1" dirty="0">
                        <a:latin typeface="Arial" panose="020B0604020202020204" pitchFamily="34" charset="0"/>
                        <a:cs typeface="Arial" panose="020B0604020202020204" pitchFamily="34" charset="0"/>
                      </a:endParaRPr>
                    </a:p>
                    <a:p>
                      <a:pPr algn="ctr"/>
                      <a:r>
                        <a:rPr lang="en-ZA" sz="2400" b="1" dirty="0">
                          <a:latin typeface="Arial" panose="020B0604020202020204" pitchFamily="34" charset="0"/>
                          <a:cs typeface="Arial" panose="020B0604020202020204" pitchFamily="34" charset="0"/>
                        </a:rPr>
                        <a:t>= </a:t>
                      </a:r>
                    </a:p>
                    <a:p>
                      <a:pPr algn="ctr"/>
                      <a:endParaRPr lang="en-ZA" sz="2400" b="1" dirty="0">
                        <a:latin typeface="Arial" panose="020B0604020202020204" pitchFamily="34" charset="0"/>
                        <a:cs typeface="Arial" panose="020B0604020202020204" pitchFamily="34" charset="0"/>
                      </a:endParaRPr>
                    </a:p>
                    <a:p>
                      <a:pPr algn="ctr"/>
                      <a:r>
                        <a:rPr lang="en-ZA" sz="2400" b="1" dirty="0">
                          <a:latin typeface="Arial" panose="020B0604020202020204" pitchFamily="34" charset="0"/>
                          <a:cs typeface="Arial" panose="020B0604020202020204" pitchFamily="34" charset="0"/>
                        </a:rPr>
                        <a:t>9 KPIs</a:t>
                      </a:r>
                    </a:p>
                  </a:txBody>
                  <a:tcPr/>
                </a:tc>
                <a:tc>
                  <a:txBody>
                    <a:bodyPr/>
                    <a:lstStyle/>
                    <a:p>
                      <a:pPr algn="ctr"/>
                      <a:r>
                        <a:rPr lang="en-ZA" sz="2400" b="1" dirty="0">
                          <a:latin typeface="Arial" panose="020B0604020202020204" pitchFamily="34" charset="0"/>
                          <a:cs typeface="Arial" panose="020B0604020202020204" pitchFamily="34" charset="0"/>
                        </a:rPr>
                        <a:t>1</a:t>
                      </a:r>
                    </a:p>
                  </a:txBody>
                  <a:tcPr/>
                </a:tc>
                <a:tc>
                  <a:txBody>
                    <a:bodyPr/>
                    <a:lstStyle/>
                    <a:p>
                      <a:pPr algn="ctr"/>
                      <a:r>
                        <a:rPr lang="en-ZA" sz="2400" b="1" dirty="0">
                          <a:latin typeface="Arial" panose="020B0604020202020204" pitchFamily="34" charset="0"/>
                          <a:cs typeface="Arial" panose="020B0604020202020204" pitchFamily="34" charset="0"/>
                        </a:rPr>
                        <a:t>1 KPI</a:t>
                      </a:r>
                    </a:p>
                  </a:txBody>
                  <a:tcPr/>
                </a:tc>
                <a:extLst>
                  <a:ext uri="{0D108BD9-81ED-4DB2-BD59-A6C34878D82A}">
                    <a16:rowId xmlns:a16="http://schemas.microsoft.com/office/drawing/2014/main" val="3972825290"/>
                  </a:ext>
                </a:extLst>
              </a:tr>
              <a:tr h="654322">
                <a:tc vMerge="1">
                  <a:txBody>
                    <a:bodyPr/>
                    <a:lstStyle/>
                    <a:p>
                      <a:endParaRPr lang="en-ZA" dirty="0">
                        <a:latin typeface="Arial" panose="020B0604020202020204" pitchFamily="34" charset="0"/>
                        <a:cs typeface="Arial" panose="020B0604020202020204" pitchFamily="34" charset="0"/>
                      </a:endParaRPr>
                    </a:p>
                  </a:txBody>
                  <a:tcPr/>
                </a:tc>
                <a:tc>
                  <a:txBody>
                    <a:bodyPr/>
                    <a:lstStyle/>
                    <a:p>
                      <a:pPr algn="ctr"/>
                      <a:r>
                        <a:rPr lang="en-ZA" sz="2400" b="1" dirty="0">
                          <a:latin typeface="Arial" panose="020B0604020202020204" pitchFamily="34" charset="0"/>
                          <a:cs typeface="Arial" panose="020B0604020202020204" pitchFamily="34" charset="0"/>
                        </a:rPr>
                        <a:t>2</a:t>
                      </a:r>
                    </a:p>
                  </a:txBody>
                  <a:tcPr/>
                </a:tc>
                <a:tc>
                  <a:txBody>
                    <a:bodyPr/>
                    <a:lstStyle/>
                    <a:p>
                      <a:pPr algn="ctr"/>
                      <a:r>
                        <a:rPr lang="en-ZA" sz="2400" b="1" dirty="0">
                          <a:latin typeface="Arial" panose="020B0604020202020204" pitchFamily="34" charset="0"/>
                          <a:cs typeface="Arial" panose="020B0604020202020204" pitchFamily="34" charset="0"/>
                        </a:rPr>
                        <a:t>3 KPIs</a:t>
                      </a:r>
                    </a:p>
                  </a:txBody>
                  <a:tcPr/>
                </a:tc>
                <a:extLst>
                  <a:ext uri="{0D108BD9-81ED-4DB2-BD59-A6C34878D82A}">
                    <a16:rowId xmlns:a16="http://schemas.microsoft.com/office/drawing/2014/main" val="872044910"/>
                  </a:ext>
                </a:extLst>
              </a:tr>
              <a:tr h="654322">
                <a:tc vMerge="1">
                  <a:txBody>
                    <a:bodyPr/>
                    <a:lstStyle/>
                    <a:p>
                      <a:pPr algn="ctr"/>
                      <a:endParaRPr lang="en-ZA" sz="2400" b="1" dirty="0">
                        <a:latin typeface="Arial" panose="020B0604020202020204" pitchFamily="34" charset="0"/>
                        <a:cs typeface="Arial" panose="020B0604020202020204" pitchFamily="34" charset="0"/>
                      </a:endParaRPr>
                    </a:p>
                  </a:txBody>
                  <a:tcPr/>
                </a:tc>
                <a:tc>
                  <a:txBody>
                    <a:bodyPr/>
                    <a:lstStyle/>
                    <a:p>
                      <a:pPr algn="ctr"/>
                      <a:r>
                        <a:rPr lang="en-ZA" sz="2400" b="1" dirty="0">
                          <a:latin typeface="Arial" panose="020B0604020202020204" pitchFamily="34" charset="0"/>
                          <a:cs typeface="Arial" panose="020B0604020202020204" pitchFamily="34" charset="0"/>
                        </a:rPr>
                        <a:t>4</a:t>
                      </a:r>
                    </a:p>
                  </a:txBody>
                  <a:tcPr/>
                </a:tc>
                <a:tc>
                  <a:txBody>
                    <a:bodyPr/>
                    <a:lstStyle/>
                    <a:p>
                      <a:pPr algn="ctr"/>
                      <a:r>
                        <a:rPr lang="en-ZA" sz="2400" b="1" dirty="0">
                          <a:latin typeface="Arial" panose="020B0604020202020204" pitchFamily="34" charset="0"/>
                          <a:cs typeface="Arial" panose="020B0604020202020204" pitchFamily="34" charset="0"/>
                        </a:rPr>
                        <a:t>3 KPIs</a:t>
                      </a:r>
                    </a:p>
                  </a:txBody>
                  <a:tcPr/>
                </a:tc>
                <a:extLst>
                  <a:ext uri="{0D108BD9-81ED-4DB2-BD59-A6C34878D82A}">
                    <a16:rowId xmlns:a16="http://schemas.microsoft.com/office/drawing/2014/main" val="917328006"/>
                  </a:ext>
                </a:extLst>
              </a:tr>
              <a:tr h="654322">
                <a:tc vMerge="1">
                  <a:txBody>
                    <a:bodyPr/>
                    <a:lstStyle/>
                    <a:p>
                      <a:pPr algn="ctr"/>
                      <a:endParaRPr lang="en-ZA" sz="2400" b="1" dirty="0">
                        <a:latin typeface="Arial" panose="020B0604020202020204" pitchFamily="34" charset="0"/>
                        <a:cs typeface="Arial" panose="020B0604020202020204" pitchFamily="34" charset="0"/>
                      </a:endParaRPr>
                    </a:p>
                  </a:txBody>
                  <a:tcPr/>
                </a:tc>
                <a:tc>
                  <a:txBody>
                    <a:bodyPr/>
                    <a:lstStyle/>
                    <a:p>
                      <a:pPr algn="ctr"/>
                      <a:r>
                        <a:rPr lang="en-ZA" sz="2400" b="1" dirty="0">
                          <a:latin typeface="Arial" panose="020B0604020202020204" pitchFamily="34" charset="0"/>
                          <a:cs typeface="Arial" panose="020B0604020202020204" pitchFamily="34" charset="0"/>
                        </a:rPr>
                        <a:t>6</a:t>
                      </a:r>
                    </a:p>
                  </a:txBody>
                  <a:tcPr/>
                </a:tc>
                <a:tc>
                  <a:txBody>
                    <a:bodyPr/>
                    <a:lstStyle/>
                    <a:p>
                      <a:pPr algn="ctr"/>
                      <a:r>
                        <a:rPr lang="en-ZA" sz="2400" b="1" dirty="0">
                          <a:latin typeface="Arial" panose="020B0604020202020204" pitchFamily="34" charset="0"/>
                          <a:cs typeface="Arial" panose="020B0604020202020204" pitchFamily="34" charset="0"/>
                        </a:rPr>
                        <a:t>2 KPIS</a:t>
                      </a:r>
                    </a:p>
                  </a:txBody>
                  <a:tcPr/>
                </a:tc>
                <a:extLst>
                  <a:ext uri="{0D108BD9-81ED-4DB2-BD59-A6C34878D82A}">
                    <a16:rowId xmlns:a16="http://schemas.microsoft.com/office/drawing/2014/main" val="397910146"/>
                  </a:ext>
                </a:extLst>
              </a:tr>
              <a:tr h="563029">
                <a:tc rowSpan="3">
                  <a:txBody>
                    <a:bodyPr/>
                    <a:lstStyle/>
                    <a:p>
                      <a:pPr algn="ctr"/>
                      <a:r>
                        <a:rPr lang="en-ZA" sz="2400" b="1" dirty="0">
                          <a:latin typeface="Arial" panose="020B0604020202020204" pitchFamily="34" charset="0"/>
                          <a:cs typeface="Arial" panose="020B0604020202020204" pitchFamily="34" charset="0"/>
                        </a:rPr>
                        <a:t>Programme: 4</a:t>
                      </a:r>
                    </a:p>
                    <a:p>
                      <a:pPr algn="ctr"/>
                      <a:endParaRPr lang="en-ZA" sz="2400" b="1" dirty="0">
                        <a:latin typeface="Arial" panose="020B0604020202020204" pitchFamily="34" charset="0"/>
                        <a:cs typeface="Arial" panose="020B0604020202020204" pitchFamily="34" charset="0"/>
                      </a:endParaRPr>
                    </a:p>
                    <a:p>
                      <a:pPr algn="ctr"/>
                      <a:r>
                        <a:rPr lang="en-ZA" sz="2400" b="1" dirty="0">
                          <a:latin typeface="Arial" panose="020B0604020202020204" pitchFamily="34" charset="0"/>
                          <a:cs typeface="Arial" panose="020B0604020202020204" pitchFamily="34" charset="0"/>
                        </a:rPr>
                        <a:t>=</a:t>
                      </a:r>
                    </a:p>
                    <a:p>
                      <a:pPr algn="ctr"/>
                      <a:endParaRPr lang="en-ZA" sz="2400" b="1" dirty="0">
                        <a:latin typeface="Arial" panose="020B0604020202020204" pitchFamily="34" charset="0"/>
                        <a:cs typeface="Arial" panose="020B0604020202020204" pitchFamily="34" charset="0"/>
                      </a:endParaRPr>
                    </a:p>
                    <a:p>
                      <a:pPr algn="ctr"/>
                      <a:r>
                        <a:rPr lang="en-ZA" sz="2400" b="1" dirty="0">
                          <a:latin typeface="Arial" panose="020B0604020202020204" pitchFamily="34" charset="0"/>
                          <a:cs typeface="Arial" panose="020B0604020202020204" pitchFamily="34" charset="0"/>
                        </a:rPr>
                        <a:t>13 KPIs</a:t>
                      </a:r>
                    </a:p>
                  </a:txBody>
                  <a:tcPr/>
                </a:tc>
                <a:tc>
                  <a:txBody>
                    <a:bodyPr/>
                    <a:lstStyle/>
                    <a:p>
                      <a:pPr algn="ctr"/>
                      <a:r>
                        <a:rPr lang="en-ZA" sz="2400" b="1" dirty="0">
                          <a:latin typeface="Arial" panose="020B0604020202020204" pitchFamily="34" charset="0"/>
                          <a:cs typeface="Arial" panose="020B0604020202020204" pitchFamily="34" charset="0"/>
                        </a:rPr>
                        <a:t>1</a:t>
                      </a:r>
                    </a:p>
                  </a:txBody>
                  <a:tcPr/>
                </a:tc>
                <a:tc>
                  <a:txBody>
                    <a:bodyPr/>
                    <a:lstStyle/>
                    <a:p>
                      <a:pPr algn="ctr"/>
                      <a:r>
                        <a:rPr lang="en-ZA" sz="2400" b="1" dirty="0">
                          <a:latin typeface="Arial" panose="020B0604020202020204" pitchFamily="34" charset="0"/>
                          <a:cs typeface="Arial" panose="020B0604020202020204" pitchFamily="34" charset="0"/>
                        </a:rPr>
                        <a:t>3 KPIs</a:t>
                      </a:r>
                    </a:p>
                  </a:txBody>
                  <a:tcPr/>
                </a:tc>
                <a:extLst>
                  <a:ext uri="{0D108BD9-81ED-4DB2-BD59-A6C34878D82A}">
                    <a16:rowId xmlns:a16="http://schemas.microsoft.com/office/drawing/2014/main" val="140204209"/>
                  </a:ext>
                </a:extLst>
              </a:tr>
              <a:tr h="654322">
                <a:tc vMerge="1">
                  <a:txBody>
                    <a:bodyPr/>
                    <a:lstStyle/>
                    <a:p>
                      <a:endParaRPr lang="en-ZA" dirty="0">
                        <a:latin typeface="Arial" panose="020B0604020202020204" pitchFamily="34" charset="0"/>
                        <a:cs typeface="Arial" panose="020B0604020202020204" pitchFamily="34" charset="0"/>
                      </a:endParaRPr>
                    </a:p>
                  </a:txBody>
                  <a:tcPr/>
                </a:tc>
                <a:tc>
                  <a:txBody>
                    <a:bodyPr/>
                    <a:lstStyle/>
                    <a:p>
                      <a:pPr algn="ctr"/>
                      <a:r>
                        <a:rPr lang="en-ZA" sz="2400" b="1" dirty="0">
                          <a:latin typeface="Arial" panose="020B0604020202020204" pitchFamily="34" charset="0"/>
                          <a:cs typeface="Arial" panose="020B0604020202020204" pitchFamily="34" charset="0"/>
                        </a:rPr>
                        <a:t>2</a:t>
                      </a:r>
                    </a:p>
                  </a:txBody>
                  <a:tcPr/>
                </a:tc>
                <a:tc>
                  <a:txBody>
                    <a:bodyPr/>
                    <a:lstStyle/>
                    <a:p>
                      <a:pPr algn="ctr"/>
                      <a:r>
                        <a:rPr lang="en-ZA" sz="2400" b="1" dirty="0">
                          <a:latin typeface="Arial" panose="020B0604020202020204" pitchFamily="34" charset="0"/>
                          <a:cs typeface="Arial" panose="020B0604020202020204" pitchFamily="34" charset="0"/>
                        </a:rPr>
                        <a:t>2  KPIs</a:t>
                      </a:r>
                    </a:p>
                  </a:txBody>
                  <a:tcPr/>
                </a:tc>
                <a:extLst>
                  <a:ext uri="{0D108BD9-81ED-4DB2-BD59-A6C34878D82A}">
                    <a16:rowId xmlns:a16="http://schemas.microsoft.com/office/drawing/2014/main" val="4039775127"/>
                  </a:ext>
                </a:extLst>
              </a:tr>
              <a:tr h="703854">
                <a:tc vMerge="1">
                  <a:txBody>
                    <a:bodyPr/>
                    <a:lstStyle/>
                    <a:p>
                      <a:endParaRPr lang="en-ZA" dirty="0">
                        <a:latin typeface="Arial" panose="020B0604020202020204" pitchFamily="34" charset="0"/>
                        <a:cs typeface="Arial" panose="020B0604020202020204" pitchFamily="34" charset="0"/>
                      </a:endParaRPr>
                    </a:p>
                  </a:txBody>
                  <a:tcPr/>
                </a:tc>
                <a:tc>
                  <a:txBody>
                    <a:bodyPr/>
                    <a:lstStyle/>
                    <a:p>
                      <a:pPr algn="ctr"/>
                      <a:r>
                        <a:rPr lang="en-ZA" sz="2400" b="1" dirty="0">
                          <a:latin typeface="Arial" panose="020B0604020202020204" pitchFamily="34" charset="0"/>
                          <a:cs typeface="Arial" panose="020B0604020202020204" pitchFamily="34" charset="0"/>
                        </a:rPr>
                        <a:t>3</a:t>
                      </a:r>
                    </a:p>
                  </a:txBody>
                  <a:tcPr/>
                </a:tc>
                <a:tc>
                  <a:txBody>
                    <a:bodyPr/>
                    <a:lstStyle/>
                    <a:p>
                      <a:pPr algn="ctr"/>
                      <a:r>
                        <a:rPr lang="en-ZA" sz="2400" b="1" dirty="0">
                          <a:latin typeface="Arial" panose="020B0604020202020204" pitchFamily="34" charset="0"/>
                          <a:cs typeface="Arial" panose="020B0604020202020204" pitchFamily="34" charset="0"/>
                        </a:rPr>
                        <a:t>8 KPIs</a:t>
                      </a:r>
                    </a:p>
                  </a:txBody>
                  <a:tcPr/>
                </a:tc>
                <a:extLst>
                  <a:ext uri="{0D108BD9-81ED-4DB2-BD59-A6C34878D82A}">
                    <a16:rowId xmlns:a16="http://schemas.microsoft.com/office/drawing/2014/main" val="1778038913"/>
                  </a:ext>
                </a:extLst>
              </a:tr>
            </a:tbl>
          </a:graphicData>
        </a:graphic>
      </p:graphicFrame>
      <p:sp>
        <p:nvSpPr>
          <p:cNvPr id="4" name="Slide Number Placeholder 3"/>
          <p:cNvSpPr>
            <a:spLocks noGrp="1"/>
          </p:cNvSpPr>
          <p:nvPr>
            <p:ph type="sldNum" sz="quarter" idx="12"/>
          </p:nvPr>
        </p:nvSpPr>
        <p:spPr/>
        <p:txBody>
          <a:bodyPr/>
          <a:lstStyle/>
          <a:p>
            <a:fld id="{6BEAD508-187F-9C41-8168-FD791BBC9830}" type="slidenum">
              <a:rPr lang="en-US" smtClean="0"/>
              <a:pPr/>
              <a:t>47</a:t>
            </a:fld>
            <a:endParaRPr lang="en-US" dirty="0"/>
          </a:p>
        </p:txBody>
      </p:sp>
    </p:spTree>
    <p:extLst>
      <p:ext uri="{BB962C8B-B14F-4D97-AF65-F5344CB8AC3E}">
        <p14:creationId xmlns:p14="http://schemas.microsoft.com/office/powerpoint/2010/main" val="3950736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857" y="170234"/>
            <a:ext cx="7263493" cy="702603"/>
          </a:xfrm>
        </p:spPr>
        <p:txBody>
          <a:bodyPr>
            <a:noAutofit/>
          </a:bodyPr>
          <a:lstStyle/>
          <a:p>
            <a:pPr algn="r"/>
            <a:r>
              <a:rPr lang="en-ZA" sz="3600" b="1" dirty="0"/>
              <a:t>Key performance indicators (3)</a:t>
            </a:r>
          </a:p>
        </p:txBody>
      </p:sp>
      <p:graphicFrame>
        <p:nvGraphicFramePr>
          <p:cNvPr id="5" name="Content Placeholder 4"/>
          <p:cNvGraphicFramePr>
            <a:graphicFrameLocks noGrp="1"/>
          </p:cNvGraphicFramePr>
          <p:nvPr>
            <p:ph idx="1"/>
            <p:extLst/>
          </p:nvPr>
        </p:nvGraphicFramePr>
        <p:xfrm>
          <a:off x="0" y="1028700"/>
          <a:ext cx="9144000" cy="365160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376710701"/>
                    </a:ext>
                  </a:extLst>
                </a:gridCol>
                <a:gridCol w="3241964">
                  <a:extLst>
                    <a:ext uri="{9D8B030D-6E8A-4147-A177-3AD203B41FA5}">
                      <a16:colId xmlns:a16="http://schemas.microsoft.com/office/drawing/2014/main" val="3616715499"/>
                    </a:ext>
                  </a:extLst>
                </a:gridCol>
                <a:gridCol w="3311236">
                  <a:extLst>
                    <a:ext uri="{9D8B030D-6E8A-4147-A177-3AD203B41FA5}">
                      <a16:colId xmlns:a16="http://schemas.microsoft.com/office/drawing/2014/main" val="1928247588"/>
                    </a:ext>
                  </a:extLst>
                </a:gridCol>
              </a:tblGrid>
              <a:tr h="379996">
                <a:tc>
                  <a:txBody>
                    <a:bodyPr/>
                    <a:lstStyle/>
                    <a:p>
                      <a:pPr algn="ctr"/>
                      <a:r>
                        <a:rPr lang="en-ZA" dirty="0">
                          <a:latin typeface="Arial" panose="020B0604020202020204" pitchFamily="34" charset="0"/>
                          <a:cs typeface="Arial" panose="020B0604020202020204" pitchFamily="34" charset="0"/>
                        </a:rPr>
                        <a:t>Programme</a:t>
                      </a:r>
                    </a:p>
                  </a:txBody>
                  <a:tcPr/>
                </a:tc>
                <a:tc>
                  <a:txBody>
                    <a:bodyPr/>
                    <a:lstStyle/>
                    <a:p>
                      <a:pPr algn="ctr"/>
                      <a:r>
                        <a:rPr lang="en-ZA" dirty="0">
                          <a:latin typeface="Arial" panose="020B0604020202020204" pitchFamily="34" charset="0"/>
                          <a:cs typeface="Arial" panose="020B0604020202020204" pitchFamily="34" charset="0"/>
                        </a:rPr>
                        <a:t>Outcomes</a:t>
                      </a:r>
                    </a:p>
                  </a:txBody>
                  <a:tcPr/>
                </a:tc>
                <a:tc>
                  <a:txBody>
                    <a:bodyPr/>
                    <a:lstStyle/>
                    <a:p>
                      <a:pPr algn="ctr"/>
                      <a:r>
                        <a:rPr lang="en-ZA" dirty="0">
                          <a:latin typeface="Arial" panose="020B0604020202020204" pitchFamily="34" charset="0"/>
                          <a:cs typeface="Arial" panose="020B0604020202020204" pitchFamily="34" charset="0"/>
                        </a:rPr>
                        <a:t>Number of Indicators</a:t>
                      </a:r>
                    </a:p>
                  </a:txBody>
                  <a:tcPr/>
                </a:tc>
                <a:extLst>
                  <a:ext uri="{0D108BD9-81ED-4DB2-BD59-A6C34878D82A}">
                    <a16:rowId xmlns:a16="http://schemas.microsoft.com/office/drawing/2014/main" val="3011957488"/>
                  </a:ext>
                </a:extLst>
              </a:tr>
              <a:tr h="654322">
                <a:tc rowSpan="5">
                  <a:txBody>
                    <a:bodyPr/>
                    <a:lstStyle/>
                    <a:p>
                      <a:pPr algn="ctr"/>
                      <a:r>
                        <a:rPr lang="en-ZA" sz="2400" b="1" dirty="0">
                          <a:latin typeface="Arial" panose="020B0604020202020204" pitchFamily="34" charset="0"/>
                          <a:cs typeface="Arial" panose="020B0604020202020204" pitchFamily="34" charset="0"/>
                        </a:rPr>
                        <a:t>Programme: 5</a:t>
                      </a:r>
                    </a:p>
                    <a:p>
                      <a:pPr algn="ctr"/>
                      <a:endParaRPr lang="en-ZA" sz="2400" b="1" dirty="0">
                        <a:latin typeface="Arial" panose="020B0604020202020204" pitchFamily="34" charset="0"/>
                        <a:cs typeface="Arial" panose="020B0604020202020204" pitchFamily="34" charset="0"/>
                      </a:endParaRPr>
                    </a:p>
                    <a:p>
                      <a:pPr algn="ctr"/>
                      <a:r>
                        <a:rPr lang="en-ZA" sz="2400" b="1" dirty="0">
                          <a:latin typeface="Arial" panose="020B0604020202020204" pitchFamily="34" charset="0"/>
                          <a:cs typeface="Arial" panose="020B0604020202020204" pitchFamily="34" charset="0"/>
                        </a:rPr>
                        <a:t>= </a:t>
                      </a:r>
                    </a:p>
                    <a:p>
                      <a:pPr algn="ctr"/>
                      <a:endParaRPr lang="en-ZA" sz="2400" b="1" dirty="0">
                        <a:latin typeface="Arial" panose="020B0604020202020204" pitchFamily="34" charset="0"/>
                        <a:cs typeface="Arial" panose="020B0604020202020204" pitchFamily="34" charset="0"/>
                      </a:endParaRPr>
                    </a:p>
                    <a:p>
                      <a:pPr algn="ctr"/>
                      <a:r>
                        <a:rPr lang="en-ZA" sz="2400" b="1" dirty="0">
                          <a:latin typeface="Arial" panose="020B0604020202020204" pitchFamily="34" charset="0"/>
                          <a:cs typeface="Arial" panose="020B0604020202020204" pitchFamily="34" charset="0"/>
                        </a:rPr>
                        <a:t>10 KPIs</a:t>
                      </a:r>
                    </a:p>
                  </a:txBody>
                  <a:tcPr/>
                </a:tc>
                <a:tc>
                  <a:txBody>
                    <a:bodyPr/>
                    <a:lstStyle/>
                    <a:p>
                      <a:pPr algn="ctr"/>
                      <a:r>
                        <a:rPr lang="en-ZA" sz="2400" b="1" dirty="0">
                          <a:latin typeface="Arial" panose="020B0604020202020204" pitchFamily="34" charset="0"/>
                          <a:cs typeface="Arial" panose="020B0604020202020204" pitchFamily="34" charset="0"/>
                        </a:rPr>
                        <a:t>2</a:t>
                      </a:r>
                    </a:p>
                  </a:txBody>
                  <a:tcPr/>
                </a:tc>
                <a:tc>
                  <a:txBody>
                    <a:bodyPr/>
                    <a:lstStyle/>
                    <a:p>
                      <a:pPr algn="ctr"/>
                      <a:r>
                        <a:rPr lang="en-ZA" sz="2400" b="1" dirty="0">
                          <a:latin typeface="Arial" panose="020B0604020202020204" pitchFamily="34" charset="0"/>
                          <a:cs typeface="Arial" panose="020B0604020202020204" pitchFamily="34" charset="0"/>
                        </a:rPr>
                        <a:t>1 KPI</a:t>
                      </a:r>
                    </a:p>
                  </a:txBody>
                  <a:tcPr/>
                </a:tc>
                <a:extLst>
                  <a:ext uri="{0D108BD9-81ED-4DB2-BD59-A6C34878D82A}">
                    <a16:rowId xmlns:a16="http://schemas.microsoft.com/office/drawing/2014/main" val="3972825290"/>
                  </a:ext>
                </a:extLst>
              </a:tr>
              <a:tr h="654322">
                <a:tc vMerge="1">
                  <a:txBody>
                    <a:bodyPr/>
                    <a:lstStyle/>
                    <a:p>
                      <a:endParaRPr lang="en-ZA" dirty="0">
                        <a:latin typeface="Arial" panose="020B0604020202020204" pitchFamily="34" charset="0"/>
                        <a:cs typeface="Arial" panose="020B0604020202020204" pitchFamily="34" charset="0"/>
                      </a:endParaRPr>
                    </a:p>
                  </a:txBody>
                  <a:tcPr/>
                </a:tc>
                <a:tc>
                  <a:txBody>
                    <a:bodyPr/>
                    <a:lstStyle/>
                    <a:p>
                      <a:pPr algn="ctr"/>
                      <a:r>
                        <a:rPr lang="en-ZA" sz="2400" b="1" dirty="0">
                          <a:latin typeface="Arial" panose="020B0604020202020204" pitchFamily="34" charset="0"/>
                          <a:cs typeface="Arial" panose="020B0604020202020204" pitchFamily="34" charset="0"/>
                        </a:rPr>
                        <a:t>3</a:t>
                      </a:r>
                    </a:p>
                  </a:txBody>
                  <a:tcPr/>
                </a:tc>
                <a:tc>
                  <a:txBody>
                    <a:bodyPr/>
                    <a:lstStyle/>
                    <a:p>
                      <a:pPr algn="ctr"/>
                      <a:r>
                        <a:rPr lang="en-ZA" sz="2400" b="1" dirty="0">
                          <a:latin typeface="Arial" panose="020B0604020202020204" pitchFamily="34" charset="0"/>
                          <a:cs typeface="Arial" panose="020B0604020202020204" pitchFamily="34" charset="0"/>
                        </a:rPr>
                        <a:t>2 KPIs</a:t>
                      </a:r>
                    </a:p>
                  </a:txBody>
                  <a:tcPr/>
                </a:tc>
                <a:extLst>
                  <a:ext uri="{0D108BD9-81ED-4DB2-BD59-A6C34878D82A}">
                    <a16:rowId xmlns:a16="http://schemas.microsoft.com/office/drawing/2014/main" val="872044910"/>
                  </a:ext>
                </a:extLst>
              </a:tr>
              <a:tr h="654322">
                <a:tc vMerge="1">
                  <a:txBody>
                    <a:bodyPr/>
                    <a:lstStyle/>
                    <a:p>
                      <a:pPr algn="ctr"/>
                      <a:endParaRPr lang="en-ZA" sz="2400" b="1" dirty="0">
                        <a:latin typeface="Arial" panose="020B0604020202020204" pitchFamily="34" charset="0"/>
                        <a:cs typeface="Arial" panose="020B0604020202020204" pitchFamily="34" charset="0"/>
                      </a:endParaRPr>
                    </a:p>
                  </a:txBody>
                  <a:tcPr/>
                </a:tc>
                <a:tc>
                  <a:txBody>
                    <a:bodyPr/>
                    <a:lstStyle/>
                    <a:p>
                      <a:pPr algn="ctr"/>
                      <a:r>
                        <a:rPr lang="en-ZA" sz="2400" b="1" dirty="0">
                          <a:latin typeface="Arial" panose="020B0604020202020204" pitchFamily="34" charset="0"/>
                          <a:cs typeface="Arial" panose="020B0604020202020204" pitchFamily="34" charset="0"/>
                        </a:rPr>
                        <a:t>4</a:t>
                      </a:r>
                    </a:p>
                  </a:txBody>
                  <a:tcPr/>
                </a:tc>
                <a:tc>
                  <a:txBody>
                    <a:bodyPr/>
                    <a:lstStyle/>
                    <a:p>
                      <a:pPr algn="ctr"/>
                      <a:r>
                        <a:rPr lang="en-ZA" sz="2400" b="1" dirty="0">
                          <a:latin typeface="Arial" panose="020B0604020202020204" pitchFamily="34" charset="0"/>
                          <a:cs typeface="Arial" panose="020B0604020202020204" pitchFamily="34" charset="0"/>
                        </a:rPr>
                        <a:t>1 KPIs</a:t>
                      </a:r>
                    </a:p>
                  </a:txBody>
                  <a:tcPr/>
                </a:tc>
                <a:extLst>
                  <a:ext uri="{0D108BD9-81ED-4DB2-BD59-A6C34878D82A}">
                    <a16:rowId xmlns:a16="http://schemas.microsoft.com/office/drawing/2014/main" val="917328006"/>
                  </a:ext>
                </a:extLst>
              </a:tr>
              <a:tr h="654322">
                <a:tc vMerge="1">
                  <a:txBody>
                    <a:bodyPr/>
                    <a:lstStyle/>
                    <a:p>
                      <a:pPr algn="ctr"/>
                      <a:endParaRPr lang="en-ZA" sz="2400" b="1" dirty="0">
                        <a:latin typeface="Arial" panose="020B0604020202020204" pitchFamily="34" charset="0"/>
                        <a:cs typeface="Arial" panose="020B0604020202020204" pitchFamily="34" charset="0"/>
                      </a:endParaRPr>
                    </a:p>
                  </a:txBody>
                  <a:tcPr/>
                </a:tc>
                <a:tc>
                  <a:txBody>
                    <a:bodyPr/>
                    <a:lstStyle/>
                    <a:p>
                      <a:pPr algn="ctr"/>
                      <a:r>
                        <a:rPr lang="en-ZA" sz="2400" b="1" dirty="0">
                          <a:latin typeface="Arial" panose="020B0604020202020204" pitchFamily="34" charset="0"/>
                          <a:cs typeface="Arial" panose="020B0604020202020204" pitchFamily="34" charset="0"/>
                        </a:rPr>
                        <a:t>5</a:t>
                      </a:r>
                    </a:p>
                  </a:txBody>
                  <a:tcPr/>
                </a:tc>
                <a:tc>
                  <a:txBody>
                    <a:bodyPr/>
                    <a:lstStyle/>
                    <a:p>
                      <a:pPr algn="ctr"/>
                      <a:r>
                        <a:rPr lang="en-ZA" sz="2400" b="1" dirty="0">
                          <a:latin typeface="Arial" panose="020B0604020202020204" pitchFamily="34" charset="0"/>
                          <a:cs typeface="Arial" panose="020B0604020202020204" pitchFamily="34" charset="0"/>
                        </a:rPr>
                        <a:t>4 KPIs</a:t>
                      </a:r>
                    </a:p>
                  </a:txBody>
                  <a:tcPr/>
                </a:tc>
                <a:extLst>
                  <a:ext uri="{0D108BD9-81ED-4DB2-BD59-A6C34878D82A}">
                    <a16:rowId xmlns:a16="http://schemas.microsoft.com/office/drawing/2014/main" val="397910146"/>
                  </a:ext>
                </a:extLst>
              </a:tr>
              <a:tr h="654322">
                <a:tc vMerge="1">
                  <a:txBody>
                    <a:bodyPr/>
                    <a:lstStyle/>
                    <a:p>
                      <a:pPr algn="ctr"/>
                      <a:endParaRPr lang="en-ZA" sz="2400" b="1" dirty="0">
                        <a:latin typeface="Arial" panose="020B0604020202020204" pitchFamily="34" charset="0"/>
                        <a:cs typeface="Arial" panose="020B0604020202020204" pitchFamily="34" charset="0"/>
                      </a:endParaRPr>
                    </a:p>
                  </a:txBody>
                  <a:tcPr/>
                </a:tc>
                <a:tc>
                  <a:txBody>
                    <a:bodyPr/>
                    <a:lstStyle/>
                    <a:p>
                      <a:pPr algn="ctr"/>
                      <a:r>
                        <a:rPr lang="en-ZA" sz="2400" b="1" dirty="0">
                          <a:latin typeface="Arial" panose="020B0604020202020204" pitchFamily="34" charset="0"/>
                          <a:cs typeface="Arial" panose="020B0604020202020204" pitchFamily="34" charset="0"/>
                        </a:rPr>
                        <a:t>6</a:t>
                      </a:r>
                    </a:p>
                  </a:txBody>
                  <a:tcPr/>
                </a:tc>
                <a:tc>
                  <a:txBody>
                    <a:bodyPr/>
                    <a:lstStyle/>
                    <a:p>
                      <a:pPr algn="ctr"/>
                      <a:r>
                        <a:rPr lang="en-ZA" sz="2400" b="1" dirty="0">
                          <a:latin typeface="Arial" panose="020B0604020202020204" pitchFamily="34" charset="0"/>
                          <a:cs typeface="Arial" panose="020B0604020202020204" pitchFamily="34" charset="0"/>
                        </a:rPr>
                        <a:t>2 KPIs</a:t>
                      </a:r>
                    </a:p>
                  </a:txBody>
                  <a:tcPr/>
                </a:tc>
                <a:extLst>
                  <a:ext uri="{0D108BD9-81ED-4DB2-BD59-A6C34878D82A}">
                    <a16:rowId xmlns:a16="http://schemas.microsoft.com/office/drawing/2014/main" val="3372723240"/>
                  </a:ext>
                </a:extLst>
              </a:tr>
            </a:tbl>
          </a:graphicData>
        </a:graphic>
      </p:graphicFrame>
      <p:sp>
        <p:nvSpPr>
          <p:cNvPr id="4" name="Slide Number Placeholder 3"/>
          <p:cNvSpPr>
            <a:spLocks noGrp="1"/>
          </p:cNvSpPr>
          <p:nvPr>
            <p:ph type="sldNum" sz="quarter" idx="12"/>
          </p:nvPr>
        </p:nvSpPr>
        <p:spPr/>
        <p:txBody>
          <a:bodyPr/>
          <a:lstStyle/>
          <a:p>
            <a:fld id="{6BEAD508-187F-9C41-8168-FD791BBC9830}" type="slidenum">
              <a:rPr lang="en-US" smtClean="0"/>
              <a:pPr/>
              <a:t>48</a:t>
            </a:fld>
            <a:endParaRPr lang="en-US" dirty="0"/>
          </a:p>
        </p:txBody>
      </p:sp>
    </p:spTree>
    <p:extLst>
      <p:ext uri="{BB962C8B-B14F-4D97-AF65-F5344CB8AC3E}">
        <p14:creationId xmlns:p14="http://schemas.microsoft.com/office/powerpoint/2010/main" val="2947744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D117-8337-470D-83B5-B25C99D4AE6C}"/>
              </a:ext>
            </a:extLst>
          </p:cNvPr>
          <p:cNvSpPr>
            <a:spLocks noGrp="1"/>
          </p:cNvSpPr>
          <p:nvPr>
            <p:ph type="title"/>
          </p:nvPr>
        </p:nvSpPr>
        <p:spPr>
          <a:xfrm>
            <a:off x="628649" y="183726"/>
            <a:ext cx="7571453" cy="456685"/>
          </a:xfrm>
        </p:spPr>
        <p:txBody>
          <a:bodyPr>
            <a:noAutofit/>
          </a:bodyPr>
          <a:lstStyle/>
          <a:p>
            <a:pPr algn="r"/>
            <a:r>
              <a:rPr lang="en-ZA" sz="3600" b="1" dirty="0"/>
              <a:t>STI in the NDP</a:t>
            </a:r>
          </a:p>
        </p:txBody>
      </p:sp>
      <p:sp>
        <p:nvSpPr>
          <p:cNvPr id="4" name="Slide Number Placeholder 3">
            <a:extLst>
              <a:ext uri="{FF2B5EF4-FFF2-40B4-BE49-F238E27FC236}">
                <a16:creationId xmlns:a16="http://schemas.microsoft.com/office/drawing/2014/main" id="{11391452-3D10-734D-B2CD-EEF84AE32956}"/>
              </a:ext>
            </a:extLst>
          </p:cNvPr>
          <p:cNvSpPr>
            <a:spLocks noGrp="1"/>
          </p:cNvSpPr>
          <p:nvPr>
            <p:ph type="sldNum" sz="quarter" idx="12"/>
          </p:nvPr>
        </p:nvSpPr>
        <p:spPr>
          <a:xfrm>
            <a:off x="6284403" y="6428992"/>
            <a:ext cx="2743200" cy="365125"/>
          </a:xfrm>
        </p:spPr>
        <p:txBody>
          <a:bodyPr/>
          <a:lstStyle/>
          <a:p>
            <a:fld id="{6BEAD508-187F-9C41-8168-FD791BBC9830}" type="slidenum">
              <a:rPr lang="en-US" smtClean="0">
                <a:solidFill>
                  <a:schemeClr val="tx1"/>
                </a:solidFill>
              </a:rPr>
              <a:pPr/>
              <a:t>4</a:t>
            </a:fld>
            <a:endParaRPr lang="en-US" dirty="0">
              <a:solidFill>
                <a:schemeClr val="tx1"/>
              </a:solidFill>
            </a:endParaRPr>
          </a:p>
        </p:txBody>
      </p:sp>
      <p:graphicFrame>
        <p:nvGraphicFramePr>
          <p:cNvPr id="5" name="Content Placeholder 5">
            <a:extLst>
              <a:ext uri="{FF2B5EF4-FFF2-40B4-BE49-F238E27FC236}">
                <a16:creationId xmlns:a16="http://schemas.microsoft.com/office/drawing/2014/main" id="{84DBCC46-54D7-44FC-A547-217B809EF820}"/>
              </a:ext>
            </a:extLst>
          </p:cNvPr>
          <p:cNvGraphicFramePr>
            <a:graphicFrameLocks/>
          </p:cNvGraphicFramePr>
          <p:nvPr>
            <p:extLst>
              <p:ext uri="{D42A27DB-BD31-4B8C-83A1-F6EECF244321}">
                <p14:modId xmlns:p14="http://schemas.microsoft.com/office/powerpoint/2010/main" val="2510114478"/>
              </p:ext>
            </p:extLst>
          </p:nvPr>
        </p:nvGraphicFramePr>
        <p:xfrm>
          <a:off x="170833" y="1118146"/>
          <a:ext cx="8664681" cy="5601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0292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34897"/>
            <a:ext cx="7883237" cy="456685"/>
          </a:xfrm>
        </p:spPr>
        <p:txBody>
          <a:bodyPr>
            <a:noAutofit/>
          </a:bodyPr>
          <a:lstStyle/>
          <a:p>
            <a:pPr algn="r"/>
            <a:r>
              <a:rPr lang="en-US" sz="2000" b="1" dirty="0"/>
              <a:t>	</a:t>
            </a:r>
            <a:r>
              <a:rPr lang="en-US" sz="3600" b="1" dirty="0"/>
              <a:t>2020 MTEF ALLOCATIONS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2510071"/>
              </p:ext>
            </p:extLst>
          </p:nvPr>
        </p:nvGraphicFramePr>
        <p:xfrm>
          <a:off x="249381" y="1066799"/>
          <a:ext cx="8562110" cy="5624947"/>
        </p:xfrm>
        <a:graphic>
          <a:graphicData uri="http://schemas.openxmlformats.org/drawingml/2006/table">
            <a:tbl>
              <a:tblPr firstRow="1" bandRow="1">
                <a:tableStyleId>{5C22544A-7EE6-4342-B048-85BDC9FD1C3A}</a:tableStyleId>
              </a:tblPr>
              <a:tblGrid>
                <a:gridCol w="4234883">
                  <a:extLst>
                    <a:ext uri="{9D8B030D-6E8A-4147-A177-3AD203B41FA5}">
                      <a16:colId xmlns:a16="http://schemas.microsoft.com/office/drawing/2014/main" val="646386280"/>
                    </a:ext>
                  </a:extLst>
                </a:gridCol>
                <a:gridCol w="1535235">
                  <a:extLst>
                    <a:ext uri="{9D8B030D-6E8A-4147-A177-3AD203B41FA5}">
                      <a16:colId xmlns:a16="http://schemas.microsoft.com/office/drawing/2014/main" val="2088671224"/>
                    </a:ext>
                  </a:extLst>
                </a:gridCol>
                <a:gridCol w="1431347">
                  <a:extLst>
                    <a:ext uri="{9D8B030D-6E8A-4147-A177-3AD203B41FA5}">
                      <a16:colId xmlns:a16="http://schemas.microsoft.com/office/drawing/2014/main" val="429201294"/>
                    </a:ext>
                  </a:extLst>
                </a:gridCol>
                <a:gridCol w="1360645">
                  <a:extLst>
                    <a:ext uri="{9D8B030D-6E8A-4147-A177-3AD203B41FA5}">
                      <a16:colId xmlns:a16="http://schemas.microsoft.com/office/drawing/2014/main" val="1584071205"/>
                    </a:ext>
                  </a:extLst>
                </a:gridCol>
              </a:tblGrid>
              <a:tr h="762899">
                <a:tc>
                  <a:txBody>
                    <a:bodyPr/>
                    <a:lstStyle/>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Item</a:t>
                      </a:r>
                    </a:p>
                  </a:txBody>
                  <a:tcPr/>
                </a:tc>
                <a:tc>
                  <a:txBody>
                    <a:bodyPr/>
                    <a:lstStyle/>
                    <a:p>
                      <a:pPr algn="ctr"/>
                      <a:r>
                        <a:rPr lang="en-US" sz="1800" dirty="0">
                          <a:latin typeface="Arial" panose="020B0604020202020204" pitchFamily="34" charset="0"/>
                          <a:cs typeface="Arial" panose="020B0604020202020204" pitchFamily="34" charset="0"/>
                        </a:rPr>
                        <a:t> 2020/21</a:t>
                      </a:r>
                    </a:p>
                    <a:p>
                      <a:pPr algn="ctr"/>
                      <a:r>
                        <a:rPr lang="en-US" sz="1800" dirty="0">
                          <a:latin typeface="Arial" panose="020B0604020202020204" pitchFamily="34" charset="0"/>
                          <a:cs typeface="Arial" panose="020B0604020202020204" pitchFamily="34" charset="0"/>
                        </a:rPr>
                        <a:t>R’000</a:t>
                      </a:r>
                    </a:p>
                  </a:txBody>
                  <a:tcPr/>
                </a:tc>
                <a:tc>
                  <a:txBody>
                    <a:bodyPr/>
                    <a:lstStyle/>
                    <a:p>
                      <a:r>
                        <a:rPr lang="en-US" sz="1800" dirty="0">
                          <a:latin typeface="Arial" panose="020B0604020202020204" pitchFamily="34" charset="0"/>
                          <a:cs typeface="Arial" panose="020B0604020202020204" pitchFamily="34" charset="0"/>
                        </a:rPr>
                        <a:t>2021/22</a:t>
                      </a:r>
                    </a:p>
                    <a:p>
                      <a:r>
                        <a:rPr lang="en-US" sz="1800" dirty="0">
                          <a:latin typeface="Arial" panose="020B0604020202020204" pitchFamily="34" charset="0"/>
                          <a:cs typeface="Arial" panose="020B0604020202020204" pitchFamily="34" charset="0"/>
                        </a:rPr>
                        <a:t>R’000</a:t>
                      </a:r>
                    </a:p>
                  </a:txBody>
                  <a:tcPr/>
                </a:tc>
                <a:tc>
                  <a:txBody>
                    <a:bodyPr/>
                    <a:lstStyle/>
                    <a:p>
                      <a:r>
                        <a:rPr lang="en-US" sz="1800" dirty="0">
                          <a:latin typeface="Arial" panose="020B0604020202020204" pitchFamily="34" charset="0"/>
                          <a:cs typeface="Arial" panose="020B0604020202020204" pitchFamily="34" charset="0"/>
                        </a:rPr>
                        <a:t>2022/23</a:t>
                      </a:r>
                    </a:p>
                    <a:p>
                      <a:r>
                        <a:rPr lang="en-US" sz="1800" dirty="0">
                          <a:latin typeface="Arial" panose="020B0604020202020204" pitchFamily="34" charset="0"/>
                          <a:cs typeface="Arial" panose="020B0604020202020204" pitchFamily="34" charset="0"/>
                        </a:rPr>
                        <a:t>R’000</a:t>
                      </a:r>
                    </a:p>
                  </a:txBody>
                  <a:tcPr/>
                </a:tc>
                <a:extLst>
                  <a:ext uri="{0D108BD9-81ED-4DB2-BD59-A6C34878D82A}">
                    <a16:rowId xmlns:a16="http://schemas.microsoft.com/office/drawing/2014/main" val="2653407607"/>
                  </a:ext>
                </a:extLst>
              </a:tr>
              <a:tr h="435943">
                <a:tc>
                  <a:txBody>
                    <a:bodyPr/>
                    <a:lstStyle/>
                    <a:p>
                      <a:r>
                        <a:rPr lang="en-US" sz="1600" dirty="0">
                          <a:latin typeface="Arial" panose="020B0604020202020204" pitchFamily="34" charset="0"/>
                          <a:cs typeface="Arial" panose="020B0604020202020204" pitchFamily="34" charset="0"/>
                        </a:rPr>
                        <a:t>Indicative Baseline</a:t>
                      </a:r>
                      <a:r>
                        <a:rPr lang="en-US" sz="1600" baseline="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8</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646</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242</a:t>
                      </a:r>
                    </a:p>
                  </a:txBody>
                  <a:tcPr/>
                </a:tc>
                <a:tc>
                  <a:txBody>
                    <a:bodyPr/>
                    <a:lstStyle/>
                    <a:p>
                      <a:pPr algn="ctr"/>
                      <a:r>
                        <a:rPr lang="en-US" sz="1600" dirty="0">
                          <a:latin typeface="Arial" panose="020B0604020202020204" pitchFamily="34" charset="0"/>
                          <a:cs typeface="Arial" panose="020B0604020202020204" pitchFamily="34" charset="0"/>
                        </a:rPr>
                        <a:t>8</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927</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225</a:t>
                      </a:r>
                    </a:p>
                  </a:txBody>
                  <a:tcPr/>
                </a:tc>
                <a:tc>
                  <a:txBody>
                    <a:bodyPr/>
                    <a:lstStyle/>
                    <a:p>
                      <a:pPr algn="ctr"/>
                      <a:r>
                        <a:rPr lang="en-US" sz="1600" dirty="0">
                          <a:latin typeface="Arial" panose="020B0604020202020204" pitchFamily="34" charset="0"/>
                          <a:cs typeface="Arial" panose="020B0604020202020204" pitchFamily="34" charset="0"/>
                        </a:rPr>
                        <a:t>9</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259</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146</a:t>
                      </a:r>
                    </a:p>
                  </a:txBody>
                  <a:tcPr/>
                </a:tc>
                <a:extLst>
                  <a:ext uri="{0D108BD9-81ED-4DB2-BD59-A6C34878D82A}">
                    <a16:rowId xmlns:a16="http://schemas.microsoft.com/office/drawing/2014/main" val="3846833664"/>
                  </a:ext>
                </a:extLst>
              </a:tr>
              <a:tr h="435943">
                <a:tc>
                  <a:txBody>
                    <a:bodyPr/>
                    <a:lstStyle/>
                    <a:p>
                      <a:r>
                        <a:rPr lang="en-US" sz="1600" dirty="0">
                          <a:latin typeface="Arial" panose="020B0604020202020204" pitchFamily="34" charset="0"/>
                          <a:cs typeface="Arial" panose="020B0604020202020204" pitchFamily="34" charset="0"/>
                        </a:rPr>
                        <a:t>Baseline reduction </a:t>
                      </a:r>
                    </a:p>
                  </a:txBody>
                  <a:tcPr/>
                </a:tc>
                <a:tc>
                  <a:txBody>
                    <a:bodyPr/>
                    <a:lstStyle/>
                    <a:p>
                      <a:pPr algn="ctr"/>
                      <a:r>
                        <a:rPr lang="en-US" sz="1600" dirty="0">
                          <a:solidFill>
                            <a:srgbClr val="FF0000"/>
                          </a:solidFill>
                          <a:latin typeface="Arial" panose="020B0604020202020204" pitchFamily="34" charset="0"/>
                          <a:cs typeface="Arial" panose="020B0604020202020204" pitchFamily="34" charset="0"/>
                        </a:rPr>
                        <a:t>(139</a:t>
                      </a:r>
                      <a:r>
                        <a:rPr lang="en-US" sz="1600" baseline="0" dirty="0">
                          <a:solidFill>
                            <a:srgbClr val="FF0000"/>
                          </a:solidFill>
                          <a:latin typeface="Arial" panose="020B0604020202020204" pitchFamily="34" charset="0"/>
                          <a:cs typeface="Arial" panose="020B0604020202020204" pitchFamily="34" charset="0"/>
                        </a:rPr>
                        <a:t> </a:t>
                      </a:r>
                      <a:r>
                        <a:rPr lang="en-US" sz="1600" dirty="0">
                          <a:solidFill>
                            <a:srgbClr val="FF0000"/>
                          </a:solidFill>
                          <a:latin typeface="Arial" panose="020B0604020202020204" pitchFamily="34" charset="0"/>
                          <a:cs typeface="Arial" panose="020B0604020202020204" pitchFamily="34" charset="0"/>
                        </a:rPr>
                        <a:t>849)</a:t>
                      </a:r>
                    </a:p>
                  </a:txBody>
                  <a:tcPr/>
                </a:tc>
                <a:tc>
                  <a:txBody>
                    <a:bodyPr/>
                    <a:lstStyle/>
                    <a:p>
                      <a:pPr algn="ctr"/>
                      <a:r>
                        <a:rPr lang="en-US" sz="1600" dirty="0">
                          <a:solidFill>
                            <a:srgbClr val="FF0000"/>
                          </a:solidFill>
                          <a:latin typeface="Arial" panose="020B0604020202020204" pitchFamily="34" charset="0"/>
                          <a:cs typeface="Arial" panose="020B0604020202020204" pitchFamily="34" charset="0"/>
                        </a:rPr>
                        <a:t>(158</a:t>
                      </a:r>
                      <a:r>
                        <a:rPr lang="en-US" sz="1600" baseline="0" dirty="0">
                          <a:solidFill>
                            <a:srgbClr val="FF0000"/>
                          </a:solidFill>
                          <a:latin typeface="Arial" panose="020B0604020202020204" pitchFamily="34" charset="0"/>
                          <a:cs typeface="Arial" panose="020B0604020202020204" pitchFamily="34" charset="0"/>
                        </a:rPr>
                        <a:t> </a:t>
                      </a:r>
                      <a:r>
                        <a:rPr lang="en-US" sz="1600" dirty="0">
                          <a:solidFill>
                            <a:srgbClr val="FF0000"/>
                          </a:solidFill>
                          <a:latin typeface="Arial" panose="020B0604020202020204" pitchFamily="34" charset="0"/>
                          <a:cs typeface="Arial" panose="020B0604020202020204" pitchFamily="34" charset="0"/>
                        </a:rPr>
                        <a:t>399)</a:t>
                      </a:r>
                    </a:p>
                  </a:txBody>
                  <a:tcPr/>
                </a:tc>
                <a:tc>
                  <a:txBody>
                    <a:bodyPr/>
                    <a:lstStyle/>
                    <a:p>
                      <a:pPr algn="ctr"/>
                      <a:r>
                        <a:rPr lang="en-US" sz="1600" dirty="0">
                          <a:solidFill>
                            <a:srgbClr val="FF0000"/>
                          </a:solidFill>
                          <a:latin typeface="Arial" panose="020B0604020202020204" pitchFamily="34" charset="0"/>
                          <a:cs typeface="Arial" panose="020B0604020202020204" pitchFamily="34" charset="0"/>
                        </a:rPr>
                        <a:t>(162</a:t>
                      </a:r>
                      <a:r>
                        <a:rPr lang="en-US" sz="1600" baseline="0" dirty="0">
                          <a:solidFill>
                            <a:srgbClr val="FF0000"/>
                          </a:solidFill>
                          <a:latin typeface="Arial" panose="020B0604020202020204" pitchFamily="34" charset="0"/>
                          <a:cs typeface="Arial" panose="020B0604020202020204" pitchFamily="34" charset="0"/>
                        </a:rPr>
                        <a:t> </a:t>
                      </a:r>
                      <a:r>
                        <a:rPr lang="en-US" sz="1600" dirty="0">
                          <a:solidFill>
                            <a:srgbClr val="FF0000"/>
                          </a:solidFill>
                          <a:latin typeface="Arial" panose="020B0604020202020204" pitchFamily="34" charset="0"/>
                          <a:cs typeface="Arial" panose="020B0604020202020204" pitchFamily="34" charset="0"/>
                        </a:rPr>
                        <a:t>629)</a:t>
                      </a:r>
                    </a:p>
                  </a:txBody>
                  <a:tcPr/>
                </a:tc>
                <a:extLst>
                  <a:ext uri="{0D108BD9-81ED-4DB2-BD59-A6C34878D82A}">
                    <a16:rowId xmlns:a16="http://schemas.microsoft.com/office/drawing/2014/main" val="1213970533"/>
                  </a:ext>
                </a:extLst>
              </a:tr>
              <a:tr h="435943">
                <a:tc>
                  <a:txBody>
                    <a:bodyPr/>
                    <a:lstStyle/>
                    <a:p>
                      <a:r>
                        <a:rPr lang="en-US" sz="1600" b="1" dirty="0">
                          <a:latin typeface="Arial" panose="020B0604020202020204" pitchFamily="34" charset="0"/>
                          <a:cs typeface="Arial" panose="020B0604020202020204" pitchFamily="34" charset="0"/>
                        </a:rPr>
                        <a:t>Baseline increase </a:t>
                      </a:r>
                    </a:p>
                  </a:txBody>
                  <a:tcPr/>
                </a:tc>
                <a:tc>
                  <a:txBody>
                    <a:bodyPr/>
                    <a:lstStyle/>
                    <a:p>
                      <a:pPr algn="ctr"/>
                      <a:r>
                        <a:rPr lang="en-US" sz="1600" b="1" dirty="0">
                          <a:latin typeface="Arial" panose="020B0604020202020204" pitchFamily="34" charset="0"/>
                          <a:cs typeface="Arial" panose="020B0604020202020204" pitchFamily="34" charset="0"/>
                        </a:rPr>
                        <a:t>618</a:t>
                      </a:r>
                      <a:r>
                        <a:rPr lang="en-US" sz="1600" b="1" baseline="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500</a:t>
                      </a:r>
                    </a:p>
                  </a:txBody>
                  <a:tcPr/>
                </a:tc>
                <a:tc>
                  <a:txBody>
                    <a:bodyPr/>
                    <a:lstStyle/>
                    <a:p>
                      <a:pPr algn="ctr"/>
                      <a:r>
                        <a:rPr lang="en-US" sz="1600" b="1" dirty="0">
                          <a:latin typeface="Arial" panose="020B0604020202020204" pitchFamily="34" charset="0"/>
                          <a:cs typeface="Arial" panose="020B0604020202020204" pitchFamily="34" charset="0"/>
                        </a:rPr>
                        <a:t>665</a:t>
                      </a:r>
                      <a:r>
                        <a:rPr lang="en-US" sz="1600" b="1" baseline="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513</a:t>
                      </a:r>
                    </a:p>
                  </a:txBody>
                  <a:tcPr/>
                </a:tc>
                <a:tc>
                  <a:txBody>
                    <a:bodyPr/>
                    <a:lstStyle/>
                    <a:p>
                      <a:pPr algn="ctr"/>
                      <a:r>
                        <a:rPr lang="en-US" sz="1600" b="1" dirty="0">
                          <a:latin typeface="Arial" panose="020B0604020202020204" pitchFamily="34" charset="0"/>
                          <a:cs typeface="Arial" panose="020B0604020202020204" pitchFamily="34" charset="0"/>
                        </a:rPr>
                        <a:t>662</a:t>
                      </a:r>
                      <a:r>
                        <a:rPr lang="en-US" sz="1600" b="1" baseline="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201</a:t>
                      </a:r>
                    </a:p>
                  </a:txBody>
                  <a:tcPr/>
                </a:tc>
                <a:extLst>
                  <a:ext uri="{0D108BD9-81ED-4DB2-BD59-A6C34878D82A}">
                    <a16:rowId xmlns:a16="http://schemas.microsoft.com/office/drawing/2014/main" val="835254250"/>
                  </a:ext>
                </a:extLst>
              </a:tr>
              <a:tr h="435943">
                <a:tc>
                  <a:txBody>
                    <a:bodyPr/>
                    <a:lstStyle/>
                    <a:p>
                      <a:r>
                        <a:rPr lang="en-US" sz="1600" dirty="0">
                          <a:latin typeface="Arial" panose="020B0604020202020204" pitchFamily="34" charset="0"/>
                          <a:cs typeface="Arial" panose="020B0604020202020204" pitchFamily="34" charset="0"/>
                        </a:rPr>
                        <a:t>CSIR: Infrastructure Programme </a:t>
                      </a:r>
                    </a:p>
                  </a:txBody>
                  <a:tcPr/>
                </a:tc>
                <a:tc>
                  <a:txBody>
                    <a:bodyPr/>
                    <a:lstStyle/>
                    <a:p>
                      <a:pPr algn="ctr"/>
                      <a:r>
                        <a:rPr lang="en-US" sz="1600" dirty="0">
                          <a:latin typeface="Arial" panose="020B0604020202020204" pitchFamily="34" charset="0"/>
                          <a:cs typeface="Arial" panose="020B0604020202020204" pitchFamily="34" charset="0"/>
                        </a:rPr>
                        <a:t>57</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000</a:t>
                      </a:r>
                    </a:p>
                  </a:txBody>
                  <a:tcPr/>
                </a:tc>
                <a:tc>
                  <a:txBody>
                    <a:bodyPr/>
                    <a:lstStyle/>
                    <a:p>
                      <a:pPr algn="ctr"/>
                      <a:r>
                        <a:rPr lang="en-US" sz="1600" dirty="0">
                          <a:latin typeface="Arial" panose="020B0604020202020204" pitchFamily="34" charset="0"/>
                          <a:cs typeface="Arial" panose="020B0604020202020204" pitchFamily="34" charset="0"/>
                        </a:rPr>
                        <a:t>62</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000</a:t>
                      </a:r>
                    </a:p>
                  </a:txBody>
                  <a:tcPr/>
                </a:tc>
                <a:tc>
                  <a:txBody>
                    <a:bodyPr/>
                    <a:lstStyle/>
                    <a:p>
                      <a:pPr algn="ctr"/>
                      <a:r>
                        <a:rPr lang="en-US" sz="1600" dirty="0">
                          <a:latin typeface="Arial" panose="020B0604020202020204" pitchFamily="34" charset="0"/>
                          <a:cs typeface="Arial" panose="020B0604020202020204" pitchFamily="34" charset="0"/>
                        </a:rPr>
                        <a:t>66</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000</a:t>
                      </a:r>
                    </a:p>
                  </a:txBody>
                  <a:tcPr/>
                </a:tc>
                <a:extLst>
                  <a:ext uri="{0D108BD9-81ED-4DB2-BD59-A6C34878D82A}">
                    <a16:rowId xmlns:a16="http://schemas.microsoft.com/office/drawing/2014/main" val="65127927"/>
                  </a:ext>
                </a:extLst>
              </a:tr>
              <a:tr h="435943">
                <a:tc>
                  <a:txBody>
                    <a:bodyPr/>
                    <a:lstStyle/>
                    <a:p>
                      <a:r>
                        <a:rPr lang="en-US" sz="1600" dirty="0">
                          <a:latin typeface="Arial" panose="020B0604020202020204" pitchFamily="34" charset="0"/>
                          <a:cs typeface="Arial" panose="020B0604020202020204" pitchFamily="34" charset="0"/>
                        </a:rPr>
                        <a:t>SANSA: Space Science Programme </a:t>
                      </a:r>
                    </a:p>
                  </a:txBody>
                  <a:tcPr/>
                </a:tc>
                <a:tc>
                  <a:txBody>
                    <a:bodyPr/>
                    <a:lstStyle/>
                    <a:p>
                      <a:pPr algn="ctr"/>
                      <a:r>
                        <a:rPr lang="en-US" sz="1600" dirty="0">
                          <a:latin typeface="Arial" panose="020B0604020202020204" pitchFamily="34" charset="0"/>
                          <a:cs typeface="Arial" panose="020B0604020202020204" pitchFamily="34" charset="0"/>
                        </a:rPr>
                        <a:t>34</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000</a:t>
                      </a:r>
                    </a:p>
                  </a:txBody>
                  <a:tcPr/>
                </a:tc>
                <a:tc>
                  <a:txBody>
                    <a:bodyPr/>
                    <a:lstStyle/>
                    <a:p>
                      <a:pPr algn="ctr"/>
                      <a:r>
                        <a:rPr lang="en-US" sz="1600" dirty="0">
                          <a:latin typeface="Arial" panose="020B0604020202020204" pitchFamily="34" charset="0"/>
                          <a:cs typeface="Arial" panose="020B0604020202020204" pitchFamily="34" charset="0"/>
                        </a:rPr>
                        <a:t>47</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000</a:t>
                      </a:r>
                    </a:p>
                  </a:txBody>
                  <a:tcPr/>
                </a:tc>
                <a:tc>
                  <a:txBody>
                    <a:bodyPr/>
                    <a:lstStyle/>
                    <a:p>
                      <a:pPr algn="ctr"/>
                      <a:r>
                        <a:rPr lang="en-US" sz="1600" dirty="0">
                          <a:latin typeface="Arial" panose="020B0604020202020204" pitchFamily="34" charset="0"/>
                          <a:cs typeface="Arial" panose="020B0604020202020204" pitchFamily="34" charset="0"/>
                        </a:rPr>
                        <a:t>19</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000</a:t>
                      </a:r>
                    </a:p>
                  </a:txBody>
                  <a:tcPr/>
                </a:tc>
                <a:extLst>
                  <a:ext uri="{0D108BD9-81ED-4DB2-BD59-A6C34878D82A}">
                    <a16:rowId xmlns:a16="http://schemas.microsoft.com/office/drawing/2014/main" val="3193914705"/>
                  </a:ext>
                </a:extLst>
              </a:tr>
              <a:tr h="435943">
                <a:tc>
                  <a:txBody>
                    <a:bodyPr/>
                    <a:lstStyle/>
                    <a:p>
                      <a:r>
                        <a:rPr lang="en-US" sz="1600" dirty="0">
                          <a:latin typeface="Arial" panose="020B0604020202020204" pitchFamily="34" charset="0"/>
                          <a:cs typeface="Arial" panose="020B0604020202020204" pitchFamily="34" charset="0"/>
                        </a:rPr>
                        <a:t>Sovereign Innovation Fund</a:t>
                      </a:r>
                      <a:r>
                        <a:rPr lang="en-US" sz="1600" baseline="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200 000</a:t>
                      </a:r>
                    </a:p>
                  </a:txBody>
                  <a:tcPr/>
                </a:tc>
                <a:tc>
                  <a:txBody>
                    <a:bodyPr/>
                    <a:lstStyle/>
                    <a:p>
                      <a:pPr algn="ctr"/>
                      <a:r>
                        <a:rPr lang="en-US" sz="1600" dirty="0">
                          <a:latin typeface="Arial" panose="020B0604020202020204" pitchFamily="34" charset="0"/>
                          <a:cs typeface="Arial" panose="020B0604020202020204" pitchFamily="34" charset="0"/>
                        </a:rPr>
                        <a:t>500 000</a:t>
                      </a:r>
                    </a:p>
                  </a:txBody>
                  <a:tcPr/>
                </a:tc>
                <a:tc>
                  <a:txBody>
                    <a:bodyPr/>
                    <a:lstStyle/>
                    <a:p>
                      <a:pPr algn="ctr"/>
                      <a:r>
                        <a:rPr lang="en-US" sz="1600" dirty="0">
                          <a:latin typeface="Arial" panose="020B0604020202020204" pitchFamily="34" charset="0"/>
                          <a:cs typeface="Arial" panose="020B0604020202020204" pitchFamily="34" charset="0"/>
                        </a:rPr>
                        <a:t>500 000</a:t>
                      </a:r>
                    </a:p>
                  </a:txBody>
                  <a:tcPr/>
                </a:tc>
                <a:extLst>
                  <a:ext uri="{0D108BD9-81ED-4DB2-BD59-A6C34878D82A}">
                    <a16:rowId xmlns:a16="http://schemas.microsoft.com/office/drawing/2014/main" val="703465990"/>
                  </a:ext>
                </a:extLst>
              </a:tr>
              <a:tr h="435943">
                <a:tc>
                  <a:txBody>
                    <a:bodyPr/>
                    <a:lstStyle/>
                    <a:p>
                      <a:r>
                        <a:rPr lang="en-US" sz="1600" dirty="0">
                          <a:latin typeface="Arial" panose="020B0604020202020204" pitchFamily="34" charset="0"/>
                          <a:cs typeface="Arial" panose="020B0604020202020204" pitchFamily="34" charset="0"/>
                        </a:rPr>
                        <a:t>Ministry budget shifted from DHET</a:t>
                      </a:r>
                    </a:p>
                  </a:txBody>
                  <a:tcPr/>
                </a:tc>
                <a:tc>
                  <a:txBody>
                    <a:bodyPr/>
                    <a:lstStyle/>
                    <a:p>
                      <a:pPr algn="ctr"/>
                      <a:r>
                        <a:rPr lang="en-US" sz="1600" dirty="0">
                          <a:latin typeface="Arial" panose="020B0604020202020204" pitchFamily="34" charset="0"/>
                          <a:cs typeface="Arial" panose="020B0604020202020204" pitchFamily="34" charset="0"/>
                        </a:rPr>
                        <a:t>23 000</a:t>
                      </a:r>
                    </a:p>
                  </a:txBody>
                  <a:tcPr/>
                </a:tc>
                <a:tc>
                  <a:txBody>
                    <a:bodyPr/>
                    <a:lstStyle/>
                    <a:p>
                      <a:pPr algn="ctr"/>
                      <a:r>
                        <a:rPr lang="en-US" sz="1600" dirty="0">
                          <a:latin typeface="Arial" panose="020B0604020202020204" pitchFamily="34" charset="0"/>
                          <a:cs typeface="Arial" panose="020B0604020202020204" pitchFamily="34" charset="0"/>
                        </a:rPr>
                        <a:t>24 000</a:t>
                      </a:r>
                    </a:p>
                  </a:txBody>
                  <a:tcPr/>
                </a:tc>
                <a:tc>
                  <a:txBody>
                    <a:bodyPr/>
                    <a:lstStyle/>
                    <a:p>
                      <a:pPr algn="ctr"/>
                      <a:r>
                        <a:rPr lang="en-US" sz="1600" dirty="0">
                          <a:latin typeface="Arial" panose="020B0604020202020204" pitchFamily="34" charset="0"/>
                          <a:cs typeface="Arial" panose="020B0604020202020204" pitchFamily="34" charset="0"/>
                        </a:rPr>
                        <a:t>25 000</a:t>
                      </a:r>
                    </a:p>
                  </a:txBody>
                  <a:tcPr/>
                </a:tc>
                <a:extLst>
                  <a:ext uri="{0D108BD9-81ED-4DB2-BD59-A6C34878D82A}">
                    <a16:rowId xmlns:a16="http://schemas.microsoft.com/office/drawing/2014/main" val="416571091"/>
                  </a:ext>
                </a:extLst>
              </a:tr>
              <a:tr h="435943">
                <a:tc>
                  <a:txBody>
                    <a:bodyPr/>
                    <a:lstStyle/>
                    <a:p>
                      <a:r>
                        <a:rPr lang="en-US" sz="1600" b="1" dirty="0">
                          <a:latin typeface="Arial" panose="020B0604020202020204" pitchFamily="34" charset="0"/>
                          <a:cs typeface="Arial" panose="020B0604020202020204" pitchFamily="34" charset="0"/>
                        </a:rPr>
                        <a:t>Revised baseline</a:t>
                      </a:r>
                    </a:p>
                  </a:txBody>
                  <a:tcPr/>
                </a:tc>
                <a:tc>
                  <a:txBody>
                    <a:bodyPr/>
                    <a:lstStyle/>
                    <a:p>
                      <a:pPr algn="l" fontAlgn="b"/>
                      <a:r>
                        <a:rPr lang="en-ZA" sz="1600" b="1" i="0" u="none" strike="noStrike" dirty="0">
                          <a:solidFill>
                            <a:srgbClr val="000000"/>
                          </a:solidFill>
                          <a:effectLst/>
                          <a:latin typeface="Arial" panose="020B0604020202020204" pitchFamily="34" charset="0"/>
                        </a:rPr>
                        <a:t>     8 797 393  </a:t>
                      </a:r>
                    </a:p>
                  </a:txBody>
                  <a:tcPr marL="0" marR="0" marT="0" marB="0" anchor="b"/>
                </a:tc>
                <a:tc>
                  <a:txBody>
                    <a:bodyPr/>
                    <a:lstStyle/>
                    <a:p>
                      <a:pPr algn="l" fontAlgn="b"/>
                      <a:r>
                        <a:rPr lang="en-ZA" sz="1600" b="1" i="0" u="none" strike="noStrike" dirty="0">
                          <a:solidFill>
                            <a:srgbClr val="000000"/>
                          </a:solidFill>
                          <a:effectLst/>
                          <a:latin typeface="Arial" panose="020B0604020202020204" pitchFamily="34" charset="0"/>
                        </a:rPr>
                        <a:t>    9 377 826  </a:t>
                      </a:r>
                    </a:p>
                  </a:txBody>
                  <a:tcPr marL="0" marR="0" marT="0" marB="0" anchor="b"/>
                </a:tc>
                <a:tc>
                  <a:txBody>
                    <a:bodyPr/>
                    <a:lstStyle/>
                    <a:p>
                      <a:pPr algn="l" fontAlgn="b"/>
                      <a:r>
                        <a:rPr lang="en-ZA" sz="1600" b="1" i="0" u="none" strike="noStrike" dirty="0">
                          <a:solidFill>
                            <a:srgbClr val="000000"/>
                          </a:solidFill>
                          <a:effectLst/>
                          <a:latin typeface="Arial" panose="020B0604020202020204" pitchFamily="34" charset="0"/>
                        </a:rPr>
                        <a:t>   9 681 517  </a:t>
                      </a:r>
                    </a:p>
                  </a:txBody>
                  <a:tcPr marL="0" marR="0" marT="0" marB="0" anchor="b"/>
                </a:tc>
                <a:extLst>
                  <a:ext uri="{0D108BD9-81ED-4DB2-BD59-A6C34878D82A}">
                    <a16:rowId xmlns:a16="http://schemas.microsoft.com/office/drawing/2014/main" val="835312488"/>
                  </a:ext>
                </a:extLst>
              </a:tr>
              <a:tr h="458168">
                <a:tc>
                  <a:txBody>
                    <a:bodyPr/>
                    <a:lstStyle/>
                    <a:p>
                      <a:r>
                        <a:rPr lang="en-US" sz="1600" b="0" dirty="0">
                          <a:latin typeface="Arial" panose="020B0604020202020204" pitchFamily="34" charset="0"/>
                          <a:cs typeface="Arial" panose="020B0604020202020204" pitchFamily="34" charset="0"/>
                        </a:rPr>
                        <a:t>% nominal growth</a:t>
                      </a:r>
                    </a:p>
                  </a:txBody>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b"/>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6.6%</a:t>
                      </a:r>
                    </a:p>
                  </a:txBody>
                  <a:tcPr marL="9525" marR="9525" marT="9525" marB="0" anchor="b"/>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3.2%</a:t>
                      </a:r>
                    </a:p>
                  </a:txBody>
                  <a:tcPr marL="9525" marR="9525" marT="9525" marB="0" anchor="b"/>
                </a:tc>
                <a:extLst>
                  <a:ext uri="{0D108BD9-81ED-4DB2-BD59-A6C34878D82A}">
                    <a16:rowId xmlns:a16="http://schemas.microsoft.com/office/drawing/2014/main" val="392514553"/>
                  </a:ext>
                </a:extLst>
              </a:tr>
              <a:tr h="458168">
                <a:tc>
                  <a:txBody>
                    <a:bodyPr/>
                    <a:lstStyle/>
                    <a:p>
                      <a:pPr algn="l" fontAlgn="b"/>
                      <a:r>
                        <a:rPr lang="en-US" sz="1600" b="0" i="0" u="none" strike="noStrike" dirty="0">
                          <a:solidFill>
                            <a:srgbClr val="000000"/>
                          </a:solidFill>
                          <a:effectLst/>
                          <a:latin typeface="Arial" panose="020B0604020202020204" pitchFamily="34" charset="0"/>
                        </a:rPr>
                        <a:t>CPI (estimation based on the MTEF guideline)</a:t>
                      </a:r>
                    </a:p>
                  </a:txBody>
                  <a:tcPr marL="9525" marR="9525" marT="9525" marB="0" anchor="b"/>
                </a:tc>
                <a:tc>
                  <a:txBody>
                    <a:bodyPr/>
                    <a:lstStyle/>
                    <a:p>
                      <a:pPr algn="ctr" fontAlgn="b"/>
                      <a:r>
                        <a:rPr lang="en-US" sz="1600" b="0" i="0" u="none" strike="noStrike" dirty="0">
                          <a:solidFill>
                            <a:srgbClr val="000000"/>
                          </a:solidFill>
                          <a:effectLst/>
                          <a:latin typeface="Arial" panose="020B0604020202020204" pitchFamily="34" charset="0"/>
                        </a:rPr>
                        <a:t>5.1%</a:t>
                      </a:r>
                    </a:p>
                  </a:txBody>
                  <a:tcPr marL="9525" marR="9525" marT="9525" marB="0" anchor="b"/>
                </a:tc>
                <a:tc>
                  <a:txBody>
                    <a:bodyPr/>
                    <a:lstStyle/>
                    <a:p>
                      <a:pPr algn="ctr" fontAlgn="b"/>
                      <a:r>
                        <a:rPr lang="en-US" sz="1600" b="0" i="0" u="none" strike="noStrike" dirty="0">
                          <a:solidFill>
                            <a:srgbClr val="000000"/>
                          </a:solidFill>
                          <a:effectLst/>
                          <a:latin typeface="Arial" panose="020B0604020202020204" pitchFamily="34" charset="0"/>
                        </a:rPr>
                        <a:t>5%</a:t>
                      </a:r>
                    </a:p>
                  </a:txBody>
                  <a:tcPr marL="9525" marR="9525" marT="9525" marB="0" anchor="b"/>
                </a:tc>
                <a:tc>
                  <a:txBody>
                    <a:bodyPr/>
                    <a:lstStyle/>
                    <a:p>
                      <a:pPr algn="ctr" fontAlgn="b"/>
                      <a:r>
                        <a:rPr lang="en-US" sz="1600" b="0" i="0" u="none" strike="noStrike" dirty="0">
                          <a:solidFill>
                            <a:srgbClr val="000000"/>
                          </a:solidFill>
                          <a:effectLst/>
                          <a:latin typeface="Arial" panose="020B0604020202020204" pitchFamily="34" charset="0"/>
                        </a:rPr>
                        <a:t>4.8%</a:t>
                      </a:r>
                    </a:p>
                  </a:txBody>
                  <a:tcPr marL="9525" marR="9525" marT="9525" marB="0" anchor="b"/>
                </a:tc>
                <a:extLst>
                  <a:ext uri="{0D108BD9-81ED-4DB2-BD59-A6C34878D82A}">
                    <a16:rowId xmlns:a16="http://schemas.microsoft.com/office/drawing/2014/main" val="3745200783"/>
                  </a:ext>
                </a:extLst>
              </a:tr>
              <a:tr h="458168">
                <a:tc>
                  <a:txBody>
                    <a:bodyPr/>
                    <a:lstStyle/>
                    <a:p>
                      <a:pPr algn="l" fontAlgn="b"/>
                      <a:r>
                        <a:rPr lang="en-US" sz="1600" b="1" i="0" u="none" strike="noStrike" dirty="0">
                          <a:solidFill>
                            <a:srgbClr val="000000"/>
                          </a:solidFill>
                          <a:effectLst/>
                          <a:latin typeface="Arial" panose="020B0604020202020204" pitchFamily="34" charset="0"/>
                        </a:rPr>
                        <a:t>Real Growth</a:t>
                      </a:r>
                    </a:p>
                  </a:txBody>
                  <a:tcPr marL="9525" marR="9525" marT="9525" marB="0" anchor="b"/>
                </a:tc>
                <a:tc>
                  <a:txBody>
                    <a:bodyPr/>
                    <a:lstStyle/>
                    <a:p>
                      <a:pPr algn="ctr" fontAlgn="b"/>
                      <a:r>
                        <a:rPr lang="en-US" sz="1600" b="1" i="0" u="none" strike="noStrike" dirty="0">
                          <a:solidFill>
                            <a:srgbClr val="000000"/>
                          </a:solidFill>
                          <a:effectLst/>
                          <a:latin typeface="Arial" panose="020B0604020202020204" pitchFamily="34" charset="0"/>
                        </a:rPr>
                        <a:t>2.9%</a:t>
                      </a:r>
                    </a:p>
                  </a:txBody>
                  <a:tcPr marL="9525" marR="9525" marT="9525" marB="0" anchor="b"/>
                </a:tc>
                <a:tc>
                  <a:txBody>
                    <a:bodyPr/>
                    <a:lstStyle/>
                    <a:p>
                      <a:pPr algn="ctr" fontAlgn="b"/>
                      <a:r>
                        <a:rPr lang="en-US" sz="1600" b="1" i="0" u="none" strike="noStrike" dirty="0">
                          <a:solidFill>
                            <a:schemeClr val="tx1"/>
                          </a:solidFill>
                          <a:effectLst/>
                          <a:latin typeface="Arial" panose="020B0604020202020204" pitchFamily="34" charset="0"/>
                        </a:rPr>
                        <a:t>1%</a:t>
                      </a:r>
                    </a:p>
                  </a:txBody>
                  <a:tcPr marL="9525" marR="9525" marT="9525" marB="0" anchor="b"/>
                </a:tc>
                <a:tc>
                  <a:txBody>
                    <a:bodyPr/>
                    <a:lstStyle/>
                    <a:p>
                      <a:pPr algn="ctr" fontAlgn="b"/>
                      <a:r>
                        <a:rPr lang="en-US" sz="1600" b="1" i="0" u="none" strike="noStrike" dirty="0">
                          <a:solidFill>
                            <a:srgbClr val="FF0000"/>
                          </a:solidFill>
                          <a:effectLst/>
                          <a:latin typeface="Arial" panose="020B0604020202020204" pitchFamily="34" charset="0"/>
                        </a:rPr>
                        <a:t>-1.6%</a:t>
                      </a:r>
                    </a:p>
                  </a:txBody>
                  <a:tcPr marL="9525" marR="9525" marT="9525" marB="0" anchor="b"/>
                </a:tc>
                <a:extLst>
                  <a:ext uri="{0D108BD9-81ED-4DB2-BD59-A6C34878D82A}">
                    <a16:rowId xmlns:a16="http://schemas.microsoft.com/office/drawing/2014/main" val="408535370"/>
                  </a:ext>
                </a:extLst>
              </a:tr>
            </a:tbl>
          </a:graphicData>
        </a:graphic>
      </p:graphicFrame>
      <p:sp>
        <p:nvSpPr>
          <p:cNvPr id="5" name="Slide Number Placeholder 5">
            <a:extLst>
              <a:ext uri="{FF2B5EF4-FFF2-40B4-BE49-F238E27FC236}">
                <a16:creationId xmlns:a16="http://schemas.microsoft.com/office/drawing/2014/main" id="{2D1D4166-D1A9-4959-A0C9-D29BA37838E3}"/>
              </a:ext>
            </a:extLst>
          </p:cNvPr>
          <p:cNvSpPr txBox="1">
            <a:spLocks/>
          </p:cNvSpPr>
          <p:nvPr/>
        </p:nvSpPr>
        <p:spPr>
          <a:xfrm>
            <a:off x="6295132" y="6404616"/>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49</a:t>
            </a:fld>
            <a:endParaRPr lang="en-US" dirty="0"/>
          </a:p>
        </p:txBody>
      </p:sp>
    </p:spTree>
    <p:extLst>
      <p:ext uri="{BB962C8B-B14F-4D97-AF65-F5344CB8AC3E}">
        <p14:creationId xmlns:p14="http://schemas.microsoft.com/office/powerpoint/2010/main" val="26729616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E897-5E68-BB4F-8EDC-6A81FDE0F60C}"/>
              </a:ext>
            </a:extLst>
          </p:cNvPr>
          <p:cNvSpPr>
            <a:spLocks noGrp="1"/>
          </p:cNvSpPr>
          <p:nvPr>
            <p:ph type="title"/>
          </p:nvPr>
        </p:nvSpPr>
        <p:spPr>
          <a:xfrm>
            <a:off x="872836" y="0"/>
            <a:ext cx="7132869" cy="456685"/>
          </a:xfrm>
        </p:spPr>
        <p:txBody>
          <a:bodyPr>
            <a:noAutofit/>
          </a:bodyPr>
          <a:lstStyle/>
          <a:p>
            <a:pPr algn="r"/>
            <a:r>
              <a:rPr lang="en-US" altLang="en-US" sz="3600" b="1" dirty="0">
                <a:ea typeface="ＭＳ Ｐゴシック" panose="020B0600070205080204" pitchFamily="34" charset="-128"/>
              </a:rPr>
              <a:t>BUDGET GROWTH OVER A 7 YEAR PERIOD</a:t>
            </a:r>
            <a:endParaRPr lang="en-US" sz="3600" b="1" dirty="0"/>
          </a:p>
        </p:txBody>
      </p:sp>
      <p:graphicFrame>
        <p:nvGraphicFramePr>
          <p:cNvPr id="5" name="Chart 4">
            <a:extLst>
              <a:ext uri="{FF2B5EF4-FFF2-40B4-BE49-F238E27FC236}">
                <a16:creationId xmlns:a16="http://schemas.microsoft.com/office/drawing/2014/main" id="{2EF28B95-0A3E-B643-95A8-83056D3755D4}"/>
              </a:ext>
            </a:extLst>
          </p:cNvPr>
          <p:cNvGraphicFramePr>
            <a:graphicFrameLocks/>
          </p:cNvGraphicFramePr>
          <p:nvPr>
            <p:extLst/>
          </p:nvPr>
        </p:nvGraphicFramePr>
        <p:xfrm>
          <a:off x="628649" y="1686718"/>
          <a:ext cx="7788237" cy="4185271"/>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5">
            <a:extLst>
              <a:ext uri="{FF2B5EF4-FFF2-40B4-BE49-F238E27FC236}">
                <a16:creationId xmlns:a16="http://schemas.microsoft.com/office/drawing/2014/main" id="{97229A88-0AFC-4354-A294-78ED9627C1B0}"/>
              </a:ext>
            </a:extLst>
          </p:cNvPr>
          <p:cNvSpPr txBox="1">
            <a:spLocks/>
          </p:cNvSpPr>
          <p:nvPr/>
        </p:nvSpPr>
        <p:spPr>
          <a:xfrm>
            <a:off x="6295132" y="6404616"/>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50</a:t>
            </a:fld>
            <a:endParaRPr lang="en-US" dirty="0"/>
          </a:p>
        </p:txBody>
      </p:sp>
    </p:spTree>
    <p:extLst>
      <p:ext uri="{BB962C8B-B14F-4D97-AF65-F5344CB8AC3E}">
        <p14:creationId xmlns:p14="http://schemas.microsoft.com/office/powerpoint/2010/main" val="3722789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1592C-D882-9C4F-B8B7-457DA16FBF3E}"/>
              </a:ext>
            </a:extLst>
          </p:cNvPr>
          <p:cNvSpPr>
            <a:spLocks noGrp="1"/>
          </p:cNvSpPr>
          <p:nvPr>
            <p:ph type="title"/>
          </p:nvPr>
        </p:nvSpPr>
        <p:spPr>
          <a:xfrm>
            <a:off x="628650" y="1"/>
            <a:ext cx="7794914" cy="820882"/>
          </a:xfrm>
        </p:spPr>
        <p:txBody>
          <a:bodyPr>
            <a:noAutofit/>
          </a:bodyPr>
          <a:lstStyle/>
          <a:p>
            <a:pPr algn="r"/>
            <a:r>
              <a:rPr lang="en-US" sz="3600" b="1" dirty="0"/>
              <a:t>CURRENT YEAR AND MTEF ALLOCATION PER </a:t>
            </a:r>
            <a:br>
              <a:rPr lang="en-US" sz="3600" b="1" dirty="0"/>
            </a:br>
            <a:r>
              <a:rPr lang="en-US" sz="3600" b="1" dirty="0"/>
              <a:t>ECONOMIC CLASSIFICATION</a:t>
            </a:r>
          </a:p>
        </p:txBody>
      </p:sp>
      <p:graphicFrame>
        <p:nvGraphicFramePr>
          <p:cNvPr id="4" name="Content Placeholder 3">
            <a:extLst>
              <a:ext uri="{FF2B5EF4-FFF2-40B4-BE49-F238E27FC236}">
                <a16:creationId xmlns:a16="http://schemas.microsoft.com/office/drawing/2014/main" id="{ED4DC262-D1BF-C441-AA68-84012C859B34}"/>
              </a:ext>
            </a:extLst>
          </p:cNvPr>
          <p:cNvGraphicFramePr>
            <a:graphicFrameLocks noGrp="1"/>
          </p:cNvGraphicFramePr>
          <p:nvPr>
            <p:ph idx="1"/>
            <p:extLst>
              <p:ext uri="{D42A27DB-BD31-4B8C-83A1-F6EECF244321}">
                <p14:modId xmlns:p14="http://schemas.microsoft.com/office/powerpoint/2010/main" val="2457543797"/>
              </p:ext>
            </p:extLst>
          </p:nvPr>
        </p:nvGraphicFramePr>
        <p:xfrm>
          <a:off x="193965" y="1222872"/>
          <a:ext cx="8714508" cy="5330330"/>
        </p:xfrm>
        <a:graphic>
          <a:graphicData uri="http://schemas.openxmlformats.org/drawingml/2006/table">
            <a:tbl>
              <a:tblPr>
                <a:tableStyleId>{5C22544A-7EE6-4342-B048-85BDC9FD1C3A}</a:tableStyleId>
              </a:tblPr>
              <a:tblGrid>
                <a:gridCol w="2288426">
                  <a:extLst>
                    <a:ext uri="{9D8B030D-6E8A-4147-A177-3AD203B41FA5}">
                      <a16:colId xmlns:a16="http://schemas.microsoft.com/office/drawing/2014/main" val="725438536"/>
                    </a:ext>
                  </a:extLst>
                </a:gridCol>
                <a:gridCol w="2080387">
                  <a:extLst>
                    <a:ext uri="{9D8B030D-6E8A-4147-A177-3AD203B41FA5}">
                      <a16:colId xmlns:a16="http://schemas.microsoft.com/office/drawing/2014/main" val="2232250693"/>
                    </a:ext>
                  </a:extLst>
                </a:gridCol>
                <a:gridCol w="1828475">
                  <a:extLst>
                    <a:ext uri="{9D8B030D-6E8A-4147-A177-3AD203B41FA5}">
                      <a16:colId xmlns:a16="http://schemas.microsoft.com/office/drawing/2014/main" val="4209122709"/>
                    </a:ext>
                  </a:extLst>
                </a:gridCol>
                <a:gridCol w="1258610">
                  <a:extLst>
                    <a:ext uri="{9D8B030D-6E8A-4147-A177-3AD203B41FA5}">
                      <a16:colId xmlns:a16="http://schemas.microsoft.com/office/drawing/2014/main" val="1862532833"/>
                    </a:ext>
                  </a:extLst>
                </a:gridCol>
                <a:gridCol w="1258610">
                  <a:extLst>
                    <a:ext uri="{9D8B030D-6E8A-4147-A177-3AD203B41FA5}">
                      <a16:colId xmlns:a16="http://schemas.microsoft.com/office/drawing/2014/main" val="1008621842"/>
                    </a:ext>
                  </a:extLst>
                </a:gridCol>
              </a:tblGrid>
              <a:tr h="928273">
                <a:tc rowSpan="2">
                  <a:txBody>
                    <a:bodyPr/>
                    <a:lstStyle/>
                    <a:p>
                      <a:pPr algn="ctr" fontAlgn="ctr"/>
                      <a:r>
                        <a:rPr lang="en-ZA" sz="1800" b="1" u="none" strike="noStrike" dirty="0">
                          <a:effectLst/>
                          <a:latin typeface="Arial" panose="020B0604020202020204" pitchFamily="34" charset="0"/>
                          <a:cs typeface="Arial" panose="020B0604020202020204" pitchFamily="34" charset="0"/>
                        </a:rPr>
                        <a:t>Economic classification</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800" b="1" u="none" strike="noStrike" dirty="0">
                          <a:effectLst/>
                          <a:latin typeface="Arial" panose="020B0604020202020204" pitchFamily="34" charset="0"/>
                          <a:cs typeface="Arial" panose="020B0604020202020204" pitchFamily="34" charset="0"/>
                        </a:rPr>
                        <a:t>Adjusted Appropriation</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3">
                  <a:txBody>
                    <a:bodyPr/>
                    <a:lstStyle/>
                    <a:p>
                      <a:pPr algn="ctr" fontAlgn="b"/>
                      <a:r>
                        <a:rPr lang="en-ZA" sz="1800" b="1" u="none" strike="noStrike" dirty="0">
                          <a:effectLst/>
                          <a:latin typeface="Arial" panose="020B0604020202020204" pitchFamily="34" charset="0"/>
                          <a:cs typeface="Arial" panose="020B0604020202020204" pitchFamily="34" charset="0"/>
                        </a:rPr>
                        <a:t>MTEF ALLOCATION 2020/21-2022/23</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9856685"/>
                  </a:ext>
                </a:extLst>
              </a:tr>
              <a:tr h="464137">
                <a:tc vMerge="1">
                  <a:txBody>
                    <a:bodyPr/>
                    <a:lstStyle/>
                    <a:p>
                      <a:endParaRPr lang="en-US"/>
                    </a:p>
                  </a:txBody>
                  <a:tcPr/>
                </a:tc>
                <a:tc>
                  <a:txBody>
                    <a:bodyPr/>
                    <a:lstStyle/>
                    <a:p>
                      <a:pPr algn="ctr" fontAlgn="b"/>
                      <a:r>
                        <a:rPr lang="en-ZA" sz="1800" b="1" u="none" strike="noStrike" dirty="0">
                          <a:effectLst/>
                          <a:latin typeface="Arial" panose="020B0604020202020204" pitchFamily="34" charset="0"/>
                          <a:cs typeface="Arial" panose="020B0604020202020204" pitchFamily="34" charset="0"/>
                        </a:rPr>
                        <a:t>2019/20</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800" b="1" u="none" strike="noStrike" dirty="0">
                          <a:effectLst/>
                          <a:latin typeface="Arial" panose="020B0604020202020204" pitchFamily="34" charset="0"/>
                          <a:cs typeface="Arial" panose="020B0604020202020204" pitchFamily="34" charset="0"/>
                        </a:rPr>
                        <a:t>2020/21</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800" b="1" u="none" strike="noStrike" dirty="0">
                          <a:effectLst/>
                          <a:latin typeface="Arial" panose="020B0604020202020204" pitchFamily="34" charset="0"/>
                          <a:cs typeface="Arial" panose="020B0604020202020204" pitchFamily="34" charset="0"/>
                        </a:rPr>
                        <a:t>2021/22</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800" b="1" u="none" strike="noStrike" dirty="0">
                          <a:effectLst/>
                          <a:latin typeface="Arial" panose="020B0604020202020204" pitchFamily="34" charset="0"/>
                          <a:cs typeface="Arial" panose="020B0604020202020204" pitchFamily="34" charset="0"/>
                        </a:rPr>
                        <a:t>2022/23</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690557757"/>
                  </a:ext>
                </a:extLst>
              </a:tr>
              <a:tr h="787584">
                <a:tc>
                  <a:txBody>
                    <a:bodyPr/>
                    <a:lstStyle/>
                    <a:p>
                      <a:pPr algn="l" fontAlgn="b"/>
                      <a:r>
                        <a:rPr lang="en-ZA" sz="1800" u="none" strike="noStrike" dirty="0">
                          <a:effectLst/>
                          <a:latin typeface="Arial" panose="020B0604020202020204" pitchFamily="34" charset="0"/>
                          <a:cs typeface="Arial" panose="020B0604020202020204" pitchFamily="34" charset="0"/>
                        </a:rPr>
                        <a:t>Compensation of employees</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800" u="none" strike="noStrike" dirty="0">
                          <a:effectLst/>
                          <a:latin typeface="Arial" panose="020B0604020202020204" pitchFamily="34" charset="0"/>
                          <a:cs typeface="Arial" panose="020B0604020202020204" pitchFamily="34" charset="0"/>
                        </a:rPr>
                        <a:t>                           375 673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800" u="none" strike="noStrike" dirty="0">
                          <a:effectLst/>
                          <a:latin typeface="Arial" panose="020B0604020202020204" pitchFamily="34" charset="0"/>
                          <a:cs typeface="Arial" panose="020B0604020202020204" pitchFamily="34" charset="0"/>
                        </a:rPr>
                        <a:t>               421 993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800" u="none" strike="noStrike" dirty="0">
                          <a:effectLst/>
                          <a:latin typeface="Arial" panose="020B0604020202020204" pitchFamily="34" charset="0"/>
                          <a:cs typeface="Arial" panose="020B0604020202020204" pitchFamily="34" charset="0"/>
                        </a:rPr>
                        <a:t>      449 383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800" u="none" strike="noStrike" dirty="0">
                          <a:effectLst/>
                          <a:latin typeface="Arial" panose="020B0604020202020204" pitchFamily="34" charset="0"/>
                          <a:cs typeface="Arial" panose="020B0604020202020204" pitchFamily="34" charset="0"/>
                        </a:rPr>
                        <a:t>      468 936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571848896"/>
                  </a:ext>
                </a:extLst>
              </a:tr>
              <a:tr h="787584">
                <a:tc>
                  <a:txBody>
                    <a:bodyPr/>
                    <a:lstStyle/>
                    <a:p>
                      <a:pPr algn="l" fontAlgn="b"/>
                      <a:r>
                        <a:rPr lang="en-ZA" sz="1800" u="none" strike="noStrike" dirty="0">
                          <a:effectLst/>
                          <a:latin typeface="Arial" panose="020B0604020202020204" pitchFamily="34" charset="0"/>
                          <a:cs typeface="Arial" panose="020B0604020202020204" pitchFamily="34" charset="0"/>
                        </a:rPr>
                        <a:t>Goods and services</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800" u="none" strike="noStrike" dirty="0">
                          <a:effectLst/>
                          <a:latin typeface="Arial" panose="020B0604020202020204" pitchFamily="34" charset="0"/>
                          <a:cs typeface="Arial" panose="020B0604020202020204" pitchFamily="34" charset="0"/>
                        </a:rPr>
                        <a:t>                           244 505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800" u="none" strike="noStrike" dirty="0">
                          <a:effectLst/>
                          <a:latin typeface="Arial" panose="020B0604020202020204" pitchFamily="34" charset="0"/>
                          <a:cs typeface="Arial" panose="020B0604020202020204" pitchFamily="34" charset="0"/>
                        </a:rPr>
                        <a:t>              210 478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800" u="none" strike="noStrike" dirty="0">
                          <a:effectLst/>
                          <a:latin typeface="Arial" panose="020B0604020202020204" pitchFamily="34" charset="0"/>
                          <a:cs typeface="Arial" panose="020B0604020202020204" pitchFamily="34" charset="0"/>
                        </a:rPr>
                        <a:t>      217 064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800" u="none" strike="noStrike" dirty="0">
                          <a:effectLst/>
                          <a:latin typeface="Arial" panose="020B0604020202020204" pitchFamily="34" charset="0"/>
                          <a:cs typeface="Arial" panose="020B0604020202020204" pitchFamily="34" charset="0"/>
                        </a:rPr>
                        <a:t>      225 079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383750751"/>
                  </a:ext>
                </a:extLst>
              </a:tr>
              <a:tr h="787584">
                <a:tc>
                  <a:txBody>
                    <a:bodyPr/>
                    <a:lstStyle/>
                    <a:p>
                      <a:pPr algn="l" fontAlgn="b"/>
                      <a:r>
                        <a:rPr lang="en-ZA" sz="1800" u="none" strike="noStrike" dirty="0">
                          <a:effectLst/>
                          <a:latin typeface="Arial" panose="020B0604020202020204" pitchFamily="34" charset="0"/>
                          <a:cs typeface="Arial" panose="020B0604020202020204" pitchFamily="34" charset="0"/>
                        </a:rPr>
                        <a:t>Transfers and subsidies</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800" u="none" strike="noStrike" dirty="0">
                          <a:effectLst/>
                          <a:latin typeface="Arial" panose="020B0604020202020204" pitchFamily="34" charset="0"/>
                          <a:cs typeface="Arial" panose="020B0604020202020204" pitchFamily="34" charset="0"/>
                        </a:rPr>
                        <a:t>               7 523 325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800" u="none" strike="noStrike" dirty="0">
                          <a:effectLst/>
                          <a:latin typeface="Arial" panose="020B0604020202020204" pitchFamily="34" charset="0"/>
                          <a:cs typeface="Arial" panose="020B0604020202020204" pitchFamily="34" charset="0"/>
                        </a:rPr>
                        <a:t>           8 162 158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800" u="none" strike="noStrike" dirty="0">
                          <a:effectLst/>
                          <a:latin typeface="Arial" panose="020B0604020202020204" pitchFamily="34" charset="0"/>
                          <a:cs typeface="Arial" panose="020B0604020202020204" pitchFamily="34" charset="0"/>
                        </a:rPr>
                        <a:t>   8 708 526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800" u="none" strike="noStrike" dirty="0">
                          <a:effectLst/>
                          <a:latin typeface="Arial" panose="020B0604020202020204" pitchFamily="34" charset="0"/>
                          <a:cs typeface="Arial" panose="020B0604020202020204" pitchFamily="34" charset="0"/>
                        </a:rPr>
                        <a:t>   8 984 487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767330768"/>
                  </a:ext>
                </a:extLst>
              </a:tr>
              <a:tr h="787584">
                <a:tc>
                  <a:txBody>
                    <a:bodyPr/>
                    <a:lstStyle/>
                    <a:p>
                      <a:pPr algn="l" fontAlgn="b"/>
                      <a:r>
                        <a:rPr lang="en-ZA" sz="1800" u="none" strike="noStrike" dirty="0">
                          <a:effectLst/>
                          <a:latin typeface="Arial" panose="020B0604020202020204" pitchFamily="34" charset="0"/>
                          <a:cs typeface="Arial" panose="020B0604020202020204" pitchFamily="34" charset="0"/>
                        </a:rPr>
                        <a:t>Payments for capital assets</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800" u="none" strike="noStrike" dirty="0">
                          <a:effectLst/>
                          <a:latin typeface="Arial" panose="020B0604020202020204" pitchFamily="34" charset="0"/>
                          <a:cs typeface="Arial" panose="020B0604020202020204" pitchFamily="34" charset="0"/>
                        </a:rPr>
                        <a:t>                                 2 673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800" u="none" strike="noStrike" dirty="0">
                          <a:effectLst/>
                          <a:latin typeface="Arial" panose="020B0604020202020204" pitchFamily="34" charset="0"/>
                          <a:cs typeface="Arial" panose="020B0604020202020204" pitchFamily="34" charset="0"/>
                        </a:rPr>
                        <a:t>                   2 764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800" u="none" strike="noStrike" dirty="0">
                          <a:effectLst/>
                          <a:latin typeface="Arial" panose="020B0604020202020204" pitchFamily="34" charset="0"/>
                          <a:cs typeface="Arial" panose="020B0604020202020204" pitchFamily="34" charset="0"/>
                        </a:rPr>
                        <a:t>          2 853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800" u="none" strike="noStrike" dirty="0">
                          <a:effectLst/>
                          <a:latin typeface="Arial" panose="020B0604020202020204" pitchFamily="34" charset="0"/>
                          <a:cs typeface="Arial" panose="020B0604020202020204" pitchFamily="34" charset="0"/>
                        </a:rPr>
                        <a:t>                  3 015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688732593"/>
                  </a:ext>
                </a:extLst>
              </a:tr>
              <a:tr h="787584">
                <a:tc>
                  <a:txBody>
                    <a:bodyPr/>
                    <a:lstStyle/>
                    <a:p>
                      <a:pPr algn="l" fontAlgn="b"/>
                      <a:r>
                        <a:rPr lang="en-ZA" sz="1800" b="1" u="none" strike="noStrike" dirty="0">
                          <a:effectLst/>
                          <a:latin typeface="Arial" panose="020B0604020202020204" pitchFamily="34" charset="0"/>
                          <a:cs typeface="Arial" panose="020B0604020202020204" pitchFamily="34" charset="0"/>
                        </a:rPr>
                        <a:t>Total </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800" b="1" u="none" strike="noStrike" dirty="0">
                          <a:effectLst/>
                          <a:latin typeface="Arial" panose="020B0604020202020204" pitchFamily="34" charset="0"/>
                          <a:cs typeface="Arial" panose="020B0604020202020204" pitchFamily="34" charset="0"/>
                        </a:rPr>
                        <a:t>                8 146 176 </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800" b="1" u="none" strike="noStrike" dirty="0">
                          <a:effectLst/>
                          <a:latin typeface="Arial" panose="020B0604020202020204" pitchFamily="34" charset="0"/>
                          <a:cs typeface="Arial" panose="020B0604020202020204" pitchFamily="34" charset="0"/>
                        </a:rPr>
                        <a:t>           8 797 393 </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800" b="1" u="none" strike="noStrike" dirty="0">
                          <a:effectLst/>
                          <a:latin typeface="Arial" panose="020B0604020202020204" pitchFamily="34" charset="0"/>
                          <a:cs typeface="Arial" panose="020B0604020202020204" pitchFamily="34" charset="0"/>
                        </a:rPr>
                        <a:t>   9 377 826 </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800" b="1" u="none" strike="noStrike" dirty="0">
                          <a:effectLst/>
                          <a:latin typeface="Arial" panose="020B0604020202020204" pitchFamily="34" charset="0"/>
                          <a:cs typeface="Arial" panose="020B0604020202020204" pitchFamily="34" charset="0"/>
                        </a:rPr>
                        <a:t>  9 681 517 </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130400346"/>
                  </a:ext>
                </a:extLst>
              </a:tr>
            </a:tbl>
          </a:graphicData>
        </a:graphic>
      </p:graphicFrame>
      <p:sp>
        <p:nvSpPr>
          <p:cNvPr id="5" name="Slide Number Placeholder 5">
            <a:extLst>
              <a:ext uri="{FF2B5EF4-FFF2-40B4-BE49-F238E27FC236}">
                <a16:creationId xmlns:a16="http://schemas.microsoft.com/office/drawing/2014/main" id="{B5705F8E-20BE-4966-BAB3-FEB789B0DEFD}"/>
              </a:ext>
            </a:extLst>
          </p:cNvPr>
          <p:cNvSpPr txBox="1">
            <a:spLocks/>
          </p:cNvSpPr>
          <p:nvPr/>
        </p:nvSpPr>
        <p:spPr>
          <a:xfrm>
            <a:off x="6368872" y="6434112"/>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51</a:t>
            </a:fld>
            <a:endParaRPr lang="en-US" dirty="0"/>
          </a:p>
        </p:txBody>
      </p:sp>
    </p:spTree>
    <p:extLst>
      <p:ext uri="{BB962C8B-B14F-4D97-AF65-F5344CB8AC3E}">
        <p14:creationId xmlns:p14="http://schemas.microsoft.com/office/powerpoint/2010/main" val="20905312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1592C-D882-9C4F-B8B7-457DA16FBF3E}"/>
              </a:ext>
            </a:extLst>
          </p:cNvPr>
          <p:cNvSpPr>
            <a:spLocks noGrp="1"/>
          </p:cNvSpPr>
          <p:nvPr>
            <p:ph type="title"/>
          </p:nvPr>
        </p:nvSpPr>
        <p:spPr>
          <a:xfrm>
            <a:off x="-105641" y="31688"/>
            <a:ext cx="8515350" cy="1076676"/>
          </a:xfrm>
        </p:spPr>
        <p:txBody>
          <a:bodyPr>
            <a:noAutofit/>
          </a:bodyPr>
          <a:lstStyle/>
          <a:p>
            <a:pPr algn="r"/>
            <a:r>
              <a:rPr lang="en-US" sz="2800" b="1" dirty="0"/>
              <a:t>CURRENT YEAR MTEF ALLOCATION PER </a:t>
            </a:r>
            <a:br>
              <a:rPr lang="en-US" sz="2800" b="1" dirty="0"/>
            </a:br>
            <a:r>
              <a:rPr lang="en-US" sz="2800" b="1" dirty="0"/>
              <a:t>ECONOMIC CLASSIFICATION</a:t>
            </a:r>
          </a:p>
        </p:txBody>
      </p:sp>
      <p:graphicFrame>
        <p:nvGraphicFramePr>
          <p:cNvPr id="4" name="Content Placeholder 3">
            <a:extLst>
              <a:ext uri="{FF2B5EF4-FFF2-40B4-BE49-F238E27FC236}">
                <a16:creationId xmlns:a16="http://schemas.microsoft.com/office/drawing/2014/main" id="{ED4DC262-D1BF-C441-AA68-84012C859B34}"/>
              </a:ext>
            </a:extLst>
          </p:cNvPr>
          <p:cNvGraphicFramePr>
            <a:graphicFrameLocks noGrp="1"/>
          </p:cNvGraphicFramePr>
          <p:nvPr>
            <p:ph idx="1"/>
            <p:extLst>
              <p:ext uri="{D42A27DB-BD31-4B8C-83A1-F6EECF244321}">
                <p14:modId xmlns:p14="http://schemas.microsoft.com/office/powerpoint/2010/main" val="2296545373"/>
              </p:ext>
            </p:extLst>
          </p:nvPr>
        </p:nvGraphicFramePr>
        <p:xfrm>
          <a:off x="124691" y="983671"/>
          <a:ext cx="8894617" cy="5723186"/>
        </p:xfrm>
        <a:graphic>
          <a:graphicData uri="http://schemas.openxmlformats.org/drawingml/2006/table">
            <a:tbl>
              <a:tblPr>
                <a:tableStyleId>{5C22544A-7EE6-4342-B048-85BDC9FD1C3A}</a:tableStyleId>
              </a:tblPr>
              <a:tblGrid>
                <a:gridCol w="1901712">
                  <a:extLst>
                    <a:ext uri="{9D8B030D-6E8A-4147-A177-3AD203B41FA5}">
                      <a16:colId xmlns:a16="http://schemas.microsoft.com/office/drawing/2014/main" val="725438536"/>
                    </a:ext>
                  </a:extLst>
                </a:gridCol>
                <a:gridCol w="1477517">
                  <a:extLst>
                    <a:ext uri="{9D8B030D-6E8A-4147-A177-3AD203B41FA5}">
                      <a16:colId xmlns:a16="http://schemas.microsoft.com/office/drawing/2014/main" val="2232250693"/>
                    </a:ext>
                  </a:extLst>
                </a:gridCol>
                <a:gridCol w="1236670">
                  <a:extLst>
                    <a:ext uri="{9D8B030D-6E8A-4147-A177-3AD203B41FA5}">
                      <a16:colId xmlns:a16="http://schemas.microsoft.com/office/drawing/2014/main" val="4209122709"/>
                    </a:ext>
                  </a:extLst>
                </a:gridCol>
                <a:gridCol w="1119883">
                  <a:extLst>
                    <a:ext uri="{9D8B030D-6E8A-4147-A177-3AD203B41FA5}">
                      <a16:colId xmlns:a16="http://schemas.microsoft.com/office/drawing/2014/main" val="58321558"/>
                    </a:ext>
                  </a:extLst>
                </a:gridCol>
                <a:gridCol w="825467">
                  <a:extLst>
                    <a:ext uri="{9D8B030D-6E8A-4147-A177-3AD203B41FA5}">
                      <a16:colId xmlns:a16="http://schemas.microsoft.com/office/drawing/2014/main" val="546426421"/>
                    </a:ext>
                  </a:extLst>
                </a:gridCol>
                <a:gridCol w="2333368">
                  <a:extLst>
                    <a:ext uri="{9D8B030D-6E8A-4147-A177-3AD203B41FA5}">
                      <a16:colId xmlns:a16="http://schemas.microsoft.com/office/drawing/2014/main" val="79091358"/>
                    </a:ext>
                  </a:extLst>
                </a:gridCol>
              </a:tblGrid>
              <a:tr h="752217">
                <a:tc rowSpan="2">
                  <a:txBody>
                    <a:bodyPr/>
                    <a:lstStyle/>
                    <a:p>
                      <a:pPr algn="ctr" fontAlgn="ctr"/>
                      <a:r>
                        <a:rPr lang="en-ZA" sz="1600" b="1" u="none" strike="noStrike" dirty="0">
                          <a:effectLst/>
                          <a:latin typeface="Arial" panose="020B0604020202020204" pitchFamily="34" charset="0"/>
                          <a:cs typeface="Arial" panose="020B0604020202020204" pitchFamily="34" charset="0"/>
                        </a:rPr>
                        <a:t>Economic classification</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600" b="1" u="none" strike="noStrike" dirty="0">
                          <a:effectLst/>
                          <a:latin typeface="Arial" panose="020B0604020202020204" pitchFamily="34" charset="0"/>
                          <a:cs typeface="Arial" panose="020B0604020202020204" pitchFamily="34" charset="0"/>
                        </a:rPr>
                        <a:t>Adjusted Appropriation</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b"/>
                      <a:r>
                        <a:rPr lang="en-ZA" sz="1600" b="1" u="none" strike="noStrike" dirty="0">
                          <a:effectLst/>
                          <a:latin typeface="Arial" panose="020B0604020202020204" pitchFamily="34" charset="0"/>
                          <a:cs typeface="Arial" panose="020B0604020202020204" pitchFamily="34" charset="0"/>
                        </a:rPr>
                        <a:t>Budget</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algn="ctr" defTabSz="912114" rtl="0" eaLnBrk="1" fontAlgn="b" latinLnBrk="0" hangingPunct="1"/>
                      <a:r>
                        <a:rPr lang="en-ZA" sz="1600" b="1" u="none" strike="noStrike" kern="1200" dirty="0">
                          <a:solidFill>
                            <a:schemeClr val="dk1"/>
                          </a:solidFill>
                          <a:effectLst/>
                          <a:latin typeface="Arial" panose="020B0604020202020204" pitchFamily="34" charset="0"/>
                          <a:ea typeface="+mn-ea"/>
                          <a:cs typeface="Arial" panose="020B0604020202020204" pitchFamily="34" charset="0"/>
                        </a:rPr>
                        <a:t>R</a:t>
                      </a:r>
                    </a:p>
                    <a:p>
                      <a:pPr marL="0" algn="ctr" defTabSz="912114" rtl="0" eaLnBrk="1" fontAlgn="b" latinLnBrk="0" hangingPunct="1"/>
                      <a:r>
                        <a:rPr lang="en-ZA" sz="1600" b="1" u="none" strike="noStrike" kern="1200" dirty="0">
                          <a:solidFill>
                            <a:schemeClr val="dk1"/>
                          </a:solidFill>
                          <a:effectLst/>
                          <a:latin typeface="Arial" panose="020B0604020202020204" pitchFamily="34" charset="0"/>
                          <a:ea typeface="+mn-ea"/>
                          <a:cs typeface="Arial" panose="020B0604020202020204" pitchFamily="34" charset="0"/>
                        </a:rPr>
                        <a:t>Changes</a:t>
                      </a:r>
                    </a:p>
                  </a:txBody>
                  <a:tcPr marL="9525" marR="9525" marT="9525" marB="0"/>
                </a:tc>
                <a:tc>
                  <a:txBody>
                    <a:bodyPr/>
                    <a:lstStyle/>
                    <a:p>
                      <a:pPr marL="0" marR="0" lvl="0" indent="0" algn="ctr" defTabSz="912114" rtl="0" eaLnBrk="1" fontAlgn="b" latinLnBrk="0" hangingPunct="1">
                        <a:lnSpc>
                          <a:spcPct val="100000"/>
                        </a:lnSpc>
                        <a:spcBef>
                          <a:spcPts val="0"/>
                        </a:spcBef>
                        <a:spcAft>
                          <a:spcPts val="0"/>
                        </a:spcAft>
                        <a:buClrTx/>
                        <a:buSzTx/>
                        <a:buFontTx/>
                        <a:buNone/>
                        <a:tabLst/>
                        <a:defRPr/>
                      </a:pPr>
                      <a:r>
                        <a:rPr lang="en-ZA" sz="1600" b="1" u="none" strike="noStrike" kern="1200" dirty="0">
                          <a:solidFill>
                            <a:schemeClr val="dk1"/>
                          </a:solidFill>
                          <a:effectLst/>
                          <a:latin typeface="Arial" panose="020B0604020202020204" pitchFamily="34" charset="0"/>
                          <a:ea typeface="+mn-ea"/>
                          <a:cs typeface="Arial" panose="020B0604020202020204" pitchFamily="34" charset="0"/>
                        </a:rPr>
                        <a:t>% Change</a:t>
                      </a:r>
                    </a:p>
                    <a:p>
                      <a:pPr marL="0" algn="ctr" defTabSz="912114" rtl="0" eaLnBrk="1" fontAlgn="b" latinLnBrk="0" hangingPunct="1"/>
                      <a:endParaRPr lang="en-ZA" sz="1600" b="1"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marL="0" marR="0" lvl="0" indent="0" algn="ctr" defTabSz="912114" rtl="0" eaLnBrk="1" fontAlgn="b" latinLnBrk="0" hangingPunct="1">
                        <a:lnSpc>
                          <a:spcPct val="100000"/>
                        </a:lnSpc>
                        <a:spcBef>
                          <a:spcPts val="0"/>
                        </a:spcBef>
                        <a:spcAft>
                          <a:spcPts val="0"/>
                        </a:spcAft>
                        <a:buClrTx/>
                        <a:buSzTx/>
                        <a:buFontTx/>
                        <a:buNone/>
                        <a:tabLst/>
                        <a:defRPr/>
                      </a:pPr>
                      <a:r>
                        <a:rPr lang="en-ZA" sz="1600" b="1" u="none" strike="noStrike" kern="1200" dirty="0">
                          <a:solidFill>
                            <a:schemeClr val="dk1"/>
                          </a:solidFill>
                          <a:effectLst/>
                          <a:latin typeface="Arial" panose="020B0604020202020204" pitchFamily="34" charset="0"/>
                          <a:ea typeface="+mn-ea"/>
                          <a:cs typeface="Arial" panose="020B0604020202020204" pitchFamily="34" charset="0"/>
                        </a:rPr>
                        <a:t>Comment</a:t>
                      </a:r>
                    </a:p>
                    <a:p>
                      <a:pPr marL="0" algn="ctr" defTabSz="912114" rtl="0" eaLnBrk="1" fontAlgn="b" latinLnBrk="0" hangingPunct="1"/>
                      <a:endParaRPr lang="en-ZA" sz="1600" b="1"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val="3459856685"/>
                  </a:ext>
                </a:extLst>
              </a:tr>
              <a:tr h="376109">
                <a:tc vMerge="1">
                  <a:txBody>
                    <a:bodyPr/>
                    <a:lstStyle/>
                    <a:p>
                      <a:endParaRPr lang="en-US"/>
                    </a:p>
                  </a:txBody>
                  <a:tcPr/>
                </a:tc>
                <a:tc>
                  <a:txBody>
                    <a:bodyPr/>
                    <a:lstStyle/>
                    <a:p>
                      <a:pPr algn="ctr" fontAlgn="b"/>
                      <a:r>
                        <a:rPr lang="en-ZA" sz="1600" b="1" u="none" strike="noStrike" dirty="0">
                          <a:effectLst/>
                          <a:latin typeface="Arial" panose="020B0604020202020204" pitchFamily="34" charset="0"/>
                          <a:cs typeface="Arial" panose="020B0604020202020204" pitchFamily="34" charset="0"/>
                        </a:rPr>
                        <a:t>2019/20</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b="1" u="none" strike="noStrike" dirty="0">
                          <a:effectLst/>
                          <a:latin typeface="Arial" panose="020B0604020202020204" pitchFamily="34" charset="0"/>
                          <a:cs typeface="Arial" panose="020B0604020202020204" pitchFamily="34" charset="0"/>
                        </a:rPr>
                        <a:t>2020/21</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690557757"/>
                  </a:ext>
                </a:extLst>
              </a:tr>
              <a:tr h="638211">
                <a:tc>
                  <a:txBody>
                    <a:bodyPr/>
                    <a:lstStyle/>
                    <a:p>
                      <a:pPr algn="l" fontAlgn="b"/>
                      <a:r>
                        <a:rPr lang="en-ZA" sz="1600" b="1" u="none" strike="noStrike" dirty="0">
                          <a:effectLst/>
                          <a:latin typeface="Arial" panose="020B0604020202020204" pitchFamily="34" charset="0"/>
                          <a:cs typeface="Arial" panose="020B0604020202020204" pitchFamily="34" charset="0"/>
                        </a:rPr>
                        <a:t>Compensation of employees</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300" u="none" strike="noStrike" dirty="0">
                          <a:effectLst/>
                          <a:latin typeface="Arial" panose="020B0604020202020204" pitchFamily="34" charset="0"/>
                          <a:cs typeface="Arial" panose="020B0604020202020204" pitchFamily="34" charset="0"/>
                        </a:rPr>
                        <a:t>                375 673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300" u="none" strike="noStrike" dirty="0">
                          <a:effectLst/>
                          <a:latin typeface="Arial" panose="020B0604020202020204" pitchFamily="34" charset="0"/>
                          <a:cs typeface="Arial" panose="020B0604020202020204" pitchFamily="34" charset="0"/>
                        </a:rPr>
                        <a:t>        421 993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300" u="none" strike="noStrike" kern="1200" dirty="0">
                          <a:solidFill>
                            <a:schemeClr val="dk1"/>
                          </a:solidFill>
                          <a:effectLst/>
                          <a:latin typeface="Arial" panose="020B0604020202020204" pitchFamily="34" charset="0"/>
                          <a:ea typeface="+mn-ea"/>
                          <a:cs typeface="Arial" panose="020B0604020202020204" pitchFamily="34" charset="0"/>
                        </a:rPr>
                        <a:t>           46 320 </a:t>
                      </a:r>
                    </a:p>
                  </a:txBody>
                  <a:tcPr marL="9525" marR="9525" marT="9525" marB="0"/>
                </a:tc>
                <a:tc>
                  <a:txBody>
                    <a:bodyPr/>
                    <a:lstStyle/>
                    <a:p>
                      <a:pPr algn="ctr" fontAlgn="b"/>
                      <a:r>
                        <a:rPr lang="en-ZA" sz="13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tc>
                <a:tc>
                  <a:txBody>
                    <a:bodyPr/>
                    <a:lstStyle/>
                    <a:p>
                      <a:pPr marL="0" marR="0" lvl="0" indent="0" algn="l" defTabSz="912114" rtl="0" eaLnBrk="1" fontAlgn="b" latinLnBrk="0" hangingPunct="1">
                        <a:lnSpc>
                          <a:spcPct val="100000"/>
                        </a:lnSpc>
                        <a:spcBef>
                          <a:spcPts val="0"/>
                        </a:spcBef>
                        <a:spcAft>
                          <a:spcPts val="0"/>
                        </a:spcAft>
                        <a:buClrTx/>
                        <a:buSzTx/>
                        <a:buFontTx/>
                        <a:buNone/>
                        <a:tabLst/>
                        <a:defRPr/>
                      </a:pPr>
                      <a:r>
                        <a:rPr lang="en-ZA" sz="1300" b="0" i="0" u="none" strike="noStrike" dirty="0">
                          <a:solidFill>
                            <a:srgbClr val="000000"/>
                          </a:solidFill>
                          <a:effectLst/>
                          <a:latin typeface="Arial" panose="020B0604020202020204" pitchFamily="34" charset="0"/>
                          <a:cs typeface="Arial" panose="020B0604020202020204" pitchFamily="34" charset="0"/>
                        </a:rPr>
                        <a:t>The increase is  above inflation. This is due to the additional funding from DHET as a result of the NMOG</a:t>
                      </a:r>
                    </a:p>
                  </a:txBody>
                  <a:tcPr marL="9525" marR="9525" marT="9525" marB="0" anchor="b"/>
                </a:tc>
                <a:extLst>
                  <a:ext uri="{0D108BD9-81ED-4DB2-BD59-A6C34878D82A}">
                    <a16:rowId xmlns:a16="http://schemas.microsoft.com/office/drawing/2014/main" val="1571848896"/>
                  </a:ext>
                </a:extLst>
              </a:tr>
              <a:tr h="508794">
                <a:tc>
                  <a:txBody>
                    <a:bodyPr/>
                    <a:lstStyle/>
                    <a:p>
                      <a:pPr algn="l" fontAlgn="b"/>
                      <a:r>
                        <a:rPr lang="en-ZA" sz="1600" b="1" u="none" strike="noStrike" dirty="0">
                          <a:effectLst/>
                          <a:latin typeface="Arial" panose="020B0604020202020204" pitchFamily="34" charset="0"/>
                          <a:cs typeface="Arial" panose="020B0604020202020204" pitchFamily="34" charset="0"/>
                        </a:rPr>
                        <a:t>Goods and services</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b"/>
                      <a:r>
                        <a:rPr lang="en-ZA" sz="1300" u="none" strike="noStrike" dirty="0">
                          <a:effectLst/>
                          <a:latin typeface="Arial" panose="020B0604020202020204" pitchFamily="34" charset="0"/>
                          <a:cs typeface="Arial" panose="020B0604020202020204" pitchFamily="34" charset="0"/>
                        </a:rPr>
                        <a:t>                  244 505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300" u="none" strike="noStrike" dirty="0">
                          <a:effectLst/>
                          <a:latin typeface="Arial" panose="020B0604020202020204" pitchFamily="34" charset="0"/>
                          <a:cs typeface="Arial" panose="020B0604020202020204" pitchFamily="34" charset="0"/>
                        </a:rPr>
                        <a:t>       210 478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300" u="none" strike="noStrike" kern="1200" dirty="0">
                          <a:solidFill>
                            <a:schemeClr val="dk1"/>
                          </a:solidFill>
                          <a:effectLst/>
                          <a:latin typeface="Arial" panose="020B0604020202020204" pitchFamily="34" charset="0"/>
                          <a:ea typeface="+mn-ea"/>
                          <a:cs typeface="Arial" panose="020B0604020202020204" pitchFamily="34" charset="0"/>
                        </a:rPr>
                        <a:t>         (34 027)</a:t>
                      </a:r>
                    </a:p>
                  </a:txBody>
                  <a:tcPr marL="9525" marR="9525" marT="9525" marB="0"/>
                </a:tc>
                <a:tc>
                  <a:txBody>
                    <a:bodyPr/>
                    <a:lstStyle/>
                    <a:p>
                      <a:pPr algn="ctr" fontAlgn="b"/>
                      <a:r>
                        <a:rPr lang="en-ZA" sz="1300" b="0" i="0" u="none" strike="noStrike" dirty="0">
                          <a:solidFill>
                            <a:srgbClr val="FF0000"/>
                          </a:solidFill>
                          <a:effectLst/>
                          <a:latin typeface="Arial" panose="020B0604020202020204" pitchFamily="34" charset="0"/>
                          <a:cs typeface="Arial" panose="020B0604020202020204" pitchFamily="34" charset="0"/>
                        </a:rPr>
                        <a:t>-14%</a:t>
                      </a:r>
                    </a:p>
                  </a:txBody>
                  <a:tcPr marL="9525" marR="9525" marT="9525" marB="0"/>
                </a:tc>
                <a:tc>
                  <a:txBody>
                    <a:bodyPr/>
                    <a:lstStyle/>
                    <a:p>
                      <a:pPr marL="0" marR="0" lvl="0" indent="0" algn="l" defTabSz="912114" rtl="0" eaLnBrk="1" fontAlgn="b" latinLnBrk="0" hangingPunct="1">
                        <a:lnSpc>
                          <a:spcPct val="100000"/>
                        </a:lnSpc>
                        <a:spcBef>
                          <a:spcPts val="0"/>
                        </a:spcBef>
                        <a:spcAft>
                          <a:spcPts val="0"/>
                        </a:spcAft>
                        <a:buClrTx/>
                        <a:buSzTx/>
                        <a:buFontTx/>
                        <a:buNone/>
                        <a:tabLst/>
                        <a:defRPr/>
                      </a:pPr>
                      <a:r>
                        <a:rPr lang="en-ZA" sz="1300" b="0" i="0" u="none" strike="noStrike" dirty="0">
                          <a:solidFill>
                            <a:srgbClr val="000000"/>
                          </a:solidFill>
                          <a:effectLst/>
                          <a:latin typeface="Arial" panose="020B0604020202020204" pitchFamily="34" charset="0"/>
                          <a:cs typeface="Arial" panose="020B0604020202020204" pitchFamily="34" charset="0"/>
                        </a:rPr>
                        <a:t>This item shows a major decline because there was a one-off allocation of R58 million in 2019/20 for the refurbishment of office space. If the R58 million could be disregarded, this item would show an increase of 13%. There was also an additional funding from DHET to augment the Ministry operations. </a:t>
                      </a:r>
                    </a:p>
                  </a:txBody>
                  <a:tcPr marL="9525" marR="9525" marT="9525" marB="0" anchor="b"/>
                </a:tc>
                <a:extLst>
                  <a:ext uri="{0D108BD9-81ED-4DB2-BD59-A6C34878D82A}">
                    <a16:rowId xmlns:a16="http://schemas.microsoft.com/office/drawing/2014/main" val="2383750751"/>
                  </a:ext>
                </a:extLst>
              </a:tr>
              <a:tr h="638211">
                <a:tc>
                  <a:txBody>
                    <a:bodyPr/>
                    <a:lstStyle/>
                    <a:p>
                      <a:pPr algn="l" fontAlgn="b"/>
                      <a:r>
                        <a:rPr lang="en-ZA" sz="1600" b="1" u="none" strike="noStrike" dirty="0">
                          <a:effectLst/>
                          <a:latin typeface="Arial" panose="020B0604020202020204" pitchFamily="34" charset="0"/>
                          <a:cs typeface="Arial" panose="020B0604020202020204" pitchFamily="34" charset="0"/>
                        </a:rPr>
                        <a:t>Transfers and subsidies</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b"/>
                      <a:r>
                        <a:rPr lang="en-ZA" sz="1300" u="none" strike="noStrike" dirty="0">
                          <a:effectLst/>
                          <a:latin typeface="Arial" panose="020B0604020202020204" pitchFamily="34" charset="0"/>
                          <a:cs typeface="Arial" panose="020B0604020202020204" pitchFamily="34" charset="0"/>
                        </a:rPr>
                        <a:t>              7 523 325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300" u="none" strike="noStrike" dirty="0">
                          <a:effectLst/>
                          <a:latin typeface="Arial" panose="020B0604020202020204" pitchFamily="34" charset="0"/>
                          <a:cs typeface="Arial" panose="020B0604020202020204" pitchFamily="34" charset="0"/>
                        </a:rPr>
                        <a:t>    8 162 158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300" u="none" strike="noStrike" kern="1200" dirty="0">
                          <a:solidFill>
                            <a:schemeClr val="dk1"/>
                          </a:solidFill>
                          <a:effectLst/>
                          <a:latin typeface="Arial" panose="020B0604020202020204" pitchFamily="34" charset="0"/>
                          <a:ea typeface="+mn-ea"/>
                          <a:cs typeface="Arial" panose="020B0604020202020204" pitchFamily="34" charset="0"/>
                        </a:rPr>
                        <a:t>          638 833 </a:t>
                      </a:r>
                    </a:p>
                  </a:txBody>
                  <a:tcPr marL="9525" marR="9525" marT="9525" marB="0"/>
                </a:tc>
                <a:tc>
                  <a:txBody>
                    <a:bodyPr/>
                    <a:lstStyle/>
                    <a:p>
                      <a:pPr algn="ctr" fontAlgn="b"/>
                      <a:r>
                        <a:rPr lang="en-ZA" sz="13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tc>
                <a:tc>
                  <a:txBody>
                    <a:bodyPr/>
                    <a:lstStyle/>
                    <a:p>
                      <a:pPr marL="0" marR="0" lvl="0" indent="0" algn="l" defTabSz="912114" rtl="0" eaLnBrk="1" fontAlgn="b" latinLnBrk="0" hangingPunct="1">
                        <a:lnSpc>
                          <a:spcPct val="100000"/>
                        </a:lnSpc>
                        <a:spcBef>
                          <a:spcPts val="0"/>
                        </a:spcBef>
                        <a:spcAft>
                          <a:spcPts val="0"/>
                        </a:spcAft>
                        <a:buClrTx/>
                        <a:buSzTx/>
                        <a:buFontTx/>
                        <a:buNone/>
                        <a:tabLst/>
                        <a:defRPr/>
                      </a:pPr>
                      <a:r>
                        <a:rPr lang="en-ZA" sz="1300" b="0" i="0" u="none" strike="noStrike" dirty="0">
                          <a:solidFill>
                            <a:srgbClr val="000000"/>
                          </a:solidFill>
                          <a:effectLst/>
                          <a:latin typeface="Arial" panose="020B0604020202020204" pitchFamily="34" charset="0"/>
                          <a:cs typeface="Arial" panose="020B0604020202020204" pitchFamily="34" charset="0"/>
                        </a:rPr>
                        <a:t>This increase is attributed to the additional funding (CSIR, SANSA and the Sovereign Innovation Fund)</a:t>
                      </a:r>
                    </a:p>
                  </a:txBody>
                  <a:tcPr marL="9525" marR="9525" marT="9525" marB="0" anchor="b"/>
                </a:tc>
                <a:extLst>
                  <a:ext uri="{0D108BD9-81ED-4DB2-BD59-A6C34878D82A}">
                    <a16:rowId xmlns:a16="http://schemas.microsoft.com/office/drawing/2014/main" val="2767330768"/>
                  </a:ext>
                </a:extLst>
              </a:tr>
              <a:tr h="638211">
                <a:tc>
                  <a:txBody>
                    <a:bodyPr/>
                    <a:lstStyle/>
                    <a:p>
                      <a:pPr algn="l" fontAlgn="b"/>
                      <a:r>
                        <a:rPr lang="en-ZA" sz="1600" b="1" u="none" strike="noStrike" dirty="0">
                          <a:effectLst/>
                          <a:latin typeface="Arial" panose="020B0604020202020204" pitchFamily="34" charset="0"/>
                          <a:cs typeface="Arial" panose="020B0604020202020204" pitchFamily="34" charset="0"/>
                        </a:rPr>
                        <a:t>Payments for capital assets</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b"/>
                      <a:r>
                        <a:rPr lang="en-ZA" sz="1300" u="none" strike="noStrike" dirty="0">
                          <a:effectLst/>
                          <a:latin typeface="Arial" panose="020B0604020202020204" pitchFamily="34" charset="0"/>
                          <a:cs typeface="Arial" panose="020B0604020202020204" pitchFamily="34" charset="0"/>
                        </a:rPr>
                        <a:t>                     2 673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300" u="none" strike="noStrike" dirty="0">
                          <a:effectLst/>
                          <a:latin typeface="Arial" panose="020B0604020202020204" pitchFamily="34" charset="0"/>
                          <a:cs typeface="Arial" panose="020B0604020202020204" pitchFamily="34" charset="0"/>
                        </a:rPr>
                        <a:t>               2 764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300" u="none" strike="noStrike" kern="1200" dirty="0">
                          <a:solidFill>
                            <a:schemeClr val="dk1"/>
                          </a:solidFill>
                          <a:effectLst/>
                          <a:latin typeface="Arial" panose="020B0604020202020204" pitchFamily="34" charset="0"/>
                          <a:ea typeface="+mn-ea"/>
                          <a:cs typeface="Arial" panose="020B0604020202020204" pitchFamily="34" charset="0"/>
                        </a:rPr>
                        <a:t>                  91 </a:t>
                      </a:r>
                    </a:p>
                  </a:txBody>
                  <a:tcPr marL="9525" marR="9525" marT="9525" marB="0"/>
                </a:tc>
                <a:tc>
                  <a:txBody>
                    <a:bodyPr/>
                    <a:lstStyle/>
                    <a:p>
                      <a:pPr algn="ctr"/>
                      <a:r>
                        <a:rPr lang="en-US" sz="1300" dirty="0">
                          <a:latin typeface="Arial" panose="020B0604020202020204" pitchFamily="34" charset="0"/>
                          <a:cs typeface="Arial" panose="020B0604020202020204" pitchFamily="34" charset="0"/>
                        </a:rPr>
                        <a:t>3%</a:t>
                      </a:r>
                    </a:p>
                  </a:txBody>
                  <a:tcPr marL="9525" marR="9525" marT="9525" marB="0"/>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The % increase below inflation is to due the cuts that were effected. No additional funding under this item.</a:t>
                      </a:r>
                    </a:p>
                  </a:txBody>
                  <a:tcPr marL="9525" marR="9525" marT="9525" marB="0" anchor="b"/>
                </a:tc>
                <a:extLst>
                  <a:ext uri="{0D108BD9-81ED-4DB2-BD59-A6C34878D82A}">
                    <a16:rowId xmlns:a16="http://schemas.microsoft.com/office/drawing/2014/main" val="2688732593"/>
                  </a:ext>
                </a:extLst>
              </a:tr>
            </a:tbl>
          </a:graphicData>
        </a:graphic>
      </p:graphicFrame>
      <p:sp>
        <p:nvSpPr>
          <p:cNvPr id="5" name="Slide Number Placeholder 5">
            <a:extLst>
              <a:ext uri="{FF2B5EF4-FFF2-40B4-BE49-F238E27FC236}">
                <a16:creationId xmlns:a16="http://schemas.microsoft.com/office/drawing/2014/main" id="{105EA242-C2B0-4CF7-90BF-21DB4D85DB2E}"/>
              </a:ext>
            </a:extLst>
          </p:cNvPr>
          <p:cNvSpPr txBox="1">
            <a:spLocks/>
          </p:cNvSpPr>
          <p:nvPr/>
        </p:nvSpPr>
        <p:spPr>
          <a:xfrm>
            <a:off x="6368872" y="6448860"/>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52</a:t>
            </a:fld>
            <a:endParaRPr lang="en-US" dirty="0"/>
          </a:p>
        </p:txBody>
      </p:sp>
    </p:spTree>
    <p:extLst>
      <p:ext uri="{BB962C8B-B14F-4D97-AF65-F5344CB8AC3E}">
        <p14:creationId xmlns:p14="http://schemas.microsoft.com/office/powerpoint/2010/main" val="2974260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7BBFD-95EF-694B-B141-83E749B5A09A}"/>
              </a:ext>
            </a:extLst>
          </p:cNvPr>
          <p:cNvSpPr>
            <a:spLocks noGrp="1"/>
          </p:cNvSpPr>
          <p:nvPr>
            <p:ph type="title"/>
          </p:nvPr>
        </p:nvSpPr>
        <p:spPr>
          <a:xfrm>
            <a:off x="628650" y="1"/>
            <a:ext cx="8002732" cy="820882"/>
          </a:xfrm>
        </p:spPr>
        <p:txBody>
          <a:bodyPr>
            <a:noAutofit/>
          </a:bodyPr>
          <a:lstStyle/>
          <a:p>
            <a:pPr algn="r"/>
            <a:r>
              <a:rPr lang="en-US" sz="3600" b="1" dirty="0"/>
              <a:t>ANALYSIS PER ECONOMIC CLASSIFICATION</a:t>
            </a:r>
          </a:p>
        </p:txBody>
      </p:sp>
      <p:graphicFrame>
        <p:nvGraphicFramePr>
          <p:cNvPr id="4" name="Chart 3">
            <a:extLst>
              <a:ext uri="{FF2B5EF4-FFF2-40B4-BE49-F238E27FC236}">
                <a16:creationId xmlns:a16="http://schemas.microsoft.com/office/drawing/2014/main" id="{8794C359-D011-7B4F-BECA-5D24BFA9A549}"/>
              </a:ext>
            </a:extLst>
          </p:cNvPr>
          <p:cNvGraphicFramePr>
            <a:graphicFrameLocks/>
          </p:cNvGraphicFramePr>
          <p:nvPr>
            <p:extLst>
              <p:ext uri="{D42A27DB-BD31-4B8C-83A1-F6EECF244321}">
                <p14:modId xmlns:p14="http://schemas.microsoft.com/office/powerpoint/2010/main" val="3861735759"/>
              </p:ext>
            </p:extLst>
          </p:nvPr>
        </p:nvGraphicFramePr>
        <p:xfrm>
          <a:off x="180109" y="1083468"/>
          <a:ext cx="8769927" cy="57570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96252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37477-F16F-A74F-B1ED-846E5FA448FF}"/>
              </a:ext>
            </a:extLst>
          </p:cNvPr>
          <p:cNvSpPr>
            <a:spLocks noGrp="1"/>
          </p:cNvSpPr>
          <p:nvPr>
            <p:ph type="title"/>
          </p:nvPr>
        </p:nvSpPr>
        <p:spPr>
          <a:xfrm>
            <a:off x="1224395" y="17833"/>
            <a:ext cx="7351568" cy="456685"/>
          </a:xfrm>
        </p:spPr>
        <p:txBody>
          <a:bodyPr>
            <a:noAutofit/>
          </a:bodyPr>
          <a:lstStyle/>
          <a:p>
            <a:pPr algn="r"/>
            <a:r>
              <a:rPr lang="en-US" sz="3600" b="1" dirty="0"/>
              <a:t>CURRENT YEAR AND MTEF ALLOCATION PER PROGRAMME</a:t>
            </a:r>
          </a:p>
        </p:txBody>
      </p:sp>
      <p:graphicFrame>
        <p:nvGraphicFramePr>
          <p:cNvPr id="4" name="Content Placeholder 3">
            <a:extLst>
              <a:ext uri="{FF2B5EF4-FFF2-40B4-BE49-F238E27FC236}">
                <a16:creationId xmlns:a16="http://schemas.microsoft.com/office/drawing/2014/main" id="{D80FE6DF-84BD-9843-ABF6-5540D5D4DFA8}"/>
              </a:ext>
            </a:extLst>
          </p:cNvPr>
          <p:cNvGraphicFramePr>
            <a:graphicFrameLocks noGrp="1"/>
          </p:cNvGraphicFramePr>
          <p:nvPr>
            <p:ph idx="1"/>
            <p:extLst>
              <p:ext uri="{D42A27DB-BD31-4B8C-83A1-F6EECF244321}">
                <p14:modId xmlns:p14="http://schemas.microsoft.com/office/powerpoint/2010/main" val="3063975262"/>
              </p:ext>
            </p:extLst>
          </p:nvPr>
        </p:nvGraphicFramePr>
        <p:xfrm>
          <a:off x="187288" y="1067969"/>
          <a:ext cx="8736374" cy="5643898"/>
        </p:xfrm>
        <a:graphic>
          <a:graphicData uri="http://schemas.openxmlformats.org/drawingml/2006/table">
            <a:tbl>
              <a:tblPr>
                <a:tableStyleId>{5C22544A-7EE6-4342-B048-85BDC9FD1C3A}</a:tableStyleId>
              </a:tblPr>
              <a:tblGrid>
                <a:gridCol w="3302956">
                  <a:extLst>
                    <a:ext uri="{9D8B030D-6E8A-4147-A177-3AD203B41FA5}">
                      <a16:colId xmlns:a16="http://schemas.microsoft.com/office/drawing/2014/main" val="937099324"/>
                    </a:ext>
                  </a:extLst>
                </a:gridCol>
                <a:gridCol w="1386101">
                  <a:extLst>
                    <a:ext uri="{9D8B030D-6E8A-4147-A177-3AD203B41FA5}">
                      <a16:colId xmlns:a16="http://schemas.microsoft.com/office/drawing/2014/main" val="3392563630"/>
                    </a:ext>
                  </a:extLst>
                </a:gridCol>
                <a:gridCol w="1530546">
                  <a:extLst>
                    <a:ext uri="{9D8B030D-6E8A-4147-A177-3AD203B41FA5}">
                      <a16:colId xmlns:a16="http://schemas.microsoft.com/office/drawing/2014/main" val="2650270729"/>
                    </a:ext>
                  </a:extLst>
                </a:gridCol>
                <a:gridCol w="1210645">
                  <a:extLst>
                    <a:ext uri="{9D8B030D-6E8A-4147-A177-3AD203B41FA5}">
                      <a16:colId xmlns:a16="http://schemas.microsoft.com/office/drawing/2014/main" val="2619585789"/>
                    </a:ext>
                  </a:extLst>
                </a:gridCol>
                <a:gridCol w="1306126">
                  <a:extLst>
                    <a:ext uri="{9D8B030D-6E8A-4147-A177-3AD203B41FA5}">
                      <a16:colId xmlns:a16="http://schemas.microsoft.com/office/drawing/2014/main" val="1174575549"/>
                    </a:ext>
                  </a:extLst>
                </a:gridCol>
              </a:tblGrid>
              <a:tr h="751426">
                <a:tc rowSpan="2">
                  <a:txBody>
                    <a:bodyPr/>
                    <a:lstStyle/>
                    <a:p>
                      <a:pPr algn="ctr" fontAlgn="ctr"/>
                      <a:r>
                        <a:rPr lang="en-ZA" sz="1400" b="1" u="none" strike="noStrike" dirty="0">
                          <a:effectLst/>
                          <a:latin typeface="Arial" panose="020B0604020202020204" pitchFamily="34" charset="0"/>
                          <a:cs typeface="Arial" panose="020B0604020202020204" pitchFamily="34" charset="0"/>
                        </a:rPr>
                        <a:t>Programmes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en-ZA" sz="1400" b="1" u="none" strike="noStrike" dirty="0">
                          <a:effectLst/>
                          <a:latin typeface="Arial" panose="020B0604020202020204" pitchFamily="34" charset="0"/>
                          <a:cs typeface="Arial" panose="020B0604020202020204" pitchFamily="34" charset="0"/>
                        </a:rPr>
                        <a:t>Adjusted Appropriation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3">
                  <a:txBody>
                    <a:bodyPr/>
                    <a:lstStyle/>
                    <a:p>
                      <a:pPr algn="ctr" fontAlgn="b"/>
                      <a:r>
                        <a:rPr lang="en-ZA" sz="1400" b="1" u="none" strike="noStrike" dirty="0">
                          <a:effectLst/>
                          <a:latin typeface="Arial" panose="020B0604020202020204" pitchFamily="34" charset="0"/>
                          <a:cs typeface="Arial" panose="020B0604020202020204" pitchFamily="34" charset="0"/>
                        </a:rPr>
                        <a:t>MTEF ALLOCATION 2020/21-2022/23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5412277"/>
                  </a:ext>
                </a:extLst>
              </a:tr>
              <a:tr h="383916">
                <a:tc vMerge="1">
                  <a:txBody>
                    <a:bodyPr/>
                    <a:lstStyle/>
                    <a:p>
                      <a:endParaRPr lang="en-US"/>
                    </a:p>
                  </a:txBody>
                  <a:tcPr/>
                </a:tc>
                <a:tc>
                  <a:txBody>
                    <a:bodyPr/>
                    <a:lstStyle/>
                    <a:p>
                      <a:pPr algn="ctr" fontAlgn="b"/>
                      <a:r>
                        <a:rPr lang="en-ZA" sz="1400" b="1" u="none" strike="noStrike" dirty="0">
                          <a:effectLst/>
                          <a:latin typeface="Arial" panose="020B0604020202020204" pitchFamily="34" charset="0"/>
                          <a:cs typeface="Arial" panose="020B0604020202020204" pitchFamily="34" charset="0"/>
                        </a:rPr>
                        <a:t>2019/20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1" u="none" strike="noStrike" dirty="0">
                          <a:effectLst/>
                          <a:latin typeface="Arial" panose="020B0604020202020204" pitchFamily="34" charset="0"/>
                          <a:cs typeface="Arial" panose="020B0604020202020204" pitchFamily="34" charset="0"/>
                        </a:rPr>
                        <a:t>2020/21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1" u="none" strike="noStrike" dirty="0">
                          <a:effectLst/>
                          <a:latin typeface="Arial" panose="020B0604020202020204" pitchFamily="34" charset="0"/>
                          <a:cs typeface="Arial" panose="020B0604020202020204" pitchFamily="34" charset="0"/>
                        </a:rPr>
                        <a:t>2021/22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1" u="none" strike="noStrike" dirty="0">
                          <a:effectLst/>
                          <a:latin typeface="Arial" panose="020B0604020202020204" pitchFamily="34" charset="0"/>
                          <a:cs typeface="Arial" panose="020B0604020202020204" pitchFamily="34" charset="0"/>
                        </a:rPr>
                        <a:t>2022/23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711824611"/>
                  </a:ext>
                </a:extLst>
              </a:tr>
              <a:tr h="751426">
                <a:tc>
                  <a:txBody>
                    <a:bodyPr/>
                    <a:lstStyle/>
                    <a:p>
                      <a:pPr algn="l" fontAlgn="b"/>
                      <a:r>
                        <a:rPr lang="en-ZA" sz="1600" b="0" u="none" strike="noStrike" dirty="0">
                          <a:effectLst/>
                          <a:latin typeface="Arial" panose="020B0604020202020204" pitchFamily="34" charset="0"/>
                          <a:cs typeface="Arial" panose="020B0604020202020204" pitchFamily="34" charset="0"/>
                        </a:rPr>
                        <a:t>P1: Administration</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400" u="none" strike="noStrike" dirty="0">
                          <a:effectLst/>
                          <a:latin typeface="Arial" panose="020B0604020202020204" pitchFamily="34" charset="0"/>
                          <a:cs typeface="Arial" panose="020B0604020202020204" pitchFamily="34" charset="0"/>
                        </a:rPr>
                        <a:t>              365 189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400" u="none" strike="noStrike" dirty="0">
                          <a:effectLst/>
                          <a:latin typeface="Arial" panose="020B0604020202020204" pitchFamily="34" charset="0"/>
                          <a:cs typeface="Arial" panose="020B0604020202020204" pitchFamily="34" charset="0"/>
                        </a:rPr>
                        <a:t>                 360 303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400" u="none" strike="noStrike" dirty="0">
                          <a:effectLst/>
                          <a:latin typeface="Arial" panose="020B0604020202020204" pitchFamily="34" charset="0"/>
                          <a:cs typeface="Arial" panose="020B0604020202020204" pitchFamily="34" charset="0"/>
                        </a:rPr>
                        <a:t>         378 120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400" u="none" strike="noStrike" dirty="0">
                          <a:effectLst/>
                          <a:latin typeface="Arial" panose="020B0604020202020204" pitchFamily="34" charset="0"/>
                          <a:cs typeface="Arial" panose="020B0604020202020204" pitchFamily="34" charset="0"/>
                        </a:rPr>
                        <a:t>            394 998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val="2090199621"/>
                  </a:ext>
                </a:extLst>
              </a:tr>
              <a:tr h="751426">
                <a:tc>
                  <a:txBody>
                    <a:bodyPr/>
                    <a:lstStyle/>
                    <a:p>
                      <a:pPr algn="l" fontAlgn="b"/>
                      <a:r>
                        <a:rPr lang="en-ZA" sz="1600" b="0" u="none" strike="noStrike" dirty="0">
                          <a:effectLst/>
                          <a:latin typeface="Arial" panose="020B0604020202020204" pitchFamily="34" charset="0"/>
                          <a:cs typeface="Arial" panose="020B0604020202020204" pitchFamily="34" charset="0"/>
                        </a:rPr>
                        <a:t>P2: Technology Innovation</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400" u="none" strike="noStrike" dirty="0">
                          <a:effectLst/>
                          <a:latin typeface="Arial" panose="020B0604020202020204" pitchFamily="34" charset="0"/>
                          <a:cs typeface="Arial" panose="020B0604020202020204" pitchFamily="34" charset="0"/>
                        </a:rPr>
                        <a:t>          1 224 305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400" u="none" strike="noStrike" dirty="0">
                          <a:effectLst/>
                          <a:latin typeface="Arial" panose="020B0604020202020204" pitchFamily="34" charset="0"/>
                          <a:cs typeface="Arial" panose="020B0604020202020204" pitchFamily="34" charset="0"/>
                        </a:rPr>
                        <a:t>             1 504 480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400" u="none" strike="noStrike" dirty="0">
                          <a:effectLst/>
                          <a:latin typeface="Arial" panose="020B0604020202020204" pitchFamily="34" charset="0"/>
                          <a:cs typeface="Arial" panose="020B0604020202020204" pitchFamily="34" charset="0"/>
                        </a:rPr>
                        <a:t>     1 878 255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400" u="none" strike="noStrike" dirty="0">
                          <a:effectLst/>
                          <a:latin typeface="Arial" panose="020B0604020202020204" pitchFamily="34" charset="0"/>
                          <a:cs typeface="Arial" panose="020B0604020202020204" pitchFamily="34" charset="0"/>
                        </a:rPr>
                        <a:t>        1 899 883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val="3089615704"/>
                  </a:ext>
                </a:extLst>
              </a:tr>
              <a:tr h="751426">
                <a:tc>
                  <a:txBody>
                    <a:bodyPr/>
                    <a:lstStyle/>
                    <a:p>
                      <a:pPr algn="l" fontAlgn="b"/>
                      <a:r>
                        <a:rPr lang="en-ZA" sz="1600" b="0" u="none" strike="noStrike" dirty="0">
                          <a:effectLst/>
                          <a:latin typeface="Arial" panose="020B0604020202020204" pitchFamily="34" charset="0"/>
                          <a:cs typeface="Arial" panose="020B0604020202020204" pitchFamily="34" charset="0"/>
                        </a:rPr>
                        <a:t>P3: International Cooperation and Resources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400" u="none" strike="noStrike" dirty="0">
                          <a:effectLst/>
                          <a:latin typeface="Arial" panose="020B0604020202020204" pitchFamily="34" charset="0"/>
                          <a:cs typeface="Arial" panose="020B0604020202020204" pitchFamily="34" charset="0"/>
                        </a:rPr>
                        <a:t>              149 008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400" u="none" strike="noStrike" dirty="0">
                          <a:effectLst/>
                          <a:latin typeface="Arial" panose="020B0604020202020204" pitchFamily="34" charset="0"/>
                          <a:cs typeface="Arial" panose="020B0604020202020204" pitchFamily="34" charset="0"/>
                        </a:rPr>
                        <a:t>                 156 440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400" u="none" strike="noStrike" dirty="0">
                          <a:effectLst/>
                          <a:latin typeface="Arial" panose="020B0604020202020204" pitchFamily="34" charset="0"/>
                          <a:cs typeface="Arial" panose="020B0604020202020204" pitchFamily="34" charset="0"/>
                        </a:rPr>
                        <a:t>         163 273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400" u="none" strike="noStrike" dirty="0">
                          <a:effectLst/>
                          <a:latin typeface="Arial" panose="020B0604020202020204" pitchFamily="34" charset="0"/>
                          <a:cs typeface="Arial" panose="020B0604020202020204" pitchFamily="34" charset="0"/>
                        </a:rPr>
                        <a:t>            169 332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val="1894294242"/>
                  </a:ext>
                </a:extLst>
              </a:tr>
              <a:tr h="751426">
                <a:tc>
                  <a:txBody>
                    <a:bodyPr/>
                    <a:lstStyle/>
                    <a:p>
                      <a:pPr algn="l" fontAlgn="b"/>
                      <a:r>
                        <a:rPr lang="en-ZA" sz="1600" b="0" u="none" strike="noStrike" dirty="0">
                          <a:effectLst/>
                          <a:latin typeface="Arial" panose="020B0604020202020204" pitchFamily="34" charset="0"/>
                          <a:cs typeface="Arial" panose="020B0604020202020204" pitchFamily="34" charset="0"/>
                        </a:rPr>
                        <a:t>P4: Research, Development and Support</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400" u="none" strike="noStrike" dirty="0">
                          <a:effectLst/>
                          <a:latin typeface="Arial" panose="020B0604020202020204" pitchFamily="34" charset="0"/>
                          <a:cs typeface="Arial" panose="020B0604020202020204" pitchFamily="34" charset="0"/>
                        </a:rPr>
                        <a:t>          4 572 935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400" u="none" strike="noStrike" dirty="0">
                          <a:effectLst/>
                          <a:latin typeface="Arial" panose="020B0604020202020204" pitchFamily="34" charset="0"/>
                          <a:cs typeface="Arial" panose="020B0604020202020204" pitchFamily="34" charset="0"/>
                        </a:rPr>
                        <a:t>             4 882 470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400" u="none" strike="noStrike" dirty="0">
                          <a:effectLst/>
                          <a:latin typeface="Arial" panose="020B0604020202020204" pitchFamily="34" charset="0"/>
                          <a:cs typeface="Arial" panose="020B0604020202020204" pitchFamily="34" charset="0"/>
                        </a:rPr>
                        <a:t>     5 125 320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400" u="none" strike="noStrike" dirty="0">
                          <a:effectLst/>
                          <a:latin typeface="Arial" panose="020B0604020202020204" pitchFamily="34" charset="0"/>
                          <a:cs typeface="Arial" panose="020B0604020202020204" pitchFamily="34" charset="0"/>
                        </a:rPr>
                        <a:t>        5 316 502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val="2045838666"/>
                  </a:ext>
                </a:extLst>
              </a:tr>
              <a:tr h="751426">
                <a:tc>
                  <a:txBody>
                    <a:bodyPr/>
                    <a:lstStyle/>
                    <a:p>
                      <a:pPr algn="l" fontAlgn="b"/>
                      <a:r>
                        <a:rPr lang="en-ZA" sz="1600" b="0" u="none" strike="noStrike" dirty="0">
                          <a:effectLst/>
                          <a:latin typeface="Arial" panose="020B0604020202020204" pitchFamily="34" charset="0"/>
                          <a:cs typeface="Arial" panose="020B0604020202020204" pitchFamily="34" charset="0"/>
                        </a:rPr>
                        <a:t>P5: Socioeconomic Innovation Partnerships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400" u="none" strike="noStrike" dirty="0">
                          <a:effectLst/>
                          <a:latin typeface="Arial" panose="020B0604020202020204" pitchFamily="34" charset="0"/>
                          <a:cs typeface="Arial" panose="020B0604020202020204" pitchFamily="34" charset="0"/>
                        </a:rPr>
                        <a:t>          1 834 739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400" u="none" strike="noStrike" dirty="0">
                          <a:effectLst/>
                          <a:latin typeface="Arial" panose="020B0604020202020204" pitchFamily="34" charset="0"/>
                          <a:cs typeface="Arial" panose="020B0604020202020204" pitchFamily="34" charset="0"/>
                        </a:rPr>
                        <a:t>             1 893 700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400" u="none" strike="noStrike" dirty="0">
                          <a:effectLst/>
                          <a:latin typeface="Arial" panose="020B0604020202020204" pitchFamily="34" charset="0"/>
                          <a:cs typeface="Arial" panose="020B0604020202020204" pitchFamily="34" charset="0"/>
                        </a:rPr>
                        <a:t>     1 832 858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400" u="none" strike="noStrike" dirty="0">
                          <a:effectLst/>
                          <a:latin typeface="Arial" panose="020B0604020202020204" pitchFamily="34" charset="0"/>
                          <a:cs typeface="Arial" panose="020B0604020202020204" pitchFamily="34" charset="0"/>
                        </a:rPr>
                        <a:t>        1 900 802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val="3551891820"/>
                  </a:ext>
                </a:extLst>
              </a:tr>
              <a:tr h="751426">
                <a:tc>
                  <a:txBody>
                    <a:bodyPr/>
                    <a:lstStyle/>
                    <a:p>
                      <a:pPr algn="l" fontAlgn="b"/>
                      <a:r>
                        <a:rPr lang="en-ZA" sz="1600" b="0" u="none" strike="noStrike" dirty="0">
                          <a:effectLst/>
                          <a:latin typeface="Arial" panose="020B0604020202020204" pitchFamily="34" charset="0"/>
                          <a:cs typeface="Arial" panose="020B0604020202020204" pitchFamily="34" charset="0"/>
                        </a:rPr>
                        <a:t>Total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400" b="1" u="none" strike="noStrike" dirty="0">
                          <a:effectLst/>
                          <a:latin typeface="Arial" panose="020B0604020202020204" pitchFamily="34" charset="0"/>
                          <a:cs typeface="Arial" panose="020B0604020202020204" pitchFamily="34" charset="0"/>
                        </a:rPr>
                        <a:t>          8 146 176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400" b="1" u="none" strike="noStrike" dirty="0">
                          <a:effectLst/>
                          <a:latin typeface="Arial" panose="020B0604020202020204" pitchFamily="34" charset="0"/>
                          <a:cs typeface="Arial" panose="020B0604020202020204" pitchFamily="34" charset="0"/>
                        </a:rPr>
                        <a:t>             8 797 393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400" b="1" u="none" strike="noStrike" dirty="0">
                          <a:effectLst/>
                          <a:latin typeface="Arial" panose="020B0604020202020204" pitchFamily="34" charset="0"/>
                          <a:cs typeface="Arial" panose="020B0604020202020204" pitchFamily="34" charset="0"/>
                        </a:rPr>
                        <a:t>     9 377 826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ZA" sz="1400" b="1" u="none" strike="noStrike" dirty="0">
                          <a:effectLst/>
                          <a:latin typeface="Arial" panose="020B0604020202020204" pitchFamily="34" charset="0"/>
                          <a:cs typeface="Arial" panose="020B0604020202020204" pitchFamily="34" charset="0"/>
                        </a:rPr>
                        <a:t>        9 681 517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val="3963184848"/>
                  </a:ext>
                </a:extLst>
              </a:tr>
            </a:tbl>
          </a:graphicData>
        </a:graphic>
      </p:graphicFrame>
      <p:sp>
        <p:nvSpPr>
          <p:cNvPr id="5" name="Slide Number Placeholder 5">
            <a:extLst>
              <a:ext uri="{FF2B5EF4-FFF2-40B4-BE49-F238E27FC236}">
                <a16:creationId xmlns:a16="http://schemas.microsoft.com/office/drawing/2014/main" id="{C4AED2CB-17B7-4FA3-8CBE-F604CAF003C4}"/>
              </a:ext>
            </a:extLst>
          </p:cNvPr>
          <p:cNvSpPr txBox="1">
            <a:spLocks/>
          </p:cNvSpPr>
          <p:nvPr/>
        </p:nvSpPr>
        <p:spPr>
          <a:xfrm>
            <a:off x="6295132" y="6404616"/>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54</a:t>
            </a:fld>
            <a:endParaRPr lang="en-US" dirty="0"/>
          </a:p>
        </p:txBody>
      </p:sp>
    </p:spTree>
    <p:extLst>
      <p:ext uri="{BB962C8B-B14F-4D97-AF65-F5344CB8AC3E}">
        <p14:creationId xmlns:p14="http://schemas.microsoft.com/office/powerpoint/2010/main" val="4756954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7BF26-8234-9545-8FE5-ABA7D1732129}"/>
              </a:ext>
            </a:extLst>
          </p:cNvPr>
          <p:cNvSpPr>
            <a:spLocks noGrp="1"/>
          </p:cNvSpPr>
          <p:nvPr>
            <p:ph type="title"/>
          </p:nvPr>
        </p:nvSpPr>
        <p:spPr>
          <a:xfrm>
            <a:off x="2942359" y="0"/>
            <a:ext cx="5382000" cy="456685"/>
          </a:xfrm>
        </p:spPr>
        <p:txBody>
          <a:bodyPr>
            <a:noAutofit/>
          </a:bodyPr>
          <a:lstStyle/>
          <a:p>
            <a:pPr algn="r"/>
            <a:r>
              <a:rPr lang="en-US" sz="3600" b="1" dirty="0"/>
              <a:t>ANALYSIS PER PROGRAMME (2020/21)</a:t>
            </a:r>
          </a:p>
        </p:txBody>
      </p:sp>
      <p:graphicFrame>
        <p:nvGraphicFramePr>
          <p:cNvPr id="5" name="Chart 4">
            <a:extLst>
              <a:ext uri="{FF2B5EF4-FFF2-40B4-BE49-F238E27FC236}">
                <a16:creationId xmlns:a16="http://schemas.microsoft.com/office/drawing/2014/main" id="{04828465-1DE6-6A40-A431-97BC51AFDF22}"/>
              </a:ext>
            </a:extLst>
          </p:cNvPr>
          <p:cNvGraphicFramePr>
            <a:graphicFrameLocks/>
          </p:cNvGraphicFramePr>
          <p:nvPr>
            <p:extLst>
              <p:ext uri="{D42A27DB-BD31-4B8C-83A1-F6EECF244321}">
                <p14:modId xmlns:p14="http://schemas.microsoft.com/office/powerpoint/2010/main" val="1474450355"/>
              </p:ext>
            </p:extLst>
          </p:nvPr>
        </p:nvGraphicFramePr>
        <p:xfrm>
          <a:off x="256309" y="1134880"/>
          <a:ext cx="8631381" cy="57056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6874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31F388-D208-3840-B432-9026AFCE5FE5}"/>
              </a:ext>
            </a:extLst>
          </p:cNvPr>
          <p:cNvSpPr>
            <a:spLocks noGrp="1"/>
          </p:cNvSpPr>
          <p:nvPr>
            <p:ph idx="1"/>
          </p:nvPr>
        </p:nvSpPr>
        <p:spPr>
          <a:xfrm>
            <a:off x="628650" y="2467778"/>
            <a:ext cx="7886700" cy="2159640"/>
          </a:xfrm>
        </p:spPr>
        <p:txBody>
          <a:bodyPr>
            <a:noAutofit/>
          </a:bodyPr>
          <a:lstStyle/>
          <a:p>
            <a:pPr marL="0" indent="0" algn="ctr">
              <a:buNone/>
            </a:pPr>
            <a:endParaRPr lang="en-US" sz="3600" b="1" dirty="0">
              <a:solidFill>
                <a:schemeClr val="tx1"/>
              </a:solidFill>
            </a:endParaRPr>
          </a:p>
          <a:p>
            <a:pPr marL="0" indent="0" algn="ctr">
              <a:buNone/>
            </a:pPr>
            <a:r>
              <a:rPr lang="en-US" sz="3600" b="1" dirty="0">
                <a:solidFill>
                  <a:schemeClr val="tx1"/>
                </a:solidFill>
              </a:rPr>
              <a:t>ALLOCATIONS TO DSI PUBLIC ENTITIES</a:t>
            </a:r>
          </a:p>
          <a:p>
            <a:pPr marL="0" indent="0" algn="ctr">
              <a:buNone/>
            </a:pPr>
            <a:endParaRPr lang="en-US" sz="3600" b="1" dirty="0">
              <a:solidFill>
                <a:schemeClr val="tx1"/>
              </a:solidFill>
            </a:endParaRPr>
          </a:p>
        </p:txBody>
      </p:sp>
    </p:spTree>
    <p:extLst>
      <p:ext uri="{BB962C8B-B14F-4D97-AF65-F5344CB8AC3E}">
        <p14:creationId xmlns:p14="http://schemas.microsoft.com/office/powerpoint/2010/main" val="3833012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1BEC3-DBD6-0C4F-80DE-B545784E8CAE}"/>
              </a:ext>
            </a:extLst>
          </p:cNvPr>
          <p:cNvSpPr>
            <a:spLocks noGrp="1"/>
          </p:cNvSpPr>
          <p:nvPr>
            <p:ph type="title"/>
          </p:nvPr>
        </p:nvSpPr>
        <p:spPr>
          <a:xfrm>
            <a:off x="628649" y="0"/>
            <a:ext cx="7783605" cy="456685"/>
          </a:xfrm>
        </p:spPr>
        <p:txBody>
          <a:bodyPr>
            <a:noAutofit/>
          </a:bodyPr>
          <a:lstStyle/>
          <a:p>
            <a:pPr algn="r"/>
            <a:r>
              <a:rPr lang="en-US" sz="3600" b="1" dirty="0"/>
              <a:t>MTEF ALLOCATION TO PUBLIC ENTITIES</a:t>
            </a:r>
          </a:p>
        </p:txBody>
      </p:sp>
      <p:graphicFrame>
        <p:nvGraphicFramePr>
          <p:cNvPr id="4" name="Content Placeholder 3">
            <a:extLst>
              <a:ext uri="{FF2B5EF4-FFF2-40B4-BE49-F238E27FC236}">
                <a16:creationId xmlns:a16="http://schemas.microsoft.com/office/drawing/2014/main" id="{5240ECD1-B28E-D04B-8AA7-2F9886DE47E3}"/>
              </a:ext>
            </a:extLst>
          </p:cNvPr>
          <p:cNvGraphicFramePr>
            <a:graphicFrameLocks noGrp="1"/>
          </p:cNvGraphicFramePr>
          <p:nvPr>
            <p:ph idx="1"/>
            <p:extLst>
              <p:ext uri="{D42A27DB-BD31-4B8C-83A1-F6EECF244321}">
                <p14:modId xmlns:p14="http://schemas.microsoft.com/office/powerpoint/2010/main" val="1191172032"/>
              </p:ext>
            </p:extLst>
          </p:nvPr>
        </p:nvGraphicFramePr>
        <p:xfrm>
          <a:off x="138545" y="978910"/>
          <a:ext cx="8665080" cy="5497431"/>
        </p:xfrm>
        <a:graphic>
          <a:graphicData uri="http://schemas.openxmlformats.org/drawingml/2006/table">
            <a:tbl>
              <a:tblPr>
                <a:tableStyleId>{5C22544A-7EE6-4342-B048-85BDC9FD1C3A}</a:tableStyleId>
              </a:tblPr>
              <a:tblGrid>
                <a:gridCol w="2722569">
                  <a:extLst>
                    <a:ext uri="{9D8B030D-6E8A-4147-A177-3AD203B41FA5}">
                      <a16:colId xmlns:a16="http://schemas.microsoft.com/office/drawing/2014/main" val="484302081"/>
                    </a:ext>
                  </a:extLst>
                </a:gridCol>
                <a:gridCol w="1980837">
                  <a:extLst>
                    <a:ext uri="{9D8B030D-6E8A-4147-A177-3AD203B41FA5}">
                      <a16:colId xmlns:a16="http://schemas.microsoft.com/office/drawing/2014/main" val="564810968"/>
                    </a:ext>
                  </a:extLst>
                </a:gridCol>
                <a:gridCol w="1980837">
                  <a:extLst>
                    <a:ext uri="{9D8B030D-6E8A-4147-A177-3AD203B41FA5}">
                      <a16:colId xmlns:a16="http://schemas.microsoft.com/office/drawing/2014/main" val="3073375572"/>
                    </a:ext>
                  </a:extLst>
                </a:gridCol>
                <a:gridCol w="1980837">
                  <a:extLst>
                    <a:ext uri="{9D8B030D-6E8A-4147-A177-3AD203B41FA5}">
                      <a16:colId xmlns:a16="http://schemas.microsoft.com/office/drawing/2014/main" val="3290928574"/>
                    </a:ext>
                  </a:extLst>
                </a:gridCol>
              </a:tblGrid>
              <a:tr h="760164">
                <a:tc>
                  <a:txBody>
                    <a:bodyPr/>
                    <a:lstStyle/>
                    <a:p>
                      <a:pPr>
                        <a:lnSpc>
                          <a:spcPct val="150000"/>
                        </a:lnSpc>
                        <a:spcAft>
                          <a:spcPts val="0"/>
                        </a:spcAft>
                      </a:pPr>
                      <a:r>
                        <a:rPr lang="en-US" sz="1400" b="1" dirty="0">
                          <a:effectLst/>
                          <a:latin typeface="Arial" panose="020B0604020202020204" pitchFamily="34" charset="0"/>
                          <a:cs typeface="Arial" panose="020B0604020202020204" pitchFamily="34" charset="0"/>
                        </a:rPr>
                        <a:t>Institution</a:t>
                      </a:r>
                      <a:endPar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n-US" sz="1400" b="1" dirty="0">
                          <a:effectLst/>
                          <a:latin typeface="Arial" panose="020B0604020202020204" pitchFamily="34" charset="0"/>
                          <a:cs typeface="Arial" panose="020B0604020202020204" pitchFamily="34" charset="0"/>
                        </a:rPr>
                        <a:t>2020/21</a:t>
                      </a:r>
                      <a:endParaRPr lang="en-ZA" sz="1400" b="1" dirty="0">
                        <a:effectLst/>
                        <a:latin typeface="Arial" panose="020B0604020202020204" pitchFamily="34" charset="0"/>
                        <a:cs typeface="Arial" panose="020B0604020202020204" pitchFamily="34" charset="0"/>
                      </a:endParaRPr>
                    </a:p>
                    <a:p>
                      <a:pPr algn="ctr">
                        <a:lnSpc>
                          <a:spcPct val="150000"/>
                        </a:lnSpc>
                        <a:spcAft>
                          <a:spcPts val="0"/>
                        </a:spcAft>
                      </a:pPr>
                      <a:r>
                        <a:rPr lang="en-US" sz="1400" b="1" dirty="0">
                          <a:effectLst/>
                          <a:latin typeface="Arial" panose="020B0604020202020204" pitchFamily="34" charset="0"/>
                          <a:cs typeface="Arial" panose="020B0604020202020204" pitchFamily="34" charset="0"/>
                        </a:rPr>
                        <a:t>R’000</a:t>
                      </a:r>
                      <a:endPar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n-US" sz="1400" b="1" dirty="0">
                          <a:effectLst/>
                          <a:latin typeface="Arial" panose="020B0604020202020204" pitchFamily="34" charset="0"/>
                          <a:cs typeface="Arial" panose="020B0604020202020204" pitchFamily="34" charset="0"/>
                        </a:rPr>
                        <a:t>2021/22</a:t>
                      </a:r>
                      <a:endParaRPr lang="en-ZA" sz="1400" b="1" dirty="0">
                        <a:effectLst/>
                        <a:latin typeface="Arial" panose="020B0604020202020204" pitchFamily="34" charset="0"/>
                        <a:cs typeface="Arial" panose="020B0604020202020204" pitchFamily="34" charset="0"/>
                      </a:endParaRPr>
                    </a:p>
                    <a:p>
                      <a:pPr algn="ctr">
                        <a:lnSpc>
                          <a:spcPct val="150000"/>
                        </a:lnSpc>
                        <a:spcAft>
                          <a:spcPts val="0"/>
                        </a:spcAft>
                      </a:pPr>
                      <a:r>
                        <a:rPr lang="en-US" sz="1400" b="1" dirty="0">
                          <a:effectLst/>
                          <a:latin typeface="Arial" panose="020B0604020202020204" pitchFamily="34" charset="0"/>
                          <a:cs typeface="Arial" panose="020B0604020202020204" pitchFamily="34" charset="0"/>
                        </a:rPr>
                        <a:t>R’000</a:t>
                      </a:r>
                      <a:endPar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n-US" sz="1400" b="1" dirty="0">
                          <a:effectLst/>
                          <a:latin typeface="Arial" panose="020B0604020202020204" pitchFamily="34" charset="0"/>
                          <a:cs typeface="Arial" panose="020B0604020202020204" pitchFamily="34" charset="0"/>
                        </a:rPr>
                        <a:t>2022/23</a:t>
                      </a:r>
                      <a:endParaRPr lang="en-ZA" sz="1400" b="1" dirty="0">
                        <a:effectLst/>
                        <a:latin typeface="Arial" panose="020B0604020202020204" pitchFamily="34" charset="0"/>
                        <a:cs typeface="Arial" panose="020B0604020202020204" pitchFamily="34" charset="0"/>
                      </a:endParaRPr>
                    </a:p>
                    <a:p>
                      <a:pPr algn="ctr">
                        <a:lnSpc>
                          <a:spcPct val="150000"/>
                        </a:lnSpc>
                        <a:spcAft>
                          <a:spcPts val="0"/>
                        </a:spcAft>
                      </a:pPr>
                      <a:r>
                        <a:rPr lang="en-US" sz="1400" b="1" dirty="0">
                          <a:effectLst/>
                          <a:latin typeface="Arial" panose="020B0604020202020204" pitchFamily="34" charset="0"/>
                          <a:cs typeface="Arial" panose="020B0604020202020204" pitchFamily="34" charset="0"/>
                        </a:rPr>
                        <a:t>R’000</a:t>
                      </a:r>
                      <a:endPar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59918864"/>
                  </a:ext>
                </a:extLst>
              </a:tr>
              <a:tr h="526363">
                <a:tc>
                  <a:txBody>
                    <a:bodyPr/>
                    <a:lstStyle/>
                    <a:p>
                      <a:pPr>
                        <a:lnSpc>
                          <a:spcPct val="150000"/>
                        </a:lnSpc>
                        <a:spcAft>
                          <a:spcPts val="0"/>
                        </a:spcAft>
                      </a:pPr>
                      <a:r>
                        <a:rPr lang="en-US" sz="1400" dirty="0">
                          <a:effectLst/>
                          <a:latin typeface="Arial" panose="020B0604020202020204" pitchFamily="34" charset="0"/>
                          <a:cs typeface="Arial" panose="020B0604020202020204" pitchFamily="34" charset="0"/>
                        </a:rPr>
                        <a:t>ASSAf</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n-US" sz="1400" dirty="0">
                          <a:effectLst/>
                          <a:latin typeface="Arial" panose="020B0604020202020204" pitchFamily="34" charset="0"/>
                          <a:cs typeface="Arial" panose="020B0604020202020204" pitchFamily="34" charset="0"/>
                        </a:rPr>
                        <a:t>27 898</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400" dirty="0">
                          <a:effectLst/>
                          <a:latin typeface="Arial" panose="020B0604020202020204" pitchFamily="34" charset="0"/>
                          <a:cs typeface="Arial" panose="020B0604020202020204" pitchFamily="34" charset="0"/>
                        </a:rPr>
                        <a:t>36 393</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400" dirty="0">
                          <a:effectLst/>
                          <a:latin typeface="Arial" panose="020B0604020202020204" pitchFamily="34" charset="0"/>
                          <a:cs typeface="Arial" panose="020B0604020202020204" pitchFamily="34" charset="0"/>
                        </a:rPr>
                        <a:t>37 763</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963345372"/>
                  </a:ext>
                </a:extLst>
              </a:tr>
              <a:tr h="526363">
                <a:tc>
                  <a:txBody>
                    <a:bodyPr/>
                    <a:lstStyle/>
                    <a:p>
                      <a:pPr>
                        <a:lnSpc>
                          <a:spcPct val="150000"/>
                        </a:lnSpc>
                        <a:spcAft>
                          <a:spcPts val="0"/>
                        </a:spcAft>
                      </a:pPr>
                      <a:r>
                        <a:rPr lang="en-US" sz="1400" dirty="0">
                          <a:effectLst/>
                          <a:latin typeface="Arial" panose="020B0604020202020204" pitchFamily="34" charset="0"/>
                          <a:cs typeface="Arial" panose="020B0604020202020204" pitchFamily="34" charset="0"/>
                        </a:rPr>
                        <a:t>HSRC</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n-GB" sz="1400" dirty="0">
                          <a:effectLst/>
                          <a:latin typeface="Arial" panose="020B0604020202020204" pitchFamily="34" charset="0"/>
                          <a:cs typeface="Arial" panose="020B0604020202020204" pitchFamily="34" charset="0"/>
                        </a:rPr>
                        <a:t>324 585</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n-GB" sz="1400" dirty="0">
                          <a:effectLst/>
                          <a:latin typeface="Arial" panose="020B0604020202020204" pitchFamily="34" charset="0"/>
                          <a:cs typeface="Arial" panose="020B0604020202020204" pitchFamily="34" charset="0"/>
                        </a:rPr>
                        <a:t>337 262</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n-GB" sz="1400" dirty="0">
                          <a:effectLst/>
                          <a:latin typeface="Arial" panose="020B0604020202020204" pitchFamily="34" charset="0"/>
                          <a:cs typeface="Arial" panose="020B0604020202020204" pitchFamily="34" charset="0"/>
                        </a:rPr>
                        <a:t>349 772</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16982676"/>
                  </a:ext>
                </a:extLst>
              </a:tr>
              <a:tr h="526363">
                <a:tc>
                  <a:txBody>
                    <a:bodyPr/>
                    <a:lstStyle/>
                    <a:p>
                      <a:pPr>
                        <a:lnSpc>
                          <a:spcPct val="150000"/>
                        </a:lnSpc>
                        <a:spcAft>
                          <a:spcPts val="0"/>
                        </a:spcAft>
                      </a:pPr>
                      <a:r>
                        <a:rPr lang="en-US" sz="1400" dirty="0">
                          <a:effectLst/>
                          <a:latin typeface="Arial" panose="020B0604020202020204" pitchFamily="34" charset="0"/>
                          <a:cs typeface="Arial" panose="020B0604020202020204" pitchFamily="34" charset="0"/>
                        </a:rPr>
                        <a:t>SANSA</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182 087</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200 962</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n-US" sz="1400" dirty="0">
                          <a:effectLst/>
                          <a:latin typeface="Arial" panose="020B0604020202020204" pitchFamily="34" charset="0"/>
                          <a:cs typeface="Arial" panose="020B0604020202020204" pitchFamily="34" charset="0"/>
                        </a:rPr>
                        <a:t>178 873</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658216804"/>
                  </a:ext>
                </a:extLst>
              </a:tr>
              <a:tr h="526363">
                <a:tc>
                  <a:txBody>
                    <a:bodyPr/>
                    <a:lstStyle/>
                    <a:p>
                      <a:pPr>
                        <a:lnSpc>
                          <a:spcPct val="150000"/>
                        </a:lnSpc>
                        <a:spcAft>
                          <a:spcPts val="0"/>
                        </a:spcAft>
                      </a:pPr>
                      <a:r>
                        <a:rPr lang="en-US" sz="1400" dirty="0">
                          <a:effectLst/>
                          <a:latin typeface="Arial" panose="020B0604020202020204" pitchFamily="34" charset="0"/>
                          <a:cs typeface="Arial" panose="020B0604020202020204" pitchFamily="34" charset="0"/>
                        </a:rPr>
                        <a:t>TIA</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n-US" sz="1400" dirty="0">
                          <a:effectLst/>
                          <a:latin typeface="Arial" panose="020B0604020202020204" pitchFamily="34" charset="0"/>
                          <a:cs typeface="Arial" panose="020B0604020202020204" pitchFamily="34" charset="0"/>
                        </a:rPr>
                        <a:t>455 858</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n-US" sz="1400" dirty="0">
                          <a:effectLst/>
                          <a:latin typeface="Arial" panose="020B0604020202020204" pitchFamily="34" charset="0"/>
                          <a:cs typeface="Arial" panose="020B0604020202020204" pitchFamily="34" charset="0"/>
                        </a:rPr>
                        <a:t>471 398</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n-US" sz="1400" dirty="0">
                          <a:effectLst/>
                          <a:latin typeface="Arial" panose="020B0604020202020204" pitchFamily="34" charset="0"/>
                          <a:cs typeface="Arial" panose="020B0604020202020204" pitchFamily="34" charset="0"/>
                        </a:rPr>
                        <a:t>488 874</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98305043"/>
                  </a:ext>
                </a:extLst>
              </a:tr>
              <a:tr h="526363">
                <a:tc>
                  <a:txBody>
                    <a:bodyPr/>
                    <a:lstStyle/>
                    <a:p>
                      <a:pPr>
                        <a:lnSpc>
                          <a:spcPct val="150000"/>
                        </a:lnSpc>
                        <a:spcAft>
                          <a:spcPts val="0"/>
                        </a:spcAft>
                      </a:pPr>
                      <a:r>
                        <a:rPr lang="en-US" sz="1400" dirty="0">
                          <a:effectLst/>
                          <a:latin typeface="Arial" panose="020B0604020202020204" pitchFamily="34" charset="0"/>
                          <a:cs typeface="Arial" panose="020B0604020202020204" pitchFamily="34" charset="0"/>
                        </a:rPr>
                        <a:t>CSIR</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n-US" sz="1400" dirty="0">
                          <a:effectLst/>
                          <a:latin typeface="Arial" panose="020B0604020202020204" pitchFamily="34" charset="0"/>
                          <a:cs typeface="Arial" panose="020B0604020202020204" pitchFamily="34" charset="0"/>
                        </a:rPr>
                        <a:t>1 054 650</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n-US" sz="1400" dirty="0">
                          <a:effectLst/>
                          <a:latin typeface="Arial" panose="020B0604020202020204" pitchFamily="34" charset="0"/>
                          <a:cs typeface="Arial" panose="020B0604020202020204" pitchFamily="34" charset="0"/>
                        </a:rPr>
                        <a:t>1 367 547</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n-US" sz="1400" dirty="0">
                          <a:effectLst/>
                          <a:latin typeface="Arial" panose="020B0604020202020204" pitchFamily="34" charset="0"/>
                          <a:cs typeface="Arial" panose="020B0604020202020204" pitchFamily="34" charset="0"/>
                        </a:rPr>
                        <a:t>1 419 830</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11693233"/>
                  </a:ext>
                </a:extLst>
              </a:tr>
              <a:tr h="526363">
                <a:tc>
                  <a:txBody>
                    <a:bodyPr/>
                    <a:lstStyle/>
                    <a:p>
                      <a:pPr>
                        <a:lnSpc>
                          <a:spcPct val="150000"/>
                        </a:lnSpc>
                        <a:spcAft>
                          <a:spcPts val="0"/>
                        </a:spcAft>
                      </a:pPr>
                      <a:r>
                        <a:rPr lang="en-US" sz="1400" dirty="0">
                          <a:effectLst/>
                          <a:latin typeface="Arial" panose="020B0604020202020204" pitchFamily="34" charset="0"/>
                          <a:cs typeface="Arial" panose="020B0604020202020204" pitchFamily="34" charset="0"/>
                        </a:rPr>
                        <a:t>NRF</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3 790 132</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4 050 350</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4 052 694</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14036044"/>
                  </a:ext>
                </a:extLst>
              </a:tr>
              <a:tr h="526363">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nchor="ct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5 835 210</a:t>
                      </a:r>
                    </a:p>
                  </a:txBody>
                  <a:tcPr marL="9525" marR="9525" marT="9525" marB="0" anchor="ct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6 463 912</a:t>
                      </a:r>
                    </a:p>
                  </a:txBody>
                  <a:tcPr marL="9525" marR="9525" marT="9525" marB="0" anchor="ct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6 527 806</a:t>
                      </a:r>
                    </a:p>
                  </a:txBody>
                  <a:tcPr marL="9525" marR="9525" marT="9525" marB="0" anchor="ctr"/>
                </a:tc>
                <a:extLst>
                  <a:ext uri="{0D108BD9-81ED-4DB2-BD59-A6C34878D82A}">
                    <a16:rowId xmlns:a16="http://schemas.microsoft.com/office/drawing/2014/main" val="3530276511"/>
                  </a:ext>
                </a:extLst>
              </a:tr>
              <a:tr h="526363">
                <a:tc>
                  <a:txBody>
                    <a:bodyPr/>
                    <a:lstStyle/>
                    <a:p>
                      <a:pPr algn="l" fontAlgn="ctr"/>
                      <a:r>
                        <a:rPr lang="en-ZA" sz="1200" b="0" i="0" u="none" strike="noStrike" dirty="0">
                          <a:solidFill>
                            <a:srgbClr val="000000"/>
                          </a:solidFill>
                          <a:effectLst/>
                          <a:latin typeface="Arial Narrow" panose="020B0604020202020204" pitchFamily="34" charset="0"/>
                        </a:rPr>
                        <a:t>% of DSI Total budget</a:t>
                      </a:r>
                    </a:p>
                  </a:txBody>
                  <a:tcPr marL="9525" marR="9525" marT="9525" marB="0" anchor="ctr"/>
                </a:tc>
                <a:tc>
                  <a:txBody>
                    <a:bodyPr/>
                    <a:lstStyle/>
                    <a:p>
                      <a:pPr algn="ctr" fontAlgn="b"/>
                      <a:r>
                        <a:rPr lang="en-ZA" sz="1200" b="0" i="0" u="none" strike="noStrike" kern="1200" dirty="0">
                          <a:solidFill>
                            <a:srgbClr val="000000"/>
                          </a:solidFill>
                          <a:effectLst/>
                          <a:latin typeface="Arial Narrow" panose="020B0604020202020204" pitchFamily="34" charset="0"/>
                          <a:ea typeface="+mn-ea"/>
                          <a:cs typeface="+mn-cs"/>
                        </a:rPr>
                        <a:t>66%</a:t>
                      </a:r>
                    </a:p>
                  </a:txBody>
                  <a:tcPr marL="9525" marR="9525" marT="9525" marB="0" anchor="b"/>
                </a:tc>
                <a:tc>
                  <a:txBody>
                    <a:bodyPr/>
                    <a:lstStyle/>
                    <a:p>
                      <a:pPr algn="ctr" fontAlgn="b"/>
                      <a:r>
                        <a:rPr lang="en-ZA" sz="1200" b="0" i="0" u="none" strike="noStrike" kern="1200" dirty="0">
                          <a:solidFill>
                            <a:srgbClr val="000000"/>
                          </a:solidFill>
                          <a:effectLst/>
                          <a:latin typeface="Arial Narrow" panose="020B0604020202020204" pitchFamily="34" charset="0"/>
                          <a:ea typeface="+mn-ea"/>
                          <a:cs typeface="+mn-cs"/>
                        </a:rPr>
                        <a:t>69%</a:t>
                      </a:r>
                    </a:p>
                  </a:txBody>
                  <a:tcPr marL="9525" marR="9525" marT="9525" marB="0" anchor="b"/>
                </a:tc>
                <a:tc>
                  <a:txBody>
                    <a:bodyPr/>
                    <a:lstStyle/>
                    <a:p>
                      <a:pPr algn="ctr" fontAlgn="b"/>
                      <a:r>
                        <a:rPr lang="en-ZA" sz="1200" b="0" i="0" u="none" strike="noStrike" kern="1200" dirty="0">
                          <a:solidFill>
                            <a:srgbClr val="000000"/>
                          </a:solidFill>
                          <a:effectLst/>
                          <a:latin typeface="Arial Narrow" panose="020B0604020202020204" pitchFamily="34" charset="0"/>
                          <a:ea typeface="+mn-ea"/>
                          <a:cs typeface="+mn-cs"/>
                        </a:rPr>
                        <a:t>67%</a:t>
                      </a:r>
                    </a:p>
                  </a:txBody>
                  <a:tcPr marL="9525" marR="9525" marT="9525" marB="0" anchor="b"/>
                </a:tc>
                <a:extLst>
                  <a:ext uri="{0D108BD9-81ED-4DB2-BD59-A6C34878D82A}">
                    <a16:rowId xmlns:a16="http://schemas.microsoft.com/office/drawing/2014/main" val="963721465"/>
                  </a:ext>
                </a:extLst>
              </a:tr>
              <a:tr h="526363">
                <a:tc>
                  <a:txBody>
                    <a:bodyPr/>
                    <a:lstStyle/>
                    <a:p>
                      <a:pPr algn="l" fontAlgn="ctr"/>
                      <a:r>
                        <a:rPr lang="en-ZA" sz="1200" b="0" i="0" u="none" strike="noStrike" dirty="0">
                          <a:solidFill>
                            <a:srgbClr val="000000"/>
                          </a:solidFill>
                          <a:effectLst/>
                          <a:latin typeface="Arial Narrow" panose="020B0604020202020204" pitchFamily="34" charset="0"/>
                        </a:rPr>
                        <a:t>% of DSI Transfers budget</a:t>
                      </a:r>
                    </a:p>
                  </a:txBody>
                  <a:tcPr marL="9525" marR="9525" marT="9525" marB="0" anchor="ctr"/>
                </a:tc>
                <a:tc>
                  <a:txBody>
                    <a:bodyPr/>
                    <a:lstStyle/>
                    <a:p>
                      <a:pPr algn="ctr" fontAlgn="b"/>
                      <a:r>
                        <a:rPr lang="en-ZA" sz="1200" b="0" i="0" u="none" strike="noStrike" kern="1200" dirty="0">
                          <a:solidFill>
                            <a:srgbClr val="000000"/>
                          </a:solidFill>
                          <a:effectLst/>
                          <a:latin typeface="Arial Narrow" panose="020B0604020202020204" pitchFamily="34" charset="0"/>
                          <a:ea typeface="+mn-ea"/>
                          <a:cs typeface="+mn-cs"/>
                        </a:rPr>
                        <a:t>78%</a:t>
                      </a:r>
                    </a:p>
                  </a:txBody>
                  <a:tcPr marL="9525" marR="9525" marT="9525" marB="0" anchor="b"/>
                </a:tc>
                <a:tc>
                  <a:txBody>
                    <a:bodyPr/>
                    <a:lstStyle/>
                    <a:p>
                      <a:pPr algn="ctr" fontAlgn="b"/>
                      <a:r>
                        <a:rPr lang="en-ZA" sz="1200" b="0" i="0" u="none" strike="noStrike" kern="1200" dirty="0">
                          <a:solidFill>
                            <a:srgbClr val="000000"/>
                          </a:solidFill>
                          <a:effectLst/>
                          <a:latin typeface="Arial Narrow" panose="020B0604020202020204" pitchFamily="34" charset="0"/>
                          <a:ea typeface="+mn-ea"/>
                          <a:cs typeface="+mn-cs"/>
                        </a:rPr>
                        <a:t>79%</a:t>
                      </a:r>
                    </a:p>
                  </a:txBody>
                  <a:tcPr marL="9525" marR="9525" marT="9525" marB="0" anchor="b"/>
                </a:tc>
                <a:tc>
                  <a:txBody>
                    <a:bodyPr/>
                    <a:lstStyle/>
                    <a:p>
                      <a:pPr algn="ctr" fontAlgn="b"/>
                      <a:r>
                        <a:rPr lang="en-ZA" sz="1200" b="0" i="0" u="none" strike="noStrike" kern="1200" dirty="0">
                          <a:solidFill>
                            <a:srgbClr val="000000"/>
                          </a:solidFill>
                          <a:effectLst/>
                          <a:latin typeface="Arial Narrow" panose="020B0604020202020204" pitchFamily="34" charset="0"/>
                          <a:ea typeface="+mn-ea"/>
                          <a:cs typeface="+mn-cs"/>
                        </a:rPr>
                        <a:t>75%</a:t>
                      </a:r>
                    </a:p>
                  </a:txBody>
                  <a:tcPr marL="9525" marR="9525" marT="9525" marB="0" anchor="b"/>
                </a:tc>
                <a:extLst>
                  <a:ext uri="{0D108BD9-81ED-4DB2-BD59-A6C34878D82A}">
                    <a16:rowId xmlns:a16="http://schemas.microsoft.com/office/drawing/2014/main" val="856663811"/>
                  </a:ext>
                </a:extLst>
              </a:tr>
            </a:tbl>
          </a:graphicData>
        </a:graphic>
      </p:graphicFrame>
      <p:sp>
        <p:nvSpPr>
          <p:cNvPr id="5" name="Title 1">
            <a:extLst>
              <a:ext uri="{FF2B5EF4-FFF2-40B4-BE49-F238E27FC236}">
                <a16:creationId xmlns:a16="http://schemas.microsoft.com/office/drawing/2014/main" id="{0E6870A0-6FC7-184F-82AF-BF35244E8DE9}"/>
              </a:ext>
            </a:extLst>
          </p:cNvPr>
          <p:cNvSpPr txBox="1">
            <a:spLocks/>
          </p:cNvSpPr>
          <p:nvPr/>
        </p:nvSpPr>
        <p:spPr>
          <a:xfrm>
            <a:off x="340374" y="6587181"/>
            <a:ext cx="7679905" cy="456685"/>
          </a:xfrm>
          <a:prstGeom prst="rect">
            <a:avLst/>
          </a:prstGeom>
        </p:spPr>
        <p:txBody>
          <a:bodyPr vert="horz" lIns="91440" tIns="45720" rIns="91440" bIns="45720" rtlCol="0" anchor="t" anchorCtr="0">
            <a:normAutofit fontScale="90000"/>
          </a:bodyPr>
          <a:lstStyle>
            <a:lvl1pPr marL="0" marR="0" indent="0" algn="l" defTabSz="912114" rtl="0" eaLnBrk="1" fontAlgn="auto" latinLnBrk="0" hangingPunct="1">
              <a:lnSpc>
                <a:spcPct val="90000"/>
              </a:lnSpc>
              <a:spcBef>
                <a:spcPct val="0"/>
              </a:spcBef>
              <a:spcAft>
                <a:spcPts val="0"/>
              </a:spcAft>
              <a:buClrTx/>
              <a:buSzTx/>
              <a:buFontTx/>
              <a:buNone/>
              <a:tabLst/>
              <a:defRPr sz="1400" b="0" i="0" kern="1200">
                <a:solidFill>
                  <a:schemeClr val="bg1"/>
                </a:solidFill>
                <a:latin typeface="Arial" panose="020B0604020202020204" pitchFamily="34" charset="0"/>
                <a:ea typeface="Roboto Condensed" panose="02000000000000000000" pitchFamily="2" charset="0"/>
                <a:cs typeface="Arial" panose="020B0604020202020204" pitchFamily="34" charset="0"/>
              </a:defRPr>
            </a:lvl1pPr>
          </a:lstStyle>
          <a:p>
            <a:r>
              <a:rPr lang="en-US" i="1" dirty="0">
                <a:solidFill>
                  <a:srgbClr val="0432FF"/>
                </a:solidFill>
              </a:rPr>
              <a:t>Allocation to public entities comprises of both the parliamentary grants and dedicated project funding.</a:t>
            </a:r>
            <a:br>
              <a:rPr lang="en-US" i="1" dirty="0">
                <a:solidFill>
                  <a:srgbClr val="0432FF"/>
                </a:solidFill>
              </a:rPr>
            </a:br>
            <a:endParaRPr lang="en-US" i="1" dirty="0">
              <a:solidFill>
                <a:srgbClr val="0432FF"/>
              </a:solidFill>
            </a:endParaRPr>
          </a:p>
        </p:txBody>
      </p:sp>
    </p:spTree>
    <p:extLst>
      <p:ext uri="{BB962C8B-B14F-4D97-AF65-F5344CB8AC3E}">
        <p14:creationId xmlns:p14="http://schemas.microsoft.com/office/powerpoint/2010/main" val="8380594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FB5DE-4CD0-EC43-8828-AA3E6EE39C51}"/>
              </a:ext>
            </a:extLst>
          </p:cNvPr>
          <p:cNvSpPr>
            <a:spLocks noGrp="1"/>
          </p:cNvSpPr>
          <p:nvPr>
            <p:ph type="title"/>
          </p:nvPr>
        </p:nvSpPr>
        <p:spPr>
          <a:xfrm>
            <a:off x="975013" y="0"/>
            <a:ext cx="7534275" cy="456685"/>
          </a:xfrm>
        </p:spPr>
        <p:txBody>
          <a:bodyPr>
            <a:noAutofit/>
          </a:bodyPr>
          <a:lstStyle/>
          <a:p>
            <a:pPr algn="r"/>
            <a:r>
              <a:rPr lang="en-US" sz="3600" b="1" dirty="0"/>
              <a:t>2020/21 BUDGET ALLOCATION ANALYSIS PER ENTITY</a:t>
            </a:r>
          </a:p>
        </p:txBody>
      </p:sp>
      <p:graphicFrame>
        <p:nvGraphicFramePr>
          <p:cNvPr id="4" name="Chart 3">
            <a:extLst>
              <a:ext uri="{FF2B5EF4-FFF2-40B4-BE49-F238E27FC236}">
                <a16:creationId xmlns:a16="http://schemas.microsoft.com/office/drawing/2014/main" id="{C6697BF8-F5C6-0C47-BEEE-13E01C5FD344}"/>
              </a:ext>
            </a:extLst>
          </p:cNvPr>
          <p:cNvGraphicFramePr>
            <a:graphicFrameLocks/>
          </p:cNvGraphicFramePr>
          <p:nvPr>
            <p:extLst>
              <p:ext uri="{D42A27DB-BD31-4B8C-83A1-F6EECF244321}">
                <p14:modId xmlns:p14="http://schemas.microsoft.com/office/powerpoint/2010/main" val="991753961"/>
              </p:ext>
            </p:extLst>
          </p:nvPr>
        </p:nvGraphicFramePr>
        <p:xfrm>
          <a:off x="235528" y="1112703"/>
          <a:ext cx="8617528" cy="57278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9090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1967E4-891C-42FD-AA4A-D5666B78581E}"/>
              </a:ext>
            </a:extLst>
          </p:cNvPr>
          <p:cNvSpPr>
            <a:spLocks noGrp="1"/>
          </p:cNvSpPr>
          <p:nvPr>
            <p:ph idx="1"/>
          </p:nvPr>
        </p:nvSpPr>
        <p:spPr>
          <a:xfrm>
            <a:off x="628649" y="1902539"/>
            <a:ext cx="8279823" cy="3807319"/>
          </a:xfrm>
        </p:spPr>
        <p:txBody>
          <a:bodyPr>
            <a:normAutofit/>
          </a:bodyPr>
          <a:lstStyle/>
          <a:p>
            <a:pPr marL="0" indent="0" algn="ctr">
              <a:buNone/>
            </a:pPr>
            <a:endParaRPr lang="en-US" sz="4800" b="1" dirty="0">
              <a:solidFill>
                <a:schemeClr val="tx1"/>
              </a:solidFill>
            </a:endParaRPr>
          </a:p>
          <a:p>
            <a:pPr marL="0" indent="0" algn="ctr">
              <a:buNone/>
            </a:pPr>
            <a:r>
              <a:rPr lang="en-US" sz="4800" b="1" dirty="0">
                <a:solidFill>
                  <a:schemeClr val="tx1"/>
                </a:solidFill>
              </a:rPr>
              <a:t>What has been our performance to date? </a:t>
            </a:r>
          </a:p>
        </p:txBody>
      </p:sp>
      <p:sp>
        <p:nvSpPr>
          <p:cNvPr id="4" name="Slide Number Placeholder 5">
            <a:extLst>
              <a:ext uri="{FF2B5EF4-FFF2-40B4-BE49-F238E27FC236}">
                <a16:creationId xmlns:a16="http://schemas.microsoft.com/office/drawing/2014/main" id="{DDFCB6BF-8D0F-4C3F-93FD-9F627EF806C5}"/>
              </a:ext>
            </a:extLst>
          </p:cNvPr>
          <p:cNvSpPr txBox="1">
            <a:spLocks/>
          </p:cNvSpPr>
          <p:nvPr/>
        </p:nvSpPr>
        <p:spPr>
          <a:xfrm>
            <a:off x="6212007" y="6363053"/>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5</a:t>
            </a:fld>
            <a:endParaRPr lang="en-US" dirty="0"/>
          </a:p>
        </p:txBody>
      </p:sp>
    </p:spTree>
    <p:extLst>
      <p:ext uri="{BB962C8B-B14F-4D97-AF65-F5344CB8AC3E}">
        <p14:creationId xmlns:p14="http://schemas.microsoft.com/office/powerpoint/2010/main" val="41854438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628649" y="180111"/>
            <a:ext cx="7887389" cy="456685"/>
          </a:xfrm>
        </p:spPr>
        <p:txBody>
          <a:bodyPr>
            <a:noAutofit/>
          </a:bodyPr>
          <a:lstStyle/>
          <a:p>
            <a:pPr algn="r"/>
            <a:r>
              <a:rPr lang="en-US" sz="3600" b="1" dirty="0"/>
              <a:t>MTEF ENTITIES’ BUDGET CUTS</a:t>
            </a:r>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ext uri="{D42A27DB-BD31-4B8C-83A1-F6EECF244321}">
                <p14:modId xmlns:p14="http://schemas.microsoft.com/office/powerpoint/2010/main" val="1025041237"/>
              </p:ext>
            </p:extLst>
          </p:nvPr>
        </p:nvGraphicFramePr>
        <p:xfrm>
          <a:off x="152399" y="1108364"/>
          <a:ext cx="8700654" cy="5552060"/>
        </p:xfrm>
        <a:graphic>
          <a:graphicData uri="http://schemas.openxmlformats.org/drawingml/2006/table">
            <a:tbl>
              <a:tblPr firstRow="1" firstCol="1" bandRow="1">
                <a:tableStyleId>{5C22544A-7EE6-4342-B048-85BDC9FD1C3A}</a:tableStyleId>
              </a:tblPr>
              <a:tblGrid>
                <a:gridCol w="3818610">
                  <a:extLst>
                    <a:ext uri="{9D8B030D-6E8A-4147-A177-3AD203B41FA5}">
                      <a16:colId xmlns:a16="http://schemas.microsoft.com/office/drawing/2014/main" val="3758039678"/>
                    </a:ext>
                  </a:extLst>
                </a:gridCol>
                <a:gridCol w="1627348">
                  <a:extLst>
                    <a:ext uri="{9D8B030D-6E8A-4147-A177-3AD203B41FA5}">
                      <a16:colId xmlns:a16="http://schemas.microsoft.com/office/drawing/2014/main" val="2381626739"/>
                    </a:ext>
                  </a:extLst>
                </a:gridCol>
                <a:gridCol w="1627348">
                  <a:extLst>
                    <a:ext uri="{9D8B030D-6E8A-4147-A177-3AD203B41FA5}">
                      <a16:colId xmlns:a16="http://schemas.microsoft.com/office/drawing/2014/main" val="4289322685"/>
                    </a:ext>
                  </a:extLst>
                </a:gridCol>
                <a:gridCol w="1627348">
                  <a:extLst>
                    <a:ext uri="{9D8B030D-6E8A-4147-A177-3AD203B41FA5}">
                      <a16:colId xmlns:a16="http://schemas.microsoft.com/office/drawing/2014/main" val="3967493618"/>
                    </a:ext>
                  </a:extLst>
                </a:gridCol>
              </a:tblGrid>
              <a:tr h="907973">
                <a:tc>
                  <a:txBody>
                    <a:bodyPr/>
                    <a:lstStyle/>
                    <a:p>
                      <a:pPr algn="just">
                        <a:lnSpc>
                          <a:spcPct val="15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Baseline reductions</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2020/21</a:t>
                      </a:r>
                      <a:endParaRPr lang="en-ZA" sz="1600" dirty="0">
                        <a:effectLst/>
                        <a:latin typeface="Arial" panose="020B0604020202020204" pitchFamily="34" charset="0"/>
                        <a:cs typeface="Arial" panose="020B0604020202020204" pitchFamily="34" charset="0"/>
                      </a:endParaRPr>
                    </a:p>
                    <a:p>
                      <a:pPr algn="ctr">
                        <a:lnSpc>
                          <a:spcPct val="15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R’000</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2021/22</a:t>
                      </a:r>
                      <a:endParaRPr lang="en-ZA" sz="1600" dirty="0">
                        <a:effectLst/>
                        <a:latin typeface="Arial" panose="020B0604020202020204" pitchFamily="34" charset="0"/>
                        <a:cs typeface="Arial" panose="020B0604020202020204" pitchFamily="34" charset="0"/>
                      </a:endParaRPr>
                    </a:p>
                    <a:p>
                      <a:pPr algn="ctr">
                        <a:lnSpc>
                          <a:spcPct val="15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R’000</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2022/23</a:t>
                      </a:r>
                      <a:endParaRPr lang="en-ZA" sz="1600" dirty="0">
                        <a:effectLst/>
                        <a:latin typeface="Arial" panose="020B0604020202020204" pitchFamily="34" charset="0"/>
                        <a:cs typeface="Arial" panose="020B0604020202020204" pitchFamily="34" charset="0"/>
                      </a:endParaRPr>
                    </a:p>
                    <a:p>
                      <a:pPr algn="ctr">
                        <a:lnSpc>
                          <a:spcPct val="15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R’000</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03173529"/>
                  </a:ext>
                </a:extLst>
              </a:tr>
              <a:tr h="663441">
                <a:tc>
                  <a:txBody>
                    <a:bodyPr/>
                    <a:lstStyle/>
                    <a:p>
                      <a:pPr algn="just">
                        <a:lnSpc>
                          <a:spcPct val="15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ASSAf</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600" dirty="0">
                          <a:effectLst/>
                          <a:latin typeface="Arial" panose="020B0604020202020204" pitchFamily="34" charset="0"/>
                          <a:cs typeface="Arial" panose="020B0604020202020204" pitchFamily="34" charset="0"/>
                        </a:rPr>
                        <a:t>(569)</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600" dirty="0">
                          <a:effectLst/>
                          <a:latin typeface="Arial" panose="020B0604020202020204" pitchFamily="34" charset="0"/>
                          <a:cs typeface="Arial" panose="020B0604020202020204" pitchFamily="34" charset="0"/>
                        </a:rPr>
                        <a:t>(254)</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600" dirty="0">
                          <a:effectLst/>
                          <a:latin typeface="Arial" panose="020B0604020202020204" pitchFamily="34" charset="0"/>
                          <a:cs typeface="Arial" panose="020B0604020202020204" pitchFamily="34" charset="0"/>
                        </a:rPr>
                        <a:t>(279)</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83925353"/>
                  </a:ext>
                </a:extLst>
              </a:tr>
              <a:tr h="663441">
                <a:tc>
                  <a:txBody>
                    <a:bodyPr/>
                    <a:lstStyle/>
                    <a:p>
                      <a:pPr algn="just">
                        <a:lnSpc>
                          <a:spcPct val="15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HSRC</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600" dirty="0">
                          <a:effectLst/>
                          <a:latin typeface="Arial" panose="020B0604020202020204" pitchFamily="34" charset="0"/>
                          <a:cs typeface="Arial" panose="020B0604020202020204" pitchFamily="34" charset="0"/>
                        </a:rPr>
                        <a:t>(6 624)</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600" dirty="0">
                          <a:effectLst/>
                          <a:latin typeface="Arial" panose="020B0604020202020204" pitchFamily="34" charset="0"/>
                          <a:cs typeface="Arial" panose="020B0604020202020204" pitchFamily="34" charset="0"/>
                        </a:rPr>
                        <a:t>(6 883)</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600" dirty="0">
                          <a:effectLst/>
                          <a:latin typeface="Arial" panose="020B0604020202020204" pitchFamily="34" charset="0"/>
                          <a:cs typeface="Arial" panose="020B0604020202020204" pitchFamily="34" charset="0"/>
                        </a:rPr>
                        <a:t>(7 138)</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59371192"/>
                  </a:ext>
                </a:extLst>
              </a:tr>
              <a:tr h="663441">
                <a:tc>
                  <a:txBody>
                    <a:bodyPr/>
                    <a:lstStyle/>
                    <a:p>
                      <a:pPr algn="just">
                        <a:lnSpc>
                          <a:spcPct val="15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SANSA</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600" dirty="0">
                          <a:effectLst/>
                          <a:latin typeface="Arial" panose="020B0604020202020204" pitchFamily="34" charset="0"/>
                          <a:cs typeface="Arial" panose="020B0604020202020204" pitchFamily="34" charset="0"/>
                        </a:rPr>
                        <a:t>(3 027)</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600" dirty="0">
                          <a:effectLst/>
                          <a:latin typeface="Arial" panose="020B0604020202020204" pitchFamily="34" charset="0"/>
                          <a:cs typeface="Arial" panose="020B0604020202020204" pitchFamily="34" charset="0"/>
                        </a:rPr>
                        <a:t>(3 149)</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600" dirty="0">
                          <a:effectLst/>
                          <a:latin typeface="Arial" panose="020B0604020202020204" pitchFamily="34" charset="0"/>
                          <a:cs typeface="Arial" panose="020B0604020202020204" pitchFamily="34" charset="0"/>
                        </a:rPr>
                        <a:t>(3 265)</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32800585"/>
                  </a:ext>
                </a:extLst>
              </a:tr>
              <a:tr h="663441">
                <a:tc>
                  <a:txBody>
                    <a:bodyPr/>
                    <a:lstStyle/>
                    <a:p>
                      <a:pPr algn="just">
                        <a:lnSpc>
                          <a:spcPct val="15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TIA</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600" dirty="0">
                          <a:effectLst/>
                          <a:latin typeface="Arial" panose="020B0604020202020204" pitchFamily="34" charset="0"/>
                          <a:cs typeface="Arial" panose="020B0604020202020204" pitchFamily="34" charset="0"/>
                        </a:rPr>
                        <a:t>(9 303)</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600" dirty="0">
                          <a:effectLst/>
                          <a:latin typeface="Arial" panose="020B0604020202020204" pitchFamily="34" charset="0"/>
                          <a:cs typeface="Arial" panose="020B0604020202020204" pitchFamily="34" charset="0"/>
                        </a:rPr>
                        <a:t>(9 620)</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600" dirty="0">
                          <a:effectLst/>
                          <a:latin typeface="Arial" panose="020B0604020202020204" pitchFamily="34" charset="0"/>
                          <a:cs typeface="Arial" panose="020B0604020202020204" pitchFamily="34" charset="0"/>
                        </a:rPr>
                        <a:t>(9 977)</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52153884"/>
                  </a:ext>
                </a:extLst>
              </a:tr>
              <a:tr h="663441">
                <a:tc>
                  <a:txBody>
                    <a:bodyPr/>
                    <a:lstStyle/>
                    <a:p>
                      <a:pPr algn="just">
                        <a:lnSpc>
                          <a:spcPct val="15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CSIR</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600" dirty="0">
                          <a:effectLst/>
                          <a:latin typeface="Arial" panose="020B0604020202020204" pitchFamily="34" charset="0"/>
                          <a:cs typeface="Arial" panose="020B0604020202020204" pitchFamily="34" charset="0"/>
                        </a:rPr>
                        <a:t>(20 378)</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600" dirty="0">
                          <a:effectLst/>
                          <a:latin typeface="Arial" panose="020B0604020202020204" pitchFamily="34" charset="0"/>
                          <a:cs typeface="Arial" panose="020B0604020202020204" pitchFamily="34" charset="0"/>
                        </a:rPr>
                        <a:t>(21 047)</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600" dirty="0">
                          <a:effectLst/>
                          <a:latin typeface="Arial" panose="020B0604020202020204" pitchFamily="34" charset="0"/>
                          <a:cs typeface="Arial" panose="020B0604020202020204" pitchFamily="34" charset="0"/>
                        </a:rPr>
                        <a:t>(21 827)</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49578528"/>
                  </a:ext>
                </a:extLst>
              </a:tr>
              <a:tr h="663441">
                <a:tc>
                  <a:txBody>
                    <a:bodyPr/>
                    <a:lstStyle/>
                    <a:p>
                      <a:pPr algn="just">
                        <a:lnSpc>
                          <a:spcPct val="15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NRF</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600" dirty="0">
                          <a:effectLst/>
                          <a:latin typeface="Arial" panose="020B0604020202020204" pitchFamily="34" charset="0"/>
                          <a:cs typeface="Arial" panose="020B0604020202020204" pitchFamily="34" charset="0"/>
                        </a:rPr>
                        <a:t>(19 716)</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600" dirty="0">
                          <a:effectLst/>
                          <a:latin typeface="Arial" panose="020B0604020202020204" pitchFamily="34" charset="0"/>
                          <a:cs typeface="Arial" panose="020B0604020202020204" pitchFamily="34" charset="0"/>
                        </a:rPr>
                        <a:t>(20 675)</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600" dirty="0">
                          <a:effectLst/>
                          <a:latin typeface="Arial" panose="020B0604020202020204" pitchFamily="34" charset="0"/>
                          <a:cs typeface="Arial" panose="020B0604020202020204" pitchFamily="34" charset="0"/>
                        </a:rPr>
                        <a:t>(21 443)</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01506324"/>
                  </a:ext>
                </a:extLst>
              </a:tr>
              <a:tr h="663441">
                <a:tc>
                  <a:txBody>
                    <a:bodyPr/>
                    <a:lstStyle/>
                    <a:p>
                      <a:pPr algn="just">
                        <a:lnSpc>
                          <a:spcPct val="15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Total baseline reductions</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600" b="1" dirty="0">
                          <a:effectLst/>
                          <a:latin typeface="Arial" panose="020B0604020202020204" pitchFamily="34" charset="0"/>
                          <a:cs typeface="Arial" panose="020B0604020202020204" pitchFamily="34" charset="0"/>
                        </a:rPr>
                        <a:t>(59 617)</a:t>
                      </a:r>
                      <a:endPar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600" b="1" dirty="0">
                          <a:effectLst/>
                          <a:latin typeface="Arial" panose="020B0604020202020204" pitchFamily="34" charset="0"/>
                          <a:cs typeface="Arial" panose="020B0604020202020204" pitchFamily="34" charset="0"/>
                        </a:rPr>
                        <a:t>(61 628)</a:t>
                      </a:r>
                      <a:endPar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600" b="1" dirty="0">
                          <a:effectLst/>
                          <a:latin typeface="Arial" panose="020B0604020202020204" pitchFamily="34" charset="0"/>
                          <a:cs typeface="Arial" panose="020B0604020202020204" pitchFamily="34" charset="0"/>
                        </a:rPr>
                        <a:t>(63 929)</a:t>
                      </a:r>
                      <a:endPar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17300084"/>
                  </a:ext>
                </a:extLst>
              </a:tr>
            </a:tbl>
          </a:graphicData>
        </a:graphic>
      </p:graphicFrame>
    </p:spTree>
    <p:extLst>
      <p:ext uri="{BB962C8B-B14F-4D97-AF65-F5344CB8AC3E}">
        <p14:creationId xmlns:p14="http://schemas.microsoft.com/office/powerpoint/2010/main" val="24934194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88AFDC97-067A-4454-9BE0-16BE2B4D7D28}"/>
              </a:ext>
            </a:extLst>
          </p:cNvPr>
          <p:cNvSpPr>
            <a:spLocks noGrp="1" noChangeArrowheads="1"/>
          </p:cNvSpPr>
          <p:nvPr>
            <p:ph idx="1"/>
          </p:nvPr>
        </p:nvSpPr>
        <p:spPr bwMode="auto">
          <a:xfrm>
            <a:off x="0" y="1881740"/>
            <a:ext cx="8955202" cy="3901837"/>
          </a:xfrm>
          <a:prstGeom prst="rect">
            <a:avLst/>
          </a:prstGeom>
          <a:noFill/>
          <a:ln w="9525">
            <a:noFill/>
            <a:miter lim="800000"/>
            <a:headEnd/>
            <a:tailEnd/>
          </a:ln>
        </p:spPr>
        <p:txBody>
          <a:bodyPr wrap="square">
            <a:spAutoFit/>
          </a:bodyPr>
          <a:lstStyle/>
          <a:p>
            <a:pPr marL="0" indent="0" algn="ctr">
              <a:lnSpc>
                <a:spcPct val="150000"/>
              </a:lnSpc>
              <a:spcBef>
                <a:spcPts val="0"/>
              </a:spcBef>
              <a:buNone/>
            </a:pPr>
            <a:r>
              <a:rPr lang="en-US" sz="2400" b="1" dirty="0">
                <a:solidFill>
                  <a:schemeClr val="tx1"/>
                </a:solidFill>
              </a:rPr>
              <a:t>Dankie              Enkosi</a:t>
            </a:r>
          </a:p>
          <a:p>
            <a:pPr marL="0" indent="0" algn="ctr">
              <a:lnSpc>
                <a:spcPct val="150000"/>
              </a:lnSpc>
              <a:spcBef>
                <a:spcPts val="0"/>
              </a:spcBef>
              <a:buNone/>
            </a:pPr>
            <a:endParaRPr lang="en-US" sz="2400" b="1" dirty="0">
              <a:solidFill>
                <a:schemeClr val="tx1"/>
              </a:solidFill>
            </a:endParaRPr>
          </a:p>
          <a:p>
            <a:pPr marL="0" indent="0" algn="ctr">
              <a:lnSpc>
                <a:spcPct val="150000"/>
              </a:lnSpc>
              <a:spcBef>
                <a:spcPts val="0"/>
              </a:spcBef>
              <a:buNone/>
            </a:pPr>
            <a:r>
              <a:rPr lang="en-US" sz="2400" b="1" dirty="0">
                <a:solidFill>
                  <a:schemeClr val="tx1"/>
                </a:solidFill>
              </a:rPr>
              <a:t>Ha khensa           Re a leboga</a:t>
            </a:r>
          </a:p>
          <a:p>
            <a:pPr marL="0" indent="0" algn="ctr">
              <a:lnSpc>
                <a:spcPct val="150000"/>
              </a:lnSpc>
              <a:spcBef>
                <a:spcPts val="0"/>
              </a:spcBef>
              <a:buNone/>
            </a:pPr>
            <a:endParaRPr lang="en-US" sz="2400" b="1" dirty="0">
              <a:solidFill>
                <a:schemeClr val="tx1"/>
              </a:solidFill>
            </a:endParaRPr>
          </a:p>
          <a:p>
            <a:pPr marL="0" indent="0" algn="ctr">
              <a:lnSpc>
                <a:spcPct val="150000"/>
              </a:lnSpc>
              <a:spcBef>
                <a:spcPts val="0"/>
              </a:spcBef>
              <a:buNone/>
            </a:pPr>
            <a:r>
              <a:rPr lang="en-US" sz="2400" b="1" dirty="0">
                <a:solidFill>
                  <a:schemeClr val="tx1"/>
                </a:solidFill>
              </a:rPr>
              <a:t>Ro livhuwa            Siyabonga</a:t>
            </a:r>
          </a:p>
          <a:p>
            <a:pPr marL="0" indent="0" algn="ctr">
              <a:lnSpc>
                <a:spcPct val="150000"/>
              </a:lnSpc>
              <a:spcBef>
                <a:spcPts val="0"/>
              </a:spcBef>
              <a:buNone/>
            </a:pPr>
            <a:endParaRPr lang="en-US" sz="2400" b="1" dirty="0">
              <a:solidFill>
                <a:schemeClr val="tx1"/>
              </a:solidFill>
            </a:endParaRPr>
          </a:p>
          <a:p>
            <a:pPr marL="0" indent="0" algn="ctr">
              <a:lnSpc>
                <a:spcPct val="150000"/>
              </a:lnSpc>
              <a:spcBef>
                <a:spcPts val="0"/>
              </a:spcBef>
              <a:buNone/>
            </a:pPr>
            <a:r>
              <a:rPr lang="en-US" sz="2400" b="1" dirty="0">
                <a:solidFill>
                  <a:schemeClr val="tx1"/>
                </a:solidFill>
              </a:rPr>
              <a:t>Siyathokoza           Thank you</a:t>
            </a:r>
          </a:p>
        </p:txBody>
      </p:sp>
      <p:sp>
        <p:nvSpPr>
          <p:cNvPr id="3" name="Slide Number Placeholder 2">
            <a:extLst>
              <a:ext uri="{FF2B5EF4-FFF2-40B4-BE49-F238E27FC236}">
                <a16:creationId xmlns:a16="http://schemas.microsoft.com/office/drawing/2014/main" id="{DE66FC13-66E6-584B-89EF-0F78B83A020E}"/>
              </a:ext>
            </a:extLst>
          </p:cNvPr>
          <p:cNvSpPr>
            <a:spLocks noGrp="1"/>
          </p:cNvSpPr>
          <p:nvPr>
            <p:ph type="sldNum" sz="quarter" idx="12"/>
          </p:nvPr>
        </p:nvSpPr>
        <p:spPr/>
        <p:txBody>
          <a:bodyPr/>
          <a:lstStyle/>
          <a:p>
            <a:fld id="{6BEAD508-187F-9C41-8168-FD791BBC9830}" type="slidenum">
              <a:rPr lang="en-US" smtClean="0"/>
              <a:pPr/>
              <a:t>60</a:t>
            </a:fld>
            <a:endParaRPr lang="en-US" dirty="0"/>
          </a:p>
        </p:txBody>
      </p:sp>
    </p:spTree>
    <p:extLst>
      <p:ext uri="{BB962C8B-B14F-4D97-AF65-F5344CB8AC3E}">
        <p14:creationId xmlns:p14="http://schemas.microsoft.com/office/powerpoint/2010/main" val="240214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79C03-5F54-45D4-B7D9-21663CD68631}"/>
              </a:ext>
            </a:extLst>
          </p:cNvPr>
          <p:cNvSpPr>
            <a:spLocks noGrp="1"/>
          </p:cNvSpPr>
          <p:nvPr>
            <p:ph type="title"/>
          </p:nvPr>
        </p:nvSpPr>
        <p:spPr>
          <a:xfrm>
            <a:off x="265471" y="0"/>
            <a:ext cx="8036095" cy="456685"/>
          </a:xfrm>
        </p:spPr>
        <p:txBody>
          <a:bodyPr>
            <a:noAutofit/>
          </a:bodyPr>
          <a:lstStyle/>
          <a:p>
            <a:pPr algn="r"/>
            <a:r>
              <a:rPr lang="en-US" sz="3600" b="1" dirty="0"/>
              <a:t>Findings of the 2016 CREST State of the Research Enterprise</a:t>
            </a:r>
          </a:p>
        </p:txBody>
      </p:sp>
      <p:graphicFrame>
        <p:nvGraphicFramePr>
          <p:cNvPr id="8" name="Content Placeholder 7">
            <a:extLst>
              <a:ext uri="{FF2B5EF4-FFF2-40B4-BE49-F238E27FC236}">
                <a16:creationId xmlns:a16="http://schemas.microsoft.com/office/drawing/2014/main" id="{964F559C-E28B-4EDF-8E4C-6A06C397151C}"/>
              </a:ext>
            </a:extLst>
          </p:cNvPr>
          <p:cNvGraphicFramePr>
            <a:graphicFrameLocks noGrp="1"/>
          </p:cNvGraphicFramePr>
          <p:nvPr>
            <p:ph idx="1"/>
            <p:extLst>
              <p:ext uri="{D42A27DB-BD31-4B8C-83A1-F6EECF244321}">
                <p14:modId xmlns:p14="http://schemas.microsoft.com/office/powerpoint/2010/main" val="3552280966"/>
              </p:ext>
            </p:extLst>
          </p:nvPr>
        </p:nvGraphicFramePr>
        <p:xfrm>
          <a:off x="628650" y="1177925"/>
          <a:ext cx="7886700" cy="5316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5">
            <a:extLst>
              <a:ext uri="{FF2B5EF4-FFF2-40B4-BE49-F238E27FC236}">
                <a16:creationId xmlns:a16="http://schemas.microsoft.com/office/drawing/2014/main" id="{0DA3D424-38D1-43D7-87D6-E1AC7CDDAA47}"/>
              </a:ext>
            </a:extLst>
          </p:cNvPr>
          <p:cNvSpPr txBox="1">
            <a:spLocks/>
          </p:cNvSpPr>
          <p:nvPr/>
        </p:nvSpPr>
        <p:spPr>
          <a:xfrm>
            <a:off x="6295132" y="6404616"/>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6</a:t>
            </a:fld>
            <a:endParaRPr lang="en-US" dirty="0"/>
          </a:p>
        </p:txBody>
      </p:sp>
    </p:spTree>
    <p:extLst>
      <p:ext uri="{BB962C8B-B14F-4D97-AF65-F5344CB8AC3E}">
        <p14:creationId xmlns:p14="http://schemas.microsoft.com/office/powerpoint/2010/main" val="1150255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44843000"/>
              </p:ext>
            </p:extLst>
          </p:nvPr>
        </p:nvGraphicFramePr>
        <p:xfrm>
          <a:off x="117987" y="1050742"/>
          <a:ext cx="8898194" cy="5718999"/>
        </p:xfrm>
        <a:graphic>
          <a:graphicData uri="http://schemas.openxmlformats.org/drawingml/2006/table">
            <a:tbl>
              <a:tblPr firstRow="1" firstCol="1" bandRow="1">
                <a:tableStyleId>{2D5ABB26-0587-4C30-8999-92F81FD0307C}</a:tableStyleId>
              </a:tblPr>
              <a:tblGrid>
                <a:gridCol w="6105832">
                  <a:extLst>
                    <a:ext uri="{9D8B030D-6E8A-4147-A177-3AD203B41FA5}">
                      <a16:colId xmlns:a16="http://schemas.microsoft.com/office/drawing/2014/main" val="3977306157"/>
                    </a:ext>
                  </a:extLst>
                </a:gridCol>
                <a:gridCol w="2792362">
                  <a:extLst>
                    <a:ext uri="{9D8B030D-6E8A-4147-A177-3AD203B41FA5}">
                      <a16:colId xmlns:a16="http://schemas.microsoft.com/office/drawing/2014/main" val="1531537306"/>
                    </a:ext>
                  </a:extLst>
                </a:gridCol>
              </a:tblGrid>
              <a:tr h="337905">
                <a:tc>
                  <a:txBody>
                    <a:bodyPr/>
                    <a:lstStyle/>
                    <a:p>
                      <a:pPr algn="just">
                        <a:spcBef>
                          <a:spcPts val="600"/>
                        </a:spcBef>
                        <a:spcAft>
                          <a:spcPts val="0"/>
                        </a:spcAft>
                      </a:pPr>
                      <a:r>
                        <a:rPr lang="en-GB" sz="1600" b="1" u="sng" dirty="0">
                          <a:effectLst/>
                          <a:latin typeface="Gill Sans MT" panose="020B0502020104020203" pitchFamily="34" charset="0"/>
                        </a:rPr>
                        <a:t>Indicators</a:t>
                      </a:r>
                      <a:endParaRPr lang="en-ZA" sz="1800" b="1" dirty="0">
                        <a:effectLst/>
                        <a:latin typeface="Gill Sans MT" panose="020B0502020104020203" pitchFamily="34" charset="0"/>
                        <a:ea typeface="MS Mincho"/>
                        <a:cs typeface="Times New Roman" panose="02020603050405020304" pitchFamily="18"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Bef>
                          <a:spcPts val="600"/>
                        </a:spcBef>
                        <a:spcAft>
                          <a:spcPts val="0"/>
                        </a:spcAft>
                        <a:tabLst>
                          <a:tab pos="1795463" algn="l"/>
                        </a:tabLst>
                      </a:pPr>
                      <a:r>
                        <a:rPr lang="en-GB" sz="1600" b="1" u="sng" dirty="0">
                          <a:effectLst/>
                          <a:latin typeface="Gill Sans MT" panose="020B0502020104020203" pitchFamily="34" charset="0"/>
                        </a:rPr>
                        <a:t>2018 Target</a:t>
                      </a:r>
                      <a:r>
                        <a:rPr lang="en-GB" sz="1600" b="1" u="none" dirty="0">
                          <a:effectLst/>
                          <a:latin typeface="Gill Sans MT" panose="020B0502020104020203" pitchFamily="34" charset="0"/>
                        </a:rPr>
                        <a:t>	</a:t>
                      </a:r>
                      <a:r>
                        <a:rPr lang="en-GB" sz="1600" b="1" u="sng" dirty="0">
                          <a:effectLst/>
                          <a:latin typeface="Gill Sans MT" panose="020B0502020104020203" pitchFamily="34" charset="0"/>
                        </a:rPr>
                        <a:t>2016 </a:t>
                      </a:r>
                      <a:endParaRPr lang="en-ZA" sz="1800" b="1" dirty="0">
                        <a:effectLst/>
                        <a:latin typeface="Gill Sans MT" panose="020B0502020104020203" pitchFamily="34" charset="0"/>
                        <a:ea typeface="MS Mincho"/>
                        <a:cs typeface="Times New Roman" panose="02020603050405020304" pitchFamily="18"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7335913"/>
                  </a:ext>
                </a:extLst>
              </a:tr>
              <a:tr h="605015">
                <a:tc>
                  <a:txBody>
                    <a:bodyPr/>
                    <a:lstStyle/>
                    <a:p>
                      <a:pPr algn="just">
                        <a:spcBef>
                          <a:spcPts val="0"/>
                        </a:spcBef>
                        <a:spcAft>
                          <a:spcPts val="0"/>
                        </a:spcAft>
                      </a:pPr>
                      <a:r>
                        <a:rPr lang="en-GB" sz="1400" dirty="0">
                          <a:effectLst/>
                          <a:latin typeface="Arial" panose="020B0604020202020204" pitchFamily="34" charset="0"/>
                          <a:cs typeface="Arial" panose="020B0604020202020204" pitchFamily="34" charset="0"/>
                        </a:rPr>
                        <a:t>Address the “innovation chasm” - improving access to finance, creating an innovation-friendly regulatory environment and strengthening the NSI</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Bef>
                          <a:spcPts val="0"/>
                        </a:spcBef>
                        <a:spcAft>
                          <a:spcPts val="0"/>
                        </a:spcAft>
                        <a:tabLst>
                          <a:tab pos="1795463" algn="l"/>
                          <a:tab pos="4105275" algn="ctr"/>
                        </a:tabLst>
                      </a:pPr>
                      <a:r>
                        <a:rPr lang="en-GB" sz="1400" dirty="0">
                          <a:effectLst/>
                          <a:latin typeface="Arial" panose="020B0604020202020204" pitchFamily="34" charset="0"/>
                          <a:cs typeface="Arial" panose="020B0604020202020204" pitchFamily="34" charset="0"/>
                        </a:rPr>
                        <a:t>                               N/achieved. </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4162088"/>
                  </a:ext>
                </a:extLst>
              </a:tr>
              <a:tr h="386572">
                <a:tc>
                  <a:txBody>
                    <a:bodyPr/>
                    <a:lstStyle/>
                    <a:p>
                      <a:pPr algn="just">
                        <a:spcBef>
                          <a:spcPts val="0"/>
                        </a:spcBef>
                        <a:spcAft>
                          <a:spcPts val="0"/>
                        </a:spcAft>
                      </a:pPr>
                      <a:r>
                        <a:rPr lang="en-GB" sz="1400" dirty="0">
                          <a:effectLst/>
                          <a:latin typeface="Arial" panose="020B0604020202020204" pitchFamily="34" charset="0"/>
                          <a:cs typeface="Arial" panose="020B0604020202020204" pitchFamily="34" charset="0"/>
                        </a:rPr>
                        <a:t>Economic growth attributable to technical progress (10% in 2002)</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Bef>
                          <a:spcPts val="0"/>
                        </a:spcBef>
                        <a:spcAft>
                          <a:spcPts val="0"/>
                        </a:spcAft>
                        <a:tabLst>
                          <a:tab pos="1795463" algn="l"/>
                        </a:tabLst>
                      </a:pPr>
                      <a:r>
                        <a:rPr lang="en-GB" sz="1400" dirty="0">
                          <a:effectLst/>
                          <a:latin typeface="Arial" panose="020B0604020202020204" pitchFamily="34" charset="0"/>
                          <a:cs typeface="Arial" panose="020B0604020202020204" pitchFamily="34" charset="0"/>
                        </a:rPr>
                        <a:t>30	</a:t>
                      </a:r>
                      <a:r>
                        <a:rPr lang="en-GB" sz="1400" kern="1200" dirty="0">
                          <a:solidFill>
                            <a:schemeClr val="tx1"/>
                          </a:solidFill>
                          <a:effectLst/>
                          <a:latin typeface="Arial" panose="020B0604020202020204" pitchFamily="34" charset="0"/>
                          <a:ea typeface="+mn-ea"/>
                          <a:cs typeface="Arial" panose="020B0604020202020204" pitchFamily="34" charset="0"/>
                        </a:rPr>
                        <a:t>15</a:t>
                      </a:r>
                      <a:r>
                        <a:rPr lang="en-GB" sz="14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1568839"/>
                  </a:ext>
                </a:extLst>
              </a:tr>
              <a:tr h="386572">
                <a:tc>
                  <a:txBody>
                    <a:bodyPr/>
                    <a:lstStyle/>
                    <a:p>
                      <a:pPr algn="just">
                        <a:spcBef>
                          <a:spcPts val="0"/>
                        </a:spcBef>
                        <a:spcAft>
                          <a:spcPts val="0"/>
                        </a:spcAft>
                      </a:pPr>
                      <a:r>
                        <a:rPr lang="en-GB" sz="1400" dirty="0">
                          <a:effectLst/>
                          <a:latin typeface="Arial" panose="020B0604020202020204" pitchFamily="34" charset="0"/>
                          <a:cs typeface="Arial" panose="020B0604020202020204" pitchFamily="34" charset="0"/>
                        </a:rPr>
                        <a:t>National income derived from knowledge-based industries</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Bef>
                          <a:spcPts val="0"/>
                        </a:spcBef>
                        <a:spcAft>
                          <a:spcPts val="0"/>
                        </a:spcAft>
                        <a:tabLst>
                          <a:tab pos="1283335" algn="l"/>
                        </a:tabLst>
                      </a:pPr>
                      <a:r>
                        <a:rPr lang="en-GB" sz="1400" dirty="0">
                          <a:effectLst/>
                          <a:latin typeface="Arial" panose="020B0604020202020204" pitchFamily="34" charset="0"/>
                          <a:cs typeface="Arial" panose="020B0604020202020204" pitchFamily="34" charset="0"/>
                        </a:rPr>
                        <a:t>&gt;50	</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9137482"/>
                  </a:ext>
                </a:extLst>
              </a:tr>
              <a:tr h="386572">
                <a:tc>
                  <a:txBody>
                    <a:bodyPr/>
                    <a:lstStyle/>
                    <a:p>
                      <a:pPr algn="just">
                        <a:spcBef>
                          <a:spcPts val="0"/>
                        </a:spcBef>
                        <a:spcAft>
                          <a:spcPts val="0"/>
                        </a:spcAft>
                      </a:pPr>
                      <a:r>
                        <a:rPr lang="en-GB" sz="1400" dirty="0">
                          <a:effectLst/>
                          <a:latin typeface="Arial" panose="020B0604020202020204" pitchFamily="34" charset="0"/>
                          <a:cs typeface="Arial" panose="020B0604020202020204" pitchFamily="34" charset="0"/>
                        </a:rPr>
                        <a:t>Proportion of workforce employed in knowledge-based jobs</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Bef>
                          <a:spcPts val="0"/>
                        </a:spcBef>
                        <a:spcAft>
                          <a:spcPts val="0"/>
                        </a:spcAft>
                        <a:tabLst>
                          <a:tab pos="1283335" algn="l"/>
                        </a:tabLst>
                      </a:pPr>
                      <a:r>
                        <a:rPr lang="en-GB" sz="1400" dirty="0">
                          <a:effectLst/>
                          <a:latin typeface="Arial" panose="020B0604020202020204" pitchFamily="34" charset="0"/>
                          <a:cs typeface="Arial" panose="020B0604020202020204" pitchFamily="34" charset="0"/>
                        </a:rPr>
                        <a:t>&gt;50	</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915453"/>
                  </a:ext>
                </a:extLst>
              </a:tr>
              <a:tr h="204194">
                <a:tc>
                  <a:txBody>
                    <a:bodyPr/>
                    <a:lstStyle/>
                    <a:p>
                      <a:pPr algn="just">
                        <a:spcBef>
                          <a:spcPts val="0"/>
                        </a:spcBef>
                        <a:spcAft>
                          <a:spcPts val="0"/>
                        </a:spcAft>
                      </a:pPr>
                      <a:r>
                        <a:rPr lang="en-GB" sz="1400" dirty="0">
                          <a:effectLst/>
                          <a:latin typeface="Arial" panose="020B0604020202020204" pitchFamily="34" charset="0"/>
                          <a:cs typeface="Arial" panose="020B0604020202020204" pitchFamily="34" charset="0"/>
                        </a:rPr>
                        <a:t>Proportion of firms using technology to innovate</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Bef>
                          <a:spcPts val="0"/>
                        </a:spcBef>
                        <a:spcAft>
                          <a:spcPts val="0"/>
                        </a:spcAft>
                        <a:tabLst>
                          <a:tab pos="1795463" algn="l"/>
                        </a:tabLst>
                      </a:pPr>
                      <a:r>
                        <a:rPr lang="en-GB" sz="1400" dirty="0">
                          <a:effectLst/>
                          <a:latin typeface="Arial" panose="020B0604020202020204" pitchFamily="34" charset="0"/>
                          <a:cs typeface="Arial" panose="020B0604020202020204" pitchFamily="34" charset="0"/>
                        </a:rPr>
                        <a:t>&gt;50	65.4 (2005-07)</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285598"/>
                  </a:ext>
                </a:extLst>
              </a:tr>
              <a:tr h="386572">
                <a:tc>
                  <a:txBody>
                    <a:bodyPr/>
                    <a:lstStyle/>
                    <a:p>
                      <a:pPr algn="just">
                        <a:spcBef>
                          <a:spcPts val="0"/>
                        </a:spcBef>
                        <a:spcAft>
                          <a:spcPts val="0"/>
                        </a:spcAft>
                      </a:pPr>
                      <a:r>
                        <a:rPr lang="en-GB" sz="1400" dirty="0">
                          <a:effectLst/>
                          <a:latin typeface="Arial" panose="020B0604020202020204" pitchFamily="34" charset="0"/>
                          <a:cs typeface="Arial" panose="020B0604020202020204" pitchFamily="34" charset="0"/>
                        </a:rPr>
                        <a:t>GERD/GDP (0.92 in 2005; short-term 2008 target was 1%)</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Bef>
                          <a:spcPts val="0"/>
                        </a:spcBef>
                        <a:spcAft>
                          <a:spcPts val="0"/>
                        </a:spcAft>
                        <a:tabLst>
                          <a:tab pos="1795463" algn="l"/>
                        </a:tabLst>
                      </a:pPr>
                      <a:r>
                        <a:rPr lang="en-GB" sz="1400" dirty="0">
                          <a:effectLst/>
                          <a:latin typeface="Arial" panose="020B0604020202020204" pitchFamily="34" charset="0"/>
                          <a:cs typeface="Arial" panose="020B0604020202020204" pitchFamily="34" charset="0"/>
                        </a:rPr>
                        <a:t>2	0.73 (2013-14) </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4964253"/>
                  </a:ext>
                </a:extLst>
              </a:tr>
              <a:tr h="204194">
                <a:tc>
                  <a:txBody>
                    <a:bodyPr/>
                    <a:lstStyle/>
                    <a:p>
                      <a:pPr algn="just">
                        <a:spcBef>
                          <a:spcPts val="0"/>
                        </a:spcBef>
                        <a:spcAft>
                          <a:spcPts val="0"/>
                        </a:spcAft>
                      </a:pPr>
                      <a:r>
                        <a:rPr lang="en-GB" sz="1400" dirty="0">
                          <a:effectLst/>
                          <a:latin typeface="Arial" panose="020B0604020202020204" pitchFamily="34" charset="0"/>
                          <a:cs typeface="Arial" panose="020B0604020202020204" pitchFamily="34" charset="0"/>
                        </a:rPr>
                        <a:t>((Global share of research outputs (0.5% in 2002)</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Bef>
                          <a:spcPts val="0"/>
                        </a:spcBef>
                        <a:spcAft>
                          <a:spcPts val="0"/>
                        </a:spcAft>
                        <a:tabLst>
                          <a:tab pos="1795463" algn="l"/>
                        </a:tabLst>
                      </a:pPr>
                      <a:r>
                        <a:rPr lang="en-GB" sz="1400" dirty="0">
                          <a:effectLst/>
                          <a:latin typeface="Arial" panose="020B0604020202020204" pitchFamily="34" charset="0"/>
                          <a:cs typeface="Arial" panose="020B0604020202020204" pitchFamily="34" charset="0"/>
                        </a:rPr>
                        <a:t>1	0.8 (2014)</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2198563"/>
                  </a:ext>
                </a:extLst>
              </a:tr>
              <a:tr h="386572">
                <a:tc>
                  <a:txBody>
                    <a:bodyPr/>
                    <a:lstStyle/>
                    <a:p>
                      <a:pPr algn="just">
                        <a:spcBef>
                          <a:spcPts val="0"/>
                        </a:spcBef>
                        <a:spcAft>
                          <a:spcPts val="0"/>
                        </a:spcAft>
                      </a:pPr>
                      <a:r>
                        <a:rPr lang="en-GB" sz="1400" dirty="0">
                          <a:effectLst/>
                          <a:latin typeface="Arial" panose="020B0604020202020204" pitchFamily="34" charset="0"/>
                          <a:cs typeface="Arial" panose="020B0604020202020204" pitchFamily="34" charset="0"/>
                        </a:rPr>
                        <a:t>High &amp; med-tech exports/services % of exports/services (30% in 2002)</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Bef>
                          <a:spcPts val="0"/>
                        </a:spcBef>
                        <a:spcAft>
                          <a:spcPts val="0"/>
                        </a:spcAft>
                        <a:tabLst>
                          <a:tab pos="1283335" algn="l"/>
                        </a:tabLst>
                      </a:pPr>
                      <a:r>
                        <a:rPr lang="en-GB" sz="1400" dirty="0">
                          <a:effectLst/>
                          <a:latin typeface="Arial" panose="020B0604020202020204" pitchFamily="34" charset="0"/>
                          <a:cs typeface="Arial" panose="020B0604020202020204" pitchFamily="34" charset="0"/>
                        </a:rPr>
                        <a:t>55%	</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0710093"/>
                  </a:ext>
                </a:extLst>
              </a:tr>
              <a:tr h="386572">
                <a:tc>
                  <a:txBody>
                    <a:bodyPr/>
                    <a:lstStyle/>
                    <a:p>
                      <a:pPr algn="just">
                        <a:spcBef>
                          <a:spcPts val="0"/>
                        </a:spcBef>
                        <a:spcAft>
                          <a:spcPts val="0"/>
                        </a:spcAft>
                      </a:pPr>
                      <a:r>
                        <a:rPr lang="en-GB" sz="1400" dirty="0">
                          <a:effectLst/>
                          <a:latin typeface="Arial" panose="020B0604020202020204" pitchFamily="34" charset="0"/>
                          <a:cs typeface="Arial" panose="020B0604020202020204" pitchFamily="34" charset="0"/>
                        </a:rPr>
                        <a:t>Number of South African-originated US patents (100 in 2002)</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Bef>
                          <a:spcPts val="0"/>
                        </a:spcBef>
                        <a:spcAft>
                          <a:spcPts val="0"/>
                        </a:spcAft>
                        <a:tabLst>
                          <a:tab pos="1795463" algn="l"/>
                        </a:tabLst>
                      </a:pPr>
                      <a:r>
                        <a:rPr lang="en-GB" sz="1400" dirty="0">
                          <a:effectLst/>
                          <a:latin typeface="Arial" panose="020B0604020202020204" pitchFamily="34" charset="0"/>
                          <a:cs typeface="Arial" panose="020B0604020202020204" pitchFamily="34" charset="0"/>
                        </a:rPr>
                        <a:t>250	140</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5109875"/>
                  </a:ext>
                </a:extLst>
              </a:tr>
              <a:tr h="403343">
                <a:tc>
                  <a:txBody>
                    <a:bodyPr/>
                    <a:lstStyle/>
                    <a:p>
                      <a:pPr algn="just">
                        <a:spcBef>
                          <a:spcPts val="0"/>
                        </a:spcBef>
                        <a:spcAft>
                          <a:spcPts val="0"/>
                        </a:spcAft>
                      </a:pPr>
                      <a:r>
                        <a:rPr lang="en-GB" sz="1400" dirty="0">
                          <a:effectLst/>
                          <a:latin typeface="Arial" panose="020B0604020202020204" pitchFamily="34" charset="0"/>
                          <a:cs typeface="Arial" panose="020B0604020202020204" pitchFamily="34" charset="0"/>
                        </a:rPr>
                        <a:t>University exemption in maths &amp; sci (5.2% maths ; 5.9% science, 2005)</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Bef>
                          <a:spcPts val="0"/>
                        </a:spcBef>
                        <a:spcAft>
                          <a:spcPts val="0"/>
                        </a:spcAft>
                        <a:tabLst>
                          <a:tab pos="1795463" algn="l"/>
                        </a:tabLst>
                      </a:pPr>
                      <a:r>
                        <a:rPr lang="en-GB" sz="1400" dirty="0">
                          <a:effectLst/>
                          <a:latin typeface="Arial" panose="020B0604020202020204" pitchFamily="34" charset="0"/>
                          <a:cs typeface="Arial" panose="020B0604020202020204" pitchFamily="34" charset="0"/>
                        </a:rPr>
                        <a:t>10	8 at 50%. </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663147"/>
                  </a:ext>
                </a:extLst>
              </a:tr>
              <a:tr h="204194">
                <a:tc>
                  <a:txBody>
                    <a:bodyPr/>
                    <a:lstStyle/>
                    <a:p>
                      <a:pPr algn="just">
                        <a:spcBef>
                          <a:spcPts val="0"/>
                        </a:spcBef>
                        <a:spcAft>
                          <a:spcPts val="0"/>
                        </a:spcAft>
                      </a:pPr>
                      <a:r>
                        <a:rPr lang="en-GB" sz="1400" dirty="0">
                          <a:effectLst/>
                          <a:latin typeface="Arial" panose="020B0604020202020204" pitchFamily="34" charset="0"/>
                          <a:cs typeface="Arial" panose="020B0604020202020204" pitchFamily="34" charset="0"/>
                        </a:rPr>
                        <a:t>% SET graduates in public HE (28% in 2005)</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Bef>
                          <a:spcPts val="0"/>
                        </a:spcBef>
                        <a:spcAft>
                          <a:spcPts val="0"/>
                        </a:spcAft>
                        <a:tabLst>
                          <a:tab pos="1795463" algn="l"/>
                        </a:tabLst>
                      </a:pPr>
                      <a:r>
                        <a:rPr lang="en-GB" sz="1400" dirty="0">
                          <a:effectLst/>
                          <a:latin typeface="Arial" panose="020B0604020202020204" pitchFamily="34" charset="0"/>
                          <a:cs typeface="Arial" panose="020B0604020202020204" pitchFamily="34" charset="0"/>
                        </a:rPr>
                        <a:t>35%	29 (2014)</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3643292"/>
                  </a:ext>
                </a:extLst>
              </a:tr>
              <a:tr h="386572">
                <a:tc>
                  <a:txBody>
                    <a:bodyPr/>
                    <a:lstStyle/>
                    <a:p>
                      <a:pPr algn="just">
                        <a:spcBef>
                          <a:spcPts val="0"/>
                        </a:spcBef>
                        <a:spcAft>
                          <a:spcPts val="0"/>
                        </a:spcAft>
                      </a:pPr>
                      <a:r>
                        <a:rPr lang="en-GB" sz="1400" dirty="0">
                          <a:effectLst/>
                          <a:latin typeface="Arial" panose="020B0604020202020204" pitchFamily="34" charset="0"/>
                          <a:cs typeface="Arial" panose="020B0604020202020204" pitchFamily="34" charset="0"/>
                        </a:rPr>
                        <a:t>Number of SET PhD graduates per year (561 in 2005)</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Bef>
                          <a:spcPts val="0"/>
                        </a:spcBef>
                        <a:spcAft>
                          <a:spcPts val="0"/>
                        </a:spcAft>
                        <a:tabLst>
                          <a:tab pos="1795463" algn="l"/>
                        </a:tabLst>
                      </a:pPr>
                      <a:r>
                        <a:rPr lang="en-GB" sz="1400" dirty="0">
                          <a:effectLst/>
                          <a:latin typeface="Arial" panose="020B0604020202020204" pitchFamily="34" charset="0"/>
                          <a:cs typeface="Arial" panose="020B0604020202020204" pitchFamily="34" charset="0"/>
                        </a:rPr>
                        <a:t>3000	1130</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6806530"/>
                  </a:ext>
                </a:extLst>
              </a:tr>
              <a:tr h="386572">
                <a:tc>
                  <a:txBody>
                    <a:bodyPr/>
                    <a:lstStyle/>
                    <a:p>
                      <a:pPr algn="just">
                        <a:spcBef>
                          <a:spcPts val="0"/>
                        </a:spcBef>
                        <a:spcAft>
                          <a:spcPts val="0"/>
                        </a:spcAft>
                      </a:pPr>
                      <a:r>
                        <a:rPr lang="en-GB" sz="1400" dirty="0">
                          <a:effectLst/>
                          <a:latin typeface="Arial" panose="020B0604020202020204" pitchFamily="34" charset="0"/>
                          <a:cs typeface="Arial" panose="020B0604020202020204" pitchFamily="34" charset="0"/>
                        </a:rPr>
                        <a:t>Number of full-time equivalent researchers (was 11 439 in 2005).</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Bef>
                          <a:spcPts val="0"/>
                        </a:spcBef>
                        <a:spcAft>
                          <a:spcPts val="0"/>
                        </a:spcAft>
                        <a:tabLst>
                          <a:tab pos="1795463" algn="l"/>
                        </a:tabLst>
                      </a:pPr>
                      <a:r>
                        <a:rPr lang="en-GB" sz="1400" dirty="0">
                          <a:effectLst/>
                          <a:latin typeface="Arial" panose="020B0604020202020204" pitchFamily="34" charset="0"/>
                          <a:cs typeface="Arial" panose="020B0604020202020204" pitchFamily="34" charset="0"/>
                        </a:rPr>
                        <a:t>20000	11644</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251310"/>
                  </a:ext>
                </a:extLst>
              </a:tr>
              <a:tr h="386572">
                <a:tc>
                  <a:txBody>
                    <a:bodyPr/>
                    <a:lstStyle/>
                    <a:p>
                      <a:pPr algn="just">
                        <a:spcBef>
                          <a:spcPts val="600"/>
                        </a:spcBef>
                        <a:spcAft>
                          <a:spcPts val="0"/>
                        </a:spcAft>
                      </a:pPr>
                      <a:r>
                        <a:rPr lang="en-GB" sz="1400" dirty="0">
                          <a:effectLst/>
                          <a:latin typeface="Arial" panose="020B0604020202020204" pitchFamily="34" charset="0"/>
                          <a:cs typeface="Arial" panose="020B0604020202020204" pitchFamily="34" charset="0"/>
                        </a:rPr>
                        <a:t>FTE researchers/1000 workforce employed (1.5 in 2005)</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Bef>
                          <a:spcPts val="600"/>
                        </a:spcBef>
                        <a:spcAft>
                          <a:spcPts val="0"/>
                        </a:spcAft>
                        <a:tabLst>
                          <a:tab pos="1795463" algn="l"/>
                        </a:tabLst>
                      </a:pPr>
                      <a:r>
                        <a:rPr lang="en-GB" sz="1400" dirty="0">
                          <a:effectLst/>
                          <a:latin typeface="Arial" panose="020B0604020202020204" pitchFamily="34" charset="0"/>
                          <a:cs typeface="Arial" panose="020B0604020202020204" pitchFamily="34" charset="0"/>
                        </a:rPr>
                        <a:t>2.6	1.6</a:t>
                      </a:r>
                      <a:endParaRPr lang="en-ZA" sz="1400" dirty="0">
                        <a:effectLst/>
                        <a:latin typeface="Arial" panose="020B0604020202020204" pitchFamily="34" charset="0"/>
                        <a:ea typeface="MS Mincho"/>
                        <a:cs typeface="Arial" panose="020B0604020202020204" pitchFamily="34" charset="0"/>
                      </a:endParaRPr>
                    </a:p>
                  </a:txBody>
                  <a:tcPr marL="66283" marR="6628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644585"/>
                  </a:ext>
                </a:extLst>
              </a:tr>
            </a:tbl>
          </a:graphicData>
        </a:graphic>
      </p:graphicFrame>
      <p:sp>
        <p:nvSpPr>
          <p:cNvPr id="3" name="Title 2">
            <a:extLst>
              <a:ext uri="{FF2B5EF4-FFF2-40B4-BE49-F238E27FC236}">
                <a16:creationId xmlns:a16="http://schemas.microsoft.com/office/drawing/2014/main" id="{6AD03098-3854-4AB3-B5F3-D6B38E7B1C03}"/>
              </a:ext>
            </a:extLst>
          </p:cNvPr>
          <p:cNvSpPr>
            <a:spLocks noGrp="1"/>
          </p:cNvSpPr>
          <p:nvPr>
            <p:ph type="title"/>
          </p:nvPr>
        </p:nvSpPr>
        <p:spPr>
          <a:xfrm>
            <a:off x="628649" y="29900"/>
            <a:ext cx="7561621" cy="456685"/>
          </a:xfrm>
        </p:spPr>
        <p:txBody>
          <a:bodyPr>
            <a:noAutofit/>
          </a:bodyPr>
          <a:lstStyle/>
          <a:p>
            <a:pPr algn="r"/>
            <a:r>
              <a:rPr lang="en-US" sz="3600" b="1" dirty="0"/>
              <a:t>Performance against the TYIP </a:t>
            </a:r>
            <a:br>
              <a:rPr lang="en-US" sz="3600" b="1" dirty="0"/>
            </a:br>
            <a:r>
              <a:rPr lang="en-US" sz="3600" b="1" dirty="0"/>
              <a:t>as at 2016</a:t>
            </a:r>
          </a:p>
        </p:txBody>
      </p:sp>
      <p:sp>
        <p:nvSpPr>
          <p:cNvPr id="4" name="Slide Number Placeholder 5">
            <a:extLst>
              <a:ext uri="{FF2B5EF4-FFF2-40B4-BE49-F238E27FC236}">
                <a16:creationId xmlns:a16="http://schemas.microsoft.com/office/drawing/2014/main" id="{08A63D12-D37D-4FFD-9014-0B321AFFDAC8}"/>
              </a:ext>
            </a:extLst>
          </p:cNvPr>
          <p:cNvSpPr txBox="1">
            <a:spLocks/>
          </p:cNvSpPr>
          <p:nvPr/>
        </p:nvSpPr>
        <p:spPr>
          <a:xfrm>
            <a:off x="6295132" y="6404616"/>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7</a:t>
            </a:fld>
            <a:endParaRPr lang="en-US" dirty="0"/>
          </a:p>
        </p:txBody>
      </p:sp>
    </p:spTree>
    <p:extLst>
      <p:ext uri="{BB962C8B-B14F-4D97-AF65-F5344CB8AC3E}">
        <p14:creationId xmlns:p14="http://schemas.microsoft.com/office/powerpoint/2010/main" val="664472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863903796"/>
              </p:ext>
            </p:extLst>
          </p:nvPr>
        </p:nvGraphicFramePr>
        <p:xfrm>
          <a:off x="142664" y="1052052"/>
          <a:ext cx="8883349" cy="5365839"/>
        </p:xfrm>
        <a:graphic>
          <a:graphicData uri="http://schemas.openxmlformats.org/drawingml/2006/table">
            <a:tbl>
              <a:tblPr firstRow="1" firstCol="1" bandRow="1">
                <a:tableStyleId>{2D5ABB26-0587-4C30-8999-92F81FD0307C}</a:tableStyleId>
              </a:tblPr>
              <a:tblGrid>
                <a:gridCol w="5390756">
                  <a:extLst>
                    <a:ext uri="{9D8B030D-6E8A-4147-A177-3AD203B41FA5}">
                      <a16:colId xmlns:a16="http://schemas.microsoft.com/office/drawing/2014/main" val="3378078730"/>
                    </a:ext>
                  </a:extLst>
                </a:gridCol>
                <a:gridCol w="1724993">
                  <a:extLst>
                    <a:ext uri="{9D8B030D-6E8A-4147-A177-3AD203B41FA5}">
                      <a16:colId xmlns:a16="http://schemas.microsoft.com/office/drawing/2014/main" val="4066721977"/>
                    </a:ext>
                  </a:extLst>
                </a:gridCol>
                <a:gridCol w="1161566">
                  <a:extLst>
                    <a:ext uri="{9D8B030D-6E8A-4147-A177-3AD203B41FA5}">
                      <a16:colId xmlns:a16="http://schemas.microsoft.com/office/drawing/2014/main" val="1166814775"/>
                    </a:ext>
                  </a:extLst>
                </a:gridCol>
                <a:gridCol w="606034">
                  <a:extLst>
                    <a:ext uri="{9D8B030D-6E8A-4147-A177-3AD203B41FA5}">
                      <a16:colId xmlns:a16="http://schemas.microsoft.com/office/drawing/2014/main" val="631986909"/>
                    </a:ext>
                  </a:extLst>
                </a:gridCol>
              </a:tblGrid>
              <a:tr h="368511">
                <a:tc>
                  <a:txBody>
                    <a:bodyPr/>
                    <a:lstStyle/>
                    <a:p>
                      <a:pPr algn="ctr">
                        <a:spcAft>
                          <a:spcPts val="0"/>
                        </a:spcAft>
                      </a:pPr>
                      <a:r>
                        <a:rPr lang="en-GB" sz="2000" b="1" dirty="0">
                          <a:effectLst/>
                          <a:latin typeface="Arial" panose="020B0604020202020204" pitchFamily="34" charset="0"/>
                          <a:cs typeface="Arial" panose="020B0604020202020204" pitchFamily="34" charset="0"/>
                        </a:rPr>
                        <a:t>Metric</a:t>
                      </a:r>
                      <a:endParaRPr lang="en-ZA" sz="2000" b="1"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spcAft>
                          <a:spcPts val="0"/>
                        </a:spcAft>
                      </a:pPr>
                      <a:r>
                        <a:rPr lang="en-GB" sz="2000" b="1" dirty="0">
                          <a:effectLst/>
                          <a:latin typeface="Arial" panose="020B0604020202020204" pitchFamily="34" charset="0"/>
                          <a:cs typeface="Arial" panose="020B0604020202020204" pitchFamily="34" charset="0"/>
                        </a:rPr>
                        <a:t>1996</a:t>
                      </a:r>
                      <a:endParaRPr lang="en-ZA" sz="2000" b="1"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spcAft>
                          <a:spcPts val="0"/>
                        </a:spcAft>
                      </a:pPr>
                      <a:r>
                        <a:rPr lang="en-GB" sz="2000" b="1" dirty="0">
                          <a:effectLst/>
                          <a:latin typeface="Arial" panose="020B0604020202020204" pitchFamily="34" charset="0"/>
                          <a:cs typeface="Arial" panose="020B0604020202020204" pitchFamily="34" charset="0"/>
                        </a:rPr>
                        <a:t>2016</a:t>
                      </a:r>
                      <a:endParaRPr lang="en-ZA" sz="2000" b="1"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spcAft>
                          <a:spcPts val="0"/>
                        </a:spcAft>
                      </a:pPr>
                      <a:r>
                        <a:rPr lang="en-GB" sz="1600" dirty="0">
                          <a:effectLst/>
                          <a:latin typeface="Arial" panose="020B0604020202020204" pitchFamily="34" charset="0"/>
                          <a:cs typeface="Arial" panose="020B0604020202020204" pitchFamily="34" charset="0"/>
                        </a:rPr>
                        <a:t> </a:t>
                      </a:r>
                      <a:endParaRPr lang="en-ZA" sz="16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594706452"/>
                  </a:ext>
                </a:extLst>
              </a:tr>
              <a:tr h="312333">
                <a:tc>
                  <a:txBody>
                    <a:bodyPr/>
                    <a:lstStyle/>
                    <a:p>
                      <a:pPr algn="just">
                        <a:spcAft>
                          <a:spcPts val="0"/>
                        </a:spcAft>
                      </a:pPr>
                      <a:r>
                        <a:rPr lang="en-GB" sz="1400" dirty="0">
                          <a:effectLst/>
                          <a:latin typeface="Arial" panose="020B0604020202020204" pitchFamily="34" charset="0"/>
                          <a:cs typeface="Arial" panose="020B0604020202020204" pitchFamily="34" charset="0"/>
                        </a:rPr>
                        <a:t>Business expenditure on R&amp;D: GERD (%)</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41,5</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47,1</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600" dirty="0">
                          <a:solidFill>
                            <a:srgbClr val="00B050"/>
                          </a:solidFill>
                          <a:effectLst/>
                          <a:sym typeface="Wingdings" panose="05000000000000000000" pitchFamily="2" charset="2"/>
                        </a:rPr>
                        <a:t></a:t>
                      </a:r>
                      <a:endParaRPr lang="en-ZA" sz="1600" dirty="0">
                        <a:solidFill>
                          <a:srgbClr val="00B050"/>
                        </a:solidFill>
                        <a:effectLst/>
                        <a:latin typeface="Arial" panose="020B0604020202020204" pitchFamily="34" charset="0"/>
                        <a:ea typeface="MS Mincho"/>
                        <a:cs typeface="Times New Roman" panose="02020603050405020304" pitchFamily="18"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2938817"/>
                  </a:ext>
                </a:extLst>
              </a:tr>
              <a:tr h="312333">
                <a:tc>
                  <a:txBody>
                    <a:bodyPr/>
                    <a:lstStyle/>
                    <a:p>
                      <a:pPr algn="just">
                        <a:spcAft>
                          <a:spcPts val="0"/>
                        </a:spcAft>
                      </a:pPr>
                      <a:r>
                        <a:rPr lang="en-GB" sz="1400" dirty="0">
                          <a:effectLst/>
                          <a:latin typeface="Arial" panose="020B0604020202020204" pitchFamily="34" charset="0"/>
                          <a:cs typeface="Arial" panose="020B0604020202020204" pitchFamily="34" charset="0"/>
                        </a:rPr>
                        <a:t>Basic Research (%)</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19,6</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24,5</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600" dirty="0">
                          <a:effectLst/>
                          <a:sym typeface="Wingdings" panose="05000000000000000000" pitchFamily="2" charset="2"/>
                        </a:rPr>
                        <a:t></a:t>
                      </a:r>
                      <a:endParaRPr lang="en-ZA" sz="1600" dirty="0">
                        <a:effectLst/>
                        <a:latin typeface="Arial" panose="020B0604020202020204" pitchFamily="34" charset="0"/>
                        <a:ea typeface="MS Mincho"/>
                        <a:cs typeface="Times New Roman" panose="02020603050405020304" pitchFamily="18"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3055950"/>
                  </a:ext>
                </a:extLst>
              </a:tr>
              <a:tr h="312333">
                <a:tc>
                  <a:txBody>
                    <a:bodyPr/>
                    <a:lstStyle/>
                    <a:p>
                      <a:pPr algn="just">
                        <a:spcAft>
                          <a:spcPts val="0"/>
                        </a:spcAft>
                      </a:pPr>
                      <a:r>
                        <a:rPr lang="en-GB" sz="1400" dirty="0">
                          <a:effectLst/>
                          <a:latin typeface="Arial" panose="020B0604020202020204" pitchFamily="34" charset="0"/>
                          <a:cs typeface="Arial" panose="020B0604020202020204" pitchFamily="34" charset="0"/>
                        </a:rPr>
                        <a:t>Expenditure R&amp;D on Engineering &amp; Tech (%)</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41,7</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25,8</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600" dirty="0">
                          <a:solidFill>
                            <a:srgbClr val="FF0000"/>
                          </a:solidFill>
                          <a:effectLst/>
                          <a:sym typeface="Wingdings" panose="05000000000000000000" pitchFamily="2" charset="2"/>
                        </a:rPr>
                        <a:t></a:t>
                      </a:r>
                      <a:endParaRPr lang="en-ZA" sz="1600" dirty="0">
                        <a:solidFill>
                          <a:srgbClr val="FF0000"/>
                        </a:solidFill>
                        <a:effectLst/>
                        <a:latin typeface="Arial" panose="020B0604020202020204" pitchFamily="34" charset="0"/>
                        <a:ea typeface="MS Mincho"/>
                        <a:cs typeface="Times New Roman" panose="02020603050405020304" pitchFamily="18"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9256798"/>
                  </a:ext>
                </a:extLst>
              </a:tr>
              <a:tr h="312333">
                <a:tc>
                  <a:txBody>
                    <a:bodyPr/>
                    <a:lstStyle/>
                    <a:p>
                      <a:pPr algn="just">
                        <a:spcAft>
                          <a:spcPts val="0"/>
                        </a:spcAft>
                      </a:pPr>
                      <a:r>
                        <a:rPr lang="en-GB" sz="1400" dirty="0">
                          <a:effectLst/>
                          <a:latin typeface="Arial" panose="020B0604020202020204" pitchFamily="34" charset="0"/>
                          <a:cs typeface="Arial" panose="020B0604020202020204" pitchFamily="34" charset="0"/>
                        </a:rPr>
                        <a:t>Expenditure on R&amp;D on Health (%)</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6,9</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17,2</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600" dirty="0">
                          <a:solidFill>
                            <a:srgbClr val="00B050"/>
                          </a:solidFill>
                          <a:effectLst/>
                          <a:sym typeface="Wingdings" panose="05000000000000000000" pitchFamily="2" charset="2"/>
                        </a:rPr>
                        <a:t></a:t>
                      </a:r>
                      <a:endParaRPr lang="en-ZA" sz="1600" dirty="0">
                        <a:solidFill>
                          <a:srgbClr val="00B050"/>
                        </a:solidFill>
                        <a:effectLst/>
                        <a:latin typeface="Arial" panose="020B0604020202020204" pitchFamily="34" charset="0"/>
                        <a:ea typeface="MS Mincho"/>
                        <a:cs typeface="Times New Roman" panose="02020603050405020304" pitchFamily="18"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2923036"/>
                  </a:ext>
                </a:extLst>
              </a:tr>
              <a:tr h="312333">
                <a:tc>
                  <a:txBody>
                    <a:bodyPr/>
                    <a:lstStyle/>
                    <a:p>
                      <a:pPr algn="just">
                        <a:spcAft>
                          <a:spcPts val="0"/>
                        </a:spcAft>
                      </a:pPr>
                      <a:r>
                        <a:rPr lang="en-GB" sz="1400" dirty="0">
                          <a:effectLst/>
                          <a:latin typeface="Arial" panose="020B0604020202020204" pitchFamily="34" charset="0"/>
                          <a:cs typeface="Arial" panose="020B0604020202020204" pitchFamily="34" charset="0"/>
                        </a:rPr>
                        <a:t>Expenditure R&amp;D Soc Sci &amp; Humanities (%)</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7,7</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14,8</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600" dirty="0">
                          <a:solidFill>
                            <a:srgbClr val="00B050"/>
                          </a:solidFill>
                          <a:effectLst/>
                          <a:sym typeface="Wingdings" panose="05000000000000000000" pitchFamily="2" charset="2"/>
                        </a:rPr>
                        <a:t></a:t>
                      </a:r>
                      <a:endParaRPr lang="en-ZA" sz="1600" dirty="0">
                        <a:solidFill>
                          <a:srgbClr val="00B050"/>
                        </a:solidFill>
                        <a:effectLst/>
                        <a:latin typeface="Arial" panose="020B0604020202020204" pitchFamily="34" charset="0"/>
                        <a:ea typeface="MS Mincho"/>
                        <a:cs typeface="Times New Roman" panose="02020603050405020304" pitchFamily="18"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66690"/>
                  </a:ext>
                </a:extLst>
              </a:tr>
              <a:tr h="312333">
                <a:tc>
                  <a:txBody>
                    <a:bodyPr/>
                    <a:lstStyle/>
                    <a:p>
                      <a:pPr algn="just">
                        <a:spcAft>
                          <a:spcPts val="0"/>
                        </a:spcAft>
                      </a:pPr>
                      <a:r>
                        <a:rPr lang="en-GB" sz="1400" dirty="0">
                          <a:effectLst/>
                          <a:latin typeface="Arial" panose="020B0604020202020204" pitchFamily="34" charset="0"/>
                          <a:cs typeface="Arial" panose="020B0604020202020204" pitchFamily="34" charset="0"/>
                        </a:rPr>
                        <a:t>HEI STEM enrolment (%) (1996; 2014)</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23,7</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29,6</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600" dirty="0">
                          <a:effectLst/>
                          <a:sym typeface="Wingdings" panose="05000000000000000000" pitchFamily="2" charset="2"/>
                        </a:rPr>
                        <a:t></a:t>
                      </a:r>
                      <a:endParaRPr lang="en-ZA" sz="1600" dirty="0">
                        <a:effectLst/>
                        <a:latin typeface="Arial" panose="020B0604020202020204" pitchFamily="34" charset="0"/>
                        <a:ea typeface="MS Mincho"/>
                        <a:cs typeface="Times New Roman" panose="02020603050405020304" pitchFamily="18"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5665906"/>
                  </a:ext>
                </a:extLst>
              </a:tr>
              <a:tr h="312333">
                <a:tc>
                  <a:txBody>
                    <a:bodyPr/>
                    <a:lstStyle/>
                    <a:p>
                      <a:pPr algn="just">
                        <a:spcAft>
                          <a:spcPts val="0"/>
                        </a:spcAft>
                      </a:pPr>
                      <a:r>
                        <a:rPr lang="en-GB" sz="1400" dirty="0">
                          <a:effectLst/>
                          <a:latin typeface="Arial" panose="020B0604020202020204" pitchFamily="34" charset="0"/>
                          <a:cs typeface="Arial" panose="020B0604020202020204" pitchFamily="34" charset="0"/>
                        </a:rPr>
                        <a:t>Degrees awarded to Black students (1996; 2014)</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38 383</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145 831</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600" dirty="0">
                          <a:solidFill>
                            <a:srgbClr val="00B050"/>
                          </a:solidFill>
                          <a:effectLst/>
                          <a:sym typeface="Wingdings" panose="05000000000000000000" pitchFamily="2" charset="2"/>
                        </a:rPr>
                        <a:t></a:t>
                      </a:r>
                      <a:endParaRPr lang="en-ZA" sz="1600" dirty="0">
                        <a:solidFill>
                          <a:srgbClr val="00B050"/>
                        </a:solidFill>
                        <a:effectLst/>
                        <a:latin typeface="Arial" panose="020B0604020202020204" pitchFamily="34" charset="0"/>
                        <a:ea typeface="MS Mincho"/>
                        <a:cs typeface="Times New Roman" panose="02020603050405020304" pitchFamily="18"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7235209"/>
                  </a:ext>
                </a:extLst>
              </a:tr>
              <a:tr h="312333">
                <a:tc>
                  <a:txBody>
                    <a:bodyPr/>
                    <a:lstStyle/>
                    <a:p>
                      <a:pPr algn="just">
                        <a:spcAft>
                          <a:spcPts val="0"/>
                        </a:spcAft>
                      </a:pPr>
                      <a:r>
                        <a:rPr lang="en-GB" sz="1400" dirty="0">
                          <a:effectLst/>
                          <a:latin typeface="Arial" panose="020B0604020202020204" pitchFamily="34" charset="0"/>
                          <a:cs typeface="Arial" panose="020B0604020202020204" pitchFamily="34" charset="0"/>
                        </a:rPr>
                        <a:t>PhD graduates</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630</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1 576</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600" dirty="0">
                          <a:solidFill>
                            <a:srgbClr val="00B050"/>
                          </a:solidFill>
                          <a:effectLst/>
                          <a:sym typeface="Wingdings" panose="05000000000000000000" pitchFamily="2" charset="2"/>
                        </a:rPr>
                        <a:t></a:t>
                      </a:r>
                      <a:endParaRPr lang="en-ZA" sz="1600" dirty="0">
                        <a:solidFill>
                          <a:srgbClr val="00B050"/>
                        </a:solidFill>
                        <a:effectLst/>
                        <a:latin typeface="Arial" panose="020B0604020202020204" pitchFamily="34" charset="0"/>
                        <a:ea typeface="MS Mincho"/>
                        <a:cs typeface="Times New Roman" panose="02020603050405020304" pitchFamily="18"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7289851"/>
                  </a:ext>
                </a:extLst>
              </a:tr>
              <a:tr h="312333">
                <a:tc>
                  <a:txBody>
                    <a:bodyPr/>
                    <a:lstStyle/>
                    <a:p>
                      <a:pPr algn="just">
                        <a:spcAft>
                          <a:spcPts val="0"/>
                        </a:spcAft>
                      </a:pPr>
                      <a:r>
                        <a:rPr lang="en-GB" sz="1400" dirty="0">
                          <a:effectLst/>
                          <a:latin typeface="Arial" panose="020B0604020202020204" pitchFamily="34" charset="0"/>
                          <a:cs typeface="Arial" panose="020B0604020202020204" pitchFamily="34" charset="0"/>
                        </a:rPr>
                        <a:t>Foreign university students (%)</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&lt;1</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8</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600" dirty="0">
                          <a:solidFill>
                            <a:srgbClr val="00B050"/>
                          </a:solidFill>
                          <a:effectLst/>
                          <a:sym typeface="Wingdings" panose="05000000000000000000" pitchFamily="2" charset="2"/>
                        </a:rPr>
                        <a:t></a:t>
                      </a:r>
                      <a:endParaRPr lang="en-ZA" sz="1600" dirty="0">
                        <a:solidFill>
                          <a:srgbClr val="00B050"/>
                        </a:solidFill>
                        <a:effectLst/>
                        <a:latin typeface="Arial" panose="020B0604020202020204" pitchFamily="34" charset="0"/>
                        <a:ea typeface="MS Mincho"/>
                        <a:cs typeface="Times New Roman" panose="02020603050405020304" pitchFamily="18"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5801369"/>
                  </a:ext>
                </a:extLst>
              </a:tr>
              <a:tr h="312333">
                <a:tc>
                  <a:txBody>
                    <a:bodyPr/>
                    <a:lstStyle/>
                    <a:p>
                      <a:pPr algn="just">
                        <a:spcAft>
                          <a:spcPts val="0"/>
                        </a:spcAft>
                      </a:pPr>
                      <a:r>
                        <a:rPr lang="en-GB" sz="1400" dirty="0">
                          <a:effectLst/>
                          <a:latin typeface="Arial" panose="020B0604020202020204" pitchFamily="34" charset="0"/>
                          <a:cs typeface="Arial" panose="020B0604020202020204" pitchFamily="34" charset="0"/>
                        </a:rPr>
                        <a:t>Foreign PhD graduates (%)</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n.a.</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20</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600" dirty="0">
                          <a:solidFill>
                            <a:srgbClr val="00B050"/>
                          </a:solidFill>
                          <a:effectLst/>
                          <a:sym typeface="Wingdings" panose="05000000000000000000" pitchFamily="2" charset="2"/>
                        </a:rPr>
                        <a:t></a:t>
                      </a:r>
                      <a:endParaRPr lang="en-ZA" sz="1600" dirty="0">
                        <a:solidFill>
                          <a:srgbClr val="00B050"/>
                        </a:solidFill>
                        <a:effectLst/>
                        <a:latin typeface="Arial" panose="020B0604020202020204" pitchFamily="34" charset="0"/>
                        <a:ea typeface="MS Mincho"/>
                        <a:cs typeface="Times New Roman" panose="02020603050405020304" pitchFamily="18"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6958878"/>
                  </a:ext>
                </a:extLst>
              </a:tr>
              <a:tr h="312333">
                <a:tc>
                  <a:txBody>
                    <a:bodyPr/>
                    <a:lstStyle/>
                    <a:p>
                      <a:pPr algn="just">
                        <a:spcAft>
                          <a:spcPts val="0"/>
                        </a:spcAft>
                      </a:pPr>
                      <a:r>
                        <a:rPr lang="en-GB" sz="1400" dirty="0">
                          <a:effectLst/>
                          <a:latin typeface="Arial" panose="020B0604020202020204" pitchFamily="34" charset="0"/>
                          <a:cs typeface="Arial" panose="020B0604020202020204" pitchFamily="34" charset="0"/>
                        </a:rPr>
                        <a:t>FTE Researchers (excl PhD &amp;Post Doc)</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12 102</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11 644</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600" dirty="0">
                          <a:effectLst/>
                          <a:sym typeface="Wingdings" panose="05000000000000000000" pitchFamily="2" charset="2"/>
                        </a:rPr>
                        <a:t></a:t>
                      </a:r>
                      <a:endParaRPr lang="en-ZA" sz="1600" dirty="0">
                        <a:effectLst/>
                        <a:latin typeface="Arial" panose="020B0604020202020204" pitchFamily="34" charset="0"/>
                        <a:ea typeface="MS Mincho"/>
                        <a:cs typeface="Times New Roman" panose="02020603050405020304" pitchFamily="18"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7998590"/>
                  </a:ext>
                </a:extLst>
              </a:tr>
              <a:tr h="312333">
                <a:tc>
                  <a:txBody>
                    <a:bodyPr/>
                    <a:lstStyle/>
                    <a:p>
                      <a:pPr algn="just">
                        <a:spcAft>
                          <a:spcPts val="0"/>
                        </a:spcAft>
                      </a:pPr>
                      <a:r>
                        <a:rPr lang="en-GB" sz="1400" dirty="0">
                          <a:effectLst/>
                          <a:latin typeface="Arial" panose="020B0604020202020204" pitchFamily="34" charset="0"/>
                          <a:cs typeface="Arial" panose="020B0604020202020204" pitchFamily="34" charset="0"/>
                        </a:rPr>
                        <a:t>Female Researchers (%)</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n.a.</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42,3</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600" dirty="0">
                          <a:solidFill>
                            <a:srgbClr val="00B050"/>
                          </a:solidFill>
                          <a:effectLst/>
                          <a:sym typeface="Wingdings" panose="05000000000000000000" pitchFamily="2" charset="2"/>
                        </a:rPr>
                        <a:t></a:t>
                      </a:r>
                      <a:endParaRPr lang="en-ZA" sz="1600" dirty="0">
                        <a:solidFill>
                          <a:srgbClr val="00B050"/>
                        </a:solidFill>
                        <a:effectLst/>
                        <a:latin typeface="Arial" panose="020B0604020202020204" pitchFamily="34" charset="0"/>
                        <a:ea typeface="MS Mincho"/>
                        <a:cs typeface="Times New Roman" panose="02020603050405020304" pitchFamily="18"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1978112"/>
                  </a:ext>
                </a:extLst>
              </a:tr>
              <a:tr h="312333">
                <a:tc>
                  <a:txBody>
                    <a:bodyPr/>
                    <a:lstStyle/>
                    <a:p>
                      <a:pPr algn="just">
                        <a:spcAft>
                          <a:spcPts val="0"/>
                        </a:spcAft>
                      </a:pPr>
                      <a:r>
                        <a:rPr lang="en-GB" sz="1400" dirty="0">
                          <a:effectLst/>
                          <a:latin typeface="Arial" panose="020B0604020202020204" pitchFamily="34" charset="0"/>
                          <a:cs typeface="Arial" panose="020B0604020202020204" pitchFamily="34" charset="0"/>
                        </a:rPr>
                        <a:t>GERD (2010 Rand)/FTE researcher (000s)</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844</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1 848</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600" dirty="0">
                          <a:solidFill>
                            <a:srgbClr val="00B050"/>
                          </a:solidFill>
                          <a:effectLst/>
                          <a:sym typeface="Wingdings" panose="05000000000000000000" pitchFamily="2" charset="2"/>
                        </a:rPr>
                        <a:t></a:t>
                      </a:r>
                      <a:endParaRPr lang="en-ZA" sz="1600" dirty="0">
                        <a:solidFill>
                          <a:srgbClr val="00B050"/>
                        </a:solidFill>
                        <a:effectLst/>
                        <a:latin typeface="Arial" panose="020B0604020202020204" pitchFamily="34" charset="0"/>
                        <a:ea typeface="MS Mincho"/>
                        <a:cs typeface="Times New Roman" panose="02020603050405020304" pitchFamily="18"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363141"/>
                  </a:ext>
                </a:extLst>
              </a:tr>
              <a:tr h="312333">
                <a:tc>
                  <a:txBody>
                    <a:bodyPr/>
                    <a:lstStyle/>
                    <a:p>
                      <a:pPr algn="just">
                        <a:spcAft>
                          <a:spcPts val="0"/>
                        </a:spcAft>
                      </a:pPr>
                      <a:r>
                        <a:rPr lang="en-GB" sz="1400" dirty="0">
                          <a:effectLst/>
                          <a:latin typeface="Arial" panose="020B0604020202020204" pitchFamily="34" charset="0"/>
                          <a:cs typeface="Arial" panose="020B0604020202020204" pitchFamily="34" charset="0"/>
                        </a:rPr>
                        <a:t>HEI HC researcher/PhD enrolment</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1.4</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1.0</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600" dirty="0">
                          <a:solidFill>
                            <a:srgbClr val="FF0000"/>
                          </a:solidFill>
                          <a:effectLst/>
                          <a:sym typeface="Wingdings" panose="05000000000000000000" pitchFamily="2" charset="2"/>
                        </a:rPr>
                        <a:t></a:t>
                      </a:r>
                      <a:endParaRPr lang="en-ZA" sz="1600" dirty="0">
                        <a:solidFill>
                          <a:srgbClr val="FF0000"/>
                        </a:solidFill>
                        <a:effectLst/>
                        <a:latin typeface="Arial" panose="020B0604020202020204" pitchFamily="34" charset="0"/>
                        <a:ea typeface="MS Mincho"/>
                        <a:cs typeface="Times New Roman" panose="02020603050405020304" pitchFamily="18"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8488140"/>
                  </a:ext>
                </a:extLst>
              </a:tr>
              <a:tr h="312333">
                <a:tc>
                  <a:txBody>
                    <a:bodyPr/>
                    <a:lstStyle/>
                    <a:p>
                      <a:pPr algn="just">
                        <a:spcAft>
                          <a:spcPts val="0"/>
                        </a:spcAft>
                      </a:pPr>
                      <a:r>
                        <a:rPr lang="en-GB" sz="1400" dirty="0">
                          <a:effectLst/>
                          <a:latin typeface="Arial" panose="020B0604020202020204" pitchFamily="34" charset="0"/>
                          <a:cs typeface="Arial" panose="020B0604020202020204" pitchFamily="34" charset="0"/>
                        </a:rPr>
                        <a:t>Black Researchers, Government sector (%)</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&lt;3</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 55</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600" dirty="0">
                          <a:solidFill>
                            <a:srgbClr val="00B050"/>
                          </a:solidFill>
                          <a:effectLst/>
                          <a:sym typeface="Wingdings" panose="05000000000000000000" pitchFamily="2" charset="2"/>
                        </a:rPr>
                        <a:t></a:t>
                      </a:r>
                      <a:endParaRPr lang="en-ZA" sz="1600" dirty="0">
                        <a:solidFill>
                          <a:srgbClr val="00B050"/>
                        </a:solidFill>
                        <a:effectLst/>
                        <a:latin typeface="Arial" panose="020B0604020202020204" pitchFamily="34" charset="0"/>
                        <a:ea typeface="MS Mincho"/>
                        <a:cs typeface="Times New Roman" panose="02020603050405020304" pitchFamily="18"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6241960"/>
                  </a:ext>
                </a:extLst>
              </a:tr>
              <a:tr h="312333">
                <a:tc>
                  <a:txBody>
                    <a:bodyPr/>
                    <a:lstStyle/>
                    <a:p>
                      <a:pPr algn="just">
                        <a:spcAft>
                          <a:spcPts val="0"/>
                        </a:spcAft>
                      </a:pPr>
                      <a:r>
                        <a:rPr lang="en-GB" sz="1400" dirty="0">
                          <a:effectLst/>
                          <a:latin typeface="Arial" panose="020B0604020202020204" pitchFamily="34" charset="0"/>
                          <a:cs typeface="Arial" panose="020B0604020202020204" pitchFamily="34" charset="0"/>
                        </a:rPr>
                        <a:t>TVET enrolment. NC(V)  </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n.a.</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400" dirty="0">
                          <a:effectLst/>
                          <a:latin typeface="Arial" panose="020B0604020202020204" pitchFamily="34" charset="0"/>
                          <a:cs typeface="Arial" panose="020B0604020202020204" pitchFamily="34" charset="0"/>
                        </a:rPr>
                        <a:t>154 960</a:t>
                      </a:r>
                      <a:endParaRPr lang="en-ZA" sz="1400" dirty="0">
                        <a:effectLst/>
                        <a:latin typeface="Arial" panose="020B0604020202020204" pitchFamily="34" charset="0"/>
                        <a:ea typeface="MS Mincho"/>
                        <a:cs typeface="Arial" panose="020B0604020202020204" pitchFamily="34"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en-GB" sz="1600" dirty="0">
                          <a:effectLst/>
                          <a:sym typeface="Wingdings" panose="05000000000000000000" pitchFamily="2" charset="2"/>
                        </a:rPr>
                        <a:t></a:t>
                      </a:r>
                      <a:endParaRPr lang="en-ZA" sz="1600" dirty="0">
                        <a:effectLst/>
                        <a:latin typeface="Arial" panose="020B0604020202020204" pitchFamily="34" charset="0"/>
                        <a:ea typeface="MS Mincho"/>
                        <a:cs typeface="Times New Roman" panose="02020603050405020304" pitchFamily="18" charset="0"/>
                      </a:endParaRPr>
                    </a:p>
                  </a:txBody>
                  <a:tcPr marL="68596" marR="68596"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3453624"/>
                  </a:ext>
                </a:extLst>
              </a:tr>
            </a:tbl>
          </a:graphicData>
        </a:graphic>
      </p:graphicFrame>
      <p:sp>
        <p:nvSpPr>
          <p:cNvPr id="13" name="Rectangle 309"/>
          <p:cNvSpPr>
            <a:spLocks noChangeArrowheads="1"/>
          </p:cNvSpPr>
          <p:nvPr/>
        </p:nvSpPr>
        <p:spPr bwMode="auto">
          <a:xfrm>
            <a:off x="109518" y="6516220"/>
            <a:ext cx="7928414" cy="27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61" tIns="45731" rIns="91461" bIns="45731" numCol="1" anchor="ctr" anchorCtr="0" compatLnSpc="1">
            <a:prstTxWarp prst="textNoShape">
              <a:avLst/>
            </a:prstTxWarp>
            <a:spAutoFit/>
          </a:bodyPr>
          <a:lstStyle/>
          <a:p>
            <a:pPr defTabSz="914583" eaLnBrk="0" fontAlgn="base" hangingPunct="0">
              <a:spcBef>
                <a:spcPct val="0"/>
              </a:spcBef>
              <a:spcAft>
                <a:spcPct val="0"/>
              </a:spcAft>
            </a:pPr>
            <a:r>
              <a:rPr lang="en-ZA" altLang="en-US" sz="700" b="1" dirty="0">
                <a:latin typeface="Gill Sans MT" panose="020B0502020104020203" pitchFamily="34" charset="0"/>
                <a:ea typeface="MS Mincho" charset="0"/>
                <a:cs typeface="Times New Roman" panose="02020603050405020304" pitchFamily="18" charset="0"/>
                <a:hlinkClick r:id="rId3"/>
              </a:rPr>
              <a:t>[</a:t>
            </a:r>
            <a:r>
              <a:rPr lang="en-ZA" altLang="en-US" sz="700" b="1" dirty="0" bmk="">
                <a:latin typeface="Gill Sans MT" panose="020B0502020104020203" pitchFamily="34" charset="0"/>
                <a:ea typeface="MS Mincho" charset="0"/>
                <a:cs typeface="Times New Roman" panose="02020603050405020304" pitchFamily="18" charset="0"/>
                <a:hlinkClick r:id="rId3"/>
              </a:rPr>
              <a:t>1]</a:t>
            </a:r>
            <a:r>
              <a:rPr lang="en-GB" altLang="ja-JP" sz="1200" dirty="0">
                <a:latin typeface="Gill Sans MT" panose="020B0502020104020203" pitchFamily="34" charset="0"/>
                <a:ea typeface="MS Mincho" charset="0"/>
                <a:cs typeface="Arial" panose="020B0604020202020204" pitchFamily="34" charset="0"/>
              </a:rPr>
              <a:t> </a:t>
            </a:r>
            <a:r>
              <a:rPr lang="en-US" altLang="ja-JP" sz="1000" dirty="0">
                <a:latin typeface="Gill Sans MT" panose="020B0502020104020203" pitchFamily="34" charset="0"/>
                <a:ea typeface="MS Mincho" charset="0"/>
                <a:cs typeface="Arial" panose="020B0604020202020204" pitchFamily="34" charset="0"/>
              </a:rPr>
              <a:t>Problem of comparability. 1996 data is for M &amp; Doctoral studies in universities and technikons = 28078; 2014 data for HEIs = 71618</a:t>
            </a:r>
            <a:endParaRPr lang="en-US" altLang="ja-JP" sz="1800" dirty="0">
              <a:latin typeface="Gill Sans MT" panose="020B0502020104020203" pitchFamily="34" charset="0"/>
            </a:endParaRPr>
          </a:p>
        </p:txBody>
      </p:sp>
      <p:sp>
        <p:nvSpPr>
          <p:cNvPr id="2" name="Title 1">
            <a:extLst>
              <a:ext uri="{FF2B5EF4-FFF2-40B4-BE49-F238E27FC236}">
                <a16:creationId xmlns:a16="http://schemas.microsoft.com/office/drawing/2014/main" id="{AD47E260-9B66-4D19-B94A-303220E6B4DE}"/>
              </a:ext>
            </a:extLst>
          </p:cNvPr>
          <p:cNvSpPr>
            <a:spLocks noGrp="1"/>
          </p:cNvSpPr>
          <p:nvPr>
            <p:ph type="title"/>
          </p:nvPr>
        </p:nvSpPr>
        <p:spPr>
          <a:xfrm>
            <a:off x="1198920" y="0"/>
            <a:ext cx="7119169" cy="456685"/>
          </a:xfrm>
        </p:spPr>
        <p:txBody>
          <a:bodyPr>
            <a:noAutofit/>
          </a:bodyPr>
          <a:lstStyle/>
          <a:p>
            <a:pPr algn="r"/>
            <a:r>
              <a:rPr lang="en-US" sz="3600" b="1" dirty="0"/>
              <a:t>NSI scientific output performance (1996- 2016)</a:t>
            </a:r>
          </a:p>
        </p:txBody>
      </p:sp>
      <p:sp>
        <p:nvSpPr>
          <p:cNvPr id="5" name="Slide Number Placeholder 5">
            <a:extLst>
              <a:ext uri="{FF2B5EF4-FFF2-40B4-BE49-F238E27FC236}">
                <a16:creationId xmlns:a16="http://schemas.microsoft.com/office/drawing/2014/main" id="{DAD09B49-0D9D-4FA0-BD9D-6745742B91E6}"/>
              </a:ext>
            </a:extLst>
          </p:cNvPr>
          <p:cNvSpPr txBox="1">
            <a:spLocks/>
          </p:cNvSpPr>
          <p:nvPr/>
        </p:nvSpPr>
        <p:spPr>
          <a:xfrm>
            <a:off x="6295132" y="6404616"/>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8</a:t>
            </a:fld>
            <a:endParaRPr lang="en-US" dirty="0"/>
          </a:p>
        </p:txBody>
      </p:sp>
    </p:spTree>
    <p:extLst>
      <p:ext uri="{BB962C8B-B14F-4D97-AF65-F5344CB8AC3E}">
        <p14:creationId xmlns:p14="http://schemas.microsoft.com/office/powerpoint/2010/main" val="34307811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1796</TotalTime>
  <Words>4800</Words>
  <Application>Microsoft Office PowerPoint</Application>
  <PresentationFormat>Custom</PresentationFormat>
  <Paragraphs>1018</Paragraphs>
  <Slides>61</Slides>
  <Notes>31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61</vt:i4>
      </vt:variant>
    </vt:vector>
  </HeadingPairs>
  <TitlesOfParts>
    <vt:vector size="74" baseType="lpstr">
      <vt:lpstr>ＭＳ Ｐゴシック</vt:lpstr>
      <vt:lpstr>Arial</vt:lpstr>
      <vt:lpstr>Arial Narrow</vt:lpstr>
      <vt:lpstr>Calibri</vt:lpstr>
      <vt:lpstr>Gill Sans</vt:lpstr>
      <vt:lpstr>Gill Sans MT</vt:lpstr>
      <vt:lpstr>MS Mincho</vt:lpstr>
      <vt:lpstr>Roboto</vt:lpstr>
      <vt:lpstr>Roboto Condensed</vt:lpstr>
      <vt:lpstr>Symbol</vt:lpstr>
      <vt:lpstr>Times New Roman</vt:lpstr>
      <vt:lpstr>Wingdings</vt:lpstr>
      <vt:lpstr>Office Theme</vt:lpstr>
      <vt:lpstr>Contents</vt:lpstr>
      <vt:lpstr>Contents</vt:lpstr>
      <vt:lpstr>Our Mandate</vt:lpstr>
      <vt:lpstr>Evolution of STI policy </vt:lpstr>
      <vt:lpstr>STI in the NDP</vt:lpstr>
      <vt:lpstr>PowerPoint Presentation</vt:lpstr>
      <vt:lpstr>Findings of the 2016 CREST State of the Research Enterprise</vt:lpstr>
      <vt:lpstr>Performance against the TYIP  as at 2016</vt:lpstr>
      <vt:lpstr>NSI scientific output performance (1996- 2016)</vt:lpstr>
      <vt:lpstr>NSI scientific output  performance (1996- 2016)</vt:lpstr>
      <vt:lpstr>PowerPoint Presentation</vt:lpstr>
      <vt:lpstr>Sectoral challenges and experiences</vt:lpstr>
      <vt:lpstr>What then informs the theory  of change?</vt:lpstr>
      <vt:lpstr>2019 STI White Paper  and 2020 Decadal Plan </vt:lpstr>
      <vt:lpstr>  Objectives of the 2019 STI  White Paper</vt:lpstr>
      <vt:lpstr>Landscape for the 2020- 2025 DSI Strategic Plan</vt:lpstr>
      <vt:lpstr>DSI Commitments in MTSF 2019- 2024…(1)</vt:lpstr>
      <vt:lpstr>DSI Commitments in MTSF 2019- 2024…(2)</vt:lpstr>
      <vt:lpstr>DSI Commitments in MTSF 2019- 2024…(3)</vt:lpstr>
      <vt:lpstr>DSI Commitments in MTSF 2019- 2024…(4)</vt:lpstr>
      <vt:lpstr>Other MTSF aspects of relevance to the DSI and its entities </vt:lpstr>
      <vt:lpstr>Supporting other priorities of  the MTSF</vt:lpstr>
      <vt:lpstr>Supporting other priorities  of the MTSF</vt:lpstr>
      <vt:lpstr>Supporting other priorities of the MTSF</vt:lpstr>
      <vt:lpstr>Re-imagining South Africa’s Industrialisation pillars </vt:lpstr>
      <vt:lpstr>Successful industrial policy works with a combination of levers </vt:lpstr>
      <vt:lpstr>Priority sectors for industrialisation</vt:lpstr>
      <vt:lpstr>Core ideology</vt:lpstr>
      <vt:lpstr>Outcomes </vt:lpstr>
      <vt:lpstr>Outcome 1</vt:lpstr>
      <vt:lpstr>Outcome 2</vt:lpstr>
      <vt:lpstr>Outcome 3</vt:lpstr>
      <vt:lpstr>Outcome 4</vt:lpstr>
      <vt:lpstr>Outcome 5</vt:lpstr>
      <vt:lpstr>Outcome 6</vt:lpstr>
      <vt:lpstr>Outcomes contributing to the triple challenges </vt:lpstr>
      <vt:lpstr>Entities alignment to Outcomes </vt:lpstr>
      <vt:lpstr>Entities alignment to Outcomes </vt:lpstr>
      <vt:lpstr>PowerPoint Presentation</vt:lpstr>
      <vt:lpstr>DSI 2020/21 APP</vt:lpstr>
      <vt:lpstr>Implementing Outcome 1</vt:lpstr>
      <vt:lpstr>Implementing Outcome 2</vt:lpstr>
      <vt:lpstr>Implementing Outcome 3</vt:lpstr>
      <vt:lpstr>Implementing Outcome 4</vt:lpstr>
      <vt:lpstr>Implementing Outcome 5</vt:lpstr>
      <vt:lpstr>Implementing Outcome 6</vt:lpstr>
      <vt:lpstr>Key performance indicators (1) </vt:lpstr>
      <vt:lpstr>Key performance indicators (2)</vt:lpstr>
      <vt:lpstr>Key performance indicators (3)</vt:lpstr>
      <vt:lpstr> 2020 MTEF ALLOCATIONS </vt:lpstr>
      <vt:lpstr>BUDGET GROWTH OVER A 7 YEAR PERIOD</vt:lpstr>
      <vt:lpstr>CURRENT YEAR AND MTEF ALLOCATION PER  ECONOMIC CLASSIFICATION</vt:lpstr>
      <vt:lpstr>CURRENT YEAR MTEF ALLOCATION PER  ECONOMIC CLASSIFICATION</vt:lpstr>
      <vt:lpstr>ANALYSIS PER ECONOMIC CLASSIFICATION</vt:lpstr>
      <vt:lpstr>CURRENT YEAR AND MTEF ALLOCATION PER PROGRAMME</vt:lpstr>
      <vt:lpstr>ANALYSIS PER PROGRAMME (2020/21)</vt:lpstr>
      <vt:lpstr>PowerPoint Presentation</vt:lpstr>
      <vt:lpstr>MTEF ALLOCATION TO PUBLIC ENTITIES</vt:lpstr>
      <vt:lpstr>2020/21 BUDGET ALLOCATION ANALYSIS PER ENTITY</vt:lpstr>
      <vt:lpstr>MTEF ENTITIES’ BUDGET CUTS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Anele Kabingesi</cp:lastModifiedBy>
  <cp:revision>122</cp:revision>
  <cp:lastPrinted>2020-02-10T09:23:42Z</cp:lastPrinted>
  <dcterms:created xsi:type="dcterms:W3CDTF">2018-03-06T16:17:46Z</dcterms:created>
  <dcterms:modified xsi:type="dcterms:W3CDTF">2020-05-15T07:27:28Z</dcterms:modified>
</cp:coreProperties>
</file>