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0" r:id="rId2"/>
    <p:sldMasterId id="2147483712" r:id="rId3"/>
    <p:sldMasterId id="2147483724" r:id="rId4"/>
    <p:sldMasterId id="2147483736" r:id="rId5"/>
  </p:sldMasterIdLst>
  <p:notesMasterIdLst>
    <p:notesMasterId r:id="rId101"/>
  </p:notesMasterIdLst>
  <p:sldIdLst>
    <p:sldId id="256" r:id="rId6"/>
    <p:sldId id="257" r:id="rId7"/>
    <p:sldId id="258" r:id="rId8"/>
    <p:sldId id="259" r:id="rId9"/>
    <p:sldId id="260" r:id="rId10"/>
    <p:sldId id="261" r:id="rId11"/>
    <p:sldId id="262" r:id="rId12"/>
    <p:sldId id="263" r:id="rId13"/>
    <p:sldId id="296" r:id="rId14"/>
    <p:sldId id="297" r:id="rId15"/>
    <p:sldId id="298" r:id="rId16"/>
    <p:sldId id="264" r:id="rId17"/>
    <p:sldId id="322" r:id="rId18"/>
    <p:sldId id="323" r:id="rId19"/>
    <p:sldId id="385" r:id="rId20"/>
    <p:sldId id="267" r:id="rId21"/>
    <p:sldId id="353" r:id="rId22"/>
    <p:sldId id="300" r:id="rId23"/>
    <p:sldId id="324" r:id="rId24"/>
    <p:sldId id="325" r:id="rId25"/>
    <p:sldId id="386" r:id="rId26"/>
    <p:sldId id="271" r:id="rId27"/>
    <p:sldId id="318" r:id="rId28"/>
    <p:sldId id="354" r:id="rId29"/>
    <p:sldId id="320" r:id="rId30"/>
    <p:sldId id="321" r:id="rId31"/>
    <p:sldId id="302" r:id="rId32"/>
    <p:sldId id="326" r:id="rId33"/>
    <p:sldId id="327" r:id="rId34"/>
    <p:sldId id="328" r:id="rId35"/>
    <p:sldId id="387" r:id="rId36"/>
    <p:sldId id="275" r:id="rId37"/>
    <p:sldId id="314" r:id="rId38"/>
    <p:sldId id="316" r:id="rId39"/>
    <p:sldId id="355" r:id="rId40"/>
    <p:sldId id="330" r:id="rId41"/>
    <p:sldId id="331" r:id="rId42"/>
    <p:sldId id="332" r:id="rId43"/>
    <p:sldId id="333" r:id="rId44"/>
    <p:sldId id="388" r:id="rId45"/>
    <p:sldId id="281" r:id="rId46"/>
    <p:sldId id="303" r:id="rId47"/>
    <p:sldId id="304" r:id="rId48"/>
    <p:sldId id="305" r:id="rId49"/>
    <p:sldId id="334" r:id="rId50"/>
    <p:sldId id="335" r:id="rId51"/>
    <p:sldId id="336" r:id="rId52"/>
    <p:sldId id="337" r:id="rId53"/>
    <p:sldId id="389" r:id="rId54"/>
    <p:sldId id="285" r:id="rId55"/>
    <p:sldId id="306" r:id="rId56"/>
    <p:sldId id="307" r:id="rId57"/>
    <p:sldId id="338" r:id="rId58"/>
    <p:sldId id="340" r:id="rId59"/>
    <p:sldId id="390" r:id="rId60"/>
    <p:sldId id="288" r:id="rId61"/>
    <p:sldId id="309" r:id="rId62"/>
    <p:sldId id="310" r:id="rId63"/>
    <p:sldId id="311" r:id="rId64"/>
    <p:sldId id="312" r:id="rId65"/>
    <p:sldId id="313" r:id="rId66"/>
    <p:sldId id="317" r:id="rId67"/>
    <p:sldId id="308" r:id="rId68"/>
    <p:sldId id="341" r:id="rId69"/>
    <p:sldId id="342" r:id="rId70"/>
    <p:sldId id="343" r:id="rId71"/>
    <p:sldId id="391" r:id="rId72"/>
    <p:sldId id="349" r:id="rId73"/>
    <p:sldId id="356" r:id="rId74"/>
    <p:sldId id="344" r:id="rId75"/>
    <p:sldId id="345" r:id="rId76"/>
    <p:sldId id="392" r:id="rId77"/>
    <p:sldId id="350" r:id="rId78"/>
    <p:sldId id="352" r:id="rId79"/>
    <p:sldId id="346" r:id="rId80"/>
    <p:sldId id="347" r:id="rId81"/>
    <p:sldId id="348" r:id="rId82"/>
    <p:sldId id="291" r:id="rId83"/>
    <p:sldId id="292" r:id="rId84"/>
    <p:sldId id="293" r:id="rId85"/>
    <p:sldId id="294" r:id="rId86"/>
    <p:sldId id="393" r:id="rId87"/>
    <p:sldId id="394" r:id="rId88"/>
    <p:sldId id="395" r:id="rId89"/>
    <p:sldId id="396" r:id="rId90"/>
    <p:sldId id="397" r:id="rId91"/>
    <p:sldId id="398" r:id="rId92"/>
    <p:sldId id="399" r:id="rId93"/>
    <p:sldId id="400" r:id="rId94"/>
    <p:sldId id="401" r:id="rId95"/>
    <p:sldId id="402" r:id="rId96"/>
    <p:sldId id="403" r:id="rId97"/>
    <p:sldId id="404" r:id="rId98"/>
    <p:sldId id="405" r:id="rId99"/>
    <p:sldId id="295" r:id="rId10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847" autoAdjust="0"/>
    <p:restoredTop sz="92593"/>
  </p:normalViewPr>
  <p:slideViewPr>
    <p:cSldViewPr snapToGrid="0" snapToObjects="1">
      <p:cViewPr varScale="1">
        <p:scale>
          <a:sx n="79" d="100"/>
          <a:sy n="79" d="100"/>
        </p:scale>
        <p:origin x="8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presProps" Target="presProps.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6" name="Shape 43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437" name="Shape 43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452636715"/>
      </p:ext>
    </p:extLst>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Calibri"/>
      </a:defRPr>
    </a:lvl1pPr>
    <a:lvl2pPr indent="228600" latinLnBrk="0">
      <a:spcBef>
        <a:spcPts val="400"/>
      </a:spcBef>
      <a:defRPr sz="1200">
        <a:latin typeface="+mj-lt"/>
        <a:ea typeface="+mj-ea"/>
        <a:cs typeface="+mj-cs"/>
        <a:sym typeface="Calibri"/>
      </a:defRPr>
    </a:lvl2pPr>
    <a:lvl3pPr indent="457200" latinLnBrk="0">
      <a:spcBef>
        <a:spcPts val="400"/>
      </a:spcBef>
      <a:defRPr sz="1200">
        <a:latin typeface="+mj-lt"/>
        <a:ea typeface="+mj-ea"/>
        <a:cs typeface="+mj-cs"/>
        <a:sym typeface="Calibri"/>
      </a:defRPr>
    </a:lvl3pPr>
    <a:lvl4pPr indent="685800" latinLnBrk="0">
      <a:spcBef>
        <a:spcPts val="400"/>
      </a:spcBef>
      <a:defRPr sz="1200">
        <a:latin typeface="+mj-lt"/>
        <a:ea typeface="+mj-ea"/>
        <a:cs typeface="+mj-cs"/>
        <a:sym typeface="Calibri"/>
      </a:defRPr>
    </a:lvl4pPr>
    <a:lvl5pPr indent="914400" latinLnBrk="0">
      <a:spcBef>
        <a:spcPts val="400"/>
      </a:spcBef>
      <a:defRPr sz="1200">
        <a:latin typeface="+mj-lt"/>
        <a:ea typeface="+mj-ea"/>
        <a:cs typeface="+mj-cs"/>
        <a:sym typeface="Calibri"/>
      </a:defRPr>
    </a:lvl5pPr>
    <a:lvl6pPr indent="1143000" latinLnBrk="0">
      <a:spcBef>
        <a:spcPts val="400"/>
      </a:spcBef>
      <a:defRPr sz="1200">
        <a:latin typeface="+mj-lt"/>
        <a:ea typeface="+mj-ea"/>
        <a:cs typeface="+mj-cs"/>
        <a:sym typeface="Calibri"/>
      </a:defRPr>
    </a:lvl6pPr>
    <a:lvl7pPr indent="1371600" latinLnBrk="0">
      <a:spcBef>
        <a:spcPts val="400"/>
      </a:spcBef>
      <a:defRPr sz="1200">
        <a:latin typeface="+mj-lt"/>
        <a:ea typeface="+mj-ea"/>
        <a:cs typeface="+mj-cs"/>
        <a:sym typeface="Calibri"/>
      </a:defRPr>
    </a:lvl7pPr>
    <a:lvl8pPr indent="1600200" latinLnBrk="0">
      <a:spcBef>
        <a:spcPts val="400"/>
      </a:spcBef>
      <a:defRPr sz="1200">
        <a:latin typeface="+mj-lt"/>
        <a:ea typeface="+mj-ea"/>
        <a:cs typeface="+mj-cs"/>
        <a:sym typeface="Calibri"/>
      </a:defRPr>
    </a:lvl8pPr>
    <a:lvl9pPr indent="1828800" latinLnBrk="0">
      <a:spcBef>
        <a:spcPts val="400"/>
      </a:spcBef>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59.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ZA" altLang="en-US" dirty="0"/>
          </a:p>
        </p:txBody>
      </p:sp>
      <p:sp>
        <p:nvSpPr>
          <p:cNvPr id="52228" name="Slide Number Placeholder 3"/>
          <p:cNvSpPr>
            <a:spLocks noGrp="1"/>
          </p:cNvSpPr>
          <p:nvPr>
            <p:ph type="sldNum" sz="quarter" idx="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9E773FEE-F749-C244-BFEC-88767267CAA7}" type="slidenum">
              <a:rPr lang="en-US" altLang="en-US">
                <a:solidFill>
                  <a:srgbClr val="000000"/>
                </a:solidFill>
                <a:latin typeface="Arial" charset="0"/>
                <a:ea typeface="Arial" charset="0"/>
                <a:cs typeface="Arial" charset="0"/>
              </a:rPr>
              <a:pPr>
                <a:spcBef>
                  <a:spcPct val="0"/>
                </a:spcBef>
              </a:pPr>
              <a:t>9</a:t>
            </a:fld>
            <a:endParaRPr lang="en-US" altLang="en-US" dirty="0">
              <a:solidFill>
                <a:srgbClr val="000000"/>
              </a:solidFill>
              <a:latin typeface="Arial" charset="0"/>
              <a:ea typeface="Arial" charset="0"/>
              <a:cs typeface="Arial" charset="0"/>
            </a:endParaRPr>
          </a:p>
        </p:txBody>
      </p:sp>
    </p:spTree>
    <p:extLst>
      <p:ext uri="{BB962C8B-B14F-4D97-AF65-F5344CB8AC3E}">
        <p14:creationId xmlns:p14="http://schemas.microsoft.com/office/powerpoint/2010/main" val="1007824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a:xfrm>
            <a:off x="3850443" y="9428584"/>
            <a:ext cx="2945659" cy="498055"/>
          </a:xfrm>
          <a:prstGeom prst="rect">
            <a:avLst/>
          </a:prstGeom>
        </p:spPr>
        <p:txBody>
          <a:bodyPr/>
          <a:lstStyle/>
          <a:p>
            <a:fld id="{7CF764EB-D10C-4945-B08D-ADA3570253A0}" type="slidenum">
              <a:rPr lang="en-ZA" smtClean="0"/>
              <a:t>51</a:t>
            </a:fld>
            <a:endParaRPr lang="en-ZA"/>
          </a:p>
        </p:txBody>
      </p:sp>
    </p:spTree>
    <p:extLst>
      <p:ext uri="{BB962C8B-B14F-4D97-AF65-F5344CB8AC3E}">
        <p14:creationId xmlns:p14="http://schemas.microsoft.com/office/powerpoint/2010/main" val="821564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4563" y="1347788"/>
            <a:ext cx="4848225" cy="3636962"/>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a:xfrm>
            <a:off x="3850443" y="9428584"/>
            <a:ext cx="2945659" cy="498055"/>
          </a:xfrm>
          <a:prstGeom prst="rect">
            <a:avLst/>
          </a:prstGeom>
        </p:spPr>
        <p:txBody>
          <a:bodyPr/>
          <a:lstStyle/>
          <a:p>
            <a:fld id="{85FF1722-36B2-4C63-A392-FB80407B7198}" type="slidenum">
              <a:rPr lang="en-ZA" smtClean="0">
                <a:solidFill>
                  <a:prstClr val="black"/>
                </a:solidFill>
              </a:rPr>
              <a:pPr/>
              <a:t>52</a:t>
            </a:fld>
            <a:endParaRPr lang="en-ZA">
              <a:solidFill>
                <a:prstClr val="black"/>
              </a:solidFill>
            </a:endParaRPr>
          </a:p>
        </p:txBody>
      </p:sp>
    </p:spTree>
    <p:extLst>
      <p:ext uri="{BB962C8B-B14F-4D97-AF65-F5344CB8AC3E}">
        <p14:creationId xmlns:p14="http://schemas.microsoft.com/office/powerpoint/2010/main" val="1275308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3353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ZA" altLang="x-none"/>
          </a:p>
        </p:txBody>
      </p:sp>
      <p:sp>
        <p:nvSpPr>
          <p:cNvPr id="184323" name="Footer Placeholder 3"/>
          <p:cNvSpPr>
            <a:spLocks noGrp="1"/>
          </p:cNvSpPr>
          <p:nvPr>
            <p:ph type="ftr" sz="quarter" idx="4"/>
          </p:nvPr>
        </p:nvSpPr>
        <p:spPr bwMode="auto">
          <a:xfrm>
            <a:off x="0"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ZA" altLang="x-none">
              <a:solidFill>
                <a:srgbClr val="000000"/>
              </a:solidFill>
            </a:endParaRPr>
          </a:p>
        </p:txBody>
      </p:sp>
      <p:sp>
        <p:nvSpPr>
          <p:cNvPr id="184324" name="Slide Number Placeholder 4"/>
          <p:cNvSpPr>
            <a:spLocks noGrp="1"/>
          </p:cNvSpPr>
          <p:nvPr>
            <p:ph type="sldNum" sz="quarter" idx="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6E272F6-2EE4-D049-BC2F-44ED9698580C}" type="slidenum">
              <a:rPr lang="en-ZA" altLang="en-US">
                <a:solidFill>
                  <a:srgbClr val="000000"/>
                </a:solidFill>
                <a:latin typeface="Calibri" charset="0"/>
                <a:ea typeface="ＭＳ Ｐゴシック" charset="-128"/>
                <a:cs typeface="ＭＳ Ｐゴシック" charset="-128"/>
              </a:rPr>
              <a:pPr/>
              <a:t>57</a:t>
            </a:fld>
            <a:endParaRPr lang="en-ZA" altLang="en-US">
              <a:solidFill>
                <a:srgbClr val="000000"/>
              </a:solidFill>
              <a:latin typeface="Calibri" charset="0"/>
              <a:ea typeface="ＭＳ Ｐゴシック" charset="-128"/>
              <a:cs typeface="ＭＳ Ｐゴシック" charset="-128"/>
            </a:endParaRPr>
          </a:p>
        </p:txBody>
      </p:sp>
    </p:spTree>
    <p:extLst>
      <p:ext uri="{BB962C8B-B14F-4D97-AF65-F5344CB8AC3E}">
        <p14:creationId xmlns:p14="http://schemas.microsoft.com/office/powerpoint/2010/main" val="823860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6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ZA" altLang="x-none"/>
          </a:p>
        </p:txBody>
      </p:sp>
      <p:sp>
        <p:nvSpPr>
          <p:cNvPr id="186371" name="Footer Placeholder 3"/>
          <p:cNvSpPr>
            <a:spLocks noGrp="1"/>
          </p:cNvSpPr>
          <p:nvPr>
            <p:ph type="ftr" sz="quarter" idx="4"/>
          </p:nvPr>
        </p:nvSpPr>
        <p:spPr bwMode="auto">
          <a:xfrm>
            <a:off x="0"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ZA" altLang="x-none">
              <a:solidFill>
                <a:srgbClr val="000000"/>
              </a:solidFill>
            </a:endParaRPr>
          </a:p>
        </p:txBody>
      </p:sp>
      <p:sp>
        <p:nvSpPr>
          <p:cNvPr id="186372" name="Slide Number Placeholder 4"/>
          <p:cNvSpPr>
            <a:spLocks noGrp="1"/>
          </p:cNvSpPr>
          <p:nvPr>
            <p:ph type="sldNum" sz="quarter" idx="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B00B70B-744C-104E-829C-1FE0DF53CA8E}" type="slidenum">
              <a:rPr lang="en-ZA" altLang="en-US">
                <a:solidFill>
                  <a:srgbClr val="000000"/>
                </a:solidFill>
                <a:latin typeface="Calibri" charset="0"/>
                <a:ea typeface="ＭＳ Ｐゴシック" charset="-128"/>
                <a:cs typeface="ＭＳ Ｐゴシック" charset="-128"/>
              </a:rPr>
              <a:pPr/>
              <a:t>58</a:t>
            </a:fld>
            <a:endParaRPr lang="en-ZA" altLang="en-US">
              <a:solidFill>
                <a:srgbClr val="000000"/>
              </a:solidFill>
              <a:latin typeface="Calibri" charset="0"/>
              <a:ea typeface="ＭＳ Ｐゴシック" charset="-128"/>
              <a:cs typeface="ＭＳ Ｐゴシック" charset="-128"/>
            </a:endParaRPr>
          </a:p>
        </p:txBody>
      </p:sp>
    </p:spTree>
    <p:extLst>
      <p:ext uri="{BB962C8B-B14F-4D97-AF65-F5344CB8AC3E}">
        <p14:creationId xmlns:p14="http://schemas.microsoft.com/office/powerpoint/2010/main" val="2124553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7394"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ZA" altLang="en-US"/>
          </a:p>
        </p:txBody>
      </p:sp>
      <p:sp>
        <p:nvSpPr>
          <p:cNvPr id="187395" name="Slide Number Placeholder 3"/>
          <p:cNvSpPr>
            <a:spLocks noGrp="1"/>
          </p:cNvSpPr>
          <p:nvPr>
            <p:ph type="sldNum" sz="quarter" idx="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1A843DF-9128-BA46-A196-F105520F599B}" type="slidenum">
              <a:rPr lang="en-US" altLang="en-US">
                <a:solidFill>
                  <a:srgbClr val="000000"/>
                </a:solidFill>
              </a:rPr>
              <a:pPr/>
              <a:t>59</a:t>
            </a:fld>
            <a:endParaRPr lang="en-US" altLang="en-US">
              <a:solidFill>
                <a:srgbClr val="000000"/>
              </a:solidFill>
            </a:endParaRPr>
          </a:p>
        </p:txBody>
      </p:sp>
    </p:spTree>
    <p:extLst>
      <p:ext uri="{BB962C8B-B14F-4D97-AF65-F5344CB8AC3E}">
        <p14:creationId xmlns:p14="http://schemas.microsoft.com/office/powerpoint/2010/main" val="1338919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0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x-none" altLang="x-none"/>
          </a:p>
        </p:txBody>
      </p:sp>
      <p:sp>
        <p:nvSpPr>
          <p:cNvPr id="190467" name="Slide Number Placeholder 3"/>
          <p:cNvSpPr>
            <a:spLocks noGrp="1"/>
          </p:cNvSpPr>
          <p:nvPr>
            <p:ph type="sldNum" sz="quarter" idx="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378331E-BE79-F04C-9D53-E2E373EB9F3E}" type="slidenum">
              <a:rPr lang="en-US" altLang="x-none"/>
              <a:pPr/>
              <a:t>61</a:t>
            </a:fld>
            <a:endParaRPr lang="en-US" altLang="x-none"/>
          </a:p>
        </p:txBody>
      </p:sp>
    </p:spTree>
    <p:extLst>
      <p:ext uri="{BB962C8B-B14F-4D97-AF65-F5344CB8AC3E}">
        <p14:creationId xmlns:p14="http://schemas.microsoft.com/office/powerpoint/2010/main" val="1122230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ZA" altLang="en-US" dirty="0"/>
          </a:p>
        </p:txBody>
      </p:sp>
    </p:spTree>
    <p:extLst>
      <p:ext uri="{BB962C8B-B14F-4D97-AF65-F5344CB8AC3E}">
        <p14:creationId xmlns:p14="http://schemas.microsoft.com/office/powerpoint/2010/main" val="3002069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ZA" altLang="en-US" dirty="0"/>
          </a:p>
        </p:txBody>
      </p:sp>
    </p:spTree>
    <p:extLst>
      <p:ext uri="{BB962C8B-B14F-4D97-AF65-F5344CB8AC3E}">
        <p14:creationId xmlns:p14="http://schemas.microsoft.com/office/powerpoint/2010/main" val="792793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815E58-FB14-48A1-9184-1BCFEB090C97}" type="slidenum">
              <a:rPr kumimoji="0" lang="en-Z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Z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13123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ZA" altLang="en-US" dirty="0"/>
          </a:p>
        </p:txBody>
      </p:sp>
      <p:sp>
        <p:nvSpPr>
          <p:cNvPr id="54276" name="Slide Number Placeholder 3"/>
          <p:cNvSpPr>
            <a:spLocks noGrp="1"/>
          </p:cNvSpPr>
          <p:nvPr>
            <p:ph type="sldNum" sz="quarter" idx="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01241924-A519-D645-8E8E-821FC9EA272F}" type="slidenum">
              <a:rPr lang="en-US" altLang="en-US">
                <a:solidFill>
                  <a:srgbClr val="000000"/>
                </a:solidFill>
                <a:latin typeface="Arial" charset="0"/>
                <a:ea typeface="Arial" charset="0"/>
                <a:cs typeface="Arial" charset="0"/>
              </a:rPr>
              <a:pPr>
                <a:spcBef>
                  <a:spcPct val="0"/>
                </a:spcBef>
              </a:pPr>
              <a:t>10</a:t>
            </a:fld>
            <a:endParaRPr lang="en-US" altLang="en-US" dirty="0">
              <a:solidFill>
                <a:srgbClr val="000000"/>
              </a:solidFill>
              <a:latin typeface="Arial" charset="0"/>
              <a:ea typeface="Arial" charset="0"/>
              <a:cs typeface="Arial" charset="0"/>
            </a:endParaRPr>
          </a:p>
        </p:txBody>
      </p:sp>
    </p:spTree>
    <p:extLst>
      <p:ext uri="{BB962C8B-B14F-4D97-AF65-F5344CB8AC3E}">
        <p14:creationId xmlns:p14="http://schemas.microsoft.com/office/powerpoint/2010/main" val="1383331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ZA" altLang="en-US"/>
          </a:p>
        </p:txBody>
      </p:sp>
      <p:sp>
        <p:nvSpPr>
          <p:cNvPr id="32772" name="Slide Number Placeholder 3"/>
          <p:cNvSpPr>
            <a:spLocks noGrp="1"/>
          </p:cNvSpPr>
          <p:nvPr>
            <p:ph type="sldNum" sz="quarter" idx="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7727A4B1-AD9D-0E4F-9C2E-5EEFBD463A07}" type="slidenum">
              <a:rPr lang="en-US" altLang="en-US">
                <a:solidFill>
                  <a:srgbClr val="000000"/>
                </a:solidFill>
                <a:latin typeface="Arial" charset="0"/>
              </a:rPr>
              <a:pPr>
                <a:spcBef>
                  <a:spcPct val="0"/>
                </a:spcBef>
              </a:pPr>
              <a:t>17</a:t>
            </a:fld>
            <a:endParaRPr lang="en-US" altLang="en-US">
              <a:solidFill>
                <a:srgbClr val="000000"/>
              </a:solidFill>
              <a:latin typeface="Arial" charset="0"/>
            </a:endParaRPr>
          </a:p>
        </p:txBody>
      </p:sp>
    </p:spTree>
    <p:extLst>
      <p:ext uri="{BB962C8B-B14F-4D97-AF65-F5344CB8AC3E}">
        <p14:creationId xmlns:p14="http://schemas.microsoft.com/office/powerpoint/2010/main" val="1609087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ZA" altLang="en-US"/>
          </a:p>
        </p:txBody>
      </p:sp>
      <p:sp>
        <p:nvSpPr>
          <p:cNvPr id="32772" name="Slide Number Placeholder 3"/>
          <p:cNvSpPr>
            <a:spLocks noGrp="1"/>
          </p:cNvSpPr>
          <p:nvPr>
            <p:ph type="sldNum" sz="quarter" idx="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7727A4B1-AD9D-0E4F-9C2E-5EEFBD463A07}" type="slidenum">
              <a:rPr lang="en-US" altLang="en-US">
                <a:solidFill>
                  <a:srgbClr val="000000"/>
                </a:solidFill>
                <a:latin typeface="Arial" charset="0"/>
              </a:rPr>
              <a:pPr>
                <a:spcBef>
                  <a:spcPct val="0"/>
                </a:spcBef>
              </a:pPr>
              <a:t>18</a:t>
            </a:fld>
            <a:endParaRPr lang="en-US" altLang="en-US">
              <a:solidFill>
                <a:srgbClr val="000000"/>
              </a:solidFill>
              <a:latin typeface="Arial" charset="0"/>
            </a:endParaRPr>
          </a:p>
        </p:txBody>
      </p:sp>
    </p:spTree>
    <p:extLst>
      <p:ext uri="{BB962C8B-B14F-4D97-AF65-F5344CB8AC3E}">
        <p14:creationId xmlns:p14="http://schemas.microsoft.com/office/powerpoint/2010/main" val="478776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ZA" altLang="en-US"/>
          </a:p>
        </p:txBody>
      </p:sp>
      <p:sp>
        <p:nvSpPr>
          <p:cNvPr id="32772" name="Slide Number Placeholder 3"/>
          <p:cNvSpPr>
            <a:spLocks noGrp="1"/>
          </p:cNvSpPr>
          <p:nvPr>
            <p:ph type="sldNum" sz="quarter" idx="5"/>
          </p:nvPr>
        </p:nvSpPr>
        <p:spPr bwMode="auto">
          <a:xfrm>
            <a:off x="3849688" y="9428163"/>
            <a:ext cx="2946400" cy="49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7727A4B1-AD9D-0E4F-9C2E-5EEFBD463A07}" type="slidenum">
              <a:rPr lang="en-US" altLang="en-US">
                <a:solidFill>
                  <a:srgbClr val="000000"/>
                </a:solidFill>
                <a:latin typeface="Arial" charset="0"/>
              </a:rPr>
              <a:pPr>
                <a:spcBef>
                  <a:spcPct val="0"/>
                </a:spcBef>
              </a:pPr>
              <a:t>24</a:t>
            </a:fld>
            <a:endParaRPr lang="en-US" altLang="en-US">
              <a:solidFill>
                <a:srgbClr val="000000"/>
              </a:solidFill>
              <a:latin typeface="Arial" charset="0"/>
            </a:endParaRPr>
          </a:p>
        </p:txBody>
      </p:sp>
    </p:spTree>
    <p:extLst>
      <p:ext uri="{BB962C8B-B14F-4D97-AF65-F5344CB8AC3E}">
        <p14:creationId xmlns:p14="http://schemas.microsoft.com/office/powerpoint/2010/main" val="2970762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ZA" altLang="en-US" dirty="0"/>
          </a:p>
        </p:txBody>
      </p:sp>
    </p:spTree>
    <p:extLst>
      <p:ext uri="{BB962C8B-B14F-4D97-AF65-F5344CB8AC3E}">
        <p14:creationId xmlns:p14="http://schemas.microsoft.com/office/powerpoint/2010/main" val="432279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Tree>
    <p:extLst>
      <p:ext uri="{BB962C8B-B14F-4D97-AF65-F5344CB8AC3E}">
        <p14:creationId xmlns:p14="http://schemas.microsoft.com/office/powerpoint/2010/main" val="602482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490799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49688" y="9428163"/>
            <a:ext cx="2946400" cy="496887"/>
          </a:xfrm>
          <a:prstGeom prst="rect">
            <a:avLst/>
          </a:prstGeom>
        </p:spPr>
        <p:txBody>
          <a:bodyPr/>
          <a:lstStyle/>
          <a:p>
            <a:pPr>
              <a:defRPr/>
            </a:pPr>
            <a:fld id="{0461F749-DC28-134B-AE9B-73D935F13DAB}" type="slidenum">
              <a:rPr lang="en-ZA" smtClean="0"/>
              <a:pPr>
                <a:defRPr/>
              </a:pPr>
              <a:t>44</a:t>
            </a:fld>
            <a:endParaRPr lang="en-ZA"/>
          </a:p>
        </p:txBody>
      </p:sp>
    </p:spTree>
    <p:extLst>
      <p:ext uri="{BB962C8B-B14F-4D97-AF65-F5344CB8AC3E}">
        <p14:creationId xmlns:p14="http://schemas.microsoft.com/office/powerpoint/2010/main" val="16479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2" name="Title Text"/>
          <p:cNvSpPr txBox="1">
            <a:spLocks noGrp="1"/>
          </p:cNvSpPr>
          <p:nvPr>
            <p:ph type="title"/>
          </p:nvPr>
        </p:nvSpPr>
        <p:spPr>
          <a:prstGeom prst="rect">
            <a:avLst/>
          </a:prstGeom>
        </p:spPr>
        <p:txBody>
          <a:bodyPr/>
          <a:lstStyle/>
          <a:p>
            <a:r>
              <a:t>Title Text</a:t>
            </a:r>
          </a:p>
        </p:txBody>
      </p:sp>
      <p:sp>
        <p:nvSpPr>
          <p:cNvPr id="1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105" name="image.png" descr="image.png"/>
          <p:cNvPicPr>
            <a:picLocks noChangeAspect="1"/>
          </p:cNvPicPr>
          <p:nvPr/>
        </p:nvPicPr>
        <p:blipFill>
          <a:blip r:embed="rId2">
            <a:extLst/>
          </a:blip>
          <a:stretch>
            <a:fillRect/>
          </a:stretch>
        </p:blipFill>
        <p:spPr>
          <a:xfrm>
            <a:off x="990600" y="912812"/>
            <a:ext cx="4103688" cy="1373188"/>
          </a:xfrm>
          <a:prstGeom prst="rect">
            <a:avLst/>
          </a:prstGeom>
          <a:ln w="12700">
            <a:miter lim="400000"/>
          </a:ln>
        </p:spPr>
      </p:pic>
      <p:sp>
        <p:nvSpPr>
          <p:cNvPr id="106" name="Title Text"/>
          <p:cNvSpPr txBox="1">
            <a:spLocks noGrp="1"/>
          </p:cNvSpPr>
          <p:nvPr>
            <p:ph type="title"/>
          </p:nvPr>
        </p:nvSpPr>
        <p:spPr>
          <a:prstGeom prst="rect">
            <a:avLst/>
          </a:prstGeom>
        </p:spPr>
        <p:txBody>
          <a:bodyPr/>
          <a:lstStyle/>
          <a:p>
            <a:r>
              <a:t>Title Text</a:t>
            </a:r>
          </a:p>
        </p:txBody>
      </p:sp>
      <p:sp>
        <p:nvSpPr>
          <p:cNvPr id="10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x">
  <p:cSld name="16_Default">
    <p:spTree>
      <p:nvGrpSpPr>
        <p:cNvPr id="1" name=""/>
        <p:cNvGrpSpPr/>
        <p:nvPr/>
      </p:nvGrpSpPr>
      <p:grpSpPr>
        <a:xfrm>
          <a:off x="0" y="0"/>
          <a:ext cx="0" cy="0"/>
          <a:chOff x="0" y="0"/>
          <a:chExt cx="0" cy="0"/>
        </a:xfrm>
      </p:grpSpPr>
      <p:sp>
        <p:nvSpPr>
          <p:cNvPr id="165"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166"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a:xfrm>
            <a:off x="8428038" y="6403975"/>
            <a:ext cx="258762" cy="269875"/>
          </a:xfrm>
        </p:spPr>
        <p:txBody>
          <a:bodyPr anchor="ctr"/>
          <a:lstStyle>
            <a:lvl1pPr defTabSz="457200">
              <a:defRPr sz="1200" smtClean="0">
                <a:solidFill>
                  <a:srgbClr val="898989"/>
                </a:solidFill>
                <a:latin typeface="Calibri" panose="020F0502020204030204" pitchFamily="34" charset="0"/>
                <a:cs typeface="Calibri" panose="020F0502020204030204" pitchFamily="34" charset="0"/>
                <a:sym typeface="Calibri" panose="020F0502020204030204" pitchFamily="34" charset="0"/>
              </a:defRPr>
            </a:lvl1pPr>
          </a:lstStyle>
          <a:p>
            <a:pPr marL="0" marR="0" lvl="0" indent="0" algn="r" defTabSz="457200" rtl="0" eaLnBrk="1" fontAlgn="base" latinLnBrk="0" hangingPunct="0">
              <a:lnSpc>
                <a:spcPct val="100000"/>
              </a:lnSpc>
              <a:spcBef>
                <a:spcPct val="0"/>
              </a:spcBef>
              <a:spcAft>
                <a:spcPct val="0"/>
              </a:spcAft>
              <a:buClrTx/>
              <a:buSzTx/>
              <a:buFontTx/>
              <a:buNone/>
              <a:tabLst/>
              <a:defRPr/>
            </a:pPr>
            <a:fld id="{B6E3A61E-8A95-4024-9DE7-5936FCB9442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457200" rtl="0" eaLnBrk="1"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253543553"/>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x">
  <p:cSld name="17_Default">
    <p:spTree>
      <p:nvGrpSpPr>
        <p:cNvPr id="1" name=""/>
        <p:cNvGrpSpPr/>
        <p:nvPr/>
      </p:nvGrpSpPr>
      <p:grpSpPr>
        <a:xfrm>
          <a:off x="0" y="0"/>
          <a:ext cx="0" cy="0"/>
          <a:chOff x="0" y="0"/>
          <a:chExt cx="0" cy="0"/>
        </a:xfrm>
      </p:grpSpPr>
      <p:sp>
        <p:nvSpPr>
          <p:cNvPr id="174"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175"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a:xfrm>
            <a:off x="8428038" y="6403975"/>
            <a:ext cx="258762" cy="269875"/>
          </a:xfrm>
        </p:spPr>
        <p:txBody>
          <a:bodyPr anchor="ctr"/>
          <a:lstStyle>
            <a:lvl1pPr defTabSz="457200">
              <a:defRPr sz="1200" smtClean="0">
                <a:solidFill>
                  <a:srgbClr val="898989"/>
                </a:solidFill>
                <a:latin typeface="Calibri" panose="020F0502020204030204" pitchFamily="34" charset="0"/>
                <a:cs typeface="Calibri" panose="020F0502020204030204" pitchFamily="34" charset="0"/>
                <a:sym typeface="Calibri" panose="020F0502020204030204" pitchFamily="34" charset="0"/>
              </a:defRPr>
            </a:lvl1pPr>
          </a:lstStyle>
          <a:p>
            <a:pPr marL="0" marR="0" lvl="0" indent="0" algn="r" defTabSz="457200" rtl="0" eaLnBrk="1" fontAlgn="base" latinLnBrk="0" hangingPunct="0">
              <a:lnSpc>
                <a:spcPct val="100000"/>
              </a:lnSpc>
              <a:spcBef>
                <a:spcPct val="0"/>
              </a:spcBef>
              <a:spcAft>
                <a:spcPct val="0"/>
              </a:spcAft>
              <a:buClrTx/>
              <a:buSzTx/>
              <a:buFontTx/>
              <a:buNone/>
              <a:tabLst/>
              <a:defRPr/>
            </a:pPr>
            <a:fld id="{42CEFE77-0B2F-4E5A-B510-0F54180EC092}"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457200" rtl="0" eaLnBrk="1"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527815529"/>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x">
  <p:cSld name="18_Default">
    <p:spTree>
      <p:nvGrpSpPr>
        <p:cNvPr id="1" name=""/>
        <p:cNvGrpSpPr/>
        <p:nvPr/>
      </p:nvGrpSpPr>
      <p:grpSpPr>
        <a:xfrm>
          <a:off x="0" y="0"/>
          <a:ext cx="0" cy="0"/>
          <a:chOff x="0" y="0"/>
          <a:chExt cx="0" cy="0"/>
        </a:xfrm>
      </p:grpSpPr>
      <p:sp>
        <p:nvSpPr>
          <p:cNvPr id="183"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184"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a:xfrm>
            <a:off x="8428038" y="6403975"/>
            <a:ext cx="258762" cy="269875"/>
          </a:xfrm>
        </p:spPr>
        <p:txBody>
          <a:bodyPr anchor="ctr"/>
          <a:lstStyle>
            <a:lvl1pPr defTabSz="457200">
              <a:defRPr sz="1200" smtClean="0">
                <a:solidFill>
                  <a:srgbClr val="898989"/>
                </a:solidFill>
                <a:latin typeface="Calibri" panose="020F0502020204030204" pitchFamily="34" charset="0"/>
                <a:cs typeface="Calibri" panose="020F0502020204030204" pitchFamily="34" charset="0"/>
                <a:sym typeface="Calibri" panose="020F0502020204030204" pitchFamily="34" charset="0"/>
              </a:defRPr>
            </a:lvl1pPr>
          </a:lstStyle>
          <a:p>
            <a:pPr marL="0" marR="0" lvl="0" indent="0" algn="r" defTabSz="457200" rtl="0" eaLnBrk="1" fontAlgn="base" latinLnBrk="0" hangingPunct="0">
              <a:lnSpc>
                <a:spcPct val="100000"/>
              </a:lnSpc>
              <a:spcBef>
                <a:spcPct val="0"/>
              </a:spcBef>
              <a:spcAft>
                <a:spcPct val="0"/>
              </a:spcAft>
              <a:buClrTx/>
              <a:buSzTx/>
              <a:buFontTx/>
              <a:buNone/>
              <a:tabLst/>
              <a:defRPr/>
            </a:pPr>
            <a:fld id="{33E4AC56-D88D-4121-9875-19B33164066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457200" rtl="0" eaLnBrk="1"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153114929"/>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x">
  <p:cSld name="19_Default">
    <p:spTree>
      <p:nvGrpSpPr>
        <p:cNvPr id="1" name=""/>
        <p:cNvGrpSpPr/>
        <p:nvPr/>
      </p:nvGrpSpPr>
      <p:grpSpPr>
        <a:xfrm>
          <a:off x="0" y="0"/>
          <a:ext cx="0" cy="0"/>
          <a:chOff x="0" y="0"/>
          <a:chExt cx="0" cy="0"/>
        </a:xfrm>
      </p:grpSpPr>
      <p:sp>
        <p:nvSpPr>
          <p:cNvPr id="192"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193"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a:xfrm>
            <a:off x="8428038" y="6403975"/>
            <a:ext cx="258762" cy="269875"/>
          </a:xfrm>
        </p:spPr>
        <p:txBody>
          <a:bodyPr anchor="ctr"/>
          <a:lstStyle>
            <a:lvl1pPr defTabSz="457200">
              <a:defRPr sz="1200" smtClean="0">
                <a:solidFill>
                  <a:srgbClr val="898989"/>
                </a:solidFill>
                <a:latin typeface="Calibri" panose="020F0502020204030204" pitchFamily="34" charset="0"/>
                <a:cs typeface="Calibri" panose="020F0502020204030204" pitchFamily="34" charset="0"/>
                <a:sym typeface="Calibri" panose="020F0502020204030204" pitchFamily="34" charset="0"/>
              </a:defRPr>
            </a:lvl1pPr>
          </a:lstStyle>
          <a:p>
            <a:pPr marL="0" marR="0" lvl="0" indent="0" algn="r" defTabSz="457200" rtl="0" eaLnBrk="1" fontAlgn="base" latinLnBrk="0" hangingPunct="0">
              <a:lnSpc>
                <a:spcPct val="100000"/>
              </a:lnSpc>
              <a:spcBef>
                <a:spcPct val="0"/>
              </a:spcBef>
              <a:spcAft>
                <a:spcPct val="0"/>
              </a:spcAft>
              <a:buClrTx/>
              <a:buSzTx/>
              <a:buFontTx/>
              <a:buNone/>
              <a:tabLst/>
              <a:defRPr/>
            </a:pPr>
            <a:fld id="{C35EFCF2-1199-4560-9827-C0E6B2FB6D9D}"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457200" rtl="0" eaLnBrk="1"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416432544"/>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x">
  <p:cSld name="20_Default">
    <p:spTree>
      <p:nvGrpSpPr>
        <p:cNvPr id="1" name=""/>
        <p:cNvGrpSpPr/>
        <p:nvPr/>
      </p:nvGrpSpPr>
      <p:grpSpPr>
        <a:xfrm>
          <a:off x="0" y="0"/>
          <a:ext cx="0" cy="0"/>
          <a:chOff x="0" y="0"/>
          <a:chExt cx="0" cy="0"/>
        </a:xfrm>
      </p:grpSpPr>
      <p:sp>
        <p:nvSpPr>
          <p:cNvPr id="201"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202"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a:xfrm>
            <a:off x="8428038" y="6403975"/>
            <a:ext cx="258762" cy="269875"/>
          </a:xfrm>
        </p:spPr>
        <p:txBody>
          <a:bodyPr anchor="ctr"/>
          <a:lstStyle>
            <a:lvl1pPr defTabSz="457200">
              <a:defRPr sz="1200" smtClean="0">
                <a:solidFill>
                  <a:srgbClr val="898989"/>
                </a:solidFill>
                <a:latin typeface="Calibri" panose="020F0502020204030204" pitchFamily="34" charset="0"/>
                <a:cs typeface="Calibri" panose="020F0502020204030204" pitchFamily="34" charset="0"/>
                <a:sym typeface="Calibri" panose="020F0502020204030204" pitchFamily="34" charset="0"/>
              </a:defRPr>
            </a:lvl1pPr>
          </a:lstStyle>
          <a:p>
            <a:pPr marL="0" marR="0" lvl="0" indent="0" algn="r" defTabSz="457200" rtl="0" eaLnBrk="1" fontAlgn="base" latinLnBrk="0" hangingPunct="0">
              <a:lnSpc>
                <a:spcPct val="100000"/>
              </a:lnSpc>
              <a:spcBef>
                <a:spcPct val="0"/>
              </a:spcBef>
              <a:spcAft>
                <a:spcPct val="0"/>
              </a:spcAft>
              <a:buClrTx/>
              <a:buSzTx/>
              <a:buFontTx/>
              <a:buNone/>
              <a:tabLst/>
              <a:defRPr/>
            </a:pPr>
            <a:fld id="{0107F218-439B-43C2-B1D0-674D1ECAB84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457200" rtl="0" eaLnBrk="1"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988127812"/>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x">
  <p:cSld name="21_Default">
    <p:spTree>
      <p:nvGrpSpPr>
        <p:cNvPr id="1" name=""/>
        <p:cNvGrpSpPr/>
        <p:nvPr/>
      </p:nvGrpSpPr>
      <p:grpSpPr>
        <a:xfrm>
          <a:off x="0" y="0"/>
          <a:ext cx="0" cy="0"/>
          <a:chOff x="0" y="0"/>
          <a:chExt cx="0" cy="0"/>
        </a:xfrm>
      </p:grpSpPr>
      <p:pic>
        <p:nvPicPr>
          <p:cNvPr id="4" name="image.png" descr="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12813"/>
            <a:ext cx="410368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11" name="Title Text"/>
          <p:cNvSpPr txBox="1">
            <a:spLocks noGrp="1"/>
          </p:cNvSpPr>
          <p:nvPr>
            <p:ph type="title"/>
          </p:nvPr>
        </p:nvSpPr>
        <p:spPr>
          <a:prstGeom prst="rect">
            <a:avLst/>
          </a:prstGeom>
        </p:spPr>
        <p:txBody>
          <a:bodyPr/>
          <a:lstStyle/>
          <a:p>
            <a:r>
              <a:t>Title Text</a:t>
            </a:r>
          </a:p>
        </p:txBody>
      </p:sp>
      <p:sp>
        <p:nvSpPr>
          <p:cNvPr id="2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10"/>
          </p:nvPr>
        </p:nvSpPr>
        <p:spPr/>
        <p:txBody>
          <a:bodyPr/>
          <a:lstStyle>
            <a:lvl1pPr>
              <a:defRPr smtClean="0"/>
            </a:lvl1pPr>
          </a:lstStyle>
          <a:p>
            <a:pPr marL="0" marR="0" lvl="0" indent="0" algn="r" defTabSz="914400" rtl="0" eaLnBrk="1" fontAlgn="base" latinLnBrk="0" hangingPunct="0">
              <a:lnSpc>
                <a:spcPct val="100000"/>
              </a:lnSpc>
              <a:spcBef>
                <a:spcPct val="0"/>
              </a:spcBef>
              <a:spcAft>
                <a:spcPct val="0"/>
              </a:spcAft>
              <a:buClrTx/>
              <a:buSzTx/>
              <a:buFontTx/>
              <a:buNone/>
              <a:tabLst/>
              <a:defRPr/>
            </a:pPr>
            <a:fld id="{0075107D-9568-4406-B757-4CD71D077D93}"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06796073"/>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x">
  <p:cSld name="22_Default">
    <p:spTree>
      <p:nvGrpSpPr>
        <p:cNvPr id="1" name=""/>
        <p:cNvGrpSpPr/>
        <p:nvPr/>
      </p:nvGrpSpPr>
      <p:grpSpPr>
        <a:xfrm>
          <a:off x="0" y="0"/>
          <a:ext cx="0" cy="0"/>
          <a:chOff x="0" y="0"/>
          <a:chExt cx="0" cy="0"/>
        </a:xfrm>
      </p:grpSpPr>
      <p:pic>
        <p:nvPicPr>
          <p:cNvPr id="4" name="image.png" descr="ima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096000"/>
            <a:ext cx="1824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21" name="Title Text"/>
          <p:cNvSpPr txBox="1">
            <a:spLocks noGrp="1"/>
          </p:cNvSpPr>
          <p:nvPr>
            <p:ph type="title"/>
          </p:nvPr>
        </p:nvSpPr>
        <p:spPr>
          <a:prstGeom prst="rect">
            <a:avLst/>
          </a:prstGeom>
        </p:spPr>
        <p:txBody>
          <a:bodyPr/>
          <a:lstStyle/>
          <a:p>
            <a:r>
              <a:t>Title Text</a:t>
            </a:r>
          </a:p>
        </p:txBody>
      </p:sp>
      <p:sp>
        <p:nvSpPr>
          <p:cNvPr id="2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10"/>
          </p:nvPr>
        </p:nvSpPr>
        <p:spPr/>
        <p:txBody>
          <a:bodyPr/>
          <a:lstStyle>
            <a:lvl1pPr>
              <a:defRPr smtClean="0"/>
            </a:lvl1pPr>
          </a:lstStyle>
          <a:p>
            <a:pPr marL="0" marR="0" lvl="0" indent="0" algn="r" defTabSz="914400" rtl="0" eaLnBrk="1" fontAlgn="base" latinLnBrk="0" hangingPunct="0">
              <a:lnSpc>
                <a:spcPct val="100000"/>
              </a:lnSpc>
              <a:spcBef>
                <a:spcPct val="0"/>
              </a:spcBef>
              <a:spcAft>
                <a:spcPct val="0"/>
              </a:spcAft>
              <a:buClrTx/>
              <a:buSzTx/>
              <a:buFontTx/>
              <a:buNone/>
              <a:tabLst/>
              <a:defRPr/>
            </a:pPr>
            <a:fld id="{C28D0635-FB39-443B-8A71-907C5FABC7D6}"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65409111"/>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x">
  <p:cSld name="23_Default">
    <p:spTree>
      <p:nvGrpSpPr>
        <p:cNvPr id="1" name=""/>
        <p:cNvGrpSpPr/>
        <p:nvPr/>
      </p:nvGrpSpPr>
      <p:grpSpPr>
        <a:xfrm>
          <a:off x="0" y="0"/>
          <a:ext cx="0" cy="0"/>
          <a:chOff x="0" y="0"/>
          <a:chExt cx="0" cy="0"/>
        </a:xfrm>
      </p:grpSpPr>
      <p:pic>
        <p:nvPicPr>
          <p:cNvPr id="4" name="image.png" descr="ima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096000"/>
            <a:ext cx="1824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31" name="Title Text"/>
          <p:cNvSpPr txBox="1">
            <a:spLocks noGrp="1"/>
          </p:cNvSpPr>
          <p:nvPr>
            <p:ph type="title"/>
          </p:nvPr>
        </p:nvSpPr>
        <p:spPr>
          <a:prstGeom prst="rect">
            <a:avLst/>
          </a:prstGeom>
        </p:spPr>
        <p:txBody>
          <a:bodyPr/>
          <a:lstStyle/>
          <a:p>
            <a:r>
              <a:t>Title Text</a:t>
            </a:r>
          </a:p>
        </p:txBody>
      </p:sp>
      <p:sp>
        <p:nvSpPr>
          <p:cNvPr id="23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10"/>
          </p:nvPr>
        </p:nvSpPr>
        <p:spPr/>
        <p:txBody>
          <a:bodyPr/>
          <a:lstStyle>
            <a:lvl1pPr>
              <a:defRPr smtClean="0"/>
            </a:lvl1pPr>
          </a:lstStyle>
          <a:p>
            <a:pPr marL="0" marR="0" lvl="0" indent="0" algn="r" defTabSz="914400" rtl="0" eaLnBrk="1" fontAlgn="base" latinLnBrk="0" hangingPunct="0">
              <a:lnSpc>
                <a:spcPct val="100000"/>
              </a:lnSpc>
              <a:spcBef>
                <a:spcPct val="0"/>
              </a:spcBef>
              <a:spcAft>
                <a:spcPct val="0"/>
              </a:spcAft>
              <a:buClrTx/>
              <a:buSzTx/>
              <a:buFontTx/>
              <a:buNone/>
              <a:tabLst/>
              <a:defRPr/>
            </a:pPr>
            <a:fld id="{B7E49D6B-C61A-493A-8DB2-41D8B92CE154}"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72068741"/>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x">
  <p:cSld name="24_Default">
    <p:spTree>
      <p:nvGrpSpPr>
        <p:cNvPr id="1" name=""/>
        <p:cNvGrpSpPr/>
        <p:nvPr/>
      </p:nvGrpSpPr>
      <p:grpSpPr>
        <a:xfrm>
          <a:off x="0" y="0"/>
          <a:ext cx="0" cy="0"/>
          <a:chOff x="0" y="0"/>
          <a:chExt cx="0" cy="0"/>
        </a:xfrm>
      </p:grpSpPr>
      <p:pic>
        <p:nvPicPr>
          <p:cNvPr id="4" name="image.png" descr="ima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096000"/>
            <a:ext cx="1824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41" name="Title Text"/>
          <p:cNvSpPr txBox="1">
            <a:spLocks noGrp="1"/>
          </p:cNvSpPr>
          <p:nvPr>
            <p:ph type="title"/>
          </p:nvPr>
        </p:nvSpPr>
        <p:spPr>
          <a:prstGeom prst="rect">
            <a:avLst/>
          </a:prstGeom>
        </p:spPr>
        <p:txBody>
          <a:bodyPr/>
          <a:lstStyle/>
          <a:p>
            <a:r>
              <a:t>Title Text</a:t>
            </a:r>
          </a:p>
        </p:txBody>
      </p:sp>
      <p:sp>
        <p:nvSpPr>
          <p:cNvPr id="24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10"/>
          </p:nvPr>
        </p:nvSpPr>
        <p:spPr/>
        <p:txBody>
          <a:bodyPr/>
          <a:lstStyle>
            <a:lvl1pPr>
              <a:defRPr smtClean="0"/>
            </a:lvl1pPr>
          </a:lstStyle>
          <a:p>
            <a:pPr marL="0" marR="0" lvl="0" indent="0" algn="r" defTabSz="914400" rtl="0" eaLnBrk="1" fontAlgn="base" latinLnBrk="0" hangingPunct="0">
              <a:lnSpc>
                <a:spcPct val="100000"/>
              </a:lnSpc>
              <a:spcBef>
                <a:spcPct val="0"/>
              </a:spcBef>
              <a:spcAft>
                <a:spcPct val="0"/>
              </a:spcAft>
              <a:buClrTx/>
              <a:buSzTx/>
              <a:buFontTx/>
              <a:buNone/>
              <a:tabLst/>
              <a:defRPr/>
            </a:pPr>
            <a:fld id="{A383E109-2273-4C00-9CF4-430573B31C7F}"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11848192"/>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x">
  <p:cSld name="25_Default">
    <p:spTree>
      <p:nvGrpSpPr>
        <p:cNvPr id="1" name=""/>
        <p:cNvGrpSpPr/>
        <p:nvPr/>
      </p:nvGrpSpPr>
      <p:grpSpPr>
        <a:xfrm>
          <a:off x="0" y="0"/>
          <a:ext cx="0" cy="0"/>
          <a:chOff x="0" y="0"/>
          <a:chExt cx="0" cy="0"/>
        </a:xfrm>
      </p:grpSpPr>
      <p:pic>
        <p:nvPicPr>
          <p:cNvPr id="4" name="image.png" descr="ima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096000"/>
            <a:ext cx="1824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51" name="Title Text"/>
          <p:cNvSpPr txBox="1">
            <a:spLocks noGrp="1"/>
          </p:cNvSpPr>
          <p:nvPr>
            <p:ph type="title"/>
          </p:nvPr>
        </p:nvSpPr>
        <p:spPr>
          <a:prstGeom prst="rect">
            <a:avLst/>
          </a:prstGeom>
        </p:spPr>
        <p:txBody>
          <a:bodyPr/>
          <a:lstStyle/>
          <a:p>
            <a:r>
              <a:t>Title Text</a:t>
            </a:r>
          </a:p>
        </p:txBody>
      </p:sp>
      <p:sp>
        <p:nvSpPr>
          <p:cNvPr id="25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10"/>
          </p:nvPr>
        </p:nvSpPr>
        <p:spPr/>
        <p:txBody>
          <a:bodyPr/>
          <a:lstStyle>
            <a:lvl1pPr>
              <a:defRPr smtClean="0"/>
            </a:lvl1pPr>
          </a:lstStyle>
          <a:p>
            <a:pPr marL="0" marR="0" lvl="0" indent="0" algn="r" defTabSz="914400" rtl="0" eaLnBrk="1" fontAlgn="base" latinLnBrk="0" hangingPunct="0">
              <a:lnSpc>
                <a:spcPct val="100000"/>
              </a:lnSpc>
              <a:spcBef>
                <a:spcPct val="0"/>
              </a:spcBef>
              <a:spcAft>
                <a:spcPct val="0"/>
              </a:spcAft>
              <a:buClrTx/>
              <a:buSzTx/>
              <a:buFontTx/>
              <a:buNone/>
              <a:tabLst/>
              <a:defRPr/>
            </a:pPr>
            <a:fld id="{2AEEC127-504F-40C3-957F-FCC31C55D9B3}"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7661591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15" name="Slide Number"/>
          <p:cNvSpPr txBox="1">
            <a:spLocks noGrp="1"/>
          </p:cNvSpPr>
          <p:nvPr>
            <p:ph type="sldNum" sz="quarter" idx="2"/>
          </p:nvPr>
        </p:nvSpPr>
        <p:spPr>
          <a:xfrm>
            <a:off x="8428176" y="6404292"/>
            <a:ext cx="258624" cy="269241"/>
          </a:xfrm>
          <a:prstGeom prst="rect">
            <a:avLst/>
          </a:prstGeom>
        </p:spPr>
        <p:txBody>
          <a:bodyPr anchor="ctr"/>
          <a:lstStyle>
            <a:lvl1pPr defTabSz="457200">
              <a:defRPr sz="1200">
                <a:solidFill>
                  <a:srgbClr val="898989"/>
                </a:solidFill>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x">
  <p:cSld name="26_Default">
    <p:spTree>
      <p:nvGrpSpPr>
        <p:cNvPr id="1" name=""/>
        <p:cNvGrpSpPr/>
        <p:nvPr/>
      </p:nvGrpSpPr>
      <p:grpSpPr>
        <a:xfrm>
          <a:off x="0" y="0"/>
          <a:ext cx="0" cy="0"/>
          <a:chOff x="0" y="0"/>
          <a:chExt cx="0" cy="0"/>
        </a:xfrm>
      </p:grpSpPr>
      <p:pic>
        <p:nvPicPr>
          <p:cNvPr id="4" name="image.png" descr="ima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096000"/>
            <a:ext cx="1824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61" name="Title Text"/>
          <p:cNvSpPr txBox="1">
            <a:spLocks noGrp="1"/>
          </p:cNvSpPr>
          <p:nvPr>
            <p:ph type="title"/>
          </p:nvPr>
        </p:nvSpPr>
        <p:spPr>
          <a:prstGeom prst="rect">
            <a:avLst/>
          </a:prstGeom>
        </p:spPr>
        <p:txBody>
          <a:bodyPr/>
          <a:lstStyle/>
          <a:p>
            <a:r>
              <a:t>Title Text</a:t>
            </a:r>
          </a:p>
        </p:txBody>
      </p:sp>
      <p:sp>
        <p:nvSpPr>
          <p:cNvPr id="26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10"/>
          </p:nvPr>
        </p:nvSpPr>
        <p:spPr/>
        <p:txBody>
          <a:bodyPr/>
          <a:lstStyle>
            <a:lvl1pPr>
              <a:defRPr smtClean="0"/>
            </a:lvl1pPr>
          </a:lstStyle>
          <a:p>
            <a:pPr marL="0" marR="0" lvl="0" indent="0" algn="r" defTabSz="914400" rtl="0" eaLnBrk="1" fontAlgn="base" latinLnBrk="0" hangingPunct="0">
              <a:lnSpc>
                <a:spcPct val="100000"/>
              </a:lnSpc>
              <a:spcBef>
                <a:spcPct val="0"/>
              </a:spcBef>
              <a:spcAft>
                <a:spcPct val="0"/>
              </a:spcAft>
              <a:buClrTx/>
              <a:buSzTx/>
              <a:buFontTx/>
              <a:buNone/>
              <a:tabLst/>
              <a:defRPr/>
            </a:pPr>
            <a:fld id="{E3A44D34-C2F8-4C0C-98A7-03E1358C862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695765529"/>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x">
  <p:cSld name="27_Default">
    <p:spTree>
      <p:nvGrpSpPr>
        <p:cNvPr id="1" name=""/>
        <p:cNvGrpSpPr/>
        <p:nvPr/>
      </p:nvGrpSpPr>
      <p:grpSpPr>
        <a:xfrm>
          <a:off x="0" y="0"/>
          <a:ext cx="0" cy="0"/>
          <a:chOff x="0" y="0"/>
          <a:chExt cx="0" cy="0"/>
        </a:xfrm>
      </p:grpSpPr>
      <p:pic>
        <p:nvPicPr>
          <p:cNvPr id="4" name="image.png" descr="ima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096000"/>
            <a:ext cx="1824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71" name="Title Text"/>
          <p:cNvSpPr txBox="1">
            <a:spLocks noGrp="1"/>
          </p:cNvSpPr>
          <p:nvPr>
            <p:ph type="title"/>
          </p:nvPr>
        </p:nvSpPr>
        <p:spPr>
          <a:prstGeom prst="rect">
            <a:avLst/>
          </a:prstGeom>
        </p:spPr>
        <p:txBody>
          <a:bodyPr/>
          <a:lstStyle/>
          <a:p>
            <a:r>
              <a:t>Title Text</a:t>
            </a:r>
          </a:p>
        </p:txBody>
      </p:sp>
      <p:sp>
        <p:nvSpPr>
          <p:cNvPr id="27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10"/>
          </p:nvPr>
        </p:nvSpPr>
        <p:spPr/>
        <p:txBody>
          <a:bodyPr/>
          <a:lstStyle>
            <a:lvl1pPr>
              <a:defRPr smtClean="0"/>
            </a:lvl1pPr>
          </a:lstStyle>
          <a:p>
            <a:pPr marL="0" marR="0" lvl="0" indent="0" algn="r" defTabSz="914400" rtl="0" eaLnBrk="1" fontAlgn="base" latinLnBrk="0" hangingPunct="0">
              <a:lnSpc>
                <a:spcPct val="100000"/>
              </a:lnSpc>
              <a:spcBef>
                <a:spcPct val="0"/>
              </a:spcBef>
              <a:spcAft>
                <a:spcPct val="0"/>
              </a:spcAft>
              <a:buClrTx/>
              <a:buSzTx/>
              <a:buFontTx/>
              <a:buNone/>
              <a:tabLst/>
              <a:defRPr/>
            </a:pPr>
            <a:fld id="{47E52DCF-1079-408D-B800-31F83F509C77}"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672149844"/>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x">
  <p:cSld name="28_Default">
    <p:spTree>
      <p:nvGrpSpPr>
        <p:cNvPr id="1" name=""/>
        <p:cNvGrpSpPr/>
        <p:nvPr/>
      </p:nvGrpSpPr>
      <p:grpSpPr>
        <a:xfrm>
          <a:off x="0" y="0"/>
          <a:ext cx="0" cy="0"/>
          <a:chOff x="0" y="0"/>
          <a:chExt cx="0" cy="0"/>
        </a:xfrm>
      </p:grpSpPr>
      <p:pic>
        <p:nvPicPr>
          <p:cNvPr id="4" name="image.png" descr="ima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096000"/>
            <a:ext cx="1824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81" name="Title Text"/>
          <p:cNvSpPr txBox="1">
            <a:spLocks noGrp="1"/>
          </p:cNvSpPr>
          <p:nvPr>
            <p:ph type="title"/>
          </p:nvPr>
        </p:nvSpPr>
        <p:spPr>
          <a:prstGeom prst="rect">
            <a:avLst/>
          </a:prstGeom>
        </p:spPr>
        <p:txBody>
          <a:bodyPr/>
          <a:lstStyle/>
          <a:p>
            <a:r>
              <a:t>Title Text</a:t>
            </a:r>
          </a:p>
        </p:txBody>
      </p:sp>
      <p:sp>
        <p:nvSpPr>
          <p:cNvPr id="28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10"/>
          </p:nvPr>
        </p:nvSpPr>
        <p:spPr/>
        <p:txBody>
          <a:bodyPr/>
          <a:lstStyle>
            <a:lvl1pPr>
              <a:defRPr smtClean="0"/>
            </a:lvl1pPr>
          </a:lstStyle>
          <a:p>
            <a:pPr marL="0" marR="0" lvl="0" indent="0" algn="r" defTabSz="914400" rtl="0" eaLnBrk="1" fontAlgn="base" latinLnBrk="0" hangingPunct="0">
              <a:lnSpc>
                <a:spcPct val="100000"/>
              </a:lnSpc>
              <a:spcBef>
                <a:spcPct val="0"/>
              </a:spcBef>
              <a:spcAft>
                <a:spcPct val="0"/>
              </a:spcAft>
              <a:buClrTx/>
              <a:buSzTx/>
              <a:buFontTx/>
              <a:buNone/>
              <a:tabLst/>
              <a:defRPr/>
            </a:pPr>
            <a:fld id="{E3198938-1450-413B-B3DC-E83828E2A206}"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674461857"/>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x">
  <p:cSld name="29_Default">
    <p:spTree>
      <p:nvGrpSpPr>
        <p:cNvPr id="1" name=""/>
        <p:cNvGrpSpPr/>
        <p:nvPr/>
      </p:nvGrpSpPr>
      <p:grpSpPr>
        <a:xfrm>
          <a:off x="0" y="0"/>
          <a:ext cx="0" cy="0"/>
          <a:chOff x="0" y="0"/>
          <a:chExt cx="0" cy="0"/>
        </a:xfrm>
      </p:grpSpPr>
      <p:pic>
        <p:nvPicPr>
          <p:cNvPr id="4" name="image.png" descr="ima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096000"/>
            <a:ext cx="1824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91" name="Title Text"/>
          <p:cNvSpPr txBox="1">
            <a:spLocks noGrp="1"/>
          </p:cNvSpPr>
          <p:nvPr>
            <p:ph type="title"/>
          </p:nvPr>
        </p:nvSpPr>
        <p:spPr>
          <a:prstGeom prst="rect">
            <a:avLst/>
          </a:prstGeom>
        </p:spPr>
        <p:txBody>
          <a:bodyPr/>
          <a:lstStyle/>
          <a:p>
            <a:r>
              <a:t>Title Text</a:t>
            </a:r>
          </a:p>
        </p:txBody>
      </p:sp>
      <p:sp>
        <p:nvSpPr>
          <p:cNvPr id="29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10"/>
          </p:nvPr>
        </p:nvSpPr>
        <p:spPr/>
        <p:txBody>
          <a:bodyPr/>
          <a:lstStyle>
            <a:lvl1pPr>
              <a:defRPr smtClean="0"/>
            </a:lvl1pPr>
          </a:lstStyle>
          <a:p>
            <a:pPr marL="0" marR="0" lvl="0" indent="0" algn="r" defTabSz="914400" rtl="0" eaLnBrk="1" fontAlgn="base" latinLnBrk="0" hangingPunct="0">
              <a:lnSpc>
                <a:spcPct val="100000"/>
              </a:lnSpc>
              <a:spcBef>
                <a:spcPct val="0"/>
              </a:spcBef>
              <a:spcAft>
                <a:spcPct val="0"/>
              </a:spcAft>
              <a:buClrTx/>
              <a:buSzTx/>
              <a:buFontTx/>
              <a:buNone/>
              <a:tabLst/>
              <a:defRPr/>
            </a:pPr>
            <a:fld id="{73206104-3430-473C-9265-9155E8143541}"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42551700"/>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x">
  <p:cSld name="30_Default">
    <p:spTree>
      <p:nvGrpSpPr>
        <p:cNvPr id="1" name=""/>
        <p:cNvGrpSpPr/>
        <p:nvPr/>
      </p:nvGrpSpPr>
      <p:grpSpPr>
        <a:xfrm>
          <a:off x="0" y="0"/>
          <a:ext cx="0" cy="0"/>
          <a:chOff x="0" y="0"/>
          <a:chExt cx="0" cy="0"/>
        </a:xfrm>
      </p:grpSpPr>
      <p:pic>
        <p:nvPicPr>
          <p:cNvPr id="4" name="image.png" descr="ima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096000"/>
            <a:ext cx="1824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01" name="Title Text"/>
          <p:cNvSpPr txBox="1">
            <a:spLocks noGrp="1"/>
          </p:cNvSpPr>
          <p:nvPr>
            <p:ph type="title"/>
          </p:nvPr>
        </p:nvSpPr>
        <p:spPr>
          <a:prstGeom prst="rect">
            <a:avLst/>
          </a:prstGeom>
        </p:spPr>
        <p:txBody>
          <a:bodyPr/>
          <a:lstStyle/>
          <a:p>
            <a:r>
              <a:t>Title Text</a:t>
            </a:r>
          </a:p>
        </p:txBody>
      </p:sp>
      <p:sp>
        <p:nvSpPr>
          <p:cNvPr id="30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10"/>
          </p:nvPr>
        </p:nvSpPr>
        <p:spPr/>
        <p:txBody>
          <a:bodyPr/>
          <a:lstStyle>
            <a:lvl1pPr>
              <a:defRPr smtClean="0"/>
            </a:lvl1pPr>
          </a:lstStyle>
          <a:p>
            <a:pPr marL="0" marR="0" lvl="0" indent="0" algn="r" defTabSz="914400" rtl="0" eaLnBrk="1" fontAlgn="base" latinLnBrk="0" hangingPunct="0">
              <a:lnSpc>
                <a:spcPct val="100000"/>
              </a:lnSpc>
              <a:spcBef>
                <a:spcPct val="0"/>
              </a:spcBef>
              <a:spcAft>
                <a:spcPct val="0"/>
              </a:spcAft>
              <a:buClrTx/>
              <a:buSzTx/>
              <a:buFontTx/>
              <a:buNone/>
              <a:tabLst/>
              <a:defRPr/>
            </a:pPr>
            <a:fld id="{767DB635-1BE6-4F5D-98DB-5CC81C6AF967}"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24103944"/>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x">
  <p:cSld name="31_Default">
    <p:spTree>
      <p:nvGrpSpPr>
        <p:cNvPr id="1" name=""/>
        <p:cNvGrpSpPr/>
        <p:nvPr/>
      </p:nvGrpSpPr>
      <p:grpSpPr>
        <a:xfrm>
          <a:off x="0" y="0"/>
          <a:ext cx="0" cy="0"/>
          <a:chOff x="0" y="0"/>
          <a:chExt cx="0" cy="0"/>
        </a:xfrm>
      </p:grpSpPr>
      <p:pic>
        <p:nvPicPr>
          <p:cNvPr id="4" name="image.png" descr="ima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096000"/>
            <a:ext cx="1824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11" name="Title Text"/>
          <p:cNvSpPr txBox="1">
            <a:spLocks noGrp="1"/>
          </p:cNvSpPr>
          <p:nvPr>
            <p:ph type="title"/>
          </p:nvPr>
        </p:nvSpPr>
        <p:spPr>
          <a:prstGeom prst="rect">
            <a:avLst/>
          </a:prstGeom>
        </p:spPr>
        <p:txBody>
          <a:bodyPr/>
          <a:lstStyle/>
          <a:p>
            <a:r>
              <a:t>Title Text</a:t>
            </a:r>
          </a:p>
        </p:txBody>
      </p:sp>
      <p:sp>
        <p:nvSpPr>
          <p:cNvPr id="3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10"/>
          </p:nvPr>
        </p:nvSpPr>
        <p:spPr/>
        <p:txBody>
          <a:bodyPr/>
          <a:lstStyle>
            <a:lvl1pPr>
              <a:defRPr smtClean="0"/>
            </a:lvl1pPr>
          </a:lstStyle>
          <a:p>
            <a:pPr marL="0" marR="0" lvl="0" indent="0" algn="r" defTabSz="914400" rtl="0" eaLnBrk="1" fontAlgn="base" latinLnBrk="0" hangingPunct="0">
              <a:lnSpc>
                <a:spcPct val="100000"/>
              </a:lnSpc>
              <a:spcBef>
                <a:spcPct val="0"/>
              </a:spcBef>
              <a:spcAft>
                <a:spcPct val="0"/>
              </a:spcAft>
              <a:buClrTx/>
              <a:buSzTx/>
              <a:buFontTx/>
              <a:buNone/>
              <a:tabLst/>
              <a:defRPr/>
            </a:pPr>
            <a:fld id="{DC4F09FF-A2A7-4AAD-B780-55D4BF6BB37C}"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684647842"/>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x">
  <p:cSld name="32_Default">
    <p:spTree>
      <p:nvGrpSpPr>
        <p:cNvPr id="1" name=""/>
        <p:cNvGrpSpPr/>
        <p:nvPr/>
      </p:nvGrpSpPr>
      <p:grpSpPr>
        <a:xfrm>
          <a:off x="0" y="0"/>
          <a:ext cx="0" cy="0"/>
          <a:chOff x="0" y="0"/>
          <a:chExt cx="0" cy="0"/>
        </a:xfrm>
      </p:grpSpPr>
      <p:sp>
        <p:nvSpPr>
          <p:cNvPr id="320"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321"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a:xfrm>
            <a:off x="8428038" y="6403975"/>
            <a:ext cx="258762" cy="269875"/>
          </a:xfrm>
        </p:spPr>
        <p:txBody>
          <a:bodyPr anchor="ctr"/>
          <a:lstStyle>
            <a:lvl1pPr defTabSz="457200">
              <a:defRPr sz="1200" smtClean="0">
                <a:solidFill>
                  <a:srgbClr val="898989"/>
                </a:solidFill>
                <a:latin typeface="Calibri" panose="020F0502020204030204" pitchFamily="34" charset="0"/>
                <a:cs typeface="Calibri" panose="020F0502020204030204" pitchFamily="34" charset="0"/>
                <a:sym typeface="Calibri" panose="020F0502020204030204" pitchFamily="34" charset="0"/>
              </a:defRPr>
            </a:lvl1pPr>
          </a:lstStyle>
          <a:p>
            <a:pPr marL="0" marR="0" lvl="0" indent="0" algn="r" defTabSz="457200" rtl="0" eaLnBrk="1" fontAlgn="base" latinLnBrk="0" hangingPunct="0">
              <a:lnSpc>
                <a:spcPct val="100000"/>
              </a:lnSpc>
              <a:spcBef>
                <a:spcPct val="0"/>
              </a:spcBef>
              <a:spcAft>
                <a:spcPct val="0"/>
              </a:spcAft>
              <a:buClrTx/>
              <a:buSzTx/>
              <a:buFontTx/>
              <a:buNone/>
              <a:tabLst/>
              <a:defRPr/>
            </a:pPr>
            <a:fld id="{379CF1DE-F2B8-4FB6-A450-D837B02237B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457200" rtl="0" eaLnBrk="1"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742982350"/>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x">
  <p:cSld name="33_Default">
    <p:spTree>
      <p:nvGrpSpPr>
        <p:cNvPr id="1" name=""/>
        <p:cNvGrpSpPr/>
        <p:nvPr/>
      </p:nvGrpSpPr>
      <p:grpSpPr>
        <a:xfrm>
          <a:off x="0" y="0"/>
          <a:ext cx="0" cy="0"/>
          <a:chOff x="0" y="0"/>
          <a:chExt cx="0" cy="0"/>
        </a:xfrm>
      </p:grpSpPr>
      <p:sp>
        <p:nvSpPr>
          <p:cNvPr id="2" name="Slide Number"/>
          <p:cNvSpPr txBox="1">
            <a:spLocks noGrp="1"/>
          </p:cNvSpPr>
          <p:nvPr>
            <p:ph type="sldNum" sz="quarter" idx="10"/>
          </p:nvPr>
        </p:nvSpPr>
        <p:spPr>
          <a:xfrm>
            <a:off x="8428038" y="6403975"/>
            <a:ext cx="258762" cy="269875"/>
          </a:xfrm>
        </p:spPr>
        <p:txBody>
          <a:bodyPr anchor="ctr"/>
          <a:lstStyle>
            <a:lvl1pPr defTabSz="457200">
              <a:defRPr sz="1200" smtClean="0">
                <a:solidFill>
                  <a:srgbClr val="898989"/>
                </a:solidFill>
                <a:latin typeface="Calibri" panose="020F0502020204030204" pitchFamily="34" charset="0"/>
                <a:cs typeface="Calibri" panose="020F0502020204030204" pitchFamily="34" charset="0"/>
                <a:sym typeface="Calibri" panose="020F0502020204030204" pitchFamily="34" charset="0"/>
              </a:defRPr>
            </a:lvl1pPr>
          </a:lstStyle>
          <a:p>
            <a:pPr marL="0" marR="0" lvl="0" indent="0" algn="r" defTabSz="457200" rtl="0" eaLnBrk="1" fontAlgn="base" latinLnBrk="0" hangingPunct="0">
              <a:lnSpc>
                <a:spcPct val="100000"/>
              </a:lnSpc>
              <a:spcBef>
                <a:spcPct val="0"/>
              </a:spcBef>
              <a:spcAft>
                <a:spcPct val="0"/>
              </a:spcAft>
              <a:buClrTx/>
              <a:buSzTx/>
              <a:buFontTx/>
              <a:buNone/>
              <a:tabLst/>
              <a:defRPr/>
            </a:pPr>
            <a:fld id="{C5A553B2-4ED4-44DA-9F63-70538F4D2FA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457200" rtl="0" eaLnBrk="1"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829496203"/>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x">
  <p:cSld name="34_Default">
    <p:spTree>
      <p:nvGrpSpPr>
        <p:cNvPr id="1" name=""/>
        <p:cNvGrpSpPr/>
        <p:nvPr/>
      </p:nvGrpSpPr>
      <p:grpSpPr>
        <a:xfrm>
          <a:off x="0" y="0"/>
          <a:ext cx="0" cy="0"/>
          <a:chOff x="0" y="0"/>
          <a:chExt cx="0" cy="0"/>
        </a:xfrm>
      </p:grpSpPr>
      <p:sp>
        <p:nvSpPr>
          <p:cNvPr id="336"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337"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a:xfrm>
            <a:off x="8428038" y="6403975"/>
            <a:ext cx="258762" cy="269875"/>
          </a:xfrm>
        </p:spPr>
        <p:txBody>
          <a:bodyPr anchor="ctr"/>
          <a:lstStyle>
            <a:lvl1pPr defTabSz="457200">
              <a:defRPr sz="1200" smtClean="0">
                <a:solidFill>
                  <a:srgbClr val="898989"/>
                </a:solidFill>
                <a:latin typeface="Calibri" panose="020F0502020204030204" pitchFamily="34" charset="0"/>
                <a:cs typeface="Calibri" panose="020F0502020204030204" pitchFamily="34" charset="0"/>
                <a:sym typeface="Calibri" panose="020F0502020204030204" pitchFamily="34" charset="0"/>
              </a:defRPr>
            </a:lvl1pPr>
          </a:lstStyle>
          <a:p>
            <a:pPr marL="0" marR="0" lvl="0" indent="0" algn="r" defTabSz="457200" rtl="0" eaLnBrk="1" fontAlgn="base" latinLnBrk="0" hangingPunct="0">
              <a:lnSpc>
                <a:spcPct val="100000"/>
              </a:lnSpc>
              <a:spcBef>
                <a:spcPct val="0"/>
              </a:spcBef>
              <a:spcAft>
                <a:spcPct val="0"/>
              </a:spcAft>
              <a:buClrTx/>
              <a:buSzTx/>
              <a:buFontTx/>
              <a:buNone/>
              <a:tabLst/>
              <a:defRPr/>
            </a:pPr>
            <a:fld id="{7BDF20C8-0DF9-4C0C-9F11-C14AEE3CF1A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457200" rtl="0" eaLnBrk="1"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556898830"/>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tx">
  <p:cSld name="35_Default">
    <p:spTree>
      <p:nvGrpSpPr>
        <p:cNvPr id="1" name=""/>
        <p:cNvGrpSpPr/>
        <p:nvPr/>
      </p:nvGrpSpPr>
      <p:grpSpPr>
        <a:xfrm>
          <a:off x="0" y="0"/>
          <a:ext cx="0" cy="0"/>
          <a:chOff x="0" y="0"/>
          <a:chExt cx="0" cy="0"/>
        </a:xfrm>
      </p:grpSpPr>
      <p:sp>
        <p:nvSpPr>
          <p:cNvPr id="345"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346"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a:xfrm>
            <a:off x="8428038" y="6403975"/>
            <a:ext cx="258762" cy="269875"/>
          </a:xfrm>
        </p:spPr>
        <p:txBody>
          <a:bodyPr anchor="ctr"/>
          <a:lstStyle>
            <a:lvl1pPr defTabSz="457200">
              <a:defRPr sz="1200" smtClean="0">
                <a:solidFill>
                  <a:srgbClr val="898989"/>
                </a:solidFill>
                <a:latin typeface="Calibri" panose="020F0502020204030204" pitchFamily="34" charset="0"/>
                <a:cs typeface="Calibri" panose="020F0502020204030204" pitchFamily="34" charset="0"/>
                <a:sym typeface="Calibri" panose="020F0502020204030204" pitchFamily="34" charset="0"/>
              </a:defRPr>
            </a:lvl1pPr>
          </a:lstStyle>
          <a:p>
            <a:pPr marL="0" marR="0" lvl="0" indent="0" algn="r" defTabSz="457200" rtl="0" eaLnBrk="1" fontAlgn="base" latinLnBrk="0" hangingPunct="0">
              <a:lnSpc>
                <a:spcPct val="100000"/>
              </a:lnSpc>
              <a:spcBef>
                <a:spcPct val="0"/>
              </a:spcBef>
              <a:spcAft>
                <a:spcPct val="0"/>
              </a:spcAft>
              <a:buClrTx/>
              <a:buSzTx/>
              <a:buFontTx/>
              <a:buNone/>
              <a:tabLst/>
              <a:defRPr/>
            </a:pPr>
            <a:fld id="{6514FE57-F713-4AE6-9CAF-632817E211A5}"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457200" rtl="0" eaLnBrk="1"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3969616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22" name="Slide Number"/>
          <p:cNvSpPr txBox="1">
            <a:spLocks noGrp="1"/>
          </p:cNvSpPr>
          <p:nvPr>
            <p:ph type="sldNum" sz="quarter" idx="2"/>
          </p:nvPr>
        </p:nvSpPr>
        <p:spPr>
          <a:xfrm>
            <a:off x="8428176" y="6404292"/>
            <a:ext cx="258624" cy="269241"/>
          </a:xfrm>
          <a:prstGeom prst="rect">
            <a:avLst/>
          </a:prstGeom>
        </p:spPr>
        <p:txBody>
          <a:bodyPr anchor="ctr"/>
          <a:lstStyle>
            <a:lvl1pPr defTabSz="457200">
              <a:defRPr sz="1200">
                <a:solidFill>
                  <a:srgbClr val="898989"/>
                </a:solidFill>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x">
  <p:cSld name="36_Default">
    <p:spTree>
      <p:nvGrpSpPr>
        <p:cNvPr id="1" name=""/>
        <p:cNvGrpSpPr/>
        <p:nvPr/>
      </p:nvGrpSpPr>
      <p:grpSpPr>
        <a:xfrm>
          <a:off x="0" y="0"/>
          <a:ext cx="0" cy="0"/>
          <a:chOff x="0" y="0"/>
          <a:chExt cx="0" cy="0"/>
        </a:xfrm>
      </p:grpSpPr>
      <p:sp>
        <p:nvSpPr>
          <p:cNvPr id="354"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355"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a:xfrm>
            <a:off x="8428038" y="6403975"/>
            <a:ext cx="258762" cy="269875"/>
          </a:xfrm>
        </p:spPr>
        <p:txBody>
          <a:bodyPr anchor="ctr"/>
          <a:lstStyle>
            <a:lvl1pPr defTabSz="457200">
              <a:defRPr sz="1200" smtClean="0">
                <a:solidFill>
                  <a:srgbClr val="898989"/>
                </a:solidFill>
                <a:latin typeface="Calibri" panose="020F0502020204030204" pitchFamily="34" charset="0"/>
                <a:cs typeface="Calibri" panose="020F0502020204030204" pitchFamily="34" charset="0"/>
                <a:sym typeface="Calibri" panose="020F0502020204030204" pitchFamily="34" charset="0"/>
              </a:defRPr>
            </a:lvl1pPr>
          </a:lstStyle>
          <a:p>
            <a:pPr marL="0" marR="0" lvl="0" indent="0" algn="r" defTabSz="457200" rtl="0" eaLnBrk="1" fontAlgn="base" latinLnBrk="0" hangingPunct="0">
              <a:lnSpc>
                <a:spcPct val="100000"/>
              </a:lnSpc>
              <a:spcBef>
                <a:spcPct val="0"/>
              </a:spcBef>
              <a:spcAft>
                <a:spcPct val="0"/>
              </a:spcAft>
              <a:buClrTx/>
              <a:buSzTx/>
              <a:buFontTx/>
              <a:buNone/>
              <a:tabLst/>
              <a:defRPr/>
            </a:pPr>
            <a:fld id="{8565AA79-C916-4D9E-989D-8B32065397E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457200" rtl="0" eaLnBrk="1"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649604591"/>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x">
  <p:cSld name="37_Default">
    <p:spTree>
      <p:nvGrpSpPr>
        <p:cNvPr id="1" name=""/>
        <p:cNvGrpSpPr/>
        <p:nvPr/>
      </p:nvGrpSpPr>
      <p:grpSpPr>
        <a:xfrm>
          <a:off x="0" y="0"/>
          <a:ext cx="0" cy="0"/>
          <a:chOff x="0" y="0"/>
          <a:chExt cx="0" cy="0"/>
        </a:xfrm>
      </p:grpSpPr>
      <p:sp>
        <p:nvSpPr>
          <p:cNvPr id="363"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364"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a:xfrm>
            <a:off x="8428038" y="6403975"/>
            <a:ext cx="258762" cy="269875"/>
          </a:xfrm>
        </p:spPr>
        <p:txBody>
          <a:bodyPr anchor="ctr"/>
          <a:lstStyle>
            <a:lvl1pPr defTabSz="457200">
              <a:defRPr sz="1200" smtClean="0">
                <a:solidFill>
                  <a:srgbClr val="898989"/>
                </a:solidFill>
                <a:latin typeface="Calibri" panose="020F0502020204030204" pitchFamily="34" charset="0"/>
                <a:cs typeface="Calibri" panose="020F0502020204030204" pitchFamily="34" charset="0"/>
                <a:sym typeface="Calibri" panose="020F0502020204030204" pitchFamily="34" charset="0"/>
              </a:defRPr>
            </a:lvl1pPr>
          </a:lstStyle>
          <a:p>
            <a:pPr marL="0" marR="0" lvl="0" indent="0" algn="r" defTabSz="457200" rtl="0" eaLnBrk="1" fontAlgn="base" latinLnBrk="0" hangingPunct="0">
              <a:lnSpc>
                <a:spcPct val="100000"/>
              </a:lnSpc>
              <a:spcBef>
                <a:spcPct val="0"/>
              </a:spcBef>
              <a:spcAft>
                <a:spcPct val="0"/>
              </a:spcAft>
              <a:buClrTx/>
              <a:buSzTx/>
              <a:buFontTx/>
              <a:buNone/>
              <a:tabLst/>
              <a:defRPr/>
            </a:pPr>
            <a:fld id="{8784BDEE-3401-49BF-88F9-9D92F7100CC2}"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457200" rtl="0" eaLnBrk="1"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587508639"/>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x">
  <p:cSld name="38_Default">
    <p:spTree>
      <p:nvGrpSpPr>
        <p:cNvPr id="1" name=""/>
        <p:cNvGrpSpPr/>
        <p:nvPr/>
      </p:nvGrpSpPr>
      <p:grpSpPr>
        <a:xfrm>
          <a:off x="0" y="0"/>
          <a:ext cx="0" cy="0"/>
          <a:chOff x="0" y="0"/>
          <a:chExt cx="0" cy="0"/>
        </a:xfrm>
      </p:grpSpPr>
      <p:sp>
        <p:nvSpPr>
          <p:cNvPr id="372"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373"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a:xfrm>
            <a:off x="8428038" y="6403975"/>
            <a:ext cx="258762" cy="269875"/>
          </a:xfrm>
        </p:spPr>
        <p:txBody>
          <a:bodyPr anchor="ctr"/>
          <a:lstStyle>
            <a:lvl1pPr defTabSz="457200">
              <a:defRPr sz="1200" smtClean="0">
                <a:solidFill>
                  <a:srgbClr val="898989"/>
                </a:solidFill>
                <a:latin typeface="Calibri" panose="020F0502020204030204" pitchFamily="34" charset="0"/>
                <a:cs typeface="Calibri" panose="020F0502020204030204" pitchFamily="34" charset="0"/>
                <a:sym typeface="Calibri" panose="020F0502020204030204" pitchFamily="34" charset="0"/>
              </a:defRPr>
            </a:lvl1pPr>
          </a:lstStyle>
          <a:p>
            <a:pPr marL="0" marR="0" lvl="0" indent="0" algn="r" defTabSz="457200" rtl="0" eaLnBrk="1" fontAlgn="base" latinLnBrk="0" hangingPunct="0">
              <a:lnSpc>
                <a:spcPct val="100000"/>
              </a:lnSpc>
              <a:spcBef>
                <a:spcPct val="0"/>
              </a:spcBef>
              <a:spcAft>
                <a:spcPct val="0"/>
              </a:spcAft>
              <a:buClrTx/>
              <a:buSzTx/>
              <a:buFontTx/>
              <a:buNone/>
              <a:tabLst/>
              <a:defRPr/>
            </a:pPr>
            <a:fld id="{8934CC50-FEFC-4E49-BD81-B8A44A66F13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457200" rtl="0" eaLnBrk="1"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936360876"/>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x">
  <p:cSld name="39_Default">
    <p:spTree>
      <p:nvGrpSpPr>
        <p:cNvPr id="1" name=""/>
        <p:cNvGrpSpPr/>
        <p:nvPr/>
      </p:nvGrpSpPr>
      <p:grpSpPr>
        <a:xfrm>
          <a:off x="0" y="0"/>
          <a:ext cx="0" cy="0"/>
          <a:chOff x="0" y="0"/>
          <a:chExt cx="0" cy="0"/>
        </a:xfrm>
      </p:grpSpPr>
      <p:sp>
        <p:nvSpPr>
          <p:cNvPr id="381"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382"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a:xfrm>
            <a:off x="8428038" y="6403975"/>
            <a:ext cx="258762" cy="269875"/>
          </a:xfrm>
        </p:spPr>
        <p:txBody>
          <a:bodyPr anchor="ctr"/>
          <a:lstStyle>
            <a:lvl1pPr defTabSz="457200">
              <a:defRPr sz="1200" smtClean="0">
                <a:solidFill>
                  <a:srgbClr val="898989"/>
                </a:solidFill>
                <a:latin typeface="Calibri" panose="020F0502020204030204" pitchFamily="34" charset="0"/>
                <a:cs typeface="Calibri" panose="020F0502020204030204" pitchFamily="34" charset="0"/>
                <a:sym typeface="Calibri" panose="020F0502020204030204" pitchFamily="34" charset="0"/>
              </a:defRPr>
            </a:lvl1pPr>
          </a:lstStyle>
          <a:p>
            <a:pPr marL="0" marR="0" lvl="0" indent="0" algn="r" defTabSz="457200" rtl="0" eaLnBrk="1" fontAlgn="base" latinLnBrk="0" hangingPunct="0">
              <a:lnSpc>
                <a:spcPct val="100000"/>
              </a:lnSpc>
              <a:spcBef>
                <a:spcPct val="0"/>
              </a:spcBef>
              <a:spcAft>
                <a:spcPct val="0"/>
              </a:spcAft>
              <a:buClrTx/>
              <a:buSzTx/>
              <a:buFontTx/>
              <a:buNone/>
              <a:tabLst/>
              <a:defRPr/>
            </a:pPr>
            <a:fld id="{24973CB9-4BBF-4C65-9A43-C6E88CCB9F3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457200" rtl="0" eaLnBrk="1"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529726179"/>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x">
  <p:cSld name="40_Default">
    <p:spTree>
      <p:nvGrpSpPr>
        <p:cNvPr id="1" name=""/>
        <p:cNvGrpSpPr/>
        <p:nvPr/>
      </p:nvGrpSpPr>
      <p:grpSpPr>
        <a:xfrm>
          <a:off x="0" y="0"/>
          <a:ext cx="0" cy="0"/>
          <a:chOff x="0" y="0"/>
          <a:chExt cx="0" cy="0"/>
        </a:xfrm>
      </p:grpSpPr>
      <p:sp>
        <p:nvSpPr>
          <p:cNvPr id="390"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391"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a:xfrm>
            <a:off x="8428038" y="6403975"/>
            <a:ext cx="258762" cy="269875"/>
          </a:xfrm>
        </p:spPr>
        <p:txBody>
          <a:bodyPr anchor="ctr"/>
          <a:lstStyle>
            <a:lvl1pPr defTabSz="457200">
              <a:defRPr sz="1200" smtClean="0">
                <a:solidFill>
                  <a:srgbClr val="898989"/>
                </a:solidFill>
                <a:latin typeface="Calibri" panose="020F0502020204030204" pitchFamily="34" charset="0"/>
                <a:cs typeface="Calibri" panose="020F0502020204030204" pitchFamily="34" charset="0"/>
                <a:sym typeface="Calibri" panose="020F0502020204030204" pitchFamily="34" charset="0"/>
              </a:defRPr>
            </a:lvl1pPr>
          </a:lstStyle>
          <a:p>
            <a:pPr marL="0" marR="0" lvl="0" indent="0" algn="r" defTabSz="457200" rtl="0" eaLnBrk="1" fontAlgn="base" latinLnBrk="0" hangingPunct="0">
              <a:lnSpc>
                <a:spcPct val="100000"/>
              </a:lnSpc>
              <a:spcBef>
                <a:spcPct val="0"/>
              </a:spcBef>
              <a:spcAft>
                <a:spcPct val="0"/>
              </a:spcAft>
              <a:buClrTx/>
              <a:buSzTx/>
              <a:buFontTx/>
              <a:buNone/>
              <a:tabLst/>
              <a:defRPr/>
            </a:pPr>
            <a:fld id="{EF2ECD07-AE55-4977-BCA3-2944B80B5997}"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457200" rtl="0" eaLnBrk="1"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938421122"/>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x">
  <p:cSld name="41_Default">
    <p:spTree>
      <p:nvGrpSpPr>
        <p:cNvPr id="1" name=""/>
        <p:cNvGrpSpPr/>
        <p:nvPr/>
      </p:nvGrpSpPr>
      <p:grpSpPr>
        <a:xfrm>
          <a:off x="0" y="0"/>
          <a:ext cx="0" cy="0"/>
          <a:chOff x="0" y="0"/>
          <a:chExt cx="0" cy="0"/>
        </a:xfrm>
      </p:grpSpPr>
      <p:sp>
        <p:nvSpPr>
          <p:cNvPr id="399"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400"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a:xfrm>
            <a:off x="8428038" y="6403975"/>
            <a:ext cx="258762" cy="269875"/>
          </a:xfrm>
        </p:spPr>
        <p:txBody>
          <a:bodyPr anchor="ctr"/>
          <a:lstStyle>
            <a:lvl1pPr defTabSz="457200">
              <a:defRPr sz="1200" smtClean="0">
                <a:solidFill>
                  <a:srgbClr val="898989"/>
                </a:solidFill>
                <a:latin typeface="Calibri" panose="020F0502020204030204" pitchFamily="34" charset="0"/>
                <a:cs typeface="Calibri" panose="020F0502020204030204" pitchFamily="34" charset="0"/>
                <a:sym typeface="Calibri" panose="020F0502020204030204" pitchFamily="34" charset="0"/>
              </a:defRPr>
            </a:lvl1pPr>
          </a:lstStyle>
          <a:p>
            <a:pPr marL="0" marR="0" lvl="0" indent="0" algn="r" defTabSz="457200" rtl="0" eaLnBrk="1" fontAlgn="base" latinLnBrk="0" hangingPunct="0">
              <a:lnSpc>
                <a:spcPct val="100000"/>
              </a:lnSpc>
              <a:spcBef>
                <a:spcPct val="0"/>
              </a:spcBef>
              <a:spcAft>
                <a:spcPct val="0"/>
              </a:spcAft>
              <a:buClrTx/>
              <a:buSzTx/>
              <a:buFontTx/>
              <a:buNone/>
              <a:tabLst/>
              <a:defRPr/>
            </a:pPr>
            <a:fld id="{4146A455-704C-40EA-8439-EA046505B5BA}"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457200" rtl="0" eaLnBrk="1"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881032818"/>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x">
  <p:cSld name="42_Default">
    <p:spTree>
      <p:nvGrpSpPr>
        <p:cNvPr id="1" name=""/>
        <p:cNvGrpSpPr/>
        <p:nvPr/>
      </p:nvGrpSpPr>
      <p:grpSpPr>
        <a:xfrm>
          <a:off x="0" y="0"/>
          <a:ext cx="0" cy="0"/>
          <a:chOff x="0" y="0"/>
          <a:chExt cx="0" cy="0"/>
        </a:xfrm>
      </p:grpSpPr>
      <p:sp>
        <p:nvSpPr>
          <p:cNvPr id="408"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409"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a:xfrm>
            <a:off x="8428038" y="6403975"/>
            <a:ext cx="258762" cy="269875"/>
          </a:xfrm>
        </p:spPr>
        <p:txBody>
          <a:bodyPr anchor="ctr"/>
          <a:lstStyle>
            <a:lvl1pPr defTabSz="457200">
              <a:defRPr sz="1200" smtClean="0">
                <a:solidFill>
                  <a:srgbClr val="898989"/>
                </a:solidFill>
                <a:latin typeface="Calibri" panose="020F0502020204030204" pitchFamily="34" charset="0"/>
                <a:cs typeface="Calibri" panose="020F0502020204030204" pitchFamily="34" charset="0"/>
                <a:sym typeface="Calibri" panose="020F0502020204030204" pitchFamily="34" charset="0"/>
              </a:defRPr>
            </a:lvl1pPr>
          </a:lstStyle>
          <a:p>
            <a:pPr marL="0" marR="0" lvl="0" indent="0" algn="r" defTabSz="457200" rtl="0" eaLnBrk="1" fontAlgn="base" latinLnBrk="0" hangingPunct="0">
              <a:lnSpc>
                <a:spcPct val="100000"/>
              </a:lnSpc>
              <a:spcBef>
                <a:spcPct val="0"/>
              </a:spcBef>
              <a:spcAft>
                <a:spcPct val="0"/>
              </a:spcAft>
              <a:buClrTx/>
              <a:buSzTx/>
              <a:buFontTx/>
              <a:buNone/>
              <a:tabLst/>
              <a:defRPr/>
            </a:pPr>
            <a:fld id="{AC202780-1686-421A-87AE-6455F2FE6C36}"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457200" rtl="0" eaLnBrk="1"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925148588"/>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x">
  <p:cSld name="43_Default">
    <p:spTree>
      <p:nvGrpSpPr>
        <p:cNvPr id="1" name=""/>
        <p:cNvGrpSpPr/>
        <p:nvPr/>
      </p:nvGrpSpPr>
      <p:grpSpPr>
        <a:xfrm>
          <a:off x="0" y="0"/>
          <a:ext cx="0" cy="0"/>
          <a:chOff x="0" y="0"/>
          <a:chExt cx="0" cy="0"/>
        </a:xfrm>
      </p:grpSpPr>
      <p:pic>
        <p:nvPicPr>
          <p:cNvPr id="4" name="image.png" descr="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12813"/>
            <a:ext cx="410368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18" name="Title Text"/>
          <p:cNvSpPr txBox="1">
            <a:spLocks noGrp="1"/>
          </p:cNvSpPr>
          <p:nvPr>
            <p:ph type="title"/>
          </p:nvPr>
        </p:nvSpPr>
        <p:spPr>
          <a:prstGeom prst="rect">
            <a:avLst/>
          </a:prstGeom>
        </p:spPr>
        <p:txBody>
          <a:bodyPr/>
          <a:lstStyle/>
          <a:p>
            <a:r>
              <a:t>Title Text</a:t>
            </a:r>
          </a:p>
        </p:txBody>
      </p:sp>
      <p:sp>
        <p:nvSpPr>
          <p:cNvPr id="41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10"/>
          </p:nvPr>
        </p:nvSpPr>
        <p:spPr/>
        <p:txBody>
          <a:bodyPr/>
          <a:lstStyle>
            <a:lvl1pPr>
              <a:defRPr smtClean="0"/>
            </a:lvl1pPr>
          </a:lstStyle>
          <a:p>
            <a:pPr marL="0" marR="0" lvl="0" indent="0" algn="r" defTabSz="914400" rtl="0" eaLnBrk="1" fontAlgn="base" latinLnBrk="0" hangingPunct="0">
              <a:lnSpc>
                <a:spcPct val="100000"/>
              </a:lnSpc>
              <a:spcBef>
                <a:spcPct val="0"/>
              </a:spcBef>
              <a:spcAft>
                <a:spcPct val="0"/>
              </a:spcAft>
              <a:buClrTx/>
              <a:buSzTx/>
              <a:buFontTx/>
              <a:buNone/>
              <a:tabLst/>
              <a:defRPr/>
            </a:pPr>
            <a:fld id="{C93A637B-443E-4300-B1C2-A7327DF13C5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87138896"/>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x">
  <p:cSld name="44_Default">
    <p:spTree>
      <p:nvGrpSpPr>
        <p:cNvPr id="1" name=""/>
        <p:cNvGrpSpPr/>
        <p:nvPr/>
      </p:nvGrpSpPr>
      <p:grpSpPr>
        <a:xfrm>
          <a:off x="0" y="0"/>
          <a:ext cx="0" cy="0"/>
          <a:chOff x="0" y="0"/>
          <a:chExt cx="0" cy="0"/>
        </a:xfrm>
      </p:grpSpPr>
      <p:pic>
        <p:nvPicPr>
          <p:cNvPr id="4" name="image.png" descr="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12813"/>
            <a:ext cx="410368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28" name="Title Text"/>
          <p:cNvSpPr txBox="1">
            <a:spLocks noGrp="1"/>
          </p:cNvSpPr>
          <p:nvPr>
            <p:ph type="title"/>
          </p:nvPr>
        </p:nvSpPr>
        <p:spPr>
          <a:prstGeom prst="rect">
            <a:avLst/>
          </a:prstGeom>
        </p:spPr>
        <p:txBody>
          <a:bodyPr/>
          <a:lstStyle/>
          <a:p>
            <a:r>
              <a:t>Title Text</a:t>
            </a:r>
          </a:p>
        </p:txBody>
      </p:sp>
      <p:sp>
        <p:nvSpPr>
          <p:cNvPr id="42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10"/>
          </p:nvPr>
        </p:nvSpPr>
        <p:spPr/>
        <p:txBody>
          <a:bodyPr/>
          <a:lstStyle>
            <a:lvl1pPr>
              <a:defRPr smtClean="0"/>
            </a:lvl1pPr>
          </a:lstStyle>
          <a:p>
            <a:pPr marL="0" marR="0" lvl="0" indent="0" algn="r" defTabSz="914400" rtl="0" eaLnBrk="1" fontAlgn="base" latinLnBrk="0" hangingPunct="0">
              <a:lnSpc>
                <a:spcPct val="100000"/>
              </a:lnSpc>
              <a:spcBef>
                <a:spcPct val="0"/>
              </a:spcBef>
              <a:spcAft>
                <a:spcPct val="0"/>
              </a:spcAft>
              <a:buClrTx/>
              <a:buSzTx/>
              <a:buFontTx/>
              <a:buNone/>
              <a:tabLst/>
              <a:defRPr/>
            </a:pPr>
            <a:fld id="{EDCC15A9-A19D-453E-A2AD-479C80729CD3}"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56078216"/>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bwMode="auto">
          <a:xfrm>
            <a:off x="457200" y="6356350"/>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solidFill>
                  <a:srgbClr val="000000"/>
                </a:solidFill>
                <a:cs typeface="Arial" panose="020B0604020202020204" pitchFamily="34" charset="0"/>
                <a:sym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A1F1B8FA-7EC7-4A81-9B49-DFB502FEDC3A}" type="datetime1">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bwMode="auto">
          <a:xfrm>
            <a:off x="3124200" y="6356350"/>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solidFill>
                  <a:srgbClr val="000000"/>
                </a:solidFill>
                <a:cs typeface="Arial" panose="020B0604020202020204" pitchFamily="34" charset="0"/>
                <a:sym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lvl1pPr eaLnBrk="0">
              <a:defRPr smtClean="0"/>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1E1BFC89-3C35-4CFA-B591-29E52E68E30E}"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23889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29"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130"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31" name="Slide Number"/>
          <p:cNvSpPr txBox="1">
            <a:spLocks noGrp="1"/>
          </p:cNvSpPr>
          <p:nvPr>
            <p:ph type="sldNum" sz="quarter" idx="2"/>
          </p:nvPr>
        </p:nvSpPr>
        <p:spPr>
          <a:xfrm>
            <a:off x="8428176" y="6404292"/>
            <a:ext cx="258624" cy="269241"/>
          </a:xfrm>
          <a:prstGeom prst="rect">
            <a:avLst/>
          </a:prstGeom>
        </p:spPr>
        <p:txBody>
          <a:bodyPr anchor="ctr"/>
          <a:lstStyle>
            <a:lvl1pPr defTabSz="457200">
              <a:defRPr sz="1200">
                <a:solidFill>
                  <a:srgbClr val="898989"/>
                </a:solidFill>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bwMode="auto">
          <a:xfrm>
            <a:off x="457200" y="6356350"/>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solidFill>
                  <a:srgbClr val="000000"/>
                </a:solidFill>
                <a:cs typeface="Arial" panose="020B0604020202020204" pitchFamily="34" charset="0"/>
                <a:sym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F3C43A6F-9C8A-413D-BE40-60C636BF88B1}" type="datetime1">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3" name="Footer Placeholder 4"/>
          <p:cNvSpPr>
            <a:spLocks noGrp="1"/>
          </p:cNvSpPr>
          <p:nvPr>
            <p:ph type="ftr" sz="quarter" idx="11"/>
          </p:nvPr>
        </p:nvSpPr>
        <p:spPr bwMode="auto">
          <a:xfrm>
            <a:off x="3124200" y="6356350"/>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solidFill>
                  <a:srgbClr val="000000"/>
                </a:solidFill>
                <a:cs typeface="Arial" panose="020B0604020202020204" pitchFamily="34" charset="0"/>
                <a:sym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4" name="Slide Number Placeholder 5"/>
          <p:cNvSpPr>
            <a:spLocks noGrp="1"/>
          </p:cNvSpPr>
          <p:nvPr>
            <p:ph type="sldNum" sz="quarter" idx="12"/>
          </p:nvPr>
        </p:nvSpPr>
        <p:spPr/>
        <p:txBody>
          <a:bodyPr/>
          <a:lstStyle>
            <a:lvl1pPr eaLnBrk="0">
              <a:defRPr smtClean="0"/>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0512CE1-1879-4ABD-BE51-8D3DCF396B6E}"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4972907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bwMode="auto">
          <a:xfrm>
            <a:off x="457200" y="6356350"/>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a:defRPr smtClean="0">
                <a:solidFill>
                  <a:srgbClr val="000000"/>
                </a:solidFill>
                <a:cs typeface="Arial" panose="020B0604020202020204" pitchFamily="34" charset="0"/>
                <a:sym typeface="Arial" panose="020B0604020202020204" pitchFamily="34" charset="0"/>
              </a:defRPr>
            </a:lvl1pPr>
          </a:lstStyle>
          <a:p>
            <a:pPr marL="0" marR="0" lvl="0" indent="0" algn="l" defTabSz="914400" rtl="0" eaLnBrk="1" fontAlgn="base" latinLnBrk="0" hangingPunct="0">
              <a:lnSpc>
                <a:spcPct val="100000"/>
              </a:lnSpc>
              <a:spcBef>
                <a:spcPct val="0"/>
              </a:spcBef>
              <a:spcAft>
                <a:spcPct val="0"/>
              </a:spcAft>
              <a:buClrTx/>
              <a:buSzTx/>
              <a:buFontTx/>
              <a:buNone/>
              <a:tabLst/>
              <a:defRPr/>
            </a:pPr>
            <a:fld id="{A7602F5A-BCD2-4889-BD19-C43612EEE9B4}" type="datetime1">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l" defTabSz="914400" rtl="0" eaLnBrk="1" fontAlgn="base" latinLnBrk="0" hangingPunct="0">
                <a:lnSpc>
                  <a:spcPct val="100000"/>
                </a:lnSpc>
                <a:spcBef>
                  <a:spcPct val="0"/>
                </a:spcBef>
                <a:spcAft>
                  <a:spcPct val="0"/>
                </a:spcAft>
                <a:buClrTx/>
                <a:buSzTx/>
                <a:buFontTx/>
                <a:buNone/>
                <a:tabLst/>
                <a:defRPr/>
              </a:pPr>
              <a:t>5/15/2020</a:t>
            </a:fld>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bwMode="auto">
          <a:xfrm>
            <a:off x="3124200" y="6356350"/>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a:defRPr smtClean="0">
                <a:solidFill>
                  <a:srgbClr val="000000"/>
                </a:solidFill>
                <a:cs typeface="Arial" panose="020B0604020202020204" pitchFamily="34" charset="0"/>
                <a:sym typeface="Arial" panose="020B0604020202020204" pitchFamily="34" charset="0"/>
              </a:defRPr>
            </a:lvl1p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smtClean="0"/>
            </a:lvl1pPr>
          </a:lstStyle>
          <a:p>
            <a:pPr marL="0" marR="0" lvl="0" indent="0" algn="r" defTabSz="914400" rtl="0" eaLnBrk="1" fontAlgn="base" latinLnBrk="0" hangingPunct="0">
              <a:lnSpc>
                <a:spcPct val="100000"/>
              </a:lnSpc>
              <a:spcBef>
                <a:spcPct val="0"/>
              </a:spcBef>
              <a:spcAft>
                <a:spcPct val="0"/>
              </a:spcAft>
              <a:buClrTx/>
              <a:buSzTx/>
              <a:buFontTx/>
              <a:buNone/>
              <a:tabLst/>
              <a:defRPr/>
            </a:pPr>
            <a:fld id="{2F3A64EF-14AB-4F60-AF76-5FCF14DBF076}"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801677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bwMode="auto">
          <a:xfrm>
            <a:off x="457200" y="6356350"/>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solidFill>
                  <a:srgbClr val="000000"/>
                </a:solidFill>
                <a:cs typeface="Arial" panose="020B0604020202020204" pitchFamily="34" charset="0"/>
                <a:sym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86F823D2-2E4F-40A3-937B-F7E3534C7E9A}" type="datetime1">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4" name="Footer Placeholder 4"/>
          <p:cNvSpPr>
            <a:spLocks noGrp="1"/>
          </p:cNvSpPr>
          <p:nvPr>
            <p:ph type="ftr" sz="quarter" idx="11"/>
          </p:nvPr>
        </p:nvSpPr>
        <p:spPr bwMode="auto">
          <a:xfrm>
            <a:off x="3124200" y="6356350"/>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mtClean="0">
                <a:solidFill>
                  <a:srgbClr val="000000"/>
                </a:solidFill>
                <a:cs typeface="Arial" panose="020B0604020202020204" pitchFamily="34" charset="0"/>
                <a:sym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5" name="Slide Number Placeholder 5"/>
          <p:cNvSpPr>
            <a:spLocks noGrp="1"/>
          </p:cNvSpPr>
          <p:nvPr>
            <p:ph type="sldNum" sz="quarter" idx="12"/>
          </p:nvPr>
        </p:nvSpPr>
        <p:spPr/>
        <p:txBody>
          <a:bodyPr/>
          <a:lstStyle>
            <a:lvl1pPr eaLnBrk="0">
              <a:defRPr smtClean="0"/>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B868379-9748-444D-BABE-AEF06F38BFF6}"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019527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bwMode="auto">
          <a:xfrm>
            <a:off x="628650" y="6356350"/>
            <a:ext cx="20574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a:defRPr smtClean="0">
                <a:solidFill>
                  <a:srgbClr val="000000"/>
                </a:solidFill>
                <a:cs typeface="Arial" panose="020B0604020202020204" pitchFamily="34" charset="0"/>
                <a:sym typeface="Arial" panose="020B0604020202020204" pitchFamily="34" charset="0"/>
              </a:defRPr>
            </a:lvl1pPr>
          </a:lstStyle>
          <a:p>
            <a:pPr marL="0" marR="0" lvl="0" indent="0" algn="l" defTabSz="914400" rtl="0" eaLnBrk="1" fontAlgn="base" latinLnBrk="0" hangingPunct="0">
              <a:lnSpc>
                <a:spcPct val="100000"/>
              </a:lnSpc>
              <a:spcBef>
                <a:spcPct val="0"/>
              </a:spcBef>
              <a:spcAft>
                <a:spcPct val="0"/>
              </a:spcAft>
              <a:buClrTx/>
              <a:buSzTx/>
              <a:buFontTx/>
              <a:buNone/>
              <a:tabLst/>
              <a:defRPr/>
            </a:pPr>
            <a:fld id="{963B0767-3382-4933-95DC-805AD3A4D9ED}" type="datetime1">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l" defTabSz="914400" rtl="0" eaLnBrk="1" fontAlgn="base" latinLnBrk="0" hangingPunct="0">
                <a:lnSpc>
                  <a:spcPct val="100000"/>
                </a:lnSpc>
                <a:spcBef>
                  <a:spcPct val="0"/>
                </a:spcBef>
                <a:spcAft>
                  <a:spcPct val="0"/>
                </a:spcAft>
                <a:buClrTx/>
                <a:buSzTx/>
                <a:buFontTx/>
                <a:buNone/>
                <a:tabLst/>
                <a:defRPr/>
              </a:pPr>
              <a:t>5/15/2020</a:t>
            </a:fld>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bwMode="auto">
          <a:xfrm>
            <a:off x="3028950" y="6356350"/>
            <a:ext cx="30861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a:defRPr smtClean="0">
                <a:solidFill>
                  <a:srgbClr val="000000"/>
                </a:solidFill>
                <a:cs typeface="Arial" panose="020B0604020202020204" pitchFamily="34" charset="0"/>
                <a:sym typeface="Arial" panose="020B0604020202020204" pitchFamily="34" charset="0"/>
              </a:defRPr>
            </a:lvl1p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a:xfrm>
            <a:off x="8377238" y="6245225"/>
            <a:ext cx="309562" cy="307975"/>
          </a:xfrm>
        </p:spPr>
        <p:txBody>
          <a:bodyPr/>
          <a:lstStyle>
            <a:lvl1pPr>
              <a:defRPr smtClean="0"/>
            </a:lvl1pPr>
          </a:lstStyle>
          <a:p>
            <a:pPr marL="0" marR="0" lvl="0" indent="0" algn="r" defTabSz="914400" rtl="0" eaLnBrk="1" fontAlgn="base" latinLnBrk="0" hangingPunct="0">
              <a:lnSpc>
                <a:spcPct val="100000"/>
              </a:lnSpc>
              <a:spcBef>
                <a:spcPct val="0"/>
              </a:spcBef>
              <a:spcAft>
                <a:spcPct val="0"/>
              </a:spcAft>
              <a:buClrTx/>
              <a:buSzTx/>
              <a:buFontTx/>
              <a:buNone/>
              <a:tabLst/>
              <a:defRPr/>
            </a:pPr>
            <a:fld id="{D0709B09-BC57-4DFE-B45F-86F3CDFB70AD}"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67709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38"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139"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40" name="Slide Number"/>
          <p:cNvSpPr txBox="1">
            <a:spLocks noGrp="1"/>
          </p:cNvSpPr>
          <p:nvPr>
            <p:ph type="sldNum" sz="quarter" idx="2"/>
          </p:nvPr>
        </p:nvSpPr>
        <p:spPr>
          <a:xfrm>
            <a:off x="8428176" y="6404292"/>
            <a:ext cx="258624" cy="269241"/>
          </a:xfrm>
          <a:prstGeom prst="rect">
            <a:avLst/>
          </a:prstGeom>
        </p:spPr>
        <p:txBody>
          <a:bodyPr anchor="ctr"/>
          <a:lstStyle>
            <a:lvl1pPr defTabSz="457200">
              <a:defRPr sz="1200">
                <a:solidFill>
                  <a:srgbClr val="898989"/>
                </a:solidFill>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47"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148"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49" name="Slide Number"/>
          <p:cNvSpPr txBox="1">
            <a:spLocks noGrp="1"/>
          </p:cNvSpPr>
          <p:nvPr>
            <p:ph type="sldNum" sz="quarter" idx="2"/>
          </p:nvPr>
        </p:nvSpPr>
        <p:spPr>
          <a:xfrm>
            <a:off x="8428176" y="6404292"/>
            <a:ext cx="258624" cy="269241"/>
          </a:xfrm>
          <a:prstGeom prst="rect">
            <a:avLst/>
          </a:prstGeom>
        </p:spPr>
        <p:txBody>
          <a:bodyPr anchor="ctr"/>
          <a:lstStyle>
            <a:lvl1pPr defTabSz="457200">
              <a:defRPr sz="1200">
                <a:solidFill>
                  <a:srgbClr val="898989"/>
                </a:solidFill>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56"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157"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58" name="Slide Number"/>
          <p:cNvSpPr txBox="1">
            <a:spLocks noGrp="1"/>
          </p:cNvSpPr>
          <p:nvPr>
            <p:ph type="sldNum" sz="quarter" idx="2"/>
          </p:nvPr>
        </p:nvSpPr>
        <p:spPr>
          <a:xfrm>
            <a:off x="8428176" y="6404292"/>
            <a:ext cx="258624" cy="269241"/>
          </a:xfrm>
          <a:prstGeom prst="rect">
            <a:avLst/>
          </a:prstGeom>
        </p:spPr>
        <p:txBody>
          <a:bodyPr anchor="ctr"/>
          <a:lstStyle>
            <a:lvl1pPr defTabSz="457200">
              <a:defRPr sz="1200">
                <a:solidFill>
                  <a:srgbClr val="898989"/>
                </a:solidFill>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65"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166"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67" name="Slide Number"/>
          <p:cNvSpPr txBox="1">
            <a:spLocks noGrp="1"/>
          </p:cNvSpPr>
          <p:nvPr>
            <p:ph type="sldNum" sz="quarter" idx="2"/>
          </p:nvPr>
        </p:nvSpPr>
        <p:spPr>
          <a:xfrm>
            <a:off x="8428176" y="6404292"/>
            <a:ext cx="258624" cy="269241"/>
          </a:xfrm>
          <a:prstGeom prst="rect">
            <a:avLst/>
          </a:prstGeom>
        </p:spPr>
        <p:txBody>
          <a:bodyPr anchor="ctr"/>
          <a:lstStyle>
            <a:lvl1pPr defTabSz="457200">
              <a:defRPr sz="1200">
                <a:solidFill>
                  <a:srgbClr val="898989"/>
                </a:solidFill>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74"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175"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76" name="Slide Number"/>
          <p:cNvSpPr txBox="1">
            <a:spLocks noGrp="1"/>
          </p:cNvSpPr>
          <p:nvPr>
            <p:ph type="sldNum" sz="quarter" idx="2"/>
          </p:nvPr>
        </p:nvSpPr>
        <p:spPr>
          <a:xfrm>
            <a:off x="8428176" y="6404292"/>
            <a:ext cx="258624" cy="269241"/>
          </a:xfrm>
          <a:prstGeom prst="rect">
            <a:avLst/>
          </a:prstGeom>
        </p:spPr>
        <p:txBody>
          <a:bodyPr anchor="ctr"/>
          <a:lstStyle>
            <a:lvl1pPr defTabSz="457200">
              <a:defRPr sz="1200">
                <a:solidFill>
                  <a:srgbClr val="898989"/>
                </a:solidFill>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83"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184"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85" name="Slide Number"/>
          <p:cNvSpPr txBox="1">
            <a:spLocks noGrp="1"/>
          </p:cNvSpPr>
          <p:nvPr>
            <p:ph type="sldNum" sz="quarter" idx="2"/>
          </p:nvPr>
        </p:nvSpPr>
        <p:spPr>
          <a:xfrm>
            <a:off x="8428176" y="6404292"/>
            <a:ext cx="258624" cy="269241"/>
          </a:xfrm>
          <a:prstGeom prst="rect">
            <a:avLst/>
          </a:prstGeom>
        </p:spPr>
        <p:txBody>
          <a:bodyPr anchor="ctr"/>
          <a:lstStyle>
            <a:lvl1pPr defTabSz="457200">
              <a:defRPr sz="1200">
                <a:solidFill>
                  <a:srgbClr val="898989"/>
                </a:solidFill>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21" name="image.png" descr="image.png"/>
          <p:cNvPicPr>
            <a:picLocks noChangeAspect="1"/>
          </p:cNvPicPr>
          <p:nvPr/>
        </p:nvPicPr>
        <p:blipFill>
          <a:blip r:embed="rId2">
            <a:extLst/>
          </a:blip>
          <a:stretch>
            <a:fillRect/>
          </a:stretch>
        </p:blipFill>
        <p:spPr>
          <a:xfrm>
            <a:off x="152400" y="6096000"/>
            <a:ext cx="1824038" cy="609600"/>
          </a:xfrm>
          <a:prstGeom prst="rect">
            <a:avLst/>
          </a:prstGeom>
          <a:ln w="12700">
            <a:miter lim="400000"/>
          </a:ln>
        </p:spPr>
      </p:pic>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92"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193"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194" name="Slide Number"/>
          <p:cNvSpPr txBox="1">
            <a:spLocks noGrp="1"/>
          </p:cNvSpPr>
          <p:nvPr>
            <p:ph type="sldNum" sz="quarter" idx="2"/>
          </p:nvPr>
        </p:nvSpPr>
        <p:spPr>
          <a:xfrm>
            <a:off x="8428176" y="6404292"/>
            <a:ext cx="258624" cy="269241"/>
          </a:xfrm>
          <a:prstGeom prst="rect">
            <a:avLst/>
          </a:prstGeom>
        </p:spPr>
        <p:txBody>
          <a:bodyPr anchor="ctr"/>
          <a:lstStyle>
            <a:lvl1pPr defTabSz="457200">
              <a:defRPr sz="1200">
                <a:solidFill>
                  <a:srgbClr val="898989"/>
                </a:solidFill>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01"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202"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03" name="Slide Number"/>
          <p:cNvSpPr txBox="1">
            <a:spLocks noGrp="1"/>
          </p:cNvSpPr>
          <p:nvPr>
            <p:ph type="sldNum" sz="quarter" idx="2"/>
          </p:nvPr>
        </p:nvSpPr>
        <p:spPr>
          <a:xfrm>
            <a:off x="8428176" y="6404292"/>
            <a:ext cx="258624" cy="269241"/>
          </a:xfrm>
          <a:prstGeom prst="rect">
            <a:avLst/>
          </a:prstGeom>
        </p:spPr>
        <p:txBody>
          <a:bodyPr anchor="ctr"/>
          <a:lstStyle>
            <a:lvl1pPr defTabSz="457200">
              <a:defRPr sz="1200">
                <a:solidFill>
                  <a:srgbClr val="898989"/>
                </a:solidFill>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210" name="image.png" descr="image.png"/>
          <p:cNvPicPr>
            <a:picLocks noChangeAspect="1"/>
          </p:cNvPicPr>
          <p:nvPr/>
        </p:nvPicPr>
        <p:blipFill>
          <a:blip r:embed="rId2">
            <a:extLst/>
          </a:blip>
          <a:stretch>
            <a:fillRect/>
          </a:stretch>
        </p:blipFill>
        <p:spPr>
          <a:xfrm>
            <a:off x="990600" y="912812"/>
            <a:ext cx="4103688" cy="1373188"/>
          </a:xfrm>
          <a:prstGeom prst="rect">
            <a:avLst/>
          </a:prstGeom>
          <a:ln w="12700">
            <a:miter lim="400000"/>
          </a:ln>
        </p:spPr>
      </p:pic>
      <p:sp>
        <p:nvSpPr>
          <p:cNvPr id="211" name="Title Text"/>
          <p:cNvSpPr txBox="1">
            <a:spLocks noGrp="1"/>
          </p:cNvSpPr>
          <p:nvPr>
            <p:ph type="title"/>
          </p:nvPr>
        </p:nvSpPr>
        <p:spPr>
          <a:prstGeom prst="rect">
            <a:avLst/>
          </a:prstGeom>
        </p:spPr>
        <p:txBody>
          <a:bodyPr/>
          <a:lstStyle/>
          <a:p>
            <a:r>
              <a:t>Title Text</a:t>
            </a:r>
          </a:p>
        </p:txBody>
      </p:sp>
      <p:sp>
        <p:nvSpPr>
          <p:cNvPr id="2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220" name="image.png" descr="image.png"/>
          <p:cNvPicPr>
            <a:picLocks noChangeAspect="1"/>
          </p:cNvPicPr>
          <p:nvPr/>
        </p:nvPicPr>
        <p:blipFill>
          <a:blip r:embed="rId2">
            <a:extLst/>
          </a:blip>
          <a:stretch>
            <a:fillRect/>
          </a:stretch>
        </p:blipFill>
        <p:spPr>
          <a:xfrm>
            <a:off x="152400" y="6096000"/>
            <a:ext cx="1824038" cy="609600"/>
          </a:xfrm>
          <a:prstGeom prst="rect">
            <a:avLst/>
          </a:prstGeom>
          <a:ln w="12700">
            <a:miter lim="400000"/>
          </a:ln>
        </p:spPr>
      </p:pic>
      <p:sp>
        <p:nvSpPr>
          <p:cNvPr id="221" name="Title Text"/>
          <p:cNvSpPr txBox="1">
            <a:spLocks noGrp="1"/>
          </p:cNvSpPr>
          <p:nvPr>
            <p:ph type="title"/>
          </p:nvPr>
        </p:nvSpPr>
        <p:spPr>
          <a:prstGeom prst="rect">
            <a:avLst/>
          </a:prstGeom>
        </p:spPr>
        <p:txBody>
          <a:bodyPr/>
          <a:lstStyle/>
          <a:p>
            <a:r>
              <a:t>Title Text</a:t>
            </a:r>
          </a:p>
        </p:txBody>
      </p:sp>
      <p:sp>
        <p:nvSpPr>
          <p:cNvPr id="2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230" name="image.png" descr="image.png"/>
          <p:cNvPicPr>
            <a:picLocks noChangeAspect="1"/>
          </p:cNvPicPr>
          <p:nvPr/>
        </p:nvPicPr>
        <p:blipFill>
          <a:blip r:embed="rId2">
            <a:extLst/>
          </a:blip>
          <a:stretch>
            <a:fillRect/>
          </a:stretch>
        </p:blipFill>
        <p:spPr>
          <a:xfrm>
            <a:off x="152400" y="6096000"/>
            <a:ext cx="1824038" cy="609600"/>
          </a:xfrm>
          <a:prstGeom prst="rect">
            <a:avLst/>
          </a:prstGeom>
          <a:ln w="12700">
            <a:miter lim="400000"/>
          </a:ln>
        </p:spPr>
      </p:pic>
      <p:sp>
        <p:nvSpPr>
          <p:cNvPr id="231" name="Title Text"/>
          <p:cNvSpPr txBox="1">
            <a:spLocks noGrp="1"/>
          </p:cNvSpPr>
          <p:nvPr>
            <p:ph type="title"/>
          </p:nvPr>
        </p:nvSpPr>
        <p:spPr>
          <a:prstGeom prst="rect">
            <a:avLst/>
          </a:prstGeom>
        </p:spPr>
        <p:txBody>
          <a:bodyPr/>
          <a:lstStyle/>
          <a:p>
            <a:r>
              <a:t>Title Text</a:t>
            </a:r>
          </a:p>
        </p:txBody>
      </p:sp>
      <p:sp>
        <p:nvSpPr>
          <p:cNvPr id="23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240" name="image.png" descr="image.png"/>
          <p:cNvPicPr>
            <a:picLocks noChangeAspect="1"/>
          </p:cNvPicPr>
          <p:nvPr/>
        </p:nvPicPr>
        <p:blipFill>
          <a:blip r:embed="rId2">
            <a:extLst/>
          </a:blip>
          <a:stretch>
            <a:fillRect/>
          </a:stretch>
        </p:blipFill>
        <p:spPr>
          <a:xfrm>
            <a:off x="152400" y="6096000"/>
            <a:ext cx="1824038" cy="609600"/>
          </a:xfrm>
          <a:prstGeom prst="rect">
            <a:avLst/>
          </a:prstGeom>
          <a:ln w="12700">
            <a:miter lim="400000"/>
          </a:ln>
        </p:spPr>
      </p:pic>
      <p:sp>
        <p:nvSpPr>
          <p:cNvPr id="241" name="Title Text"/>
          <p:cNvSpPr txBox="1">
            <a:spLocks noGrp="1"/>
          </p:cNvSpPr>
          <p:nvPr>
            <p:ph type="title"/>
          </p:nvPr>
        </p:nvSpPr>
        <p:spPr>
          <a:prstGeom prst="rect">
            <a:avLst/>
          </a:prstGeom>
        </p:spPr>
        <p:txBody>
          <a:bodyPr/>
          <a:lstStyle/>
          <a:p>
            <a:r>
              <a:t>Title Text</a:t>
            </a:r>
          </a:p>
        </p:txBody>
      </p:sp>
      <p:sp>
        <p:nvSpPr>
          <p:cNvPr id="24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250" name="image.png" descr="image.png"/>
          <p:cNvPicPr>
            <a:picLocks noChangeAspect="1"/>
          </p:cNvPicPr>
          <p:nvPr/>
        </p:nvPicPr>
        <p:blipFill>
          <a:blip r:embed="rId2">
            <a:extLst/>
          </a:blip>
          <a:stretch>
            <a:fillRect/>
          </a:stretch>
        </p:blipFill>
        <p:spPr>
          <a:xfrm>
            <a:off x="152400" y="6096000"/>
            <a:ext cx="1824038" cy="609600"/>
          </a:xfrm>
          <a:prstGeom prst="rect">
            <a:avLst/>
          </a:prstGeom>
          <a:ln w="12700">
            <a:miter lim="400000"/>
          </a:ln>
        </p:spPr>
      </p:pic>
      <p:sp>
        <p:nvSpPr>
          <p:cNvPr id="251" name="Title Text"/>
          <p:cNvSpPr txBox="1">
            <a:spLocks noGrp="1"/>
          </p:cNvSpPr>
          <p:nvPr>
            <p:ph type="title"/>
          </p:nvPr>
        </p:nvSpPr>
        <p:spPr>
          <a:prstGeom prst="rect">
            <a:avLst/>
          </a:prstGeom>
        </p:spPr>
        <p:txBody>
          <a:bodyPr/>
          <a:lstStyle/>
          <a:p>
            <a:r>
              <a:t>Title Text</a:t>
            </a:r>
          </a:p>
        </p:txBody>
      </p:sp>
      <p:sp>
        <p:nvSpPr>
          <p:cNvPr id="25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260" name="image.png" descr="image.png"/>
          <p:cNvPicPr>
            <a:picLocks noChangeAspect="1"/>
          </p:cNvPicPr>
          <p:nvPr/>
        </p:nvPicPr>
        <p:blipFill>
          <a:blip r:embed="rId2">
            <a:extLst/>
          </a:blip>
          <a:stretch>
            <a:fillRect/>
          </a:stretch>
        </p:blipFill>
        <p:spPr>
          <a:xfrm>
            <a:off x="152400" y="6096000"/>
            <a:ext cx="1824038" cy="609600"/>
          </a:xfrm>
          <a:prstGeom prst="rect">
            <a:avLst/>
          </a:prstGeom>
          <a:ln w="12700">
            <a:miter lim="400000"/>
          </a:ln>
        </p:spPr>
      </p:pic>
      <p:sp>
        <p:nvSpPr>
          <p:cNvPr id="261" name="Title Text"/>
          <p:cNvSpPr txBox="1">
            <a:spLocks noGrp="1"/>
          </p:cNvSpPr>
          <p:nvPr>
            <p:ph type="title"/>
          </p:nvPr>
        </p:nvSpPr>
        <p:spPr>
          <a:prstGeom prst="rect">
            <a:avLst/>
          </a:prstGeom>
        </p:spPr>
        <p:txBody>
          <a:bodyPr/>
          <a:lstStyle/>
          <a:p>
            <a:r>
              <a:t>Title Text</a:t>
            </a:r>
          </a:p>
        </p:txBody>
      </p:sp>
      <p:sp>
        <p:nvSpPr>
          <p:cNvPr id="26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270" name="image.png" descr="image.png"/>
          <p:cNvPicPr>
            <a:picLocks noChangeAspect="1"/>
          </p:cNvPicPr>
          <p:nvPr/>
        </p:nvPicPr>
        <p:blipFill>
          <a:blip r:embed="rId2">
            <a:extLst/>
          </a:blip>
          <a:stretch>
            <a:fillRect/>
          </a:stretch>
        </p:blipFill>
        <p:spPr>
          <a:xfrm>
            <a:off x="152400" y="6096000"/>
            <a:ext cx="1824038" cy="609600"/>
          </a:xfrm>
          <a:prstGeom prst="rect">
            <a:avLst/>
          </a:prstGeom>
          <a:ln w="12700">
            <a:miter lim="400000"/>
          </a:ln>
        </p:spPr>
      </p:pic>
      <p:sp>
        <p:nvSpPr>
          <p:cNvPr id="271" name="Title Text"/>
          <p:cNvSpPr txBox="1">
            <a:spLocks noGrp="1"/>
          </p:cNvSpPr>
          <p:nvPr>
            <p:ph type="title"/>
          </p:nvPr>
        </p:nvSpPr>
        <p:spPr>
          <a:prstGeom prst="rect">
            <a:avLst/>
          </a:prstGeom>
        </p:spPr>
        <p:txBody>
          <a:bodyPr/>
          <a:lstStyle/>
          <a:p>
            <a:r>
              <a:t>Title Text</a:t>
            </a:r>
          </a:p>
        </p:txBody>
      </p:sp>
      <p:sp>
        <p:nvSpPr>
          <p:cNvPr id="27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7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280" name="image.png" descr="image.png"/>
          <p:cNvPicPr>
            <a:picLocks noChangeAspect="1"/>
          </p:cNvPicPr>
          <p:nvPr/>
        </p:nvPicPr>
        <p:blipFill>
          <a:blip r:embed="rId2">
            <a:extLst/>
          </a:blip>
          <a:stretch>
            <a:fillRect/>
          </a:stretch>
        </p:blipFill>
        <p:spPr>
          <a:xfrm>
            <a:off x="152400" y="6096000"/>
            <a:ext cx="1824038" cy="609600"/>
          </a:xfrm>
          <a:prstGeom prst="rect">
            <a:avLst/>
          </a:prstGeom>
          <a:ln w="12700">
            <a:miter lim="400000"/>
          </a:ln>
        </p:spPr>
      </p:pic>
      <p:sp>
        <p:nvSpPr>
          <p:cNvPr id="281" name="Title Text"/>
          <p:cNvSpPr txBox="1">
            <a:spLocks noGrp="1"/>
          </p:cNvSpPr>
          <p:nvPr>
            <p:ph type="title"/>
          </p:nvPr>
        </p:nvSpPr>
        <p:spPr>
          <a:prstGeom prst="rect">
            <a:avLst/>
          </a:prstGeom>
        </p:spPr>
        <p:txBody>
          <a:bodyPr/>
          <a:lstStyle/>
          <a:p>
            <a:r>
              <a:t>Title Text</a:t>
            </a:r>
          </a:p>
        </p:txBody>
      </p:sp>
      <p:sp>
        <p:nvSpPr>
          <p:cNvPr id="28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31" name="image.png" descr="image.png"/>
          <p:cNvPicPr>
            <a:picLocks noChangeAspect="1"/>
          </p:cNvPicPr>
          <p:nvPr/>
        </p:nvPicPr>
        <p:blipFill>
          <a:blip r:embed="rId2">
            <a:extLst/>
          </a:blip>
          <a:stretch>
            <a:fillRect/>
          </a:stretch>
        </p:blipFill>
        <p:spPr>
          <a:xfrm>
            <a:off x="152400" y="6096000"/>
            <a:ext cx="1824038" cy="609600"/>
          </a:xfrm>
          <a:prstGeom prst="rect">
            <a:avLst/>
          </a:prstGeom>
          <a:ln w="12700">
            <a:miter lim="400000"/>
          </a:ln>
        </p:spPr>
      </p:pic>
      <p:sp>
        <p:nvSpPr>
          <p:cNvPr id="32" name="Title Text"/>
          <p:cNvSpPr txBox="1">
            <a:spLocks noGrp="1"/>
          </p:cNvSpPr>
          <p:nvPr>
            <p:ph type="title"/>
          </p:nvPr>
        </p:nvSpPr>
        <p:spPr>
          <a:prstGeom prst="rect">
            <a:avLst/>
          </a:prstGeom>
        </p:spPr>
        <p:txBody>
          <a:bodyPr/>
          <a:lstStyle/>
          <a:p>
            <a:r>
              <a:t>Title Text</a:t>
            </a:r>
          </a:p>
        </p:txBody>
      </p:sp>
      <p:sp>
        <p:nvSpPr>
          <p:cNvPr id="3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290" name="image.png" descr="image.png"/>
          <p:cNvPicPr>
            <a:picLocks noChangeAspect="1"/>
          </p:cNvPicPr>
          <p:nvPr/>
        </p:nvPicPr>
        <p:blipFill>
          <a:blip r:embed="rId2">
            <a:extLst/>
          </a:blip>
          <a:stretch>
            <a:fillRect/>
          </a:stretch>
        </p:blipFill>
        <p:spPr>
          <a:xfrm>
            <a:off x="152400" y="6096000"/>
            <a:ext cx="1824038" cy="609600"/>
          </a:xfrm>
          <a:prstGeom prst="rect">
            <a:avLst/>
          </a:prstGeom>
          <a:ln w="12700">
            <a:miter lim="400000"/>
          </a:ln>
        </p:spPr>
      </p:pic>
      <p:sp>
        <p:nvSpPr>
          <p:cNvPr id="291" name="Title Text"/>
          <p:cNvSpPr txBox="1">
            <a:spLocks noGrp="1"/>
          </p:cNvSpPr>
          <p:nvPr>
            <p:ph type="title"/>
          </p:nvPr>
        </p:nvSpPr>
        <p:spPr>
          <a:prstGeom prst="rect">
            <a:avLst/>
          </a:prstGeom>
        </p:spPr>
        <p:txBody>
          <a:bodyPr/>
          <a:lstStyle/>
          <a:p>
            <a:r>
              <a:t>Title Text</a:t>
            </a:r>
          </a:p>
        </p:txBody>
      </p:sp>
      <p:sp>
        <p:nvSpPr>
          <p:cNvPr id="29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9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300" name="image.png" descr="image.png"/>
          <p:cNvPicPr>
            <a:picLocks noChangeAspect="1"/>
          </p:cNvPicPr>
          <p:nvPr/>
        </p:nvPicPr>
        <p:blipFill>
          <a:blip r:embed="rId2">
            <a:extLst/>
          </a:blip>
          <a:stretch>
            <a:fillRect/>
          </a:stretch>
        </p:blipFill>
        <p:spPr>
          <a:xfrm>
            <a:off x="152400" y="6096000"/>
            <a:ext cx="1824038" cy="609600"/>
          </a:xfrm>
          <a:prstGeom prst="rect">
            <a:avLst/>
          </a:prstGeom>
          <a:ln w="12700">
            <a:miter lim="400000"/>
          </a:ln>
        </p:spPr>
      </p:pic>
      <p:sp>
        <p:nvSpPr>
          <p:cNvPr id="301" name="Title Text"/>
          <p:cNvSpPr txBox="1">
            <a:spLocks noGrp="1"/>
          </p:cNvSpPr>
          <p:nvPr>
            <p:ph type="title"/>
          </p:nvPr>
        </p:nvSpPr>
        <p:spPr>
          <a:prstGeom prst="rect">
            <a:avLst/>
          </a:prstGeom>
        </p:spPr>
        <p:txBody>
          <a:bodyPr/>
          <a:lstStyle/>
          <a:p>
            <a:r>
              <a:t>Title Text</a:t>
            </a:r>
          </a:p>
        </p:txBody>
      </p:sp>
      <p:sp>
        <p:nvSpPr>
          <p:cNvPr id="30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310" name="image.png" descr="image.png"/>
          <p:cNvPicPr>
            <a:picLocks noChangeAspect="1"/>
          </p:cNvPicPr>
          <p:nvPr/>
        </p:nvPicPr>
        <p:blipFill>
          <a:blip r:embed="rId2">
            <a:extLst/>
          </a:blip>
          <a:stretch>
            <a:fillRect/>
          </a:stretch>
        </p:blipFill>
        <p:spPr>
          <a:xfrm>
            <a:off x="152400" y="6096000"/>
            <a:ext cx="1824038" cy="609600"/>
          </a:xfrm>
          <a:prstGeom prst="rect">
            <a:avLst/>
          </a:prstGeom>
          <a:ln w="12700">
            <a:miter lim="400000"/>
          </a:ln>
        </p:spPr>
      </p:pic>
      <p:sp>
        <p:nvSpPr>
          <p:cNvPr id="311" name="Title Text"/>
          <p:cNvSpPr txBox="1">
            <a:spLocks noGrp="1"/>
          </p:cNvSpPr>
          <p:nvPr>
            <p:ph type="title"/>
          </p:nvPr>
        </p:nvSpPr>
        <p:spPr>
          <a:prstGeom prst="rect">
            <a:avLst/>
          </a:prstGeom>
        </p:spPr>
        <p:txBody>
          <a:bodyPr/>
          <a:lstStyle/>
          <a:p>
            <a:r>
              <a:t>Title Text</a:t>
            </a:r>
          </a:p>
        </p:txBody>
      </p:sp>
      <p:sp>
        <p:nvSpPr>
          <p:cNvPr id="3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320"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321"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22" name="Slide Number"/>
          <p:cNvSpPr txBox="1">
            <a:spLocks noGrp="1"/>
          </p:cNvSpPr>
          <p:nvPr>
            <p:ph type="sldNum" sz="quarter" idx="2"/>
          </p:nvPr>
        </p:nvSpPr>
        <p:spPr>
          <a:xfrm>
            <a:off x="8428176" y="6404292"/>
            <a:ext cx="258624" cy="269241"/>
          </a:xfrm>
          <a:prstGeom prst="rect">
            <a:avLst/>
          </a:prstGeom>
        </p:spPr>
        <p:txBody>
          <a:bodyPr anchor="ctr"/>
          <a:lstStyle>
            <a:lvl1pPr defTabSz="457200">
              <a:defRPr sz="1200">
                <a:solidFill>
                  <a:srgbClr val="898989"/>
                </a:solidFill>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329" name="Slide Number"/>
          <p:cNvSpPr txBox="1">
            <a:spLocks noGrp="1"/>
          </p:cNvSpPr>
          <p:nvPr>
            <p:ph type="sldNum" sz="quarter" idx="2"/>
          </p:nvPr>
        </p:nvSpPr>
        <p:spPr>
          <a:xfrm>
            <a:off x="8428176" y="6404292"/>
            <a:ext cx="258624" cy="269241"/>
          </a:xfrm>
          <a:prstGeom prst="rect">
            <a:avLst/>
          </a:prstGeom>
        </p:spPr>
        <p:txBody>
          <a:bodyPr anchor="ctr"/>
          <a:lstStyle>
            <a:lvl1pPr defTabSz="457200">
              <a:defRPr sz="1200">
                <a:solidFill>
                  <a:srgbClr val="898989"/>
                </a:solidFill>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336"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337"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38" name="Slide Number"/>
          <p:cNvSpPr txBox="1">
            <a:spLocks noGrp="1"/>
          </p:cNvSpPr>
          <p:nvPr>
            <p:ph type="sldNum" sz="quarter" idx="2"/>
          </p:nvPr>
        </p:nvSpPr>
        <p:spPr>
          <a:xfrm>
            <a:off x="8428176" y="6404292"/>
            <a:ext cx="258624" cy="269241"/>
          </a:xfrm>
          <a:prstGeom prst="rect">
            <a:avLst/>
          </a:prstGeom>
        </p:spPr>
        <p:txBody>
          <a:bodyPr anchor="ctr"/>
          <a:lstStyle>
            <a:lvl1pPr defTabSz="457200">
              <a:defRPr sz="1200">
                <a:solidFill>
                  <a:srgbClr val="898989"/>
                </a:solidFill>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345"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346"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47" name="Slide Number"/>
          <p:cNvSpPr txBox="1">
            <a:spLocks noGrp="1"/>
          </p:cNvSpPr>
          <p:nvPr>
            <p:ph type="sldNum" sz="quarter" idx="2"/>
          </p:nvPr>
        </p:nvSpPr>
        <p:spPr>
          <a:xfrm>
            <a:off x="8428176" y="6404292"/>
            <a:ext cx="258624" cy="269241"/>
          </a:xfrm>
          <a:prstGeom prst="rect">
            <a:avLst/>
          </a:prstGeom>
        </p:spPr>
        <p:txBody>
          <a:bodyPr anchor="ctr"/>
          <a:lstStyle>
            <a:lvl1pPr defTabSz="457200">
              <a:defRPr sz="1200">
                <a:solidFill>
                  <a:srgbClr val="898989"/>
                </a:solidFill>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354"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355"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56" name="Slide Number"/>
          <p:cNvSpPr txBox="1">
            <a:spLocks noGrp="1"/>
          </p:cNvSpPr>
          <p:nvPr>
            <p:ph type="sldNum" sz="quarter" idx="2"/>
          </p:nvPr>
        </p:nvSpPr>
        <p:spPr>
          <a:xfrm>
            <a:off x="8428176" y="6404292"/>
            <a:ext cx="258624" cy="269241"/>
          </a:xfrm>
          <a:prstGeom prst="rect">
            <a:avLst/>
          </a:prstGeom>
        </p:spPr>
        <p:txBody>
          <a:bodyPr anchor="ctr"/>
          <a:lstStyle>
            <a:lvl1pPr defTabSz="457200">
              <a:defRPr sz="1200">
                <a:solidFill>
                  <a:srgbClr val="898989"/>
                </a:solidFill>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363"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364"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65" name="Slide Number"/>
          <p:cNvSpPr txBox="1">
            <a:spLocks noGrp="1"/>
          </p:cNvSpPr>
          <p:nvPr>
            <p:ph type="sldNum" sz="quarter" idx="2"/>
          </p:nvPr>
        </p:nvSpPr>
        <p:spPr>
          <a:xfrm>
            <a:off x="8428176" y="6404292"/>
            <a:ext cx="258624" cy="269241"/>
          </a:xfrm>
          <a:prstGeom prst="rect">
            <a:avLst/>
          </a:prstGeom>
        </p:spPr>
        <p:txBody>
          <a:bodyPr anchor="ctr"/>
          <a:lstStyle>
            <a:lvl1pPr defTabSz="457200">
              <a:defRPr sz="1200">
                <a:solidFill>
                  <a:srgbClr val="898989"/>
                </a:solidFill>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372"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373"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74" name="Slide Number"/>
          <p:cNvSpPr txBox="1">
            <a:spLocks noGrp="1"/>
          </p:cNvSpPr>
          <p:nvPr>
            <p:ph type="sldNum" sz="quarter" idx="2"/>
          </p:nvPr>
        </p:nvSpPr>
        <p:spPr>
          <a:xfrm>
            <a:off x="8428176" y="6404292"/>
            <a:ext cx="258624" cy="269241"/>
          </a:xfrm>
          <a:prstGeom prst="rect">
            <a:avLst/>
          </a:prstGeom>
        </p:spPr>
        <p:txBody>
          <a:bodyPr anchor="ctr"/>
          <a:lstStyle>
            <a:lvl1pPr defTabSz="457200">
              <a:defRPr sz="1200">
                <a:solidFill>
                  <a:srgbClr val="898989"/>
                </a:solidFill>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41"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42"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xfrm>
            <a:off x="8428176" y="6404292"/>
            <a:ext cx="258624" cy="269241"/>
          </a:xfrm>
          <a:prstGeom prst="rect">
            <a:avLst/>
          </a:prstGeom>
        </p:spPr>
        <p:txBody>
          <a:bodyPr anchor="ctr"/>
          <a:lstStyle>
            <a:lvl1pPr defTabSz="457200">
              <a:defRPr sz="1200">
                <a:solidFill>
                  <a:srgbClr val="898989"/>
                </a:solidFill>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381"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382"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83" name="Slide Number"/>
          <p:cNvSpPr txBox="1">
            <a:spLocks noGrp="1"/>
          </p:cNvSpPr>
          <p:nvPr>
            <p:ph type="sldNum" sz="quarter" idx="2"/>
          </p:nvPr>
        </p:nvSpPr>
        <p:spPr>
          <a:xfrm>
            <a:off x="8428176" y="6404292"/>
            <a:ext cx="258624" cy="269241"/>
          </a:xfrm>
          <a:prstGeom prst="rect">
            <a:avLst/>
          </a:prstGeom>
        </p:spPr>
        <p:txBody>
          <a:bodyPr anchor="ctr"/>
          <a:lstStyle>
            <a:lvl1pPr defTabSz="457200">
              <a:defRPr sz="1200">
                <a:solidFill>
                  <a:srgbClr val="898989"/>
                </a:solidFill>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390"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391"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92" name="Slide Number"/>
          <p:cNvSpPr txBox="1">
            <a:spLocks noGrp="1"/>
          </p:cNvSpPr>
          <p:nvPr>
            <p:ph type="sldNum" sz="quarter" idx="2"/>
          </p:nvPr>
        </p:nvSpPr>
        <p:spPr>
          <a:xfrm>
            <a:off x="8428176" y="6404292"/>
            <a:ext cx="258624" cy="269241"/>
          </a:xfrm>
          <a:prstGeom prst="rect">
            <a:avLst/>
          </a:prstGeom>
        </p:spPr>
        <p:txBody>
          <a:bodyPr anchor="ctr"/>
          <a:lstStyle>
            <a:lvl1pPr defTabSz="457200">
              <a:defRPr sz="1200">
                <a:solidFill>
                  <a:srgbClr val="898989"/>
                </a:solidFill>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399"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400"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01" name="Slide Number"/>
          <p:cNvSpPr txBox="1">
            <a:spLocks noGrp="1"/>
          </p:cNvSpPr>
          <p:nvPr>
            <p:ph type="sldNum" sz="quarter" idx="2"/>
          </p:nvPr>
        </p:nvSpPr>
        <p:spPr>
          <a:xfrm>
            <a:off x="8428176" y="6404292"/>
            <a:ext cx="258624" cy="269241"/>
          </a:xfrm>
          <a:prstGeom prst="rect">
            <a:avLst/>
          </a:prstGeom>
        </p:spPr>
        <p:txBody>
          <a:bodyPr anchor="ctr"/>
          <a:lstStyle>
            <a:lvl1pPr defTabSz="457200">
              <a:defRPr sz="1200">
                <a:solidFill>
                  <a:srgbClr val="898989"/>
                </a:solidFill>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408"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409"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10" name="Slide Number"/>
          <p:cNvSpPr txBox="1">
            <a:spLocks noGrp="1"/>
          </p:cNvSpPr>
          <p:nvPr>
            <p:ph type="sldNum" sz="quarter" idx="2"/>
          </p:nvPr>
        </p:nvSpPr>
        <p:spPr>
          <a:xfrm>
            <a:off x="8428176" y="6404292"/>
            <a:ext cx="258624" cy="269241"/>
          </a:xfrm>
          <a:prstGeom prst="rect">
            <a:avLst/>
          </a:prstGeom>
        </p:spPr>
        <p:txBody>
          <a:bodyPr anchor="ctr"/>
          <a:lstStyle>
            <a:lvl1pPr defTabSz="457200">
              <a:defRPr sz="1200">
                <a:solidFill>
                  <a:srgbClr val="898989"/>
                </a:solidFill>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417" name="image.png" descr="image.png"/>
          <p:cNvPicPr>
            <a:picLocks noChangeAspect="1"/>
          </p:cNvPicPr>
          <p:nvPr/>
        </p:nvPicPr>
        <p:blipFill>
          <a:blip r:embed="rId2">
            <a:extLst/>
          </a:blip>
          <a:stretch>
            <a:fillRect/>
          </a:stretch>
        </p:blipFill>
        <p:spPr>
          <a:xfrm>
            <a:off x="990600" y="912812"/>
            <a:ext cx="4103688" cy="1373188"/>
          </a:xfrm>
          <a:prstGeom prst="rect">
            <a:avLst/>
          </a:prstGeom>
          <a:ln w="12700">
            <a:miter lim="400000"/>
          </a:ln>
        </p:spPr>
      </p:pic>
      <p:sp>
        <p:nvSpPr>
          <p:cNvPr id="418" name="Title Text"/>
          <p:cNvSpPr txBox="1">
            <a:spLocks noGrp="1"/>
          </p:cNvSpPr>
          <p:nvPr>
            <p:ph type="title"/>
          </p:nvPr>
        </p:nvSpPr>
        <p:spPr>
          <a:prstGeom prst="rect">
            <a:avLst/>
          </a:prstGeom>
        </p:spPr>
        <p:txBody>
          <a:bodyPr/>
          <a:lstStyle/>
          <a:p>
            <a:r>
              <a:t>Title Text</a:t>
            </a:r>
          </a:p>
        </p:txBody>
      </p:sp>
      <p:sp>
        <p:nvSpPr>
          <p:cNvPr id="41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2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427" name="image.png" descr="image.png"/>
          <p:cNvPicPr>
            <a:picLocks noChangeAspect="1"/>
          </p:cNvPicPr>
          <p:nvPr/>
        </p:nvPicPr>
        <p:blipFill>
          <a:blip r:embed="rId2">
            <a:extLst/>
          </a:blip>
          <a:stretch>
            <a:fillRect/>
          </a:stretch>
        </p:blipFill>
        <p:spPr>
          <a:xfrm>
            <a:off x="990600" y="912812"/>
            <a:ext cx="4103688" cy="1373188"/>
          </a:xfrm>
          <a:prstGeom prst="rect">
            <a:avLst/>
          </a:prstGeom>
          <a:ln w="12700">
            <a:miter lim="400000"/>
          </a:ln>
        </p:spPr>
      </p:pic>
      <p:sp>
        <p:nvSpPr>
          <p:cNvPr id="428" name="Title Text"/>
          <p:cNvSpPr txBox="1">
            <a:spLocks noGrp="1"/>
          </p:cNvSpPr>
          <p:nvPr>
            <p:ph type="title"/>
          </p:nvPr>
        </p:nvSpPr>
        <p:spPr>
          <a:prstGeom prst="rect">
            <a:avLst/>
          </a:prstGeom>
        </p:spPr>
        <p:txBody>
          <a:bodyPr/>
          <a:lstStyle/>
          <a:p>
            <a:r>
              <a:t>Title Text</a:t>
            </a:r>
          </a:p>
        </p:txBody>
      </p:sp>
      <p:sp>
        <p:nvSpPr>
          <p:cNvPr id="42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3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eaLnBrk="0" hangingPunct="0">
              <a:defRPr smtClean="0"/>
            </a:lvl1pPr>
          </a:lstStyle>
          <a:p>
            <a:pPr>
              <a:defRPr/>
            </a:pPr>
            <a:fld id="{3948AE66-6CAD-B04A-A778-DAC9B2E1E313}" type="datetimeFigureOut">
              <a:rPr lang="en-US"/>
              <a:pPr>
                <a:defRPr/>
              </a:pPr>
              <a:t>5/15/2020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eaLnBrk="0" hangingPunct="0">
              <a:defRPr smtClean="0"/>
            </a:lvl1pPr>
          </a:lstStyle>
          <a:p>
            <a:pPr>
              <a:defRPr/>
            </a:pPr>
            <a:endParaRPr lang="en-US" dirty="0"/>
          </a:p>
        </p:txBody>
      </p:sp>
      <p:sp>
        <p:nvSpPr>
          <p:cNvPr id="6" name="Slide Number Placeholder 5"/>
          <p:cNvSpPr>
            <a:spLocks noGrp="1"/>
          </p:cNvSpPr>
          <p:nvPr>
            <p:ph type="sldNum" sz="quarter" idx="12"/>
          </p:nvPr>
        </p:nvSpPr>
        <p:spPr/>
        <p:txBody>
          <a:bodyPr/>
          <a:lstStyle>
            <a:lvl1pPr defTabSz="914400" eaLnBrk="0" hangingPunct="0">
              <a:defRPr smtClean="0"/>
            </a:lvl1pPr>
          </a:lstStyle>
          <a:p>
            <a:pPr>
              <a:defRPr/>
            </a:pPr>
            <a:fld id="{50C070F9-6B5E-D848-A005-A63DF7D1ACBF}" type="slidenum">
              <a:rPr lang="en-US"/>
              <a:pPr>
                <a:defRPr/>
              </a:pPr>
              <a:t>‹#›</a:t>
            </a:fld>
            <a:endParaRPr lang="en-US" dirty="0"/>
          </a:p>
        </p:txBody>
      </p:sp>
    </p:spTree>
    <p:extLst>
      <p:ext uri="{BB962C8B-B14F-4D97-AF65-F5344CB8AC3E}">
        <p14:creationId xmlns:p14="http://schemas.microsoft.com/office/powerpoint/2010/main" val="5259990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defTabSz="914400" eaLnBrk="0" hangingPunct="0">
              <a:defRPr smtClean="0"/>
            </a:lvl1pPr>
          </a:lstStyle>
          <a:p>
            <a:pPr>
              <a:defRPr/>
            </a:pPr>
            <a:fld id="{20057A3B-4A9A-474A-8870-743E9E96DC5C}" type="datetimeFigureOut">
              <a:rPr lang="en-US"/>
              <a:pPr>
                <a:defRPr/>
              </a:pPr>
              <a:t>5/15/2020</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defTabSz="914400" eaLnBrk="0" hangingPunct="0">
              <a:defRPr smtClean="0"/>
            </a:lvl1pPr>
          </a:lstStyle>
          <a:p>
            <a:pPr>
              <a:defRPr/>
            </a:pPr>
            <a:endParaRPr lang="en-US" dirty="0"/>
          </a:p>
        </p:txBody>
      </p:sp>
      <p:sp>
        <p:nvSpPr>
          <p:cNvPr id="4" name="Slide Number Placeholder 5"/>
          <p:cNvSpPr>
            <a:spLocks noGrp="1"/>
          </p:cNvSpPr>
          <p:nvPr>
            <p:ph type="sldNum" sz="quarter" idx="12"/>
          </p:nvPr>
        </p:nvSpPr>
        <p:spPr/>
        <p:txBody>
          <a:bodyPr/>
          <a:lstStyle>
            <a:lvl1pPr defTabSz="914400" eaLnBrk="0" hangingPunct="0">
              <a:defRPr smtClean="0"/>
            </a:lvl1pPr>
          </a:lstStyle>
          <a:p>
            <a:pPr>
              <a:defRPr/>
            </a:pPr>
            <a:fld id="{70D60151-CE56-2341-97E5-BD696CAD743B}" type="slidenum">
              <a:rPr lang="en-US"/>
              <a:pPr>
                <a:defRPr/>
              </a:pPr>
              <a:t>‹#›</a:t>
            </a:fld>
            <a:endParaRPr lang="en-US" dirty="0"/>
          </a:p>
        </p:txBody>
      </p:sp>
    </p:spTree>
    <p:extLst>
      <p:ext uri="{BB962C8B-B14F-4D97-AF65-F5344CB8AC3E}">
        <p14:creationId xmlns:p14="http://schemas.microsoft.com/office/powerpoint/2010/main" val="5724378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E6758E2-D4D2-F545-8045-57106CF72844}" type="datetimeFigureOut">
              <a:rPr lang="en-US" smtClean="0"/>
              <a:t>5/15/2020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B655CA5-5CBA-DF4F-B1B0-7A8AA507C16C}" type="slidenum">
              <a:rPr lang="en-US" smtClean="0"/>
              <a:t>‹#›</a:t>
            </a:fld>
            <a:endParaRPr lang="en-US" dirty="0"/>
          </a:p>
        </p:txBody>
      </p:sp>
    </p:spTree>
    <p:extLst>
      <p:ext uri="{BB962C8B-B14F-4D97-AF65-F5344CB8AC3E}">
        <p14:creationId xmlns:p14="http://schemas.microsoft.com/office/powerpoint/2010/main" val="10419887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defTabSz="914400" eaLnBrk="0" hangingPunct="0">
              <a:defRPr/>
            </a:lvl1pPr>
          </a:lstStyle>
          <a:p>
            <a:pPr>
              <a:defRPr/>
            </a:pPr>
            <a:fld id="{17AF913D-F6F4-474B-B33E-A0D1A14842DD}" type="datetimeFigureOut">
              <a:rPr lang="en-US"/>
              <a:pPr>
                <a:defRPr/>
              </a:pPr>
              <a:t>5/15/2020</a:t>
            </a:fld>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defTabSz="914400" eaLnBrk="0" hangingPunct="0">
              <a:defRPr/>
            </a:lvl1pPr>
          </a:lstStyle>
          <a:p>
            <a:pPr>
              <a:defRPr/>
            </a:pPr>
            <a:endParaRPr lang="en-US" dirty="0"/>
          </a:p>
        </p:txBody>
      </p:sp>
      <p:sp>
        <p:nvSpPr>
          <p:cNvPr id="5" name="Slide Number Placeholder 5"/>
          <p:cNvSpPr>
            <a:spLocks noGrp="1"/>
          </p:cNvSpPr>
          <p:nvPr>
            <p:ph type="sldNum" sz="quarter" idx="12"/>
          </p:nvPr>
        </p:nvSpPr>
        <p:spPr/>
        <p:txBody>
          <a:bodyPr/>
          <a:lstStyle>
            <a:lvl1pPr defTabSz="914400" eaLnBrk="0" hangingPunct="0">
              <a:defRPr/>
            </a:lvl1pPr>
          </a:lstStyle>
          <a:p>
            <a:pPr>
              <a:defRPr/>
            </a:pPr>
            <a:fld id="{1C67E403-C556-B149-B2D1-5CE94ACD245A}" type="slidenum">
              <a:rPr lang="en-US"/>
              <a:pPr>
                <a:defRPr/>
              </a:pPr>
              <a:t>‹#›</a:t>
            </a:fld>
            <a:endParaRPr lang="en-US" dirty="0"/>
          </a:p>
        </p:txBody>
      </p:sp>
    </p:spTree>
    <p:extLst>
      <p:ext uri="{BB962C8B-B14F-4D97-AF65-F5344CB8AC3E}">
        <p14:creationId xmlns:p14="http://schemas.microsoft.com/office/powerpoint/2010/main" val="1168277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50" name="image.png" descr="image.png"/>
          <p:cNvPicPr>
            <a:picLocks noChangeAspect="1"/>
          </p:cNvPicPr>
          <p:nvPr/>
        </p:nvPicPr>
        <p:blipFill>
          <a:blip r:embed="rId2">
            <a:extLst/>
          </a:blip>
          <a:stretch>
            <a:fillRect/>
          </a:stretch>
        </p:blipFill>
        <p:spPr>
          <a:xfrm>
            <a:off x="152400" y="6096000"/>
            <a:ext cx="1824038" cy="609600"/>
          </a:xfrm>
          <a:prstGeom prst="rect">
            <a:avLst/>
          </a:prstGeom>
          <a:ln w="12700">
            <a:miter lim="400000"/>
          </a:ln>
        </p:spPr>
      </p:pic>
      <p:sp>
        <p:nvSpPr>
          <p:cNvPr id="51" name="Title Text"/>
          <p:cNvSpPr txBox="1">
            <a:spLocks noGrp="1"/>
          </p:cNvSpPr>
          <p:nvPr>
            <p:ph type="title"/>
          </p:nvPr>
        </p:nvSpPr>
        <p:spPr>
          <a:prstGeom prst="rect">
            <a:avLst/>
          </a:prstGeom>
        </p:spPr>
        <p:txBody>
          <a:bodyPr/>
          <a:lstStyle/>
          <a:p>
            <a:r>
              <a:t>Title Text</a:t>
            </a:r>
          </a:p>
        </p:txBody>
      </p:sp>
      <p:sp>
        <p:nvSpPr>
          <p:cNvPr id="5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FA0D7D9-AF04-1E46-A32C-B0D12C2A8F31}" type="datetimeFigureOut">
              <a:rPr lang="en-US" smtClean="0"/>
              <a:t>5/15/2020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76462" y="6245225"/>
            <a:ext cx="310339" cy="307777"/>
          </a:xfrm>
        </p:spPr>
        <p:txBody>
          <a:bodyPr/>
          <a:lstStyle/>
          <a:p>
            <a:fld id="{98408F92-8A75-6B45-85EA-2C90BCCB2781}" type="slidenum">
              <a:rPr lang="en-US" smtClean="0"/>
              <a:t>‹#›</a:t>
            </a:fld>
            <a:endParaRPr lang="en-US" dirty="0"/>
          </a:p>
        </p:txBody>
      </p:sp>
    </p:spTree>
    <p:extLst>
      <p:ext uri="{BB962C8B-B14F-4D97-AF65-F5344CB8AC3E}">
        <p14:creationId xmlns:p14="http://schemas.microsoft.com/office/powerpoint/2010/main" val="14503712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smtClean="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402431FD-5C5D-4A94-A3CC-5A95BA50467F}" type="datetime1">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D380D1B-106A-49C2-B74B-46FB902E9560}"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006702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smtClean="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1A3A4B58-44D9-4F50-BAAF-6CF633FC4F64}" type="datetime1">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282F2DA-9BCD-492C-A516-6517B0D19AD0}"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10268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smtClean="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F100C426-CA5E-4E21-8114-C69CFDEEE557}" type="datetime1">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C581493-8EDD-4D96-9750-33F92770B5DD}"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877633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smtClean="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27B7A634-2609-42D7-901E-50C59E90678C}" type="datetime1">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F863644-551F-4DA8-A44A-3A01BA636A59}"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270631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eaLnBrk="0" fontAlgn="base" hangingPunct="0">
              <a:spcBef>
                <a:spcPct val="0"/>
              </a:spcBef>
              <a:spcAft>
                <a:spcPct val="0"/>
              </a:spcAft>
              <a:defRPr smtClean="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2894028-5599-4D19-8EE2-73BA64CC7CCC}" type="datetime1">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83D5191-F246-45ED-B35D-D9C62E182BC9}"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09078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914400" eaLnBrk="0" fontAlgn="base" hangingPunct="0">
              <a:spcBef>
                <a:spcPct val="0"/>
              </a:spcBef>
              <a:spcAft>
                <a:spcPct val="0"/>
              </a:spcAft>
              <a:defRPr smtClean="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37EB606C-2E43-4923-83A6-CCC3D66F2B4F}" type="datetime1">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610545A-FEB3-4485-89F2-5988F0D9DFD9}"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826789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0" fontAlgn="base" hangingPunct="0">
              <a:spcBef>
                <a:spcPct val="0"/>
              </a:spcBef>
              <a:spcAft>
                <a:spcPct val="0"/>
              </a:spcAft>
              <a:defRPr smtClean="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8E93E7B-B291-478E-8AA9-6F665CF95872}" type="datetime1">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CE889E2-C4B5-406C-AF89-CE79F0EC25A2}"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96969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smtClean="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61206567-7017-4F73-8006-53B85763375C}" type="datetime1">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89440D72-B1C0-4A9A-B246-EA06C658F74B}"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12754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smtClean="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989CDE65-A31B-4642-AD50-F9DADFD4506B}" type="datetime1">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56EAA1C-968D-4271-BEB3-B07FE5CFD075}"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64104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61"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xfrm>
            <a:off x="8428176" y="6404292"/>
            <a:ext cx="258624" cy="269241"/>
          </a:xfrm>
          <a:prstGeom prst="rect">
            <a:avLst/>
          </a:prstGeom>
        </p:spPr>
        <p:txBody>
          <a:bodyPr anchor="ctr"/>
          <a:lstStyle>
            <a:lvl1pPr defTabSz="457200">
              <a:defRPr sz="1200">
                <a:solidFill>
                  <a:srgbClr val="898989"/>
                </a:solidFill>
                <a:latin typeface="+mj-lt"/>
                <a:ea typeface="+mj-ea"/>
                <a:cs typeface="+mj-cs"/>
                <a:sym typeface="Calibri"/>
              </a:defRPr>
            </a:lvl1pPr>
          </a:lstStyle>
          <a:p>
            <a:fld id="{86CB4B4D-7CA3-9044-876B-883B54F8677D}" type="slidenum">
              <a:t>‹#›</a:t>
            </a:fld>
            <a:endParaRPr dirty="0"/>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smtClean="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AA1C871D-EA8C-4D33-91AC-00FBAC45F4E5}" type="datetime1">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F84F76C-9710-4C0F-BCCB-3B46D4E65E1D}"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40986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smtClean="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04A18288-B544-4B5A-9860-9EB6CD64D7C4}" type="datetime1">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4075297-6E0D-4C6B-B3DB-7F46C13EFA5D}"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8418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smtClean="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3A619B3A-060E-4877-9D54-0352F65ABAEE}" type="datetime1">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2B3572B-2263-4800-ABA4-42D3C22CE29F}"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499111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smtClean="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4D28471D-A6F1-414E-9492-062B99B38F59}" type="datetime1">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7B3F0FB-242C-406B-A9B2-AD0E33CF79B8}"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28880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smtClean="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18A3F384-C055-4D3F-A327-97BBA692EEC8}" type="datetime1">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DF9BDB7-2CCC-4D5B-A83B-BE7F727DC4FE}"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965396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smtClean="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0C452580-CB7B-44A4-9889-DE1350153C1E}" type="datetime1">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69BB21B-CB97-4C81-8B4B-866FF8F19752}"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10780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eaLnBrk="0" fontAlgn="base" hangingPunct="0">
              <a:spcBef>
                <a:spcPct val="0"/>
              </a:spcBef>
              <a:spcAft>
                <a:spcPct val="0"/>
              </a:spcAft>
              <a:defRPr smtClean="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42541C19-BB80-4687-99C1-B49BAF7AAF69}" type="datetime1">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EAEFE51-5DF0-4CAB-9AFA-AC22E617940A}"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6864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914400" eaLnBrk="0" fontAlgn="base" hangingPunct="0">
              <a:spcBef>
                <a:spcPct val="0"/>
              </a:spcBef>
              <a:spcAft>
                <a:spcPct val="0"/>
              </a:spcAft>
              <a:defRPr smtClean="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216939CE-FC4F-4778-863F-07C1BAFDFAD7}" type="datetime1">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92CE522A-B535-4FE5-AFE9-7F93981FE615}"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604824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0" fontAlgn="base" hangingPunct="0">
              <a:spcBef>
                <a:spcPct val="0"/>
              </a:spcBef>
              <a:spcAft>
                <a:spcPct val="0"/>
              </a:spcAft>
              <a:defRPr smtClean="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4A12D95A-CDED-4430-BDE3-828E3DC0C543}" type="datetime1">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27F7E22-6586-4B25-81ED-3803BF8AC981}"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38746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smtClean="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3029A394-0943-457E-BAF1-3202FED10A1C}" type="datetime1">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7F5C31B-1AE7-4D4C-B9C7-A87D1B9DBE06}"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3872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69" name="image.png" descr="image.png"/>
          <p:cNvPicPr>
            <a:picLocks noChangeAspect="1"/>
          </p:cNvPicPr>
          <p:nvPr/>
        </p:nvPicPr>
        <p:blipFill>
          <a:blip r:embed="rId2">
            <a:extLst/>
          </a:blip>
          <a:stretch>
            <a:fillRect/>
          </a:stretch>
        </p:blipFill>
        <p:spPr>
          <a:xfrm>
            <a:off x="152400" y="6096000"/>
            <a:ext cx="1824038" cy="609600"/>
          </a:xfrm>
          <a:prstGeom prst="rect">
            <a:avLst/>
          </a:prstGeom>
          <a:ln w="12700">
            <a:miter lim="400000"/>
          </a:ln>
        </p:spPr>
      </p:pic>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smtClean="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F3D8F0A5-80AB-4ABC-8A47-37DAEF6B0212}" type="datetime1">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D4DED74-EAE0-4889-9F68-83F524C6C0E9}"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458742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smtClean="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D00B2809-0273-40E9-AF1F-F8213FEF7A81}" type="datetime1">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5C8427B-E84B-48DF-B363-9E50076EEFF8}"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358928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smtClean="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C399668A-05AD-4F99-98B4-80CC7D372143}" type="datetime1">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C0A4654-BC6F-4368-959C-FE39EBD5B88A}"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530655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smtClean="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E9381467-D817-445B-9A4C-F3E8B0EFE83D}" type="datetime1">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D4D01C98-F6B5-425C-87ED-5A6F470496EE}"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174866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smtClean="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712A980E-1502-4D5B-91CC-6EA6C506EE0C}" type="datetime1">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EDD1E1B-35B1-47F9-BB66-9E22E47A2C03}"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042724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smtClean="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5C772AF4-2516-4913-A6E8-A9C50C3FBF0E}" type="datetime1">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AE63655-0C73-4B2C-8B45-35C3B042555E}"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009102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smtClean="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148EBD3B-C4DE-465A-A13E-555125938AE6}" type="datetime1">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CB806D0-E1D7-422D-A617-D70F1338042B}"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37881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eaLnBrk="0" fontAlgn="base" hangingPunct="0">
              <a:spcBef>
                <a:spcPct val="0"/>
              </a:spcBef>
              <a:spcAft>
                <a:spcPct val="0"/>
              </a:spcAft>
              <a:defRPr smtClean="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10172AA4-7353-44C6-ADFD-DDF78C5643CA}" type="datetime1">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F81042B-8C82-4604-9DC1-6528AFB877F0}"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12836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914400" eaLnBrk="0" fontAlgn="base" hangingPunct="0">
              <a:spcBef>
                <a:spcPct val="0"/>
              </a:spcBef>
              <a:spcAft>
                <a:spcPct val="0"/>
              </a:spcAft>
              <a:defRPr smtClean="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22C0328E-962B-4456-B92A-EF136C0153AA}" type="datetime1">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E92DF1D-B43E-49A8-BF3C-22FC400107F9}"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96022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0" fontAlgn="base" hangingPunct="0">
              <a:spcBef>
                <a:spcPct val="0"/>
              </a:spcBef>
              <a:spcAft>
                <a:spcPct val="0"/>
              </a:spcAft>
              <a:defRPr smtClean="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F9938C90-B168-43B1-9652-2A5ABD46FB33}" type="datetime1">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F0C08B62-DAA1-4BE3-988C-BAB2E8526A9A}"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94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85" name="image.png" descr="image.png"/>
          <p:cNvPicPr>
            <a:picLocks noChangeAspect="1"/>
          </p:cNvPicPr>
          <p:nvPr/>
        </p:nvPicPr>
        <p:blipFill>
          <a:blip r:embed="rId2">
            <a:extLst/>
          </a:blip>
          <a:stretch>
            <a:fillRect/>
          </a:stretch>
        </p:blipFill>
        <p:spPr>
          <a:xfrm>
            <a:off x="990600" y="912812"/>
            <a:ext cx="4103688" cy="1373188"/>
          </a:xfrm>
          <a:prstGeom prst="rect">
            <a:avLst/>
          </a:prstGeom>
          <a:ln w="12700">
            <a:miter lim="400000"/>
          </a:ln>
        </p:spPr>
      </p:pic>
      <p:sp>
        <p:nvSpPr>
          <p:cNvPr id="86" name="Title Text"/>
          <p:cNvSpPr txBox="1">
            <a:spLocks noGrp="1"/>
          </p:cNvSpPr>
          <p:nvPr>
            <p:ph type="title"/>
          </p:nvPr>
        </p:nvSpPr>
        <p:spPr>
          <a:prstGeom prst="rect">
            <a:avLst/>
          </a:prstGeom>
        </p:spPr>
        <p:txBody>
          <a:bodyPr/>
          <a:lstStyle/>
          <a:p>
            <a:r>
              <a:t>Title Text</a:t>
            </a:r>
          </a:p>
        </p:txBody>
      </p:sp>
      <p:sp>
        <p:nvSpPr>
          <p:cNvPr id="8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smtClean="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703D6C63-E9F7-458A-86BA-0F76C88FE276}" type="datetime1">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E56B815-E45A-4876-960F-8C5AD21CC360}"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10301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smtClean="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C4BED1EB-E03A-45F7-A788-E57CF7605CF5}" type="datetime1">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E5D3F95-9EB9-454F-BFC3-299E0093B043}"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924319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smtClean="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297F2D14-CBCC-4E89-A96A-D74124116814}" type="datetime1">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F12C88D-CA5B-4788-BE24-7F27EAED00DA}"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876222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smtClean="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E13ADDF7-484D-4A82-905E-650FC823CF24}" type="datetime1">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F46A4F3-77D3-43C1-ABD5-BF06892A53C9}"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79490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2" name="Title Text"/>
          <p:cNvSpPr txBox="1">
            <a:spLocks noGrp="1"/>
          </p:cNvSpPr>
          <p:nvPr>
            <p:ph type="title"/>
          </p:nvPr>
        </p:nvSpPr>
        <p:spPr>
          <a:prstGeom prst="rect">
            <a:avLst/>
          </a:prstGeom>
        </p:spPr>
        <p:txBody>
          <a:bodyPr/>
          <a:lstStyle/>
          <a:p>
            <a:r>
              <a:t>Title Text</a:t>
            </a:r>
          </a:p>
        </p:txBody>
      </p:sp>
      <p:sp>
        <p:nvSpPr>
          <p:cNvPr id="1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a:ln/>
        </p:spPr>
        <p:txBody>
          <a:bodyPr/>
          <a:lstStyle>
            <a:lvl1pPr>
              <a:defRPr/>
            </a:lvl1pPr>
          </a:lstStyle>
          <a:p>
            <a:pPr marL="0" marR="0" lvl="0" indent="0" algn="r" defTabSz="914400" rtl="0" eaLnBrk="1" fontAlgn="base" latinLnBrk="0" hangingPunct="0">
              <a:lnSpc>
                <a:spcPct val="100000"/>
              </a:lnSpc>
              <a:spcBef>
                <a:spcPct val="0"/>
              </a:spcBef>
              <a:spcAft>
                <a:spcPct val="0"/>
              </a:spcAft>
              <a:buClrTx/>
              <a:buSzTx/>
              <a:buFontTx/>
              <a:buNone/>
              <a:tabLst/>
              <a:defRPr/>
            </a:pPr>
            <a:fld id="{0FB95E00-B112-4547-A2F0-C7342CCDBFF0}"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61838113"/>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cSld name="1_Default">
    <p:spTree>
      <p:nvGrpSpPr>
        <p:cNvPr id="1" name=""/>
        <p:cNvGrpSpPr/>
        <p:nvPr/>
      </p:nvGrpSpPr>
      <p:grpSpPr>
        <a:xfrm>
          <a:off x="0" y="0"/>
          <a:ext cx="0" cy="0"/>
          <a:chOff x="0" y="0"/>
          <a:chExt cx="0" cy="0"/>
        </a:xfrm>
      </p:grpSpPr>
      <p:pic>
        <p:nvPicPr>
          <p:cNvPr id="4" name="image.png" descr="ima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096000"/>
            <a:ext cx="1824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2" name="Title Text"/>
          <p:cNvSpPr txBox="1">
            <a:spLocks noGrp="1"/>
          </p:cNvSpPr>
          <p:nvPr>
            <p:ph type="title"/>
          </p:nvPr>
        </p:nvSpPr>
        <p:spPr>
          <a:prstGeom prst="rect">
            <a:avLst/>
          </a:prstGeom>
        </p:spPr>
        <p:txBody>
          <a:bodyPr/>
          <a:lstStyle/>
          <a:p>
            <a:r>
              <a:t>Title Text</a:t>
            </a:r>
          </a:p>
        </p:txBody>
      </p:sp>
      <p:sp>
        <p:nvSpPr>
          <p:cNvPr id="2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10"/>
          </p:nvPr>
        </p:nvSpPr>
        <p:spPr/>
        <p:txBody>
          <a:bodyPr/>
          <a:lstStyle>
            <a:lvl1pPr>
              <a:defRPr smtClean="0"/>
            </a:lvl1pPr>
          </a:lstStyle>
          <a:p>
            <a:pPr marL="0" marR="0" lvl="0" indent="0" algn="r" defTabSz="914400" rtl="0" eaLnBrk="1" fontAlgn="base" latinLnBrk="0" hangingPunct="0">
              <a:lnSpc>
                <a:spcPct val="100000"/>
              </a:lnSpc>
              <a:spcBef>
                <a:spcPct val="0"/>
              </a:spcBef>
              <a:spcAft>
                <a:spcPct val="0"/>
              </a:spcAft>
              <a:buClrTx/>
              <a:buSzTx/>
              <a:buFontTx/>
              <a:buNone/>
              <a:tabLst/>
              <a:defRPr/>
            </a:pPr>
            <a:fld id="{7AC83103-4F0E-43DB-84B3-3BA1B896F493}"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59612605"/>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x">
  <p:cSld name="2_Default">
    <p:spTree>
      <p:nvGrpSpPr>
        <p:cNvPr id="1" name=""/>
        <p:cNvGrpSpPr/>
        <p:nvPr/>
      </p:nvGrpSpPr>
      <p:grpSpPr>
        <a:xfrm>
          <a:off x="0" y="0"/>
          <a:ext cx="0" cy="0"/>
          <a:chOff x="0" y="0"/>
          <a:chExt cx="0" cy="0"/>
        </a:xfrm>
      </p:grpSpPr>
      <p:pic>
        <p:nvPicPr>
          <p:cNvPr id="4" name="image.png" descr="ima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096000"/>
            <a:ext cx="1824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2" name="Title Text"/>
          <p:cNvSpPr txBox="1">
            <a:spLocks noGrp="1"/>
          </p:cNvSpPr>
          <p:nvPr>
            <p:ph type="title"/>
          </p:nvPr>
        </p:nvSpPr>
        <p:spPr>
          <a:prstGeom prst="rect">
            <a:avLst/>
          </a:prstGeom>
        </p:spPr>
        <p:txBody>
          <a:bodyPr/>
          <a:lstStyle/>
          <a:p>
            <a:r>
              <a:t>Title Text</a:t>
            </a:r>
          </a:p>
        </p:txBody>
      </p:sp>
      <p:sp>
        <p:nvSpPr>
          <p:cNvPr id="3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10"/>
          </p:nvPr>
        </p:nvSpPr>
        <p:spPr/>
        <p:txBody>
          <a:bodyPr/>
          <a:lstStyle>
            <a:lvl1pPr>
              <a:defRPr smtClean="0"/>
            </a:lvl1pPr>
          </a:lstStyle>
          <a:p>
            <a:pPr marL="0" marR="0" lvl="0" indent="0" algn="r" defTabSz="914400" rtl="0" eaLnBrk="1" fontAlgn="base" latinLnBrk="0" hangingPunct="0">
              <a:lnSpc>
                <a:spcPct val="100000"/>
              </a:lnSpc>
              <a:spcBef>
                <a:spcPct val="0"/>
              </a:spcBef>
              <a:spcAft>
                <a:spcPct val="0"/>
              </a:spcAft>
              <a:buClrTx/>
              <a:buSzTx/>
              <a:buFontTx/>
              <a:buNone/>
              <a:tabLst/>
              <a:defRPr/>
            </a:pPr>
            <a:fld id="{742F15BD-D285-49E0-8347-1A1B05DD5B7F}"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96121898"/>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
  <p:cSld name="3_Default">
    <p:spTree>
      <p:nvGrpSpPr>
        <p:cNvPr id="1" name=""/>
        <p:cNvGrpSpPr/>
        <p:nvPr/>
      </p:nvGrpSpPr>
      <p:grpSpPr>
        <a:xfrm>
          <a:off x="0" y="0"/>
          <a:ext cx="0" cy="0"/>
          <a:chOff x="0" y="0"/>
          <a:chExt cx="0" cy="0"/>
        </a:xfrm>
      </p:grpSpPr>
      <p:sp>
        <p:nvSpPr>
          <p:cNvPr id="41"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42"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a:xfrm>
            <a:off x="8428038" y="6403975"/>
            <a:ext cx="258762" cy="269875"/>
          </a:xfrm>
        </p:spPr>
        <p:txBody>
          <a:bodyPr anchor="ctr"/>
          <a:lstStyle>
            <a:lvl1pPr defTabSz="457200">
              <a:defRPr sz="1200" smtClean="0">
                <a:solidFill>
                  <a:srgbClr val="898989"/>
                </a:solidFill>
                <a:latin typeface="Calibri" panose="020F0502020204030204" pitchFamily="34" charset="0"/>
                <a:cs typeface="Calibri" panose="020F0502020204030204" pitchFamily="34" charset="0"/>
                <a:sym typeface="Calibri" panose="020F0502020204030204" pitchFamily="34" charset="0"/>
              </a:defRPr>
            </a:lvl1pPr>
          </a:lstStyle>
          <a:p>
            <a:pPr marL="0" marR="0" lvl="0" indent="0" algn="r" defTabSz="457200" rtl="0" eaLnBrk="1" fontAlgn="base" latinLnBrk="0" hangingPunct="0">
              <a:lnSpc>
                <a:spcPct val="100000"/>
              </a:lnSpc>
              <a:spcBef>
                <a:spcPct val="0"/>
              </a:spcBef>
              <a:spcAft>
                <a:spcPct val="0"/>
              </a:spcAft>
              <a:buClrTx/>
              <a:buSzTx/>
              <a:buFontTx/>
              <a:buNone/>
              <a:tabLst/>
              <a:defRPr/>
            </a:pPr>
            <a:fld id="{780A7228-E269-4226-A619-04CE181BFF32}"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457200" rtl="0" eaLnBrk="1"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176675178"/>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x">
  <p:cSld name="4_Default">
    <p:spTree>
      <p:nvGrpSpPr>
        <p:cNvPr id="1" name=""/>
        <p:cNvGrpSpPr/>
        <p:nvPr/>
      </p:nvGrpSpPr>
      <p:grpSpPr>
        <a:xfrm>
          <a:off x="0" y="0"/>
          <a:ext cx="0" cy="0"/>
          <a:chOff x="0" y="0"/>
          <a:chExt cx="0" cy="0"/>
        </a:xfrm>
      </p:grpSpPr>
      <p:pic>
        <p:nvPicPr>
          <p:cNvPr id="4" name="image.png" descr="ima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096000"/>
            <a:ext cx="1824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1" name="Title Text"/>
          <p:cNvSpPr txBox="1">
            <a:spLocks noGrp="1"/>
          </p:cNvSpPr>
          <p:nvPr>
            <p:ph type="title"/>
          </p:nvPr>
        </p:nvSpPr>
        <p:spPr>
          <a:prstGeom prst="rect">
            <a:avLst/>
          </a:prstGeom>
        </p:spPr>
        <p:txBody>
          <a:bodyPr/>
          <a:lstStyle/>
          <a:p>
            <a:r>
              <a:t>Title Text</a:t>
            </a:r>
          </a:p>
        </p:txBody>
      </p:sp>
      <p:sp>
        <p:nvSpPr>
          <p:cNvPr id="5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10"/>
          </p:nvPr>
        </p:nvSpPr>
        <p:spPr/>
        <p:txBody>
          <a:bodyPr/>
          <a:lstStyle>
            <a:lvl1pPr>
              <a:defRPr smtClean="0"/>
            </a:lvl1pPr>
          </a:lstStyle>
          <a:p>
            <a:pPr marL="0" marR="0" lvl="0" indent="0" algn="r" defTabSz="914400" rtl="0" eaLnBrk="1" fontAlgn="base" latinLnBrk="0" hangingPunct="0">
              <a:lnSpc>
                <a:spcPct val="100000"/>
              </a:lnSpc>
              <a:spcBef>
                <a:spcPct val="0"/>
              </a:spcBef>
              <a:spcAft>
                <a:spcPct val="0"/>
              </a:spcAft>
              <a:buClrTx/>
              <a:buSzTx/>
              <a:buFontTx/>
              <a:buNone/>
              <a:tabLst/>
              <a:defRPr/>
            </a:pPr>
            <a:fld id="{540E9953-C93D-42DF-9AFB-BFE23EB2FDC7}"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465341"/>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x">
  <p:cSld name="5_Default">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61"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a:xfrm>
            <a:off x="8428038" y="6403975"/>
            <a:ext cx="258762" cy="269875"/>
          </a:xfrm>
        </p:spPr>
        <p:txBody>
          <a:bodyPr anchor="ctr"/>
          <a:lstStyle>
            <a:lvl1pPr defTabSz="457200">
              <a:defRPr sz="1200" smtClean="0">
                <a:solidFill>
                  <a:srgbClr val="898989"/>
                </a:solidFill>
                <a:latin typeface="Calibri" panose="020F0502020204030204" pitchFamily="34" charset="0"/>
                <a:cs typeface="Calibri" panose="020F0502020204030204" pitchFamily="34" charset="0"/>
                <a:sym typeface="Calibri" panose="020F0502020204030204" pitchFamily="34" charset="0"/>
              </a:defRPr>
            </a:lvl1pPr>
          </a:lstStyle>
          <a:p>
            <a:pPr marL="0" marR="0" lvl="0" indent="0" algn="r" defTabSz="457200" rtl="0" eaLnBrk="1" fontAlgn="base" latinLnBrk="0" hangingPunct="0">
              <a:lnSpc>
                <a:spcPct val="100000"/>
              </a:lnSpc>
              <a:spcBef>
                <a:spcPct val="0"/>
              </a:spcBef>
              <a:spcAft>
                <a:spcPct val="0"/>
              </a:spcAft>
              <a:buClrTx/>
              <a:buSzTx/>
              <a:buFontTx/>
              <a:buNone/>
              <a:tabLst/>
              <a:defRPr/>
            </a:pPr>
            <a:fld id="{A6F5C008-E28F-4165-BB9E-2633F07A17C0}"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457200" rtl="0" eaLnBrk="1"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50771880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95" name="image.png" descr="image.png"/>
          <p:cNvPicPr>
            <a:picLocks noChangeAspect="1"/>
          </p:cNvPicPr>
          <p:nvPr/>
        </p:nvPicPr>
        <p:blipFill>
          <a:blip r:embed="rId2">
            <a:extLst/>
          </a:blip>
          <a:stretch>
            <a:fillRect/>
          </a:stretch>
        </p:blipFill>
        <p:spPr>
          <a:xfrm>
            <a:off x="990600" y="912812"/>
            <a:ext cx="4103688" cy="1373188"/>
          </a:xfrm>
          <a:prstGeom prst="rect">
            <a:avLst/>
          </a:prstGeom>
          <a:ln w="12700">
            <a:miter lim="400000"/>
          </a:ln>
        </p:spPr>
      </p:pic>
      <p:sp>
        <p:nvSpPr>
          <p:cNvPr id="96" name="Title Text"/>
          <p:cNvSpPr txBox="1">
            <a:spLocks noGrp="1"/>
          </p:cNvSpPr>
          <p:nvPr>
            <p:ph type="title"/>
          </p:nvPr>
        </p:nvSpPr>
        <p:spPr>
          <a:prstGeom prst="rect">
            <a:avLst/>
          </a:prstGeom>
        </p:spPr>
        <p:txBody>
          <a:bodyPr/>
          <a:lstStyle/>
          <a:p>
            <a:r>
              <a:t>Title Text</a:t>
            </a:r>
          </a:p>
        </p:txBody>
      </p:sp>
      <p:sp>
        <p:nvSpPr>
          <p:cNvPr id="9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x">
  <p:cSld name="6_Default">
    <p:spTree>
      <p:nvGrpSpPr>
        <p:cNvPr id="1" name=""/>
        <p:cNvGrpSpPr/>
        <p:nvPr/>
      </p:nvGrpSpPr>
      <p:grpSpPr>
        <a:xfrm>
          <a:off x="0" y="0"/>
          <a:ext cx="0" cy="0"/>
          <a:chOff x="0" y="0"/>
          <a:chExt cx="0" cy="0"/>
        </a:xfrm>
      </p:grpSpPr>
      <p:pic>
        <p:nvPicPr>
          <p:cNvPr id="2" name="image.png" descr="ima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096000"/>
            <a:ext cx="1824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 name="Slide Number"/>
          <p:cNvSpPr txBox="1">
            <a:spLocks noGrp="1"/>
          </p:cNvSpPr>
          <p:nvPr>
            <p:ph type="sldNum" sz="quarter" idx="10"/>
          </p:nvPr>
        </p:nvSpPr>
        <p:spPr/>
        <p:txBody>
          <a:bodyPr/>
          <a:lstStyle>
            <a:lvl1pPr>
              <a:defRPr smtClean="0"/>
            </a:lvl1pPr>
          </a:lstStyle>
          <a:p>
            <a:pPr marL="0" marR="0" lvl="0" indent="0" algn="r" defTabSz="914400" rtl="0" eaLnBrk="1" fontAlgn="base" latinLnBrk="0" hangingPunct="0">
              <a:lnSpc>
                <a:spcPct val="100000"/>
              </a:lnSpc>
              <a:spcBef>
                <a:spcPct val="0"/>
              </a:spcBef>
              <a:spcAft>
                <a:spcPct val="0"/>
              </a:spcAft>
              <a:buClrTx/>
              <a:buSzTx/>
              <a:buFontTx/>
              <a:buNone/>
              <a:tabLst/>
              <a:defRPr/>
            </a:pPr>
            <a:fld id="{F601324C-761C-4FF8-AB0E-63C58D938B91}"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27446227"/>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
  <p:cSld name="7_Default">
    <p:spTree>
      <p:nvGrpSpPr>
        <p:cNvPr id="1" name=""/>
        <p:cNvGrpSpPr/>
        <p:nvPr/>
      </p:nvGrpSpPr>
      <p:grpSpPr>
        <a:xfrm>
          <a:off x="0" y="0"/>
          <a:ext cx="0" cy="0"/>
          <a:chOff x="0" y="0"/>
          <a:chExt cx="0" cy="0"/>
        </a:xfrm>
      </p:grpSpPr>
      <p:pic>
        <p:nvPicPr>
          <p:cNvPr id="4" name="image.png" descr="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12813"/>
            <a:ext cx="410368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6" name="Title Text"/>
          <p:cNvSpPr txBox="1">
            <a:spLocks noGrp="1"/>
          </p:cNvSpPr>
          <p:nvPr>
            <p:ph type="title"/>
          </p:nvPr>
        </p:nvSpPr>
        <p:spPr>
          <a:prstGeom prst="rect">
            <a:avLst/>
          </a:prstGeom>
        </p:spPr>
        <p:txBody>
          <a:bodyPr/>
          <a:lstStyle/>
          <a:p>
            <a:r>
              <a:t>Title Text</a:t>
            </a:r>
          </a:p>
        </p:txBody>
      </p:sp>
      <p:sp>
        <p:nvSpPr>
          <p:cNvPr id="8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10"/>
          </p:nvPr>
        </p:nvSpPr>
        <p:spPr/>
        <p:txBody>
          <a:bodyPr/>
          <a:lstStyle>
            <a:lvl1pPr>
              <a:defRPr smtClean="0"/>
            </a:lvl1pPr>
          </a:lstStyle>
          <a:p>
            <a:pPr marL="0" marR="0" lvl="0" indent="0" algn="r" defTabSz="914400" rtl="0" eaLnBrk="1" fontAlgn="base" latinLnBrk="0" hangingPunct="0">
              <a:lnSpc>
                <a:spcPct val="100000"/>
              </a:lnSpc>
              <a:spcBef>
                <a:spcPct val="0"/>
              </a:spcBef>
              <a:spcAft>
                <a:spcPct val="0"/>
              </a:spcAft>
              <a:buClrTx/>
              <a:buSzTx/>
              <a:buFontTx/>
              <a:buNone/>
              <a:tabLst/>
              <a:defRPr/>
            </a:pPr>
            <a:fld id="{007D8081-2C37-4DF4-B973-92A6148C37C8}"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441245255"/>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cSld name="8_Default">
    <p:spTree>
      <p:nvGrpSpPr>
        <p:cNvPr id="1" name=""/>
        <p:cNvGrpSpPr/>
        <p:nvPr/>
      </p:nvGrpSpPr>
      <p:grpSpPr>
        <a:xfrm>
          <a:off x="0" y="0"/>
          <a:ext cx="0" cy="0"/>
          <a:chOff x="0" y="0"/>
          <a:chExt cx="0" cy="0"/>
        </a:xfrm>
      </p:grpSpPr>
      <p:pic>
        <p:nvPicPr>
          <p:cNvPr id="4" name="image.png" descr="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12813"/>
            <a:ext cx="410368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96" name="Title Text"/>
          <p:cNvSpPr txBox="1">
            <a:spLocks noGrp="1"/>
          </p:cNvSpPr>
          <p:nvPr>
            <p:ph type="title"/>
          </p:nvPr>
        </p:nvSpPr>
        <p:spPr>
          <a:prstGeom prst="rect">
            <a:avLst/>
          </a:prstGeom>
        </p:spPr>
        <p:txBody>
          <a:bodyPr/>
          <a:lstStyle/>
          <a:p>
            <a:r>
              <a:t>Title Text</a:t>
            </a:r>
          </a:p>
        </p:txBody>
      </p:sp>
      <p:sp>
        <p:nvSpPr>
          <p:cNvPr id="9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10"/>
          </p:nvPr>
        </p:nvSpPr>
        <p:spPr/>
        <p:txBody>
          <a:bodyPr/>
          <a:lstStyle>
            <a:lvl1pPr>
              <a:defRPr smtClean="0"/>
            </a:lvl1pPr>
          </a:lstStyle>
          <a:p>
            <a:pPr marL="0" marR="0" lvl="0" indent="0" algn="r" defTabSz="914400" rtl="0" eaLnBrk="1" fontAlgn="base" latinLnBrk="0" hangingPunct="0">
              <a:lnSpc>
                <a:spcPct val="100000"/>
              </a:lnSpc>
              <a:spcBef>
                <a:spcPct val="0"/>
              </a:spcBef>
              <a:spcAft>
                <a:spcPct val="0"/>
              </a:spcAft>
              <a:buClrTx/>
              <a:buSzTx/>
              <a:buFontTx/>
              <a:buNone/>
              <a:tabLst/>
              <a:defRPr/>
            </a:pPr>
            <a:fld id="{D7DCBAFC-2FBF-425F-8350-D0BA63C7CF15}"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40166740"/>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cSld name="9_Default">
    <p:spTree>
      <p:nvGrpSpPr>
        <p:cNvPr id="1" name=""/>
        <p:cNvGrpSpPr/>
        <p:nvPr/>
      </p:nvGrpSpPr>
      <p:grpSpPr>
        <a:xfrm>
          <a:off x="0" y="0"/>
          <a:ext cx="0" cy="0"/>
          <a:chOff x="0" y="0"/>
          <a:chExt cx="0" cy="0"/>
        </a:xfrm>
      </p:grpSpPr>
      <p:pic>
        <p:nvPicPr>
          <p:cNvPr id="4" name="image.png" descr="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12813"/>
            <a:ext cx="410368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06" name="Title Text"/>
          <p:cNvSpPr txBox="1">
            <a:spLocks noGrp="1"/>
          </p:cNvSpPr>
          <p:nvPr>
            <p:ph type="title"/>
          </p:nvPr>
        </p:nvSpPr>
        <p:spPr>
          <a:prstGeom prst="rect">
            <a:avLst/>
          </a:prstGeom>
        </p:spPr>
        <p:txBody>
          <a:bodyPr/>
          <a:lstStyle/>
          <a:p>
            <a:r>
              <a:t>Title Text</a:t>
            </a:r>
          </a:p>
        </p:txBody>
      </p:sp>
      <p:sp>
        <p:nvSpPr>
          <p:cNvPr id="10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10"/>
          </p:nvPr>
        </p:nvSpPr>
        <p:spPr/>
        <p:txBody>
          <a:bodyPr/>
          <a:lstStyle>
            <a:lvl1pPr>
              <a:defRPr smtClean="0"/>
            </a:lvl1pPr>
          </a:lstStyle>
          <a:p>
            <a:pPr marL="0" marR="0" lvl="0" indent="0" algn="r" defTabSz="914400" rtl="0" eaLnBrk="1" fontAlgn="base" latinLnBrk="0" hangingPunct="0">
              <a:lnSpc>
                <a:spcPct val="100000"/>
              </a:lnSpc>
              <a:spcBef>
                <a:spcPct val="0"/>
              </a:spcBef>
              <a:spcAft>
                <a:spcPct val="0"/>
              </a:spcAft>
              <a:buClrTx/>
              <a:buSzTx/>
              <a:buFontTx/>
              <a:buNone/>
              <a:tabLst/>
              <a:defRPr/>
            </a:pPr>
            <a:fld id="{3BF9D6ED-17BA-4630-903B-3E4B7BA4135A}"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13660690"/>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
  <p:cSld name="10_Default">
    <p:spTree>
      <p:nvGrpSpPr>
        <p:cNvPr id="1" name=""/>
        <p:cNvGrpSpPr/>
        <p:nvPr/>
      </p:nvGrpSpPr>
      <p:grpSpPr>
        <a:xfrm>
          <a:off x="0" y="0"/>
          <a:ext cx="0" cy="0"/>
          <a:chOff x="0" y="0"/>
          <a:chExt cx="0" cy="0"/>
        </a:xfrm>
      </p:grpSpPr>
      <p:sp>
        <p:nvSpPr>
          <p:cNvPr id="2" name="Slide Number"/>
          <p:cNvSpPr txBox="1">
            <a:spLocks noGrp="1"/>
          </p:cNvSpPr>
          <p:nvPr>
            <p:ph type="sldNum" sz="quarter" idx="10"/>
          </p:nvPr>
        </p:nvSpPr>
        <p:spPr>
          <a:xfrm>
            <a:off x="8428038" y="6403975"/>
            <a:ext cx="258762" cy="269875"/>
          </a:xfrm>
        </p:spPr>
        <p:txBody>
          <a:bodyPr anchor="ctr"/>
          <a:lstStyle>
            <a:lvl1pPr defTabSz="457200">
              <a:defRPr sz="1200" smtClean="0">
                <a:solidFill>
                  <a:srgbClr val="898989"/>
                </a:solidFill>
                <a:latin typeface="Calibri" panose="020F0502020204030204" pitchFamily="34" charset="0"/>
                <a:cs typeface="Calibri" panose="020F0502020204030204" pitchFamily="34" charset="0"/>
                <a:sym typeface="Calibri" panose="020F0502020204030204" pitchFamily="34" charset="0"/>
              </a:defRPr>
            </a:lvl1pPr>
          </a:lstStyle>
          <a:p>
            <a:pPr marL="0" marR="0" lvl="0" indent="0" algn="r" defTabSz="457200" rtl="0" eaLnBrk="1" fontAlgn="base" latinLnBrk="0" hangingPunct="0">
              <a:lnSpc>
                <a:spcPct val="100000"/>
              </a:lnSpc>
              <a:spcBef>
                <a:spcPct val="0"/>
              </a:spcBef>
              <a:spcAft>
                <a:spcPct val="0"/>
              </a:spcAft>
              <a:buClrTx/>
              <a:buSzTx/>
              <a:buFontTx/>
              <a:buNone/>
              <a:tabLst/>
              <a:defRPr/>
            </a:pPr>
            <a:fld id="{E796974A-AEA3-448B-8121-5B77738387E8}"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457200" rtl="0" eaLnBrk="1"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786705784"/>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x">
  <p:cSld name="11_Default">
    <p:spTree>
      <p:nvGrpSpPr>
        <p:cNvPr id="1" name=""/>
        <p:cNvGrpSpPr/>
        <p:nvPr/>
      </p:nvGrpSpPr>
      <p:grpSpPr>
        <a:xfrm>
          <a:off x="0" y="0"/>
          <a:ext cx="0" cy="0"/>
          <a:chOff x="0" y="0"/>
          <a:chExt cx="0" cy="0"/>
        </a:xfrm>
      </p:grpSpPr>
      <p:sp>
        <p:nvSpPr>
          <p:cNvPr id="2" name="Slide Number"/>
          <p:cNvSpPr txBox="1">
            <a:spLocks noGrp="1"/>
          </p:cNvSpPr>
          <p:nvPr>
            <p:ph type="sldNum" sz="quarter" idx="10"/>
          </p:nvPr>
        </p:nvSpPr>
        <p:spPr>
          <a:xfrm>
            <a:off x="8428038" y="6403975"/>
            <a:ext cx="258762" cy="269875"/>
          </a:xfrm>
        </p:spPr>
        <p:txBody>
          <a:bodyPr anchor="ctr"/>
          <a:lstStyle>
            <a:lvl1pPr defTabSz="457200">
              <a:defRPr sz="1200" smtClean="0">
                <a:solidFill>
                  <a:srgbClr val="898989"/>
                </a:solidFill>
                <a:latin typeface="Calibri" panose="020F0502020204030204" pitchFamily="34" charset="0"/>
                <a:cs typeface="Calibri" panose="020F0502020204030204" pitchFamily="34" charset="0"/>
                <a:sym typeface="Calibri" panose="020F0502020204030204" pitchFamily="34" charset="0"/>
              </a:defRPr>
            </a:lvl1pPr>
          </a:lstStyle>
          <a:p>
            <a:pPr marL="0" marR="0" lvl="0" indent="0" algn="r" defTabSz="457200" rtl="0" eaLnBrk="1" fontAlgn="base" latinLnBrk="0" hangingPunct="0">
              <a:lnSpc>
                <a:spcPct val="100000"/>
              </a:lnSpc>
              <a:spcBef>
                <a:spcPct val="0"/>
              </a:spcBef>
              <a:spcAft>
                <a:spcPct val="0"/>
              </a:spcAft>
              <a:buClrTx/>
              <a:buSzTx/>
              <a:buFontTx/>
              <a:buNone/>
              <a:tabLst/>
              <a:defRPr/>
            </a:pPr>
            <a:fld id="{4176DEFB-9ABF-4D52-997F-6B6AA8ABFAC4}"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457200" rtl="0" eaLnBrk="1"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997607987"/>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x">
  <p:cSld name="12_Default">
    <p:spTree>
      <p:nvGrpSpPr>
        <p:cNvPr id="1" name=""/>
        <p:cNvGrpSpPr/>
        <p:nvPr/>
      </p:nvGrpSpPr>
      <p:grpSpPr>
        <a:xfrm>
          <a:off x="0" y="0"/>
          <a:ext cx="0" cy="0"/>
          <a:chOff x="0" y="0"/>
          <a:chExt cx="0" cy="0"/>
        </a:xfrm>
      </p:grpSpPr>
      <p:sp>
        <p:nvSpPr>
          <p:cNvPr id="129"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130"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a:xfrm>
            <a:off x="8428038" y="6403975"/>
            <a:ext cx="258762" cy="269875"/>
          </a:xfrm>
        </p:spPr>
        <p:txBody>
          <a:bodyPr anchor="ctr"/>
          <a:lstStyle>
            <a:lvl1pPr defTabSz="457200">
              <a:defRPr sz="1200" smtClean="0">
                <a:solidFill>
                  <a:srgbClr val="898989"/>
                </a:solidFill>
                <a:latin typeface="Calibri" panose="020F0502020204030204" pitchFamily="34" charset="0"/>
                <a:cs typeface="Calibri" panose="020F0502020204030204" pitchFamily="34" charset="0"/>
                <a:sym typeface="Calibri" panose="020F0502020204030204" pitchFamily="34" charset="0"/>
              </a:defRPr>
            </a:lvl1pPr>
          </a:lstStyle>
          <a:p>
            <a:pPr marL="0" marR="0" lvl="0" indent="0" algn="r" defTabSz="457200" rtl="0" eaLnBrk="1" fontAlgn="base" latinLnBrk="0" hangingPunct="0">
              <a:lnSpc>
                <a:spcPct val="100000"/>
              </a:lnSpc>
              <a:spcBef>
                <a:spcPct val="0"/>
              </a:spcBef>
              <a:spcAft>
                <a:spcPct val="0"/>
              </a:spcAft>
              <a:buClrTx/>
              <a:buSzTx/>
              <a:buFontTx/>
              <a:buNone/>
              <a:tabLst/>
              <a:defRPr/>
            </a:pPr>
            <a:fld id="{052D0835-EF53-4EC5-A828-2C34D901472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457200" rtl="0" eaLnBrk="1"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801001307"/>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x">
  <p:cSld name="13_Default">
    <p:spTree>
      <p:nvGrpSpPr>
        <p:cNvPr id="1" name=""/>
        <p:cNvGrpSpPr/>
        <p:nvPr/>
      </p:nvGrpSpPr>
      <p:grpSpPr>
        <a:xfrm>
          <a:off x="0" y="0"/>
          <a:ext cx="0" cy="0"/>
          <a:chOff x="0" y="0"/>
          <a:chExt cx="0" cy="0"/>
        </a:xfrm>
      </p:grpSpPr>
      <p:sp>
        <p:nvSpPr>
          <p:cNvPr id="138"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139"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a:xfrm>
            <a:off x="8428038" y="6403975"/>
            <a:ext cx="258762" cy="269875"/>
          </a:xfrm>
        </p:spPr>
        <p:txBody>
          <a:bodyPr anchor="ctr"/>
          <a:lstStyle>
            <a:lvl1pPr defTabSz="457200">
              <a:defRPr sz="1200" smtClean="0">
                <a:solidFill>
                  <a:srgbClr val="898989"/>
                </a:solidFill>
                <a:latin typeface="Calibri" panose="020F0502020204030204" pitchFamily="34" charset="0"/>
                <a:cs typeface="Calibri" panose="020F0502020204030204" pitchFamily="34" charset="0"/>
                <a:sym typeface="Calibri" panose="020F0502020204030204" pitchFamily="34" charset="0"/>
              </a:defRPr>
            </a:lvl1pPr>
          </a:lstStyle>
          <a:p>
            <a:pPr marL="0" marR="0" lvl="0" indent="0" algn="r" defTabSz="457200" rtl="0" eaLnBrk="1" fontAlgn="base" latinLnBrk="0" hangingPunct="0">
              <a:lnSpc>
                <a:spcPct val="100000"/>
              </a:lnSpc>
              <a:spcBef>
                <a:spcPct val="0"/>
              </a:spcBef>
              <a:spcAft>
                <a:spcPct val="0"/>
              </a:spcAft>
              <a:buClrTx/>
              <a:buSzTx/>
              <a:buFontTx/>
              <a:buNone/>
              <a:tabLst/>
              <a:defRPr/>
            </a:pPr>
            <a:fld id="{C07FF88E-7040-4EDE-B30D-9A7704288346}"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457200" rtl="0" eaLnBrk="1"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18702077"/>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x">
  <p:cSld name="14_Default">
    <p:spTree>
      <p:nvGrpSpPr>
        <p:cNvPr id="1" name=""/>
        <p:cNvGrpSpPr/>
        <p:nvPr/>
      </p:nvGrpSpPr>
      <p:grpSpPr>
        <a:xfrm>
          <a:off x="0" y="0"/>
          <a:ext cx="0" cy="0"/>
          <a:chOff x="0" y="0"/>
          <a:chExt cx="0" cy="0"/>
        </a:xfrm>
      </p:grpSpPr>
      <p:sp>
        <p:nvSpPr>
          <p:cNvPr id="147"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148"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a:xfrm>
            <a:off x="8428038" y="6403975"/>
            <a:ext cx="258762" cy="269875"/>
          </a:xfrm>
        </p:spPr>
        <p:txBody>
          <a:bodyPr anchor="ctr"/>
          <a:lstStyle>
            <a:lvl1pPr defTabSz="457200">
              <a:defRPr sz="1200" smtClean="0">
                <a:solidFill>
                  <a:srgbClr val="898989"/>
                </a:solidFill>
                <a:latin typeface="Calibri" panose="020F0502020204030204" pitchFamily="34" charset="0"/>
                <a:cs typeface="Calibri" panose="020F0502020204030204" pitchFamily="34" charset="0"/>
                <a:sym typeface="Calibri" panose="020F0502020204030204" pitchFamily="34" charset="0"/>
              </a:defRPr>
            </a:lvl1pPr>
          </a:lstStyle>
          <a:p>
            <a:pPr marL="0" marR="0" lvl="0" indent="0" algn="r" defTabSz="457200" rtl="0" eaLnBrk="1" fontAlgn="base" latinLnBrk="0" hangingPunct="0">
              <a:lnSpc>
                <a:spcPct val="100000"/>
              </a:lnSpc>
              <a:spcBef>
                <a:spcPct val="0"/>
              </a:spcBef>
              <a:spcAft>
                <a:spcPct val="0"/>
              </a:spcAft>
              <a:buClrTx/>
              <a:buSzTx/>
              <a:buFontTx/>
              <a:buNone/>
              <a:tabLst/>
              <a:defRPr/>
            </a:pPr>
            <a:fld id="{4CD2BEFE-6FC3-49DD-AA44-03DEA25F0B2F}"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457200" rtl="0" eaLnBrk="1"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25827047"/>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x">
  <p:cSld name="15_Default">
    <p:spTree>
      <p:nvGrpSpPr>
        <p:cNvPr id="1" name=""/>
        <p:cNvGrpSpPr/>
        <p:nvPr/>
      </p:nvGrpSpPr>
      <p:grpSpPr>
        <a:xfrm>
          <a:off x="0" y="0"/>
          <a:ext cx="0" cy="0"/>
          <a:chOff x="0" y="0"/>
          <a:chExt cx="0" cy="0"/>
        </a:xfrm>
      </p:grpSpPr>
      <p:sp>
        <p:nvSpPr>
          <p:cNvPr id="156" name="Title Text"/>
          <p:cNvSpPr txBox="1">
            <a:spLocks noGrp="1"/>
          </p:cNvSpPr>
          <p:nvPr>
            <p:ph type="title"/>
          </p:nvPr>
        </p:nvSpPr>
        <p:spPr>
          <a:prstGeom prst="rect">
            <a:avLst/>
          </a:prstGeom>
        </p:spPr>
        <p:txBody>
          <a:bodyPr/>
          <a:lstStyle>
            <a:lvl1pPr defTabSz="457200">
              <a:defRPr>
                <a:latin typeface="+mj-lt"/>
                <a:ea typeface="+mj-ea"/>
                <a:cs typeface="+mj-cs"/>
                <a:sym typeface="Calibri"/>
              </a:defRPr>
            </a:lvl1pPr>
          </a:lstStyle>
          <a:p>
            <a:r>
              <a:t>Title Text</a:t>
            </a:r>
          </a:p>
        </p:txBody>
      </p:sp>
      <p:sp>
        <p:nvSpPr>
          <p:cNvPr id="157" name="Body Level One…"/>
          <p:cNvSpPr txBox="1">
            <a:spLocks noGrp="1"/>
          </p:cNvSpPr>
          <p:nvPr>
            <p:ph type="body" idx="1"/>
          </p:nvPr>
        </p:nvSpPr>
        <p:spPr>
          <a:prstGeom prst="rect">
            <a:avLst/>
          </a:prstGeom>
        </p:spPr>
        <p:txBody>
          <a:bodyPr/>
          <a:lstStyle>
            <a:lvl1pPr defTabSz="457200">
              <a:buFont typeface="Arial"/>
              <a:defRPr>
                <a:latin typeface="+mj-lt"/>
                <a:ea typeface="+mj-ea"/>
                <a:cs typeface="+mj-cs"/>
                <a:sym typeface="Calibri"/>
              </a:defRPr>
            </a:lvl1pPr>
            <a:lvl2pPr defTabSz="457200">
              <a:buFont typeface="Arial"/>
              <a:defRPr>
                <a:latin typeface="+mj-lt"/>
                <a:ea typeface="+mj-ea"/>
                <a:cs typeface="+mj-cs"/>
                <a:sym typeface="Calibri"/>
              </a:defRPr>
            </a:lvl2pPr>
            <a:lvl3pPr defTabSz="457200">
              <a:buFont typeface="Arial"/>
              <a:defRPr>
                <a:latin typeface="+mj-lt"/>
                <a:ea typeface="+mj-ea"/>
                <a:cs typeface="+mj-cs"/>
                <a:sym typeface="Calibri"/>
              </a:defRPr>
            </a:lvl3pPr>
            <a:lvl4pPr defTabSz="457200">
              <a:buFont typeface="Arial"/>
              <a:defRPr>
                <a:latin typeface="+mj-lt"/>
                <a:ea typeface="+mj-ea"/>
                <a:cs typeface="+mj-cs"/>
                <a:sym typeface="Calibri"/>
              </a:defRPr>
            </a:lvl4pPr>
            <a:lvl5pPr defTabSz="457200">
              <a:buFont typeface="Arial"/>
              <a:defRPr>
                <a:latin typeface="+mj-lt"/>
                <a:ea typeface="+mj-ea"/>
                <a:cs typeface="+mj-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a:xfrm>
            <a:off x="8428038" y="6403975"/>
            <a:ext cx="258762" cy="269875"/>
          </a:xfrm>
        </p:spPr>
        <p:txBody>
          <a:bodyPr anchor="ctr"/>
          <a:lstStyle>
            <a:lvl1pPr defTabSz="457200">
              <a:defRPr sz="1200" smtClean="0">
                <a:solidFill>
                  <a:srgbClr val="898989"/>
                </a:solidFill>
                <a:latin typeface="Calibri" panose="020F0502020204030204" pitchFamily="34" charset="0"/>
                <a:cs typeface="Calibri" panose="020F0502020204030204" pitchFamily="34" charset="0"/>
                <a:sym typeface="Calibri" panose="020F0502020204030204" pitchFamily="34" charset="0"/>
              </a:defRPr>
            </a:lvl1pPr>
          </a:lstStyle>
          <a:p>
            <a:pPr marL="0" marR="0" lvl="0" indent="0" algn="r" defTabSz="457200" rtl="0" eaLnBrk="1" fontAlgn="base" latinLnBrk="0" hangingPunct="0">
              <a:lnSpc>
                <a:spcPct val="100000"/>
              </a:lnSpc>
              <a:spcBef>
                <a:spcPct val="0"/>
              </a:spcBef>
              <a:spcAft>
                <a:spcPct val="0"/>
              </a:spcAft>
              <a:buClrTx/>
              <a:buSzTx/>
              <a:buFontTx/>
              <a:buNone/>
              <a:tabLst/>
              <a:defRPr/>
            </a:pPr>
            <a:fld id="{3C5F7D87-199C-465C-990B-E9B9EACFB66B}" type="slidenum">
              <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rPr>
              <a:pPr marL="0" marR="0" lvl="0" indent="0" algn="r" defTabSz="457200" rtl="0" eaLnBrk="1"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942735920"/>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slideLayout" Target="../slideLayouts/slideLayout109.xml"/><Relationship Id="rId39" Type="http://schemas.openxmlformats.org/officeDocument/2006/relationships/slideLayout" Target="../slideLayouts/slideLayout122.xml"/><Relationship Id="rId21" Type="http://schemas.openxmlformats.org/officeDocument/2006/relationships/slideLayout" Target="../slideLayouts/slideLayout104.xml"/><Relationship Id="rId34" Type="http://schemas.openxmlformats.org/officeDocument/2006/relationships/slideLayout" Target="../slideLayouts/slideLayout117.xml"/><Relationship Id="rId42" Type="http://schemas.openxmlformats.org/officeDocument/2006/relationships/slideLayout" Target="../slideLayouts/slideLayout125.xml"/><Relationship Id="rId47" Type="http://schemas.openxmlformats.org/officeDocument/2006/relationships/slideLayout" Target="../slideLayouts/slideLayout130.xml"/><Relationship Id="rId50" Type="http://schemas.openxmlformats.org/officeDocument/2006/relationships/slideLayout" Target="../slideLayouts/slideLayout133.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9" Type="http://schemas.openxmlformats.org/officeDocument/2006/relationships/slideLayout" Target="../slideLayouts/slideLayout112.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32" Type="http://schemas.openxmlformats.org/officeDocument/2006/relationships/slideLayout" Target="../slideLayouts/slideLayout115.xml"/><Relationship Id="rId37" Type="http://schemas.openxmlformats.org/officeDocument/2006/relationships/slideLayout" Target="../slideLayouts/slideLayout120.xml"/><Relationship Id="rId40" Type="http://schemas.openxmlformats.org/officeDocument/2006/relationships/slideLayout" Target="../slideLayouts/slideLayout123.xml"/><Relationship Id="rId45" Type="http://schemas.openxmlformats.org/officeDocument/2006/relationships/slideLayout" Target="../slideLayouts/slideLayout128.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slideLayout" Target="../slideLayouts/slideLayout111.xml"/><Relationship Id="rId36" Type="http://schemas.openxmlformats.org/officeDocument/2006/relationships/slideLayout" Target="../slideLayouts/slideLayout119.xml"/><Relationship Id="rId49" Type="http://schemas.openxmlformats.org/officeDocument/2006/relationships/slideLayout" Target="../slideLayouts/slideLayout132.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31" Type="http://schemas.openxmlformats.org/officeDocument/2006/relationships/slideLayout" Target="../slideLayouts/slideLayout114.xml"/><Relationship Id="rId44" Type="http://schemas.openxmlformats.org/officeDocument/2006/relationships/slideLayout" Target="../slideLayouts/slideLayout127.xml"/><Relationship Id="rId52" Type="http://schemas.openxmlformats.org/officeDocument/2006/relationships/image" Target="../media/image1.jpeg"/><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slideLayout" Target="../slideLayouts/slideLayout110.xml"/><Relationship Id="rId30" Type="http://schemas.openxmlformats.org/officeDocument/2006/relationships/slideLayout" Target="../slideLayouts/slideLayout113.xml"/><Relationship Id="rId35" Type="http://schemas.openxmlformats.org/officeDocument/2006/relationships/slideLayout" Target="../slideLayouts/slideLayout118.xml"/><Relationship Id="rId43" Type="http://schemas.openxmlformats.org/officeDocument/2006/relationships/slideLayout" Target="../slideLayouts/slideLayout126.xml"/><Relationship Id="rId48" Type="http://schemas.openxmlformats.org/officeDocument/2006/relationships/slideLayout" Target="../slideLayouts/slideLayout131.xml"/><Relationship Id="rId8" Type="http://schemas.openxmlformats.org/officeDocument/2006/relationships/slideLayout" Target="../slideLayouts/slideLayout91.xml"/><Relationship Id="rId51" Type="http://schemas.openxmlformats.org/officeDocument/2006/relationships/theme" Target="../theme/theme5.xml"/><Relationship Id="rId3" Type="http://schemas.openxmlformats.org/officeDocument/2006/relationships/slideLayout" Target="../slideLayouts/slideLayout86.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33" Type="http://schemas.openxmlformats.org/officeDocument/2006/relationships/slideLayout" Target="../slideLayouts/slideLayout116.xml"/><Relationship Id="rId38" Type="http://schemas.openxmlformats.org/officeDocument/2006/relationships/slideLayout" Target="../slideLayouts/slideLayout121.xml"/><Relationship Id="rId46" Type="http://schemas.openxmlformats.org/officeDocument/2006/relationships/slideLayout" Target="../slideLayouts/slideLayout129.xml"/><Relationship Id="rId20" Type="http://schemas.openxmlformats.org/officeDocument/2006/relationships/slideLayout" Target="../slideLayouts/slideLayout103.xml"/><Relationship Id="rId41" Type="http://schemas.openxmlformats.org/officeDocument/2006/relationships/slideLayout" Target="../slideLayouts/slideLayout124.xml"/><Relationship Id="rId1" Type="http://schemas.openxmlformats.org/officeDocument/2006/relationships/slideLayout" Target="../slideLayouts/slideLayout84.xml"/><Relationship Id="rId6"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jpeg" descr="image.jpeg"/>
          <p:cNvPicPr>
            <a:picLocks noChangeAspect="1"/>
          </p:cNvPicPr>
          <p:nvPr/>
        </p:nvPicPr>
        <p:blipFill>
          <a:blip r:embed="rId52">
            <a:extLst/>
          </a:blip>
          <a:stretch>
            <a:fillRect/>
          </a:stretch>
        </p:blipFill>
        <p:spPr>
          <a:xfrm>
            <a:off x="152400" y="6096000"/>
            <a:ext cx="1824038" cy="609600"/>
          </a:xfrm>
          <a:prstGeom prst="rect">
            <a:avLst/>
          </a:prstGeom>
          <a:ln w="12700">
            <a:miter lim="400000"/>
          </a:ln>
        </p:spPr>
      </p:pic>
      <p:sp>
        <p:nvSpPr>
          <p:cNvPr id="3" name="Title Text"/>
          <p:cNvSpPr txBox="1">
            <a:spLocks noGrp="1"/>
          </p:cNvSpPr>
          <p:nvPr>
            <p:ph type="title"/>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384892" y="6245225"/>
            <a:ext cx="301909" cy="288824"/>
          </a:xfrm>
          <a:prstGeom prst="rect">
            <a:avLst/>
          </a:prstGeom>
          <a:ln w="12700">
            <a:miter lim="400000"/>
          </a:ln>
        </p:spPr>
        <p:txBody>
          <a:bodyPr wrap="none" lIns="45719" rIns="45719">
            <a:spAutoFit/>
          </a:bodyPr>
          <a:lstStyle>
            <a:lvl1pPr algn="r">
              <a:defRPr sz="1400"/>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4" r:id="rId45"/>
    <p:sldLayoutId id="2147483695" r:id="rId46"/>
    <p:sldLayoutId id="2147483696" r:id="rId47"/>
    <p:sldLayoutId id="2147483697" r:id="rId48"/>
    <p:sldLayoutId id="2147483698" r:id="rId49"/>
    <p:sldLayoutId id="2147483699" r:id="rId50"/>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smtClean="0">
                <a:solidFill>
                  <a:prstClr val="black">
                    <a:tint val="75000"/>
                  </a:prstClr>
                </a:solidFill>
                <a:latin typeface="Calibr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63FE79A-90A7-41A8-BE7B-C25DB835D324}" type="datetime1">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Calibri"/>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Calibri"/>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8E25AF7-C174-45DD-8377-4BA941CAB3B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4944543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smtClean="0">
                <a:solidFill>
                  <a:prstClr val="black">
                    <a:tint val="75000"/>
                  </a:prstClr>
                </a:solidFill>
                <a:latin typeface="Calibr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23E03406-7C9F-48B2-BA87-C0ECBF9ED064}" type="datetime1">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Calibri"/>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Calibri"/>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4A5299E-F97D-4C07-86F9-5A9D9C6B7506}"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3945361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smtClean="0">
                <a:solidFill>
                  <a:prstClr val="black">
                    <a:tint val="75000"/>
                  </a:prstClr>
                </a:solidFill>
                <a:latin typeface="Calibr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BE0AA13-51C2-4809-9D38-5128677740CD}" type="datetime1">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5/15/2020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Calibri"/>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Calibri"/>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B799ECD-72EA-4EC9-A129-0F5BEDF7C769}"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7104809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22" name="image.jpeg" descr="image.jpeg"/>
          <p:cNvPicPr>
            <a:picLocks noChangeAspect="1"/>
          </p:cNvPicPr>
          <p:nvPr/>
        </p:nvPicPr>
        <p:blipFill>
          <a:blip r:embed="rId52">
            <a:extLst>
              <a:ext uri="{28A0092B-C50C-407E-A947-70E740481C1C}">
                <a14:useLocalDpi xmlns:a14="http://schemas.microsoft.com/office/drawing/2010/main" val="0"/>
              </a:ext>
            </a:extLst>
          </a:blip>
          <a:srcRect/>
          <a:stretch>
            <a:fillRect/>
          </a:stretch>
        </p:blipFill>
        <p:spPr bwMode="auto">
          <a:xfrm>
            <a:off x="152400" y="6096000"/>
            <a:ext cx="1824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123" name="Title Text"/>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prstTxWarp prst="textNoShape">
              <a:avLst/>
            </a:prstTxWarp>
          </a:bodyPr>
          <a:lstStyle/>
          <a:p>
            <a:pPr lvl="0"/>
            <a:r>
              <a:rPr lang="en-US" altLang="en-US" smtClean="0">
                <a:sym typeface="Arial" panose="020B0604020202020204" pitchFamily="34" charset="0"/>
              </a:rPr>
              <a:t>Title Text</a:t>
            </a:r>
          </a:p>
        </p:txBody>
      </p:sp>
      <p:sp>
        <p:nvSpPr>
          <p:cNvPr id="5124" name="Body Level One…"/>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p>
            <a:pPr lvl="0"/>
            <a:r>
              <a:rPr lang="en-US" altLang="en-US" smtClean="0">
                <a:sym typeface="Arial" panose="020B0604020202020204" pitchFamily="34" charset="0"/>
              </a:rPr>
              <a:t>Body Level One</a:t>
            </a:r>
          </a:p>
          <a:p>
            <a:pPr lvl="1"/>
            <a:r>
              <a:rPr lang="en-US" altLang="en-US" smtClean="0">
                <a:sym typeface="Arial" panose="020B0604020202020204" pitchFamily="34" charset="0"/>
              </a:rPr>
              <a:t>Body Level Two</a:t>
            </a:r>
          </a:p>
          <a:p>
            <a:pPr lvl="2"/>
            <a:r>
              <a:rPr lang="en-US" altLang="en-US" smtClean="0">
                <a:sym typeface="Arial" panose="020B0604020202020204" pitchFamily="34" charset="0"/>
              </a:rPr>
              <a:t>Body Level Three</a:t>
            </a:r>
          </a:p>
          <a:p>
            <a:pPr lvl="3"/>
            <a:r>
              <a:rPr lang="en-US" altLang="en-US" smtClean="0">
                <a:sym typeface="Arial" panose="020B0604020202020204" pitchFamily="34" charset="0"/>
              </a:rPr>
              <a:t>Body Level Four</a:t>
            </a:r>
          </a:p>
          <a:p>
            <a:pPr lvl="4"/>
            <a:r>
              <a:rPr lang="en-US" altLang="en-US" smtClean="0">
                <a:sym typeface="Arial" panose="020B0604020202020204" pitchFamily="34" charset="0"/>
              </a:rPr>
              <a:t>Body Level Five</a:t>
            </a:r>
          </a:p>
        </p:txBody>
      </p:sp>
      <p:sp>
        <p:nvSpPr>
          <p:cNvPr id="5125" name="Slide Number"/>
          <p:cNvSpPr txBox="1">
            <a:spLocks noGrp="1"/>
          </p:cNvSpPr>
          <p:nvPr>
            <p:ph type="sldNum" sz="quarter" idx="2"/>
          </p:nvPr>
        </p:nvSpPr>
        <p:spPr bwMode="auto">
          <a:xfrm>
            <a:off x="8385175" y="6245225"/>
            <a:ext cx="3016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none" lIns="45719" tIns="45720" rIns="45719" bIns="45720" numCol="1" anchor="t" anchorCtr="0" compatLnSpc="1">
            <a:prstTxWarp prst="textNoShape">
              <a:avLst/>
            </a:prstTxWarp>
            <a:spAutoFit/>
          </a:bodyPr>
          <a:lstStyle>
            <a:lvl1pPr algn="r" eaLnBrk="1">
              <a:defRPr sz="1400" smtClean="0">
                <a:solidFill>
                  <a:srgbClr val="000000"/>
                </a:solidFill>
                <a:cs typeface="Arial" panose="020B0604020202020204" pitchFamily="34" charset="0"/>
                <a:sym typeface="Arial" panose="020B0604020202020204" pitchFamily="34" charset="0"/>
              </a:defRPr>
            </a:lvl1pPr>
          </a:lstStyle>
          <a:p>
            <a:pPr marL="0" marR="0" lvl="0" indent="0" algn="r" defTabSz="914400" rtl="0" eaLnBrk="1" fontAlgn="base" latinLnBrk="0" hangingPunct="0">
              <a:lnSpc>
                <a:spcPct val="100000"/>
              </a:lnSpc>
              <a:spcBef>
                <a:spcPct val="0"/>
              </a:spcBef>
              <a:spcAft>
                <a:spcPct val="0"/>
              </a:spcAft>
              <a:buClrTx/>
              <a:buSzTx/>
              <a:buFontTx/>
              <a:buNone/>
              <a:tabLst/>
              <a:defRPr/>
            </a:pPr>
            <a:fld id="{5CA42DEB-9694-4E53-98B2-88553DC4532C}"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7834971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2" r:id="rId26"/>
    <p:sldLayoutId id="2147483763" r:id="rId27"/>
    <p:sldLayoutId id="2147483764" r:id="rId28"/>
    <p:sldLayoutId id="2147483765" r:id="rId29"/>
    <p:sldLayoutId id="2147483766" r:id="rId30"/>
    <p:sldLayoutId id="2147483767" r:id="rId31"/>
    <p:sldLayoutId id="2147483768" r:id="rId32"/>
    <p:sldLayoutId id="2147483769" r:id="rId33"/>
    <p:sldLayoutId id="2147483770" r:id="rId34"/>
    <p:sldLayoutId id="2147483771" r:id="rId35"/>
    <p:sldLayoutId id="2147483772" r:id="rId36"/>
    <p:sldLayoutId id="2147483773" r:id="rId37"/>
    <p:sldLayoutId id="2147483774" r:id="rId38"/>
    <p:sldLayoutId id="2147483775" r:id="rId39"/>
    <p:sldLayoutId id="2147483776" r:id="rId40"/>
    <p:sldLayoutId id="2147483777" r:id="rId41"/>
    <p:sldLayoutId id="2147483778" r:id="rId42"/>
    <p:sldLayoutId id="2147483779" r:id="rId43"/>
    <p:sldLayoutId id="2147483780" r:id="rId44"/>
    <p:sldLayoutId id="2147483781" r:id="rId45"/>
    <p:sldLayoutId id="2147483782" r:id="rId46"/>
    <p:sldLayoutId id="2147483783" r:id="rId47"/>
    <p:sldLayoutId id="2147483784" r:id="rId48"/>
    <p:sldLayoutId id="2147483785" r:id="rId49"/>
    <p:sldLayoutId id="2147483786" r:id="rId50"/>
  </p:sldLayoutIdLst>
  <p:transition spd="med"/>
  <p:hf hdr="0" ftr="0" dt="0"/>
  <p:txStyles>
    <p:titleStyle>
      <a:lvl1pPr algn="ctr" rtl="0" eaLnBrk="0" fontAlgn="base" hangingPunct="0">
        <a:spcBef>
          <a:spcPct val="0"/>
        </a:spcBef>
        <a:spcAft>
          <a:spcPct val="0"/>
        </a:spcAft>
        <a:defRPr sz="4400">
          <a:solidFill>
            <a:srgbClr val="000000"/>
          </a:solidFill>
          <a:latin typeface="Arial"/>
          <a:ea typeface="Arial"/>
          <a:cs typeface="Arial"/>
          <a:sym typeface="Arial" panose="020B0604020202020204" pitchFamily="34" charset="0"/>
        </a:defRPr>
      </a:lvl1pPr>
      <a:lvl2pPr algn="ctr" rtl="0" eaLnBrk="0" fontAlgn="base" hangingPunct="0">
        <a:spcBef>
          <a:spcPct val="0"/>
        </a:spcBef>
        <a:spcAft>
          <a:spcPct val="0"/>
        </a:spcAft>
        <a:defRPr sz="4400">
          <a:solidFill>
            <a:srgbClr val="000000"/>
          </a:solidFill>
          <a:latin typeface="Arial"/>
          <a:ea typeface="Arial"/>
          <a:cs typeface="Arial"/>
          <a:sym typeface="Arial" panose="020B0604020202020204" pitchFamily="34" charset="0"/>
        </a:defRPr>
      </a:lvl2pPr>
      <a:lvl3pPr algn="ctr" rtl="0" eaLnBrk="0" fontAlgn="base" hangingPunct="0">
        <a:spcBef>
          <a:spcPct val="0"/>
        </a:spcBef>
        <a:spcAft>
          <a:spcPct val="0"/>
        </a:spcAft>
        <a:defRPr sz="4400">
          <a:solidFill>
            <a:srgbClr val="000000"/>
          </a:solidFill>
          <a:latin typeface="Arial"/>
          <a:ea typeface="Arial"/>
          <a:cs typeface="Arial"/>
          <a:sym typeface="Arial" panose="020B0604020202020204" pitchFamily="34" charset="0"/>
        </a:defRPr>
      </a:lvl3pPr>
      <a:lvl4pPr algn="ctr" rtl="0" eaLnBrk="0" fontAlgn="base" hangingPunct="0">
        <a:spcBef>
          <a:spcPct val="0"/>
        </a:spcBef>
        <a:spcAft>
          <a:spcPct val="0"/>
        </a:spcAft>
        <a:defRPr sz="4400">
          <a:solidFill>
            <a:srgbClr val="000000"/>
          </a:solidFill>
          <a:latin typeface="Arial"/>
          <a:ea typeface="Arial"/>
          <a:cs typeface="Arial"/>
          <a:sym typeface="Arial" panose="020B0604020202020204" pitchFamily="34" charset="0"/>
        </a:defRPr>
      </a:lvl4pPr>
      <a:lvl5pPr algn="ctr" rtl="0" eaLnBrk="0" fontAlgn="base" hangingPunct="0">
        <a:spcBef>
          <a:spcPct val="0"/>
        </a:spcBef>
        <a:spcAft>
          <a:spcPct val="0"/>
        </a:spcAft>
        <a:defRPr sz="4400">
          <a:solidFill>
            <a:srgbClr val="000000"/>
          </a:solidFill>
          <a:latin typeface="Arial"/>
          <a:ea typeface="Arial"/>
          <a:cs typeface="Arial"/>
          <a:sym typeface="Arial" panose="020B0604020202020204" pitchFamily="34" charset="0"/>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p:titleStyle>
    <p:bodyStyle>
      <a:lvl1pPr marL="342900" indent="-342900" algn="l" rtl="0" eaLnBrk="0" fontAlgn="base" hangingPunct="0">
        <a:spcBef>
          <a:spcPts val="700"/>
        </a:spcBef>
        <a:spcAft>
          <a:spcPct val="0"/>
        </a:spcAft>
        <a:buSzPct val="100000"/>
        <a:buChar char="»"/>
        <a:defRPr sz="3200">
          <a:solidFill>
            <a:srgbClr val="000000"/>
          </a:solidFill>
          <a:latin typeface="Arial"/>
          <a:ea typeface="Arial"/>
          <a:cs typeface="Arial"/>
          <a:sym typeface="Arial" panose="020B0604020202020204" pitchFamily="34" charset="0"/>
        </a:defRPr>
      </a:lvl1pPr>
      <a:lvl2pPr marL="782638" indent="-325438" algn="l" rtl="0" eaLnBrk="0" fontAlgn="base" hangingPunct="0">
        <a:spcBef>
          <a:spcPts val="700"/>
        </a:spcBef>
        <a:spcAft>
          <a:spcPct val="0"/>
        </a:spcAft>
        <a:buSzPct val="100000"/>
        <a:buChar char="–"/>
        <a:defRPr sz="3200">
          <a:solidFill>
            <a:srgbClr val="000000"/>
          </a:solidFill>
          <a:latin typeface="Arial"/>
          <a:ea typeface="Arial"/>
          <a:cs typeface="Arial"/>
          <a:sym typeface="Arial" panose="020B0604020202020204" pitchFamily="34" charset="0"/>
        </a:defRPr>
      </a:lvl2pPr>
      <a:lvl3pPr marL="1219200" indent="-304800" algn="l" rtl="0" eaLnBrk="0" fontAlgn="base" hangingPunct="0">
        <a:spcBef>
          <a:spcPts val="700"/>
        </a:spcBef>
        <a:spcAft>
          <a:spcPct val="0"/>
        </a:spcAft>
        <a:buSzPct val="100000"/>
        <a:buChar char="•"/>
        <a:defRPr sz="3200">
          <a:solidFill>
            <a:srgbClr val="000000"/>
          </a:solidFill>
          <a:latin typeface="Arial"/>
          <a:ea typeface="Arial"/>
          <a:cs typeface="Arial"/>
          <a:sym typeface="Arial" panose="020B0604020202020204" pitchFamily="34" charset="0"/>
        </a:defRPr>
      </a:lvl3pPr>
      <a:lvl4pPr marL="1736725" indent="-365125" algn="l" rtl="0" eaLnBrk="0" fontAlgn="base" hangingPunct="0">
        <a:spcBef>
          <a:spcPts val="700"/>
        </a:spcBef>
        <a:spcAft>
          <a:spcPct val="0"/>
        </a:spcAft>
        <a:buSzPct val="100000"/>
        <a:buChar char="–"/>
        <a:defRPr sz="3200">
          <a:solidFill>
            <a:srgbClr val="000000"/>
          </a:solidFill>
          <a:latin typeface="Arial"/>
          <a:ea typeface="Arial"/>
          <a:cs typeface="Arial"/>
          <a:sym typeface="Arial" panose="020B0604020202020204" pitchFamily="34" charset="0"/>
        </a:defRPr>
      </a:lvl4pPr>
      <a:lvl5pPr marL="2235200" indent="-406400" algn="l" rtl="0" eaLnBrk="0" fontAlgn="base" hangingPunct="0">
        <a:spcBef>
          <a:spcPts val="700"/>
        </a:spcBef>
        <a:spcAft>
          <a:spcPct val="0"/>
        </a:spcAft>
        <a:buSzPct val="100000"/>
        <a:buChar char="»"/>
        <a:defRPr sz="3200">
          <a:solidFill>
            <a:srgbClr val="000000"/>
          </a:solidFill>
          <a:latin typeface="Arial"/>
          <a:ea typeface="Arial"/>
          <a:cs typeface="Arial"/>
          <a:sym typeface="Arial" panose="020B0604020202020204" pitchFamily="34" charset="0"/>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oleObject1.bin"/><Relationship Id="rId4" Type="http://schemas.openxmlformats.org/officeDocument/2006/relationships/notesSlide" Target="../notesSlides/notesSlide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8.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8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3.xml"/></Relationships>
</file>

<file path=ppt/slides/_rels/slide8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4.xml"/></Relationships>
</file>

<file path=ppt/slides/_rels/slide8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0.jpeg"/><Relationship Id="rId1" Type="http://schemas.openxmlformats.org/officeDocument/2006/relationships/slideLayout" Target="../slideLayouts/slideLayout74.xml"/></Relationships>
</file>

<file path=ppt/slides/_rels/slide8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4.xml"/></Relationships>
</file>

<file path=ppt/slides/_rels/slide8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jpeg"/><Relationship Id="rId1" Type="http://schemas.openxmlformats.org/officeDocument/2006/relationships/slideLayout" Target="../slideLayouts/slideLayout74.xml"/></Relationships>
</file>

<file path=ppt/slides/_rels/slide8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0.jpeg"/><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7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4.xml"/></Relationships>
</file>

<file path=ppt/slides/_rels/slide9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4.xml"/></Relationships>
</file>

<file path=ppt/slides/_rels/slide9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9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9" name="DEPARTMENT OF ENVIRONMENTAL AFFAIRS –  FINAL  STRATEGIC PLAN AND ANNUAL PERFORMANCE PLAN  2019/20 – 2023/24"/>
          <p:cNvSpPr txBox="1">
            <a:spLocks noGrp="1"/>
          </p:cNvSpPr>
          <p:nvPr>
            <p:ph type="title" idx="4294967295"/>
          </p:nvPr>
        </p:nvSpPr>
        <p:spPr>
          <a:xfrm>
            <a:off x="0" y="990600"/>
            <a:ext cx="8534400" cy="2438400"/>
          </a:xfrm>
          <a:prstGeom prst="rect">
            <a:avLst/>
          </a:prstGeom>
        </p:spPr>
        <p:txBody>
          <a:bodyPr>
            <a:normAutofit fontScale="90000"/>
          </a:bodyPr>
          <a:lstStyle/>
          <a:p>
            <a:pPr defTabSz="457200">
              <a:defRPr sz="3200" b="1">
                <a:solidFill>
                  <a:srgbClr val="FFFFFF"/>
                </a:solidFill>
                <a:latin typeface="+mj-lt"/>
                <a:ea typeface="+mj-ea"/>
                <a:cs typeface="+mj-cs"/>
                <a:sym typeface="Calibri"/>
              </a:defRPr>
            </a:pPr>
            <a:r>
              <a:rPr lang="en-ZA" dirty="0" smtClean="0"/>
              <a:t/>
            </a:r>
            <a:br>
              <a:rPr lang="en-ZA" dirty="0" smtClean="0"/>
            </a:br>
            <a:r>
              <a:rPr dirty="0" smtClean="0"/>
              <a:t>DEPARTMENT </a:t>
            </a:r>
            <a:r>
              <a:rPr dirty="0"/>
              <a:t>OF </a:t>
            </a:r>
            <a:r>
              <a:rPr lang="en-ZA" dirty="0" smtClean="0"/>
              <a:t>FORESTRY, FISHERIES AND THE ENVIRONMENT </a:t>
            </a:r>
            <a:r>
              <a:rPr dirty="0"/>
              <a:t/>
            </a:r>
            <a:br>
              <a:rPr dirty="0"/>
            </a:br>
            <a:r>
              <a:rPr dirty="0"/>
              <a:t/>
            </a:r>
            <a:br>
              <a:rPr dirty="0"/>
            </a:br>
            <a:r>
              <a:rPr dirty="0" smtClean="0"/>
              <a:t>STRATEGIC PLAN</a:t>
            </a:r>
            <a:r>
              <a:rPr lang="en-ZA" dirty="0"/>
              <a:t> </a:t>
            </a:r>
            <a:r>
              <a:rPr lang="en-ZA" dirty="0" smtClean="0"/>
              <a:t>2019/20 </a:t>
            </a:r>
            <a:r>
              <a:rPr lang="en-ZA" dirty="0"/>
              <a:t>– 2023/24</a:t>
            </a:r>
            <a:r>
              <a:rPr dirty="0" smtClean="0"/>
              <a:t> </a:t>
            </a:r>
            <a:r>
              <a:rPr dirty="0"/>
              <a:t>AND </a:t>
            </a:r>
            <a:r>
              <a:rPr lang="en-ZA" dirty="0" smtClean="0"/>
              <a:t>2020/21 </a:t>
            </a:r>
            <a:r>
              <a:rPr dirty="0" smtClean="0"/>
              <a:t>ANNUAL </a:t>
            </a:r>
            <a:r>
              <a:rPr dirty="0"/>
              <a:t>PERFORMANCE PLAN </a:t>
            </a:r>
            <a:r>
              <a:rPr b="0" dirty="0"/>
              <a:t/>
            </a:r>
            <a:br>
              <a:rPr b="0" dirty="0"/>
            </a:br>
            <a:endParaRPr sz="2400"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Slide Number Placeholder 3"/>
          <p:cNvSpPr>
            <a:spLocks noGrp="1"/>
          </p:cNvSpPr>
          <p:nvPr>
            <p:ph type="sldNum" sz="quarter"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2DFA3B80-5DB3-C747-8FF2-D3C5ECFE05F6}" type="slidenum">
              <a:rPr lang="en-US" altLang="en-US" sz="1400">
                <a:solidFill>
                  <a:srgbClr val="000000"/>
                </a:solidFill>
                <a:latin typeface="Arial" charset="0"/>
              </a:rPr>
              <a:pPr>
                <a:spcBef>
                  <a:spcPct val="0"/>
                </a:spcBef>
                <a:buFontTx/>
                <a:buNone/>
              </a:pPr>
              <a:t>10</a:t>
            </a:fld>
            <a:endParaRPr lang="en-US" altLang="en-US" sz="1400" dirty="0">
              <a:solidFill>
                <a:srgbClr val="000000"/>
              </a:solidFill>
              <a:latin typeface="Arial" charset="0"/>
            </a:endParaRPr>
          </a:p>
        </p:txBody>
      </p:sp>
      <p:sp>
        <p:nvSpPr>
          <p:cNvPr id="53250" name="Title 1"/>
          <p:cNvSpPr>
            <a:spLocks noGrp="1"/>
          </p:cNvSpPr>
          <p:nvPr>
            <p:ph type="title" idx="4294967295"/>
          </p:nvPr>
        </p:nvSpPr>
        <p:spPr>
          <a:xfrm>
            <a:off x="0" y="247650"/>
            <a:ext cx="9144000" cy="438150"/>
          </a:xfrm>
        </p:spPr>
        <p:txBody>
          <a:bodyPr>
            <a:normAutofit fontScale="90000"/>
          </a:bodyPr>
          <a:lstStyle/>
          <a:p>
            <a:r>
              <a:rPr lang="en-US" altLang="en-US" sz="2800" b="1" dirty="0">
                <a:solidFill>
                  <a:srgbClr val="00B050"/>
                </a:solidFill>
                <a:latin typeface="Arial Narrow" charset="0"/>
                <a:ea typeface="Arial Narrow" charset="0"/>
                <a:cs typeface="Arial Narrow" charset="0"/>
              </a:rPr>
              <a:t>EFFICIENT, ACCOUNTABLE AND CAPABLE STATE</a:t>
            </a:r>
          </a:p>
        </p:txBody>
      </p:sp>
      <p:sp>
        <p:nvSpPr>
          <p:cNvPr id="53251" name="Content Placeholder 2"/>
          <p:cNvSpPr>
            <a:spLocks noGrp="1"/>
          </p:cNvSpPr>
          <p:nvPr>
            <p:ph idx="4294967295"/>
          </p:nvPr>
        </p:nvSpPr>
        <p:spPr>
          <a:xfrm>
            <a:off x="0" y="685800"/>
            <a:ext cx="8458200" cy="4983163"/>
          </a:xfrm>
        </p:spPr>
        <p:txBody>
          <a:bodyPr/>
          <a:lstStyle/>
          <a:p>
            <a:pPr algn="just" eaLnBrk="1" hangingPunct="1">
              <a:spcBef>
                <a:spcPct val="0"/>
              </a:spcBef>
              <a:spcAft>
                <a:spcPts val="600"/>
              </a:spcAft>
              <a:buFont typeface="Wingdings" panose="05000000000000000000" pitchFamily="2" charset="2"/>
              <a:buChar char="Ø"/>
            </a:pPr>
            <a:r>
              <a:rPr lang="en-US" altLang="en-US" sz="2200" b="1" dirty="0">
                <a:solidFill>
                  <a:srgbClr val="0070C0"/>
                </a:solidFill>
                <a:latin typeface="Arial Narrow" charset="0"/>
              </a:rPr>
              <a:t>Good governance, compliance with legislative requirements and effective financial management</a:t>
            </a:r>
            <a:r>
              <a:rPr lang="en-ZA" altLang="en-US" sz="2200" b="1" dirty="0">
                <a:solidFill>
                  <a:srgbClr val="0070C0"/>
                </a:solidFill>
                <a:latin typeface="Arial Narrow" charset="0"/>
              </a:rPr>
              <a:t>: </a:t>
            </a:r>
          </a:p>
          <a:p>
            <a:pPr marL="342900" lvl="1" indent="-342900" algn="just">
              <a:spcBef>
                <a:spcPct val="0"/>
              </a:spcBef>
              <a:spcAft>
                <a:spcPts val="1200"/>
              </a:spcAft>
              <a:buNone/>
            </a:pPr>
            <a:r>
              <a:rPr lang="en-ZA" altLang="en-US" sz="1800" dirty="0" smtClean="0">
                <a:solidFill>
                  <a:schemeClr val="tx1"/>
                </a:solidFill>
                <a:latin typeface="Arial Narrow" charset="0"/>
              </a:rPr>
              <a:t>	Unqualified </a:t>
            </a:r>
            <a:r>
              <a:rPr lang="en-ZA" altLang="en-US" sz="1800" dirty="0">
                <a:solidFill>
                  <a:schemeClr val="tx1"/>
                </a:solidFill>
                <a:latin typeface="Arial Narrow" charset="0"/>
              </a:rPr>
              <a:t>audit opinion: Ensures that the department implements improved controls and recommendations emanating from audit recommendations and provide assurance to the department and continuous Identification and management of Performance Risks.</a:t>
            </a:r>
          </a:p>
          <a:p>
            <a:pPr algn="just">
              <a:spcBef>
                <a:spcPct val="0"/>
              </a:spcBef>
              <a:spcAft>
                <a:spcPts val="1200"/>
              </a:spcAft>
              <a:buNone/>
            </a:pPr>
            <a:r>
              <a:rPr lang="en-ZA" altLang="en-US" sz="1800" dirty="0" smtClean="0">
                <a:solidFill>
                  <a:schemeClr val="tx1"/>
                </a:solidFill>
                <a:latin typeface="Arial Narrow" charset="0"/>
              </a:rPr>
              <a:t>	Improved </a:t>
            </a:r>
            <a:r>
              <a:rPr lang="en-ZA" altLang="en-US" sz="1800" dirty="0">
                <a:solidFill>
                  <a:schemeClr val="tx1"/>
                </a:solidFill>
                <a:latin typeface="Arial Narrow" charset="0"/>
              </a:rPr>
              <a:t>systems of corporate governance: Internal audit planning and execution which assist the Department to detect gaps and areas of improvement in controls and governance. </a:t>
            </a:r>
          </a:p>
          <a:p>
            <a:pPr algn="just">
              <a:spcBef>
                <a:spcPct val="0"/>
              </a:spcBef>
              <a:spcAft>
                <a:spcPts val="1200"/>
              </a:spcAft>
              <a:buNone/>
            </a:pPr>
            <a:r>
              <a:rPr lang="en-ZA" altLang="en-US" sz="1800" dirty="0" smtClean="0">
                <a:solidFill>
                  <a:schemeClr val="tx1"/>
                </a:solidFill>
                <a:latin typeface="Arial Narrow" charset="0"/>
              </a:rPr>
              <a:t>	Expenditure </a:t>
            </a:r>
            <a:r>
              <a:rPr lang="en-ZA" altLang="en-US" sz="1800" dirty="0">
                <a:solidFill>
                  <a:schemeClr val="tx1"/>
                </a:solidFill>
                <a:latin typeface="Arial Narrow" charset="0"/>
              </a:rPr>
              <a:t>on BBBEE, rural and township enterprises</a:t>
            </a:r>
          </a:p>
          <a:p>
            <a:pPr algn="just" eaLnBrk="1" hangingPunct="1">
              <a:spcBef>
                <a:spcPct val="0"/>
              </a:spcBef>
              <a:spcAft>
                <a:spcPts val="600"/>
              </a:spcAft>
              <a:buFont typeface="Wingdings" panose="05000000000000000000" pitchFamily="2" charset="2"/>
              <a:buChar char="Ø"/>
            </a:pPr>
            <a:r>
              <a:rPr lang="en-ZA" altLang="en-US" sz="2200" b="1" dirty="0" smtClean="0">
                <a:solidFill>
                  <a:srgbClr val="0070C0"/>
                </a:solidFill>
                <a:latin typeface="Arial Narrow" charset="0"/>
              </a:rPr>
              <a:t>Profiling </a:t>
            </a:r>
            <a:r>
              <a:rPr lang="en-ZA" altLang="en-US" sz="2200" b="1" dirty="0">
                <a:solidFill>
                  <a:srgbClr val="0070C0"/>
                </a:solidFill>
                <a:latin typeface="Arial Narrow" charset="0"/>
              </a:rPr>
              <a:t>of Environment Sector: </a:t>
            </a:r>
          </a:p>
          <a:p>
            <a:pPr algn="just">
              <a:spcBef>
                <a:spcPct val="0"/>
              </a:spcBef>
              <a:spcAft>
                <a:spcPts val="1200"/>
              </a:spcAft>
              <a:buNone/>
            </a:pPr>
            <a:r>
              <a:rPr lang="en-US" altLang="en-US" sz="1800" dirty="0" smtClean="0">
                <a:latin typeface="Arial Narrow" charset="0"/>
              </a:rPr>
              <a:t>	</a:t>
            </a:r>
            <a:r>
              <a:rPr lang="en-US" altLang="en-US" sz="1800" dirty="0">
                <a:latin typeface="Arial Narrow" charset="0"/>
              </a:rPr>
              <a:t>Environmental Management Education and awareness campaigns. Stakeholder Engagement: </a:t>
            </a:r>
            <a:r>
              <a:rPr lang="en-US" altLang="en-US" sz="1800" dirty="0" smtClean="0">
                <a:latin typeface="Arial Narrow" charset="0"/>
              </a:rPr>
              <a:t>DFFE </a:t>
            </a:r>
            <a:r>
              <a:rPr lang="en-US" altLang="en-US" sz="1800" dirty="0">
                <a:latin typeface="Arial Narrow" charset="0"/>
              </a:rPr>
              <a:t>will host quarterly stakeholder engagement forums that would be themed based on various priority areas the Department is focused on. 	</a:t>
            </a:r>
          </a:p>
          <a:p>
            <a:pPr algn="just" eaLnBrk="1" hangingPunct="1">
              <a:spcBef>
                <a:spcPct val="0"/>
              </a:spcBef>
              <a:spcAft>
                <a:spcPts val="1200"/>
              </a:spcAft>
              <a:buNone/>
            </a:pPr>
            <a:r>
              <a:rPr lang="en-US" altLang="en-US" sz="1800" dirty="0" smtClean="0">
                <a:latin typeface="Arial Narrow" charset="0"/>
              </a:rPr>
              <a:t>	An </a:t>
            </a:r>
            <a:r>
              <a:rPr lang="en-US" altLang="en-US" sz="1800" dirty="0">
                <a:latin typeface="Arial Narrow" charset="0"/>
              </a:rPr>
              <a:t>estimated 90 Environmental </a:t>
            </a:r>
            <a:r>
              <a:rPr lang="en-ZA" altLang="en-US" sz="1800" dirty="0">
                <a:latin typeface="Arial Narrow" charset="0"/>
              </a:rPr>
              <a:t>events will be hosted over the MTSF period (Ministerial public participation events, conferences, celebration of key environment days, etc.)</a:t>
            </a:r>
          </a:p>
        </p:txBody>
      </p:sp>
    </p:spTree>
    <p:extLst>
      <p:ext uri="{BB962C8B-B14F-4D97-AF65-F5344CB8AC3E}">
        <p14:creationId xmlns:p14="http://schemas.microsoft.com/office/powerpoint/2010/main" val="130336862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Slide Number Placeholder 3"/>
          <p:cNvSpPr>
            <a:spLocks noGrp="1"/>
          </p:cNvSpPr>
          <p:nvPr>
            <p:ph type="sldNum" sz="quarter"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A8C1EF0D-269E-2640-80BA-33F2ABC5A2DE}" type="slidenum">
              <a:rPr lang="en-US" altLang="x-none" sz="1200">
                <a:solidFill>
                  <a:srgbClr val="000000"/>
                </a:solidFill>
              </a:rPr>
              <a:pPr>
                <a:spcBef>
                  <a:spcPct val="0"/>
                </a:spcBef>
                <a:buFontTx/>
                <a:buNone/>
              </a:pPr>
              <a:t>11</a:t>
            </a:fld>
            <a:endParaRPr lang="en-US" altLang="x-none" sz="1200" dirty="0">
              <a:solidFill>
                <a:srgbClr val="000000"/>
              </a:solidFill>
            </a:endParaRPr>
          </a:p>
        </p:txBody>
      </p:sp>
      <p:sp>
        <p:nvSpPr>
          <p:cNvPr id="55298" name="Title 1"/>
          <p:cNvSpPr>
            <a:spLocks noGrp="1"/>
          </p:cNvSpPr>
          <p:nvPr>
            <p:ph type="title" idx="4294967295"/>
          </p:nvPr>
        </p:nvSpPr>
        <p:spPr>
          <a:xfrm>
            <a:off x="0" y="115888"/>
            <a:ext cx="8229600" cy="576262"/>
          </a:xfrm>
        </p:spPr>
        <p:txBody>
          <a:bodyPr/>
          <a:lstStyle/>
          <a:p>
            <a:r>
              <a:rPr lang="en-ZA" altLang="en-US" sz="2400" b="1" dirty="0">
                <a:solidFill>
                  <a:srgbClr val="00B050"/>
                </a:solidFill>
                <a:latin typeface="Arial Narrow" charset="0"/>
              </a:rPr>
              <a:t>EFFICIENT, ACCOUNTABLE AND CAPABLE STATE (</a:t>
            </a:r>
            <a:r>
              <a:rPr lang="en-ZA" altLang="en-US" sz="2400" b="1" dirty="0" err="1">
                <a:solidFill>
                  <a:srgbClr val="00B050"/>
                </a:solidFill>
                <a:latin typeface="Arial Narrow" charset="0"/>
              </a:rPr>
              <a:t>cont</a:t>
            </a:r>
            <a:r>
              <a:rPr lang="en-ZA" altLang="en-US" sz="2400" b="1" dirty="0">
                <a:solidFill>
                  <a:srgbClr val="00B050"/>
                </a:solidFill>
                <a:latin typeface="Arial Narrow" charset="0"/>
              </a:rPr>
              <a:t>)</a:t>
            </a:r>
            <a:endParaRPr lang="en-ZA" altLang="en-US" sz="2400" dirty="0"/>
          </a:p>
        </p:txBody>
      </p:sp>
      <p:sp>
        <p:nvSpPr>
          <p:cNvPr id="55299" name="Content Placeholder 2"/>
          <p:cNvSpPr>
            <a:spLocks noGrp="1"/>
          </p:cNvSpPr>
          <p:nvPr>
            <p:ph idx="4294967295"/>
          </p:nvPr>
        </p:nvSpPr>
        <p:spPr>
          <a:xfrm>
            <a:off x="0" y="685800"/>
            <a:ext cx="8763000" cy="5141913"/>
          </a:xfrm>
        </p:spPr>
        <p:txBody>
          <a:bodyPr>
            <a:normAutofit/>
          </a:bodyPr>
          <a:lstStyle/>
          <a:p>
            <a:pPr algn="just" eaLnBrk="1" hangingPunct="1">
              <a:spcBef>
                <a:spcPct val="0"/>
              </a:spcBef>
              <a:spcAft>
                <a:spcPts val="600"/>
              </a:spcAft>
              <a:buFont typeface="Wingdings" panose="05000000000000000000" pitchFamily="2" charset="2"/>
              <a:buChar char="Ø"/>
            </a:pPr>
            <a:r>
              <a:rPr lang="en-ZA" altLang="en-US" sz="2000" b="1" dirty="0">
                <a:solidFill>
                  <a:srgbClr val="0070C0"/>
                </a:solidFill>
                <a:latin typeface="Arial Narrow" charset="0"/>
              </a:rPr>
              <a:t>Environment Sector Capacity Building:</a:t>
            </a:r>
          </a:p>
          <a:p>
            <a:pPr algn="just" eaLnBrk="1" hangingPunct="1">
              <a:spcBef>
                <a:spcPct val="0"/>
              </a:spcBef>
              <a:spcAft>
                <a:spcPts val="1200"/>
              </a:spcAft>
              <a:buFont typeface="Arial" charset="0"/>
              <a:buNone/>
            </a:pPr>
            <a:r>
              <a:rPr lang="en-ZA" altLang="en-US" sz="2000" b="1" dirty="0">
                <a:solidFill>
                  <a:srgbClr val="FF0000"/>
                </a:solidFill>
                <a:latin typeface="Arial Narrow" charset="0"/>
              </a:rPr>
              <a:t>	</a:t>
            </a:r>
            <a:r>
              <a:rPr lang="en-ZA" altLang="en-US" sz="1800" dirty="0" smtClean="0">
                <a:solidFill>
                  <a:schemeClr val="tx1"/>
                </a:solidFill>
                <a:latin typeface="Arial Narrow" charset="0"/>
              </a:rPr>
              <a:t>Fundisa for Change. Learnerships &amp; </a:t>
            </a:r>
            <a:r>
              <a:rPr lang="en-US" altLang="en-US" sz="1800" dirty="0">
                <a:solidFill>
                  <a:schemeClr val="tx1"/>
                </a:solidFill>
                <a:latin typeface="Arial Narrow" charset="0"/>
              </a:rPr>
              <a:t>Work Integrated Learning </a:t>
            </a:r>
            <a:r>
              <a:rPr lang="en-US" altLang="en-US" sz="1800" dirty="0" smtClean="0">
                <a:solidFill>
                  <a:schemeClr val="tx1"/>
                </a:solidFill>
                <a:latin typeface="Arial Narrow" charset="0"/>
              </a:rPr>
              <a:t>Programme </a:t>
            </a:r>
            <a:r>
              <a:rPr lang="en-ZA" altLang="en-US" sz="1800" dirty="0" smtClean="0">
                <a:solidFill>
                  <a:schemeClr val="tx1"/>
                </a:solidFill>
                <a:latin typeface="Arial Narrow" charset="0"/>
              </a:rPr>
              <a:t>placements</a:t>
            </a:r>
          </a:p>
          <a:p>
            <a:pPr algn="just" eaLnBrk="1" hangingPunct="1">
              <a:spcBef>
                <a:spcPct val="0"/>
              </a:spcBef>
              <a:spcAft>
                <a:spcPts val="600"/>
              </a:spcAft>
              <a:buFont typeface="Wingdings" panose="05000000000000000000" pitchFamily="2" charset="2"/>
              <a:buChar char="Ø"/>
            </a:pPr>
            <a:r>
              <a:rPr lang="en-ZA" altLang="en-US" sz="2000" b="1" dirty="0" smtClean="0">
                <a:solidFill>
                  <a:srgbClr val="0070C0"/>
                </a:solidFill>
                <a:latin typeface="Arial Narrow" charset="0"/>
              </a:rPr>
              <a:t>Preparedness </a:t>
            </a:r>
            <a:r>
              <a:rPr lang="en-ZA" altLang="en-US" sz="2000" b="1" dirty="0">
                <a:solidFill>
                  <a:srgbClr val="0070C0"/>
                </a:solidFill>
                <a:latin typeface="Arial Narrow" charset="0"/>
              </a:rPr>
              <a:t>for the 4</a:t>
            </a:r>
            <a:r>
              <a:rPr lang="en-ZA" altLang="en-US" sz="2000" b="1" baseline="30000" dirty="0">
                <a:solidFill>
                  <a:srgbClr val="0070C0"/>
                </a:solidFill>
                <a:latin typeface="Arial Narrow" charset="0"/>
              </a:rPr>
              <a:t>th</a:t>
            </a:r>
            <a:r>
              <a:rPr lang="en-ZA" altLang="en-US" sz="2000" b="1" dirty="0">
                <a:solidFill>
                  <a:srgbClr val="0070C0"/>
                </a:solidFill>
                <a:latin typeface="Arial Narrow" charset="0"/>
              </a:rPr>
              <a:t> Industrial Revolution (Long term):</a:t>
            </a:r>
          </a:p>
          <a:p>
            <a:pPr algn="just">
              <a:lnSpc>
                <a:spcPct val="110000"/>
              </a:lnSpc>
              <a:spcBef>
                <a:spcPct val="0"/>
              </a:spcBef>
              <a:spcAft>
                <a:spcPts val="1200"/>
              </a:spcAft>
              <a:buNone/>
            </a:pPr>
            <a:r>
              <a:rPr lang="en-ZA" altLang="en-US" sz="2000" b="1" dirty="0">
                <a:solidFill>
                  <a:srgbClr val="0070C0"/>
                </a:solidFill>
                <a:latin typeface="Arial Narrow" charset="0"/>
              </a:rPr>
              <a:t>	</a:t>
            </a:r>
            <a:r>
              <a:rPr lang="en-ZA" altLang="en-US" sz="1800" dirty="0">
                <a:latin typeface="Arial Narrow" charset="0"/>
              </a:rPr>
              <a:t>Modernisation of ICT Services: Cloud computing - will provide guaranteed availability, confidentiality and integration of </a:t>
            </a:r>
            <a:r>
              <a:rPr lang="en-ZA" altLang="en-US" sz="1800" dirty="0" smtClean="0">
                <a:latin typeface="Arial Narrow" charset="0"/>
              </a:rPr>
              <a:t>DFFE </a:t>
            </a:r>
            <a:r>
              <a:rPr lang="en-ZA" altLang="en-US" sz="1800" dirty="0">
                <a:latin typeface="Arial Narrow" charset="0"/>
              </a:rPr>
              <a:t>information; Automation - Expansion of EDMS functionality at significantly discounted rates; Internet of Things - monitoring solutions for the Department’s facilities including temperature, humidity, power etc. with intelligent reporting to relevant stakeholders.	</a:t>
            </a:r>
            <a:endParaRPr lang="en-US" altLang="en-US" sz="1800" dirty="0">
              <a:latin typeface="Arial Narrow" charset="0"/>
            </a:endParaRPr>
          </a:p>
          <a:p>
            <a:pPr algn="just" eaLnBrk="1" hangingPunct="1">
              <a:spcBef>
                <a:spcPct val="0"/>
              </a:spcBef>
              <a:spcAft>
                <a:spcPts val="1200"/>
              </a:spcAft>
              <a:buFont typeface="Arial" charset="0"/>
              <a:buNone/>
            </a:pPr>
            <a:endParaRPr lang="en-US" altLang="en-US" sz="2300" b="1" dirty="0">
              <a:solidFill>
                <a:srgbClr val="000000"/>
              </a:solidFill>
              <a:latin typeface="Arial Narrow" charset="0"/>
            </a:endParaRPr>
          </a:p>
          <a:p>
            <a:pPr algn="just" eaLnBrk="1" hangingPunct="1">
              <a:spcBef>
                <a:spcPct val="0"/>
              </a:spcBef>
              <a:spcAft>
                <a:spcPts val="1200"/>
              </a:spcAft>
              <a:buFont typeface="Arial" charset="0"/>
              <a:buNone/>
            </a:pPr>
            <a:endParaRPr lang="en-ZA" altLang="en-US" sz="2300" dirty="0">
              <a:solidFill>
                <a:srgbClr val="000000"/>
              </a:solidFill>
              <a:latin typeface="Arial Narrow" charset="0"/>
            </a:endParaRPr>
          </a:p>
          <a:p>
            <a:pPr algn="just" eaLnBrk="1" hangingPunct="1">
              <a:spcBef>
                <a:spcPct val="0"/>
              </a:spcBef>
              <a:spcAft>
                <a:spcPts val="1200"/>
              </a:spcAft>
            </a:pPr>
            <a:endParaRPr lang="en-ZA" altLang="en-US" sz="2300" dirty="0">
              <a:solidFill>
                <a:srgbClr val="000000"/>
              </a:solidFill>
              <a:latin typeface="Arial Narrow" charset="0"/>
            </a:endParaRPr>
          </a:p>
          <a:p>
            <a:pPr algn="just" eaLnBrk="1" hangingPunct="1">
              <a:spcBef>
                <a:spcPct val="0"/>
              </a:spcBef>
              <a:spcAft>
                <a:spcPts val="1200"/>
              </a:spcAft>
            </a:pPr>
            <a:endParaRPr lang="en-ZA" altLang="en-US" sz="2300" b="1" dirty="0">
              <a:solidFill>
                <a:srgbClr val="000000"/>
              </a:solidFill>
              <a:latin typeface="Arial Narrow" charset="0"/>
            </a:endParaRPr>
          </a:p>
          <a:p>
            <a:pPr algn="just" eaLnBrk="1" hangingPunct="1">
              <a:spcBef>
                <a:spcPct val="0"/>
              </a:spcBef>
              <a:spcAft>
                <a:spcPts val="1200"/>
              </a:spcAft>
            </a:pPr>
            <a:endParaRPr lang="en-ZA" altLang="en-US" sz="2200" b="1" dirty="0">
              <a:solidFill>
                <a:srgbClr val="FF0000"/>
              </a:solidFill>
              <a:latin typeface="Arial Narrow" charset="0"/>
            </a:endParaRPr>
          </a:p>
          <a:p>
            <a:pPr algn="just" eaLnBrk="1" hangingPunct="1">
              <a:spcBef>
                <a:spcPct val="0"/>
              </a:spcBef>
              <a:spcAft>
                <a:spcPts val="1200"/>
              </a:spcAft>
            </a:pPr>
            <a:endParaRPr lang="en-ZA" altLang="en-US" sz="2200" b="1" dirty="0">
              <a:solidFill>
                <a:srgbClr val="000000"/>
              </a:solidFill>
              <a:latin typeface="Arial Narrow" charset="0"/>
            </a:endParaRPr>
          </a:p>
          <a:p>
            <a:pPr algn="just" eaLnBrk="1" hangingPunct="1">
              <a:spcBef>
                <a:spcPct val="0"/>
              </a:spcBef>
              <a:spcAft>
                <a:spcPts val="1200"/>
              </a:spcAft>
              <a:buFont typeface="Arial" charset="0"/>
              <a:buNone/>
            </a:pPr>
            <a:endParaRPr lang="en-US" altLang="en-US" sz="2400" dirty="0">
              <a:solidFill>
                <a:srgbClr val="FF0000"/>
              </a:solidFill>
              <a:latin typeface="Arial Narrow" charset="0"/>
              <a:ea typeface="Arial" charset="0"/>
              <a:cs typeface="Arial" charset="0"/>
            </a:endParaRPr>
          </a:p>
          <a:p>
            <a:pPr algn="just" eaLnBrk="1" hangingPunct="1">
              <a:spcBef>
                <a:spcPct val="0"/>
              </a:spcBef>
              <a:spcAft>
                <a:spcPts val="1200"/>
              </a:spcAft>
            </a:pPr>
            <a:endParaRPr lang="en-ZA" altLang="en-US" sz="2200" b="1" dirty="0">
              <a:solidFill>
                <a:srgbClr val="FF0000"/>
              </a:solidFill>
              <a:latin typeface="Arial Narrow" charset="0"/>
            </a:endParaRPr>
          </a:p>
          <a:p>
            <a:pPr>
              <a:buFont typeface="Arial" charset="0"/>
              <a:buNone/>
            </a:pPr>
            <a:endParaRPr lang="en-ZA" altLang="en-US" dirty="0"/>
          </a:p>
        </p:txBody>
      </p:sp>
      <p:sp>
        <p:nvSpPr>
          <p:cNvPr id="5" name="Line 4"/>
          <p:cNvSpPr>
            <a:spLocks noChangeShapeType="1"/>
          </p:cNvSpPr>
          <p:nvPr/>
        </p:nvSpPr>
        <p:spPr bwMode="auto">
          <a:xfrm>
            <a:off x="0" y="685800"/>
            <a:ext cx="9144000" cy="0"/>
          </a:xfrm>
          <a:prstGeom prst="line">
            <a:avLst/>
          </a:prstGeom>
          <a:noFill/>
          <a:ln w="25400">
            <a:solidFill>
              <a:srgbClr val="000000"/>
            </a:solidFill>
            <a:round/>
            <a:headEnd/>
            <a:tailEnd/>
          </a:ln>
          <a:extLst>
            <a:ext uri="{909E8E84-426E-40dd-AFC4-6F175D3DCCD1}"/>
          </a:extLst>
        </p:spPr>
        <p:txBody>
          <a:bodyPr/>
          <a:lstStyle/>
          <a:p>
            <a:pPr>
              <a:defRPr/>
            </a:pPr>
            <a:endParaRPr lang="en-ZA" kern="0" dirty="0">
              <a:solidFill>
                <a:srgbClr val="000000"/>
              </a:solidFill>
              <a:latin typeface="Arial" panose="020B0604020202020204" pitchFamily="34" charset="0"/>
            </a:endParaRPr>
          </a:p>
        </p:txBody>
      </p:sp>
    </p:spTree>
    <p:extLst>
      <p:ext uri="{BB962C8B-B14F-4D97-AF65-F5344CB8AC3E}">
        <p14:creationId xmlns:p14="http://schemas.microsoft.com/office/powerpoint/2010/main" val="99281015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chor="ctr"/>
          <a:lstStyle/>
          <a:p>
            <a:fld id="{86CB4B4D-7CA3-9044-876B-883B54F8677D}" type="slidenum">
              <a:t>12</a:t>
            </a:fld>
            <a:endParaRPr/>
          </a:p>
        </p:txBody>
      </p:sp>
      <p:graphicFrame>
        <p:nvGraphicFramePr>
          <p:cNvPr id="466" name="Table"/>
          <p:cNvGraphicFramePr/>
          <p:nvPr>
            <p:extLst>
              <p:ext uri="{D42A27DB-BD31-4B8C-83A1-F6EECF244321}">
                <p14:modId xmlns:p14="http://schemas.microsoft.com/office/powerpoint/2010/main" val="4263935939"/>
              </p:ext>
            </p:extLst>
          </p:nvPr>
        </p:nvGraphicFramePr>
        <p:xfrm>
          <a:off x="228600" y="533401"/>
          <a:ext cx="8686799" cy="5867614"/>
        </p:xfrm>
        <a:graphic>
          <a:graphicData uri="http://schemas.openxmlformats.org/drawingml/2006/table">
            <a:tbl>
              <a:tblPr>
                <a:tableStyleId>{4C3C2611-4C71-4FC5-86AE-919BDF0F9419}</a:tableStyleId>
              </a:tblPr>
              <a:tblGrid>
                <a:gridCol w="2474843">
                  <a:extLst>
                    <a:ext uri="{9D8B030D-6E8A-4147-A177-3AD203B41FA5}">
                      <a16:colId xmlns:a16="http://schemas.microsoft.com/office/drawing/2014/main" val="20000"/>
                    </a:ext>
                  </a:extLst>
                </a:gridCol>
                <a:gridCol w="1550505">
                  <a:extLst>
                    <a:ext uri="{9D8B030D-6E8A-4147-A177-3AD203B41FA5}">
                      <a16:colId xmlns:a16="http://schemas.microsoft.com/office/drawing/2014/main" val="20001"/>
                    </a:ext>
                  </a:extLst>
                </a:gridCol>
                <a:gridCol w="2504661">
                  <a:extLst>
                    <a:ext uri="{9D8B030D-6E8A-4147-A177-3AD203B41FA5}">
                      <a16:colId xmlns:a16="http://schemas.microsoft.com/office/drawing/2014/main" val="20002"/>
                    </a:ext>
                  </a:extLst>
                </a:gridCol>
                <a:gridCol w="2156790">
                  <a:extLst>
                    <a:ext uri="{9D8B030D-6E8A-4147-A177-3AD203B41FA5}">
                      <a16:colId xmlns:a16="http://schemas.microsoft.com/office/drawing/2014/main" val="20003"/>
                    </a:ext>
                  </a:extLst>
                </a:gridCol>
              </a:tblGrid>
              <a:tr h="253887">
                <a:tc gridSpan="4">
                  <a:txBody>
                    <a:bodyPr/>
                    <a:lstStyle/>
                    <a:p>
                      <a:pPr marL="87313" indent="0" algn="just" defTabSz="457200">
                        <a:lnSpc>
                          <a:spcPct val="115000"/>
                        </a:lnSpc>
                        <a:defRPr sz="1800"/>
                      </a:pPr>
                      <a:r>
                        <a:rPr lang="en-US" sz="1300" b="1" dirty="0" smtClean="0">
                          <a:solidFill>
                            <a:srgbClr val="FFFFFF"/>
                          </a:solidFill>
                          <a:latin typeface="Arial Narrow"/>
                          <a:ea typeface="Arial Narrow"/>
                          <a:cs typeface="Arial Narrow"/>
                          <a:sym typeface="Arial Narrow"/>
                        </a:rPr>
                        <a:t>OUTCOME: GOOD GOVERNANCE, COMPLIANCE WITH LEGISLATIVE </a:t>
                      </a:r>
                      <a:r>
                        <a:rPr lang="en-US" sz="1300" b="1" i="0" u="none" strike="noStrike" cap="none" spc="0" baseline="0" dirty="0" smtClean="0">
                          <a:solidFill>
                            <a:srgbClr val="FFFFFF"/>
                          </a:solidFill>
                          <a:uFillTx/>
                          <a:latin typeface="Arial Narrow"/>
                          <a:ea typeface="Arial Narrow"/>
                          <a:cs typeface="Arial Narrow"/>
                          <a:sym typeface="Arial Narrow"/>
                        </a:rPr>
                        <a:t>REQUIREMENTS AND EFFECTIVE FINANCIAL MANAGEMENT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17931">
                <a:tc>
                  <a:txBody>
                    <a:bodyPr/>
                    <a:lstStyle/>
                    <a:p>
                      <a:pPr algn="just" defTabSz="457200">
                        <a:lnSpc>
                          <a:spcPct val="115000"/>
                        </a:lnSpc>
                        <a:defRPr sz="1800"/>
                      </a:pPr>
                      <a:r>
                        <a:rPr lang="en-ZA" sz="1300" b="1" dirty="0" smtClean="0">
                          <a:solidFill>
                            <a:srgbClr val="FFFFFF"/>
                          </a:solidFill>
                          <a:latin typeface="Arial Narrow"/>
                          <a:ea typeface="Arial Narrow"/>
                          <a:cs typeface="Arial Narrow"/>
                          <a:sym typeface="Arial Narrow"/>
                        </a:rPr>
                        <a:t>OUTCOME INDICATORS </a:t>
                      </a:r>
                      <a:endParaRPr lang="en-ZA"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just" defTabSz="457200">
                        <a:lnSpc>
                          <a:spcPct val="115000"/>
                        </a:lnSpc>
                        <a:defRPr sz="1800"/>
                      </a:pPr>
                      <a:r>
                        <a:rPr sz="1300" b="1" dirty="0" smtClean="0">
                          <a:solidFill>
                            <a:srgbClr val="FFFFFF"/>
                          </a:solidFill>
                          <a:latin typeface="Arial Narrow"/>
                          <a:ea typeface="Arial Narrow"/>
                          <a:cs typeface="Arial Narrow"/>
                          <a:sym typeface="Arial Narrow"/>
                        </a:rPr>
                        <a:t>BASELINE</a:t>
                      </a:r>
                      <a:endParaRPr sz="1300" b="1" dirty="0">
                        <a:solidFill>
                          <a:srgbClr val="FFFFFF"/>
                        </a:solidFill>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just" defTabSz="457200">
                        <a:lnSpc>
                          <a:spcPct val="115000"/>
                        </a:lnSpc>
                        <a:defRPr sz="1800"/>
                      </a:pPr>
                      <a:r>
                        <a:rPr sz="1300" b="1" dirty="0">
                          <a:solidFill>
                            <a:srgbClr val="FFFFFF"/>
                          </a:solidFill>
                          <a:latin typeface="Arial Narrow"/>
                          <a:ea typeface="Arial Narrow"/>
                          <a:cs typeface="Arial Narrow"/>
                          <a:sym typeface="Arial Narrow"/>
                        </a:rPr>
                        <a:t>TARGET </a:t>
                      </a:r>
                      <a:r>
                        <a:rPr sz="1300" b="1" dirty="0" smtClean="0">
                          <a:solidFill>
                            <a:srgbClr val="FFFFFF"/>
                          </a:solidFill>
                          <a:latin typeface="Arial Narrow"/>
                          <a:ea typeface="Arial Narrow"/>
                          <a:cs typeface="Arial Narrow"/>
                          <a:sym typeface="Arial Narrow"/>
                        </a:rPr>
                        <a:t>2020</a:t>
                      </a:r>
                      <a:r>
                        <a:rPr lang="en-ZA" sz="1300" b="1" dirty="0" smtClean="0">
                          <a:solidFill>
                            <a:srgbClr val="FFFFFF"/>
                          </a:solidFill>
                          <a:latin typeface="Arial Narrow"/>
                          <a:ea typeface="Arial Narrow"/>
                          <a:cs typeface="Arial Narrow"/>
                          <a:sym typeface="Arial Narrow"/>
                        </a:rPr>
                        <a:t>/21</a:t>
                      </a:r>
                      <a:endParaRPr sz="1300" b="1" dirty="0">
                        <a:solidFill>
                          <a:srgbClr val="FFFFFF"/>
                        </a:solidFill>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87313" indent="0" algn="just" defTabSz="457200">
                        <a:lnSpc>
                          <a:spcPct val="115000"/>
                        </a:lnSpc>
                        <a:defRPr sz="1800"/>
                      </a:pPr>
                      <a:r>
                        <a:rPr sz="1200" b="1" dirty="0">
                          <a:solidFill>
                            <a:srgbClr val="FFFFFF"/>
                          </a:solidFill>
                          <a:latin typeface="Arial Narrow"/>
                          <a:ea typeface="Arial Narrow"/>
                          <a:cs typeface="Arial Narrow"/>
                          <a:sym typeface="Arial Narrow"/>
                        </a:rPr>
                        <a:t>5 YEAR  TARGET 2023/24</a:t>
                      </a: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762431">
                <a:tc>
                  <a:txBody>
                    <a:bodyPr/>
                    <a:lstStyle/>
                    <a:p>
                      <a:pPr marL="87313" indent="0" algn="just" defTabSz="457200">
                        <a:defRPr sz="1800"/>
                      </a:pPr>
                      <a:r>
                        <a:rPr sz="1300" dirty="0">
                          <a:latin typeface="Arial Narrow"/>
                          <a:ea typeface="Arial Narrow"/>
                          <a:cs typeface="Arial Narrow"/>
                          <a:sym typeface="Arial Narrow"/>
                        </a:rPr>
                        <a:t>External audit opinion</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87313" indent="0" algn="just" defTabSz="457200">
                        <a:defRPr sz="1800"/>
                      </a:pPr>
                      <a:r>
                        <a:rPr lang="en-US" sz="1300" dirty="0" smtClean="0">
                          <a:latin typeface="Arial Narrow"/>
                          <a:ea typeface="Arial Narrow"/>
                          <a:cs typeface="Arial Narrow"/>
                          <a:sym typeface="Arial Narrow"/>
                        </a:rPr>
                        <a:t>Adverse AGSA audit opinion for 2017/18</a:t>
                      </a:r>
                      <a:endParaRPr sz="1300" dirty="0">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tabLst/>
                        <a:defRPr sz="1800"/>
                      </a:pPr>
                      <a:r>
                        <a:rPr lang="en-ZA" sz="1300" dirty="0" smtClean="0">
                          <a:latin typeface="Arial Narrow"/>
                          <a:ea typeface="Arial Narrow"/>
                          <a:cs typeface="Arial Narrow"/>
                          <a:sym typeface="Arial Narrow"/>
                        </a:rPr>
                        <a:t>Unqualified external</a:t>
                      </a:r>
                    </a:p>
                    <a:p>
                      <a:pPr marL="87313" indent="0" algn="just" defTabSz="457200">
                        <a:tabLst/>
                        <a:defRPr sz="1800"/>
                      </a:pPr>
                      <a:r>
                        <a:rPr lang="en-ZA" sz="1300" dirty="0" smtClean="0">
                          <a:latin typeface="Arial Narrow"/>
                          <a:ea typeface="Arial Narrow"/>
                          <a:cs typeface="Arial Narrow"/>
                          <a:sym typeface="Arial Narrow"/>
                        </a:rPr>
                        <a:t>audit opinion</a:t>
                      </a:r>
                      <a:endParaRPr sz="1300" dirty="0">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US" sz="1300" dirty="0" smtClean="0">
                          <a:latin typeface="Arial Narrow"/>
                          <a:ea typeface="Arial Narrow"/>
                          <a:cs typeface="Arial Narrow"/>
                          <a:sym typeface="Arial Narrow"/>
                        </a:rPr>
                        <a:t>Unqualified external audit opinion without any matter (Financial statements and performance information)</a:t>
                      </a:r>
                      <a:endParaRPr sz="1300" dirty="0">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81215">
                <a:tc>
                  <a:txBody>
                    <a:bodyPr/>
                    <a:lstStyle/>
                    <a:p>
                      <a:pPr marL="87313" indent="0" algn="just" defTabSz="457200">
                        <a:defRPr sz="1800"/>
                      </a:pPr>
                      <a:r>
                        <a:rPr sz="1300" b="0" i="0" u="none" strike="noStrike" cap="none" spc="0" baseline="0" dirty="0">
                          <a:solidFill>
                            <a:srgbClr val="000000"/>
                          </a:solidFill>
                          <a:uFillTx/>
                          <a:latin typeface="Arial Narrow"/>
                          <a:ea typeface="Arial Narrow"/>
                          <a:cs typeface="Arial Narrow"/>
                          <a:sym typeface="Arial Narrow"/>
                        </a:rPr>
                        <a:t>Percentage expenditure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96% (6 590 137/ 6 848 214)</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98%</a:t>
                      </a: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sz="1300" b="0" i="0" u="none" strike="noStrike" cap="none" spc="0" baseline="0" dirty="0">
                          <a:solidFill>
                            <a:srgbClr val="000000"/>
                          </a:solidFill>
                          <a:uFillTx/>
                          <a:latin typeface="Arial Narrow"/>
                          <a:ea typeface="Arial Narrow"/>
                          <a:cs typeface="Arial Narrow"/>
                          <a:sym typeface="Arial Narrow"/>
                        </a:rPr>
                        <a:t>98%</a:t>
                      </a: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88489">
                <a:tc gridSpan="4">
                  <a:txBody>
                    <a:bodyPr/>
                    <a:lstStyle/>
                    <a:p>
                      <a:pPr marL="87313" marR="0" indent="0" algn="just" defTabSz="457200" rtl="0" eaLnBrk="1" fontAlgn="auto" latinLnBrk="0" hangingPunct="1">
                        <a:lnSpc>
                          <a:spcPct val="100000"/>
                        </a:lnSpc>
                        <a:spcBef>
                          <a:spcPts val="0"/>
                        </a:spcBef>
                        <a:spcAft>
                          <a:spcPts val="0"/>
                        </a:spcAft>
                        <a:buClrTx/>
                        <a:buSzTx/>
                        <a:buFontTx/>
                        <a:buNone/>
                        <a:tabLst/>
                        <a:defRPr sz="1800"/>
                      </a:pPr>
                      <a:r>
                        <a:rPr lang="en-US" sz="1300" b="1" dirty="0" smtClean="0">
                          <a:solidFill>
                            <a:srgbClr val="FFFFFF"/>
                          </a:solidFill>
                          <a:latin typeface="Arial Narrow"/>
                          <a:ea typeface="Arial Narrow"/>
                          <a:cs typeface="Arial Narrow"/>
                          <a:sym typeface="Arial Narrow"/>
                        </a:rPr>
                        <a:t>OUTCOME: IMPROVED CONTRIBUTION OF THE DEPARTMENT TO SOCIO-ECONOMIC TRANSFORMATION AND EMPOWERMENT OF PREVIOUSLY DISADVANTAGED</a:t>
                      </a:r>
                      <a:r>
                        <a:rPr lang="en-US" sz="1300" b="1" baseline="0" dirty="0" smtClean="0">
                          <a:solidFill>
                            <a:srgbClr val="FFFFFF"/>
                          </a:solidFill>
                          <a:latin typeface="Arial Narrow"/>
                          <a:ea typeface="Arial Narrow"/>
                          <a:cs typeface="Arial Narrow"/>
                          <a:sym typeface="Arial Narrow"/>
                        </a:rPr>
                        <a:t> </a:t>
                      </a:r>
                      <a:r>
                        <a:rPr lang="en-US" sz="1300" b="1" dirty="0" smtClean="0">
                          <a:solidFill>
                            <a:srgbClr val="FFFFFF"/>
                          </a:solidFill>
                          <a:latin typeface="Arial Narrow"/>
                          <a:ea typeface="Arial Narrow"/>
                          <a:cs typeface="Arial Narrow"/>
                          <a:sym typeface="Arial Narrow"/>
                        </a:rPr>
                        <a:t>COMMUNITY (BLACK ,WOMEN OWNED AND TOWNSHIP/RURAL BASED ENTERPRISE)</a:t>
                      </a: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571823">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Percentage of the Department budget expenditure on BBBEE and black owned enterprises</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92% (1 459 553 029.76 / 1 588 070 783.21)</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90% BBBEE , of which 65% must be over 50% black Owned</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90%</a:t>
                      </a:r>
                      <a:r>
                        <a:rPr lang="en-US" sz="1300" b="0" i="0" u="none" strike="noStrike" cap="none" spc="0" baseline="0" dirty="0" smtClean="0">
                          <a:solidFill>
                            <a:schemeClr val="tx1"/>
                          </a:solidFill>
                          <a:uFillTx/>
                          <a:latin typeface="Arial Narrow"/>
                          <a:ea typeface="Arial Narrow"/>
                          <a:cs typeface="Arial Narrow"/>
                          <a:sym typeface="Arial Narrow"/>
                        </a:rPr>
                        <a:t> BBBEE </a:t>
                      </a:r>
                      <a:r>
                        <a:rPr lang="en-US" sz="1300" b="0" i="0" u="none" strike="noStrike" cap="none" spc="0" baseline="0" dirty="0" smtClean="0">
                          <a:solidFill>
                            <a:srgbClr val="000000"/>
                          </a:solidFill>
                          <a:uFillTx/>
                          <a:latin typeface="Arial Narrow"/>
                          <a:ea typeface="Arial Narrow"/>
                          <a:cs typeface="Arial Narrow"/>
                          <a:sym typeface="Arial Narrow"/>
                        </a:rPr>
                        <a:t>overall of which 75% must be over 50% black owned</a:t>
                      </a:r>
                      <a:r>
                        <a:rPr sz="1300" b="0" i="0" u="none" strike="noStrike" cap="none" spc="0" baseline="0" dirty="0" smtClean="0">
                          <a:solidFill>
                            <a:srgbClr val="000000"/>
                          </a:solidFill>
                          <a:uFillTx/>
                          <a:latin typeface="Arial Narrow"/>
                          <a:ea typeface="Arial Narrow"/>
                          <a:cs typeface="Arial Narrow"/>
                          <a:sym typeface="Arial Narrow"/>
                        </a:rPr>
                        <a:t>	</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972559">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Percentage of the Department budget expenditure on rural and township enterprises</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N/A</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Baseline for township and rural enterprise for procurement of goods and services (less than R800K) established. </a:t>
                      </a:r>
                      <a:r>
                        <a:rPr lang="en-US" sz="1300" b="0" i="0" u="none" strike="noStrike" cap="none" spc="0" baseline="0" dirty="0" smtClean="0">
                          <a:solidFill>
                            <a:schemeClr val="tx1"/>
                          </a:solidFill>
                          <a:uFillTx/>
                          <a:latin typeface="Arial Narrow"/>
                          <a:ea typeface="Arial Narrow"/>
                          <a:cs typeface="Arial Narrow"/>
                          <a:sym typeface="Arial Narrow"/>
                        </a:rPr>
                        <a:t>30% of procurement on Rural and Township enterprises by 31 March 2021</a:t>
                      </a:r>
                      <a:endParaRPr sz="1300" b="0" i="0" u="none" strike="noStrike" cap="none" spc="0" baseline="0" dirty="0">
                        <a:solidFill>
                          <a:schemeClr val="tx1"/>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30% of procurement on Rural and Township enterprises</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571823">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Number of rural and township enterprises supplier workshops conducted</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N/A</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2</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10 rural and township enterprises supplier workshops conducted</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381215">
                <a:tc gridSpan="4">
                  <a:txBody>
                    <a:bodyPr/>
                    <a:lstStyle/>
                    <a:p>
                      <a:pPr marL="87313" indent="0" algn="just" defTabSz="457200">
                        <a:defRPr sz="1800"/>
                      </a:pPr>
                      <a:r>
                        <a:rPr lang="en-US" sz="1300" b="1" dirty="0" smtClean="0">
                          <a:solidFill>
                            <a:srgbClr val="FFFFFF"/>
                          </a:solidFill>
                          <a:latin typeface="Arial Narrow"/>
                          <a:ea typeface="Arial Narrow"/>
                          <a:cs typeface="Arial Narrow"/>
                          <a:sym typeface="Arial Narrow"/>
                        </a:rPr>
                        <a:t>OUTCOME: </a:t>
                      </a:r>
                      <a:r>
                        <a:rPr lang="en-US" sz="1300" b="1" i="0" u="none" strike="noStrike" cap="none" spc="0" baseline="0" dirty="0" smtClean="0">
                          <a:solidFill>
                            <a:srgbClr val="FFFFFF"/>
                          </a:solidFill>
                          <a:uFillTx/>
                          <a:latin typeface="Arial Narrow"/>
                          <a:ea typeface="Arial Narrow"/>
                          <a:cs typeface="Arial Narrow"/>
                          <a:sym typeface="Arial Narrow"/>
                        </a:rPr>
                        <a:t>AN ADEQUATELY CAPACITATED AND TRANSFORMED WORKFORCE WHICH IS REPRESENTATIVE OF SOUTH AFRICA’ RACE AND GENDER DEMOGRAPHICS</a:t>
                      </a:r>
                      <a:endParaRPr lang="en-US" sz="1300" b="1" i="0" u="none" strike="noStrike" cap="none" spc="0" baseline="0" dirty="0">
                        <a:solidFill>
                          <a:srgbClr val="FFFFFF"/>
                        </a:solidFill>
                        <a:uFillTx/>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8"/>
                  </a:ext>
                </a:extLst>
              </a:tr>
              <a:tr h="381215">
                <a:tc>
                  <a:txBody>
                    <a:bodyPr/>
                    <a:lstStyle/>
                    <a:p>
                      <a:pPr marL="87313" indent="0" algn="just" defTabSz="457200">
                        <a:defRPr sz="1800"/>
                      </a:pPr>
                      <a:r>
                        <a:rPr lang="en-ZA" sz="1300" b="0" i="0" u="none" strike="noStrike" cap="none" spc="0" baseline="0" dirty="0" smtClean="0">
                          <a:solidFill>
                            <a:schemeClr val="tx1"/>
                          </a:solidFill>
                          <a:uFillTx/>
                          <a:latin typeface="Arial Narrow"/>
                          <a:ea typeface="Arial Narrow"/>
                          <a:cs typeface="Arial Narrow"/>
                          <a:sym typeface="Arial Narrow"/>
                        </a:rPr>
                        <a:t>Percentage vacancy rate</a:t>
                      </a:r>
                      <a:endParaRPr sz="1300" b="0" i="0" u="none" strike="noStrike" cap="none" spc="0" baseline="0" dirty="0">
                        <a:solidFill>
                          <a:schemeClr val="tx1"/>
                        </a:solidFill>
                        <a:uFillTx/>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i="0" u="none" strike="noStrike" cap="none" spc="0" baseline="0" dirty="0" smtClean="0">
                          <a:solidFill>
                            <a:schemeClr val="tx1"/>
                          </a:solidFill>
                          <a:uFillTx/>
                          <a:latin typeface="Arial Narrow"/>
                          <a:ea typeface="Arial Narrow"/>
                          <a:cs typeface="Arial Narrow"/>
                          <a:sym typeface="Arial Narrow"/>
                        </a:rPr>
                        <a:t>7.6% Vacancy rate (139/1823*100)</a:t>
                      </a:r>
                      <a:endParaRPr sz="1300" b="0" i="0" u="none" strike="noStrike" cap="none" spc="0" baseline="0" dirty="0">
                        <a:solidFill>
                          <a:schemeClr val="tx1"/>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i="0" u="none" strike="noStrike" cap="none" spc="0" baseline="0" dirty="0" smtClean="0">
                          <a:solidFill>
                            <a:schemeClr val="tx1"/>
                          </a:solidFill>
                          <a:uFillTx/>
                          <a:latin typeface="Arial Narrow"/>
                          <a:ea typeface="Arial Narrow"/>
                          <a:cs typeface="Arial Narrow"/>
                          <a:sym typeface="Arial Narrow"/>
                        </a:rPr>
                        <a:t>8%</a:t>
                      </a:r>
                      <a:endParaRPr sz="1300" b="0" i="0" u="none" strike="noStrike" cap="none" spc="0" baseline="0" dirty="0">
                        <a:solidFill>
                          <a:schemeClr val="tx1"/>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i="0" u="none" strike="noStrike" cap="none" spc="0" baseline="0" dirty="0" smtClean="0">
                          <a:solidFill>
                            <a:schemeClr val="tx1"/>
                          </a:solidFill>
                          <a:uFillTx/>
                          <a:latin typeface="Arial Narrow"/>
                          <a:ea typeface="Arial Narrow"/>
                          <a:cs typeface="Arial Narrow"/>
                          <a:sym typeface="Arial Narrow"/>
                        </a:rPr>
                        <a:t>5%</a:t>
                      </a:r>
                      <a:endParaRPr sz="1300" b="0" i="0" u="none" strike="noStrike" cap="none" spc="0" baseline="0" dirty="0">
                        <a:solidFill>
                          <a:schemeClr val="tx1"/>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369518">
                <a:tc rowSpan="2">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Percentage compliance to the Employment Equity targets</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56.5% (905/1 600)</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58% Women employees </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58% Women employees </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369518">
                <a:tc vMerge="1">
                  <a:txBody>
                    <a:bodyPr/>
                    <a:lstStyle/>
                    <a:p>
                      <a:pPr marL="87313" indent="0" algn="just" defTabSz="457200">
                        <a:defRPr sz="1800"/>
                      </a:pP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2.9% (48/1 684*100)</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2% People with disabilities</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3% People with disabilities</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467" name="PROGRAMME 1"/>
          <p:cNvSpPr txBox="1"/>
          <p:nvPr/>
        </p:nvSpPr>
        <p:spPr>
          <a:xfrm>
            <a:off x="76200" y="76200"/>
            <a:ext cx="8839200" cy="43706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00B050"/>
                </a:solidFill>
              </a:defRPr>
            </a:lvl1pPr>
          </a:lstStyle>
          <a:p>
            <a:r>
              <a:rPr dirty="0"/>
              <a:t>PROGRAMME 1 </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chor="ctr"/>
          <a:lstStyle/>
          <a:p>
            <a:fld id="{86CB4B4D-7CA3-9044-876B-883B54F8677D}" type="slidenum">
              <a:t>13</a:t>
            </a:fld>
            <a:endParaRPr/>
          </a:p>
        </p:txBody>
      </p:sp>
      <p:graphicFrame>
        <p:nvGraphicFramePr>
          <p:cNvPr id="466" name="Table"/>
          <p:cNvGraphicFramePr/>
          <p:nvPr>
            <p:extLst>
              <p:ext uri="{D42A27DB-BD31-4B8C-83A1-F6EECF244321}">
                <p14:modId xmlns:p14="http://schemas.microsoft.com/office/powerpoint/2010/main" val="1809431989"/>
              </p:ext>
            </p:extLst>
          </p:nvPr>
        </p:nvGraphicFramePr>
        <p:xfrm>
          <a:off x="228600" y="533400"/>
          <a:ext cx="8686799" cy="5841558"/>
        </p:xfrm>
        <a:graphic>
          <a:graphicData uri="http://schemas.openxmlformats.org/drawingml/2006/table">
            <a:tbl>
              <a:tblPr>
                <a:tableStyleId>{4C3C2611-4C71-4FC5-86AE-919BDF0F9419}</a:tableStyleId>
              </a:tblPr>
              <a:tblGrid>
                <a:gridCol w="2522551">
                  <a:extLst>
                    <a:ext uri="{9D8B030D-6E8A-4147-A177-3AD203B41FA5}">
                      <a16:colId xmlns:a16="http://schemas.microsoft.com/office/drawing/2014/main" val="20000"/>
                    </a:ext>
                  </a:extLst>
                </a:gridCol>
                <a:gridCol w="1598212">
                  <a:extLst>
                    <a:ext uri="{9D8B030D-6E8A-4147-A177-3AD203B41FA5}">
                      <a16:colId xmlns:a16="http://schemas.microsoft.com/office/drawing/2014/main" val="20001"/>
                    </a:ext>
                  </a:extLst>
                </a:gridCol>
                <a:gridCol w="2353587">
                  <a:extLst>
                    <a:ext uri="{9D8B030D-6E8A-4147-A177-3AD203B41FA5}">
                      <a16:colId xmlns:a16="http://schemas.microsoft.com/office/drawing/2014/main" val="20002"/>
                    </a:ext>
                  </a:extLst>
                </a:gridCol>
                <a:gridCol w="2212449">
                  <a:extLst>
                    <a:ext uri="{9D8B030D-6E8A-4147-A177-3AD203B41FA5}">
                      <a16:colId xmlns:a16="http://schemas.microsoft.com/office/drawing/2014/main" val="20003"/>
                    </a:ext>
                  </a:extLst>
                </a:gridCol>
              </a:tblGrid>
              <a:tr h="526774">
                <a:tc gridSpan="4">
                  <a:txBody>
                    <a:bodyPr/>
                    <a:lstStyle/>
                    <a:p>
                      <a:pPr marL="87313" indent="0" algn="l" defTabSz="457200">
                        <a:lnSpc>
                          <a:spcPct val="115000"/>
                        </a:lnSpc>
                        <a:defRPr sz="1800"/>
                      </a:pPr>
                      <a:r>
                        <a:rPr lang="en-US" sz="1300" b="1" dirty="0" smtClean="0">
                          <a:solidFill>
                            <a:srgbClr val="FFFFFF"/>
                          </a:solidFill>
                          <a:latin typeface="Arial Narrow"/>
                          <a:ea typeface="Arial Narrow"/>
                          <a:cs typeface="Arial Narrow"/>
                          <a:sym typeface="Arial Narrow"/>
                        </a:rPr>
                        <a:t>OUTCOME: EFFECTIVE INFORMATION COMMUNICATION AND TECHNOLOGY SYSTEMS WHICH ARE SUPPORTIVE OF THE ORGANIZATIONS’ CORE BUSINESS AND MANDATE</a:t>
                      </a:r>
                      <a:endParaRPr lang="en-US" sz="1300" b="1" i="0" u="none" strike="noStrike" cap="none" spc="0" baseline="0" dirty="0" smtClean="0">
                        <a:solidFill>
                          <a:srgbClr val="FFFFFF"/>
                        </a:solidFill>
                        <a:uFillTx/>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420687">
                <a:tc>
                  <a:txBody>
                    <a:bodyPr/>
                    <a:lstStyle/>
                    <a:p>
                      <a:pPr algn="ctr" defTabSz="457200">
                        <a:lnSpc>
                          <a:spcPct val="115000"/>
                        </a:lnSpc>
                        <a:defRPr sz="1800"/>
                      </a:pPr>
                      <a:r>
                        <a:rPr lang="en-ZA" sz="1300" b="1" dirty="0" smtClean="0">
                          <a:solidFill>
                            <a:srgbClr val="FFFFFF"/>
                          </a:solidFill>
                          <a:latin typeface="Arial Narrow"/>
                          <a:ea typeface="Arial Narrow"/>
                          <a:cs typeface="Arial Narrow"/>
                          <a:sym typeface="Arial Narrow"/>
                        </a:rPr>
                        <a:t>OUTCOME INDICATORS </a:t>
                      </a:r>
                      <a:endParaRPr lang="en-ZA"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sz="1300" b="1" dirty="0">
                          <a:solidFill>
                            <a:srgbClr val="FFFFFF"/>
                          </a:solidFill>
                          <a:latin typeface="Arial Narrow"/>
                          <a:ea typeface="Arial Narrow"/>
                          <a:cs typeface="Arial Narrow"/>
                          <a:sym typeface="Arial Narrow"/>
                        </a:rPr>
                        <a:t>BASELINE </a:t>
                      </a: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defTabSz="457200">
                        <a:lnSpc>
                          <a:spcPct val="115000"/>
                        </a:lnSpc>
                        <a:defRPr sz="1800"/>
                      </a:pPr>
                      <a:r>
                        <a:rPr lang="en-ZA" sz="1300" b="1" dirty="0" smtClean="0">
                          <a:solidFill>
                            <a:srgbClr val="FFFFFF"/>
                          </a:solidFill>
                          <a:latin typeface="Arial Narrow"/>
                          <a:ea typeface="Arial Narrow"/>
                          <a:cs typeface="Arial Narrow"/>
                          <a:sym typeface="Arial Narrow"/>
                        </a:rPr>
                        <a:t>TARGET 2020/21</a:t>
                      </a:r>
                      <a:endParaRPr lang="en-ZA" sz="1300" b="1" dirty="0">
                        <a:solidFill>
                          <a:srgbClr val="FFFFFF"/>
                        </a:solidFill>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87313" indent="0" algn="ctr" defTabSz="457200">
                        <a:lnSpc>
                          <a:spcPct val="115000"/>
                        </a:lnSpc>
                        <a:defRPr sz="1800"/>
                      </a:pPr>
                      <a:r>
                        <a:rPr sz="1200" b="1" dirty="0">
                          <a:solidFill>
                            <a:srgbClr val="FFFFFF"/>
                          </a:solidFill>
                          <a:latin typeface="Arial Narrow"/>
                          <a:ea typeface="Arial Narrow"/>
                          <a:cs typeface="Arial Narrow"/>
                          <a:sym typeface="Arial Narrow"/>
                        </a:rPr>
                        <a:t>5 YEAR  TARGET 2023/24</a:t>
                      </a: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488950">
                <a:tc>
                  <a:txBody>
                    <a:bodyPr/>
                    <a:lstStyle/>
                    <a:p>
                      <a:pPr marL="87313" indent="0" algn="just" defTabSz="457200">
                        <a:defRPr sz="1800"/>
                      </a:pPr>
                      <a:r>
                        <a:rPr lang="en-US" sz="1300" dirty="0" smtClean="0">
                          <a:latin typeface="Arial Narrow"/>
                          <a:ea typeface="Arial Narrow"/>
                          <a:cs typeface="Arial Narrow"/>
                          <a:sym typeface="Arial Narrow"/>
                        </a:rPr>
                        <a:t>Information Communication and Technology Systems developed and implemented</a:t>
                      </a:r>
                      <a:endParaRPr sz="1300" dirty="0">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87313" indent="0" algn="just" defTabSz="457200">
                        <a:defRPr sz="1800"/>
                      </a:pPr>
                      <a:r>
                        <a:rPr lang="en-ZA" sz="1300" dirty="0" smtClean="0">
                          <a:latin typeface="Arial Narrow"/>
                          <a:ea typeface="Arial Narrow"/>
                          <a:cs typeface="Arial Narrow"/>
                          <a:sym typeface="Arial Narrow"/>
                        </a:rPr>
                        <a:t>N/A</a:t>
                      </a:r>
                      <a:endParaRPr sz="1300" dirty="0">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a:r>
                        <a:rPr lang="en-US" sz="1300" b="0" i="0" u="none" strike="noStrike" cap="none" spc="0" baseline="0" dirty="0" smtClean="0">
                          <a:solidFill>
                            <a:srgbClr val="000000"/>
                          </a:solidFill>
                          <a:uFillTx/>
                          <a:latin typeface="Arial Narrow"/>
                          <a:ea typeface="Arial Narrow"/>
                          <a:cs typeface="Arial Narrow"/>
                          <a:sym typeface="Arial"/>
                        </a:rPr>
                        <a:t>- 3 CIPS Permits Modules operational</a:t>
                      </a:r>
                    </a:p>
                    <a:p>
                      <a:pPr marL="87313" indent="0" algn="just"/>
                      <a:r>
                        <a:rPr lang="en-US" sz="1300" b="0" i="0" u="none" strike="noStrike" cap="none" spc="0" baseline="0" dirty="0" smtClean="0">
                          <a:solidFill>
                            <a:srgbClr val="000000"/>
                          </a:solidFill>
                          <a:uFillTx/>
                          <a:latin typeface="Arial Narrow"/>
                          <a:ea typeface="Arial Narrow"/>
                          <a:cs typeface="Arial Narrow"/>
                          <a:sym typeface="Arial"/>
                        </a:rPr>
                        <a:t>- 1 CIPS module tested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US" sz="1300" dirty="0" smtClean="0">
                          <a:latin typeface="Arial Narrow"/>
                          <a:ea typeface="Arial Narrow"/>
                          <a:cs typeface="Arial Narrow"/>
                          <a:sym typeface="Arial Narrow"/>
                        </a:rPr>
                        <a:t>Coordinated and Integrated Permitting System (CIPS) operational (10 permits)</a:t>
                      </a:r>
                      <a:endParaRPr sz="1300" dirty="0">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535457">
                <a:tc gridSpan="4">
                  <a:txBody>
                    <a:bodyPr/>
                    <a:lstStyle/>
                    <a:p>
                      <a:pPr marL="87313" indent="0" algn="just" defTabSz="457200">
                        <a:defRPr sz="1800"/>
                      </a:pPr>
                      <a:r>
                        <a:rPr lang="en-US" sz="1300" b="1" i="0" u="none" strike="noStrike" cap="none" spc="0" baseline="0" dirty="0" smtClean="0">
                          <a:solidFill>
                            <a:srgbClr val="FFFFFF"/>
                          </a:solidFill>
                          <a:uFillTx/>
                          <a:latin typeface="Arial Narrow"/>
                          <a:ea typeface="Arial Narrow"/>
                          <a:cs typeface="Arial Narrow"/>
                          <a:sym typeface="Arial Narrow"/>
                        </a:rPr>
                        <a:t>OUTCOME: IMPROVED LEVELS OF ENVIRONMENTAL MANAGEMENT EDUCATION AND AWARENESS WITHIN COMMUNITIES WHICH DRIVES POSITIVE BEHAVIOURAL CHANGE </a:t>
                      </a:r>
                      <a:endParaRPr lang="en-US" sz="1300" b="1" i="0" u="none" strike="noStrike" cap="none" spc="0" baseline="0" dirty="0">
                        <a:solidFill>
                          <a:srgbClr val="FFFFFF"/>
                        </a:solidFill>
                        <a:uFillTx/>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3"/>
                  </a:ext>
                </a:extLst>
              </a:tr>
              <a:tr h="320675">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Number of events including Ministerial Public Participation Programme (PPP) hosted</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16 events were hosted</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a:r>
                        <a:rPr lang="en-ZA" sz="1300" b="0" i="0" u="none" strike="noStrike" cap="none" spc="0" baseline="0" dirty="0" smtClean="0">
                          <a:solidFill>
                            <a:srgbClr val="000000"/>
                          </a:solidFill>
                          <a:uFillTx/>
                          <a:latin typeface="Arial Narrow"/>
                          <a:ea typeface="Arial Narrow"/>
                          <a:cs typeface="Arial Narrow"/>
                          <a:sym typeface="Arial"/>
                        </a:rPr>
                        <a:t>14 events were hosted</a:t>
                      </a:r>
                    </a:p>
                    <a:p>
                      <a:pPr algn="just"/>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90 events hosted </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320675">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Number of public education and awareness campaigns implemented</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US" sz="1300" b="0" i="0" u="none" strike="noStrike" cap="none" spc="0" baseline="0" dirty="0" smtClean="0">
                          <a:solidFill>
                            <a:schemeClr val="tx1"/>
                          </a:solidFill>
                          <a:uFillTx/>
                          <a:latin typeface="Arial Narrow"/>
                          <a:ea typeface="Arial Narrow"/>
                          <a:cs typeface="Arial Narrow"/>
                          <a:sym typeface="Arial Narrow"/>
                        </a:rPr>
                        <a:t>4 environmental awareness campaigns implemented:</a:t>
                      </a:r>
                    </a:p>
                    <a:p>
                      <a:pPr marL="185738" indent="-98425" algn="just" defTabSz="457200">
                        <a:buFont typeface="Arial" panose="020B0604020202020204" pitchFamily="34" charset="0"/>
                        <a:buChar char="•"/>
                        <a:defRPr sz="1800"/>
                      </a:pPr>
                      <a:r>
                        <a:rPr lang="en-US" sz="1300" b="0" i="0" u="none" strike="noStrike" cap="none" spc="0" baseline="0" dirty="0" smtClean="0">
                          <a:solidFill>
                            <a:schemeClr val="tx1"/>
                          </a:solidFill>
                          <a:uFillTx/>
                          <a:latin typeface="Arial Narrow"/>
                          <a:ea typeface="Arial Narrow"/>
                          <a:cs typeface="Arial Narrow"/>
                          <a:sym typeface="Arial Narrow"/>
                        </a:rPr>
                        <a:t>Waste Management awareness</a:t>
                      </a:r>
                    </a:p>
                    <a:p>
                      <a:pPr marL="185738" indent="-98425" algn="just" defTabSz="457200">
                        <a:buFont typeface="Arial" panose="020B0604020202020204" pitchFamily="34" charset="0"/>
                        <a:buChar char="•"/>
                        <a:defRPr sz="1800"/>
                      </a:pPr>
                      <a:r>
                        <a:rPr lang="en-US" sz="1300" b="0" i="0" u="none" strike="noStrike" cap="none" spc="0" baseline="0" dirty="0" smtClean="0">
                          <a:solidFill>
                            <a:schemeClr val="tx1"/>
                          </a:solidFill>
                          <a:uFillTx/>
                          <a:latin typeface="Arial Narrow"/>
                          <a:ea typeface="Arial Narrow"/>
                          <a:cs typeface="Arial Narrow"/>
                          <a:sym typeface="Arial Narrow"/>
                        </a:rPr>
                        <a:t>Climate Change Awareness</a:t>
                      </a:r>
                    </a:p>
                    <a:p>
                      <a:pPr marL="185738" indent="-98425" algn="just" defTabSz="457200">
                        <a:buFont typeface="Arial" panose="020B0604020202020204" pitchFamily="34" charset="0"/>
                        <a:buChar char="•"/>
                        <a:defRPr sz="1800"/>
                      </a:pPr>
                      <a:r>
                        <a:rPr lang="en-US" sz="1300" b="0" i="0" u="none" strike="noStrike" cap="none" spc="0" baseline="0" dirty="0" smtClean="0">
                          <a:solidFill>
                            <a:schemeClr val="tx1"/>
                          </a:solidFill>
                          <a:uFillTx/>
                          <a:latin typeface="Arial Narrow"/>
                          <a:ea typeface="Arial Narrow"/>
                          <a:cs typeface="Arial Narrow"/>
                          <a:sym typeface="Arial Narrow"/>
                        </a:rPr>
                        <a:t>Rhino Anti-Poaching awareness</a:t>
                      </a:r>
                    </a:p>
                    <a:p>
                      <a:pPr marL="185738" indent="-98425" algn="just" defTabSz="457200">
                        <a:buFont typeface="Arial" panose="020B0604020202020204" pitchFamily="34" charset="0"/>
                        <a:buChar char="•"/>
                        <a:defRPr sz="1800"/>
                      </a:pPr>
                      <a:r>
                        <a:rPr lang="en-US" sz="1300" b="0" i="0" u="none" strike="noStrike" cap="none" spc="0" baseline="0" dirty="0" smtClean="0">
                          <a:solidFill>
                            <a:schemeClr val="tx1"/>
                          </a:solidFill>
                          <a:uFillTx/>
                          <a:latin typeface="Arial Narrow"/>
                          <a:ea typeface="Arial Narrow"/>
                          <a:cs typeface="Arial Narrow"/>
                          <a:sym typeface="Arial Narrow"/>
                        </a:rPr>
                        <a:t>Marine awareness</a:t>
                      </a:r>
                      <a:endParaRPr sz="1300" b="0" i="0" u="none" strike="noStrike" cap="none" spc="0" baseline="0" dirty="0">
                        <a:solidFill>
                          <a:schemeClr val="tx1"/>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a:r>
                        <a:rPr lang="en-US" sz="1300" b="0" i="0" u="none" strike="noStrike" cap="none" spc="0" baseline="0" dirty="0" smtClean="0">
                          <a:solidFill>
                            <a:schemeClr val="tx1"/>
                          </a:solidFill>
                          <a:uFillTx/>
                          <a:latin typeface="Arial Narrow"/>
                          <a:ea typeface="Arial Narrow"/>
                          <a:cs typeface="Arial Narrow"/>
                          <a:sym typeface="Arial"/>
                        </a:rPr>
                        <a:t>Public education and awareness campaigns implemented on 4 thematic areas:</a:t>
                      </a:r>
                      <a:endParaRPr lang="en-ZA" sz="1300" b="0" i="0" u="none" strike="noStrike" cap="none" spc="0" baseline="0" dirty="0" smtClean="0">
                        <a:solidFill>
                          <a:schemeClr val="tx1"/>
                        </a:solidFill>
                        <a:uFillTx/>
                        <a:latin typeface="Arial Narrow"/>
                        <a:ea typeface="Arial Narrow"/>
                        <a:cs typeface="Arial Narrow"/>
                        <a:sym typeface="Arial"/>
                      </a:endParaRPr>
                    </a:p>
                    <a:p>
                      <a:pPr marL="185738" marR="0" indent="-98425" algn="just" defTabSz="457200" rtl="0" latinLnBrk="0">
                        <a:lnSpc>
                          <a:spcPct val="100000"/>
                        </a:lnSpc>
                        <a:spcBef>
                          <a:spcPts val="0"/>
                        </a:spcBef>
                        <a:spcAft>
                          <a:spcPts val="0"/>
                        </a:spcAft>
                        <a:buClrTx/>
                        <a:buSzTx/>
                        <a:buFont typeface="Arial" panose="020B0604020202020204" pitchFamily="34" charset="0"/>
                        <a:buChar char="•"/>
                        <a:tabLst/>
                        <a:defRPr sz="1800"/>
                      </a:pPr>
                      <a:r>
                        <a:rPr lang="en-US" sz="1300" b="0" i="0" u="none" strike="noStrike" cap="none" spc="0" baseline="0" dirty="0" smtClean="0">
                          <a:solidFill>
                            <a:schemeClr val="tx1"/>
                          </a:solidFill>
                          <a:uFillTx/>
                          <a:latin typeface="Arial Narrow"/>
                          <a:ea typeface="Arial Narrow"/>
                          <a:cs typeface="Arial Narrow"/>
                          <a:sym typeface="Arial"/>
                        </a:rPr>
                        <a:t>Climate change and biodiversity conservation </a:t>
                      </a:r>
                    </a:p>
                    <a:p>
                      <a:pPr marL="185738" marR="0" indent="-98425" algn="just" defTabSz="457200" rtl="0" latinLnBrk="0">
                        <a:lnSpc>
                          <a:spcPct val="100000"/>
                        </a:lnSpc>
                        <a:spcBef>
                          <a:spcPts val="0"/>
                        </a:spcBef>
                        <a:spcAft>
                          <a:spcPts val="0"/>
                        </a:spcAft>
                        <a:buClrTx/>
                        <a:buSzTx/>
                        <a:buFont typeface="Arial" panose="020B0604020202020204" pitchFamily="34" charset="0"/>
                        <a:buChar char="•"/>
                        <a:tabLst/>
                        <a:defRPr sz="1800"/>
                      </a:pPr>
                      <a:r>
                        <a:rPr lang="en-ZA" sz="1300" b="0" i="0" u="none" strike="noStrike" cap="none" spc="0" baseline="0" dirty="0" smtClean="0">
                          <a:solidFill>
                            <a:schemeClr val="tx1"/>
                          </a:solidFill>
                          <a:uFillTx/>
                          <a:latin typeface="Arial Narrow"/>
                          <a:ea typeface="Arial Narrow"/>
                          <a:cs typeface="Arial Narrow"/>
                          <a:sym typeface="Arial"/>
                        </a:rPr>
                        <a:t>Environmental protection and waste management </a:t>
                      </a:r>
                    </a:p>
                    <a:p>
                      <a:pPr marL="185738" marR="0" indent="-98425" algn="just" defTabSz="457200" rtl="0" latinLnBrk="0">
                        <a:lnSpc>
                          <a:spcPct val="100000"/>
                        </a:lnSpc>
                        <a:spcBef>
                          <a:spcPts val="0"/>
                        </a:spcBef>
                        <a:spcAft>
                          <a:spcPts val="0"/>
                        </a:spcAft>
                        <a:buClrTx/>
                        <a:buSzTx/>
                        <a:buFont typeface="Arial" panose="020B0604020202020204" pitchFamily="34" charset="0"/>
                        <a:buChar char="•"/>
                        <a:tabLst/>
                        <a:defRPr sz="1800"/>
                      </a:pPr>
                      <a:r>
                        <a:rPr lang="en-US" sz="1300" b="0" i="0" u="none" strike="noStrike" cap="none" spc="0" baseline="0" dirty="0" smtClean="0">
                          <a:solidFill>
                            <a:schemeClr val="tx1"/>
                          </a:solidFill>
                          <a:uFillTx/>
                          <a:latin typeface="Arial Narrow"/>
                          <a:ea typeface="Arial Narrow"/>
                          <a:cs typeface="Arial Narrow"/>
                          <a:sym typeface="Arial"/>
                        </a:rPr>
                        <a:t>Fishing rights allocation process (FRAP 2021) </a:t>
                      </a:r>
                    </a:p>
                    <a:p>
                      <a:pPr marL="185738" marR="0" indent="-98425" algn="just" defTabSz="457200" rtl="0" latinLnBrk="0">
                        <a:lnSpc>
                          <a:spcPct val="100000"/>
                        </a:lnSpc>
                        <a:spcBef>
                          <a:spcPts val="0"/>
                        </a:spcBef>
                        <a:spcAft>
                          <a:spcPts val="0"/>
                        </a:spcAft>
                        <a:buClrTx/>
                        <a:buSzTx/>
                        <a:buFont typeface="Arial" panose="020B0604020202020204" pitchFamily="34" charset="0"/>
                        <a:buChar char="•"/>
                        <a:tabLst/>
                        <a:defRPr sz="1800"/>
                      </a:pPr>
                      <a:r>
                        <a:rPr lang="en-US" sz="1300" b="0" i="0" u="none" strike="noStrike" cap="none" spc="0" baseline="0" dirty="0" smtClean="0">
                          <a:solidFill>
                            <a:schemeClr val="tx1"/>
                          </a:solidFill>
                          <a:uFillTx/>
                          <a:latin typeface="Arial Narrow"/>
                          <a:ea typeface="Arial Narrow"/>
                          <a:cs typeface="Arial Narrow"/>
                          <a:sym typeface="Arial"/>
                        </a:rPr>
                        <a:t>Oceans </a:t>
                      </a:r>
                      <a:r>
                        <a:rPr lang="en-US" sz="1300" b="0" i="0" u="none" strike="noStrike" cap="none" spc="0" baseline="0" dirty="0" err="1" smtClean="0">
                          <a:solidFill>
                            <a:schemeClr val="tx1"/>
                          </a:solidFill>
                          <a:uFillTx/>
                          <a:latin typeface="Arial Narrow"/>
                          <a:ea typeface="Arial Narrow"/>
                          <a:cs typeface="Arial Narrow"/>
                          <a:sym typeface="Arial"/>
                        </a:rPr>
                        <a:t>Phakisa</a:t>
                      </a:r>
                      <a:r>
                        <a:rPr lang="en-US" sz="1300" b="0" i="0" u="none" strike="noStrike" cap="none" spc="0" baseline="0" dirty="0" smtClean="0">
                          <a:solidFill>
                            <a:schemeClr val="tx1"/>
                          </a:solidFill>
                          <a:uFillTx/>
                          <a:latin typeface="Arial Narrow"/>
                          <a:ea typeface="Arial Narrow"/>
                          <a:cs typeface="Arial Narrow"/>
                          <a:sym typeface="Arial"/>
                        </a:rPr>
                        <a:t>, marine protection and sustainability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US" sz="1300" b="0" i="0" u="none" strike="noStrike" cap="none" spc="0" baseline="0" dirty="0" smtClean="0">
                          <a:solidFill>
                            <a:schemeClr val="tx1"/>
                          </a:solidFill>
                          <a:uFillTx/>
                          <a:latin typeface="Arial Narrow"/>
                          <a:ea typeface="Arial Narrow"/>
                          <a:cs typeface="Arial Narrow"/>
                          <a:sym typeface="Arial Narrow"/>
                        </a:rPr>
                        <a:t>Public education and awareness campaigns implemented on 6 thematic areas:</a:t>
                      </a:r>
                    </a:p>
                    <a:p>
                      <a:pPr marL="185738" marR="0" indent="-98425" algn="just" defTabSz="457200" rtl="0" latinLnBrk="0">
                        <a:lnSpc>
                          <a:spcPct val="100000"/>
                        </a:lnSpc>
                        <a:spcBef>
                          <a:spcPts val="0"/>
                        </a:spcBef>
                        <a:spcAft>
                          <a:spcPts val="0"/>
                        </a:spcAft>
                        <a:buClrTx/>
                        <a:buSzTx/>
                        <a:buFont typeface="Arial" panose="020B0604020202020204" pitchFamily="34" charset="0"/>
                        <a:buChar char="•"/>
                        <a:tabLst/>
                        <a:defRPr sz="1800"/>
                      </a:pPr>
                      <a:r>
                        <a:rPr lang="en-US" sz="1300" b="0" i="0" u="none" strike="noStrike" cap="none" spc="0" baseline="0" dirty="0" smtClean="0">
                          <a:solidFill>
                            <a:schemeClr val="tx1"/>
                          </a:solidFill>
                          <a:uFillTx/>
                          <a:latin typeface="Arial Narrow"/>
                          <a:ea typeface="Arial Narrow"/>
                          <a:cs typeface="Arial Narrow"/>
                          <a:sym typeface="Arial Narrow"/>
                        </a:rPr>
                        <a:t>Climate change and biodiversity conservation</a:t>
                      </a:r>
                    </a:p>
                    <a:p>
                      <a:pPr marL="185738" marR="0" indent="-98425" algn="just" defTabSz="457200" rtl="0" latinLnBrk="0">
                        <a:lnSpc>
                          <a:spcPct val="100000"/>
                        </a:lnSpc>
                        <a:spcBef>
                          <a:spcPts val="0"/>
                        </a:spcBef>
                        <a:spcAft>
                          <a:spcPts val="0"/>
                        </a:spcAft>
                        <a:buClrTx/>
                        <a:buSzTx/>
                        <a:buFont typeface="Arial" panose="020B0604020202020204" pitchFamily="34" charset="0"/>
                        <a:buChar char="•"/>
                        <a:tabLst/>
                        <a:defRPr sz="1800"/>
                      </a:pPr>
                      <a:r>
                        <a:rPr lang="en-US" sz="1300" b="0" i="0" u="none" strike="noStrike" cap="none" spc="0" baseline="0" dirty="0" smtClean="0">
                          <a:solidFill>
                            <a:schemeClr val="tx1"/>
                          </a:solidFill>
                          <a:uFillTx/>
                          <a:latin typeface="Arial Narrow"/>
                          <a:ea typeface="Arial Narrow"/>
                          <a:cs typeface="Arial Narrow"/>
                          <a:sym typeface="Arial Narrow"/>
                        </a:rPr>
                        <a:t>Environmental protection and waste management</a:t>
                      </a:r>
                    </a:p>
                    <a:p>
                      <a:pPr marL="185738" marR="0" indent="-98425" algn="just" defTabSz="457200" rtl="0" latinLnBrk="0">
                        <a:lnSpc>
                          <a:spcPct val="100000"/>
                        </a:lnSpc>
                        <a:spcBef>
                          <a:spcPts val="0"/>
                        </a:spcBef>
                        <a:spcAft>
                          <a:spcPts val="0"/>
                        </a:spcAft>
                        <a:buClrTx/>
                        <a:buSzTx/>
                        <a:buFont typeface="Arial" panose="020B0604020202020204" pitchFamily="34" charset="0"/>
                        <a:buChar char="•"/>
                        <a:tabLst/>
                        <a:defRPr sz="1800"/>
                      </a:pPr>
                      <a:r>
                        <a:rPr lang="en-US" sz="1300" b="0" i="0" u="none" strike="noStrike" cap="none" spc="0" baseline="0" dirty="0" smtClean="0">
                          <a:solidFill>
                            <a:schemeClr val="tx1"/>
                          </a:solidFill>
                          <a:uFillTx/>
                          <a:latin typeface="Arial Narrow"/>
                          <a:ea typeface="Arial Narrow"/>
                          <a:cs typeface="Arial Narrow"/>
                          <a:sym typeface="Arial Narrow"/>
                        </a:rPr>
                        <a:t>Fishing rights allocation process (FRAP 2021)</a:t>
                      </a:r>
                    </a:p>
                    <a:p>
                      <a:pPr marL="185738" marR="0" indent="-98425" algn="just" defTabSz="457200" rtl="0" latinLnBrk="0">
                        <a:lnSpc>
                          <a:spcPct val="100000"/>
                        </a:lnSpc>
                        <a:spcBef>
                          <a:spcPts val="0"/>
                        </a:spcBef>
                        <a:spcAft>
                          <a:spcPts val="0"/>
                        </a:spcAft>
                        <a:buClrTx/>
                        <a:buSzTx/>
                        <a:buFont typeface="Arial" panose="020B0604020202020204" pitchFamily="34" charset="0"/>
                        <a:buChar char="•"/>
                        <a:tabLst/>
                        <a:defRPr sz="1800"/>
                      </a:pPr>
                      <a:r>
                        <a:rPr lang="en-US" sz="1300" b="0" i="0" u="none" strike="noStrike" cap="none" spc="0" baseline="0" dirty="0" smtClean="0">
                          <a:solidFill>
                            <a:schemeClr val="tx1"/>
                          </a:solidFill>
                          <a:uFillTx/>
                          <a:latin typeface="Arial Narrow"/>
                          <a:ea typeface="Arial Narrow"/>
                          <a:cs typeface="Arial Narrow"/>
                          <a:sym typeface="Arial Narrow"/>
                        </a:rPr>
                        <a:t>Oceans Phakisa, marine protection and sustainability</a:t>
                      </a:r>
                      <a:endParaRPr sz="1300" b="0" i="0" u="none" strike="noStrike" cap="none" spc="0" baseline="0" dirty="0">
                        <a:solidFill>
                          <a:schemeClr val="tx1"/>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320675">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Number of school in which environmental education and awareness programmes are conducted</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N/A</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a:r>
                        <a:rPr lang="en-ZA" sz="1300" b="0" i="0" u="none" strike="noStrike" cap="none" spc="0" baseline="0" dirty="0" smtClean="0">
                          <a:solidFill>
                            <a:srgbClr val="000000"/>
                          </a:solidFill>
                          <a:uFillTx/>
                          <a:latin typeface="Arial Narrow"/>
                          <a:ea typeface="Arial Narrow"/>
                          <a:cs typeface="Arial Narrow"/>
                          <a:sym typeface="Arial"/>
                        </a:rPr>
                        <a:t>6 000 </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7 500 schools </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320675">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Number of stakeholder management engagements convened</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N/A</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a:r>
                        <a:rPr lang="en-ZA" sz="1300" b="0" i="0" u="none" strike="noStrike" cap="none" spc="0" baseline="0" dirty="0" smtClean="0">
                          <a:solidFill>
                            <a:srgbClr val="000000"/>
                          </a:solidFill>
                          <a:uFillTx/>
                          <a:latin typeface="Arial Narrow"/>
                          <a:ea typeface="Arial Narrow"/>
                          <a:cs typeface="Arial Narrow"/>
                          <a:sym typeface="Arial"/>
                        </a:rPr>
                        <a:t>8</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40 stakeholder engagements convened</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467" name="PROGRAMME 1"/>
          <p:cNvSpPr txBox="1"/>
          <p:nvPr/>
        </p:nvSpPr>
        <p:spPr>
          <a:xfrm>
            <a:off x="76200" y="76200"/>
            <a:ext cx="8839200"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00B050"/>
                </a:solidFill>
              </a:defRPr>
            </a:lvl1pPr>
          </a:lstStyle>
          <a:p>
            <a:r>
              <a:rPr dirty="0"/>
              <a:t>PROGRAMME </a:t>
            </a:r>
            <a:r>
              <a:rPr dirty="0" smtClean="0"/>
              <a:t>1</a:t>
            </a:r>
            <a:r>
              <a:rPr lang="en-ZA" dirty="0" smtClean="0"/>
              <a:t> Continued…</a:t>
            </a:r>
            <a:r>
              <a:rPr dirty="0" smtClean="0"/>
              <a:t> </a:t>
            </a:r>
            <a:endParaRPr dirty="0"/>
          </a:p>
        </p:txBody>
      </p:sp>
    </p:spTree>
    <p:extLst>
      <p:ext uri="{BB962C8B-B14F-4D97-AF65-F5344CB8AC3E}">
        <p14:creationId xmlns:p14="http://schemas.microsoft.com/office/powerpoint/2010/main" val="279988660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chor="ctr"/>
          <a:lstStyle/>
          <a:p>
            <a:fld id="{86CB4B4D-7CA3-9044-876B-883B54F8677D}" type="slidenum">
              <a:t>14</a:t>
            </a:fld>
            <a:endParaRPr/>
          </a:p>
        </p:txBody>
      </p:sp>
      <p:graphicFrame>
        <p:nvGraphicFramePr>
          <p:cNvPr id="466" name="Table"/>
          <p:cNvGraphicFramePr/>
          <p:nvPr>
            <p:extLst>
              <p:ext uri="{D42A27DB-BD31-4B8C-83A1-F6EECF244321}">
                <p14:modId xmlns:p14="http://schemas.microsoft.com/office/powerpoint/2010/main" val="660464710"/>
              </p:ext>
            </p:extLst>
          </p:nvPr>
        </p:nvGraphicFramePr>
        <p:xfrm>
          <a:off x="228600" y="533400"/>
          <a:ext cx="8686799" cy="4328090"/>
        </p:xfrm>
        <a:graphic>
          <a:graphicData uri="http://schemas.openxmlformats.org/drawingml/2006/table">
            <a:tbl>
              <a:tblPr>
                <a:tableStyleId>{4C3C2611-4C71-4FC5-86AE-919BDF0F9419}</a:tableStyleId>
              </a:tblPr>
              <a:tblGrid>
                <a:gridCol w="2419184">
                  <a:extLst>
                    <a:ext uri="{9D8B030D-6E8A-4147-A177-3AD203B41FA5}">
                      <a16:colId xmlns:a16="http://schemas.microsoft.com/office/drawing/2014/main" val="20000"/>
                    </a:ext>
                  </a:extLst>
                </a:gridCol>
                <a:gridCol w="1725433">
                  <a:extLst>
                    <a:ext uri="{9D8B030D-6E8A-4147-A177-3AD203B41FA5}">
                      <a16:colId xmlns:a16="http://schemas.microsoft.com/office/drawing/2014/main" val="20001"/>
                    </a:ext>
                  </a:extLst>
                </a:gridCol>
                <a:gridCol w="2377440">
                  <a:extLst>
                    <a:ext uri="{9D8B030D-6E8A-4147-A177-3AD203B41FA5}">
                      <a16:colId xmlns:a16="http://schemas.microsoft.com/office/drawing/2014/main" val="20002"/>
                    </a:ext>
                  </a:extLst>
                </a:gridCol>
                <a:gridCol w="2164742">
                  <a:extLst>
                    <a:ext uri="{9D8B030D-6E8A-4147-A177-3AD203B41FA5}">
                      <a16:colId xmlns:a16="http://schemas.microsoft.com/office/drawing/2014/main" val="20003"/>
                    </a:ext>
                  </a:extLst>
                </a:gridCol>
              </a:tblGrid>
              <a:tr h="341243">
                <a:tc gridSpan="4">
                  <a:txBody>
                    <a:bodyPr/>
                    <a:lstStyle/>
                    <a:p>
                      <a:pPr marL="87313" indent="0" algn="l" defTabSz="457200">
                        <a:lnSpc>
                          <a:spcPct val="115000"/>
                        </a:lnSpc>
                        <a:defRPr sz="1800"/>
                      </a:pPr>
                      <a:r>
                        <a:rPr lang="en-US" sz="1300" b="1" dirty="0" smtClean="0">
                          <a:solidFill>
                            <a:srgbClr val="FFFFFF"/>
                          </a:solidFill>
                          <a:latin typeface="Arial Narrow"/>
                          <a:ea typeface="Arial Narrow"/>
                          <a:cs typeface="Arial Narrow"/>
                          <a:sym typeface="Arial Narrow"/>
                        </a:rPr>
                        <a:t>OUTCOME: IMPROVED HUMAN RESOURCES CAPACITY OF THE SECTOR</a:t>
                      </a:r>
                      <a:endParaRPr lang="en-US" sz="1300" b="1" i="0" u="none" strike="noStrike" cap="none" spc="0" baseline="0" dirty="0" smtClean="0">
                        <a:solidFill>
                          <a:srgbClr val="FFFFFF"/>
                        </a:solidFill>
                        <a:uFillTx/>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420687">
                <a:tc>
                  <a:txBody>
                    <a:bodyPr/>
                    <a:lstStyle/>
                    <a:p>
                      <a:pPr algn="ctr" defTabSz="457200">
                        <a:lnSpc>
                          <a:spcPct val="115000"/>
                        </a:lnSpc>
                        <a:defRPr sz="1800"/>
                      </a:pPr>
                      <a:r>
                        <a:rPr lang="en-ZA" sz="1300" b="1" dirty="0" smtClean="0">
                          <a:solidFill>
                            <a:srgbClr val="FFFFFF"/>
                          </a:solidFill>
                          <a:latin typeface="Arial Narrow"/>
                          <a:ea typeface="Arial Narrow"/>
                          <a:cs typeface="Arial Narrow"/>
                          <a:sym typeface="Arial Narrow"/>
                        </a:rPr>
                        <a:t>OUTCOME INDICATORS </a:t>
                      </a:r>
                      <a:endParaRPr lang="en-ZA"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sz="1300" b="1" dirty="0" smtClean="0">
                          <a:solidFill>
                            <a:srgbClr val="FFFFFF"/>
                          </a:solidFill>
                          <a:latin typeface="Arial Narrow"/>
                          <a:ea typeface="Arial Narrow"/>
                          <a:cs typeface="Arial Narrow"/>
                          <a:sym typeface="Arial Narrow"/>
                        </a:rPr>
                        <a:t>BASELINE</a:t>
                      </a:r>
                      <a:endParaRPr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lang="en-ZA" sz="1300" b="1" dirty="0" smtClean="0">
                          <a:solidFill>
                            <a:srgbClr val="FFFFFF"/>
                          </a:solidFill>
                          <a:latin typeface="Arial Narrow"/>
                          <a:ea typeface="Arial Narrow"/>
                          <a:cs typeface="Arial Narrow"/>
                          <a:sym typeface="Arial Narrow"/>
                        </a:rPr>
                        <a:t>TARGET 2020/21</a:t>
                      </a:r>
                      <a:endParaRPr lang="en-ZA" sz="1300" b="1" dirty="0">
                        <a:solidFill>
                          <a:srgbClr val="FFFFFF"/>
                        </a:solidFill>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87313" indent="0" algn="ctr" defTabSz="457200">
                        <a:lnSpc>
                          <a:spcPct val="115000"/>
                        </a:lnSpc>
                        <a:defRPr sz="1800"/>
                      </a:pPr>
                      <a:r>
                        <a:rPr sz="1200" b="1" dirty="0">
                          <a:solidFill>
                            <a:srgbClr val="FFFFFF"/>
                          </a:solidFill>
                          <a:latin typeface="Arial Narrow"/>
                          <a:ea typeface="Arial Narrow"/>
                          <a:cs typeface="Arial Narrow"/>
                          <a:sym typeface="Arial Narrow"/>
                        </a:rPr>
                        <a:t>5 YEAR  TARGET 2023/24</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extLst>
                  <a:ext uri="{0D108BD9-81ED-4DB2-BD59-A6C34878D82A}">
                    <a16:rowId xmlns:a16="http://schemas.microsoft.com/office/drawing/2014/main" val="10001"/>
                  </a:ext>
                </a:extLst>
              </a:tr>
              <a:tr h="488950">
                <a:tc>
                  <a:txBody>
                    <a:bodyPr/>
                    <a:lstStyle/>
                    <a:p>
                      <a:pPr marL="87313" indent="0" algn="just" defTabSz="457200">
                        <a:defRPr sz="1800"/>
                      </a:pPr>
                      <a:r>
                        <a:rPr lang="en-US" sz="1300" dirty="0" smtClean="0">
                          <a:latin typeface="Arial Narrow"/>
                          <a:ea typeface="Arial Narrow"/>
                          <a:cs typeface="Arial Narrow"/>
                          <a:sym typeface="Arial Narrow"/>
                        </a:rPr>
                        <a:t>Number of beneficiaries provided with skills development and training on environmental management</a:t>
                      </a:r>
                      <a:endParaRPr sz="1300" dirty="0">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87313" indent="0" algn="just" defTabSz="457200">
                        <a:defRPr sz="1800"/>
                      </a:pPr>
                      <a:r>
                        <a:rPr lang="en-ZA" sz="1300" dirty="0" smtClean="0">
                          <a:latin typeface="Arial Narrow"/>
                          <a:ea typeface="Arial Narrow"/>
                          <a:cs typeface="Arial Narrow"/>
                          <a:sym typeface="Arial Narrow"/>
                        </a:rPr>
                        <a:t>N/A</a:t>
                      </a:r>
                      <a:endParaRPr sz="1300" dirty="0">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0" indent="0" algn="just" defTabSz="457200">
                        <a:buFont typeface="Arial" panose="020B0604020202020204" pitchFamily="34" charset="0"/>
                        <a:buNone/>
                        <a:tabLst/>
                        <a:defRPr sz="1800"/>
                      </a:pPr>
                      <a:r>
                        <a:rPr lang="en-ZA" sz="1300" dirty="0" smtClean="0">
                          <a:latin typeface="Arial Narrow"/>
                          <a:ea typeface="Arial Narrow"/>
                          <a:cs typeface="Arial Narrow"/>
                          <a:sym typeface="Arial Narrow"/>
                        </a:rPr>
                        <a:t> </a:t>
                      </a:r>
                      <a:r>
                        <a:rPr lang="en-ZA" sz="1300" b="1" dirty="0" smtClean="0">
                          <a:latin typeface="Arial Narrow"/>
                          <a:ea typeface="Arial Narrow"/>
                          <a:cs typeface="Arial Narrow"/>
                          <a:sym typeface="Arial Narrow"/>
                        </a:rPr>
                        <a:t>1002 beneficiaries: </a:t>
                      </a:r>
                    </a:p>
                    <a:p>
                      <a:pPr marL="185738" marR="0" indent="-98425" algn="just" defTabSz="457200" rtl="0" latinLnBrk="0">
                        <a:lnSpc>
                          <a:spcPct val="100000"/>
                        </a:lnSpc>
                        <a:spcBef>
                          <a:spcPts val="0"/>
                        </a:spcBef>
                        <a:spcAft>
                          <a:spcPts val="0"/>
                        </a:spcAft>
                        <a:buClrTx/>
                        <a:buSzTx/>
                        <a:buFont typeface="Arial" panose="020B0604020202020204" pitchFamily="34" charset="0"/>
                        <a:buChar char="•"/>
                        <a:tabLst/>
                        <a:defRPr sz="1800"/>
                      </a:pPr>
                      <a:r>
                        <a:rPr lang="en-ZA" sz="1300" b="0" i="0" u="none" strike="noStrike" cap="none" spc="0" baseline="0" dirty="0" smtClean="0">
                          <a:solidFill>
                            <a:schemeClr val="tx1"/>
                          </a:solidFill>
                          <a:uFillTx/>
                          <a:latin typeface="Arial Narrow"/>
                          <a:ea typeface="Arial Narrow"/>
                          <a:cs typeface="Arial Narrow"/>
                          <a:sym typeface="Arial Narrow"/>
                        </a:rPr>
                        <a:t> </a:t>
                      </a:r>
                      <a:r>
                        <a:rPr lang="en-US" sz="1300" b="0" i="0" u="none" strike="noStrike" cap="none" spc="0" baseline="0" dirty="0" smtClean="0">
                          <a:solidFill>
                            <a:schemeClr val="tx1"/>
                          </a:solidFill>
                          <a:uFillTx/>
                          <a:latin typeface="Arial Narrow"/>
                          <a:ea typeface="Arial Narrow"/>
                          <a:cs typeface="Arial Narrow"/>
                          <a:sym typeface="Arial Narrow"/>
                        </a:rPr>
                        <a:t>212 graduates  recruited on Internship programme</a:t>
                      </a:r>
                    </a:p>
                    <a:p>
                      <a:pPr marL="185738" marR="0" indent="-98425" algn="just" defTabSz="457200" rtl="0" latinLnBrk="0">
                        <a:lnSpc>
                          <a:spcPct val="100000"/>
                        </a:lnSpc>
                        <a:spcBef>
                          <a:spcPts val="0"/>
                        </a:spcBef>
                        <a:spcAft>
                          <a:spcPts val="0"/>
                        </a:spcAft>
                        <a:buClrTx/>
                        <a:buSzTx/>
                        <a:buFont typeface="Arial" panose="020B0604020202020204" pitchFamily="34" charset="0"/>
                        <a:buChar char="•"/>
                        <a:tabLst/>
                        <a:defRPr sz="1800"/>
                      </a:pPr>
                      <a:r>
                        <a:rPr lang="en-US" sz="1300" b="0" i="0" u="none" strike="noStrike" cap="none" spc="0" baseline="0" dirty="0" smtClean="0">
                          <a:solidFill>
                            <a:schemeClr val="tx1"/>
                          </a:solidFill>
                          <a:uFillTx/>
                          <a:latin typeface="Arial Narrow"/>
                          <a:ea typeface="Arial Narrow"/>
                          <a:cs typeface="Arial Narrow"/>
                          <a:sym typeface="Arial Narrow"/>
                        </a:rPr>
                        <a:t>40 full-time bursaries issued </a:t>
                      </a:r>
                    </a:p>
                    <a:p>
                      <a:pPr marL="185738" marR="0" indent="-98425" algn="just" defTabSz="457200" rtl="0" latinLnBrk="0">
                        <a:lnSpc>
                          <a:spcPct val="100000"/>
                        </a:lnSpc>
                        <a:spcBef>
                          <a:spcPts val="0"/>
                        </a:spcBef>
                        <a:spcAft>
                          <a:spcPts val="0"/>
                        </a:spcAft>
                        <a:buClrTx/>
                        <a:buSzTx/>
                        <a:buFont typeface="Arial" panose="020B0604020202020204" pitchFamily="34" charset="0"/>
                        <a:buChar char="•"/>
                        <a:tabLst/>
                        <a:defRPr sz="1800"/>
                      </a:pPr>
                      <a:r>
                        <a:rPr lang="en-US" sz="1300" b="0" i="0" u="none" strike="noStrike" cap="none" spc="0" baseline="0" dirty="0" smtClean="0">
                          <a:solidFill>
                            <a:schemeClr val="tx1"/>
                          </a:solidFill>
                          <a:uFillTx/>
                          <a:latin typeface="Arial Narrow"/>
                          <a:ea typeface="Arial Narrow"/>
                          <a:cs typeface="Arial Narrow"/>
                          <a:sym typeface="Arial Narrow"/>
                        </a:rPr>
                        <a:t>250 students placed on Work Integrated Learning Programme</a:t>
                      </a:r>
                    </a:p>
                    <a:p>
                      <a:pPr marL="185738" marR="0" indent="-98425" algn="just" defTabSz="457200" rtl="0" latinLnBrk="0">
                        <a:lnSpc>
                          <a:spcPct val="100000"/>
                        </a:lnSpc>
                        <a:spcBef>
                          <a:spcPts val="0"/>
                        </a:spcBef>
                        <a:spcAft>
                          <a:spcPts val="0"/>
                        </a:spcAft>
                        <a:buClrTx/>
                        <a:buSzTx/>
                        <a:buFont typeface="Arial" panose="020B0604020202020204" pitchFamily="34" charset="0"/>
                        <a:buChar char="•"/>
                        <a:tabLst/>
                        <a:defRPr sz="1800"/>
                      </a:pPr>
                      <a:r>
                        <a:rPr lang="en-ZA" sz="1300" b="0" i="0" u="none" strike="noStrike" cap="none" spc="0" baseline="0" dirty="0" smtClean="0">
                          <a:solidFill>
                            <a:schemeClr val="tx1"/>
                          </a:solidFill>
                          <a:uFillTx/>
                          <a:latin typeface="Arial Narrow"/>
                          <a:ea typeface="Arial Narrow"/>
                          <a:cs typeface="Arial Narrow"/>
                          <a:sym typeface="Arial Narrow"/>
                        </a:rPr>
                        <a:t>500 education officials trained</a:t>
                      </a:r>
                      <a:endParaRPr sz="1300" b="0" i="0" u="none" strike="noStrike" cap="none" spc="0" baseline="0" dirty="0">
                        <a:solidFill>
                          <a:schemeClr val="tx1"/>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US" sz="1300" b="1" dirty="0" smtClean="0">
                          <a:latin typeface="Arial Narrow"/>
                          <a:ea typeface="Arial Narrow"/>
                          <a:cs typeface="Arial Narrow"/>
                          <a:sym typeface="Arial Narrow"/>
                        </a:rPr>
                        <a:t>3 624 beneficiaries provided with skills development opportunities:</a:t>
                      </a:r>
                    </a:p>
                    <a:p>
                      <a:pPr marL="185738" marR="0" indent="-98425" algn="just" defTabSz="457200" rtl="0" latinLnBrk="0">
                        <a:lnSpc>
                          <a:spcPct val="100000"/>
                        </a:lnSpc>
                        <a:spcBef>
                          <a:spcPts val="0"/>
                        </a:spcBef>
                        <a:spcAft>
                          <a:spcPts val="0"/>
                        </a:spcAft>
                        <a:buClrTx/>
                        <a:buSzTx/>
                        <a:buFont typeface="Arial" panose="020B0604020202020204" pitchFamily="34" charset="0"/>
                        <a:buChar char="•"/>
                        <a:tabLst/>
                        <a:defRPr sz="1800"/>
                      </a:pPr>
                      <a:r>
                        <a:rPr lang="en-US" sz="1300" b="0" i="0" u="none" strike="noStrike" cap="none" spc="0" baseline="0" dirty="0" smtClean="0">
                          <a:solidFill>
                            <a:schemeClr val="tx1"/>
                          </a:solidFill>
                          <a:uFillTx/>
                          <a:latin typeface="Arial Narrow"/>
                          <a:ea typeface="Arial Narrow"/>
                          <a:cs typeface="Arial Narrow"/>
                          <a:sym typeface="Arial Narrow"/>
                        </a:rPr>
                        <a:t>424 graduates recruited on the Department Internship programme</a:t>
                      </a:r>
                    </a:p>
                    <a:p>
                      <a:pPr marL="185738" marR="0" indent="-98425" algn="just" defTabSz="457200" rtl="0" latinLnBrk="0">
                        <a:lnSpc>
                          <a:spcPct val="100000"/>
                        </a:lnSpc>
                        <a:spcBef>
                          <a:spcPts val="0"/>
                        </a:spcBef>
                        <a:spcAft>
                          <a:spcPts val="0"/>
                        </a:spcAft>
                        <a:buClrTx/>
                        <a:buSzTx/>
                        <a:buFont typeface="Arial" panose="020B0604020202020204" pitchFamily="34" charset="0"/>
                        <a:buChar char="•"/>
                        <a:tabLst/>
                        <a:defRPr sz="1800"/>
                      </a:pPr>
                      <a:r>
                        <a:rPr lang="en-US" sz="1300" b="0" i="0" u="none" strike="noStrike" cap="none" spc="0" baseline="0" dirty="0" smtClean="0">
                          <a:solidFill>
                            <a:schemeClr val="tx1"/>
                          </a:solidFill>
                          <a:uFillTx/>
                          <a:latin typeface="Arial Narrow"/>
                          <a:ea typeface="Arial Narrow"/>
                          <a:cs typeface="Arial Narrow"/>
                          <a:sym typeface="Arial Narrow"/>
                        </a:rPr>
                        <a:t>200 full-time bursaries issued to student on prioritised skills for the sector</a:t>
                      </a:r>
                    </a:p>
                    <a:p>
                      <a:pPr marL="185738" marR="0" indent="-98425" algn="just" defTabSz="457200" rtl="0" latinLnBrk="0">
                        <a:lnSpc>
                          <a:spcPct val="100000"/>
                        </a:lnSpc>
                        <a:spcBef>
                          <a:spcPts val="0"/>
                        </a:spcBef>
                        <a:spcAft>
                          <a:spcPts val="0"/>
                        </a:spcAft>
                        <a:buClrTx/>
                        <a:buSzTx/>
                        <a:buFont typeface="Arial" panose="020B0604020202020204" pitchFamily="34" charset="0"/>
                        <a:buChar char="•"/>
                        <a:tabLst/>
                        <a:defRPr sz="1800"/>
                      </a:pPr>
                      <a:r>
                        <a:rPr lang="en-US" sz="1300" b="0" i="0" u="none" strike="noStrike" cap="none" spc="0" baseline="0" dirty="0" smtClean="0">
                          <a:solidFill>
                            <a:schemeClr val="tx1"/>
                          </a:solidFill>
                          <a:uFillTx/>
                          <a:latin typeface="Arial Narrow"/>
                          <a:ea typeface="Arial Narrow"/>
                          <a:cs typeface="Arial Narrow"/>
                          <a:sym typeface="Arial Narrow"/>
                        </a:rPr>
                        <a:t>1000 students placed in Work Integrated Learning Programme (200 per annum)</a:t>
                      </a:r>
                    </a:p>
                    <a:p>
                      <a:pPr marL="185738" marR="0" indent="-98425" algn="just" defTabSz="457200" rtl="0" latinLnBrk="0">
                        <a:lnSpc>
                          <a:spcPct val="100000"/>
                        </a:lnSpc>
                        <a:spcBef>
                          <a:spcPts val="0"/>
                        </a:spcBef>
                        <a:spcAft>
                          <a:spcPts val="0"/>
                        </a:spcAft>
                        <a:buClrTx/>
                        <a:buSzTx/>
                        <a:buFont typeface="Arial" panose="020B0604020202020204" pitchFamily="34" charset="0"/>
                        <a:buChar char="•"/>
                        <a:tabLst/>
                        <a:defRPr sz="1800"/>
                      </a:pPr>
                      <a:r>
                        <a:rPr lang="en-US" sz="1300" b="0" i="0" u="none" strike="noStrike" cap="none" spc="0" baseline="0" dirty="0" smtClean="0">
                          <a:solidFill>
                            <a:schemeClr val="tx1"/>
                          </a:solidFill>
                          <a:uFillTx/>
                          <a:latin typeface="Arial Narrow"/>
                          <a:ea typeface="Arial Narrow"/>
                          <a:cs typeface="Arial Narrow"/>
                          <a:sym typeface="Arial Narrow"/>
                        </a:rPr>
                        <a:t>2000 Teachers Trained on CAPS programme</a:t>
                      </a:r>
                      <a:endParaRPr sz="1300" b="0" i="0" u="none" strike="noStrike" cap="none" spc="0" baseline="0" dirty="0">
                        <a:solidFill>
                          <a:schemeClr val="tx1"/>
                        </a:solidFill>
                        <a:uFillTx/>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2"/>
                  </a:ext>
                </a:extLst>
              </a:tr>
              <a:tr h="320675">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Number of officials trained in environmental compliance and enforcement (includes Forestry and Fisheries; and Monitors)</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2636</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720</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3 750 </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67" name="PROGRAMME 1"/>
          <p:cNvSpPr txBox="1"/>
          <p:nvPr/>
        </p:nvSpPr>
        <p:spPr>
          <a:xfrm>
            <a:off x="76200" y="76200"/>
            <a:ext cx="8839200"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00B050"/>
                </a:solidFill>
              </a:defRPr>
            </a:lvl1pPr>
          </a:lstStyle>
          <a:p>
            <a:r>
              <a:rPr dirty="0"/>
              <a:t>PROGRAMME </a:t>
            </a:r>
            <a:r>
              <a:rPr dirty="0" smtClean="0"/>
              <a:t>1</a:t>
            </a:r>
            <a:r>
              <a:rPr lang="en-ZA" dirty="0"/>
              <a:t> Continued…</a:t>
            </a:r>
            <a:r>
              <a:rPr dirty="0" smtClean="0"/>
              <a:t> </a:t>
            </a:r>
            <a:endParaRPr dirty="0"/>
          </a:p>
        </p:txBody>
      </p:sp>
    </p:spTree>
    <p:extLst>
      <p:ext uri="{BB962C8B-B14F-4D97-AF65-F5344CB8AC3E}">
        <p14:creationId xmlns:p14="http://schemas.microsoft.com/office/powerpoint/2010/main" val="146023343"/>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nchor="ctr"/>
          <a:lstStyle/>
          <a:p>
            <a:pPr marL="0" marR="0" lvl="0" indent="0" algn="r" defTabSz="4572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98989"/>
                </a:solidFill>
                <a:effectLst/>
                <a:uLnTx/>
                <a:uFillTx/>
                <a:latin typeface="Calibri"/>
                <a:cs typeface="Calibri"/>
                <a:sym typeface="Calibri"/>
              </a:rPr>
              <a:pPr marL="0" marR="0" lvl="0" indent="0" algn="r" defTabSz="457200" rtl="0" eaLnBrk="1" fontAlgn="auto" latinLnBrk="0" hangingPunct="0">
                <a:lnSpc>
                  <a:spcPct val="100000"/>
                </a:lnSpc>
                <a:spcBef>
                  <a:spcPts val="0"/>
                </a:spcBef>
                <a:spcAft>
                  <a:spcPts val="0"/>
                </a:spcAft>
                <a:buClrTx/>
                <a:buSzTx/>
                <a:buFontTx/>
                <a:buNone/>
                <a:tabLst/>
                <a:defRPr/>
              </a:pPr>
              <a:t>15</a:t>
            </a:fld>
            <a:endParaRPr kumimoji="0" sz="1200" b="0" i="0" u="none" strike="noStrike" kern="0" cap="none" spc="0" normalizeH="0" baseline="0" noProof="0" dirty="0">
              <a:ln>
                <a:noFill/>
              </a:ln>
              <a:solidFill>
                <a:srgbClr val="898989"/>
              </a:solidFill>
              <a:effectLst/>
              <a:uLnTx/>
              <a:uFillTx/>
              <a:latin typeface="Calibri"/>
              <a:cs typeface="Calibri"/>
              <a:sym typeface="Calibri"/>
            </a:endParaRPr>
          </a:p>
        </p:txBody>
      </p:sp>
      <p:sp>
        <p:nvSpPr>
          <p:cNvPr id="5" name="Alignment of Department Work with Government Priorities"/>
          <p:cNvSpPr txBox="1"/>
          <p:nvPr/>
        </p:nvSpPr>
        <p:spPr>
          <a:xfrm>
            <a:off x="117473" y="112600"/>
            <a:ext cx="8839200"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b="1">
                <a:solidFill>
                  <a:srgbClr val="00B050"/>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B050"/>
                </a:solidFill>
                <a:effectLst/>
                <a:uLnTx/>
                <a:uFillTx/>
                <a:latin typeface="Arial"/>
                <a:cs typeface="Arial"/>
                <a:sym typeface="Arial"/>
              </a:rPr>
              <a:t>Department of Fisheries, Forestry and the Environment – Operations and focus during COVID 19 Pandemic</a:t>
            </a:r>
            <a:r>
              <a:rPr kumimoji="0" sz="2400" b="1" i="0" u="none" strike="noStrike" kern="0" cap="none" spc="0" normalizeH="0" baseline="0" noProof="0" dirty="0">
                <a:ln>
                  <a:noFill/>
                </a:ln>
                <a:solidFill>
                  <a:srgbClr val="00B050"/>
                </a:solidFill>
                <a:effectLst/>
                <a:uLnTx/>
                <a:uFillTx/>
                <a:latin typeface="Arial"/>
                <a:cs typeface="Arial"/>
                <a:sym typeface="Arial"/>
              </a:rPr>
              <a:t>  </a:t>
            </a:r>
          </a:p>
        </p:txBody>
      </p:sp>
      <p:sp>
        <p:nvSpPr>
          <p:cNvPr id="8" name="Content Placeholder 1"/>
          <p:cNvSpPr txBox="1">
            <a:spLocks/>
          </p:cNvSpPr>
          <p:nvPr/>
        </p:nvSpPr>
        <p:spPr>
          <a:xfrm>
            <a:off x="0" y="616225"/>
            <a:ext cx="9144000" cy="60529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ZA"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a:p>
            <a:pPr marL="0" marR="0" lvl="0" indent="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ZA"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p:txBody>
      </p:sp>
      <p:sp>
        <p:nvSpPr>
          <p:cNvPr id="9" name="Line 4"/>
          <p:cNvSpPr>
            <a:spLocks noChangeShapeType="1"/>
          </p:cNvSpPr>
          <p:nvPr/>
        </p:nvSpPr>
        <p:spPr bwMode="auto">
          <a:xfrm>
            <a:off x="0" y="942977"/>
            <a:ext cx="9144000" cy="0"/>
          </a:xfrm>
          <a:prstGeom prst="line">
            <a:avLst/>
          </a:prstGeom>
          <a:noFill/>
          <a:ln w="25400">
            <a:solidFill>
              <a:srgbClr val="000000"/>
            </a:solidFill>
            <a:round/>
            <a:headEnd/>
            <a:tailEnd/>
          </a:ln>
          <a:extLst>
            <a:ext uri="{909E8E84-426E-40dd-AFC4-6F175D3DCCD1}"/>
          </a:extLst>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aphicFrame>
        <p:nvGraphicFramePr>
          <p:cNvPr id="3" name="Table 2"/>
          <p:cNvGraphicFramePr>
            <a:graphicFrameLocks noGrp="1"/>
          </p:cNvGraphicFramePr>
          <p:nvPr>
            <p:extLst/>
          </p:nvPr>
        </p:nvGraphicFramePr>
        <p:xfrm>
          <a:off x="117473" y="1063487"/>
          <a:ext cx="8768110" cy="4921896"/>
        </p:xfrm>
        <a:graphic>
          <a:graphicData uri="http://schemas.openxmlformats.org/drawingml/2006/table">
            <a:tbl>
              <a:tblPr firstRow="1" firstCol="1" bandRow="1"/>
              <a:tblGrid>
                <a:gridCol w="2062561">
                  <a:extLst>
                    <a:ext uri="{9D8B030D-6E8A-4147-A177-3AD203B41FA5}">
                      <a16:colId xmlns:a16="http://schemas.microsoft.com/office/drawing/2014/main" val="2973181775"/>
                    </a:ext>
                  </a:extLst>
                </a:gridCol>
                <a:gridCol w="3265826">
                  <a:extLst>
                    <a:ext uri="{9D8B030D-6E8A-4147-A177-3AD203B41FA5}">
                      <a16:colId xmlns:a16="http://schemas.microsoft.com/office/drawing/2014/main" val="1180665684"/>
                    </a:ext>
                  </a:extLst>
                </a:gridCol>
                <a:gridCol w="3439723">
                  <a:extLst>
                    <a:ext uri="{9D8B030D-6E8A-4147-A177-3AD203B41FA5}">
                      <a16:colId xmlns:a16="http://schemas.microsoft.com/office/drawing/2014/main" val="3202613835"/>
                    </a:ext>
                  </a:extLst>
                </a:gridCol>
              </a:tblGrid>
              <a:tr h="258896">
                <a:tc>
                  <a:txBody>
                    <a:bodyPr/>
                    <a:lstStyle/>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LEVEL 5 RESTRICTIONS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LEVEL 4 RESTRICTIONS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1494096"/>
                  </a:ext>
                </a:extLst>
              </a:tr>
              <a:tr h="4660974">
                <a:tc>
                  <a:txBody>
                    <a:bodyPr/>
                    <a:lstStyle/>
                    <a:p>
                      <a:pPr marL="0" marR="0" algn="l">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CORPORATE MANAGEMENT SERVICES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marR="0" lvl="0" indent="-342900" algn="just">
                        <a:lnSpc>
                          <a:spcPct val="107000"/>
                        </a:lnSpc>
                        <a:spcBef>
                          <a:spcPts val="0"/>
                        </a:spcBef>
                        <a:spcAft>
                          <a:spcPts val="800"/>
                        </a:spcAft>
                        <a:buFont typeface="Arial" panose="020B0604020202020204" pitchFamily="34" charset="0"/>
                        <a:buChar char="•"/>
                        <a:tabLst>
                          <a:tab pos="457200" algn="l"/>
                        </a:tabLst>
                      </a:pPr>
                      <a:r>
                        <a:rPr lang="en-ZA" sz="1600" dirty="0">
                          <a:effectLst/>
                          <a:latin typeface="Arial" panose="020B0604020202020204" pitchFamily="34" charset="0"/>
                          <a:ea typeface="Calibri" panose="020F0502020204030204" pitchFamily="34" charset="0"/>
                          <a:cs typeface="Arial" panose="020B0604020202020204" pitchFamily="34" charset="0"/>
                        </a:rPr>
                        <a:t>Enabling remote connectivity including use of digital communication platforms to reach our stakeholders.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800"/>
                        </a:spcAft>
                        <a:buFont typeface="Arial" panose="020B0604020202020204" pitchFamily="34" charset="0"/>
                        <a:buChar char="•"/>
                        <a:tabLst>
                          <a:tab pos="457200" algn="l"/>
                        </a:tabLst>
                      </a:pPr>
                      <a:r>
                        <a:rPr lang="en-ZA" sz="1600" dirty="0">
                          <a:effectLst/>
                          <a:latin typeface="Arial" panose="020B0604020202020204" pitchFamily="34" charset="0"/>
                          <a:ea typeface="Calibri" panose="020F0502020204030204" pitchFamily="34" charset="0"/>
                          <a:cs typeface="Arial" panose="020B0604020202020204" pitchFamily="34" charset="0"/>
                        </a:rPr>
                        <a:t>Continuous Risk assessment and implementation of mitigation measures in line with COVID-19 Protocols. Measures being implemented to ensure readiness by the 15</a:t>
                      </a:r>
                      <a:r>
                        <a:rPr lang="en-ZA" sz="1600" baseline="30000" dirty="0">
                          <a:effectLst/>
                          <a:latin typeface="Arial" panose="020B0604020202020204" pitchFamily="34" charset="0"/>
                          <a:ea typeface="Calibri" panose="020F0502020204030204" pitchFamily="34" charset="0"/>
                          <a:cs typeface="Arial" panose="020B0604020202020204" pitchFamily="34" charset="0"/>
                        </a:rPr>
                        <a:t>th</a:t>
                      </a:r>
                      <a:r>
                        <a:rPr lang="en-ZA" sz="1600" dirty="0">
                          <a:effectLst/>
                          <a:latin typeface="Arial" panose="020B0604020202020204" pitchFamily="34" charset="0"/>
                          <a:ea typeface="Calibri" panose="020F0502020204030204" pitchFamily="34" charset="0"/>
                          <a:cs typeface="Arial" panose="020B0604020202020204" pitchFamily="34" charset="0"/>
                        </a:rPr>
                        <a:t> May (disinfecting buildings, hygiene measures, screening of officials and visitors)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800"/>
                        </a:spcAft>
                        <a:buFont typeface="Arial" panose="020B0604020202020204" pitchFamily="34" charset="0"/>
                        <a:buChar char="•"/>
                        <a:tabLst>
                          <a:tab pos="457200" algn="l"/>
                        </a:tabLst>
                      </a:pPr>
                      <a:r>
                        <a:rPr lang="en-ZA" sz="1600" dirty="0">
                          <a:effectLst/>
                          <a:latin typeface="Arial" panose="020B0604020202020204" pitchFamily="34" charset="0"/>
                          <a:ea typeface="Calibri" panose="020F0502020204030204" pitchFamily="34" charset="0"/>
                          <a:cs typeface="Arial" panose="020B0604020202020204" pitchFamily="34" charset="0"/>
                        </a:rPr>
                        <a:t>Safety and security of employees especially those in essential services, i.e provision of sanitizers, PPE and managing the numbers of people in office blocks.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800"/>
                        </a:spcAft>
                        <a:buFont typeface="Arial" panose="020B0604020202020204" pitchFamily="34" charset="0"/>
                        <a:buChar char="•"/>
                        <a:tabLst>
                          <a:tab pos="457200" algn="l"/>
                        </a:tabLst>
                      </a:pPr>
                      <a:r>
                        <a:rPr lang="en-ZA" sz="1600" dirty="0">
                          <a:effectLst/>
                          <a:latin typeface="Arial" panose="020B0604020202020204" pitchFamily="34" charset="0"/>
                          <a:ea typeface="Calibri" panose="020F0502020204030204" pitchFamily="34" charset="0"/>
                          <a:cs typeface="Arial" panose="020B0604020202020204" pitchFamily="34" charset="0"/>
                        </a:rPr>
                        <a:t>HCM services, compliance to disclosure directives, payroll administration, labour relations matters and</a:t>
                      </a:r>
                      <a:r>
                        <a:rPr lang="en-ZA" sz="1600" baseline="0" dirty="0">
                          <a:effectLst/>
                          <a:latin typeface="Arial" panose="020B0604020202020204" pitchFamily="34" charset="0"/>
                          <a:ea typeface="Calibri" panose="020F0502020204030204" pitchFamily="34" charset="0"/>
                          <a:cs typeface="Arial" panose="020B0604020202020204" pitchFamily="34" charset="0"/>
                        </a:rPr>
                        <a:t> </a:t>
                      </a:r>
                      <a:r>
                        <a:rPr lang="en-ZA" sz="1600" dirty="0">
                          <a:effectLst/>
                          <a:latin typeface="Arial" panose="020B0604020202020204" pitchFamily="34" charset="0"/>
                          <a:ea typeface="Calibri" panose="020F0502020204030204" pitchFamily="34" charset="0"/>
                          <a:cs typeface="Arial" panose="020B0604020202020204" pitchFamily="34" charset="0"/>
                        </a:rPr>
                        <a:t>provision of Wellness support services.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6923992"/>
                  </a:ext>
                </a:extLst>
              </a:tr>
            </a:tbl>
          </a:graphicData>
        </a:graphic>
      </p:graphicFrame>
    </p:spTree>
    <p:extLst>
      <p:ext uri="{BB962C8B-B14F-4D97-AF65-F5344CB8AC3E}">
        <p14:creationId xmlns:p14="http://schemas.microsoft.com/office/powerpoint/2010/main" val="181927332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77" name="PROGRAMME 2 :   LEGAL AUTHORISATION , COMPLIENCE AND ENFORCEMENT"/>
          <p:cNvSpPr txBox="1">
            <a:spLocks noGrp="1"/>
          </p:cNvSpPr>
          <p:nvPr>
            <p:ph type="title" idx="4294967295"/>
          </p:nvPr>
        </p:nvSpPr>
        <p:spPr>
          <a:xfrm>
            <a:off x="0" y="990600"/>
            <a:ext cx="8763000" cy="2438400"/>
          </a:xfrm>
          <a:prstGeom prst="rect">
            <a:avLst/>
          </a:prstGeom>
        </p:spPr>
        <p:txBody>
          <a:bodyPr>
            <a:normAutofit/>
          </a:bodyPr>
          <a:lstStyle/>
          <a:p>
            <a:pPr defTabSz="438911">
              <a:defRPr sz="3072" b="1">
                <a:solidFill>
                  <a:srgbClr val="FFFFFF"/>
                </a:solidFill>
                <a:latin typeface="+mj-lt"/>
                <a:ea typeface="+mj-ea"/>
                <a:cs typeface="+mj-cs"/>
                <a:sym typeface="Calibri"/>
              </a:defRPr>
            </a:pPr>
            <a:r>
              <a:rPr dirty="0"/>
              <a:t/>
            </a:r>
            <a:br>
              <a:rPr dirty="0"/>
            </a:br>
            <a:r>
              <a:rPr dirty="0"/>
              <a:t>PROGRAMME 2 : </a:t>
            </a:r>
            <a:br>
              <a:rPr dirty="0"/>
            </a:br>
            <a:r>
              <a:rPr dirty="0"/>
              <a:t/>
            </a:r>
            <a:br>
              <a:rPr dirty="0"/>
            </a:br>
            <a:r>
              <a:rPr lang="en-ZA" b="0" dirty="0" smtClean="0"/>
              <a:t>REGU</a:t>
            </a:r>
            <a:r>
              <a:rPr b="0" dirty="0" smtClean="0"/>
              <a:t>L</a:t>
            </a:r>
            <a:r>
              <a:rPr lang="en-ZA" b="0" dirty="0" smtClean="0"/>
              <a:t>ATORY COMPLIANCE AND SECTOR MONITORING</a:t>
            </a:r>
            <a:endParaRPr sz="3072" dirty="0">
              <a:solidFill>
                <a:srgbClr val="FFFFFF"/>
              </a:solidFill>
              <a:latin typeface="+mj-lt"/>
              <a:ea typeface="+mj-ea"/>
              <a:cs typeface="+mj-cs"/>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Slide Number Placeholder 1"/>
          <p:cNvSpPr>
            <a:spLocks noGrp="1"/>
          </p:cNvSpPr>
          <p:nvPr>
            <p:ph type="sldNum" sz="quarter" idx="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39326F5-8FBD-9446-9199-085284AE8085}" type="slidenum">
              <a:rPr lang="en-US" altLang="en-US" sz="1400"/>
              <a:pPr>
                <a:spcBef>
                  <a:spcPct val="0"/>
                </a:spcBef>
                <a:buFontTx/>
                <a:buNone/>
              </a:pPr>
              <a:t>17</a:t>
            </a:fld>
            <a:endParaRPr lang="en-US" altLang="en-US" sz="1400"/>
          </a:p>
        </p:txBody>
      </p:sp>
      <p:sp>
        <p:nvSpPr>
          <p:cNvPr id="4098" name="Title 1">
            <a:extLst/>
          </p:cNvPr>
          <p:cNvSpPr>
            <a:spLocks noGrp="1"/>
          </p:cNvSpPr>
          <p:nvPr>
            <p:ph type="title" idx="4294967295"/>
          </p:nvPr>
        </p:nvSpPr>
        <p:spPr>
          <a:xfrm>
            <a:off x="0" y="247650"/>
            <a:ext cx="9144000" cy="590550"/>
          </a:xfrm>
        </p:spPr>
        <p:txBody>
          <a:bodyPr>
            <a:normAutofit fontScale="90000"/>
          </a:bodyPr>
          <a:lstStyle/>
          <a:p>
            <a:pPr>
              <a:defRPr/>
            </a:pPr>
            <a:r>
              <a:rPr lang="en-US" altLang="en-US" sz="2800" b="1" dirty="0">
                <a:solidFill>
                  <a:srgbClr val="00B050"/>
                </a:solidFill>
                <a:latin typeface="Arial" panose="020B0604020202020204" pitchFamily="34" charset="0"/>
                <a:cs typeface="Arial" panose="020B0604020202020204" pitchFamily="34" charset="0"/>
              </a:rPr>
              <a:t>PROGRAMME 2: REGULATORY COMPLIANCE AND </a:t>
            </a:r>
            <a:br>
              <a:rPr lang="en-US" altLang="en-US" sz="2800" b="1" dirty="0">
                <a:solidFill>
                  <a:srgbClr val="00B050"/>
                </a:solidFill>
                <a:latin typeface="Arial" panose="020B0604020202020204" pitchFamily="34" charset="0"/>
                <a:cs typeface="Arial" panose="020B0604020202020204" pitchFamily="34" charset="0"/>
              </a:rPr>
            </a:br>
            <a:r>
              <a:rPr lang="en-US" altLang="en-US" sz="2800" b="1" dirty="0">
                <a:solidFill>
                  <a:srgbClr val="00B050"/>
                </a:solidFill>
                <a:latin typeface="Arial" panose="020B0604020202020204" pitchFamily="34" charset="0"/>
                <a:cs typeface="Arial" panose="020B0604020202020204" pitchFamily="34" charset="0"/>
              </a:rPr>
              <a:t>SECTOR MONITORING</a:t>
            </a:r>
          </a:p>
        </p:txBody>
      </p:sp>
      <p:sp>
        <p:nvSpPr>
          <p:cNvPr id="87042" name="Content Placeholder 2">
            <a:extLst/>
          </p:cNvPr>
          <p:cNvSpPr>
            <a:spLocks noGrp="1" noChangeArrowheads="1"/>
          </p:cNvSpPr>
          <p:nvPr>
            <p:ph idx="4294967295"/>
          </p:nvPr>
        </p:nvSpPr>
        <p:spPr>
          <a:xfrm>
            <a:off x="209550" y="705678"/>
            <a:ext cx="8724900" cy="5324475"/>
          </a:xfrm>
        </p:spPr>
        <p:txBody>
          <a:bodyPr>
            <a:normAutofit/>
          </a:bodyPr>
          <a:lstStyle/>
          <a:p>
            <a:pPr marL="0" indent="0" algn="just">
              <a:spcBef>
                <a:spcPct val="0"/>
              </a:spcBef>
              <a:spcAft>
                <a:spcPts val="600"/>
              </a:spcAft>
              <a:buNone/>
              <a:defRPr/>
            </a:pPr>
            <a:endParaRPr lang="en-US" altLang="en-US" sz="1800" b="1" dirty="0">
              <a:solidFill>
                <a:srgbClr val="FF0000"/>
              </a:solidFill>
              <a:latin typeface="Arial Narrow" panose="020B0606020202030204" pitchFamily="34" charset="0"/>
              <a:cs typeface="Arial" panose="020B0604020202020204" pitchFamily="34" charset="0"/>
            </a:endParaRPr>
          </a:p>
          <a:p>
            <a:pPr marL="0" indent="0" algn="just">
              <a:spcBef>
                <a:spcPct val="0"/>
              </a:spcBef>
              <a:spcAft>
                <a:spcPts val="600"/>
              </a:spcAft>
              <a:buNone/>
              <a:defRPr/>
            </a:pPr>
            <a:r>
              <a:rPr lang="en-US" altLang="en-US" sz="1800" b="1" dirty="0">
                <a:solidFill>
                  <a:schemeClr val="tx1"/>
                </a:solidFill>
                <a:latin typeface="Arial Narrow" panose="020B0606020202030204" pitchFamily="34" charset="0"/>
                <a:cs typeface="Arial" panose="020B0604020202020204" pitchFamily="34" charset="0"/>
              </a:rPr>
              <a:t>Purpose:</a:t>
            </a:r>
            <a:r>
              <a:rPr lang="en-US" altLang="en-US" sz="1800" dirty="0">
                <a:solidFill>
                  <a:schemeClr val="tx1"/>
                </a:solidFill>
                <a:latin typeface="Arial Narrow" panose="020B0606020202030204" pitchFamily="34" charset="0"/>
              </a:rPr>
              <a:t> </a:t>
            </a:r>
            <a:r>
              <a:rPr lang="en-US" sz="1800" dirty="0">
                <a:solidFill>
                  <a:schemeClr val="tx1"/>
                </a:solidFill>
                <a:latin typeface="Arial Narrow" panose="020B0606020202030204" pitchFamily="34" charset="0"/>
              </a:rPr>
              <a:t>Promote the development of an enabling legal regime and licensing </a:t>
            </a:r>
            <a:r>
              <a:rPr lang="en-US" sz="1800" dirty="0" err="1">
                <a:solidFill>
                  <a:schemeClr val="tx1"/>
                </a:solidFill>
                <a:latin typeface="Arial Narrow" panose="020B0606020202030204" pitchFamily="34" charset="0"/>
              </a:rPr>
              <a:t>authorisation</a:t>
            </a:r>
            <a:r>
              <a:rPr lang="en-US" sz="1800" dirty="0">
                <a:solidFill>
                  <a:schemeClr val="tx1"/>
                </a:solidFill>
                <a:latin typeface="Arial Narrow" panose="020B0606020202030204" pitchFamily="34" charset="0"/>
              </a:rPr>
              <a:t> system that will promote enforcement and compliance and ensure coordination of sector performance. </a:t>
            </a:r>
          </a:p>
          <a:p>
            <a:pPr marL="0" indent="0" algn="just">
              <a:spcBef>
                <a:spcPct val="0"/>
              </a:spcBef>
              <a:spcAft>
                <a:spcPts val="600"/>
              </a:spcAft>
              <a:buNone/>
              <a:defRPr/>
            </a:pPr>
            <a:endParaRPr lang="en-US" altLang="en-US" sz="1800" b="1" dirty="0">
              <a:solidFill>
                <a:schemeClr val="tx1"/>
              </a:solidFill>
              <a:latin typeface="Arial Narrow" panose="020B0606020202030204" pitchFamily="34" charset="0"/>
              <a:cs typeface="Arial" panose="020B0604020202020204" pitchFamily="34" charset="0"/>
            </a:endParaRPr>
          </a:p>
          <a:p>
            <a:pPr marL="0" indent="0" algn="just">
              <a:spcBef>
                <a:spcPct val="0"/>
              </a:spcBef>
              <a:spcAft>
                <a:spcPts val="600"/>
              </a:spcAft>
              <a:buNone/>
              <a:defRPr/>
            </a:pPr>
            <a:r>
              <a:rPr lang="en-US" altLang="en-US" sz="1800" b="1" dirty="0">
                <a:solidFill>
                  <a:schemeClr val="tx1"/>
                </a:solidFill>
                <a:latin typeface="Arial Narrow" panose="020B0606020202030204" pitchFamily="34" charset="0"/>
                <a:cs typeface="Arial" panose="020B0604020202020204" pitchFamily="34" charset="0"/>
              </a:rPr>
              <a:t>What do we do?</a:t>
            </a:r>
            <a:endParaRPr lang="en-US" altLang="en-US" sz="1800" dirty="0">
              <a:solidFill>
                <a:schemeClr val="tx1"/>
              </a:solidFill>
              <a:latin typeface="Arial Narrow" panose="020B0606020202030204" pitchFamily="34" charset="0"/>
            </a:endParaRPr>
          </a:p>
          <a:p>
            <a:pPr algn="just">
              <a:spcBef>
                <a:spcPct val="0"/>
              </a:spcBef>
              <a:spcAft>
                <a:spcPts val="600"/>
              </a:spcAft>
              <a:buFont typeface="Wingdings" panose="05000000000000000000" pitchFamily="2" charset="2"/>
              <a:buChar char="Ø"/>
              <a:defRPr/>
            </a:pPr>
            <a:r>
              <a:rPr lang="en-US" altLang="en-US" sz="1800" dirty="0">
                <a:solidFill>
                  <a:schemeClr val="tx1"/>
                </a:solidFill>
                <a:latin typeface="Arial Narrow" panose="020B0606020202030204" pitchFamily="34" charset="0"/>
              </a:rPr>
              <a:t>Law reform: drafting &amp; vetting of legislation </a:t>
            </a:r>
          </a:p>
          <a:p>
            <a:pPr algn="just">
              <a:spcBef>
                <a:spcPct val="0"/>
              </a:spcBef>
              <a:spcAft>
                <a:spcPts val="600"/>
              </a:spcAft>
              <a:buFont typeface="Wingdings" panose="05000000000000000000" pitchFamily="2" charset="2"/>
              <a:buChar char="Ø"/>
              <a:defRPr/>
            </a:pPr>
            <a:r>
              <a:rPr lang="en-US" altLang="en-US" sz="1800" dirty="0">
                <a:solidFill>
                  <a:schemeClr val="tx1"/>
                </a:solidFill>
                <a:latin typeface="Arial Narrow" panose="020B0606020202030204" pitchFamily="34" charset="0"/>
              </a:rPr>
              <a:t>Appeals</a:t>
            </a:r>
          </a:p>
          <a:p>
            <a:pPr algn="just">
              <a:spcBef>
                <a:spcPct val="0"/>
              </a:spcBef>
              <a:spcAft>
                <a:spcPts val="600"/>
              </a:spcAft>
              <a:buFont typeface="Wingdings" panose="05000000000000000000" pitchFamily="2" charset="2"/>
              <a:buChar char="Ø"/>
              <a:defRPr/>
            </a:pPr>
            <a:r>
              <a:rPr lang="en-US" altLang="en-US" sz="1800" dirty="0">
                <a:solidFill>
                  <a:schemeClr val="tx1"/>
                </a:solidFill>
                <a:latin typeface="Arial Narrow" panose="020B0606020202030204" pitchFamily="34" charset="0"/>
              </a:rPr>
              <a:t>Litigation management</a:t>
            </a:r>
          </a:p>
          <a:p>
            <a:pPr algn="just">
              <a:spcBef>
                <a:spcPct val="0"/>
              </a:spcBef>
              <a:spcAft>
                <a:spcPts val="600"/>
              </a:spcAft>
              <a:buFont typeface="Wingdings" panose="05000000000000000000" pitchFamily="2" charset="2"/>
              <a:buChar char="Ø"/>
              <a:defRPr/>
            </a:pPr>
            <a:r>
              <a:rPr lang="en-US" altLang="en-US" sz="1800" dirty="0">
                <a:solidFill>
                  <a:schemeClr val="tx1"/>
                </a:solidFill>
                <a:latin typeface="Arial Narrow" panose="020B0606020202030204" pitchFamily="34" charset="0"/>
              </a:rPr>
              <a:t>Corporate legal support; contracts, legal opinions </a:t>
            </a:r>
          </a:p>
          <a:p>
            <a:pPr algn="just">
              <a:spcBef>
                <a:spcPct val="0"/>
              </a:spcBef>
              <a:spcAft>
                <a:spcPts val="600"/>
              </a:spcAft>
              <a:buFont typeface="Wingdings" panose="05000000000000000000" pitchFamily="2" charset="2"/>
              <a:buChar char="Ø"/>
              <a:defRPr/>
            </a:pPr>
            <a:r>
              <a:rPr lang="en-ZA" altLang="en-US" sz="1800" dirty="0">
                <a:solidFill>
                  <a:schemeClr val="tx1"/>
                </a:solidFill>
                <a:latin typeface="Arial Narrow" panose="020B0606020202030204" pitchFamily="34" charset="0"/>
              </a:rPr>
              <a:t>Environmental Impact Assessment and Integrated Permitting Systems </a:t>
            </a:r>
          </a:p>
          <a:p>
            <a:pPr algn="just">
              <a:buFont typeface="Wingdings" panose="05000000000000000000" pitchFamily="2" charset="2"/>
              <a:buChar char="Ø"/>
              <a:defRPr/>
            </a:pPr>
            <a:r>
              <a:rPr lang="en-ZA" altLang="en-US" sz="1800" dirty="0">
                <a:solidFill>
                  <a:schemeClr val="tx1"/>
                </a:solidFill>
                <a:latin typeface="Arial Narrow" panose="020B0606020202030204" pitchFamily="34" charset="0"/>
              </a:rPr>
              <a:t>Integrated Environmental Management: Systems and Tools </a:t>
            </a:r>
            <a:r>
              <a:rPr lang="en-US" altLang="en-US" sz="1800" dirty="0">
                <a:solidFill>
                  <a:schemeClr val="tx1"/>
                </a:solidFill>
                <a:latin typeface="Arial Narrow" panose="020B0606020202030204" pitchFamily="34" charset="0"/>
              </a:rPr>
              <a:t>development</a:t>
            </a:r>
          </a:p>
          <a:p>
            <a:pPr algn="just">
              <a:buFont typeface="Wingdings" panose="05000000000000000000" pitchFamily="2" charset="2"/>
              <a:buChar char="Ø"/>
              <a:defRPr/>
            </a:pPr>
            <a:r>
              <a:rPr lang="en-US" altLang="en-US" sz="1800" dirty="0">
                <a:solidFill>
                  <a:schemeClr val="tx1"/>
                </a:solidFill>
                <a:latin typeface="Arial Narrow" panose="020B0606020202030204" pitchFamily="34" charset="0"/>
              </a:rPr>
              <a:t>Compliance promotion and compliance monitoring </a:t>
            </a:r>
          </a:p>
          <a:p>
            <a:pPr algn="just">
              <a:buFont typeface="Wingdings" panose="05000000000000000000" pitchFamily="2" charset="2"/>
              <a:buChar char="Ø"/>
              <a:defRPr/>
            </a:pPr>
            <a:r>
              <a:rPr lang="en-US" altLang="en-US" sz="1800" dirty="0">
                <a:solidFill>
                  <a:schemeClr val="tx1"/>
                </a:solidFill>
                <a:latin typeface="Arial Narrow" panose="020B0606020202030204" pitchFamily="34" charset="0"/>
              </a:rPr>
              <a:t>Enforcement:  Administrative and criminal</a:t>
            </a:r>
          </a:p>
          <a:p>
            <a:pPr algn="just" eaLnBrk="1" hangingPunct="1">
              <a:lnSpc>
                <a:spcPct val="150000"/>
              </a:lnSpc>
              <a:spcAft>
                <a:spcPts val="600"/>
              </a:spcAft>
              <a:defRPr/>
            </a:pPr>
            <a:endParaRPr lang="en-ZA" altLang="en-US" sz="1400" dirty="0">
              <a:cs typeface="Arial" panose="020B0604020202020204" pitchFamily="34" charset="0"/>
            </a:endParaRPr>
          </a:p>
          <a:p>
            <a:pPr algn="just" eaLnBrk="1" hangingPunct="1">
              <a:lnSpc>
                <a:spcPct val="150000"/>
              </a:lnSpc>
              <a:spcAft>
                <a:spcPts val="600"/>
              </a:spcAft>
              <a:defRPr/>
            </a:pPr>
            <a:endParaRPr lang="en-ZA" altLang="en-US" sz="1400" dirty="0">
              <a:cs typeface="Arial" panose="020B0604020202020204" pitchFamily="34" charset="0"/>
            </a:endParaRPr>
          </a:p>
          <a:p>
            <a:pPr algn="just" eaLnBrk="1" hangingPunct="1">
              <a:lnSpc>
                <a:spcPct val="150000"/>
              </a:lnSpc>
              <a:spcAft>
                <a:spcPts val="600"/>
              </a:spcAft>
              <a:defRPr/>
            </a:pPr>
            <a:endParaRPr lang="en-ZA" altLang="en-US" sz="2000" dirty="0">
              <a:cs typeface="Arial" panose="020B0604020202020204" pitchFamily="34" charset="0"/>
            </a:endParaRPr>
          </a:p>
          <a:p>
            <a:pPr algn="just" eaLnBrk="1" hangingPunct="1">
              <a:lnSpc>
                <a:spcPct val="150000"/>
              </a:lnSpc>
              <a:spcAft>
                <a:spcPts val="600"/>
              </a:spcAft>
              <a:defRPr/>
            </a:pPr>
            <a:endParaRPr lang="en-ZA" altLang="en-US" sz="2600" dirty="0">
              <a:cs typeface="Arial" panose="020B0604020202020204" pitchFamily="34" charset="0"/>
            </a:endParaRPr>
          </a:p>
          <a:p>
            <a:pPr algn="just" eaLnBrk="1" hangingPunct="1">
              <a:lnSpc>
                <a:spcPct val="150000"/>
              </a:lnSpc>
              <a:spcAft>
                <a:spcPts val="600"/>
              </a:spcAft>
              <a:defRPr/>
            </a:pPr>
            <a:endParaRPr lang="en-ZA" altLang="en-US" sz="2600" dirty="0">
              <a:cs typeface="Arial" panose="020B0604020202020204" pitchFamily="34" charset="0"/>
            </a:endParaRPr>
          </a:p>
        </p:txBody>
      </p:sp>
    </p:spTree>
    <p:extLst>
      <p:ext uri="{BB962C8B-B14F-4D97-AF65-F5344CB8AC3E}">
        <p14:creationId xmlns:p14="http://schemas.microsoft.com/office/powerpoint/2010/main" val="278115796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Slide Number Placeholder 1"/>
          <p:cNvSpPr>
            <a:spLocks noGrp="1"/>
          </p:cNvSpPr>
          <p:nvPr>
            <p:ph type="sldNum" sz="quarter" idx="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39326F5-8FBD-9446-9199-085284AE8085}" type="slidenum">
              <a:rPr lang="en-US" altLang="en-US" sz="1400"/>
              <a:pPr>
                <a:spcBef>
                  <a:spcPct val="0"/>
                </a:spcBef>
                <a:buFontTx/>
                <a:buNone/>
              </a:pPr>
              <a:t>18</a:t>
            </a:fld>
            <a:endParaRPr lang="en-US" altLang="en-US" sz="1400"/>
          </a:p>
        </p:txBody>
      </p:sp>
      <p:sp>
        <p:nvSpPr>
          <p:cNvPr id="4098" name="Title 1">
            <a:extLst/>
          </p:cNvPr>
          <p:cNvSpPr>
            <a:spLocks noGrp="1"/>
          </p:cNvSpPr>
          <p:nvPr>
            <p:ph type="title" idx="4294967295"/>
          </p:nvPr>
        </p:nvSpPr>
        <p:spPr>
          <a:xfrm>
            <a:off x="0" y="247650"/>
            <a:ext cx="9144000" cy="590550"/>
          </a:xfrm>
        </p:spPr>
        <p:txBody>
          <a:bodyPr/>
          <a:lstStyle/>
          <a:p>
            <a:pPr>
              <a:defRPr/>
            </a:pPr>
            <a:r>
              <a:rPr lang="en-US" altLang="en-US" sz="2800" b="1" dirty="0" smtClean="0">
                <a:solidFill>
                  <a:srgbClr val="00B050"/>
                </a:solidFill>
                <a:latin typeface="Arial" panose="020B0604020202020204" pitchFamily="34" charset="0"/>
                <a:cs typeface="Arial" panose="020B0604020202020204" pitchFamily="34" charset="0"/>
              </a:rPr>
              <a:t>Key pieces of legislation that governs the work</a:t>
            </a:r>
            <a:endParaRPr lang="en-US" altLang="en-US" sz="2800" b="1" dirty="0">
              <a:solidFill>
                <a:srgbClr val="00B050"/>
              </a:solidFill>
              <a:latin typeface="Arial" panose="020B0604020202020204" pitchFamily="34" charset="0"/>
              <a:cs typeface="Arial" panose="020B0604020202020204" pitchFamily="34" charset="0"/>
            </a:endParaRPr>
          </a:p>
        </p:txBody>
      </p:sp>
      <p:sp>
        <p:nvSpPr>
          <p:cNvPr id="87042" name="Content Placeholder 2">
            <a:extLst/>
          </p:cNvPr>
          <p:cNvSpPr>
            <a:spLocks noGrp="1" noChangeArrowheads="1"/>
          </p:cNvSpPr>
          <p:nvPr>
            <p:ph idx="4294967295"/>
          </p:nvPr>
        </p:nvSpPr>
        <p:spPr>
          <a:xfrm>
            <a:off x="419100" y="838200"/>
            <a:ext cx="8724900" cy="5324475"/>
          </a:xfrm>
        </p:spPr>
        <p:txBody>
          <a:bodyPr>
            <a:normAutofit lnSpcReduction="10000"/>
          </a:bodyPr>
          <a:lstStyle/>
          <a:p>
            <a:pPr marL="0" indent="0" algn="just" eaLnBrk="1" hangingPunct="1">
              <a:lnSpc>
                <a:spcPct val="110000"/>
              </a:lnSpc>
              <a:spcAft>
                <a:spcPts val="600"/>
              </a:spcAft>
              <a:buFontTx/>
              <a:buNone/>
              <a:defRPr/>
            </a:pPr>
            <a:r>
              <a:rPr lang="en-ZA" altLang="en-US" sz="1800" b="1" dirty="0">
                <a:latin typeface="Arial Narrow" panose="020B0606020202030204" pitchFamily="34" charset="0"/>
                <a:cs typeface="Arial" panose="020B0604020202020204" pitchFamily="34" charset="0"/>
              </a:rPr>
              <a:t>The National Environmental Management Act, (NEMA) 1998 (Act  No. 107 of 1998) </a:t>
            </a:r>
          </a:p>
          <a:p>
            <a:pPr marL="0" indent="0" algn="just" eaLnBrk="1" hangingPunct="1">
              <a:lnSpc>
                <a:spcPct val="110000"/>
              </a:lnSpc>
              <a:spcAft>
                <a:spcPts val="600"/>
              </a:spcAft>
              <a:buFontTx/>
              <a:buNone/>
              <a:defRPr/>
            </a:pPr>
            <a:r>
              <a:rPr lang="en-ZA" altLang="en-US" sz="1800" b="1" dirty="0">
                <a:latin typeface="Arial Narrow" panose="020B0606020202030204" pitchFamily="34" charset="0"/>
                <a:cs typeface="Arial" panose="020B0604020202020204" pitchFamily="34" charset="0"/>
              </a:rPr>
              <a:t>The National Environmental Management: </a:t>
            </a:r>
          </a:p>
          <a:p>
            <a:pPr algn="just" eaLnBrk="1" hangingPunct="1">
              <a:lnSpc>
                <a:spcPct val="110000"/>
              </a:lnSpc>
              <a:spcAft>
                <a:spcPts val="600"/>
              </a:spcAft>
              <a:buFont typeface="Wingdings" panose="05000000000000000000" pitchFamily="2" charset="2"/>
              <a:buChar char="Ø"/>
              <a:defRPr/>
            </a:pPr>
            <a:r>
              <a:rPr lang="en-ZA" altLang="en-US" sz="1800" dirty="0">
                <a:latin typeface="Arial Narrow" panose="020B0606020202030204" pitchFamily="34" charset="0"/>
                <a:cs typeface="Arial" panose="020B0604020202020204" pitchFamily="34" charset="0"/>
              </a:rPr>
              <a:t>Biodiversity Act, 2004, (Act No. 10 of 2004)</a:t>
            </a:r>
          </a:p>
          <a:p>
            <a:pPr algn="just" eaLnBrk="1" hangingPunct="1">
              <a:lnSpc>
                <a:spcPct val="110000"/>
              </a:lnSpc>
              <a:spcAft>
                <a:spcPts val="600"/>
              </a:spcAft>
              <a:buFont typeface="Wingdings" panose="05000000000000000000" pitchFamily="2" charset="2"/>
              <a:buChar char="Ø"/>
              <a:defRPr/>
            </a:pPr>
            <a:r>
              <a:rPr lang="en-ZA" altLang="en-US" sz="1800" dirty="0">
                <a:latin typeface="Arial Narrow" panose="020B0606020202030204" pitchFamily="34" charset="0"/>
                <a:cs typeface="Arial" panose="020B0604020202020204" pitchFamily="34" charset="0"/>
              </a:rPr>
              <a:t>Air Quality Act, 2004 (Act No. 39 of 2004)</a:t>
            </a:r>
          </a:p>
          <a:p>
            <a:pPr algn="just" eaLnBrk="1" hangingPunct="1">
              <a:lnSpc>
                <a:spcPct val="110000"/>
              </a:lnSpc>
              <a:spcAft>
                <a:spcPts val="600"/>
              </a:spcAft>
              <a:buFont typeface="Wingdings" panose="05000000000000000000" pitchFamily="2" charset="2"/>
              <a:buChar char="Ø"/>
              <a:defRPr/>
            </a:pPr>
            <a:r>
              <a:rPr lang="en-ZA" altLang="en-US" sz="1800" dirty="0">
                <a:latin typeface="Arial Narrow" panose="020B0606020202030204" pitchFamily="34" charset="0"/>
                <a:cs typeface="Arial" panose="020B0604020202020204" pitchFamily="34" charset="0"/>
              </a:rPr>
              <a:t>Waste Act, 2008 (Act No. 59 of 2008)</a:t>
            </a:r>
          </a:p>
          <a:p>
            <a:pPr algn="just" eaLnBrk="1" hangingPunct="1">
              <a:lnSpc>
                <a:spcPct val="110000"/>
              </a:lnSpc>
              <a:spcAft>
                <a:spcPts val="600"/>
              </a:spcAft>
              <a:buFont typeface="Wingdings" panose="05000000000000000000" pitchFamily="2" charset="2"/>
              <a:buChar char="Ø"/>
              <a:defRPr/>
            </a:pPr>
            <a:r>
              <a:rPr lang="en-ZA" altLang="en-US" sz="1800" dirty="0">
                <a:latin typeface="Arial Narrow" panose="020B0606020202030204" pitchFamily="34" charset="0"/>
                <a:cs typeface="Arial" panose="020B0604020202020204" pitchFamily="34" charset="0"/>
              </a:rPr>
              <a:t>Protected Areas Act, 2003 (Act No. 57 of 2003)</a:t>
            </a:r>
          </a:p>
          <a:p>
            <a:pPr algn="just" eaLnBrk="1" hangingPunct="1">
              <a:lnSpc>
                <a:spcPct val="110000"/>
              </a:lnSpc>
              <a:spcAft>
                <a:spcPts val="600"/>
              </a:spcAft>
              <a:buFont typeface="Wingdings" panose="05000000000000000000" pitchFamily="2" charset="2"/>
              <a:buChar char="Ø"/>
              <a:defRPr/>
            </a:pPr>
            <a:r>
              <a:rPr lang="en-ZA" altLang="en-US" sz="1800" dirty="0">
                <a:latin typeface="Arial Narrow" panose="020B0606020202030204" pitchFamily="34" charset="0"/>
                <a:cs typeface="Arial" panose="020B0604020202020204" pitchFamily="34" charset="0"/>
              </a:rPr>
              <a:t>Integrated Coastal Management Act, 2008 (Act No. 24 of 2008)</a:t>
            </a:r>
          </a:p>
          <a:p>
            <a:pPr algn="just" eaLnBrk="1" hangingPunct="1">
              <a:lnSpc>
                <a:spcPct val="110000"/>
              </a:lnSpc>
              <a:spcAft>
                <a:spcPts val="600"/>
              </a:spcAft>
              <a:buFont typeface="Wingdings" panose="05000000000000000000" pitchFamily="2" charset="2"/>
              <a:buChar char="Ø"/>
              <a:defRPr/>
            </a:pPr>
            <a:r>
              <a:rPr lang="en-ZA" altLang="en-US" sz="1800" dirty="0">
                <a:latin typeface="Arial Narrow" panose="020B0606020202030204" pitchFamily="34" charset="0"/>
                <a:cs typeface="Arial" panose="020B0604020202020204" pitchFamily="34" charset="0"/>
              </a:rPr>
              <a:t>The World Heritage Convention Act , 1999 (Act No. 49 of 1999)</a:t>
            </a:r>
          </a:p>
          <a:p>
            <a:pPr algn="just" eaLnBrk="1" hangingPunct="1">
              <a:lnSpc>
                <a:spcPct val="110000"/>
              </a:lnSpc>
              <a:spcAft>
                <a:spcPts val="600"/>
              </a:spcAft>
              <a:buFont typeface="Wingdings" panose="05000000000000000000" pitchFamily="2" charset="2"/>
              <a:buChar char="Ø"/>
              <a:defRPr/>
            </a:pPr>
            <a:r>
              <a:rPr lang="en-ZA" altLang="en-US" sz="1800" dirty="0">
                <a:latin typeface="Arial Narrow" panose="020B0606020202030204" pitchFamily="34" charset="0"/>
                <a:cs typeface="Arial" panose="020B0604020202020204" pitchFamily="34" charset="0"/>
              </a:rPr>
              <a:t>The Marine Spatial Planning Act, 2018, (Act No. 16 of 2018)</a:t>
            </a:r>
          </a:p>
          <a:p>
            <a:pPr algn="just" eaLnBrk="1" hangingPunct="1">
              <a:lnSpc>
                <a:spcPct val="110000"/>
              </a:lnSpc>
              <a:spcAft>
                <a:spcPts val="600"/>
              </a:spcAft>
              <a:buFont typeface="Wingdings" panose="05000000000000000000" pitchFamily="2" charset="2"/>
              <a:buChar char="Ø"/>
              <a:defRPr/>
            </a:pPr>
            <a:r>
              <a:rPr lang="en-ZA" altLang="en-US" sz="1800" dirty="0">
                <a:latin typeface="Arial Narrow" panose="020B0606020202030204" pitchFamily="34" charset="0"/>
                <a:cs typeface="Arial" panose="020B0604020202020204" pitchFamily="34" charset="0"/>
              </a:rPr>
              <a:t>The Criminal Procedure Act, 1997 (Act No. 51 of 1977)</a:t>
            </a:r>
          </a:p>
          <a:p>
            <a:pPr algn="just" eaLnBrk="1" hangingPunct="1">
              <a:lnSpc>
                <a:spcPct val="110000"/>
              </a:lnSpc>
              <a:spcAft>
                <a:spcPts val="600"/>
              </a:spcAft>
              <a:buFontTx/>
              <a:buNone/>
              <a:defRPr/>
            </a:pPr>
            <a:r>
              <a:rPr lang="en-ZA" altLang="en-US" sz="1800" b="1" dirty="0" smtClean="0">
                <a:latin typeface="Arial Narrow" panose="020B0606020202030204" pitchFamily="34" charset="0"/>
                <a:cs typeface="Arial" panose="020B0604020202020204" pitchFamily="34" charset="0"/>
              </a:rPr>
              <a:t>FUTURE: </a:t>
            </a:r>
            <a:r>
              <a:rPr lang="en-ZA" altLang="en-US" sz="1800" dirty="0" smtClean="0">
                <a:latin typeface="Arial Narrow" panose="020B0606020202030204" pitchFamily="34" charset="0"/>
                <a:cs typeface="Arial" panose="020B0604020202020204" pitchFamily="34" charset="0"/>
              </a:rPr>
              <a:t>Marine </a:t>
            </a:r>
            <a:r>
              <a:rPr lang="en-ZA" altLang="en-US" sz="1800" dirty="0">
                <a:latin typeface="Arial Narrow" panose="020B0606020202030204" pitchFamily="34" charset="0"/>
                <a:cs typeface="Arial" panose="020B0604020202020204" pitchFamily="34" charset="0"/>
              </a:rPr>
              <a:t>Living Resources Act, 1998 (Act No. 18 of 1998) ; The National Forests Act, 1998 (Act No. 84 of 1998); The National Veld and Forests Fire Act, 1998 (Act No. 101 of 1998</a:t>
            </a:r>
            <a:r>
              <a:rPr lang="en-ZA" altLang="en-US" sz="1800" dirty="0">
                <a:cs typeface="Arial" panose="020B0604020202020204" pitchFamily="34" charset="0"/>
              </a:rPr>
              <a:t>)</a:t>
            </a:r>
          </a:p>
          <a:p>
            <a:pPr algn="just" eaLnBrk="1" hangingPunct="1">
              <a:lnSpc>
                <a:spcPct val="150000"/>
              </a:lnSpc>
              <a:spcAft>
                <a:spcPts val="600"/>
              </a:spcAft>
              <a:defRPr/>
            </a:pPr>
            <a:endParaRPr lang="en-ZA" altLang="en-US" sz="1400" dirty="0">
              <a:cs typeface="Arial" panose="020B0604020202020204" pitchFamily="34" charset="0"/>
            </a:endParaRPr>
          </a:p>
          <a:p>
            <a:pPr algn="just" eaLnBrk="1" hangingPunct="1">
              <a:lnSpc>
                <a:spcPct val="150000"/>
              </a:lnSpc>
              <a:spcAft>
                <a:spcPts val="600"/>
              </a:spcAft>
              <a:defRPr/>
            </a:pPr>
            <a:endParaRPr lang="en-ZA" altLang="en-US" sz="1400" dirty="0">
              <a:cs typeface="Arial" panose="020B0604020202020204" pitchFamily="34" charset="0"/>
            </a:endParaRPr>
          </a:p>
          <a:p>
            <a:pPr algn="just" eaLnBrk="1" hangingPunct="1">
              <a:lnSpc>
                <a:spcPct val="150000"/>
              </a:lnSpc>
              <a:spcAft>
                <a:spcPts val="600"/>
              </a:spcAft>
              <a:defRPr/>
            </a:pPr>
            <a:endParaRPr lang="en-ZA" altLang="en-US" sz="2000" dirty="0">
              <a:cs typeface="Arial" panose="020B0604020202020204" pitchFamily="34" charset="0"/>
            </a:endParaRPr>
          </a:p>
          <a:p>
            <a:pPr algn="just" eaLnBrk="1" hangingPunct="1">
              <a:lnSpc>
                <a:spcPct val="150000"/>
              </a:lnSpc>
              <a:spcAft>
                <a:spcPts val="600"/>
              </a:spcAft>
              <a:defRPr/>
            </a:pPr>
            <a:endParaRPr lang="en-ZA" altLang="en-US" sz="2600" dirty="0">
              <a:cs typeface="Arial" panose="020B0604020202020204" pitchFamily="34" charset="0"/>
            </a:endParaRPr>
          </a:p>
          <a:p>
            <a:pPr algn="just" eaLnBrk="1" hangingPunct="1">
              <a:lnSpc>
                <a:spcPct val="150000"/>
              </a:lnSpc>
              <a:spcAft>
                <a:spcPts val="600"/>
              </a:spcAft>
              <a:defRPr/>
            </a:pPr>
            <a:endParaRPr lang="en-ZA" altLang="en-US" sz="2600" dirty="0">
              <a:cs typeface="Arial" panose="020B0604020202020204" pitchFamily="34" charset="0"/>
            </a:endParaRPr>
          </a:p>
        </p:txBody>
      </p:sp>
      <p:sp>
        <p:nvSpPr>
          <p:cNvPr id="31748" name="Line 4"/>
          <p:cNvSpPr>
            <a:spLocks noChangeShapeType="1"/>
          </p:cNvSpPr>
          <p:nvPr/>
        </p:nvSpPr>
        <p:spPr bwMode="auto">
          <a:xfrm>
            <a:off x="0" y="838200"/>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23073964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chor="ctr"/>
          <a:lstStyle/>
          <a:p>
            <a:fld id="{86CB4B4D-7CA3-9044-876B-883B54F8677D}" type="slidenum">
              <a:t>19</a:t>
            </a:fld>
            <a:endParaRPr/>
          </a:p>
        </p:txBody>
      </p:sp>
      <p:graphicFrame>
        <p:nvGraphicFramePr>
          <p:cNvPr id="466" name="Table"/>
          <p:cNvGraphicFramePr/>
          <p:nvPr>
            <p:extLst>
              <p:ext uri="{D42A27DB-BD31-4B8C-83A1-F6EECF244321}">
                <p14:modId xmlns:p14="http://schemas.microsoft.com/office/powerpoint/2010/main" val="1483070957"/>
              </p:ext>
            </p:extLst>
          </p:nvPr>
        </p:nvGraphicFramePr>
        <p:xfrm>
          <a:off x="228600" y="533400"/>
          <a:ext cx="8686799" cy="5880621"/>
        </p:xfrm>
        <a:graphic>
          <a:graphicData uri="http://schemas.openxmlformats.org/drawingml/2006/table">
            <a:tbl>
              <a:tblPr>
                <a:tableStyleId>{4C3C2611-4C71-4FC5-86AE-919BDF0F9419}</a:tableStyleId>
              </a:tblPr>
              <a:tblGrid>
                <a:gridCol w="2697480">
                  <a:extLst>
                    <a:ext uri="{9D8B030D-6E8A-4147-A177-3AD203B41FA5}">
                      <a16:colId xmlns:a16="http://schemas.microsoft.com/office/drawing/2014/main" val="20000"/>
                    </a:ext>
                  </a:extLst>
                </a:gridCol>
                <a:gridCol w="2401294">
                  <a:extLst>
                    <a:ext uri="{9D8B030D-6E8A-4147-A177-3AD203B41FA5}">
                      <a16:colId xmlns:a16="http://schemas.microsoft.com/office/drawing/2014/main" val="20001"/>
                    </a:ext>
                  </a:extLst>
                </a:gridCol>
                <a:gridCol w="1653871">
                  <a:extLst>
                    <a:ext uri="{9D8B030D-6E8A-4147-A177-3AD203B41FA5}">
                      <a16:colId xmlns:a16="http://schemas.microsoft.com/office/drawing/2014/main" val="20002"/>
                    </a:ext>
                  </a:extLst>
                </a:gridCol>
                <a:gridCol w="1934154">
                  <a:extLst>
                    <a:ext uri="{9D8B030D-6E8A-4147-A177-3AD203B41FA5}">
                      <a16:colId xmlns:a16="http://schemas.microsoft.com/office/drawing/2014/main" val="20003"/>
                    </a:ext>
                  </a:extLst>
                </a:gridCol>
              </a:tblGrid>
              <a:tr h="70899">
                <a:tc gridSpan="4">
                  <a:txBody>
                    <a:bodyPr/>
                    <a:lstStyle/>
                    <a:p>
                      <a:pPr marL="87313" indent="0" algn="l" defTabSz="457200">
                        <a:lnSpc>
                          <a:spcPct val="115000"/>
                        </a:lnSpc>
                        <a:defRPr sz="1800"/>
                      </a:pPr>
                      <a:r>
                        <a:rPr lang="en-US" sz="1300" b="1" dirty="0" smtClean="0">
                          <a:solidFill>
                            <a:srgbClr val="FFFFFF"/>
                          </a:solidFill>
                          <a:latin typeface="Arial Narrow"/>
                          <a:ea typeface="Arial Narrow"/>
                          <a:cs typeface="Arial Narrow"/>
                          <a:sym typeface="Arial Narrow"/>
                        </a:rPr>
                        <a:t>OUTCOME: IMPROVED COMPLIANCE WITH ENVIRONMENTAL LEGISLATION AND ENVIRONMENTAL THREATS MITIGATED</a:t>
                      </a:r>
                      <a:endParaRPr lang="en-US" sz="1300" b="1" i="0" u="none" strike="noStrike" cap="none" spc="0" baseline="0" dirty="0" smtClean="0">
                        <a:solidFill>
                          <a:srgbClr val="FFFFFF"/>
                        </a:solidFill>
                        <a:uFillTx/>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420687">
                <a:tc>
                  <a:txBody>
                    <a:bodyPr/>
                    <a:lstStyle/>
                    <a:p>
                      <a:pPr algn="ctr" defTabSz="457200">
                        <a:lnSpc>
                          <a:spcPct val="115000"/>
                        </a:lnSpc>
                        <a:defRPr sz="1800"/>
                      </a:pPr>
                      <a:r>
                        <a:rPr lang="en-ZA" sz="1300" b="1" dirty="0" smtClean="0">
                          <a:solidFill>
                            <a:srgbClr val="FFFFFF"/>
                          </a:solidFill>
                          <a:latin typeface="Arial Narrow"/>
                          <a:ea typeface="Arial Narrow"/>
                          <a:cs typeface="Arial Narrow"/>
                          <a:sym typeface="Arial Narrow"/>
                        </a:rPr>
                        <a:t>OUTCOME INDICATORS </a:t>
                      </a:r>
                      <a:endParaRPr lang="en-ZA"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sz="1300" b="1" dirty="0" smtClean="0">
                          <a:solidFill>
                            <a:srgbClr val="FFFFFF"/>
                          </a:solidFill>
                          <a:latin typeface="Arial Narrow"/>
                          <a:ea typeface="Arial Narrow"/>
                          <a:cs typeface="Arial Narrow"/>
                          <a:sym typeface="Arial Narrow"/>
                        </a:rPr>
                        <a:t>BASELINE</a:t>
                      </a:r>
                      <a:endParaRPr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lang="en-ZA" sz="1300" b="1" dirty="0" smtClean="0">
                          <a:solidFill>
                            <a:srgbClr val="FFFFFF"/>
                          </a:solidFill>
                          <a:latin typeface="Arial Narrow"/>
                          <a:ea typeface="Arial Narrow"/>
                          <a:cs typeface="Arial Narrow"/>
                          <a:sym typeface="Arial Narrow"/>
                        </a:rPr>
                        <a:t>TARGET 2020/21</a:t>
                      </a:r>
                      <a:endParaRPr lang="en-ZA" sz="1300" b="1" dirty="0">
                        <a:solidFill>
                          <a:srgbClr val="FFFFFF"/>
                        </a:solidFill>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87313" indent="0" algn="ctr" defTabSz="457200">
                        <a:lnSpc>
                          <a:spcPct val="115000"/>
                        </a:lnSpc>
                        <a:defRPr sz="1800"/>
                      </a:pPr>
                      <a:r>
                        <a:rPr sz="1200" b="1" dirty="0">
                          <a:solidFill>
                            <a:srgbClr val="FFFFFF"/>
                          </a:solidFill>
                          <a:latin typeface="Arial Narrow"/>
                          <a:ea typeface="Arial Narrow"/>
                          <a:cs typeface="Arial Narrow"/>
                          <a:sym typeface="Arial Narrow"/>
                        </a:rPr>
                        <a:t>5 YEAR  TARGET 2023/24</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extLst>
                  <a:ext uri="{0D108BD9-81ED-4DB2-BD59-A6C34878D82A}">
                    <a16:rowId xmlns:a16="http://schemas.microsoft.com/office/drawing/2014/main" val="10001"/>
                  </a:ext>
                </a:extLst>
              </a:tr>
              <a:tr h="675336">
                <a:tc>
                  <a:txBody>
                    <a:bodyPr/>
                    <a:lstStyle/>
                    <a:p>
                      <a:pPr marL="87313" indent="0" algn="just" defTabSz="457200">
                        <a:defRPr sz="1800"/>
                      </a:pPr>
                      <a:r>
                        <a:rPr lang="en-US" sz="1300" dirty="0" smtClean="0">
                          <a:latin typeface="Arial Narrow"/>
                          <a:ea typeface="Arial Narrow"/>
                          <a:cs typeface="Arial Narrow"/>
                          <a:sym typeface="Arial Narrow"/>
                        </a:rPr>
                        <a:t>Number of environmental authorisations inspected for compliance</a:t>
                      </a:r>
                      <a:endParaRPr sz="1300" dirty="0">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87313" indent="0" algn="just" defTabSz="457200">
                        <a:defRPr sz="1800"/>
                      </a:pPr>
                      <a:r>
                        <a:rPr lang="en-ZA" sz="1300" dirty="0" smtClean="0">
                          <a:latin typeface="Arial Narrow"/>
                          <a:ea typeface="Arial Narrow"/>
                          <a:cs typeface="Arial Narrow"/>
                          <a:sym typeface="Arial Narrow"/>
                        </a:rPr>
                        <a:t>183</a:t>
                      </a:r>
                      <a:endParaRPr sz="1300" dirty="0">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87313" indent="0" algn="just" defTabSz="457200">
                        <a:tabLst/>
                        <a:defRPr sz="1800"/>
                      </a:pPr>
                      <a:r>
                        <a:rPr lang="en-ZA" sz="1300" dirty="0" smtClean="0">
                          <a:latin typeface="Arial Narrow"/>
                          <a:ea typeface="Arial Narrow"/>
                          <a:cs typeface="Arial Narrow"/>
                          <a:sym typeface="Arial Narrow"/>
                        </a:rPr>
                        <a:t>165</a:t>
                      </a:r>
                      <a:endParaRPr sz="1300" dirty="0">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dirty="0" smtClean="0">
                          <a:latin typeface="Arial Narrow"/>
                          <a:ea typeface="Arial Narrow"/>
                          <a:cs typeface="Arial Narrow"/>
                          <a:sym typeface="Arial Narrow"/>
                        </a:rPr>
                        <a:t>850 </a:t>
                      </a:r>
                      <a:endParaRPr sz="1300" b="0" dirty="0">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2"/>
                  </a:ext>
                </a:extLst>
              </a:tr>
              <a:tr h="320675">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Number of Environmental Performance Assessments conducted</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24 were audited</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25</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125 Environmental Performance Assessments conducted</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20675">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Number of inspections conducted for verification of the rhino horns and elephant tusks stockpiles</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21</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14</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70</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320675">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Number of criminal cases finalised and dockets handed over to the NPA for prosecution</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50</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46</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230</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320675">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Number of administrative enforcement notices issued</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228 </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220</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1 100 </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320675">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Number of joint enforcement operations conducted</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26</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45</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i="0" u="none" strike="noStrike" cap="none" spc="0" baseline="0" dirty="0" smtClean="0">
                          <a:solidFill>
                            <a:srgbClr val="000000"/>
                          </a:solidFill>
                          <a:uFillTx/>
                          <a:latin typeface="Arial Narrow"/>
                          <a:ea typeface="Arial Narrow"/>
                          <a:cs typeface="Arial Narrow"/>
                          <a:sym typeface="Arial Narrow"/>
                        </a:rPr>
                        <a:t>65 </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320675">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Integrated compliance and enforcement strategy reviewed and approved</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5 targets of 2014 National Environmental Compliance and Enforcement Strategy (NECES) implemented</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Draft revised NECES</a:t>
                      </a:r>
                    </a:p>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2021 developed</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85738" marR="0" indent="-98425" algn="just" defTabSz="457200" rtl="0" latinLnBrk="0">
                        <a:lnSpc>
                          <a:spcPct val="100000"/>
                        </a:lnSpc>
                        <a:spcBef>
                          <a:spcPts val="0"/>
                        </a:spcBef>
                        <a:spcAft>
                          <a:spcPts val="0"/>
                        </a:spcAft>
                        <a:buClrTx/>
                        <a:buSzTx/>
                        <a:buFont typeface="Arial" panose="020B0604020202020204" pitchFamily="34" charset="0"/>
                        <a:buChar char="•"/>
                        <a:tabLst/>
                        <a:defRPr sz="1800"/>
                      </a:pPr>
                      <a:r>
                        <a:rPr lang="en-US" sz="1300" b="0" i="0" u="none" strike="noStrike" cap="none" spc="0" baseline="0" dirty="0" smtClean="0">
                          <a:solidFill>
                            <a:schemeClr val="tx1"/>
                          </a:solidFill>
                          <a:uFillTx/>
                          <a:latin typeface="Arial Narrow"/>
                          <a:ea typeface="Arial Narrow"/>
                          <a:cs typeface="Arial Narrow"/>
                          <a:sym typeface="Arial Narrow"/>
                        </a:rPr>
                        <a:t>Revised integrated compliance and enforcement strategy and implementation plan approved (inclusive of terrestrial and ocean protection)</a:t>
                      </a:r>
                    </a:p>
                    <a:p>
                      <a:pPr marL="185738" marR="0" indent="-98425" algn="just" defTabSz="457200" rtl="0" latinLnBrk="0">
                        <a:lnSpc>
                          <a:spcPct val="100000"/>
                        </a:lnSpc>
                        <a:spcBef>
                          <a:spcPts val="0"/>
                        </a:spcBef>
                        <a:spcAft>
                          <a:spcPts val="0"/>
                        </a:spcAft>
                        <a:buClrTx/>
                        <a:buSzTx/>
                        <a:buFont typeface="Arial" panose="020B0604020202020204" pitchFamily="34" charset="0"/>
                        <a:buChar char="•"/>
                        <a:tabLst/>
                        <a:defRPr sz="1800"/>
                      </a:pPr>
                      <a:r>
                        <a:rPr lang="en-US" sz="1300" b="0" i="0" u="none" strike="noStrike" cap="none" spc="0" baseline="0" dirty="0" smtClean="0">
                          <a:solidFill>
                            <a:schemeClr val="tx1"/>
                          </a:solidFill>
                          <a:uFillTx/>
                          <a:latin typeface="Arial Narrow"/>
                          <a:ea typeface="Arial Narrow"/>
                          <a:cs typeface="Arial Narrow"/>
                          <a:sym typeface="Arial Narrow"/>
                        </a:rPr>
                        <a:t>Approved integrated compliance and enforcement strategy implemented (as per plan)</a:t>
                      </a:r>
                      <a:endParaRPr sz="1300" b="0" i="0" u="none" strike="noStrike" cap="none" spc="0" baseline="0" dirty="0">
                        <a:solidFill>
                          <a:schemeClr val="tx1"/>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467" name="PROGRAMME 1"/>
          <p:cNvSpPr txBox="1"/>
          <p:nvPr/>
        </p:nvSpPr>
        <p:spPr>
          <a:xfrm>
            <a:off x="76200" y="76200"/>
            <a:ext cx="8839200"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00B050"/>
                </a:solidFill>
              </a:defRPr>
            </a:lvl1pPr>
          </a:lstStyle>
          <a:p>
            <a:r>
              <a:rPr lang="en-ZA" dirty="0"/>
              <a:t>PROGRAMME 2 </a:t>
            </a:r>
          </a:p>
        </p:txBody>
      </p:sp>
    </p:spTree>
    <p:extLst>
      <p:ext uri="{BB962C8B-B14F-4D97-AF65-F5344CB8AC3E}">
        <p14:creationId xmlns:p14="http://schemas.microsoft.com/office/powerpoint/2010/main" val="41920330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41" name="Strategic Overview and  Alignment of Department’s Strategic Plan with Government Priorities"/>
          <p:cNvSpPr txBox="1">
            <a:spLocks noGrp="1"/>
          </p:cNvSpPr>
          <p:nvPr>
            <p:ph type="title" idx="4294967295"/>
          </p:nvPr>
        </p:nvSpPr>
        <p:spPr>
          <a:xfrm>
            <a:off x="0" y="990600"/>
            <a:ext cx="8839200" cy="2438400"/>
          </a:xfrm>
          <a:prstGeom prst="rect">
            <a:avLst/>
          </a:prstGeom>
        </p:spPr>
        <p:txBody>
          <a:bodyPr/>
          <a:lstStyle/>
          <a:p>
            <a:pPr defTabSz="438911">
              <a:defRPr sz="3072" b="1">
                <a:solidFill>
                  <a:srgbClr val="FFFFFF"/>
                </a:solidFill>
                <a:latin typeface="+mj-lt"/>
                <a:ea typeface="+mj-ea"/>
                <a:cs typeface="+mj-cs"/>
                <a:sym typeface="Calibri"/>
              </a:defRPr>
            </a:pPr>
            <a:r>
              <a:rPr dirty="0"/>
              <a:t/>
            </a:r>
            <a:br>
              <a:rPr dirty="0"/>
            </a:br>
            <a:r>
              <a:rPr dirty="0"/>
              <a:t/>
            </a:r>
            <a:br>
              <a:rPr dirty="0"/>
            </a:br>
            <a:r>
              <a:rPr dirty="0"/>
              <a:t>Strategic Overview and </a:t>
            </a:r>
            <a:br>
              <a:rPr dirty="0"/>
            </a:br>
            <a:r>
              <a:rPr dirty="0"/>
              <a:t>Alignment of Department’s Strategic Plan with Government Priorities       </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chor="ctr"/>
          <a:lstStyle/>
          <a:p>
            <a:fld id="{86CB4B4D-7CA3-9044-876B-883B54F8677D}" type="slidenum">
              <a:t>20</a:t>
            </a:fld>
            <a:endParaRPr/>
          </a:p>
        </p:txBody>
      </p:sp>
      <p:graphicFrame>
        <p:nvGraphicFramePr>
          <p:cNvPr id="466" name="Table"/>
          <p:cNvGraphicFramePr/>
          <p:nvPr>
            <p:extLst>
              <p:ext uri="{D42A27DB-BD31-4B8C-83A1-F6EECF244321}">
                <p14:modId xmlns:p14="http://schemas.microsoft.com/office/powerpoint/2010/main" val="2839424670"/>
              </p:ext>
            </p:extLst>
          </p:nvPr>
        </p:nvGraphicFramePr>
        <p:xfrm>
          <a:off x="228600" y="533400"/>
          <a:ext cx="8686799" cy="6071414"/>
        </p:xfrm>
        <a:graphic>
          <a:graphicData uri="http://schemas.openxmlformats.org/drawingml/2006/table">
            <a:tbl>
              <a:tblPr>
                <a:tableStyleId>{4C3C2611-4C71-4FC5-86AE-919BDF0F9419}</a:tableStyleId>
              </a:tblPr>
              <a:tblGrid>
                <a:gridCol w="2617967">
                  <a:extLst>
                    <a:ext uri="{9D8B030D-6E8A-4147-A177-3AD203B41FA5}">
                      <a16:colId xmlns:a16="http://schemas.microsoft.com/office/drawing/2014/main" val="20000"/>
                    </a:ext>
                  </a:extLst>
                </a:gridCol>
                <a:gridCol w="2425148">
                  <a:extLst>
                    <a:ext uri="{9D8B030D-6E8A-4147-A177-3AD203B41FA5}">
                      <a16:colId xmlns:a16="http://schemas.microsoft.com/office/drawing/2014/main" val="20001"/>
                    </a:ext>
                  </a:extLst>
                </a:gridCol>
                <a:gridCol w="1725433">
                  <a:extLst>
                    <a:ext uri="{9D8B030D-6E8A-4147-A177-3AD203B41FA5}">
                      <a16:colId xmlns:a16="http://schemas.microsoft.com/office/drawing/2014/main" val="20002"/>
                    </a:ext>
                  </a:extLst>
                </a:gridCol>
                <a:gridCol w="1918251">
                  <a:extLst>
                    <a:ext uri="{9D8B030D-6E8A-4147-A177-3AD203B41FA5}">
                      <a16:colId xmlns:a16="http://schemas.microsoft.com/office/drawing/2014/main" val="20003"/>
                    </a:ext>
                  </a:extLst>
                </a:gridCol>
              </a:tblGrid>
              <a:tr h="301487">
                <a:tc gridSpan="4">
                  <a:txBody>
                    <a:bodyPr/>
                    <a:lstStyle/>
                    <a:p>
                      <a:pPr marL="87313" indent="0" algn="l" defTabSz="457200">
                        <a:lnSpc>
                          <a:spcPct val="115000"/>
                        </a:lnSpc>
                        <a:defRPr sz="1800"/>
                      </a:pPr>
                      <a:r>
                        <a:rPr lang="en-US" sz="1300" b="1" dirty="0" smtClean="0">
                          <a:solidFill>
                            <a:srgbClr val="FFFFFF"/>
                          </a:solidFill>
                          <a:latin typeface="Arial Narrow"/>
                          <a:ea typeface="Arial Narrow"/>
                          <a:cs typeface="Arial Narrow"/>
                          <a:sym typeface="Arial Narrow"/>
                        </a:rPr>
                        <a:t>OUTCOME: ALIGNED ENVIRONMENTAL MANAGEMENT REGULATORY FRAMEWORKS, SYSTEMS, TOOLS AND INSTRUMENTS</a:t>
                      </a:r>
                      <a:endParaRPr lang="en-US" sz="1300" b="1" i="0" u="none" strike="noStrike" cap="none" spc="0" baseline="0" dirty="0" smtClean="0">
                        <a:solidFill>
                          <a:srgbClr val="FFFFFF"/>
                        </a:solidFill>
                        <a:uFillTx/>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420687">
                <a:tc>
                  <a:txBody>
                    <a:bodyPr/>
                    <a:lstStyle/>
                    <a:p>
                      <a:pPr algn="ctr" defTabSz="457200">
                        <a:lnSpc>
                          <a:spcPct val="115000"/>
                        </a:lnSpc>
                        <a:defRPr sz="1800"/>
                      </a:pPr>
                      <a:r>
                        <a:rPr lang="en-ZA" sz="1300" b="1" dirty="0" smtClean="0">
                          <a:solidFill>
                            <a:srgbClr val="FFFFFF"/>
                          </a:solidFill>
                          <a:latin typeface="Arial Narrow"/>
                          <a:ea typeface="Arial Narrow"/>
                          <a:cs typeface="Arial Narrow"/>
                          <a:sym typeface="Arial Narrow"/>
                        </a:rPr>
                        <a:t>OUTCOME INDICATORS </a:t>
                      </a:r>
                      <a:endParaRPr lang="en-ZA"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sz="1300" b="1" dirty="0" smtClean="0">
                          <a:solidFill>
                            <a:srgbClr val="FFFFFF"/>
                          </a:solidFill>
                          <a:latin typeface="Arial Narrow"/>
                          <a:ea typeface="Arial Narrow"/>
                          <a:cs typeface="Arial Narrow"/>
                          <a:sym typeface="Arial Narrow"/>
                        </a:rPr>
                        <a:t>BASELINE</a:t>
                      </a:r>
                      <a:endParaRPr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lang="en-ZA" sz="1300" b="1" dirty="0" smtClean="0">
                          <a:solidFill>
                            <a:srgbClr val="FFFFFF"/>
                          </a:solidFill>
                          <a:latin typeface="Arial Narrow"/>
                          <a:ea typeface="Arial Narrow"/>
                          <a:cs typeface="Arial Narrow"/>
                          <a:sym typeface="Arial Narrow"/>
                        </a:rPr>
                        <a:t>TARGET 2020/21</a:t>
                      </a:r>
                      <a:endParaRPr lang="en-ZA" sz="1300" b="1" dirty="0">
                        <a:solidFill>
                          <a:srgbClr val="FFFFFF"/>
                        </a:solidFill>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87313" indent="0" algn="ctr" defTabSz="457200">
                        <a:lnSpc>
                          <a:spcPct val="115000"/>
                        </a:lnSpc>
                        <a:defRPr sz="1800"/>
                      </a:pPr>
                      <a:r>
                        <a:rPr sz="1200" b="1" dirty="0">
                          <a:solidFill>
                            <a:srgbClr val="FFFFFF"/>
                          </a:solidFill>
                          <a:latin typeface="Arial Narrow"/>
                          <a:ea typeface="Arial Narrow"/>
                          <a:cs typeface="Arial Narrow"/>
                          <a:sym typeface="Arial Narrow"/>
                        </a:rPr>
                        <a:t>5 YEAR  TARGET 2023/24</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extLst>
                  <a:ext uri="{0D108BD9-81ED-4DB2-BD59-A6C34878D82A}">
                    <a16:rowId xmlns:a16="http://schemas.microsoft.com/office/drawing/2014/main" val="10001"/>
                  </a:ext>
                </a:extLst>
              </a:tr>
              <a:tr h="309576">
                <a:tc>
                  <a:txBody>
                    <a:bodyPr/>
                    <a:lstStyle/>
                    <a:p>
                      <a:pPr marL="87313" indent="0" algn="just" defTabSz="457200">
                        <a:defRPr sz="1800"/>
                      </a:pPr>
                      <a:r>
                        <a:rPr lang="en-US" sz="1300" dirty="0" smtClean="0">
                          <a:latin typeface="Arial Narrow"/>
                          <a:ea typeface="Arial Narrow"/>
                          <a:cs typeface="Arial Narrow"/>
                          <a:sym typeface="Arial Narrow"/>
                        </a:rPr>
                        <a:t>Number of interventions for streamlining environmental authorisation/management developed</a:t>
                      </a:r>
                      <a:endParaRPr sz="1300" dirty="0">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87313" indent="0" algn="just" defTabSz="457200">
                        <a:defRPr sz="1800"/>
                      </a:pPr>
                      <a:r>
                        <a:rPr lang="en-US" sz="1300" b="1" dirty="0" smtClean="0">
                          <a:latin typeface="Arial Narrow"/>
                          <a:ea typeface="Arial Narrow"/>
                          <a:cs typeface="Arial Narrow"/>
                          <a:sym typeface="Arial Narrow"/>
                        </a:rPr>
                        <a:t>3 Generic </a:t>
                      </a:r>
                      <a:r>
                        <a:rPr lang="en-US" sz="1300" b="1" dirty="0" err="1" smtClean="0">
                          <a:latin typeface="Arial Narrow"/>
                          <a:ea typeface="Arial Narrow"/>
                          <a:cs typeface="Arial Narrow"/>
                          <a:sym typeface="Arial Narrow"/>
                        </a:rPr>
                        <a:t>EMPrs</a:t>
                      </a:r>
                      <a:r>
                        <a:rPr lang="en-US" sz="1300" b="1" dirty="0" smtClean="0">
                          <a:latin typeface="Arial Narrow"/>
                          <a:ea typeface="Arial Narrow"/>
                          <a:cs typeface="Arial Narrow"/>
                          <a:sym typeface="Arial Narrow"/>
                        </a:rPr>
                        <a:t> for the Working for Programmes initiated:</a:t>
                      </a:r>
                    </a:p>
                    <a:p>
                      <a:pPr marL="87313" indent="0" algn="just" defTabSz="457200">
                        <a:defRPr sz="1800"/>
                      </a:pPr>
                      <a:endParaRPr lang="en-US" sz="1300" b="1" dirty="0" smtClean="0">
                        <a:latin typeface="Arial Narrow"/>
                        <a:ea typeface="Arial Narrow"/>
                        <a:cs typeface="Arial Narrow"/>
                        <a:sym typeface="Arial Narrow"/>
                      </a:endParaRPr>
                    </a:p>
                    <a:p>
                      <a:pPr marL="182563" indent="-95250" algn="just" defTabSz="457200">
                        <a:buFont typeface="Arial" panose="020B0604020202020204" pitchFamily="34" charset="0"/>
                        <a:buChar char="•"/>
                        <a:defRPr sz="1800"/>
                      </a:pPr>
                      <a:r>
                        <a:rPr lang="en-US" sz="1300" dirty="0" smtClean="0">
                          <a:latin typeface="Arial Narrow"/>
                          <a:ea typeface="Arial Narrow"/>
                          <a:cs typeface="Arial Narrow"/>
                          <a:sym typeface="Arial Narrow"/>
                        </a:rPr>
                        <a:t>Revised financial provisioning regulations for the mining sector finalised for </a:t>
                      </a:r>
                      <a:r>
                        <a:rPr lang="en-US" sz="1300" dirty="0" err="1" smtClean="0">
                          <a:latin typeface="Arial Narrow"/>
                          <a:ea typeface="Arial Narrow"/>
                          <a:cs typeface="Arial Narrow"/>
                          <a:sym typeface="Arial Narrow"/>
                        </a:rPr>
                        <a:t>gazetting</a:t>
                      </a:r>
                      <a:r>
                        <a:rPr lang="en-US" sz="1300" dirty="0" smtClean="0">
                          <a:latin typeface="Arial Narrow"/>
                          <a:ea typeface="Arial Narrow"/>
                          <a:cs typeface="Arial Narrow"/>
                          <a:sym typeface="Arial Narrow"/>
                        </a:rPr>
                        <a:t> for comment</a:t>
                      </a:r>
                    </a:p>
                    <a:p>
                      <a:pPr marL="182563" indent="-95250" algn="just" defTabSz="457200">
                        <a:buFont typeface="Arial" panose="020B0604020202020204" pitchFamily="34" charset="0"/>
                        <a:buChar char="•"/>
                        <a:defRPr sz="1800"/>
                      </a:pPr>
                      <a:r>
                        <a:rPr lang="en-US" sz="1300" dirty="0" smtClean="0">
                          <a:latin typeface="Arial Narrow"/>
                          <a:ea typeface="Arial Narrow"/>
                          <a:cs typeface="Arial Narrow"/>
                          <a:sym typeface="Arial Narrow"/>
                        </a:rPr>
                        <a:t>Drafts of 7 assessment protocols available for stakeholder consultation</a:t>
                      </a:r>
                    </a:p>
                    <a:p>
                      <a:pPr marL="182563" indent="-95250" algn="just" defTabSz="457200">
                        <a:buFont typeface="Arial" panose="020B0604020202020204" pitchFamily="34" charset="0"/>
                        <a:buChar char="•"/>
                        <a:defRPr sz="1800"/>
                      </a:pPr>
                      <a:r>
                        <a:rPr lang="en-US" sz="1300" dirty="0" smtClean="0">
                          <a:latin typeface="Arial Narrow"/>
                          <a:ea typeface="Arial Narrow"/>
                          <a:cs typeface="Arial Narrow"/>
                          <a:sym typeface="Arial Narrow"/>
                        </a:rPr>
                        <a:t>SEA for strategic corridors for gas and electricity grid underway</a:t>
                      </a:r>
                    </a:p>
                    <a:p>
                      <a:pPr marL="182563" indent="-95250" algn="just" defTabSz="457200">
                        <a:buFont typeface="Arial" panose="020B0604020202020204" pitchFamily="34" charset="0"/>
                        <a:buChar char="•"/>
                        <a:defRPr sz="1800"/>
                      </a:pPr>
                      <a:r>
                        <a:rPr lang="en-ZA" sz="1300" dirty="0" smtClean="0">
                          <a:latin typeface="Arial Narrow"/>
                          <a:ea typeface="Arial Narrow"/>
                          <a:cs typeface="Arial Narrow"/>
                          <a:sym typeface="Arial Narrow"/>
                        </a:rPr>
                        <a:t>SEA for shale gas finalised</a:t>
                      </a:r>
                      <a:endParaRPr sz="1300" dirty="0">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87313" indent="0" algn="just" defTabSz="457200">
                        <a:tabLst/>
                        <a:defRPr sz="1800"/>
                      </a:pPr>
                      <a:r>
                        <a:rPr lang="en-US" sz="1300" b="1" dirty="0" smtClean="0">
                          <a:latin typeface="Arial Narrow"/>
                          <a:ea typeface="Arial Narrow"/>
                          <a:cs typeface="Arial Narrow"/>
                          <a:sym typeface="Arial Narrow"/>
                        </a:rPr>
                        <a:t>3 Environmental Management tools developed:</a:t>
                      </a:r>
                      <a:r>
                        <a:rPr lang="en-US" sz="1300" b="1" baseline="0" dirty="0" smtClean="0">
                          <a:latin typeface="Arial Narrow"/>
                          <a:ea typeface="Arial Narrow"/>
                          <a:cs typeface="Arial Narrow"/>
                          <a:sym typeface="Arial Narrow"/>
                        </a:rPr>
                        <a:t> </a:t>
                      </a:r>
                    </a:p>
                    <a:p>
                      <a:pPr marL="182563" indent="-95250" algn="just" defTabSz="457200">
                        <a:buFont typeface="Arial" panose="020B0604020202020204" pitchFamily="34" charset="0"/>
                        <a:buChar char="•"/>
                        <a:tabLst/>
                        <a:defRPr sz="1800"/>
                      </a:pPr>
                      <a:r>
                        <a:rPr lang="en-US" sz="1300" dirty="0" smtClean="0">
                          <a:latin typeface="Arial Narrow"/>
                          <a:ea typeface="Arial Narrow"/>
                          <a:cs typeface="Arial Narrow"/>
                          <a:sym typeface="Arial Narrow"/>
                        </a:rPr>
                        <a:t>Financial</a:t>
                      </a:r>
                    </a:p>
                    <a:p>
                      <a:pPr marL="182563" indent="0" algn="just" defTabSz="457200">
                        <a:tabLst/>
                        <a:defRPr sz="1800"/>
                      </a:pPr>
                      <a:r>
                        <a:rPr lang="en-US" sz="1300" dirty="0" smtClean="0">
                          <a:latin typeface="Arial Narrow"/>
                          <a:ea typeface="Arial Narrow"/>
                          <a:cs typeface="Arial Narrow"/>
                          <a:sym typeface="Arial Narrow"/>
                        </a:rPr>
                        <a:t>Provisioning regulations for</a:t>
                      </a:r>
                      <a:r>
                        <a:rPr lang="en-US" sz="1300" baseline="0" dirty="0" smtClean="0">
                          <a:latin typeface="Arial Narrow"/>
                          <a:ea typeface="Arial Narrow"/>
                          <a:cs typeface="Arial Narrow"/>
                          <a:sym typeface="Arial Narrow"/>
                        </a:rPr>
                        <a:t> </a:t>
                      </a:r>
                      <a:r>
                        <a:rPr lang="en-US" sz="1300" dirty="0" smtClean="0">
                          <a:latin typeface="Arial Narrow"/>
                          <a:ea typeface="Arial Narrow"/>
                          <a:cs typeface="Arial Narrow"/>
                          <a:sym typeface="Arial Narrow"/>
                        </a:rPr>
                        <a:t>the mining sector </a:t>
                      </a:r>
                      <a:r>
                        <a:rPr lang="en-US" sz="1300" dirty="0" err="1" smtClean="0">
                          <a:latin typeface="Arial Narrow"/>
                          <a:ea typeface="Arial Narrow"/>
                          <a:cs typeface="Arial Narrow"/>
                          <a:sym typeface="Arial Narrow"/>
                        </a:rPr>
                        <a:t>gazetted</a:t>
                      </a:r>
                      <a:r>
                        <a:rPr lang="en-US" sz="1300" dirty="0" smtClean="0">
                          <a:latin typeface="Arial Narrow"/>
                          <a:ea typeface="Arial Narrow"/>
                          <a:cs typeface="Arial Narrow"/>
                          <a:sym typeface="Arial Narrow"/>
                        </a:rPr>
                        <a:t> for public Comments</a:t>
                      </a:r>
                    </a:p>
                    <a:p>
                      <a:pPr marL="182563" indent="-95250" algn="just" defTabSz="457200">
                        <a:buFont typeface="Arial" panose="020B0604020202020204" pitchFamily="34" charset="0"/>
                        <a:buChar char="•"/>
                        <a:tabLst/>
                        <a:defRPr sz="1800"/>
                      </a:pPr>
                      <a:r>
                        <a:rPr lang="en-US" sz="1300" dirty="0" smtClean="0">
                          <a:latin typeface="Arial Narrow"/>
                          <a:ea typeface="Arial Narrow"/>
                          <a:cs typeface="Arial Narrow"/>
                          <a:sym typeface="Arial Narrow"/>
                        </a:rPr>
                        <a:t>Minimum requirements for the submission of EIAs for shale </a:t>
                      </a:r>
                      <a:r>
                        <a:rPr lang="en-US" sz="1300" b="0" i="0" u="none" strike="noStrike" cap="none" spc="0" baseline="0" dirty="0" smtClean="0">
                          <a:solidFill>
                            <a:srgbClr val="000000"/>
                          </a:solidFill>
                          <a:uFillTx/>
                          <a:latin typeface="Arial Narrow"/>
                          <a:ea typeface="Arial Narrow"/>
                          <a:cs typeface="Arial Narrow"/>
                          <a:sym typeface="Arial Narrow"/>
                        </a:rPr>
                        <a:t>gas</a:t>
                      </a:r>
                      <a:r>
                        <a:rPr lang="en-US" sz="1300" dirty="0" smtClean="0">
                          <a:latin typeface="Arial Narrow"/>
                          <a:ea typeface="Arial Narrow"/>
                          <a:cs typeface="Arial Narrow"/>
                          <a:sym typeface="Arial Narrow"/>
                        </a:rPr>
                        <a:t> installations prepared </a:t>
                      </a:r>
                    </a:p>
                    <a:p>
                      <a:pPr marL="182563" indent="-95250" algn="just" defTabSz="457200">
                        <a:buFont typeface="Arial" panose="020B0604020202020204" pitchFamily="34" charset="0"/>
                        <a:buChar char="•"/>
                        <a:tabLst/>
                        <a:defRPr sz="1800"/>
                      </a:pPr>
                      <a:r>
                        <a:rPr lang="en-US" sz="1300" dirty="0" smtClean="0">
                          <a:latin typeface="Arial Narrow"/>
                          <a:ea typeface="Arial Narrow"/>
                          <a:cs typeface="Arial Narrow"/>
                          <a:sym typeface="Arial Narrow"/>
                        </a:rPr>
                        <a:t>Generic </a:t>
                      </a:r>
                      <a:r>
                        <a:rPr lang="en-US" sz="1300" dirty="0" err="1" smtClean="0">
                          <a:latin typeface="Arial Narrow"/>
                          <a:ea typeface="Arial Narrow"/>
                          <a:cs typeface="Arial Narrow"/>
                          <a:sym typeface="Arial Narrow"/>
                        </a:rPr>
                        <a:t>EMPrs</a:t>
                      </a:r>
                      <a:r>
                        <a:rPr lang="en-US" sz="1300" dirty="0" smtClean="0">
                          <a:latin typeface="Arial Narrow"/>
                          <a:ea typeface="Arial Narrow"/>
                          <a:cs typeface="Arial Narrow"/>
                          <a:sym typeface="Arial Narrow"/>
                        </a:rPr>
                        <a:t> for Working for Programmes</a:t>
                      </a:r>
                      <a:r>
                        <a:rPr lang="en-US" sz="1300" baseline="0" dirty="0" smtClean="0">
                          <a:latin typeface="Arial Narrow"/>
                          <a:ea typeface="Arial Narrow"/>
                          <a:cs typeface="Arial Narrow"/>
                          <a:sym typeface="Arial Narrow"/>
                        </a:rPr>
                        <a:t> </a:t>
                      </a:r>
                      <a:r>
                        <a:rPr lang="en-US" sz="1300" dirty="0" err="1" smtClean="0">
                          <a:latin typeface="Arial Narrow"/>
                          <a:ea typeface="Arial Narrow"/>
                          <a:cs typeface="Arial Narrow"/>
                          <a:sym typeface="Arial Narrow"/>
                        </a:rPr>
                        <a:t>gazetted</a:t>
                      </a:r>
                      <a:r>
                        <a:rPr lang="en-US" sz="1300" dirty="0" smtClean="0">
                          <a:latin typeface="Arial Narrow"/>
                          <a:ea typeface="Arial Narrow"/>
                          <a:cs typeface="Arial Narrow"/>
                          <a:sym typeface="Arial Narrow"/>
                        </a:rPr>
                        <a:t> for Implementation</a:t>
                      </a:r>
                      <a:endParaRPr sz="1300" dirty="0">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US" sz="1300" b="1" dirty="0" smtClean="0">
                          <a:latin typeface="Arial Narrow"/>
                          <a:ea typeface="Arial Narrow"/>
                          <a:cs typeface="Arial Narrow"/>
                          <a:sym typeface="Arial Narrow"/>
                        </a:rPr>
                        <a:t>3 Environmental Management tools developed:</a:t>
                      </a:r>
                      <a:endParaRPr lang="en-US" sz="1300" b="1" i="0" u="none" strike="noStrike" cap="none" spc="0" baseline="0" dirty="0">
                        <a:solidFill>
                          <a:srgbClr val="000000"/>
                        </a:solidFill>
                        <a:uFillTx/>
                        <a:latin typeface="Arial Narrow"/>
                        <a:ea typeface="Arial Narrow"/>
                        <a:cs typeface="Arial Narrow"/>
                        <a:sym typeface="Arial Narrow"/>
                      </a:endParaRPr>
                    </a:p>
                    <a:p>
                      <a:pPr marL="87313" indent="0" algn="just" defTabSz="457200">
                        <a:defRPr sz="1800"/>
                      </a:pPr>
                      <a:endParaRPr lang="en-US" sz="1300" b="0" i="0" u="none" strike="noStrike" cap="none" spc="0" baseline="0" dirty="0">
                        <a:solidFill>
                          <a:srgbClr val="000000"/>
                        </a:solidFill>
                        <a:uFillTx/>
                        <a:latin typeface="Arial Narrow"/>
                        <a:ea typeface="Arial Narrow"/>
                        <a:cs typeface="Arial Narrow"/>
                        <a:sym typeface="Arial"/>
                      </a:endParaRPr>
                    </a:p>
                    <a:p>
                      <a:pPr marL="182563" indent="-95250" algn="just" defTabSz="457200">
                        <a:buFont typeface="Arial" panose="020B0604020202020204" pitchFamily="34" charset="0"/>
                        <a:buChar char="•"/>
                        <a:defRPr sz="1800"/>
                      </a:pPr>
                      <a:r>
                        <a:rPr lang="en-US" sz="1300" b="0" i="0" u="none" strike="noStrike" cap="none" spc="0" baseline="0" dirty="0" smtClean="0">
                          <a:solidFill>
                            <a:srgbClr val="000000"/>
                          </a:solidFill>
                          <a:uFillTx/>
                          <a:latin typeface="Arial Narrow"/>
                          <a:ea typeface="Arial Narrow"/>
                          <a:cs typeface="Arial Narrow"/>
                          <a:sym typeface="Arial Narrow"/>
                        </a:rPr>
                        <a:t>Financial Provisioning Regulations for the mining sector finalised</a:t>
                      </a:r>
                    </a:p>
                    <a:p>
                      <a:pPr marL="182563" indent="-95250" algn="just" defTabSz="457200">
                        <a:buFont typeface="Arial" panose="020B0604020202020204" pitchFamily="34" charset="0"/>
                        <a:buChar char="•"/>
                        <a:defRPr sz="1800"/>
                      </a:pPr>
                      <a:r>
                        <a:rPr lang="en-US" sz="1300" b="0" i="0" u="none" strike="noStrike" cap="none" spc="0" baseline="0" dirty="0" smtClean="0">
                          <a:solidFill>
                            <a:srgbClr val="000000"/>
                          </a:solidFill>
                          <a:uFillTx/>
                          <a:latin typeface="Arial Narrow"/>
                          <a:ea typeface="Arial Narrow"/>
                          <a:cs typeface="Arial Narrow"/>
                          <a:sym typeface="Arial Narrow"/>
                        </a:rPr>
                        <a:t>Minimum requirements for the submission of EIAs for Shale Gas installations gazette for implementation</a:t>
                      </a:r>
                    </a:p>
                    <a:p>
                      <a:pPr marL="182563" indent="-95250" algn="just" defTabSz="457200">
                        <a:buFont typeface="Arial" panose="020B0604020202020204" pitchFamily="34" charset="0"/>
                        <a:buChar char="•"/>
                        <a:defRPr sz="1800"/>
                      </a:pPr>
                      <a:r>
                        <a:rPr lang="en-US" sz="1300" b="0" i="0" u="none" strike="noStrike" cap="none" spc="0" baseline="0" dirty="0" smtClean="0">
                          <a:solidFill>
                            <a:srgbClr val="000000"/>
                          </a:solidFill>
                          <a:uFillTx/>
                          <a:latin typeface="Arial Narrow"/>
                          <a:ea typeface="Arial Narrow"/>
                          <a:cs typeface="Arial Narrow"/>
                          <a:sym typeface="Arial Narrow"/>
                        </a:rPr>
                        <a:t>Generic </a:t>
                      </a:r>
                      <a:r>
                        <a:rPr lang="en-US" sz="1300" b="0" i="0" u="none" strike="noStrike" cap="none" spc="0" baseline="0" dirty="0" err="1" smtClean="0">
                          <a:solidFill>
                            <a:srgbClr val="000000"/>
                          </a:solidFill>
                          <a:uFillTx/>
                          <a:latin typeface="Arial Narrow"/>
                          <a:ea typeface="Arial Narrow"/>
                          <a:cs typeface="Arial Narrow"/>
                          <a:sym typeface="Arial Narrow"/>
                        </a:rPr>
                        <a:t>EMPrs</a:t>
                      </a:r>
                      <a:r>
                        <a:rPr lang="en-US" sz="1300" b="0" i="0" u="none" strike="noStrike" cap="none" spc="0" baseline="0" dirty="0" smtClean="0">
                          <a:solidFill>
                            <a:srgbClr val="000000"/>
                          </a:solidFill>
                          <a:uFillTx/>
                          <a:latin typeface="Arial Narrow"/>
                          <a:ea typeface="Arial Narrow"/>
                          <a:cs typeface="Arial Narrow"/>
                          <a:sym typeface="Arial Narrow"/>
                        </a:rPr>
                        <a:t> for the exclusion of activities related to the “working for programmes”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2"/>
                  </a:ext>
                </a:extLst>
              </a:tr>
              <a:tr h="320675">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Number of Strategic Environmental Assessments developed</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82563" indent="-95250" algn="just" defTabSz="457200">
                        <a:buFont typeface="Arial" panose="020B0604020202020204" pitchFamily="34" charset="0"/>
                        <a:buChar char="•"/>
                        <a:defRPr sz="1800"/>
                      </a:pPr>
                      <a:r>
                        <a:rPr lang="en-US" sz="1300" b="0" i="0" u="none" strike="noStrike" cap="none" spc="0" baseline="0" dirty="0" smtClean="0">
                          <a:solidFill>
                            <a:srgbClr val="000000"/>
                          </a:solidFill>
                          <a:uFillTx/>
                          <a:latin typeface="Arial Narrow"/>
                          <a:ea typeface="Arial Narrow"/>
                          <a:cs typeface="Arial Narrow"/>
                          <a:sym typeface="Arial Narrow"/>
                        </a:rPr>
                        <a:t>1st Draft of SEA for the identification for strategic gas and electricity corridors finalised</a:t>
                      </a:r>
                    </a:p>
                    <a:p>
                      <a:pPr marL="182563" indent="-95250" algn="just" defTabSz="457200">
                        <a:buFont typeface="Arial" panose="020B0604020202020204" pitchFamily="34" charset="0"/>
                        <a:buChar char="•"/>
                        <a:defRPr sz="1800"/>
                      </a:pPr>
                      <a:r>
                        <a:rPr lang="en-ZA" sz="1300" b="0" i="0" u="none" strike="noStrike" cap="none" spc="0" baseline="0" dirty="0" smtClean="0">
                          <a:solidFill>
                            <a:srgbClr val="000000"/>
                          </a:solidFill>
                          <a:uFillTx/>
                          <a:latin typeface="Arial Narrow"/>
                          <a:ea typeface="Arial Narrow"/>
                          <a:cs typeface="Arial Narrow"/>
                          <a:sym typeface="Arial Narrow"/>
                        </a:rPr>
                        <a:t>SEA for shale gas finalised</a:t>
                      </a:r>
                    </a:p>
                    <a:p>
                      <a:pPr marL="182563" indent="-95250" algn="just" defTabSz="457200">
                        <a:buFont typeface="Arial" panose="020B0604020202020204" pitchFamily="34" charset="0"/>
                        <a:buChar char="•"/>
                        <a:defRPr sz="1800"/>
                      </a:pPr>
                      <a:r>
                        <a:rPr lang="en-US" sz="1300" b="0" i="0" u="none" strike="noStrike" cap="none" spc="0" baseline="0" dirty="0" smtClean="0">
                          <a:solidFill>
                            <a:srgbClr val="000000"/>
                          </a:solidFill>
                          <a:uFillTx/>
                          <a:latin typeface="Arial Narrow"/>
                          <a:ea typeface="Arial Narrow"/>
                          <a:cs typeface="Arial Narrow"/>
                          <a:sym typeface="Arial Narrow"/>
                        </a:rPr>
                        <a:t>Square Kilometre Array (SKA) management plan finalised</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2 SEA interventions:</a:t>
                      </a:r>
                    </a:p>
                    <a:p>
                      <a:pPr marL="87313" indent="0" algn="just" defTabSz="457200">
                        <a:defRPr sz="1800"/>
                      </a:pPr>
                      <a:endParaRPr lang="en-US" sz="1300" b="0" i="0" u="none" strike="noStrike" cap="none" spc="0" baseline="0" dirty="0" smtClean="0">
                        <a:solidFill>
                          <a:srgbClr val="000000"/>
                        </a:solidFill>
                        <a:uFillTx/>
                        <a:latin typeface="Arial Narrow"/>
                        <a:ea typeface="Arial Narrow"/>
                        <a:cs typeface="Arial Narrow"/>
                        <a:sym typeface="Arial Narrow"/>
                      </a:endParaRPr>
                    </a:p>
                    <a:p>
                      <a:pPr marL="182563" indent="-95250" algn="just" defTabSz="457200">
                        <a:buFont typeface="Arial" panose="020B0604020202020204" pitchFamily="34" charset="0"/>
                        <a:buChar char="•"/>
                        <a:defRPr sz="1800"/>
                      </a:pPr>
                      <a:r>
                        <a:rPr lang="en-US" sz="1300" b="0" i="0" u="none" strike="noStrike" cap="none" spc="0" baseline="0" dirty="0" smtClean="0">
                          <a:solidFill>
                            <a:srgbClr val="000000"/>
                          </a:solidFill>
                          <a:uFillTx/>
                          <a:latin typeface="Arial Narrow"/>
                          <a:ea typeface="Arial Narrow"/>
                          <a:cs typeface="Arial Narrow"/>
                          <a:sym typeface="Arial Narrow"/>
                        </a:rPr>
                        <a:t>Strategic gas and electricity corridors </a:t>
                      </a:r>
                      <a:r>
                        <a:rPr lang="en-US" sz="1300" b="0" i="0" u="none" strike="noStrike" cap="none" spc="0" baseline="0" dirty="0" err="1" smtClean="0">
                          <a:solidFill>
                            <a:srgbClr val="000000"/>
                          </a:solidFill>
                          <a:uFillTx/>
                          <a:latin typeface="Arial Narrow"/>
                          <a:ea typeface="Arial Narrow"/>
                          <a:cs typeface="Arial Narrow"/>
                          <a:sym typeface="Arial Narrow"/>
                        </a:rPr>
                        <a:t>gazetted</a:t>
                      </a:r>
                      <a:r>
                        <a:rPr lang="en-US" sz="1300" b="0" i="0" u="none" strike="noStrike" cap="none" spc="0" baseline="0" dirty="0" smtClean="0">
                          <a:solidFill>
                            <a:srgbClr val="000000"/>
                          </a:solidFill>
                          <a:uFillTx/>
                          <a:latin typeface="Arial Narrow"/>
                          <a:ea typeface="Arial Narrow"/>
                          <a:cs typeface="Arial Narrow"/>
                          <a:sym typeface="Arial Narrow"/>
                        </a:rPr>
                        <a:t> for public comment</a:t>
                      </a:r>
                    </a:p>
                    <a:p>
                      <a:pPr marL="182563" indent="-95250" algn="just" defTabSz="457200">
                        <a:buFont typeface="Arial" panose="020B0604020202020204" pitchFamily="34" charset="0"/>
                        <a:buChar char="•"/>
                        <a:defRPr sz="1800"/>
                      </a:pPr>
                      <a:r>
                        <a:rPr lang="en-US" sz="1300" b="0" i="0" u="none" strike="noStrike" cap="none" spc="0" baseline="0" dirty="0" smtClean="0">
                          <a:solidFill>
                            <a:srgbClr val="000000"/>
                          </a:solidFill>
                          <a:uFillTx/>
                          <a:latin typeface="Arial Narrow"/>
                          <a:ea typeface="Arial Narrow"/>
                          <a:cs typeface="Arial Narrow"/>
                          <a:sym typeface="Arial Narrow"/>
                        </a:rPr>
                        <a:t>Renewable energy development zones in previously mined areas </a:t>
                      </a:r>
                      <a:r>
                        <a:rPr lang="en-US" sz="1300" b="0" i="0" u="none" strike="noStrike" cap="none" spc="0" baseline="0" dirty="0" err="1" smtClean="0">
                          <a:solidFill>
                            <a:srgbClr val="000000"/>
                          </a:solidFill>
                          <a:uFillTx/>
                          <a:latin typeface="Arial Narrow"/>
                          <a:ea typeface="Arial Narrow"/>
                          <a:cs typeface="Arial Narrow"/>
                          <a:sym typeface="Arial Narrow"/>
                        </a:rPr>
                        <a:t>gazetted</a:t>
                      </a:r>
                      <a:r>
                        <a:rPr lang="en-US" sz="1300" b="0" i="0" u="none" strike="noStrike" cap="none" spc="0" baseline="0" dirty="0" smtClean="0">
                          <a:solidFill>
                            <a:srgbClr val="000000"/>
                          </a:solidFill>
                          <a:uFillTx/>
                          <a:latin typeface="Arial Narrow"/>
                          <a:ea typeface="Arial Narrow"/>
                          <a:cs typeface="Arial Narrow"/>
                          <a:sym typeface="Arial Narrow"/>
                        </a:rPr>
                        <a:t> for public comments</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2 Strategic Environment Assessments (SEA) developed:</a:t>
                      </a:r>
                    </a:p>
                    <a:p>
                      <a:pPr marL="182563" indent="-95250" algn="just" defTabSz="457200">
                        <a:buFont typeface="Arial" panose="020B0604020202020204" pitchFamily="34" charset="0"/>
                        <a:buChar char="•"/>
                        <a:defRPr sz="1800"/>
                      </a:pPr>
                      <a:r>
                        <a:rPr lang="en-US" sz="1300" b="0" i="0" u="none" strike="noStrike" cap="none" spc="0" baseline="0" dirty="0" smtClean="0">
                          <a:solidFill>
                            <a:srgbClr val="000000"/>
                          </a:solidFill>
                          <a:uFillTx/>
                          <a:latin typeface="Arial Narrow"/>
                          <a:ea typeface="Arial Narrow"/>
                          <a:cs typeface="Arial Narrow"/>
                          <a:sym typeface="Arial Narrow"/>
                        </a:rPr>
                        <a:t>SEA to locate strategic gas and electricity corridors</a:t>
                      </a:r>
                    </a:p>
                    <a:p>
                      <a:pPr marL="182563" indent="-95250" algn="just" defTabSz="457200">
                        <a:buFont typeface="Arial" panose="020B0604020202020204" pitchFamily="34" charset="0"/>
                        <a:buChar char="•"/>
                        <a:defRPr sz="1800"/>
                      </a:pPr>
                      <a:r>
                        <a:rPr lang="en-US" sz="1300" b="0" i="0" u="none" strike="noStrike" cap="none" spc="0" baseline="0" dirty="0" smtClean="0">
                          <a:solidFill>
                            <a:srgbClr val="000000"/>
                          </a:solidFill>
                          <a:uFillTx/>
                          <a:latin typeface="Arial Narrow"/>
                          <a:ea typeface="Arial Narrow"/>
                          <a:cs typeface="Arial Narrow"/>
                          <a:sym typeface="Arial Narrow"/>
                        </a:rPr>
                        <a:t>SEA to identify Renewable Energy Development Zones for solar energy developments in previously mined areas</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67" name="PROGRAMME 1"/>
          <p:cNvSpPr txBox="1"/>
          <p:nvPr/>
        </p:nvSpPr>
        <p:spPr>
          <a:xfrm>
            <a:off x="76200" y="76200"/>
            <a:ext cx="8839200"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00B050"/>
                </a:solidFill>
              </a:defRPr>
            </a:lvl1pPr>
          </a:lstStyle>
          <a:p>
            <a:r>
              <a:rPr lang="en-ZA" dirty="0"/>
              <a:t>PROGRAMME </a:t>
            </a:r>
            <a:r>
              <a:rPr lang="en-ZA" dirty="0" smtClean="0"/>
              <a:t>2 Continued</a:t>
            </a:r>
            <a:r>
              <a:rPr lang="en-ZA" dirty="0"/>
              <a:t>… </a:t>
            </a:r>
          </a:p>
        </p:txBody>
      </p:sp>
    </p:spTree>
    <p:extLst>
      <p:ext uri="{BB962C8B-B14F-4D97-AF65-F5344CB8AC3E}">
        <p14:creationId xmlns:p14="http://schemas.microsoft.com/office/powerpoint/2010/main" val="317395445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nchor="ctr"/>
          <a:lstStyle/>
          <a:p>
            <a:pPr marL="0" marR="0" lvl="0" indent="0" algn="r" defTabSz="4572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98989"/>
                </a:solidFill>
                <a:effectLst/>
                <a:uLnTx/>
                <a:uFillTx/>
                <a:latin typeface="Calibri"/>
                <a:cs typeface="Calibri"/>
                <a:sym typeface="Calibri"/>
              </a:rPr>
              <a:pPr marL="0" marR="0" lvl="0" indent="0" algn="r" defTabSz="457200" rtl="0" eaLnBrk="1" fontAlgn="auto" latinLnBrk="0" hangingPunct="0">
                <a:lnSpc>
                  <a:spcPct val="100000"/>
                </a:lnSpc>
                <a:spcBef>
                  <a:spcPts val="0"/>
                </a:spcBef>
                <a:spcAft>
                  <a:spcPts val="0"/>
                </a:spcAft>
                <a:buClrTx/>
                <a:buSzTx/>
                <a:buFontTx/>
                <a:buNone/>
                <a:tabLst/>
                <a:defRPr/>
              </a:pPr>
              <a:t>21</a:t>
            </a:fld>
            <a:endParaRPr kumimoji="0" sz="1200" b="0" i="0" u="none" strike="noStrike" kern="0" cap="none" spc="0" normalizeH="0" baseline="0" noProof="0" dirty="0">
              <a:ln>
                <a:noFill/>
              </a:ln>
              <a:solidFill>
                <a:srgbClr val="898989"/>
              </a:solidFill>
              <a:effectLst/>
              <a:uLnTx/>
              <a:uFillTx/>
              <a:latin typeface="Calibri"/>
              <a:cs typeface="Calibri"/>
              <a:sym typeface="Calibri"/>
            </a:endParaRPr>
          </a:p>
        </p:txBody>
      </p:sp>
      <p:sp>
        <p:nvSpPr>
          <p:cNvPr id="5" name="Alignment of Department Work with Government Priorities"/>
          <p:cNvSpPr txBox="1"/>
          <p:nvPr/>
        </p:nvSpPr>
        <p:spPr>
          <a:xfrm>
            <a:off x="117473" y="112600"/>
            <a:ext cx="8839200"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b="1">
                <a:solidFill>
                  <a:srgbClr val="00B050"/>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B050"/>
                </a:solidFill>
                <a:effectLst/>
                <a:uLnTx/>
                <a:uFillTx/>
                <a:latin typeface="Arial"/>
                <a:cs typeface="Arial"/>
                <a:sym typeface="Arial"/>
              </a:rPr>
              <a:t>Department of Fisheries, Forestry and the Environment – Operations and focus during COVID 19 Pandemic</a:t>
            </a:r>
            <a:r>
              <a:rPr kumimoji="0" sz="2400" b="1" i="0" u="none" strike="noStrike" kern="0" cap="none" spc="0" normalizeH="0" baseline="0" noProof="0" dirty="0">
                <a:ln>
                  <a:noFill/>
                </a:ln>
                <a:solidFill>
                  <a:srgbClr val="00B050"/>
                </a:solidFill>
                <a:effectLst/>
                <a:uLnTx/>
                <a:uFillTx/>
                <a:latin typeface="Arial"/>
                <a:cs typeface="Arial"/>
                <a:sym typeface="Arial"/>
              </a:rPr>
              <a:t>  </a:t>
            </a:r>
          </a:p>
        </p:txBody>
      </p:sp>
      <p:sp>
        <p:nvSpPr>
          <p:cNvPr id="8" name="Content Placeholder 1"/>
          <p:cNvSpPr txBox="1">
            <a:spLocks/>
          </p:cNvSpPr>
          <p:nvPr/>
        </p:nvSpPr>
        <p:spPr>
          <a:xfrm>
            <a:off x="0" y="616225"/>
            <a:ext cx="9144000" cy="60529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ZA"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a:p>
            <a:pPr marL="0" marR="0" lvl="0" indent="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ZA"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p:txBody>
      </p:sp>
      <p:sp>
        <p:nvSpPr>
          <p:cNvPr id="9" name="Line 4"/>
          <p:cNvSpPr>
            <a:spLocks noChangeShapeType="1"/>
          </p:cNvSpPr>
          <p:nvPr/>
        </p:nvSpPr>
        <p:spPr bwMode="auto">
          <a:xfrm>
            <a:off x="0" y="942977"/>
            <a:ext cx="9144000" cy="0"/>
          </a:xfrm>
          <a:prstGeom prst="line">
            <a:avLst/>
          </a:prstGeom>
          <a:noFill/>
          <a:ln w="25400">
            <a:solidFill>
              <a:srgbClr val="000000"/>
            </a:solidFill>
            <a:round/>
            <a:headEnd/>
            <a:tailEnd/>
          </a:ln>
          <a:extLst>
            <a:ext uri="{909E8E84-426E-40dd-AFC4-6F175D3DCCD1}"/>
          </a:extLst>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aphicFrame>
        <p:nvGraphicFramePr>
          <p:cNvPr id="6" name="Table 5"/>
          <p:cNvGraphicFramePr>
            <a:graphicFrameLocks noGrp="1"/>
          </p:cNvGraphicFramePr>
          <p:nvPr>
            <p:extLst/>
          </p:nvPr>
        </p:nvGraphicFramePr>
        <p:xfrm>
          <a:off x="117473" y="1095558"/>
          <a:ext cx="8927137" cy="5276724"/>
        </p:xfrm>
        <a:graphic>
          <a:graphicData uri="http://schemas.openxmlformats.org/drawingml/2006/table">
            <a:tbl>
              <a:tblPr firstRow="1" firstCol="1" bandRow="1"/>
              <a:tblGrid>
                <a:gridCol w="1433031">
                  <a:extLst>
                    <a:ext uri="{9D8B030D-6E8A-4147-A177-3AD203B41FA5}">
                      <a16:colId xmlns:a16="http://schemas.microsoft.com/office/drawing/2014/main" val="549365455"/>
                    </a:ext>
                  </a:extLst>
                </a:gridCol>
                <a:gridCol w="4244009">
                  <a:extLst>
                    <a:ext uri="{9D8B030D-6E8A-4147-A177-3AD203B41FA5}">
                      <a16:colId xmlns:a16="http://schemas.microsoft.com/office/drawing/2014/main" val="1570388710"/>
                    </a:ext>
                  </a:extLst>
                </a:gridCol>
                <a:gridCol w="3250097">
                  <a:extLst>
                    <a:ext uri="{9D8B030D-6E8A-4147-A177-3AD203B41FA5}">
                      <a16:colId xmlns:a16="http://schemas.microsoft.com/office/drawing/2014/main" val="992272880"/>
                    </a:ext>
                  </a:extLst>
                </a:gridCol>
              </a:tblGrid>
              <a:tr h="209981">
                <a:tc>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LEVEL 5 RESTRICTIONS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LEVEL 4 RESTRICTIONS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9514252"/>
                  </a:ext>
                </a:extLst>
              </a:tr>
              <a:tr h="3117374">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REGULATORY COMPLIANCE AND SECTOR MONITORING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285750" lvl="0" indent="-285750" algn="l">
                        <a:lnSpc>
                          <a:spcPct val="150000"/>
                        </a:lnSpc>
                        <a:buFont typeface="Arial" panose="020B0604020202020204" pitchFamily="34" charset="0"/>
                        <a:buChar char="•"/>
                      </a:pPr>
                      <a:r>
                        <a:rPr lang="en-ZA" sz="1600" b="0" i="0" u="none" strike="noStrike" cap="none" spc="0" baseline="0" dirty="0">
                          <a:solidFill>
                            <a:schemeClr val="tx1"/>
                          </a:solidFill>
                          <a:effectLst/>
                          <a:uFillTx/>
                          <a:latin typeface="+mn-lt"/>
                          <a:ea typeface="+mn-ea"/>
                          <a:cs typeface="+mn-cs"/>
                          <a:sym typeface="Arial"/>
                        </a:rPr>
                        <a:t>Development of policy / environmental management tools that will assist with economic recovery and urgent </a:t>
                      </a:r>
                      <a:r>
                        <a:rPr lang="en-ZA" sz="1600" b="0" i="0" u="none" strike="noStrike" cap="none" spc="0" baseline="0" dirty="0" err="1">
                          <a:solidFill>
                            <a:schemeClr val="tx1"/>
                          </a:solidFill>
                          <a:effectLst/>
                          <a:uFillTx/>
                          <a:latin typeface="+mn-lt"/>
                          <a:ea typeface="+mn-ea"/>
                          <a:cs typeface="+mn-cs"/>
                          <a:sym typeface="Arial"/>
                        </a:rPr>
                        <a:t>sectoral</a:t>
                      </a:r>
                      <a:r>
                        <a:rPr lang="en-ZA" sz="1600" b="0" i="0" u="none" strike="noStrike" cap="none" spc="0" baseline="0" dirty="0">
                          <a:solidFill>
                            <a:schemeClr val="tx1"/>
                          </a:solidFill>
                          <a:effectLst/>
                          <a:uFillTx/>
                          <a:latin typeface="+mn-lt"/>
                          <a:ea typeface="+mn-ea"/>
                          <a:cs typeface="+mn-cs"/>
                          <a:sym typeface="Arial"/>
                        </a:rPr>
                        <a:t>  legislation to carry on functions under lockdown</a:t>
                      </a:r>
                    </a:p>
                    <a:p>
                      <a:pPr marL="285750" lvl="0" indent="-285750" algn="l">
                        <a:lnSpc>
                          <a:spcPct val="150000"/>
                        </a:lnSpc>
                        <a:buFont typeface="Arial" panose="020B0604020202020204" pitchFamily="34" charset="0"/>
                        <a:buChar char="•"/>
                      </a:pPr>
                      <a:r>
                        <a:rPr lang="en-ZA" sz="1600" b="0" i="0" u="none" strike="noStrike" cap="none" spc="0" baseline="0" dirty="0">
                          <a:solidFill>
                            <a:schemeClr val="tx1"/>
                          </a:solidFill>
                          <a:effectLst/>
                          <a:uFillTx/>
                          <a:latin typeface="+mn-lt"/>
                          <a:ea typeface="+mn-ea"/>
                          <a:cs typeface="+mn-cs"/>
                          <a:sym typeface="Arial"/>
                        </a:rPr>
                        <a:t>Attend to urgent litigation and provide urgent legal opinions to Department </a:t>
                      </a:r>
                    </a:p>
                    <a:p>
                      <a:pPr marL="285750" lvl="0" indent="-285750" algn="l">
                        <a:lnSpc>
                          <a:spcPct val="150000"/>
                        </a:lnSpc>
                        <a:buFont typeface="Arial" panose="020B0604020202020204" pitchFamily="34" charset="0"/>
                        <a:buChar char="•"/>
                      </a:pPr>
                      <a:r>
                        <a:rPr lang="en-ZA" sz="1600" b="0" i="0" u="none" strike="noStrike" cap="none" spc="0" baseline="0" dirty="0">
                          <a:solidFill>
                            <a:schemeClr val="tx1"/>
                          </a:solidFill>
                          <a:effectLst/>
                          <a:uFillTx/>
                          <a:latin typeface="+mn-lt"/>
                          <a:ea typeface="+mn-ea"/>
                          <a:cs typeface="+mn-cs"/>
                          <a:sym typeface="Arial"/>
                        </a:rPr>
                        <a:t>Attend to appeal decisions within legislated time frames</a:t>
                      </a:r>
                    </a:p>
                    <a:p>
                      <a:pPr marL="285750" lvl="0" indent="-285750" algn="l">
                        <a:lnSpc>
                          <a:spcPct val="150000"/>
                        </a:lnSpc>
                        <a:buFont typeface="Arial" panose="020B0604020202020204" pitchFamily="34" charset="0"/>
                        <a:buChar char="•"/>
                      </a:pPr>
                      <a:r>
                        <a:rPr lang="en-ZA" sz="1600" b="0" i="0" u="none" strike="noStrike" cap="none" spc="0" baseline="0" dirty="0">
                          <a:solidFill>
                            <a:schemeClr val="tx1"/>
                          </a:solidFill>
                          <a:effectLst/>
                          <a:uFillTx/>
                          <a:latin typeface="+mn-lt"/>
                          <a:ea typeface="+mn-ea"/>
                          <a:cs typeface="+mn-cs"/>
                          <a:sym typeface="Arial"/>
                        </a:rPr>
                        <a:t>Process quality and defensible environmental impact assessments to promote economic growth while protecting the environment</a:t>
                      </a:r>
                    </a:p>
                    <a:p>
                      <a:pPr marL="285750" lvl="0" indent="-285750" algn="l">
                        <a:lnSpc>
                          <a:spcPct val="150000"/>
                        </a:lnSpc>
                        <a:buFont typeface="Arial" panose="020B0604020202020204" pitchFamily="34" charset="0"/>
                        <a:buChar char="•"/>
                      </a:pPr>
                      <a:r>
                        <a:rPr lang="en-ZA" sz="1600" b="0" i="0" u="none" strike="noStrike" cap="none" spc="0" baseline="0" dirty="0">
                          <a:solidFill>
                            <a:schemeClr val="tx1"/>
                          </a:solidFill>
                          <a:effectLst/>
                          <a:uFillTx/>
                          <a:latin typeface="+mn-lt"/>
                          <a:ea typeface="+mn-ea"/>
                          <a:cs typeface="+mn-cs"/>
                          <a:sym typeface="Arial"/>
                        </a:rPr>
                        <a:t>Ensure proper compliance and enforcement measures continue to ensure the adequate protection and sustainable utilization of our natural resources </a:t>
                      </a:r>
                    </a:p>
                    <a:p>
                      <a:pPr marL="285750" lvl="0" indent="-285750" algn="l">
                        <a:lnSpc>
                          <a:spcPct val="150000"/>
                        </a:lnSpc>
                        <a:buFont typeface="Arial" panose="020B0604020202020204" pitchFamily="34" charset="0"/>
                        <a:buChar char="•"/>
                      </a:pPr>
                      <a:r>
                        <a:rPr lang="en-US" sz="1600" b="0" i="0" u="none" strike="noStrike" cap="none" spc="0" baseline="0" dirty="0">
                          <a:solidFill>
                            <a:schemeClr val="tx1"/>
                          </a:solidFill>
                          <a:effectLst/>
                          <a:uFillTx/>
                          <a:latin typeface="+mn-lt"/>
                          <a:ea typeface="+mn-ea"/>
                          <a:cs typeface="+mn-cs"/>
                          <a:sym typeface="Arial"/>
                        </a:rPr>
                        <a:t>Attending to urgent </a:t>
                      </a:r>
                      <a:r>
                        <a:rPr lang="en-US" sz="1600" b="0" i="0" u="none" strike="noStrike" cap="none" spc="0" baseline="0" dirty="0" err="1">
                          <a:solidFill>
                            <a:schemeClr val="tx1"/>
                          </a:solidFill>
                          <a:effectLst/>
                          <a:uFillTx/>
                          <a:latin typeface="+mn-lt"/>
                          <a:ea typeface="+mn-ea"/>
                          <a:cs typeface="+mn-cs"/>
                          <a:sym typeface="Arial"/>
                        </a:rPr>
                        <a:t>authorisations</a:t>
                      </a:r>
                      <a:r>
                        <a:rPr lang="en-US" sz="1600" b="0" i="0" u="none" strike="noStrike" cap="none" spc="0" baseline="0" dirty="0">
                          <a:solidFill>
                            <a:schemeClr val="tx1"/>
                          </a:solidFill>
                          <a:effectLst/>
                          <a:uFillTx/>
                          <a:latin typeface="+mn-lt"/>
                          <a:ea typeface="+mn-ea"/>
                          <a:cs typeface="+mn-cs"/>
                          <a:sym typeface="Arial"/>
                        </a:rPr>
                        <a:t> in terms of section 30A</a:t>
                      </a:r>
                      <a:endParaRPr lang="en-ZA" sz="1600" b="0" i="0" u="none" strike="noStrike" cap="none" spc="0" baseline="0" dirty="0">
                        <a:solidFill>
                          <a:schemeClr val="tx1"/>
                        </a:solidFill>
                        <a:effectLst/>
                        <a:uFillTx/>
                        <a:latin typeface="+mn-lt"/>
                        <a:ea typeface="+mn-ea"/>
                        <a:cs typeface="+mn-cs"/>
                        <a:sym typeface="Arial"/>
                      </a:endParaRPr>
                    </a:p>
                    <a:p>
                      <a:pPr marL="285750" lvl="0" indent="-285750" algn="l">
                        <a:lnSpc>
                          <a:spcPct val="150000"/>
                        </a:lnSpc>
                        <a:buFont typeface="Arial" panose="020B0604020202020204" pitchFamily="34" charset="0"/>
                        <a:buChar char="•"/>
                      </a:pPr>
                      <a:r>
                        <a:rPr lang="en-ZA" sz="1600" b="0" i="0" u="none" strike="noStrike" cap="none" spc="0" baseline="0" dirty="0">
                          <a:solidFill>
                            <a:schemeClr val="tx1"/>
                          </a:solidFill>
                          <a:effectLst/>
                          <a:uFillTx/>
                          <a:latin typeface="+mn-lt"/>
                          <a:ea typeface="+mn-ea"/>
                          <a:cs typeface="+mn-cs"/>
                          <a:sym typeface="Arial"/>
                        </a:rPr>
                        <a:t>Operation </a:t>
                      </a:r>
                      <a:r>
                        <a:rPr lang="en-ZA" sz="1600" b="0" i="0" u="none" strike="noStrike" cap="none" spc="0" baseline="0" dirty="0" err="1">
                          <a:solidFill>
                            <a:schemeClr val="tx1"/>
                          </a:solidFill>
                          <a:effectLst/>
                          <a:uFillTx/>
                          <a:latin typeface="+mn-lt"/>
                          <a:ea typeface="+mn-ea"/>
                          <a:cs typeface="+mn-cs"/>
                          <a:sym typeface="Arial"/>
                        </a:rPr>
                        <a:t>Phakisa</a:t>
                      </a:r>
                      <a:r>
                        <a:rPr lang="en-ZA" sz="1600" b="0" i="0" u="none" strike="noStrike" cap="none" spc="0" baseline="0" dirty="0">
                          <a:solidFill>
                            <a:schemeClr val="tx1"/>
                          </a:solidFill>
                          <a:effectLst/>
                          <a:uFillTx/>
                          <a:latin typeface="+mn-lt"/>
                          <a:ea typeface="+mn-ea"/>
                          <a:cs typeface="+mn-cs"/>
                          <a:sym typeface="Arial"/>
                        </a:rPr>
                        <a:t> Initiative 5 and anti-poaching operations continue</a:t>
                      </a:r>
                    </a:p>
                    <a:p>
                      <a:pPr marL="285750" lvl="0" indent="-285750" algn="l">
                        <a:lnSpc>
                          <a:spcPct val="150000"/>
                        </a:lnSpc>
                        <a:buFont typeface="Arial" panose="020B0604020202020204" pitchFamily="34" charset="0"/>
                        <a:buChar char="•"/>
                      </a:pPr>
                      <a:r>
                        <a:rPr lang="en-ZA" sz="1600" b="0" i="0" u="none" strike="noStrike" cap="none" spc="0" baseline="0" dirty="0">
                          <a:solidFill>
                            <a:schemeClr val="tx1"/>
                          </a:solidFill>
                          <a:effectLst/>
                          <a:uFillTx/>
                          <a:latin typeface="+mn-lt"/>
                          <a:ea typeface="+mn-ea"/>
                          <a:cs typeface="+mn-cs"/>
                          <a:sym typeface="Arial"/>
                        </a:rPr>
                        <a:t>Remote work in all areas continuing under lockdown</a:t>
                      </a:r>
                    </a:p>
                    <a:p>
                      <a:pPr marL="285750" lvl="0" indent="-285750" algn="l">
                        <a:lnSpc>
                          <a:spcPct val="150000"/>
                        </a:lnSpc>
                        <a:buFont typeface="Arial" panose="020B0604020202020204" pitchFamily="34" charset="0"/>
                        <a:buChar char="•"/>
                      </a:pPr>
                      <a:r>
                        <a:rPr lang="en-ZA" sz="1600" b="0" i="0" u="none" strike="noStrike" cap="none" spc="0" baseline="0" dirty="0">
                          <a:solidFill>
                            <a:schemeClr val="tx1"/>
                          </a:solidFill>
                          <a:effectLst/>
                          <a:uFillTx/>
                          <a:latin typeface="+mn-lt"/>
                          <a:ea typeface="+mn-ea"/>
                          <a:cs typeface="+mn-cs"/>
                          <a:sym typeface="Arial"/>
                        </a:rPr>
                        <a:t>Administrative and reporting requirements are being attended to</a:t>
                      </a:r>
                    </a:p>
                    <a:p>
                      <a:pPr marL="342900" marR="0" lvl="0" indent="-342900" algn="l">
                        <a:lnSpc>
                          <a:spcPct val="107000"/>
                        </a:lnSpc>
                        <a:spcBef>
                          <a:spcPts val="0"/>
                        </a:spcBef>
                        <a:spcAft>
                          <a:spcPts val="0"/>
                        </a:spcAft>
                        <a:buFont typeface="Arial" panose="020B0604020202020204" pitchFamily="34" charset="0"/>
                        <a:buChar char="•"/>
                        <a:tabLst>
                          <a:tab pos="457200" algn="l"/>
                        </a:tabLs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157910"/>
                  </a:ext>
                </a:extLst>
              </a:tr>
            </a:tbl>
          </a:graphicData>
        </a:graphic>
      </p:graphicFrame>
    </p:spTree>
    <p:extLst>
      <p:ext uri="{BB962C8B-B14F-4D97-AF65-F5344CB8AC3E}">
        <p14:creationId xmlns:p14="http://schemas.microsoft.com/office/powerpoint/2010/main" val="321619778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1" name="PROGRAMME 3 :   OCEANS AND COASTS"/>
          <p:cNvSpPr txBox="1">
            <a:spLocks noGrp="1"/>
          </p:cNvSpPr>
          <p:nvPr>
            <p:ph type="title" idx="4294967295"/>
          </p:nvPr>
        </p:nvSpPr>
        <p:spPr>
          <a:xfrm>
            <a:off x="0" y="990600"/>
            <a:ext cx="8763000" cy="2438400"/>
          </a:xfrm>
          <a:prstGeom prst="rect">
            <a:avLst/>
          </a:prstGeom>
        </p:spPr>
        <p:txBody>
          <a:bodyPr/>
          <a:lstStyle/>
          <a:p>
            <a:pPr defTabSz="457200">
              <a:defRPr sz="3200" b="1">
                <a:solidFill>
                  <a:srgbClr val="FFFFFF"/>
                </a:solidFill>
                <a:latin typeface="+mj-lt"/>
                <a:ea typeface="+mj-ea"/>
                <a:cs typeface="+mj-cs"/>
                <a:sym typeface="Calibri"/>
              </a:defRPr>
            </a:pPr>
            <a:r>
              <a:rPr dirty="0"/>
              <a:t/>
            </a:r>
            <a:br>
              <a:rPr dirty="0"/>
            </a:br>
            <a:r>
              <a:rPr dirty="0"/>
              <a:t>PROGRAMME 3 : </a:t>
            </a:r>
            <a:br>
              <a:rPr dirty="0"/>
            </a:br>
            <a:r>
              <a:rPr dirty="0"/>
              <a:t/>
            </a:r>
            <a:br>
              <a:rPr dirty="0"/>
            </a:br>
            <a:r>
              <a:rPr b="0" dirty="0"/>
              <a:t>OCEANS AND COASTS    </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2"/>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871" indent="-285720">
              <a:spcBef>
                <a:spcPct val="20000"/>
              </a:spcBef>
              <a:buChar char="–"/>
              <a:defRPr sz="2800">
                <a:solidFill>
                  <a:schemeClr val="tx1"/>
                </a:solidFill>
                <a:latin typeface="Arial" panose="020B0604020202020204" pitchFamily="34" charset="0"/>
              </a:defRPr>
            </a:lvl2pPr>
            <a:lvl3pPr marL="1142879" indent="-228576">
              <a:spcBef>
                <a:spcPct val="20000"/>
              </a:spcBef>
              <a:buChar char="•"/>
              <a:defRPr sz="2400">
                <a:solidFill>
                  <a:schemeClr val="tx1"/>
                </a:solidFill>
                <a:latin typeface="Arial" panose="020B0604020202020204" pitchFamily="34" charset="0"/>
              </a:defRPr>
            </a:lvl3pPr>
            <a:lvl4pPr marL="1600030" indent="-228576">
              <a:spcBef>
                <a:spcPct val="20000"/>
              </a:spcBef>
              <a:buChar char="–"/>
              <a:defRPr sz="2000">
                <a:solidFill>
                  <a:schemeClr val="tx1"/>
                </a:solidFill>
                <a:latin typeface="Arial" panose="020B0604020202020204" pitchFamily="34" charset="0"/>
              </a:defRPr>
            </a:lvl4pPr>
            <a:lvl5pPr marL="2057182" indent="-228576">
              <a:spcBef>
                <a:spcPct val="20000"/>
              </a:spcBef>
              <a:buChar char="»"/>
              <a:defRPr sz="2000">
                <a:solidFill>
                  <a:schemeClr val="tx1"/>
                </a:solidFill>
                <a:latin typeface="Arial" panose="020B0604020202020204" pitchFamily="34" charset="0"/>
              </a:defRPr>
            </a:lvl5pPr>
            <a:lvl6pPr marL="2514333" indent="-228576" eaLnBrk="0" fontAlgn="base" hangingPunct="0">
              <a:spcBef>
                <a:spcPct val="20000"/>
              </a:spcBef>
              <a:spcAft>
                <a:spcPct val="0"/>
              </a:spcAft>
              <a:buChar char="»"/>
              <a:defRPr sz="2000">
                <a:solidFill>
                  <a:schemeClr val="tx1"/>
                </a:solidFill>
                <a:latin typeface="Arial" panose="020B0604020202020204" pitchFamily="34" charset="0"/>
              </a:defRPr>
            </a:lvl6pPr>
            <a:lvl7pPr marL="2971485" indent="-228576" eaLnBrk="0" fontAlgn="base" hangingPunct="0">
              <a:spcBef>
                <a:spcPct val="20000"/>
              </a:spcBef>
              <a:spcAft>
                <a:spcPct val="0"/>
              </a:spcAft>
              <a:buChar char="»"/>
              <a:defRPr sz="2000">
                <a:solidFill>
                  <a:schemeClr val="tx1"/>
                </a:solidFill>
                <a:latin typeface="Arial" panose="020B0604020202020204" pitchFamily="34" charset="0"/>
              </a:defRPr>
            </a:lvl7pPr>
            <a:lvl8pPr marL="3428637" indent="-228576" eaLnBrk="0" fontAlgn="base" hangingPunct="0">
              <a:spcBef>
                <a:spcPct val="20000"/>
              </a:spcBef>
              <a:spcAft>
                <a:spcPct val="0"/>
              </a:spcAft>
              <a:buChar char="»"/>
              <a:defRPr sz="2000">
                <a:solidFill>
                  <a:schemeClr val="tx1"/>
                </a:solidFill>
                <a:latin typeface="Arial" panose="020B0604020202020204" pitchFamily="34" charset="0"/>
              </a:defRPr>
            </a:lvl8pPr>
            <a:lvl9pPr marL="3885788" indent="-228576"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0AB42B9-53AE-454F-AC21-7F2D17DC9B48}" type="slidenum">
              <a:rPr lang="en-US" altLang="en-US" sz="1400"/>
              <a:pPr>
                <a:spcBef>
                  <a:spcPct val="0"/>
                </a:spcBef>
                <a:buFontTx/>
                <a:buNone/>
              </a:pPr>
              <a:t>23</a:t>
            </a:fld>
            <a:endParaRPr lang="en-US" altLang="en-US" sz="1400" dirty="0"/>
          </a:p>
        </p:txBody>
      </p:sp>
      <p:sp>
        <p:nvSpPr>
          <p:cNvPr id="5" name="Rectangle 4"/>
          <p:cNvSpPr/>
          <p:nvPr/>
        </p:nvSpPr>
        <p:spPr>
          <a:xfrm>
            <a:off x="288826" y="1106373"/>
            <a:ext cx="8854904" cy="863315"/>
          </a:xfrm>
          <a:prstGeom prst="rect">
            <a:avLst/>
          </a:prstGeom>
        </p:spPr>
        <p:txBody>
          <a:bodyPr wrap="square">
            <a:spAutoFit/>
          </a:bodyPr>
          <a:lstStyle/>
          <a:p>
            <a:r>
              <a:rPr lang="en-US" sz="2449" b="1" dirty="0" smtClean="0">
                <a:solidFill>
                  <a:srgbClr val="1B04C4"/>
                </a:solidFill>
              </a:rPr>
              <a:t>South Africa is a maritime nation with jurisdiction over one of the largest Exclusive Economic Zones.</a:t>
            </a:r>
            <a:endParaRPr lang="en-US" sz="2449" b="1" dirty="0">
              <a:solidFill>
                <a:srgbClr val="1B04C4"/>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6358" y="2300706"/>
            <a:ext cx="2671468" cy="3527599"/>
          </a:xfrm>
          <a:prstGeom prst="rect">
            <a:avLst/>
          </a:prstGeom>
          <a:ln>
            <a:solidFill>
              <a:schemeClr val="tx1"/>
            </a:solidFill>
          </a:ln>
          <a:effectLst>
            <a:outerShdw blurRad="50800" dist="38100" dir="2700000" algn="tl" rotWithShape="0">
              <a:prstClr val="black">
                <a:alpha val="40000"/>
              </a:prstClr>
            </a:outerShdw>
          </a:effectLst>
        </p:spPr>
      </p:pic>
      <p:sp>
        <p:nvSpPr>
          <p:cNvPr id="6" name="TextBox 5"/>
          <p:cNvSpPr txBox="1"/>
          <p:nvPr/>
        </p:nvSpPr>
        <p:spPr>
          <a:xfrm>
            <a:off x="3023040" y="2115111"/>
            <a:ext cx="5928362" cy="3816429"/>
          </a:xfrm>
          <a:prstGeom prst="rect">
            <a:avLst/>
          </a:prstGeom>
          <a:noFill/>
        </p:spPr>
        <p:txBody>
          <a:bodyPr wrap="square" rtlCol="0">
            <a:spAutoFit/>
          </a:bodyPr>
          <a:lstStyle/>
          <a:p>
            <a:pPr marL="285750" indent="-285750">
              <a:buFont typeface="Wingdings" panose="05000000000000000000" pitchFamily="2" charset="2"/>
              <a:buChar char="Ø"/>
            </a:pPr>
            <a:r>
              <a:rPr lang="en-ZA" sz="2200" dirty="0" smtClean="0">
                <a:latin typeface="Arial Narrow" panose="020B0606020202030204" pitchFamily="34" charset="0"/>
              </a:rPr>
              <a:t>Our </a:t>
            </a:r>
            <a:r>
              <a:rPr lang="en-ZA" sz="2200" dirty="0">
                <a:latin typeface="Arial Narrow" panose="020B0606020202030204" pitchFamily="34" charset="0"/>
              </a:rPr>
              <a:t>oceans represent a significant asset for current and future generations, with </a:t>
            </a:r>
            <a:r>
              <a:rPr lang="en-ZA" sz="2200" b="1" dirty="0">
                <a:latin typeface="Arial Narrow" panose="020B0606020202030204" pitchFamily="34" charset="0"/>
              </a:rPr>
              <a:t>enormous economic potential</a:t>
            </a:r>
            <a:r>
              <a:rPr lang="en-ZA" sz="2200" dirty="0">
                <a:latin typeface="Arial Narrow" panose="020B0606020202030204" pitchFamily="34" charset="0"/>
              </a:rPr>
              <a:t>, and contributing directly and indirectly to </a:t>
            </a:r>
            <a:r>
              <a:rPr lang="en-ZA" sz="2200" b="1" dirty="0">
                <a:latin typeface="Arial Narrow" panose="020B0606020202030204" pitchFamily="34" charset="0"/>
              </a:rPr>
              <a:t>human livelihoods, food security, trade and industry. </a:t>
            </a:r>
            <a:endParaRPr lang="en-ZA" sz="2200" dirty="0">
              <a:latin typeface="Arial Narrow" panose="020B0606020202030204" pitchFamily="34" charset="0"/>
            </a:endParaRPr>
          </a:p>
          <a:p>
            <a:pPr marL="285750" indent="-285750">
              <a:buFont typeface="Wingdings" panose="05000000000000000000" pitchFamily="2" charset="2"/>
              <a:buChar char="Ø"/>
            </a:pPr>
            <a:r>
              <a:rPr lang="en-ZA" sz="2200" dirty="0" smtClean="0">
                <a:latin typeface="Arial Narrow" panose="020B0606020202030204" pitchFamily="34" charset="0"/>
              </a:rPr>
              <a:t>As </a:t>
            </a:r>
            <a:r>
              <a:rPr lang="en-ZA" sz="2200" dirty="0">
                <a:latin typeface="Arial Narrow" panose="020B0606020202030204" pitchFamily="34" charset="0"/>
              </a:rPr>
              <a:t>we grow our ocean economy, we also have to be mindful of the </a:t>
            </a:r>
            <a:r>
              <a:rPr lang="en-ZA" sz="2200" b="1" dirty="0">
                <a:latin typeface="Arial Narrow" panose="020B0606020202030204" pitchFamily="34" charset="0"/>
              </a:rPr>
              <a:t>impact of increasing human activity on the health of our oceans</a:t>
            </a:r>
            <a:r>
              <a:rPr lang="en-ZA" sz="2200" dirty="0">
                <a:latin typeface="Arial Narrow" panose="020B0606020202030204" pitchFamily="34" charset="0"/>
              </a:rPr>
              <a:t>. </a:t>
            </a:r>
          </a:p>
          <a:p>
            <a:pPr marL="285750" indent="-285750">
              <a:buFont typeface="Wingdings" panose="05000000000000000000" pitchFamily="2" charset="2"/>
              <a:buChar char="Ø"/>
            </a:pPr>
            <a:r>
              <a:rPr lang="en-ZA" sz="2200" dirty="0" smtClean="0">
                <a:latin typeface="Arial Narrow" panose="020B0606020202030204" pitchFamily="34" charset="0"/>
              </a:rPr>
              <a:t>It </a:t>
            </a:r>
            <a:r>
              <a:rPr lang="en-ZA" sz="2200" dirty="0">
                <a:latin typeface="Arial Narrow" panose="020B0606020202030204" pitchFamily="34" charset="0"/>
              </a:rPr>
              <a:t>is therefore essential that </a:t>
            </a:r>
            <a:r>
              <a:rPr lang="en-ZA" sz="2200" b="1" dirty="0">
                <a:latin typeface="Arial Narrow" panose="020B0606020202030204" pitchFamily="34" charset="0"/>
              </a:rPr>
              <a:t>whilst we seek economic opportunities</a:t>
            </a:r>
            <a:r>
              <a:rPr lang="en-ZA" sz="2200" dirty="0">
                <a:latin typeface="Arial Narrow" panose="020B0606020202030204" pitchFamily="34" charset="0"/>
              </a:rPr>
              <a:t> in our ocean space, we must </a:t>
            </a:r>
            <a:r>
              <a:rPr lang="en-ZA" sz="2200" b="1" dirty="0">
                <a:latin typeface="Arial Narrow" panose="020B0606020202030204" pitchFamily="34" charset="0"/>
              </a:rPr>
              <a:t>also consider </a:t>
            </a:r>
            <a:r>
              <a:rPr lang="en-ZA" sz="2200" dirty="0">
                <a:latin typeface="Arial Narrow" panose="020B0606020202030204" pitchFamily="34" charset="0"/>
              </a:rPr>
              <a:t>our </a:t>
            </a:r>
            <a:r>
              <a:rPr lang="en-ZA" sz="2200" b="1" dirty="0">
                <a:latin typeface="Arial Narrow" panose="020B0606020202030204" pitchFamily="34" charset="0"/>
              </a:rPr>
              <a:t>footprint and impact</a:t>
            </a:r>
            <a:r>
              <a:rPr lang="en-ZA" sz="2200" dirty="0">
                <a:latin typeface="Arial Narrow" panose="020B0606020202030204" pitchFamily="34" charset="0"/>
              </a:rPr>
              <a:t>.</a:t>
            </a:r>
          </a:p>
        </p:txBody>
      </p:sp>
      <p:sp>
        <p:nvSpPr>
          <p:cNvPr id="7" name="Title 1"/>
          <p:cNvSpPr txBox="1">
            <a:spLocks/>
          </p:cNvSpPr>
          <p:nvPr/>
        </p:nvSpPr>
        <p:spPr>
          <a:xfrm>
            <a:off x="0" y="279460"/>
            <a:ext cx="9144000" cy="43815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fontScale="82500" lnSpcReduction="20000"/>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a:lstStyle>
          <a:p>
            <a:pPr hangingPunct="1"/>
            <a:r>
              <a:rPr lang="en-US" altLang="en-US" sz="3200" b="1" dirty="0" smtClean="0">
                <a:solidFill>
                  <a:srgbClr val="00B050"/>
                </a:solidFill>
                <a:latin typeface="Arial Narrow" charset="0"/>
                <a:ea typeface="Arial Narrow" charset="0"/>
                <a:cs typeface="Arial Narrow" charset="0"/>
              </a:rPr>
              <a:t>PROGRAMME 3</a:t>
            </a:r>
            <a:r>
              <a:rPr lang="en-US" altLang="en-US" sz="3200" b="1" dirty="0">
                <a:solidFill>
                  <a:srgbClr val="00B050"/>
                </a:solidFill>
                <a:latin typeface="Arial Narrow" charset="0"/>
                <a:ea typeface="Arial Narrow" charset="0"/>
                <a:cs typeface="Arial Narrow" charset="0"/>
              </a:rPr>
              <a:t>: OCEANS AND COASTS </a:t>
            </a:r>
          </a:p>
        </p:txBody>
      </p:sp>
    </p:spTree>
    <p:extLst>
      <p:ext uri="{BB962C8B-B14F-4D97-AF65-F5344CB8AC3E}">
        <p14:creationId xmlns:p14="http://schemas.microsoft.com/office/powerpoint/2010/main" val="866444157"/>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Slide Number Placeholder 1"/>
          <p:cNvSpPr>
            <a:spLocks noGrp="1"/>
          </p:cNvSpPr>
          <p:nvPr>
            <p:ph type="sldNum" sz="quarter" idx="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39326F5-8FBD-9446-9199-085284AE8085}" type="slidenum">
              <a:rPr lang="en-US" altLang="en-US" sz="1400"/>
              <a:pPr>
                <a:spcBef>
                  <a:spcPct val="0"/>
                </a:spcBef>
                <a:buFontTx/>
                <a:buNone/>
              </a:pPr>
              <a:t>24</a:t>
            </a:fld>
            <a:endParaRPr lang="en-US" altLang="en-US" sz="1400"/>
          </a:p>
        </p:txBody>
      </p:sp>
      <p:sp>
        <p:nvSpPr>
          <p:cNvPr id="4098" name="Title 1">
            <a:extLst/>
          </p:cNvPr>
          <p:cNvSpPr>
            <a:spLocks noGrp="1"/>
          </p:cNvSpPr>
          <p:nvPr>
            <p:ph type="title" idx="4294967295"/>
          </p:nvPr>
        </p:nvSpPr>
        <p:spPr>
          <a:xfrm>
            <a:off x="0" y="247650"/>
            <a:ext cx="9144000" cy="590550"/>
          </a:xfrm>
        </p:spPr>
        <p:txBody>
          <a:bodyPr>
            <a:normAutofit/>
          </a:bodyPr>
          <a:lstStyle/>
          <a:p>
            <a:pPr>
              <a:defRPr/>
            </a:pPr>
            <a:r>
              <a:rPr lang="en-US" altLang="en-US" sz="2800" b="1" dirty="0">
                <a:solidFill>
                  <a:srgbClr val="00B050"/>
                </a:solidFill>
                <a:latin typeface="Arial" panose="020B0604020202020204" pitchFamily="34" charset="0"/>
                <a:cs typeface="Arial" panose="020B0604020202020204" pitchFamily="34" charset="0"/>
              </a:rPr>
              <a:t>PROGRAMME </a:t>
            </a:r>
            <a:r>
              <a:rPr lang="en-US" altLang="en-US" sz="2800" b="1" dirty="0" smtClean="0">
                <a:solidFill>
                  <a:srgbClr val="00B050"/>
                </a:solidFill>
                <a:latin typeface="Arial" panose="020B0604020202020204" pitchFamily="34" charset="0"/>
                <a:cs typeface="Arial" panose="020B0604020202020204" pitchFamily="34" charset="0"/>
              </a:rPr>
              <a:t>3: </a:t>
            </a:r>
            <a:r>
              <a:rPr lang="en-US" altLang="en-US" sz="2800" b="1" dirty="0">
                <a:solidFill>
                  <a:srgbClr val="00B050"/>
                </a:solidFill>
                <a:latin typeface="Arial" panose="020B0604020202020204" pitchFamily="34" charset="0"/>
                <a:cs typeface="Arial" panose="020B0604020202020204" pitchFamily="34" charset="0"/>
              </a:rPr>
              <a:t>OCEANS AND COASTS </a:t>
            </a:r>
          </a:p>
        </p:txBody>
      </p:sp>
      <p:sp>
        <p:nvSpPr>
          <p:cNvPr id="87042" name="Content Placeholder 2">
            <a:extLst/>
          </p:cNvPr>
          <p:cNvSpPr>
            <a:spLocks noGrp="1" noChangeArrowheads="1"/>
          </p:cNvSpPr>
          <p:nvPr>
            <p:ph idx="4294967295"/>
          </p:nvPr>
        </p:nvSpPr>
        <p:spPr>
          <a:xfrm>
            <a:off x="209550" y="705678"/>
            <a:ext cx="8724900" cy="5324475"/>
          </a:xfrm>
        </p:spPr>
        <p:txBody>
          <a:bodyPr>
            <a:normAutofit/>
          </a:bodyPr>
          <a:lstStyle/>
          <a:p>
            <a:pPr marL="0" indent="0" algn="just">
              <a:spcBef>
                <a:spcPct val="0"/>
              </a:spcBef>
              <a:spcAft>
                <a:spcPts val="600"/>
              </a:spcAft>
              <a:buNone/>
              <a:defRPr/>
            </a:pPr>
            <a:endParaRPr lang="en-US" altLang="en-US" sz="1800" b="1" dirty="0">
              <a:solidFill>
                <a:schemeClr val="tx1"/>
              </a:solidFill>
              <a:latin typeface="Arial Narrow" panose="020B0606020202030204" pitchFamily="34" charset="0"/>
              <a:cs typeface="Arial" panose="020B0604020202020204" pitchFamily="34" charset="0"/>
            </a:endParaRPr>
          </a:p>
          <a:p>
            <a:pPr marL="0" indent="0" algn="just">
              <a:spcBef>
                <a:spcPct val="0"/>
              </a:spcBef>
              <a:spcAft>
                <a:spcPts val="600"/>
              </a:spcAft>
              <a:buNone/>
              <a:defRPr/>
            </a:pPr>
            <a:r>
              <a:rPr lang="en-US" altLang="en-US" sz="1800" b="1" dirty="0" smtClean="0">
                <a:solidFill>
                  <a:schemeClr val="tx1"/>
                </a:solidFill>
                <a:latin typeface="Arial Narrow" panose="020B0606020202030204" pitchFamily="34" charset="0"/>
                <a:cs typeface="Arial" panose="020B0604020202020204" pitchFamily="34" charset="0"/>
              </a:rPr>
              <a:t>Purpose:</a:t>
            </a:r>
            <a:r>
              <a:rPr lang="en-US" altLang="en-US" sz="1800" dirty="0" smtClean="0">
                <a:solidFill>
                  <a:schemeClr val="tx1"/>
                </a:solidFill>
                <a:latin typeface="Arial Narrow" panose="020B0606020202030204" pitchFamily="34" charset="0"/>
              </a:rPr>
              <a:t> </a:t>
            </a:r>
            <a:r>
              <a:rPr lang="en-US" sz="1800" dirty="0">
                <a:solidFill>
                  <a:schemeClr val="tx1"/>
                </a:solidFill>
                <a:latin typeface="Arial Narrow" panose="020B0606020202030204" pitchFamily="34" charset="0"/>
              </a:rPr>
              <a:t>Promote, manage and provide strategic leadership on oceans and coastal </a:t>
            </a:r>
            <a:r>
              <a:rPr lang="en-US" sz="1800" dirty="0" smtClean="0">
                <a:solidFill>
                  <a:schemeClr val="tx1"/>
                </a:solidFill>
                <a:latin typeface="Arial Narrow" panose="020B0606020202030204" pitchFamily="34" charset="0"/>
              </a:rPr>
              <a:t>management</a:t>
            </a:r>
          </a:p>
          <a:p>
            <a:pPr marL="0" indent="0" algn="just">
              <a:spcBef>
                <a:spcPct val="0"/>
              </a:spcBef>
              <a:spcAft>
                <a:spcPts val="600"/>
              </a:spcAft>
              <a:buNone/>
              <a:defRPr/>
            </a:pPr>
            <a:endParaRPr lang="en-US" altLang="en-US" sz="1800" b="1" dirty="0" smtClean="0">
              <a:solidFill>
                <a:schemeClr val="tx1"/>
              </a:solidFill>
              <a:latin typeface="Arial Narrow" panose="020B0606020202030204" pitchFamily="34" charset="0"/>
              <a:cs typeface="Arial" panose="020B0604020202020204" pitchFamily="34" charset="0"/>
            </a:endParaRPr>
          </a:p>
          <a:p>
            <a:pPr marL="0" indent="0" algn="just">
              <a:spcBef>
                <a:spcPct val="0"/>
              </a:spcBef>
              <a:spcAft>
                <a:spcPts val="600"/>
              </a:spcAft>
              <a:buNone/>
              <a:defRPr/>
            </a:pPr>
            <a:r>
              <a:rPr lang="en-US" altLang="en-US" sz="1800" b="1" dirty="0" smtClean="0">
                <a:solidFill>
                  <a:schemeClr val="tx1"/>
                </a:solidFill>
                <a:latin typeface="Arial Narrow" panose="020B0606020202030204" pitchFamily="34" charset="0"/>
                <a:cs typeface="Arial" panose="020B0604020202020204" pitchFamily="34" charset="0"/>
              </a:rPr>
              <a:t>What do we do?</a:t>
            </a:r>
            <a:endParaRPr lang="en-US" altLang="en-US" sz="1800" dirty="0" smtClean="0">
              <a:solidFill>
                <a:schemeClr val="tx1"/>
              </a:solidFill>
              <a:latin typeface="Arial Narrow" panose="020B0606020202030204" pitchFamily="34" charset="0"/>
            </a:endParaRPr>
          </a:p>
          <a:p>
            <a:pPr algn="just">
              <a:spcBef>
                <a:spcPct val="0"/>
              </a:spcBef>
              <a:spcAft>
                <a:spcPts val="600"/>
              </a:spcAft>
              <a:buFont typeface="Wingdings" panose="05000000000000000000" pitchFamily="2" charset="2"/>
              <a:buChar char="Ø"/>
              <a:defRPr/>
            </a:pPr>
            <a:r>
              <a:rPr lang="en-US" altLang="en-US" sz="1800" dirty="0">
                <a:solidFill>
                  <a:schemeClr val="tx1"/>
                </a:solidFill>
                <a:latin typeface="Arial Narrow" panose="020B0606020202030204" pitchFamily="34" charset="0"/>
              </a:rPr>
              <a:t>Manage, coordinate, facilitate, analyze and report on the implementation of initiatives within the ocean economy</a:t>
            </a:r>
            <a:r>
              <a:rPr lang="en-US" altLang="en-US" sz="1800" dirty="0" smtClean="0">
                <a:solidFill>
                  <a:schemeClr val="tx1"/>
                </a:solidFill>
                <a:latin typeface="Arial Narrow" panose="020B0606020202030204" pitchFamily="34" charset="0"/>
              </a:rPr>
              <a:t>.</a:t>
            </a:r>
            <a:endParaRPr lang="en-US" altLang="en-US" sz="1800" dirty="0">
              <a:solidFill>
                <a:schemeClr val="tx1"/>
              </a:solidFill>
              <a:latin typeface="Arial Narrow" panose="020B0606020202030204" pitchFamily="34" charset="0"/>
            </a:endParaRPr>
          </a:p>
          <a:p>
            <a:pPr algn="just">
              <a:spcBef>
                <a:spcPct val="0"/>
              </a:spcBef>
              <a:spcAft>
                <a:spcPts val="600"/>
              </a:spcAft>
              <a:buFont typeface="Wingdings" panose="05000000000000000000" pitchFamily="2" charset="2"/>
              <a:buChar char="Ø"/>
              <a:defRPr/>
            </a:pPr>
            <a:r>
              <a:rPr lang="en-US" altLang="en-US" sz="1800" dirty="0">
                <a:solidFill>
                  <a:schemeClr val="tx1"/>
                </a:solidFill>
                <a:latin typeface="Arial Narrow" panose="020B0606020202030204" pitchFamily="34" charset="0"/>
              </a:rPr>
              <a:t>Provide overall national strategic direction, leadership, management and support to ocean &amp; coastal science; including undertaking national, regional and southern ocean science monitoring and </a:t>
            </a:r>
            <a:r>
              <a:rPr lang="en-US" altLang="en-US" sz="1800" dirty="0" smtClean="0">
                <a:solidFill>
                  <a:schemeClr val="tx1"/>
                </a:solidFill>
                <a:latin typeface="Arial Narrow" panose="020B0606020202030204" pitchFamily="34" charset="0"/>
              </a:rPr>
              <a:t>analyses</a:t>
            </a:r>
            <a:endParaRPr lang="en-US" altLang="en-US" sz="1800" dirty="0">
              <a:solidFill>
                <a:schemeClr val="tx1"/>
              </a:solidFill>
              <a:latin typeface="Arial Narrow" panose="020B0606020202030204" pitchFamily="34" charset="0"/>
            </a:endParaRPr>
          </a:p>
          <a:p>
            <a:pPr algn="just">
              <a:spcBef>
                <a:spcPct val="0"/>
              </a:spcBef>
              <a:spcAft>
                <a:spcPts val="600"/>
              </a:spcAft>
              <a:buFont typeface="Wingdings" panose="05000000000000000000" pitchFamily="2" charset="2"/>
              <a:buChar char="Ø"/>
              <a:defRPr/>
            </a:pPr>
            <a:r>
              <a:rPr lang="en-US" altLang="en-US" sz="1800" dirty="0">
                <a:solidFill>
                  <a:schemeClr val="tx1"/>
                </a:solidFill>
                <a:latin typeface="Arial Narrow" panose="020B0606020202030204" pitchFamily="34" charset="0"/>
              </a:rPr>
              <a:t>Provide overall strategic direction, leadership &amp; management within applicable legislation and policies on integrated coastal management </a:t>
            </a:r>
          </a:p>
          <a:p>
            <a:pPr algn="just">
              <a:spcBef>
                <a:spcPct val="0"/>
              </a:spcBef>
              <a:spcAft>
                <a:spcPts val="600"/>
              </a:spcAft>
              <a:buFont typeface="Wingdings" panose="05000000000000000000" pitchFamily="2" charset="2"/>
              <a:buChar char="Ø"/>
              <a:defRPr/>
            </a:pPr>
            <a:r>
              <a:rPr lang="en-US" altLang="en-US" sz="1800" dirty="0">
                <a:solidFill>
                  <a:schemeClr val="tx1"/>
                </a:solidFill>
                <a:latin typeface="Arial Narrow" panose="020B0606020202030204" pitchFamily="34" charset="0"/>
              </a:rPr>
              <a:t>Provide specialist oceans &amp; coastal monitoring services, establish measures for the conservation and sustainable use of the ocean environment and ecosystems, manage the logistics for the SA National Antarctic Program </a:t>
            </a:r>
          </a:p>
          <a:p>
            <a:pPr algn="just" eaLnBrk="1" hangingPunct="1">
              <a:lnSpc>
                <a:spcPct val="150000"/>
              </a:lnSpc>
              <a:spcAft>
                <a:spcPts val="600"/>
              </a:spcAft>
              <a:defRPr/>
            </a:pPr>
            <a:endParaRPr lang="en-ZA" altLang="en-US" sz="1400" dirty="0">
              <a:cs typeface="Arial" panose="020B0604020202020204" pitchFamily="34" charset="0"/>
            </a:endParaRPr>
          </a:p>
          <a:p>
            <a:pPr algn="just" eaLnBrk="1" hangingPunct="1">
              <a:lnSpc>
                <a:spcPct val="150000"/>
              </a:lnSpc>
              <a:spcAft>
                <a:spcPts val="600"/>
              </a:spcAft>
              <a:defRPr/>
            </a:pPr>
            <a:endParaRPr lang="en-ZA" altLang="en-US" sz="1400" dirty="0">
              <a:cs typeface="Arial" panose="020B0604020202020204" pitchFamily="34" charset="0"/>
            </a:endParaRPr>
          </a:p>
          <a:p>
            <a:pPr algn="just" eaLnBrk="1" hangingPunct="1">
              <a:lnSpc>
                <a:spcPct val="150000"/>
              </a:lnSpc>
              <a:spcAft>
                <a:spcPts val="600"/>
              </a:spcAft>
              <a:defRPr/>
            </a:pPr>
            <a:endParaRPr lang="en-ZA" altLang="en-US" sz="2000" dirty="0">
              <a:cs typeface="Arial" panose="020B0604020202020204" pitchFamily="34" charset="0"/>
            </a:endParaRPr>
          </a:p>
          <a:p>
            <a:pPr algn="just" eaLnBrk="1" hangingPunct="1">
              <a:lnSpc>
                <a:spcPct val="150000"/>
              </a:lnSpc>
              <a:spcAft>
                <a:spcPts val="600"/>
              </a:spcAft>
              <a:defRPr/>
            </a:pPr>
            <a:endParaRPr lang="en-ZA" altLang="en-US" sz="2600" dirty="0">
              <a:cs typeface="Arial" panose="020B0604020202020204" pitchFamily="34" charset="0"/>
            </a:endParaRPr>
          </a:p>
          <a:p>
            <a:pPr algn="just" eaLnBrk="1" hangingPunct="1">
              <a:lnSpc>
                <a:spcPct val="150000"/>
              </a:lnSpc>
              <a:spcAft>
                <a:spcPts val="600"/>
              </a:spcAft>
              <a:defRPr/>
            </a:pPr>
            <a:endParaRPr lang="en-ZA" altLang="en-US" sz="2600" dirty="0">
              <a:cs typeface="Arial" panose="020B0604020202020204" pitchFamily="34" charset="0"/>
            </a:endParaRPr>
          </a:p>
        </p:txBody>
      </p:sp>
    </p:spTree>
    <p:extLst>
      <p:ext uri="{BB962C8B-B14F-4D97-AF65-F5344CB8AC3E}">
        <p14:creationId xmlns:p14="http://schemas.microsoft.com/office/powerpoint/2010/main" val="1372320339"/>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84851" y="2712727"/>
            <a:ext cx="4213928" cy="1306162"/>
          </a:xfrm>
          <a:prstGeom prst="ellipse">
            <a:avLst/>
          </a:prstGeom>
          <a:gradFill flip="none" rotWithShape="1">
            <a:gsLst>
              <a:gs pos="0">
                <a:srgbClr val="00FFFF">
                  <a:shade val="30000"/>
                  <a:satMod val="115000"/>
                </a:srgbClr>
              </a:gs>
              <a:gs pos="50000">
                <a:srgbClr val="00FFFF">
                  <a:shade val="67500"/>
                  <a:satMod val="115000"/>
                </a:srgbClr>
              </a:gs>
              <a:gs pos="100000">
                <a:srgbClr val="00FFFF">
                  <a:shade val="100000"/>
                  <a:satMod val="115000"/>
                </a:srgbClr>
              </a:gs>
            </a:gsLst>
            <a:path path="circle">
              <a:fillToRect r="100000" b="100000"/>
            </a:path>
            <a:tileRect l="-100000" t="-100000"/>
          </a:gra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4081" b="1" dirty="0">
                <a:solidFill>
                  <a:schemeClr val="tx1"/>
                </a:solidFill>
              </a:rPr>
              <a:t>OCEANS ECONOMY</a:t>
            </a:r>
          </a:p>
        </p:txBody>
      </p:sp>
      <p:sp>
        <p:nvSpPr>
          <p:cNvPr id="12" name="Rounded Rectangle 11"/>
          <p:cNvSpPr/>
          <p:nvPr/>
        </p:nvSpPr>
        <p:spPr>
          <a:xfrm>
            <a:off x="757758" y="607374"/>
            <a:ext cx="2028262" cy="996808"/>
          </a:xfrm>
          <a:prstGeom prst="roundRect">
            <a:avLst/>
          </a:prstGeom>
          <a:solidFill>
            <a:schemeClr val="accent3">
              <a:lumMod val="20000"/>
              <a:lumOff val="8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rPr>
              <a:t>Oceans and Coastal Research &amp; Infrastructure</a:t>
            </a:r>
          </a:p>
        </p:txBody>
      </p:sp>
      <p:sp>
        <p:nvSpPr>
          <p:cNvPr id="13" name="Rounded Rectangle 12"/>
          <p:cNvSpPr/>
          <p:nvPr/>
        </p:nvSpPr>
        <p:spPr>
          <a:xfrm>
            <a:off x="218293" y="3873348"/>
            <a:ext cx="1792547" cy="699730"/>
          </a:xfrm>
          <a:prstGeom prst="roundRect">
            <a:avLst/>
          </a:prstGeom>
          <a:solidFill>
            <a:schemeClr val="accent3">
              <a:lumMod val="20000"/>
              <a:lumOff val="8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rPr>
              <a:t>Ecosystem Health &amp; Productivity</a:t>
            </a:r>
          </a:p>
        </p:txBody>
      </p:sp>
      <p:sp>
        <p:nvSpPr>
          <p:cNvPr id="14" name="Rounded Rectangle 13"/>
          <p:cNvSpPr/>
          <p:nvPr/>
        </p:nvSpPr>
        <p:spPr>
          <a:xfrm>
            <a:off x="7245111" y="2969171"/>
            <a:ext cx="1792547" cy="746378"/>
          </a:xfrm>
          <a:prstGeom prst="roundRect">
            <a:avLst/>
          </a:prstGeom>
          <a:solidFill>
            <a:schemeClr val="accent3">
              <a:lumMod val="20000"/>
              <a:lumOff val="8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rPr>
              <a:t>Policy, Legislation and Regulation</a:t>
            </a:r>
          </a:p>
        </p:txBody>
      </p:sp>
      <p:sp>
        <p:nvSpPr>
          <p:cNvPr id="16" name="Rounded Rectangle 15"/>
          <p:cNvSpPr/>
          <p:nvPr/>
        </p:nvSpPr>
        <p:spPr>
          <a:xfrm>
            <a:off x="7181263" y="3872583"/>
            <a:ext cx="1792547" cy="793027"/>
          </a:xfrm>
          <a:prstGeom prst="roundRect">
            <a:avLst/>
          </a:prstGeom>
          <a:solidFill>
            <a:schemeClr val="accent3">
              <a:lumMod val="20000"/>
              <a:lumOff val="8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rPr>
              <a:t>Marine Spatial Planning</a:t>
            </a:r>
          </a:p>
        </p:txBody>
      </p:sp>
      <p:cxnSp>
        <p:nvCxnSpPr>
          <p:cNvPr id="20" name="Straight Arrow Connector 19"/>
          <p:cNvCxnSpPr/>
          <p:nvPr/>
        </p:nvCxnSpPr>
        <p:spPr>
          <a:xfrm>
            <a:off x="2536500" y="1597803"/>
            <a:ext cx="924212" cy="115985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p:cNvCxnSpPr>
            <a:stCxn id="16" idx="1"/>
          </p:cNvCxnSpPr>
          <p:nvPr/>
        </p:nvCxnSpPr>
        <p:spPr>
          <a:xfrm flipH="1" flipV="1">
            <a:off x="6511800" y="3812131"/>
            <a:ext cx="669463" cy="45696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a:stCxn id="14" idx="1"/>
          </p:cNvCxnSpPr>
          <p:nvPr/>
        </p:nvCxnSpPr>
        <p:spPr>
          <a:xfrm flipH="1" flipV="1">
            <a:off x="6901951" y="3312569"/>
            <a:ext cx="343159" cy="297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Rounded Rectangle 29"/>
          <p:cNvSpPr/>
          <p:nvPr/>
        </p:nvSpPr>
        <p:spPr>
          <a:xfrm>
            <a:off x="321365" y="1760851"/>
            <a:ext cx="1792547" cy="996808"/>
          </a:xfrm>
          <a:prstGeom prst="roundRect">
            <a:avLst/>
          </a:prstGeom>
          <a:solidFill>
            <a:schemeClr val="accent3">
              <a:lumMod val="20000"/>
              <a:lumOff val="8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37" b="1" dirty="0">
                <a:solidFill>
                  <a:schemeClr val="tx1"/>
                </a:solidFill>
              </a:rPr>
              <a:t>I</a:t>
            </a:r>
            <a:r>
              <a:rPr lang="en-ZA" sz="1600" b="1" dirty="0">
                <a:solidFill>
                  <a:schemeClr val="tx1"/>
                </a:solidFill>
              </a:rPr>
              <a:t>nternational Engagements and Partnerships </a:t>
            </a:r>
          </a:p>
        </p:txBody>
      </p:sp>
      <p:sp>
        <p:nvSpPr>
          <p:cNvPr id="31" name="Rounded Rectangle 30"/>
          <p:cNvSpPr/>
          <p:nvPr/>
        </p:nvSpPr>
        <p:spPr>
          <a:xfrm>
            <a:off x="3155718" y="405029"/>
            <a:ext cx="2311692" cy="1281810"/>
          </a:xfrm>
          <a:prstGeom prst="roundRect">
            <a:avLst/>
          </a:prstGeom>
          <a:solidFill>
            <a:schemeClr val="accent3">
              <a:lumMod val="20000"/>
              <a:lumOff val="8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rPr>
              <a:t>Ocean and Coastal Conservation and Management (Sustainable Development)</a:t>
            </a:r>
          </a:p>
        </p:txBody>
      </p:sp>
      <p:sp>
        <p:nvSpPr>
          <p:cNvPr id="33" name="Rounded Rectangle 32"/>
          <p:cNvSpPr/>
          <p:nvPr/>
        </p:nvSpPr>
        <p:spPr>
          <a:xfrm>
            <a:off x="757757" y="4773865"/>
            <a:ext cx="1902508" cy="758041"/>
          </a:xfrm>
          <a:prstGeom prst="roundRect">
            <a:avLst/>
          </a:prstGeom>
          <a:solidFill>
            <a:schemeClr val="accent3">
              <a:lumMod val="20000"/>
              <a:lumOff val="8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rPr>
              <a:t>Access Strategy and Sustainable use</a:t>
            </a:r>
          </a:p>
        </p:txBody>
      </p:sp>
      <p:sp>
        <p:nvSpPr>
          <p:cNvPr id="34" name="Rounded Rectangle 33"/>
          <p:cNvSpPr/>
          <p:nvPr/>
        </p:nvSpPr>
        <p:spPr>
          <a:xfrm>
            <a:off x="1839716" y="5651359"/>
            <a:ext cx="1792547" cy="793027"/>
          </a:xfrm>
          <a:prstGeom prst="roundRect">
            <a:avLst/>
          </a:prstGeom>
          <a:solidFill>
            <a:schemeClr val="accent3">
              <a:lumMod val="20000"/>
              <a:lumOff val="8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rPr>
              <a:t>Water Quality Monitoring</a:t>
            </a:r>
          </a:p>
        </p:txBody>
      </p:sp>
      <p:sp>
        <p:nvSpPr>
          <p:cNvPr id="35" name="Rounded Rectangle 34"/>
          <p:cNvSpPr/>
          <p:nvPr/>
        </p:nvSpPr>
        <p:spPr>
          <a:xfrm>
            <a:off x="72633" y="2879534"/>
            <a:ext cx="1792547" cy="793027"/>
          </a:xfrm>
          <a:prstGeom prst="roundRect">
            <a:avLst/>
          </a:prstGeom>
          <a:solidFill>
            <a:schemeClr val="accent3">
              <a:lumMod val="20000"/>
              <a:lumOff val="8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rPr>
              <a:t>Early Warning Systems</a:t>
            </a:r>
          </a:p>
        </p:txBody>
      </p:sp>
      <p:sp>
        <p:nvSpPr>
          <p:cNvPr id="37" name="Rounded Rectangle 36"/>
          <p:cNvSpPr/>
          <p:nvPr/>
        </p:nvSpPr>
        <p:spPr>
          <a:xfrm>
            <a:off x="7074033" y="1854164"/>
            <a:ext cx="1792547" cy="973484"/>
          </a:xfrm>
          <a:prstGeom prst="roundRect">
            <a:avLst/>
          </a:prstGeom>
          <a:solidFill>
            <a:schemeClr val="accent3">
              <a:lumMod val="20000"/>
              <a:lumOff val="8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rPr>
              <a:t>Ocean and Coastal Information System</a:t>
            </a:r>
          </a:p>
        </p:txBody>
      </p:sp>
      <p:sp>
        <p:nvSpPr>
          <p:cNvPr id="38" name="Rounded Rectangle 37"/>
          <p:cNvSpPr/>
          <p:nvPr/>
        </p:nvSpPr>
        <p:spPr>
          <a:xfrm>
            <a:off x="5885991" y="557404"/>
            <a:ext cx="2167310" cy="1078521"/>
          </a:xfrm>
          <a:prstGeom prst="roundRect">
            <a:avLst/>
          </a:prstGeom>
          <a:solidFill>
            <a:schemeClr val="accent3">
              <a:lumMod val="20000"/>
              <a:lumOff val="8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rPr>
              <a:t>Marine Protected Areas and Species Management</a:t>
            </a:r>
          </a:p>
        </p:txBody>
      </p:sp>
      <p:sp>
        <p:nvSpPr>
          <p:cNvPr id="39" name="Rounded Rectangle 38"/>
          <p:cNvSpPr/>
          <p:nvPr/>
        </p:nvSpPr>
        <p:spPr>
          <a:xfrm>
            <a:off x="3847803" y="5671416"/>
            <a:ext cx="2117274" cy="793027"/>
          </a:xfrm>
          <a:prstGeom prst="roundRect">
            <a:avLst/>
          </a:prstGeom>
          <a:solidFill>
            <a:schemeClr val="accent3">
              <a:lumMod val="20000"/>
              <a:lumOff val="8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37" b="1" dirty="0">
                <a:solidFill>
                  <a:schemeClr val="tx1"/>
                </a:solidFill>
              </a:rPr>
              <a:t>Coordinated Compliance and Enforcement</a:t>
            </a:r>
          </a:p>
        </p:txBody>
      </p:sp>
      <p:cxnSp>
        <p:nvCxnSpPr>
          <p:cNvPr id="55" name="Straight Arrow Connector 54"/>
          <p:cNvCxnSpPr/>
          <p:nvPr/>
        </p:nvCxnSpPr>
        <p:spPr>
          <a:xfrm flipV="1">
            <a:off x="3218967" y="4058762"/>
            <a:ext cx="628835" cy="15615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6" name="Straight Arrow Connector 55"/>
          <p:cNvCxnSpPr>
            <a:stCxn id="39" idx="0"/>
          </p:cNvCxnSpPr>
          <p:nvPr/>
        </p:nvCxnSpPr>
        <p:spPr>
          <a:xfrm flipV="1">
            <a:off x="4906440" y="4070030"/>
            <a:ext cx="12816" cy="160138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7" name="Straight Arrow Connector 56"/>
          <p:cNvCxnSpPr>
            <a:stCxn id="31" idx="2"/>
          </p:cNvCxnSpPr>
          <p:nvPr/>
        </p:nvCxnSpPr>
        <p:spPr>
          <a:xfrm>
            <a:off x="4311564" y="1686839"/>
            <a:ext cx="210372" cy="101459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8" name="Straight Arrow Connector 57"/>
          <p:cNvCxnSpPr/>
          <p:nvPr/>
        </p:nvCxnSpPr>
        <p:spPr>
          <a:xfrm flipH="1">
            <a:off x="6511800" y="2368877"/>
            <a:ext cx="561732" cy="58997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0" name="Straight Arrow Connector 59"/>
          <p:cNvCxnSpPr/>
          <p:nvPr/>
        </p:nvCxnSpPr>
        <p:spPr>
          <a:xfrm flipH="1">
            <a:off x="5730491" y="1672869"/>
            <a:ext cx="934772" cy="103789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6" name="Straight Arrow Connector 65"/>
          <p:cNvCxnSpPr/>
          <p:nvPr/>
        </p:nvCxnSpPr>
        <p:spPr>
          <a:xfrm>
            <a:off x="2144024" y="2322383"/>
            <a:ext cx="830442" cy="5476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8" name="Straight Arrow Connector 67"/>
          <p:cNvCxnSpPr/>
          <p:nvPr/>
        </p:nvCxnSpPr>
        <p:spPr>
          <a:xfrm>
            <a:off x="1898586" y="3356447"/>
            <a:ext cx="55839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0" name="Straight Arrow Connector 69"/>
          <p:cNvCxnSpPr/>
          <p:nvPr/>
        </p:nvCxnSpPr>
        <p:spPr>
          <a:xfrm flipV="1">
            <a:off x="2029281" y="3812130"/>
            <a:ext cx="706709" cy="5081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2" name="Straight Arrow Connector 71"/>
          <p:cNvCxnSpPr/>
          <p:nvPr/>
        </p:nvCxnSpPr>
        <p:spPr>
          <a:xfrm flipV="1">
            <a:off x="2617606" y="4018889"/>
            <a:ext cx="671494" cy="121761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4" name="Rounded Rectangle 73"/>
          <p:cNvSpPr/>
          <p:nvPr/>
        </p:nvSpPr>
        <p:spPr>
          <a:xfrm>
            <a:off x="6108146" y="5661393"/>
            <a:ext cx="2117274" cy="793027"/>
          </a:xfrm>
          <a:prstGeom prst="roundRect">
            <a:avLst/>
          </a:prstGeom>
          <a:solidFill>
            <a:schemeClr val="accent3">
              <a:lumMod val="20000"/>
              <a:lumOff val="8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rPr>
              <a:t>Coastal Infrastructure Development</a:t>
            </a:r>
          </a:p>
        </p:txBody>
      </p:sp>
      <p:sp>
        <p:nvSpPr>
          <p:cNvPr id="76" name="Rounded Rectangle 75"/>
          <p:cNvSpPr/>
          <p:nvPr/>
        </p:nvSpPr>
        <p:spPr>
          <a:xfrm>
            <a:off x="6518043" y="4766988"/>
            <a:ext cx="2117274" cy="793027"/>
          </a:xfrm>
          <a:prstGeom prst="roundRect">
            <a:avLst/>
          </a:prstGeom>
          <a:solidFill>
            <a:schemeClr val="accent3">
              <a:lumMod val="20000"/>
              <a:lumOff val="8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rPr>
              <a:t>Antarctica Strategy and Support</a:t>
            </a:r>
          </a:p>
        </p:txBody>
      </p:sp>
      <p:cxnSp>
        <p:nvCxnSpPr>
          <p:cNvPr id="78" name="Straight Arrow Connector 77"/>
          <p:cNvCxnSpPr/>
          <p:nvPr/>
        </p:nvCxnSpPr>
        <p:spPr>
          <a:xfrm flipH="1" flipV="1">
            <a:off x="6108146" y="3988664"/>
            <a:ext cx="796545" cy="75786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0" name="Straight Arrow Connector 79"/>
          <p:cNvCxnSpPr/>
          <p:nvPr/>
        </p:nvCxnSpPr>
        <p:spPr>
          <a:xfrm flipH="1" flipV="1">
            <a:off x="5579621" y="4097393"/>
            <a:ext cx="796545" cy="15539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64483984"/>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69015" y="642029"/>
            <a:ext cx="2946739" cy="601253"/>
          </a:xfrm>
          <a:prstGeom prst="roundRect">
            <a:avLst/>
          </a:prstGeom>
          <a:gradFill flip="none" rotWithShape="1">
            <a:gsLst>
              <a:gs pos="3800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37">
              <a:solidFill>
                <a:prstClr val="white"/>
              </a:solidFill>
            </a:endParaRPr>
          </a:p>
        </p:txBody>
      </p:sp>
      <p:sp>
        <p:nvSpPr>
          <p:cNvPr id="5" name="Rounded Rectangle 4"/>
          <p:cNvSpPr/>
          <p:nvPr/>
        </p:nvSpPr>
        <p:spPr>
          <a:xfrm>
            <a:off x="5723753" y="1314273"/>
            <a:ext cx="3104246" cy="621535"/>
          </a:xfrm>
          <a:prstGeom prst="roundRect">
            <a:avLst/>
          </a:prstGeom>
          <a:gradFill flip="none" rotWithShape="1">
            <a:gsLst>
              <a:gs pos="3800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37" b="1">
              <a:solidFill>
                <a:prstClr val="white"/>
              </a:solidFill>
            </a:endParaRPr>
          </a:p>
        </p:txBody>
      </p:sp>
      <p:sp>
        <p:nvSpPr>
          <p:cNvPr id="6" name="Rounded Rectangle 5"/>
          <p:cNvSpPr/>
          <p:nvPr/>
        </p:nvSpPr>
        <p:spPr>
          <a:xfrm>
            <a:off x="5407149" y="1962087"/>
            <a:ext cx="2908605" cy="756133"/>
          </a:xfrm>
          <a:prstGeom prst="roundRect">
            <a:avLst/>
          </a:prstGeom>
          <a:gradFill flip="none" rotWithShape="1">
            <a:gsLst>
              <a:gs pos="7143">
                <a:srgbClr val="FFFF00"/>
              </a:gs>
              <a:gs pos="17532">
                <a:srgbClr val="FFFF00"/>
              </a:gs>
              <a:gs pos="3800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37" b="1">
              <a:solidFill>
                <a:prstClr val="white"/>
              </a:solidFill>
            </a:endParaRPr>
          </a:p>
        </p:txBody>
      </p:sp>
      <p:sp>
        <p:nvSpPr>
          <p:cNvPr id="7" name="Rounded Rectangle 6"/>
          <p:cNvSpPr/>
          <p:nvPr/>
        </p:nvSpPr>
        <p:spPr>
          <a:xfrm>
            <a:off x="5779156" y="2759236"/>
            <a:ext cx="3078547" cy="942172"/>
          </a:xfrm>
          <a:prstGeom prst="roundRect">
            <a:avLst/>
          </a:prstGeom>
          <a:gradFill flip="none" rotWithShape="1">
            <a:gsLst>
              <a:gs pos="3800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37" b="1">
              <a:solidFill>
                <a:prstClr val="white"/>
              </a:solidFill>
            </a:endParaRPr>
          </a:p>
        </p:txBody>
      </p:sp>
      <p:sp>
        <p:nvSpPr>
          <p:cNvPr id="21" name="Rounded Rectangle 20"/>
          <p:cNvSpPr/>
          <p:nvPr/>
        </p:nvSpPr>
        <p:spPr>
          <a:xfrm>
            <a:off x="5407149" y="3745039"/>
            <a:ext cx="2799296" cy="814146"/>
          </a:xfrm>
          <a:prstGeom prst="roundRect">
            <a:avLst/>
          </a:prstGeom>
          <a:gradFill flip="none" rotWithShape="1">
            <a:gsLst>
              <a:gs pos="3800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37" b="1">
              <a:solidFill>
                <a:prstClr val="white"/>
              </a:solidFill>
            </a:endParaRPr>
          </a:p>
        </p:txBody>
      </p:sp>
      <p:sp>
        <p:nvSpPr>
          <p:cNvPr id="34" name="Freeform 33"/>
          <p:cNvSpPr/>
          <p:nvPr/>
        </p:nvSpPr>
        <p:spPr>
          <a:xfrm>
            <a:off x="3404313" y="925209"/>
            <a:ext cx="1465964" cy="4251055"/>
          </a:xfrm>
          <a:custGeom>
            <a:avLst/>
            <a:gdLst>
              <a:gd name="connsiteX0" fmla="*/ 771799 w 1954735"/>
              <a:gd name="connsiteY0" fmla="*/ 5558325 h 5974102"/>
              <a:gd name="connsiteX1" fmla="*/ 773172 w 1954735"/>
              <a:gd name="connsiteY1" fmla="*/ 5578120 h 5974102"/>
              <a:gd name="connsiteX2" fmla="*/ 785586 w 1954735"/>
              <a:gd name="connsiteY2" fmla="*/ 5636248 h 5974102"/>
              <a:gd name="connsiteX3" fmla="*/ 805940 w 1954735"/>
              <a:gd name="connsiteY3" fmla="*/ 5680127 h 5974102"/>
              <a:gd name="connsiteX4" fmla="*/ 694532 w 1954735"/>
              <a:gd name="connsiteY4" fmla="*/ 5759136 h 5974102"/>
              <a:gd name="connsiteX5" fmla="*/ 127087 w 1954735"/>
              <a:gd name="connsiteY5" fmla="*/ 5964993 h 5974102"/>
              <a:gd name="connsiteX6" fmla="*/ 0 w 1954735"/>
              <a:gd name="connsiteY6" fmla="*/ 5974102 h 5974102"/>
              <a:gd name="connsiteX7" fmla="*/ 0 w 1954735"/>
              <a:gd name="connsiteY7" fmla="*/ 5853166 h 5974102"/>
              <a:gd name="connsiteX8" fmla="*/ 115138 w 1954735"/>
              <a:gd name="connsiteY8" fmla="*/ 5844747 h 5974102"/>
              <a:gd name="connsiteX9" fmla="*/ 648944 w 1954735"/>
              <a:gd name="connsiteY9" fmla="*/ 5647203 h 5974102"/>
              <a:gd name="connsiteX10" fmla="*/ 1594992 w 1954735"/>
              <a:gd name="connsiteY10" fmla="*/ 4394488 h 5974102"/>
              <a:gd name="connsiteX11" fmla="*/ 1605536 w 1954735"/>
              <a:gd name="connsiteY11" fmla="*/ 4401975 h 5974102"/>
              <a:gd name="connsiteX12" fmla="*/ 1705912 w 1954735"/>
              <a:gd name="connsiteY12" fmla="*/ 4428486 h 5974102"/>
              <a:gd name="connsiteX13" fmla="*/ 1710226 w 1954735"/>
              <a:gd name="connsiteY13" fmla="*/ 4427917 h 5974102"/>
              <a:gd name="connsiteX14" fmla="*/ 1649272 w 1954735"/>
              <a:gd name="connsiteY14" fmla="*/ 4584668 h 5974102"/>
              <a:gd name="connsiteX15" fmla="*/ 1329587 w 1954735"/>
              <a:gd name="connsiteY15" fmla="*/ 5156217 h 5974102"/>
              <a:gd name="connsiteX16" fmla="*/ 1162761 w 1954735"/>
              <a:gd name="connsiteY16" fmla="*/ 5361888 h 5974102"/>
              <a:gd name="connsiteX17" fmla="*/ 1132542 w 1954735"/>
              <a:gd name="connsiteY17" fmla="*/ 5296741 h 5974102"/>
              <a:gd name="connsiteX18" fmla="*/ 1094564 w 1954735"/>
              <a:gd name="connsiteY18" fmla="*/ 5259522 h 5974102"/>
              <a:gd name="connsiteX19" fmla="*/ 1246353 w 1954735"/>
              <a:gd name="connsiteY19" fmla="*/ 5068628 h 5974102"/>
              <a:gd name="connsiteX20" fmla="*/ 1547088 w 1954735"/>
              <a:gd name="connsiteY20" fmla="*/ 4520156 h 5974102"/>
              <a:gd name="connsiteX21" fmla="*/ 1834103 w 1954735"/>
              <a:gd name="connsiteY21" fmla="*/ 3249567 h 5974102"/>
              <a:gd name="connsiteX22" fmla="*/ 1847770 w 1954735"/>
              <a:gd name="connsiteY22" fmla="*/ 3255184 h 5974102"/>
              <a:gd name="connsiteX23" fmla="*/ 1895087 w 1954735"/>
              <a:gd name="connsiteY23" fmla="*/ 3261500 h 5974102"/>
              <a:gd name="connsiteX24" fmla="*/ 1942404 w 1954735"/>
              <a:gd name="connsiteY24" fmla="*/ 3255184 h 5974102"/>
              <a:gd name="connsiteX25" fmla="*/ 1954735 w 1954735"/>
              <a:gd name="connsiteY25" fmla="*/ 3250116 h 5974102"/>
              <a:gd name="connsiteX26" fmla="*/ 1953263 w 1954735"/>
              <a:gd name="connsiteY26" fmla="*/ 3292923 h 5974102"/>
              <a:gd name="connsiteX27" fmla="*/ 1879450 w 1954735"/>
              <a:gd name="connsiteY27" fmla="*/ 3841601 h 5974102"/>
              <a:gd name="connsiteX28" fmla="*/ 1879174 w 1954735"/>
              <a:gd name="connsiteY28" fmla="*/ 3842767 h 5974102"/>
              <a:gd name="connsiteX29" fmla="*/ 1850092 w 1954735"/>
              <a:gd name="connsiteY29" fmla="*/ 3811377 h 5974102"/>
              <a:gd name="connsiteX30" fmla="*/ 1806289 w 1954735"/>
              <a:gd name="connsiteY30" fmla="*/ 3780272 h 5974102"/>
              <a:gd name="connsiteX31" fmla="*/ 1770450 w 1954735"/>
              <a:gd name="connsiteY31" fmla="*/ 3765718 h 5974102"/>
              <a:gd name="connsiteX32" fmla="*/ 1806361 w 1954735"/>
              <a:gd name="connsiteY32" fmla="*/ 3548153 h 5974102"/>
              <a:gd name="connsiteX33" fmla="*/ 1833058 w 1954735"/>
              <a:gd name="connsiteY33" fmla="*/ 3280569 h 5974102"/>
              <a:gd name="connsiteX34" fmla="*/ 1859232 w 1954735"/>
              <a:gd name="connsiteY34" fmla="*/ 2045270 h 5974102"/>
              <a:gd name="connsiteX35" fmla="*/ 1872150 w 1954735"/>
              <a:gd name="connsiteY35" fmla="*/ 2097087 h 5974102"/>
              <a:gd name="connsiteX36" fmla="*/ 1940301 w 1954735"/>
              <a:gd name="connsiteY36" fmla="*/ 2531234 h 5974102"/>
              <a:gd name="connsiteX37" fmla="*/ 1949460 w 1954735"/>
              <a:gd name="connsiteY37" fmla="*/ 2648969 h 5974102"/>
              <a:gd name="connsiteX38" fmla="*/ 1942404 w 1954735"/>
              <a:gd name="connsiteY38" fmla="*/ 2646068 h 5974102"/>
              <a:gd name="connsiteX39" fmla="*/ 1895087 w 1954735"/>
              <a:gd name="connsiteY39" fmla="*/ 2639752 h 5974102"/>
              <a:gd name="connsiteX40" fmla="*/ 1847770 w 1954735"/>
              <a:gd name="connsiteY40" fmla="*/ 2646068 h 5974102"/>
              <a:gd name="connsiteX41" fmla="*/ 1828813 w 1954735"/>
              <a:gd name="connsiteY41" fmla="*/ 2653860 h 5974102"/>
              <a:gd name="connsiteX42" fmla="*/ 1820864 w 1954735"/>
              <a:gd name="connsiteY42" fmla="*/ 2549635 h 5974102"/>
              <a:gd name="connsiteX43" fmla="*/ 1756753 w 1954735"/>
              <a:gd name="connsiteY43" fmla="*/ 2133018 h 5974102"/>
              <a:gd name="connsiteX44" fmla="*/ 1737722 w 1954735"/>
              <a:gd name="connsiteY44" fmla="*/ 2055147 h 5974102"/>
              <a:gd name="connsiteX45" fmla="*/ 1778806 w 1954735"/>
              <a:gd name="connsiteY45" fmla="*/ 2059452 h 5974102"/>
              <a:gd name="connsiteX46" fmla="*/ 1832822 w 1954735"/>
              <a:gd name="connsiteY46" fmla="*/ 2053792 h 5974102"/>
              <a:gd name="connsiteX47" fmla="*/ 1227477 w 1954735"/>
              <a:gd name="connsiteY47" fmla="*/ 685063 h 5974102"/>
              <a:gd name="connsiteX48" fmla="*/ 1366790 w 1954735"/>
              <a:gd name="connsiteY48" fmla="*/ 870955 h 5974102"/>
              <a:gd name="connsiteX49" fmla="*/ 1615681 w 1954735"/>
              <a:gd name="connsiteY49" fmla="*/ 1313835 h 5974102"/>
              <a:gd name="connsiteX50" fmla="*/ 1699379 w 1954735"/>
              <a:gd name="connsiteY50" fmla="*/ 1516103 h 5974102"/>
              <a:gd name="connsiteX51" fmla="*/ 1674480 w 1954735"/>
              <a:gd name="connsiteY51" fmla="*/ 1524137 h 5974102"/>
              <a:gd name="connsiteX52" fmla="*/ 1595769 w 1954735"/>
              <a:gd name="connsiteY52" fmla="*/ 1579301 h 5974102"/>
              <a:gd name="connsiteX53" fmla="*/ 1515488 w 1954735"/>
              <a:gd name="connsiteY53" fmla="*/ 1381391 h 5974102"/>
              <a:gd name="connsiteX54" fmla="*/ 1281351 w 1954735"/>
              <a:gd name="connsiteY54" fmla="*/ 956394 h 5974102"/>
              <a:gd name="connsiteX55" fmla="*/ 1155580 w 1954735"/>
              <a:gd name="connsiteY55" fmla="*/ 785201 h 5974102"/>
              <a:gd name="connsiteX56" fmla="*/ 1185635 w 1954735"/>
              <a:gd name="connsiteY56" fmla="*/ 759371 h 5974102"/>
              <a:gd name="connsiteX57" fmla="*/ 1215448 w 1954735"/>
              <a:gd name="connsiteY57" fmla="*/ 713312 h 5974102"/>
              <a:gd name="connsiteX58" fmla="*/ 0 w 1954735"/>
              <a:gd name="connsiteY58" fmla="*/ 0 h 5974102"/>
              <a:gd name="connsiteX59" fmla="*/ 133916 w 1954735"/>
              <a:gd name="connsiteY59" fmla="*/ 9927 h 5974102"/>
              <a:gd name="connsiteX60" fmla="*/ 718902 w 1954735"/>
              <a:gd name="connsiteY60" fmla="*/ 229642 h 5974102"/>
              <a:gd name="connsiteX61" fmla="*/ 842719 w 1954735"/>
              <a:gd name="connsiteY61" fmla="*/ 317211 h 5974102"/>
              <a:gd name="connsiteX62" fmla="*/ 840353 w 1954735"/>
              <a:gd name="connsiteY62" fmla="*/ 319244 h 5974102"/>
              <a:gd name="connsiteX63" fmla="*/ 788030 w 1954735"/>
              <a:gd name="connsiteY63" fmla="*/ 418168 h 5974102"/>
              <a:gd name="connsiteX64" fmla="*/ 786660 w 1954735"/>
              <a:gd name="connsiteY64" fmla="*/ 423792 h 5974102"/>
              <a:gd name="connsiteX65" fmla="*/ 671870 w 1954735"/>
              <a:gd name="connsiteY65" fmla="*/ 340975 h 5974102"/>
              <a:gd name="connsiteX66" fmla="*/ 121562 w 1954735"/>
              <a:gd name="connsiteY66" fmla="*/ 130133 h 5974102"/>
              <a:gd name="connsiteX67" fmla="*/ 0 w 1954735"/>
              <a:gd name="connsiteY67" fmla="*/ 120940 h 597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954735" h="5974102">
                <a:moveTo>
                  <a:pt x="771799" y="5558325"/>
                </a:moveTo>
                <a:lnTo>
                  <a:pt x="773172" y="5578120"/>
                </a:lnTo>
                <a:cubicBezTo>
                  <a:pt x="776010" y="5598278"/>
                  <a:pt x="780195" y="5617724"/>
                  <a:pt x="785586" y="5636248"/>
                </a:cubicBezTo>
                <a:lnTo>
                  <a:pt x="805940" y="5680127"/>
                </a:lnTo>
                <a:lnTo>
                  <a:pt x="694532" y="5759136"/>
                </a:lnTo>
                <a:cubicBezTo>
                  <a:pt x="516554" y="5865664"/>
                  <a:pt x="326017" y="5936322"/>
                  <a:pt x="127087" y="5964993"/>
                </a:cubicBezTo>
                <a:lnTo>
                  <a:pt x="0" y="5974102"/>
                </a:lnTo>
                <a:lnTo>
                  <a:pt x="0" y="5853166"/>
                </a:lnTo>
                <a:lnTo>
                  <a:pt x="115138" y="5844747"/>
                </a:lnTo>
                <a:cubicBezTo>
                  <a:pt x="302275" y="5817234"/>
                  <a:pt x="481517" y="5749429"/>
                  <a:pt x="648944" y="5647203"/>
                </a:cubicBezTo>
                <a:close/>
                <a:moveTo>
                  <a:pt x="1594992" y="4394488"/>
                </a:moveTo>
                <a:lnTo>
                  <a:pt x="1605536" y="4401975"/>
                </a:lnTo>
                <a:cubicBezTo>
                  <a:pt x="1636388" y="4419046"/>
                  <a:pt x="1670307" y="4428486"/>
                  <a:pt x="1705912" y="4428486"/>
                </a:cubicBezTo>
                <a:lnTo>
                  <a:pt x="1710226" y="4427917"/>
                </a:lnTo>
                <a:lnTo>
                  <a:pt x="1649272" y="4584668"/>
                </a:lnTo>
                <a:cubicBezTo>
                  <a:pt x="1558974" y="4794218"/>
                  <a:pt x="1451437" y="4986167"/>
                  <a:pt x="1329587" y="5156217"/>
                </a:cubicBezTo>
                <a:lnTo>
                  <a:pt x="1162761" y="5361888"/>
                </a:lnTo>
                <a:lnTo>
                  <a:pt x="1132542" y="5296741"/>
                </a:lnTo>
                <a:lnTo>
                  <a:pt x="1094564" y="5259522"/>
                </a:lnTo>
                <a:lnTo>
                  <a:pt x="1246353" y="5068628"/>
                </a:lnTo>
                <a:cubicBezTo>
                  <a:pt x="1360980" y="4905444"/>
                  <a:pt x="1462142" y="4721246"/>
                  <a:pt x="1547088" y="4520156"/>
                </a:cubicBezTo>
                <a:close/>
                <a:moveTo>
                  <a:pt x="1834103" y="3249567"/>
                </a:moveTo>
                <a:lnTo>
                  <a:pt x="1847770" y="3255184"/>
                </a:lnTo>
                <a:cubicBezTo>
                  <a:pt x="1863054" y="3259325"/>
                  <a:pt x="1878879" y="3261500"/>
                  <a:pt x="1895087" y="3261500"/>
                </a:cubicBezTo>
                <a:cubicBezTo>
                  <a:pt x="1911296" y="3261500"/>
                  <a:pt x="1927120" y="3259325"/>
                  <a:pt x="1942404" y="3255184"/>
                </a:cubicBezTo>
                <a:lnTo>
                  <a:pt x="1954735" y="3250116"/>
                </a:lnTo>
                <a:lnTo>
                  <a:pt x="1953263" y="3292923"/>
                </a:lnTo>
                <a:cubicBezTo>
                  <a:pt x="1940215" y="3481545"/>
                  <a:pt x="1915236" y="3664989"/>
                  <a:pt x="1879450" y="3841601"/>
                </a:cubicBezTo>
                <a:lnTo>
                  <a:pt x="1879174" y="3842767"/>
                </a:lnTo>
                <a:lnTo>
                  <a:pt x="1850092" y="3811377"/>
                </a:lnTo>
                <a:cubicBezTo>
                  <a:pt x="1836373" y="3799251"/>
                  <a:pt x="1821715" y="3788808"/>
                  <a:pt x="1806289" y="3780272"/>
                </a:cubicBezTo>
                <a:lnTo>
                  <a:pt x="1770450" y="3765718"/>
                </a:lnTo>
                <a:lnTo>
                  <a:pt x="1806361" y="3548153"/>
                </a:lnTo>
                <a:cubicBezTo>
                  <a:pt x="1817978" y="3460333"/>
                  <a:pt x="1826921" y="3371072"/>
                  <a:pt x="1833058" y="3280569"/>
                </a:cubicBezTo>
                <a:close/>
                <a:moveTo>
                  <a:pt x="1859232" y="2045270"/>
                </a:moveTo>
                <a:lnTo>
                  <a:pt x="1872150" y="2097087"/>
                </a:lnTo>
                <a:cubicBezTo>
                  <a:pt x="1901927" y="2237642"/>
                  <a:pt x="1924836" y="2382640"/>
                  <a:pt x="1940301" y="2531234"/>
                </a:cubicBezTo>
                <a:lnTo>
                  <a:pt x="1949460" y="2648969"/>
                </a:lnTo>
                <a:lnTo>
                  <a:pt x="1942404" y="2646068"/>
                </a:lnTo>
                <a:cubicBezTo>
                  <a:pt x="1927120" y="2641927"/>
                  <a:pt x="1911296" y="2639752"/>
                  <a:pt x="1895087" y="2639752"/>
                </a:cubicBezTo>
                <a:cubicBezTo>
                  <a:pt x="1878879" y="2639752"/>
                  <a:pt x="1863054" y="2641927"/>
                  <a:pt x="1847770" y="2646068"/>
                </a:cubicBezTo>
                <a:lnTo>
                  <a:pt x="1828813" y="2653860"/>
                </a:lnTo>
                <a:lnTo>
                  <a:pt x="1820864" y="2549635"/>
                </a:lnTo>
                <a:cubicBezTo>
                  <a:pt x="1806316" y="2407041"/>
                  <a:pt x="1784765" y="2267898"/>
                  <a:pt x="1756753" y="2133018"/>
                </a:cubicBezTo>
                <a:lnTo>
                  <a:pt x="1737722" y="2055147"/>
                </a:lnTo>
                <a:lnTo>
                  <a:pt x="1778806" y="2059452"/>
                </a:lnTo>
                <a:cubicBezTo>
                  <a:pt x="1797309" y="2059452"/>
                  <a:pt x="1815374" y="2057503"/>
                  <a:pt x="1832822" y="2053792"/>
                </a:cubicBezTo>
                <a:close/>
                <a:moveTo>
                  <a:pt x="1227477" y="685063"/>
                </a:moveTo>
                <a:lnTo>
                  <a:pt x="1366790" y="870955"/>
                </a:lnTo>
                <a:cubicBezTo>
                  <a:pt x="1459004" y="1006338"/>
                  <a:pt x="1542423" y="1154633"/>
                  <a:pt x="1615681" y="1313835"/>
                </a:cubicBezTo>
                <a:lnTo>
                  <a:pt x="1699379" y="1516103"/>
                </a:lnTo>
                <a:lnTo>
                  <a:pt x="1674480" y="1524137"/>
                </a:lnTo>
                <a:lnTo>
                  <a:pt x="1595769" y="1579301"/>
                </a:lnTo>
                <a:lnTo>
                  <a:pt x="1515488" y="1381391"/>
                </a:lnTo>
                <a:cubicBezTo>
                  <a:pt x="1446572" y="1228618"/>
                  <a:pt x="1368098" y="1086311"/>
                  <a:pt x="1281351" y="956394"/>
                </a:cubicBezTo>
                <a:lnTo>
                  <a:pt x="1155580" y="785201"/>
                </a:lnTo>
                <a:lnTo>
                  <a:pt x="1185635" y="759371"/>
                </a:lnTo>
                <a:cubicBezTo>
                  <a:pt x="1196681" y="745291"/>
                  <a:pt x="1206673" y="729869"/>
                  <a:pt x="1215448" y="713312"/>
                </a:cubicBezTo>
                <a:close/>
                <a:moveTo>
                  <a:pt x="0" y="0"/>
                </a:moveTo>
                <a:lnTo>
                  <a:pt x="133916" y="9927"/>
                </a:lnTo>
                <a:cubicBezTo>
                  <a:pt x="339478" y="40576"/>
                  <a:pt x="536010" y="116071"/>
                  <a:pt x="718902" y="229642"/>
                </a:cubicBezTo>
                <a:lnTo>
                  <a:pt x="842719" y="317211"/>
                </a:lnTo>
                <a:lnTo>
                  <a:pt x="840353" y="319244"/>
                </a:lnTo>
                <a:cubicBezTo>
                  <a:pt x="818262" y="347404"/>
                  <a:pt x="800385" y="380935"/>
                  <a:pt x="788030" y="418168"/>
                </a:cubicBezTo>
                <a:lnTo>
                  <a:pt x="786660" y="423792"/>
                </a:lnTo>
                <a:lnTo>
                  <a:pt x="671870" y="340975"/>
                </a:lnTo>
                <a:cubicBezTo>
                  <a:pt x="499820" y="231990"/>
                  <a:pt x="314938" y="159544"/>
                  <a:pt x="121562" y="130133"/>
                </a:cubicBezTo>
                <a:lnTo>
                  <a:pt x="0" y="120940"/>
                </a:lnTo>
                <a:close/>
              </a:path>
            </a:pathLst>
          </a:custGeom>
          <a:gradFill>
            <a:gsLst>
              <a:gs pos="36000">
                <a:srgbClr val="5439B7"/>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prstClr val="black"/>
              </a:solidFill>
            </a:endParaRPr>
          </a:p>
        </p:txBody>
      </p:sp>
      <p:sp>
        <p:nvSpPr>
          <p:cNvPr id="35" name="Oval 34"/>
          <p:cNvSpPr/>
          <p:nvPr/>
        </p:nvSpPr>
        <p:spPr>
          <a:xfrm>
            <a:off x="4709100" y="2884225"/>
            <a:ext cx="252402" cy="297817"/>
          </a:xfrm>
          <a:prstGeom prst="ellipse">
            <a:avLst/>
          </a:prstGeom>
          <a:gradFill>
            <a:gsLst>
              <a:gs pos="38000">
                <a:srgbClr val="FFFF00"/>
              </a:gs>
              <a:gs pos="62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prstClr val="white"/>
              </a:solidFill>
            </a:endParaRPr>
          </a:p>
        </p:txBody>
      </p:sp>
      <p:sp>
        <p:nvSpPr>
          <p:cNvPr id="36" name="Oval 35"/>
          <p:cNvSpPr/>
          <p:nvPr/>
        </p:nvSpPr>
        <p:spPr>
          <a:xfrm>
            <a:off x="4579033" y="2064809"/>
            <a:ext cx="265907" cy="277328"/>
          </a:xfrm>
          <a:prstGeom prst="ellipse">
            <a:avLst/>
          </a:prstGeom>
          <a:gradFill flip="none" rotWithShape="1">
            <a:gsLst>
              <a:gs pos="3800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prstClr val="white"/>
              </a:solidFill>
            </a:endParaRPr>
          </a:p>
        </p:txBody>
      </p:sp>
      <p:sp>
        <p:nvSpPr>
          <p:cNvPr id="37" name="Oval 36"/>
          <p:cNvSpPr/>
          <p:nvPr/>
        </p:nvSpPr>
        <p:spPr>
          <a:xfrm>
            <a:off x="4579033" y="3708101"/>
            <a:ext cx="265907" cy="269801"/>
          </a:xfrm>
          <a:prstGeom prst="ellipse">
            <a:avLst/>
          </a:prstGeom>
          <a:gradFill flip="none" rotWithShape="1">
            <a:gsLst>
              <a:gs pos="3800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prstClr val="white"/>
              </a:solidFill>
            </a:endParaRPr>
          </a:p>
        </p:txBody>
      </p:sp>
      <p:sp>
        <p:nvSpPr>
          <p:cNvPr id="38" name="Oval 37"/>
          <p:cNvSpPr/>
          <p:nvPr/>
        </p:nvSpPr>
        <p:spPr>
          <a:xfrm>
            <a:off x="4025334" y="1215693"/>
            <a:ext cx="223922" cy="233398"/>
          </a:xfrm>
          <a:prstGeom prst="ellipse">
            <a:avLst/>
          </a:prstGeom>
          <a:gradFill flip="none" rotWithShape="1">
            <a:gsLst>
              <a:gs pos="3800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prstClr val="white"/>
              </a:solidFill>
            </a:endParaRPr>
          </a:p>
        </p:txBody>
      </p:sp>
      <p:sp>
        <p:nvSpPr>
          <p:cNvPr id="39" name="Oval 38"/>
          <p:cNvSpPr/>
          <p:nvPr/>
        </p:nvSpPr>
        <p:spPr>
          <a:xfrm>
            <a:off x="4025334" y="4706811"/>
            <a:ext cx="223922" cy="233398"/>
          </a:xfrm>
          <a:prstGeom prst="ellipse">
            <a:avLst/>
          </a:prstGeom>
          <a:gradFill flip="none" rotWithShape="1">
            <a:gsLst>
              <a:gs pos="38000">
                <a:srgbClr val="00B0F0"/>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solidFill>
                <a:prstClr val="white"/>
              </a:solidFill>
            </a:endParaRPr>
          </a:p>
        </p:txBody>
      </p:sp>
      <p:sp>
        <p:nvSpPr>
          <p:cNvPr id="41" name="Flowchart: Connector 40"/>
          <p:cNvSpPr/>
          <p:nvPr/>
        </p:nvSpPr>
        <p:spPr>
          <a:xfrm>
            <a:off x="5362883" y="642030"/>
            <a:ext cx="2952871" cy="576474"/>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A" sz="1600" b="1" dirty="0">
                <a:solidFill>
                  <a:prstClr val="black"/>
                </a:solidFill>
              </a:rPr>
              <a:t>Marine Transport &amp; Manufacturing</a:t>
            </a:r>
          </a:p>
        </p:txBody>
      </p:sp>
      <p:sp>
        <p:nvSpPr>
          <p:cNvPr id="42" name="Flowchart: Connector 41"/>
          <p:cNvSpPr/>
          <p:nvPr/>
        </p:nvSpPr>
        <p:spPr>
          <a:xfrm>
            <a:off x="5871660" y="1355937"/>
            <a:ext cx="2808434" cy="490706"/>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A" sz="1600" b="1" dirty="0">
                <a:solidFill>
                  <a:prstClr val="black"/>
                </a:solidFill>
              </a:rPr>
              <a:t>Offshore Oil &amp; Gas</a:t>
            </a:r>
          </a:p>
        </p:txBody>
      </p:sp>
      <p:sp>
        <p:nvSpPr>
          <p:cNvPr id="43" name="Flowchart: Connector 42"/>
          <p:cNvSpPr/>
          <p:nvPr/>
        </p:nvSpPr>
        <p:spPr>
          <a:xfrm>
            <a:off x="5600008" y="1984845"/>
            <a:ext cx="2565310" cy="687386"/>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A" sz="1837" b="1" dirty="0">
                <a:solidFill>
                  <a:prstClr val="black"/>
                </a:solidFill>
              </a:rPr>
              <a:t>Aquaculture</a:t>
            </a:r>
          </a:p>
        </p:txBody>
      </p:sp>
      <p:sp>
        <p:nvSpPr>
          <p:cNvPr id="44" name="Flowchart: Connector 43"/>
          <p:cNvSpPr/>
          <p:nvPr/>
        </p:nvSpPr>
        <p:spPr>
          <a:xfrm>
            <a:off x="5802352" y="2784492"/>
            <a:ext cx="3019970" cy="893695"/>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A" sz="1600" b="1" dirty="0">
                <a:solidFill>
                  <a:prstClr val="black"/>
                </a:solidFill>
              </a:rPr>
              <a:t>Marine Protection Services &amp; Oceans Governance </a:t>
            </a:r>
          </a:p>
        </p:txBody>
      </p:sp>
      <p:sp>
        <p:nvSpPr>
          <p:cNvPr id="45" name="Flowchart: Connector 44"/>
          <p:cNvSpPr/>
          <p:nvPr/>
        </p:nvSpPr>
        <p:spPr>
          <a:xfrm>
            <a:off x="5600008" y="3780707"/>
            <a:ext cx="2406758" cy="742810"/>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A" sz="1600" b="1" dirty="0">
                <a:solidFill>
                  <a:prstClr val="black"/>
                </a:solidFill>
              </a:rPr>
              <a:t>Small Harbours Development</a:t>
            </a:r>
          </a:p>
        </p:txBody>
      </p:sp>
      <p:sp>
        <p:nvSpPr>
          <p:cNvPr id="46" name="TextBox 45"/>
          <p:cNvSpPr txBox="1"/>
          <p:nvPr/>
        </p:nvSpPr>
        <p:spPr>
          <a:xfrm>
            <a:off x="0" y="4525257"/>
            <a:ext cx="4339162" cy="1631216"/>
          </a:xfrm>
          <a:prstGeom prst="rect">
            <a:avLst/>
          </a:prstGeom>
          <a:noFill/>
        </p:spPr>
        <p:txBody>
          <a:bodyPr wrap="square" rtlCol="0">
            <a:spAutoFit/>
          </a:bodyPr>
          <a:lstStyle/>
          <a:p>
            <a:pPr algn="ctr"/>
            <a:r>
              <a:rPr lang="en-ZA" sz="2000" b="1" dirty="0">
                <a:solidFill>
                  <a:prstClr val="black"/>
                </a:solidFill>
                <a:latin typeface="Arial Narrow" panose="020B0606020202030204" pitchFamily="34" charset="0"/>
              </a:rPr>
              <a:t>Potential: </a:t>
            </a:r>
            <a:r>
              <a:rPr lang="en-ZA" sz="2000" b="1" dirty="0" smtClean="0">
                <a:solidFill>
                  <a:srgbClr val="7030A0"/>
                </a:solidFill>
                <a:latin typeface="Arial Narrow" panose="020B0606020202030204" pitchFamily="34" charset="0"/>
              </a:rPr>
              <a:t>R177 </a:t>
            </a:r>
            <a:r>
              <a:rPr lang="en-ZA" sz="2000" b="1" dirty="0">
                <a:solidFill>
                  <a:srgbClr val="7030A0"/>
                </a:solidFill>
                <a:latin typeface="Arial Narrow" panose="020B0606020202030204" pitchFamily="34" charset="0"/>
              </a:rPr>
              <a:t>billion </a:t>
            </a:r>
            <a:r>
              <a:rPr lang="en-ZA" sz="2000" b="1" dirty="0">
                <a:solidFill>
                  <a:prstClr val="black"/>
                </a:solidFill>
                <a:latin typeface="Arial Narrow" panose="020B0606020202030204" pitchFamily="34" charset="0"/>
              </a:rPr>
              <a:t>to Gross Domestic Product (GDP) by </a:t>
            </a:r>
            <a:r>
              <a:rPr lang="en-ZA" sz="2000" b="1" dirty="0" smtClean="0">
                <a:solidFill>
                  <a:prstClr val="black"/>
                </a:solidFill>
                <a:latin typeface="Arial Narrow" panose="020B0606020202030204" pitchFamily="34" charset="0"/>
              </a:rPr>
              <a:t>2033 </a:t>
            </a:r>
            <a:r>
              <a:rPr lang="en-ZA" sz="2000" b="1" dirty="0">
                <a:solidFill>
                  <a:prstClr val="black"/>
                </a:solidFill>
                <a:latin typeface="Arial Narrow" panose="020B0606020202030204" pitchFamily="34" charset="0"/>
              </a:rPr>
              <a:t>(compared to R54 billion in 2010) and create approximately </a:t>
            </a:r>
            <a:r>
              <a:rPr lang="en-ZA" sz="2000" b="1" dirty="0">
                <a:solidFill>
                  <a:srgbClr val="7030A0"/>
                </a:solidFill>
                <a:latin typeface="Arial Narrow" panose="020B0606020202030204" pitchFamily="34" charset="0"/>
              </a:rPr>
              <a:t>1 million jobs</a:t>
            </a:r>
          </a:p>
          <a:p>
            <a:pPr algn="ctr"/>
            <a:r>
              <a:rPr lang="en-ZA" sz="2000" b="1" dirty="0">
                <a:solidFill>
                  <a:srgbClr val="7030A0"/>
                </a:solidFill>
                <a:latin typeface="Arial Narrow" panose="020B0606020202030204" pitchFamily="34" charset="0"/>
              </a:rPr>
              <a:t> </a:t>
            </a:r>
            <a:r>
              <a:rPr lang="en-ZA" sz="2000" b="1" dirty="0">
                <a:solidFill>
                  <a:prstClr val="black"/>
                </a:solidFill>
                <a:latin typeface="Arial Narrow" panose="020B0606020202030204" pitchFamily="34" charset="0"/>
              </a:rPr>
              <a:t>(compared to 316 000 in 2010)</a:t>
            </a:r>
          </a:p>
        </p:txBody>
      </p:sp>
      <p:sp>
        <p:nvSpPr>
          <p:cNvPr id="48" name="Rounded Rectangle 47"/>
          <p:cNvSpPr/>
          <p:nvPr/>
        </p:nvSpPr>
        <p:spPr>
          <a:xfrm>
            <a:off x="5802353" y="4580769"/>
            <a:ext cx="3055349" cy="790147"/>
          </a:xfrm>
          <a:prstGeom prst="roundRect">
            <a:avLst/>
          </a:prstGeom>
          <a:gradFill flip="none" rotWithShape="1">
            <a:gsLst>
              <a:gs pos="45000">
                <a:schemeClr val="accent2">
                  <a:lumMod val="29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37" b="1">
              <a:solidFill>
                <a:prstClr val="white"/>
              </a:solidFill>
            </a:endParaRPr>
          </a:p>
        </p:txBody>
      </p:sp>
      <p:sp>
        <p:nvSpPr>
          <p:cNvPr id="49" name="Flowchart: Connector 48"/>
          <p:cNvSpPr/>
          <p:nvPr/>
        </p:nvSpPr>
        <p:spPr>
          <a:xfrm>
            <a:off x="5940764" y="4647622"/>
            <a:ext cx="2649706" cy="669744"/>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A" sz="1600" b="1" dirty="0">
                <a:solidFill>
                  <a:prstClr val="black"/>
                </a:solidFill>
              </a:rPr>
              <a:t>Coastal &amp; Marine Tourism </a:t>
            </a:r>
          </a:p>
        </p:txBody>
      </p:sp>
      <p:sp>
        <p:nvSpPr>
          <p:cNvPr id="50" name="TextBox 49"/>
          <p:cNvSpPr txBox="1"/>
          <p:nvPr/>
        </p:nvSpPr>
        <p:spPr>
          <a:xfrm>
            <a:off x="341406" y="45375"/>
            <a:ext cx="8249063" cy="606859"/>
          </a:xfrm>
          <a:prstGeom prst="rect">
            <a:avLst/>
          </a:prstGeom>
          <a:noFill/>
        </p:spPr>
        <p:txBody>
          <a:bodyPr wrap="square" rtlCol="0">
            <a:spAutoFit/>
          </a:bodyPr>
          <a:lstStyle/>
          <a:p>
            <a:r>
              <a:rPr lang="en-ZA" sz="3265" b="1" dirty="0">
                <a:solidFill>
                  <a:srgbClr val="5B9BD5">
                    <a:lumMod val="50000"/>
                  </a:srgbClr>
                </a:solidFill>
                <a:latin typeface="Calibri" panose="020F0502020204030204"/>
              </a:rPr>
              <a:t>Oceans Economy Focus Areas and Enablers</a:t>
            </a:r>
          </a:p>
        </p:txBody>
      </p:sp>
      <p:sp>
        <p:nvSpPr>
          <p:cNvPr id="52" name="Rounded Rectangle 51"/>
          <p:cNvSpPr/>
          <p:nvPr/>
        </p:nvSpPr>
        <p:spPr>
          <a:xfrm>
            <a:off x="4465937" y="5447113"/>
            <a:ext cx="4677793" cy="1293120"/>
          </a:xfrm>
          <a:prstGeom prst="roundRect">
            <a:avLst/>
          </a:prstGeom>
          <a:gradFill flip="none" rotWithShape="1">
            <a:gsLst>
              <a:gs pos="17000">
                <a:schemeClr val="accent6">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837" b="1">
              <a:solidFill>
                <a:prstClr val="white"/>
              </a:solidFill>
            </a:endParaRPr>
          </a:p>
        </p:txBody>
      </p:sp>
      <p:sp>
        <p:nvSpPr>
          <p:cNvPr id="53" name="Flowchart: Connector 52"/>
          <p:cNvSpPr/>
          <p:nvPr/>
        </p:nvSpPr>
        <p:spPr>
          <a:xfrm>
            <a:off x="4465937" y="5407155"/>
            <a:ext cx="4677793" cy="1321727"/>
          </a:xfrm>
          <a:prstGeom prst="flowChartConnector">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6"/>
          </a:lnRef>
          <a:fillRef idx="1">
            <a:schemeClr val="lt1"/>
          </a:fillRef>
          <a:effectRef idx="0">
            <a:schemeClr val="accent6"/>
          </a:effectRef>
          <a:fontRef idx="minor">
            <a:schemeClr val="dk1"/>
          </a:fontRef>
        </p:style>
        <p:txBody>
          <a:bodyPr rtlCol="0" anchor="ctr"/>
          <a:lstStyle/>
          <a:p>
            <a:pPr marL="349861" indent="-349861" algn="ctr">
              <a:buFont typeface="Wingdings" panose="05000000000000000000" pitchFamily="2" charset="2"/>
              <a:buChar char="§"/>
            </a:pPr>
            <a:r>
              <a:rPr lang="en-ZA" sz="1600" b="1" i="1" dirty="0">
                <a:solidFill>
                  <a:prstClr val="black"/>
                </a:solidFill>
              </a:rPr>
              <a:t>Skills Development </a:t>
            </a:r>
          </a:p>
          <a:p>
            <a:pPr algn="ctr"/>
            <a:r>
              <a:rPr lang="en-ZA" sz="1600" b="1" i="1" dirty="0">
                <a:solidFill>
                  <a:prstClr val="black"/>
                </a:solidFill>
              </a:rPr>
              <a:t>and Capacity Building</a:t>
            </a:r>
          </a:p>
          <a:p>
            <a:pPr marL="349861" indent="-349861" algn="ctr">
              <a:buFont typeface="Wingdings" panose="05000000000000000000" pitchFamily="2" charset="2"/>
              <a:buChar char="§"/>
            </a:pPr>
            <a:r>
              <a:rPr lang="en-ZA" sz="1600" b="1" i="1" dirty="0">
                <a:solidFill>
                  <a:prstClr val="black"/>
                </a:solidFill>
              </a:rPr>
              <a:t>Research Technology and Innovation</a:t>
            </a:r>
          </a:p>
        </p:txBody>
      </p:sp>
      <p:sp>
        <p:nvSpPr>
          <p:cNvPr id="54" name="TextBox 53"/>
          <p:cNvSpPr txBox="1"/>
          <p:nvPr/>
        </p:nvSpPr>
        <p:spPr>
          <a:xfrm>
            <a:off x="35551" y="1739670"/>
            <a:ext cx="4430387" cy="2677656"/>
          </a:xfrm>
          <a:prstGeom prst="rect">
            <a:avLst/>
          </a:prstGeom>
          <a:noFill/>
        </p:spPr>
        <p:txBody>
          <a:bodyPr wrap="square" rtlCol="0">
            <a:spAutoFit/>
          </a:bodyPr>
          <a:lstStyle/>
          <a:p>
            <a:pPr algn="ctr"/>
            <a:r>
              <a:rPr lang="en-US" sz="2400" b="1" dirty="0" smtClean="0">
                <a:solidFill>
                  <a:prstClr val="black"/>
                </a:solidFill>
                <a:latin typeface="Arial Narrow" panose="020B0606020202030204" pitchFamily="34" charset="0"/>
              </a:rPr>
              <a:t>DFFE, </a:t>
            </a:r>
            <a:r>
              <a:rPr lang="en-US" sz="2400" b="1" dirty="0">
                <a:solidFill>
                  <a:prstClr val="black"/>
                </a:solidFill>
                <a:latin typeface="Arial Narrow" panose="020B0606020202030204" pitchFamily="34" charset="0"/>
              </a:rPr>
              <a:t>DPME, DOT, DPE, DTI, DMR, DOE, DAFF, DST, DHET, DPW, DRDLR, DOL, DHA, NT, DSBD, DOD, EDD, DOW, NDT, DIRCO, DBE, DWS, Provinces, Private Sector, Civil Society, Labour and Academic</a:t>
            </a:r>
          </a:p>
        </p:txBody>
      </p:sp>
    </p:spTree>
    <p:extLst>
      <p:ext uri="{BB962C8B-B14F-4D97-AF65-F5344CB8AC3E}">
        <p14:creationId xmlns:p14="http://schemas.microsoft.com/office/powerpoint/2010/main" val="889034509"/>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2"/>
          </p:nvPr>
        </p:nvSpPr>
        <p:spPr/>
        <p:txBody>
          <a:bodyPr/>
          <a:lstStyle/>
          <a:p>
            <a:fld id="{E4F25DAF-D3AF-45A2-AB90-56CF76449359}" type="slidenum">
              <a:rPr lang="en-ZA" smtClean="0">
                <a:solidFill>
                  <a:prstClr val="black">
                    <a:tint val="75000"/>
                  </a:prstClr>
                </a:solidFill>
              </a:rPr>
              <a:pPr/>
              <a:t>27</a:t>
            </a:fld>
            <a:endParaRPr lang="en-ZA">
              <a:solidFill>
                <a:prstClr val="black">
                  <a:tint val="75000"/>
                </a:prstClr>
              </a:solidFill>
            </a:endParaRPr>
          </a:p>
        </p:txBody>
      </p:sp>
      <p:sp>
        <p:nvSpPr>
          <p:cNvPr id="2" name="Title 1"/>
          <p:cNvSpPr>
            <a:spLocks noGrp="1"/>
          </p:cNvSpPr>
          <p:nvPr>
            <p:ph type="title" idx="4294967295"/>
          </p:nvPr>
        </p:nvSpPr>
        <p:spPr>
          <a:xfrm>
            <a:off x="463550" y="307975"/>
            <a:ext cx="8680450" cy="479425"/>
          </a:xfrm>
        </p:spPr>
        <p:txBody>
          <a:bodyPr>
            <a:normAutofit fontScale="90000"/>
          </a:bodyPr>
          <a:lstStyle/>
          <a:p>
            <a:r>
              <a:rPr lang="en-US" sz="1800" b="1" dirty="0">
                <a:latin typeface="Arial Narrow" charset="0"/>
                <a:ea typeface="Arial Narrow" charset="0"/>
                <a:cs typeface="Arial Narrow" charset="0"/>
              </a:rPr>
              <a:t>What are the key pieces of legislation, regulations, protocols and international agreements that govern your work?</a:t>
            </a:r>
            <a:r>
              <a:rPr lang="en-US" sz="1800" dirty="0">
                <a:latin typeface="Arial Narrow" charset="0"/>
                <a:ea typeface="Arial Narrow" charset="0"/>
                <a:cs typeface="Arial Narrow" charset="0"/>
              </a:rPr>
              <a:t> </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1610493899"/>
              </p:ext>
            </p:extLst>
          </p:nvPr>
        </p:nvGraphicFramePr>
        <p:xfrm>
          <a:off x="530225" y="801688"/>
          <a:ext cx="8613912" cy="2788127"/>
        </p:xfrm>
        <a:graphic>
          <a:graphicData uri="http://schemas.openxmlformats.org/drawingml/2006/table">
            <a:tbl>
              <a:tblPr firstRow="1" bandRow="1">
                <a:tableStyleId>{5C22544A-7EE6-4342-B048-85BDC9FD1C3A}</a:tableStyleId>
              </a:tblPr>
              <a:tblGrid>
                <a:gridCol w="2439934">
                  <a:extLst>
                    <a:ext uri="{9D8B030D-6E8A-4147-A177-3AD203B41FA5}">
                      <a16:colId xmlns:a16="http://schemas.microsoft.com/office/drawing/2014/main" val="20000"/>
                    </a:ext>
                  </a:extLst>
                </a:gridCol>
                <a:gridCol w="6173978">
                  <a:extLst>
                    <a:ext uri="{9D8B030D-6E8A-4147-A177-3AD203B41FA5}">
                      <a16:colId xmlns:a16="http://schemas.microsoft.com/office/drawing/2014/main" val="20001"/>
                    </a:ext>
                  </a:extLst>
                </a:gridCol>
              </a:tblGrid>
              <a:tr h="318351">
                <a:tc>
                  <a:txBody>
                    <a:bodyPr/>
                    <a:lstStyle/>
                    <a:p>
                      <a:r>
                        <a:rPr lang="en-US" dirty="0">
                          <a:latin typeface="Arial Narrow" panose="020B0606020202030204" pitchFamily="34" charset="0"/>
                        </a:rPr>
                        <a:t>Legislation</a:t>
                      </a:r>
                    </a:p>
                  </a:txBody>
                  <a:tcPr/>
                </a:tc>
                <a:tc>
                  <a:txBody>
                    <a:bodyPr/>
                    <a:lstStyle/>
                    <a:p>
                      <a:r>
                        <a:rPr lang="en-US" dirty="0">
                          <a:latin typeface="Arial Narrow" panose="020B0606020202030204" pitchFamily="34" charset="0"/>
                        </a:rPr>
                        <a:t>Regulations</a:t>
                      </a:r>
                    </a:p>
                  </a:txBody>
                  <a:tcPr/>
                </a:tc>
                <a:extLst>
                  <a:ext uri="{0D108BD9-81ED-4DB2-BD59-A6C34878D82A}">
                    <a16:rowId xmlns:a16="http://schemas.microsoft.com/office/drawing/2014/main" val="10000"/>
                  </a:ext>
                </a:extLst>
              </a:tr>
              <a:tr h="608467">
                <a:tc>
                  <a:txBody>
                    <a:bodyPr/>
                    <a:lstStyle/>
                    <a:p>
                      <a:pPr algn="ctr">
                        <a:lnSpc>
                          <a:spcPct val="100000"/>
                        </a:lnSpc>
                        <a:spcAft>
                          <a:spcPts val="0"/>
                        </a:spcAft>
                      </a:pPr>
                      <a:r>
                        <a:rPr lang="en-US" sz="1100" dirty="0">
                          <a:solidFill>
                            <a:srgbClr val="333333"/>
                          </a:solidFill>
                          <a:effectLst/>
                          <a:latin typeface="Arial Narrow" panose="020B0606020202030204" pitchFamily="34" charset="0"/>
                          <a:ea typeface="Calibri" panose="020F0502020204030204" pitchFamily="34" charset="0"/>
                          <a:cs typeface="Times New Roman" panose="02020603050405020304" pitchFamily="18" charset="0"/>
                        </a:rPr>
                        <a:t>National Environmental Management: Integrated Coastal Management Act, 2008 (Act No. 24 of 2008)</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lvl="0" indent="-171450" algn="l">
                        <a:lnSpc>
                          <a:spcPct val="100000"/>
                        </a:lnSpc>
                        <a:spcAft>
                          <a:spcPts val="0"/>
                        </a:spcAft>
                        <a:buFont typeface="Arial" panose="020B0604020202020204" pitchFamily="34" charset="0"/>
                        <a:buChar char="•"/>
                      </a:pPr>
                      <a:r>
                        <a:rPr lang="en-US" sz="1100" dirty="0">
                          <a:solidFill>
                            <a:srgbClr val="333333"/>
                          </a:solidFill>
                          <a:effectLst/>
                          <a:latin typeface="Arial Narrow" panose="020B0606020202030204" pitchFamily="34" charset="0"/>
                          <a:ea typeface="Calibri" panose="020F0502020204030204" pitchFamily="34" charset="0"/>
                          <a:cs typeface="Times New Roman" panose="02020603050405020304" pitchFamily="18" charset="0"/>
                        </a:rPr>
                        <a:t>Dumping at sea regulations</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171450" lvl="0" indent="-171450" algn="l">
                        <a:lnSpc>
                          <a:spcPct val="100000"/>
                        </a:lnSpc>
                        <a:spcAft>
                          <a:spcPts val="0"/>
                        </a:spcAft>
                        <a:buFont typeface="Arial" panose="020B0604020202020204" pitchFamily="34" charset="0"/>
                        <a:buChar char="•"/>
                      </a:pPr>
                      <a:r>
                        <a:rPr lang="en-US" sz="1100" dirty="0">
                          <a:solidFill>
                            <a:srgbClr val="333333"/>
                          </a:solidFill>
                          <a:effectLst/>
                          <a:latin typeface="Arial Narrow" panose="020B0606020202030204" pitchFamily="34" charset="0"/>
                          <a:ea typeface="Calibri" panose="020F0502020204030204" pitchFamily="34" charset="0"/>
                          <a:cs typeface="Times New Roman" panose="02020603050405020304" pitchFamily="18" charset="0"/>
                        </a:rPr>
                        <a:t>ICM Act Appeal Regulations</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p>
                      <a:pPr marL="171450" lvl="0" indent="-171450" algn="l">
                        <a:lnSpc>
                          <a:spcPct val="100000"/>
                        </a:lnSpc>
                        <a:spcAft>
                          <a:spcPts val="0"/>
                        </a:spcAft>
                        <a:buFont typeface="Arial" panose="020B0604020202020204" pitchFamily="34" charset="0"/>
                        <a:buChar char="•"/>
                      </a:pPr>
                      <a:r>
                        <a:rPr lang="en-US" sz="1100" dirty="0">
                          <a:solidFill>
                            <a:srgbClr val="333333"/>
                          </a:solidFill>
                          <a:effectLst/>
                          <a:latin typeface="Arial Narrow" panose="020B0606020202030204" pitchFamily="34" charset="0"/>
                          <a:ea typeface="Calibri" panose="020F0502020204030204" pitchFamily="34" charset="0"/>
                          <a:cs typeface="Times New Roman" panose="02020603050405020304" pitchFamily="18" charset="0"/>
                        </a:rPr>
                        <a:t>Coastal waters discharge permit regulations</a:t>
                      </a:r>
                      <a:endParaRPr lang="en-US" sz="1100" dirty="0">
                        <a:solidFill>
                          <a:schemeClr val="dk1"/>
                        </a:solidFill>
                        <a:effectLst/>
                        <a:latin typeface="Arial Narrow" panose="020B0606020202030204" pitchFamily="34" charset="0"/>
                        <a:ea typeface="Calibri" panose="020F0502020204030204" pitchFamily="34" charset="0"/>
                        <a:cs typeface="Times New Roman" panose="02020603050405020304" pitchFamily="18" charset="0"/>
                      </a:endParaRPr>
                    </a:p>
                    <a:p>
                      <a:pPr marL="171450" lvl="0" indent="-171450" algn="l">
                        <a:lnSpc>
                          <a:spcPct val="100000"/>
                        </a:lnSpc>
                        <a:spcAft>
                          <a:spcPts val="0"/>
                        </a:spcAft>
                        <a:buFont typeface="Arial" panose="020B0604020202020204" pitchFamily="34" charset="0"/>
                        <a:buChar char="•"/>
                      </a:pPr>
                      <a:r>
                        <a:rPr lang="en-US" sz="1100" dirty="0">
                          <a:solidFill>
                            <a:srgbClr val="333333"/>
                          </a:solidFill>
                          <a:effectLst/>
                          <a:latin typeface="Arial Narrow" panose="020B0606020202030204" pitchFamily="34" charset="0"/>
                          <a:ea typeface="Calibri" panose="020F0502020204030204" pitchFamily="34" charset="0"/>
                          <a:cs typeface="Times New Roman" panose="02020603050405020304" pitchFamily="18" charset="0"/>
                        </a:rPr>
                        <a:t>Regulations on the reclamation of land from coastal water</a:t>
                      </a:r>
                    </a:p>
                    <a:p>
                      <a:pPr marL="171450" lvl="0" indent="-171450" algn="l">
                        <a:lnSpc>
                          <a:spcPct val="100000"/>
                        </a:lnSpc>
                        <a:spcAft>
                          <a:spcPts val="0"/>
                        </a:spcAft>
                        <a:buFont typeface="Arial" panose="020B0604020202020204" pitchFamily="34" charset="0"/>
                        <a:buChar char="•"/>
                      </a:pPr>
                      <a:r>
                        <a:rPr lang="en-US" sz="1100" dirty="0">
                          <a:solidFill>
                            <a:srgbClr val="333333"/>
                          </a:solidFill>
                          <a:effectLst/>
                          <a:latin typeface="Arial Narrow" panose="020B0606020202030204" pitchFamily="34" charset="0"/>
                          <a:ea typeface="Calibri" panose="020F0502020204030204" pitchFamily="34" charset="0"/>
                          <a:cs typeface="Times New Roman" panose="02020603050405020304" pitchFamily="18" charset="0"/>
                        </a:rPr>
                        <a:t>Regulations on the control of use of vehicles in coastal</a:t>
                      </a:r>
                      <a:r>
                        <a:rPr lang="en-US" sz="1100" baseline="0" dirty="0">
                          <a:solidFill>
                            <a:srgbClr val="333333"/>
                          </a:solidFill>
                          <a:effectLst/>
                          <a:latin typeface="Arial Narrow" panose="020B0606020202030204" pitchFamily="34" charset="0"/>
                          <a:ea typeface="Calibri" panose="020F0502020204030204" pitchFamily="34" charset="0"/>
                          <a:cs typeface="Times New Roman" panose="02020603050405020304" pitchFamily="18" charset="0"/>
                        </a:rPr>
                        <a:t> areas</a:t>
                      </a:r>
                      <a:endParaRPr lang="en-US"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10496">
                <a:tc>
                  <a:txBody>
                    <a:bodyPr/>
                    <a:lstStyle/>
                    <a:p>
                      <a:pPr algn="ctr"/>
                      <a:r>
                        <a:rPr lang="en-US" sz="1100" dirty="0">
                          <a:latin typeface="Arial Narrow" panose="020B0606020202030204" pitchFamily="34" charset="0"/>
                        </a:rPr>
                        <a:t>National Environmental Management: Protected Areas Act, 2003 (Act No. 57 of 2003)</a:t>
                      </a:r>
                    </a:p>
                  </a:txBody>
                  <a:tcPr/>
                </a:tc>
                <a:tc>
                  <a:txBody>
                    <a:bodyPr/>
                    <a:lstStyle/>
                    <a:p>
                      <a:pPr marL="171450" indent="-171450" algn="l">
                        <a:buFont typeface="Arial" panose="020B0604020202020204" pitchFamily="34" charset="0"/>
                        <a:buChar char="•"/>
                      </a:pPr>
                      <a:r>
                        <a:rPr lang="en-US" sz="1100" b="0" i="0" u="none" strike="noStrike" cap="none" spc="0" baseline="0" dirty="0" smtClean="0">
                          <a:solidFill>
                            <a:srgbClr val="333333"/>
                          </a:solidFill>
                          <a:effectLst/>
                          <a:uFillTx/>
                          <a:latin typeface="Arial Narrow" panose="020B0606020202030204" pitchFamily="34" charset="0"/>
                          <a:ea typeface="Calibri" panose="020F0502020204030204" pitchFamily="34" charset="0"/>
                          <a:cs typeface="Times New Roman" panose="02020603050405020304" pitchFamily="18" charset="0"/>
                          <a:sym typeface="Arial"/>
                        </a:rPr>
                        <a:t>OC </a:t>
                      </a:r>
                      <a:r>
                        <a:rPr lang="en-US" sz="1100" b="0" i="0" u="none" strike="noStrike" cap="none" spc="0" baseline="0" dirty="0">
                          <a:solidFill>
                            <a:srgbClr val="333333"/>
                          </a:solidFill>
                          <a:effectLst/>
                          <a:uFillTx/>
                          <a:latin typeface="Arial Narrow" panose="020B0606020202030204" pitchFamily="34" charset="0"/>
                          <a:ea typeface="Calibri" panose="020F0502020204030204" pitchFamily="34" charset="0"/>
                          <a:cs typeface="Times New Roman" panose="02020603050405020304" pitchFamily="18" charset="0"/>
                          <a:sym typeface="Arial"/>
                        </a:rPr>
                        <a:t>only administers the provisions of the Act related to marine protected areas (MPAs)</a:t>
                      </a:r>
                    </a:p>
                    <a:p>
                      <a:pPr marL="285750" indent="-285750" algn="l">
                        <a:buFont typeface="Arial" panose="020B0604020202020204" pitchFamily="34" charset="0"/>
                        <a:buChar char="•"/>
                      </a:pPr>
                      <a:endParaRPr lang="en-US" dirty="0">
                        <a:latin typeface="Arial Narrow" panose="020B0606020202030204" pitchFamily="34" charset="0"/>
                      </a:endParaRPr>
                    </a:p>
                  </a:txBody>
                  <a:tcPr/>
                </a:tc>
                <a:extLst>
                  <a:ext uri="{0D108BD9-81ED-4DB2-BD59-A6C34878D82A}">
                    <a16:rowId xmlns:a16="http://schemas.microsoft.com/office/drawing/2014/main" val="10002"/>
                  </a:ext>
                </a:extLst>
              </a:tr>
              <a:tr h="583095">
                <a:tc>
                  <a:txBody>
                    <a:bodyPr/>
                    <a:lstStyle/>
                    <a:p>
                      <a:pPr algn="ctr"/>
                      <a:r>
                        <a:rPr lang="en-US" sz="1100" dirty="0">
                          <a:latin typeface="Arial Narrow" panose="020B0606020202030204" pitchFamily="34" charset="0"/>
                        </a:rPr>
                        <a:t>National Environmental Management: Biodiversity Act, 2004 (Act No. 10 of 2004)</a:t>
                      </a:r>
                    </a:p>
                  </a:txBody>
                  <a:tcPr/>
                </a:tc>
                <a:tc>
                  <a:txBody>
                    <a:bodyPr/>
                    <a:lstStyle/>
                    <a:p>
                      <a:pPr marL="171450" indent="-171450" algn="l">
                        <a:buFont typeface="Arial" panose="020B0604020202020204" pitchFamily="34" charset="0"/>
                        <a:buChar char="•"/>
                      </a:pPr>
                      <a:r>
                        <a:rPr lang="en-US" sz="1100" dirty="0">
                          <a:latin typeface="Arial Narrow" panose="020B0606020202030204" pitchFamily="34" charset="0"/>
                        </a:rPr>
                        <a:t>Provisions of the Act related to species management and protection (as it applies to marine species</a:t>
                      </a:r>
                      <a:r>
                        <a:rPr lang="en-US" sz="1100" baseline="0" dirty="0">
                          <a:latin typeface="Arial Narrow" panose="020B0606020202030204" pitchFamily="34" charset="0"/>
                        </a:rPr>
                        <a:t> </a:t>
                      </a:r>
                      <a:r>
                        <a:rPr lang="en-US" sz="1100" dirty="0">
                          <a:latin typeface="Arial Narrow" panose="020B0606020202030204" pitchFamily="34" charset="0"/>
                        </a:rPr>
                        <a:t>including boat-based whale watching and white shark cage diving)</a:t>
                      </a:r>
                    </a:p>
                    <a:p>
                      <a:pPr marL="171450" indent="-171450" algn="l">
                        <a:buFont typeface="Arial" panose="020B0604020202020204" pitchFamily="34" charset="0"/>
                        <a:buChar char="•"/>
                      </a:pPr>
                      <a:r>
                        <a:rPr lang="en-US" sz="1100" dirty="0">
                          <a:latin typeface="Arial Narrow" panose="020B0606020202030204" pitchFamily="34" charset="0"/>
                        </a:rPr>
                        <a:t>The Marine Threatened and Protected Species Regulations</a:t>
                      </a:r>
                      <a:endParaRPr lang="en-US" dirty="0">
                        <a:latin typeface="Arial Narrow" panose="020B0606020202030204" pitchFamily="34" charset="0"/>
                      </a:endParaRPr>
                    </a:p>
                  </a:txBody>
                  <a:tcPr/>
                </a:tc>
                <a:extLst>
                  <a:ext uri="{0D108BD9-81ED-4DB2-BD59-A6C34878D82A}">
                    <a16:rowId xmlns:a16="http://schemas.microsoft.com/office/drawing/2014/main" val="10003"/>
                  </a:ext>
                </a:extLst>
              </a:tr>
              <a:tr h="235090">
                <a:tc>
                  <a:txBody>
                    <a:bodyPr/>
                    <a:lstStyle/>
                    <a:p>
                      <a:pPr algn="ctr"/>
                      <a:r>
                        <a:rPr lang="en-US" sz="1100" dirty="0">
                          <a:latin typeface="Arial Narrow" panose="020B0606020202030204" pitchFamily="34" charset="0"/>
                        </a:rPr>
                        <a:t>Marine Spatial Planning Act, 2018 (Act No. 16 of 2018)</a:t>
                      </a:r>
                    </a:p>
                  </a:txBody>
                  <a:tcPr/>
                </a:tc>
                <a:tc>
                  <a:txBody>
                    <a:bodyPr/>
                    <a:lstStyle/>
                    <a:p>
                      <a:pPr algn="l"/>
                      <a:endParaRPr lang="en-US" sz="1100" dirty="0">
                        <a:latin typeface="Arial Narrow" panose="020B0606020202030204" pitchFamily="34" charset="0"/>
                      </a:endParaRPr>
                    </a:p>
                  </a:txBody>
                  <a:tcPr/>
                </a:tc>
                <a:extLst>
                  <a:ext uri="{0D108BD9-81ED-4DB2-BD59-A6C34878D82A}">
                    <a16:rowId xmlns:a16="http://schemas.microsoft.com/office/drawing/2014/main" val="10004"/>
                  </a:ext>
                </a:extLst>
              </a:tr>
            </a:tbl>
          </a:graphicData>
        </a:graphic>
      </p:graphicFrame>
      <p:sp>
        <p:nvSpPr>
          <p:cNvPr id="8" name="TextBox 7"/>
          <p:cNvSpPr txBox="1"/>
          <p:nvPr/>
        </p:nvSpPr>
        <p:spPr>
          <a:xfrm>
            <a:off x="344558" y="3508066"/>
            <a:ext cx="8680174" cy="2800767"/>
          </a:xfrm>
          <a:prstGeom prst="rect">
            <a:avLst/>
          </a:prstGeom>
          <a:noFill/>
        </p:spPr>
        <p:txBody>
          <a:bodyPr wrap="square" rtlCol="0">
            <a:spAutoFit/>
          </a:bodyPr>
          <a:lstStyle/>
          <a:p>
            <a:r>
              <a:rPr lang="en-US" sz="1100" u="sng" dirty="0"/>
              <a:t>International Conventions</a:t>
            </a:r>
          </a:p>
          <a:p>
            <a:r>
              <a:rPr lang="en-US" sz="1100" dirty="0"/>
              <a:t>1.    Convention on the Conservation of Antarctic Marine Living Resources </a:t>
            </a:r>
          </a:p>
          <a:p>
            <a:r>
              <a:rPr lang="en-US" sz="1100" dirty="0"/>
              <a:t>2.    Antarctic Treaty  </a:t>
            </a:r>
          </a:p>
          <a:p>
            <a:r>
              <a:rPr lang="en-US" sz="1100" dirty="0"/>
              <a:t>3.    </a:t>
            </a:r>
            <a:r>
              <a:rPr lang="en-US" sz="1100" dirty="0" err="1"/>
              <a:t>Ramsar</a:t>
            </a:r>
            <a:r>
              <a:rPr lang="en-US" sz="1100" dirty="0"/>
              <a:t> Convention on Wetlands</a:t>
            </a:r>
          </a:p>
          <a:p>
            <a:r>
              <a:rPr lang="en-US" sz="1100" dirty="0"/>
              <a:t>4.    Convention on Biological Diversity </a:t>
            </a:r>
          </a:p>
          <a:p>
            <a:r>
              <a:rPr lang="en-US" sz="1100" dirty="0"/>
              <a:t>5.    London Convention on the Prevention of Marine Pollution by Dumping of Wastes and Other Matter</a:t>
            </a:r>
          </a:p>
          <a:p>
            <a:pPr marL="228600" indent="-228600">
              <a:buAutoNum type="arabicPeriod" startAt="6"/>
            </a:pPr>
            <a:r>
              <a:rPr lang="en-US" sz="1100" dirty="0"/>
              <a:t>Nairobi Convention for the Protection, Management and Development of the Marine and Coastal Environment -Western Indian Ocean Region </a:t>
            </a:r>
          </a:p>
          <a:p>
            <a:pPr marL="228600" indent="-228600">
              <a:buAutoNum type="arabicPeriod" startAt="6"/>
            </a:pPr>
            <a:r>
              <a:rPr lang="en-US" sz="1100" dirty="0"/>
              <a:t>Abidjan Convention on Cooperation in the Protection, Management and Development of the Marine and Coastal Environment of the Atlantic Coast of the West, Central and Southern Africa Region</a:t>
            </a:r>
          </a:p>
          <a:p>
            <a:pPr marL="228600" indent="-228600">
              <a:buAutoNum type="arabicPeriod" startAt="6"/>
            </a:pPr>
            <a:r>
              <a:rPr lang="en-US" sz="1100" dirty="0"/>
              <a:t>Benguela Current Convention for the promotion of a regional approach to the long-term conservation, protection, rehabilitation, enhancement and sustainable use of the Benguela Current Large Marine Ecosystem, to provide economic, environmental and social benefits</a:t>
            </a:r>
          </a:p>
          <a:p>
            <a:pPr marL="228600" indent="-228600">
              <a:buAutoNum type="arabicPeriod" startAt="6"/>
            </a:pPr>
            <a:r>
              <a:rPr lang="en-US" sz="1100" dirty="0"/>
              <a:t>International Whaling Commission; Agreement on Conservation of Albatrosses and Petrels, Convention on Conservation of Migratory Species </a:t>
            </a:r>
          </a:p>
          <a:p>
            <a:pPr marL="228600" indent="-228600">
              <a:buAutoNum type="arabicPeriod" startAt="6"/>
            </a:pPr>
            <a:r>
              <a:rPr lang="en-US" sz="1100" dirty="0"/>
              <a:t>Convention on International Trade in Endangered Species of Wild Fauna and Flora (inputs on marine species)</a:t>
            </a:r>
          </a:p>
        </p:txBody>
      </p:sp>
    </p:spTree>
    <p:extLst>
      <p:ext uri="{BB962C8B-B14F-4D97-AF65-F5344CB8AC3E}">
        <p14:creationId xmlns:p14="http://schemas.microsoft.com/office/powerpoint/2010/main" val="1840690603"/>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chor="ctr"/>
          <a:lstStyle/>
          <a:p>
            <a:fld id="{86CB4B4D-7CA3-9044-876B-883B54F8677D}" type="slidenum">
              <a:t>28</a:t>
            </a:fld>
            <a:endParaRPr/>
          </a:p>
        </p:txBody>
      </p:sp>
      <p:graphicFrame>
        <p:nvGraphicFramePr>
          <p:cNvPr id="466" name="Table"/>
          <p:cNvGraphicFramePr/>
          <p:nvPr>
            <p:extLst>
              <p:ext uri="{D42A27DB-BD31-4B8C-83A1-F6EECF244321}">
                <p14:modId xmlns:p14="http://schemas.microsoft.com/office/powerpoint/2010/main" val="2502618772"/>
              </p:ext>
            </p:extLst>
          </p:nvPr>
        </p:nvGraphicFramePr>
        <p:xfrm>
          <a:off x="228600" y="533400"/>
          <a:ext cx="8686799" cy="5525960"/>
        </p:xfrm>
        <a:graphic>
          <a:graphicData uri="http://schemas.openxmlformats.org/drawingml/2006/table">
            <a:tbl>
              <a:tblPr>
                <a:tableStyleId>{4C3C2611-4C71-4FC5-86AE-919BDF0F9419}</a:tableStyleId>
              </a:tblPr>
              <a:tblGrid>
                <a:gridCol w="2864457">
                  <a:extLst>
                    <a:ext uri="{9D8B030D-6E8A-4147-A177-3AD203B41FA5}">
                      <a16:colId xmlns:a16="http://schemas.microsoft.com/office/drawing/2014/main" val="20000"/>
                    </a:ext>
                  </a:extLst>
                </a:gridCol>
                <a:gridCol w="2449002">
                  <a:extLst>
                    <a:ext uri="{9D8B030D-6E8A-4147-A177-3AD203B41FA5}">
                      <a16:colId xmlns:a16="http://schemas.microsoft.com/office/drawing/2014/main" val="20001"/>
                    </a:ext>
                  </a:extLst>
                </a:gridCol>
                <a:gridCol w="1455089">
                  <a:extLst>
                    <a:ext uri="{9D8B030D-6E8A-4147-A177-3AD203B41FA5}">
                      <a16:colId xmlns:a16="http://schemas.microsoft.com/office/drawing/2014/main" val="20002"/>
                    </a:ext>
                  </a:extLst>
                </a:gridCol>
                <a:gridCol w="1918251">
                  <a:extLst>
                    <a:ext uri="{9D8B030D-6E8A-4147-A177-3AD203B41FA5}">
                      <a16:colId xmlns:a16="http://schemas.microsoft.com/office/drawing/2014/main" val="20003"/>
                    </a:ext>
                  </a:extLst>
                </a:gridCol>
              </a:tblGrid>
              <a:tr h="70899">
                <a:tc gridSpan="4">
                  <a:txBody>
                    <a:bodyPr/>
                    <a:lstStyle/>
                    <a:p>
                      <a:pPr marL="87313" indent="0" algn="l" defTabSz="457200">
                        <a:lnSpc>
                          <a:spcPct val="115000"/>
                        </a:lnSpc>
                        <a:defRPr sz="1800"/>
                      </a:pPr>
                      <a:r>
                        <a:rPr lang="en-US" sz="1300" b="1" dirty="0" smtClean="0">
                          <a:solidFill>
                            <a:srgbClr val="FFFFFF"/>
                          </a:solidFill>
                          <a:latin typeface="Arial Narrow"/>
                          <a:ea typeface="Arial Narrow"/>
                          <a:cs typeface="Arial Narrow"/>
                          <a:sym typeface="Arial Narrow"/>
                        </a:rPr>
                        <a:t>OUTCOME: GROWING OCEAN ECONOMY IN THE CONTEXT OF SUSTAINABLE DEVELOPMENT</a:t>
                      </a:r>
                      <a:endParaRPr lang="en-US" sz="1300" b="1" i="0" u="none" strike="noStrike" cap="none" spc="0" baseline="0" dirty="0" smtClean="0">
                        <a:solidFill>
                          <a:srgbClr val="FFFFFF"/>
                        </a:solidFill>
                        <a:uFillTx/>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420687">
                <a:tc>
                  <a:txBody>
                    <a:bodyPr/>
                    <a:lstStyle/>
                    <a:p>
                      <a:pPr algn="ctr" defTabSz="457200">
                        <a:lnSpc>
                          <a:spcPct val="115000"/>
                        </a:lnSpc>
                        <a:defRPr sz="1800"/>
                      </a:pPr>
                      <a:r>
                        <a:rPr lang="en-ZA" sz="1300" b="1" dirty="0" smtClean="0">
                          <a:solidFill>
                            <a:srgbClr val="FFFFFF"/>
                          </a:solidFill>
                          <a:latin typeface="Arial Narrow"/>
                          <a:ea typeface="Arial Narrow"/>
                          <a:cs typeface="Arial Narrow"/>
                          <a:sym typeface="Arial Narrow"/>
                        </a:rPr>
                        <a:t>OUTCOME INDICATORS </a:t>
                      </a:r>
                      <a:endParaRPr lang="en-ZA"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sz="1300" b="1" dirty="0" smtClean="0">
                          <a:solidFill>
                            <a:srgbClr val="FFFFFF"/>
                          </a:solidFill>
                          <a:latin typeface="Arial Narrow"/>
                          <a:ea typeface="Arial Narrow"/>
                          <a:cs typeface="Arial Narrow"/>
                          <a:sym typeface="Arial Narrow"/>
                        </a:rPr>
                        <a:t>BASELINE</a:t>
                      </a:r>
                      <a:endParaRPr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lang="en-ZA" sz="1300" b="1" dirty="0" smtClean="0">
                          <a:solidFill>
                            <a:srgbClr val="FFFFFF"/>
                          </a:solidFill>
                          <a:latin typeface="Arial Narrow"/>
                          <a:ea typeface="Arial Narrow"/>
                          <a:cs typeface="Arial Narrow"/>
                          <a:sym typeface="Arial Narrow"/>
                        </a:rPr>
                        <a:t>TARGET 2020/21</a:t>
                      </a:r>
                      <a:endParaRPr lang="en-ZA" sz="1300" b="1" dirty="0">
                        <a:solidFill>
                          <a:srgbClr val="FFFFFF"/>
                        </a:solidFill>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87313" indent="0" algn="ctr" defTabSz="457200">
                        <a:lnSpc>
                          <a:spcPct val="115000"/>
                        </a:lnSpc>
                        <a:defRPr sz="1800"/>
                      </a:pPr>
                      <a:r>
                        <a:rPr sz="1200" b="1" dirty="0">
                          <a:solidFill>
                            <a:srgbClr val="FFFFFF"/>
                          </a:solidFill>
                          <a:latin typeface="Arial Narrow"/>
                          <a:ea typeface="Arial Narrow"/>
                          <a:cs typeface="Arial Narrow"/>
                          <a:sym typeface="Arial Narrow"/>
                        </a:rPr>
                        <a:t>5 YEAR  TARGET 2023/24</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extLst>
                  <a:ext uri="{0D108BD9-81ED-4DB2-BD59-A6C34878D82A}">
                    <a16:rowId xmlns:a16="http://schemas.microsoft.com/office/drawing/2014/main" val="10001"/>
                  </a:ext>
                </a:extLst>
              </a:tr>
              <a:tr h="309576">
                <a:tc>
                  <a:txBody>
                    <a:bodyPr/>
                    <a:lstStyle/>
                    <a:p>
                      <a:pPr marL="87313" indent="0" algn="just" defTabSz="457200">
                        <a:defRPr sz="1800"/>
                      </a:pPr>
                      <a:r>
                        <a:rPr lang="en-US" sz="1300" dirty="0" smtClean="0">
                          <a:latin typeface="Arial Narrow"/>
                          <a:ea typeface="Arial Narrow"/>
                          <a:cs typeface="Arial Narrow"/>
                          <a:sym typeface="Arial Narrow"/>
                        </a:rPr>
                        <a:t>Number of jobs created through implementation of Ocean Economy Operation Phakisa programme</a:t>
                      </a:r>
                      <a:endParaRPr sz="1300" dirty="0">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87313" indent="0" algn="just" defTabSz="457200">
                        <a:defRPr sz="1800"/>
                      </a:pPr>
                      <a:r>
                        <a:rPr lang="en-ZA" sz="1300" dirty="0" smtClean="0">
                          <a:latin typeface="Arial Narrow"/>
                          <a:ea typeface="Arial Narrow"/>
                          <a:cs typeface="Arial Narrow"/>
                          <a:sym typeface="Arial Narrow"/>
                        </a:rPr>
                        <a:t>N/A</a:t>
                      </a:r>
                      <a:endParaRPr sz="1300" dirty="0">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87313" indent="0" algn="just" defTabSz="457200">
                        <a:tabLst/>
                        <a:defRPr sz="1800"/>
                      </a:pPr>
                      <a:r>
                        <a:rPr lang="en-ZA" sz="1300" dirty="0" smtClean="0">
                          <a:latin typeface="Arial Narrow"/>
                          <a:ea typeface="Arial Narrow"/>
                          <a:cs typeface="Arial Narrow"/>
                          <a:sym typeface="Arial Narrow"/>
                        </a:rPr>
                        <a:t>1550</a:t>
                      </a:r>
                      <a:endParaRPr sz="1300" dirty="0">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US" sz="1300" b="0" dirty="0" smtClean="0">
                          <a:latin typeface="Arial Narrow"/>
                          <a:ea typeface="Arial Narrow"/>
                          <a:cs typeface="Arial Narrow"/>
                          <a:sym typeface="Arial Narrow"/>
                        </a:rPr>
                        <a:t>6200</a:t>
                      </a:r>
                      <a:endParaRPr lang="en-US" sz="1300" b="0" i="0" u="none" strike="noStrike" cap="none" spc="0" baseline="0" dirty="0" smtClean="0">
                        <a:solidFill>
                          <a:srgbClr val="000000"/>
                        </a:solidFill>
                        <a:uFillTx/>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2"/>
                  </a:ext>
                </a:extLst>
              </a:tr>
              <a:tr h="320675">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Oceans Economy Master Plan developed and implemented</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buFont typeface="Arial" panose="020B0604020202020204" pitchFamily="34" charset="0"/>
                        <a:buNone/>
                        <a:defRPr sz="1800"/>
                      </a:pPr>
                      <a:r>
                        <a:rPr lang="en-US" sz="1300" b="0" i="0" u="none" strike="noStrike" cap="none" spc="0" baseline="0" dirty="0" smtClean="0">
                          <a:solidFill>
                            <a:srgbClr val="000000"/>
                          </a:solidFill>
                          <a:uFillTx/>
                          <a:latin typeface="Arial Narrow"/>
                          <a:ea typeface="Arial Narrow"/>
                          <a:cs typeface="Arial Narrow"/>
                          <a:sym typeface="Arial Narrow"/>
                        </a:rPr>
                        <a:t>Ocean Economy Phakisa 3 feet delivery Plans</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Ocean Economy Master Plan approved</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82563" indent="-95250" algn="just" defTabSz="457200">
                        <a:buFont typeface="Arial" panose="020B0604020202020204" pitchFamily="34" charset="0"/>
                        <a:buChar char="•"/>
                        <a:defRPr sz="1800"/>
                      </a:pPr>
                      <a:r>
                        <a:rPr lang="en-US" sz="1300" b="0" i="0" u="none" strike="noStrike" cap="none" spc="0" baseline="0" dirty="0" smtClean="0">
                          <a:solidFill>
                            <a:srgbClr val="000000"/>
                          </a:solidFill>
                          <a:uFillTx/>
                          <a:latin typeface="Arial Narrow"/>
                          <a:ea typeface="Arial Narrow"/>
                          <a:cs typeface="Arial Narrow"/>
                          <a:sym typeface="Arial Narrow"/>
                        </a:rPr>
                        <a:t>Oceans Economy Master Plan approved</a:t>
                      </a:r>
                    </a:p>
                    <a:p>
                      <a:pPr marL="182563" indent="-95250" algn="just" defTabSz="457200">
                        <a:buFont typeface="Arial" panose="020B0604020202020204" pitchFamily="34" charset="0"/>
                        <a:buChar char="•"/>
                        <a:defRPr sz="1800"/>
                      </a:pPr>
                      <a:r>
                        <a:rPr lang="en-US" sz="1300" b="0" i="0" u="none" strike="noStrike" cap="none" spc="0" baseline="0" dirty="0" smtClean="0">
                          <a:solidFill>
                            <a:srgbClr val="000000"/>
                          </a:solidFill>
                          <a:uFillTx/>
                          <a:latin typeface="Arial Narrow"/>
                          <a:ea typeface="Arial Narrow"/>
                          <a:cs typeface="Arial Narrow"/>
                          <a:sym typeface="Arial Narrow"/>
                        </a:rPr>
                        <a:t>Oceans Economy Master Plan implemented in 4 focus areas:</a:t>
                      </a:r>
                    </a:p>
                    <a:p>
                      <a:pPr marL="373063" indent="-190500" algn="just" defTabSz="457200">
                        <a:buFontTx/>
                        <a:buChar char="-"/>
                        <a:defRPr sz="1800"/>
                      </a:pPr>
                      <a:r>
                        <a:rPr lang="en-US" sz="1300" b="0" i="0" u="none" strike="noStrike" cap="none" spc="0" baseline="0" dirty="0" smtClean="0">
                          <a:solidFill>
                            <a:srgbClr val="000000"/>
                          </a:solidFill>
                          <a:uFillTx/>
                          <a:latin typeface="Arial Narrow"/>
                          <a:ea typeface="Arial Narrow"/>
                          <a:cs typeface="Arial Narrow"/>
                          <a:sym typeface="Arial Narrow"/>
                        </a:rPr>
                        <a:t>Aquaculture and Fisheries</a:t>
                      </a:r>
                    </a:p>
                    <a:p>
                      <a:pPr marL="373063" indent="-190500" algn="just" defTabSz="457200">
                        <a:buFontTx/>
                        <a:buChar char="-"/>
                        <a:defRPr sz="1800"/>
                      </a:pPr>
                      <a:r>
                        <a:rPr lang="en-US" sz="1300" b="0" i="0" u="none" strike="noStrike" cap="none" spc="0" baseline="0" dirty="0" smtClean="0">
                          <a:solidFill>
                            <a:srgbClr val="000000"/>
                          </a:solidFill>
                          <a:uFillTx/>
                          <a:latin typeface="Arial Narrow"/>
                          <a:ea typeface="Arial Narrow"/>
                          <a:cs typeface="Arial Narrow"/>
                          <a:sym typeface="Arial Narrow"/>
                        </a:rPr>
                        <a:t>Marine Transport &amp; Manufacturing</a:t>
                      </a:r>
                    </a:p>
                    <a:p>
                      <a:pPr marL="373063" indent="-190500" algn="just" defTabSz="457200">
                        <a:buFontTx/>
                        <a:buChar char="-"/>
                        <a:defRPr sz="1800"/>
                      </a:pPr>
                      <a:r>
                        <a:rPr lang="en-US" sz="1300" b="0" i="0" u="none" strike="noStrike" cap="none" spc="0" baseline="0" dirty="0" smtClean="0">
                          <a:solidFill>
                            <a:srgbClr val="000000"/>
                          </a:solidFill>
                          <a:uFillTx/>
                          <a:latin typeface="Arial Narrow"/>
                          <a:ea typeface="Arial Narrow"/>
                          <a:cs typeface="Arial Narrow"/>
                          <a:sym typeface="Arial Narrow"/>
                        </a:rPr>
                        <a:t>Offshore Oil &amp; Gas</a:t>
                      </a:r>
                    </a:p>
                    <a:p>
                      <a:pPr marL="373063" indent="-190500" algn="just" defTabSz="457200">
                        <a:buFontTx/>
                        <a:buChar char="-"/>
                        <a:defRPr sz="1800"/>
                      </a:pPr>
                      <a:r>
                        <a:rPr lang="en-US" sz="1300" b="0" i="0" u="none" strike="noStrike" cap="none" spc="0" baseline="0" dirty="0" smtClean="0">
                          <a:solidFill>
                            <a:srgbClr val="000000"/>
                          </a:solidFill>
                          <a:uFillTx/>
                          <a:latin typeface="Arial Narrow"/>
                          <a:ea typeface="Arial Narrow"/>
                          <a:cs typeface="Arial Narrow"/>
                          <a:sym typeface="Arial Narrow"/>
                        </a:rPr>
                        <a:t>Coastal Marine Tourism </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20675">
                <a:tc gridSpan="4">
                  <a:txBody>
                    <a:bodyPr/>
                    <a:lstStyle/>
                    <a:p>
                      <a:pPr marL="87313" indent="0" algn="just" defTabSz="457200">
                        <a:defRPr sz="1800"/>
                      </a:pPr>
                      <a:r>
                        <a:rPr lang="en-US" sz="1300" b="1" dirty="0" smtClean="0">
                          <a:solidFill>
                            <a:srgbClr val="FFFFFF"/>
                          </a:solidFill>
                          <a:latin typeface="Arial Narrow"/>
                          <a:ea typeface="Arial Narrow"/>
                          <a:cs typeface="Arial Narrow"/>
                          <a:sym typeface="Arial Narrow"/>
                        </a:rPr>
                        <a:t>OUTCOME: </a:t>
                      </a:r>
                      <a:r>
                        <a:rPr lang="en-US" sz="1300" b="1" i="0" u="none" strike="noStrike" cap="none" spc="0" baseline="0" dirty="0" smtClean="0">
                          <a:solidFill>
                            <a:srgbClr val="FFFFFF"/>
                          </a:solidFill>
                          <a:uFillTx/>
                          <a:latin typeface="Arial Narrow"/>
                          <a:ea typeface="Arial Narrow"/>
                          <a:cs typeface="Arial Narrow"/>
                          <a:sym typeface="Arial Narrow"/>
                        </a:rPr>
                        <a:t>THREATS TO ENVIRONMENTAL INTEGRITY MANAGED AND ECOSYSTEM CONSERVED</a:t>
                      </a:r>
                      <a:endParaRPr lang="en-US" sz="1300" b="1" i="0" u="none" strike="noStrike" cap="none" spc="0" baseline="0" dirty="0">
                        <a:solidFill>
                          <a:srgbClr val="FFFFFF"/>
                        </a:solidFill>
                        <a:uFillTx/>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pPr marL="87313" indent="0" algn="just" defTabSz="457200">
                        <a:defRPr sz="1800"/>
                      </a:pP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373063" indent="-190500" algn="just" defTabSz="457200">
                        <a:buFontTx/>
                        <a:buChar char="-"/>
                        <a:defRPr sz="1800"/>
                      </a:pP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320675">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National Oceans and Coasts Water Quality Monitoring</a:t>
                      </a:r>
                    </a:p>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programme developed and implemented</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buFont typeface="Arial" panose="020B0604020202020204" pitchFamily="34" charset="0"/>
                        <a:buNone/>
                        <a:defRPr sz="1800"/>
                      </a:pPr>
                      <a:r>
                        <a:rPr lang="en-US" sz="1300" b="0" i="0" u="none" strike="noStrike" cap="none" spc="0" baseline="0" dirty="0" smtClean="0">
                          <a:solidFill>
                            <a:srgbClr val="000000"/>
                          </a:solidFill>
                          <a:uFillTx/>
                          <a:latin typeface="Arial Narrow"/>
                          <a:ea typeface="Arial Narrow"/>
                          <a:cs typeface="Arial Narrow"/>
                          <a:sym typeface="Arial Narrow"/>
                        </a:rPr>
                        <a:t>National Oceans &amp; Coasts Water Quality Monitoring Programme implemented in 17 priority areas for 3 Coastal provinces</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Water Quality Trends Report compiled</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buFontTx/>
                        <a:buNone/>
                        <a:defRPr sz="1800"/>
                      </a:pPr>
                      <a:r>
                        <a:rPr lang="en-US" sz="1300" b="0" i="0" u="none" strike="noStrike" cap="none" spc="0" baseline="0" dirty="0" smtClean="0">
                          <a:solidFill>
                            <a:srgbClr val="000000"/>
                          </a:solidFill>
                          <a:uFillTx/>
                          <a:latin typeface="Arial Narrow"/>
                          <a:ea typeface="Arial Narrow"/>
                          <a:cs typeface="Arial Narrow"/>
                          <a:sym typeface="Arial Narrow"/>
                        </a:rPr>
                        <a:t>Water Quality monitoring programme providing monthly data for 60 priority areas, providing quarterly reports in less sensitive areas, and monthly data in highly sensitive Area</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320675">
                <a:tc>
                  <a:txBody>
                    <a:bodyPr/>
                    <a:lstStyle/>
                    <a:p>
                      <a:pPr marL="87313" indent="0" algn="just" defTabSz="457200">
                        <a:defRPr sz="1800"/>
                      </a:pPr>
                      <a:r>
                        <a:rPr lang="en-US" sz="1300" b="0" i="0" u="none" strike="noStrike" cap="none" spc="0" baseline="0" dirty="0" smtClean="0">
                          <a:solidFill>
                            <a:schemeClr val="tx1"/>
                          </a:solidFill>
                          <a:uFillTx/>
                          <a:latin typeface="Arial Narrow"/>
                          <a:ea typeface="Arial Narrow"/>
                          <a:cs typeface="Arial Narrow"/>
                          <a:sym typeface="Arial Narrow"/>
                        </a:rPr>
                        <a:t>Marine spatial planning and governance system developed and implemented</a:t>
                      </a:r>
                      <a:endParaRPr sz="1300" b="0" i="0" u="none" strike="noStrike" cap="none" spc="0" baseline="0" dirty="0">
                        <a:solidFill>
                          <a:schemeClr val="tx1"/>
                        </a:solidFill>
                        <a:uFillTx/>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buFont typeface="Arial" panose="020B0604020202020204" pitchFamily="34" charset="0"/>
                        <a:buNone/>
                        <a:defRPr sz="1800"/>
                      </a:pPr>
                      <a:r>
                        <a:rPr lang="en-US" sz="1300" b="0" i="0" u="none" strike="noStrike" cap="none" spc="0" baseline="0" dirty="0" smtClean="0">
                          <a:solidFill>
                            <a:schemeClr val="tx1"/>
                          </a:solidFill>
                          <a:uFillTx/>
                          <a:latin typeface="Arial Narrow"/>
                          <a:ea typeface="Arial Narrow"/>
                          <a:cs typeface="Arial Narrow"/>
                          <a:sym typeface="Arial Narrow"/>
                        </a:rPr>
                        <a:t>Marine Spatial Bill (MSP) was submitted to Parliament for approval</a:t>
                      </a:r>
                      <a:endParaRPr sz="1300" b="0" i="0" u="none" strike="noStrike" cap="none" spc="0" baseline="0" dirty="0">
                        <a:solidFill>
                          <a:schemeClr val="tx1"/>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ZA" sz="1300" b="0" i="0" u="none" strike="noStrike" cap="none" spc="0" baseline="0" dirty="0" smtClean="0">
                          <a:solidFill>
                            <a:schemeClr val="tx1"/>
                          </a:solidFill>
                          <a:uFillTx/>
                          <a:latin typeface="Arial Narrow"/>
                          <a:ea typeface="Arial Narrow"/>
                          <a:cs typeface="Arial Narrow"/>
                          <a:sym typeface="Arial Narrow"/>
                        </a:rPr>
                        <a:t>MSP Sector Plans developed</a:t>
                      </a:r>
                      <a:endParaRPr sz="1300" b="0" i="0" u="none" strike="noStrike" cap="none" spc="0" baseline="0" dirty="0">
                        <a:solidFill>
                          <a:schemeClr val="tx1"/>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buFontTx/>
                        <a:buNone/>
                        <a:defRPr sz="1800"/>
                      </a:pPr>
                      <a:r>
                        <a:rPr lang="en-US" sz="1300" b="0" i="0" u="none" strike="noStrike" cap="none" spc="0" baseline="0" dirty="0" smtClean="0">
                          <a:solidFill>
                            <a:schemeClr val="tx1"/>
                          </a:solidFill>
                          <a:uFillTx/>
                          <a:latin typeface="Arial Narrow"/>
                          <a:ea typeface="Arial Narrow"/>
                          <a:cs typeface="Arial Narrow"/>
                          <a:sym typeface="Arial Narrow"/>
                        </a:rPr>
                        <a:t>1st MSP sub-regional plan approved</a:t>
                      </a:r>
                      <a:endParaRPr sz="1300" b="0" i="0" u="none" strike="noStrike" cap="none" spc="0" baseline="0" dirty="0">
                        <a:solidFill>
                          <a:schemeClr val="tx1"/>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467" name="PROGRAMME 1"/>
          <p:cNvSpPr txBox="1"/>
          <p:nvPr/>
        </p:nvSpPr>
        <p:spPr>
          <a:xfrm>
            <a:off x="76200" y="76200"/>
            <a:ext cx="8839200"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00B050"/>
                </a:solidFill>
              </a:defRPr>
            </a:lvl1pPr>
          </a:lstStyle>
          <a:p>
            <a:r>
              <a:rPr lang="en-ZA" dirty="0"/>
              <a:t>PROGRAMME </a:t>
            </a:r>
            <a:r>
              <a:rPr lang="en-ZA" dirty="0" smtClean="0"/>
              <a:t>3 </a:t>
            </a:r>
            <a:endParaRPr lang="en-ZA" dirty="0"/>
          </a:p>
        </p:txBody>
      </p:sp>
    </p:spTree>
    <p:extLst>
      <p:ext uri="{BB962C8B-B14F-4D97-AF65-F5344CB8AC3E}">
        <p14:creationId xmlns:p14="http://schemas.microsoft.com/office/powerpoint/2010/main" val="2987687643"/>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chor="ctr"/>
          <a:lstStyle/>
          <a:p>
            <a:fld id="{86CB4B4D-7CA3-9044-876B-883B54F8677D}" type="slidenum">
              <a:t>29</a:t>
            </a:fld>
            <a:endParaRPr/>
          </a:p>
        </p:txBody>
      </p:sp>
      <p:graphicFrame>
        <p:nvGraphicFramePr>
          <p:cNvPr id="466" name="Table"/>
          <p:cNvGraphicFramePr/>
          <p:nvPr>
            <p:extLst>
              <p:ext uri="{D42A27DB-BD31-4B8C-83A1-F6EECF244321}">
                <p14:modId xmlns:p14="http://schemas.microsoft.com/office/powerpoint/2010/main" val="2341718938"/>
              </p:ext>
            </p:extLst>
          </p:nvPr>
        </p:nvGraphicFramePr>
        <p:xfrm>
          <a:off x="228600" y="533400"/>
          <a:ext cx="8686799" cy="4932390"/>
        </p:xfrm>
        <a:graphic>
          <a:graphicData uri="http://schemas.openxmlformats.org/drawingml/2006/table">
            <a:tbl>
              <a:tblPr>
                <a:tableStyleId>{4C3C2611-4C71-4FC5-86AE-919BDF0F9419}</a:tableStyleId>
              </a:tblPr>
              <a:tblGrid>
                <a:gridCol w="2792896">
                  <a:extLst>
                    <a:ext uri="{9D8B030D-6E8A-4147-A177-3AD203B41FA5}">
                      <a16:colId xmlns:a16="http://schemas.microsoft.com/office/drawing/2014/main" val="20000"/>
                    </a:ext>
                  </a:extLst>
                </a:gridCol>
                <a:gridCol w="2520563">
                  <a:extLst>
                    <a:ext uri="{9D8B030D-6E8A-4147-A177-3AD203B41FA5}">
                      <a16:colId xmlns:a16="http://schemas.microsoft.com/office/drawing/2014/main" val="20001"/>
                    </a:ext>
                  </a:extLst>
                </a:gridCol>
                <a:gridCol w="1455089">
                  <a:extLst>
                    <a:ext uri="{9D8B030D-6E8A-4147-A177-3AD203B41FA5}">
                      <a16:colId xmlns:a16="http://schemas.microsoft.com/office/drawing/2014/main" val="20002"/>
                    </a:ext>
                  </a:extLst>
                </a:gridCol>
                <a:gridCol w="1918251">
                  <a:extLst>
                    <a:ext uri="{9D8B030D-6E8A-4147-A177-3AD203B41FA5}">
                      <a16:colId xmlns:a16="http://schemas.microsoft.com/office/drawing/2014/main" val="20003"/>
                    </a:ext>
                  </a:extLst>
                </a:gridCol>
              </a:tblGrid>
              <a:tr h="274983">
                <a:tc gridSpan="4">
                  <a:txBody>
                    <a:bodyPr/>
                    <a:lstStyle/>
                    <a:p>
                      <a:pPr marL="87313" marR="0" indent="0" algn="l" defTabSz="457200" rtl="0" eaLnBrk="1" fontAlgn="auto" latinLnBrk="0" hangingPunct="1">
                        <a:lnSpc>
                          <a:spcPct val="115000"/>
                        </a:lnSpc>
                        <a:spcBef>
                          <a:spcPts val="0"/>
                        </a:spcBef>
                        <a:spcAft>
                          <a:spcPts val="0"/>
                        </a:spcAft>
                        <a:buClrTx/>
                        <a:buSzTx/>
                        <a:buFontTx/>
                        <a:buNone/>
                        <a:tabLst/>
                        <a:defRPr sz="1800"/>
                      </a:pPr>
                      <a:r>
                        <a:rPr lang="en-US" sz="1300" b="1" i="0" u="none" strike="noStrike" cap="none" spc="0" baseline="0" dirty="0" smtClean="0">
                          <a:solidFill>
                            <a:srgbClr val="FFFFFF"/>
                          </a:solidFill>
                          <a:uFillTx/>
                          <a:latin typeface="Arial Narrow"/>
                          <a:ea typeface="Arial Narrow"/>
                          <a:cs typeface="Arial Narrow"/>
                          <a:sym typeface="Arial Narrow"/>
                        </a:rPr>
                        <a:t>OUTCOME: THREATS TO ENVIRONMENTAL INTEGRITY MANAGED AND ECOSYSTEM CONSERVED (CONTINUED….)</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420687">
                <a:tc>
                  <a:txBody>
                    <a:bodyPr/>
                    <a:lstStyle/>
                    <a:p>
                      <a:pPr algn="ctr" defTabSz="457200">
                        <a:lnSpc>
                          <a:spcPct val="115000"/>
                        </a:lnSpc>
                        <a:defRPr sz="1800"/>
                      </a:pPr>
                      <a:r>
                        <a:rPr lang="en-ZA" sz="1300" b="1" dirty="0" smtClean="0">
                          <a:solidFill>
                            <a:srgbClr val="FFFFFF"/>
                          </a:solidFill>
                          <a:latin typeface="Arial Narrow"/>
                          <a:ea typeface="Arial Narrow"/>
                          <a:cs typeface="Arial Narrow"/>
                          <a:sym typeface="Arial Narrow"/>
                        </a:rPr>
                        <a:t>OUTCOME INDICATORS </a:t>
                      </a:r>
                      <a:endParaRPr lang="en-ZA"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sz="1300" b="1" dirty="0" smtClean="0">
                          <a:solidFill>
                            <a:srgbClr val="FFFFFF"/>
                          </a:solidFill>
                          <a:latin typeface="Arial Narrow"/>
                          <a:ea typeface="Arial Narrow"/>
                          <a:cs typeface="Arial Narrow"/>
                          <a:sym typeface="Arial Narrow"/>
                        </a:rPr>
                        <a:t>BASELINE</a:t>
                      </a:r>
                      <a:endParaRPr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lang="en-ZA" sz="1300" b="1" dirty="0" smtClean="0">
                          <a:solidFill>
                            <a:srgbClr val="FFFFFF"/>
                          </a:solidFill>
                          <a:latin typeface="Arial Narrow"/>
                          <a:ea typeface="Arial Narrow"/>
                          <a:cs typeface="Arial Narrow"/>
                          <a:sym typeface="Arial Narrow"/>
                        </a:rPr>
                        <a:t>TARGET 2020/21</a:t>
                      </a:r>
                      <a:endParaRPr lang="en-ZA" sz="1300" b="1" dirty="0">
                        <a:solidFill>
                          <a:srgbClr val="FFFFFF"/>
                        </a:solidFill>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87313" indent="0" algn="ctr" defTabSz="457200">
                        <a:lnSpc>
                          <a:spcPct val="115000"/>
                        </a:lnSpc>
                        <a:defRPr sz="1800"/>
                      </a:pPr>
                      <a:r>
                        <a:rPr sz="1200" b="1" dirty="0">
                          <a:solidFill>
                            <a:srgbClr val="FFFFFF"/>
                          </a:solidFill>
                          <a:latin typeface="Arial Narrow"/>
                          <a:ea typeface="Arial Narrow"/>
                          <a:cs typeface="Arial Narrow"/>
                          <a:sym typeface="Arial Narrow"/>
                        </a:rPr>
                        <a:t>5 YEAR  TARGET 2023/24</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extLst>
                  <a:ext uri="{0D108BD9-81ED-4DB2-BD59-A6C34878D82A}">
                    <a16:rowId xmlns:a16="http://schemas.microsoft.com/office/drawing/2014/main" val="10001"/>
                  </a:ext>
                </a:extLst>
              </a:tr>
              <a:tr h="320675">
                <a:tc>
                  <a:txBody>
                    <a:bodyPr/>
                    <a:lstStyle/>
                    <a:p>
                      <a:pPr marL="87313" indent="0" algn="just" defTabSz="457200">
                        <a:defRPr sz="1800"/>
                      </a:pPr>
                      <a:r>
                        <a:rPr lang="en-US" sz="1300" b="0" i="0" u="none" strike="noStrike" cap="none" spc="0" baseline="0" dirty="0" smtClean="0">
                          <a:solidFill>
                            <a:schemeClr val="tx1"/>
                          </a:solidFill>
                          <a:uFillTx/>
                          <a:latin typeface="Arial Narrow"/>
                          <a:ea typeface="Arial Narrow"/>
                          <a:cs typeface="Arial Narrow"/>
                          <a:sym typeface="Arial Narrow"/>
                        </a:rPr>
                        <a:t>Number of Management Plans for declared Marine Protected Areas developed and implemented</a:t>
                      </a:r>
                      <a:endParaRPr sz="1300" b="0" i="0" u="none" strike="noStrike" cap="none" spc="0" baseline="0" dirty="0">
                        <a:solidFill>
                          <a:schemeClr val="tx1"/>
                        </a:solidFill>
                        <a:uFillTx/>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buFont typeface="Arial" panose="020B0604020202020204" pitchFamily="34" charset="0"/>
                        <a:buNone/>
                        <a:defRPr sz="1800"/>
                      </a:pPr>
                      <a:r>
                        <a:rPr lang="en-US" sz="1300" b="0" i="0" u="none" strike="noStrike" cap="none" spc="0" baseline="0" dirty="0" smtClean="0">
                          <a:solidFill>
                            <a:schemeClr val="tx1"/>
                          </a:solidFill>
                          <a:uFillTx/>
                          <a:latin typeface="Arial Narrow"/>
                          <a:ea typeface="Arial Narrow"/>
                          <a:cs typeface="Arial Narrow"/>
                          <a:sym typeface="Arial Narrow"/>
                        </a:rPr>
                        <a:t>8 Management plans for old MPAs (Cape Nature MPAs, EKZN, SANParks, EC)</a:t>
                      </a:r>
                      <a:endParaRPr sz="1300" b="0" i="0" u="none" strike="noStrike" cap="none" spc="0" baseline="0" dirty="0">
                        <a:solidFill>
                          <a:schemeClr val="tx1"/>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US" sz="1300" b="0" i="0" u="none" strike="noStrike" cap="none" spc="0" baseline="0" dirty="0" smtClean="0">
                          <a:solidFill>
                            <a:schemeClr val="tx1"/>
                          </a:solidFill>
                          <a:uFillTx/>
                          <a:latin typeface="Arial Narrow"/>
                          <a:ea typeface="Arial Narrow"/>
                          <a:cs typeface="Arial Narrow"/>
                          <a:sym typeface="Arial Narrow"/>
                        </a:rPr>
                        <a:t>2 Management plans for declared Phakisa MPAs developed</a:t>
                      </a:r>
                      <a:endParaRPr sz="1300" b="0" i="0" u="none" strike="noStrike" cap="none" spc="0" baseline="0" dirty="0">
                        <a:solidFill>
                          <a:schemeClr val="tx1"/>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marR="0" indent="0" algn="just" defTabSz="457200" rtl="0" eaLnBrk="1" fontAlgn="auto" latinLnBrk="0" hangingPunct="1">
                        <a:lnSpc>
                          <a:spcPct val="100000"/>
                        </a:lnSpc>
                        <a:spcBef>
                          <a:spcPts val="0"/>
                        </a:spcBef>
                        <a:spcAft>
                          <a:spcPts val="0"/>
                        </a:spcAft>
                        <a:buClrTx/>
                        <a:buSzTx/>
                        <a:buFontTx/>
                        <a:buNone/>
                        <a:tabLst/>
                        <a:defRPr sz="1800"/>
                      </a:pPr>
                      <a:r>
                        <a:rPr lang="en-US" sz="1300" b="0" i="0" u="none" strike="noStrike" cap="none" spc="0" baseline="0" dirty="0" smtClean="0">
                          <a:solidFill>
                            <a:schemeClr val="tx1"/>
                          </a:solidFill>
                          <a:uFillTx/>
                          <a:latin typeface="Arial Narrow"/>
                          <a:ea typeface="Arial Narrow"/>
                          <a:cs typeface="Arial Narrow"/>
                          <a:sym typeface="Arial"/>
                        </a:rPr>
                        <a:t>13 management plans developed and implemented </a:t>
                      </a:r>
                      <a:r>
                        <a:rPr lang="en-US" sz="1800" b="0" i="0" u="none" strike="noStrike" cap="none" spc="0" baseline="0" dirty="0" smtClean="0">
                          <a:solidFill>
                            <a:schemeClr val="tx1"/>
                          </a:solidFill>
                          <a:uFillTx/>
                          <a:latin typeface="Arial"/>
                          <a:ea typeface="Arial"/>
                          <a:cs typeface="Arial"/>
                          <a:sym typeface="Arial"/>
                        </a:rPr>
                        <a:t>	</a:t>
                      </a:r>
                    </a:p>
                    <a:p>
                      <a:pPr marL="182563" indent="0" algn="just" defTabSz="457200">
                        <a:buFontTx/>
                        <a:buNone/>
                        <a:defRPr sz="1800"/>
                      </a:pPr>
                      <a:endParaRPr sz="1300" b="0" i="0" u="none" strike="noStrike" cap="none" spc="0" baseline="0" dirty="0">
                        <a:solidFill>
                          <a:schemeClr val="tx1"/>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20675">
                <a:tc>
                  <a:txBody>
                    <a:bodyPr/>
                    <a:lstStyle/>
                    <a:p>
                      <a:pPr marL="87313" indent="0" algn="just" defTabSz="457200">
                        <a:defRPr sz="1800"/>
                      </a:pPr>
                      <a:r>
                        <a:rPr lang="en-US" sz="1300" b="0" i="0" u="none" strike="noStrike" cap="none" spc="0" baseline="0" dirty="0" smtClean="0">
                          <a:solidFill>
                            <a:schemeClr val="tx1"/>
                          </a:solidFill>
                          <a:uFillTx/>
                          <a:latin typeface="Arial Narrow"/>
                          <a:ea typeface="Arial Narrow"/>
                          <a:cs typeface="Arial Narrow"/>
                          <a:sym typeface="Arial Narrow"/>
                        </a:rPr>
                        <a:t>Estuarine management strategy developed and implemented</a:t>
                      </a:r>
                      <a:endParaRPr sz="1300" b="0" i="0" u="none" strike="noStrike" cap="none" spc="0" baseline="0" dirty="0">
                        <a:solidFill>
                          <a:schemeClr val="tx1"/>
                        </a:solidFill>
                        <a:uFillTx/>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buFont typeface="Arial" panose="020B0604020202020204" pitchFamily="34" charset="0"/>
                        <a:buNone/>
                        <a:defRPr sz="1800"/>
                      </a:pPr>
                      <a:r>
                        <a:rPr lang="en-US" sz="1300" b="0" i="0" u="none" strike="noStrike" cap="none" spc="0" baseline="0" dirty="0" smtClean="0">
                          <a:solidFill>
                            <a:schemeClr val="tx1"/>
                          </a:solidFill>
                          <a:uFillTx/>
                          <a:latin typeface="Arial Narrow"/>
                          <a:ea typeface="Arial Narrow"/>
                          <a:cs typeface="Arial Narrow"/>
                          <a:sym typeface="Arial Narrow"/>
                        </a:rPr>
                        <a:t>1 Estuary Management Plan (EMP) finalised for approval</a:t>
                      </a:r>
                      <a:endParaRPr sz="1300" b="0" i="0" u="none" strike="noStrike" cap="none" spc="0" baseline="0" dirty="0">
                        <a:solidFill>
                          <a:schemeClr val="tx1"/>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US" sz="1300" b="1" i="0" u="none" strike="noStrike" cap="none" spc="0" baseline="0" dirty="0" smtClean="0">
                          <a:solidFill>
                            <a:schemeClr val="tx1"/>
                          </a:solidFill>
                          <a:uFillTx/>
                          <a:latin typeface="Arial Narrow"/>
                          <a:ea typeface="Arial Narrow"/>
                          <a:cs typeface="Arial Narrow"/>
                          <a:sym typeface="Arial Narrow"/>
                        </a:rPr>
                        <a:t>4 national estuaries management plans implemented:</a:t>
                      </a:r>
                    </a:p>
                    <a:p>
                      <a:pPr marL="87313" indent="0" algn="just" defTabSz="457200">
                        <a:defRPr sz="1800"/>
                      </a:pPr>
                      <a:r>
                        <a:rPr lang="en-US" sz="1300" b="0" i="0" u="none" strike="noStrike" cap="none" spc="0" baseline="0" dirty="0" smtClean="0">
                          <a:solidFill>
                            <a:schemeClr val="tx1"/>
                          </a:solidFill>
                          <a:uFillTx/>
                          <a:latin typeface="Arial Narrow"/>
                          <a:ea typeface="Arial Narrow"/>
                          <a:cs typeface="Arial Narrow"/>
                          <a:sym typeface="Arial Narrow"/>
                        </a:rPr>
                        <a:t>• Buffalo Estuary</a:t>
                      </a:r>
                    </a:p>
                    <a:p>
                      <a:pPr marL="87313" indent="0" algn="just" defTabSz="457200">
                        <a:defRPr sz="1800"/>
                      </a:pPr>
                      <a:r>
                        <a:rPr lang="en-US" sz="1300" b="0" i="0" u="none" strike="noStrike" cap="none" spc="0" baseline="0" dirty="0" smtClean="0">
                          <a:solidFill>
                            <a:schemeClr val="tx1"/>
                          </a:solidFill>
                          <a:uFillTx/>
                          <a:latin typeface="Arial Narrow"/>
                          <a:ea typeface="Arial Narrow"/>
                          <a:cs typeface="Arial Narrow"/>
                          <a:sym typeface="Arial Narrow"/>
                        </a:rPr>
                        <a:t>• Durban Bay</a:t>
                      </a:r>
                    </a:p>
                    <a:p>
                      <a:pPr marL="182563" marR="0" indent="-95250" algn="just" defTabSz="457200" rtl="0" latinLnBrk="0">
                        <a:lnSpc>
                          <a:spcPct val="100000"/>
                        </a:lnSpc>
                        <a:spcBef>
                          <a:spcPts val="0"/>
                        </a:spcBef>
                        <a:spcAft>
                          <a:spcPts val="0"/>
                        </a:spcAft>
                        <a:buClrTx/>
                        <a:buSzTx/>
                        <a:buFont typeface="Arial" panose="020B0604020202020204" pitchFamily="34" charset="0"/>
                        <a:buChar char="•"/>
                        <a:tabLst/>
                        <a:defRPr sz="1800"/>
                      </a:pPr>
                      <a:r>
                        <a:rPr lang="en-US" sz="1300" b="0" i="0" u="none" strike="noStrike" cap="none" spc="0" baseline="0" dirty="0" smtClean="0">
                          <a:solidFill>
                            <a:schemeClr val="tx1"/>
                          </a:solidFill>
                          <a:uFillTx/>
                          <a:latin typeface="Arial Narrow"/>
                          <a:ea typeface="Arial Narrow"/>
                          <a:cs typeface="Arial Narrow"/>
                          <a:sym typeface="Arial Narrow"/>
                        </a:rPr>
                        <a:t>Richards Bay</a:t>
                      </a:r>
                    </a:p>
                    <a:p>
                      <a:pPr marL="182563" marR="0" indent="-95250" algn="just" defTabSz="457200" rtl="0" latinLnBrk="0">
                        <a:lnSpc>
                          <a:spcPct val="100000"/>
                        </a:lnSpc>
                        <a:spcBef>
                          <a:spcPts val="0"/>
                        </a:spcBef>
                        <a:spcAft>
                          <a:spcPts val="0"/>
                        </a:spcAft>
                        <a:buClrTx/>
                        <a:buSzTx/>
                        <a:buFont typeface="Arial" panose="020B0604020202020204" pitchFamily="34" charset="0"/>
                        <a:buChar char="•"/>
                        <a:tabLst/>
                        <a:defRPr sz="1800"/>
                      </a:pPr>
                      <a:r>
                        <a:rPr lang="en-US" sz="1300" b="0" i="0" u="none" strike="noStrike" cap="none" spc="0" baseline="0" dirty="0" smtClean="0">
                          <a:solidFill>
                            <a:schemeClr val="tx1"/>
                          </a:solidFill>
                          <a:uFillTx/>
                          <a:latin typeface="Arial Narrow"/>
                          <a:ea typeface="Arial Narrow"/>
                          <a:cs typeface="Arial Narrow"/>
                          <a:sym typeface="Arial Narrow"/>
                        </a:rPr>
                        <a:t>Orange River Estuary</a:t>
                      </a:r>
                      <a:endParaRPr sz="1300" b="0" i="0" u="none" strike="noStrike" cap="none" spc="0" baseline="0" dirty="0">
                        <a:solidFill>
                          <a:schemeClr val="tx1"/>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82563" indent="0" algn="just" defTabSz="457200">
                        <a:buFontTx/>
                        <a:buNone/>
                        <a:defRPr sz="1800"/>
                      </a:pPr>
                      <a:r>
                        <a:rPr lang="en-ZA" sz="1300" b="1" i="0" u="none" strike="noStrike" cap="none" spc="0" baseline="0" dirty="0" smtClean="0">
                          <a:solidFill>
                            <a:schemeClr val="tx1"/>
                          </a:solidFill>
                          <a:uFillTx/>
                          <a:latin typeface="Arial Narrow"/>
                          <a:ea typeface="Arial Narrow"/>
                          <a:cs typeface="Arial Narrow"/>
                          <a:sym typeface="Arial Narrow"/>
                        </a:rPr>
                        <a:t>4 national estuaries management plans implemented</a:t>
                      </a:r>
                      <a:r>
                        <a:rPr lang="en-ZA" sz="1300" b="0" i="0" u="none" strike="noStrike" cap="none" spc="0" baseline="0" dirty="0" smtClean="0">
                          <a:solidFill>
                            <a:schemeClr val="tx1"/>
                          </a:solidFill>
                          <a:uFillTx/>
                          <a:latin typeface="Arial Narrow"/>
                          <a:ea typeface="Arial Narrow"/>
                          <a:cs typeface="Arial Narrow"/>
                          <a:sym typeface="Arial Narrow"/>
                        </a:rPr>
                        <a:t>:</a:t>
                      </a:r>
                    </a:p>
                    <a:p>
                      <a:pPr marL="182563" indent="0" algn="just" defTabSz="457200">
                        <a:buFontTx/>
                        <a:buNone/>
                        <a:defRPr sz="1800"/>
                      </a:pPr>
                      <a:r>
                        <a:rPr lang="en-ZA" sz="1300" b="0" i="0" u="none" strike="noStrike" cap="none" spc="0" baseline="0" dirty="0" smtClean="0">
                          <a:solidFill>
                            <a:schemeClr val="tx1"/>
                          </a:solidFill>
                          <a:uFillTx/>
                          <a:latin typeface="Arial Narrow"/>
                          <a:ea typeface="Arial Narrow"/>
                          <a:cs typeface="Arial Narrow"/>
                          <a:sym typeface="Arial Narrow"/>
                        </a:rPr>
                        <a:t>• Buffalo Estuary</a:t>
                      </a:r>
                    </a:p>
                    <a:p>
                      <a:pPr marL="182563" indent="0" algn="just" defTabSz="457200">
                        <a:buFontTx/>
                        <a:buNone/>
                        <a:defRPr sz="1800"/>
                      </a:pPr>
                      <a:r>
                        <a:rPr lang="en-ZA" sz="1300" b="0" i="0" u="none" strike="noStrike" cap="none" spc="0" baseline="0" dirty="0" smtClean="0">
                          <a:solidFill>
                            <a:schemeClr val="tx1"/>
                          </a:solidFill>
                          <a:uFillTx/>
                          <a:latin typeface="Arial Narrow"/>
                          <a:ea typeface="Arial Narrow"/>
                          <a:cs typeface="Arial Narrow"/>
                          <a:sym typeface="Arial Narrow"/>
                        </a:rPr>
                        <a:t>• Durban Bay</a:t>
                      </a:r>
                    </a:p>
                    <a:p>
                      <a:pPr marL="182563" indent="0" algn="just" defTabSz="457200">
                        <a:buFontTx/>
                        <a:buNone/>
                        <a:defRPr sz="1800"/>
                      </a:pPr>
                      <a:r>
                        <a:rPr lang="en-ZA" sz="1300" b="0" i="0" u="none" strike="noStrike" cap="none" spc="0" baseline="0" dirty="0" smtClean="0">
                          <a:solidFill>
                            <a:schemeClr val="tx1"/>
                          </a:solidFill>
                          <a:uFillTx/>
                          <a:latin typeface="Arial Narrow"/>
                          <a:ea typeface="Arial Narrow"/>
                          <a:cs typeface="Arial Narrow"/>
                          <a:sym typeface="Arial Narrow"/>
                        </a:rPr>
                        <a:t>• Richards Bay</a:t>
                      </a:r>
                    </a:p>
                    <a:p>
                      <a:pPr marL="182563" indent="0" algn="just" defTabSz="457200">
                        <a:buFontTx/>
                        <a:buNone/>
                        <a:defRPr sz="1800"/>
                      </a:pPr>
                      <a:r>
                        <a:rPr lang="en-ZA" sz="1300" b="0" i="0" u="none" strike="noStrike" cap="none" spc="0" baseline="0" dirty="0" smtClean="0">
                          <a:solidFill>
                            <a:schemeClr val="tx1"/>
                          </a:solidFill>
                          <a:uFillTx/>
                          <a:latin typeface="Arial Narrow"/>
                          <a:ea typeface="Arial Narrow"/>
                          <a:cs typeface="Arial Narrow"/>
                          <a:sym typeface="Arial Narrow"/>
                        </a:rPr>
                        <a:t>• Orange River Estuary</a:t>
                      </a:r>
                    </a:p>
                    <a:p>
                      <a:pPr marL="182563" indent="0" algn="just" defTabSz="457200">
                        <a:buFontTx/>
                        <a:buNone/>
                        <a:defRPr sz="1800"/>
                      </a:pPr>
                      <a:r>
                        <a:rPr lang="en-ZA" sz="1300" b="1" i="0" u="none" strike="noStrike" cap="none" spc="0" baseline="0" dirty="0" smtClean="0">
                          <a:solidFill>
                            <a:schemeClr val="tx1"/>
                          </a:solidFill>
                          <a:uFillTx/>
                          <a:latin typeface="Arial Narrow"/>
                          <a:ea typeface="Arial Narrow"/>
                          <a:cs typeface="Arial Narrow"/>
                          <a:sym typeface="Arial Narrow"/>
                        </a:rPr>
                        <a:t>2 Estuarine Management plans developed:</a:t>
                      </a:r>
                    </a:p>
                    <a:p>
                      <a:pPr marL="182563" indent="0" algn="just" defTabSz="457200">
                        <a:buFontTx/>
                        <a:buNone/>
                        <a:defRPr sz="1800"/>
                      </a:pPr>
                      <a:r>
                        <a:rPr lang="en-ZA" sz="1300" b="0" i="0" u="none" strike="noStrike" cap="none" spc="0" baseline="0" dirty="0" smtClean="0">
                          <a:solidFill>
                            <a:schemeClr val="tx1"/>
                          </a:solidFill>
                          <a:uFillTx/>
                          <a:latin typeface="Arial Narrow"/>
                          <a:ea typeface="Arial Narrow"/>
                          <a:cs typeface="Arial Narrow"/>
                          <a:sym typeface="Arial Narrow"/>
                        </a:rPr>
                        <a:t>• Mtamvuna Estuaries</a:t>
                      </a:r>
                    </a:p>
                    <a:p>
                      <a:pPr marL="182563" indent="0" algn="just" defTabSz="457200">
                        <a:buFontTx/>
                        <a:buNone/>
                        <a:defRPr sz="1800"/>
                      </a:pPr>
                      <a:r>
                        <a:rPr lang="en-ZA" sz="1300" b="0" i="0" u="none" strike="noStrike" cap="none" spc="0" baseline="0" dirty="0" smtClean="0">
                          <a:solidFill>
                            <a:schemeClr val="tx1"/>
                          </a:solidFill>
                          <a:uFillTx/>
                          <a:latin typeface="Arial Narrow"/>
                          <a:ea typeface="Arial Narrow"/>
                          <a:cs typeface="Arial Narrow"/>
                          <a:sym typeface="Arial Narrow"/>
                        </a:rPr>
                        <a:t>• Coega Estuaries</a:t>
                      </a:r>
                      <a:endParaRPr sz="1300" b="0" i="0" u="none" strike="noStrike" cap="none" spc="0" baseline="0" dirty="0">
                        <a:solidFill>
                          <a:schemeClr val="tx1"/>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20675">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Antarctic Strategy developed and implemented</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buFont typeface="Arial" panose="020B0604020202020204" pitchFamily="34" charset="0"/>
                        <a:buNone/>
                        <a:defRPr sz="1800"/>
                      </a:pPr>
                      <a:r>
                        <a:rPr lang="en-US" sz="1300" b="0" i="0" u="none" strike="noStrike" cap="none" spc="0" baseline="0" dirty="0" smtClean="0">
                          <a:solidFill>
                            <a:srgbClr val="000000"/>
                          </a:solidFill>
                          <a:uFillTx/>
                          <a:latin typeface="Arial Narrow"/>
                          <a:ea typeface="Arial Narrow"/>
                          <a:cs typeface="Arial Narrow"/>
                          <a:sym typeface="Arial Narrow"/>
                        </a:rPr>
                        <a:t>Draft strategy presented at the Economic,</a:t>
                      </a:r>
                    </a:p>
                    <a:p>
                      <a:pPr marL="182563" indent="-95250" algn="just" defTabSz="457200">
                        <a:buFont typeface="Arial" panose="020B0604020202020204" pitchFamily="34" charset="0"/>
                        <a:buChar char="•"/>
                        <a:defRPr sz="1800"/>
                      </a:pPr>
                      <a:r>
                        <a:rPr lang="en-US" sz="1300" b="0" i="0" u="none" strike="noStrike" cap="none" spc="0" baseline="0" dirty="0" smtClean="0">
                          <a:solidFill>
                            <a:srgbClr val="000000"/>
                          </a:solidFill>
                          <a:uFillTx/>
                          <a:latin typeface="Arial Narrow"/>
                          <a:ea typeface="Arial Narrow"/>
                          <a:cs typeface="Arial Narrow"/>
                          <a:sym typeface="Arial Narrow"/>
                        </a:rPr>
                        <a:t>Sectors, Employment and Infrastructure</a:t>
                      </a:r>
                    </a:p>
                    <a:p>
                      <a:pPr marL="182563" indent="-95250" algn="just" defTabSz="457200">
                        <a:buFont typeface="Arial" panose="020B0604020202020204" pitchFamily="34" charset="0"/>
                        <a:buChar char="•"/>
                        <a:defRPr sz="1800"/>
                      </a:pPr>
                      <a:r>
                        <a:rPr lang="en-US" sz="1300" b="0" i="0" u="none" strike="noStrike" cap="none" spc="0" baseline="0" dirty="0" smtClean="0">
                          <a:solidFill>
                            <a:srgbClr val="000000"/>
                          </a:solidFill>
                          <a:uFillTx/>
                          <a:latin typeface="Arial Narrow"/>
                          <a:ea typeface="Arial Narrow"/>
                          <a:cs typeface="Arial Narrow"/>
                          <a:sym typeface="Arial Narrow"/>
                        </a:rPr>
                        <a:t>Development Cluster (ESEID), MINTECH and Global and Continental Affairs Committee (GCAC)</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Antarctic Strategy submitted to Cabinet for final </a:t>
                      </a:r>
                      <a:r>
                        <a:rPr lang="en-US" sz="1300" b="0" i="0" u="none" strike="noStrike" cap="none" spc="0" baseline="0" dirty="0" err="1" smtClean="0">
                          <a:solidFill>
                            <a:srgbClr val="000000"/>
                          </a:solidFill>
                          <a:uFillTx/>
                          <a:latin typeface="Arial Narrow"/>
                          <a:ea typeface="Arial Narrow"/>
                          <a:cs typeface="Arial Narrow"/>
                          <a:sym typeface="Arial Narrow"/>
                        </a:rPr>
                        <a:t>gazetting</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buFontTx/>
                        <a:buNone/>
                        <a:defRPr sz="1800"/>
                      </a:pPr>
                      <a:r>
                        <a:rPr lang="en-US" sz="1300" b="0" i="0" u="none" strike="noStrike" cap="none" spc="0" baseline="0" dirty="0" smtClean="0">
                          <a:solidFill>
                            <a:srgbClr val="000000"/>
                          </a:solidFill>
                          <a:uFillTx/>
                          <a:latin typeface="Arial Narrow"/>
                          <a:ea typeface="Arial Narrow"/>
                          <a:cs typeface="Arial Narrow"/>
                          <a:sym typeface="Arial Narrow"/>
                        </a:rPr>
                        <a:t>Antarctic strategy implemented (as per implementation plan)</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67" name="PROGRAMME 1"/>
          <p:cNvSpPr txBox="1"/>
          <p:nvPr/>
        </p:nvSpPr>
        <p:spPr>
          <a:xfrm>
            <a:off x="76200" y="76200"/>
            <a:ext cx="8839200"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00B050"/>
                </a:solidFill>
              </a:defRPr>
            </a:lvl1pPr>
          </a:lstStyle>
          <a:p>
            <a:r>
              <a:rPr lang="en-ZA" dirty="0"/>
              <a:t>PROGRAMME 3 Continued… </a:t>
            </a:r>
          </a:p>
        </p:txBody>
      </p:sp>
    </p:spTree>
    <p:extLst>
      <p:ext uri="{BB962C8B-B14F-4D97-AF65-F5344CB8AC3E}">
        <p14:creationId xmlns:p14="http://schemas.microsoft.com/office/powerpoint/2010/main" val="357943016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chor="ctr"/>
          <a:lstStyle/>
          <a:p>
            <a:fld id="{86CB4B4D-7CA3-9044-876B-883B54F8677D}" type="slidenum">
              <a:t>3</a:t>
            </a:fld>
            <a:endParaRPr dirty="0"/>
          </a:p>
        </p:txBody>
      </p:sp>
      <p:graphicFrame>
        <p:nvGraphicFramePr>
          <p:cNvPr id="444" name="Table"/>
          <p:cNvGraphicFramePr/>
          <p:nvPr>
            <p:extLst>
              <p:ext uri="{D42A27DB-BD31-4B8C-83A1-F6EECF244321}">
                <p14:modId xmlns:p14="http://schemas.microsoft.com/office/powerpoint/2010/main" val="1793612086"/>
              </p:ext>
            </p:extLst>
          </p:nvPr>
        </p:nvGraphicFramePr>
        <p:xfrm>
          <a:off x="304800" y="1066800"/>
          <a:ext cx="8610600" cy="3338223"/>
        </p:xfrm>
        <a:graphic>
          <a:graphicData uri="http://schemas.openxmlformats.org/drawingml/2006/table">
            <a:tbl>
              <a:tblPr>
                <a:tableStyleId>{4C3C2611-4C71-4FC5-86AE-919BDF0F9419}</a:tableStyleId>
              </a:tblPr>
              <a:tblGrid>
                <a:gridCol w="30480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347731">
                <a:tc>
                  <a:txBody>
                    <a:bodyPr/>
                    <a:lstStyle/>
                    <a:p>
                      <a:pPr algn="ctr" defTabSz="457200">
                        <a:lnSpc>
                          <a:spcPct val="115000"/>
                        </a:lnSpc>
                        <a:defRPr sz="1800"/>
                      </a:pPr>
                      <a:r>
                        <a:rPr sz="1300" b="1" dirty="0">
                          <a:solidFill>
                            <a:srgbClr val="FFFFFF"/>
                          </a:solidFill>
                          <a:latin typeface="Arial Narrow"/>
                          <a:ea typeface="Arial Narrow"/>
                          <a:cs typeface="Arial Narrow"/>
                          <a:sym typeface="Arial Narrow"/>
                        </a:rPr>
                        <a:t>GOVERNMENT PRIORITY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sz="1300" b="1" dirty="0">
                          <a:solidFill>
                            <a:srgbClr val="FFFFFF"/>
                          </a:solidFill>
                          <a:latin typeface="Arial Narrow"/>
                          <a:ea typeface="Arial Narrow"/>
                          <a:cs typeface="Arial Narrow"/>
                          <a:sym typeface="Arial Narrow"/>
                        </a:rPr>
                        <a:t>DEPARTMENTAL RESPONSE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extLst>
                  <a:ext uri="{0D108BD9-81ED-4DB2-BD59-A6C34878D82A}">
                    <a16:rowId xmlns:a16="http://schemas.microsoft.com/office/drawing/2014/main" val="10000"/>
                  </a:ext>
                </a:extLst>
              </a:tr>
              <a:tr h="2990492">
                <a:tc>
                  <a:txBody>
                    <a:bodyPr/>
                    <a:lstStyle/>
                    <a:p>
                      <a:pPr algn="l" defTabSz="457200">
                        <a:lnSpc>
                          <a:spcPct val="107000"/>
                        </a:lnSpc>
                        <a:spcBef>
                          <a:spcPts val="800"/>
                        </a:spcBef>
                        <a:defRPr b="1">
                          <a:solidFill>
                            <a:srgbClr val="2E74B5"/>
                          </a:solidFill>
                          <a:latin typeface="Arial Narrow"/>
                          <a:ea typeface="Arial Narrow"/>
                          <a:cs typeface="Arial Narrow"/>
                          <a:sym typeface="Arial Narrow"/>
                        </a:defRPr>
                      </a:pPr>
                      <a:r>
                        <a:rPr dirty="0"/>
                        <a:t>Economic transformation and job creation</a:t>
                      </a:r>
                    </a:p>
                    <a:p>
                      <a:pPr algn="l" defTabSz="457200">
                        <a:lnSpc>
                          <a:spcPct val="107000"/>
                        </a:lnSpc>
                        <a:spcBef>
                          <a:spcPts val="800"/>
                        </a:spcBef>
                        <a:defRPr b="1">
                          <a:solidFill>
                            <a:srgbClr val="2E74B5"/>
                          </a:solidFill>
                          <a:latin typeface="Arial Narrow"/>
                          <a:ea typeface="Arial Narrow"/>
                          <a:cs typeface="Arial Narrow"/>
                          <a:sym typeface="Arial Narrow"/>
                        </a:defRPr>
                      </a:pPr>
                      <a:r>
                        <a:rPr dirty="0"/>
                        <a:t> </a:t>
                      </a:r>
                    </a:p>
                    <a:p>
                      <a:pPr algn="l" defTabSz="457200">
                        <a:lnSpc>
                          <a:spcPct val="107000"/>
                        </a:lnSpc>
                        <a:spcBef>
                          <a:spcPts val="800"/>
                        </a:spcBef>
                        <a:defRPr>
                          <a:solidFill>
                            <a:srgbClr val="2E74B5"/>
                          </a:solidFill>
                          <a:latin typeface="Arial Narrow"/>
                          <a:ea typeface="Arial Narrow"/>
                          <a:cs typeface="Arial Narrow"/>
                          <a:sym typeface="Arial Narrow"/>
                        </a:defRPr>
                      </a:pPr>
                      <a:r>
                        <a:rPr dirty="0"/>
                        <a:t> </a:t>
                      </a:r>
                    </a:p>
                    <a:p>
                      <a:pPr algn="l" defTabSz="457200">
                        <a:lnSpc>
                          <a:spcPct val="107000"/>
                        </a:lnSpc>
                        <a:spcBef>
                          <a:spcPts val="800"/>
                        </a:spcBef>
                        <a:defRPr>
                          <a:solidFill>
                            <a:srgbClr val="2E74B5"/>
                          </a:solidFill>
                          <a:latin typeface="Arial Narrow"/>
                          <a:ea typeface="Arial Narrow"/>
                          <a:cs typeface="Arial Narrow"/>
                          <a:sym typeface="Arial Narrow"/>
                        </a:defRPr>
                      </a:pPr>
                      <a:r>
                        <a:rPr dirty="0"/>
                        <a:t> </a:t>
                      </a:r>
                    </a:p>
                    <a:p>
                      <a:pPr algn="l" defTabSz="457200">
                        <a:lnSpc>
                          <a:spcPct val="107000"/>
                        </a:lnSpc>
                        <a:spcBef>
                          <a:spcPts val="800"/>
                        </a:spcBef>
                        <a:defRPr>
                          <a:solidFill>
                            <a:srgbClr val="2E74B5"/>
                          </a:solidFill>
                          <a:latin typeface="Arial Narrow"/>
                          <a:ea typeface="Arial Narrow"/>
                          <a:cs typeface="Arial Narrow"/>
                          <a:sym typeface="Arial Narrow"/>
                        </a:defRPr>
                      </a:pPr>
                      <a:r>
                        <a:rPr dirty="0"/>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87313" indent="0" algn="just" defTabSz="457200">
                        <a:spcBef>
                          <a:spcPts val="300"/>
                        </a:spcBef>
                        <a:defRPr b="1">
                          <a:solidFill>
                            <a:srgbClr val="2E74B5"/>
                          </a:solidFill>
                          <a:latin typeface="Arial Narrow"/>
                          <a:ea typeface="Arial Narrow"/>
                          <a:cs typeface="Arial Narrow"/>
                          <a:sym typeface="Arial Narrow"/>
                        </a:defRPr>
                      </a:pPr>
                      <a:r>
                        <a:rPr dirty="0" smtClean="0"/>
                        <a:t>Implementation of the Chemical and Waste </a:t>
                      </a:r>
                      <a:r>
                        <a:rPr lang="en-ZA" dirty="0" smtClean="0"/>
                        <a:t>Economy</a:t>
                      </a:r>
                      <a:r>
                        <a:rPr lang="en-ZA" baseline="0" dirty="0" smtClean="0"/>
                        <a:t> </a:t>
                      </a:r>
                      <a:r>
                        <a:rPr dirty="0" smtClean="0"/>
                        <a:t>Phakisa </a:t>
                      </a:r>
                      <a:r>
                        <a:rPr b="0" dirty="0" smtClean="0">
                          <a:solidFill>
                            <a:srgbClr val="000000"/>
                          </a:solidFill>
                        </a:rPr>
                        <a:t>which will result in the creation of </a:t>
                      </a:r>
                      <a:r>
                        <a:rPr lang="en-ZA" b="0" dirty="0" smtClean="0">
                          <a:solidFill>
                            <a:srgbClr val="000000"/>
                          </a:solidFill>
                        </a:rPr>
                        <a:t>5 500 jobs </a:t>
                      </a:r>
                      <a:r>
                        <a:rPr b="0" dirty="0" smtClean="0">
                          <a:solidFill>
                            <a:srgbClr val="000000"/>
                          </a:solidFill>
                        </a:rPr>
                        <a:t>from the Chemicals </a:t>
                      </a:r>
                      <a:r>
                        <a:rPr lang="en-ZA" b="0" dirty="0" smtClean="0">
                          <a:solidFill>
                            <a:srgbClr val="000000"/>
                          </a:solidFill>
                        </a:rPr>
                        <a:t>and Waste </a:t>
                      </a:r>
                      <a:r>
                        <a:rPr b="0" dirty="0" smtClean="0">
                          <a:solidFill>
                            <a:srgbClr val="000000"/>
                          </a:solidFill>
                        </a:rPr>
                        <a:t>sector by 2024. Initiatives for the programme include: Industrial waste streams used in manufacturing and construction of infrastructure (Increase uptake of ash, gypsum and slag in brickmaking, roads construction and building markets (mainly local markets).</a:t>
                      </a:r>
                    </a:p>
                    <a:p>
                      <a:pPr algn="l" defTabSz="457200">
                        <a:spcBef>
                          <a:spcPts val="400"/>
                        </a:spcBef>
                        <a:defRPr>
                          <a:latin typeface="Arial Narrow"/>
                          <a:ea typeface="Arial Narrow"/>
                          <a:cs typeface="Arial Narrow"/>
                          <a:sym typeface="Arial Narrow"/>
                        </a:defRPr>
                      </a:pPr>
                      <a:endParaRPr b="0" dirty="0">
                        <a:solidFill>
                          <a:srgbClr val="000000"/>
                        </a:solidFill>
                      </a:endParaRPr>
                    </a:p>
                    <a:p>
                      <a:pPr marL="87313" indent="0" algn="just" defTabSz="457200">
                        <a:lnSpc>
                          <a:spcPct val="107000"/>
                        </a:lnSpc>
                        <a:spcBef>
                          <a:spcPts val="800"/>
                        </a:spcBef>
                        <a:defRPr b="1">
                          <a:solidFill>
                            <a:srgbClr val="2E74B5"/>
                          </a:solidFill>
                          <a:latin typeface="Arial Narrow"/>
                          <a:ea typeface="Arial Narrow"/>
                          <a:cs typeface="Arial Narrow"/>
                          <a:sym typeface="Arial Narrow"/>
                        </a:defRPr>
                      </a:pPr>
                      <a:r>
                        <a:rPr dirty="0"/>
                        <a:t>Implementation of the Oceans Economy Phakisa: </a:t>
                      </a:r>
                    </a:p>
                    <a:p>
                      <a:pPr marL="87313" indent="0" algn="just" defTabSz="457200">
                        <a:lnSpc>
                          <a:spcPct val="107000"/>
                        </a:lnSpc>
                        <a:spcBef>
                          <a:spcPts val="800"/>
                        </a:spcBef>
                        <a:defRPr>
                          <a:latin typeface="Arial Narrow"/>
                          <a:ea typeface="Arial Narrow"/>
                          <a:cs typeface="Arial Narrow"/>
                          <a:sym typeface="Arial Narrow"/>
                        </a:defRPr>
                      </a:pPr>
                      <a:r>
                        <a:rPr dirty="0" smtClean="0"/>
                        <a:t>Facilitation of ocean economic activities and investment in the total ocean sectors, including Marine Transport and Manufacturing, Offshore Oil &amp; Gas, Aquaculture, Coastal and Marine Tourism, Small Harbours Development, as well as Marine Protection and Ocean Governance </a:t>
                      </a:r>
                      <a:r>
                        <a:rPr lang="en-ZA" dirty="0" smtClean="0"/>
                        <a:t>which will </a:t>
                      </a:r>
                      <a:r>
                        <a:rPr dirty="0" smtClean="0"/>
                        <a:t>result</a:t>
                      </a:r>
                      <a:r>
                        <a:rPr lang="en-ZA" baseline="0" dirty="0" smtClean="0"/>
                        <a:t> in </a:t>
                      </a:r>
                      <a:r>
                        <a:rPr lang="en-ZA" dirty="0" smtClean="0"/>
                        <a:t>6200</a:t>
                      </a:r>
                      <a:r>
                        <a:rPr dirty="0" smtClean="0"/>
                        <a:t> jobs by 2024</a:t>
                      </a:r>
                      <a:endParaRPr dirty="0"/>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1"/>
                  </a:ext>
                </a:extLst>
              </a:tr>
            </a:tbl>
          </a:graphicData>
        </a:graphic>
      </p:graphicFrame>
      <p:sp>
        <p:nvSpPr>
          <p:cNvPr id="445" name="Alignment of Department Work with Government Priorities"/>
          <p:cNvSpPr txBox="1"/>
          <p:nvPr/>
        </p:nvSpPr>
        <p:spPr>
          <a:xfrm>
            <a:off x="76200" y="304800"/>
            <a:ext cx="8839200"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00B050"/>
                </a:solidFill>
              </a:defRPr>
            </a:lvl1pPr>
          </a:lstStyle>
          <a:p>
            <a:r>
              <a:rPr dirty="0"/>
              <a:t>Alignment of </a:t>
            </a:r>
            <a:r>
              <a:rPr dirty="0" smtClean="0"/>
              <a:t>Department</a:t>
            </a:r>
            <a:r>
              <a:rPr lang="en-ZA" dirty="0" smtClean="0"/>
              <a:t>al</a:t>
            </a:r>
            <a:r>
              <a:rPr dirty="0" smtClean="0"/>
              <a:t> </a:t>
            </a:r>
            <a:r>
              <a:rPr dirty="0"/>
              <a:t>Work with Government Priorities  </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chor="ctr"/>
          <a:lstStyle/>
          <a:p>
            <a:fld id="{86CB4B4D-7CA3-9044-876B-883B54F8677D}" type="slidenum">
              <a:t>30</a:t>
            </a:fld>
            <a:endParaRPr/>
          </a:p>
        </p:txBody>
      </p:sp>
      <p:graphicFrame>
        <p:nvGraphicFramePr>
          <p:cNvPr id="466" name="Table"/>
          <p:cNvGraphicFramePr/>
          <p:nvPr>
            <p:extLst>
              <p:ext uri="{D42A27DB-BD31-4B8C-83A1-F6EECF244321}">
                <p14:modId xmlns:p14="http://schemas.microsoft.com/office/powerpoint/2010/main" val="3658001412"/>
              </p:ext>
            </p:extLst>
          </p:nvPr>
        </p:nvGraphicFramePr>
        <p:xfrm>
          <a:off x="228600" y="533400"/>
          <a:ext cx="8686799" cy="3284482"/>
        </p:xfrm>
        <a:graphic>
          <a:graphicData uri="http://schemas.openxmlformats.org/drawingml/2006/table">
            <a:tbl>
              <a:tblPr>
                <a:tableStyleId>{4C3C2611-4C71-4FC5-86AE-919BDF0F9419}</a:tableStyleId>
              </a:tblPr>
              <a:tblGrid>
                <a:gridCol w="2761090">
                  <a:extLst>
                    <a:ext uri="{9D8B030D-6E8A-4147-A177-3AD203B41FA5}">
                      <a16:colId xmlns:a16="http://schemas.microsoft.com/office/drawing/2014/main" val="20000"/>
                    </a:ext>
                  </a:extLst>
                </a:gridCol>
                <a:gridCol w="2552369">
                  <a:extLst>
                    <a:ext uri="{9D8B030D-6E8A-4147-A177-3AD203B41FA5}">
                      <a16:colId xmlns:a16="http://schemas.microsoft.com/office/drawing/2014/main" val="20001"/>
                    </a:ext>
                  </a:extLst>
                </a:gridCol>
                <a:gridCol w="1455089">
                  <a:extLst>
                    <a:ext uri="{9D8B030D-6E8A-4147-A177-3AD203B41FA5}">
                      <a16:colId xmlns:a16="http://schemas.microsoft.com/office/drawing/2014/main" val="20002"/>
                    </a:ext>
                  </a:extLst>
                </a:gridCol>
                <a:gridCol w="1918251">
                  <a:extLst>
                    <a:ext uri="{9D8B030D-6E8A-4147-A177-3AD203B41FA5}">
                      <a16:colId xmlns:a16="http://schemas.microsoft.com/office/drawing/2014/main" val="20003"/>
                    </a:ext>
                  </a:extLst>
                </a:gridCol>
              </a:tblGrid>
              <a:tr h="288235">
                <a:tc gridSpan="4">
                  <a:txBody>
                    <a:bodyPr/>
                    <a:lstStyle/>
                    <a:p>
                      <a:pPr marL="87313" marR="0" indent="0" algn="l" defTabSz="457200" rtl="0" eaLnBrk="1" fontAlgn="auto" latinLnBrk="0" hangingPunct="1">
                        <a:lnSpc>
                          <a:spcPct val="115000"/>
                        </a:lnSpc>
                        <a:spcBef>
                          <a:spcPts val="0"/>
                        </a:spcBef>
                        <a:spcAft>
                          <a:spcPts val="0"/>
                        </a:spcAft>
                        <a:buClrTx/>
                        <a:buSzTx/>
                        <a:buFontTx/>
                        <a:buNone/>
                        <a:tabLst/>
                        <a:defRPr sz="1800"/>
                      </a:pPr>
                      <a:r>
                        <a:rPr lang="en-US" sz="1300" b="1" i="0" u="none" strike="noStrike" cap="none" spc="0" baseline="0" dirty="0" smtClean="0">
                          <a:solidFill>
                            <a:srgbClr val="FFFFFF"/>
                          </a:solidFill>
                          <a:uFillTx/>
                          <a:latin typeface="Arial Narrow"/>
                          <a:ea typeface="Arial Narrow"/>
                          <a:cs typeface="Arial Narrow"/>
                          <a:sym typeface="Arial Narrow"/>
                        </a:rPr>
                        <a:t>OUTCOME: STRENGTHENED KNOWLEDGE, SCIENCE AND POLICY INTERFACE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US"/>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420687">
                <a:tc>
                  <a:txBody>
                    <a:bodyPr/>
                    <a:lstStyle/>
                    <a:p>
                      <a:pPr algn="ctr" defTabSz="457200">
                        <a:lnSpc>
                          <a:spcPct val="115000"/>
                        </a:lnSpc>
                        <a:defRPr sz="1800"/>
                      </a:pPr>
                      <a:r>
                        <a:rPr lang="en-ZA" sz="1300" b="1" dirty="0" smtClean="0">
                          <a:solidFill>
                            <a:srgbClr val="FFFFFF"/>
                          </a:solidFill>
                          <a:latin typeface="Arial Narrow"/>
                          <a:ea typeface="Arial Narrow"/>
                          <a:cs typeface="Arial Narrow"/>
                          <a:sym typeface="Arial Narrow"/>
                        </a:rPr>
                        <a:t>OUTCOME INDICATORS </a:t>
                      </a:r>
                      <a:endParaRPr lang="en-ZA"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sz="1300" b="1" dirty="0" smtClean="0">
                          <a:solidFill>
                            <a:srgbClr val="FFFFFF"/>
                          </a:solidFill>
                          <a:latin typeface="Arial Narrow"/>
                          <a:ea typeface="Arial Narrow"/>
                          <a:cs typeface="Arial Narrow"/>
                          <a:sym typeface="Arial Narrow"/>
                        </a:rPr>
                        <a:t>BASELINE</a:t>
                      </a:r>
                      <a:endParaRPr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lang="en-ZA" sz="1300" b="1" dirty="0" smtClean="0">
                          <a:solidFill>
                            <a:srgbClr val="FFFFFF"/>
                          </a:solidFill>
                          <a:latin typeface="Arial Narrow"/>
                          <a:ea typeface="Arial Narrow"/>
                          <a:cs typeface="Arial Narrow"/>
                          <a:sym typeface="Arial Narrow"/>
                        </a:rPr>
                        <a:t>TARGET 2020/21</a:t>
                      </a:r>
                      <a:endParaRPr lang="en-ZA" sz="1300" b="1" dirty="0">
                        <a:solidFill>
                          <a:srgbClr val="FFFFFF"/>
                        </a:solidFill>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87313" indent="0" algn="ctr" defTabSz="457200">
                        <a:lnSpc>
                          <a:spcPct val="115000"/>
                        </a:lnSpc>
                        <a:defRPr sz="1800"/>
                      </a:pPr>
                      <a:r>
                        <a:rPr sz="1200" b="1" dirty="0">
                          <a:solidFill>
                            <a:srgbClr val="FFFFFF"/>
                          </a:solidFill>
                          <a:latin typeface="Arial Narrow"/>
                          <a:ea typeface="Arial Narrow"/>
                          <a:cs typeface="Arial Narrow"/>
                          <a:sym typeface="Arial Narrow"/>
                        </a:rPr>
                        <a:t>5 YEAR  TARGET 2023/24</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extLst>
                  <a:ext uri="{0D108BD9-81ED-4DB2-BD59-A6C34878D82A}">
                    <a16:rowId xmlns:a16="http://schemas.microsoft.com/office/drawing/2014/main" val="10001"/>
                  </a:ext>
                </a:extLst>
              </a:tr>
              <a:tr h="320675">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Percentage increase of the EEZ under marine protected areas</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buFont typeface="Arial" panose="020B0604020202020204" pitchFamily="34" charset="0"/>
                        <a:buNone/>
                        <a:defRPr sz="1800"/>
                      </a:pPr>
                      <a:r>
                        <a:rPr lang="en-US" sz="1300" b="0" i="0" u="none" strike="noStrike" cap="none" spc="0" baseline="0" dirty="0" smtClean="0">
                          <a:solidFill>
                            <a:srgbClr val="000000"/>
                          </a:solidFill>
                          <a:uFillTx/>
                          <a:latin typeface="Arial Narrow"/>
                          <a:ea typeface="Arial Narrow"/>
                          <a:cs typeface="Arial Narrow"/>
                          <a:sym typeface="Arial Narrow"/>
                        </a:rPr>
                        <a:t>0,4% of the EEZ under protection</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Research study conducted on additional 5% of oceans an coastal area protection</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buFontTx/>
                        <a:buNone/>
                        <a:defRPr sz="1800"/>
                      </a:pPr>
                      <a:r>
                        <a:rPr lang="en-US" sz="1300" b="0" i="0" u="none" strike="noStrike" cap="none" spc="0" baseline="0" dirty="0" smtClean="0">
                          <a:solidFill>
                            <a:srgbClr val="000000"/>
                          </a:solidFill>
                          <a:uFillTx/>
                          <a:latin typeface="Arial Narrow"/>
                          <a:ea typeface="Arial Narrow"/>
                          <a:cs typeface="Arial Narrow"/>
                          <a:sym typeface="Arial Narrow"/>
                        </a:rPr>
                        <a:t>Final Research report on possible additional 5% of oceans an coastal area protection compiled</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20675">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Number of peer-reviewed scientific publications (including theses and research policy reports)</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buFont typeface="Arial" panose="020B0604020202020204" pitchFamily="34" charset="0"/>
                        <a:buNone/>
                        <a:defRPr sz="1800"/>
                      </a:pPr>
                      <a:r>
                        <a:rPr lang="en-US" sz="1300" b="0" i="0" u="none" strike="noStrike" cap="none" spc="0" baseline="0" dirty="0" smtClean="0">
                          <a:solidFill>
                            <a:srgbClr val="000000"/>
                          </a:solidFill>
                          <a:uFillTx/>
                          <a:latin typeface="Arial Narrow"/>
                          <a:ea typeface="Arial Narrow"/>
                          <a:cs typeface="Arial Narrow"/>
                          <a:sym typeface="Arial Narrow"/>
                        </a:rPr>
                        <a:t>24 peer review publications have been produced</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16 peer-reviewed scientific publications</a:t>
                      </a:r>
                    </a:p>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compiled</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buFontTx/>
                        <a:buNone/>
                        <a:defRPr sz="1800"/>
                      </a:pPr>
                      <a:r>
                        <a:rPr lang="en-US" sz="1300" b="0" i="0" u="none" strike="noStrike" cap="none" spc="0" baseline="0" dirty="0" smtClean="0">
                          <a:solidFill>
                            <a:srgbClr val="000000"/>
                          </a:solidFill>
                          <a:uFillTx/>
                          <a:latin typeface="Arial Narrow"/>
                          <a:ea typeface="Arial Narrow"/>
                          <a:cs typeface="Arial Narrow"/>
                          <a:sym typeface="Arial Narrow"/>
                        </a:rPr>
                        <a:t>80 peer-reviewed scientific publications published</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20675">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Number of relief and science voyages to remote stations undertaken to SANAE, Gough and Marion Islands</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buFont typeface="Arial" panose="020B0604020202020204" pitchFamily="34" charset="0"/>
                        <a:buNone/>
                        <a:defRPr sz="1800"/>
                      </a:pPr>
                      <a:r>
                        <a:rPr lang="en-ZA" sz="1300" b="0" i="0" u="none" strike="noStrike" cap="none" spc="0" baseline="0" dirty="0" smtClean="0">
                          <a:solidFill>
                            <a:srgbClr val="000000"/>
                          </a:solidFill>
                          <a:uFillTx/>
                          <a:latin typeface="Arial Narrow"/>
                          <a:ea typeface="Arial Narrow"/>
                          <a:cs typeface="Arial Narrow"/>
                          <a:sym typeface="Arial Narrow"/>
                        </a:rPr>
                        <a:t>3 relief voyages undertaken</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indent="0" algn="just" defTabSz="457200">
                        <a:defRPr sz="1800"/>
                      </a:pPr>
                      <a:r>
                        <a:rPr lang="en-US" sz="1300" b="0" i="0" u="none" strike="noStrike" cap="none" spc="0" baseline="0" dirty="0" smtClean="0">
                          <a:solidFill>
                            <a:srgbClr val="000000"/>
                          </a:solidFill>
                          <a:uFillTx/>
                          <a:latin typeface="Arial Narrow"/>
                          <a:ea typeface="Arial Narrow"/>
                          <a:cs typeface="Arial Narrow"/>
                          <a:sym typeface="Arial Narrow"/>
                        </a:rPr>
                        <a:t>3 relief voyages to SANAE, Gough and Marion Islands undertaken (per annum)</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7313" marR="0" indent="0" algn="just" defTabSz="457200" rtl="0" eaLnBrk="1" fontAlgn="auto" latinLnBrk="0" hangingPunct="1">
                        <a:lnSpc>
                          <a:spcPct val="100000"/>
                        </a:lnSpc>
                        <a:spcBef>
                          <a:spcPts val="0"/>
                        </a:spcBef>
                        <a:spcAft>
                          <a:spcPts val="0"/>
                        </a:spcAft>
                        <a:buClrTx/>
                        <a:buSzTx/>
                        <a:buFontTx/>
                        <a:buNone/>
                        <a:tabLst/>
                        <a:defRPr sz="1800"/>
                      </a:pPr>
                      <a:r>
                        <a:rPr lang="en-US" sz="1300" b="0" i="0" u="none" strike="noStrike" cap="none" spc="0" baseline="0" dirty="0" smtClean="0">
                          <a:solidFill>
                            <a:srgbClr val="000000"/>
                          </a:solidFill>
                          <a:uFillTx/>
                          <a:latin typeface="Arial Narrow"/>
                          <a:ea typeface="Arial Narrow"/>
                          <a:cs typeface="Arial Narrow"/>
                          <a:sym typeface="Arial"/>
                        </a:rPr>
                        <a:t>3 relief voyages to SANAE, Gough and Marion Islands undertaken (per annum) 	</a:t>
                      </a:r>
                    </a:p>
                    <a:p>
                      <a:pPr marL="182563" indent="0" algn="just" defTabSz="457200">
                        <a:buFontTx/>
                        <a:buNone/>
                        <a:defRPr sz="1800"/>
                      </a:pP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67" name="PROGRAMME 1"/>
          <p:cNvSpPr txBox="1"/>
          <p:nvPr/>
        </p:nvSpPr>
        <p:spPr>
          <a:xfrm>
            <a:off x="76200" y="76200"/>
            <a:ext cx="8839200"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00B050"/>
                </a:solidFill>
              </a:defRPr>
            </a:lvl1pPr>
          </a:lstStyle>
          <a:p>
            <a:r>
              <a:rPr lang="en-ZA" dirty="0"/>
              <a:t>PROGRAMME </a:t>
            </a:r>
            <a:r>
              <a:rPr lang="en-ZA" dirty="0" smtClean="0"/>
              <a:t>3 </a:t>
            </a:r>
            <a:r>
              <a:rPr lang="en-ZA" dirty="0"/>
              <a:t>Continued… </a:t>
            </a:r>
          </a:p>
        </p:txBody>
      </p:sp>
    </p:spTree>
    <p:extLst>
      <p:ext uri="{BB962C8B-B14F-4D97-AF65-F5344CB8AC3E}">
        <p14:creationId xmlns:p14="http://schemas.microsoft.com/office/powerpoint/2010/main" val="1924270350"/>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nchor="ctr"/>
          <a:lstStyle/>
          <a:p>
            <a:pPr marL="0" marR="0" lvl="0" indent="0" algn="r" defTabSz="4572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98989"/>
                </a:solidFill>
                <a:effectLst/>
                <a:uLnTx/>
                <a:uFillTx/>
                <a:latin typeface="Calibri"/>
                <a:cs typeface="Calibri"/>
                <a:sym typeface="Calibri"/>
              </a:rPr>
              <a:pPr marL="0" marR="0" lvl="0" indent="0" algn="r" defTabSz="457200" rtl="0" eaLnBrk="1" fontAlgn="auto" latinLnBrk="0" hangingPunct="0">
                <a:lnSpc>
                  <a:spcPct val="100000"/>
                </a:lnSpc>
                <a:spcBef>
                  <a:spcPts val="0"/>
                </a:spcBef>
                <a:spcAft>
                  <a:spcPts val="0"/>
                </a:spcAft>
                <a:buClrTx/>
                <a:buSzTx/>
                <a:buFontTx/>
                <a:buNone/>
                <a:tabLst/>
                <a:defRPr/>
              </a:pPr>
              <a:t>31</a:t>
            </a:fld>
            <a:endParaRPr kumimoji="0" sz="1200" b="0" i="0" u="none" strike="noStrike" kern="0" cap="none" spc="0" normalizeH="0" baseline="0" noProof="0" dirty="0">
              <a:ln>
                <a:noFill/>
              </a:ln>
              <a:solidFill>
                <a:srgbClr val="898989"/>
              </a:solidFill>
              <a:effectLst/>
              <a:uLnTx/>
              <a:uFillTx/>
              <a:latin typeface="Calibri"/>
              <a:cs typeface="Calibri"/>
              <a:sym typeface="Calibri"/>
            </a:endParaRPr>
          </a:p>
        </p:txBody>
      </p:sp>
      <p:sp>
        <p:nvSpPr>
          <p:cNvPr id="5" name="Alignment of Department Work with Government Priorities"/>
          <p:cNvSpPr txBox="1"/>
          <p:nvPr/>
        </p:nvSpPr>
        <p:spPr>
          <a:xfrm>
            <a:off x="117473" y="112600"/>
            <a:ext cx="8839200"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b="1">
                <a:solidFill>
                  <a:srgbClr val="00B050"/>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B050"/>
                </a:solidFill>
                <a:effectLst/>
                <a:uLnTx/>
                <a:uFillTx/>
                <a:latin typeface="Arial"/>
                <a:cs typeface="Arial"/>
                <a:sym typeface="Arial"/>
              </a:rPr>
              <a:t>Department of Fisheries, Forestry and the Environment – Operations and focus during COVID 19 Pandemic</a:t>
            </a:r>
            <a:r>
              <a:rPr kumimoji="0" sz="2400" b="1" i="0" u="none" strike="noStrike" kern="0" cap="none" spc="0" normalizeH="0" baseline="0" noProof="0" dirty="0">
                <a:ln>
                  <a:noFill/>
                </a:ln>
                <a:solidFill>
                  <a:srgbClr val="00B050"/>
                </a:solidFill>
                <a:effectLst/>
                <a:uLnTx/>
                <a:uFillTx/>
                <a:latin typeface="Arial"/>
                <a:cs typeface="Arial"/>
                <a:sym typeface="Arial"/>
              </a:rPr>
              <a:t>  </a:t>
            </a:r>
          </a:p>
        </p:txBody>
      </p:sp>
      <p:sp>
        <p:nvSpPr>
          <p:cNvPr id="8" name="Content Placeholder 1"/>
          <p:cNvSpPr txBox="1">
            <a:spLocks/>
          </p:cNvSpPr>
          <p:nvPr/>
        </p:nvSpPr>
        <p:spPr>
          <a:xfrm>
            <a:off x="0" y="616225"/>
            <a:ext cx="9144000" cy="60529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ZA"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a:p>
            <a:pPr marL="0" marR="0" lvl="0" indent="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ZA"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p:txBody>
      </p:sp>
      <p:sp>
        <p:nvSpPr>
          <p:cNvPr id="9" name="Line 4"/>
          <p:cNvSpPr>
            <a:spLocks noChangeShapeType="1"/>
          </p:cNvSpPr>
          <p:nvPr/>
        </p:nvSpPr>
        <p:spPr bwMode="auto">
          <a:xfrm>
            <a:off x="0" y="942977"/>
            <a:ext cx="9144000" cy="0"/>
          </a:xfrm>
          <a:prstGeom prst="line">
            <a:avLst/>
          </a:prstGeom>
          <a:noFill/>
          <a:ln w="25400">
            <a:solidFill>
              <a:srgbClr val="000000"/>
            </a:solidFill>
            <a:round/>
            <a:headEnd/>
            <a:tailEnd/>
          </a:ln>
          <a:extLst>
            <a:ext uri="{909E8E84-426E-40dd-AFC4-6F175D3DCCD1}"/>
          </a:extLst>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aphicFrame>
        <p:nvGraphicFramePr>
          <p:cNvPr id="6" name="Table 5"/>
          <p:cNvGraphicFramePr>
            <a:graphicFrameLocks noGrp="1"/>
          </p:cNvGraphicFramePr>
          <p:nvPr>
            <p:extLst/>
          </p:nvPr>
        </p:nvGraphicFramePr>
        <p:xfrm>
          <a:off x="117473" y="1095558"/>
          <a:ext cx="8927137" cy="4141725"/>
        </p:xfrm>
        <a:graphic>
          <a:graphicData uri="http://schemas.openxmlformats.org/drawingml/2006/table">
            <a:tbl>
              <a:tblPr firstRow="1" firstCol="1" bandRow="1"/>
              <a:tblGrid>
                <a:gridCol w="1266604">
                  <a:extLst>
                    <a:ext uri="{9D8B030D-6E8A-4147-A177-3AD203B41FA5}">
                      <a16:colId xmlns:a16="http://schemas.microsoft.com/office/drawing/2014/main" val="549365455"/>
                    </a:ext>
                  </a:extLst>
                </a:gridCol>
                <a:gridCol w="3833966">
                  <a:extLst>
                    <a:ext uri="{9D8B030D-6E8A-4147-A177-3AD203B41FA5}">
                      <a16:colId xmlns:a16="http://schemas.microsoft.com/office/drawing/2014/main" val="1570388710"/>
                    </a:ext>
                  </a:extLst>
                </a:gridCol>
                <a:gridCol w="3826567">
                  <a:extLst>
                    <a:ext uri="{9D8B030D-6E8A-4147-A177-3AD203B41FA5}">
                      <a16:colId xmlns:a16="http://schemas.microsoft.com/office/drawing/2014/main" val="992272880"/>
                    </a:ext>
                  </a:extLst>
                </a:gridCol>
              </a:tblGrid>
              <a:tr h="209981">
                <a:tc>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LEVEL 5 RESTRICTIONS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LEVEL 4 RESTRICTIONS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9514252"/>
                  </a:ext>
                </a:extLst>
              </a:tr>
              <a:tr h="3117374">
                <a:tc>
                  <a:txBody>
                    <a:bodyPr/>
                    <a:lstStyle/>
                    <a:p>
                      <a:pPr marL="0" marR="0" algn="l">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OCEANS &amp; COAST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400" dirty="0">
                          <a:effectLst/>
                          <a:latin typeface="Calibri" panose="020F0502020204030204" pitchFamily="34" charset="0"/>
                          <a:ea typeface="Calibri" panose="020F0502020204030204" pitchFamily="34" charset="0"/>
                          <a:cs typeface="Times New Roman" panose="02020603050405020304" pitchFamily="18" charset="0"/>
                        </a:rPr>
                        <a:t>Ocean Economy Master Plan: proceeding with the ocean economy master planning process, including targeted stakeholder engagements with virtual meeting arrangements.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Marine Spatial Planning: proceed with work on the Southern Marine Area Plan, including through </a:t>
                      </a:r>
                      <a:r>
                        <a:rPr lang="en-US" sz="1400" dirty="0">
                          <a:effectLst/>
                          <a:latin typeface="Calibri" panose="020F0502020204030204" pitchFamily="34" charset="0"/>
                          <a:ea typeface="Calibri" panose="020F0502020204030204" pitchFamily="34" charset="0"/>
                          <a:cs typeface="Calibri" panose="020F0502020204030204" pitchFamily="34" charset="0"/>
                        </a:rPr>
                        <a:t>meetings by remote communications, with sector departments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Ocean and Coastal Research: Proceed with work to w</a:t>
                      </a:r>
                      <a:r>
                        <a:rPr lang="en-US" sz="1400" dirty="0">
                          <a:effectLst/>
                          <a:latin typeface="Calibri" panose="020F0502020204030204" pitchFamily="34" charset="0"/>
                          <a:ea typeface="Calibri" panose="020F0502020204030204" pitchFamily="34" charset="0"/>
                          <a:cs typeface="Calibri" panose="020F0502020204030204" pitchFamily="34" charset="0"/>
                        </a:rPr>
                        <a:t>rite up publications. Reschedule site visits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400" dirty="0">
                          <a:effectLst/>
                          <a:latin typeface="Calibri" panose="020F0502020204030204" pitchFamily="34" charset="0"/>
                          <a:ea typeface="Calibri" panose="020F0502020204030204" pitchFamily="34" charset="0"/>
                          <a:cs typeface="Times New Roman" panose="02020603050405020304" pitchFamily="18" charset="0"/>
                        </a:rPr>
                        <a:t>Marion Island Relief Voyage: proceed with planning and provisioning for the voyage </a:t>
                      </a:r>
                      <a:r>
                        <a:rPr lang="en-US" sz="1400" dirty="0">
                          <a:effectLst/>
                          <a:latin typeface="Calibri" panose="020F0502020204030204" pitchFamily="34" charset="0"/>
                          <a:ea typeface="Calibri" panose="020F0502020204030204" pitchFamily="34" charset="0"/>
                          <a:cs typeface="Times New Roman" panose="02020603050405020304" pitchFamily="18" charset="0"/>
                        </a:rPr>
                        <a:t> (including two weeks quarantine period) </a:t>
                      </a:r>
                    </a:p>
                    <a:p>
                      <a:pPr marL="0" marR="0" algn="l">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400" dirty="0">
                          <a:effectLst/>
                          <a:latin typeface="Calibri" panose="020F0502020204030204" pitchFamily="34" charset="0"/>
                          <a:ea typeface="Calibri" panose="020F0502020204030204" pitchFamily="34" charset="0"/>
                          <a:cs typeface="Times New Roman" panose="02020603050405020304" pitchFamily="18" charset="0"/>
                        </a:rPr>
                        <a:t>Ocean Economy Master Plan: As with level 5, and inclusion of specific areas of work to unlock progress with Ocean Economy deliverables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Marine Spatial Planning: As with level 5, proceed with work on the Southern Marine Area Plan, including through </a:t>
                      </a:r>
                      <a:r>
                        <a:rPr lang="en-US" sz="1400" dirty="0">
                          <a:effectLst/>
                          <a:latin typeface="Calibri" panose="020F0502020204030204" pitchFamily="34" charset="0"/>
                          <a:ea typeface="Calibri" panose="020F0502020204030204" pitchFamily="34" charset="0"/>
                          <a:cs typeface="Calibri" panose="020F0502020204030204" pitchFamily="34" charset="0"/>
                        </a:rPr>
                        <a:t>meetings by remote communications, with sector departments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Ocean and Coastal Research: As with level 5, proceed with work to w</a:t>
                      </a:r>
                      <a:r>
                        <a:rPr lang="en-US" sz="1400" dirty="0">
                          <a:effectLst/>
                          <a:latin typeface="Calibri" panose="020F0502020204030204" pitchFamily="34" charset="0"/>
                          <a:ea typeface="Calibri" panose="020F0502020204030204" pitchFamily="34" charset="0"/>
                          <a:cs typeface="Calibri" panose="020F0502020204030204" pitchFamily="34" charset="0"/>
                        </a:rPr>
                        <a:t>rite up publications. Reschedule site visits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400" dirty="0">
                          <a:effectLst/>
                          <a:latin typeface="Calibri" panose="020F0502020204030204" pitchFamily="34" charset="0"/>
                          <a:ea typeface="Calibri" panose="020F0502020204030204" pitchFamily="34" charset="0"/>
                          <a:cs typeface="Times New Roman" panose="02020603050405020304" pitchFamily="18" charset="0"/>
                        </a:rPr>
                        <a:t>Marion Island Relief Voyage: The SA Agulhas II left for Marion Island on 21 April</a:t>
                      </a:r>
                      <a:r>
                        <a:rPr lang="en-ZA" sz="1400">
                          <a:effectLst/>
                          <a:latin typeface="Calibri" panose="020F0502020204030204" pitchFamily="34" charset="0"/>
                          <a:ea typeface="Calibri" panose="020F0502020204030204" pitchFamily="34" charset="0"/>
                          <a:cs typeface="Times New Roman" panose="02020603050405020304" pitchFamily="18" charset="0"/>
                        </a:rPr>
                        <a:t>. </a:t>
                      </a:r>
                      <a:r>
                        <a:rPr lang="en-ZA" sz="1400" smtClean="0">
                          <a:effectLst/>
                          <a:latin typeface="Calibri" panose="020F0502020204030204" pitchFamily="34" charset="0"/>
                          <a:ea typeface="Calibri" panose="020F0502020204030204" pitchFamily="34" charset="0"/>
                          <a:cs typeface="Times New Roman" panose="02020603050405020304" pitchFamily="18" charset="0"/>
                        </a:rPr>
                        <a:t>Preparations </a:t>
                      </a:r>
                      <a:r>
                        <a:rPr lang="en-ZA" sz="1400" dirty="0">
                          <a:effectLst/>
                          <a:latin typeface="Calibri" panose="020F0502020204030204" pitchFamily="34" charset="0"/>
                          <a:ea typeface="Calibri" panose="020F0502020204030204" pitchFamily="34" charset="0"/>
                          <a:cs typeface="Times New Roman" panose="02020603050405020304" pitchFamily="18" charset="0"/>
                        </a:rPr>
                        <a:t>for return of the vessel underway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l">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157910"/>
                  </a:ext>
                </a:extLst>
              </a:tr>
            </a:tbl>
          </a:graphicData>
        </a:graphic>
      </p:graphicFrame>
    </p:spTree>
    <p:extLst>
      <p:ext uri="{BB962C8B-B14F-4D97-AF65-F5344CB8AC3E}">
        <p14:creationId xmlns:p14="http://schemas.microsoft.com/office/powerpoint/2010/main" val="7837930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5" name="PROGRAMME 4 :   CLIMATE CHANGE, AIR QUALITY AND SUSTAINABLE DEVELOPMENT"/>
          <p:cNvSpPr txBox="1">
            <a:spLocks noGrp="1"/>
          </p:cNvSpPr>
          <p:nvPr>
            <p:ph type="title" idx="4294967295"/>
          </p:nvPr>
        </p:nvSpPr>
        <p:spPr>
          <a:xfrm>
            <a:off x="0" y="990600"/>
            <a:ext cx="8763000" cy="2438400"/>
          </a:xfrm>
          <a:prstGeom prst="rect">
            <a:avLst/>
          </a:prstGeom>
        </p:spPr>
        <p:txBody>
          <a:bodyPr/>
          <a:lstStyle/>
          <a:p>
            <a:pPr defTabSz="438911">
              <a:defRPr sz="3072" b="1">
                <a:solidFill>
                  <a:srgbClr val="FFFFFF"/>
                </a:solidFill>
                <a:latin typeface="+mj-lt"/>
                <a:ea typeface="+mj-ea"/>
                <a:cs typeface="+mj-cs"/>
                <a:sym typeface="Calibri"/>
              </a:defRPr>
            </a:pPr>
            <a:r>
              <a:rPr dirty="0"/>
              <a:t/>
            </a:r>
            <a:br>
              <a:rPr dirty="0"/>
            </a:br>
            <a:r>
              <a:rPr dirty="0"/>
              <a:t>PROGRAMME 4 : </a:t>
            </a:r>
            <a:br>
              <a:rPr dirty="0"/>
            </a:br>
            <a:r>
              <a:rPr dirty="0"/>
              <a:t/>
            </a:r>
            <a:br>
              <a:rPr dirty="0"/>
            </a:br>
            <a:r>
              <a:rPr b="0" dirty="0"/>
              <a:t>CLIMATE CHANGE, AIR QUALITY AND SUSTAINABLE DEVELOPMENT  </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a:extLst/>
          </p:cNvPr>
          <p:cNvSpPr>
            <a:spLocks noGrp="1" noChangeArrowheads="1"/>
          </p:cNvSpPr>
          <p:nvPr>
            <p:ph idx="4294967295"/>
          </p:nvPr>
        </p:nvSpPr>
        <p:spPr>
          <a:xfrm>
            <a:off x="238539" y="990600"/>
            <a:ext cx="8905461" cy="5214938"/>
          </a:xfrm>
        </p:spPr>
        <p:txBody>
          <a:bodyPr>
            <a:normAutofit fontScale="85000" lnSpcReduction="20000"/>
          </a:bodyPr>
          <a:lstStyle/>
          <a:p>
            <a:pPr marL="0" indent="0">
              <a:buNone/>
            </a:pPr>
            <a:r>
              <a:rPr lang="en-US" sz="1900" b="1" dirty="0" smtClean="0">
                <a:solidFill>
                  <a:schemeClr val="tx1"/>
                </a:solidFill>
                <a:latin typeface="Arial Narrow" panose="020B0606020202030204" pitchFamily="34" charset="0"/>
              </a:rPr>
              <a:t>Purpose</a:t>
            </a:r>
            <a:r>
              <a:rPr lang="en-ZA" sz="1900" dirty="0" smtClean="0">
                <a:solidFill>
                  <a:schemeClr val="tx1"/>
                </a:solidFill>
                <a:latin typeface="Arial Narrow" panose="020B0606020202030204" pitchFamily="34" charset="0"/>
              </a:rPr>
              <a:t>: </a:t>
            </a:r>
            <a:r>
              <a:rPr lang="en-US" sz="1900" dirty="0" smtClean="0">
                <a:solidFill>
                  <a:schemeClr val="tx1"/>
                </a:solidFill>
                <a:latin typeface="Arial Narrow" panose="020B0606020202030204" pitchFamily="34" charset="0"/>
              </a:rPr>
              <a:t>Lead</a:t>
            </a:r>
            <a:r>
              <a:rPr lang="en-US" sz="1900" dirty="0">
                <a:solidFill>
                  <a:schemeClr val="tx1"/>
                </a:solidFill>
                <a:latin typeface="Arial Narrow" panose="020B0606020202030204" pitchFamily="34" charset="0"/>
              </a:rPr>
              <a:t>, promote, facilitate, inform, monitor and review the mainstreaming of environmental sustainability, low carbon and climate resilience and air quality in South Africa’s transition to sustainable development.</a:t>
            </a:r>
            <a:endParaRPr lang="en-ZA" sz="1900" dirty="0">
              <a:solidFill>
                <a:schemeClr val="tx1"/>
              </a:solidFill>
              <a:latin typeface="Arial Narrow" panose="020B0606020202030204" pitchFamily="34" charset="0"/>
            </a:endParaRPr>
          </a:p>
          <a:p>
            <a:pPr marL="0" indent="0" algn="just">
              <a:buNone/>
            </a:pPr>
            <a:endParaRPr lang="en-US" sz="1900" b="1" dirty="0">
              <a:latin typeface="Arial Narrow" panose="020B0606020202030204" pitchFamily="34" charset="0"/>
            </a:endParaRPr>
          </a:p>
          <a:p>
            <a:pPr marL="0" indent="0" algn="just">
              <a:buNone/>
            </a:pPr>
            <a:r>
              <a:rPr lang="en-ZA" sz="2300" b="1" dirty="0">
                <a:latin typeface="Arial Narrow" panose="020B0606020202030204" pitchFamily="34" charset="0"/>
              </a:rPr>
              <a:t>What do we do?</a:t>
            </a:r>
          </a:p>
          <a:p>
            <a:pPr lvl="0" algn="just">
              <a:buFont typeface="Wingdings" panose="05000000000000000000" pitchFamily="2" charset="2"/>
              <a:buChar char="Ø"/>
            </a:pPr>
            <a:r>
              <a:rPr lang="en-GB" sz="1900" dirty="0" smtClean="0">
                <a:latin typeface="Arial Narrow" panose="020B0606020202030204" pitchFamily="34" charset="0"/>
              </a:rPr>
              <a:t>Monitor </a:t>
            </a:r>
            <a:r>
              <a:rPr lang="en-GB" sz="1900" dirty="0">
                <a:latin typeface="Arial Narrow" panose="020B0606020202030204" pitchFamily="34" charset="0"/>
              </a:rPr>
              <a:t>and evaluate national climate change responses in order to ensure informed climate change response decision-making.</a:t>
            </a:r>
            <a:endParaRPr lang="en-ZA" sz="1900" dirty="0">
              <a:latin typeface="Arial Narrow" panose="020B0606020202030204" pitchFamily="34" charset="0"/>
            </a:endParaRPr>
          </a:p>
          <a:p>
            <a:pPr lvl="0" algn="just">
              <a:buFont typeface="Wingdings" panose="05000000000000000000" pitchFamily="2" charset="2"/>
              <a:buChar char="Ø"/>
            </a:pPr>
            <a:r>
              <a:rPr lang="en-GB" sz="1900" dirty="0">
                <a:latin typeface="Arial Narrow" panose="020B0606020202030204" pitchFamily="34" charset="0"/>
              </a:rPr>
              <a:t>Lead and/or support, inform, monitor and report efficient and effective national, provincial and local climate change mitigation responses.</a:t>
            </a:r>
            <a:endParaRPr lang="en-ZA" sz="1900" dirty="0">
              <a:latin typeface="Arial Narrow" panose="020B0606020202030204" pitchFamily="34" charset="0"/>
            </a:endParaRPr>
          </a:p>
          <a:p>
            <a:pPr lvl="0" algn="just">
              <a:buFont typeface="Wingdings" panose="05000000000000000000" pitchFamily="2" charset="2"/>
              <a:buChar char="Ø"/>
            </a:pPr>
            <a:r>
              <a:rPr lang="en-GB" sz="1900" dirty="0">
                <a:latin typeface="Arial Narrow" panose="020B0606020202030204" pitchFamily="34" charset="0"/>
              </a:rPr>
              <a:t>Lead and/or support, inform, monitor and report efficient and effective national, provincial and local climate change adaptation responses.</a:t>
            </a:r>
            <a:endParaRPr lang="en-ZA" sz="1900" dirty="0">
              <a:latin typeface="Arial Narrow" panose="020B0606020202030204" pitchFamily="34" charset="0"/>
            </a:endParaRPr>
          </a:p>
          <a:p>
            <a:pPr lvl="0" algn="just">
              <a:buFont typeface="Wingdings" panose="05000000000000000000" pitchFamily="2" charset="2"/>
              <a:buChar char="Ø"/>
            </a:pPr>
            <a:r>
              <a:rPr lang="en-GB" sz="1900" dirty="0">
                <a:latin typeface="Arial Narrow" panose="020B0606020202030204" pitchFamily="34" charset="0"/>
              </a:rPr>
              <a:t>Ensure that reasonable legislative and other measures are developed, implemented and maintained in such a way as to protect and defend the right of all to air and atmospheric quality that is not harmful to health and well-being.</a:t>
            </a:r>
            <a:endParaRPr lang="en-ZA" sz="1900" dirty="0">
              <a:latin typeface="Arial Narrow" panose="020B0606020202030204" pitchFamily="34" charset="0"/>
            </a:endParaRPr>
          </a:p>
          <a:p>
            <a:pPr lvl="0" algn="just">
              <a:buFont typeface="Wingdings" panose="05000000000000000000" pitchFamily="2" charset="2"/>
              <a:buChar char="Ø"/>
            </a:pPr>
            <a:r>
              <a:rPr lang="en-GB" sz="1900" dirty="0">
                <a:latin typeface="Arial Narrow" panose="020B0606020202030204" pitchFamily="34" charset="0"/>
              </a:rPr>
              <a:t>Prepare for, negotiate and inform the implementation of multi-lateral, mini-lateral and bilateral climate change agreements and reporting.</a:t>
            </a:r>
            <a:endParaRPr lang="en-ZA" sz="1900" dirty="0">
              <a:latin typeface="Arial Narrow" panose="020B0606020202030204" pitchFamily="34" charset="0"/>
            </a:endParaRPr>
          </a:p>
          <a:p>
            <a:pPr lvl="0" algn="just">
              <a:buFont typeface="Wingdings" panose="05000000000000000000" pitchFamily="2" charset="2"/>
              <a:buChar char="Ø"/>
            </a:pPr>
            <a:r>
              <a:rPr lang="en-US" sz="1900" dirty="0">
                <a:latin typeface="Arial Narrow" panose="020B0606020202030204" pitchFamily="34" charset="0"/>
              </a:rPr>
              <a:t>Oversee, facilitate and coordinate the department’s international relations, engagements and cooperation agreements.</a:t>
            </a:r>
            <a:endParaRPr lang="en-ZA" sz="1900" dirty="0">
              <a:latin typeface="Arial Narrow" panose="020B0606020202030204" pitchFamily="34" charset="0"/>
            </a:endParaRPr>
          </a:p>
          <a:p>
            <a:pPr lvl="0" algn="just">
              <a:buFont typeface="Wingdings" panose="05000000000000000000" pitchFamily="2" charset="2"/>
              <a:buChar char="Ø"/>
            </a:pPr>
            <a:r>
              <a:rPr lang="en-US" sz="1900" dirty="0">
                <a:latin typeface="Arial Narrow" panose="020B0606020202030204" pitchFamily="34" charset="0"/>
              </a:rPr>
              <a:t>Oversee the provision of information and advocacy for sustainable development through the development, implementation and management of knowledge and information management system.</a:t>
            </a:r>
            <a:endParaRPr lang="en-ZA" sz="1900" dirty="0">
              <a:latin typeface="Arial Narrow" panose="020B0606020202030204" pitchFamily="34" charset="0"/>
            </a:endParaRPr>
          </a:p>
          <a:p>
            <a:pPr lvl="0" algn="just">
              <a:buFont typeface="Wingdings" panose="05000000000000000000" pitchFamily="2" charset="2"/>
              <a:buChar char="Ø"/>
            </a:pPr>
            <a:r>
              <a:rPr lang="en-US" sz="1900" dirty="0">
                <a:latin typeface="Arial Narrow" panose="020B0606020202030204" pitchFamily="34" charset="0"/>
              </a:rPr>
              <a:t>Coordinate environment sector planning implementation and cooperate governance to improve performance.</a:t>
            </a:r>
            <a:endParaRPr lang="en-ZA" sz="1900" dirty="0">
              <a:latin typeface="Arial Narrow" panose="020B0606020202030204" pitchFamily="34" charset="0"/>
            </a:endParaRPr>
          </a:p>
          <a:p>
            <a:pPr lvl="0" algn="just">
              <a:buFont typeface="Wingdings" panose="05000000000000000000" pitchFamily="2" charset="2"/>
              <a:buChar char="Ø"/>
            </a:pPr>
            <a:r>
              <a:rPr lang="en-GB" sz="1900" dirty="0">
                <a:latin typeface="Arial Narrow" panose="020B0606020202030204" pitchFamily="34" charset="0"/>
              </a:rPr>
              <a:t>Manage the provision of climate change support services, administration &amp; negotiation processes of the Branch</a:t>
            </a:r>
            <a:r>
              <a:rPr lang="en-GB" sz="1600" dirty="0" smtClean="0">
                <a:latin typeface="Arial Narrow" panose="020B0606020202030204" pitchFamily="34" charset="0"/>
              </a:rPr>
              <a:t>.</a:t>
            </a:r>
          </a:p>
          <a:p>
            <a:pPr lvl="0" algn="just">
              <a:buFont typeface="Wingdings" panose="05000000000000000000" pitchFamily="2" charset="2"/>
              <a:buChar char="Ø"/>
            </a:pPr>
            <a:endParaRPr lang="en-US" altLang="en-US" sz="1600" dirty="0">
              <a:solidFill>
                <a:srgbClr val="000000"/>
              </a:solidFill>
              <a:latin typeface="Arial Narrow" panose="020B0606020202030204" pitchFamily="34" charset="0"/>
            </a:endParaRPr>
          </a:p>
        </p:txBody>
      </p:sp>
      <p:sp>
        <p:nvSpPr>
          <p:cNvPr id="25604" name="Line 4"/>
          <p:cNvSpPr>
            <a:spLocks noChangeShapeType="1"/>
          </p:cNvSpPr>
          <p:nvPr/>
        </p:nvSpPr>
        <p:spPr bwMode="auto">
          <a:xfrm>
            <a:off x="0" y="990600"/>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algn="just"/>
            <a:endParaRPr lang="en-US" dirty="0"/>
          </a:p>
        </p:txBody>
      </p:sp>
      <p:sp>
        <p:nvSpPr>
          <p:cNvPr id="7" name="Title 1"/>
          <p:cNvSpPr txBox="1">
            <a:spLocks/>
          </p:cNvSpPr>
          <p:nvPr/>
        </p:nvSpPr>
        <p:spPr>
          <a:xfrm>
            <a:off x="0" y="279460"/>
            <a:ext cx="9144000" cy="43815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fontScale="60000" lnSpcReduction="20000"/>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a:lstStyle>
          <a:p>
            <a:pPr hangingPunct="1"/>
            <a:r>
              <a:rPr lang="en-US" altLang="en-US" sz="3200" b="1" dirty="0" smtClean="0">
                <a:solidFill>
                  <a:srgbClr val="00B050"/>
                </a:solidFill>
                <a:latin typeface="Arial Narrow" charset="0"/>
                <a:ea typeface="Arial Narrow" charset="0"/>
                <a:cs typeface="Arial Narrow" charset="0"/>
              </a:rPr>
              <a:t>PROGRAMME 4: </a:t>
            </a:r>
            <a:r>
              <a:rPr lang="en-US" altLang="en-US" sz="3200" b="1" dirty="0">
                <a:solidFill>
                  <a:srgbClr val="00B050"/>
                </a:solidFill>
                <a:latin typeface="Arial Narrow" charset="0"/>
                <a:ea typeface="Arial Narrow" charset="0"/>
                <a:cs typeface="Arial Narrow" charset="0"/>
              </a:rPr>
              <a:t>CLIMATE CHANGE, AIR QUALITY AND SUSTAINABLE DEVELOPMENT </a:t>
            </a:r>
          </a:p>
        </p:txBody>
      </p:sp>
    </p:spTree>
    <p:extLst>
      <p:ext uri="{BB962C8B-B14F-4D97-AF65-F5344CB8AC3E}">
        <p14:creationId xmlns:p14="http://schemas.microsoft.com/office/powerpoint/2010/main" val="1991370555"/>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36525"/>
            <a:ext cx="6913563" cy="539750"/>
          </a:xfrm>
        </p:spPr>
        <p:txBody>
          <a:bodyPr>
            <a:normAutofit fontScale="90000"/>
          </a:bodyPr>
          <a:lstStyle/>
          <a:p>
            <a:r>
              <a:rPr lang="en-US" sz="3200" b="1" dirty="0">
                <a:solidFill>
                  <a:srgbClr val="00B050"/>
                </a:solidFill>
                <a:latin typeface="Arial Narrow" panose="020B0606020202030204" pitchFamily="34" charset="0"/>
              </a:rPr>
              <a:t>Key pieces of legislation that governs the work</a:t>
            </a:r>
            <a:endParaRPr lang="en-GB" sz="3200" b="1" dirty="0">
              <a:solidFill>
                <a:srgbClr val="00B050"/>
              </a:solidFill>
              <a:latin typeface="Arial Narrow" panose="020B0606020202030204" pitchFamily="34" charset="0"/>
            </a:endParaRPr>
          </a:p>
        </p:txBody>
      </p:sp>
      <p:sp>
        <p:nvSpPr>
          <p:cNvPr id="3" name="Content Placeholder 2"/>
          <p:cNvSpPr>
            <a:spLocks noGrp="1"/>
          </p:cNvSpPr>
          <p:nvPr>
            <p:ph idx="4294967295"/>
          </p:nvPr>
        </p:nvSpPr>
        <p:spPr>
          <a:xfrm>
            <a:off x="0" y="942975"/>
            <a:ext cx="6899275" cy="4081463"/>
          </a:xfrm>
        </p:spPr>
        <p:txBody>
          <a:bodyPr>
            <a:noAutofit/>
          </a:bodyPr>
          <a:lstStyle/>
          <a:p>
            <a:pPr>
              <a:lnSpc>
                <a:spcPct val="80000"/>
              </a:lnSpc>
              <a:spcBef>
                <a:spcPts val="1800"/>
              </a:spcBef>
              <a:buFont typeface="Wingdings" panose="05000000000000000000" pitchFamily="2" charset="2"/>
              <a:buChar char="Ø"/>
            </a:pPr>
            <a:r>
              <a:rPr lang="en-GB" sz="2400" dirty="0">
                <a:latin typeface="Arial Narrow" charset="0"/>
                <a:ea typeface="Arial Narrow" charset="0"/>
                <a:cs typeface="Arial Narrow" charset="0"/>
              </a:rPr>
              <a:t>The </a:t>
            </a:r>
            <a:r>
              <a:rPr lang="en-GB" sz="2400" b="1" dirty="0" smtClean="0">
                <a:solidFill>
                  <a:schemeClr val="bg2">
                    <a:lumMod val="25000"/>
                  </a:schemeClr>
                </a:solidFill>
                <a:latin typeface="Arial Narrow" charset="0"/>
                <a:ea typeface="Arial Narrow" charset="0"/>
                <a:cs typeface="Arial Narrow" charset="0"/>
              </a:rPr>
              <a:t>Constitution,</a:t>
            </a:r>
            <a:endParaRPr lang="en-GB" sz="2400" b="1" dirty="0">
              <a:solidFill>
                <a:schemeClr val="bg2">
                  <a:lumMod val="25000"/>
                </a:schemeClr>
              </a:solidFill>
              <a:latin typeface="Arial Narrow" charset="0"/>
              <a:ea typeface="Arial Narrow" charset="0"/>
              <a:cs typeface="Arial Narrow" charset="0"/>
            </a:endParaRPr>
          </a:p>
          <a:p>
            <a:pPr>
              <a:lnSpc>
                <a:spcPct val="80000"/>
              </a:lnSpc>
              <a:spcBef>
                <a:spcPts val="1800"/>
              </a:spcBef>
              <a:buFont typeface="Wingdings" panose="05000000000000000000" pitchFamily="2" charset="2"/>
              <a:buChar char="Ø"/>
            </a:pPr>
            <a:r>
              <a:rPr lang="en-GB" sz="2400" dirty="0">
                <a:latin typeface="Arial Narrow" charset="0"/>
                <a:ea typeface="Arial Narrow" charset="0"/>
                <a:cs typeface="Arial Narrow" charset="0"/>
              </a:rPr>
              <a:t>The </a:t>
            </a:r>
            <a:r>
              <a:rPr lang="en-GB" sz="2400" b="1" dirty="0">
                <a:solidFill>
                  <a:schemeClr val="bg2">
                    <a:lumMod val="25000"/>
                  </a:schemeClr>
                </a:solidFill>
                <a:latin typeface="Arial Narrow" charset="0"/>
                <a:ea typeface="Arial Narrow" charset="0"/>
                <a:cs typeface="Arial Narrow" charset="0"/>
              </a:rPr>
              <a:t>National Environmental Management </a:t>
            </a:r>
            <a:r>
              <a:rPr lang="en-GB" sz="2400" b="1" dirty="0" smtClean="0">
                <a:solidFill>
                  <a:schemeClr val="bg2">
                    <a:lumMod val="25000"/>
                  </a:schemeClr>
                </a:solidFill>
                <a:latin typeface="Arial Narrow" charset="0"/>
                <a:ea typeface="Arial Narrow" charset="0"/>
                <a:cs typeface="Arial Narrow" charset="0"/>
              </a:rPr>
              <a:t>Policy,</a:t>
            </a:r>
            <a:endParaRPr lang="en-GB" sz="2400" b="1" dirty="0">
              <a:solidFill>
                <a:schemeClr val="bg2">
                  <a:lumMod val="25000"/>
                </a:schemeClr>
              </a:solidFill>
              <a:latin typeface="Arial Narrow" charset="0"/>
              <a:ea typeface="Arial Narrow" charset="0"/>
              <a:cs typeface="Arial Narrow" charset="0"/>
            </a:endParaRPr>
          </a:p>
          <a:p>
            <a:pPr>
              <a:lnSpc>
                <a:spcPct val="80000"/>
              </a:lnSpc>
              <a:spcBef>
                <a:spcPts val="1800"/>
              </a:spcBef>
              <a:buFont typeface="Wingdings" panose="05000000000000000000" pitchFamily="2" charset="2"/>
              <a:buChar char="Ø"/>
            </a:pPr>
            <a:r>
              <a:rPr lang="en-GB" sz="2400" dirty="0">
                <a:latin typeface="Arial Narrow" charset="0"/>
                <a:ea typeface="Arial Narrow" charset="0"/>
                <a:cs typeface="Arial Narrow" charset="0"/>
              </a:rPr>
              <a:t>The </a:t>
            </a:r>
            <a:r>
              <a:rPr lang="en-GB" sz="2400" b="1" dirty="0">
                <a:solidFill>
                  <a:schemeClr val="bg2">
                    <a:lumMod val="25000"/>
                  </a:schemeClr>
                </a:solidFill>
                <a:latin typeface="Arial Narrow" charset="0"/>
                <a:ea typeface="Arial Narrow" charset="0"/>
                <a:cs typeface="Arial Narrow" charset="0"/>
              </a:rPr>
              <a:t>National Environmental Management Act</a:t>
            </a:r>
            <a:r>
              <a:rPr lang="en-GB" sz="2400" dirty="0">
                <a:latin typeface="Arial Narrow" charset="0"/>
                <a:ea typeface="Arial Narrow" charset="0"/>
                <a:cs typeface="Arial Narrow" charset="0"/>
              </a:rPr>
              <a:t> (NEMA</a:t>
            </a:r>
            <a:r>
              <a:rPr lang="en-GB" sz="2400" dirty="0" smtClean="0">
                <a:latin typeface="Arial Narrow" charset="0"/>
                <a:ea typeface="Arial Narrow" charset="0"/>
                <a:cs typeface="Arial Narrow" charset="0"/>
              </a:rPr>
              <a:t>),</a:t>
            </a:r>
            <a:endParaRPr lang="en-GB" sz="2400" dirty="0">
              <a:latin typeface="Arial Narrow" charset="0"/>
              <a:ea typeface="Arial Narrow" charset="0"/>
              <a:cs typeface="Arial Narrow" charset="0"/>
            </a:endParaRPr>
          </a:p>
          <a:p>
            <a:pPr>
              <a:lnSpc>
                <a:spcPct val="80000"/>
              </a:lnSpc>
              <a:spcBef>
                <a:spcPts val="1800"/>
              </a:spcBef>
              <a:buFont typeface="Wingdings" panose="05000000000000000000" pitchFamily="2" charset="2"/>
              <a:buChar char="Ø"/>
            </a:pPr>
            <a:r>
              <a:rPr lang="en-GB" sz="2400" dirty="0">
                <a:latin typeface="Arial Narrow" charset="0"/>
                <a:ea typeface="Arial Narrow" charset="0"/>
                <a:cs typeface="Arial Narrow" charset="0"/>
              </a:rPr>
              <a:t>The </a:t>
            </a:r>
            <a:r>
              <a:rPr lang="en-GB" sz="2400" b="1" dirty="0">
                <a:solidFill>
                  <a:schemeClr val="bg2">
                    <a:lumMod val="25000"/>
                  </a:schemeClr>
                </a:solidFill>
                <a:latin typeface="Arial Narrow" charset="0"/>
                <a:ea typeface="Arial Narrow" charset="0"/>
                <a:cs typeface="Arial Narrow" charset="0"/>
              </a:rPr>
              <a:t>Air Quality Act </a:t>
            </a:r>
            <a:r>
              <a:rPr lang="en-GB" sz="2400" dirty="0">
                <a:latin typeface="Arial Narrow" charset="0"/>
                <a:ea typeface="Arial Narrow" charset="0"/>
                <a:cs typeface="Arial Narrow" charset="0"/>
              </a:rPr>
              <a:t>(NEM: AQA</a:t>
            </a:r>
            <a:r>
              <a:rPr lang="en-GB" sz="2400" dirty="0" smtClean="0">
                <a:latin typeface="Arial Narrow" charset="0"/>
                <a:ea typeface="Arial Narrow" charset="0"/>
                <a:cs typeface="Arial Narrow" charset="0"/>
              </a:rPr>
              <a:t>),</a:t>
            </a:r>
          </a:p>
          <a:p>
            <a:pPr>
              <a:lnSpc>
                <a:spcPct val="80000"/>
              </a:lnSpc>
              <a:spcBef>
                <a:spcPts val="1800"/>
              </a:spcBef>
              <a:buFont typeface="Wingdings" panose="05000000000000000000" pitchFamily="2" charset="2"/>
              <a:buChar char="Ø"/>
            </a:pPr>
            <a:r>
              <a:rPr lang="en-ZA" sz="2400" dirty="0" smtClean="0">
                <a:latin typeface="Arial Narrow" charset="0"/>
                <a:ea typeface="Arial Narrow" charset="0"/>
                <a:cs typeface="Arial Narrow" charset="0"/>
              </a:rPr>
              <a:t>The </a:t>
            </a:r>
            <a:r>
              <a:rPr lang="en-ZA" sz="2400" b="1" dirty="0" smtClean="0">
                <a:latin typeface="Arial Narrow" charset="0"/>
                <a:ea typeface="Arial Narrow" charset="0"/>
                <a:cs typeface="Arial Narrow" charset="0"/>
              </a:rPr>
              <a:t>South </a:t>
            </a:r>
            <a:r>
              <a:rPr lang="en-ZA" sz="2400" b="1" dirty="0">
                <a:latin typeface="Arial Narrow" charset="0"/>
                <a:ea typeface="Arial Narrow" charset="0"/>
                <a:cs typeface="Arial Narrow" charset="0"/>
              </a:rPr>
              <a:t>African Weather Service Act</a:t>
            </a:r>
            <a:r>
              <a:rPr lang="en-ZA" sz="2400" dirty="0">
                <a:latin typeface="Arial Narrow" charset="0"/>
                <a:ea typeface="Arial Narrow" charset="0"/>
                <a:cs typeface="Arial Narrow" charset="0"/>
              </a:rPr>
              <a:t>, 2001 (Act No. 8 of 2001),</a:t>
            </a:r>
            <a:endParaRPr lang="en-GB" sz="2400" dirty="0" smtClean="0">
              <a:latin typeface="Arial Narrow" charset="0"/>
              <a:ea typeface="Arial Narrow" charset="0"/>
              <a:cs typeface="Arial Narrow" charset="0"/>
            </a:endParaRPr>
          </a:p>
          <a:p>
            <a:pPr>
              <a:lnSpc>
                <a:spcPct val="80000"/>
              </a:lnSpc>
              <a:spcBef>
                <a:spcPts val="1800"/>
              </a:spcBef>
              <a:buFont typeface="Wingdings" panose="05000000000000000000" pitchFamily="2" charset="2"/>
              <a:buChar char="Ø"/>
            </a:pPr>
            <a:r>
              <a:rPr lang="en-GB" sz="2400" dirty="0" smtClean="0">
                <a:latin typeface="Arial Narrow" charset="0"/>
                <a:ea typeface="Arial Narrow" charset="0"/>
                <a:cs typeface="Arial Narrow" charset="0"/>
              </a:rPr>
              <a:t>The </a:t>
            </a:r>
            <a:r>
              <a:rPr lang="en-GB" sz="2400" b="1" dirty="0">
                <a:solidFill>
                  <a:schemeClr val="bg2">
                    <a:lumMod val="25000"/>
                  </a:schemeClr>
                </a:solidFill>
                <a:latin typeface="Arial Narrow" charset="0"/>
                <a:ea typeface="Arial Narrow" charset="0"/>
                <a:cs typeface="Arial Narrow" charset="0"/>
              </a:rPr>
              <a:t>National Climate Change Response </a:t>
            </a:r>
            <a:r>
              <a:rPr lang="en-GB" sz="2400" b="1" dirty="0" smtClean="0">
                <a:solidFill>
                  <a:schemeClr val="bg2">
                    <a:lumMod val="25000"/>
                  </a:schemeClr>
                </a:solidFill>
                <a:latin typeface="Arial Narrow" charset="0"/>
                <a:ea typeface="Arial Narrow" charset="0"/>
                <a:cs typeface="Arial Narrow" charset="0"/>
              </a:rPr>
              <a:t>Policy,</a:t>
            </a:r>
            <a:endParaRPr lang="en-GB" sz="2400" b="1" dirty="0">
              <a:solidFill>
                <a:schemeClr val="bg2">
                  <a:lumMod val="25000"/>
                </a:schemeClr>
              </a:solidFill>
              <a:latin typeface="Arial Narrow" charset="0"/>
              <a:ea typeface="Arial Narrow" charset="0"/>
              <a:cs typeface="Arial Narrow" charset="0"/>
            </a:endParaRPr>
          </a:p>
          <a:p>
            <a:pPr>
              <a:lnSpc>
                <a:spcPct val="80000"/>
              </a:lnSpc>
              <a:spcBef>
                <a:spcPts val="1800"/>
              </a:spcBef>
              <a:buFont typeface="Wingdings" panose="05000000000000000000" pitchFamily="2" charset="2"/>
              <a:buChar char="Ø"/>
            </a:pPr>
            <a:r>
              <a:rPr lang="en-GB" sz="2400" dirty="0">
                <a:latin typeface="Arial Narrow" charset="0"/>
                <a:ea typeface="Arial Narrow" charset="0"/>
                <a:cs typeface="Arial Narrow" charset="0"/>
              </a:rPr>
              <a:t>The </a:t>
            </a:r>
            <a:r>
              <a:rPr lang="en-GB" sz="2400" b="1" dirty="0">
                <a:solidFill>
                  <a:schemeClr val="bg2">
                    <a:lumMod val="25000"/>
                  </a:schemeClr>
                </a:solidFill>
                <a:latin typeface="Arial Narrow" charset="0"/>
                <a:ea typeface="Arial Narrow" charset="0"/>
                <a:cs typeface="Arial Narrow" charset="0"/>
              </a:rPr>
              <a:t>United Nations Framework Convention on Climate Change </a:t>
            </a:r>
            <a:r>
              <a:rPr lang="en-GB" sz="2400" dirty="0">
                <a:latin typeface="Arial Narrow" charset="0"/>
                <a:ea typeface="Arial Narrow" charset="0"/>
                <a:cs typeface="Arial Narrow" charset="0"/>
              </a:rPr>
              <a:t>(UNFCCC</a:t>
            </a:r>
            <a:r>
              <a:rPr lang="en-GB" sz="2400" dirty="0" smtClean="0">
                <a:latin typeface="Arial Narrow" charset="0"/>
                <a:ea typeface="Arial Narrow" charset="0"/>
                <a:cs typeface="Arial Narrow" charset="0"/>
              </a:rPr>
              <a:t>)</a:t>
            </a:r>
            <a:endParaRPr lang="en-GB" sz="2400" dirty="0">
              <a:latin typeface="Arial Narrow" charset="0"/>
              <a:ea typeface="Arial Narrow" charset="0"/>
              <a:cs typeface="Arial Narrow" charset="0"/>
            </a:endParaRPr>
          </a:p>
        </p:txBody>
      </p:sp>
      <p:pic>
        <p:nvPicPr>
          <p:cNvPr id="5" name="Picture 4"/>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355756" y="840187"/>
            <a:ext cx="1524000" cy="2209800"/>
          </a:xfrm>
          <a:prstGeom prst="rect">
            <a:avLst/>
          </a:prstGeom>
          <a:ln>
            <a:solidFill>
              <a:schemeClr val="tx1"/>
            </a:solidFill>
          </a:ln>
        </p:spPr>
      </p:pic>
    </p:spTree>
    <p:extLst>
      <p:ext uri="{BB962C8B-B14F-4D97-AF65-F5344CB8AC3E}">
        <p14:creationId xmlns:p14="http://schemas.microsoft.com/office/powerpoint/2010/main" val="271042738"/>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Slide Number"/>
          <p:cNvSpPr txBox="1">
            <a:spLocks noGrp="1"/>
          </p:cNvSpPr>
          <p:nvPr>
            <p:ph type="sldNum" sz="quarter" idx="2"/>
          </p:nvPr>
        </p:nvSpPr>
        <p:spPr>
          <a:xfrm>
            <a:off x="8384892" y="6248400"/>
            <a:ext cx="301909" cy="288824"/>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35</a:t>
            </a:fld>
            <a:endParaRPr/>
          </a:p>
        </p:txBody>
      </p:sp>
      <p:graphicFrame>
        <p:nvGraphicFramePr>
          <p:cNvPr id="508" name="Table"/>
          <p:cNvGraphicFramePr/>
          <p:nvPr>
            <p:extLst>
              <p:ext uri="{D42A27DB-BD31-4B8C-83A1-F6EECF244321}">
                <p14:modId xmlns:p14="http://schemas.microsoft.com/office/powerpoint/2010/main" val="4031819116"/>
              </p:ext>
            </p:extLst>
          </p:nvPr>
        </p:nvGraphicFramePr>
        <p:xfrm>
          <a:off x="152400" y="457200"/>
          <a:ext cx="8839200" cy="4587240"/>
        </p:xfrm>
        <a:graphic>
          <a:graphicData uri="http://schemas.openxmlformats.org/drawingml/2006/table">
            <a:tbl>
              <a:tblPr>
                <a:tableStyleId>{4C3C2611-4C71-4FC5-86AE-919BDF0F9419}</a:tableStyleId>
              </a:tblPr>
              <a:tblGrid>
                <a:gridCol w="3200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133815">
                <a:tc gridSpan="4">
                  <a:txBody>
                    <a:bodyPr/>
                    <a:lstStyle/>
                    <a:p>
                      <a:pPr marL="0" indent="88900" algn="l">
                        <a:defRPr sz="1800"/>
                      </a:pPr>
                      <a:r>
                        <a:rPr lang="en-US" sz="1300" b="1" dirty="0" smtClean="0">
                          <a:solidFill>
                            <a:srgbClr val="FFFFFF"/>
                          </a:solidFill>
                          <a:latin typeface="Arial Narrow"/>
                          <a:ea typeface="Arial Narrow"/>
                          <a:cs typeface="Arial Narrow"/>
                          <a:sym typeface="Arial Narrow"/>
                        </a:rPr>
                        <a:t>OUTCOME: A JUST TRANSITION TO A LOW CARBON ECONOMY AND CLIMATE RESILIENT SOCIETY  </a:t>
                      </a:r>
                      <a:endParaRPr lang="en-US"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8600">
                <a:tc>
                  <a:txBody>
                    <a:bodyPr/>
                    <a:lstStyle/>
                    <a:p>
                      <a:pPr marL="0" indent="88900" algn="ctr">
                        <a:lnSpc>
                          <a:spcPct val="115000"/>
                        </a:lnSpc>
                        <a:defRPr sz="1800"/>
                      </a:pPr>
                      <a:r>
                        <a:rPr lang="en-ZA" sz="1300" b="1" dirty="0" smtClean="0">
                          <a:solidFill>
                            <a:srgbClr val="FFFFFF"/>
                          </a:solidFill>
                          <a:latin typeface="Arial Narrow"/>
                          <a:ea typeface="Arial Narrow"/>
                          <a:cs typeface="Arial Narrow"/>
                          <a:sym typeface="Arial Narrow"/>
                        </a:rPr>
                        <a:t>OUTCOME</a:t>
                      </a:r>
                      <a:r>
                        <a:rPr sz="1300" b="1" dirty="0" smtClean="0">
                          <a:solidFill>
                            <a:srgbClr val="FFFFFF"/>
                          </a:solidFill>
                          <a:latin typeface="Arial Narrow"/>
                          <a:ea typeface="Arial Narrow"/>
                          <a:cs typeface="Arial Narrow"/>
                          <a:sym typeface="Arial Narrow"/>
                        </a:rPr>
                        <a:t> </a:t>
                      </a:r>
                      <a:r>
                        <a:rPr sz="1300" b="1" dirty="0">
                          <a:solidFill>
                            <a:srgbClr val="FFFFFF"/>
                          </a:solidFill>
                          <a:latin typeface="Arial Narrow"/>
                          <a:ea typeface="Arial Narrow"/>
                          <a:cs typeface="Arial Narrow"/>
                          <a:sym typeface="Arial Narrow"/>
                        </a:rPr>
                        <a:t>INDICATOR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marL="0" indent="88900" algn="ctr">
                        <a:lnSpc>
                          <a:spcPct val="115000"/>
                        </a:lnSpc>
                        <a:defRPr sz="1800"/>
                      </a:pPr>
                      <a:r>
                        <a:rPr sz="1300" b="1" dirty="0" smtClean="0">
                          <a:solidFill>
                            <a:srgbClr val="FFFFFF"/>
                          </a:solidFill>
                          <a:latin typeface="Arial Narrow"/>
                          <a:ea typeface="Arial Narrow"/>
                          <a:cs typeface="Arial Narrow"/>
                          <a:sym typeface="Arial Narrow"/>
                        </a:rPr>
                        <a:t>BASELINE</a:t>
                      </a:r>
                      <a:endParaRPr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marL="0" indent="88900" algn="ctr">
                        <a:lnSpc>
                          <a:spcPct val="115000"/>
                        </a:lnSpc>
                        <a:defRPr sz="1800"/>
                      </a:pPr>
                      <a:r>
                        <a:rPr sz="1300" b="1" dirty="0">
                          <a:solidFill>
                            <a:srgbClr val="FFFFFF"/>
                          </a:solidFill>
                          <a:latin typeface="Arial Narrow"/>
                          <a:ea typeface="Arial Narrow"/>
                          <a:cs typeface="Arial Narrow"/>
                          <a:sym typeface="Arial Narrow"/>
                        </a:rPr>
                        <a:t>TARGET </a:t>
                      </a:r>
                      <a:r>
                        <a:rPr sz="1300" b="1" dirty="0" smtClean="0">
                          <a:solidFill>
                            <a:srgbClr val="FFFFFF"/>
                          </a:solidFill>
                          <a:latin typeface="Arial Narrow"/>
                          <a:ea typeface="Arial Narrow"/>
                          <a:cs typeface="Arial Narrow"/>
                          <a:sym typeface="Arial Narrow"/>
                        </a:rPr>
                        <a:t>20</a:t>
                      </a:r>
                      <a:r>
                        <a:rPr lang="en-ZA" sz="1300" b="1" dirty="0" smtClean="0">
                          <a:solidFill>
                            <a:srgbClr val="FFFFFF"/>
                          </a:solidFill>
                          <a:latin typeface="Arial Narrow"/>
                          <a:ea typeface="Arial Narrow"/>
                          <a:cs typeface="Arial Narrow"/>
                          <a:sym typeface="Arial Narrow"/>
                        </a:rPr>
                        <a:t>20</a:t>
                      </a:r>
                      <a:r>
                        <a:rPr sz="1300" b="1" dirty="0" smtClean="0">
                          <a:solidFill>
                            <a:srgbClr val="FFFFFF"/>
                          </a:solidFill>
                          <a:latin typeface="Arial Narrow"/>
                          <a:ea typeface="Arial Narrow"/>
                          <a:cs typeface="Arial Narrow"/>
                          <a:sym typeface="Arial Narrow"/>
                        </a:rPr>
                        <a:t>/2</a:t>
                      </a:r>
                      <a:r>
                        <a:rPr lang="en-ZA" sz="1300" b="1" dirty="0" smtClean="0">
                          <a:solidFill>
                            <a:srgbClr val="FFFFFF"/>
                          </a:solidFill>
                          <a:latin typeface="Arial Narrow"/>
                          <a:ea typeface="Arial Narrow"/>
                          <a:cs typeface="Arial Narrow"/>
                          <a:sym typeface="Arial Narrow"/>
                        </a:rPr>
                        <a:t>1</a:t>
                      </a:r>
                      <a:endParaRPr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marL="0" indent="88900" algn="ctr">
                        <a:lnSpc>
                          <a:spcPct val="115000"/>
                        </a:lnSpc>
                        <a:defRPr sz="1800"/>
                      </a:pPr>
                      <a:r>
                        <a:rPr sz="1200" b="1" dirty="0">
                          <a:solidFill>
                            <a:srgbClr val="FFFFFF"/>
                          </a:solidFill>
                          <a:latin typeface="Arial Narrow"/>
                          <a:ea typeface="Arial Narrow"/>
                          <a:cs typeface="Arial Narrow"/>
                          <a:sym typeface="Arial Narrow"/>
                        </a:rPr>
                        <a:t>5 YEAR  TARGET 2023/24</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extLst>
                  <a:ext uri="{0D108BD9-81ED-4DB2-BD59-A6C34878D82A}">
                    <a16:rowId xmlns:a16="http://schemas.microsoft.com/office/drawing/2014/main" val="10001"/>
                  </a:ext>
                </a:extLst>
              </a:tr>
              <a:tr h="487680">
                <a:tc>
                  <a:txBody>
                    <a:bodyPr/>
                    <a:lstStyle/>
                    <a:p>
                      <a:pPr marL="88900" indent="0" algn="just">
                        <a:lnSpc>
                          <a:spcPct val="100000"/>
                        </a:lnSpc>
                        <a:defRPr sz="1300">
                          <a:latin typeface="Arial Narrow"/>
                          <a:ea typeface="Arial Narrow"/>
                          <a:cs typeface="Arial Narrow"/>
                          <a:sym typeface="Arial Narrow"/>
                        </a:defRPr>
                      </a:pPr>
                      <a:r>
                        <a:rPr lang="en-ZA" dirty="0" smtClean="0"/>
                        <a:t>Number of sector jobs resilience plans developed and implemented</a:t>
                      </a:r>
                      <a:endParaRPr dirty="0"/>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0" indent="88900" algn="just">
                        <a:lnSpc>
                          <a:spcPct val="100000"/>
                        </a:lnSpc>
                        <a:defRPr sz="1800"/>
                      </a:pPr>
                      <a:r>
                        <a:rPr lang="en-ZA" sz="1300" b="0" i="0" u="none" strike="noStrike" cap="none" spc="0" baseline="0" dirty="0" smtClean="0">
                          <a:solidFill>
                            <a:srgbClr val="000000"/>
                          </a:solidFill>
                          <a:uFillTx/>
                          <a:latin typeface="Arial Narrow"/>
                          <a:ea typeface="Arial Narrow"/>
                          <a:cs typeface="Arial Narrow"/>
                          <a:sym typeface="Arial Narrow"/>
                        </a:rPr>
                        <a:t>New</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marL="0" indent="88900" algn="just">
                        <a:lnSpc>
                          <a:spcPct val="100000"/>
                        </a:lnSpc>
                        <a:defRPr sz="1800"/>
                      </a:pPr>
                      <a:r>
                        <a:rPr lang="en-ZA" sz="1300" b="1" i="0" u="none" strike="noStrike" cap="none" spc="0" baseline="0" dirty="0" smtClean="0">
                          <a:solidFill>
                            <a:srgbClr val="000000"/>
                          </a:solidFill>
                          <a:uFillTx/>
                          <a:latin typeface="Arial Narrow"/>
                          <a:ea typeface="Arial Narrow"/>
                          <a:cs typeface="Arial Narrow"/>
                          <a:sym typeface="Arial Narrow"/>
                        </a:rPr>
                        <a:t>Sector Jobs</a:t>
                      </a:r>
                    </a:p>
                    <a:p>
                      <a:pPr marL="0" indent="88900" algn="just">
                        <a:lnSpc>
                          <a:spcPct val="100000"/>
                        </a:lnSpc>
                        <a:defRPr sz="1800"/>
                      </a:pPr>
                      <a:r>
                        <a:rPr lang="en-ZA" sz="1300" b="1" i="0" u="none" strike="noStrike" cap="none" spc="0" baseline="0" dirty="0" smtClean="0">
                          <a:solidFill>
                            <a:srgbClr val="000000"/>
                          </a:solidFill>
                          <a:uFillTx/>
                          <a:latin typeface="Arial Narrow"/>
                          <a:ea typeface="Arial Narrow"/>
                          <a:cs typeface="Arial Narrow"/>
                          <a:sym typeface="Arial Narrow"/>
                        </a:rPr>
                        <a:t>Resilience Plans</a:t>
                      </a:r>
                    </a:p>
                    <a:p>
                      <a:pPr marL="0" indent="88900" algn="just">
                        <a:lnSpc>
                          <a:spcPct val="100000"/>
                        </a:lnSpc>
                        <a:defRPr sz="1800"/>
                      </a:pPr>
                      <a:r>
                        <a:rPr lang="en-ZA" sz="1300" b="1" i="0" u="none" strike="noStrike" cap="none" spc="0" baseline="0" dirty="0" smtClean="0">
                          <a:solidFill>
                            <a:srgbClr val="000000"/>
                          </a:solidFill>
                          <a:uFillTx/>
                          <a:latin typeface="Arial Narrow"/>
                          <a:ea typeface="Arial Narrow"/>
                          <a:cs typeface="Arial Narrow"/>
                          <a:sym typeface="Arial Narrow"/>
                        </a:rPr>
                        <a:t>Developed for 5</a:t>
                      </a:r>
                    </a:p>
                    <a:p>
                      <a:pPr marL="0" indent="88900" algn="just">
                        <a:lnSpc>
                          <a:spcPct val="100000"/>
                        </a:lnSpc>
                        <a:defRPr sz="1800"/>
                      </a:pPr>
                      <a:r>
                        <a:rPr lang="en-ZA" sz="1300" b="1" i="0" u="none" strike="noStrike" cap="none" spc="0" baseline="0" dirty="0" smtClean="0">
                          <a:solidFill>
                            <a:srgbClr val="000000"/>
                          </a:solidFill>
                          <a:uFillTx/>
                          <a:latin typeface="Arial Narrow"/>
                          <a:ea typeface="Arial Narrow"/>
                          <a:cs typeface="Arial Narrow"/>
                          <a:sym typeface="Arial Narrow"/>
                        </a:rPr>
                        <a:t>value chains:</a:t>
                      </a:r>
                    </a:p>
                    <a:p>
                      <a:pPr marL="0" indent="88900" algn="just">
                        <a:lnSpc>
                          <a:spcPct val="100000"/>
                        </a:lnSpc>
                        <a:defRPr sz="1800"/>
                      </a:pPr>
                      <a:r>
                        <a:rPr lang="en-ZA" sz="1300" b="0" i="0" u="none" strike="noStrike" cap="none" spc="0" baseline="0" dirty="0" smtClean="0">
                          <a:solidFill>
                            <a:srgbClr val="000000"/>
                          </a:solidFill>
                          <a:uFillTx/>
                          <a:latin typeface="Arial Narrow"/>
                          <a:ea typeface="Arial Narrow"/>
                          <a:cs typeface="Arial Narrow"/>
                          <a:sym typeface="Arial Narrow"/>
                        </a:rPr>
                        <a:t>• Coal</a:t>
                      </a:r>
                    </a:p>
                    <a:p>
                      <a:pPr marL="0" indent="88900" algn="just">
                        <a:lnSpc>
                          <a:spcPct val="100000"/>
                        </a:lnSpc>
                        <a:defRPr sz="1800"/>
                      </a:pPr>
                      <a:r>
                        <a:rPr lang="en-ZA" sz="1300" b="0" i="0" u="none" strike="noStrike" cap="none" spc="0" baseline="0" dirty="0" smtClean="0">
                          <a:solidFill>
                            <a:srgbClr val="000000"/>
                          </a:solidFill>
                          <a:uFillTx/>
                          <a:latin typeface="Arial Narrow"/>
                          <a:ea typeface="Arial Narrow"/>
                          <a:cs typeface="Arial Narrow"/>
                          <a:sym typeface="Arial Narrow"/>
                        </a:rPr>
                        <a:t>• Agriculture;</a:t>
                      </a:r>
                    </a:p>
                    <a:p>
                      <a:pPr marL="0" indent="88900" algn="just">
                        <a:lnSpc>
                          <a:spcPct val="100000"/>
                        </a:lnSpc>
                        <a:defRPr sz="1800"/>
                      </a:pPr>
                      <a:r>
                        <a:rPr lang="en-ZA" sz="1300" b="0" i="0" u="none" strike="noStrike" cap="none" spc="0" baseline="0" dirty="0" smtClean="0">
                          <a:solidFill>
                            <a:srgbClr val="000000"/>
                          </a:solidFill>
                          <a:uFillTx/>
                          <a:latin typeface="Arial Narrow"/>
                          <a:ea typeface="Arial Narrow"/>
                          <a:cs typeface="Arial Narrow"/>
                          <a:sym typeface="Arial Narrow"/>
                        </a:rPr>
                        <a:t>• Tourism</a:t>
                      </a:r>
                    </a:p>
                    <a:p>
                      <a:pPr marL="0" indent="88900" algn="just">
                        <a:lnSpc>
                          <a:spcPct val="100000"/>
                        </a:lnSpc>
                        <a:defRPr sz="1800"/>
                      </a:pPr>
                      <a:r>
                        <a:rPr lang="en-ZA" sz="1300" b="0" i="0" u="none" strike="noStrike" cap="none" spc="0" baseline="0" dirty="0" smtClean="0">
                          <a:solidFill>
                            <a:srgbClr val="000000"/>
                          </a:solidFill>
                          <a:uFillTx/>
                          <a:latin typeface="Arial Narrow"/>
                          <a:ea typeface="Arial Narrow"/>
                          <a:cs typeface="Arial Narrow"/>
                          <a:sym typeface="Arial Narrow"/>
                        </a:rPr>
                        <a:t>• Petrol based</a:t>
                      </a:r>
                    </a:p>
                    <a:p>
                      <a:pPr marL="0" indent="88900" algn="just">
                        <a:lnSpc>
                          <a:spcPct val="100000"/>
                        </a:lnSpc>
                        <a:defRPr sz="1800"/>
                      </a:pPr>
                      <a:r>
                        <a:rPr lang="en-ZA" sz="1300" b="0" i="0" u="none" strike="noStrike" cap="none" spc="0" baseline="0" dirty="0" smtClean="0">
                          <a:solidFill>
                            <a:srgbClr val="000000"/>
                          </a:solidFill>
                          <a:uFillTx/>
                          <a:latin typeface="Arial Narrow"/>
                          <a:ea typeface="Arial Narrow"/>
                          <a:cs typeface="Arial Narrow"/>
                          <a:sym typeface="Arial Narrow"/>
                        </a:rPr>
                        <a:t>transport</a:t>
                      </a:r>
                    </a:p>
                    <a:p>
                      <a:pPr marL="0" indent="88900" algn="just">
                        <a:lnSpc>
                          <a:spcPct val="100000"/>
                        </a:lnSpc>
                        <a:defRPr sz="1800"/>
                      </a:pPr>
                      <a:r>
                        <a:rPr lang="en-ZA" sz="1300" b="0" i="0" u="none" strike="noStrike" cap="none" spc="0" baseline="0" dirty="0" smtClean="0">
                          <a:solidFill>
                            <a:srgbClr val="000000"/>
                          </a:solidFill>
                          <a:uFillTx/>
                          <a:latin typeface="Arial Narrow"/>
                          <a:ea typeface="Arial Narrow"/>
                          <a:cs typeface="Arial Narrow"/>
                          <a:sym typeface="Arial Narrow"/>
                        </a:rPr>
                        <a:t>• Metals</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marL="88900" indent="0" algn="just">
                        <a:lnSpc>
                          <a:spcPct val="100000"/>
                        </a:lnSpc>
                        <a:defRPr sz="1800"/>
                      </a:pPr>
                      <a:r>
                        <a:rPr lang="en-ZA" sz="1300" b="1" i="0" u="none" strike="noStrike" cap="none" spc="0" baseline="0" dirty="0" smtClean="0">
                          <a:solidFill>
                            <a:srgbClr val="000000"/>
                          </a:solidFill>
                          <a:uFillTx/>
                          <a:latin typeface="Arial Narrow"/>
                          <a:ea typeface="Arial Narrow"/>
                          <a:cs typeface="Arial Narrow"/>
                          <a:sym typeface="Arial Narrow"/>
                        </a:rPr>
                        <a:t>Sector Jobs Resilience Plans approved and implemented for 5 value chains:</a:t>
                      </a:r>
                    </a:p>
                    <a:p>
                      <a:pPr marL="88900" indent="0" algn="just">
                        <a:lnSpc>
                          <a:spcPct val="100000"/>
                        </a:lnSpc>
                        <a:defRPr sz="1800"/>
                      </a:pPr>
                      <a:r>
                        <a:rPr lang="en-ZA" sz="1300" b="0" i="0" u="none" strike="noStrike" cap="none" spc="0" baseline="0" dirty="0" smtClean="0">
                          <a:solidFill>
                            <a:srgbClr val="000000"/>
                          </a:solidFill>
                          <a:uFillTx/>
                          <a:latin typeface="Arial Narrow"/>
                          <a:ea typeface="Arial Narrow"/>
                          <a:cs typeface="Arial Narrow"/>
                          <a:sym typeface="Arial Narrow"/>
                        </a:rPr>
                        <a:t>• Coal</a:t>
                      </a:r>
                    </a:p>
                    <a:p>
                      <a:pPr marL="88900" indent="0" algn="just">
                        <a:lnSpc>
                          <a:spcPct val="100000"/>
                        </a:lnSpc>
                        <a:defRPr sz="1800"/>
                      </a:pPr>
                      <a:r>
                        <a:rPr lang="en-ZA" sz="1300" b="0" i="0" u="none" strike="noStrike" cap="none" spc="0" baseline="0" dirty="0" smtClean="0">
                          <a:solidFill>
                            <a:srgbClr val="000000"/>
                          </a:solidFill>
                          <a:uFillTx/>
                          <a:latin typeface="Arial Narrow"/>
                          <a:ea typeface="Arial Narrow"/>
                          <a:cs typeface="Arial Narrow"/>
                          <a:sym typeface="Arial Narrow"/>
                        </a:rPr>
                        <a:t>• Agriculture</a:t>
                      </a:r>
                    </a:p>
                    <a:p>
                      <a:pPr marL="88900" indent="0" algn="just">
                        <a:lnSpc>
                          <a:spcPct val="100000"/>
                        </a:lnSpc>
                        <a:defRPr sz="1800"/>
                      </a:pPr>
                      <a:r>
                        <a:rPr lang="en-ZA" sz="1300" b="0" i="0" u="none" strike="noStrike" cap="none" spc="0" baseline="0" dirty="0" smtClean="0">
                          <a:solidFill>
                            <a:srgbClr val="000000"/>
                          </a:solidFill>
                          <a:uFillTx/>
                          <a:latin typeface="Arial Narrow"/>
                          <a:ea typeface="Arial Narrow"/>
                          <a:cs typeface="Arial Narrow"/>
                          <a:sym typeface="Arial Narrow"/>
                        </a:rPr>
                        <a:t>• Tourism</a:t>
                      </a:r>
                    </a:p>
                    <a:p>
                      <a:pPr marL="88900" indent="0" algn="just">
                        <a:lnSpc>
                          <a:spcPct val="100000"/>
                        </a:lnSpc>
                        <a:defRPr sz="1800"/>
                      </a:pPr>
                      <a:r>
                        <a:rPr lang="en-ZA" sz="1300" b="0" i="0" u="none" strike="noStrike" cap="none" spc="0" baseline="0" dirty="0" smtClean="0">
                          <a:solidFill>
                            <a:srgbClr val="000000"/>
                          </a:solidFill>
                          <a:uFillTx/>
                          <a:latin typeface="Arial Narrow"/>
                          <a:ea typeface="Arial Narrow"/>
                          <a:cs typeface="Arial Narrow"/>
                          <a:sym typeface="Arial Narrow"/>
                        </a:rPr>
                        <a:t>• Petrol based transport</a:t>
                      </a:r>
                    </a:p>
                    <a:p>
                      <a:pPr marL="88900" indent="0" algn="just">
                        <a:lnSpc>
                          <a:spcPct val="100000"/>
                        </a:lnSpc>
                        <a:defRPr sz="1800"/>
                      </a:pPr>
                      <a:r>
                        <a:rPr lang="en-ZA" sz="1300" b="0" i="0" u="none" strike="noStrike" cap="none" spc="0" baseline="0" dirty="0" smtClean="0">
                          <a:solidFill>
                            <a:srgbClr val="000000"/>
                          </a:solidFill>
                          <a:uFillTx/>
                          <a:latin typeface="Arial Narrow"/>
                          <a:ea typeface="Arial Narrow"/>
                          <a:cs typeface="Arial Narrow"/>
                          <a:sym typeface="Arial Narrow"/>
                        </a:rPr>
                        <a:t>• Metals.</a:t>
                      </a:r>
                    </a:p>
                    <a:p>
                      <a:pPr marL="88900" indent="0" algn="just">
                        <a:lnSpc>
                          <a:spcPct val="100000"/>
                        </a:lnSpc>
                        <a:defRPr sz="1800"/>
                      </a:pPr>
                      <a:r>
                        <a:rPr lang="en-ZA" sz="1300" b="0" i="0" u="none" strike="noStrike" cap="none" spc="0" baseline="0" dirty="0" smtClean="0">
                          <a:solidFill>
                            <a:srgbClr val="000000"/>
                          </a:solidFill>
                          <a:uFillTx/>
                          <a:latin typeface="Arial Narrow"/>
                          <a:ea typeface="Arial Narrow"/>
                          <a:cs typeface="Arial Narrow"/>
                          <a:sym typeface="Arial Narrow"/>
                        </a:rPr>
                        <a:t>National Employment Vulnerability Assessment finalised</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2"/>
                  </a:ext>
                </a:extLst>
              </a:tr>
              <a:tr h="251217">
                <a:tc rowSpan="3">
                  <a:txBody>
                    <a:bodyPr/>
                    <a:lstStyle/>
                    <a:p>
                      <a:pPr marL="88900" indent="0" algn="just">
                        <a:lnSpc>
                          <a:spcPct val="100000"/>
                        </a:lnSpc>
                        <a:defRPr sz="1300">
                          <a:latin typeface="Arial Narrow"/>
                          <a:ea typeface="Arial Narrow"/>
                          <a:cs typeface="Arial Narrow"/>
                          <a:sym typeface="Arial Narrow"/>
                        </a:defRPr>
                      </a:pPr>
                      <a:r>
                        <a:rPr lang="en-ZA" dirty="0" smtClean="0"/>
                        <a:t>Number of climate change strategies and plans developed and approved</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marL="0" indent="88900" algn="just">
                        <a:lnSpc>
                          <a:spcPct val="100000"/>
                        </a:lnSpc>
                        <a:defRPr sz="1800"/>
                      </a:pPr>
                      <a:r>
                        <a:rPr lang="en-ZA" sz="1300" b="0" i="0" u="none" strike="noStrike" cap="none" spc="0" baseline="0" dirty="0" smtClean="0">
                          <a:solidFill>
                            <a:srgbClr val="000000"/>
                          </a:solidFill>
                          <a:uFillTx/>
                          <a:latin typeface="Arial Narrow"/>
                          <a:ea typeface="Arial Narrow"/>
                          <a:cs typeface="Arial Narrow"/>
                          <a:sym typeface="Arial Narrow"/>
                        </a:rPr>
                        <a:t>N/A</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FFFF"/>
                    </a:solidFill>
                  </a:tcPr>
                </a:tc>
                <a:tc>
                  <a:txBody>
                    <a:bodyPr/>
                    <a:lstStyle/>
                    <a:p>
                      <a:pPr marL="0" indent="88900" algn="just">
                        <a:lnSpc>
                          <a:spcPct val="100000"/>
                        </a:lnSpc>
                        <a:defRPr sz="1800"/>
                      </a:pPr>
                      <a:r>
                        <a:rPr lang="en-ZA" sz="1300" b="0" i="0" u="none" strike="noStrike" cap="none" spc="0" baseline="0" dirty="0" smtClean="0">
                          <a:solidFill>
                            <a:srgbClr val="000000"/>
                          </a:solidFill>
                          <a:uFillTx/>
                          <a:latin typeface="Arial Narrow"/>
                          <a:ea typeface="Arial Narrow"/>
                          <a:cs typeface="Arial Narrow"/>
                          <a:sym typeface="Arial Narrow"/>
                        </a:rPr>
                        <a:t>Low carbon growth strategy</a:t>
                      </a:r>
                    </a:p>
                    <a:p>
                      <a:pPr marL="0" indent="88900" algn="just">
                        <a:lnSpc>
                          <a:spcPct val="100000"/>
                        </a:lnSpc>
                        <a:defRPr sz="1800"/>
                      </a:pPr>
                      <a:r>
                        <a:rPr lang="en-ZA" sz="1300" b="0" i="0" u="none" strike="noStrike" cap="none" spc="0" baseline="0" dirty="0" smtClean="0">
                          <a:solidFill>
                            <a:srgbClr val="000000"/>
                          </a:solidFill>
                          <a:uFillTx/>
                          <a:latin typeface="Arial Narrow"/>
                          <a:ea typeface="Arial Narrow"/>
                          <a:cs typeface="Arial Narrow"/>
                          <a:sym typeface="Arial Narrow"/>
                        </a:rPr>
                        <a:t>submitted to Cabinet for</a:t>
                      </a:r>
                    </a:p>
                    <a:p>
                      <a:pPr marL="0" indent="88900" algn="just">
                        <a:lnSpc>
                          <a:spcPct val="100000"/>
                        </a:lnSpc>
                        <a:defRPr sz="1800"/>
                      </a:pPr>
                      <a:r>
                        <a:rPr lang="en-ZA" sz="1300" b="0" i="0" u="none" strike="noStrike" cap="none" spc="0" baseline="0" dirty="0" smtClean="0">
                          <a:solidFill>
                            <a:srgbClr val="000000"/>
                          </a:solidFill>
                          <a:uFillTx/>
                          <a:latin typeface="Arial Narrow"/>
                          <a:ea typeface="Arial Narrow"/>
                          <a:cs typeface="Arial Narrow"/>
                          <a:sym typeface="Arial Narrow"/>
                        </a:rPr>
                        <a:t>Approval</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lnSpc>
                          <a:spcPct val="100000"/>
                        </a:lnSpc>
                        <a:defRPr sz="1800"/>
                      </a:pPr>
                      <a:r>
                        <a:rPr lang="en-ZA" sz="1300" b="0" i="0" u="none" strike="noStrike" cap="none" spc="0" baseline="0" dirty="0" smtClean="0">
                          <a:solidFill>
                            <a:srgbClr val="000000"/>
                          </a:solidFill>
                          <a:uFillTx/>
                          <a:latin typeface="Arial Narrow"/>
                          <a:ea typeface="Arial Narrow"/>
                          <a:cs typeface="Arial Narrow"/>
                          <a:sym typeface="Arial Narrow"/>
                        </a:rPr>
                        <a:t>Low carbon growth strategy finalised</a:t>
                      </a: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98120">
                <a:tc vMerge="1">
                  <a:txBody>
                    <a:bodyPr/>
                    <a:lstStyle/>
                    <a:p>
                      <a:endParaRPr lang="en-ZA"/>
                    </a:p>
                  </a:txBody>
                  <a:tcPr/>
                </a:tc>
                <a:tc vMerge="1">
                  <a:txBody>
                    <a:bodyPr/>
                    <a:lstStyle/>
                    <a:p>
                      <a:endParaRPr lang="en-ZA"/>
                    </a:p>
                  </a:txBody>
                  <a:tcPr/>
                </a:tc>
                <a:tc rowSpan="2">
                  <a:txBody>
                    <a:bodyPr/>
                    <a:lstStyle/>
                    <a:p>
                      <a:pPr marL="0" indent="88900" algn="just">
                        <a:lnSpc>
                          <a:spcPct val="100000"/>
                        </a:lnSpc>
                        <a:defRPr sz="1800"/>
                      </a:pPr>
                      <a:r>
                        <a:rPr lang="en-ZA" sz="1300" b="0" i="0" u="none" strike="noStrike" cap="none" spc="0" baseline="0" dirty="0" smtClean="0">
                          <a:solidFill>
                            <a:srgbClr val="000000"/>
                          </a:solidFill>
                          <a:uFillTx/>
                          <a:latin typeface="Arial Narrow"/>
                          <a:ea typeface="Arial Narrow"/>
                          <a:cs typeface="Arial Narrow"/>
                          <a:sym typeface="Arial Narrow"/>
                        </a:rPr>
                        <a:t>SA’s NDCs updated</a:t>
                      </a:r>
                      <a:endParaRPr sz="1300" b="0" i="0" u="none" strike="noStrike" cap="none" spc="0" baseline="0" dirty="0">
                        <a:solidFill>
                          <a:srgbClr val="000000"/>
                        </a:solidFill>
                        <a:uFillTx/>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FFFF"/>
                    </a:solidFill>
                  </a:tcPr>
                </a:tc>
                <a:tc>
                  <a:txBody>
                    <a:bodyPr/>
                    <a:lstStyle/>
                    <a:p>
                      <a:pPr marL="88900" indent="0" algn="just">
                        <a:lnSpc>
                          <a:spcPct val="100000"/>
                        </a:lnSpc>
                        <a:defRPr sz="1800"/>
                      </a:pPr>
                      <a:r>
                        <a:rPr lang="en-ZA" sz="1300" b="0" i="0" u="none" strike="noStrike" cap="none" spc="0" baseline="0" dirty="0" smtClean="0">
                          <a:solidFill>
                            <a:srgbClr val="000000"/>
                          </a:solidFill>
                          <a:uFillTx/>
                          <a:latin typeface="Arial Narrow"/>
                          <a:ea typeface="Arial Narrow"/>
                          <a:cs typeface="Arial Narrow"/>
                          <a:sym typeface="Arial Narrow"/>
                        </a:rPr>
                        <a:t>National Climate Change Adaptation Strategy approved</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4868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88900" indent="0" algn="just">
                        <a:lnSpc>
                          <a:spcPct val="100000"/>
                        </a:lnSpc>
                        <a:defRPr sz="1800"/>
                      </a:pPr>
                      <a:r>
                        <a:rPr lang="en-ZA" sz="1300" b="0" i="0" u="none" strike="noStrike" cap="none" spc="0" baseline="0" dirty="0" smtClean="0">
                          <a:solidFill>
                            <a:srgbClr val="000000"/>
                          </a:solidFill>
                          <a:uFillTx/>
                          <a:latin typeface="Arial Narrow"/>
                          <a:ea typeface="Arial Narrow"/>
                          <a:cs typeface="Arial Narrow"/>
                          <a:sym typeface="Arial Narrow"/>
                        </a:rPr>
                        <a:t>South Africa’s Nationally Determined Contributions( NDCs) updated</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FFFF"/>
                    </a:solidFill>
                  </a:tcPr>
                </a:tc>
                <a:extLst>
                  <a:ext uri="{0D108BD9-81ED-4DB2-BD59-A6C34878D82A}">
                    <a16:rowId xmlns:a16="http://schemas.microsoft.com/office/drawing/2014/main" val="10005"/>
                  </a:ext>
                </a:extLst>
              </a:tr>
            </a:tbl>
          </a:graphicData>
        </a:graphic>
      </p:graphicFrame>
      <p:sp>
        <p:nvSpPr>
          <p:cNvPr id="509" name="PROGRAMME 4"/>
          <p:cNvSpPr txBox="1"/>
          <p:nvPr/>
        </p:nvSpPr>
        <p:spPr>
          <a:xfrm>
            <a:off x="152400" y="0"/>
            <a:ext cx="8839200" cy="43706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b="1">
                <a:solidFill>
                  <a:srgbClr val="00B050"/>
                </a:solidFill>
              </a:defRPr>
            </a:lvl1pPr>
          </a:lstStyle>
          <a:p>
            <a:r>
              <a:t>PROGRAMME 4</a:t>
            </a:r>
          </a:p>
        </p:txBody>
      </p:sp>
    </p:spTree>
    <p:extLst>
      <p:ext uri="{BB962C8B-B14F-4D97-AF65-F5344CB8AC3E}">
        <p14:creationId xmlns:p14="http://schemas.microsoft.com/office/powerpoint/2010/main" val="27283953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36</a:t>
            </a:fld>
            <a:endParaRPr/>
          </a:p>
        </p:txBody>
      </p:sp>
      <p:graphicFrame>
        <p:nvGraphicFramePr>
          <p:cNvPr id="508" name="Table"/>
          <p:cNvGraphicFramePr/>
          <p:nvPr>
            <p:extLst>
              <p:ext uri="{D42A27DB-BD31-4B8C-83A1-F6EECF244321}">
                <p14:modId xmlns:p14="http://schemas.microsoft.com/office/powerpoint/2010/main" val="1533198995"/>
              </p:ext>
            </p:extLst>
          </p:nvPr>
        </p:nvGraphicFramePr>
        <p:xfrm>
          <a:off x="152400" y="457200"/>
          <a:ext cx="8839200" cy="4079682"/>
        </p:xfrm>
        <a:graphic>
          <a:graphicData uri="http://schemas.openxmlformats.org/drawingml/2006/table">
            <a:tbl>
              <a:tblPr>
                <a:tableStyleId>{4C3C2611-4C71-4FC5-86AE-919BDF0F9419}</a:tableStyleId>
              </a:tblPr>
              <a:tblGrid>
                <a:gridCol w="3200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284922">
                <a:tc gridSpan="4">
                  <a:txBody>
                    <a:bodyPr/>
                    <a:lstStyle/>
                    <a:p>
                      <a:pPr marL="0" indent="88900" algn="l">
                        <a:defRPr sz="1800"/>
                      </a:pPr>
                      <a:r>
                        <a:rPr lang="en-US" sz="1300" b="1" dirty="0" smtClean="0">
                          <a:solidFill>
                            <a:srgbClr val="FFFFFF"/>
                          </a:solidFill>
                          <a:latin typeface="Arial Narrow"/>
                          <a:ea typeface="Arial Narrow"/>
                          <a:cs typeface="Arial Narrow"/>
                          <a:sym typeface="Arial Narrow"/>
                        </a:rPr>
                        <a:t>OUTCOME: A JUST TRANSITION TO A LOW CARBON ECONOMY AND CLIMATE RESILIENT SOCIETY  (CONTINUED)</a:t>
                      </a:r>
                      <a:endParaRPr lang="en-US"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8600">
                <a:tc>
                  <a:txBody>
                    <a:bodyPr/>
                    <a:lstStyle/>
                    <a:p>
                      <a:pPr marL="0" indent="88900" algn="ctr">
                        <a:lnSpc>
                          <a:spcPct val="115000"/>
                        </a:lnSpc>
                        <a:defRPr sz="1800"/>
                      </a:pPr>
                      <a:r>
                        <a:rPr lang="en-ZA" sz="1300" b="1" dirty="0" smtClean="0">
                          <a:solidFill>
                            <a:srgbClr val="FFFFFF"/>
                          </a:solidFill>
                          <a:latin typeface="Arial Narrow"/>
                          <a:ea typeface="Arial Narrow"/>
                          <a:cs typeface="Arial Narrow"/>
                          <a:sym typeface="Arial Narrow"/>
                        </a:rPr>
                        <a:t>OUTCOME</a:t>
                      </a:r>
                      <a:r>
                        <a:rPr sz="1300" b="1" dirty="0" smtClean="0">
                          <a:solidFill>
                            <a:srgbClr val="FFFFFF"/>
                          </a:solidFill>
                          <a:latin typeface="Arial Narrow"/>
                          <a:ea typeface="Arial Narrow"/>
                          <a:cs typeface="Arial Narrow"/>
                          <a:sym typeface="Arial Narrow"/>
                        </a:rPr>
                        <a:t> </a:t>
                      </a:r>
                      <a:r>
                        <a:rPr sz="1300" b="1" dirty="0">
                          <a:solidFill>
                            <a:srgbClr val="FFFFFF"/>
                          </a:solidFill>
                          <a:latin typeface="Arial Narrow"/>
                          <a:ea typeface="Arial Narrow"/>
                          <a:cs typeface="Arial Narrow"/>
                          <a:sym typeface="Arial Narrow"/>
                        </a:rPr>
                        <a:t>INDICATOR</a:t>
                      </a:r>
                    </a:p>
                  </a:txBody>
                  <a:tcPr marL="0" marR="0" marT="0" marB="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00B050"/>
                    </a:solidFill>
                  </a:tcPr>
                </a:tc>
                <a:tc>
                  <a:txBody>
                    <a:bodyPr/>
                    <a:lstStyle/>
                    <a:p>
                      <a:pPr marL="0" indent="88900" algn="ctr">
                        <a:lnSpc>
                          <a:spcPct val="115000"/>
                        </a:lnSpc>
                        <a:defRPr sz="1800"/>
                      </a:pPr>
                      <a:r>
                        <a:rPr sz="1300" b="1" dirty="0" smtClean="0">
                          <a:solidFill>
                            <a:srgbClr val="FFFFFF"/>
                          </a:solidFill>
                          <a:latin typeface="Arial Narrow"/>
                          <a:ea typeface="Arial Narrow"/>
                          <a:cs typeface="Arial Narrow"/>
                          <a:sym typeface="Arial Narrow"/>
                        </a:rPr>
                        <a:t>BASELINE</a:t>
                      </a:r>
                      <a:endParaRPr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00B050"/>
                    </a:solidFill>
                  </a:tcPr>
                </a:tc>
                <a:tc>
                  <a:txBody>
                    <a:bodyPr/>
                    <a:lstStyle/>
                    <a:p>
                      <a:pPr marL="0" indent="88900" algn="ctr">
                        <a:lnSpc>
                          <a:spcPct val="115000"/>
                        </a:lnSpc>
                        <a:defRPr sz="1800"/>
                      </a:pPr>
                      <a:r>
                        <a:rPr sz="1300" b="1" dirty="0">
                          <a:solidFill>
                            <a:srgbClr val="FFFFFF"/>
                          </a:solidFill>
                          <a:latin typeface="Arial Narrow"/>
                          <a:ea typeface="Arial Narrow"/>
                          <a:cs typeface="Arial Narrow"/>
                          <a:sym typeface="Arial Narrow"/>
                        </a:rPr>
                        <a:t>TARGET </a:t>
                      </a:r>
                      <a:r>
                        <a:rPr sz="1300" b="1" dirty="0" smtClean="0">
                          <a:solidFill>
                            <a:srgbClr val="FFFFFF"/>
                          </a:solidFill>
                          <a:latin typeface="Arial Narrow"/>
                          <a:ea typeface="Arial Narrow"/>
                          <a:cs typeface="Arial Narrow"/>
                          <a:sym typeface="Arial Narrow"/>
                        </a:rPr>
                        <a:t>20</a:t>
                      </a:r>
                      <a:r>
                        <a:rPr lang="en-ZA" sz="1300" b="1" dirty="0" smtClean="0">
                          <a:solidFill>
                            <a:srgbClr val="FFFFFF"/>
                          </a:solidFill>
                          <a:latin typeface="Arial Narrow"/>
                          <a:ea typeface="Arial Narrow"/>
                          <a:cs typeface="Arial Narrow"/>
                          <a:sym typeface="Arial Narrow"/>
                        </a:rPr>
                        <a:t>20</a:t>
                      </a:r>
                      <a:r>
                        <a:rPr sz="1300" b="1" dirty="0" smtClean="0">
                          <a:solidFill>
                            <a:srgbClr val="FFFFFF"/>
                          </a:solidFill>
                          <a:latin typeface="Arial Narrow"/>
                          <a:ea typeface="Arial Narrow"/>
                          <a:cs typeface="Arial Narrow"/>
                          <a:sym typeface="Arial Narrow"/>
                        </a:rPr>
                        <a:t>/2</a:t>
                      </a:r>
                      <a:r>
                        <a:rPr lang="en-ZA" sz="1300" b="1" dirty="0" smtClean="0">
                          <a:solidFill>
                            <a:srgbClr val="FFFFFF"/>
                          </a:solidFill>
                          <a:latin typeface="Arial Narrow"/>
                          <a:ea typeface="Arial Narrow"/>
                          <a:cs typeface="Arial Narrow"/>
                          <a:sym typeface="Arial Narrow"/>
                        </a:rPr>
                        <a:t>1</a:t>
                      </a:r>
                      <a:endParaRPr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00B050"/>
                    </a:solidFill>
                  </a:tcPr>
                </a:tc>
                <a:tc>
                  <a:txBody>
                    <a:bodyPr/>
                    <a:lstStyle/>
                    <a:p>
                      <a:pPr marL="0" indent="88900" algn="ctr">
                        <a:lnSpc>
                          <a:spcPct val="115000"/>
                        </a:lnSpc>
                        <a:defRPr sz="1800"/>
                      </a:pPr>
                      <a:r>
                        <a:rPr sz="1200" b="1" dirty="0">
                          <a:solidFill>
                            <a:srgbClr val="FFFFFF"/>
                          </a:solidFill>
                          <a:latin typeface="Arial Narrow"/>
                          <a:ea typeface="Arial Narrow"/>
                          <a:cs typeface="Arial Narrow"/>
                          <a:sym typeface="Arial Narrow"/>
                        </a:rPr>
                        <a:t>5 YEAR  TARGET 2023/24</a:t>
                      </a:r>
                    </a:p>
                  </a:txBody>
                  <a:tcPr marL="0" marR="0" marT="0" marB="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383350">
                <a:tc>
                  <a:txBody>
                    <a:bodyPr/>
                    <a:lstStyle/>
                    <a:p>
                      <a:pPr marL="88900" indent="0" algn="l">
                        <a:lnSpc>
                          <a:spcPct val="100000"/>
                        </a:lnSpc>
                        <a:defRPr sz="1300">
                          <a:latin typeface="Arial Narrow"/>
                          <a:ea typeface="Arial Narrow"/>
                          <a:cs typeface="Arial Narrow"/>
                          <a:sym typeface="Arial Narrow"/>
                        </a:defRPr>
                      </a:pPr>
                      <a:r>
                        <a:rPr lang="en-ZA" dirty="0" smtClean="0"/>
                        <a:t>GHG emissions maintained within the emissions trajectory range</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88900" algn="just">
                        <a:lnSpc>
                          <a:spcPct val="100000"/>
                        </a:lnSpc>
                        <a:defRPr sz="1300" b="1">
                          <a:latin typeface="Arial Narrow"/>
                          <a:ea typeface="Arial Narrow"/>
                          <a:cs typeface="Arial Narrow"/>
                          <a:sym typeface="Arial Narrow"/>
                        </a:defRPr>
                      </a:pPr>
                      <a:r>
                        <a:rPr lang="en-ZA" sz="1300" b="0" i="0" u="none" strike="noStrike" cap="none" spc="0" baseline="0" dirty="0" smtClean="0">
                          <a:solidFill>
                            <a:srgbClr val="000000"/>
                          </a:solidFill>
                          <a:uFillTx/>
                          <a:latin typeface="Arial Narrow"/>
                          <a:ea typeface="Arial Narrow"/>
                          <a:cs typeface="Arial Narrow"/>
                          <a:sym typeface="Arial"/>
                        </a:rPr>
                        <a:t>N/A</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l">
                        <a:lnSpc>
                          <a:spcPct val="100000"/>
                        </a:lnSpc>
                        <a:defRPr sz="1300" b="1">
                          <a:latin typeface="Arial Narrow"/>
                          <a:ea typeface="Arial Narrow"/>
                          <a:cs typeface="Arial Narrow"/>
                          <a:sym typeface="Arial Narrow"/>
                        </a:defRPr>
                      </a:pPr>
                      <a:r>
                        <a:rPr lang="en-ZA" sz="1300" b="0" i="0" u="none" strike="noStrike" cap="none" spc="0" baseline="0" dirty="0" smtClean="0">
                          <a:solidFill>
                            <a:srgbClr val="000000"/>
                          </a:solidFill>
                          <a:uFillTx/>
                          <a:latin typeface="Arial Narrow"/>
                          <a:ea typeface="Arial Narrow"/>
                          <a:cs typeface="Arial Narrow"/>
                          <a:sym typeface="Arial"/>
                        </a:rPr>
                        <a:t>Report on GHG emission</a:t>
                      </a:r>
                    </a:p>
                    <a:p>
                      <a:pPr marL="88900" indent="0" algn="l">
                        <a:lnSpc>
                          <a:spcPct val="100000"/>
                        </a:lnSpc>
                        <a:defRPr sz="1300" b="1">
                          <a:latin typeface="Arial Narrow"/>
                          <a:ea typeface="Arial Narrow"/>
                          <a:cs typeface="Arial Narrow"/>
                          <a:sym typeface="Arial Narrow"/>
                        </a:defRPr>
                      </a:pPr>
                      <a:r>
                        <a:rPr lang="en-ZA" sz="1300" b="0" i="0" u="none" strike="noStrike" cap="none" spc="0" baseline="0" dirty="0" smtClean="0">
                          <a:solidFill>
                            <a:srgbClr val="000000"/>
                          </a:solidFill>
                          <a:uFillTx/>
                          <a:latin typeface="Arial Narrow"/>
                          <a:ea typeface="Arial Narrow"/>
                          <a:cs typeface="Arial Narrow"/>
                          <a:sym typeface="Arial"/>
                        </a:rPr>
                        <a:t>reductions compiled (emissions to be in the 398 and 614 Mt CO2-eq range)</a:t>
                      </a:r>
                      <a:endParaRPr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l">
                        <a:lnSpc>
                          <a:spcPct val="100000"/>
                        </a:lnSpc>
                        <a:defRPr sz="1300" b="1">
                          <a:latin typeface="Arial Narrow"/>
                          <a:ea typeface="Arial Narrow"/>
                          <a:cs typeface="Arial Narrow"/>
                          <a:sym typeface="Arial Narrow"/>
                        </a:defRPr>
                      </a:pPr>
                      <a:r>
                        <a:rPr lang="en-ZA" sz="1300" b="0" i="0" u="none" strike="noStrike" cap="none" spc="0" baseline="0" dirty="0" smtClean="0">
                          <a:solidFill>
                            <a:srgbClr val="000000"/>
                          </a:solidFill>
                          <a:uFillTx/>
                          <a:latin typeface="Arial Narrow"/>
                          <a:ea typeface="Arial Narrow"/>
                          <a:cs typeface="Arial Narrow"/>
                          <a:sym typeface="Arial"/>
                        </a:rPr>
                        <a:t>Emissions between 398 and 614 Mt CO2-e range</a:t>
                      </a:r>
                      <a:endParaRPr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83350">
                <a:tc>
                  <a:txBody>
                    <a:bodyPr/>
                    <a:lstStyle/>
                    <a:p>
                      <a:pPr marL="88900" indent="0" algn="just">
                        <a:lnSpc>
                          <a:spcPct val="100000"/>
                        </a:lnSpc>
                        <a:defRPr sz="1300">
                          <a:latin typeface="Arial Narrow"/>
                          <a:ea typeface="Arial Narrow"/>
                          <a:cs typeface="Arial Narrow"/>
                          <a:sym typeface="Arial Narrow"/>
                        </a:defRPr>
                      </a:pPr>
                      <a:r>
                        <a:rPr lang="en-ZA" dirty="0" smtClean="0">
                          <a:solidFill>
                            <a:schemeClr val="tx1"/>
                          </a:solidFill>
                        </a:rPr>
                        <a:t>Climate Change Regulatory Framework and tools</a:t>
                      </a:r>
                    </a:p>
                    <a:p>
                      <a:pPr marL="0" indent="88900" algn="just">
                        <a:lnSpc>
                          <a:spcPct val="100000"/>
                        </a:lnSpc>
                        <a:defRPr sz="1300">
                          <a:latin typeface="Arial Narrow"/>
                          <a:ea typeface="Arial Narrow"/>
                          <a:cs typeface="Arial Narrow"/>
                          <a:sym typeface="Arial Narrow"/>
                        </a:defRPr>
                      </a:pPr>
                      <a:r>
                        <a:rPr lang="en-ZA" dirty="0" smtClean="0">
                          <a:solidFill>
                            <a:schemeClr val="tx1"/>
                          </a:solidFill>
                        </a:rPr>
                        <a:t>developed and Implemented</a:t>
                      </a:r>
                      <a:endParaRPr dirty="0">
                        <a:solidFill>
                          <a:schemeClr val="tx1"/>
                        </a:solidFil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l">
                        <a:lnSpc>
                          <a:spcPct val="100000"/>
                        </a:lnSpc>
                      </a:pPr>
                      <a:r>
                        <a:rPr lang="en-ZA" sz="1300" b="0" i="0" u="none" strike="noStrike" cap="none" spc="0" baseline="0" dirty="0" smtClean="0">
                          <a:solidFill>
                            <a:schemeClr val="tx1"/>
                          </a:solidFill>
                          <a:uFillTx/>
                          <a:latin typeface="Arial Narrow"/>
                          <a:ea typeface="Arial Narrow"/>
                          <a:cs typeface="Arial Narrow"/>
                          <a:sym typeface="Arial"/>
                        </a:rPr>
                        <a:t>Climate Change Regulatory Framework and tools developed and Implemented</a:t>
                      </a:r>
                      <a:endParaRPr lang="en-ZA" sz="1300" b="0" i="0" u="none" strike="noStrike" cap="none" spc="0" baseline="0" dirty="0">
                        <a:solidFill>
                          <a:schemeClr val="tx1"/>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l">
                        <a:lnSpc>
                          <a:spcPct val="100000"/>
                        </a:lnSpc>
                      </a:pPr>
                      <a:r>
                        <a:rPr lang="en-ZA" sz="1300" b="0" i="0" u="none" strike="noStrike" cap="none" spc="0" baseline="0" dirty="0" smtClean="0">
                          <a:solidFill>
                            <a:schemeClr val="tx1"/>
                          </a:solidFill>
                          <a:uFillTx/>
                          <a:latin typeface="Arial Narrow"/>
                          <a:ea typeface="Arial Narrow"/>
                          <a:cs typeface="Arial Narrow"/>
                          <a:sym typeface="Arial"/>
                        </a:rPr>
                        <a:t>National Climate Change Bill tabled in Parliament</a:t>
                      </a:r>
                      <a:endParaRPr lang="en-ZA" sz="1300" b="0" i="0" u="none" strike="noStrike" cap="none" spc="0" baseline="0" dirty="0">
                        <a:solidFill>
                          <a:schemeClr val="tx1"/>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l">
                        <a:lnSpc>
                          <a:spcPct val="100000"/>
                        </a:lnSpc>
                      </a:pPr>
                      <a:r>
                        <a:rPr lang="en-ZA" sz="1300" b="1" i="0" u="none" strike="noStrike" cap="none" spc="0" baseline="0" dirty="0" smtClean="0">
                          <a:solidFill>
                            <a:schemeClr val="tx1"/>
                          </a:solidFill>
                          <a:uFillTx/>
                          <a:latin typeface="Arial Narrow"/>
                          <a:ea typeface="Arial Narrow"/>
                          <a:cs typeface="Arial Narrow"/>
                          <a:sym typeface="Arial"/>
                        </a:rPr>
                        <a:t>National Climate Change Act implemented:</a:t>
                      </a:r>
                    </a:p>
                    <a:p>
                      <a:pPr marL="88900" indent="0" algn="l">
                        <a:lnSpc>
                          <a:spcPct val="100000"/>
                        </a:lnSpc>
                      </a:pPr>
                      <a:r>
                        <a:rPr lang="en-ZA" sz="1300" b="0" i="0" u="none" strike="noStrike" cap="none" spc="0" baseline="0" dirty="0" smtClean="0">
                          <a:solidFill>
                            <a:schemeClr val="tx1"/>
                          </a:solidFill>
                          <a:uFillTx/>
                          <a:latin typeface="Arial Narrow"/>
                          <a:ea typeface="Arial Narrow"/>
                          <a:cs typeface="Arial Narrow"/>
                          <a:sym typeface="Arial"/>
                        </a:rPr>
                        <a:t>• Adaption systems</a:t>
                      </a:r>
                    </a:p>
                    <a:p>
                      <a:pPr marL="0" indent="88900" algn="l">
                        <a:lnSpc>
                          <a:spcPct val="100000"/>
                        </a:lnSpc>
                      </a:pPr>
                      <a:r>
                        <a:rPr lang="en-ZA" sz="1300" b="0" i="0" u="none" strike="noStrike" cap="none" spc="0" baseline="0" dirty="0" smtClean="0">
                          <a:solidFill>
                            <a:schemeClr val="tx1"/>
                          </a:solidFill>
                          <a:uFillTx/>
                          <a:latin typeface="Arial Narrow"/>
                          <a:ea typeface="Arial Narrow"/>
                          <a:cs typeface="Arial Narrow"/>
                          <a:sym typeface="Arial"/>
                        </a:rPr>
                        <a:t>• Mitigation systems</a:t>
                      </a:r>
                      <a:endParaRPr lang="en-ZA" sz="1300" b="0" i="0" u="none" strike="noStrike" cap="none" spc="0" baseline="0" dirty="0">
                        <a:solidFill>
                          <a:schemeClr val="tx1"/>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83350">
                <a:tc>
                  <a:txBody>
                    <a:bodyPr/>
                    <a:lstStyle/>
                    <a:p>
                      <a:pPr marL="0" indent="88900" algn="just">
                        <a:defRPr sz="1300">
                          <a:latin typeface="Arial Narrow"/>
                          <a:ea typeface="Arial Narrow"/>
                          <a:cs typeface="Arial Narrow"/>
                          <a:sym typeface="Arial Narrow"/>
                        </a:defRPr>
                      </a:pPr>
                      <a:r>
                        <a:rPr lang="en-ZA" dirty="0" smtClean="0">
                          <a:solidFill>
                            <a:schemeClr val="tx1"/>
                          </a:solidFill>
                        </a:rPr>
                        <a:t>Mitigation potential analysis studies conducted</a:t>
                      </a:r>
                      <a:endParaRPr dirty="0">
                        <a:solidFill>
                          <a:schemeClr val="tx1"/>
                        </a:solidFil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88900" algn="l"/>
                      <a:r>
                        <a:rPr lang="en-ZA" sz="1300" b="0" i="0" u="none" strike="noStrike" cap="none" spc="0" baseline="0" dirty="0" smtClean="0">
                          <a:solidFill>
                            <a:schemeClr val="tx1"/>
                          </a:solidFill>
                          <a:uFillTx/>
                          <a:latin typeface="Arial Narrow"/>
                          <a:ea typeface="Arial Narrow"/>
                          <a:cs typeface="Arial Narrow"/>
                          <a:sym typeface="Arial"/>
                        </a:rPr>
                        <a:t>N/A</a:t>
                      </a:r>
                    </a:p>
                    <a:p>
                      <a:pPr algn="l"/>
                      <a:endParaRPr lang="en-ZA" sz="1300" b="0" i="0" u="none" strike="noStrike" cap="none" spc="0" baseline="0" dirty="0">
                        <a:solidFill>
                          <a:schemeClr val="tx1"/>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88900" algn="l" defTabSz="914400" rtl="0" eaLnBrk="1" fontAlgn="auto" latinLnBrk="0" hangingPunct="1">
                        <a:lnSpc>
                          <a:spcPct val="100000"/>
                        </a:lnSpc>
                        <a:spcBef>
                          <a:spcPts val="0"/>
                        </a:spcBef>
                        <a:spcAft>
                          <a:spcPts val="0"/>
                        </a:spcAft>
                        <a:buClrTx/>
                        <a:buSzTx/>
                        <a:buFontTx/>
                        <a:buNone/>
                        <a:tabLst/>
                        <a:defRPr/>
                      </a:pPr>
                      <a:r>
                        <a:rPr lang="en-ZA" sz="1300" b="0" i="0" u="none" strike="noStrike" cap="none" spc="0" baseline="0" dirty="0" smtClean="0">
                          <a:solidFill>
                            <a:schemeClr val="tx1"/>
                          </a:solidFill>
                          <a:uFillTx/>
                          <a:latin typeface="Arial Narrow"/>
                          <a:ea typeface="Arial Narrow"/>
                          <a:cs typeface="Arial Narrow"/>
                          <a:sym typeface="Arial"/>
                        </a:rPr>
                        <a:t>N/A</a:t>
                      </a:r>
                    </a:p>
                    <a:p>
                      <a:endParaRPr lang="en-ZA" sz="1300" b="0" i="0" u="none" strike="noStrike" cap="none" spc="0" baseline="0" dirty="0">
                        <a:solidFill>
                          <a:schemeClr val="tx1"/>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l"/>
                      <a:r>
                        <a:rPr lang="en-ZA" sz="1300" b="0" i="0" u="none" strike="noStrike" cap="none" spc="0" baseline="0" dirty="0" smtClean="0">
                          <a:solidFill>
                            <a:schemeClr val="tx1"/>
                          </a:solidFill>
                          <a:uFillTx/>
                          <a:latin typeface="Arial Narrow"/>
                          <a:ea typeface="Arial Narrow"/>
                          <a:cs typeface="Arial Narrow"/>
                          <a:sym typeface="Arial"/>
                        </a:rPr>
                        <a:t>Mitigation Potential Analysis (MPA) 2023 compiled</a:t>
                      </a:r>
                      <a:endParaRPr lang="en-ZA" sz="1300" b="0" i="0" u="none" strike="noStrike" cap="none" spc="0" baseline="0" dirty="0">
                        <a:solidFill>
                          <a:schemeClr val="tx1"/>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91240">
                <a:tc>
                  <a:txBody>
                    <a:bodyPr/>
                    <a:lstStyle/>
                    <a:p>
                      <a:pPr marL="88900" indent="0" algn="just">
                        <a:defRPr sz="1300">
                          <a:latin typeface="Arial Narrow"/>
                          <a:ea typeface="Arial Narrow"/>
                          <a:cs typeface="Arial Narrow"/>
                          <a:sym typeface="Arial Narrow"/>
                        </a:defRPr>
                      </a:pPr>
                      <a:r>
                        <a:rPr lang="en-ZA" dirty="0" smtClean="0">
                          <a:solidFill>
                            <a:schemeClr val="tx1"/>
                          </a:solidFill>
                        </a:rPr>
                        <a:t>Number of sector adaptation interventions implemented</a:t>
                      </a:r>
                      <a:endParaRPr dirty="0">
                        <a:solidFill>
                          <a:schemeClr val="tx1"/>
                        </a:solidFil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l"/>
                      <a:r>
                        <a:rPr lang="en-ZA" sz="1300" b="0" i="0" u="none" strike="noStrike" cap="none" spc="0" baseline="0" dirty="0" smtClean="0">
                          <a:solidFill>
                            <a:schemeClr val="tx1"/>
                          </a:solidFill>
                          <a:uFillTx/>
                          <a:latin typeface="Arial Narrow"/>
                          <a:ea typeface="Arial Narrow"/>
                          <a:cs typeface="Arial Narrow"/>
                          <a:sym typeface="Arial"/>
                        </a:rPr>
                        <a:t>Draft National Climate Change Adaptation Strategy finalised and on-route for submission to Minister</a:t>
                      </a:r>
                      <a:endParaRPr lang="en-ZA" sz="1300" b="0" i="0" u="none" strike="noStrike" cap="none" spc="0" baseline="0" dirty="0">
                        <a:solidFill>
                          <a:schemeClr val="tx1"/>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indent="88900" algn="l"/>
                      <a:r>
                        <a:rPr lang="en-ZA" sz="1300" b="1" i="0" u="none" strike="noStrike" cap="none" spc="0" baseline="0" dirty="0" smtClean="0">
                          <a:solidFill>
                            <a:schemeClr val="tx1"/>
                          </a:solidFill>
                          <a:uFillTx/>
                          <a:latin typeface="Arial Narrow"/>
                          <a:ea typeface="Arial Narrow"/>
                          <a:cs typeface="Arial Narrow"/>
                          <a:sym typeface="Arial"/>
                        </a:rPr>
                        <a:t>5 Climate Adaptation</a:t>
                      </a:r>
                    </a:p>
                    <a:p>
                      <a:pPr marL="0" indent="88900" algn="l"/>
                      <a:r>
                        <a:rPr lang="en-ZA" sz="1300" b="1" i="0" u="none" strike="noStrike" cap="none" spc="0" baseline="0" dirty="0" smtClean="0">
                          <a:solidFill>
                            <a:schemeClr val="tx1"/>
                          </a:solidFill>
                          <a:uFillTx/>
                          <a:latin typeface="Arial Narrow"/>
                          <a:ea typeface="Arial Narrow"/>
                          <a:cs typeface="Arial Narrow"/>
                          <a:sym typeface="Arial"/>
                        </a:rPr>
                        <a:t>Sector plans</a:t>
                      </a:r>
                    </a:p>
                    <a:p>
                      <a:pPr marL="0" indent="88900" algn="l"/>
                      <a:r>
                        <a:rPr lang="en-ZA" sz="1300" b="1" i="0" u="none" strike="noStrike" cap="none" spc="0" baseline="0" dirty="0" smtClean="0">
                          <a:solidFill>
                            <a:schemeClr val="tx1"/>
                          </a:solidFill>
                          <a:uFillTx/>
                          <a:latin typeface="Arial Narrow"/>
                          <a:ea typeface="Arial Narrow"/>
                          <a:cs typeface="Arial Narrow"/>
                          <a:sym typeface="Arial"/>
                        </a:rPr>
                        <a:t>implemented:</a:t>
                      </a:r>
                    </a:p>
                    <a:p>
                      <a:pPr marL="0" indent="88900" algn="l"/>
                      <a:r>
                        <a:rPr lang="en-ZA" sz="1300" b="0" i="0" u="none" strike="noStrike" cap="none" spc="0" baseline="0" dirty="0" smtClean="0">
                          <a:solidFill>
                            <a:schemeClr val="tx1"/>
                          </a:solidFill>
                          <a:uFillTx/>
                          <a:latin typeface="Arial Narrow"/>
                          <a:ea typeface="Arial Narrow"/>
                          <a:cs typeface="Arial Narrow"/>
                          <a:sym typeface="Arial"/>
                        </a:rPr>
                        <a:t>• Agriculture</a:t>
                      </a:r>
                    </a:p>
                    <a:p>
                      <a:pPr marL="0" indent="88900" algn="l"/>
                      <a:r>
                        <a:rPr lang="en-ZA" sz="1300" b="0" i="0" u="none" strike="noStrike" cap="none" spc="0" baseline="0" dirty="0" smtClean="0">
                          <a:solidFill>
                            <a:schemeClr val="tx1"/>
                          </a:solidFill>
                          <a:uFillTx/>
                          <a:latin typeface="Arial Narrow"/>
                          <a:ea typeface="Arial Narrow"/>
                          <a:cs typeface="Arial Narrow"/>
                          <a:sym typeface="Arial"/>
                        </a:rPr>
                        <a:t>• Health</a:t>
                      </a:r>
                    </a:p>
                    <a:p>
                      <a:pPr marL="0" indent="88900" algn="l"/>
                      <a:r>
                        <a:rPr lang="en-ZA" sz="1300" b="0" i="0" u="none" strike="noStrike" cap="none" spc="0" baseline="0" dirty="0" smtClean="0">
                          <a:solidFill>
                            <a:schemeClr val="tx1"/>
                          </a:solidFill>
                          <a:uFillTx/>
                          <a:latin typeface="Arial Narrow"/>
                          <a:ea typeface="Arial Narrow"/>
                          <a:cs typeface="Arial Narrow"/>
                          <a:sym typeface="Arial"/>
                        </a:rPr>
                        <a:t>• Coastal</a:t>
                      </a:r>
                    </a:p>
                    <a:p>
                      <a:pPr marL="0" indent="88900" algn="l"/>
                      <a:r>
                        <a:rPr lang="en-ZA" sz="1300" b="0" i="0" u="none" strike="noStrike" cap="none" spc="0" baseline="0" dirty="0" smtClean="0">
                          <a:solidFill>
                            <a:schemeClr val="tx1"/>
                          </a:solidFill>
                          <a:uFillTx/>
                          <a:latin typeface="Arial Narrow"/>
                          <a:ea typeface="Arial Narrow"/>
                          <a:cs typeface="Arial Narrow"/>
                          <a:sym typeface="Arial"/>
                        </a:rPr>
                        <a:t>• Human Settlements</a:t>
                      </a:r>
                    </a:p>
                    <a:p>
                      <a:pPr marL="0" indent="88900" algn="l"/>
                      <a:r>
                        <a:rPr lang="en-ZA" sz="1300" b="0" i="0" u="none" strike="noStrike" cap="none" spc="0" baseline="0" dirty="0" smtClean="0">
                          <a:solidFill>
                            <a:schemeClr val="tx1"/>
                          </a:solidFill>
                          <a:uFillTx/>
                          <a:latin typeface="Arial Narrow"/>
                          <a:ea typeface="Arial Narrow"/>
                          <a:cs typeface="Arial Narrow"/>
                          <a:sym typeface="Arial"/>
                        </a:rPr>
                        <a:t>• Water and Sanitation</a:t>
                      </a:r>
                      <a:endParaRPr lang="en-ZA" sz="1300" b="0" i="0" u="none" strike="noStrike" cap="none" spc="0" baseline="0" dirty="0">
                        <a:solidFill>
                          <a:schemeClr val="tx1"/>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l"/>
                      <a:r>
                        <a:rPr lang="en-ZA" sz="1300" b="0" i="0" u="none" strike="noStrike" cap="none" spc="0" baseline="0" dirty="0" smtClean="0">
                          <a:solidFill>
                            <a:schemeClr val="tx1"/>
                          </a:solidFill>
                          <a:uFillTx/>
                          <a:latin typeface="Arial Narrow"/>
                          <a:ea typeface="Arial Narrow"/>
                          <a:cs typeface="Arial Narrow"/>
                          <a:sym typeface="Arial"/>
                        </a:rPr>
                        <a:t>8 Sector Adaptation Plans reviewed</a:t>
                      </a:r>
                      <a:endParaRPr lang="en-ZA" sz="1300" b="0" i="0" u="none" strike="noStrike" cap="none" spc="0" baseline="0" dirty="0">
                        <a:solidFill>
                          <a:schemeClr val="tx1"/>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509" name="PROGRAMME 4"/>
          <p:cNvSpPr txBox="1"/>
          <p:nvPr/>
        </p:nvSpPr>
        <p:spPr>
          <a:xfrm>
            <a:off x="152400" y="0"/>
            <a:ext cx="8839200" cy="46166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b="1">
                <a:solidFill>
                  <a:srgbClr val="00B050"/>
                </a:solidFill>
              </a:defRPr>
            </a:lvl1pPr>
          </a:lstStyle>
          <a:p>
            <a:r>
              <a:rPr dirty="0"/>
              <a:t>PROGRAMME </a:t>
            </a:r>
            <a:r>
              <a:rPr dirty="0" smtClean="0"/>
              <a:t>4</a:t>
            </a:r>
            <a:endParaRPr dirty="0"/>
          </a:p>
        </p:txBody>
      </p:sp>
    </p:spTree>
    <p:extLst>
      <p:ext uri="{BB962C8B-B14F-4D97-AF65-F5344CB8AC3E}">
        <p14:creationId xmlns:p14="http://schemas.microsoft.com/office/powerpoint/2010/main" val="455005622"/>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37</a:t>
            </a:fld>
            <a:endParaRPr/>
          </a:p>
        </p:txBody>
      </p:sp>
      <p:graphicFrame>
        <p:nvGraphicFramePr>
          <p:cNvPr id="508" name="Table"/>
          <p:cNvGraphicFramePr/>
          <p:nvPr>
            <p:extLst>
              <p:ext uri="{D42A27DB-BD31-4B8C-83A1-F6EECF244321}">
                <p14:modId xmlns:p14="http://schemas.microsoft.com/office/powerpoint/2010/main" val="3397827299"/>
              </p:ext>
            </p:extLst>
          </p:nvPr>
        </p:nvGraphicFramePr>
        <p:xfrm>
          <a:off x="152400" y="457200"/>
          <a:ext cx="8839200" cy="5066306"/>
        </p:xfrm>
        <a:graphic>
          <a:graphicData uri="http://schemas.openxmlformats.org/drawingml/2006/table">
            <a:tbl>
              <a:tblPr>
                <a:tableStyleId>{4C3C2611-4C71-4FC5-86AE-919BDF0F9419}</a:tableStyleId>
              </a:tblPr>
              <a:tblGrid>
                <a:gridCol w="3200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311426">
                <a:tc gridSpan="4">
                  <a:txBody>
                    <a:bodyPr/>
                    <a:lstStyle/>
                    <a:p>
                      <a:pPr marL="0" indent="88900" algn="l">
                        <a:defRPr sz="1800"/>
                      </a:pPr>
                      <a:r>
                        <a:rPr lang="en-US" sz="1300" b="1" dirty="0" smtClean="0">
                          <a:solidFill>
                            <a:srgbClr val="FFFFFF"/>
                          </a:solidFill>
                          <a:latin typeface="Arial Narrow"/>
                          <a:ea typeface="Arial Narrow"/>
                          <a:cs typeface="Arial Narrow"/>
                          <a:sym typeface="Arial Narrow"/>
                        </a:rPr>
                        <a:t>OUTCOME: THREATS ON ENVIRONMENTAL QUALITY AND HUMAN HEALTH</a:t>
                      </a:r>
                      <a:r>
                        <a:rPr lang="en-US" sz="1300" b="1" baseline="0" dirty="0" smtClean="0">
                          <a:solidFill>
                            <a:srgbClr val="FFFFFF"/>
                          </a:solidFill>
                          <a:latin typeface="Arial Narrow"/>
                          <a:ea typeface="Arial Narrow"/>
                          <a:cs typeface="Arial Narrow"/>
                          <a:sym typeface="Arial Narrow"/>
                        </a:rPr>
                        <a:t> MITIGATED</a:t>
                      </a:r>
                      <a:endParaRPr lang="en-US"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8600">
                <a:tc>
                  <a:txBody>
                    <a:bodyPr/>
                    <a:lstStyle/>
                    <a:p>
                      <a:pPr marL="0" indent="88900" algn="ctr">
                        <a:lnSpc>
                          <a:spcPct val="115000"/>
                        </a:lnSpc>
                        <a:defRPr sz="1800"/>
                      </a:pPr>
                      <a:r>
                        <a:rPr lang="en-ZA" sz="1300" b="1" dirty="0" smtClean="0">
                          <a:solidFill>
                            <a:srgbClr val="FFFFFF"/>
                          </a:solidFill>
                          <a:latin typeface="Arial Narrow"/>
                          <a:ea typeface="Arial Narrow"/>
                          <a:cs typeface="Arial Narrow"/>
                          <a:sym typeface="Arial Narrow"/>
                        </a:rPr>
                        <a:t>OUTCOME</a:t>
                      </a:r>
                      <a:r>
                        <a:rPr sz="1300" b="1" dirty="0" smtClean="0">
                          <a:solidFill>
                            <a:srgbClr val="FFFFFF"/>
                          </a:solidFill>
                          <a:latin typeface="Arial Narrow"/>
                          <a:ea typeface="Arial Narrow"/>
                          <a:cs typeface="Arial Narrow"/>
                          <a:sym typeface="Arial Narrow"/>
                        </a:rPr>
                        <a:t> </a:t>
                      </a:r>
                      <a:r>
                        <a:rPr sz="1300" b="1" dirty="0">
                          <a:solidFill>
                            <a:srgbClr val="FFFFFF"/>
                          </a:solidFill>
                          <a:latin typeface="Arial Narrow"/>
                          <a:ea typeface="Arial Narrow"/>
                          <a:cs typeface="Arial Narrow"/>
                          <a:sym typeface="Arial Narrow"/>
                        </a:rPr>
                        <a:t>INDICATOR</a:t>
                      </a:r>
                    </a:p>
                  </a:txBody>
                  <a:tcPr marL="0" marR="0" marT="0" marB="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00B050"/>
                    </a:solidFill>
                  </a:tcPr>
                </a:tc>
                <a:tc>
                  <a:txBody>
                    <a:bodyPr/>
                    <a:lstStyle/>
                    <a:p>
                      <a:pPr marL="0" indent="88900" algn="ctr">
                        <a:lnSpc>
                          <a:spcPct val="115000"/>
                        </a:lnSpc>
                        <a:defRPr sz="1800"/>
                      </a:pPr>
                      <a:r>
                        <a:rPr sz="1300" b="1" dirty="0" smtClean="0">
                          <a:solidFill>
                            <a:srgbClr val="FFFFFF"/>
                          </a:solidFill>
                          <a:latin typeface="Arial Narrow"/>
                          <a:ea typeface="Arial Narrow"/>
                          <a:cs typeface="Arial Narrow"/>
                          <a:sym typeface="Arial Narrow"/>
                        </a:rPr>
                        <a:t>BASELINE</a:t>
                      </a:r>
                      <a:endParaRPr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00B050"/>
                    </a:solidFill>
                  </a:tcPr>
                </a:tc>
                <a:tc>
                  <a:txBody>
                    <a:bodyPr/>
                    <a:lstStyle/>
                    <a:p>
                      <a:pPr marL="0" indent="88900" algn="ctr">
                        <a:lnSpc>
                          <a:spcPct val="115000"/>
                        </a:lnSpc>
                        <a:defRPr sz="1800"/>
                      </a:pPr>
                      <a:r>
                        <a:rPr sz="1300" b="1" dirty="0">
                          <a:solidFill>
                            <a:srgbClr val="FFFFFF"/>
                          </a:solidFill>
                          <a:latin typeface="Arial Narrow"/>
                          <a:ea typeface="Arial Narrow"/>
                          <a:cs typeface="Arial Narrow"/>
                          <a:sym typeface="Arial Narrow"/>
                        </a:rPr>
                        <a:t>TARGET </a:t>
                      </a:r>
                      <a:r>
                        <a:rPr sz="1300" b="1" dirty="0" smtClean="0">
                          <a:solidFill>
                            <a:srgbClr val="FFFFFF"/>
                          </a:solidFill>
                          <a:latin typeface="Arial Narrow"/>
                          <a:ea typeface="Arial Narrow"/>
                          <a:cs typeface="Arial Narrow"/>
                          <a:sym typeface="Arial Narrow"/>
                        </a:rPr>
                        <a:t>20</a:t>
                      </a:r>
                      <a:r>
                        <a:rPr lang="en-ZA" sz="1300" b="1" dirty="0" smtClean="0">
                          <a:solidFill>
                            <a:srgbClr val="FFFFFF"/>
                          </a:solidFill>
                          <a:latin typeface="Arial Narrow"/>
                          <a:ea typeface="Arial Narrow"/>
                          <a:cs typeface="Arial Narrow"/>
                          <a:sym typeface="Arial Narrow"/>
                        </a:rPr>
                        <a:t>20</a:t>
                      </a:r>
                      <a:r>
                        <a:rPr sz="1300" b="1" dirty="0" smtClean="0">
                          <a:solidFill>
                            <a:srgbClr val="FFFFFF"/>
                          </a:solidFill>
                          <a:latin typeface="Arial Narrow"/>
                          <a:ea typeface="Arial Narrow"/>
                          <a:cs typeface="Arial Narrow"/>
                          <a:sym typeface="Arial Narrow"/>
                        </a:rPr>
                        <a:t>/2</a:t>
                      </a:r>
                      <a:r>
                        <a:rPr lang="en-ZA" sz="1300" b="1" dirty="0" smtClean="0">
                          <a:solidFill>
                            <a:srgbClr val="FFFFFF"/>
                          </a:solidFill>
                          <a:latin typeface="Arial Narrow"/>
                          <a:ea typeface="Arial Narrow"/>
                          <a:cs typeface="Arial Narrow"/>
                          <a:sym typeface="Arial Narrow"/>
                        </a:rPr>
                        <a:t>1</a:t>
                      </a:r>
                      <a:endParaRPr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00B050"/>
                    </a:solidFill>
                  </a:tcPr>
                </a:tc>
                <a:tc>
                  <a:txBody>
                    <a:bodyPr/>
                    <a:lstStyle/>
                    <a:p>
                      <a:pPr marL="0" indent="88900" algn="ctr">
                        <a:lnSpc>
                          <a:spcPct val="115000"/>
                        </a:lnSpc>
                        <a:defRPr sz="1800"/>
                      </a:pPr>
                      <a:r>
                        <a:rPr sz="1200" b="1" dirty="0">
                          <a:solidFill>
                            <a:srgbClr val="FFFFFF"/>
                          </a:solidFill>
                          <a:latin typeface="Arial Narrow"/>
                          <a:ea typeface="Arial Narrow"/>
                          <a:cs typeface="Arial Narrow"/>
                          <a:sym typeface="Arial Narrow"/>
                        </a:rPr>
                        <a:t>5 YEAR  TARGET 2023/24</a:t>
                      </a:r>
                    </a:p>
                  </a:txBody>
                  <a:tcPr marL="0" marR="0" marT="0" marB="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324678">
                <a:tc>
                  <a:txBody>
                    <a:bodyPr/>
                    <a:lstStyle/>
                    <a:p>
                      <a:pPr marL="0" indent="88900" algn="just">
                        <a:defRPr sz="1300">
                          <a:latin typeface="Arial Narrow"/>
                          <a:ea typeface="Arial Narrow"/>
                          <a:cs typeface="Arial Narrow"/>
                          <a:sym typeface="Arial Narrow"/>
                        </a:defRPr>
                      </a:pPr>
                      <a:r>
                        <a:rPr lang="en-ZA" dirty="0" smtClean="0"/>
                        <a:t>National Air Quality Indicator</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88900" algn="just"/>
                      <a:r>
                        <a:rPr lang="en-ZA" sz="1300" b="0" i="0" u="none" strike="noStrike" cap="none" spc="0" baseline="0" dirty="0" smtClean="0">
                          <a:solidFill>
                            <a:srgbClr val="000000"/>
                          </a:solidFill>
                          <a:uFillTx/>
                          <a:latin typeface="Arial Narrow"/>
                          <a:ea typeface="Arial Narrow"/>
                          <a:cs typeface="Arial Narrow"/>
                          <a:sym typeface="Arial"/>
                        </a:rPr>
                        <a:t>0.9%</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indent="88900" algn="just"/>
                      <a:r>
                        <a:rPr lang="en-ZA" sz="1300" b="0" i="0" u="none" strike="noStrike" cap="none" spc="0" baseline="0" dirty="0" smtClean="0">
                          <a:solidFill>
                            <a:srgbClr val="000000"/>
                          </a:solidFill>
                          <a:uFillTx/>
                          <a:latin typeface="Arial Narrow"/>
                          <a:ea typeface="Arial Narrow"/>
                          <a:cs typeface="Arial Narrow"/>
                          <a:sym typeface="Arial"/>
                        </a:rPr>
                        <a:t>NAQI : Equals to or</a:t>
                      </a:r>
                    </a:p>
                    <a:p>
                      <a:pPr marL="0" indent="88900" algn="just"/>
                      <a:r>
                        <a:rPr lang="en-ZA" sz="1300" b="0" i="0" u="none" strike="noStrike" cap="none" spc="0" baseline="0" dirty="0" smtClean="0">
                          <a:solidFill>
                            <a:srgbClr val="000000"/>
                          </a:solidFill>
                          <a:uFillTx/>
                          <a:latin typeface="Arial Narrow"/>
                          <a:ea typeface="Arial Narrow"/>
                          <a:cs typeface="Arial Narrow"/>
                          <a:sym typeface="Arial"/>
                        </a:rPr>
                        <a:t>less than 1</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NAQI : Equals to or less than 1</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16064">
                <a:tc rowSpan="4">
                  <a:txBody>
                    <a:bodyPr/>
                    <a:lstStyle/>
                    <a:p>
                      <a:pPr marL="88900" indent="0" algn="just">
                        <a:defRPr sz="1300">
                          <a:latin typeface="Arial Narrow"/>
                          <a:ea typeface="Arial Narrow"/>
                          <a:cs typeface="Arial Narrow"/>
                          <a:sym typeface="Arial Narrow"/>
                        </a:defRPr>
                      </a:pPr>
                      <a:r>
                        <a:rPr lang="en-ZA" dirty="0" smtClean="0"/>
                        <a:t>Air Quality Management Plans (AQMPs) for priority areas developed and implemented</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4">
                  <a:txBody>
                    <a:bodyPr/>
                    <a:lstStyle/>
                    <a:p>
                      <a:pPr marL="88900" indent="0" algn="just"/>
                      <a:r>
                        <a:rPr lang="en-ZA" sz="1300" b="0" i="0" u="none" strike="noStrike" cap="none" spc="0" baseline="0" dirty="0" smtClean="0">
                          <a:solidFill>
                            <a:schemeClr val="tx1"/>
                          </a:solidFill>
                          <a:uFillTx/>
                          <a:latin typeface="Arial Narrow"/>
                          <a:ea typeface="Arial Narrow"/>
                          <a:cs typeface="Arial Narrow"/>
                          <a:sym typeface="Arial"/>
                        </a:rPr>
                        <a:t>Annual plans of 3 Priority Area AQMPs implemented as follows:</a:t>
                      </a:r>
                    </a:p>
                    <a:p>
                      <a:pPr marL="88900" indent="0" algn="just"/>
                      <a:r>
                        <a:rPr lang="en-ZA" sz="1300" b="0" i="0" u="none" strike="noStrike" cap="none" spc="0" baseline="0" dirty="0" smtClean="0">
                          <a:solidFill>
                            <a:schemeClr val="tx1"/>
                          </a:solidFill>
                          <a:uFillTx/>
                          <a:latin typeface="Arial Narrow"/>
                          <a:ea typeface="Arial Narrow"/>
                          <a:cs typeface="Arial Narrow"/>
                          <a:sym typeface="Arial"/>
                        </a:rPr>
                        <a:t>• Highveld,</a:t>
                      </a:r>
                    </a:p>
                    <a:p>
                      <a:pPr marL="88900" indent="0" algn="just"/>
                      <a:r>
                        <a:rPr lang="en-ZA" sz="1300" b="0" i="0" u="none" strike="noStrike" cap="none" spc="0" baseline="0" dirty="0" smtClean="0">
                          <a:solidFill>
                            <a:schemeClr val="tx1"/>
                          </a:solidFill>
                          <a:uFillTx/>
                          <a:latin typeface="Arial Narrow"/>
                          <a:ea typeface="Arial Narrow"/>
                          <a:cs typeface="Arial Narrow"/>
                          <a:sym typeface="Arial"/>
                        </a:rPr>
                        <a:t>• Vaal Triangle Air shed</a:t>
                      </a:r>
                    </a:p>
                    <a:p>
                      <a:pPr marL="88900" indent="0" algn="just"/>
                      <a:r>
                        <a:rPr lang="en-ZA" sz="1300" b="0" i="0" u="none" strike="noStrike" cap="none" spc="0" baseline="0" dirty="0" smtClean="0">
                          <a:solidFill>
                            <a:schemeClr val="tx1"/>
                          </a:solidFill>
                          <a:uFillTx/>
                          <a:latin typeface="Arial Narrow"/>
                          <a:ea typeface="Arial Narrow"/>
                          <a:cs typeface="Arial Narrow"/>
                          <a:sym typeface="Arial"/>
                        </a:rPr>
                        <a:t>• Waterberg-Bojanala</a:t>
                      </a:r>
                      <a:endParaRPr lang="en-ZA" sz="1300" b="0" i="0" u="none" strike="noStrike" cap="none" spc="0" baseline="0" dirty="0">
                        <a:solidFill>
                          <a:schemeClr val="tx1"/>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chemeClr val="tx1"/>
                          </a:solidFill>
                          <a:uFillTx/>
                          <a:latin typeface="Arial Narrow"/>
                          <a:ea typeface="Arial Narrow"/>
                          <a:cs typeface="Arial Narrow"/>
                          <a:sym typeface="Arial"/>
                        </a:rPr>
                        <a:t>Inter-Ministerial Committee (IMC) establish</a:t>
                      </a:r>
                      <a:endParaRPr lang="en-ZA" sz="1300" b="0" i="0" u="none" strike="noStrike" cap="none" spc="0" baseline="0" dirty="0">
                        <a:solidFill>
                          <a:schemeClr val="tx1"/>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182563" marR="0" indent="-95250" algn="just" defTabSz="457200" rtl="0" latinLnBrk="0">
                        <a:lnSpc>
                          <a:spcPct val="100000"/>
                        </a:lnSpc>
                        <a:spcBef>
                          <a:spcPts val="0"/>
                        </a:spcBef>
                        <a:spcAft>
                          <a:spcPts val="0"/>
                        </a:spcAft>
                        <a:buClrTx/>
                        <a:buSzTx/>
                        <a:buFont typeface="Arial" panose="020B0604020202020204" pitchFamily="34" charset="0"/>
                        <a:buChar char="•"/>
                        <a:tabLst/>
                        <a:defRPr sz="1800"/>
                      </a:pPr>
                      <a:r>
                        <a:rPr lang="en-ZA" sz="1300" b="0" i="0" u="none" strike="noStrike" cap="none" spc="0" baseline="0" dirty="0" smtClean="0">
                          <a:solidFill>
                            <a:schemeClr val="tx1"/>
                          </a:solidFill>
                          <a:uFillTx/>
                          <a:latin typeface="Arial Narrow"/>
                          <a:ea typeface="Arial Narrow"/>
                          <a:cs typeface="Arial Narrow"/>
                          <a:sym typeface="Arial"/>
                        </a:rPr>
                        <a:t>Inter-Ministerial Committee established</a:t>
                      </a:r>
                    </a:p>
                    <a:p>
                      <a:pPr marL="182563" marR="0" indent="-95250" algn="just" defTabSz="457200" rtl="0" latinLnBrk="0">
                        <a:lnSpc>
                          <a:spcPct val="100000"/>
                        </a:lnSpc>
                        <a:spcBef>
                          <a:spcPts val="0"/>
                        </a:spcBef>
                        <a:spcAft>
                          <a:spcPts val="0"/>
                        </a:spcAft>
                        <a:buClrTx/>
                        <a:buSzTx/>
                        <a:buFont typeface="Arial" panose="020B0604020202020204" pitchFamily="34" charset="0"/>
                        <a:buChar char="•"/>
                        <a:tabLst/>
                        <a:defRPr sz="1800"/>
                      </a:pPr>
                      <a:r>
                        <a:rPr lang="en-ZA" sz="1300" b="0" i="0" u="none" strike="noStrike" cap="none" spc="0" baseline="0" dirty="0" smtClean="0">
                          <a:solidFill>
                            <a:schemeClr val="tx1"/>
                          </a:solidFill>
                          <a:uFillTx/>
                          <a:latin typeface="Arial Narrow"/>
                          <a:ea typeface="Arial Narrow"/>
                          <a:cs typeface="Arial Narrow"/>
                          <a:sym typeface="Arial"/>
                        </a:rPr>
                        <a:t>Priority Area Working Group established (communities, NGOs and industry)</a:t>
                      </a:r>
                    </a:p>
                    <a:p>
                      <a:pPr marL="182563" marR="0" indent="-95250" algn="just" defTabSz="457200" rtl="0" latinLnBrk="0">
                        <a:lnSpc>
                          <a:spcPct val="100000"/>
                        </a:lnSpc>
                        <a:spcBef>
                          <a:spcPts val="0"/>
                        </a:spcBef>
                        <a:spcAft>
                          <a:spcPts val="0"/>
                        </a:spcAft>
                        <a:buClrTx/>
                        <a:buSzTx/>
                        <a:buFont typeface="Arial" panose="020B0604020202020204" pitchFamily="34" charset="0"/>
                        <a:buChar char="•"/>
                        <a:tabLst/>
                        <a:defRPr sz="1800"/>
                      </a:pPr>
                      <a:r>
                        <a:rPr lang="en-ZA" sz="1300" b="0" i="0" u="none" strike="noStrike" cap="none" spc="0" baseline="0" dirty="0" smtClean="0">
                          <a:solidFill>
                            <a:schemeClr val="tx1"/>
                          </a:solidFill>
                          <a:uFillTx/>
                          <a:latin typeface="Arial Narrow"/>
                          <a:ea typeface="Arial Narrow"/>
                          <a:cs typeface="Arial Narrow"/>
                          <a:sym typeface="Arial"/>
                        </a:rPr>
                        <a:t>2nd generation Vaal Triangle </a:t>
                      </a:r>
                      <a:r>
                        <a:rPr lang="en-ZA" sz="1300" b="0" i="0" u="none" strike="noStrike" cap="none" spc="0" baseline="0" dirty="0" err="1" smtClean="0">
                          <a:solidFill>
                            <a:schemeClr val="tx1"/>
                          </a:solidFill>
                          <a:uFillTx/>
                          <a:latin typeface="Arial Narrow"/>
                          <a:ea typeface="Arial Narrow"/>
                          <a:cs typeface="Arial Narrow"/>
                          <a:sym typeface="Arial"/>
                        </a:rPr>
                        <a:t>Airshed</a:t>
                      </a:r>
                      <a:r>
                        <a:rPr lang="en-ZA" sz="1300" b="0" i="0" u="none" strike="noStrike" cap="none" spc="0" baseline="0" dirty="0" smtClean="0">
                          <a:solidFill>
                            <a:schemeClr val="tx1"/>
                          </a:solidFill>
                          <a:uFillTx/>
                          <a:latin typeface="Arial Narrow"/>
                          <a:ea typeface="Arial Narrow"/>
                          <a:cs typeface="Arial Narrow"/>
                          <a:sym typeface="Arial"/>
                        </a:rPr>
                        <a:t> Priority Area (VTAPA) AQMP approved and implemented (as per annual implementation plan)</a:t>
                      </a:r>
                    </a:p>
                    <a:p>
                      <a:pPr marL="182563" marR="0" indent="-95250" algn="just" defTabSz="457200" rtl="0" latinLnBrk="0">
                        <a:lnSpc>
                          <a:spcPct val="100000"/>
                        </a:lnSpc>
                        <a:spcBef>
                          <a:spcPts val="0"/>
                        </a:spcBef>
                        <a:spcAft>
                          <a:spcPts val="0"/>
                        </a:spcAft>
                        <a:buClrTx/>
                        <a:buSzTx/>
                        <a:buFont typeface="Arial" panose="020B0604020202020204" pitchFamily="34" charset="0"/>
                        <a:buChar char="•"/>
                        <a:tabLst/>
                        <a:defRPr sz="1800"/>
                      </a:pPr>
                      <a:r>
                        <a:rPr lang="en-ZA" sz="1300" b="0" i="0" u="none" strike="noStrike" cap="none" spc="0" baseline="0" dirty="0" smtClean="0">
                          <a:solidFill>
                            <a:schemeClr val="tx1"/>
                          </a:solidFill>
                          <a:uFillTx/>
                          <a:latin typeface="Arial Narrow"/>
                          <a:ea typeface="Arial Narrow"/>
                          <a:cs typeface="Arial Narrow"/>
                          <a:sym typeface="Arial"/>
                        </a:rPr>
                        <a:t>2nd generation Highveld Priority Area (HPA) AQMP approved and implemented (as per annual implementation plan)</a:t>
                      </a:r>
                      <a:endParaRPr lang="en-ZA" sz="1300" b="0" i="0" u="none" strike="noStrike" cap="none" spc="0" baseline="0" dirty="0">
                        <a:solidFill>
                          <a:schemeClr val="tx1"/>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42010">
                <a:tc vMerge="1">
                  <a:txBody>
                    <a:bodyPr/>
                    <a:lstStyle/>
                    <a:p>
                      <a:endParaRPr lang="en-ZA"/>
                    </a:p>
                  </a:txBody>
                  <a:tcPr/>
                </a:tc>
                <a:tc vMerge="1">
                  <a:txBody>
                    <a:bodyPr/>
                    <a:lstStyle/>
                    <a:p>
                      <a:endParaRPr lang="en-ZA"/>
                    </a:p>
                  </a:txBody>
                  <a:tcPr/>
                </a:tc>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chemeClr val="tx1"/>
                          </a:solidFill>
                          <a:uFillTx/>
                          <a:latin typeface="Arial Narrow"/>
                          <a:ea typeface="Arial Narrow"/>
                          <a:cs typeface="Arial Narrow"/>
                          <a:sym typeface="Arial"/>
                        </a:rPr>
                        <a:t>Priority Area Working Group (WG) established (Communities, NGOs and industries)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ZA"/>
                    </a:p>
                  </a:txBody>
                  <a:tcPr/>
                </a:tc>
                <a:extLst>
                  <a:ext uri="{0D108BD9-81ED-4DB2-BD59-A6C34878D82A}">
                    <a16:rowId xmlns:a16="http://schemas.microsoft.com/office/drawing/2014/main" val="10004"/>
                  </a:ext>
                </a:extLst>
              </a:tr>
              <a:tr h="842010">
                <a:tc vMerge="1">
                  <a:txBody>
                    <a:bodyPr/>
                    <a:lstStyle/>
                    <a:p>
                      <a:endParaRPr lang="en-ZA"/>
                    </a:p>
                  </a:txBody>
                  <a:tcPr/>
                </a:tc>
                <a:tc vMerge="1">
                  <a:txBody>
                    <a:bodyPr/>
                    <a:lstStyle/>
                    <a:p>
                      <a:endParaRPr lang="en-ZA"/>
                    </a:p>
                  </a:txBody>
                  <a:tcPr/>
                </a:tc>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chemeClr val="tx1"/>
                          </a:solidFill>
                          <a:uFillTx/>
                          <a:latin typeface="Arial Narrow"/>
                          <a:ea typeface="Arial Narrow"/>
                          <a:cs typeface="Arial Narrow"/>
                          <a:sym typeface="Arial"/>
                        </a:rPr>
                        <a:t>Draft 2nd generation Vaal Triangle </a:t>
                      </a:r>
                      <a:r>
                        <a:rPr lang="en-US" sz="1300" b="0" i="0" u="none" strike="noStrike" cap="none" spc="0" baseline="0" dirty="0" err="1" smtClean="0">
                          <a:solidFill>
                            <a:schemeClr val="tx1"/>
                          </a:solidFill>
                          <a:uFillTx/>
                          <a:latin typeface="Arial Narrow"/>
                          <a:ea typeface="Arial Narrow"/>
                          <a:cs typeface="Arial Narrow"/>
                          <a:sym typeface="Arial"/>
                        </a:rPr>
                        <a:t>Airshed</a:t>
                      </a:r>
                      <a:r>
                        <a:rPr lang="en-US" sz="1300" b="0" i="0" u="none" strike="noStrike" cap="none" spc="0" baseline="0" dirty="0" smtClean="0">
                          <a:solidFill>
                            <a:schemeClr val="tx1"/>
                          </a:solidFill>
                          <a:uFillTx/>
                          <a:latin typeface="Arial Narrow"/>
                          <a:ea typeface="Arial Narrow"/>
                          <a:cs typeface="Arial Narrow"/>
                          <a:sym typeface="Arial"/>
                        </a:rPr>
                        <a:t> Priority Area (VTAPA) AQMP developed </a:t>
                      </a:r>
                    </a:p>
                    <a:p>
                      <a:pPr marL="88900" marR="0" indent="0" algn="just" defTabSz="914400" rtl="0" eaLnBrk="1" fontAlgn="auto" latinLnBrk="0" hangingPunct="1">
                        <a:lnSpc>
                          <a:spcPct val="100000"/>
                        </a:lnSpc>
                        <a:spcBef>
                          <a:spcPts val="0"/>
                        </a:spcBef>
                        <a:spcAft>
                          <a:spcPts val="0"/>
                        </a:spcAft>
                        <a:buClrTx/>
                        <a:buSzTx/>
                        <a:buFontTx/>
                        <a:buNone/>
                        <a:tabLst/>
                        <a:defRPr/>
                      </a:pPr>
                      <a:endParaRPr lang="en-US" sz="1300" b="0" i="0" u="none" strike="noStrike" cap="none" spc="0" baseline="0" dirty="0" smtClean="0">
                        <a:solidFill>
                          <a:schemeClr val="tx1"/>
                        </a:solidFill>
                        <a:uFillTx/>
                        <a:latin typeface="Arial Narrow"/>
                        <a:ea typeface="Arial Narrow"/>
                        <a:cs typeface="Arial Narrow"/>
                        <a:sym typeface="Arial"/>
                      </a:endParaRPr>
                    </a:p>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chemeClr val="tx1"/>
                          </a:solidFill>
                          <a:uFillTx/>
                          <a:latin typeface="Arial Narrow"/>
                          <a:ea typeface="Arial Narrow"/>
                          <a:cs typeface="Arial Narrow"/>
                          <a:sym typeface="Arial"/>
                        </a:rPr>
                        <a:t>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ZA"/>
                    </a:p>
                  </a:txBody>
                  <a:tcPr/>
                </a:tc>
                <a:extLst>
                  <a:ext uri="{0D108BD9-81ED-4DB2-BD59-A6C34878D82A}">
                    <a16:rowId xmlns:a16="http://schemas.microsoft.com/office/drawing/2014/main" val="10005"/>
                  </a:ext>
                </a:extLst>
              </a:tr>
              <a:tr h="842010">
                <a:tc vMerge="1">
                  <a:txBody>
                    <a:bodyPr/>
                    <a:lstStyle/>
                    <a:p>
                      <a:endParaRPr lang="en-ZA"/>
                    </a:p>
                  </a:txBody>
                  <a:tcPr/>
                </a:tc>
                <a:tc vMerge="1">
                  <a:txBody>
                    <a:bodyPr/>
                    <a:lstStyle/>
                    <a:p>
                      <a:endParaRPr lang="en-ZA"/>
                    </a:p>
                  </a:txBody>
                  <a:tcPr/>
                </a:tc>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chemeClr val="tx1"/>
                          </a:solidFill>
                          <a:uFillTx/>
                          <a:latin typeface="Arial Narrow"/>
                          <a:ea typeface="Arial Narrow"/>
                          <a:cs typeface="Arial Narrow"/>
                          <a:sym typeface="Arial"/>
                        </a:rPr>
                        <a:t>2nd generation Highveld Priority Area (HPA) AQMP developed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ZA"/>
                    </a:p>
                  </a:txBody>
                  <a:tcPr/>
                </a:tc>
                <a:extLst>
                  <a:ext uri="{0D108BD9-81ED-4DB2-BD59-A6C34878D82A}">
                    <a16:rowId xmlns:a16="http://schemas.microsoft.com/office/drawing/2014/main" val="10006"/>
                  </a:ext>
                </a:extLst>
              </a:tr>
              <a:tr h="391240">
                <a:tc>
                  <a:txBody>
                    <a:bodyPr/>
                    <a:lstStyle/>
                    <a:p>
                      <a:pPr marL="88900" indent="0" algn="just">
                        <a:defRPr sz="1300">
                          <a:latin typeface="Arial Narrow"/>
                          <a:ea typeface="Arial Narrow"/>
                          <a:cs typeface="Arial Narrow"/>
                          <a:sym typeface="Arial Narrow"/>
                        </a:defRPr>
                      </a:pPr>
                      <a:r>
                        <a:rPr lang="en-ZA" sz="1250" dirty="0" smtClean="0"/>
                        <a:t>Number of air quality monitoring stations reporting to SAAQIS meeting minimum data recovery standard of 75%</a:t>
                      </a:r>
                      <a:endParaRPr sz="1250"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250" b="0" i="0" u="none" strike="noStrike" cap="none" spc="0" baseline="0" dirty="0" smtClean="0">
                          <a:solidFill>
                            <a:srgbClr val="000000"/>
                          </a:solidFill>
                          <a:uFillTx/>
                          <a:latin typeface="Arial Narrow"/>
                          <a:ea typeface="Arial Narrow"/>
                          <a:cs typeface="Arial Narrow"/>
                          <a:sym typeface="Arial"/>
                        </a:rPr>
                        <a:t>42 air quality monitoring stations meeting minimum data requirements (80% data</a:t>
                      </a:r>
                    </a:p>
                    <a:p>
                      <a:pPr marL="88900" indent="0" algn="just"/>
                      <a:r>
                        <a:rPr lang="en-ZA" sz="1250" b="0" i="0" u="none" strike="noStrike" cap="none" spc="0" baseline="0" dirty="0" smtClean="0">
                          <a:solidFill>
                            <a:srgbClr val="000000"/>
                          </a:solidFill>
                          <a:uFillTx/>
                          <a:latin typeface="Arial Narrow"/>
                          <a:ea typeface="Arial Narrow"/>
                          <a:cs typeface="Arial Narrow"/>
                          <a:sym typeface="Arial"/>
                        </a:rPr>
                        <a:t>recovery)</a:t>
                      </a:r>
                      <a:endParaRPr lang="en-ZA" sz="125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FFFF"/>
                    </a:solidFill>
                  </a:tcPr>
                </a:tc>
                <a:tc>
                  <a:txBody>
                    <a:bodyPr/>
                    <a:lstStyle/>
                    <a:p>
                      <a:pPr marL="88900" indent="0" algn="just"/>
                      <a:r>
                        <a:rPr lang="en-ZA" sz="1250" b="0" i="0" u="none" strike="noStrike" cap="none" spc="0" baseline="0" dirty="0" smtClean="0">
                          <a:solidFill>
                            <a:srgbClr val="000000"/>
                          </a:solidFill>
                          <a:uFillTx/>
                          <a:latin typeface="Arial Narrow"/>
                          <a:ea typeface="Arial Narrow"/>
                          <a:cs typeface="Arial Narrow"/>
                          <a:sym typeface="Arial"/>
                        </a:rPr>
                        <a:t>65 ambient air quality monitoring stations reporting to the SAAQIS meeting data recovery standard of 75%</a:t>
                      </a:r>
                      <a:endParaRPr lang="en-ZA" sz="125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FFFF"/>
                    </a:solidFill>
                  </a:tcPr>
                </a:tc>
                <a:tc>
                  <a:txBody>
                    <a:bodyPr/>
                    <a:lstStyle/>
                    <a:p>
                      <a:pPr marL="88900" indent="0" algn="just"/>
                      <a:r>
                        <a:rPr lang="en-ZA" sz="1250" b="0" i="0" u="none" strike="noStrike" cap="none" spc="0" baseline="0" dirty="0" smtClean="0">
                          <a:solidFill>
                            <a:srgbClr val="000000"/>
                          </a:solidFill>
                          <a:uFillTx/>
                          <a:latin typeface="Arial Narrow"/>
                          <a:ea typeface="Arial Narrow"/>
                          <a:cs typeface="Arial Narrow"/>
                          <a:sym typeface="Arial"/>
                        </a:rPr>
                        <a:t>80 monitoring stations reporting to the SAAQIS meeting data recovery standard of 75%</a:t>
                      </a:r>
                      <a:endParaRPr lang="en-ZA" sz="125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FFFF"/>
                    </a:solidFill>
                  </a:tcPr>
                </a:tc>
                <a:extLst>
                  <a:ext uri="{0D108BD9-81ED-4DB2-BD59-A6C34878D82A}">
                    <a16:rowId xmlns:a16="http://schemas.microsoft.com/office/drawing/2014/main" val="10007"/>
                  </a:ext>
                </a:extLst>
              </a:tr>
            </a:tbl>
          </a:graphicData>
        </a:graphic>
      </p:graphicFrame>
      <p:sp>
        <p:nvSpPr>
          <p:cNvPr id="509" name="PROGRAMME 4"/>
          <p:cNvSpPr txBox="1"/>
          <p:nvPr/>
        </p:nvSpPr>
        <p:spPr>
          <a:xfrm>
            <a:off x="152400" y="0"/>
            <a:ext cx="8839200"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b="1">
                <a:solidFill>
                  <a:srgbClr val="00B050"/>
                </a:solidFill>
              </a:defRPr>
            </a:lvl1pPr>
          </a:lstStyle>
          <a:p>
            <a:r>
              <a:rPr dirty="0"/>
              <a:t>PROGRAMME </a:t>
            </a:r>
            <a:r>
              <a:rPr dirty="0" smtClean="0"/>
              <a:t>4</a:t>
            </a:r>
            <a:r>
              <a:rPr lang="en-ZA" dirty="0" smtClean="0"/>
              <a:t> Continued</a:t>
            </a:r>
            <a:r>
              <a:rPr lang="en-ZA" dirty="0"/>
              <a:t>… </a:t>
            </a:r>
          </a:p>
          <a:p>
            <a:endParaRPr dirty="0"/>
          </a:p>
        </p:txBody>
      </p:sp>
    </p:spTree>
    <p:extLst>
      <p:ext uri="{BB962C8B-B14F-4D97-AF65-F5344CB8AC3E}">
        <p14:creationId xmlns:p14="http://schemas.microsoft.com/office/powerpoint/2010/main" val="3759940747"/>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38</a:t>
            </a:fld>
            <a:endParaRPr/>
          </a:p>
        </p:txBody>
      </p:sp>
      <p:graphicFrame>
        <p:nvGraphicFramePr>
          <p:cNvPr id="508" name="Table"/>
          <p:cNvGraphicFramePr/>
          <p:nvPr>
            <p:extLst>
              <p:ext uri="{D42A27DB-BD31-4B8C-83A1-F6EECF244321}">
                <p14:modId xmlns:p14="http://schemas.microsoft.com/office/powerpoint/2010/main" val="2880743478"/>
              </p:ext>
            </p:extLst>
          </p:nvPr>
        </p:nvGraphicFramePr>
        <p:xfrm>
          <a:off x="152400" y="457201"/>
          <a:ext cx="8839200" cy="6171438"/>
        </p:xfrm>
        <a:graphic>
          <a:graphicData uri="http://schemas.openxmlformats.org/drawingml/2006/table">
            <a:tbl>
              <a:tblPr>
                <a:tableStyleId>{4C3C2611-4C71-4FC5-86AE-919BDF0F9419}</a:tableStyleId>
              </a:tblPr>
              <a:tblGrid>
                <a:gridCol w="3200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154453">
                <a:tc gridSpan="4">
                  <a:txBody>
                    <a:bodyPr/>
                    <a:lstStyle/>
                    <a:p>
                      <a:pPr marL="0" indent="88900" algn="l">
                        <a:defRPr sz="1800"/>
                      </a:pPr>
                      <a:r>
                        <a:rPr lang="en-US" sz="1300" b="1" dirty="0" smtClean="0">
                          <a:solidFill>
                            <a:srgbClr val="FFFFFF"/>
                          </a:solidFill>
                          <a:latin typeface="Arial Narrow"/>
                          <a:ea typeface="Arial Narrow"/>
                          <a:cs typeface="Arial Narrow"/>
                          <a:sym typeface="Arial Narrow"/>
                        </a:rPr>
                        <a:t>OUTCOME: STRENGTHENED</a:t>
                      </a:r>
                      <a:r>
                        <a:rPr lang="en-US" sz="1300" b="1" baseline="0" dirty="0" smtClean="0">
                          <a:solidFill>
                            <a:srgbClr val="FFFFFF"/>
                          </a:solidFill>
                          <a:latin typeface="Arial Narrow"/>
                          <a:ea typeface="Arial Narrow"/>
                          <a:cs typeface="Arial Narrow"/>
                          <a:sym typeface="Arial Narrow"/>
                        </a:rPr>
                        <a:t> KNOWLEDGE, SCIENCE AND POLICY INTERFACE</a:t>
                      </a:r>
                      <a:endParaRPr lang="en-US"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1632">
                <a:tc>
                  <a:txBody>
                    <a:bodyPr/>
                    <a:lstStyle/>
                    <a:p>
                      <a:pPr marL="0" indent="88900" algn="ctr">
                        <a:lnSpc>
                          <a:spcPct val="115000"/>
                        </a:lnSpc>
                        <a:defRPr sz="1800"/>
                      </a:pPr>
                      <a:r>
                        <a:rPr lang="en-ZA" sz="1300" b="1" dirty="0" smtClean="0">
                          <a:solidFill>
                            <a:srgbClr val="FFFFFF"/>
                          </a:solidFill>
                          <a:latin typeface="Arial Narrow"/>
                          <a:ea typeface="Arial Narrow"/>
                          <a:cs typeface="Arial Narrow"/>
                          <a:sym typeface="Arial Narrow"/>
                        </a:rPr>
                        <a:t>OUTCOME</a:t>
                      </a:r>
                      <a:r>
                        <a:rPr sz="1300" b="1" dirty="0" smtClean="0">
                          <a:solidFill>
                            <a:srgbClr val="FFFFFF"/>
                          </a:solidFill>
                          <a:latin typeface="Arial Narrow"/>
                          <a:ea typeface="Arial Narrow"/>
                          <a:cs typeface="Arial Narrow"/>
                          <a:sym typeface="Arial Narrow"/>
                        </a:rPr>
                        <a:t> </a:t>
                      </a:r>
                      <a:r>
                        <a:rPr sz="1300" b="1" dirty="0">
                          <a:solidFill>
                            <a:srgbClr val="FFFFFF"/>
                          </a:solidFill>
                          <a:latin typeface="Arial Narrow"/>
                          <a:ea typeface="Arial Narrow"/>
                          <a:cs typeface="Arial Narrow"/>
                          <a:sym typeface="Arial Narrow"/>
                        </a:rPr>
                        <a:t>INDICATOR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marL="0" indent="88900" algn="ctr">
                        <a:lnSpc>
                          <a:spcPct val="115000"/>
                        </a:lnSpc>
                        <a:defRPr sz="1800"/>
                      </a:pPr>
                      <a:r>
                        <a:rPr sz="1300" b="1" dirty="0" smtClean="0">
                          <a:solidFill>
                            <a:srgbClr val="FFFFFF"/>
                          </a:solidFill>
                          <a:latin typeface="Arial Narrow"/>
                          <a:ea typeface="Arial Narrow"/>
                          <a:cs typeface="Arial Narrow"/>
                          <a:sym typeface="Arial Narrow"/>
                        </a:rPr>
                        <a:t>BASELINE</a:t>
                      </a:r>
                      <a:endParaRPr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marL="0" indent="88900" algn="ctr">
                        <a:lnSpc>
                          <a:spcPct val="115000"/>
                        </a:lnSpc>
                        <a:defRPr sz="1800"/>
                      </a:pPr>
                      <a:r>
                        <a:rPr sz="1300" b="1" dirty="0">
                          <a:solidFill>
                            <a:srgbClr val="FFFFFF"/>
                          </a:solidFill>
                          <a:latin typeface="Arial Narrow"/>
                          <a:ea typeface="Arial Narrow"/>
                          <a:cs typeface="Arial Narrow"/>
                          <a:sym typeface="Arial Narrow"/>
                        </a:rPr>
                        <a:t>TARGET </a:t>
                      </a:r>
                      <a:r>
                        <a:rPr sz="1300" b="1" dirty="0" smtClean="0">
                          <a:solidFill>
                            <a:srgbClr val="FFFFFF"/>
                          </a:solidFill>
                          <a:latin typeface="Arial Narrow"/>
                          <a:ea typeface="Arial Narrow"/>
                          <a:cs typeface="Arial Narrow"/>
                          <a:sym typeface="Arial Narrow"/>
                        </a:rPr>
                        <a:t>20</a:t>
                      </a:r>
                      <a:r>
                        <a:rPr lang="en-ZA" sz="1300" b="1" dirty="0" smtClean="0">
                          <a:solidFill>
                            <a:srgbClr val="FFFFFF"/>
                          </a:solidFill>
                          <a:latin typeface="Arial Narrow"/>
                          <a:ea typeface="Arial Narrow"/>
                          <a:cs typeface="Arial Narrow"/>
                          <a:sym typeface="Arial Narrow"/>
                        </a:rPr>
                        <a:t>20</a:t>
                      </a:r>
                      <a:r>
                        <a:rPr sz="1300" b="1" dirty="0" smtClean="0">
                          <a:solidFill>
                            <a:srgbClr val="FFFFFF"/>
                          </a:solidFill>
                          <a:latin typeface="Arial Narrow"/>
                          <a:ea typeface="Arial Narrow"/>
                          <a:cs typeface="Arial Narrow"/>
                          <a:sym typeface="Arial Narrow"/>
                        </a:rPr>
                        <a:t>/2</a:t>
                      </a:r>
                      <a:r>
                        <a:rPr lang="en-ZA" sz="1300" b="1" dirty="0" smtClean="0">
                          <a:solidFill>
                            <a:srgbClr val="FFFFFF"/>
                          </a:solidFill>
                          <a:latin typeface="Arial Narrow"/>
                          <a:ea typeface="Arial Narrow"/>
                          <a:cs typeface="Arial Narrow"/>
                          <a:sym typeface="Arial Narrow"/>
                        </a:rPr>
                        <a:t>1</a:t>
                      </a:r>
                      <a:endParaRPr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marL="0" indent="88900" algn="ctr">
                        <a:lnSpc>
                          <a:spcPct val="115000"/>
                        </a:lnSpc>
                        <a:defRPr sz="1800"/>
                      </a:pPr>
                      <a:r>
                        <a:rPr sz="1200" b="1" dirty="0">
                          <a:solidFill>
                            <a:srgbClr val="FFFFFF"/>
                          </a:solidFill>
                          <a:latin typeface="Arial Narrow"/>
                          <a:ea typeface="Arial Narrow"/>
                          <a:cs typeface="Arial Narrow"/>
                          <a:sym typeface="Arial Narrow"/>
                        </a:rPr>
                        <a:t>5 YEAR  TARGET 2023/24</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extLst>
                  <a:ext uri="{0D108BD9-81ED-4DB2-BD59-A6C34878D82A}">
                    <a16:rowId xmlns:a16="http://schemas.microsoft.com/office/drawing/2014/main" val="10001"/>
                  </a:ext>
                </a:extLst>
              </a:tr>
              <a:tr h="1081174">
                <a:tc>
                  <a:txBody>
                    <a:bodyPr/>
                    <a:lstStyle/>
                    <a:p>
                      <a:pPr marL="88900" indent="0" algn="just">
                        <a:defRPr sz="1300">
                          <a:latin typeface="Arial Narrow"/>
                          <a:ea typeface="Arial Narrow"/>
                          <a:cs typeface="Arial Narrow"/>
                          <a:sym typeface="Arial Narrow"/>
                        </a:defRPr>
                      </a:pPr>
                      <a:r>
                        <a:rPr lang="en-ZA" dirty="0" smtClean="0"/>
                        <a:t>Sector monitoring and evaluation studies and reports/ publications published</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chemeClr val="tx1"/>
                          </a:solidFill>
                          <a:uFillTx/>
                          <a:latin typeface="Arial Narrow"/>
                          <a:ea typeface="Arial Narrow"/>
                          <a:cs typeface="Arial Narrow"/>
                          <a:sym typeface="Arial"/>
                        </a:rPr>
                        <a:t>Draft 3rd South African Environment Outlook</a:t>
                      </a:r>
                    </a:p>
                    <a:p>
                      <a:pPr marL="88900" indent="0" algn="just"/>
                      <a:r>
                        <a:rPr lang="en-ZA" sz="1300" b="0" i="0" u="none" strike="noStrike" cap="none" spc="0" baseline="0" dirty="0" smtClean="0">
                          <a:solidFill>
                            <a:schemeClr val="tx1"/>
                          </a:solidFill>
                          <a:uFillTx/>
                          <a:latin typeface="Arial Narrow"/>
                          <a:ea typeface="Arial Narrow"/>
                          <a:cs typeface="Arial Narrow"/>
                          <a:sym typeface="Arial"/>
                        </a:rPr>
                        <a:t>(SAEO) report developed</a:t>
                      </a:r>
                      <a:endParaRPr lang="en-ZA" sz="1300" b="0" i="0" u="none" strike="noStrike" cap="none" spc="0" baseline="0" dirty="0">
                        <a:solidFill>
                          <a:schemeClr val="tx1"/>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chemeClr val="tx1"/>
                          </a:solidFill>
                          <a:uFillTx/>
                          <a:latin typeface="Arial Narrow"/>
                          <a:ea typeface="Arial Narrow"/>
                          <a:cs typeface="Arial Narrow"/>
                          <a:sym typeface="Arial"/>
                        </a:rPr>
                        <a:t>Web-based Environmental outlook - South African Environment (SAE 2019) – published</a:t>
                      </a:r>
                    </a:p>
                    <a:p>
                      <a:pPr marL="88900" indent="0" algn="just"/>
                      <a:r>
                        <a:rPr lang="en-ZA" sz="1300" b="0" i="0" u="none" strike="noStrike" cap="none" spc="0" baseline="0" dirty="0" smtClean="0">
                          <a:solidFill>
                            <a:schemeClr val="tx1"/>
                          </a:solidFill>
                          <a:uFillTx/>
                          <a:latin typeface="Arial Narrow"/>
                          <a:ea typeface="Arial Narrow"/>
                          <a:cs typeface="Arial Narrow"/>
                          <a:sym typeface="Arial"/>
                        </a:rPr>
                        <a:t>South African Environment -2020 text approved</a:t>
                      </a:r>
                      <a:endParaRPr lang="en-ZA" sz="1300" b="0" i="0" u="none" strike="noStrike" cap="none" spc="0" baseline="0" dirty="0">
                        <a:solidFill>
                          <a:schemeClr val="tx1"/>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chemeClr val="tx1"/>
                          </a:solidFill>
                          <a:uFillTx/>
                          <a:latin typeface="Arial Narrow"/>
                          <a:ea typeface="Arial Narrow"/>
                          <a:cs typeface="Arial Narrow"/>
                          <a:sym typeface="Arial"/>
                        </a:rPr>
                        <a:t>State of Environment Impact Assessment report published</a:t>
                      </a:r>
                      <a:endParaRPr lang="en-ZA" sz="1300" b="0" i="0" u="none" strike="noStrike" cap="none" spc="0" baseline="0" dirty="0">
                        <a:solidFill>
                          <a:schemeClr val="tx1"/>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17813">
                <a:tc>
                  <a:txBody>
                    <a:bodyPr/>
                    <a:lstStyle/>
                    <a:p>
                      <a:pPr marL="88900" indent="0" algn="just">
                        <a:defRPr sz="1300">
                          <a:latin typeface="Arial Narrow"/>
                          <a:ea typeface="Arial Narrow"/>
                          <a:cs typeface="Arial Narrow"/>
                          <a:sym typeface="Arial Narrow"/>
                        </a:defRPr>
                      </a:pPr>
                      <a:r>
                        <a:rPr lang="en-ZA" dirty="0" smtClean="0"/>
                        <a:t>Number of reports published on status of indicators of essential ocean variables for detecting ocean variability and climate change</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Annual Report Card on key Ocean and Coasts indicators compiled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indent="88900" algn="just"/>
                      <a:r>
                        <a:rPr lang="en-ZA" sz="1300" b="0" i="0" u="none" strike="noStrike" cap="none" spc="0" baseline="0" dirty="0" smtClean="0">
                          <a:solidFill>
                            <a:srgbClr val="000000"/>
                          </a:solidFill>
                          <a:uFillTx/>
                          <a:latin typeface="Arial Narrow"/>
                          <a:ea typeface="Arial Narrow"/>
                          <a:cs typeface="Arial Narrow"/>
                          <a:sym typeface="Arial"/>
                        </a:rPr>
                        <a:t>Annual Report Card on key</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Essential Ocean and Coasts Variables or</a:t>
                      </a:r>
                    </a:p>
                    <a:p>
                      <a:pPr marL="0" indent="88900" algn="just"/>
                      <a:r>
                        <a:rPr lang="en-ZA" sz="1300" b="0" i="0" u="none" strike="noStrike" cap="none" spc="0" baseline="0" dirty="0" smtClean="0">
                          <a:solidFill>
                            <a:srgbClr val="000000"/>
                          </a:solidFill>
                          <a:uFillTx/>
                          <a:latin typeface="Arial Narrow"/>
                          <a:ea typeface="Arial Narrow"/>
                          <a:cs typeface="Arial Narrow"/>
                          <a:sym typeface="Arial"/>
                        </a:rPr>
                        <a:t>Indicators Compiled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5 South African Ocean and Coasts Environment Data reports published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08907">
                <a:tc>
                  <a:txBody>
                    <a:bodyPr/>
                    <a:lstStyle/>
                    <a:p>
                      <a:pPr marL="88900" indent="0" algn="just">
                        <a:defRPr sz="1300">
                          <a:latin typeface="Arial Narrow"/>
                          <a:ea typeface="Arial Narrow"/>
                          <a:cs typeface="Arial Narrow"/>
                          <a:sym typeface="Arial Narrow"/>
                        </a:defRPr>
                      </a:pPr>
                      <a:r>
                        <a:rPr lang="en-ZA" dirty="0" smtClean="0"/>
                        <a:t>State of the Forest Report (</a:t>
                      </a:r>
                      <a:r>
                        <a:rPr lang="en-ZA" dirty="0" err="1" smtClean="0"/>
                        <a:t>SoF</a:t>
                      </a:r>
                      <a:r>
                        <a:rPr lang="en-ZA" dirty="0" smtClean="0"/>
                        <a:t>) developed and published</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err="1" smtClean="0">
                          <a:solidFill>
                            <a:srgbClr val="000000"/>
                          </a:solidFill>
                          <a:uFillTx/>
                          <a:latin typeface="Arial Narrow"/>
                          <a:ea typeface="Arial Narrow"/>
                          <a:cs typeface="Arial Narrow"/>
                          <a:sym typeface="Arial"/>
                        </a:rPr>
                        <a:t>SoF</a:t>
                      </a:r>
                      <a:r>
                        <a:rPr lang="en-ZA" sz="1300" b="0" i="0" u="none" strike="noStrike" cap="none" spc="0" baseline="0" dirty="0" smtClean="0">
                          <a:solidFill>
                            <a:srgbClr val="000000"/>
                          </a:solidFill>
                          <a:uFillTx/>
                          <a:latin typeface="Arial Narrow"/>
                          <a:ea typeface="Arial Narrow"/>
                          <a:cs typeface="Arial Narrow"/>
                          <a:sym typeface="Arial"/>
                        </a:rPr>
                        <a:t> finalised and published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2018 </a:t>
                      </a:r>
                      <a:r>
                        <a:rPr lang="en-ZA" sz="1300" b="0" i="0" u="none" strike="noStrike" cap="none" spc="0" baseline="0" dirty="0" err="1" smtClean="0">
                          <a:solidFill>
                            <a:srgbClr val="000000"/>
                          </a:solidFill>
                          <a:uFillTx/>
                          <a:latin typeface="Arial Narrow"/>
                          <a:ea typeface="Arial Narrow"/>
                          <a:cs typeface="Arial Narrow"/>
                          <a:sym typeface="Arial"/>
                        </a:rPr>
                        <a:t>SoF</a:t>
                      </a:r>
                      <a:r>
                        <a:rPr lang="en-ZA" sz="1300" b="0" i="0" u="none" strike="noStrike" cap="none" spc="0" baseline="0" dirty="0" smtClean="0">
                          <a:solidFill>
                            <a:srgbClr val="000000"/>
                          </a:solidFill>
                          <a:uFillTx/>
                          <a:latin typeface="Arial Narrow"/>
                          <a:ea typeface="Arial Narrow"/>
                          <a:cs typeface="Arial Narrow"/>
                          <a:sym typeface="Arial"/>
                        </a:rPr>
                        <a:t> finalised and published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2 State of Forest reports published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08907">
                <a:tc>
                  <a:txBody>
                    <a:bodyPr/>
                    <a:lstStyle/>
                    <a:p>
                      <a:pPr marL="88900" indent="0" algn="just">
                        <a:defRPr sz="1300">
                          <a:latin typeface="Arial Narrow"/>
                          <a:ea typeface="Arial Narrow"/>
                          <a:cs typeface="Arial Narrow"/>
                          <a:sym typeface="Arial Narrow"/>
                        </a:defRPr>
                      </a:pPr>
                      <a:r>
                        <a:rPr lang="en-ZA" dirty="0" smtClean="0"/>
                        <a:t>Annual list of protected trees published</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1</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Annual list of protected trees published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5</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54453">
                <a:tc gridSpan="4">
                  <a:txBody>
                    <a:bodyPr/>
                    <a:lstStyle/>
                    <a:p>
                      <a:pPr marL="0" marR="0" lvl="0" indent="88900" algn="l" defTabSz="914400" rtl="0" eaLnBrk="1" fontAlgn="auto" latinLnBrk="0" hangingPunct="1">
                        <a:lnSpc>
                          <a:spcPct val="100000"/>
                        </a:lnSpc>
                        <a:spcBef>
                          <a:spcPts val="0"/>
                        </a:spcBef>
                        <a:spcAft>
                          <a:spcPts val="0"/>
                        </a:spcAft>
                        <a:buClrTx/>
                        <a:buSzTx/>
                        <a:buFontTx/>
                        <a:buNone/>
                        <a:tabLst/>
                        <a:defRPr sz="1800"/>
                      </a:pPr>
                      <a:r>
                        <a:rPr kumimoji="0" lang="en-ZA" sz="1300" b="1" i="0" u="none" strike="noStrike" kern="0" cap="none" spc="0" normalizeH="0" baseline="0" noProof="0" dirty="0" smtClean="0">
                          <a:ln>
                            <a:noFill/>
                          </a:ln>
                          <a:solidFill>
                            <a:srgbClr val="FFFFFF"/>
                          </a:solidFill>
                          <a:effectLst/>
                          <a:uLnTx/>
                          <a:uFillTx/>
                          <a:latin typeface="Arial Narrow"/>
                          <a:ea typeface="Arial Narrow"/>
                          <a:cs typeface="Arial Narrow"/>
                          <a:sym typeface="Arial Narrow"/>
                        </a:rPr>
                        <a:t>OUTCOME: INTERNATIONAL COOPERATION SUPPORTIVE OF SA ENVIRONMENTAL / SUSTAINABLE DEVELOPMENT PRIORITIES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marL="88900" indent="0" algn="l"/>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88900" indent="0" algn="l"/>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88900" indent="0" algn="l"/>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63360">
                <a:tc rowSpan="3">
                  <a:txBody>
                    <a:bodyPr/>
                    <a:lstStyle/>
                    <a:p>
                      <a:pPr marL="88900" indent="0" algn="just">
                        <a:defRPr sz="1300">
                          <a:latin typeface="Arial Narrow"/>
                          <a:ea typeface="Arial Narrow"/>
                          <a:cs typeface="Arial Narrow"/>
                          <a:sym typeface="Arial Narrow"/>
                        </a:defRPr>
                      </a:pPr>
                      <a:r>
                        <a:rPr lang="en-ZA" dirty="0" smtClean="0"/>
                        <a:t>Number of South Africa’s International Environment and Sustainable Development negotiating positions developed and approved</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1" i="0" u="none" strike="noStrike" cap="none" spc="0" baseline="0" dirty="0" smtClean="0">
                          <a:solidFill>
                            <a:srgbClr val="000000"/>
                          </a:solidFill>
                          <a:uFillTx/>
                          <a:latin typeface="Arial Narrow"/>
                          <a:ea typeface="Arial Narrow"/>
                          <a:cs typeface="Arial Narrow"/>
                          <a:sym typeface="Arial"/>
                        </a:rPr>
                        <a:t>11 position papers developed and approved:</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2 Climate change positions</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indent="88900" algn="just"/>
                      <a:r>
                        <a:rPr lang="en-ZA" sz="1300" b="1" i="0" u="none" strike="noStrike" cap="none" spc="0" baseline="0" dirty="0" smtClean="0">
                          <a:solidFill>
                            <a:srgbClr val="000000"/>
                          </a:solidFill>
                          <a:uFillTx/>
                          <a:latin typeface="Arial Narrow"/>
                          <a:ea typeface="Arial Narrow"/>
                          <a:cs typeface="Arial Narrow"/>
                          <a:sym typeface="Arial"/>
                        </a:rPr>
                        <a:t>7 positions approved: </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2 Climate change (UNFCCC; PCC)</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1" i="0" u="none" strike="noStrike" cap="none" spc="0" baseline="0" dirty="0" smtClean="0">
                          <a:solidFill>
                            <a:srgbClr val="000000"/>
                          </a:solidFill>
                          <a:uFillTx/>
                          <a:latin typeface="Arial Narrow"/>
                          <a:ea typeface="Arial Narrow"/>
                          <a:cs typeface="Arial Narrow"/>
                          <a:sym typeface="Arial"/>
                        </a:rPr>
                        <a:t>40 positions approved:</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10 Climate change (5 UNFCCC, 5 IPCC)</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926720">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4 Biodiversity positions</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indent="88900" algn="just"/>
                      <a:r>
                        <a:rPr lang="en-ZA" sz="1300" b="1" i="0" u="none" strike="noStrike" cap="none" spc="0" baseline="0" dirty="0" smtClean="0">
                          <a:solidFill>
                            <a:srgbClr val="000000"/>
                          </a:solidFill>
                          <a:uFillTx/>
                          <a:latin typeface="Arial Narrow"/>
                          <a:ea typeface="Arial Narrow"/>
                          <a:cs typeface="Arial Narrow"/>
                          <a:sym typeface="Arial"/>
                        </a:rPr>
                        <a:t>4 Biodiversity positions:</a:t>
                      </a:r>
                    </a:p>
                    <a:p>
                      <a:pPr marL="0" indent="88900" algn="just"/>
                      <a:r>
                        <a:rPr lang="en-ZA" sz="1300" b="0" i="0" u="none" strike="noStrike" cap="none" spc="0" baseline="0" dirty="0" smtClean="0">
                          <a:solidFill>
                            <a:srgbClr val="000000"/>
                          </a:solidFill>
                          <a:uFillTx/>
                          <a:latin typeface="Arial Narrow"/>
                          <a:ea typeface="Arial Narrow"/>
                          <a:cs typeface="Arial Narrow"/>
                          <a:sym typeface="Arial"/>
                        </a:rPr>
                        <a:t>CBD COP15; CPB</a:t>
                      </a:r>
                    </a:p>
                    <a:p>
                      <a:pPr marL="0" indent="88900" algn="just"/>
                      <a:r>
                        <a:rPr lang="en-ZA" sz="1300" b="0" i="0" u="none" strike="noStrike" cap="none" spc="0" baseline="0" dirty="0" smtClean="0">
                          <a:solidFill>
                            <a:srgbClr val="000000"/>
                          </a:solidFill>
                          <a:uFillTx/>
                          <a:latin typeface="Arial Narrow"/>
                          <a:ea typeface="Arial Narrow"/>
                          <a:cs typeface="Arial Narrow"/>
                          <a:sym typeface="Arial"/>
                        </a:rPr>
                        <a:t>CoP-MOP10; Nagoya COP</a:t>
                      </a:r>
                    </a:p>
                    <a:p>
                      <a:pPr marL="0" indent="88900" algn="just"/>
                      <a:r>
                        <a:rPr lang="en-ZA" sz="1300" b="0" i="0" u="none" strike="noStrike" cap="none" spc="0" baseline="0" dirty="0" smtClean="0">
                          <a:solidFill>
                            <a:srgbClr val="000000"/>
                          </a:solidFill>
                          <a:uFillTx/>
                          <a:latin typeface="Arial Narrow"/>
                          <a:ea typeface="Arial Narrow"/>
                          <a:cs typeface="Arial Narrow"/>
                          <a:sym typeface="Arial"/>
                        </a:rPr>
                        <a:t>MOP4; IPBES8</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1" i="0" u="none" strike="noStrike" cap="none" spc="0" baseline="0" dirty="0" smtClean="0">
                          <a:solidFill>
                            <a:srgbClr val="000000"/>
                          </a:solidFill>
                          <a:uFillTx/>
                          <a:latin typeface="Arial Narrow"/>
                          <a:ea typeface="Arial Narrow"/>
                          <a:cs typeface="Arial Narrow"/>
                          <a:sym typeface="Arial"/>
                        </a:rPr>
                        <a:t>18 Biodiversity positions approved: </a:t>
                      </a:r>
                      <a:r>
                        <a:rPr lang="en-ZA" sz="1300" b="0" i="0" u="none" strike="noStrike" cap="none" spc="0" baseline="0" dirty="0" smtClean="0">
                          <a:solidFill>
                            <a:srgbClr val="000000"/>
                          </a:solidFill>
                          <a:uFillTx/>
                          <a:latin typeface="Arial Narrow"/>
                          <a:ea typeface="Arial Narrow"/>
                          <a:cs typeface="Arial Narrow"/>
                          <a:sym typeface="Arial"/>
                        </a:rPr>
                        <a:t>(UNCCD</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COP 16; AEWA; 5 World Heritage Convention;</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2 CBD; 2 CMS; 5 IPBES; 2 CITES</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772267">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5 Chemical/Waste Management positions</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1 Chemical/ Waste Management (Montreal MOP)</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FFFF"/>
                    </a:solidFill>
                  </a:tcPr>
                </a:tc>
                <a:tc>
                  <a:txBody>
                    <a:bodyPr/>
                    <a:lstStyle/>
                    <a:p>
                      <a:pPr marL="88900" indent="0" algn="just"/>
                      <a:r>
                        <a:rPr lang="en-ZA" sz="1300" b="1" i="0" u="none" strike="noStrike" cap="none" spc="0" baseline="0" dirty="0" smtClean="0">
                          <a:solidFill>
                            <a:srgbClr val="000000"/>
                          </a:solidFill>
                          <a:uFillTx/>
                          <a:latin typeface="Arial Narrow"/>
                          <a:ea typeface="Arial Narrow"/>
                          <a:cs typeface="Arial Narrow"/>
                          <a:sym typeface="Arial"/>
                        </a:rPr>
                        <a:t>12 Chemical/ Waste Management positions:</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(2 Basel, 2 Rotterdam, 2 Stockholm, 4 Montreal MOP and 2 </a:t>
                      </a:r>
                      <a:r>
                        <a:rPr lang="en-ZA" sz="1300" b="0" i="0" u="none" strike="noStrike" cap="none" spc="0" baseline="0" dirty="0" err="1" smtClean="0">
                          <a:solidFill>
                            <a:srgbClr val="000000"/>
                          </a:solidFill>
                          <a:uFillTx/>
                          <a:latin typeface="Arial Narrow"/>
                          <a:ea typeface="Arial Narrow"/>
                          <a:cs typeface="Arial Narrow"/>
                          <a:sym typeface="Arial"/>
                        </a:rPr>
                        <a:t>Minamata</a:t>
                      </a:r>
                      <a:r>
                        <a:rPr lang="en-ZA" sz="1300" b="0" i="0" u="none" strike="noStrike" cap="none" spc="0" baseline="0" dirty="0" smtClean="0">
                          <a:solidFill>
                            <a:srgbClr val="000000"/>
                          </a:solidFill>
                          <a:uFillTx/>
                          <a:latin typeface="Arial Narrow"/>
                          <a:ea typeface="Arial Narrow"/>
                          <a:cs typeface="Arial Narrow"/>
                          <a:sym typeface="Arial"/>
                        </a:rPr>
                        <a:t> COP)</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FFFF"/>
                    </a:solidFill>
                  </a:tcPr>
                </a:tc>
                <a:extLst>
                  <a:ext uri="{0D108BD9-81ED-4DB2-BD59-A6C34878D82A}">
                    <a16:rowId xmlns:a16="http://schemas.microsoft.com/office/drawing/2014/main" val="10009"/>
                  </a:ext>
                </a:extLst>
              </a:tr>
            </a:tbl>
          </a:graphicData>
        </a:graphic>
      </p:graphicFrame>
      <p:sp>
        <p:nvSpPr>
          <p:cNvPr id="509" name="PROGRAMME 4"/>
          <p:cNvSpPr txBox="1"/>
          <p:nvPr/>
        </p:nvSpPr>
        <p:spPr>
          <a:xfrm>
            <a:off x="152400" y="0"/>
            <a:ext cx="8839200"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b="1">
                <a:solidFill>
                  <a:srgbClr val="00B050"/>
                </a:solidFill>
              </a:defRPr>
            </a:lvl1pPr>
          </a:lstStyle>
          <a:p>
            <a:r>
              <a:rPr dirty="0"/>
              <a:t>PROGRAMME </a:t>
            </a:r>
            <a:r>
              <a:rPr dirty="0" smtClean="0"/>
              <a:t>4</a:t>
            </a:r>
            <a:r>
              <a:rPr lang="en-ZA" dirty="0" smtClean="0"/>
              <a:t> Continued</a:t>
            </a:r>
            <a:r>
              <a:rPr lang="en-ZA" dirty="0"/>
              <a:t>… </a:t>
            </a:r>
          </a:p>
          <a:p>
            <a:endParaRPr dirty="0"/>
          </a:p>
        </p:txBody>
      </p:sp>
    </p:spTree>
    <p:extLst>
      <p:ext uri="{BB962C8B-B14F-4D97-AF65-F5344CB8AC3E}">
        <p14:creationId xmlns:p14="http://schemas.microsoft.com/office/powerpoint/2010/main" val="3924931320"/>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39</a:t>
            </a:fld>
            <a:endParaRPr/>
          </a:p>
        </p:txBody>
      </p:sp>
      <p:graphicFrame>
        <p:nvGraphicFramePr>
          <p:cNvPr id="508" name="Table"/>
          <p:cNvGraphicFramePr/>
          <p:nvPr>
            <p:extLst>
              <p:ext uri="{D42A27DB-BD31-4B8C-83A1-F6EECF244321}">
                <p14:modId xmlns:p14="http://schemas.microsoft.com/office/powerpoint/2010/main" val="3897559135"/>
              </p:ext>
            </p:extLst>
          </p:nvPr>
        </p:nvGraphicFramePr>
        <p:xfrm>
          <a:off x="152400" y="457200"/>
          <a:ext cx="8839200" cy="3658263"/>
        </p:xfrm>
        <a:graphic>
          <a:graphicData uri="http://schemas.openxmlformats.org/drawingml/2006/table">
            <a:tbl>
              <a:tblPr>
                <a:tableStyleId>{4C3C2611-4C71-4FC5-86AE-919BDF0F9419}</a:tableStyleId>
              </a:tblPr>
              <a:tblGrid>
                <a:gridCol w="3200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510209">
                <a:tc gridSpan="4">
                  <a:txBody>
                    <a:bodyPr/>
                    <a:lstStyle/>
                    <a:p>
                      <a:pPr marL="88900" indent="0" algn="l">
                        <a:defRPr sz="1800"/>
                      </a:pPr>
                      <a:r>
                        <a:rPr lang="en-ZA" sz="1300" b="1" dirty="0" smtClean="0">
                          <a:solidFill>
                            <a:srgbClr val="FFFFFF"/>
                          </a:solidFill>
                          <a:latin typeface="Arial Narrow"/>
                          <a:ea typeface="Arial Narrow"/>
                          <a:cs typeface="Arial Narrow"/>
                          <a:sym typeface="Arial Narrow"/>
                        </a:rPr>
                        <a:t>OUTCOME: INTERNATIONAL COOPERATION SUPPORTIVE OF SA ENVIRONMENTAL / SUSTAINABLE DEVELOPMENT PRIORITIES  (CONTINUED)</a:t>
                      </a:r>
                      <a:endParaRPr lang="en-ZA"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8600">
                <a:tc>
                  <a:txBody>
                    <a:bodyPr/>
                    <a:lstStyle/>
                    <a:p>
                      <a:pPr marL="0" indent="88900" algn="ctr">
                        <a:lnSpc>
                          <a:spcPct val="115000"/>
                        </a:lnSpc>
                        <a:defRPr sz="1800"/>
                      </a:pPr>
                      <a:r>
                        <a:rPr lang="en-ZA" sz="1300" b="1" dirty="0" smtClean="0">
                          <a:solidFill>
                            <a:srgbClr val="FFFFFF"/>
                          </a:solidFill>
                          <a:latin typeface="Arial Narrow"/>
                          <a:ea typeface="Arial Narrow"/>
                          <a:cs typeface="Arial Narrow"/>
                          <a:sym typeface="Arial Narrow"/>
                        </a:rPr>
                        <a:t>OUTCOME</a:t>
                      </a:r>
                      <a:r>
                        <a:rPr sz="1300" b="1" dirty="0" smtClean="0">
                          <a:solidFill>
                            <a:srgbClr val="FFFFFF"/>
                          </a:solidFill>
                          <a:latin typeface="Arial Narrow"/>
                          <a:ea typeface="Arial Narrow"/>
                          <a:cs typeface="Arial Narrow"/>
                          <a:sym typeface="Arial Narrow"/>
                        </a:rPr>
                        <a:t> </a:t>
                      </a:r>
                      <a:r>
                        <a:rPr sz="1300" b="1" dirty="0">
                          <a:solidFill>
                            <a:srgbClr val="FFFFFF"/>
                          </a:solidFill>
                          <a:latin typeface="Arial Narrow"/>
                          <a:ea typeface="Arial Narrow"/>
                          <a:cs typeface="Arial Narrow"/>
                          <a:sym typeface="Arial Narrow"/>
                        </a:rPr>
                        <a:t>INDICATOR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marL="0" indent="88900" algn="ctr">
                        <a:lnSpc>
                          <a:spcPct val="115000"/>
                        </a:lnSpc>
                        <a:defRPr sz="1800"/>
                      </a:pPr>
                      <a:r>
                        <a:rPr sz="1300" b="1" dirty="0" smtClean="0">
                          <a:solidFill>
                            <a:srgbClr val="FFFFFF"/>
                          </a:solidFill>
                          <a:latin typeface="Arial Narrow"/>
                          <a:ea typeface="Arial Narrow"/>
                          <a:cs typeface="Arial Narrow"/>
                          <a:sym typeface="Arial Narrow"/>
                        </a:rPr>
                        <a:t>BASELINE</a:t>
                      </a:r>
                      <a:endParaRPr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marL="0" indent="88900" algn="ctr">
                        <a:lnSpc>
                          <a:spcPct val="115000"/>
                        </a:lnSpc>
                        <a:defRPr sz="1800"/>
                      </a:pPr>
                      <a:r>
                        <a:rPr sz="1300" b="1" dirty="0">
                          <a:solidFill>
                            <a:srgbClr val="FFFFFF"/>
                          </a:solidFill>
                          <a:latin typeface="Arial Narrow"/>
                          <a:ea typeface="Arial Narrow"/>
                          <a:cs typeface="Arial Narrow"/>
                          <a:sym typeface="Arial Narrow"/>
                        </a:rPr>
                        <a:t>TARGET </a:t>
                      </a:r>
                      <a:r>
                        <a:rPr sz="1300" b="1" dirty="0" smtClean="0">
                          <a:solidFill>
                            <a:srgbClr val="FFFFFF"/>
                          </a:solidFill>
                          <a:latin typeface="Arial Narrow"/>
                          <a:ea typeface="Arial Narrow"/>
                          <a:cs typeface="Arial Narrow"/>
                          <a:sym typeface="Arial Narrow"/>
                        </a:rPr>
                        <a:t>20</a:t>
                      </a:r>
                      <a:r>
                        <a:rPr lang="en-ZA" sz="1300" b="1" dirty="0" smtClean="0">
                          <a:solidFill>
                            <a:srgbClr val="FFFFFF"/>
                          </a:solidFill>
                          <a:latin typeface="Arial Narrow"/>
                          <a:ea typeface="Arial Narrow"/>
                          <a:cs typeface="Arial Narrow"/>
                          <a:sym typeface="Arial Narrow"/>
                        </a:rPr>
                        <a:t>20</a:t>
                      </a:r>
                      <a:r>
                        <a:rPr sz="1300" b="1" dirty="0" smtClean="0">
                          <a:solidFill>
                            <a:srgbClr val="FFFFFF"/>
                          </a:solidFill>
                          <a:latin typeface="Arial Narrow"/>
                          <a:ea typeface="Arial Narrow"/>
                          <a:cs typeface="Arial Narrow"/>
                          <a:sym typeface="Arial Narrow"/>
                        </a:rPr>
                        <a:t>/2</a:t>
                      </a:r>
                      <a:r>
                        <a:rPr lang="en-ZA" sz="1300" b="1" dirty="0" smtClean="0">
                          <a:solidFill>
                            <a:srgbClr val="FFFFFF"/>
                          </a:solidFill>
                          <a:latin typeface="Arial Narrow"/>
                          <a:ea typeface="Arial Narrow"/>
                          <a:cs typeface="Arial Narrow"/>
                          <a:sym typeface="Arial Narrow"/>
                        </a:rPr>
                        <a:t>1</a:t>
                      </a:r>
                      <a:endParaRPr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marL="0" indent="88900" algn="ctr">
                        <a:lnSpc>
                          <a:spcPct val="115000"/>
                        </a:lnSpc>
                        <a:defRPr sz="1800"/>
                      </a:pPr>
                      <a:r>
                        <a:rPr sz="1200" b="1" dirty="0">
                          <a:solidFill>
                            <a:srgbClr val="FFFFFF"/>
                          </a:solidFill>
                          <a:latin typeface="Arial Narrow"/>
                          <a:ea typeface="Arial Narrow"/>
                          <a:cs typeface="Arial Narrow"/>
                          <a:sym typeface="Arial Narrow"/>
                        </a:rPr>
                        <a:t>5 YEAR  TARGET 2023/24</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extLst>
                  <a:ext uri="{0D108BD9-81ED-4DB2-BD59-A6C34878D82A}">
                    <a16:rowId xmlns:a16="http://schemas.microsoft.com/office/drawing/2014/main" val="10001"/>
                  </a:ext>
                </a:extLst>
              </a:tr>
              <a:tr h="391240">
                <a:tc>
                  <a:txBody>
                    <a:bodyPr/>
                    <a:lstStyle/>
                    <a:p>
                      <a:pPr marL="88900" indent="0" algn="just">
                        <a:defRPr sz="1300">
                          <a:latin typeface="Arial Narrow"/>
                          <a:ea typeface="Arial Narrow"/>
                          <a:cs typeface="Arial Narrow"/>
                          <a:sym typeface="Arial Narrow"/>
                        </a:defRPr>
                      </a:pPr>
                      <a:r>
                        <a:rPr lang="en-ZA" dirty="0" smtClean="0"/>
                        <a:t>Financial value of resources raised from international donors to support SA and African environment programmes</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Total resources mobilised: USD 121 208 692</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indent="88900" algn="just"/>
                      <a:r>
                        <a:rPr lang="en-ZA" sz="1300" b="0" i="0" u="none" strike="noStrike" cap="none" spc="0" baseline="0" dirty="0" smtClean="0">
                          <a:solidFill>
                            <a:schemeClr val="tx1"/>
                          </a:solidFill>
                          <a:uFillTx/>
                          <a:latin typeface="Arial Narrow"/>
                          <a:ea typeface="Arial Narrow"/>
                          <a:cs typeface="Arial Narrow"/>
                          <a:sym typeface="Arial"/>
                        </a:rPr>
                        <a:t>US$ 40 million raised</a:t>
                      </a:r>
                      <a:endParaRPr lang="en-ZA" sz="1300" b="0" i="0" u="none" strike="noStrike" cap="none" spc="0" baseline="0" dirty="0">
                        <a:solidFill>
                          <a:schemeClr val="tx1"/>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chemeClr val="tx1"/>
                          </a:solidFill>
                          <a:uFillTx/>
                          <a:latin typeface="Arial Narrow"/>
                          <a:ea typeface="Arial Narrow"/>
                          <a:cs typeface="Arial Narrow"/>
                          <a:sym typeface="Arial"/>
                        </a:rPr>
                        <a:t>US$ 250 million</a:t>
                      </a:r>
                      <a:endParaRPr lang="en-ZA" sz="1300" b="0" i="0" u="none" strike="noStrike" cap="none" spc="0" baseline="0" dirty="0">
                        <a:solidFill>
                          <a:schemeClr val="tx1"/>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2014">
                <a:tc gridSpan="4">
                  <a:txBody>
                    <a:bodyPr/>
                    <a:lstStyle/>
                    <a:p>
                      <a:pPr marL="88900" marR="0" lvl="0" indent="0" algn="just" defTabSz="914400" rtl="0" eaLnBrk="1" fontAlgn="auto" latinLnBrk="0" hangingPunct="1">
                        <a:lnSpc>
                          <a:spcPct val="100000"/>
                        </a:lnSpc>
                        <a:spcBef>
                          <a:spcPts val="0"/>
                        </a:spcBef>
                        <a:spcAft>
                          <a:spcPts val="0"/>
                        </a:spcAft>
                        <a:buClrTx/>
                        <a:buSzTx/>
                        <a:buFontTx/>
                        <a:buNone/>
                        <a:tabLst/>
                        <a:defRPr sz="1800"/>
                      </a:pPr>
                      <a:r>
                        <a:rPr kumimoji="0" lang="en-ZA" sz="1300" b="1" i="0" u="none" strike="noStrike" kern="0" cap="none" spc="0" normalizeH="0" baseline="0" noProof="0" dirty="0" smtClean="0">
                          <a:ln>
                            <a:noFill/>
                          </a:ln>
                          <a:solidFill>
                            <a:srgbClr val="FFFFFF"/>
                          </a:solidFill>
                          <a:effectLst/>
                          <a:uLnTx/>
                          <a:uFillTx/>
                          <a:latin typeface="Arial Narrow"/>
                          <a:ea typeface="Arial Narrow"/>
                          <a:cs typeface="Arial Narrow"/>
                          <a:sym typeface="Arial Narrow"/>
                        </a:rPr>
                        <a:t>OUTCOME: AN ADEQUATELY CAPACITATED LOCAL SPHERE OF GOVERNMENT WHICH IS ABLE TO EFFECTIVE EXECUTE ITS ENVIRONMENTAL MANAGEMENT FUNCTION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marL="88900" indent="0" algn="l"/>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0" indent="88900" algn="l"/>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88900" indent="0" algn="l"/>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91240">
                <a:tc rowSpan="2">
                  <a:txBody>
                    <a:bodyPr/>
                    <a:lstStyle/>
                    <a:p>
                      <a:pPr marL="88900" indent="0" algn="just">
                        <a:defRPr sz="1300">
                          <a:latin typeface="Arial Narrow"/>
                          <a:ea typeface="Arial Narrow"/>
                          <a:cs typeface="Arial Narrow"/>
                          <a:sym typeface="Arial Narrow"/>
                        </a:defRPr>
                      </a:pPr>
                      <a:r>
                        <a:rPr lang="en-ZA" dirty="0" smtClean="0"/>
                        <a:t>Number of local government support interventions</a:t>
                      </a:r>
                    </a:p>
                    <a:p>
                      <a:pPr marL="88900" indent="0" algn="just">
                        <a:defRPr sz="1300">
                          <a:latin typeface="Arial Narrow"/>
                          <a:ea typeface="Arial Narrow"/>
                          <a:cs typeface="Arial Narrow"/>
                          <a:sym typeface="Arial Narrow"/>
                        </a:defRPr>
                      </a:pPr>
                      <a:r>
                        <a:rPr lang="en-ZA" dirty="0" smtClean="0"/>
                        <a:t>implemented in line with the District Delivery Model</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100% (14/14) of annual action plan for Local Government Support Strategy were implemented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1" i="0" u="none" strike="noStrike" cap="none" spc="0" baseline="0" dirty="0" smtClean="0">
                          <a:solidFill>
                            <a:srgbClr val="000000"/>
                          </a:solidFill>
                          <a:uFillTx/>
                          <a:latin typeface="Arial Narrow"/>
                          <a:ea typeface="Arial Narrow"/>
                          <a:cs typeface="Arial Narrow"/>
                          <a:sym typeface="Arial"/>
                        </a:rPr>
                        <a:t>2 interventions:</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Environmental priorities</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incorporated in IDPs of 44 district Municipalities</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1" i="0" u="none" strike="noStrike" cap="none" spc="0" baseline="0" dirty="0" smtClean="0">
                          <a:solidFill>
                            <a:srgbClr val="000000"/>
                          </a:solidFill>
                          <a:uFillTx/>
                          <a:latin typeface="Arial Narrow"/>
                          <a:ea typeface="Arial Narrow"/>
                          <a:cs typeface="Arial Narrow"/>
                          <a:sym typeface="Arial"/>
                        </a:rPr>
                        <a:t>2 Local Government support Interventions</a:t>
                      </a:r>
                    </a:p>
                    <a:p>
                      <a:pPr marL="88900" indent="0" algn="just"/>
                      <a:r>
                        <a:rPr lang="en-ZA" sz="1300" b="1" i="0" u="none" strike="noStrike" cap="none" spc="0" baseline="0" dirty="0" smtClean="0">
                          <a:solidFill>
                            <a:srgbClr val="000000"/>
                          </a:solidFill>
                          <a:uFillTx/>
                          <a:latin typeface="Arial Narrow"/>
                          <a:ea typeface="Arial Narrow"/>
                          <a:cs typeface="Arial Narrow"/>
                          <a:sym typeface="Arial"/>
                        </a:rPr>
                        <a:t>implemented in 44 district municipalities:</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Environmental priorities incorporated in IDPs of 44 district municipalities.</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91240">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marL="88900" indent="0" algn="l"/>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250 Municipal Councillors and/or officials trained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1 250 (Councillors and Municipal officials) trained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509" name="PROGRAMME 4"/>
          <p:cNvSpPr txBox="1"/>
          <p:nvPr/>
        </p:nvSpPr>
        <p:spPr>
          <a:xfrm>
            <a:off x="152400" y="0"/>
            <a:ext cx="8839200"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b="1">
                <a:solidFill>
                  <a:srgbClr val="00B050"/>
                </a:solidFill>
              </a:defRPr>
            </a:lvl1pPr>
          </a:lstStyle>
          <a:p>
            <a:r>
              <a:rPr dirty="0"/>
              <a:t>PROGRAMME </a:t>
            </a:r>
            <a:r>
              <a:rPr dirty="0" smtClean="0"/>
              <a:t>4</a:t>
            </a:r>
            <a:r>
              <a:rPr lang="en-ZA" dirty="0" smtClean="0"/>
              <a:t> Continued</a:t>
            </a:r>
            <a:r>
              <a:rPr lang="en-ZA" dirty="0"/>
              <a:t>… </a:t>
            </a:r>
          </a:p>
          <a:p>
            <a:endParaRPr dirty="0"/>
          </a:p>
        </p:txBody>
      </p:sp>
    </p:spTree>
    <p:extLst>
      <p:ext uri="{BB962C8B-B14F-4D97-AF65-F5344CB8AC3E}">
        <p14:creationId xmlns:p14="http://schemas.microsoft.com/office/powerpoint/2010/main" val="285905209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chor="ctr"/>
          <a:lstStyle/>
          <a:p>
            <a:fld id="{86CB4B4D-7CA3-9044-876B-883B54F8677D}" type="slidenum">
              <a:t>4</a:t>
            </a:fld>
            <a:endParaRPr dirty="0"/>
          </a:p>
        </p:txBody>
      </p:sp>
      <p:graphicFrame>
        <p:nvGraphicFramePr>
          <p:cNvPr id="448" name="Table"/>
          <p:cNvGraphicFramePr/>
          <p:nvPr>
            <p:extLst>
              <p:ext uri="{D42A27DB-BD31-4B8C-83A1-F6EECF244321}">
                <p14:modId xmlns:p14="http://schemas.microsoft.com/office/powerpoint/2010/main" val="2212357503"/>
              </p:ext>
            </p:extLst>
          </p:nvPr>
        </p:nvGraphicFramePr>
        <p:xfrm>
          <a:off x="228600" y="1143000"/>
          <a:ext cx="8610600" cy="5404168"/>
        </p:xfrm>
        <a:graphic>
          <a:graphicData uri="http://schemas.openxmlformats.org/drawingml/2006/table">
            <a:tbl>
              <a:tblPr>
                <a:tableStyleId>{4C3C2611-4C71-4FC5-86AE-919BDF0F9419}</a:tableStyleId>
              </a:tblPr>
              <a:tblGrid>
                <a:gridCol w="30480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320675">
                <a:tc>
                  <a:txBody>
                    <a:bodyPr/>
                    <a:lstStyle/>
                    <a:p>
                      <a:pPr algn="ctr" defTabSz="457200">
                        <a:lnSpc>
                          <a:spcPct val="115000"/>
                        </a:lnSpc>
                        <a:defRPr sz="1800"/>
                      </a:pPr>
                      <a:r>
                        <a:rPr sz="1300" b="1" dirty="0">
                          <a:solidFill>
                            <a:srgbClr val="FFFFFF"/>
                          </a:solidFill>
                          <a:latin typeface="Arial Narrow"/>
                          <a:ea typeface="Arial Narrow"/>
                          <a:cs typeface="Arial Narrow"/>
                          <a:sym typeface="Arial Narrow"/>
                        </a:rPr>
                        <a:t>GOVERNMENT PRIORITY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sz="1300" b="1" dirty="0">
                          <a:solidFill>
                            <a:srgbClr val="FFFFFF"/>
                          </a:solidFill>
                          <a:latin typeface="Arial Narrow"/>
                          <a:ea typeface="Arial Narrow"/>
                          <a:cs typeface="Arial Narrow"/>
                          <a:sym typeface="Arial Narrow"/>
                        </a:rPr>
                        <a:t>DEPARTMENTAL RESPONSE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extLst>
                  <a:ext uri="{0D108BD9-81ED-4DB2-BD59-A6C34878D82A}">
                    <a16:rowId xmlns:a16="http://schemas.microsoft.com/office/drawing/2014/main" val="10000"/>
                  </a:ext>
                </a:extLst>
              </a:tr>
              <a:tr h="2117725">
                <a:tc>
                  <a:txBody>
                    <a:bodyPr/>
                    <a:lstStyle/>
                    <a:p>
                      <a:pPr algn="l" defTabSz="457200">
                        <a:lnSpc>
                          <a:spcPct val="107000"/>
                        </a:lnSpc>
                        <a:spcBef>
                          <a:spcPts val="800"/>
                        </a:spcBef>
                        <a:defRPr b="1">
                          <a:solidFill>
                            <a:srgbClr val="2E74B5"/>
                          </a:solidFill>
                          <a:latin typeface="Arial Narrow"/>
                          <a:ea typeface="Arial Narrow"/>
                          <a:cs typeface="Arial Narrow"/>
                          <a:sym typeface="Arial Narrow"/>
                        </a:defRPr>
                      </a:pPr>
                      <a:r>
                        <a:rPr dirty="0"/>
                        <a:t>Economic transformation and job creation</a:t>
                      </a:r>
                    </a:p>
                    <a:p>
                      <a:pPr algn="l" defTabSz="457200">
                        <a:lnSpc>
                          <a:spcPct val="107000"/>
                        </a:lnSpc>
                        <a:spcBef>
                          <a:spcPts val="800"/>
                        </a:spcBef>
                        <a:defRPr b="1">
                          <a:solidFill>
                            <a:srgbClr val="2E74B5"/>
                          </a:solidFill>
                          <a:latin typeface="Arial Narrow"/>
                          <a:ea typeface="Arial Narrow"/>
                          <a:cs typeface="Arial Narrow"/>
                          <a:sym typeface="Arial Narrow"/>
                        </a:defRPr>
                      </a:pPr>
                      <a:r>
                        <a:rPr dirty="0"/>
                        <a:t> </a:t>
                      </a:r>
                    </a:p>
                    <a:p>
                      <a:pPr algn="l" defTabSz="457200">
                        <a:lnSpc>
                          <a:spcPct val="107000"/>
                        </a:lnSpc>
                        <a:spcBef>
                          <a:spcPts val="800"/>
                        </a:spcBef>
                        <a:defRPr>
                          <a:solidFill>
                            <a:srgbClr val="2E74B5"/>
                          </a:solidFill>
                          <a:latin typeface="Arial Narrow"/>
                          <a:ea typeface="Arial Narrow"/>
                          <a:cs typeface="Arial Narrow"/>
                          <a:sym typeface="Arial Narrow"/>
                        </a:defRPr>
                      </a:pPr>
                      <a:r>
                        <a:rPr dirty="0"/>
                        <a:t> </a:t>
                      </a:r>
                    </a:p>
                    <a:p>
                      <a:pPr algn="l" defTabSz="457200">
                        <a:lnSpc>
                          <a:spcPct val="107000"/>
                        </a:lnSpc>
                        <a:spcBef>
                          <a:spcPts val="800"/>
                        </a:spcBef>
                        <a:defRPr>
                          <a:solidFill>
                            <a:srgbClr val="2E74B5"/>
                          </a:solidFill>
                          <a:latin typeface="Arial Narrow"/>
                          <a:ea typeface="Arial Narrow"/>
                          <a:cs typeface="Arial Narrow"/>
                          <a:sym typeface="Arial Narrow"/>
                        </a:defRPr>
                      </a:pPr>
                      <a:r>
                        <a:rPr dirty="0"/>
                        <a:t> </a:t>
                      </a:r>
                    </a:p>
                    <a:p>
                      <a:pPr algn="l" defTabSz="457200">
                        <a:lnSpc>
                          <a:spcPct val="107000"/>
                        </a:lnSpc>
                        <a:spcBef>
                          <a:spcPts val="800"/>
                        </a:spcBef>
                        <a:defRPr>
                          <a:solidFill>
                            <a:srgbClr val="2E74B5"/>
                          </a:solidFill>
                          <a:latin typeface="Arial Narrow"/>
                          <a:ea typeface="Arial Narrow"/>
                          <a:cs typeface="Arial Narrow"/>
                          <a:sym typeface="Arial Narrow"/>
                        </a:defRPr>
                      </a:pPr>
                      <a:r>
                        <a:rPr dirty="0"/>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87313" indent="0" algn="just" defTabSz="457200">
                        <a:lnSpc>
                          <a:spcPct val="107000"/>
                        </a:lnSpc>
                        <a:spcBef>
                          <a:spcPts val="800"/>
                        </a:spcBef>
                        <a:defRPr b="1">
                          <a:solidFill>
                            <a:srgbClr val="2E74B5"/>
                          </a:solidFill>
                          <a:latin typeface="Arial Narrow"/>
                          <a:ea typeface="Arial Narrow"/>
                          <a:cs typeface="Arial Narrow"/>
                          <a:sym typeface="Arial Narrow"/>
                        </a:defRPr>
                      </a:pPr>
                      <a:r>
                        <a:rPr dirty="0"/>
                        <a:t>Implementation of biodiversity economy initiatives: </a:t>
                      </a:r>
                      <a:r>
                        <a:rPr b="0" dirty="0">
                          <a:solidFill>
                            <a:srgbClr val="000000"/>
                          </a:solidFill>
                        </a:rPr>
                        <a:t>South Africa’s biodiversity underpins the economy, society and human wellbeing. Continued investment in managing and conserving biodiversity is essential so that jobs that depend on biodiversity can continue to increase.  </a:t>
                      </a:r>
                    </a:p>
                    <a:p>
                      <a:pPr marL="87313" indent="0" algn="just" defTabSz="457200">
                        <a:lnSpc>
                          <a:spcPct val="107000"/>
                        </a:lnSpc>
                        <a:spcBef>
                          <a:spcPts val="800"/>
                        </a:spcBef>
                        <a:defRPr b="1">
                          <a:solidFill>
                            <a:srgbClr val="2E74B5"/>
                          </a:solidFill>
                          <a:latin typeface="Arial Narrow"/>
                          <a:ea typeface="Arial Narrow"/>
                          <a:cs typeface="Arial Narrow"/>
                          <a:sym typeface="Arial Narrow"/>
                        </a:defRPr>
                      </a:pPr>
                      <a:r>
                        <a:rPr dirty="0"/>
                        <a:t> </a:t>
                      </a:r>
                      <a:r>
                        <a:rPr b="0" dirty="0">
                          <a:solidFill>
                            <a:srgbClr val="000000"/>
                          </a:solidFill>
                        </a:rPr>
                        <a:t>Key interventions include the following: </a:t>
                      </a:r>
                    </a:p>
                    <a:p>
                      <a:pPr marL="87313" indent="0" algn="just" defTabSz="457200">
                        <a:lnSpc>
                          <a:spcPct val="107000"/>
                        </a:lnSpc>
                        <a:buSzPct val="100000"/>
                        <a:buFont typeface="Arial Narrow"/>
                        <a:buChar char="-"/>
                        <a:defRPr>
                          <a:latin typeface="Arial Narrow"/>
                          <a:ea typeface="Arial Narrow"/>
                          <a:cs typeface="Arial Narrow"/>
                          <a:sym typeface="Arial Narrow"/>
                        </a:defRPr>
                      </a:pPr>
                      <a:r>
                        <a:rPr dirty="0" smtClean="0"/>
                        <a:t>Training of 2000 </a:t>
                      </a:r>
                      <a:r>
                        <a:rPr lang="en-ZA" dirty="0" smtClean="0"/>
                        <a:t>Biodiversity beneficiaries/entrepreneurs</a:t>
                      </a:r>
                      <a:r>
                        <a:rPr lang="en-ZA" baseline="0" dirty="0" smtClean="0"/>
                        <a:t> </a:t>
                      </a:r>
                      <a:endParaRPr lang="en-ZA" dirty="0" smtClean="0"/>
                    </a:p>
                    <a:p>
                      <a:pPr marL="87313" indent="0" algn="just" defTabSz="457200">
                        <a:lnSpc>
                          <a:spcPct val="107000"/>
                        </a:lnSpc>
                        <a:buSzPct val="100000"/>
                        <a:buFont typeface="Arial Narrow"/>
                        <a:buChar char="-"/>
                        <a:defRPr>
                          <a:latin typeface="Arial Narrow"/>
                          <a:ea typeface="Arial Narrow"/>
                          <a:cs typeface="Arial Narrow"/>
                          <a:sym typeface="Arial Narrow"/>
                        </a:defRPr>
                      </a:pPr>
                      <a:r>
                        <a:rPr dirty="0" smtClean="0"/>
                        <a:t>Identifying </a:t>
                      </a:r>
                      <a:r>
                        <a:rPr dirty="0"/>
                        <a:t>and cultivating 2500 hectares of land</a:t>
                      </a:r>
                    </a:p>
                    <a:p>
                      <a:pPr marL="87313" indent="0" algn="just" defTabSz="457200">
                        <a:lnSpc>
                          <a:spcPct val="107000"/>
                        </a:lnSpc>
                        <a:buSzPct val="100000"/>
                        <a:buFont typeface="Arial Narrow"/>
                        <a:buChar char="-"/>
                        <a:defRPr>
                          <a:latin typeface="Arial Narrow"/>
                          <a:ea typeface="Arial Narrow"/>
                          <a:cs typeface="Arial Narrow"/>
                          <a:sym typeface="Arial Narrow"/>
                        </a:defRPr>
                      </a:pPr>
                      <a:r>
                        <a:rPr lang="en-US" dirty="0" smtClean="0"/>
                        <a:t>15 000 heads of game donated to PDI’s and communities</a:t>
                      </a:r>
                    </a:p>
                    <a:p>
                      <a:pPr marL="87313" indent="0" algn="just" defTabSz="457200">
                        <a:lnSpc>
                          <a:spcPct val="107000"/>
                        </a:lnSpc>
                        <a:buSzPct val="100000"/>
                        <a:buFont typeface="Arial Narrow"/>
                        <a:buChar char="-"/>
                        <a:defRPr>
                          <a:latin typeface="Arial Narrow"/>
                          <a:ea typeface="Arial Narrow"/>
                          <a:cs typeface="Arial Narrow"/>
                          <a:sym typeface="Arial Narrow"/>
                        </a:defRPr>
                      </a:pPr>
                      <a:r>
                        <a:rPr lang="en-ZA" dirty="0" smtClean="0"/>
                        <a:t>4000 Jobs Created</a:t>
                      </a:r>
                      <a:endParaRPr dirty="0"/>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1"/>
                  </a:ext>
                </a:extLst>
              </a:tr>
              <a:tr h="2927350">
                <a:tc>
                  <a:txBody>
                    <a:bodyPr/>
                    <a:lstStyle/>
                    <a:p>
                      <a:pPr algn="l" defTabSz="457200">
                        <a:lnSpc>
                          <a:spcPct val="107000"/>
                        </a:lnSpc>
                        <a:spcBef>
                          <a:spcPts val="800"/>
                        </a:spcBef>
                        <a:defRPr sz="1800"/>
                      </a:pPr>
                      <a:r>
                        <a:rPr sz="1400" b="1" i="0" u="none" strike="noStrike" cap="none" spc="0" baseline="0" dirty="0">
                          <a:solidFill>
                            <a:srgbClr val="2E74B5"/>
                          </a:solidFill>
                          <a:uFillTx/>
                          <a:latin typeface="Arial Narrow"/>
                          <a:ea typeface="Arial Narrow"/>
                          <a:cs typeface="Arial Narrow"/>
                          <a:sym typeface="Calibri"/>
                        </a:rPr>
                        <a:t>Consolidating social wage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87313" indent="0" algn="just" defTabSz="457200">
                        <a:lnSpc>
                          <a:spcPct val="115000"/>
                        </a:lnSpc>
                        <a:defRPr>
                          <a:latin typeface="Arial Narrow"/>
                          <a:ea typeface="Arial Narrow"/>
                          <a:cs typeface="Arial Narrow"/>
                          <a:sym typeface="Arial Narrow"/>
                        </a:defRPr>
                      </a:pPr>
                      <a:r>
                        <a:rPr dirty="0"/>
                        <a:t>Biological invasions can cause irreversible impacts on the ecological functioning of natural systems.  This is not just intensifying the loss of species but fundamentally changing the productive potential of land and water, and weakening the goods and services upon which we depend.  The impact on the “carrying capacity” of the earth, such as for water security, food security, exacerbating “natural” disasters, and emerging diseases has intensified.</a:t>
                      </a:r>
                    </a:p>
                    <a:p>
                      <a:pPr marL="87313" indent="0" algn="just" defTabSz="457200">
                        <a:lnSpc>
                          <a:spcPct val="115000"/>
                        </a:lnSpc>
                        <a:defRPr>
                          <a:latin typeface="Arial Narrow"/>
                          <a:ea typeface="Arial Narrow"/>
                          <a:cs typeface="Arial Narrow"/>
                          <a:sym typeface="Arial Narrow"/>
                        </a:defRPr>
                      </a:pPr>
                      <a:r>
                        <a:rPr dirty="0" smtClean="0"/>
                        <a:t>These are mitigated through the </a:t>
                      </a:r>
                      <a:r>
                        <a:rPr b="1" dirty="0" smtClean="0">
                          <a:solidFill>
                            <a:srgbClr val="2E74B5"/>
                          </a:solidFill>
                        </a:rPr>
                        <a:t>Implementation of the Expanded Public Works Programme (EPWP) for the Environment Sector</a:t>
                      </a:r>
                      <a:r>
                        <a:rPr dirty="0" smtClean="0"/>
                        <a:t>. It is estimated that </a:t>
                      </a:r>
                      <a:r>
                        <a:rPr lang="en-ZA" dirty="0" smtClean="0"/>
                        <a:t>307 480 </a:t>
                      </a:r>
                      <a:r>
                        <a:rPr dirty="0" smtClean="0"/>
                        <a:t>work opportunities will be created through the implementation of Environmental Programmes by 2023/24. </a:t>
                      </a:r>
                    </a:p>
                    <a:p>
                      <a:pPr marL="87313" indent="0" algn="just" defTabSz="457200">
                        <a:lnSpc>
                          <a:spcPct val="115000"/>
                        </a:lnSpc>
                        <a:defRPr>
                          <a:latin typeface="Arial Narrow"/>
                          <a:ea typeface="Arial Narrow"/>
                          <a:cs typeface="Arial Narrow"/>
                          <a:sym typeface="Arial Narrow"/>
                        </a:defRPr>
                      </a:pPr>
                      <a:r>
                        <a:rPr dirty="0" smtClean="0"/>
                        <a:t>An </a:t>
                      </a:r>
                      <a:r>
                        <a:rPr dirty="0"/>
                        <a:t>estimated </a:t>
                      </a:r>
                      <a:r>
                        <a:rPr lang="en-ZA" dirty="0" smtClean="0"/>
                        <a:t>199 862 </a:t>
                      </a:r>
                      <a:r>
                        <a:rPr dirty="0" smtClean="0"/>
                        <a:t>of </a:t>
                      </a:r>
                      <a:r>
                        <a:rPr dirty="0"/>
                        <a:t>these beneficiaries will be young people.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2"/>
                  </a:ext>
                </a:extLst>
              </a:tr>
            </a:tbl>
          </a:graphicData>
        </a:graphic>
      </p:graphicFrame>
      <p:sp>
        <p:nvSpPr>
          <p:cNvPr id="449" name="Alignment of Department Work with Government Priorities"/>
          <p:cNvSpPr txBox="1"/>
          <p:nvPr/>
        </p:nvSpPr>
        <p:spPr>
          <a:xfrm>
            <a:off x="76200" y="304800"/>
            <a:ext cx="8839200"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00B050"/>
                </a:solidFill>
              </a:defRPr>
            </a:lvl1pPr>
          </a:lstStyle>
          <a:p>
            <a:r>
              <a:rPr dirty="0"/>
              <a:t>Alignment of </a:t>
            </a:r>
            <a:r>
              <a:rPr dirty="0" smtClean="0"/>
              <a:t>Department</a:t>
            </a:r>
            <a:r>
              <a:rPr lang="en-ZA" dirty="0" smtClean="0"/>
              <a:t>al</a:t>
            </a:r>
            <a:r>
              <a:rPr dirty="0" smtClean="0"/>
              <a:t> </a:t>
            </a:r>
            <a:r>
              <a:rPr dirty="0"/>
              <a:t>Work with Government Priorities  </a:t>
            </a: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nchor="ctr"/>
          <a:lstStyle/>
          <a:p>
            <a:pPr marL="0" marR="0" lvl="0" indent="0" algn="r" defTabSz="4572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98989"/>
                </a:solidFill>
                <a:effectLst/>
                <a:uLnTx/>
                <a:uFillTx/>
                <a:latin typeface="Calibri"/>
                <a:cs typeface="Calibri"/>
                <a:sym typeface="Calibri"/>
              </a:rPr>
              <a:pPr marL="0" marR="0" lvl="0" indent="0" algn="r" defTabSz="457200" rtl="0" eaLnBrk="1" fontAlgn="auto" latinLnBrk="0" hangingPunct="0">
                <a:lnSpc>
                  <a:spcPct val="100000"/>
                </a:lnSpc>
                <a:spcBef>
                  <a:spcPts val="0"/>
                </a:spcBef>
                <a:spcAft>
                  <a:spcPts val="0"/>
                </a:spcAft>
                <a:buClrTx/>
                <a:buSzTx/>
                <a:buFontTx/>
                <a:buNone/>
                <a:tabLst/>
                <a:defRPr/>
              </a:pPr>
              <a:t>40</a:t>
            </a:fld>
            <a:endParaRPr kumimoji="0" sz="1200" b="0" i="0" u="none" strike="noStrike" kern="0" cap="none" spc="0" normalizeH="0" baseline="0" noProof="0" dirty="0">
              <a:ln>
                <a:noFill/>
              </a:ln>
              <a:solidFill>
                <a:srgbClr val="898989"/>
              </a:solidFill>
              <a:effectLst/>
              <a:uLnTx/>
              <a:uFillTx/>
              <a:latin typeface="Calibri"/>
              <a:cs typeface="Calibri"/>
              <a:sym typeface="Calibri"/>
            </a:endParaRPr>
          </a:p>
        </p:txBody>
      </p:sp>
      <p:sp>
        <p:nvSpPr>
          <p:cNvPr id="5" name="Alignment of Department Work with Government Priorities"/>
          <p:cNvSpPr txBox="1"/>
          <p:nvPr/>
        </p:nvSpPr>
        <p:spPr>
          <a:xfrm>
            <a:off x="117473" y="-66516"/>
            <a:ext cx="8839200"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b="1">
                <a:solidFill>
                  <a:srgbClr val="00B050"/>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Arial"/>
                <a:cs typeface="Arial"/>
                <a:sym typeface="Arial"/>
              </a:rPr>
              <a:t>Department of Fisheries, Forestry and the Environment – Operations and focus during COVID 19 Pandemic</a:t>
            </a:r>
            <a:r>
              <a:rPr kumimoji="0" sz="1800" b="1" i="0" u="none" strike="noStrike" kern="0" cap="none" spc="0" normalizeH="0" baseline="0" noProof="0" dirty="0">
                <a:ln>
                  <a:noFill/>
                </a:ln>
                <a:solidFill>
                  <a:srgbClr val="00B050"/>
                </a:solidFill>
                <a:effectLst/>
                <a:uLnTx/>
                <a:uFillTx/>
                <a:latin typeface="Arial"/>
                <a:cs typeface="Arial"/>
                <a:sym typeface="Arial"/>
              </a:rPr>
              <a:t>  </a:t>
            </a:r>
          </a:p>
        </p:txBody>
      </p:sp>
      <p:sp>
        <p:nvSpPr>
          <p:cNvPr id="8" name="Content Placeholder 1"/>
          <p:cNvSpPr txBox="1">
            <a:spLocks/>
          </p:cNvSpPr>
          <p:nvPr/>
        </p:nvSpPr>
        <p:spPr>
          <a:xfrm>
            <a:off x="0" y="616225"/>
            <a:ext cx="9144000" cy="60529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ZA"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a:p>
            <a:pPr marL="0" marR="0" lvl="0" indent="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ZA"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p:txBody>
      </p:sp>
      <p:sp>
        <p:nvSpPr>
          <p:cNvPr id="9" name="Line 4"/>
          <p:cNvSpPr>
            <a:spLocks noChangeShapeType="1"/>
          </p:cNvSpPr>
          <p:nvPr/>
        </p:nvSpPr>
        <p:spPr bwMode="auto">
          <a:xfrm>
            <a:off x="0" y="579815"/>
            <a:ext cx="9144000" cy="0"/>
          </a:xfrm>
          <a:prstGeom prst="line">
            <a:avLst/>
          </a:prstGeom>
          <a:noFill/>
          <a:ln w="25400">
            <a:solidFill>
              <a:srgbClr val="000000"/>
            </a:solidFill>
            <a:round/>
            <a:headEnd/>
            <a:tailEnd/>
          </a:ln>
          <a:extLst>
            <a:ext uri="{909E8E84-426E-40dd-AFC4-6F175D3DCCD1}"/>
          </a:extLst>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aphicFrame>
        <p:nvGraphicFramePr>
          <p:cNvPr id="6" name="Table 5"/>
          <p:cNvGraphicFramePr>
            <a:graphicFrameLocks noGrp="1"/>
          </p:cNvGraphicFramePr>
          <p:nvPr>
            <p:extLst/>
          </p:nvPr>
        </p:nvGraphicFramePr>
        <p:xfrm>
          <a:off x="73504" y="616225"/>
          <a:ext cx="8927137" cy="6241775"/>
        </p:xfrm>
        <a:graphic>
          <a:graphicData uri="http://schemas.openxmlformats.org/drawingml/2006/table">
            <a:tbl>
              <a:tblPr firstRow="1" firstCol="1" bandRow="1"/>
              <a:tblGrid>
                <a:gridCol w="1143899">
                  <a:extLst>
                    <a:ext uri="{9D8B030D-6E8A-4147-A177-3AD203B41FA5}">
                      <a16:colId xmlns:a16="http://schemas.microsoft.com/office/drawing/2014/main" val="549365455"/>
                    </a:ext>
                  </a:extLst>
                </a:gridCol>
                <a:gridCol w="3763159">
                  <a:extLst>
                    <a:ext uri="{9D8B030D-6E8A-4147-A177-3AD203B41FA5}">
                      <a16:colId xmlns:a16="http://schemas.microsoft.com/office/drawing/2014/main" val="1570388710"/>
                    </a:ext>
                  </a:extLst>
                </a:gridCol>
                <a:gridCol w="4020079">
                  <a:extLst>
                    <a:ext uri="{9D8B030D-6E8A-4147-A177-3AD203B41FA5}">
                      <a16:colId xmlns:a16="http://schemas.microsoft.com/office/drawing/2014/main" val="992272880"/>
                    </a:ext>
                  </a:extLst>
                </a:gridCol>
              </a:tblGrid>
              <a:tr h="329229">
                <a:tc>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LEVEL 5 RESTRICTIONS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LEVEL 4 RESTRICTIONS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9514252"/>
                  </a:ext>
                </a:extLst>
              </a:tr>
              <a:tr h="5912546">
                <a:tc>
                  <a:txBody>
                    <a:bodyPr/>
                    <a:lstStyle/>
                    <a:p>
                      <a:pPr marL="0" marR="0" algn="l">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CLIMATE CHANGE, AIR QUALITY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600" dirty="0">
                          <a:effectLst/>
                          <a:latin typeface="Arial" panose="020B0604020202020204" pitchFamily="34" charset="0"/>
                          <a:ea typeface="Calibri" panose="020F0502020204030204" pitchFamily="34" charset="0"/>
                          <a:cs typeface="Arial" panose="020B0604020202020204" pitchFamily="34" charset="0"/>
                        </a:rPr>
                        <a:t>Focusing on resource mobilization for much needed Adaptation interventions.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600" dirty="0">
                          <a:effectLst/>
                          <a:latin typeface="Arial" panose="020B0604020202020204" pitchFamily="34" charset="0"/>
                          <a:ea typeface="Calibri" panose="020F0502020204030204" pitchFamily="34" charset="0"/>
                          <a:cs typeface="Arial" panose="020B0604020202020204" pitchFamily="34" charset="0"/>
                        </a:rPr>
                        <a:t>Assisting the South African Revenue Service (SARS) to prepare for the first carbon tax declaration cycle starting in July 2020</a:t>
                      </a:r>
                      <a:r>
                        <a:rPr lang="en-US" sz="1600" dirty="0">
                          <a:effectLst/>
                          <a:latin typeface="Arial" panose="020B0604020202020204" pitchFamily="34" charset="0"/>
                          <a:ea typeface="Calibri" panose="020F0502020204030204" pitchFamily="34" charset="0"/>
                          <a:cs typeface="Arial" panose="020B0604020202020204" pitchFamily="34" charset="0"/>
                        </a:rPr>
                        <a:t> ( effective date shifted to September due to COVID – 19)</a:t>
                      </a: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600" dirty="0">
                          <a:effectLst/>
                          <a:latin typeface="Arial" panose="020B0604020202020204" pitchFamily="34" charset="0"/>
                          <a:ea typeface="Calibri" panose="020F0502020204030204" pitchFamily="34" charset="0"/>
                          <a:cs typeface="Arial" panose="020B0604020202020204" pitchFamily="34" charset="0"/>
                        </a:rPr>
                        <a:t>Air Quality Monitoring is continuing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600" dirty="0">
                          <a:effectLst/>
                          <a:latin typeface="Arial" panose="020B0604020202020204" pitchFamily="34" charset="0"/>
                          <a:ea typeface="Calibri" panose="020F0502020204030204" pitchFamily="34" charset="0"/>
                          <a:cs typeface="Arial" panose="020B0604020202020204" pitchFamily="34" charset="0"/>
                        </a:rPr>
                        <a:t>Increased focus on resource mobilization from our traditional donors for much needed green economy, mitigation and adaptation interventions that have been prioritized  for covid-19 recovery plan.</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US" sz="1600" dirty="0">
                          <a:effectLst/>
                          <a:latin typeface="Arial" panose="020B0604020202020204" pitchFamily="34" charset="0"/>
                          <a:ea typeface="Calibri" panose="020F0502020204030204" pitchFamily="34" charset="0"/>
                          <a:cs typeface="Arial" panose="020B0604020202020204" pitchFamily="34" charset="0"/>
                        </a:rPr>
                        <a:t>Continue to align the carbon tax and </a:t>
                      </a:r>
                      <a:r>
                        <a:rPr lang="en-US" sz="1600" dirty="0">
                          <a:latin typeface="Arial" panose="020B0604020202020204" pitchFamily="34" charset="0"/>
                          <a:cs typeface="Arial" panose="020B0604020202020204" pitchFamily="34" charset="0"/>
                        </a:rPr>
                        <a:t>carbon budgets. Continue to </a:t>
                      </a:r>
                      <a:r>
                        <a:rPr lang="en-US" sz="1600" dirty="0">
                          <a:effectLst/>
                          <a:latin typeface="Arial" panose="020B0604020202020204" pitchFamily="34" charset="0"/>
                          <a:ea typeface="Calibri" panose="020F0502020204030204" pitchFamily="34" charset="0"/>
                          <a:cs typeface="Arial" panose="020B0604020202020204" pitchFamily="34" charset="0"/>
                        </a:rPr>
                        <a:t>assist SARS to finalize its verification methods and systems for carbon tax.</a:t>
                      </a: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600" dirty="0">
                          <a:effectLst/>
                          <a:latin typeface="Arial" panose="020B0604020202020204" pitchFamily="34" charset="0"/>
                          <a:ea typeface="Calibri" panose="020F0502020204030204" pitchFamily="34" charset="0"/>
                          <a:cs typeface="Arial" panose="020B0604020202020204" pitchFamily="34" charset="0"/>
                        </a:rPr>
                        <a:t>Air Quality Monitoring is continuing </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28600" marR="0" algn="l">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157910"/>
                  </a:ext>
                </a:extLst>
              </a:tr>
            </a:tbl>
          </a:graphicData>
        </a:graphic>
      </p:graphicFrame>
    </p:spTree>
    <p:extLst>
      <p:ext uri="{BB962C8B-B14F-4D97-AF65-F5344CB8AC3E}">
        <p14:creationId xmlns:p14="http://schemas.microsoft.com/office/powerpoint/2010/main" val="1757697783"/>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27" name="PROGRAMME 5 :   BIODIVERSITY AND CONSERVATION"/>
          <p:cNvSpPr txBox="1">
            <a:spLocks noGrp="1"/>
          </p:cNvSpPr>
          <p:nvPr>
            <p:ph type="title" idx="4294967295"/>
          </p:nvPr>
        </p:nvSpPr>
        <p:spPr>
          <a:xfrm>
            <a:off x="0" y="990600"/>
            <a:ext cx="8763000" cy="2438400"/>
          </a:xfrm>
          <a:prstGeom prst="rect">
            <a:avLst/>
          </a:prstGeom>
        </p:spPr>
        <p:txBody>
          <a:bodyPr/>
          <a:lstStyle/>
          <a:p>
            <a:pPr defTabSz="457200">
              <a:defRPr sz="3200" b="1">
                <a:solidFill>
                  <a:srgbClr val="FFFFFF"/>
                </a:solidFill>
                <a:latin typeface="+mj-lt"/>
                <a:ea typeface="+mj-ea"/>
                <a:cs typeface="+mj-cs"/>
                <a:sym typeface="Calibri"/>
              </a:defRPr>
            </a:pPr>
            <a:r>
              <a:t/>
            </a:r>
            <a:br/>
            <a:r>
              <a:t>PROGRAMME 5 : </a:t>
            </a:r>
            <a:br/>
            <a:r>
              <a:t/>
            </a:r>
            <a:br/>
            <a:r>
              <a:rPr b="0"/>
              <a:t>BIODIVERSITY AND CONSERVATION   </a:t>
            </a: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a:defRPr/>
            </a:pPr>
            <a:fld id="{C7CAB93D-E75C-BE44-9B0E-2788C51E4B5F}" type="slidenum">
              <a:rPr lang="en-US" altLang="en-US" smtClean="0"/>
              <a:pPr>
                <a:defRPr/>
              </a:pPr>
              <a:t>42</a:t>
            </a:fld>
            <a:endParaRPr lang="en-US" altLang="en-US"/>
          </a:p>
        </p:txBody>
      </p:sp>
      <p:sp>
        <p:nvSpPr>
          <p:cNvPr id="402434" name="Title 1"/>
          <p:cNvSpPr>
            <a:spLocks noGrp="1"/>
          </p:cNvSpPr>
          <p:nvPr>
            <p:ph type="title" idx="4294967295"/>
          </p:nvPr>
        </p:nvSpPr>
        <p:spPr>
          <a:xfrm>
            <a:off x="0" y="0"/>
            <a:ext cx="8229600" cy="669925"/>
          </a:xfrm>
        </p:spPr>
        <p:txBody>
          <a:bodyPr>
            <a:normAutofit fontScale="90000"/>
          </a:bodyPr>
          <a:lstStyle/>
          <a:p>
            <a:pPr eaLnBrk="1" hangingPunct="1"/>
            <a:r>
              <a:rPr lang="en-US" altLang="en-US" dirty="0">
                <a:latin typeface="Arial Narrow" charset="0"/>
              </a:rPr>
              <a:t/>
            </a:r>
            <a:br>
              <a:rPr lang="en-US" altLang="en-US" dirty="0">
                <a:latin typeface="Arial Narrow" charset="0"/>
              </a:rPr>
            </a:br>
            <a:r>
              <a:rPr lang="en-US" altLang="en-US" sz="3200" b="1" dirty="0" smtClean="0">
                <a:latin typeface="Arial Narrow" charset="0"/>
              </a:rPr>
              <a:t>Biodiversity </a:t>
            </a:r>
            <a:r>
              <a:rPr lang="en-US" altLang="en-US" sz="3200" b="1" dirty="0">
                <a:latin typeface="Arial Narrow" charset="0"/>
              </a:rPr>
              <a:t>&amp; Conservation Branch</a:t>
            </a:r>
            <a:r>
              <a:rPr lang="en-US" altLang="en-US" dirty="0">
                <a:latin typeface="Arial Narrow" charset="0"/>
              </a:rPr>
              <a:t/>
            </a:r>
            <a:br>
              <a:rPr lang="en-US" altLang="en-US" dirty="0">
                <a:latin typeface="Arial Narrow" charset="0"/>
              </a:rPr>
            </a:br>
            <a:endParaRPr lang="en-US" altLang="en-US" dirty="0">
              <a:solidFill>
                <a:srgbClr val="008000"/>
              </a:solidFill>
            </a:endParaRPr>
          </a:p>
        </p:txBody>
      </p:sp>
      <p:sp>
        <p:nvSpPr>
          <p:cNvPr id="402435" name="Content Placeholder 2"/>
          <p:cNvSpPr>
            <a:spLocks noGrp="1"/>
          </p:cNvSpPr>
          <p:nvPr>
            <p:ph idx="4294967295"/>
          </p:nvPr>
        </p:nvSpPr>
        <p:spPr>
          <a:xfrm>
            <a:off x="0" y="669924"/>
            <a:ext cx="9080500" cy="669925"/>
          </a:xfrm>
        </p:spPr>
        <p:txBody>
          <a:bodyPr>
            <a:noAutofit/>
          </a:bodyPr>
          <a:lstStyle/>
          <a:p>
            <a:pPr marL="0" indent="0" algn="just" eaLnBrk="1" hangingPunct="1">
              <a:buNone/>
            </a:pPr>
            <a:r>
              <a:rPr lang="de-DE" altLang="en-US" sz="1800" b="1" dirty="0" smtClean="0">
                <a:solidFill>
                  <a:schemeClr val="tx1"/>
                </a:solidFill>
                <a:latin typeface="Arial Narrow" charset="0"/>
              </a:rPr>
              <a:t>Purpose: </a:t>
            </a:r>
            <a:r>
              <a:rPr lang="en-US" altLang="en-US" sz="1800" b="1" dirty="0">
                <a:solidFill>
                  <a:schemeClr val="tx1"/>
                </a:solidFill>
                <a:latin typeface="Arial Narrow" charset="0"/>
              </a:rPr>
              <a:t>Ensure the regulation and management of all biodiversity, heritage and conservation </a:t>
            </a:r>
            <a:r>
              <a:rPr lang="en-US" altLang="en-US" sz="1800" b="1" dirty="0" smtClean="0">
                <a:solidFill>
                  <a:schemeClr val="tx1"/>
                </a:solidFill>
                <a:latin typeface="Arial Narrow" charset="0"/>
              </a:rPr>
              <a:t>matters </a:t>
            </a:r>
            <a:r>
              <a:rPr lang="en-US" altLang="en-US" sz="1800" b="1" dirty="0">
                <a:solidFill>
                  <a:schemeClr val="tx1"/>
                </a:solidFill>
                <a:latin typeface="Arial Narrow" charset="0"/>
              </a:rPr>
              <a:t>in a manner that facilitates sustainable economic growth and development</a:t>
            </a:r>
            <a:r>
              <a:rPr lang="en-US" altLang="en-US" sz="1800" b="1" dirty="0" smtClean="0">
                <a:solidFill>
                  <a:schemeClr val="tx1"/>
                </a:solidFill>
                <a:latin typeface="Arial Narrow" charset="0"/>
              </a:rPr>
              <a:t>.</a:t>
            </a:r>
          </a:p>
          <a:p>
            <a:pPr marL="0" indent="0" algn="just" eaLnBrk="1" hangingPunct="1">
              <a:buNone/>
            </a:pPr>
            <a:r>
              <a:rPr lang="en-US" altLang="en-US" sz="1800" b="1" dirty="0" smtClean="0">
                <a:solidFill>
                  <a:schemeClr val="tx1"/>
                </a:solidFill>
                <a:latin typeface="Arial Narrow" charset="0"/>
              </a:rPr>
              <a:t>What we do?</a:t>
            </a:r>
            <a:endParaRPr lang="en-US" altLang="en-US" sz="1800" b="1" dirty="0">
              <a:solidFill>
                <a:schemeClr val="tx1"/>
              </a:solidFill>
              <a:latin typeface="Arial Narrow" charset="0"/>
            </a:endParaRPr>
          </a:p>
        </p:txBody>
      </p:sp>
      <p:sp>
        <p:nvSpPr>
          <p:cNvPr id="4" name="AutoShape 80"/>
          <p:cNvSpPr>
            <a:spLocks noChangeArrowheads="1"/>
          </p:cNvSpPr>
          <p:nvPr/>
        </p:nvSpPr>
        <p:spPr bwMode="auto">
          <a:xfrm>
            <a:off x="0" y="2085474"/>
            <a:ext cx="2508250" cy="2775285"/>
          </a:xfrm>
          <a:prstGeom prst="flowChartAlternateProcess">
            <a:avLst/>
          </a:prstGeom>
          <a:gradFill rotWithShape="0">
            <a:gsLst>
              <a:gs pos="0">
                <a:srgbClr val="FFFFFF"/>
              </a:gs>
              <a:gs pos="100000">
                <a:srgbClr val="CCECFF"/>
              </a:gs>
            </a:gsLst>
            <a:path path="shape">
              <a:fillToRect l="50000" t="50000" r="50000" b="50000"/>
            </a:path>
          </a:gradFill>
          <a:ln w="12700">
            <a:solidFill>
              <a:schemeClr val="tx2"/>
            </a:solidFill>
            <a:miter lim="800000"/>
            <a:headEnd/>
            <a:tailEnd/>
          </a:ln>
        </p:spPr>
        <p:txBody>
          <a:bodyPr lIns="0" rIns="0"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400" eaLnBrk="1" hangingPunct="1">
              <a:spcBef>
                <a:spcPct val="0"/>
              </a:spcBef>
              <a:buFontTx/>
              <a:buNone/>
            </a:pPr>
            <a:r>
              <a:rPr lang="en-ZA" altLang="en-US" sz="2000" b="1" dirty="0">
                <a:solidFill>
                  <a:srgbClr val="000000"/>
                </a:solidFill>
              </a:rPr>
              <a:t>Biodiversity conserved, protected and threats mitigated </a:t>
            </a:r>
          </a:p>
        </p:txBody>
      </p:sp>
      <p:sp>
        <p:nvSpPr>
          <p:cNvPr id="5" name="AutoShape 93"/>
          <p:cNvSpPr>
            <a:spLocks noChangeArrowheads="1"/>
          </p:cNvSpPr>
          <p:nvPr/>
        </p:nvSpPr>
        <p:spPr bwMode="auto">
          <a:xfrm>
            <a:off x="3462462" y="1653669"/>
            <a:ext cx="2374900" cy="2775285"/>
          </a:xfrm>
          <a:prstGeom prst="flowChartAlternateProcess">
            <a:avLst/>
          </a:prstGeom>
          <a:gradFill rotWithShape="0">
            <a:gsLst>
              <a:gs pos="0">
                <a:srgbClr val="FFFFFF"/>
              </a:gs>
              <a:gs pos="100000">
                <a:srgbClr val="CCECFF"/>
              </a:gs>
            </a:gsLst>
            <a:path path="shape">
              <a:fillToRect l="50000" t="50000" r="50000" b="50000"/>
            </a:path>
          </a:gradFill>
          <a:ln w="12700">
            <a:solidFill>
              <a:schemeClr val="tx2"/>
            </a:solidFill>
            <a:miter lim="800000"/>
            <a:headEnd/>
            <a:tailEnd/>
          </a:ln>
        </p:spPr>
        <p:txBody>
          <a:bodyPr lIns="0" rIns="0"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400" eaLnBrk="1" hangingPunct="1">
              <a:spcBef>
                <a:spcPct val="0"/>
              </a:spcBef>
              <a:buFontTx/>
              <a:buNone/>
            </a:pPr>
            <a:r>
              <a:rPr lang="en-ZA" altLang="en-US" sz="2000" b="1" dirty="0">
                <a:solidFill>
                  <a:srgbClr val="000000"/>
                </a:solidFill>
              </a:rPr>
              <a:t>Biological resources</a:t>
            </a:r>
            <a:endParaRPr lang="en-ZA" altLang="en-US" sz="2000" dirty="0">
              <a:solidFill>
                <a:srgbClr val="000000"/>
              </a:solidFill>
            </a:endParaRPr>
          </a:p>
          <a:p>
            <a:pPr algn="ctr" defTabSz="914400" eaLnBrk="1" hangingPunct="1">
              <a:spcBef>
                <a:spcPct val="0"/>
              </a:spcBef>
              <a:buFontTx/>
              <a:buNone/>
            </a:pPr>
            <a:r>
              <a:rPr lang="en-ZA" altLang="en-US" sz="2000" b="1" dirty="0">
                <a:solidFill>
                  <a:srgbClr val="000000"/>
                </a:solidFill>
              </a:rPr>
              <a:t>sustainably utilised and</a:t>
            </a:r>
            <a:endParaRPr lang="en-ZA" altLang="en-US" sz="2000" dirty="0">
              <a:solidFill>
                <a:srgbClr val="000000"/>
              </a:solidFill>
            </a:endParaRPr>
          </a:p>
          <a:p>
            <a:pPr algn="ctr" defTabSz="914400" eaLnBrk="1" hangingPunct="1">
              <a:spcBef>
                <a:spcPct val="0"/>
              </a:spcBef>
              <a:buFontTx/>
              <a:buNone/>
            </a:pPr>
            <a:r>
              <a:rPr lang="en-ZA" altLang="en-US" sz="2000" b="1" dirty="0">
                <a:solidFill>
                  <a:srgbClr val="000000"/>
                </a:solidFill>
              </a:rPr>
              <a:t>regulated </a:t>
            </a:r>
            <a:endParaRPr lang="en-ZA" altLang="en-US" sz="2000" dirty="0">
              <a:solidFill>
                <a:srgbClr val="000000"/>
              </a:solidFill>
            </a:endParaRPr>
          </a:p>
        </p:txBody>
      </p:sp>
      <p:sp>
        <p:nvSpPr>
          <p:cNvPr id="7" name="AutoShape 66"/>
          <p:cNvSpPr>
            <a:spLocks noChangeArrowheads="1"/>
          </p:cNvSpPr>
          <p:nvPr/>
        </p:nvSpPr>
        <p:spPr bwMode="auto">
          <a:xfrm>
            <a:off x="6743450" y="1339850"/>
            <a:ext cx="2365374" cy="2775284"/>
          </a:xfrm>
          <a:prstGeom prst="flowChartAlternateProcess">
            <a:avLst/>
          </a:prstGeom>
          <a:gradFill rotWithShape="0">
            <a:gsLst>
              <a:gs pos="0">
                <a:srgbClr val="FFFFFF"/>
              </a:gs>
              <a:gs pos="100000">
                <a:srgbClr val="CCECFF"/>
              </a:gs>
            </a:gsLst>
            <a:path path="shape">
              <a:fillToRect l="50000" t="50000" r="50000" b="50000"/>
            </a:path>
          </a:gradFill>
          <a:ln w="12700">
            <a:solidFill>
              <a:schemeClr val="tx2"/>
            </a:solidFill>
            <a:miter lim="800000"/>
            <a:headEnd/>
            <a:tailEnd/>
          </a:ln>
        </p:spPr>
        <p:txBody>
          <a:bodyPr lIns="0" rIns="0"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400" eaLnBrk="1" hangingPunct="1">
              <a:spcBef>
                <a:spcPct val="0"/>
              </a:spcBef>
              <a:buFontTx/>
              <a:buNone/>
            </a:pPr>
            <a:r>
              <a:rPr lang="en-ZA" altLang="en-US" sz="2000" b="1" dirty="0">
                <a:solidFill>
                  <a:srgbClr val="000000"/>
                </a:solidFill>
              </a:rPr>
              <a:t>Fair access and equitable</a:t>
            </a:r>
            <a:endParaRPr lang="en-ZA" altLang="en-US" sz="2000" dirty="0">
              <a:solidFill>
                <a:srgbClr val="000000"/>
              </a:solidFill>
            </a:endParaRPr>
          </a:p>
          <a:p>
            <a:pPr algn="ctr" defTabSz="914400" eaLnBrk="1" hangingPunct="1">
              <a:spcBef>
                <a:spcPct val="0"/>
              </a:spcBef>
              <a:buFontTx/>
              <a:buNone/>
            </a:pPr>
            <a:r>
              <a:rPr lang="en-ZA" altLang="en-US" sz="2000" b="1" dirty="0">
                <a:solidFill>
                  <a:srgbClr val="000000"/>
                </a:solidFill>
              </a:rPr>
              <a:t>sharing of benefits from</a:t>
            </a:r>
            <a:endParaRPr lang="en-ZA" altLang="en-US" sz="2000" dirty="0">
              <a:solidFill>
                <a:srgbClr val="000000"/>
              </a:solidFill>
            </a:endParaRPr>
          </a:p>
          <a:p>
            <a:pPr algn="ctr" defTabSz="914400" eaLnBrk="1" hangingPunct="1">
              <a:spcBef>
                <a:spcPct val="0"/>
              </a:spcBef>
              <a:buFontTx/>
              <a:buNone/>
            </a:pPr>
            <a:r>
              <a:rPr lang="en-ZA" altLang="en-US" sz="2000" b="1" dirty="0">
                <a:solidFill>
                  <a:srgbClr val="000000"/>
                </a:solidFill>
              </a:rPr>
              <a:t>biological resources</a:t>
            </a:r>
            <a:endParaRPr lang="en-ZA" altLang="en-US" sz="2000" dirty="0">
              <a:solidFill>
                <a:srgbClr val="000000"/>
              </a:solidFill>
            </a:endParaRPr>
          </a:p>
          <a:p>
            <a:pPr algn="ctr" defTabSz="914400" eaLnBrk="1" hangingPunct="1">
              <a:spcBef>
                <a:spcPct val="0"/>
              </a:spcBef>
              <a:buFontTx/>
              <a:buNone/>
            </a:pPr>
            <a:r>
              <a:rPr lang="en-ZA" altLang="en-US" sz="2000" b="1" dirty="0">
                <a:solidFill>
                  <a:srgbClr val="000000"/>
                </a:solidFill>
              </a:rPr>
              <a:t>promoted</a:t>
            </a:r>
            <a:endParaRPr lang="de-DE" altLang="en-US" sz="2000" dirty="0">
              <a:solidFill>
                <a:srgbClr val="000000"/>
              </a:solidFill>
              <a:latin typeface="BMWTypeLight" charset="0"/>
            </a:endParaRPr>
          </a:p>
        </p:txBody>
      </p:sp>
    </p:spTree>
    <p:extLst>
      <p:ext uri="{BB962C8B-B14F-4D97-AF65-F5344CB8AC3E}">
        <p14:creationId xmlns:p14="http://schemas.microsoft.com/office/powerpoint/2010/main" val="1879319599"/>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a:defRPr/>
            </a:pPr>
            <a:fld id="{C7CAB93D-E75C-BE44-9B0E-2788C51E4B5F}" type="slidenum">
              <a:rPr lang="en-US" altLang="en-US" smtClean="0"/>
              <a:pPr>
                <a:defRPr/>
              </a:pPr>
              <a:t>43</a:t>
            </a:fld>
            <a:endParaRPr lang="en-US" altLang="en-US"/>
          </a:p>
        </p:txBody>
      </p:sp>
      <p:sp>
        <p:nvSpPr>
          <p:cNvPr id="402434" name="Title 1"/>
          <p:cNvSpPr>
            <a:spLocks noGrp="1"/>
          </p:cNvSpPr>
          <p:nvPr>
            <p:ph type="title" idx="4294967295"/>
          </p:nvPr>
        </p:nvSpPr>
        <p:spPr>
          <a:xfrm>
            <a:off x="0" y="0"/>
            <a:ext cx="8229600" cy="669925"/>
          </a:xfrm>
        </p:spPr>
        <p:txBody>
          <a:bodyPr>
            <a:normAutofit fontScale="90000"/>
          </a:bodyPr>
          <a:lstStyle/>
          <a:p>
            <a:pPr eaLnBrk="1" hangingPunct="1"/>
            <a:r>
              <a:rPr lang="en-US" altLang="en-US" dirty="0">
                <a:latin typeface="Arial Narrow" charset="0"/>
              </a:rPr>
              <a:t/>
            </a:r>
            <a:br>
              <a:rPr lang="en-US" altLang="en-US" dirty="0">
                <a:latin typeface="Arial Narrow" charset="0"/>
              </a:rPr>
            </a:br>
            <a:r>
              <a:rPr lang="en-US" altLang="en-US" sz="3200" b="1" dirty="0" smtClean="0">
                <a:latin typeface="Arial Narrow" charset="0"/>
              </a:rPr>
              <a:t>Biodiversity </a:t>
            </a:r>
            <a:r>
              <a:rPr lang="en-US" altLang="en-US" sz="3200" b="1" dirty="0">
                <a:latin typeface="Arial Narrow" charset="0"/>
              </a:rPr>
              <a:t>&amp; Conservation </a:t>
            </a:r>
            <a:r>
              <a:rPr lang="en-US" altLang="en-US" sz="3200" b="1" dirty="0" smtClean="0">
                <a:latin typeface="Arial Narrow" charset="0"/>
              </a:rPr>
              <a:t>Branch Programmes</a:t>
            </a:r>
            <a:r>
              <a:rPr lang="en-US" altLang="en-US" dirty="0">
                <a:latin typeface="Arial Narrow" charset="0"/>
              </a:rPr>
              <a:t/>
            </a:r>
            <a:br>
              <a:rPr lang="en-US" altLang="en-US" dirty="0">
                <a:latin typeface="Arial Narrow" charset="0"/>
              </a:rPr>
            </a:br>
            <a:endParaRPr lang="en-US" altLang="en-US" dirty="0">
              <a:solidFill>
                <a:srgbClr val="008000"/>
              </a:solidFill>
            </a:endParaRPr>
          </a:p>
        </p:txBody>
      </p:sp>
      <p:sp>
        <p:nvSpPr>
          <p:cNvPr id="4" name="AutoShape 80"/>
          <p:cNvSpPr>
            <a:spLocks noChangeArrowheads="1"/>
          </p:cNvSpPr>
          <p:nvPr/>
        </p:nvSpPr>
        <p:spPr bwMode="auto">
          <a:xfrm>
            <a:off x="-50799" y="866275"/>
            <a:ext cx="2005263" cy="4748462"/>
          </a:xfrm>
          <a:prstGeom prst="flowChartAlternateProcess">
            <a:avLst/>
          </a:prstGeom>
          <a:gradFill rotWithShape="0">
            <a:gsLst>
              <a:gs pos="0">
                <a:srgbClr val="FFFFFF"/>
              </a:gs>
              <a:gs pos="100000">
                <a:srgbClr val="CCECFF"/>
              </a:gs>
            </a:gsLst>
            <a:path path="shape">
              <a:fillToRect l="50000" t="50000" r="50000" b="50000"/>
            </a:path>
          </a:gradFill>
          <a:ln w="12700">
            <a:solidFill>
              <a:schemeClr val="tx2"/>
            </a:solidFill>
            <a:miter lim="800000"/>
            <a:headEnd/>
            <a:tailEnd/>
          </a:ln>
        </p:spPr>
        <p:txBody>
          <a:bodyPr lIns="0" rIns="0"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400" eaLnBrk="1" hangingPunct="1">
              <a:spcBef>
                <a:spcPct val="0"/>
              </a:spcBef>
              <a:buFontTx/>
              <a:buNone/>
            </a:pPr>
            <a:r>
              <a:rPr lang="en-ZA" altLang="en-US" sz="2000" b="1" dirty="0" smtClean="0">
                <a:solidFill>
                  <a:srgbClr val="000000"/>
                </a:solidFill>
              </a:rPr>
              <a:t>Protected Areas Systems Management</a:t>
            </a:r>
          </a:p>
          <a:p>
            <a:pPr marL="342900" indent="-342900" defTabSz="914400" eaLnBrk="1" hangingPunct="1">
              <a:spcBef>
                <a:spcPct val="0"/>
              </a:spcBef>
            </a:pPr>
            <a:r>
              <a:rPr lang="en-ZA" altLang="en-US" sz="1600" dirty="0" smtClean="0">
                <a:solidFill>
                  <a:srgbClr val="000000"/>
                </a:solidFill>
              </a:rPr>
              <a:t>PA Planning, Expansion of protected areas Declarations, </a:t>
            </a:r>
          </a:p>
          <a:p>
            <a:pPr marL="342900" indent="-342900" defTabSz="914400" eaLnBrk="1" hangingPunct="1">
              <a:spcBef>
                <a:spcPct val="0"/>
              </a:spcBef>
            </a:pPr>
            <a:r>
              <a:rPr lang="en-ZA" altLang="en-US" sz="1600" dirty="0" smtClean="0">
                <a:solidFill>
                  <a:srgbClr val="000000"/>
                </a:solidFill>
              </a:rPr>
              <a:t>Register</a:t>
            </a:r>
          </a:p>
          <a:p>
            <a:pPr marL="342900" indent="-342900" defTabSz="914400" eaLnBrk="1" hangingPunct="1">
              <a:spcBef>
                <a:spcPct val="0"/>
              </a:spcBef>
            </a:pPr>
            <a:r>
              <a:rPr lang="en-ZA" altLang="en-US" sz="1600" dirty="0" smtClean="0">
                <a:solidFill>
                  <a:srgbClr val="000000"/>
                </a:solidFill>
              </a:rPr>
              <a:t>Management Effectiveness</a:t>
            </a:r>
          </a:p>
          <a:p>
            <a:pPr marL="342900" indent="-342900" defTabSz="914400" eaLnBrk="1" hangingPunct="1">
              <a:spcBef>
                <a:spcPct val="0"/>
              </a:spcBef>
            </a:pPr>
            <a:r>
              <a:rPr lang="en-ZA" altLang="en-US" sz="1600" dirty="0" smtClean="0">
                <a:solidFill>
                  <a:srgbClr val="000000"/>
                </a:solidFill>
              </a:rPr>
              <a:t>TFCA</a:t>
            </a:r>
          </a:p>
          <a:p>
            <a:pPr marL="342900" indent="-342900" defTabSz="914400" eaLnBrk="1" hangingPunct="1">
              <a:spcBef>
                <a:spcPct val="0"/>
              </a:spcBef>
            </a:pPr>
            <a:r>
              <a:rPr lang="en-ZA" altLang="en-US" sz="1600" dirty="0" smtClean="0">
                <a:solidFill>
                  <a:srgbClr val="000000"/>
                </a:solidFill>
              </a:rPr>
              <a:t>World Heritage Sites Management</a:t>
            </a:r>
          </a:p>
        </p:txBody>
      </p:sp>
      <p:sp>
        <p:nvSpPr>
          <p:cNvPr id="5" name="AutoShape 93"/>
          <p:cNvSpPr>
            <a:spLocks noChangeArrowheads="1"/>
          </p:cNvSpPr>
          <p:nvPr/>
        </p:nvSpPr>
        <p:spPr bwMode="auto">
          <a:xfrm>
            <a:off x="4710695" y="866274"/>
            <a:ext cx="2059073" cy="4748463"/>
          </a:xfrm>
          <a:prstGeom prst="flowChartAlternateProcess">
            <a:avLst/>
          </a:prstGeom>
          <a:gradFill rotWithShape="0">
            <a:gsLst>
              <a:gs pos="0">
                <a:srgbClr val="FFFFFF"/>
              </a:gs>
              <a:gs pos="100000">
                <a:srgbClr val="CCECFF"/>
              </a:gs>
            </a:gsLst>
            <a:path path="shape">
              <a:fillToRect l="50000" t="50000" r="50000" b="50000"/>
            </a:path>
          </a:gradFill>
          <a:ln w="12700">
            <a:solidFill>
              <a:schemeClr val="tx2"/>
            </a:solidFill>
            <a:miter lim="800000"/>
            <a:headEnd/>
            <a:tailEnd/>
          </a:ln>
        </p:spPr>
        <p:txBody>
          <a:bodyPr lIns="0" rIns="0"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400" eaLnBrk="1" hangingPunct="1">
              <a:spcBef>
                <a:spcPct val="0"/>
              </a:spcBef>
              <a:buFontTx/>
              <a:buNone/>
            </a:pPr>
            <a:r>
              <a:rPr lang="en-ZA" altLang="en-US" sz="2000" b="1" dirty="0" smtClean="0">
                <a:solidFill>
                  <a:srgbClr val="000000"/>
                </a:solidFill>
              </a:rPr>
              <a:t>Biodiversity Economy &amp; Sustainable Use </a:t>
            </a:r>
          </a:p>
          <a:p>
            <a:pPr marL="342900" indent="-342900" defTabSz="914400" eaLnBrk="1" hangingPunct="1">
              <a:spcBef>
                <a:spcPct val="0"/>
              </a:spcBef>
            </a:pPr>
            <a:r>
              <a:rPr lang="en-ZA" altLang="en-US" sz="1600" dirty="0" smtClean="0">
                <a:solidFill>
                  <a:srgbClr val="000000"/>
                </a:solidFill>
              </a:rPr>
              <a:t>Bio-prospecting Economy </a:t>
            </a:r>
          </a:p>
          <a:p>
            <a:pPr marL="342900" indent="-342900" defTabSz="914400" eaLnBrk="1" hangingPunct="1">
              <a:spcBef>
                <a:spcPct val="0"/>
              </a:spcBef>
            </a:pPr>
            <a:r>
              <a:rPr lang="en-ZA" altLang="en-US" sz="1600" dirty="0" smtClean="0">
                <a:solidFill>
                  <a:srgbClr val="000000"/>
                </a:solidFill>
              </a:rPr>
              <a:t>Wildlife Economy</a:t>
            </a:r>
          </a:p>
          <a:p>
            <a:pPr marL="342900" indent="-342900" defTabSz="914400" eaLnBrk="1" hangingPunct="1">
              <a:spcBef>
                <a:spcPct val="0"/>
              </a:spcBef>
            </a:pPr>
            <a:r>
              <a:rPr lang="en-ZA" altLang="en-US" sz="1600" dirty="0" smtClean="0">
                <a:solidFill>
                  <a:srgbClr val="000000"/>
                </a:solidFill>
              </a:rPr>
              <a:t>Transformation </a:t>
            </a:r>
          </a:p>
          <a:p>
            <a:pPr marL="342900" indent="-342900" defTabSz="914400" eaLnBrk="1" hangingPunct="1">
              <a:spcBef>
                <a:spcPct val="0"/>
              </a:spcBef>
            </a:pPr>
            <a:r>
              <a:rPr lang="en-ZA" altLang="en-US" sz="1600" dirty="0" smtClean="0">
                <a:solidFill>
                  <a:srgbClr val="000000"/>
                </a:solidFill>
              </a:rPr>
              <a:t>Co-management &amp; </a:t>
            </a:r>
            <a:r>
              <a:rPr lang="en-ZA" altLang="en-US" sz="1600" dirty="0">
                <a:solidFill>
                  <a:srgbClr val="000000"/>
                </a:solidFill>
              </a:rPr>
              <a:t>B</a:t>
            </a:r>
            <a:r>
              <a:rPr lang="en-ZA" altLang="en-US" sz="1600" dirty="0" smtClean="0">
                <a:solidFill>
                  <a:srgbClr val="000000"/>
                </a:solidFill>
              </a:rPr>
              <a:t>eneficiation</a:t>
            </a:r>
          </a:p>
          <a:p>
            <a:pPr marL="342900" indent="-342900" defTabSz="914400" eaLnBrk="1" hangingPunct="1">
              <a:spcBef>
                <a:spcPct val="0"/>
              </a:spcBef>
            </a:pPr>
            <a:r>
              <a:rPr lang="en-ZA" altLang="en-US" sz="1600" dirty="0" smtClean="0">
                <a:solidFill>
                  <a:srgbClr val="000000"/>
                </a:solidFill>
              </a:rPr>
              <a:t>People </a:t>
            </a:r>
            <a:r>
              <a:rPr lang="en-ZA" altLang="en-US" sz="1600" dirty="0">
                <a:solidFill>
                  <a:srgbClr val="000000"/>
                </a:solidFill>
              </a:rPr>
              <a:t>&amp; </a:t>
            </a:r>
            <a:r>
              <a:rPr lang="en-ZA" altLang="en-US" sz="1600" dirty="0" smtClean="0">
                <a:solidFill>
                  <a:srgbClr val="000000"/>
                </a:solidFill>
              </a:rPr>
              <a:t>Parks </a:t>
            </a:r>
          </a:p>
          <a:p>
            <a:pPr marL="342900" indent="-342900" defTabSz="914400" eaLnBrk="1" hangingPunct="1">
              <a:spcBef>
                <a:spcPct val="0"/>
              </a:spcBef>
            </a:pPr>
            <a:r>
              <a:rPr lang="en-ZA" altLang="en-US" sz="1600" dirty="0" smtClean="0">
                <a:solidFill>
                  <a:srgbClr val="000000"/>
                </a:solidFill>
              </a:rPr>
              <a:t>Nagoya Protocol on </a:t>
            </a:r>
            <a:r>
              <a:rPr lang="en-ZA" altLang="en-US" sz="1600" dirty="0">
                <a:solidFill>
                  <a:srgbClr val="000000"/>
                </a:solidFill>
              </a:rPr>
              <a:t>A</a:t>
            </a:r>
            <a:r>
              <a:rPr lang="en-ZA" altLang="en-US" sz="1600" dirty="0" smtClean="0">
                <a:solidFill>
                  <a:srgbClr val="000000"/>
                </a:solidFill>
              </a:rPr>
              <a:t>ccess &amp; Benefit Sharing</a:t>
            </a:r>
            <a:endParaRPr lang="en-ZA" altLang="en-US" sz="1600" dirty="0">
              <a:solidFill>
                <a:srgbClr val="000000"/>
              </a:solidFill>
            </a:endParaRPr>
          </a:p>
          <a:p>
            <a:pPr marL="342900" indent="-342900" defTabSz="914400" eaLnBrk="1" hangingPunct="1">
              <a:spcBef>
                <a:spcPct val="0"/>
              </a:spcBef>
            </a:pPr>
            <a:endParaRPr lang="en-ZA" altLang="en-US" sz="1600" dirty="0" smtClean="0">
              <a:solidFill>
                <a:srgbClr val="000000"/>
              </a:solidFill>
            </a:endParaRPr>
          </a:p>
          <a:p>
            <a:pPr algn="ctr" defTabSz="914400" eaLnBrk="1" hangingPunct="1">
              <a:spcBef>
                <a:spcPct val="0"/>
              </a:spcBef>
              <a:buFontTx/>
              <a:buNone/>
            </a:pPr>
            <a:endParaRPr lang="en-ZA" altLang="en-US" sz="2000" dirty="0">
              <a:solidFill>
                <a:srgbClr val="000000"/>
              </a:solidFill>
            </a:endParaRPr>
          </a:p>
        </p:txBody>
      </p:sp>
      <p:sp>
        <p:nvSpPr>
          <p:cNvPr id="7" name="AutoShape 66"/>
          <p:cNvSpPr>
            <a:spLocks noChangeArrowheads="1"/>
          </p:cNvSpPr>
          <p:nvPr/>
        </p:nvSpPr>
        <p:spPr bwMode="auto">
          <a:xfrm>
            <a:off x="6914147" y="866275"/>
            <a:ext cx="2229853" cy="5181599"/>
          </a:xfrm>
          <a:prstGeom prst="flowChartAlternateProcess">
            <a:avLst/>
          </a:prstGeom>
          <a:gradFill rotWithShape="0">
            <a:gsLst>
              <a:gs pos="0">
                <a:srgbClr val="FFFFFF"/>
              </a:gs>
              <a:gs pos="100000">
                <a:srgbClr val="CCECFF"/>
              </a:gs>
            </a:gsLst>
            <a:path path="shape">
              <a:fillToRect l="50000" t="50000" r="50000" b="50000"/>
            </a:path>
          </a:gradFill>
          <a:ln w="12700">
            <a:solidFill>
              <a:schemeClr val="tx2"/>
            </a:solidFill>
            <a:miter lim="800000"/>
            <a:headEnd/>
            <a:tailEnd/>
          </a:ln>
        </p:spPr>
        <p:txBody>
          <a:bodyPr lIns="0" rIns="0"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400" eaLnBrk="1" hangingPunct="1">
              <a:spcBef>
                <a:spcPct val="0"/>
              </a:spcBef>
              <a:buFontTx/>
              <a:buNone/>
            </a:pPr>
            <a:endParaRPr lang="en-ZA" altLang="en-US" sz="2000" b="1" dirty="0" smtClean="0">
              <a:solidFill>
                <a:srgbClr val="000000"/>
              </a:solidFill>
            </a:endParaRPr>
          </a:p>
          <a:p>
            <a:pPr algn="ctr" defTabSz="914400" eaLnBrk="1" hangingPunct="1">
              <a:spcBef>
                <a:spcPct val="0"/>
              </a:spcBef>
              <a:buFontTx/>
              <a:buNone/>
            </a:pPr>
            <a:r>
              <a:rPr lang="en-ZA" altLang="en-US" sz="2000" b="1" dirty="0" smtClean="0">
                <a:solidFill>
                  <a:srgbClr val="000000"/>
                </a:solidFill>
              </a:rPr>
              <a:t>Biodiversity Monitoring &amp;  Specialist Services </a:t>
            </a:r>
          </a:p>
          <a:p>
            <a:pPr marL="285750" indent="-285750" defTabSz="914400" eaLnBrk="1" hangingPunct="1">
              <a:spcBef>
                <a:spcPct val="0"/>
              </a:spcBef>
            </a:pPr>
            <a:r>
              <a:rPr lang="en-ZA" altLang="en-US" sz="1600" dirty="0" smtClean="0">
                <a:solidFill>
                  <a:srgbClr val="000000"/>
                </a:solidFill>
              </a:rPr>
              <a:t>International Coordination &amp; Advisory Services(CBD, CMS)</a:t>
            </a:r>
          </a:p>
          <a:p>
            <a:pPr marL="285750" indent="-285750" defTabSz="914400" eaLnBrk="1" hangingPunct="1">
              <a:spcBef>
                <a:spcPct val="0"/>
              </a:spcBef>
            </a:pPr>
            <a:r>
              <a:rPr lang="en-ZA" altLang="en-US" sz="1600" dirty="0" smtClean="0">
                <a:solidFill>
                  <a:srgbClr val="000000"/>
                </a:solidFill>
              </a:rPr>
              <a:t>Science Policy Interface</a:t>
            </a:r>
          </a:p>
          <a:p>
            <a:pPr marL="285750" indent="-285750" defTabSz="914400" eaLnBrk="1" hangingPunct="1">
              <a:spcBef>
                <a:spcPct val="0"/>
              </a:spcBef>
            </a:pPr>
            <a:r>
              <a:rPr lang="en-ZA" altLang="en-US" sz="1600" dirty="0" smtClean="0">
                <a:solidFill>
                  <a:srgbClr val="000000"/>
                </a:solidFill>
              </a:rPr>
              <a:t>Biodiversity Mainstreaming </a:t>
            </a:r>
          </a:p>
          <a:p>
            <a:pPr marL="285750" indent="-285750" defTabSz="914400" eaLnBrk="1" hangingPunct="1">
              <a:spcBef>
                <a:spcPct val="0"/>
              </a:spcBef>
            </a:pPr>
            <a:r>
              <a:rPr lang="en-ZA" altLang="en-US" sz="1600" dirty="0" smtClean="0">
                <a:solidFill>
                  <a:srgbClr val="000000"/>
                </a:solidFill>
              </a:rPr>
              <a:t>Biodiversity </a:t>
            </a:r>
            <a:r>
              <a:rPr lang="en-ZA" altLang="en-US" sz="1600" dirty="0">
                <a:solidFill>
                  <a:srgbClr val="000000"/>
                </a:solidFill>
              </a:rPr>
              <a:t>risk Management (CC, AIS, GMO)</a:t>
            </a:r>
          </a:p>
          <a:p>
            <a:pPr marL="285750" indent="-285750" defTabSz="914400" eaLnBrk="1" hangingPunct="1">
              <a:spcBef>
                <a:spcPct val="0"/>
              </a:spcBef>
            </a:pPr>
            <a:r>
              <a:rPr lang="en-ZA" altLang="en-US" sz="1600" dirty="0" smtClean="0">
                <a:solidFill>
                  <a:srgbClr val="000000"/>
                </a:solidFill>
              </a:rPr>
              <a:t>Biodiversity bilateral implementation</a:t>
            </a:r>
          </a:p>
          <a:p>
            <a:pPr algn="ctr" defTabSz="914400" eaLnBrk="1" hangingPunct="1">
              <a:spcBef>
                <a:spcPct val="0"/>
              </a:spcBef>
              <a:buFontTx/>
              <a:buNone/>
            </a:pPr>
            <a:endParaRPr lang="en-ZA" altLang="en-US" sz="2000" b="1" dirty="0" smtClean="0">
              <a:solidFill>
                <a:srgbClr val="000000"/>
              </a:solidFill>
            </a:endParaRPr>
          </a:p>
          <a:p>
            <a:pPr algn="ctr" defTabSz="914400" eaLnBrk="1" hangingPunct="1">
              <a:spcBef>
                <a:spcPct val="0"/>
              </a:spcBef>
              <a:buFontTx/>
              <a:buNone/>
            </a:pPr>
            <a:endParaRPr lang="de-DE" altLang="en-US" sz="2000" dirty="0">
              <a:solidFill>
                <a:srgbClr val="000000"/>
              </a:solidFill>
              <a:latin typeface="BMWTypeLight" charset="0"/>
            </a:endParaRPr>
          </a:p>
        </p:txBody>
      </p:sp>
      <p:sp>
        <p:nvSpPr>
          <p:cNvPr id="8" name="AutoShape 80"/>
          <p:cNvSpPr>
            <a:spLocks noChangeArrowheads="1"/>
          </p:cNvSpPr>
          <p:nvPr/>
        </p:nvSpPr>
        <p:spPr bwMode="auto">
          <a:xfrm>
            <a:off x="2063749" y="866274"/>
            <a:ext cx="2508250" cy="4748463"/>
          </a:xfrm>
          <a:prstGeom prst="flowChartAlternateProcess">
            <a:avLst/>
          </a:prstGeom>
          <a:gradFill rotWithShape="0">
            <a:gsLst>
              <a:gs pos="0">
                <a:srgbClr val="FFFFFF"/>
              </a:gs>
              <a:gs pos="100000">
                <a:srgbClr val="CCECFF"/>
              </a:gs>
            </a:gsLst>
            <a:path path="shape">
              <a:fillToRect l="50000" t="50000" r="50000" b="50000"/>
            </a:path>
          </a:gradFill>
          <a:ln w="12700">
            <a:solidFill>
              <a:schemeClr val="tx2"/>
            </a:solidFill>
            <a:miter lim="800000"/>
            <a:headEnd/>
            <a:tailEnd/>
          </a:ln>
        </p:spPr>
        <p:txBody>
          <a:bodyPr lIns="0" rIns="0" anchor="ctr"/>
          <a:lstStyle/>
          <a:p>
            <a:pPr algn="ctr" defTabSz="914400" eaLnBrk="1" hangingPunct="1"/>
            <a:r>
              <a:rPr lang="en-ZA" altLang="en-US" sz="2000" b="1" dirty="0">
                <a:solidFill>
                  <a:srgbClr val="000000"/>
                </a:solidFill>
                <a:latin typeface="Arial" charset="0"/>
              </a:rPr>
              <a:t>Biodiversity </a:t>
            </a:r>
            <a:r>
              <a:rPr lang="en-ZA" altLang="en-US" sz="2000" b="1" dirty="0" smtClean="0">
                <a:solidFill>
                  <a:srgbClr val="000000"/>
                </a:solidFill>
                <a:latin typeface="Arial" charset="0"/>
              </a:rPr>
              <a:t>Planning </a:t>
            </a:r>
            <a:r>
              <a:rPr lang="en-ZA" altLang="en-US" sz="2000" b="1" dirty="0">
                <a:solidFill>
                  <a:srgbClr val="000000"/>
                </a:solidFill>
                <a:latin typeface="Arial" charset="0"/>
              </a:rPr>
              <a:t>Management </a:t>
            </a:r>
            <a:r>
              <a:rPr lang="en-ZA" altLang="en-US" sz="2000" b="1" dirty="0" smtClean="0">
                <a:solidFill>
                  <a:srgbClr val="000000"/>
                </a:solidFill>
                <a:latin typeface="Arial" charset="0"/>
              </a:rPr>
              <a:t>&amp; Permitting </a:t>
            </a:r>
            <a:endParaRPr lang="en-ZA" altLang="en-US" sz="2000" b="1" dirty="0">
              <a:solidFill>
                <a:srgbClr val="000000"/>
              </a:solidFill>
              <a:latin typeface="Arial" charset="0"/>
            </a:endParaRPr>
          </a:p>
          <a:p>
            <a:pPr marL="342900" indent="-342900" defTabSz="914400" eaLnBrk="1" hangingPunct="1">
              <a:buFont typeface="Arial" charset="0"/>
              <a:buChar char="•"/>
            </a:pPr>
            <a:r>
              <a:rPr lang="en-ZA" altLang="en-US" sz="1600" dirty="0">
                <a:solidFill>
                  <a:srgbClr val="000000"/>
                </a:solidFill>
                <a:latin typeface="Arial" charset="0"/>
              </a:rPr>
              <a:t>Ecosystems and Species protection and Conservation</a:t>
            </a:r>
          </a:p>
          <a:p>
            <a:pPr marL="342900" indent="-342900" defTabSz="914400" eaLnBrk="1" hangingPunct="1">
              <a:buFont typeface="Arial" charset="0"/>
              <a:buChar char="•"/>
            </a:pPr>
            <a:r>
              <a:rPr lang="en-ZA" altLang="en-US" sz="1600" dirty="0" smtClean="0">
                <a:solidFill>
                  <a:srgbClr val="000000"/>
                </a:solidFill>
                <a:latin typeface="Arial" charset="0"/>
              </a:rPr>
              <a:t>Biodiversity </a:t>
            </a:r>
            <a:r>
              <a:rPr lang="en-ZA" altLang="en-US" sz="1600" dirty="0">
                <a:solidFill>
                  <a:srgbClr val="000000"/>
                </a:solidFill>
                <a:latin typeface="Arial" charset="0"/>
              </a:rPr>
              <a:t>Impact </a:t>
            </a:r>
            <a:r>
              <a:rPr lang="en-ZA" altLang="en-US" sz="1600" dirty="0" smtClean="0">
                <a:solidFill>
                  <a:srgbClr val="000000"/>
                </a:solidFill>
                <a:latin typeface="Arial" charset="0"/>
              </a:rPr>
              <a:t>Management</a:t>
            </a:r>
          </a:p>
          <a:p>
            <a:pPr marL="342900" indent="-342900" defTabSz="914400" eaLnBrk="1" hangingPunct="1">
              <a:buFont typeface="Arial" charset="0"/>
              <a:buChar char="•"/>
            </a:pPr>
            <a:r>
              <a:rPr lang="en-ZA" altLang="en-US" sz="1600" dirty="0" smtClean="0">
                <a:solidFill>
                  <a:srgbClr val="000000"/>
                </a:solidFill>
                <a:latin typeface="Arial" charset="0"/>
              </a:rPr>
              <a:t>Permitting (TOPS &amp; CITES)</a:t>
            </a:r>
            <a:endParaRPr lang="en-ZA" altLang="en-US" sz="1600" dirty="0">
              <a:solidFill>
                <a:srgbClr val="000000"/>
              </a:solidFill>
              <a:latin typeface="Arial" charset="0"/>
            </a:endParaRPr>
          </a:p>
          <a:p>
            <a:pPr marL="342900" indent="-342900" defTabSz="914400" eaLnBrk="1" hangingPunct="1">
              <a:buFont typeface="Arial" charset="0"/>
              <a:buChar char="•"/>
            </a:pPr>
            <a:r>
              <a:rPr lang="en-ZA" altLang="en-US" sz="1600" dirty="0" smtClean="0">
                <a:solidFill>
                  <a:srgbClr val="000000"/>
                </a:solidFill>
                <a:latin typeface="Arial" charset="0"/>
              </a:rPr>
              <a:t>Desertification and Wetlands Management (Sustainable land management-UNCCD) </a:t>
            </a:r>
            <a:endParaRPr lang="en-ZA" altLang="en-US" sz="1600" dirty="0">
              <a:solidFill>
                <a:srgbClr val="000000"/>
              </a:solidFill>
              <a:latin typeface="Arial" charset="0"/>
            </a:endParaRPr>
          </a:p>
        </p:txBody>
      </p:sp>
      <p:sp>
        <p:nvSpPr>
          <p:cNvPr id="9" name="AutoShape 80"/>
          <p:cNvSpPr>
            <a:spLocks noChangeArrowheads="1"/>
          </p:cNvSpPr>
          <p:nvPr/>
        </p:nvSpPr>
        <p:spPr bwMode="auto">
          <a:xfrm>
            <a:off x="1812756" y="5690763"/>
            <a:ext cx="4989096" cy="1167237"/>
          </a:xfrm>
          <a:prstGeom prst="flowChartAlternateProcess">
            <a:avLst/>
          </a:prstGeom>
          <a:gradFill rotWithShape="0">
            <a:gsLst>
              <a:gs pos="0">
                <a:srgbClr val="FFFFFF"/>
              </a:gs>
              <a:gs pos="100000">
                <a:srgbClr val="CCECFF"/>
              </a:gs>
            </a:gsLst>
            <a:path path="shape">
              <a:fillToRect l="50000" t="50000" r="50000" b="50000"/>
            </a:path>
          </a:gradFill>
          <a:ln w="12700">
            <a:solidFill>
              <a:schemeClr val="tx2"/>
            </a:solidFill>
            <a:miter lim="800000"/>
            <a:headEnd/>
            <a:tailEnd/>
          </a:ln>
        </p:spPr>
        <p:txBody>
          <a:bodyPr lIns="0" rIns="0"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400" eaLnBrk="1" hangingPunct="1">
              <a:spcBef>
                <a:spcPct val="0"/>
              </a:spcBef>
              <a:buFontTx/>
              <a:buNone/>
            </a:pPr>
            <a:r>
              <a:rPr lang="en-ZA" altLang="en-US" sz="2000" b="1" dirty="0" smtClean="0">
                <a:solidFill>
                  <a:srgbClr val="000000"/>
                </a:solidFill>
              </a:rPr>
              <a:t>Wildlife Information &amp; Management</a:t>
            </a:r>
          </a:p>
          <a:p>
            <a:pPr marL="285750" indent="-285750" defTabSz="914400" eaLnBrk="1" hangingPunct="1">
              <a:spcBef>
                <a:spcPct val="0"/>
              </a:spcBef>
            </a:pPr>
            <a:r>
              <a:rPr lang="en-ZA" altLang="en-US" sz="1600" dirty="0">
                <a:solidFill>
                  <a:srgbClr val="000000"/>
                </a:solidFill>
              </a:rPr>
              <a:t>Integrated </a:t>
            </a:r>
            <a:r>
              <a:rPr lang="en-ZA" altLang="en-US" sz="1600" dirty="0" smtClean="0">
                <a:solidFill>
                  <a:srgbClr val="000000"/>
                </a:solidFill>
              </a:rPr>
              <a:t>Strategy Management &amp; Coordination</a:t>
            </a:r>
          </a:p>
          <a:p>
            <a:pPr marL="285750" indent="-285750" defTabSz="914400" eaLnBrk="1" hangingPunct="1">
              <a:spcBef>
                <a:spcPct val="0"/>
              </a:spcBef>
            </a:pPr>
            <a:r>
              <a:rPr lang="en-ZA" altLang="en-US" sz="1600" dirty="0" smtClean="0">
                <a:solidFill>
                  <a:srgbClr val="000000"/>
                </a:solidFill>
              </a:rPr>
              <a:t>Demand Management </a:t>
            </a:r>
          </a:p>
          <a:p>
            <a:pPr marL="285750" indent="-285750" defTabSz="914400" eaLnBrk="1" hangingPunct="1">
              <a:spcBef>
                <a:spcPct val="0"/>
              </a:spcBef>
            </a:pPr>
            <a:r>
              <a:rPr lang="en-ZA" altLang="en-US" sz="1600" dirty="0" smtClean="0">
                <a:solidFill>
                  <a:srgbClr val="000000"/>
                </a:solidFill>
              </a:rPr>
              <a:t>Wildlife Threat Monitoring &amp; Risk Assessment</a:t>
            </a:r>
            <a:endParaRPr lang="en-ZA" altLang="en-US" sz="1600" dirty="0">
              <a:solidFill>
                <a:srgbClr val="000000"/>
              </a:solidFill>
            </a:endParaRPr>
          </a:p>
        </p:txBody>
      </p:sp>
    </p:spTree>
    <p:extLst>
      <p:ext uri="{BB962C8B-B14F-4D97-AF65-F5344CB8AC3E}">
        <p14:creationId xmlns:p14="http://schemas.microsoft.com/office/powerpoint/2010/main" val="535020317"/>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3"/>
          <p:cNvSpPr>
            <a:spLocks noChangeArrowheads="1"/>
          </p:cNvSpPr>
          <p:nvPr/>
        </p:nvSpPr>
        <p:spPr bwMode="auto">
          <a:xfrm>
            <a:off x="-17463" y="0"/>
            <a:ext cx="9161463" cy="572802"/>
          </a:xfrm>
          <a:prstGeom prst="rect">
            <a:avLst/>
          </a:prstGeom>
          <a:solidFill>
            <a:schemeClr val="accent5">
              <a:lumMod val="20000"/>
              <a:lumOff val="80000"/>
            </a:schemeClr>
          </a:solidFill>
          <a:ln>
            <a:noFill/>
          </a:ln>
          <a:extLst/>
        </p:spPr>
        <p:txBody>
          <a:bodyPr lIns="90000" tIns="46800" rIns="90000" bIns="46800"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defRPr>
            </a:lvl9pPr>
          </a:lstStyle>
          <a:p>
            <a:pPr algn="ctr">
              <a:spcBef>
                <a:spcPct val="0"/>
              </a:spcBef>
              <a:buFontTx/>
              <a:buNone/>
            </a:pPr>
            <a:endParaRPr lang="en-ZA" altLang="en-US">
              <a:solidFill>
                <a:srgbClr val="FFFFFF"/>
              </a:solidFill>
            </a:endParaRPr>
          </a:p>
        </p:txBody>
      </p:sp>
      <p:grpSp>
        <p:nvGrpSpPr>
          <p:cNvPr id="406531" name="Group 32"/>
          <p:cNvGrpSpPr>
            <a:grpSpLocks/>
          </p:cNvGrpSpPr>
          <p:nvPr/>
        </p:nvGrpSpPr>
        <p:grpSpPr bwMode="auto">
          <a:xfrm>
            <a:off x="827088" y="765175"/>
            <a:ext cx="8028154" cy="4724400"/>
            <a:chOff x="762000" y="1524000"/>
            <a:chExt cx="8028154" cy="4495800"/>
          </a:xfrm>
        </p:grpSpPr>
        <p:sp>
          <p:nvSpPr>
            <p:cNvPr id="5" name="Freeform 5"/>
            <p:cNvSpPr>
              <a:spLocks/>
            </p:cNvSpPr>
            <p:nvPr/>
          </p:nvSpPr>
          <p:spPr bwMode="auto">
            <a:xfrm>
              <a:off x="1519237" y="2799019"/>
              <a:ext cx="1177925" cy="2303796"/>
            </a:xfrm>
            <a:custGeom>
              <a:avLst/>
              <a:gdLst>
                <a:gd name="T0" fmla="*/ 24 w 1312"/>
                <a:gd name="T1" fmla="*/ 0 h 1760"/>
                <a:gd name="T2" fmla="*/ 1304 w 1312"/>
                <a:gd name="T3" fmla="*/ 0 h 1760"/>
                <a:gd name="T4" fmla="*/ 1200 w 1312"/>
                <a:gd name="T5" fmla="*/ 88 h 1760"/>
                <a:gd name="T6" fmla="*/ 1200 w 1312"/>
                <a:gd name="T7" fmla="*/ 1656 h 1760"/>
                <a:gd name="T8" fmla="*/ 1312 w 1312"/>
                <a:gd name="T9" fmla="*/ 1760 h 1760"/>
                <a:gd name="T10" fmla="*/ 0 w 1312"/>
                <a:gd name="T11" fmla="*/ 1760 h 1760"/>
                <a:gd name="T12" fmla="*/ 120 w 1312"/>
                <a:gd name="T13" fmla="*/ 1640 h 1760"/>
                <a:gd name="T14" fmla="*/ 120 w 1312"/>
                <a:gd name="T15" fmla="*/ 88 h 1760"/>
                <a:gd name="T16" fmla="*/ 24 w 1312"/>
                <a:gd name="T17" fmla="*/ 0 h 17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12" h="1760">
                  <a:moveTo>
                    <a:pt x="24" y="0"/>
                  </a:moveTo>
                  <a:lnTo>
                    <a:pt x="1304" y="0"/>
                  </a:lnTo>
                  <a:lnTo>
                    <a:pt x="1200" y="88"/>
                  </a:lnTo>
                  <a:lnTo>
                    <a:pt x="1200" y="1656"/>
                  </a:lnTo>
                  <a:lnTo>
                    <a:pt x="1312" y="1760"/>
                  </a:lnTo>
                  <a:lnTo>
                    <a:pt x="0" y="1760"/>
                  </a:lnTo>
                  <a:lnTo>
                    <a:pt x="120" y="1640"/>
                  </a:lnTo>
                  <a:lnTo>
                    <a:pt x="120" y="88"/>
                  </a:lnTo>
                  <a:lnTo>
                    <a:pt x="24" y="0"/>
                  </a:lnTo>
                  <a:close/>
                </a:path>
              </a:pathLst>
            </a:custGeom>
            <a:pattFill prst="ltVert">
              <a:fgClr>
                <a:srgbClr val="969696"/>
              </a:fgClr>
              <a:bgClr>
                <a:srgbClr val="FFFFFF"/>
              </a:bgClr>
            </a:pattFill>
            <a:ln w="6350" cap="flat" cmpd="sng">
              <a:solidFill>
                <a:srgbClr val="DDDDDD"/>
              </a:solidFill>
              <a:prstDash val="solid"/>
              <a:round/>
              <a:headEnd/>
              <a:tailEnd/>
            </a:ln>
            <a:effectLst>
              <a:outerShdw dist="35921" dir="2700000" algn="ctr" rotWithShape="0">
                <a:srgbClr val="EEECE1"/>
              </a:outerShdw>
            </a:effectLst>
          </p:spPr>
          <p:txBody>
            <a:bodyPr wrap="none" lIns="0" tIns="0" rIns="0" bIns="0" anchor="ctr"/>
            <a:lstStyle/>
            <a:p>
              <a:endParaRPr lang="en-US"/>
            </a:p>
          </p:txBody>
        </p:sp>
        <p:sp>
          <p:nvSpPr>
            <p:cNvPr id="6" name="Rectangle 6"/>
            <p:cNvSpPr>
              <a:spLocks noChangeArrowheads="1"/>
            </p:cNvSpPr>
            <p:nvPr/>
          </p:nvSpPr>
          <p:spPr bwMode="auto">
            <a:xfrm>
              <a:off x="1066800" y="4438641"/>
              <a:ext cx="2133600" cy="489727"/>
            </a:xfrm>
            <a:prstGeom prst="rect">
              <a:avLst/>
            </a:prstGeom>
            <a:solidFill>
              <a:schemeClr val="accent5">
                <a:lumMod val="20000"/>
                <a:lumOff val="80000"/>
              </a:schemeClr>
            </a:solidFill>
            <a:ln w="15875">
              <a:solidFill>
                <a:srgbClr val="990000"/>
              </a:solidFill>
              <a:miter lim="800000"/>
              <a:headEnd/>
              <a:tailEnd/>
            </a:ln>
          </p:spPr>
          <p:txBody>
            <a:bodyPr lIns="0" tIns="0" rIns="0" bIns="0" anchor="ctr"/>
            <a:lstStyle/>
            <a:p>
              <a:pPr algn="ctr" defTabSz="914400" eaLnBrk="1" fontAlgn="auto" hangingPunct="1">
                <a:spcBef>
                  <a:spcPts val="0"/>
                </a:spcBef>
                <a:spcAft>
                  <a:spcPts val="0"/>
                </a:spcAft>
                <a:defRPr/>
              </a:pPr>
              <a:r>
                <a:rPr lang="en-US" sz="2400" b="1" kern="0" dirty="0">
                  <a:solidFill>
                    <a:sysClr val="windowText" lastClr="000000"/>
                  </a:solidFill>
                  <a:latin typeface="Arial Narrow" pitchFamily="34" charset="0"/>
                  <a:ea typeface="+mn-ea"/>
                </a:rPr>
                <a:t>SANBI</a:t>
              </a:r>
            </a:p>
          </p:txBody>
        </p:sp>
        <p:sp>
          <p:nvSpPr>
            <p:cNvPr id="7" name="Freeform 9"/>
            <p:cNvSpPr>
              <a:spLocks/>
            </p:cNvSpPr>
            <p:nvPr/>
          </p:nvSpPr>
          <p:spPr bwMode="auto">
            <a:xfrm>
              <a:off x="6553200" y="2818658"/>
              <a:ext cx="1177925" cy="2302285"/>
            </a:xfrm>
            <a:custGeom>
              <a:avLst/>
              <a:gdLst>
                <a:gd name="T0" fmla="*/ 24 w 1312"/>
                <a:gd name="T1" fmla="*/ 0 h 1760"/>
                <a:gd name="T2" fmla="*/ 1304 w 1312"/>
                <a:gd name="T3" fmla="*/ 0 h 1760"/>
                <a:gd name="T4" fmla="*/ 1200 w 1312"/>
                <a:gd name="T5" fmla="*/ 88 h 1760"/>
                <a:gd name="T6" fmla="*/ 1200 w 1312"/>
                <a:gd name="T7" fmla="*/ 1656 h 1760"/>
                <a:gd name="T8" fmla="*/ 1312 w 1312"/>
                <a:gd name="T9" fmla="*/ 1760 h 1760"/>
                <a:gd name="T10" fmla="*/ 0 w 1312"/>
                <a:gd name="T11" fmla="*/ 1760 h 1760"/>
                <a:gd name="T12" fmla="*/ 120 w 1312"/>
                <a:gd name="T13" fmla="*/ 1640 h 1760"/>
                <a:gd name="T14" fmla="*/ 120 w 1312"/>
                <a:gd name="T15" fmla="*/ 88 h 1760"/>
                <a:gd name="T16" fmla="*/ 24 w 1312"/>
                <a:gd name="T17" fmla="*/ 0 h 17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12" h="1760">
                  <a:moveTo>
                    <a:pt x="24" y="0"/>
                  </a:moveTo>
                  <a:lnTo>
                    <a:pt x="1304" y="0"/>
                  </a:lnTo>
                  <a:lnTo>
                    <a:pt x="1200" y="88"/>
                  </a:lnTo>
                  <a:lnTo>
                    <a:pt x="1200" y="1656"/>
                  </a:lnTo>
                  <a:lnTo>
                    <a:pt x="1312" y="1760"/>
                  </a:lnTo>
                  <a:lnTo>
                    <a:pt x="0" y="1760"/>
                  </a:lnTo>
                  <a:lnTo>
                    <a:pt x="120" y="1640"/>
                  </a:lnTo>
                  <a:lnTo>
                    <a:pt x="120" y="88"/>
                  </a:lnTo>
                  <a:lnTo>
                    <a:pt x="24" y="0"/>
                  </a:lnTo>
                  <a:close/>
                </a:path>
              </a:pathLst>
            </a:custGeom>
            <a:pattFill prst="ltVert">
              <a:fgClr>
                <a:srgbClr val="969696"/>
              </a:fgClr>
              <a:bgClr>
                <a:srgbClr val="FFFFFF"/>
              </a:bgClr>
            </a:pattFill>
            <a:ln w="6350" cap="flat" cmpd="sng">
              <a:solidFill>
                <a:srgbClr val="DDDDDD"/>
              </a:solidFill>
              <a:prstDash val="solid"/>
              <a:round/>
              <a:headEnd/>
              <a:tailEnd/>
            </a:ln>
            <a:effectLst>
              <a:outerShdw dist="35921" dir="2700000" algn="ctr" rotWithShape="0">
                <a:srgbClr val="EEECE1"/>
              </a:outerShdw>
            </a:effectLst>
          </p:spPr>
          <p:txBody>
            <a:bodyPr wrap="none" lIns="0" tIns="0" rIns="0" bIns="0" anchor="ctr"/>
            <a:lstStyle/>
            <a:p>
              <a:endParaRPr lang="en-US"/>
            </a:p>
          </p:txBody>
        </p:sp>
        <p:sp>
          <p:nvSpPr>
            <p:cNvPr id="8" name="Rectangle 10"/>
            <p:cNvSpPr>
              <a:spLocks noChangeArrowheads="1"/>
            </p:cNvSpPr>
            <p:nvPr/>
          </p:nvSpPr>
          <p:spPr bwMode="auto">
            <a:xfrm>
              <a:off x="5788025" y="4438641"/>
              <a:ext cx="3002129" cy="646044"/>
            </a:xfrm>
            <a:prstGeom prst="rect">
              <a:avLst/>
            </a:prstGeom>
            <a:solidFill>
              <a:schemeClr val="accent5">
                <a:lumMod val="20000"/>
                <a:lumOff val="80000"/>
              </a:schemeClr>
            </a:solidFill>
            <a:ln w="15875">
              <a:solidFill>
                <a:srgbClr val="990000"/>
              </a:solidFill>
              <a:miter lim="800000"/>
              <a:headEnd/>
              <a:tailEnd/>
            </a:ln>
          </p:spPr>
          <p:txBody>
            <a:bodyPr lIns="0" tIns="0" rIns="0" bIns="0" anchor="ctr"/>
            <a:lstStyle/>
            <a:p>
              <a:pPr algn="ctr" defTabSz="914400" eaLnBrk="1" fontAlgn="auto" hangingPunct="1">
                <a:spcBef>
                  <a:spcPts val="0"/>
                </a:spcBef>
                <a:spcAft>
                  <a:spcPts val="0"/>
                </a:spcAft>
                <a:defRPr/>
              </a:pPr>
              <a:r>
                <a:rPr lang="en-US" sz="2400" b="1" kern="0" dirty="0" smtClean="0">
                  <a:solidFill>
                    <a:sysClr val="windowText" lastClr="000000"/>
                  </a:solidFill>
                  <a:latin typeface="Arial Narrow" pitchFamily="34" charset="0"/>
                  <a:ea typeface="+mn-ea"/>
                </a:rPr>
                <a:t>ISIMANGALISO</a:t>
              </a:r>
            </a:p>
            <a:p>
              <a:pPr algn="ctr" defTabSz="914400" eaLnBrk="1" fontAlgn="auto" hangingPunct="1">
                <a:spcBef>
                  <a:spcPts val="0"/>
                </a:spcBef>
                <a:spcAft>
                  <a:spcPts val="0"/>
                </a:spcAft>
                <a:defRPr/>
              </a:pPr>
              <a:r>
                <a:rPr lang="en-US" sz="2400" b="1" kern="0" dirty="0" smtClean="0">
                  <a:solidFill>
                    <a:sysClr val="windowText" lastClr="000000"/>
                  </a:solidFill>
                  <a:latin typeface="Arial Narrow" pitchFamily="34" charset="0"/>
                  <a:ea typeface="+mn-ea"/>
                </a:rPr>
                <a:t>(Heritage Authorities)</a:t>
              </a:r>
              <a:endParaRPr lang="en-US" sz="2400" b="1" kern="0" dirty="0">
                <a:solidFill>
                  <a:sysClr val="windowText" lastClr="000000"/>
                </a:solidFill>
                <a:latin typeface="Arial Narrow" pitchFamily="34" charset="0"/>
                <a:ea typeface="+mn-ea"/>
              </a:endParaRPr>
            </a:p>
          </p:txBody>
        </p:sp>
        <p:sp>
          <p:nvSpPr>
            <p:cNvPr id="9" name="Freeform 11"/>
            <p:cNvSpPr>
              <a:spLocks/>
            </p:cNvSpPr>
            <p:nvPr/>
          </p:nvSpPr>
          <p:spPr bwMode="auto">
            <a:xfrm>
              <a:off x="4038600" y="2818658"/>
              <a:ext cx="1179512" cy="2302285"/>
            </a:xfrm>
            <a:custGeom>
              <a:avLst/>
              <a:gdLst>
                <a:gd name="T0" fmla="*/ 24 w 1312"/>
                <a:gd name="T1" fmla="*/ 0 h 1760"/>
                <a:gd name="T2" fmla="*/ 1304 w 1312"/>
                <a:gd name="T3" fmla="*/ 0 h 1760"/>
                <a:gd name="T4" fmla="*/ 1200 w 1312"/>
                <a:gd name="T5" fmla="*/ 88 h 1760"/>
                <a:gd name="T6" fmla="*/ 1200 w 1312"/>
                <a:gd name="T7" fmla="*/ 1656 h 1760"/>
                <a:gd name="T8" fmla="*/ 1312 w 1312"/>
                <a:gd name="T9" fmla="*/ 1760 h 1760"/>
                <a:gd name="T10" fmla="*/ 0 w 1312"/>
                <a:gd name="T11" fmla="*/ 1760 h 1760"/>
                <a:gd name="T12" fmla="*/ 120 w 1312"/>
                <a:gd name="T13" fmla="*/ 1640 h 1760"/>
                <a:gd name="T14" fmla="*/ 120 w 1312"/>
                <a:gd name="T15" fmla="*/ 88 h 1760"/>
                <a:gd name="T16" fmla="*/ 24 w 1312"/>
                <a:gd name="T17" fmla="*/ 0 h 17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12" h="1760">
                  <a:moveTo>
                    <a:pt x="24" y="0"/>
                  </a:moveTo>
                  <a:lnTo>
                    <a:pt x="1304" y="0"/>
                  </a:lnTo>
                  <a:lnTo>
                    <a:pt x="1200" y="88"/>
                  </a:lnTo>
                  <a:lnTo>
                    <a:pt x="1200" y="1656"/>
                  </a:lnTo>
                  <a:lnTo>
                    <a:pt x="1312" y="1760"/>
                  </a:lnTo>
                  <a:lnTo>
                    <a:pt x="0" y="1760"/>
                  </a:lnTo>
                  <a:lnTo>
                    <a:pt x="120" y="1640"/>
                  </a:lnTo>
                  <a:lnTo>
                    <a:pt x="120" y="88"/>
                  </a:lnTo>
                  <a:lnTo>
                    <a:pt x="24" y="0"/>
                  </a:lnTo>
                  <a:close/>
                </a:path>
              </a:pathLst>
            </a:custGeom>
            <a:pattFill prst="ltVert">
              <a:fgClr>
                <a:srgbClr val="969696"/>
              </a:fgClr>
              <a:bgClr>
                <a:srgbClr val="FFFFFF"/>
              </a:bgClr>
            </a:pattFill>
            <a:ln w="6350" cap="flat" cmpd="sng">
              <a:solidFill>
                <a:srgbClr val="DDDDDD"/>
              </a:solidFill>
              <a:prstDash val="solid"/>
              <a:round/>
              <a:headEnd/>
              <a:tailEnd/>
            </a:ln>
            <a:effectLst>
              <a:outerShdw dist="35921" dir="2700000" algn="ctr" rotWithShape="0">
                <a:srgbClr val="EEECE1"/>
              </a:outerShdw>
            </a:effectLst>
          </p:spPr>
          <p:txBody>
            <a:bodyPr wrap="none" lIns="0" tIns="0" rIns="0" bIns="0" anchor="ctr"/>
            <a:lstStyle/>
            <a:p>
              <a:endParaRPr lang="en-US"/>
            </a:p>
          </p:txBody>
        </p:sp>
        <p:sp>
          <p:nvSpPr>
            <p:cNvPr id="10" name="Rectangle 12"/>
            <p:cNvSpPr>
              <a:spLocks noChangeArrowheads="1"/>
            </p:cNvSpPr>
            <p:nvPr/>
          </p:nvSpPr>
          <p:spPr bwMode="auto">
            <a:xfrm>
              <a:off x="3581400" y="4438641"/>
              <a:ext cx="2133600" cy="486705"/>
            </a:xfrm>
            <a:prstGeom prst="rect">
              <a:avLst/>
            </a:prstGeom>
            <a:solidFill>
              <a:schemeClr val="accent5">
                <a:lumMod val="20000"/>
                <a:lumOff val="80000"/>
              </a:schemeClr>
            </a:solidFill>
            <a:ln w="15875">
              <a:solidFill>
                <a:srgbClr val="990000"/>
              </a:solidFill>
              <a:miter lim="800000"/>
              <a:headEnd/>
              <a:tailEnd/>
            </a:ln>
          </p:spPr>
          <p:txBody>
            <a:bodyPr lIns="0" tIns="0" rIns="0" bIns="0" anchor="ctr"/>
            <a:lstStyle/>
            <a:p>
              <a:pPr algn="ctr" defTabSz="914400" eaLnBrk="1" fontAlgn="auto" hangingPunct="1">
                <a:spcBef>
                  <a:spcPts val="0"/>
                </a:spcBef>
                <a:spcAft>
                  <a:spcPts val="0"/>
                </a:spcAft>
                <a:defRPr/>
              </a:pPr>
              <a:r>
                <a:rPr lang="en-US" sz="2400" b="1" kern="0">
                  <a:solidFill>
                    <a:sysClr val="windowText" lastClr="000000"/>
                  </a:solidFill>
                  <a:latin typeface="Arial Narrow" pitchFamily="34" charset="0"/>
                  <a:ea typeface="+mn-ea"/>
                </a:rPr>
                <a:t>SANPARKS</a:t>
              </a:r>
            </a:p>
          </p:txBody>
        </p:sp>
        <p:sp>
          <p:nvSpPr>
            <p:cNvPr id="11" name="Rectangle 13"/>
            <p:cNvSpPr>
              <a:spLocks noChangeArrowheads="1"/>
            </p:cNvSpPr>
            <p:nvPr/>
          </p:nvSpPr>
          <p:spPr bwMode="auto">
            <a:xfrm>
              <a:off x="1450975" y="5104325"/>
              <a:ext cx="6311900" cy="308180"/>
            </a:xfrm>
            <a:prstGeom prst="rect">
              <a:avLst/>
            </a:prstGeom>
            <a:solidFill>
              <a:sysClr val="window" lastClr="FFFFFF"/>
            </a:solidFill>
            <a:ln w="6350">
              <a:solidFill>
                <a:srgbClr val="A5A5A5"/>
              </a:solidFill>
              <a:miter lim="800000"/>
              <a:headEnd/>
              <a:tailEnd/>
            </a:ln>
            <a:effectLst>
              <a:outerShdw dist="35921" dir="2700000" algn="ctr" rotWithShape="0">
                <a:srgbClr val="EEECE1"/>
              </a:outerShdw>
            </a:effectLst>
          </p:spPr>
          <p:txBody>
            <a:bodyPr wrap="none" lIns="0" tIns="0" rIns="0" bIns="0" anchor="ctr"/>
            <a:lstStyle/>
            <a:p>
              <a:pPr algn="ctr" defTabSz="914400" eaLnBrk="1" fontAlgn="auto" hangingPunct="1">
                <a:spcBef>
                  <a:spcPts val="0"/>
                </a:spcBef>
                <a:spcAft>
                  <a:spcPts val="0"/>
                </a:spcAft>
                <a:defRPr/>
              </a:pPr>
              <a:r>
                <a:rPr lang="en-US" kern="0" dirty="0">
                  <a:solidFill>
                    <a:sysClr val="windowText" lastClr="000000"/>
                  </a:solidFill>
                  <a:latin typeface="Arial Narrow" pitchFamily="34" charset="0"/>
                  <a:ea typeface="+mn-ea"/>
                </a:rPr>
                <a:t>National Government</a:t>
              </a:r>
            </a:p>
          </p:txBody>
        </p:sp>
        <p:sp>
          <p:nvSpPr>
            <p:cNvPr id="12" name="Rectangle 14"/>
            <p:cNvSpPr>
              <a:spLocks noChangeArrowheads="1"/>
            </p:cNvSpPr>
            <p:nvPr/>
          </p:nvSpPr>
          <p:spPr bwMode="auto">
            <a:xfrm>
              <a:off x="1438275" y="2625132"/>
              <a:ext cx="6310312" cy="691255"/>
            </a:xfrm>
            <a:prstGeom prst="rect">
              <a:avLst/>
            </a:prstGeom>
            <a:solidFill>
              <a:schemeClr val="accent5">
                <a:lumMod val="20000"/>
                <a:lumOff val="80000"/>
              </a:schemeClr>
            </a:solidFill>
            <a:ln w="6350">
              <a:solidFill>
                <a:srgbClr val="A5A5A5"/>
              </a:solidFill>
              <a:miter lim="800000"/>
              <a:headEnd/>
              <a:tailEnd/>
            </a:ln>
            <a:effectLst>
              <a:outerShdw dist="35921" dir="2700000" algn="ctr" rotWithShape="0">
                <a:srgbClr val="EEECE1"/>
              </a:outerShdw>
            </a:effectLst>
          </p:spPr>
          <p:txBody>
            <a:bodyPr wrap="none" lIns="0" tIns="0" rIns="0" bIns="0" anchor="ctr"/>
            <a:lstStyle/>
            <a:p>
              <a:pPr algn="ctr" defTabSz="914400" eaLnBrk="1" fontAlgn="auto" hangingPunct="1">
                <a:spcBef>
                  <a:spcPts val="0"/>
                </a:spcBef>
                <a:spcAft>
                  <a:spcPts val="0"/>
                </a:spcAft>
                <a:defRPr/>
              </a:pPr>
              <a:r>
                <a:rPr lang="en-ZA" sz="2400" b="1" kern="0" dirty="0">
                  <a:solidFill>
                    <a:sysClr val="windowText" lastClr="000000"/>
                  </a:solidFill>
                  <a:latin typeface="Arial Narrow" pitchFamily="34" charset="0"/>
                  <a:ea typeface="+mn-ea"/>
                </a:rPr>
                <a:t>MULTILATERAL ENVIRONMENTAL </a:t>
              </a:r>
              <a:r>
                <a:rPr lang="en-ZA" sz="2400" b="1" kern="0" dirty="0" smtClean="0">
                  <a:solidFill>
                    <a:sysClr val="windowText" lastClr="000000"/>
                  </a:solidFill>
                  <a:latin typeface="Arial Narrow" pitchFamily="34" charset="0"/>
                  <a:ea typeface="+mn-ea"/>
                </a:rPr>
                <a:t>AGREEMENTS</a:t>
              </a:r>
            </a:p>
            <a:p>
              <a:pPr algn="ctr" defTabSz="914400" eaLnBrk="1" fontAlgn="auto" hangingPunct="1">
                <a:spcBef>
                  <a:spcPts val="0"/>
                </a:spcBef>
                <a:spcAft>
                  <a:spcPts val="0"/>
                </a:spcAft>
                <a:defRPr/>
              </a:pPr>
              <a:r>
                <a:rPr lang="en-ZA" sz="2000" i="1" kern="0" dirty="0" smtClean="0">
                  <a:solidFill>
                    <a:sysClr val="windowText" lastClr="000000"/>
                  </a:solidFill>
                  <a:latin typeface="Arial Narrow" pitchFamily="34" charset="0"/>
                  <a:ea typeface="+mn-ea"/>
                </a:rPr>
                <a:t>CBD and Protocols, CITES, UNCCD, CMS, AEWA, RAMSAR, WHC</a:t>
              </a:r>
              <a:endParaRPr lang="en-ZA" sz="2000" i="1" kern="0" dirty="0">
                <a:solidFill>
                  <a:sysClr val="windowText" lastClr="000000"/>
                </a:solidFill>
                <a:latin typeface="Arial Narrow" pitchFamily="34" charset="0"/>
                <a:ea typeface="+mn-ea"/>
              </a:endParaRPr>
            </a:p>
          </p:txBody>
        </p:sp>
        <p:sp>
          <p:nvSpPr>
            <p:cNvPr id="13" name="AutoShape 15"/>
            <p:cNvSpPr>
              <a:spLocks noChangeArrowheads="1"/>
            </p:cNvSpPr>
            <p:nvPr/>
          </p:nvSpPr>
          <p:spPr bwMode="auto">
            <a:xfrm>
              <a:off x="1120775" y="1524000"/>
              <a:ext cx="6958012" cy="1039352"/>
            </a:xfrm>
            <a:prstGeom prst="triangle">
              <a:avLst>
                <a:gd name="adj" fmla="val 50000"/>
              </a:avLst>
            </a:prstGeom>
            <a:solidFill>
              <a:srgbClr val="BCBCBC"/>
            </a:solidFill>
            <a:ln w="6350">
              <a:solidFill>
                <a:srgbClr val="DDDDDD"/>
              </a:solidFill>
              <a:miter lim="800000"/>
              <a:headEnd/>
              <a:tailEnd/>
            </a:ln>
            <a:effectLst>
              <a:outerShdw dist="35921" dir="2700000" algn="ctr" rotWithShape="0">
                <a:srgbClr val="EEECE1"/>
              </a:outerShdw>
            </a:effectLst>
          </p:spPr>
          <p:txBody>
            <a:bodyPr wrap="none" lIns="0" tIns="0" rIns="0" bIns="0" anchor="ctr"/>
            <a:lstStyle/>
            <a:p>
              <a:pPr algn="ctr" defTabSz="914400" eaLnBrk="1" fontAlgn="auto" hangingPunct="1">
                <a:spcBef>
                  <a:spcPts val="0"/>
                </a:spcBef>
                <a:spcAft>
                  <a:spcPts val="0"/>
                </a:spcAft>
                <a:defRPr/>
              </a:pPr>
              <a:endParaRPr lang="en-US" sz="2400" kern="0">
                <a:solidFill>
                  <a:sysClr val="windowText" lastClr="000000"/>
                </a:solidFill>
                <a:latin typeface="Calibri" panose="020F0502020204030204" pitchFamily="34" charset="0"/>
                <a:ea typeface="+mn-ea"/>
                <a:cs typeface="Lucida Sans Unicode"/>
              </a:endParaRPr>
            </a:p>
          </p:txBody>
        </p:sp>
        <p:sp>
          <p:nvSpPr>
            <p:cNvPr id="14" name="Freeform 16"/>
            <p:cNvSpPr>
              <a:spLocks/>
            </p:cNvSpPr>
            <p:nvPr/>
          </p:nvSpPr>
          <p:spPr bwMode="auto">
            <a:xfrm>
              <a:off x="2390775" y="1943971"/>
              <a:ext cx="4416425" cy="347458"/>
            </a:xfrm>
            <a:custGeom>
              <a:avLst/>
              <a:gdLst>
                <a:gd name="T0" fmla="*/ 0 w 3096"/>
                <a:gd name="T1" fmla="*/ 2147483647 h 320"/>
                <a:gd name="T2" fmla="*/ 2147483647 w 3096"/>
                <a:gd name="T3" fmla="*/ 2147483647 h 320"/>
                <a:gd name="T4" fmla="*/ 2147483647 w 3096"/>
                <a:gd name="T5" fmla="*/ 0 h 320"/>
                <a:gd name="T6" fmla="*/ 0 w 3096"/>
                <a:gd name="T7" fmla="*/ 2147483647 h 320"/>
                <a:gd name="T8" fmla="*/ 0 60000 65536"/>
                <a:gd name="T9" fmla="*/ 0 60000 65536"/>
                <a:gd name="T10" fmla="*/ 0 60000 65536"/>
                <a:gd name="T11" fmla="*/ 0 60000 65536"/>
                <a:gd name="T12" fmla="*/ 0 w 3096"/>
                <a:gd name="T13" fmla="*/ 0 h 320"/>
                <a:gd name="T14" fmla="*/ 3096 w 3096"/>
                <a:gd name="T15" fmla="*/ 320 h 320"/>
              </a:gdLst>
              <a:ahLst/>
              <a:cxnLst>
                <a:cxn ang="T8">
                  <a:pos x="T0" y="T1"/>
                </a:cxn>
                <a:cxn ang="T9">
                  <a:pos x="T2" y="T3"/>
                </a:cxn>
                <a:cxn ang="T10">
                  <a:pos x="T4" y="T5"/>
                </a:cxn>
                <a:cxn ang="T11">
                  <a:pos x="T6" y="T7"/>
                </a:cxn>
              </a:cxnLst>
              <a:rect l="T12" t="T13" r="T14" b="T15"/>
              <a:pathLst>
                <a:path w="3096" h="320">
                  <a:moveTo>
                    <a:pt x="0" y="320"/>
                  </a:moveTo>
                  <a:lnTo>
                    <a:pt x="3096" y="320"/>
                  </a:lnTo>
                  <a:lnTo>
                    <a:pt x="1536" y="0"/>
                  </a:lnTo>
                  <a:lnTo>
                    <a:pt x="0" y="320"/>
                  </a:lnTo>
                  <a:close/>
                </a:path>
              </a:pathLst>
            </a:custGeom>
            <a:solidFill>
              <a:sysClr val="window" lastClr="FFFFFF"/>
            </a:solidFill>
            <a:ln>
              <a:noFill/>
            </a:ln>
            <a:extLst/>
          </p:spPr>
          <p:txBody>
            <a:bodyPr lIns="0" tIns="0" rIns="0" bIns="0" anchor="ctr">
              <a:spAutoFit/>
            </a:bodyPr>
            <a:lstStyle/>
            <a:p>
              <a:pPr algn="ctr" defTabSz="914400" eaLnBrk="1" fontAlgn="auto" hangingPunct="1">
                <a:spcBef>
                  <a:spcPts val="0"/>
                </a:spcBef>
                <a:spcAft>
                  <a:spcPts val="0"/>
                </a:spcAft>
                <a:defRPr/>
              </a:pPr>
              <a:endParaRPr lang="en-ZA" sz="2400" kern="0">
                <a:solidFill>
                  <a:sysClr val="windowText" lastClr="000000"/>
                </a:solidFill>
                <a:latin typeface="Calibri" panose="020F0502020204030204" pitchFamily="34" charset="0"/>
                <a:ea typeface="+mn-ea"/>
              </a:endParaRPr>
            </a:p>
          </p:txBody>
        </p:sp>
        <p:sp>
          <p:nvSpPr>
            <p:cNvPr id="15" name="Text Box 17"/>
            <p:cNvSpPr txBox="1">
              <a:spLocks noChangeArrowheads="1"/>
            </p:cNvSpPr>
            <p:nvPr/>
          </p:nvSpPr>
          <p:spPr bwMode="auto">
            <a:xfrm>
              <a:off x="3705225" y="2013462"/>
              <a:ext cx="1701800" cy="290052"/>
            </a:xfrm>
            <a:prstGeom prst="rect">
              <a:avLst/>
            </a:prstGeom>
            <a:noFill/>
            <a:ln>
              <a:noFill/>
            </a:ln>
            <a:extLst/>
          </p:spPr>
          <p:txBody>
            <a:bodyPr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fontAlgn="auto">
                <a:spcBef>
                  <a:spcPts val="0"/>
                </a:spcBef>
                <a:spcAft>
                  <a:spcPts val="0"/>
                </a:spcAft>
                <a:defRPr/>
              </a:pPr>
              <a:endParaRPr lang="en-ZA" kern="0">
                <a:solidFill>
                  <a:sysClr val="windowText" lastClr="000000"/>
                </a:solidFill>
                <a:ea typeface="+mn-ea"/>
              </a:endParaRPr>
            </a:p>
          </p:txBody>
        </p:sp>
        <p:sp>
          <p:nvSpPr>
            <p:cNvPr id="16" name="Rectangle 18"/>
            <p:cNvSpPr>
              <a:spLocks noChangeArrowheads="1"/>
            </p:cNvSpPr>
            <p:nvPr/>
          </p:nvSpPr>
          <p:spPr bwMode="auto">
            <a:xfrm>
              <a:off x="1006475" y="5424590"/>
              <a:ext cx="7183437" cy="287030"/>
            </a:xfrm>
            <a:prstGeom prst="rect">
              <a:avLst/>
            </a:prstGeom>
            <a:solidFill>
              <a:sysClr val="window" lastClr="FFFFFF"/>
            </a:solidFill>
            <a:ln w="6350">
              <a:solidFill>
                <a:srgbClr val="A5A5A5"/>
              </a:solidFill>
              <a:miter lim="800000"/>
              <a:headEnd/>
              <a:tailEnd/>
            </a:ln>
            <a:effectLst>
              <a:outerShdw dist="35921" dir="2700000" algn="ctr" rotWithShape="0">
                <a:srgbClr val="EEECE1"/>
              </a:outerShdw>
            </a:effectLst>
          </p:spPr>
          <p:txBody>
            <a:bodyPr wrap="none" lIns="0" tIns="0" rIns="0" bIns="0" anchor="ctr"/>
            <a:lstStyle/>
            <a:p>
              <a:pPr algn="ctr" defTabSz="914400" eaLnBrk="1" fontAlgn="auto" hangingPunct="1">
                <a:spcBef>
                  <a:spcPts val="0"/>
                </a:spcBef>
                <a:spcAft>
                  <a:spcPts val="0"/>
                </a:spcAft>
                <a:defRPr/>
              </a:pPr>
              <a:r>
                <a:rPr lang="en-US" kern="0" dirty="0">
                  <a:solidFill>
                    <a:sysClr val="windowText" lastClr="000000"/>
                  </a:solidFill>
                  <a:latin typeface="Arial Narrow" pitchFamily="34" charset="0"/>
                  <a:ea typeface="+mn-ea"/>
                </a:rPr>
                <a:t>Provincial Government</a:t>
              </a:r>
            </a:p>
          </p:txBody>
        </p:sp>
        <p:sp>
          <p:nvSpPr>
            <p:cNvPr id="17" name="Rectangle 19"/>
            <p:cNvSpPr>
              <a:spLocks noChangeArrowheads="1"/>
            </p:cNvSpPr>
            <p:nvPr/>
          </p:nvSpPr>
          <p:spPr bwMode="auto">
            <a:xfrm>
              <a:off x="762000" y="5731260"/>
              <a:ext cx="7667625" cy="288540"/>
            </a:xfrm>
            <a:prstGeom prst="rect">
              <a:avLst/>
            </a:prstGeom>
            <a:solidFill>
              <a:sysClr val="window" lastClr="FFFFFF"/>
            </a:solidFill>
            <a:ln w="6350">
              <a:solidFill>
                <a:srgbClr val="A5A5A5"/>
              </a:solidFill>
              <a:miter lim="800000"/>
              <a:headEnd/>
              <a:tailEnd/>
            </a:ln>
            <a:effectLst>
              <a:outerShdw dist="35921" dir="2700000" algn="ctr" rotWithShape="0">
                <a:srgbClr val="EEECE1"/>
              </a:outerShdw>
            </a:effectLst>
          </p:spPr>
          <p:txBody>
            <a:bodyPr wrap="none" lIns="0" tIns="0" rIns="0" bIns="0" anchor="ctr"/>
            <a:lstStyle/>
            <a:p>
              <a:pPr algn="ctr" defTabSz="914400" eaLnBrk="1" fontAlgn="auto" hangingPunct="1">
                <a:spcBef>
                  <a:spcPts val="0"/>
                </a:spcBef>
                <a:spcAft>
                  <a:spcPts val="0"/>
                </a:spcAft>
                <a:defRPr/>
              </a:pPr>
              <a:r>
                <a:rPr lang="en-US" kern="0">
                  <a:solidFill>
                    <a:sysClr val="windowText" lastClr="000000"/>
                  </a:solidFill>
                  <a:latin typeface="Arial Narrow" pitchFamily="34" charset="0"/>
                  <a:ea typeface="+mn-ea"/>
                </a:rPr>
                <a:t>Local Government</a:t>
              </a:r>
            </a:p>
          </p:txBody>
        </p:sp>
      </p:grpSp>
      <p:sp>
        <p:nvSpPr>
          <p:cNvPr id="2" name="Rectangle 1"/>
          <p:cNvSpPr/>
          <p:nvPr/>
        </p:nvSpPr>
        <p:spPr>
          <a:xfrm>
            <a:off x="0" y="9525"/>
            <a:ext cx="9144000" cy="646331"/>
          </a:xfrm>
          <a:prstGeom prst="rect">
            <a:avLst/>
          </a:prstGeom>
        </p:spPr>
        <p:txBody>
          <a:bodyPr>
            <a:spAutoFit/>
          </a:bodyPr>
          <a:lstStyle/>
          <a:p>
            <a:pPr algn="ctr" defTabSz="914400" eaLnBrk="1" fontAlgn="auto" hangingPunct="1">
              <a:spcBef>
                <a:spcPts val="0"/>
              </a:spcBef>
              <a:spcAft>
                <a:spcPts val="0"/>
              </a:spcAft>
              <a:defRPr/>
            </a:pPr>
            <a:r>
              <a:rPr lang="en-US" sz="3600" kern="0" dirty="0" smtClean="0">
                <a:solidFill>
                  <a:prstClr val="black"/>
                </a:solidFill>
                <a:latin typeface="Arial Narrow" pitchFamily="34" charset="0"/>
                <a:ea typeface="+mn-ea"/>
                <a:cs typeface="Lucida Sans Unicode"/>
              </a:rPr>
              <a:t>BIODIVERSITY &amp; CONSERVATION </a:t>
            </a:r>
            <a:r>
              <a:rPr lang="en-US" sz="3600" kern="0" dirty="0">
                <a:solidFill>
                  <a:prstClr val="black"/>
                </a:solidFill>
                <a:latin typeface="Arial Narrow" pitchFamily="34" charset="0"/>
                <a:ea typeface="+mn-ea"/>
                <a:cs typeface="Lucida Sans Unicode"/>
              </a:rPr>
              <a:t>GOVERNANCE</a:t>
            </a:r>
            <a:endParaRPr lang="en-GB" sz="3600" kern="0" dirty="0">
              <a:solidFill>
                <a:sysClr val="windowText" lastClr="000000"/>
              </a:solidFill>
              <a:latin typeface="Arial Narrow" pitchFamily="34" charset="0"/>
              <a:ea typeface="+mn-ea"/>
            </a:endParaRPr>
          </a:p>
        </p:txBody>
      </p:sp>
      <p:sp>
        <p:nvSpPr>
          <p:cNvPr id="19" name="Text Box 23"/>
          <p:cNvSpPr txBox="1">
            <a:spLocks noChangeArrowheads="1"/>
          </p:cNvSpPr>
          <p:nvPr/>
        </p:nvSpPr>
        <p:spPr bwMode="auto">
          <a:xfrm>
            <a:off x="3648032" y="1187117"/>
            <a:ext cx="2109873" cy="400110"/>
          </a:xfrm>
          <a:prstGeom prst="rect">
            <a:avLst/>
          </a:prstGeom>
          <a:solidFill>
            <a:schemeClr val="accent6">
              <a:lumMod val="40000"/>
              <a:lumOff val="60000"/>
            </a:schemeClr>
          </a:solid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eaLnBrk="1" fontAlgn="auto" hangingPunct="1">
              <a:spcBef>
                <a:spcPts val="0"/>
              </a:spcBef>
              <a:spcAft>
                <a:spcPts val="0"/>
              </a:spcAft>
              <a:defRPr/>
            </a:pPr>
            <a:r>
              <a:rPr lang="en-US" sz="2000" b="1" kern="0" dirty="0">
                <a:solidFill>
                  <a:sysClr val="windowText" lastClr="000000"/>
                </a:solidFill>
                <a:ea typeface="+mn-ea"/>
              </a:rPr>
              <a:t>CONSTITUTION</a:t>
            </a:r>
          </a:p>
        </p:txBody>
      </p:sp>
      <p:sp>
        <p:nvSpPr>
          <p:cNvPr id="21" name="Rectangle 19"/>
          <p:cNvSpPr>
            <a:spLocks noChangeArrowheads="1"/>
          </p:cNvSpPr>
          <p:nvPr/>
        </p:nvSpPr>
        <p:spPr bwMode="auto">
          <a:xfrm>
            <a:off x="3100387" y="2909465"/>
            <a:ext cx="814388" cy="369332"/>
          </a:xfrm>
          <a:prstGeom prst="rect">
            <a:avLst/>
          </a:prstGeom>
          <a:solidFill>
            <a:schemeClr val="accent5"/>
          </a:solidFill>
          <a:ln>
            <a:noFill/>
          </a:ln>
          <a:extLst/>
        </p:spPr>
        <p:txBody>
          <a:bodyPr wrap="square">
            <a:spAutoFit/>
          </a:bodyPr>
          <a:lstStyle/>
          <a:p>
            <a:pPr algn="ctr" defTabSz="914400" eaLnBrk="1" fontAlgn="auto" hangingPunct="1">
              <a:spcBef>
                <a:spcPts val="0"/>
              </a:spcBef>
              <a:spcAft>
                <a:spcPts val="0"/>
              </a:spcAft>
              <a:defRPr/>
            </a:pPr>
            <a:r>
              <a:rPr lang="en-US" kern="0" dirty="0">
                <a:solidFill>
                  <a:sysClr val="windowText" lastClr="000000"/>
                </a:solidFill>
                <a:latin typeface="Calibri" panose="020F0502020204030204" pitchFamily="34" charset="0"/>
                <a:ea typeface="+mn-ea"/>
              </a:rPr>
              <a:t>NEMA</a:t>
            </a:r>
          </a:p>
        </p:txBody>
      </p:sp>
      <p:sp>
        <p:nvSpPr>
          <p:cNvPr id="22" name="Rectangle 20"/>
          <p:cNvSpPr>
            <a:spLocks noChangeArrowheads="1"/>
          </p:cNvSpPr>
          <p:nvPr/>
        </p:nvSpPr>
        <p:spPr bwMode="auto">
          <a:xfrm>
            <a:off x="1642562" y="3355424"/>
            <a:ext cx="1117600" cy="396875"/>
          </a:xfrm>
          <a:prstGeom prst="rect">
            <a:avLst/>
          </a:prstGeom>
          <a:solidFill>
            <a:schemeClr val="accent6">
              <a:lumMod val="40000"/>
              <a:lumOff val="60000"/>
            </a:schemeClr>
          </a:solidFill>
          <a:ln>
            <a:noFill/>
          </a:ln>
          <a:extLst/>
        </p:spPr>
        <p:txBody>
          <a:bodyPr wrap="none">
            <a:spAutoFit/>
          </a:bodyPr>
          <a:lstStyle/>
          <a:p>
            <a:pPr algn="ctr" defTabSz="914400" eaLnBrk="1" fontAlgn="auto" hangingPunct="1">
              <a:spcBef>
                <a:spcPts val="0"/>
              </a:spcBef>
              <a:spcAft>
                <a:spcPts val="0"/>
              </a:spcAft>
              <a:defRPr/>
            </a:pPr>
            <a:r>
              <a:rPr lang="en-US" kern="0" dirty="0">
                <a:solidFill>
                  <a:sysClr val="windowText" lastClr="000000"/>
                </a:solidFill>
                <a:latin typeface="Calibri" panose="020F0502020204030204" pitchFamily="34" charset="0"/>
                <a:ea typeface="+mn-ea"/>
              </a:rPr>
              <a:t>NEMBA</a:t>
            </a:r>
          </a:p>
        </p:txBody>
      </p:sp>
      <p:sp>
        <p:nvSpPr>
          <p:cNvPr id="37" name="Rectangle 20"/>
          <p:cNvSpPr>
            <a:spLocks noChangeArrowheads="1"/>
          </p:cNvSpPr>
          <p:nvPr/>
        </p:nvSpPr>
        <p:spPr bwMode="auto">
          <a:xfrm>
            <a:off x="4103688" y="3375772"/>
            <a:ext cx="1179513" cy="369332"/>
          </a:xfrm>
          <a:prstGeom prst="rect">
            <a:avLst/>
          </a:prstGeom>
          <a:solidFill>
            <a:schemeClr val="accent6">
              <a:lumMod val="40000"/>
              <a:lumOff val="60000"/>
            </a:schemeClr>
          </a:solidFill>
          <a:ln>
            <a:noFill/>
          </a:ln>
          <a:extLst/>
        </p:spPr>
        <p:txBody>
          <a:bodyPr wrap="square">
            <a:spAutoFit/>
          </a:bodyPr>
          <a:lstStyle/>
          <a:p>
            <a:pPr algn="ctr" defTabSz="914400" eaLnBrk="1" fontAlgn="auto" hangingPunct="1">
              <a:spcBef>
                <a:spcPts val="0"/>
              </a:spcBef>
              <a:spcAft>
                <a:spcPts val="0"/>
              </a:spcAft>
              <a:defRPr/>
            </a:pPr>
            <a:r>
              <a:rPr lang="en-US" kern="0" dirty="0">
                <a:solidFill>
                  <a:sysClr val="windowText" lastClr="000000"/>
                </a:solidFill>
                <a:latin typeface="Calibri" panose="020F0502020204030204" pitchFamily="34" charset="0"/>
                <a:ea typeface="+mn-ea"/>
              </a:rPr>
              <a:t>NEMPAA</a:t>
            </a:r>
          </a:p>
        </p:txBody>
      </p:sp>
      <p:sp>
        <p:nvSpPr>
          <p:cNvPr id="38" name="Rectangle 20"/>
          <p:cNvSpPr>
            <a:spLocks noChangeArrowheads="1"/>
          </p:cNvSpPr>
          <p:nvPr/>
        </p:nvSpPr>
        <p:spPr bwMode="auto">
          <a:xfrm>
            <a:off x="6811949" y="3349286"/>
            <a:ext cx="790601" cy="369332"/>
          </a:xfrm>
          <a:prstGeom prst="rect">
            <a:avLst/>
          </a:prstGeom>
          <a:solidFill>
            <a:schemeClr val="accent6">
              <a:lumMod val="40000"/>
              <a:lumOff val="60000"/>
            </a:schemeClr>
          </a:solidFill>
          <a:ln>
            <a:noFill/>
          </a:ln>
          <a:extLst/>
        </p:spPr>
        <p:txBody>
          <a:bodyPr wrap="none">
            <a:spAutoFit/>
          </a:bodyPr>
          <a:lstStyle/>
          <a:p>
            <a:pPr algn="ctr" defTabSz="914400" eaLnBrk="1" fontAlgn="auto" hangingPunct="1">
              <a:spcBef>
                <a:spcPts val="0"/>
              </a:spcBef>
              <a:spcAft>
                <a:spcPts val="0"/>
              </a:spcAft>
              <a:defRPr/>
            </a:pPr>
            <a:r>
              <a:rPr lang="en-US" kern="0" dirty="0" smtClean="0">
                <a:solidFill>
                  <a:sysClr val="windowText" lastClr="000000"/>
                </a:solidFill>
                <a:latin typeface="Calibri" panose="020F0502020204030204" pitchFamily="34" charset="0"/>
                <a:ea typeface="+mn-ea"/>
              </a:rPr>
              <a:t>WHCA</a:t>
            </a:r>
            <a:endParaRPr lang="en-US" kern="0" dirty="0">
              <a:solidFill>
                <a:sysClr val="windowText" lastClr="000000"/>
              </a:solidFill>
              <a:latin typeface="Calibri" panose="020F0502020204030204" pitchFamily="34" charset="0"/>
              <a:ea typeface="+mn-ea"/>
            </a:endParaRPr>
          </a:p>
        </p:txBody>
      </p:sp>
      <p:sp>
        <p:nvSpPr>
          <p:cNvPr id="3" name="TextBox 2"/>
          <p:cNvSpPr txBox="1"/>
          <p:nvPr/>
        </p:nvSpPr>
        <p:spPr>
          <a:xfrm>
            <a:off x="0" y="765175"/>
            <a:ext cx="1169551" cy="4098926"/>
          </a:xfrm>
          <a:prstGeom prst="rect">
            <a:avLst/>
          </a:prstGeom>
          <a:noFill/>
        </p:spPr>
        <p:txBody>
          <a:bodyPr vert="vert270" wrap="square">
            <a:spAutoFit/>
          </a:bodyPr>
          <a:lstStyle/>
          <a:p>
            <a:pPr algn="ctr" eaLnBrk="1" hangingPunct="1">
              <a:defRPr/>
            </a:pPr>
            <a:r>
              <a:rPr lang="en-US" sz="3200" dirty="0" smtClean="0">
                <a:solidFill>
                  <a:prstClr val="black"/>
                </a:solidFill>
                <a:latin typeface="Arial Narrow" pitchFamily="34" charset="0"/>
                <a:ea typeface="+mn-ea"/>
              </a:rPr>
              <a:t>COOPERATIVE </a:t>
            </a:r>
            <a:r>
              <a:rPr lang="en-US" sz="3200" dirty="0">
                <a:solidFill>
                  <a:prstClr val="black"/>
                </a:solidFill>
                <a:latin typeface="Arial Narrow" pitchFamily="34" charset="0"/>
                <a:ea typeface="+mn-ea"/>
              </a:rPr>
              <a:t>GOVERNANCE </a:t>
            </a:r>
            <a:endParaRPr lang="en-ZA" sz="3200" dirty="0">
              <a:solidFill>
                <a:prstClr val="black"/>
              </a:solidFill>
              <a:latin typeface="Calibri" panose="020F0502020204030204" pitchFamily="34" charset="0"/>
              <a:ea typeface="+mn-ea"/>
            </a:endParaRPr>
          </a:p>
        </p:txBody>
      </p:sp>
      <p:sp>
        <p:nvSpPr>
          <p:cNvPr id="24" name="Rectangle 13"/>
          <p:cNvSpPr>
            <a:spLocks noChangeArrowheads="1"/>
          </p:cNvSpPr>
          <p:nvPr/>
        </p:nvSpPr>
        <p:spPr bwMode="auto">
          <a:xfrm>
            <a:off x="2887578" y="5594354"/>
            <a:ext cx="6256422" cy="1322912"/>
          </a:xfrm>
          <a:prstGeom prst="rect">
            <a:avLst/>
          </a:prstGeom>
          <a:solidFill>
            <a:schemeClr val="accent3">
              <a:lumMod val="20000"/>
              <a:lumOff val="80000"/>
            </a:schemeClr>
          </a:solidFill>
          <a:ln w="6350">
            <a:solidFill>
              <a:srgbClr val="A5A5A5"/>
            </a:solidFill>
            <a:miter lim="800000"/>
            <a:headEnd/>
            <a:tailEnd/>
          </a:ln>
          <a:effectLst>
            <a:outerShdw dist="35921" dir="2700000" algn="ctr" rotWithShape="0">
              <a:srgbClr val="EEECE1"/>
            </a:outerShdw>
          </a:effectLst>
        </p:spPr>
        <p:txBody>
          <a:bodyPr wrap="none" lIns="0" tIns="0" rIns="0" bIns="0" anchor="ctr"/>
          <a:lstStyle/>
          <a:p>
            <a:pPr algn="ctr" defTabSz="914400" eaLnBrk="1" fontAlgn="auto" hangingPunct="1">
              <a:spcBef>
                <a:spcPts val="0"/>
              </a:spcBef>
              <a:spcAft>
                <a:spcPts val="0"/>
              </a:spcAft>
              <a:defRPr/>
            </a:pPr>
            <a:endParaRPr lang="en-US" kern="0" dirty="0" smtClean="0">
              <a:solidFill>
                <a:sysClr val="windowText" lastClr="000000"/>
              </a:solidFill>
              <a:latin typeface="Arial Narrow" pitchFamily="34" charset="0"/>
              <a:ea typeface="+mn-ea"/>
            </a:endParaRPr>
          </a:p>
          <a:p>
            <a:pPr algn="ctr" defTabSz="914400" eaLnBrk="1" fontAlgn="auto" hangingPunct="1">
              <a:spcBef>
                <a:spcPts val="0"/>
              </a:spcBef>
              <a:spcAft>
                <a:spcPts val="0"/>
              </a:spcAft>
              <a:defRPr/>
            </a:pPr>
            <a:endParaRPr lang="en-US" kern="0" dirty="0">
              <a:solidFill>
                <a:sysClr val="windowText" lastClr="000000"/>
              </a:solidFill>
              <a:latin typeface="Arial Narrow" pitchFamily="34" charset="0"/>
              <a:ea typeface="+mn-ea"/>
            </a:endParaRPr>
          </a:p>
          <a:p>
            <a:pPr algn="ctr" defTabSz="914400" eaLnBrk="1" fontAlgn="auto" hangingPunct="1">
              <a:spcBef>
                <a:spcPts val="0"/>
              </a:spcBef>
              <a:spcAft>
                <a:spcPts val="0"/>
              </a:spcAft>
              <a:defRPr/>
            </a:pPr>
            <a:r>
              <a:rPr lang="en-US" kern="0" dirty="0" smtClean="0">
                <a:solidFill>
                  <a:sysClr val="windowText" lastClr="000000"/>
                </a:solidFill>
                <a:latin typeface="Arial Narrow" pitchFamily="34" charset="0"/>
                <a:ea typeface="+mn-ea"/>
              </a:rPr>
              <a:t>Stakeholder Engagements</a:t>
            </a:r>
          </a:p>
          <a:p>
            <a:pPr algn="ctr" defTabSz="914400" eaLnBrk="1" fontAlgn="auto" hangingPunct="1">
              <a:spcBef>
                <a:spcPts val="0"/>
              </a:spcBef>
              <a:spcAft>
                <a:spcPts val="0"/>
              </a:spcAft>
              <a:defRPr/>
            </a:pPr>
            <a:r>
              <a:rPr lang="en-US" kern="0" dirty="0" smtClean="0">
                <a:solidFill>
                  <a:sysClr val="windowText" lastClr="000000"/>
                </a:solidFill>
                <a:latin typeface="Arial Narrow" pitchFamily="34" charset="0"/>
                <a:ea typeface="+mn-ea"/>
              </a:rPr>
              <a:t>NGO’s &amp; Private Sector </a:t>
            </a:r>
          </a:p>
          <a:p>
            <a:pPr algn="ctr" defTabSz="914400" eaLnBrk="1" fontAlgn="auto" hangingPunct="1">
              <a:spcBef>
                <a:spcPts val="0"/>
              </a:spcBef>
              <a:spcAft>
                <a:spcPts val="0"/>
              </a:spcAft>
              <a:defRPr/>
            </a:pPr>
            <a:r>
              <a:rPr lang="en-US" kern="0" dirty="0" smtClean="0">
                <a:solidFill>
                  <a:sysClr val="windowText" lastClr="000000"/>
                </a:solidFill>
                <a:latin typeface="Arial Narrow" pitchFamily="34" charset="0"/>
                <a:ea typeface="+mn-ea"/>
              </a:rPr>
              <a:t>Traditional Authorities</a:t>
            </a:r>
          </a:p>
          <a:p>
            <a:pPr algn="ctr" defTabSz="914400" eaLnBrk="1" fontAlgn="auto" hangingPunct="1">
              <a:spcBef>
                <a:spcPts val="0"/>
              </a:spcBef>
              <a:spcAft>
                <a:spcPts val="0"/>
              </a:spcAft>
              <a:defRPr/>
            </a:pPr>
            <a:r>
              <a:rPr lang="en-US" kern="0" dirty="0" smtClean="0">
                <a:solidFill>
                  <a:sysClr val="windowText" lastClr="000000"/>
                </a:solidFill>
                <a:latin typeface="Arial Narrow" pitchFamily="34" charset="0"/>
                <a:ea typeface="+mn-ea"/>
              </a:rPr>
              <a:t>Community and Civil </a:t>
            </a:r>
            <a:r>
              <a:rPr lang="en-US" kern="0" dirty="0">
                <a:solidFill>
                  <a:sysClr val="windowText" lastClr="000000"/>
                </a:solidFill>
                <a:latin typeface="Arial Narrow" pitchFamily="34" charset="0"/>
                <a:ea typeface="+mn-ea"/>
              </a:rPr>
              <a:t>S</a:t>
            </a:r>
            <a:r>
              <a:rPr lang="en-US" kern="0" dirty="0" smtClean="0">
                <a:solidFill>
                  <a:sysClr val="windowText" lastClr="000000"/>
                </a:solidFill>
                <a:latin typeface="Arial Narrow" pitchFamily="34" charset="0"/>
                <a:ea typeface="+mn-ea"/>
              </a:rPr>
              <a:t>ociety</a:t>
            </a:r>
          </a:p>
          <a:p>
            <a:pPr algn="ctr" defTabSz="914400" eaLnBrk="1" fontAlgn="auto" hangingPunct="1">
              <a:spcBef>
                <a:spcPts val="0"/>
              </a:spcBef>
              <a:spcAft>
                <a:spcPts val="0"/>
              </a:spcAft>
              <a:defRPr/>
            </a:pPr>
            <a:endParaRPr lang="en-US" kern="0" dirty="0" smtClean="0">
              <a:solidFill>
                <a:sysClr val="windowText" lastClr="000000"/>
              </a:solidFill>
              <a:latin typeface="Arial Narrow" pitchFamily="34" charset="0"/>
              <a:ea typeface="+mn-ea"/>
            </a:endParaRPr>
          </a:p>
          <a:p>
            <a:pPr algn="ctr" defTabSz="914400" eaLnBrk="1" fontAlgn="auto" hangingPunct="1">
              <a:spcBef>
                <a:spcPts val="0"/>
              </a:spcBef>
              <a:spcAft>
                <a:spcPts val="0"/>
              </a:spcAft>
              <a:defRPr/>
            </a:pPr>
            <a:endParaRPr lang="en-US" kern="0" dirty="0">
              <a:solidFill>
                <a:sysClr val="windowText" lastClr="000000"/>
              </a:solidFill>
              <a:latin typeface="Arial Narrow" pitchFamily="34" charset="0"/>
              <a:ea typeface="+mn-ea"/>
            </a:endParaRPr>
          </a:p>
        </p:txBody>
      </p:sp>
      <p:sp>
        <p:nvSpPr>
          <p:cNvPr id="4" name="Slide Number Placeholder 3"/>
          <p:cNvSpPr>
            <a:spLocks noGrp="1"/>
          </p:cNvSpPr>
          <p:nvPr>
            <p:ph type="sldNum" sz="quarter" idx="2"/>
          </p:nvPr>
        </p:nvSpPr>
        <p:spPr/>
        <p:txBody>
          <a:bodyPr/>
          <a:lstStyle/>
          <a:p>
            <a:pPr>
              <a:defRPr/>
            </a:pPr>
            <a:fld id="{B9FE403A-EA13-CE40-AACC-0E93EC0ABD83}" type="slidenum">
              <a:rPr lang="en-US" altLang="en-US" smtClean="0"/>
              <a:pPr>
                <a:defRPr/>
              </a:pPr>
              <a:t>44</a:t>
            </a:fld>
            <a:endParaRPr lang="en-US" altLang="en-US"/>
          </a:p>
        </p:txBody>
      </p:sp>
      <p:pic>
        <p:nvPicPr>
          <p:cNvPr id="18" name="Picture 17"/>
          <p:cNvPicPr>
            <a:picLocks noChangeAspect="1"/>
          </p:cNvPicPr>
          <p:nvPr/>
        </p:nvPicPr>
        <p:blipFill>
          <a:blip r:embed="rId3"/>
          <a:stretch>
            <a:fillRect/>
          </a:stretch>
        </p:blipFill>
        <p:spPr>
          <a:xfrm>
            <a:off x="1584324" y="2784978"/>
            <a:ext cx="1121761" cy="493819"/>
          </a:xfrm>
          <a:prstGeom prst="rect">
            <a:avLst/>
          </a:prstGeom>
        </p:spPr>
      </p:pic>
    </p:spTree>
    <p:extLst>
      <p:ext uri="{BB962C8B-B14F-4D97-AF65-F5344CB8AC3E}">
        <p14:creationId xmlns:p14="http://schemas.microsoft.com/office/powerpoint/2010/main" val="235870250"/>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45</a:t>
            </a:fld>
            <a:endParaRPr/>
          </a:p>
        </p:txBody>
      </p:sp>
      <p:graphicFrame>
        <p:nvGraphicFramePr>
          <p:cNvPr id="508" name="Table"/>
          <p:cNvGraphicFramePr/>
          <p:nvPr>
            <p:extLst>
              <p:ext uri="{D42A27DB-BD31-4B8C-83A1-F6EECF244321}">
                <p14:modId xmlns:p14="http://schemas.microsoft.com/office/powerpoint/2010/main" val="2733991553"/>
              </p:ext>
            </p:extLst>
          </p:nvPr>
        </p:nvGraphicFramePr>
        <p:xfrm>
          <a:off x="152400" y="457200"/>
          <a:ext cx="8839200" cy="4750712"/>
        </p:xfrm>
        <a:graphic>
          <a:graphicData uri="http://schemas.openxmlformats.org/drawingml/2006/table">
            <a:tbl>
              <a:tblPr>
                <a:tableStyleId>{4C3C2611-4C71-4FC5-86AE-919BDF0F9419}</a:tableStyleId>
              </a:tblPr>
              <a:tblGrid>
                <a:gridCol w="3200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311426">
                <a:tc gridSpan="4">
                  <a:txBody>
                    <a:bodyPr/>
                    <a:lstStyle/>
                    <a:p>
                      <a:pPr algn="l">
                        <a:defRPr sz="1800"/>
                      </a:pPr>
                      <a:r>
                        <a:rPr lang="en-US" sz="1300" b="1" dirty="0" smtClean="0">
                          <a:solidFill>
                            <a:srgbClr val="FFFFFF"/>
                          </a:solidFill>
                          <a:latin typeface="Arial Narrow"/>
                          <a:ea typeface="Arial Narrow"/>
                          <a:cs typeface="Arial Narrow"/>
                          <a:sym typeface="Arial Narrow"/>
                        </a:rPr>
                        <a:t>OUTCOME: ECOSYSTEMS CONSERVED, MANAGED AND SUSTAINABLY USED</a:t>
                      </a:r>
                      <a:endParaRPr lang="en-US"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8600">
                <a:tc>
                  <a:txBody>
                    <a:bodyPr/>
                    <a:lstStyle/>
                    <a:p>
                      <a:pPr algn="ctr">
                        <a:lnSpc>
                          <a:spcPct val="115000"/>
                        </a:lnSpc>
                        <a:defRPr sz="1800"/>
                      </a:pPr>
                      <a:r>
                        <a:rPr lang="en-ZA" sz="1300" b="1" dirty="0" smtClean="0">
                          <a:solidFill>
                            <a:srgbClr val="FFFFFF"/>
                          </a:solidFill>
                          <a:latin typeface="Arial Narrow"/>
                          <a:ea typeface="Arial Narrow"/>
                          <a:cs typeface="Arial Narrow"/>
                          <a:sym typeface="Arial Narrow"/>
                        </a:rPr>
                        <a:t>OUTCOME</a:t>
                      </a:r>
                      <a:r>
                        <a:rPr sz="1300" b="1" dirty="0" smtClean="0">
                          <a:solidFill>
                            <a:srgbClr val="FFFFFF"/>
                          </a:solidFill>
                          <a:latin typeface="Arial Narrow"/>
                          <a:ea typeface="Arial Narrow"/>
                          <a:cs typeface="Arial Narrow"/>
                          <a:sym typeface="Arial Narrow"/>
                        </a:rPr>
                        <a:t> </a:t>
                      </a:r>
                      <a:r>
                        <a:rPr sz="1300" b="1" dirty="0">
                          <a:solidFill>
                            <a:srgbClr val="FFFFFF"/>
                          </a:solidFill>
                          <a:latin typeface="Arial Narrow"/>
                          <a:ea typeface="Arial Narrow"/>
                          <a:cs typeface="Arial Narrow"/>
                          <a:sym typeface="Arial Narrow"/>
                        </a:rPr>
                        <a:t>INDICATOR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a:lnSpc>
                          <a:spcPct val="115000"/>
                        </a:lnSpc>
                        <a:defRPr sz="1800"/>
                      </a:pPr>
                      <a:r>
                        <a:rPr sz="1300" b="1" dirty="0" smtClean="0">
                          <a:solidFill>
                            <a:srgbClr val="FFFFFF"/>
                          </a:solidFill>
                          <a:latin typeface="Arial Narrow"/>
                          <a:ea typeface="Arial Narrow"/>
                          <a:cs typeface="Arial Narrow"/>
                          <a:sym typeface="Arial Narrow"/>
                        </a:rPr>
                        <a:t>BASELINE</a:t>
                      </a:r>
                      <a:endParaRPr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a:lnSpc>
                          <a:spcPct val="115000"/>
                        </a:lnSpc>
                        <a:defRPr sz="1800"/>
                      </a:pPr>
                      <a:r>
                        <a:rPr sz="1300" b="1" dirty="0">
                          <a:solidFill>
                            <a:srgbClr val="FFFFFF"/>
                          </a:solidFill>
                          <a:latin typeface="Arial Narrow"/>
                          <a:ea typeface="Arial Narrow"/>
                          <a:cs typeface="Arial Narrow"/>
                          <a:sym typeface="Arial Narrow"/>
                        </a:rPr>
                        <a:t>TARGET </a:t>
                      </a:r>
                      <a:r>
                        <a:rPr sz="1300" b="1" dirty="0" smtClean="0">
                          <a:solidFill>
                            <a:srgbClr val="FFFFFF"/>
                          </a:solidFill>
                          <a:latin typeface="Arial Narrow"/>
                          <a:ea typeface="Arial Narrow"/>
                          <a:cs typeface="Arial Narrow"/>
                          <a:sym typeface="Arial Narrow"/>
                        </a:rPr>
                        <a:t>20</a:t>
                      </a:r>
                      <a:r>
                        <a:rPr lang="en-ZA" sz="1300" b="1" dirty="0" smtClean="0">
                          <a:solidFill>
                            <a:srgbClr val="FFFFFF"/>
                          </a:solidFill>
                          <a:latin typeface="Arial Narrow"/>
                          <a:ea typeface="Arial Narrow"/>
                          <a:cs typeface="Arial Narrow"/>
                          <a:sym typeface="Arial Narrow"/>
                        </a:rPr>
                        <a:t>20</a:t>
                      </a:r>
                      <a:r>
                        <a:rPr sz="1300" b="1" dirty="0" smtClean="0">
                          <a:solidFill>
                            <a:srgbClr val="FFFFFF"/>
                          </a:solidFill>
                          <a:latin typeface="Arial Narrow"/>
                          <a:ea typeface="Arial Narrow"/>
                          <a:cs typeface="Arial Narrow"/>
                          <a:sym typeface="Arial Narrow"/>
                        </a:rPr>
                        <a:t>/2</a:t>
                      </a:r>
                      <a:r>
                        <a:rPr lang="en-ZA" sz="1300" b="1" dirty="0" smtClean="0">
                          <a:solidFill>
                            <a:srgbClr val="FFFFFF"/>
                          </a:solidFill>
                          <a:latin typeface="Arial Narrow"/>
                          <a:ea typeface="Arial Narrow"/>
                          <a:cs typeface="Arial Narrow"/>
                          <a:sym typeface="Arial Narrow"/>
                        </a:rPr>
                        <a:t>1</a:t>
                      </a:r>
                      <a:endParaRPr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a:lnSpc>
                          <a:spcPct val="115000"/>
                        </a:lnSpc>
                        <a:defRPr sz="1800"/>
                      </a:pPr>
                      <a:r>
                        <a:rPr sz="1200" b="1" dirty="0">
                          <a:solidFill>
                            <a:srgbClr val="FFFFFF"/>
                          </a:solidFill>
                          <a:latin typeface="Arial Narrow"/>
                          <a:ea typeface="Arial Narrow"/>
                          <a:cs typeface="Arial Narrow"/>
                          <a:sym typeface="Arial Narrow"/>
                        </a:rPr>
                        <a:t>5 YEAR  TARGET 2023/24</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extLst>
                  <a:ext uri="{0D108BD9-81ED-4DB2-BD59-A6C34878D82A}">
                    <a16:rowId xmlns:a16="http://schemas.microsoft.com/office/drawing/2014/main" val="10001"/>
                  </a:ext>
                </a:extLst>
              </a:tr>
              <a:tr h="1188720">
                <a:tc rowSpan="2">
                  <a:txBody>
                    <a:bodyPr/>
                    <a:lstStyle/>
                    <a:p>
                      <a:pPr marL="88900" indent="0" algn="just">
                        <a:defRPr sz="1300">
                          <a:latin typeface="Arial Narrow"/>
                          <a:ea typeface="Arial Narrow"/>
                          <a:cs typeface="Arial Narrow"/>
                          <a:sym typeface="Arial Narrow"/>
                        </a:defRPr>
                      </a:pPr>
                      <a:r>
                        <a:rPr lang="en-ZA" dirty="0" smtClean="0"/>
                        <a:t>Percentage of land under conservation</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12.96% (15,797,120.74 /121,909,000.00)</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88900" indent="0" algn="just"/>
                      <a:r>
                        <a:rPr lang="it-IT" sz="1300" b="0" i="0" u="none" strike="noStrike" cap="none" spc="0" baseline="0" dirty="0" smtClean="0">
                          <a:solidFill>
                            <a:srgbClr val="000000"/>
                          </a:solidFill>
                          <a:uFillTx/>
                          <a:latin typeface="Arial Narrow"/>
                          <a:ea typeface="Arial Narrow"/>
                          <a:cs typeface="Arial Narrow"/>
                          <a:sym typeface="Arial"/>
                        </a:rPr>
                        <a:t>14.2% (17, 343,142</a:t>
                      </a:r>
                    </a:p>
                    <a:p>
                      <a:pPr marL="88900" indent="0" algn="just"/>
                      <a:r>
                        <a:rPr lang="it-IT" sz="1300" b="0" i="0" u="none" strike="noStrike" cap="none" spc="0" baseline="0" dirty="0" smtClean="0">
                          <a:solidFill>
                            <a:srgbClr val="000000"/>
                          </a:solidFill>
                          <a:uFillTx/>
                          <a:latin typeface="Arial Narrow"/>
                          <a:ea typeface="Arial Narrow"/>
                          <a:cs typeface="Arial Narrow"/>
                          <a:sym typeface="Arial"/>
                        </a:rPr>
                        <a:t>/ 121,991,200 ha)</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15.7% (19 175 164 / 121,909,000 ha) in total</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under conservation for 2023/2024. 0.5% of</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land under conservation added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vMerge="1">
                  <a:txBody>
                    <a:bodyPr/>
                    <a:lstStyle/>
                    <a:p>
                      <a:endParaRPr lang="en-ZA"/>
                    </a:p>
                  </a:txBody>
                  <a:tcPr/>
                </a:tc>
                <a:tc vMerge="1">
                  <a:txBody>
                    <a:bodyPr/>
                    <a:lstStyle/>
                    <a:p>
                      <a:endParaRPr lang="en-ZA"/>
                    </a:p>
                  </a:txBody>
                  <a:tcPr/>
                </a:tc>
                <a:tc vMerge="1">
                  <a:txBody>
                    <a:bodyPr/>
                    <a:lstStyle/>
                    <a:p>
                      <a:endParaRPr lang="en-ZA"/>
                    </a:p>
                  </a:txBody>
                  <a:tcPr/>
                </a:tc>
                <a:tc rowSpan="2">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2 national parks declared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22885">
                <a:tc>
                  <a:txBody>
                    <a:bodyPr/>
                    <a:lstStyle/>
                    <a:p>
                      <a:pPr marL="88900" indent="0" algn="just">
                        <a:defRPr sz="1300">
                          <a:latin typeface="Arial Narrow"/>
                          <a:ea typeface="Arial Narrow"/>
                          <a:cs typeface="Arial Narrow"/>
                          <a:sym typeface="Arial Narrow"/>
                        </a:defRPr>
                      </a:pPr>
                      <a:r>
                        <a:rPr lang="en-ZA" dirty="0" smtClean="0"/>
                        <a:t>Number of new national parks established</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88900" algn="just" defTabSz="914400" rtl="0" eaLnBrk="1" fontAlgn="auto" latinLnBrk="0" hangingPunct="1">
                        <a:lnSpc>
                          <a:spcPct val="100000"/>
                        </a:lnSpc>
                        <a:spcBef>
                          <a:spcPts val="0"/>
                        </a:spcBef>
                        <a:spcAft>
                          <a:spcPts val="0"/>
                        </a:spcAft>
                        <a:buClrTx/>
                        <a:buSzTx/>
                        <a:buFontTx/>
                        <a:buNone/>
                        <a:tabLst/>
                        <a:defRPr/>
                      </a:pPr>
                      <a:r>
                        <a:rPr lang="en-ZA" sz="1300" b="0" i="0" u="none" strike="noStrike" cap="none" spc="0" baseline="0" dirty="0" smtClean="0">
                          <a:solidFill>
                            <a:srgbClr val="000000"/>
                          </a:solidFill>
                          <a:uFillTx/>
                          <a:latin typeface="Arial Narrow"/>
                          <a:ea typeface="Arial Narrow"/>
                          <a:cs typeface="Arial Narrow"/>
                          <a:sym typeface="Arial"/>
                        </a:rPr>
                        <a:t>N/A</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chemeClr val="tx1"/>
                          </a:solidFill>
                          <a:uFillTx/>
                          <a:latin typeface="Arial Narrow"/>
                          <a:ea typeface="Arial Narrow"/>
                          <a:cs typeface="Arial Narrow"/>
                          <a:sym typeface="Arial"/>
                        </a:rPr>
                        <a:t>1 national park declared</a:t>
                      </a:r>
                      <a:endParaRPr lang="en-ZA" sz="1300" b="0" i="0" u="none" strike="noStrike" cap="none" spc="0" baseline="0" dirty="0">
                        <a:solidFill>
                          <a:schemeClr val="tx1"/>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ZA"/>
                    </a:p>
                  </a:txBody>
                  <a:tcPr/>
                </a:tc>
                <a:extLst>
                  <a:ext uri="{0D108BD9-81ED-4DB2-BD59-A6C34878D82A}">
                    <a16:rowId xmlns:a16="http://schemas.microsoft.com/office/drawing/2014/main" val="10004"/>
                  </a:ext>
                </a:extLst>
              </a:tr>
              <a:tr h="990601">
                <a:tc>
                  <a:txBody>
                    <a:bodyPr/>
                    <a:lstStyle/>
                    <a:p>
                      <a:pPr marL="88900" indent="0" algn="just">
                        <a:defRPr sz="1300">
                          <a:latin typeface="Arial Narrow"/>
                          <a:ea typeface="Arial Narrow"/>
                          <a:cs typeface="Arial Narrow"/>
                          <a:sym typeface="Arial Narrow"/>
                        </a:defRPr>
                      </a:pPr>
                      <a:r>
                        <a:rPr lang="en-ZA" dirty="0" smtClean="0"/>
                        <a:t>Percentage of area of state managed protected areas assessed with a METT score above 67%</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75% of area of state managed protected areas assessed with a METT score above 67%</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81% (5 910 280 / 7 296 641ha) of area of state managed protected areas</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assessed with a METT score above 67%</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90% (6 566 977 / 7 296 641ha of area of state</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managed protected areas assessed with a METT score above 67%</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792480">
                <a:tc rowSpan="3">
                  <a:txBody>
                    <a:bodyPr/>
                    <a:lstStyle/>
                    <a:p>
                      <a:pPr marL="88900" indent="0" algn="just">
                        <a:defRPr sz="1300">
                          <a:latin typeface="Arial Narrow"/>
                          <a:ea typeface="Arial Narrow"/>
                          <a:cs typeface="Arial Narrow"/>
                          <a:sym typeface="Arial Narrow"/>
                        </a:defRPr>
                      </a:pPr>
                      <a:r>
                        <a:rPr lang="en-ZA" dirty="0" smtClean="0"/>
                        <a:t>Number of interventions to ensure conservation of strategic water sources and wetlands developed and implemented</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marL="0" indent="88900" algn="just"/>
                      <a:r>
                        <a:rPr lang="en-ZA" sz="1300" b="0" i="0" u="none" strike="noStrike" cap="none" spc="0" baseline="0" dirty="0" smtClean="0">
                          <a:solidFill>
                            <a:srgbClr val="000000"/>
                          </a:solidFill>
                          <a:uFillTx/>
                          <a:latin typeface="Arial Narrow"/>
                          <a:ea typeface="Arial Narrow"/>
                          <a:cs typeface="Arial Narrow"/>
                          <a:sym typeface="Arial"/>
                        </a:rPr>
                        <a:t>N/A</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marR="0" indent="0" algn="just" defTabSz="914400" rtl="0" latinLnBrk="0">
                        <a:lnSpc>
                          <a:spcPct val="100000"/>
                        </a:lnSpc>
                        <a:spcBef>
                          <a:spcPts val="0"/>
                        </a:spcBef>
                        <a:spcAft>
                          <a:spcPts val="0"/>
                        </a:spcAft>
                        <a:buClrTx/>
                        <a:buSzTx/>
                        <a:buFontTx/>
                        <a:buNone/>
                        <a:tabLst/>
                      </a:pPr>
                      <a:r>
                        <a:rPr lang="en-ZA" sz="1300" b="1" i="0" u="none" strike="noStrike" cap="none" spc="0" baseline="0" dirty="0" smtClean="0">
                          <a:solidFill>
                            <a:srgbClr val="000000"/>
                          </a:solidFill>
                          <a:uFillTx/>
                          <a:latin typeface="Arial Narrow"/>
                          <a:ea typeface="Arial Narrow"/>
                          <a:cs typeface="Arial Narrow"/>
                          <a:sym typeface="Arial"/>
                        </a:rPr>
                        <a:t>3 Interventions:</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National Joint Wetlands</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Management Framework</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Developed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indent="88900" algn="just"/>
                      <a:r>
                        <a:rPr lang="en-ZA" sz="1300" b="1" i="0" u="none" strike="noStrike" cap="none" spc="0" baseline="0" dirty="0" smtClean="0">
                          <a:solidFill>
                            <a:srgbClr val="000000"/>
                          </a:solidFill>
                          <a:uFillTx/>
                          <a:latin typeface="Arial Narrow"/>
                          <a:ea typeface="Arial Narrow"/>
                          <a:cs typeface="Arial Narrow"/>
                          <a:sym typeface="Arial"/>
                        </a:rPr>
                        <a:t>3 Interventions:</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National Joint Wetlands Management Policy developed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94360">
                <a:tc vMerge="1">
                  <a:txBody>
                    <a:bodyPr/>
                    <a:lstStyle/>
                    <a:p>
                      <a:endParaRPr lang="en-ZA"/>
                    </a:p>
                  </a:txBody>
                  <a:tcPr/>
                </a:tc>
                <a:tc vMerge="1">
                  <a:txBody>
                    <a:bodyPr/>
                    <a:lstStyle/>
                    <a:p>
                      <a:endParaRPr lang="en-ZA"/>
                    </a:p>
                  </a:txBody>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2 wetlands of international</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Significance (</a:t>
                      </a:r>
                      <a:r>
                        <a:rPr lang="en-ZA" sz="1300" b="0" i="0" u="none" strike="noStrike" cap="none" spc="0" baseline="0" dirty="0" err="1" smtClean="0">
                          <a:solidFill>
                            <a:srgbClr val="000000"/>
                          </a:solidFill>
                          <a:uFillTx/>
                          <a:latin typeface="Arial Narrow"/>
                          <a:ea typeface="Arial Narrow"/>
                          <a:cs typeface="Arial Narrow"/>
                          <a:sym typeface="Arial"/>
                        </a:rPr>
                        <a:t>Ramsar</a:t>
                      </a:r>
                      <a:r>
                        <a:rPr lang="en-ZA" sz="1300" b="0" i="0" u="none" strike="noStrike" cap="none" spc="0" baseline="0" dirty="0" smtClean="0">
                          <a:solidFill>
                            <a:srgbClr val="000000"/>
                          </a:solidFill>
                          <a:uFillTx/>
                          <a:latin typeface="Arial Narrow"/>
                          <a:ea typeface="Arial Narrow"/>
                          <a:cs typeface="Arial Narrow"/>
                          <a:sym typeface="Arial"/>
                        </a:rPr>
                        <a:t> sites)</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Designated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5 wetlands of international significance (</a:t>
                      </a:r>
                      <a:r>
                        <a:rPr lang="en-ZA" sz="1300" b="0" i="0" u="none" strike="noStrike" cap="none" spc="0" baseline="0" dirty="0" err="1" smtClean="0">
                          <a:solidFill>
                            <a:srgbClr val="000000"/>
                          </a:solidFill>
                          <a:uFillTx/>
                          <a:latin typeface="Arial Narrow"/>
                          <a:ea typeface="Arial Narrow"/>
                          <a:cs typeface="Arial Narrow"/>
                          <a:sym typeface="Arial"/>
                        </a:rPr>
                        <a:t>Ramsar</a:t>
                      </a:r>
                      <a:r>
                        <a:rPr lang="en-ZA" sz="1300" b="0" i="0" u="none" strike="noStrike" cap="none" spc="0" baseline="0" dirty="0" smtClean="0">
                          <a:solidFill>
                            <a:srgbClr val="000000"/>
                          </a:solidFill>
                          <a:uFillTx/>
                          <a:latin typeface="Arial Narrow"/>
                          <a:ea typeface="Arial Narrow"/>
                          <a:cs typeface="Arial Narrow"/>
                          <a:sym typeface="Arial"/>
                        </a:rPr>
                        <a:t> sites) designated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98120">
                <a:tc vMerge="1">
                  <a:txBody>
                    <a:bodyPr/>
                    <a:lstStyle/>
                    <a:p>
                      <a:endParaRPr lang="en-ZA"/>
                    </a:p>
                  </a:txBody>
                  <a:tcPr/>
                </a:tc>
                <a:tc vMerge="1">
                  <a:txBody>
                    <a:bodyPr/>
                    <a:lstStyle/>
                    <a:p>
                      <a:endParaRPr lang="en-ZA"/>
                    </a:p>
                  </a:txBody>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11 strategic water sources delineated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11 of 22 strategic water source areas secured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509" name="PROGRAMME 4"/>
          <p:cNvSpPr txBox="1"/>
          <p:nvPr/>
        </p:nvSpPr>
        <p:spPr>
          <a:xfrm>
            <a:off x="152400" y="0"/>
            <a:ext cx="8839200"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00B050"/>
                </a:solidFill>
              </a:defRPr>
            </a:lvl1pPr>
          </a:lstStyle>
          <a:p>
            <a:r>
              <a:rPr dirty="0"/>
              <a:t>PROGRAMME </a:t>
            </a:r>
            <a:r>
              <a:rPr lang="en-ZA" dirty="0" smtClean="0"/>
              <a:t>5</a:t>
            </a:r>
            <a:endParaRPr dirty="0"/>
          </a:p>
        </p:txBody>
      </p:sp>
    </p:spTree>
    <p:extLst>
      <p:ext uri="{BB962C8B-B14F-4D97-AF65-F5344CB8AC3E}">
        <p14:creationId xmlns:p14="http://schemas.microsoft.com/office/powerpoint/2010/main" val="1941600614"/>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46</a:t>
            </a:fld>
            <a:endParaRPr/>
          </a:p>
        </p:txBody>
      </p:sp>
      <p:graphicFrame>
        <p:nvGraphicFramePr>
          <p:cNvPr id="508" name="Table"/>
          <p:cNvGraphicFramePr/>
          <p:nvPr>
            <p:extLst>
              <p:ext uri="{D42A27DB-BD31-4B8C-83A1-F6EECF244321}">
                <p14:modId xmlns:p14="http://schemas.microsoft.com/office/powerpoint/2010/main" val="1427787191"/>
              </p:ext>
            </p:extLst>
          </p:nvPr>
        </p:nvGraphicFramePr>
        <p:xfrm>
          <a:off x="152400" y="457200"/>
          <a:ext cx="8839200" cy="4436165"/>
        </p:xfrm>
        <a:graphic>
          <a:graphicData uri="http://schemas.openxmlformats.org/drawingml/2006/table">
            <a:tbl>
              <a:tblPr>
                <a:tableStyleId>{4C3C2611-4C71-4FC5-86AE-919BDF0F9419}</a:tableStyleId>
              </a:tblPr>
              <a:tblGrid>
                <a:gridCol w="3200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245165">
                <a:tc gridSpan="4">
                  <a:txBody>
                    <a:bodyPr/>
                    <a:lstStyle/>
                    <a:p>
                      <a:pPr algn="l">
                        <a:defRPr sz="1800"/>
                      </a:pPr>
                      <a:r>
                        <a:rPr lang="en-ZA" sz="1300" b="1" dirty="0" smtClean="0">
                          <a:solidFill>
                            <a:srgbClr val="FFFFFF"/>
                          </a:solidFill>
                          <a:latin typeface="Arial Narrow"/>
                          <a:ea typeface="Arial Narrow"/>
                          <a:cs typeface="Arial Narrow"/>
                          <a:sym typeface="Arial Narrow"/>
                        </a:rPr>
                        <a:t>OUTCOME: BIODIVERSITY THREATS MITIGATED</a:t>
                      </a:r>
                      <a:endParaRPr lang="en-ZA"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8600">
                <a:tc>
                  <a:txBody>
                    <a:bodyPr/>
                    <a:lstStyle/>
                    <a:p>
                      <a:pPr algn="ctr">
                        <a:lnSpc>
                          <a:spcPct val="115000"/>
                        </a:lnSpc>
                        <a:defRPr sz="1800"/>
                      </a:pPr>
                      <a:r>
                        <a:rPr lang="en-ZA" sz="1300" b="1" dirty="0" smtClean="0">
                          <a:solidFill>
                            <a:srgbClr val="FFFFFF"/>
                          </a:solidFill>
                          <a:latin typeface="Arial Narrow"/>
                          <a:ea typeface="Arial Narrow"/>
                          <a:cs typeface="Arial Narrow"/>
                          <a:sym typeface="Arial Narrow"/>
                        </a:rPr>
                        <a:t>OUTCOME</a:t>
                      </a:r>
                      <a:r>
                        <a:rPr sz="1300" b="1" dirty="0" smtClean="0">
                          <a:solidFill>
                            <a:srgbClr val="FFFFFF"/>
                          </a:solidFill>
                          <a:latin typeface="Arial Narrow"/>
                          <a:ea typeface="Arial Narrow"/>
                          <a:cs typeface="Arial Narrow"/>
                          <a:sym typeface="Arial Narrow"/>
                        </a:rPr>
                        <a:t> </a:t>
                      </a:r>
                      <a:r>
                        <a:rPr sz="1300" b="1" dirty="0">
                          <a:solidFill>
                            <a:srgbClr val="FFFFFF"/>
                          </a:solidFill>
                          <a:latin typeface="Arial Narrow"/>
                          <a:ea typeface="Arial Narrow"/>
                          <a:cs typeface="Arial Narrow"/>
                          <a:sym typeface="Arial Narrow"/>
                        </a:rPr>
                        <a:t>INDICATOR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a:lnSpc>
                          <a:spcPct val="115000"/>
                        </a:lnSpc>
                        <a:defRPr sz="1800"/>
                      </a:pPr>
                      <a:r>
                        <a:rPr sz="1300" b="1" dirty="0">
                          <a:solidFill>
                            <a:srgbClr val="FFFFFF"/>
                          </a:solidFill>
                          <a:latin typeface="Arial Narrow"/>
                          <a:ea typeface="Arial Narrow"/>
                          <a:cs typeface="Arial Narrow"/>
                          <a:sym typeface="Arial Narrow"/>
                        </a:rPr>
                        <a:t>BASELINE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a:lnSpc>
                          <a:spcPct val="115000"/>
                        </a:lnSpc>
                        <a:defRPr sz="1800"/>
                      </a:pPr>
                      <a:r>
                        <a:rPr sz="1300" b="1" dirty="0">
                          <a:solidFill>
                            <a:srgbClr val="FFFFFF"/>
                          </a:solidFill>
                          <a:latin typeface="Arial Narrow"/>
                          <a:ea typeface="Arial Narrow"/>
                          <a:cs typeface="Arial Narrow"/>
                          <a:sym typeface="Arial Narrow"/>
                        </a:rPr>
                        <a:t>TARGET </a:t>
                      </a:r>
                      <a:r>
                        <a:rPr sz="1300" b="1" dirty="0" smtClean="0">
                          <a:solidFill>
                            <a:srgbClr val="FFFFFF"/>
                          </a:solidFill>
                          <a:latin typeface="Arial Narrow"/>
                          <a:ea typeface="Arial Narrow"/>
                          <a:cs typeface="Arial Narrow"/>
                          <a:sym typeface="Arial Narrow"/>
                        </a:rPr>
                        <a:t>20</a:t>
                      </a:r>
                      <a:r>
                        <a:rPr lang="en-ZA" sz="1300" b="1" dirty="0" smtClean="0">
                          <a:solidFill>
                            <a:srgbClr val="FFFFFF"/>
                          </a:solidFill>
                          <a:latin typeface="Arial Narrow"/>
                          <a:ea typeface="Arial Narrow"/>
                          <a:cs typeface="Arial Narrow"/>
                          <a:sym typeface="Arial Narrow"/>
                        </a:rPr>
                        <a:t>20</a:t>
                      </a:r>
                      <a:r>
                        <a:rPr sz="1300" b="1" dirty="0" smtClean="0">
                          <a:solidFill>
                            <a:srgbClr val="FFFFFF"/>
                          </a:solidFill>
                          <a:latin typeface="Arial Narrow"/>
                          <a:ea typeface="Arial Narrow"/>
                          <a:cs typeface="Arial Narrow"/>
                          <a:sym typeface="Arial Narrow"/>
                        </a:rPr>
                        <a:t>/2</a:t>
                      </a:r>
                      <a:r>
                        <a:rPr lang="en-ZA" sz="1300" b="1" dirty="0" smtClean="0">
                          <a:solidFill>
                            <a:srgbClr val="FFFFFF"/>
                          </a:solidFill>
                          <a:latin typeface="Arial Narrow"/>
                          <a:ea typeface="Arial Narrow"/>
                          <a:cs typeface="Arial Narrow"/>
                          <a:sym typeface="Arial Narrow"/>
                        </a:rPr>
                        <a:t>1</a:t>
                      </a:r>
                      <a:endParaRPr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a:lnSpc>
                          <a:spcPct val="115000"/>
                        </a:lnSpc>
                        <a:defRPr sz="1800"/>
                      </a:pPr>
                      <a:r>
                        <a:rPr sz="1200" b="1">
                          <a:solidFill>
                            <a:srgbClr val="FFFFFF"/>
                          </a:solidFill>
                          <a:latin typeface="Arial Narrow"/>
                          <a:ea typeface="Arial Narrow"/>
                          <a:cs typeface="Arial Narrow"/>
                          <a:sym typeface="Arial Narrow"/>
                        </a:rPr>
                        <a:t>5 YEAR  TARGET 2023/24</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extLst>
                  <a:ext uri="{0D108BD9-81ED-4DB2-BD59-A6C34878D82A}">
                    <a16:rowId xmlns:a16="http://schemas.microsoft.com/office/drawing/2014/main" val="10001"/>
                  </a:ext>
                </a:extLst>
              </a:tr>
              <a:tr h="792480">
                <a:tc rowSpan="4">
                  <a:txBody>
                    <a:bodyPr/>
                    <a:lstStyle/>
                    <a:p>
                      <a:pPr marL="88900" indent="0" algn="just">
                        <a:defRPr sz="1300">
                          <a:latin typeface="Arial Narrow"/>
                          <a:ea typeface="Arial Narrow"/>
                          <a:cs typeface="Arial Narrow"/>
                          <a:sym typeface="Arial Narrow"/>
                        </a:defRPr>
                      </a:pPr>
                      <a:r>
                        <a:rPr lang="en-ZA" dirty="0" smtClean="0"/>
                        <a:t>Number regulatory tools to ensure conservation</a:t>
                      </a:r>
                    </a:p>
                    <a:p>
                      <a:pPr marL="88900" indent="0" algn="just">
                        <a:defRPr sz="1300">
                          <a:latin typeface="Arial Narrow"/>
                          <a:ea typeface="Arial Narrow"/>
                          <a:cs typeface="Arial Narrow"/>
                          <a:sym typeface="Arial Narrow"/>
                        </a:defRPr>
                      </a:pPr>
                      <a:r>
                        <a:rPr lang="en-ZA" dirty="0" smtClean="0"/>
                        <a:t>and sustainable use of biodiversity developed and</a:t>
                      </a:r>
                    </a:p>
                    <a:p>
                      <a:pPr marL="88900" indent="0" algn="just">
                        <a:defRPr sz="1300">
                          <a:latin typeface="Arial Narrow"/>
                          <a:ea typeface="Arial Narrow"/>
                          <a:cs typeface="Arial Narrow"/>
                          <a:sym typeface="Arial Narrow"/>
                        </a:defRPr>
                      </a:pPr>
                      <a:r>
                        <a:rPr lang="en-ZA" dirty="0" smtClean="0"/>
                        <a:t>implemented</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N/A</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1" i="0" u="none" strike="noStrike" cap="none" spc="0" baseline="0" dirty="0" smtClean="0">
                          <a:solidFill>
                            <a:srgbClr val="000000"/>
                          </a:solidFill>
                          <a:uFillTx/>
                          <a:latin typeface="Arial Narrow"/>
                          <a:ea typeface="Arial Narrow"/>
                          <a:cs typeface="Arial Narrow"/>
                          <a:sym typeface="Arial"/>
                        </a:rPr>
                        <a:t>4 Tools:</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High Level Panel’s report</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on the review of policies for the management, breeding hunting, trade and handling</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of elephant, lion, rhino and leopard compiled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1" i="0" u="none" strike="noStrike" cap="none" spc="0" baseline="0" dirty="0" smtClean="0">
                          <a:solidFill>
                            <a:srgbClr val="000000"/>
                          </a:solidFill>
                          <a:uFillTx/>
                          <a:latin typeface="Arial Narrow"/>
                          <a:ea typeface="Arial Narrow"/>
                          <a:cs typeface="Arial Narrow"/>
                          <a:sym typeface="Arial"/>
                        </a:rPr>
                        <a:t>4 Tools</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High Level Panel’s recommendations implemented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97803">
                <a:tc vMerge="1">
                  <a:txBody>
                    <a:bodyPr/>
                    <a:lstStyle/>
                    <a:p>
                      <a:endParaRPr lang="en-ZA"/>
                    </a:p>
                  </a:txBody>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N/A</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Draft NEMBA Bill published for public comments and comments assessed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err="1" smtClean="0">
                          <a:solidFill>
                            <a:srgbClr val="000000"/>
                          </a:solidFill>
                          <a:uFillTx/>
                          <a:latin typeface="Arial Narrow"/>
                          <a:ea typeface="Arial Narrow"/>
                          <a:cs typeface="Arial Narrow"/>
                          <a:sym typeface="Arial"/>
                        </a:rPr>
                        <a:t>Nemba</a:t>
                      </a:r>
                      <a:r>
                        <a:rPr lang="en-ZA" sz="1300" b="0" i="0" u="none" strike="noStrike" cap="none" spc="0" baseline="0" dirty="0" smtClean="0">
                          <a:solidFill>
                            <a:srgbClr val="000000"/>
                          </a:solidFill>
                          <a:uFillTx/>
                          <a:latin typeface="Arial Narrow"/>
                          <a:ea typeface="Arial Narrow"/>
                          <a:cs typeface="Arial Narrow"/>
                          <a:sym typeface="Arial"/>
                        </a:rPr>
                        <a:t> Bill promulgated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48590">
                <a:tc vMerge="1">
                  <a:txBody>
                    <a:bodyPr/>
                    <a:lstStyle/>
                    <a:p>
                      <a:pPr marL="88900" indent="0" algn="just">
                        <a:defRPr sz="1300">
                          <a:latin typeface="Arial Narrow"/>
                          <a:ea typeface="Arial Narrow"/>
                          <a:cs typeface="Arial Narrow"/>
                          <a:sym typeface="Arial Narrow"/>
                        </a:defRPr>
                      </a:pP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N/A</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Revised National</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Biodiversity Framework</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(NBF) finalised for implementation</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National Biodiversity Framework (NBF) approved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94360">
                <a:tc vMerge="1">
                  <a:txBody>
                    <a:bodyPr/>
                    <a:lstStyle/>
                    <a:p>
                      <a:pPr marL="88900" indent="0" algn="just">
                        <a:defRPr sz="1300">
                          <a:latin typeface="Arial Narrow"/>
                          <a:ea typeface="Arial Narrow"/>
                          <a:cs typeface="Arial Narrow"/>
                          <a:sym typeface="Arial Narrow"/>
                        </a:defRPr>
                      </a:pP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N/A</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1" i="0" u="none" strike="noStrike" cap="none" spc="0" baseline="0" dirty="0" smtClean="0">
                          <a:solidFill>
                            <a:srgbClr val="000000"/>
                          </a:solidFill>
                          <a:uFillTx/>
                          <a:latin typeface="Arial Narrow"/>
                          <a:ea typeface="Arial Narrow"/>
                          <a:cs typeface="Arial Narrow"/>
                          <a:sym typeface="Arial"/>
                        </a:rPr>
                        <a:t>2 Biodiversity Management Plans (BMPs) published for public comments:</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 Aloe </a:t>
                      </a:r>
                      <a:r>
                        <a:rPr lang="en-ZA" sz="1300" b="0" i="0" u="none" strike="noStrike" cap="none" spc="0" baseline="0" dirty="0" err="1" smtClean="0">
                          <a:solidFill>
                            <a:srgbClr val="000000"/>
                          </a:solidFill>
                          <a:uFillTx/>
                          <a:latin typeface="Arial Narrow"/>
                          <a:ea typeface="Arial Narrow"/>
                          <a:cs typeface="Arial Narrow"/>
                          <a:sym typeface="Arial"/>
                        </a:rPr>
                        <a:t>ferox</a:t>
                      </a:r>
                      <a:endParaRPr lang="en-ZA" sz="1300" b="0" i="0" u="none" strike="noStrike" cap="none" spc="0" baseline="0" dirty="0" smtClean="0">
                        <a:solidFill>
                          <a:srgbClr val="000000"/>
                        </a:solidFill>
                        <a:uFillTx/>
                        <a:latin typeface="Arial Narrow"/>
                        <a:ea typeface="Arial Narrow"/>
                        <a:cs typeface="Arial Narrow"/>
                        <a:sym typeface="Arial"/>
                      </a:endParaRP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 </a:t>
                      </a:r>
                      <a:r>
                        <a:rPr lang="en-ZA" sz="1300" b="0" i="0" u="none" strike="noStrike" cap="none" spc="0" baseline="0" dirty="0" err="1" smtClean="0">
                          <a:solidFill>
                            <a:srgbClr val="000000"/>
                          </a:solidFill>
                          <a:uFillTx/>
                          <a:latin typeface="Arial Narrow"/>
                          <a:ea typeface="Arial Narrow"/>
                          <a:cs typeface="Arial Narrow"/>
                          <a:sym typeface="Arial"/>
                        </a:rPr>
                        <a:t>Honeybush</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12 Biodiversity Management Plans (BMPs)</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approved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509" name="PROGRAMME 4"/>
          <p:cNvSpPr txBox="1"/>
          <p:nvPr/>
        </p:nvSpPr>
        <p:spPr>
          <a:xfrm>
            <a:off x="152400" y="0"/>
            <a:ext cx="8839200" cy="8309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00B050"/>
                </a:solidFill>
              </a:defRPr>
            </a:lvl1pPr>
          </a:lstStyle>
          <a:p>
            <a:r>
              <a:rPr dirty="0" smtClean="0"/>
              <a:t>PROGRAMME</a:t>
            </a:r>
            <a:r>
              <a:rPr lang="en-ZA" dirty="0" smtClean="0"/>
              <a:t> </a:t>
            </a:r>
            <a:r>
              <a:rPr lang="en-ZA" dirty="0"/>
              <a:t>5 Continued… </a:t>
            </a:r>
          </a:p>
          <a:p>
            <a:r>
              <a:rPr lang="en-ZA" dirty="0" smtClean="0"/>
              <a:t> </a:t>
            </a:r>
            <a:endParaRPr dirty="0"/>
          </a:p>
        </p:txBody>
      </p:sp>
    </p:spTree>
    <p:extLst>
      <p:ext uri="{BB962C8B-B14F-4D97-AF65-F5344CB8AC3E}">
        <p14:creationId xmlns:p14="http://schemas.microsoft.com/office/powerpoint/2010/main" val="82023912"/>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47</a:t>
            </a:fld>
            <a:endParaRPr/>
          </a:p>
        </p:txBody>
      </p:sp>
      <p:graphicFrame>
        <p:nvGraphicFramePr>
          <p:cNvPr id="508" name="Table"/>
          <p:cNvGraphicFramePr/>
          <p:nvPr>
            <p:extLst>
              <p:ext uri="{D42A27DB-BD31-4B8C-83A1-F6EECF244321}">
                <p14:modId xmlns:p14="http://schemas.microsoft.com/office/powerpoint/2010/main" val="1352131175"/>
              </p:ext>
            </p:extLst>
          </p:nvPr>
        </p:nvGraphicFramePr>
        <p:xfrm>
          <a:off x="152400" y="457200"/>
          <a:ext cx="8839200" cy="4291054"/>
        </p:xfrm>
        <a:graphic>
          <a:graphicData uri="http://schemas.openxmlformats.org/drawingml/2006/table">
            <a:tbl>
              <a:tblPr>
                <a:tableStyleId>{4C3C2611-4C71-4FC5-86AE-919BDF0F9419}</a:tableStyleId>
              </a:tblPr>
              <a:tblGrid>
                <a:gridCol w="3200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298174">
                <a:tc gridSpan="4">
                  <a:txBody>
                    <a:bodyPr/>
                    <a:lstStyle/>
                    <a:p>
                      <a:pPr algn="l">
                        <a:defRPr sz="1800"/>
                      </a:pPr>
                      <a:r>
                        <a:rPr lang="en-US" sz="1300" b="1" dirty="0" smtClean="0">
                          <a:solidFill>
                            <a:srgbClr val="FFFFFF"/>
                          </a:solidFill>
                          <a:latin typeface="Arial Narrow"/>
                          <a:ea typeface="Arial Narrow"/>
                          <a:cs typeface="Arial Narrow"/>
                          <a:sym typeface="Arial Narrow"/>
                        </a:rPr>
                        <a:t>OUTCOME: IMPROVED ACCESS, FAIR AND EQUITABLE SHARING OF BENEFITS</a:t>
                      </a:r>
                      <a:endParaRPr lang="en-US"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8600">
                <a:tc>
                  <a:txBody>
                    <a:bodyPr/>
                    <a:lstStyle/>
                    <a:p>
                      <a:pPr algn="ctr">
                        <a:lnSpc>
                          <a:spcPct val="115000"/>
                        </a:lnSpc>
                        <a:defRPr sz="1800"/>
                      </a:pPr>
                      <a:r>
                        <a:rPr lang="en-ZA" sz="1300" b="1" dirty="0" smtClean="0">
                          <a:solidFill>
                            <a:srgbClr val="FFFFFF"/>
                          </a:solidFill>
                          <a:latin typeface="Arial Narrow"/>
                          <a:ea typeface="Arial Narrow"/>
                          <a:cs typeface="Arial Narrow"/>
                          <a:sym typeface="Arial Narrow"/>
                        </a:rPr>
                        <a:t>OUTCOME</a:t>
                      </a:r>
                      <a:r>
                        <a:rPr sz="1300" b="1" dirty="0" smtClean="0">
                          <a:solidFill>
                            <a:srgbClr val="FFFFFF"/>
                          </a:solidFill>
                          <a:latin typeface="Arial Narrow"/>
                          <a:ea typeface="Arial Narrow"/>
                          <a:cs typeface="Arial Narrow"/>
                          <a:sym typeface="Arial Narrow"/>
                        </a:rPr>
                        <a:t> </a:t>
                      </a:r>
                      <a:r>
                        <a:rPr sz="1300" b="1" dirty="0">
                          <a:solidFill>
                            <a:srgbClr val="FFFFFF"/>
                          </a:solidFill>
                          <a:latin typeface="Arial Narrow"/>
                          <a:ea typeface="Arial Narrow"/>
                          <a:cs typeface="Arial Narrow"/>
                          <a:sym typeface="Arial Narrow"/>
                        </a:rPr>
                        <a:t>INDICATOR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a:lnSpc>
                          <a:spcPct val="115000"/>
                        </a:lnSpc>
                        <a:defRPr sz="1800"/>
                      </a:pPr>
                      <a:r>
                        <a:rPr sz="1300" b="1" dirty="0">
                          <a:solidFill>
                            <a:srgbClr val="FFFFFF"/>
                          </a:solidFill>
                          <a:latin typeface="Arial Narrow"/>
                          <a:ea typeface="Arial Narrow"/>
                          <a:cs typeface="Arial Narrow"/>
                          <a:sym typeface="Arial Narrow"/>
                        </a:rPr>
                        <a:t>BASELINE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a:lnSpc>
                          <a:spcPct val="115000"/>
                        </a:lnSpc>
                        <a:defRPr sz="1800"/>
                      </a:pPr>
                      <a:r>
                        <a:rPr sz="1300" b="1" dirty="0">
                          <a:solidFill>
                            <a:srgbClr val="FFFFFF"/>
                          </a:solidFill>
                          <a:latin typeface="Arial Narrow"/>
                          <a:ea typeface="Arial Narrow"/>
                          <a:cs typeface="Arial Narrow"/>
                          <a:sym typeface="Arial Narrow"/>
                        </a:rPr>
                        <a:t>TARGET </a:t>
                      </a:r>
                      <a:r>
                        <a:rPr sz="1300" b="1" dirty="0" smtClean="0">
                          <a:solidFill>
                            <a:srgbClr val="FFFFFF"/>
                          </a:solidFill>
                          <a:latin typeface="Arial Narrow"/>
                          <a:ea typeface="Arial Narrow"/>
                          <a:cs typeface="Arial Narrow"/>
                          <a:sym typeface="Arial Narrow"/>
                        </a:rPr>
                        <a:t>20</a:t>
                      </a:r>
                      <a:r>
                        <a:rPr lang="en-ZA" sz="1300" b="1" dirty="0" smtClean="0">
                          <a:solidFill>
                            <a:srgbClr val="FFFFFF"/>
                          </a:solidFill>
                          <a:latin typeface="Arial Narrow"/>
                          <a:ea typeface="Arial Narrow"/>
                          <a:cs typeface="Arial Narrow"/>
                          <a:sym typeface="Arial Narrow"/>
                        </a:rPr>
                        <a:t>20</a:t>
                      </a:r>
                      <a:r>
                        <a:rPr sz="1300" b="1" dirty="0" smtClean="0">
                          <a:solidFill>
                            <a:srgbClr val="FFFFFF"/>
                          </a:solidFill>
                          <a:latin typeface="Arial Narrow"/>
                          <a:ea typeface="Arial Narrow"/>
                          <a:cs typeface="Arial Narrow"/>
                          <a:sym typeface="Arial Narrow"/>
                        </a:rPr>
                        <a:t>/2</a:t>
                      </a:r>
                      <a:r>
                        <a:rPr lang="en-ZA" sz="1300" b="1" dirty="0" smtClean="0">
                          <a:solidFill>
                            <a:srgbClr val="FFFFFF"/>
                          </a:solidFill>
                          <a:latin typeface="Arial Narrow"/>
                          <a:ea typeface="Arial Narrow"/>
                          <a:cs typeface="Arial Narrow"/>
                          <a:sym typeface="Arial Narrow"/>
                        </a:rPr>
                        <a:t>1</a:t>
                      </a:r>
                      <a:endParaRPr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a:lnSpc>
                          <a:spcPct val="115000"/>
                        </a:lnSpc>
                        <a:defRPr sz="1800"/>
                      </a:pPr>
                      <a:r>
                        <a:rPr sz="1200" b="1">
                          <a:solidFill>
                            <a:srgbClr val="FFFFFF"/>
                          </a:solidFill>
                          <a:latin typeface="Arial Narrow"/>
                          <a:ea typeface="Arial Narrow"/>
                          <a:cs typeface="Arial Narrow"/>
                          <a:sym typeface="Arial Narrow"/>
                        </a:rPr>
                        <a:t>5 YEAR  TARGET 2023/24</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extLst>
                  <a:ext uri="{0D108BD9-81ED-4DB2-BD59-A6C34878D82A}">
                    <a16:rowId xmlns:a16="http://schemas.microsoft.com/office/drawing/2014/main" val="10001"/>
                  </a:ext>
                </a:extLst>
              </a:tr>
              <a:tr h="197748">
                <a:tc rowSpan="5">
                  <a:txBody>
                    <a:bodyPr/>
                    <a:lstStyle/>
                    <a:p>
                      <a:pPr marL="88900" indent="0" algn="just">
                        <a:defRPr sz="1300">
                          <a:latin typeface="Arial Narrow"/>
                          <a:ea typeface="Arial Narrow"/>
                          <a:cs typeface="Arial Narrow"/>
                          <a:sym typeface="Arial Narrow"/>
                        </a:defRPr>
                      </a:pPr>
                      <a:r>
                        <a:rPr lang="en-ZA" dirty="0" smtClean="0"/>
                        <a:t>Number of biodiversity economy initiatives implemented</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1" i="0" u="none" strike="noStrike" cap="none" spc="0" baseline="0" dirty="0" smtClean="0">
                          <a:solidFill>
                            <a:srgbClr val="000000"/>
                          </a:solidFill>
                          <a:uFillTx/>
                          <a:latin typeface="Arial Narrow"/>
                          <a:ea typeface="Arial Narrow"/>
                          <a:cs typeface="Arial Narrow"/>
                          <a:sym typeface="Arial"/>
                        </a:rPr>
                        <a:t>3 biodiversity economy initiatives implemented:</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500 ha land identified for cultivation of indigenous species across the Country. 294.52 ha of land cultivated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1" i="0" u="none" strike="noStrike" cap="none" spc="0" baseline="0" dirty="0" smtClean="0">
                          <a:solidFill>
                            <a:srgbClr val="000000"/>
                          </a:solidFill>
                          <a:uFillTx/>
                          <a:latin typeface="Arial Narrow"/>
                          <a:ea typeface="Arial Narrow"/>
                          <a:cs typeface="Arial Narrow"/>
                          <a:sym typeface="Arial"/>
                        </a:rPr>
                        <a:t>5 Biodiversity economy</a:t>
                      </a:r>
                    </a:p>
                    <a:p>
                      <a:pPr marL="88900" indent="0" algn="just"/>
                      <a:r>
                        <a:rPr lang="en-ZA" sz="1300" b="1" i="0" u="none" strike="noStrike" cap="none" spc="0" baseline="0" dirty="0" smtClean="0">
                          <a:solidFill>
                            <a:srgbClr val="000000"/>
                          </a:solidFill>
                          <a:uFillTx/>
                          <a:latin typeface="Arial Narrow"/>
                          <a:ea typeface="Arial Narrow"/>
                          <a:cs typeface="Arial Narrow"/>
                          <a:sym typeface="Arial"/>
                        </a:rPr>
                        <a:t>Initiatives Implemented:</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500 hectares of land for indigenous species cultivated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1" i="0" u="none" strike="noStrike" cap="none" spc="0" baseline="0" dirty="0" smtClean="0">
                          <a:solidFill>
                            <a:srgbClr val="000000"/>
                          </a:solidFill>
                          <a:uFillTx/>
                          <a:latin typeface="Arial Narrow"/>
                          <a:ea typeface="Arial Narrow"/>
                          <a:cs typeface="Arial Narrow"/>
                          <a:sym typeface="Arial"/>
                        </a:rPr>
                        <a:t>6 biodiversity economy initiatives implemented:</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2500 hectares of land for indigenous species</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cultivated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97803">
                <a:tc vMerge="1">
                  <a:txBody>
                    <a:bodyPr/>
                    <a:lstStyle/>
                    <a:p>
                      <a:endParaRPr lang="en-ZA"/>
                    </a:p>
                  </a:txBody>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N/A</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400 Biodiversity entrepreneurs trained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2000 Biodiversity beneficiaries trained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48590">
                <a:tc vMerge="1">
                  <a:txBody>
                    <a:bodyPr/>
                    <a:lstStyle/>
                    <a:p>
                      <a:pPr marL="88900" indent="0" algn="just">
                        <a:defRPr sz="1300">
                          <a:latin typeface="Arial Narrow"/>
                          <a:ea typeface="Arial Narrow"/>
                          <a:cs typeface="Arial Narrow"/>
                          <a:sym typeface="Arial Narrow"/>
                        </a:defRPr>
                      </a:pP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N/A</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1" i="0" u="none" strike="noStrike" cap="none" spc="0" baseline="0" dirty="0" smtClean="0">
                          <a:solidFill>
                            <a:schemeClr val="tx1"/>
                          </a:solidFill>
                          <a:uFillTx/>
                          <a:latin typeface="Arial Narrow"/>
                          <a:ea typeface="Arial Narrow"/>
                          <a:cs typeface="Arial Narrow"/>
                          <a:sym typeface="Arial"/>
                        </a:rPr>
                        <a:t>2 </a:t>
                      </a:r>
                      <a:r>
                        <a:rPr lang="en-ZA" sz="1300" b="1" i="0" u="none" strike="noStrike" cap="none" spc="0" baseline="0" dirty="0" err="1" smtClean="0">
                          <a:solidFill>
                            <a:schemeClr val="tx1"/>
                          </a:solidFill>
                          <a:uFillTx/>
                          <a:latin typeface="Arial Narrow"/>
                          <a:ea typeface="Arial Narrow"/>
                          <a:cs typeface="Arial Narrow"/>
                          <a:sym typeface="Arial"/>
                        </a:rPr>
                        <a:t>BioPANZA</a:t>
                      </a:r>
                      <a:r>
                        <a:rPr lang="en-ZA" sz="1300" b="1" i="0" u="none" strike="noStrike" cap="none" spc="0" baseline="0" dirty="0" smtClean="0">
                          <a:solidFill>
                            <a:schemeClr val="tx1"/>
                          </a:solidFill>
                          <a:uFillTx/>
                          <a:latin typeface="Arial Narrow"/>
                          <a:ea typeface="Arial Narrow"/>
                          <a:cs typeface="Arial Narrow"/>
                          <a:sym typeface="Arial"/>
                        </a:rPr>
                        <a:t> initiatives</a:t>
                      </a:r>
                    </a:p>
                    <a:p>
                      <a:pPr marL="88900" indent="0" algn="just"/>
                      <a:r>
                        <a:rPr lang="en-ZA" sz="1300" b="1" i="0" u="none" strike="noStrike" cap="none" spc="0" baseline="0" dirty="0" smtClean="0">
                          <a:solidFill>
                            <a:schemeClr val="tx1"/>
                          </a:solidFill>
                          <a:uFillTx/>
                          <a:latin typeface="Arial Narrow"/>
                          <a:ea typeface="Arial Narrow"/>
                          <a:cs typeface="Arial Narrow"/>
                          <a:sym typeface="Arial"/>
                        </a:rPr>
                        <a:t>Implemented:</a:t>
                      </a:r>
                    </a:p>
                    <a:p>
                      <a:pPr marL="182563" marR="0" indent="-95250" algn="just" defTabSz="457200" rtl="0" latinLnBrk="0">
                        <a:lnSpc>
                          <a:spcPct val="100000"/>
                        </a:lnSpc>
                        <a:spcBef>
                          <a:spcPts val="0"/>
                        </a:spcBef>
                        <a:spcAft>
                          <a:spcPts val="0"/>
                        </a:spcAft>
                        <a:buClrTx/>
                        <a:buSzTx/>
                        <a:buFont typeface="Arial" panose="020B0604020202020204" pitchFamily="34" charset="0"/>
                        <a:buChar char="•"/>
                        <a:tabLst/>
                        <a:defRPr sz="1800"/>
                      </a:pPr>
                      <a:r>
                        <a:rPr lang="en-ZA" sz="1300" b="0" i="0" u="none" strike="noStrike" cap="none" spc="0" baseline="0" dirty="0" smtClean="0">
                          <a:solidFill>
                            <a:schemeClr val="tx1"/>
                          </a:solidFill>
                          <a:uFillTx/>
                          <a:latin typeface="Arial Narrow"/>
                          <a:ea typeface="Arial Narrow"/>
                          <a:cs typeface="Arial Narrow"/>
                          <a:sym typeface="Arial"/>
                        </a:rPr>
                        <a:t>Market Access programme of work developed</a:t>
                      </a:r>
                    </a:p>
                    <a:p>
                      <a:pPr marL="182563" marR="0" indent="-95250" algn="just" defTabSz="457200" rtl="0" latinLnBrk="0">
                        <a:lnSpc>
                          <a:spcPct val="100000"/>
                        </a:lnSpc>
                        <a:spcBef>
                          <a:spcPts val="0"/>
                        </a:spcBef>
                        <a:spcAft>
                          <a:spcPts val="0"/>
                        </a:spcAft>
                        <a:buClrTx/>
                        <a:buSzTx/>
                        <a:buFont typeface="Arial" panose="020B0604020202020204" pitchFamily="34" charset="0"/>
                        <a:buChar char="•"/>
                        <a:tabLst/>
                        <a:defRPr sz="1800"/>
                      </a:pPr>
                      <a:r>
                        <a:rPr lang="en-ZA" sz="1300" b="0" i="0" u="none" strike="noStrike" cap="none" spc="0" baseline="0" dirty="0" err="1" smtClean="0">
                          <a:solidFill>
                            <a:schemeClr val="tx1"/>
                          </a:solidFill>
                          <a:uFillTx/>
                          <a:latin typeface="Arial Narrow"/>
                          <a:ea typeface="Arial Narrow"/>
                          <a:cs typeface="Arial Narrow"/>
                          <a:sym typeface="Arial"/>
                        </a:rPr>
                        <a:t>BioPANZA</a:t>
                      </a:r>
                      <a:r>
                        <a:rPr lang="en-ZA" sz="1300" b="0" i="0" u="none" strike="noStrike" cap="none" spc="0" baseline="0" dirty="0" smtClean="0">
                          <a:solidFill>
                            <a:schemeClr val="tx1"/>
                          </a:solidFill>
                          <a:uFillTx/>
                          <a:latin typeface="Arial Narrow"/>
                          <a:ea typeface="Arial Narrow"/>
                          <a:cs typeface="Arial Narrow"/>
                          <a:sym typeface="Arial"/>
                        </a:rPr>
                        <a:t> pipeline platform established</a:t>
                      </a:r>
                      <a:endParaRPr lang="en-ZA" sz="1300" b="0" i="0" u="none" strike="noStrike" cap="none" spc="0" baseline="0" dirty="0">
                        <a:solidFill>
                          <a:schemeClr val="tx1"/>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chemeClr val="tx1"/>
                          </a:solidFill>
                          <a:uFillTx/>
                          <a:latin typeface="Arial Narrow"/>
                          <a:ea typeface="Arial Narrow"/>
                          <a:cs typeface="Arial Narrow"/>
                          <a:sym typeface="Arial"/>
                        </a:rPr>
                        <a:t>15 </a:t>
                      </a:r>
                      <a:r>
                        <a:rPr lang="en-ZA" sz="1300" b="0" i="0" u="none" strike="noStrike" cap="none" spc="0" baseline="0" dirty="0" err="1" smtClean="0">
                          <a:solidFill>
                            <a:schemeClr val="tx1"/>
                          </a:solidFill>
                          <a:uFillTx/>
                          <a:latin typeface="Arial Narrow"/>
                          <a:ea typeface="Arial Narrow"/>
                          <a:cs typeface="Arial Narrow"/>
                          <a:sym typeface="Arial"/>
                        </a:rPr>
                        <a:t>BioPANZA</a:t>
                      </a:r>
                      <a:r>
                        <a:rPr lang="en-ZA" sz="1300" b="0" i="0" u="none" strike="noStrike" cap="none" spc="0" baseline="0" dirty="0" smtClean="0">
                          <a:solidFill>
                            <a:schemeClr val="tx1"/>
                          </a:solidFill>
                          <a:uFillTx/>
                          <a:latin typeface="Arial Narrow"/>
                          <a:ea typeface="Arial Narrow"/>
                          <a:cs typeface="Arial Narrow"/>
                          <a:sym typeface="Arial"/>
                        </a:rPr>
                        <a:t> initiatives implemented</a:t>
                      </a:r>
                      <a:endParaRPr lang="en-ZA" sz="1300" b="0" i="0" u="none" strike="noStrike" cap="none" spc="0" baseline="0" dirty="0">
                        <a:solidFill>
                          <a:schemeClr val="tx1"/>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3959">
                <a:tc vMerge="1">
                  <a:txBody>
                    <a:bodyPr/>
                    <a:lstStyle/>
                    <a:p>
                      <a:pPr marL="88900" indent="0" algn="just">
                        <a:defRPr sz="1300">
                          <a:latin typeface="Arial Narrow"/>
                          <a:ea typeface="Arial Narrow"/>
                          <a:cs typeface="Arial Narrow"/>
                          <a:sym typeface="Arial Narrow"/>
                        </a:defRPr>
                      </a:pP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N/A</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800 Jobs Created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4000 Jobs Created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97180">
                <a:tc vMerge="1">
                  <a:txBody>
                    <a:bodyPr/>
                    <a:lstStyle/>
                    <a:p>
                      <a:endParaRPr lang="en-ZA"/>
                    </a:p>
                  </a:txBody>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Draft game donation guidelines developed and submitted to MINMEC</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2 500 heads of game donated to PDI’s and</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communities</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15 000 heads of game donated to PDI’s and</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communities</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509" name="PROGRAMME 4"/>
          <p:cNvSpPr txBox="1"/>
          <p:nvPr/>
        </p:nvSpPr>
        <p:spPr>
          <a:xfrm>
            <a:off x="152400" y="0"/>
            <a:ext cx="8839200" cy="8309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00B050"/>
                </a:solidFill>
              </a:defRPr>
            </a:lvl1pPr>
          </a:lstStyle>
          <a:p>
            <a:r>
              <a:rPr dirty="0" smtClean="0"/>
              <a:t>PROGRAMME</a:t>
            </a:r>
            <a:r>
              <a:rPr lang="en-ZA" dirty="0" smtClean="0"/>
              <a:t> </a:t>
            </a:r>
            <a:r>
              <a:rPr lang="en-ZA" dirty="0"/>
              <a:t>5 Continued… </a:t>
            </a:r>
          </a:p>
          <a:p>
            <a:endParaRPr dirty="0"/>
          </a:p>
        </p:txBody>
      </p:sp>
    </p:spTree>
    <p:extLst>
      <p:ext uri="{BB962C8B-B14F-4D97-AF65-F5344CB8AC3E}">
        <p14:creationId xmlns:p14="http://schemas.microsoft.com/office/powerpoint/2010/main" val="2945460540"/>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48</a:t>
            </a:fld>
            <a:endParaRPr/>
          </a:p>
        </p:txBody>
      </p:sp>
      <p:graphicFrame>
        <p:nvGraphicFramePr>
          <p:cNvPr id="508" name="Table"/>
          <p:cNvGraphicFramePr/>
          <p:nvPr>
            <p:extLst>
              <p:ext uri="{D42A27DB-BD31-4B8C-83A1-F6EECF244321}">
                <p14:modId xmlns:p14="http://schemas.microsoft.com/office/powerpoint/2010/main" val="2572220737"/>
              </p:ext>
            </p:extLst>
          </p:nvPr>
        </p:nvGraphicFramePr>
        <p:xfrm>
          <a:off x="152400" y="457200"/>
          <a:ext cx="8839200" cy="2890962"/>
        </p:xfrm>
        <a:graphic>
          <a:graphicData uri="http://schemas.openxmlformats.org/drawingml/2006/table">
            <a:tbl>
              <a:tblPr>
                <a:tableStyleId>{4C3C2611-4C71-4FC5-86AE-919BDF0F9419}</a:tableStyleId>
              </a:tblPr>
              <a:tblGrid>
                <a:gridCol w="3200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284922">
                <a:tc gridSpan="4">
                  <a:txBody>
                    <a:bodyPr/>
                    <a:lstStyle/>
                    <a:p>
                      <a:pPr algn="l">
                        <a:defRPr sz="1800"/>
                      </a:pPr>
                      <a:r>
                        <a:rPr lang="en-US" sz="1300" b="1" dirty="0" smtClean="0">
                          <a:solidFill>
                            <a:srgbClr val="FFFFFF"/>
                          </a:solidFill>
                          <a:latin typeface="Arial Narrow"/>
                          <a:ea typeface="Arial Narrow"/>
                          <a:cs typeface="Arial Narrow"/>
                          <a:sym typeface="Arial Narrow"/>
                        </a:rPr>
                        <a:t>OUTCOME: IMPROVED ACCESS, FAIR AND EQUITABLE SHARING OF BENEFITS (CONTINUED)</a:t>
                      </a:r>
                      <a:endParaRPr lang="en-US"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8600">
                <a:tc>
                  <a:txBody>
                    <a:bodyPr/>
                    <a:lstStyle/>
                    <a:p>
                      <a:pPr algn="ctr">
                        <a:lnSpc>
                          <a:spcPct val="115000"/>
                        </a:lnSpc>
                        <a:defRPr sz="1800"/>
                      </a:pPr>
                      <a:r>
                        <a:rPr lang="en-ZA" sz="1300" b="1" dirty="0" smtClean="0">
                          <a:solidFill>
                            <a:srgbClr val="FFFFFF"/>
                          </a:solidFill>
                          <a:latin typeface="Arial Narrow"/>
                          <a:ea typeface="Arial Narrow"/>
                          <a:cs typeface="Arial Narrow"/>
                          <a:sym typeface="Arial Narrow"/>
                        </a:rPr>
                        <a:t>OUTCOME</a:t>
                      </a:r>
                      <a:r>
                        <a:rPr sz="1300" b="1" dirty="0" smtClean="0">
                          <a:solidFill>
                            <a:srgbClr val="FFFFFF"/>
                          </a:solidFill>
                          <a:latin typeface="Arial Narrow"/>
                          <a:ea typeface="Arial Narrow"/>
                          <a:cs typeface="Arial Narrow"/>
                          <a:sym typeface="Arial Narrow"/>
                        </a:rPr>
                        <a:t> </a:t>
                      </a:r>
                      <a:r>
                        <a:rPr sz="1300" b="1" dirty="0">
                          <a:solidFill>
                            <a:srgbClr val="FFFFFF"/>
                          </a:solidFill>
                          <a:latin typeface="Arial Narrow"/>
                          <a:ea typeface="Arial Narrow"/>
                          <a:cs typeface="Arial Narrow"/>
                          <a:sym typeface="Arial Narrow"/>
                        </a:rPr>
                        <a:t>INDICATOR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a:lnSpc>
                          <a:spcPct val="115000"/>
                        </a:lnSpc>
                        <a:defRPr sz="1800"/>
                      </a:pPr>
                      <a:r>
                        <a:rPr sz="1300" b="1" dirty="0">
                          <a:solidFill>
                            <a:srgbClr val="FFFFFF"/>
                          </a:solidFill>
                          <a:latin typeface="Arial Narrow"/>
                          <a:ea typeface="Arial Narrow"/>
                          <a:cs typeface="Arial Narrow"/>
                          <a:sym typeface="Arial Narrow"/>
                        </a:rPr>
                        <a:t>BASELINE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a:lnSpc>
                          <a:spcPct val="115000"/>
                        </a:lnSpc>
                        <a:defRPr sz="1800"/>
                      </a:pPr>
                      <a:r>
                        <a:rPr sz="1300" b="1" dirty="0">
                          <a:solidFill>
                            <a:srgbClr val="FFFFFF"/>
                          </a:solidFill>
                          <a:latin typeface="Arial Narrow"/>
                          <a:ea typeface="Arial Narrow"/>
                          <a:cs typeface="Arial Narrow"/>
                          <a:sym typeface="Arial Narrow"/>
                        </a:rPr>
                        <a:t>TARGET </a:t>
                      </a:r>
                      <a:r>
                        <a:rPr sz="1300" b="1" dirty="0" smtClean="0">
                          <a:solidFill>
                            <a:srgbClr val="FFFFFF"/>
                          </a:solidFill>
                          <a:latin typeface="Arial Narrow"/>
                          <a:ea typeface="Arial Narrow"/>
                          <a:cs typeface="Arial Narrow"/>
                          <a:sym typeface="Arial Narrow"/>
                        </a:rPr>
                        <a:t>20</a:t>
                      </a:r>
                      <a:r>
                        <a:rPr lang="en-ZA" sz="1300" b="1" dirty="0" smtClean="0">
                          <a:solidFill>
                            <a:srgbClr val="FFFFFF"/>
                          </a:solidFill>
                          <a:latin typeface="Arial Narrow"/>
                          <a:ea typeface="Arial Narrow"/>
                          <a:cs typeface="Arial Narrow"/>
                          <a:sym typeface="Arial Narrow"/>
                        </a:rPr>
                        <a:t>20</a:t>
                      </a:r>
                      <a:r>
                        <a:rPr sz="1300" b="1" dirty="0" smtClean="0">
                          <a:solidFill>
                            <a:srgbClr val="FFFFFF"/>
                          </a:solidFill>
                          <a:latin typeface="Arial Narrow"/>
                          <a:ea typeface="Arial Narrow"/>
                          <a:cs typeface="Arial Narrow"/>
                          <a:sym typeface="Arial Narrow"/>
                        </a:rPr>
                        <a:t>/2</a:t>
                      </a:r>
                      <a:r>
                        <a:rPr lang="en-ZA" sz="1300" b="1" dirty="0" smtClean="0">
                          <a:solidFill>
                            <a:srgbClr val="FFFFFF"/>
                          </a:solidFill>
                          <a:latin typeface="Arial Narrow"/>
                          <a:ea typeface="Arial Narrow"/>
                          <a:cs typeface="Arial Narrow"/>
                          <a:sym typeface="Arial Narrow"/>
                        </a:rPr>
                        <a:t>1</a:t>
                      </a:r>
                      <a:endParaRPr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a:lnSpc>
                          <a:spcPct val="115000"/>
                        </a:lnSpc>
                        <a:defRPr sz="1800"/>
                      </a:pPr>
                      <a:r>
                        <a:rPr sz="1200" b="1">
                          <a:solidFill>
                            <a:srgbClr val="FFFFFF"/>
                          </a:solidFill>
                          <a:latin typeface="Arial Narrow"/>
                          <a:ea typeface="Arial Narrow"/>
                          <a:cs typeface="Arial Narrow"/>
                          <a:sym typeface="Arial Narrow"/>
                        </a:rPr>
                        <a:t>5 YEAR  TARGET 2023/24</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extLst>
                  <a:ext uri="{0D108BD9-81ED-4DB2-BD59-A6C34878D82A}">
                    <a16:rowId xmlns:a16="http://schemas.microsoft.com/office/drawing/2014/main" val="10001"/>
                  </a:ext>
                </a:extLst>
              </a:tr>
              <a:tr h="297180">
                <a:tc>
                  <a:txBody>
                    <a:bodyPr/>
                    <a:lstStyle/>
                    <a:p>
                      <a:pPr marL="88900" indent="0" algn="just">
                        <a:defRPr sz="1300">
                          <a:latin typeface="Arial Narrow"/>
                          <a:ea typeface="Arial Narrow"/>
                          <a:cs typeface="Arial Narrow"/>
                          <a:sym typeface="Arial Narrow"/>
                        </a:defRPr>
                      </a:pPr>
                      <a:r>
                        <a:rPr lang="en-ZA" dirty="0" smtClean="0"/>
                        <a:t>Number of biodiversity economy initiatives implemented</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16 National Biodiversity Economy Nodes approved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1" i="0" u="none" strike="noStrike" cap="none" spc="0" baseline="0" dirty="0" smtClean="0">
                          <a:solidFill>
                            <a:schemeClr val="tx1"/>
                          </a:solidFill>
                          <a:uFillTx/>
                          <a:latin typeface="Arial Narrow"/>
                          <a:ea typeface="Arial Narrow"/>
                          <a:cs typeface="Arial Narrow"/>
                          <a:sym typeface="Arial"/>
                        </a:rPr>
                        <a:t>Interventions for Biodiversity Economy Nodes implemented:</a:t>
                      </a:r>
                    </a:p>
                    <a:p>
                      <a:pPr marL="182563" marR="0" indent="-95250" algn="just" defTabSz="457200" rtl="0" latinLnBrk="0">
                        <a:lnSpc>
                          <a:spcPct val="100000"/>
                        </a:lnSpc>
                        <a:spcBef>
                          <a:spcPts val="0"/>
                        </a:spcBef>
                        <a:spcAft>
                          <a:spcPts val="0"/>
                        </a:spcAft>
                        <a:buClrTx/>
                        <a:buSzTx/>
                        <a:buFont typeface="Arial" panose="020B0604020202020204" pitchFamily="34" charset="0"/>
                        <a:buChar char="•"/>
                        <a:tabLst/>
                        <a:defRPr sz="1800"/>
                      </a:pPr>
                      <a:r>
                        <a:rPr lang="en-ZA" sz="1300" b="0" i="0" u="none" strike="noStrike" cap="none" spc="0" baseline="0" dirty="0" smtClean="0">
                          <a:solidFill>
                            <a:schemeClr val="tx1"/>
                          </a:solidFill>
                          <a:uFillTx/>
                          <a:latin typeface="Arial Narrow"/>
                          <a:ea typeface="Arial Narrow"/>
                          <a:cs typeface="Arial Narrow"/>
                          <a:sym typeface="Arial"/>
                        </a:rPr>
                        <a:t>(Champions for 3 Nodes appointed,</a:t>
                      </a:r>
                    </a:p>
                    <a:p>
                      <a:pPr marL="182563" marR="0" indent="-95250" algn="just" defTabSz="457200" rtl="0" latinLnBrk="0">
                        <a:lnSpc>
                          <a:spcPct val="100000"/>
                        </a:lnSpc>
                        <a:spcBef>
                          <a:spcPts val="0"/>
                        </a:spcBef>
                        <a:spcAft>
                          <a:spcPts val="0"/>
                        </a:spcAft>
                        <a:buClrTx/>
                        <a:buSzTx/>
                        <a:buFont typeface="Arial" panose="020B0604020202020204" pitchFamily="34" charset="0"/>
                        <a:buChar char="•"/>
                        <a:tabLst/>
                        <a:defRPr sz="1800"/>
                      </a:pPr>
                      <a:r>
                        <a:rPr lang="en-ZA" sz="1300" b="0" i="0" u="none" strike="noStrike" cap="none" spc="0" baseline="0" dirty="0" smtClean="0">
                          <a:solidFill>
                            <a:schemeClr val="tx1"/>
                          </a:solidFill>
                          <a:uFillTx/>
                          <a:latin typeface="Arial Narrow"/>
                          <a:ea typeface="Arial Narrow"/>
                          <a:cs typeface="Arial Narrow"/>
                          <a:sym typeface="Arial"/>
                        </a:rPr>
                        <a:t>Feasibility study for 3 Nodes conducted,</a:t>
                      </a:r>
                    </a:p>
                    <a:p>
                      <a:pPr marL="182563" marR="0" indent="-95250" algn="just" defTabSz="457200" rtl="0" latinLnBrk="0">
                        <a:lnSpc>
                          <a:spcPct val="100000"/>
                        </a:lnSpc>
                        <a:spcBef>
                          <a:spcPts val="0"/>
                        </a:spcBef>
                        <a:spcAft>
                          <a:spcPts val="0"/>
                        </a:spcAft>
                        <a:buClrTx/>
                        <a:buSzTx/>
                        <a:buFont typeface="Arial" panose="020B0604020202020204" pitchFamily="34" charset="0"/>
                        <a:buChar char="•"/>
                        <a:tabLst/>
                        <a:defRPr sz="1800"/>
                      </a:pPr>
                      <a:r>
                        <a:rPr lang="en-ZA" sz="1300" b="0" i="0" u="none" strike="noStrike" cap="none" spc="0" baseline="0" dirty="0" smtClean="0">
                          <a:solidFill>
                            <a:schemeClr val="tx1"/>
                          </a:solidFill>
                          <a:uFillTx/>
                          <a:latin typeface="Arial Narrow"/>
                          <a:ea typeface="Arial Narrow"/>
                          <a:cs typeface="Arial Narrow"/>
                          <a:sym typeface="Arial"/>
                        </a:rPr>
                        <a:t>Operational Plans for 3 Nodes developed)</a:t>
                      </a:r>
                      <a:endParaRPr lang="en-ZA" sz="1300" b="0" i="0" u="none" strike="noStrike" cap="none" spc="0" baseline="0" dirty="0">
                        <a:solidFill>
                          <a:schemeClr val="tx1"/>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1" i="0" u="none" strike="noStrike" cap="none" spc="0" baseline="0" dirty="0" smtClean="0">
                          <a:solidFill>
                            <a:schemeClr val="tx1"/>
                          </a:solidFill>
                          <a:uFillTx/>
                          <a:latin typeface="Arial Narrow"/>
                          <a:ea typeface="Arial Narrow"/>
                          <a:cs typeface="Arial Narrow"/>
                          <a:sym typeface="Arial"/>
                        </a:rPr>
                        <a:t>Interventions for 15 Biodiversity Economy</a:t>
                      </a:r>
                    </a:p>
                    <a:p>
                      <a:pPr marL="88900" indent="0" algn="just"/>
                      <a:r>
                        <a:rPr lang="en-ZA" sz="1300" b="1" i="0" u="none" strike="noStrike" cap="none" spc="0" baseline="0" dirty="0" smtClean="0">
                          <a:solidFill>
                            <a:schemeClr val="tx1"/>
                          </a:solidFill>
                          <a:uFillTx/>
                          <a:latin typeface="Arial Narrow"/>
                          <a:ea typeface="Arial Narrow"/>
                          <a:cs typeface="Arial Narrow"/>
                          <a:sym typeface="Arial"/>
                        </a:rPr>
                        <a:t>Nodes implemented :</a:t>
                      </a:r>
                    </a:p>
                    <a:p>
                      <a:pPr marL="182563" marR="0" indent="-95250" algn="just" defTabSz="457200" rtl="0" latinLnBrk="0">
                        <a:lnSpc>
                          <a:spcPct val="100000"/>
                        </a:lnSpc>
                        <a:spcBef>
                          <a:spcPts val="0"/>
                        </a:spcBef>
                        <a:spcAft>
                          <a:spcPts val="0"/>
                        </a:spcAft>
                        <a:buClrTx/>
                        <a:buSzTx/>
                        <a:buFont typeface="Arial" panose="020B0604020202020204" pitchFamily="34" charset="0"/>
                        <a:buChar char="•"/>
                        <a:tabLst/>
                        <a:defRPr sz="1800"/>
                      </a:pPr>
                      <a:r>
                        <a:rPr lang="en-ZA" sz="1300" b="0" i="0" u="none" strike="noStrike" cap="none" spc="0" baseline="0" dirty="0" smtClean="0">
                          <a:solidFill>
                            <a:schemeClr val="tx1"/>
                          </a:solidFill>
                          <a:uFillTx/>
                          <a:latin typeface="Arial Narrow"/>
                          <a:ea typeface="Arial Narrow"/>
                          <a:cs typeface="Arial Narrow"/>
                          <a:sym typeface="Arial"/>
                        </a:rPr>
                        <a:t>Champions for Nodes appointed</a:t>
                      </a:r>
                    </a:p>
                    <a:p>
                      <a:pPr marL="182563" marR="0" indent="-95250" algn="just" defTabSz="457200" rtl="0" latinLnBrk="0">
                        <a:lnSpc>
                          <a:spcPct val="100000"/>
                        </a:lnSpc>
                        <a:spcBef>
                          <a:spcPts val="0"/>
                        </a:spcBef>
                        <a:spcAft>
                          <a:spcPts val="0"/>
                        </a:spcAft>
                        <a:buClrTx/>
                        <a:buSzTx/>
                        <a:buFont typeface="Arial" panose="020B0604020202020204" pitchFamily="34" charset="0"/>
                        <a:buChar char="•"/>
                        <a:tabLst/>
                        <a:defRPr sz="1800"/>
                      </a:pPr>
                      <a:r>
                        <a:rPr lang="en-ZA" sz="1300" b="0" i="0" u="none" strike="noStrike" cap="none" spc="0" baseline="0" dirty="0" smtClean="0">
                          <a:solidFill>
                            <a:schemeClr val="tx1"/>
                          </a:solidFill>
                          <a:uFillTx/>
                          <a:latin typeface="Arial Narrow"/>
                          <a:ea typeface="Arial Narrow"/>
                          <a:cs typeface="Arial Narrow"/>
                          <a:sym typeface="Arial"/>
                        </a:rPr>
                        <a:t>Socio-economy impact studies for Nodes conducted</a:t>
                      </a:r>
                    </a:p>
                    <a:p>
                      <a:pPr marL="182563" marR="0" indent="-95250" algn="just" defTabSz="457200" rtl="0" latinLnBrk="0">
                        <a:lnSpc>
                          <a:spcPct val="100000"/>
                        </a:lnSpc>
                        <a:spcBef>
                          <a:spcPts val="0"/>
                        </a:spcBef>
                        <a:spcAft>
                          <a:spcPts val="0"/>
                        </a:spcAft>
                        <a:buClrTx/>
                        <a:buSzTx/>
                        <a:buFont typeface="Arial" panose="020B0604020202020204" pitchFamily="34" charset="0"/>
                        <a:buChar char="•"/>
                        <a:tabLst/>
                        <a:defRPr sz="1800"/>
                      </a:pPr>
                      <a:r>
                        <a:rPr lang="en-ZA" sz="1300" b="0" i="0" u="none" strike="noStrike" cap="none" spc="0" baseline="0" dirty="0" smtClean="0">
                          <a:solidFill>
                            <a:schemeClr val="tx1"/>
                          </a:solidFill>
                          <a:uFillTx/>
                          <a:latin typeface="Arial Narrow"/>
                          <a:ea typeface="Arial Narrow"/>
                          <a:cs typeface="Arial Narrow"/>
                          <a:sym typeface="Arial"/>
                        </a:rPr>
                        <a:t>Operational plans for Nodes implemented</a:t>
                      </a:r>
                      <a:endParaRPr lang="en-ZA" sz="1300" b="0" i="0" u="none" strike="noStrike" cap="none" spc="0" baseline="0" dirty="0">
                        <a:solidFill>
                          <a:schemeClr val="tx1"/>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97180">
                <a:tc>
                  <a:txBody>
                    <a:bodyPr/>
                    <a:lstStyle/>
                    <a:p>
                      <a:pPr marL="88900" indent="0" algn="just">
                        <a:defRPr sz="1300">
                          <a:latin typeface="Arial Narrow"/>
                          <a:ea typeface="Arial Narrow"/>
                          <a:cs typeface="Arial Narrow"/>
                          <a:sym typeface="Arial Narrow"/>
                        </a:defRPr>
                      </a:pPr>
                      <a:r>
                        <a:rPr lang="en-ZA" dirty="0" smtClean="0"/>
                        <a:t>Number of benefit sharing agreements concluded and approved</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7 Benefit Sharing Agreements concluded and approved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5 Benefit Sharing</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Agreements approved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25 benefit sharing agreements approved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509" name="PROGRAMME 4"/>
          <p:cNvSpPr txBox="1"/>
          <p:nvPr/>
        </p:nvSpPr>
        <p:spPr>
          <a:xfrm>
            <a:off x="152400" y="0"/>
            <a:ext cx="8839200" cy="8309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00B050"/>
                </a:solidFill>
              </a:defRPr>
            </a:lvl1pPr>
          </a:lstStyle>
          <a:p>
            <a:r>
              <a:rPr dirty="0" smtClean="0"/>
              <a:t>PROGRAMME</a:t>
            </a:r>
            <a:r>
              <a:rPr lang="en-ZA" dirty="0" smtClean="0"/>
              <a:t> </a:t>
            </a:r>
            <a:r>
              <a:rPr lang="en-ZA" dirty="0"/>
              <a:t>5 Continued… </a:t>
            </a:r>
          </a:p>
          <a:p>
            <a:endParaRPr dirty="0"/>
          </a:p>
        </p:txBody>
      </p:sp>
    </p:spTree>
    <p:extLst>
      <p:ext uri="{BB962C8B-B14F-4D97-AF65-F5344CB8AC3E}">
        <p14:creationId xmlns:p14="http://schemas.microsoft.com/office/powerpoint/2010/main" val="3749599375"/>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nchor="ctr"/>
          <a:lstStyle/>
          <a:p>
            <a:pPr marL="0" marR="0" lvl="0" indent="0" algn="r" defTabSz="4572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98989"/>
                </a:solidFill>
                <a:effectLst/>
                <a:uLnTx/>
                <a:uFillTx/>
                <a:latin typeface="Calibri"/>
                <a:cs typeface="Calibri"/>
                <a:sym typeface="Calibri"/>
              </a:rPr>
              <a:pPr marL="0" marR="0" lvl="0" indent="0" algn="r" defTabSz="457200" rtl="0" eaLnBrk="1" fontAlgn="auto" latinLnBrk="0" hangingPunct="0">
                <a:lnSpc>
                  <a:spcPct val="100000"/>
                </a:lnSpc>
                <a:spcBef>
                  <a:spcPts val="0"/>
                </a:spcBef>
                <a:spcAft>
                  <a:spcPts val="0"/>
                </a:spcAft>
                <a:buClrTx/>
                <a:buSzTx/>
                <a:buFontTx/>
                <a:buNone/>
                <a:tabLst/>
                <a:defRPr/>
              </a:pPr>
              <a:t>49</a:t>
            </a:fld>
            <a:endParaRPr kumimoji="0" sz="1200" b="0" i="0" u="none" strike="noStrike" kern="0" cap="none" spc="0" normalizeH="0" baseline="0" noProof="0" dirty="0">
              <a:ln>
                <a:noFill/>
              </a:ln>
              <a:solidFill>
                <a:srgbClr val="898989"/>
              </a:solidFill>
              <a:effectLst/>
              <a:uLnTx/>
              <a:uFillTx/>
              <a:latin typeface="Calibri"/>
              <a:cs typeface="Calibri"/>
              <a:sym typeface="Calibri"/>
            </a:endParaRPr>
          </a:p>
        </p:txBody>
      </p:sp>
      <p:sp>
        <p:nvSpPr>
          <p:cNvPr id="5" name="Alignment of Department Work with Government Priorities"/>
          <p:cNvSpPr txBox="1"/>
          <p:nvPr/>
        </p:nvSpPr>
        <p:spPr>
          <a:xfrm>
            <a:off x="117472" y="3270"/>
            <a:ext cx="8839200" cy="70788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b="1">
                <a:solidFill>
                  <a:srgbClr val="00B050"/>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B050"/>
                </a:solidFill>
                <a:effectLst/>
                <a:uLnTx/>
                <a:uFillTx/>
                <a:latin typeface="Arial"/>
                <a:cs typeface="Arial"/>
                <a:sym typeface="Arial"/>
              </a:rPr>
              <a:t>Department of Fisheries, Forestry and the Environment – Operations and focus during COVID 19 Pandemic</a:t>
            </a:r>
            <a:r>
              <a:rPr kumimoji="0" sz="2000" b="1" i="0" u="none" strike="noStrike" kern="0" cap="none" spc="0" normalizeH="0" baseline="0" noProof="0" dirty="0">
                <a:ln>
                  <a:noFill/>
                </a:ln>
                <a:solidFill>
                  <a:srgbClr val="00B050"/>
                </a:solidFill>
                <a:effectLst/>
                <a:uLnTx/>
                <a:uFillTx/>
                <a:latin typeface="Arial"/>
                <a:cs typeface="Arial"/>
                <a:sym typeface="Arial"/>
              </a:rPr>
              <a:t>  </a:t>
            </a:r>
          </a:p>
        </p:txBody>
      </p:sp>
      <p:sp>
        <p:nvSpPr>
          <p:cNvPr id="8" name="Content Placeholder 1"/>
          <p:cNvSpPr txBox="1">
            <a:spLocks/>
          </p:cNvSpPr>
          <p:nvPr/>
        </p:nvSpPr>
        <p:spPr>
          <a:xfrm>
            <a:off x="0" y="616225"/>
            <a:ext cx="9144000" cy="60529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ZA"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a:p>
            <a:pPr marL="0" marR="0" lvl="0" indent="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ZA"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p:txBody>
      </p:sp>
      <p:sp>
        <p:nvSpPr>
          <p:cNvPr id="9" name="Line 4"/>
          <p:cNvSpPr>
            <a:spLocks noChangeShapeType="1"/>
          </p:cNvSpPr>
          <p:nvPr/>
        </p:nvSpPr>
        <p:spPr bwMode="auto">
          <a:xfrm>
            <a:off x="-34928" y="711156"/>
            <a:ext cx="9144000" cy="0"/>
          </a:xfrm>
          <a:prstGeom prst="line">
            <a:avLst/>
          </a:prstGeom>
          <a:noFill/>
          <a:ln w="25400">
            <a:solidFill>
              <a:srgbClr val="000000"/>
            </a:solidFill>
            <a:round/>
            <a:headEnd/>
            <a:tailEnd/>
          </a:ln>
          <a:extLst>
            <a:ext uri="{909E8E84-426E-40dd-AFC4-6F175D3DCCD1}"/>
          </a:extLst>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aphicFrame>
        <p:nvGraphicFramePr>
          <p:cNvPr id="10" name="Table 9"/>
          <p:cNvGraphicFramePr>
            <a:graphicFrameLocks noGrp="1"/>
          </p:cNvGraphicFramePr>
          <p:nvPr>
            <p:extLst/>
          </p:nvPr>
        </p:nvGraphicFramePr>
        <p:xfrm>
          <a:off x="93523" y="786209"/>
          <a:ext cx="8956953" cy="4921896"/>
        </p:xfrm>
        <a:graphic>
          <a:graphicData uri="http://schemas.openxmlformats.org/drawingml/2006/table">
            <a:tbl>
              <a:tblPr firstRow="1" firstCol="1" bandRow="1"/>
              <a:tblGrid>
                <a:gridCol w="1555274">
                  <a:extLst>
                    <a:ext uri="{9D8B030D-6E8A-4147-A177-3AD203B41FA5}">
                      <a16:colId xmlns:a16="http://schemas.microsoft.com/office/drawing/2014/main" val="2973181775"/>
                    </a:ext>
                  </a:extLst>
                </a:gridCol>
                <a:gridCol w="3594231">
                  <a:extLst>
                    <a:ext uri="{9D8B030D-6E8A-4147-A177-3AD203B41FA5}">
                      <a16:colId xmlns:a16="http://schemas.microsoft.com/office/drawing/2014/main" val="1180665684"/>
                    </a:ext>
                  </a:extLst>
                </a:gridCol>
                <a:gridCol w="3807448">
                  <a:extLst>
                    <a:ext uri="{9D8B030D-6E8A-4147-A177-3AD203B41FA5}">
                      <a16:colId xmlns:a16="http://schemas.microsoft.com/office/drawing/2014/main" val="3202613835"/>
                    </a:ext>
                  </a:extLst>
                </a:gridCol>
              </a:tblGrid>
              <a:tr h="258896">
                <a:tc>
                  <a:txBody>
                    <a:bodyPr/>
                    <a:lstStyle/>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LEVEL 5 RESTRICTIONS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LEVEL 4 RESTRICTIONS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1494096"/>
                  </a:ext>
                </a:extLst>
              </a:tr>
              <a:tr h="4660974">
                <a:tc>
                  <a:txBody>
                    <a:bodyPr/>
                    <a:lstStyle/>
                    <a:p>
                      <a:pPr marL="0" marR="0" algn="l">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BIODIVERSITY AND CONSERVATION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200" dirty="0">
                          <a:effectLst/>
                          <a:latin typeface="Arial" panose="020B0604020202020204" pitchFamily="34" charset="0"/>
                          <a:ea typeface="Calibri" panose="020F0502020204030204" pitchFamily="34" charset="0"/>
                          <a:cs typeface="Arial" panose="020B0604020202020204" pitchFamily="34" charset="0"/>
                        </a:rPr>
                        <a:t>The High-Level Panel continued</a:t>
                      </a:r>
                      <a:r>
                        <a:rPr lang="en-ZA" sz="1200" baseline="0" dirty="0">
                          <a:effectLst/>
                          <a:latin typeface="Arial" panose="020B0604020202020204" pitchFamily="34" charset="0"/>
                          <a:ea typeface="Calibri" panose="020F0502020204030204" pitchFamily="34" charset="0"/>
                          <a:cs typeface="Arial" panose="020B0604020202020204" pitchFamily="34" charset="0"/>
                        </a:rPr>
                        <a:t> their work</a:t>
                      </a:r>
                      <a:r>
                        <a:rPr lang="en-ZA" sz="120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200" b="0" i="0" u="none" strike="noStrike" cap="none" spc="0" baseline="0" dirty="0" smtClean="0">
                          <a:solidFill>
                            <a:schemeClr val="tx1"/>
                          </a:solidFill>
                          <a:effectLst/>
                          <a:uFillTx/>
                          <a:latin typeface="Arial" panose="020B0604020202020204" pitchFamily="34" charset="0"/>
                          <a:ea typeface="+mn-ea"/>
                          <a:cs typeface="Arial" panose="020B0604020202020204" pitchFamily="34" charset="0"/>
                          <a:sym typeface="Arial"/>
                        </a:rPr>
                        <a:t>Vulnerable ecological systems - including strategic water sources</a:t>
                      </a:r>
                      <a:r>
                        <a:rPr lang="en-ZA" sz="1200" dirty="0" smtClean="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200" dirty="0">
                          <a:effectLst/>
                          <a:latin typeface="Arial" panose="020B0604020202020204" pitchFamily="34" charset="0"/>
                          <a:ea typeface="Calibri" panose="020F0502020204030204" pitchFamily="34" charset="0"/>
                          <a:cs typeface="Arial" panose="020B0604020202020204" pitchFamily="34" charset="0"/>
                        </a:rPr>
                        <a:t>Biodiversity Economy processes.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200" dirty="0">
                          <a:effectLst/>
                          <a:latin typeface="Arial" panose="020B0604020202020204" pitchFamily="34" charset="0"/>
                          <a:ea typeface="Calibri" panose="020F0502020204030204" pitchFamily="34" charset="0"/>
                          <a:cs typeface="Arial" panose="020B0604020202020204" pitchFamily="34" charset="0"/>
                        </a:rPr>
                        <a:t>Permitting management  for TOPS, CITES, Bioprospecting .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200" dirty="0">
                          <a:effectLst/>
                          <a:latin typeface="Arial" panose="020B0604020202020204" pitchFamily="34" charset="0"/>
                          <a:ea typeface="Calibri" panose="020F0502020204030204" pitchFamily="34" charset="0"/>
                          <a:cs typeface="Arial" panose="020B0604020202020204" pitchFamily="34" charset="0"/>
                        </a:rPr>
                        <a:t>Protected Areas Management- updating the register and data verification  as well as renewed focus on rationalisation of protected areas management.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200" dirty="0">
                          <a:effectLst/>
                          <a:latin typeface="Arial" panose="020B0604020202020204" pitchFamily="34" charset="0"/>
                          <a:ea typeface="Calibri" panose="020F0502020204030204" pitchFamily="34" charset="0"/>
                          <a:cs typeface="Arial" panose="020B0604020202020204" pitchFamily="34" charset="0"/>
                        </a:rPr>
                        <a:t>Post 2020 for Convention on Biological Diversity (CBD) &amp; Protocols coordination as Africa leader in negotiations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200" dirty="0">
                          <a:effectLst/>
                          <a:latin typeface="Arial" panose="020B0604020202020204" pitchFamily="34" charset="0"/>
                          <a:ea typeface="Calibri" panose="020F0502020204030204" pitchFamily="34" charset="0"/>
                          <a:cs typeface="Arial" panose="020B0604020202020204" pitchFamily="34" charset="0"/>
                        </a:rPr>
                        <a:t>Interface with Entities on beneficiation programmes for community surrounding protected areas including support programmes for traditional Authorities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07000"/>
                        </a:lnSpc>
                        <a:spcBef>
                          <a:spcPts val="0"/>
                        </a:spcBef>
                        <a:spcAft>
                          <a:spcPts val="0"/>
                        </a:spcAft>
                        <a:buFont typeface="Symbol" panose="05050102010706020507" pitchFamily="18" charset="2"/>
                        <a:buChar char=""/>
                      </a:pPr>
                      <a:r>
                        <a:rPr lang="en-US" sz="1200" b="1" dirty="0">
                          <a:effectLst/>
                          <a:latin typeface="Arial" panose="020B0604020202020204" pitchFamily="34" charset="0"/>
                          <a:ea typeface="Calibri" panose="020F0502020204030204" pitchFamily="34" charset="0"/>
                          <a:cs typeface="Arial" panose="020B0604020202020204" pitchFamily="34" charset="0"/>
                        </a:rPr>
                        <a:t>High Level Panel</a:t>
                      </a:r>
                      <a:r>
                        <a:rPr lang="en-US" sz="1200" dirty="0">
                          <a:effectLst/>
                          <a:latin typeface="Arial" panose="020B0604020202020204" pitchFamily="34" charset="0"/>
                          <a:ea typeface="Calibri" panose="020F0502020204030204" pitchFamily="34" charset="0"/>
                          <a:cs typeface="Arial" panose="020B0604020202020204" pitchFamily="34" charset="0"/>
                        </a:rPr>
                        <a:t> online sessions facilitated. </a:t>
                      </a:r>
                    </a:p>
                    <a:p>
                      <a:pPr marL="342900" marR="0" lvl="0" indent="-342900" algn="l">
                        <a:lnSpc>
                          <a:spcPct val="107000"/>
                        </a:lnSpc>
                        <a:spcBef>
                          <a:spcPts val="0"/>
                        </a:spcBef>
                        <a:spcAft>
                          <a:spcPts val="0"/>
                        </a:spcAft>
                        <a:buFont typeface="Symbol" panose="05050102010706020507" pitchFamily="18" charset="2"/>
                        <a:buChar char=""/>
                      </a:pPr>
                      <a:r>
                        <a:rPr lang="en-ZA" sz="1200" b="1" dirty="0">
                          <a:effectLst/>
                          <a:latin typeface="Arial" panose="020B0604020202020204" pitchFamily="34" charset="0"/>
                          <a:ea typeface="Calibri" panose="020F0502020204030204" pitchFamily="34" charset="0"/>
                          <a:cs typeface="Arial" panose="020B0604020202020204" pitchFamily="34" charset="0"/>
                        </a:rPr>
                        <a:t>Remote work</a:t>
                      </a:r>
                      <a:r>
                        <a:rPr lang="en-ZA" sz="1200" dirty="0">
                          <a:effectLst/>
                          <a:latin typeface="Arial" panose="020B0604020202020204" pitchFamily="34" charset="0"/>
                          <a:ea typeface="Calibri" panose="020F0502020204030204" pitchFamily="34" charset="0"/>
                          <a:cs typeface="Arial" panose="020B0604020202020204" pitchFamily="34" charset="0"/>
                        </a:rPr>
                        <a:t> continuing where possible</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457200" marR="0" algn="l">
                        <a:lnSpc>
                          <a:spcPct val="107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virtual meetings with staff are held with regular reporting on work done</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07000"/>
                        </a:lnSpc>
                        <a:spcBef>
                          <a:spcPts val="0"/>
                        </a:spcBef>
                        <a:spcAft>
                          <a:spcPts val="0"/>
                        </a:spcAft>
                        <a:buFont typeface="Symbol" panose="05050102010706020507" pitchFamily="18" charset="2"/>
                        <a:buChar char=""/>
                      </a:pPr>
                      <a:r>
                        <a:rPr lang="en-US" sz="1200" b="1" dirty="0">
                          <a:effectLst/>
                          <a:latin typeface="Arial" panose="020B0604020202020204" pitchFamily="34" charset="0"/>
                          <a:ea typeface="Calibri" panose="020F0502020204030204" pitchFamily="34" charset="0"/>
                          <a:cs typeface="Arial" panose="020B0604020202020204" pitchFamily="34" charset="0"/>
                        </a:rPr>
                        <a:t>Maintain Permitting</a:t>
                      </a:r>
                      <a:r>
                        <a:rPr lang="en-US" sz="1200" dirty="0">
                          <a:effectLst/>
                          <a:latin typeface="Arial" panose="020B0604020202020204" pitchFamily="34" charset="0"/>
                          <a:ea typeface="Calibri" panose="020F0502020204030204" pitchFamily="34" charset="0"/>
                          <a:cs typeface="Arial" panose="020B0604020202020204" pitchFamily="34" charset="0"/>
                        </a:rPr>
                        <a:t> operations.</a:t>
                      </a:r>
                    </a:p>
                    <a:p>
                      <a:pPr marL="342900" marR="0" lvl="0" indent="-342900" algn="l">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Cooperative governance coordination work with provinces  </a:t>
                      </a:r>
                    </a:p>
                    <a:p>
                      <a:pPr marL="342900" marR="0" lvl="0" indent="-342900" algn="l">
                        <a:lnSpc>
                          <a:spcPct val="107000"/>
                        </a:lnSpc>
                        <a:spcBef>
                          <a:spcPts val="0"/>
                        </a:spcBef>
                        <a:spcAft>
                          <a:spcPts val="0"/>
                        </a:spcAft>
                        <a:buFont typeface="Symbol" panose="05050102010706020507" pitchFamily="18" charset="2"/>
                        <a:buChar char=""/>
                      </a:pPr>
                      <a:r>
                        <a:rPr lang="en-US" sz="1200" b="1" dirty="0">
                          <a:effectLst/>
                          <a:latin typeface="Arial" panose="020B0604020202020204" pitchFamily="34" charset="0"/>
                          <a:ea typeface="Calibri" panose="020F0502020204030204" pitchFamily="34" charset="0"/>
                          <a:cs typeface="Arial" panose="020B0604020202020204" pitchFamily="34" charset="0"/>
                        </a:rPr>
                        <a:t>International work</a:t>
                      </a:r>
                      <a:r>
                        <a:rPr lang="en-US" sz="1200" dirty="0">
                          <a:effectLst/>
                          <a:latin typeface="Arial" panose="020B0604020202020204" pitchFamily="34" charset="0"/>
                          <a:ea typeface="Calibri" panose="020F0502020204030204" pitchFamily="34" charset="0"/>
                          <a:cs typeface="Arial" panose="020B0604020202020204" pitchFamily="34" charset="0"/>
                        </a:rPr>
                        <a:t> continues on preparations  associated with Convention on Biological Diversity (CBD) COP15 and its protocols, AMCEN and SADC </a:t>
                      </a:r>
                    </a:p>
                    <a:p>
                      <a:pPr marL="342900" marR="0" lvl="0" indent="-342900" algn="l">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Coordinating inputs to </a:t>
                      </a:r>
                      <a:r>
                        <a:rPr lang="en-US" sz="1200" b="1" dirty="0">
                          <a:effectLst/>
                          <a:latin typeface="Arial" panose="020B0604020202020204" pitchFamily="34" charset="0"/>
                          <a:ea typeface="Calibri" panose="020F0502020204030204" pitchFamily="34" charset="0"/>
                          <a:cs typeface="Arial" panose="020B0604020202020204" pitchFamily="34" charset="0"/>
                        </a:rPr>
                        <a:t>directions </a:t>
                      </a:r>
                      <a:r>
                        <a:rPr lang="en-US" sz="1200" dirty="0">
                          <a:effectLst/>
                          <a:latin typeface="Arial" panose="020B0604020202020204" pitchFamily="34" charset="0"/>
                          <a:ea typeface="Calibri" panose="020F0502020204030204" pitchFamily="34" charset="0"/>
                          <a:cs typeface="Arial" panose="020B0604020202020204" pitchFamily="34" charset="0"/>
                        </a:rPr>
                        <a:t>for conservation and wildlife activities in line with the applicable COVID-19 regulations</a:t>
                      </a:r>
                    </a:p>
                    <a:p>
                      <a:pPr marL="342900" marR="0" lvl="0" indent="-342900" algn="l">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Coordinating post COVID-19 biodiversity &amp; </a:t>
                      </a:r>
                      <a:r>
                        <a:rPr lang="en-US" sz="1200" b="1" dirty="0">
                          <a:effectLst/>
                          <a:latin typeface="Arial" panose="020B0604020202020204" pitchFamily="34" charset="0"/>
                          <a:ea typeface="Calibri" panose="020F0502020204030204" pitchFamily="34" charset="0"/>
                          <a:cs typeface="Arial" panose="020B0604020202020204" pitchFamily="34" charset="0"/>
                        </a:rPr>
                        <a:t>protected areas</a:t>
                      </a:r>
                      <a:r>
                        <a:rPr lang="en-US" sz="1200" dirty="0">
                          <a:effectLst/>
                          <a:latin typeface="Arial" panose="020B0604020202020204" pitchFamily="34" charset="0"/>
                          <a:ea typeface="Calibri" panose="020F0502020204030204" pitchFamily="34" charset="0"/>
                          <a:cs typeface="Arial" panose="020B0604020202020204" pitchFamily="34" charset="0"/>
                        </a:rPr>
                        <a:t> regime </a:t>
                      </a:r>
                    </a:p>
                    <a:p>
                      <a:pPr marL="342900" marR="0" lvl="0" indent="-342900" algn="l">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cs typeface="Arial" panose="020B0604020202020204" pitchFamily="34" charset="0"/>
                        </a:rPr>
                        <a:t>Preparations for </a:t>
                      </a:r>
                      <a:r>
                        <a:rPr lang="en-US" sz="1200" b="1" dirty="0">
                          <a:effectLst/>
                          <a:latin typeface="Arial" panose="020B0604020202020204" pitchFamily="34" charset="0"/>
                          <a:ea typeface="Calibri" panose="020F0502020204030204" pitchFamily="34" charset="0"/>
                          <a:cs typeface="Arial" panose="020B0604020202020204" pitchFamily="34" charset="0"/>
                        </a:rPr>
                        <a:t>phased out employee’s return</a:t>
                      </a:r>
                      <a:r>
                        <a:rPr lang="en-US" sz="1200" dirty="0">
                          <a:effectLst/>
                          <a:latin typeface="Arial" panose="020B0604020202020204" pitchFamily="34" charset="0"/>
                          <a:ea typeface="Calibri" panose="020F0502020204030204" pitchFamily="34" charset="0"/>
                          <a:cs typeface="Arial" panose="020B0604020202020204" pitchFamily="34" charset="0"/>
                        </a:rPr>
                        <a:t> to work </a:t>
                      </a:r>
                      <a:endParaRPr lang="en-US" sz="1200" dirty="0" smtClean="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07000"/>
                        </a:lnSpc>
                        <a:spcBef>
                          <a:spcPts val="0"/>
                        </a:spcBef>
                        <a:spcAft>
                          <a:spcPts val="0"/>
                        </a:spcAft>
                        <a:buFont typeface="Symbol" panose="05050102010706020507" pitchFamily="18" charset="2"/>
                        <a:buChar char=""/>
                      </a:pPr>
                      <a:r>
                        <a:rPr lang="en-ZA" sz="1200" b="0" i="0" u="none" strike="noStrike" cap="none" spc="0" baseline="0" dirty="0" smtClean="0">
                          <a:solidFill>
                            <a:schemeClr val="tx1"/>
                          </a:solidFill>
                          <a:effectLst/>
                          <a:uFillTx/>
                          <a:latin typeface="Arial" panose="020B0604020202020204" pitchFamily="34" charset="0"/>
                          <a:ea typeface="+mn-ea"/>
                          <a:cs typeface="Arial" panose="020B0604020202020204" pitchFamily="34" charset="0"/>
                          <a:sym typeface="Arial"/>
                        </a:rPr>
                        <a:t>Vulnerable ecological systems - including strategic water sources</a:t>
                      </a:r>
                      <a:r>
                        <a:rPr lang="en-ZA" sz="1200" dirty="0" smtClean="0">
                          <a:effectLst/>
                          <a:latin typeface="Arial" panose="020B0604020202020204" pitchFamily="34" charset="0"/>
                          <a:ea typeface="Calibri" panose="020F0502020204030204" pitchFamily="34" charset="0"/>
                          <a:cs typeface="Arial" panose="020B0604020202020204" pitchFamily="34" charset="0"/>
                        </a:rPr>
                        <a:t>. </a:t>
                      </a:r>
                      <a:endParaRPr lang="en-US" sz="1200" dirty="0" smtClean="0">
                        <a:effectLst/>
                        <a:latin typeface="Arial" panose="020B0604020202020204" pitchFamily="34" charset="0"/>
                        <a:ea typeface="Calibri" panose="020F0502020204030204" pitchFamily="34" charset="0"/>
                        <a:cs typeface="Arial" panose="020B0604020202020204" pitchFamily="34" charset="0"/>
                      </a:endParaRPr>
                    </a:p>
                    <a:p>
                      <a:pPr marL="457200" marR="0" algn="l">
                        <a:lnSpc>
                          <a:spcPct val="107000"/>
                        </a:lnSpc>
                        <a:spcBef>
                          <a:spcPts val="0"/>
                        </a:spcBef>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457200" marR="0" algn="l">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6923992"/>
                  </a:ext>
                </a:extLst>
              </a:tr>
            </a:tbl>
          </a:graphicData>
        </a:graphic>
      </p:graphicFrame>
    </p:spTree>
    <p:extLst>
      <p:ext uri="{BB962C8B-B14F-4D97-AF65-F5344CB8AC3E}">
        <p14:creationId xmlns:p14="http://schemas.microsoft.com/office/powerpoint/2010/main" val="401819302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chor="ctr"/>
          <a:lstStyle/>
          <a:p>
            <a:fld id="{86CB4B4D-7CA3-9044-876B-883B54F8677D}" type="slidenum">
              <a:t>5</a:t>
            </a:fld>
            <a:endParaRPr dirty="0"/>
          </a:p>
        </p:txBody>
      </p:sp>
      <p:graphicFrame>
        <p:nvGraphicFramePr>
          <p:cNvPr id="452" name="Table"/>
          <p:cNvGraphicFramePr/>
          <p:nvPr>
            <p:extLst>
              <p:ext uri="{D42A27DB-BD31-4B8C-83A1-F6EECF244321}">
                <p14:modId xmlns:p14="http://schemas.microsoft.com/office/powerpoint/2010/main" val="3445684274"/>
              </p:ext>
            </p:extLst>
          </p:nvPr>
        </p:nvGraphicFramePr>
        <p:xfrm>
          <a:off x="304800" y="601663"/>
          <a:ext cx="8610600" cy="6091405"/>
        </p:xfrm>
        <a:graphic>
          <a:graphicData uri="http://schemas.openxmlformats.org/drawingml/2006/table">
            <a:tbl>
              <a:tblPr>
                <a:tableStyleId>{4C3C2611-4C71-4FC5-86AE-919BDF0F9419}</a:tableStyleId>
              </a:tblPr>
              <a:tblGrid>
                <a:gridCol w="2963186">
                  <a:extLst>
                    <a:ext uri="{9D8B030D-6E8A-4147-A177-3AD203B41FA5}">
                      <a16:colId xmlns:a16="http://schemas.microsoft.com/office/drawing/2014/main" val="20000"/>
                    </a:ext>
                  </a:extLst>
                </a:gridCol>
                <a:gridCol w="5647414">
                  <a:extLst>
                    <a:ext uri="{9D8B030D-6E8A-4147-A177-3AD203B41FA5}">
                      <a16:colId xmlns:a16="http://schemas.microsoft.com/office/drawing/2014/main" val="20001"/>
                    </a:ext>
                  </a:extLst>
                </a:gridCol>
              </a:tblGrid>
              <a:tr h="291315">
                <a:tc>
                  <a:txBody>
                    <a:bodyPr/>
                    <a:lstStyle/>
                    <a:p>
                      <a:pPr algn="ctr" defTabSz="457200">
                        <a:lnSpc>
                          <a:spcPct val="115000"/>
                        </a:lnSpc>
                        <a:defRPr sz="1800"/>
                      </a:pPr>
                      <a:r>
                        <a:rPr sz="1300" b="1" dirty="0">
                          <a:solidFill>
                            <a:srgbClr val="FFFFFF"/>
                          </a:solidFill>
                          <a:latin typeface="Arial Narrow"/>
                          <a:ea typeface="Arial Narrow"/>
                          <a:cs typeface="Arial Narrow"/>
                          <a:sym typeface="Arial Narrow"/>
                        </a:rPr>
                        <a:t>GOVERNMENT PRIORITY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sz="1300" b="1" dirty="0">
                          <a:solidFill>
                            <a:srgbClr val="FFFFFF"/>
                          </a:solidFill>
                          <a:latin typeface="Arial Narrow"/>
                          <a:ea typeface="Arial Narrow"/>
                          <a:cs typeface="Arial Narrow"/>
                          <a:sym typeface="Arial Narrow"/>
                        </a:rPr>
                        <a:t>DEPARTMENTAL RESPONSE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extLst>
                  <a:ext uri="{0D108BD9-81ED-4DB2-BD59-A6C34878D82A}">
                    <a16:rowId xmlns:a16="http://schemas.microsoft.com/office/drawing/2014/main" val="10000"/>
                  </a:ext>
                </a:extLst>
              </a:tr>
              <a:tr h="3809223">
                <a:tc>
                  <a:txBody>
                    <a:bodyPr/>
                    <a:lstStyle/>
                    <a:p>
                      <a:pPr algn="l" defTabSz="457200">
                        <a:lnSpc>
                          <a:spcPct val="107000"/>
                        </a:lnSpc>
                        <a:spcBef>
                          <a:spcPts val="800"/>
                        </a:spcBef>
                        <a:defRPr sz="1800"/>
                      </a:pPr>
                      <a:r>
                        <a:rPr sz="1400" b="1" dirty="0">
                          <a:solidFill>
                            <a:srgbClr val="2E74B5"/>
                          </a:solidFill>
                          <a:latin typeface="Arial Narrow"/>
                          <a:ea typeface="Arial Narrow"/>
                          <a:cs typeface="Arial Narrow"/>
                          <a:sym typeface="Arial Narrow"/>
                        </a:rPr>
                        <a:t>Education , skills and health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87313" indent="0" algn="just" defTabSz="457200">
                        <a:lnSpc>
                          <a:spcPct val="107000"/>
                        </a:lnSpc>
                        <a:spcBef>
                          <a:spcPts val="500"/>
                        </a:spcBef>
                        <a:defRPr>
                          <a:latin typeface="Arial Narrow"/>
                          <a:ea typeface="Arial Narrow"/>
                          <a:cs typeface="Arial Narrow"/>
                          <a:sym typeface="Arial Narrow"/>
                        </a:defRPr>
                      </a:pPr>
                      <a:r>
                        <a:rPr dirty="0"/>
                        <a:t>Investment in </a:t>
                      </a:r>
                      <a:r>
                        <a:rPr b="1" dirty="0">
                          <a:solidFill>
                            <a:srgbClr val="2E74B5"/>
                          </a:solidFill>
                        </a:rPr>
                        <a:t>environmental education, marine science, and  research </a:t>
                      </a:r>
                      <a:r>
                        <a:rPr dirty="0"/>
                        <a:t>is essential for knowledge generation and to inform decision making. </a:t>
                      </a:r>
                    </a:p>
                    <a:p>
                      <a:pPr marL="87313" indent="0" algn="just" defTabSz="457200">
                        <a:lnSpc>
                          <a:spcPct val="107000"/>
                        </a:lnSpc>
                        <a:spcBef>
                          <a:spcPts val="500"/>
                        </a:spcBef>
                        <a:defRPr b="1">
                          <a:solidFill>
                            <a:srgbClr val="2E74B5"/>
                          </a:solidFill>
                          <a:latin typeface="Arial Narrow"/>
                          <a:ea typeface="Arial Narrow"/>
                          <a:cs typeface="Arial Narrow"/>
                          <a:sym typeface="Arial Narrow"/>
                        </a:defRPr>
                      </a:pPr>
                      <a:r>
                        <a:rPr dirty="0"/>
                        <a:t>Improved capacity for the environment sector</a:t>
                      </a:r>
                      <a:r>
                        <a:rPr b="0" dirty="0">
                          <a:solidFill>
                            <a:srgbClr val="000000"/>
                          </a:solidFill>
                        </a:rPr>
                        <a:t> will be achieved through the following interventions: </a:t>
                      </a:r>
                    </a:p>
                    <a:p>
                      <a:pPr marL="87313" indent="0" algn="just" defTabSz="457200">
                        <a:lnSpc>
                          <a:spcPct val="107000"/>
                        </a:lnSpc>
                        <a:spcBef>
                          <a:spcPts val="500"/>
                        </a:spcBef>
                        <a:buSzPct val="100000"/>
                        <a:buFont typeface="Arial"/>
                        <a:buChar char="•"/>
                        <a:defRPr>
                          <a:latin typeface="Arial Narrow"/>
                          <a:ea typeface="Arial Narrow"/>
                          <a:cs typeface="Arial Narrow"/>
                          <a:sym typeface="Arial Narrow"/>
                        </a:defRPr>
                      </a:pPr>
                      <a:r>
                        <a:rPr dirty="0" smtClean="0"/>
                        <a:t>Implementation of the </a:t>
                      </a:r>
                      <a:r>
                        <a:rPr dirty="0" smtClean="0">
                          <a:solidFill>
                            <a:schemeClr val="tx1"/>
                          </a:solidFill>
                        </a:rPr>
                        <a:t>D</a:t>
                      </a:r>
                      <a:r>
                        <a:rPr lang="en-ZA" dirty="0" smtClean="0">
                          <a:solidFill>
                            <a:schemeClr val="tx1"/>
                          </a:solidFill>
                        </a:rPr>
                        <a:t>FFE</a:t>
                      </a:r>
                      <a:r>
                        <a:rPr dirty="0" smtClean="0">
                          <a:solidFill>
                            <a:schemeClr val="tx1"/>
                          </a:solidFill>
                        </a:rPr>
                        <a:t> </a:t>
                      </a:r>
                      <a:r>
                        <a:rPr dirty="0" smtClean="0"/>
                        <a:t>internship and environment education programmes:  </a:t>
                      </a:r>
                      <a:r>
                        <a:rPr lang="en-ZA" dirty="0" smtClean="0"/>
                        <a:t>424</a:t>
                      </a:r>
                      <a:r>
                        <a:rPr dirty="0" smtClean="0"/>
                        <a:t> young people who will participate in the internship programme.</a:t>
                      </a:r>
                    </a:p>
                    <a:p>
                      <a:pPr marL="87313" indent="0" algn="just" defTabSz="457200">
                        <a:lnSpc>
                          <a:spcPct val="107000"/>
                        </a:lnSpc>
                        <a:spcBef>
                          <a:spcPts val="500"/>
                        </a:spcBef>
                        <a:buSzPct val="100000"/>
                        <a:buFont typeface="Arial"/>
                        <a:buChar char="•"/>
                        <a:defRPr>
                          <a:latin typeface="Arial Narrow"/>
                          <a:ea typeface="Arial Narrow"/>
                          <a:cs typeface="Arial Narrow"/>
                          <a:sym typeface="Arial Narrow"/>
                        </a:defRPr>
                      </a:pPr>
                      <a:r>
                        <a:rPr dirty="0" smtClean="0"/>
                        <a:t>A further </a:t>
                      </a:r>
                      <a:r>
                        <a:rPr lang="en-ZA" dirty="0" smtClean="0"/>
                        <a:t>1000</a:t>
                      </a:r>
                      <a:r>
                        <a:rPr dirty="0" smtClean="0"/>
                        <a:t> students will be placed in the  Work Integrated Learning Programme (WIL)  </a:t>
                      </a:r>
                    </a:p>
                    <a:p>
                      <a:pPr marL="87313" indent="0" algn="just" defTabSz="457200">
                        <a:lnSpc>
                          <a:spcPct val="107000"/>
                        </a:lnSpc>
                        <a:spcBef>
                          <a:spcPts val="500"/>
                        </a:spcBef>
                        <a:buSzPct val="100000"/>
                        <a:buFont typeface="Arial"/>
                        <a:buChar char="•"/>
                        <a:defRPr>
                          <a:latin typeface="Arial Narrow"/>
                          <a:ea typeface="Arial Narrow"/>
                          <a:cs typeface="Arial Narrow"/>
                          <a:sym typeface="Arial Narrow"/>
                        </a:defRPr>
                      </a:pPr>
                      <a:r>
                        <a:rPr lang="en-ZA" dirty="0" smtClean="0"/>
                        <a:t>2</a:t>
                      </a:r>
                      <a:r>
                        <a:rPr dirty="0" smtClean="0"/>
                        <a:t>000  </a:t>
                      </a:r>
                      <a:r>
                        <a:rPr dirty="0"/>
                        <a:t>teachers will receive training in Environmental Management through the Fundisa for Change programme </a:t>
                      </a:r>
                    </a:p>
                    <a:p>
                      <a:pPr marL="87313" indent="0" algn="just" defTabSz="457200">
                        <a:lnSpc>
                          <a:spcPct val="107000"/>
                        </a:lnSpc>
                        <a:spcBef>
                          <a:spcPts val="500"/>
                        </a:spcBef>
                        <a:defRPr b="1">
                          <a:solidFill>
                            <a:srgbClr val="2E74B5"/>
                          </a:solidFill>
                          <a:latin typeface="Arial Narrow"/>
                          <a:ea typeface="Arial Narrow"/>
                          <a:cs typeface="Arial Narrow"/>
                          <a:sym typeface="Arial Narrow"/>
                        </a:defRPr>
                      </a:pPr>
                      <a:r>
                        <a:rPr dirty="0" smtClean="0"/>
                        <a:t>Environmental Management Education and awareness</a:t>
                      </a:r>
                      <a:r>
                        <a:rPr lang="en-ZA" dirty="0" smtClean="0"/>
                        <a:t> campaigns</a:t>
                      </a:r>
                      <a:r>
                        <a:rPr lang="en-ZA" baseline="0" dirty="0" smtClean="0"/>
                        <a:t> will be conducted in </a:t>
                      </a:r>
                      <a:r>
                        <a:rPr lang="en-ZA" b="0" dirty="0" smtClean="0">
                          <a:solidFill>
                            <a:srgbClr val="000000"/>
                          </a:solidFill>
                        </a:rPr>
                        <a:t>7 500 schools </a:t>
                      </a:r>
                      <a:r>
                        <a:rPr b="0" dirty="0" smtClean="0">
                          <a:solidFill>
                            <a:srgbClr val="000000"/>
                          </a:solidFill>
                        </a:rPr>
                        <a:t>focusing on </a:t>
                      </a:r>
                      <a:r>
                        <a:rPr b="0" dirty="0" smtClean="0">
                          <a:solidFill>
                            <a:schemeClr val="tx1"/>
                          </a:solidFill>
                        </a:rPr>
                        <a:t> </a:t>
                      </a:r>
                      <a:r>
                        <a:rPr lang="en-ZA" b="0" dirty="0" smtClean="0">
                          <a:solidFill>
                            <a:schemeClr val="tx1"/>
                          </a:solidFill>
                        </a:rPr>
                        <a:t>Climate Change</a:t>
                      </a:r>
                      <a:r>
                        <a:rPr lang="en-ZA" b="0" baseline="0" dirty="0" smtClean="0">
                          <a:solidFill>
                            <a:schemeClr val="tx1"/>
                          </a:solidFill>
                        </a:rPr>
                        <a:t> and </a:t>
                      </a:r>
                      <a:r>
                        <a:rPr b="0" dirty="0" smtClean="0">
                          <a:solidFill>
                            <a:schemeClr val="tx1"/>
                          </a:solidFill>
                        </a:rPr>
                        <a:t>Biodiversity </a:t>
                      </a:r>
                      <a:r>
                        <a:rPr lang="en-ZA" b="0" dirty="0" smtClean="0">
                          <a:solidFill>
                            <a:schemeClr val="tx1"/>
                          </a:solidFill>
                        </a:rPr>
                        <a:t>Conservation</a:t>
                      </a:r>
                      <a:r>
                        <a:rPr b="0" dirty="0" smtClean="0">
                          <a:solidFill>
                            <a:schemeClr val="tx1"/>
                          </a:solidFill>
                        </a:rPr>
                        <a:t>; </a:t>
                      </a:r>
                      <a:r>
                        <a:rPr lang="en-ZA" b="0" dirty="0" smtClean="0">
                          <a:solidFill>
                            <a:schemeClr val="tx1"/>
                          </a:solidFill>
                        </a:rPr>
                        <a:t>Environmental protection and waste management; Ocean</a:t>
                      </a:r>
                      <a:r>
                        <a:rPr lang="en-ZA" b="0" baseline="0" dirty="0" smtClean="0">
                          <a:solidFill>
                            <a:schemeClr val="tx1"/>
                          </a:solidFill>
                        </a:rPr>
                        <a:t> economy, Marine protection and sustainability</a:t>
                      </a:r>
                      <a:r>
                        <a:rPr b="0" dirty="0" smtClean="0">
                          <a:solidFill>
                            <a:schemeClr val="tx1"/>
                          </a:solidFill>
                        </a:rPr>
                        <a:t> </a:t>
                      </a:r>
                    </a:p>
                    <a:p>
                      <a:pPr marL="87313" indent="0" algn="just" defTabSz="457200">
                        <a:spcBef>
                          <a:spcPts val="500"/>
                        </a:spcBef>
                        <a:defRPr b="1">
                          <a:solidFill>
                            <a:srgbClr val="2E74B5"/>
                          </a:solidFill>
                          <a:latin typeface="Arial Narrow"/>
                          <a:ea typeface="Arial Narrow"/>
                          <a:cs typeface="Arial Narrow"/>
                          <a:sym typeface="Arial Narrow"/>
                        </a:defRPr>
                      </a:pPr>
                      <a:r>
                        <a:rPr lang="en-US" dirty="0" smtClean="0">
                          <a:solidFill>
                            <a:srgbClr val="0070C0"/>
                          </a:solidFill>
                        </a:rPr>
                        <a:t>Threats on environmental quality and human health Mitigated</a:t>
                      </a:r>
                      <a:r>
                        <a:rPr dirty="0" smtClean="0">
                          <a:solidFill>
                            <a:srgbClr val="0070C0"/>
                          </a:solidFill>
                        </a:rPr>
                        <a:t>:  </a:t>
                      </a:r>
                      <a:r>
                        <a:rPr b="0" dirty="0" smtClean="0">
                          <a:solidFill>
                            <a:srgbClr val="000000"/>
                          </a:solidFill>
                        </a:rPr>
                        <a:t>Ensure that South African Communities are exposed to clean and healthy air that meets the ambient air quality standards and is not harmful to the health of people and the environment. </a:t>
                      </a:r>
                      <a:endParaRPr b="0" dirty="0">
                        <a:solidFill>
                          <a:srgbClr val="000000"/>
                        </a:solidFill>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1"/>
                  </a:ext>
                </a:extLst>
              </a:tr>
              <a:tr h="1221521">
                <a:tc>
                  <a:txBody>
                    <a:bodyPr/>
                    <a:lstStyle/>
                    <a:p>
                      <a:pPr algn="l" defTabSz="457200">
                        <a:lnSpc>
                          <a:spcPct val="107000"/>
                        </a:lnSpc>
                        <a:spcBef>
                          <a:spcPts val="800"/>
                        </a:spcBef>
                        <a:defRPr b="1">
                          <a:solidFill>
                            <a:srgbClr val="2E74B5"/>
                          </a:solidFill>
                          <a:latin typeface="Arial Narrow"/>
                          <a:ea typeface="Arial Narrow"/>
                          <a:cs typeface="Arial Narrow"/>
                          <a:sym typeface="Arial Narrow"/>
                        </a:defRPr>
                      </a:pPr>
                      <a:r>
                        <a:rPr dirty="0"/>
                        <a:t>Social Cohesion and Safe communities</a:t>
                      </a:r>
                    </a:p>
                    <a:p>
                      <a:pPr algn="just" defTabSz="457200">
                        <a:lnSpc>
                          <a:spcPct val="107000"/>
                        </a:lnSpc>
                        <a:spcBef>
                          <a:spcPts val="500"/>
                        </a:spcBef>
                        <a:defRPr>
                          <a:solidFill>
                            <a:srgbClr val="2E74B5"/>
                          </a:solidFill>
                          <a:latin typeface="Arial Narrow"/>
                          <a:ea typeface="Arial Narrow"/>
                          <a:cs typeface="Arial Narrow"/>
                          <a:sym typeface="Arial Narrow"/>
                        </a:defRPr>
                      </a:pPr>
                      <a:r>
                        <a:rPr dirty="0"/>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87313" indent="0" algn="just" defTabSz="457200">
                        <a:lnSpc>
                          <a:spcPct val="107000"/>
                        </a:lnSpc>
                        <a:spcBef>
                          <a:spcPts val="500"/>
                        </a:spcBef>
                        <a:defRPr b="1">
                          <a:solidFill>
                            <a:srgbClr val="2E74B5"/>
                          </a:solidFill>
                          <a:latin typeface="Arial Narrow"/>
                          <a:ea typeface="Arial Narrow"/>
                          <a:cs typeface="Arial Narrow"/>
                          <a:sym typeface="Arial Narrow"/>
                        </a:defRPr>
                      </a:pPr>
                      <a:r>
                        <a:rPr dirty="0"/>
                        <a:t>Climate Change Mitigation &amp; Adaptation</a:t>
                      </a:r>
                      <a:r>
                        <a:rPr dirty="0" smtClean="0"/>
                        <a:t>:</a:t>
                      </a:r>
                      <a:r>
                        <a:rPr lang="en-ZA" dirty="0" smtClean="0"/>
                        <a:t> </a:t>
                      </a:r>
                      <a:r>
                        <a:rPr b="0" dirty="0" smtClean="0">
                          <a:solidFill>
                            <a:srgbClr val="000000"/>
                          </a:solidFill>
                        </a:rPr>
                        <a:t>South </a:t>
                      </a:r>
                      <a:r>
                        <a:rPr b="0" dirty="0">
                          <a:solidFill>
                            <a:srgbClr val="000000"/>
                          </a:solidFill>
                        </a:rPr>
                        <a:t>Africa must take immediate action in planning for, and responding to intensified climate change impacts. In particular, urgent action is needed in respect of managing water resources in a changing climate, planning for the potential impact on agricultural production, and ensuring that local governments are able to anticipate and reduce the risk of extreme events (such as fires,  floods and droughts) on human settlements.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2"/>
                  </a:ext>
                </a:extLst>
              </a:tr>
            </a:tbl>
          </a:graphicData>
        </a:graphic>
      </p:graphicFrame>
      <p:sp>
        <p:nvSpPr>
          <p:cNvPr id="453" name="Alignment of Department Work with Government Priorities"/>
          <p:cNvSpPr txBox="1"/>
          <p:nvPr/>
        </p:nvSpPr>
        <p:spPr>
          <a:xfrm>
            <a:off x="76200" y="76200"/>
            <a:ext cx="8839200"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00B050"/>
                </a:solidFill>
              </a:defRPr>
            </a:lvl1pPr>
          </a:lstStyle>
          <a:p>
            <a:r>
              <a:rPr dirty="0"/>
              <a:t>Alignment of </a:t>
            </a:r>
            <a:r>
              <a:rPr dirty="0" smtClean="0"/>
              <a:t>Department</a:t>
            </a:r>
            <a:r>
              <a:rPr lang="en-ZA" dirty="0" smtClean="0"/>
              <a:t>al</a:t>
            </a:r>
            <a:r>
              <a:rPr dirty="0" smtClean="0"/>
              <a:t> </a:t>
            </a:r>
            <a:r>
              <a:rPr dirty="0"/>
              <a:t>Work with Government Priorities  </a:t>
            </a: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1" name="PROGRAMME 6 :   ENVIRONMENTAL PROGRAMMES"/>
          <p:cNvSpPr txBox="1">
            <a:spLocks noGrp="1"/>
          </p:cNvSpPr>
          <p:nvPr>
            <p:ph type="title" idx="4294967295"/>
          </p:nvPr>
        </p:nvSpPr>
        <p:spPr>
          <a:xfrm>
            <a:off x="0" y="990600"/>
            <a:ext cx="8534400" cy="2438400"/>
          </a:xfrm>
          <a:prstGeom prst="rect">
            <a:avLst/>
          </a:prstGeom>
        </p:spPr>
        <p:txBody>
          <a:bodyPr/>
          <a:lstStyle/>
          <a:p>
            <a:pPr defTabSz="457200">
              <a:defRPr sz="3200" b="1">
                <a:solidFill>
                  <a:srgbClr val="FFFFFF"/>
                </a:solidFill>
                <a:latin typeface="+mj-lt"/>
                <a:ea typeface="+mj-ea"/>
                <a:cs typeface="+mj-cs"/>
                <a:sym typeface="Calibri"/>
              </a:defRPr>
            </a:pPr>
            <a:r>
              <a:rPr dirty="0"/>
              <a:t/>
            </a:r>
            <a:br>
              <a:rPr dirty="0"/>
            </a:br>
            <a:r>
              <a:rPr dirty="0"/>
              <a:t>PROGRAMME 6 : </a:t>
            </a:r>
            <a:br>
              <a:rPr dirty="0"/>
            </a:br>
            <a:r>
              <a:rPr dirty="0"/>
              <a:t/>
            </a:r>
            <a:br>
              <a:rPr dirty="0"/>
            </a:br>
            <a:r>
              <a:rPr b="0" dirty="0"/>
              <a:t>ENVIRONMENTAL PROGRAMMES  </a:t>
            </a:r>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4572000" y="3116641"/>
            <a:ext cx="4572000" cy="2435225"/>
          </a:xfrm>
          <a:noFill/>
          <a:ln>
            <a:solidFill>
              <a:srgbClr val="FFFF00"/>
            </a:solidFill>
          </a:ln>
        </p:spPr>
        <p:txBody>
          <a:bodyPr>
            <a:normAutofit fontScale="85000" lnSpcReduction="10000"/>
          </a:bodyPr>
          <a:lstStyle/>
          <a:p>
            <a:pPr marL="0" indent="0" algn="ctr">
              <a:spcAft>
                <a:spcPts val="1072"/>
              </a:spcAft>
              <a:buNone/>
              <a:defRPr/>
            </a:pPr>
            <a:r>
              <a:rPr lang="en-US" sz="1700" b="1" u="sng" dirty="0">
                <a:solidFill>
                  <a:schemeClr val="tx1"/>
                </a:solidFill>
                <a:latin typeface="Arial Narrow" panose="020B0606020202030204" pitchFamily="34" charset="0"/>
              </a:rPr>
              <a:t>Environmental Protection &amp; Infrastructure Programmes (EPIP)</a:t>
            </a:r>
            <a:endParaRPr lang="en-US" sz="1700" u="sng" dirty="0">
              <a:solidFill>
                <a:schemeClr val="tx1"/>
              </a:solidFill>
              <a:latin typeface="Arial Narrow" panose="020B0606020202030204" pitchFamily="34" charset="0"/>
            </a:endParaRPr>
          </a:p>
          <a:p>
            <a:pPr marL="355600" lvl="1" indent="-355600">
              <a:buFont typeface="+mj-lt"/>
              <a:buAutoNum type="arabicPeriod"/>
              <a:defRPr/>
            </a:pPr>
            <a:r>
              <a:rPr lang="en-US" sz="1700" dirty="0">
                <a:solidFill>
                  <a:schemeClr val="tx1"/>
                </a:solidFill>
                <a:latin typeface="Arial Narrow" panose="020B0606020202030204" pitchFamily="34" charset="0"/>
              </a:rPr>
              <a:t>Biodiversity Economy</a:t>
            </a:r>
          </a:p>
          <a:p>
            <a:pPr marL="355600" lvl="1" indent="-355600">
              <a:buFont typeface="+mj-lt"/>
              <a:buAutoNum type="arabicPeriod"/>
              <a:defRPr/>
            </a:pPr>
            <a:r>
              <a:rPr lang="en-US" sz="1700" dirty="0">
                <a:solidFill>
                  <a:schemeClr val="tx1"/>
                </a:solidFill>
                <a:latin typeface="Arial Narrow" panose="020B0606020202030204" pitchFamily="34" charset="0"/>
              </a:rPr>
              <a:t>Environmental Monitors</a:t>
            </a:r>
          </a:p>
          <a:p>
            <a:pPr marL="355600" lvl="1" indent="-355600">
              <a:buFont typeface="+mj-lt"/>
              <a:buAutoNum type="arabicPeriod"/>
              <a:defRPr/>
            </a:pPr>
            <a:r>
              <a:rPr lang="en-US" sz="1700" dirty="0">
                <a:solidFill>
                  <a:schemeClr val="tx1"/>
                </a:solidFill>
                <a:latin typeface="Arial Narrow" panose="020B0606020202030204" pitchFamily="34" charset="0"/>
              </a:rPr>
              <a:t>People &amp; Parks</a:t>
            </a:r>
          </a:p>
          <a:p>
            <a:pPr marL="355600" lvl="1" indent="-355600">
              <a:buFont typeface="+mj-lt"/>
              <a:buAutoNum type="arabicPeriod"/>
              <a:defRPr/>
            </a:pPr>
            <a:r>
              <a:rPr lang="en-US" sz="1700" dirty="0">
                <a:solidFill>
                  <a:schemeClr val="tx1"/>
                </a:solidFill>
                <a:latin typeface="Arial Narrow" panose="020B0606020202030204" pitchFamily="34" charset="0"/>
              </a:rPr>
              <a:t>Greening &amp; Open-Space Management</a:t>
            </a:r>
          </a:p>
          <a:p>
            <a:pPr marL="355600" lvl="1" indent="-355600">
              <a:buFont typeface="+mj-lt"/>
              <a:buAutoNum type="arabicPeriod"/>
              <a:defRPr/>
            </a:pPr>
            <a:r>
              <a:rPr lang="en-US" sz="1700" dirty="0">
                <a:solidFill>
                  <a:schemeClr val="tx1"/>
                </a:solidFill>
                <a:latin typeface="Arial Narrow" panose="020B0606020202030204" pitchFamily="34" charset="0"/>
              </a:rPr>
              <a:t>Working for Land</a:t>
            </a:r>
          </a:p>
          <a:p>
            <a:pPr marL="355600" lvl="1" indent="-355600">
              <a:buFont typeface="+mj-lt"/>
              <a:buAutoNum type="arabicPeriod"/>
              <a:defRPr/>
            </a:pPr>
            <a:r>
              <a:rPr lang="en-US" sz="1700" dirty="0">
                <a:solidFill>
                  <a:schemeClr val="tx1"/>
                </a:solidFill>
                <a:latin typeface="Arial Narrow" panose="020B0606020202030204" pitchFamily="34" charset="0"/>
              </a:rPr>
              <a:t>Working for the Coast</a:t>
            </a:r>
          </a:p>
          <a:p>
            <a:pPr marL="355600" lvl="1" indent="-355600">
              <a:buFont typeface="+mj-lt"/>
              <a:buAutoNum type="arabicPeriod"/>
              <a:defRPr/>
            </a:pPr>
            <a:r>
              <a:rPr lang="en-US" sz="1700" dirty="0">
                <a:solidFill>
                  <a:schemeClr val="tx1"/>
                </a:solidFill>
                <a:latin typeface="Arial Narrow" panose="020B0606020202030204" pitchFamily="34" charset="0"/>
              </a:rPr>
              <a:t>Youth Environmental Service</a:t>
            </a:r>
          </a:p>
          <a:p>
            <a:pPr marL="306319" indent="-306319">
              <a:defRPr/>
            </a:pPr>
            <a:endParaRPr lang="en-US" sz="1600" dirty="0">
              <a:solidFill>
                <a:srgbClr val="FFFF00"/>
              </a:solidFill>
              <a:latin typeface="Century Gothic" pitchFamily="34" charset="0"/>
            </a:endParaRPr>
          </a:p>
        </p:txBody>
      </p:sp>
      <p:sp>
        <p:nvSpPr>
          <p:cNvPr id="6" name="Content Placeholder 2"/>
          <p:cNvSpPr txBox="1">
            <a:spLocks/>
          </p:cNvSpPr>
          <p:nvPr/>
        </p:nvSpPr>
        <p:spPr bwMode="auto">
          <a:xfrm>
            <a:off x="47003" y="3132912"/>
            <a:ext cx="4524998" cy="2406335"/>
          </a:xfrm>
          <a:prstGeom prst="rect">
            <a:avLst/>
          </a:prstGeom>
          <a:noFill/>
          <a:ln w="38100">
            <a:solidFill>
              <a:srgbClr val="006600"/>
            </a:solidFill>
          </a:ln>
        </p:spPr>
        <p:txBody>
          <a:bodyPr lIns="81678" tIns="40840" rIns="81678" bIns="40840">
            <a:normAutofit lnSpcReduction="10000"/>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defRPr/>
            </a:pPr>
            <a:r>
              <a:rPr lang="en-US" sz="1600" b="1" u="sng" dirty="0">
                <a:latin typeface="Arial Narrow" panose="020B0606020202030204" pitchFamily="34" charset="0"/>
              </a:rPr>
              <a:t>Natural Resource Management Programmes</a:t>
            </a:r>
            <a:br>
              <a:rPr lang="en-US" sz="1600" b="1" u="sng" dirty="0">
                <a:latin typeface="Arial Narrow" panose="020B0606020202030204" pitchFamily="34" charset="0"/>
              </a:rPr>
            </a:br>
            <a:r>
              <a:rPr lang="en-US" sz="1600" b="1" u="sng" dirty="0">
                <a:latin typeface="Arial Narrow" panose="020B0606020202030204" pitchFamily="34" charset="0"/>
              </a:rPr>
              <a:t>(NRMP)</a:t>
            </a:r>
          </a:p>
          <a:p>
            <a:pPr marL="449263" lvl="1" indent="-355600">
              <a:buFont typeface="+mj-lt"/>
              <a:buAutoNum type="arabicPeriod"/>
              <a:defRPr/>
            </a:pPr>
            <a:r>
              <a:rPr lang="en-US" sz="1600" dirty="0">
                <a:latin typeface="Arial Narrow" panose="020B0606020202030204" pitchFamily="34" charset="0"/>
              </a:rPr>
              <a:t>Working for Water</a:t>
            </a:r>
          </a:p>
          <a:p>
            <a:pPr marL="449263" lvl="1" indent="-355600">
              <a:buFont typeface="+mj-lt"/>
              <a:buAutoNum type="arabicPeriod"/>
              <a:defRPr/>
            </a:pPr>
            <a:r>
              <a:rPr lang="en-US" sz="1600" dirty="0">
                <a:latin typeface="Arial Narrow" panose="020B0606020202030204" pitchFamily="34" charset="0"/>
              </a:rPr>
              <a:t>Value-Added Industries</a:t>
            </a:r>
          </a:p>
          <a:p>
            <a:pPr marL="792163" lvl="1" indent="-342900">
              <a:buFont typeface="+mj-lt"/>
              <a:buAutoNum type="arabicPeriod"/>
              <a:defRPr/>
            </a:pPr>
            <a:r>
              <a:rPr lang="en-US" sz="1600" dirty="0">
                <a:latin typeface="Arial Narrow" panose="020B0606020202030204" pitchFamily="34" charset="0"/>
              </a:rPr>
              <a:t>Eco-Furniture Programme</a:t>
            </a:r>
          </a:p>
          <a:p>
            <a:pPr marL="449263" lvl="1" indent="-355600">
              <a:buFont typeface="+mj-lt"/>
              <a:buAutoNum type="arabicPeriod"/>
              <a:defRPr/>
            </a:pPr>
            <a:r>
              <a:rPr lang="en-US" sz="1600" dirty="0">
                <a:latin typeface="Arial Narrow" panose="020B0606020202030204" pitchFamily="34" charset="0"/>
              </a:rPr>
              <a:t>Working for Ecosystems</a:t>
            </a:r>
          </a:p>
          <a:p>
            <a:pPr marL="449263" lvl="1" indent="-355600">
              <a:buFont typeface="+mj-lt"/>
              <a:buAutoNum type="arabicPeriod"/>
              <a:defRPr/>
            </a:pPr>
            <a:r>
              <a:rPr lang="en-US" sz="1600" dirty="0">
                <a:latin typeface="Arial Narrow" panose="020B0606020202030204" pitchFamily="34" charset="0"/>
              </a:rPr>
              <a:t>Working for Forests</a:t>
            </a:r>
          </a:p>
          <a:p>
            <a:pPr marL="449263" lvl="1" indent="-355600">
              <a:buFont typeface="+mj-lt"/>
              <a:buAutoNum type="arabicPeriod"/>
              <a:defRPr/>
            </a:pPr>
            <a:r>
              <a:rPr lang="en-US" sz="1600" dirty="0">
                <a:latin typeface="Arial Narrow" panose="020B0606020202030204" pitchFamily="34" charset="0"/>
              </a:rPr>
              <a:t>Working for Wetlands</a:t>
            </a:r>
          </a:p>
          <a:p>
            <a:pPr marL="449263" lvl="1" indent="-355600">
              <a:buFont typeface="+mj-lt"/>
              <a:buAutoNum type="arabicPeriod"/>
              <a:defRPr/>
            </a:pPr>
            <a:r>
              <a:rPr lang="en-US" sz="1600" dirty="0">
                <a:latin typeface="Arial Narrow" panose="020B0606020202030204" pitchFamily="34" charset="0"/>
              </a:rPr>
              <a:t>Working on Fire</a:t>
            </a:r>
          </a:p>
          <a:p>
            <a:pPr>
              <a:buFont typeface="Wingdings" panose="05000000000000000000" pitchFamily="2" charset="2"/>
              <a:buChar char="§"/>
              <a:defRPr/>
            </a:pPr>
            <a:endParaRPr lang="en-US" sz="1966" dirty="0">
              <a:solidFill>
                <a:srgbClr val="006600"/>
              </a:solidFill>
              <a:latin typeface="Arial Narrow" panose="020B0606020202030204" pitchFamily="34" charset="0"/>
            </a:endParaRPr>
          </a:p>
        </p:txBody>
      </p:sp>
      <p:sp>
        <p:nvSpPr>
          <p:cNvPr id="659462" name="Title 1"/>
          <p:cNvSpPr txBox="1">
            <a:spLocks/>
          </p:cNvSpPr>
          <p:nvPr/>
        </p:nvSpPr>
        <p:spPr bwMode="auto">
          <a:xfrm>
            <a:off x="4572001" y="5579730"/>
            <a:ext cx="4571998" cy="1040607"/>
          </a:xfrm>
          <a:prstGeom prst="rect">
            <a:avLst/>
          </a:prstGeom>
          <a:noFill/>
          <a:ln w="38100">
            <a:solidFill>
              <a:srgbClr val="000000"/>
            </a:solidFill>
            <a:miter lim="800000"/>
            <a:headEnd/>
            <a:tailEnd/>
          </a:ln>
          <a:extLst/>
        </p:spPr>
        <p:txBody>
          <a:bodyPr lIns="81678" tIns="40840" rIns="81678" bIns="40840"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ZA" altLang="en-US" sz="1600" b="1" u="sng" dirty="0">
                <a:latin typeface="Arial Narrow" panose="020B0606020202030204" pitchFamily="34" charset="0"/>
                <a:ea typeface="MS PGothic" panose="020B0600070205080204" pitchFamily="34" charset="-128"/>
                <a:cs typeface="Arial" panose="020B0604020202020204" pitchFamily="34" charset="0"/>
              </a:rPr>
              <a:t>Biosecurity</a:t>
            </a:r>
          </a:p>
          <a:p>
            <a:pPr algn="ctr" eaLnBrk="0" fontAlgn="base" hangingPunct="0">
              <a:spcBef>
                <a:spcPct val="0"/>
              </a:spcBef>
              <a:spcAft>
                <a:spcPct val="0"/>
              </a:spcAft>
              <a:buNone/>
            </a:pPr>
            <a:r>
              <a:rPr lang="en-US" altLang="en-US" sz="1600" dirty="0">
                <a:latin typeface="Arial Narrow" panose="020B0606020202030204" pitchFamily="34" charset="0"/>
                <a:ea typeface="MS PGothic" panose="020B0600070205080204" pitchFamily="34" charset="-128"/>
                <a:cs typeface="Arial" panose="020B0604020202020204" pitchFamily="34" charset="0"/>
              </a:rPr>
              <a:t>Co-ordinates research, prevention, regulation, advocacy, early detection and rapid response against invasive species, aligned to the Working for Water programme.</a:t>
            </a:r>
            <a:endParaRPr lang="en-ZA" altLang="en-US" sz="1600" dirty="0">
              <a:latin typeface="Arial Narrow" panose="020B0606020202030204" pitchFamily="34" charset="0"/>
              <a:ea typeface="MS PGothic" panose="020B0600070205080204" pitchFamily="34" charset="-128"/>
              <a:cs typeface="Arial" panose="020B0604020202020204" pitchFamily="34" charset="0"/>
            </a:endParaRPr>
          </a:p>
        </p:txBody>
      </p:sp>
      <p:sp>
        <p:nvSpPr>
          <p:cNvPr id="659463" name="Title 1"/>
          <p:cNvSpPr txBox="1">
            <a:spLocks/>
          </p:cNvSpPr>
          <p:nvPr/>
        </p:nvSpPr>
        <p:spPr bwMode="auto">
          <a:xfrm>
            <a:off x="47002" y="5550651"/>
            <a:ext cx="4477995" cy="1085588"/>
          </a:xfrm>
          <a:prstGeom prst="rect">
            <a:avLst/>
          </a:prstGeom>
          <a:noFill/>
          <a:ln w="9525">
            <a:solidFill>
              <a:srgbClr val="FFFF00"/>
            </a:solidFill>
            <a:miter lim="800000"/>
            <a:headEnd/>
            <a:tailEnd/>
          </a:ln>
        </p:spPr>
        <p:txBody>
          <a:bodyPr lIns="81678" tIns="40840" rIns="81678" bIns="40840"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altLang="en-US" sz="1550" b="1" u="sng" dirty="0">
                <a:latin typeface="Arial Narrow" panose="020B0606020202030204" pitchFamily="34" charset="0"/>
                <a:ea typeface="MS PGothic" panose="020B0600070205080204" pitchFamily="34" charset="-128"/>
                <a:cs typeface="Arial" panose="020B0604020202020204" pitchFamily="34" charset="0"/>
              </a:rPr>
              <a:t>Information Management &amp; Sector Co-ordination (IMSC)</a:t>
            </a:r>
          </a:p>
          <a:p>
            <a:pPr marL="285750" indent="-285750" algn="ctr" eaLnBrk="0" fontAlgn="base">
              <a:spcBef>
                <a:spcPct val="0"/>
              </a:spcBef>
              <a:spcAft>
                <a:spcPct val="0"/>
              </a:spcAft>
              <a:buFont typeface="Wingdings" panose="05000000000000000000" pitchFamily="2" charset="2"/>
              <a:buChar char="§"/>
            </a:pPr>
            <a:endParaRPr lang="en-US" altLang="en-US" sz="600" b="1" dirty="0">
              <a:latin typeface="Arial Narrow" panose="020B0606020202030204" pitchFamily="34" charset="0"/>
              <a:ea typeface="MS PGothic" panose="020B0600070205080204" pitchFamily="34" charset="-128"/>
              <a:cs typeface="Arial" panose="020B0604020202020204" pitchFamily="34" charset="0"/>
            </a:endParaRPr>
          </a:p>
          <a:p>
            <a:pPr algn="ctr" eaLnBrk="0" fontAlgn="base" hangingPunct="0">
              <a:spcBef>
                <a:spcPct val="0"/>
              </a:spcBef>
              <a:spcAft>
                <a:spcPct val="0"/>
              </a:spcAft>
              <a:buNone/>
            </a:pPr>
            <a:r>
              <a:rPr lang="en-US" altLang="en-US" sz="1600" dirty="0">
                <a:latin typeface="Arial Narrow" panose="020B0606020202030204" pitchFamily="34" charset="0"/>
                <a:ea typeface="MS PGothic" panose="020B0600070205080204" pitchFamily="34" charset="-128"/>
                <a:cs typeface="Arial" panose="020B0604020202020204" pitchFamily="34" charset="0"/>
              </a:rPr>
              <a:t>IMSC secures effective knowledge and information management for the EP Branch, and co-ordinates monitoring &amp; evaluation for the Environment Sector.</a:t>
            </a:r>
            <a:endParaRPr lang="en-ZA" altLang="en-US" sz="1600" dirty="0">
              <a:latin typeface="Arial Narrow" panose="020B0606020202030204" pitchFamily="34" charset="0"/>
              <a:ea typeface="MS PGothic" panose="020B0600070205080204" pitchFamily="34" charset="-128"/>
              <a:cs typeface="Arial" panose="020B0604020202020204" pitchFamily="34" charset="0"/>
            </a:endParaRPr>
          </a:p>
        </p:txBody>
      </p:sp>
      <p:pic>
        <p:nvPicPr>
          <p:cNvPr id="659464" name="Picture 11" descr="EPWP logo smal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2722" y="187325"/>
            <a:ext cx="1751278" cy="50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 y="1311134"/>
            <a:ext cx="9144000" cy="1815882"/>
          </a:xfrm>
          <a:prstGeom prst="rect">
            <a:avLst/>
          </a:prstGeom>
          <a:noFill/>
        </p:spPr>
        <p:txBody>
          <a:bodyPr wrap="square" rtlCol="0">
            <a:spAutoFit/>
          </a:bodyPr>
          <a:lstStyle/>
          <a:p>
            <a:pPr marL="266700" indent="-266700">
              <a:buFont typeface="+mj-lt"/>
              <a:buAutoNum type="arabicPeriod"/>
            </a:pPr>
            <a:r>
              <a:rPr lang="en-US" sz="1400" dirty="0">
                <a:solidFill>
                  <a:schemeClr val="tx1"/>
                </a:solidFill>
                <a:latin typeface="Arial Narrow" panose="020B0606020202030204" pitchFamily="34" charset="0"/>
              </a:rPr>
              <a:t>EP implements 14 environmental programmes, that seek social and specific environmental outcomes (see below).</a:t>
            </a:r>
          </a:p>
          <a:p>
            <a:pPr marL="266700" indent="-266700">
              <a:buFont typeface="+mj-lt"/>
              <a:buAutoNum type="arabicPeriod"/>
            </a:pPr>
            <a:r>
              <a:rPr lang="en-US" sz="1400" dirty="0" smtClean="0">
                <a:solidFill>
                  <a:schemeClr val="tx1"/>
                </a:solidFill>
                <a:latin typeface="Arial Narrow" panose="020B0606020202030204" pitchFamily="34" charset="0"/>
              </a:rPr>
              <a:t>DFFE </a:t>
            </a:r>
            <a:r>
              <a:rPr lang="en-US" sz="1400" dirty="0">
                <a:solidFill>
                  <a:schemeClr val="tx1"/>
                </a:solidFill>
                <a:latin typeface="Arial Narrow" panose="020B0606020202030204" pitchFamily="34" charset="0"/>
              </a:rPr>
              <a:t>leads the EPWP Environment &amp; Culture Sector.  It achieved 969 679 Work Opportunities over the past 5 years. </a:t>
            </a:r>
          </a:p>
          <a:p>
            <a:pPr marL="266700" indent="-266700">
              <a:buFont typeface="+mj-lt"/>
              <a:buAutoNum type="arabicPeriod"/>
            </a:pPr>
            <a:r>
              <a:rPr lang="en-US" sz="1400" dirty="0">
                <a:solidFill>
                  <a:schemeClr val="tx1"/>
                </a:solidFill>
                <a:latin typeface="Arial Narrow" panose="020B0606020202030204" pitchFamily="34" charset="0"/>
              </a:rPr>
              <a:t>EP alone created </a:t>
            </a:r>
            <a:r>
              <a:rPr lang="en-US" sz="1400" dirty="0">
                <a:solidFill>
                  <a:schemeClr val="tx1"/>
                </a:solidFill>
                <a:latin typeface="Arial Narrow" panose="020B0606020202030204" pitchFamily="34" charset="0"/>
                <a:sym typeface="Symbol"/>
              </a:rPr>
              <a:t>approximately </a:t>
            </a:r>
            <a:r>
              <a:rPr lang="en-US" sz="1400" dirty="0">
                <a:solidFill>
                  <a:schemeClr val="tx1"/>
                </a:solidFill>
                <a:latin typeface="Arial Narrow" panose="020B0606020202030204" pitchFamily="34" charset="0"/>
              </a:rPr>
              <a:t>400 000 Work Opportunities over the past five years.</a:t>
            </a:r>
          </a:p>
          <a:p>
            <a:pPr marL="266700" indent="-266700">
              <a:buFont typeface="+mj-lt"/>
              <a:buAutoNum type="arabicPeriod"/>
            </a:pPr>
            <a:r>
              <a:rPr lang="en-US" sz="1400" dirty="0">
                <a:solidFill>
                  <a:schemeClr val="tx1"/>
                </a:solidFill>
                <a:latin typeface="Arial Narrow" panose="020B0606020202030204" pitchFamily="34" charset="0"/>
              </a:rPr>
              <a:t>EP has consistently achieved the employment targets for women (55%), youth (60%) &amp; people with disabilities (2%).</a:t>
            </a:r>
          </a:p>
          <a:p>
            <a:pPr marL="266700" indent="-266700">
              <a:buFont typeface="+mj-lt"/>
              <a:buAutoNum type="arabicPeriod"/>
            </a:pPr>
            <a:r>
              <a:rPr lang="en-US" sz="1400" dirty="0">
                <a:solidFill>
                  <a:schemeClr val="tx1"/>
                </a:solidFill>
                <a:latin typeface="Arial Narrow" panose="020B0606020202030204" pitchFamily="34" charset="0"/>
              </a:rPr>
              <a:t>EP co-ordinates Biosecurity for the country (see below).</a:t>
            </a:r>
          </a:p>
          <a:p>
            <a:pPr marL="266700" indent="-266700">
              <a:buFont typeface="+mj-lt"/>
              <a:buAutoNum type="arabicPeriod"/>
            </a:pPr>
            <a:r>
              <a:rPr lang="en-US" sz="1400" dirty="0">
                <a:solidFill>
                  <a:schemeClr val="tx1"/>
                </a:solidFill>
                <a:latin typeface="Arial Narrow" panose="020B0606020202030204" pitchFamily="34" charset="0"/>
              </a:rPr>
              <a:t>NRMP secures ecosystem services from natural landscapes, critical for social and economic development.</a:t>
            </a:r>
          </a:p>
          <a:p>
            <a:pPr marL="266700" indent="-266700">
              <a:buFont typeface="+mj-lt"/>
              <a:buAutoNum type="arabicPeriod"/>
            </a:pPr>
            <a:r>
              <a:rPr lang="en-US" sz="1400" dirty="0">
                <a:solidFill>
                  <a:schemeClr val="tx1"/>
                </a:solidFill>
                <a:latin typeface="Arial Narrow" panose="020B0606020202030204" pitchFamily="34" charset="0"/>
              </a:rPr>
              <a:t>EPIP develops economic opportunities from infrastructural and environmental enhancement</a:t>
            </a:r>
          </a:p>
          <a:p>
            <a:pPr marL="266700" indent="-266700">
              <a:buFont typeface="+mj-lt"/>
              <a:buAutoNum type="arabicPeriod"/>
            </a:pPr>
            <a:r>
              <a:rPr lang="en-US" sz="1400" dirty="0">
                <a:solidFill>
                  <a:schemeClr val="tx1"/>
                </a:solidFill>
                <a:latin typeface="Arial Narrow" panose="020B0606020202030204" pitchFamily="34" charset="0"/>
              </a:rPr>
              <a:t>The Branch is supported by an Information Management and Sector Coordination Chief Directorate (see below)</a:t>
            </a:r>
          </a:p>
        </p:txBody>
      </p:sp>
      <p:sp>
        <p:nvSpPr>
          <p:cNvPr id="9" name="Title 1"/>
          <p:cNvSpPr txBox="1">
            <a:spLocks/>
          </p:cNvSpPr>
          <p:nvPr/>
        </p:nvSpPr>
        <p:spPr>
          <a:xfrm>
            <a:off x="0" y="343074"/>
            <a:ext cx="9144000" cy="43815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a:lstStyle>
          <a:p>
            <a:pPr algn="l" hangingPunct="1"/>
            <a:r>
              <a:rPr lang="en-US" altLang="en-US" sz="2400" b="1" dirty="0" smtClean="0">
                <a:solidFill>
                  <a:srgbClr val="00B050"/>
                </a:solidFill>
                <a:latin typeface="Arial Narrow" charset="0"/>
                <a:ea typeface="Arial Narrow" charset="0"/>
                <a:cs typeface="Arial Narrow" charset="0"/>
              </a:rPr>
              <a:t>	PROGRAMME 6: ENVIRONMENTAL PROGRAMMES</a:t>
            </a:r>
          </a:p>
          <a:p>
            <a:pPr algn="l" hangingPunct="1"/>
            <a:r>
              <a:rPr lang="en-US" altLang="en-US" sz="1800" b="1" dirty="0" smtClean="0">
                <a:solidFill>
                  <a:schemeClr val="tx1"/>
                </a:solidFill>
                <a:latin typeface="Arial Narrow" charset="0"/>
                <a:ea typeface="Arial Narrow" charset="0"/>
                <a:cs typeface="Arial Narrow" charset="0"/>
              </a:rPr>
              <a:t>Purpose: Implement the expanded public works programme and green economy projects in the environmental sector</a:t>
            </a:r>
            <a:r>
              <a:rPr lang="en-US" altLang="en-US" sz="1800" b="1" dirty="0" smtClean="0">
                <a:solidFill>
                  <a:srgbClr val="00B050"/>
                </a:solidFill>
                <a:latin typeface="Arial Narrow" charset="0"/>
                <a:ea typeface="Arial Narrow" charset="0"/>
                <a:cs typeface="Arial Narrow" charset="0"/>
              </a:rPr>
              <a:t>.</a:t>
            </a:r>
            <a:endParaRPr lang="en-US" altLang="en-US" sz="1800" b="1" dirty="0">
              <a:solidFill>
                <a:srgbClr val="00B050"/>
              </a:solidFill>
              <a:latin typeface="Arial Narrow" charset="0"/>
              <a:ea typeface="Arial Narrow" charset="0"/>
              <a:cs typeface="Arial Narrow" charset="0"/>
            </a:endParaRPr>
          </a:p>
        </p:txBody>
      </p:sp>
      <p:sp>
        <p:nvSpPr>
          <p:cNvPr id="3" name="Rectangle 2"/>
          <p:cNvSpPr/>
          <p:nvPr/>
        </p:nvSpPr>
        <p:spPr>
          <a:xfrm>
            <a:off x="47003" y="978108"/>
            <a:ext cx="1635384" cy="369332"/>
          </a:xfrm>
          <a:prstGeom prst="rect">
            <a:avLst/>
          </a:prstGeom>
        </p:spPr>
        <p:txBody>
          <a:bodyPr wrap="none">
            <a:spAutoFit/>
          </a:bodyPr>
          <a:lstStyle/>
          <a:p>
            <a:r>
              <a:rPr lang="en-US" altLang="en-US" b="1" dirty="0">
                <a:solidFill>
                  <a:schemeClr val="tx1"/>
                </a:solidFill>
                <a:latin typeface="Arial Narrow" charset="0"/>
                <a:ea typeface="Arial Narrow" charset="0"/>
                <a:cs typeface="Arial Narrow" charset="0"/>
              </a:rPr>
              <a:t>What do we do?</a:t>
            </a:r>
            <a:endParaRPr lang="en-ZA" b="1" dirty="0">
              <a:solidFill>
                <a:schemeClr val="tx1"/>
              </a:solidFill>
              <a:latin typeface="Arial Narrow" charset="0"/>
              <a:ea typeface="Arial Narrow" charset="0"/>
              <a:cs typeface="Arial Narrow" charset="0"/>
            </a:endParaRPr>
          </a:p>
        </p:txBody>
      </p:sp>
    </p:spTree>
    <p:extLst>
      <p:ext uri="{BB962C8B-B14F-4D97-AF65-F5344CB8AC3E}">
        <p14:creationId xmlns:p14="http://schemas.microsoft.com/office/powerpoint/2010/main" val="2292739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anim calcmode="lin" valueType="num">
                                      <p:cBhvr additive="base">
                                        <p:cTn id="19"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 calcmode="lin" valueType="num">
                                      <p:cBhvr additive="base">
                                        <p:cTn id="4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 calcmode="lin" valueType="num">
                                      <p:cBhvr additive="base">
                                        <p:cTn id="5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anim calcmode="lin" valueType="num">
                                      <p:cBhvr additive="base">
                                        <p:cTn id="5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 calcmode="lin" valueType="num">
                                      <p:cBhvr additive="base">
                                        <p:cTn id="6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 calcmode="lin" valueType="num">
                                      <p:cBhvr additive="base">
                                        <p:cTn id="7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
                                            <p:txEl>
                                              <p:pRg st="4" end="4"/>
                                            </p:txEl>
                                          </p:spTgt>
                                        </p:tgtEl>
                                        <p:attrNameLst>
                                          <p:attrName>style.visibility</p:attrName>
                                        </p:attrNameLst>
                                      </p:cBhvr>
                                      <p:to>
                                        <p:strVal val="visible"/>
                                      </p:to>
                                    </p:set>
                                    <p:anim calcmode="lin" valueType="num">
                                      <p:cBhvr additive="base">
                                        <p:cTn id="7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659462"/>
                                        </p:tgtEl>
                                        <p:attrNameLst>
                                          <p:attrName>style.visibility</p:attrName>
                                        </p:attrNameLst>
                                      </p:cBhvr>
                                      <p:to>
                                        <p:strVal val="visible"/>
                                      </p:to>
                                    </p:set>
                                    <p:anim calcmode="lin" valueType="num">
                                      <p:cBhvr additive="base">
                                        <p:cTn id="83" dur="500" fill="hold"/>
                                        <p:tgtEl>
                                          <p:spTgt spid="659462"/>
                                        </p:tgtEl>
                                        <p:attrNameLst>
                                          <p:attrName>ppt_x</p:attrName>
                                        </p:attrNameLst>
                                      </p:cBhvr>
                                      <p:tavLst>
                                        <p:tav tm="0">
                                          <p:val>
                                            <p:strVal val="#ppt_x"/>
                                          </p:val>
                                        </p:tav>
                                        <p:tav tm="100000">
                                          <p:val>
                                            <p:strVal val="#ppt_x"/>
                                          </p:val>
                                        </p:tav>
                                      </p:tavLst>
                                    </p:anim>
                                    <p:anim calcmode="lin" valueType="num">
                                      <p:cBhvr additive="base">
                                        <p:cTn id="84" dur="500" fill="hold"/>
                                        <p:tgtEl>
                                          <p:spTgt spid="659462"/>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2">
                                            <p:txEl>
                                              <p:pRg st="5" end="5"/>
                                            </p:txEl>
                                          </p:spTgt>
                                        </p:tgtEl>
                                        <p:attrNameLst>
                                          <p:attrName>style.visibility</p:attrName>
                                        </p:attrNameLst>
                                      </p:cBhvr>
                                      <p:to>
                                        <p:strVal val="visible"/>
                                      </p:to>
                                    </p:set>
                                    <p:anim calcmode="lin" valueType="num">
                                      <p:cBhvr additive="base">
                                        <p:cTn id="8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2">
                                            <p:txEl>
                                              <p:pRg st="6" end="6"/>
                                            </p:txEl>
                                          </p:spTgt>
                                        </p:tgtEl>
                                        <p:attrNameLst>
                                          <p:attrName>style.visibility</p:attrName>
                                        </p:attrNameLst>
                                      </p:cBhvr>
                                      <p:to>
                                        <p:strVal val="visible"/>
                                      </p:to>
                                    </p:set>
                                    <p:anim calcmode="lin" valueType="num">
                                      <p:cBhvr additive="base">
                                        <p:cTn id="9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2">
                                            <p:txEl>
                                              <p:pRg st="7" end="7"/>
                                            </p:txEl>
                                          </p:spTgt>
                                        </p:tgtEl>
                                        <p:attrNameLst>
                                          <p:attrName>style.visibility</p:attrName>
                                        </p:attrNameLst>
                                      </p:cBhvr>
                                      <p:to>
                                        <p:strVal val="visible"/>
                                      </p:to>
                                    </p:set>
                                    <p:anim calcmode="lin" valueType="num">
                                      <p:cBhvr additive="base">
                                        <p:cTn id="10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659463"/>
                                        </p:tgtEl>
                                        <p:attrNameLst>
                                          <p:attrName>style.visibility</p:attrName>
                                        </p:attrNameLst>
                                      </p:cBhvr>
                                      <p:to>
                                        <p:strVal val="visible"/>
                                      </p:to>
                                    </p:set>
                                    <p:anim calcmode="lin" valueType="num">
                                      <p:cBhvr additive="base">
                                        <p:cTn id="107" dur="500" fill="hold"/>
                                        <p:tgtEl>
                                          <p:spTgt spid="659463"/>
                                        </p:tgtEl>
                                        <p:attrNameLst>
                                          <p:attrName>ppt_x</p:attrName>
                                        </p:attrNameLst>
                                      </p:cBhvr>
                                      <p:tavLst>
                                        <p:tav tm="0">
                                          <p:val>
                                            <p:strVal val="#ppt_x"/>
                                          </p:val>
                                        </p:tav>
                                        <p:tav tm="100000">
                                          <p:val>
                                            <p:strVal val="#ppt_x"/>
                                          </p:val>
                                        </p:tav>
                                      </p:tavLst>
                                    </p:anim>
                                    <p:anim calcmode="lin" valueType="num">
                                      <p:cBhvr additive="base">
                                        <p:cTn id="108" dur="500" fill="hold"/>
                                        <p:tgtEl>
                                          <p:spTgt spid="6594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animBg="1"/>
      <p:bldP spid="659462" grpId="0" animBg="1"/>
      <p:bldP spid="65946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A703A4A3-1339-8F4A-AB34-FE05E7F3EAE9}" type="slidenum">
              <a:rPr lang="en-US" smtClean="0">
                <a:solidFill>
                  <a:srgbClr val="FFFF00"/>
                </a:solidFill>
              </a:rPr>
              <a:pPr/>
              <a:t>52</a:t>
            </a:fld>
            <a:endParaRPr lang="en-US" dirty="0">
              <a:solidFill>
                <a:srgbClr val="FFFF00"/>
              </a:solidFill>
            </a:endParaRPr>
          </a:p>
        </p:txBody>
      </p:sp>
      <p:sp>
        <p:nvSpPr>
          <p:cNvPr id="3" name="Title 2"/>
          <p:cNvSpPr>
            <a:spLocks noGrp="1"/>
          </p:cNvSpPr>
          <p:nvPr>
            <p:ph type="title" idx="4294967295"/>
          </p:nvPr>
        </p:nvSpPr>
        <p:spPr>
          <a:xfrm>
            <a:off x="0" y="263525"/>
            <a:ext cx="9144000" cy="858838"/>
          </a:xfrm>
          <a:noFill/>
        </p:spPr>
        <p:txBody>
          <a:bodyPr>
            <a:normAutofit/>
          </a:bodyPr>
          <a:lstStyle/>
          <a:p>
            <a:pPr algn="ctr"/>
            <a:r>
              <a:rPr lang="en-US" sz="2400" b="1" dirty="0">
                <a:solidFill>
                  <a:schemeClr val="tx1"/>
                </a:solidFill>
                <a:latin typeface="Arial Narrow" panose="020B0606020202030204" pitchFamily="34" charset="0"/>
              </a:rPr>
              <a:t>What are the key pieces of legislation, regulations, protocols and international agreements that govern your work?</a:t>
            </a:r>
            <a:endParaRPr lang="en-ZA" sz="2800" dirty="0">
              <a:solidFill>
                <a:schemeClr val="tx1"/>
              </a:solidFill>
            </a:endParaRPr>
          </a:p>
        </p:txBody>
      </p:sp>
      <p:sp>
        <p:nvSpPr>
          <p:cNvPr id="5" name="Content Placeholder 4"/>
          <p:cNvSpPr>
            <a:spLocks noGrp="1"/>
          </p:cNvSpPr>
          <p:nvPr>
            <p:ph idx="4294967295"/>
          </p:nvPr>
        </p:nvSpPr>
        <p:spPr>
          <a:xfrm>
            <a:off x="76200" y="1122363"/>
            <a:ext cx="9067800" cy="5548312"/>
          </a:xfrm>
          <a:noFill/>
          <a:ln>
            <a:solidFill>
              <a:srgbClr val="FFFF00"/>
            </a:solidFill>
          </a:ln>
        </p:spPr>
        <p:txBody>
          <a:bodyPr>
            <a:noAutofit/>
          </a:bodyPr>
          <a:lstStyle/>
          <a:p>
            <a:pPr algn="just">
              <a:buFont typeface="+mj-lt"/>
              <a:buAutoNum type="arabicPeriod"/>
            </a:pPr>
            <a:r>
              <a:rPr lang="en-US" sz="1700" dirty="0">
                <a:solidFill>
                  <a:schemeClr val="tx1"/>
                </a:solidFill>
                <a:latin typeface="Arial Narrow" pitchFamily="34" charset="0"/>
              </a:rPr>
              <a:t>Basic conditions of Employment Act  (No 11 of 2002):</a:t>
            </a:r>
          </a:p>
          <a:p>
            <a:pPr marL="361950" indent="0" algn="just">
              <a:buNone/>
            </a:pPr>
            <a:r>
              <a:rPr lang="en-US" sz="1700" dirty="0">
                <a:solidFill>
                  <a:schemeClr val="tx1"/>
                </a:solidFill>
                <a:latin typeface="Arial Narrow" pitchFamily="34" charset="0"/>
              </a:rPr>
              <a:t>a.  Ministerial Determination 4: Expanded Public Work Programme.</a:t>
            </a:r>
          </a:p>
          <a:p>
            <a:pPr marL="361950" indent="0" algn="just">
              <a:buNone/>
            </a:pPr>
            <a:r>
              <a:rPr lang="en-US" sz="1700" dirty="0">
                <a:solidFill>
                  <a:schemeClr val="tx1"/>
                </a:solidFill>
                <a:latin typeface="Arial Narrow" pitchFamily="34" charset="0"/>
              </a:rPr>
              <a:t>b.  Code of Good Practice for Employment and Conditions of Work for the EPWP.</a:t>
            </a:r>
          </a:p>
          <a:p>
            <a:pPr algn="just">
              <a:buFont typeface="+mj-lt"/>
              <a:buAutoNum type="arabicPeriod" startAt="2"/>
            </a:pPr>
            <a:r>
              <a:rPr lang="en-ZA" sz="1700" dirty="0">
                <a:solidFill>
                  <a:schemeClr val="tx1"/>
                </a:solidFill>
                <a:latin typeface="Arial Narrow" pitchFamily="34" charset="0"/>
              </a:rPr>
              <a:t>The National Environmental Management Act (Act 107 of 1998). </a:t>
            </a:r>
          </a:p>
          <a:p>
            <a:pPr algn="just">
              <a:buFont typeface="+mj-lt"/>
              <a:buAutoNum type="arabicPeriod" startAt="2"/>
            </a:pPr>
            <a:r>
              <a:rPr lang="en-ZA" sz="1700" dirty="0">
                <a:solidFill>
                  <a:schemeClr val="tx1"/>
                </a:solidFill>
                <a:latin typeface="Arial Narrow" pitchFamily="34" charset="0"/>
              </a:rPr>
              <a:t>The National Environmental Management: Biodiversity Act (Act 10 of 2004). </a:t>
            </a:r>
          </a:p>
          <a:p>
            <a:pPr algn="just">
              <a:buFont typeface="+mj-lt"/>
              <a:buAutoNum type="arabicPeriod" startAt="2"/>
            </a:pPr>
            <a:r>
              <a:rPr lang="en-ZA" sz="1700" dirty="0">
                <a:solidFill>
                  <a:schemeClr val="tx1"/>
                </a:solidFill>
                <a:latin typeface="Arial Narrow" pitchFamily="34" charset="0"/>
              </a:rPr>
              <a:t>NEM:BA  - Alien and Invasive Species Regulations (2014).</a:t>
            </a:r>
          </a:p>
          <a:p>
            <a:pPr algn="just">
              <a:buFont typeface="+mj-lt"/>
              <a:buAutoNum type="arabicPeriod" startAt="2"/>
            </a:pPr>
            <a:r>
              <a:rPr lang="en-ZA" sz="1700" dirty="0">
                <a:solidFill>
                  <a:schemeClr val="tx1"/>
                </a:solidFill>
                <a:latin typeface="Arial Narrow" pitchFamily="34" charset="0"/>
              </a:rPr>
              <a:t>National Veld and Forest Fire Act (Act 101 of 1998).</a:t>
            </a:r>
          </a:p>
          <a:p>
            <a:pPr algn="just">
              <a:buFont typeface="+mj-lt"/>
              <a:buAutoNum type="arabicPeriod" startAt="2"/>
            </a:pPr>
            <a:r>
              <a:rPr lang="en-ZA" sz="1700" dirty="0">
                <a:solidFill>
                  <a:schemeClr val="tx1"/>
                </a:solidFill>
                <a:latin typeface="Arial Narrow" pitchFamily="34" charset="0"/>
              </a:rPr>
              <a:t>Conservation of Agricultural Resources Act (Act 43 of 1983).</a:t>
            </a:r>
          </a:p>
          <a:p>
            <a:pPr algn="just">
              <a:buFont typeface="+mj-lt"/>
              <a:buAutoNum type="arabicPeriod" startAt="2"/>
            </a:pPr>
            <a:r>
              <a:rPr lang="en-ZA" sz="1700" dirty="0">
                <a:solidFill>
                  <a:schemeClr val="tx1"/>
                </a:solidFill>
                <a:latin typeface="Arial Narrow" pitchFamily="34" charset="0"/>
              </a:rPr>
              <a:t>Disaster Management Act (57 of 2002).</a:t>
            </a:r>
          </a:p>
          <a:p>
            <a:pPr algn="just">
              <a:buFont typeface="+mj-lt"/>
              <a:buAutoNum type="arabicPeriod" startAt="2"/>
            </a:pPr>
            <a:r>
              <a:rPr lang="en-ZA" sz="1700" dirty="0">
                <a:solidFill>
                  <a:schemeClr val="tx1"/>
                </a:solidFill>
                <a:latin typeface="Arial Narrow" pitchFamily="34" charset="0"/>
              </a:rPr>
              <a:t>National Water Act (Act 36 of 1998).</a:t>
            </a:r>
          </a:p>
          <a:p>
            <a:pPr algn="just">
              <a:buFont typeface="+mj-lt"/>
              <a:buAutoNum type="arabicPeriod" startAt="2"/>
            </a:pPr>
            <a:r>
              <a:rPr lang="en-ZA" sz="1700" dirty="0">
                <a:solidFill>
                  <a:schemeClr val="tx1"/>
                </a:solidFill>
                <a:latin typeface="Arial Narrow" pitchFamily="34" charset="0"/>
              </a:rPr>
              <a:t>Mountain Catchment Areas Act (Act 76 of 1981).</a:t>
            </a:r>
          </a:p>
          <a:p>
            <a:pPr algn="just">
              <a:buFont typeface="+mj-lt"/>
              <a:buAutoNum type="arabicPeriod" startAt="2"/>
            </a:pPr>
            <a:r>
              <a:rPr lang="en-US" sz="1700" dirty="0">
                <a:solidFill>
                  <a:schemeClr val="tx1"/>
                </a:solidFill>
                <a:latin typeface="Arial Narrow" pitchFamily="34" charset="0"/>
              </a:rPr>
              <a:t>Public Finance Management Act (Act 1 of 1999).</a:t>
            </a:r>
          </a:p>
          <a:p>
            <a:pPr algn="just">
              <a:buFont typeface="+mj-lt"/>
              <a:buAutoNum type="arabicPeriod" startAt="2"/>
            </a:pPr>
            <a:r>
              <a:rPr lang="en-US" sz="1700" dirty="0">
                <a:solidFill>
                  <a:schemeClr val="tx1"/>
                </a:solidFill>
                <a:latin typeface="Arial Narrow" pitchFamily="34" charset="0"/>
              </a:rPr>
              <a:t>Occupational Health and Safety Act (No 85 of 1993).</a:t>
            </a:r>
          </a:p>
          <a:p>
            <a:pPr algn="just">
              <a:buFont typeface="+mj-lt"/>
              <a:buAutoNum type="arabicPeriod" startAt="2"/>
            </a:pPr>
            <a:r>
              <a:rPr lang="en-US" sz="1700" dirty="0">
                <a:solidFill>
                  <a:schemeClr val="tx1"/>
                </a:solidFill>
                <a:latin typeface="Arial Narrow" pitchFamily="34" charset="0"/>
              </a:rPr>
              <a:t>Convention on Biological Diversity.</a:t>
            </a:r>
          </a:p>
          <a:p>
            <a:pPr algn="just">
              <a:buFont typeface="+mj-lt"/>
              <a:buAutoNum type="arabicPeriod" startAt="2"/>
            </a:pPr>
            <a:r>
              <a:rPr lang="en-US" sz="1700" dirty="0">
                <a:solidFill>
                  <a:schemeClr val="tx1"/>
                </a:solidFill>
                <a:latin typeface="Arial Narrow" pitchFamily="34" charset="0"/>
              </a:rPr>
              <a:t>Ramsar Convention.</a:t>
            </a:r>
          </a:p>
          <a:p>
            <a:pPr>
              <a:buFont typeface="Wingdings" panose="05000000000000000000" pitchFamily="2" charset="2"/>
              <a:buChar char="§"/>
            </a:pPr>
            <a:endParaRPr lang="en-US" sz="1700" dirty="0">
              <a:solidFill>
                <a:srgbClr val="FFFF00"/>
              </a:solidFill>
              <a:latin typeface="Arial Narrow" pitchFamily="34" charset="0"/>
            </a:endParaRPr>
          </a:p>
          <a:p>
            <a:pPr>
              <a:buFont typeface="Wingdings" panose="05000000000000000000" pitchFamily="2" charset="2"/>
              <a:buChar char="§"/>
            </a:pPr>
            <a:endParaRPr lang="en-ZA" sz="1700" dirty="0">
              <a:solidFill>
                <a:srgbClr val="FFFF00"/>
              </a:solidFill>
              <a:latin typeface="Arial Narrow" pitchFamily="34" charset="0"/>
            </a:endParaRPr>
          </a:p>
          <a:p>
            <a:pPr>
              <a:buFont typeface="Wingdings" panose="05000000000000000000" pitchFamily="2" charset="2"/>
              <a:buChar char="§"/>
            </a:pPr>
            <a:endParaRPr lang="en-ZA" sz="1700" dirty="0">
              <a:solidFill>
                <a:srgbClr val="FFFF00"/>
              </a:solidFill>
              <a:latin typeface="Arial Narrow" pitchFamily="34" charset="0"/>
            </a:endParaRPr>
          </a:p>
          <a:p>
            <a:pPr>
              <a:buFont typeface="Wingdings" panose="05000000000000000000" pitchFamily="2" charset="2"/>
              <a:buChar char="§"/>
            </a:pPr>
            <a:endParaRPr lang="en-ZA" sz="1700" dirty="0">
              <a:solidFill>
                <a:srgbClr val="FFFF00"/>
              </a:solidFill>
              <a:latin typeface="Arial Narrow" pitchFamily="34" charset="0"/>
            </a:endParaRPr>
          </a:p>
          <a:p>
            <a:pPr>
              <a:buFont typeface="Wingdings" panose="05000000000000000000" pitchFamily="2" charset="2"/>
              <a:buChar char="§"/>
            </a:pPr>
            <a:endParaRPr lang="en-ZA" sz="1700" dirty="0">
              <a:solidFill>
                <a:srgbClr val="FFFF00"/>
              </a:solidFill>
              <a:latin typeface="Arial Narrow" pitchFamily="34" charset="0"/>
            </a:endParaRPr>
          </a:p>
          <a:p>
            <a:pPr>
              <a:buFont typeface="Wingdings" panose="05000000000000000000" pitchFamily="2" charset="2"/>
              <a:buChar char="§"/>
            </a:pPr>
            <a:endParaRPr lang="en-ZA" sz="1700" dirty="0">
              <a:solidFill>
                <a:srgbClr val="FFFF00"/>
              </a:solidFill>
              <a:latin typeface="Arial Narrow" pitchFamily="34" charset="0"/>
            </a:endParaRPr>
          </a:p>
          <a:p>
            <a:pPr>
              <a:buFont typeface="Wingdings" panose="05000000000000000000" pitchFamily="2" charset="2"/>
              <a:buChar char="§"/>
            </a:pPr>
            <a:endParaRPr lang="en-ZA" sz="1700" dirty="0">
              <a:solidFill>
                <a:srgbClr val="FFFF00"/>
              </a:solidFill>
              <a:latin typeface="Arial Narrow" pitchFamily="34" charset="0"/>
            </a:endParaRPr>
          </a:p>
          <a:p>
            <a:pPr>
              <a:buFont typeface="Wingdings" panose="05000000000000000000" pitchFamily="2" charset="2"/>
              <a:buChar char="§"/>
            </a:pPr>
            <a:endParaRPr lang="en-ZA" sz="1700" dirty="0">
              <a:solidFill>
                <a:srgbClr val="FFFF00"/>
              </a:solidFill>
              <a:latin typeface="Arial Narrow" pitchFamily="34" charset="0"/>
            </a:endParaRPr>
          </a:p>
          <a:p>
            <a:pPr>
              <a:buFont typeface="Wingdings" panose="05000000000000000000" pitchFamily="2" charset="2"/>
              <a:buChar char="§"/>
            </a:pPr>
            <a:endParaRPr lang="en-ZA" sz="1700" dirty="0">
              <a:solidFill>
                <a:srgbClr val="FFFF00"/>
              </a:solidFill>
              <a:latin typeface="Arial Narrow" pitchFamily="34" charset="0"/>
            </a:endParaRPr>
          </a:p>
          <a:p>
            <a:endParaRPr lang="en-ZA" sz="1700" dirty="0">
              <a:solidFill>
                <a:schemeClr val="bg1"/>
              </a:solidFill>
              <a:latin typeface="Arial Narrow" pitchFamily="34" charset="0"/>
            </a:endParaRPr>
          </a:p>
          <a:p>
            <a:endParaRPr lang="en-ZA" sz="1700" dirty="0">
              <a:solidFill>
                <a:schemeClr val="bg1"/>
              </a:solidFill>
              <a:latin typeface="Arial Narrow" pitchFamily="34" charset="0"/>
            </a:endParaRPr>
          </a:p>
          <a:p>
            <a:endParaRPr lang="en-ZA" sz="1700" dirty="0">
              <a:solidFill>
                <a:schemeClr val="bg1"/>
              </a:solidFill>
              <a:latin typeface="Arial Narrow" pitchFamily="34" charset="0"/>
            </a:endParaRPr>
          </a:p>
        </p:txBody>
      </p:sp>
    </p:spTree>
    <p:extLst>
      <p:ext uri="{BB962C8B-B14F-4D97-AF65-F5344CB8AC3E}">
        <p14:creationId xmlns:p14="http://schemas.microsoft.com/office/powerpoint/2010/main" val="18623698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additive="base">
                                        <p:cTn id="3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 calcmode="lin" valueType="num">
                                      <p:cBhvr additive="base">
                                        <p:cTn id="4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 calcmode="lin" valueType="num">
                                      <p:cBhvr additive="base">
                                        <p:cTn id="5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 calcmode="lin" valueType="num">
                                      <p:cBhvr additive="base">
                                        <p:cTn id="5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
                                            <p:txEl>
                                              <p:pRg st="10" end="10"/>
                                            </p:txEl>
                                          </p:spTgt>
                                        </p:tgtEl>
                                        <p:attrNameLst>
                                          <p:attrName>style.visibility</p:attrName>
                                        </p:attrNameLst>
                                      </p:cBhvr>
                                      <p:to>
                                        <p:strVal val="visible"/>
                                      </p:to>
                                    </p:set>
                                    <p:anim calcmode="lin" valueType="num">
                                      <p:cBhvr additive="base">
                                        <p:cTn id="6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5">
                                            <p:txEl>
                                              <p:pRg st="11" end="11"/>
                                            </p:txEl>
                                          </p:spTgt>
                                        </p:tgtEl>
                                        <p:attrNameLst>
                                          <p:attrName>style.visibility</p:attrName>
                                        </p:attrNameLst>
                                      </p:cBhvr>
                                      <p:to>
                                        <p:strVal val="visible"/>
                                      </p:to>
                                    </p:set>
                                    <p:anim calcmode="lin" valueType="num">
                                      <p:cBhvr additive="base">
                                        <p:cTn id="6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5">
                                            <p:txEl>
                                              <p:pRg st="12" end="12"/>
                                            </p:txEl>
                                          </p:spTgt>
                                        </p:tgtEl>
                                        <p:attrNameLst>
                                          <p:attrName>style.visibility</p:attrName>
                                        </p:attrNameLst>
                                      </p:cBhvr>
                                      <p:to>
                                        <p:strVal val="visible"/>
                                      </p:to>
                                    </p:set>
                                    <p:anim calcmode="lin" valueType="num">
                                      <p:cBhvr additive="base">
                                        <p:cTn id="75"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5">
                                            <p:txEl>
                                              <p:pRg st="13" end="13"/>
                                            </p:txEl>
                                          </p:spTgt>
                                        </p:tgtEl>
                                        <p:attrNameLst>
                                          <p:attrName>style.visibility</p:attrName>
                                        </p:attrNameLst>
                                      </p:cBhvr>
                                      <p:to>
                                        <p:strVal val="visible"/>
                                      </p:to>
                                    </p:set>
                                    <p:anim calcmode="lin" valueType="num">
                                      <p:cBhvr additive="base">
                                        <p:cTn id="81"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5">
                                            <p:txEl>
                                              <p:pRg st="14" end="14"/>
                                            </p:txEl>
                                          </p:spTgt>
                                        </p:tgtEl>
                                        <p:attrNameLst>
                                          <p:attrName>style.visibility</p:attrName>
                                        </p:attrNameLst>
                                      </p:cBhvr>
                                      <p:to>
                                        <p:strVal val="visible"/>
                                      </p:to>
                                    </p:set>
                                    <p:anim calcmode="lin" valueType="num">
                                      <p:cBhvr additive="base">
                                        <p:cTn id="87"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53</a:t>
            </a:fld>
            <a:endParaRPr/>
          </a:p>
        </p:txBody>
      </p:sp>
      <p:graphicFrame>
        <p:nvGraphicFramePr>
          <p:cNvPr id="508" name="Table"/>
          <p:cNvGraphicFramePr/>
          <p:nvPr>
            <p:extLst>
              <p:ext uri="{D42A27DB-BD31-4B8C-83A1-F6EECF244321}">
                <p14:modId xmlns:p14="http://schemas.microsoft.com/office/powerpoint/2010/main" val="1910061996"/>
              </p:ext>
            </p:extLst>
          </p:nvPr>
        </p:nvGraphicFramePr>
        <p:xfrm>
          <a:off x="152400" y="457200"/>
          <a:ext cx="8839200" cy="5948901"/>
        </p:xfrm>
        <a:graphic>
          <a:graphicData uri="http://schemas.openxmlformats.org/drawingml/2006/table">
            <a:tbl>
              <a:tblPr>
                <a:tableStyleId>{4C3C2611-4C71-4FC5-86AE-919BDF0F9419}</a:tableStyleId>
              </a:tblPr>
              <a:tblGrid>
                <a:gridCol w="3409784">
                  <a:extLst>
                    <a:ext uri="{9D8B030D-6E8A-4147-A177-3AD203B41FA5}">
                      <a16:colId xmlns:a16="http://schemas.microsoft.com/office/drawing/2014/main" val="20000"/>
                    </a:ext>
                  </a:extLst>
                </a:gridCol>
                <a:gridCol w="2059388">
                  <a:extLst>
                    <a:ext uri="{9D8B030D-6E8A-4147-A177-3AD203B41FA5}">
                      <a16:colId xmlns:a16="http://schemas.microsoft.com/office/drawing/2014/main" val="20001"/>
                    </a:ext>
                  </a:extLst>
                </a:gridCol>
                <a:gridCol w="1541228">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258417">
                <a:tc gridSpan="4">
                  <a:txBody>
                    <a:bodyPr/>
                    <a:lstStyle/>
                    <a:p>
                      <a:pPr algn="l">
                        <a:defRPr sz="1800"/>
                      </a:pPr>
                      <a:r>
                        <a:rPr lang="en-US" sz="1300" b="1" dirty="0" smtClean="0">
                          <a:solidFill>
                            <a:srgbClr val="FFFFFF"/>
                          </a:solidFill>
                          <a:latin typeface="Arial Narrow"/>
                          <a:ea typeface="Arial Narrow"/>
                          <a:cs typeface="Arial Narrow"/>
                          <a:sym typeface="Arial Narrow"/>
                        </a:rPr>
                        <a:t>OUTCOME: MORE DECENT JOBS CREATED AND SUSTAINED, WITH YOUTH, WOMEN AND PERSONS WITH DISABILITIES PRIORITISED</a:t>
                      </a:r>
                      <a:endParaRPr lang="en-US"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a:p>
                  </a:txBody>
                  <a:tcPr/>
                </a:tc>
                <a:extLst>
                  <a:ext uri="{0D108BD9-81ED-4DB2-BD59-A6C34878D82A}">
                    <a16:rowId xmlns:a16="http://schemas.microsoft.com/office/drawing/2014/main" val="10000"/>
                  </a:ext>
                </a:extLst>
              </a:tr>
              <a:tr h="228600">
                <a:tc>
                  <a:txBody>
                    <a:bodyPr/>
                    <a:lstStyle/>
                    <a:p>
                      <a:pPr algn="ctr">
                        <a:lnSpc>
                          <a:spcPct val="115000"/>
                        </a:lnSpc>
                        <a:defRPr sz="1800"/>
                      </a:pPr>
                      <a:r>
                        <a:rPr lang="en-ZA" sz="1300" b="1" dirty="0" smtClean="0">
                          <a:solidFill>
                            <a:srgbClr val="FFFFFF"/>
                          </a:solidFill>
                          <a:latin typeface="Arial Narrow"/>
                          <a:ea typeface="Arial Narrow"/>
                          <a:cs typeface="Arial Narrow"/>
                          <a:sym typeface="Arial Narrow"/>
                        </a:rPr>
                        <a:t>OUTCOME</a:t>
                      </a:r>
                      <a:r>
                        <a:rPr sz="1300" b="1" dirty="0" smtClean="0">
                          <a:solidFill>
                            <a:srgbClr val="FFFFFF"/>
                          </a:solidFill>
                          <a:latin typeface="Arial Narrow"/>
                          <a:ea typeface="Arial Narrow"/>
                          <a:cs typeface="Arial Narrow"/>
                          <a:sym typeface="Arial Narrow"/>
                        </a:rPr>
                        <a:t> </a:t>
                      </a:r>
                      <a:r>
                        <a:rPr sz="1300" b="1" dirty="0">
                          <a:solidFill>
                            <a:srgbClr val="FFFFFF"/>
                          </a:solidFill>
                          <a:latin typeface="Arial Narrow"/>
                          <a:ea typeface="Arial Narrow"/>
                          <a:cs typeface="Arial Narrow"/>
                          <a:sym typeface="Arial Narrow"/>
                        </a:rPr>
                        <a:t>INDICATOR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a:lnSpc>
                          <a:spcPct val="115000"/>
                        </a:lnSpc>
                        <a:defRPr sz="1800"/>
                      </a:pPr>
                      <a:r>
                        <a:rPr sz="1300" b="1" dirty="0" smtClean="0">
                          <a:solidFill>
                            <a:srgbClr val="FFFFFF"/>
                          </a:solidFill>
                          <a:latin typeface="Arial Narrow"/>
                          <a:ea typeface="Arial Narrow"/>
                          <a:cs typeface="Arial Narrow"/>
                          <a:sym typeface="Arial Narrow"/>
                        </a:rPr>
                        <a:t>BASELINE</a:t>
                      </a:r>
                      <a:endParaRPr sz="1300" b="1" dirty="0">
                        <a:solidFill>
                          <a:srgbClr val="FFFFFF"/>
                        </a:solidFill>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defRPr sz="1800"/>
                      </a:pPr>
                      <a:r>
                        <a:rPr sz="1300" b="1" dirty="0">
                          <a:solidFill>
                            <a:srgbClr val="FFFFFF"/>
                          </a:solidFill>
                          <a:latin typeface="Arial Narrow"/>
                          <a:ea typeface="Arial Narrow"/>
                          <a:cs typeface="Arial Narrow"/>
                          <a:sym typeface="Arial Narrow"/>
                        </a:rPr>
                        <a:t>TARGET </a:t>
                      </a:r>
                      <a:r>
                        <a:rPr sz="1300" b="1" dirty="0" smtClean="0">
                          <a:solidFill>
                            <a:srgbClr val="FFFFFF"/>
                          </a:solidFill>
                          <a:latin typeface="Arial Narrow"/>
                          <a:ea typeface="Arial Narrow"/>
                          <a:cs typeface="Arial Narrow"/>
                          <a:sym typeface="Arial Narrow"/>
                        </a:rPr>
                        <a:t>20</a:t>
                      </a:r>
                      <a:r>
                        <a:rPr lang="en-ZA" sz="1300" b="1" dirty="0" smtClean="0">
                          <a:solidFill>
                            <a:srgbClr val="FFFFFF"/>
                          </a:solidFill>
                          <a:latin typeface="Arial Narrow"/>
                          <a:ea typeface="Arial Narrow"/>
                          <a:cs typeface="Arial Narrow"/>
                          <a:sym typeface="Arial Narrow"/>
                        </a:rPr>
                        <a:t>20</a:t>
                      </a:r>
                      <a:r>
                        <a:rPr sz="1300" b="1" dirty="0" smtClean="0">
                          <a:solidFill>
                            <a:srgbClr val="FFFFFF"/>
                          </a:solidFill>
                          <a:latin typeface="Arial Narrow"/>
                          <a:ea typeface="Arial Narrow"/>
                          <a:cs typeface="Arial Narrow"/>
                          <a:sym typeface="Arial Narrow"/>
                        </a:rPr>
                        <a:t>/2</a:t>
                      </a:r>
                      <a:r>
                        <a:rPr lang="en-ZA" sz="1300" b="1" dirty="0" smtClean="0">
                          <a:solidFill>
                            <a:srgbClr val="FFFFFF"/>
                          </a:solidFill>
                          <a:latin typeface="Arial Narrow"/>
                          <a:ea typeface="Arial Narrow"/>
                          <a:cs typeface="Arial Narrow"/>
                          <a:sym typeface="Arial Narrow"/>
                        </a:rPr>
                        <a:t>1</a:t>
                      </a:r>
                      <a:endParaRPr sz="1300" b="1" dirty="0">
                        <a:solidFill>
                          <a:srgbClr val="FFFFFF"/>
                        </a:solidFill>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defRPr sz="1800"/>
                      </a:pPr>
                      <a:r>
                        <a:rPr sz="1200" b="1" dirty="0">
                          <a:solidFill>
                            <a:srgbClr val="FFFFFF"/>
                          </a:solidFill>
                          <a:latin typeface="Arial Narrow"/>
                          <a:ea typeface="Arial Narrow"/>
                          <a:cs typeface="Arial Narrow"/>
                          <a:sym typeface="Arial Narrow"/>
                        </a:rPr>
                        <a:t>5 YEAR  TARGET 2023/24</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extLst>
                  <a:ext uri="{0D108BD9-81ED-4DB2-BD59-A6C34878D82A}">
                    <a16:rowId xmlns:a16="http://schemas.microsoft.com/office/drawing/2014/main" val="10001"/>
                  </a:ext>
                </a:extLst>
              </a:tr>
              <a:tr h="49530">
                <a:tc>
                  <a:txBody>
                    <a:bodyPr/>
                    <a:lstStyle/>
                    <a:p>
                      <a:pPr marL="88900" indent="0" algn="just">
                        <a:defRPr sz="1300">
                          <a:latin typeface="Arial Narrow"/>
                          <a:ea typeface="Arial Narrow"/>
                          <a:cs typeface="Arial Narrow"/>
                          <a:sym typeface="Arial Narrow"/>
                        </a:defRPr>
                      </a:pPr>
                      <a:r>
                        <a:rPr lang="en-ZA" dirty="0" smtClean="0"/>
                        <a:t>Number of Full Time Equivalents (FTEs) created</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28 343 Full-Time Equivalents (FTEs) created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30 665</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31 511 (156 574)</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48590">
                <a:tc>
                  <a:txBody>
                    <a:bodyPr/>
                    <a:lstStyle/>
                    <a:p>
                      <a:pPr marL="88900" indent="0" algn="just">
                        <a:defRPr sz="1300">
                          <a:latin typeface="Arial Narrow"/>
                          <a:ea typeface="Arial Narrow"/>
                          <a:cs typeface="Arial Narrow"/>
                          <a:sym typeface="Arial Narrow"/>
                        </a:defRPr>
                      </a:pPr>
                      <a:r>
                        <a:rPr lang="en-ZA" dirty="0" smtClean="0"/>
                        <a:t>Number of Work Opportunities created</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71 945 Work Opportunities (WOs) created</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61 378</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60 939 (307 480)</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0">
                <a:tc>
                  <a:txBody>
                    <a:bodyPr/>
                    <a:lstStyle/>
                    <a:p>
                      <a:pPr marL="88900" indent="0" algn="just">
                        <a:defRPr sz="1300">
                          <a:latin typeface="Arial Narrow"/>
                          <a:ea typeface="Arial Narrow"/>
                          <a:cs typeface="Arial Narrow"/>
                          <a:sym typeface="Arial Narrow"/>
                        </a:defRPr>
                      </a:pPr>
                      <a:r>
                        <a:rPr lang="en-ZA" dirty="0" smtClean="0"/>
                        <a:t>Percentage of women benefiting from the implementation of Environmental Programmes (60% of WOs)</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Women - 38 670 (54% of Work</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Opportunities)</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60% of WOs</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60% of Work Opportunities</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0">
                <a:tc>
                  <a:txBody>
                    <a:bodyPr/>
                    <a:lstStyle/>
                    <a:p>
                      <a:pPr marL="88900" indent="0" algn="just">
                        <a:defRPr sz="1300">
                          <a:latin typeface="Arial Narrow"/>
                          <a:ea typeface="Arial Narrow"/>
                          <a:cs typeface="Arial Narrow"/>
                          <a:sym typeface="Arial Narrow"/>
                        </a:defRPr>
                      </a:pPr>
                      <a:r>
                        <a:rPr lang="en-ZA" dirty="0" smtClean="0"/>
                        <a:t>Percentage of youth benefiting from the implementation of Environmental Programmes (65% of WOs)</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Youth - 47 052 (65% of Work</a:t>
                      </a:r>
                    </a:p>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Opportunities)</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65% of WOs</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65% of Work Opportunities</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0">
                <a:tc>
                  <a:txBody>
                    <a:bodyPr/>
                    <a:lstStyle/>
                    <a:p>
                      <a:pPr marL="88900" indent="0" algn="just">
                        <a:defRPr sz="1300">
                          <a:latin typeface="Arial Narrow"/>
                          <a:ea typeface="Arial Narrow"/>
                          <a:cs typeface="Arial Narrow"/>
                          <a:sym typeface="Arial Narrow"/>
                        </a:defRPr>
                      </a:pPr>
                      <a:r>
                        <a:rPr lang="en-ZA" dirty="0" smtClean="0"/>
                        <a:t>Percentage of persons with disabilities (PWD) benefiting from implementation of Environmental Programmes (2% of WOs)</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People with Disabilities - 220, Please this before the 0.3%</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2% of WOs</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2% of Work Opportunities</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0">
                <a:tc>
                  <a:txBody>
                    <a:bodyPr/>
                    <a:lstStyle/>
                    <a:p>
                      <a:pPr marL="88900" indent="0" algn="just">
                        <a:defRPr sz="1300">
                          <a:latin typeface="Arial Narrow"/>
                          <a:ea typeface="Arial Narrow"/>
                          <a:cs typeface="Arial Narrow"/>
                          <a:sym typeface="Arial Narrow"/>
                        </a:defRPr>
                      </a:pPr>
                      <a:r>
                        <a:rPr lang="en-ZA" dirty="0" smtClean="0"/>
                        <a:t>Number of participants on accredited training programmes declared competent</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N/A</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22 231</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20 585 (93 888)</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10764">
                <a:tc gridSpan="4">
                  <a:txBody>
                    <a:bodyPr/>
                    <a:lstStyle/>
                    <a:p>
                      <a:pPr marL="88900" marR="0" indent="0" algn="just" defTabSz="914400" rtl="0" eaLnBrk="1" fontAlgn="auto" latinLnBrk="0" hangingPunct="1">
                        <a:lnSpc>
                          <a:spcPct val="100000"/>
                        </a:lnSpc>
                        <a:spcBef>
                          <a:spcPts val="0"/>
                        </a:spcBef>
                        <a:spcAft>
                          <a:spcPts val="0"/>
                        </a:spcAft>
                        <a:buClrTx/>
                        <a:buSzTx/>
                        <a:buFontTx/>
                        <a:buNone/>
                        <a:tabLst/>
                        <a:defRPr sz="1300">
                          <a:latin typeface="Arial Narrow"/>
                          <a:ea typeface="Arial Narrow"/>
                          <a:cs typeface="Arial Narrow"/>
                          <a:sym typeface="Arial Narrow"/>
                        </a:defRPr>
                      </a:pPr>
                      <a:r>
                        <a:rPr lang="en-US" sz="1300" b="1" dirty="0" smtClean="0">
                          <a:solidFill>
                            <a:srgbClr val="FFFFFF"/>
                          </a:solidFill>
                          <a:latin typeface="Arial Narrow"/>
                          <a:ea typeface="Arial Narrow"/>
                          <a:cs typeface="Arial Narrow"/>
                          <a:sym typeface="Arial Narrow"/>
                        </a:rPr>
                        <a:t>OUTCOME: ECOSYSTEMS REHABILITATED AND MANAGED</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88900" indent="0" algn="l"/>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0">
                <a:tc>
                  <a:txBody>
                    <a:bodyPr/>
                    <a:lstStyle/>
                    <a:p>
                      <a:pPr marL="88900" indent="0" algn="just">
                        <a:defRPr sz="1300">
                          <a:latin typeface="Arial Narrow"/>
                          <a:ea typeface="Arial Narrow"/>
                          <a:cs typeface="Arial Narrow"/>
                          <a:sym typeface="Arial Narrow"/>
                        </a:defRPr>
                      </a:pPr>
                      <a:r>
                        <a:rPr lang="en-ZA" dirty="0" smtClean="0"/>
                        <a:t>Number of hectares receiving initial clearing of invasive plant species</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167 017 ha</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154 275</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it-IT" sz="1300" b="0" i="0" u="none" strike="noStrike" cap="none" spc="0" baseline="0" dirty="0" smtClean="0">
                          <a:solidFill>
                            <a:srgbClr val="000000"/>
                          </a:solidFill>
                          <a:uFillTx/>
                          <a:latin typeface="Arial Narrow"/>
                          <a:ea typeface="Arial Narrow"/>
                          <a:cs typeface="Arial Narrow"/>
                          <a:sym typeface="Arial"/>
                        </a:rPr>
                        <a:t>167 439 (794 419) ha)</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0">
                <a:tc>
                  <a:txBody>
                    <a:bodyPr/>
                    <a:lstStyle/>
                    <a:p>
                      <a:pPr marL="88900" indent="0" algn="just">
                        <a:defRPr sz="1300">
                          <a:latin typeface="Arial Narrow"/>
                          <a:ea typeface="Arial Narrow"/>
                          <a:cs typeface="Arial Narrow"/>
                          <a:sym typeface="Arial Narrow"/>
                        </a:defRPr>
                      </a:pPr>
                      <a:r>
                        <a:rPr lang="en-ZA" dirty="0" smtClean="0"/>
                        <a:t>Number of hectares receiving follow-up clearing of invasive plant species</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761 714.08 ha</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511 425</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it-IT" sz="1300" b="0" i="0" u="none" strike="noStrike" cap="none" spc="0" baseline="0" dirty="0" smtClean="0">
                          <a:solidFill>
                            <a:srgbClr val="000000"/>
                          </a:solidFill>
                          <a:uFillTx/>
                          <a:latin typeface="Arial Narrow"/>
                          <a:ea typeface="Arial Narrow"/>
                          <a:cs typeface="Arial Narrow"/>
                          <a:sym typeface="Arial"/>
                        </a:rPr>
                        <a:t>542 728 (2 609 289) ha</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0">
                <a:tc>
                  <a:txBody>
                    <a:bodyPr/>
                    <a:lstStyle/>
                    <a:p>
                      <a:pPr marL="88900" indent="0" algn="just">
                        <a:defRPr sz="1300">
                          <a:latin typeface="Arial Narrow"/>
                          <a:ea typeface="Arial Narrow"/>
                          <a:cs typeface="Arial Narrow"/>
                          <a:sym typeface="Arial Narrow"/>
                        </a:defRPr>
                      </a:pPr>
                      <a:r>
                        <a:rPr lang="en-ZA" dirty="0" smtClean="0"/>
                        <a:t>Number of discrete sites where biological control agents are released</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522</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561</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649 (3 066)</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0">
                <a:tc>
                  <a:txBody>
                    <a:bodyPr/>
                    <a:lstStyle/>
                    <a:p>
                      <a:pPr marL="88900" indent="0" algn="just">
                        <a:defRPr sz="1300">
                          <a:latin typeface="Arial Narrow"/>
                          <a:ea typeface="Arial Narrow"/>
                          <a:cs typeface="Arial Narrow"/>
                          <a:sym typeface="Arial Narrow"/>
                        </a:defRPr>
                      </a:pPr>
                      <a:r>
                        <a:rPr lang="en-ZA" dirty="0" smtClean="0"/>
                        <a:t>Number of wetlands under rehabilitation</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190</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175</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203 (919)</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0">
                <a:tc>
                  <a:txBody>
                    <a:bodyPr/>
                    <a:lstStyle/>
                    <a:p>
                      <a:pPr marL="88900" indent="0" algn="just">
                        <a:defRPr sz="1300">
                          <a:latin typeface="Arial Narrow"/>
                          <a:ea typeface="Arial Narrow"/>
                          <a:cs typeface="Arial Narrow"/>
                          <a:sym typeface="Arial Narrow"/>
                        </a:defRPr>
                      </a:pPr>
                      <a:r>
                        <a:rPr lang="en-ZA" dirty="0" smtClean="0"/>
                        <a:t>Number of estuaries under rehabilitation</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N/A</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2</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2 (10)</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0">
                <a:tc>
                  <a:txBody>
                    <a:bodyPr/>
                    <a:lstStyle/>
                    <a:p>
                      <a:pPr marL="88900" indent="0" algn="just">
                        <a:defRPr sz="1300">
                          <a:latin typeface="Arial Narrow"/>
                          <a:ea typeface="Arial Narrow"/>
                          <a:cs typeface="Arial Narrow"/>
                          <a:sym typeface="Arial Narrow"/>
                        </a:defRPr>
                      </a:pPr>
                      <a:r>
                        <a:rPr lang="en-ZA" dirty="0" smtClean="0"/>
                        <a:t>Number of hectares of degraded land under rehabilitation (including riparian areas)</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101 760</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27 180</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30 673 ha (142 212 ha)</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0">
                <a:tc>
                  <a:txBody>
                    <a:bodyPr/>
                    <a:lstStyle/>
                    <a:p>
                      <a:pPr marL="88900" indent="0" algn="just">
                        <a:defRPr sz="1300">
                          <a:latin typeface="Arial Narrow"/>
                          <a:ea typeface="Arial Narrow"/>
                          <a:cs typeface="Arial Narrow"/>
                          <a:sym typeface="Arial Narrow"/>
                        </a:defRPr>
                      </a:pPr>
                      <a:r>
                        <a:rPr lang="en-ZA" dirty="0" smtClean="0"/>
                        <a:t>Number of emerging invasive species or discrete populations targeted for early detection/rapid response</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85</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250</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250 (1 250)</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bl>
          </a:graphicData>
        </a:graphic>
      </p:graphicFrame>
      <p:sp>
        <p:nvSpPr>
          <p:cNvPr id="509" name="PROGRAMME 4"/>
          <p:cNvSpPr txBox="1"/>
          <p:nvPr/>
        </p:nvSpPr>
        <p:spPr>
          <a:xfrm>
            <a:off x="152400" y="0"/>
            <a:ext cx="8839200"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00B050"/>
                </a:solidFill>
              </a:defRPr>
            </a:lvl1pPr>
          </a:lstStyle>
          <a:p>
            <a:r>
              <a:rPr dirty="0" smtClean="0"/>
              <a:t>PROGRAMME</a:t>
            </a:r>
            <a:r>
              <a:rPr lang="en-ZA" dirty="0" smtClean="0"/>
              <a:t> 6</a:t>
            </a:r>
            <a:endParaRPr dirty="0"/>
          </a:p>
        </p:txBody>
      </p:sp>
    </p:spTree>
    <p:extLst>
      <p:ext uri="{BB962C8B-B14F-4D97-AF65-F5344CB8AC3E}">
        <p14:creationId xmlns:p14="http://schemas.microsoft.com/office/powerpoint/2010/main" val="1166499295"/>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pPr/>
              <a:t>54</a:t>
            </a:fld>
            <a:endParaRPr/>
          </a:p>
        </p:txBody>
      </p:sp>
      <p:graphicFrame>
        <p:nvGraphicFramePr>
          <p:cNvPr id="508" name="Table"/>
          <p:cNvGraphicFramePr/>
          <p:nvPr>
            <p:extLst>
              <p:ext uri="{D42A27DB-BD31-4B8C-83A1-F6EECF244321}">
                <p14:modId xmlns:p14="http://schemas.microsoft.com/office/powerpoint/2010/main" val="3719605331"/>
              </p:ext>
            </p:extLst>
          </p:nvPr>
        </p:nvGraphicFramePr>
        <p:xfrm>
          <a:off x="125896" y="457200"/>
          <a:ext cx="8839200" cy="4723738"/>
        </p:xfrm>
        <a:graphic>
          <a:graphicData uri="http://schemas.openxmlformats.org/drawingml/2006/table">
            <a:tbl>
              <a:tblPr>
                <a:tableStyleId>{4C3C2611-4C71-4FC5-86AE-919BDF0F9419}</a:tableStyleId>
              </a:tblPr>
              <a:tblGrid>
                <a:gridCol w="3425687">
                  <a:extLst>
                    <a:ext uri="{9D8B030D-6E8A-4147-A177-3AD203B41FA5}">
                      <a16:colId xmlns:a16="http://schemas.microsoft.com/office/drawing/2014/main" val="20000"/>
                    </a:ext>
                  </a:extLst>
                </a:gridCol>
                <a:gridCol w="2003729">
                  <a:extLst>
                    <a:ext uri="{9D8B030D-6E8A-4147-A177-3AD203B41FA5}">
                      <a16:colId xmlns:a16="http://schemas.microsoft.com/office/drawing/2014/main" val="20001"/>
                    </a:ext>
                  </a:extLst>
                </a:gridCol>
                <a:gridCol w="1580984">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133815">
                <a:tc gridSpan="4">
                  <a:txBody>
                    <a:bodyPr/>
                    <a:lstStyle/>
                    <a:p>
                      <a:pPr algn="l">
                        <a:defRPr sz="1800"/>
                      </a:pPr>
                      <a:r>
                        <a:rPr lang="en-ZA" sz="1300" b="1" dirty="0" smtClean="0">
                          <a:solidFill>
                            <a:srgbClr val="FFFFFF"/>
                          </a:solidFill>
                          <a:latin typeface="Arial Narrow"/>
                          <a:ea typeface="Arial Narrow"/>
                          <a:cs typeface="Arial Narrow"/>
                          <a:sym typeface="Arial Narrow"/>
                        </a:rPr>
                        <a:t>OUTCOME: INTEGRATED FIRE MANAGEMENT</a:t>
                      </a:r>
                      <a:endParaRPr lang="en-ZA"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US"/>
                    </a:p>
                  </a:txBody>
                  <a:tcPr/>
                </a:tc>
                <a:extLst>
                  <a:ext uri="{0D108BD9-81ED-4DB2-BD59-A6C34878D82A}">
                    <a16:rowId xmlns:a16="http://schemas.microsoft.com/office/drawing/2014/main" val="10000"/>
                  </a:ext>
                </a:extLst>
              </a:tr>
              <a:tr h="228600">
                <a:tc>
                  <a:txBody>
                    <a:bodyPr/>
                    <a:lstStyle/>
                    <a:p>
                      <a:pPr algn="ctr">
                        <a:lnSpc>
                          <a:spcPct val="115000"/>
                        </a:lnSpc>
                        <a:defRPr sz="1800"/>
                      </a:pPr>
                      <a:r>
                        <a:rPr lang="en-ZA" sz="1300" b="1" dirty="0" smtClean="0">
                          <a:solidFill>
                            <a:srgbClr val="FFFFFF"/>
                          </a:solidFill>
                          <a:latin typeface="Arial Narrow"/>
                          <a:ea typeface="Arial Narrow"/>
                          <a:cs typeface="Arial Narrow"/>
                          <a:sym typeface="Arial Narrow"/>
                        </a:rPr>
                        <a:t>OUTCOME</a:t>
                      </a:r>
                      <a:r>
                        <a:rPr sz="1300" b="1" dirty="0" smtClean="0">
                          <a:solidFill>
                            <a:srgbClr val="FFFFFF"/>
                          </a:solidFill>
                          <a:latin typeface="Arial Narrow"/>
                          <a:ea typeface="Arial Narrow"/>
                          <a:cs typeface="Arial Narrow"/>
                          <a:sym typeface="Arial Narrow"/>
                        </a:rPr>
                        <a:t> </a:t>
                      </a:r>
                      <a:r>
                        <a:rPr sz="1300" b="1" dirty="0">
                          <a:solidFill>
                            <a:srgbClr val="FFFFFF"/>
                          </a:solidFill>
                          <a:latin typeface="Arial Narrow"/>
                          <a:ea typeface="Arial Narrow"/>
                          <a:cs typeface="Arial Narrow"/>
                          <a:sym typeface="Arial Narrow"/>
                        </a:rPr>
                        <a:t>INDICATOR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a:lnSpc>
                          <a:spcPct val="115000"/>
                        </a:lnSpc>
                        <a:defRPr sz="1800"/>
                      </a:pPr>
                      <a:r>
                        <a:rPr sz="1300" b="1" dirty="0" smtClean="0">
                          <a:solidFill>
                            <a:srgbClr val="FFFFFF"/>
                          </a:solidFill>
                          <a:latin typeface="Arial Narrow"/>
                          <a:ea typeface="Arial Narrow"/>
                          <a:cs typeface="Arial Narrow"/>
                          <a:sym typeface="Arial Narrow"/>
                        </a:rPr>
                        <a:t>BASELINE</a:t>
                      </a:r>
                      <a:endParaRPr sz="1300" b="1" dirty="0">
                        <a:solidFill>
                          <a:srgbClr val="FFFFFF"/>
                        </a:solidFill>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defRPr sz="1800"/>
                      </a:pPr>
                      <a:r>
                        <a:rPr sz="1300" b="1" dirty="0">
                          <a:solidFill>
                            <a:srgbClr val="FFFFFF"/>
                          </a:solidFill>
                          <a:latin typeface="Arial Narrow"/>
                          <a:ea typeface="Arial Narrow"/>
                          <a:cs typeface="Arial Narrow"/>
                          <a:sym typeface="Arial Narrow"/>
                        </a:rPr>
                        <a:t>TARGET </a:t>
                      </a:r>
                      <a:r>
                        <a:rPr sz="1300" b="1" dirty="0" smtClean="0">
                          <a:solidFill>
                            <a:srgbClr val="FFFFFF"/>
                          </a:solidFill>
                          <a:latin typeface="Arial Narrow"/>
                          <a:ea typeface="Arial Narrow"/>
                          <a:cs typeface="Arial Narrow"/>
                          <a:sym typeface="Arial Narrow"/>
                        </a:rPr>
                        <a:t>20</a:t>
                      </a:r>
                      <a:r>
                        <a:rPr lang="en-ZA" sz="1300" b="1" dirty="0" smtClean="0">
                          <a:solidFill>
                            <a:srgbClr val="FFFFFF"/>
                          </a:solidFill>
                          <a:latin typeface="Arial Narrow"/>
                          <a:ea typeface="Arial Narrow"/>
                          <a:cs typeface="Arial Narrow"/>
                          <a:sym typeface="Arial Narrow"/>
                        </a:rPr>
                        <a:t>20</a:t>
                      </a:r>
                      <a:r>
                        <a:rPr sz="1300" b="1" dirty="0" smtClean="0">
                          <a:solidFill>
                            <a:srgbClr val="FFFFFF"/>
                          </a:solidFill>
                          <a:latin typeface="Arial Narrow"/>
                          <a:ea typeface="Arial Narrow"/>
                          <a:cs typeface="Arial Narrow"/>
                          <a:sym typeface="Arial Narrow"/>
                        </a:rPr>
                        <a:t>/2</a:t>
                      </a:r>
                      <a:r>
                        <a:rPr lang="en-ZA" sz="1300" b="1" dirty="0" smtClean="0">
                          <a:solidFill>
                            <a:srgbClr val="FFFFFF"/>
                          </a:solidFill>
                          <a:latin typeface="Arial Narrow"/>
                          <a:ea typeface="Arial Narrow"/>
                          <a:cs typeface="Arial Narrow"/>
                          <a:sym typeface="Arial Narrow"/>
                        </a:rPr>
                        <a:t>1</a:t>
                      </a:r>
                      <a:endParaRPr sz="1300" b="1" dirty="0">
                        <a:solidFill>
                          <a:srgbClr val="FFFFFF"/>
                        </a:solidFill>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defRPr sz="1800"/>
                      </a:pPr>
                      <a:r>
                        <a:rPr sz="1200" b="1" dirty="0">
                          <a:solidFill>
                            <a:srgbClr val="FFFFFF"/>
                          </a:solidFill>
                          <a:latin typeface="Arial Narrow"/>
                          <a:ea typeface="Arial Narrow"/>
                          <a:cs typeface="Arial Narrow"/>
                          <a:sym typeface="Arial Narrow"/>
                        </a:rPr>
                        <a:t>5 YEAR  TARGET 2023/24</a:t>
                      </a: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1"/>
                  </a:ext>
                </a:extLst>
              </a:tr>
              <a:tr h="49530">
                <a:tc>
                  <a:txBody>
                    <a:bodyPr/>
                    <a:lstStyle/>
                    <a:p>
                      <a:pPr marL="88900" indent="0" algn="just">
                        <a:defRPr sz="1300">
                          <a:latin typeface="Arial Narrow"/>
                          <a:ea typeface="Arial Narrow"/>
                          <a:cs typeface="Arial Narrow"/>
                          <a:sym typeface="Arial Narrow"/>
                        </a:defRPr>
                      </a:pPr>
                      <a:r>
                        <a:rPr lang="en-ZA" dirty="0" smtClean="0"/>
                        <a:t>Percentage of wild fires suppressed (provided there are not more than 2 400 fires)</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100% (1 974 / 1 974)</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90%</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90%</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83597">
                <a:tc gridSpan="4">
                  <a:txBody>
                    <a:bodyPr/>
                    <a:lstStyle/>
                    <a:p>
                      <a:pPr marL="88900" marR="0" indent="0" algn="just" defTabSz="914400" rtl="0" eaLnBrk="1" fontAlgn="auto" latinLnBrk="0" hangingPunct="1">
                        <a:lnSpc>
                          <a:spcPct val="100000"/>
                        </a:lnSpc>
                        <a:spcBef>
                          <a:spcPts val="0"/>
                        </a:spcBef>
                        <a:spcAft>
                          <a:spcPts val="0"/>
                        </a:spcAft>
                        <a:buClrTx/>
                        <a:buSzTx/>
                        <a:buFontTx/>
                        <a:buNone/>
                        <a:tabLst/>
                        <a:defRPr sz="1300">
                          <a:latin typeface="Arial Narrow"/>
                          <a:ea typeface="Arial Narrow"/>
                          <a:cs typeface="Arial Narrow"/>
                          <a:sym typeface="Arial Narrow"/>
                        </a:defRPr>
                      </a:pPr>
                      <a:r>
                        <a:rPr lang="en-ZA" sz="1300" b="1" dirty="0" smtClean="0">
                          <a:solidFill>
                            <a:srgbClr val="FFFFFF"/>
                          </a:solidFill>
                          <a:latin typeface="Arial Narrow"/>
                          <a:ea typeface="Arial Narrow"/>
                          <a:cs typeface="Arial Narrow"/>
                          <a:sym typeface="Arial Narrow"/>
                        </a:rPr>
                        <a:t>OUTCOME: INFRASTRUCTURE, ADAPTATION AND DISASTER RISK REDUCTION</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88900" indent="0" algn="l"/>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0">
                <a:tc>
                  <a:txBody>
                    <a:bodyPr/>
                    <a:lstStyle/>
                    <a:p>
                      <a:pPr marL="88900" indent="0" algn="just">
                        <a:defRPr sz="1300">
                          <a:latin typeface="Arial Narrow"/>
                          <a:ea typeface="Arial Narrow"/>
                          <a:cs typeface="Arial Narrow"/>
                          <a:sym typeface="Arial Narrow"/>
                        </a:defRPr>
                      </a:pPr>
                      <a:r>
                        <a:rPr lang="en-ZA" dirty="0" smtClean="0"/>
                        <a:t>Number of Biodiversity Economy infrastructure facilities constructed</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N/A</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20</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22 (84)</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0">
                <a:tc>
                  <a:txBody>
                    <a:bodyPr/>
                    <a:lstStyle/>
                    <a:p>
                      <a:pPr marL="88900" indent="0" algn="just">
                        <a:defRPr sz="1300">
                          <a:latin typeface="Arial Narrow"/>
                          <a:ea typeface="Arial Narrow"/>
                          <a:cs typeface="Arial Narrow"/>
                          <a:sym typeface="Arial Narrow"/>
                        </a:defRPr>
                      </a:pPr>
                      <a:r>
                        <a:rPr lang="en-ZA" dirty="0" smtClean="0"/>
                        <a:t>Number of overnight visitor &amp; staff accommodation units and administrative buildings constructed or renovated</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21</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25</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20 (134)</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08113">
                <a:tc>
                  <a:txBody>
                    <a:bodyPr/>
                    <a:lstStyle/>
                    <a:p>
                      <a:pPr marL="88900" indent="0" algn="just">
                        <a:defRPr sz="1300">
                          <a:latin typeface="Arial Narrow"/>
                          <a:ea typeface="Arial Narrow"/>
                          <a:cs typeface="Arial Narrow"/>
                          <a:sym typeface="Arial Narrow"/>
                        </a:defRPr>
                      </a:pPr>
                      <a:r>
                        <a:rPr lang="en-ZA" dirty="0" smtClean="0"/>
                        <a:t>Number of community parks created or rehabilitated</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5</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8</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15 (39)</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0">
                <a:tc>
                  <a:txBody>
                    <a:bodyPr/>
                    <a:lstStyle/>
                    <a:p>
                      <a:pPr marL="88900" indent="0" algn="just">
                        <a:defRPr sz="1300">
                          <a:latin typeface="Arial Narrow"/>
                          <a:ea typeface="Arial Narrow"/>
                          <a:cs typeface="Arial Narrow"/>
                          <a:sym typeface="Arial Narrow"/>
                        </a:defRPr>
                      </a:pPr>
                      <a:r>
                        <a:rPr lang="en-ZA" dirty="0" smtClean="0"/>
                        <a:t>Number of coastal infrastructure facilities constructed or renovated</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0</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7</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7 (31)</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66368">
                <a:tc gridSpan="4">
                  <a:txBody>
                    <a:bodyPr/>
                    <a:lstStyle/>
                    <a:p>
                      <a:pPr marL="88900" marR="0" lvl="0" indent="0" algn="just" defTabSz="914400" rtl="0" eaLnBrk="1" fontAlgn="auto" latinLnBrk="0" hangingPunct="1">
                        <a:lnSpc>
                          <a:spcPct val="100000"/>
                        </a:lnSpc>
                        <a:spcBef>
                          <a:spcPts val="0"/>
                        </a:spcBef>
                        <a:spcAft>
                          <a:spcPts val="0"/>
                        </a:spcAft>
                        <a:buClrTx/>
                        <a:buSzTx/>
                        <a:buFontTx/>
                        <a:buNone/>
                        <a:tabLst/>
                        <a:defRPr sz="1300">
                          <a:latin typeface="Arial Narrow"/>
                          <a:ea typeface="Arial Narrow"/>
                          <a:cs typeface="Arial Narrow"/>
                          <a:sym typeface="Arial Narrow"/>
                        </a:defRPr>
                      </a:pPr>
                      <a:r>
                        <a:rPr kumimoji="0" lang="en-ZA" sz="1300" b="1" i="0" u="none" strike="noStrike" kern="0" cap="none" spc="0" normalizeH="0" baseline="0" noProof="0" dirty="0" smtClean="0">
                          <a:ln>
                            <a:noFill/>
                          </a:ln>
                          <a:solidFill>
                            <a:srgbClr val="FFFFFF"/>
                          </a:solidFill>
                          <a:effectLst/>
                          <a:uLnTx/>
                          <a:uFillTx/>
                          <a:latin typeface="Arial Narrow"/>
                          <a:ea typeface="Arial Narrow"/>
                          <a:cs typeface="Arial Narrow"/>
                          <a:sym typeface="Arial Narrow"/>
                        </a:rPr>
                        <a:t>OUTCOME: MATERIALS BENEFICIATION THROUGH VALUE ADDED INDUSTRIES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88900" indent="0" algn="l"/>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99607">
                <a:tc>
                  <a:txBody>
                    <a:bodyPr/>
                    <a:lstStyle/>
                    <a:p>
                      <a:pPr marL="88900" indent="0" algn="just">
                        <a:defRPr sz="1300">
                          <a:latin typeface="Arial Narrow"/>
                          <a:ea typeface="Arial Narrow"/>
                          <a:cs typeface="Arial Narrow"/>
                          <a:sym typeface="Arial Narrow"/>
                        </a:defRPr>
                      </a:pPr>
                      <a:r>
                        <a:rPr lang="en-ZA" dirty="0" smtClean="0"/>
                        <a:t>Number of wooden products made from invasive biomass</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31 665</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40 000</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50 000 (214 000)</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85030">
                <a:tc>
                  <a:txBody>
                    <a:bodyPr/>
                    <a:lstStyle/>
                    <a:p>
                      <a:pPr marL="88900" indent="0" algn="just">
                        <a:defRPr sz="1300">
                          <a:latin typeface="Arial Narrow"/>
                          <a:ea typeface="Arial Narrow"/>
                          <a:cs typeface="Arial Narrow"/>
                          <a:sym typeface="Arial Narrow"/>
                        </a:defRPr>
                      </a:pPr>
                      <a:r>
                        <a:rPr lang="en-ZA" dirty="0" smtClean="0"/>
                        <a:t>Number of structures built with composite material using invasive biomass</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2</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100</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400 (1 100)</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311426">
                <a:tc gridSpan="4">
                  <a:txBody>
                    <a:bodyPr/>
                    <a:lstStyle/>
                    <a:p>
                      <a:pPr marL="88900" marR="0" lvl="0" indent="0" algn="just" defTabSz="914400" rtl="0" eaLnBrk="1" fontAlgn="auto" latinLnBrk="0" hangingPunct="1">
                        <a:lnSpc>
                          <a:spcPct val="100000"/>
                        </a:lnSpc>
                        <a:spcBef>
                          <a:spcPts val="0"/>
                        </a:spcBef>
                        <a:spcAft>
                          <a:spcPts val="0"/>
                        </a:spcAft>
                        <a:buClrTx/>
                        <a:buSzTx/>
                        <a:buFontTx/>
                        <a:buNone/>
                        <a:tabLst/>
                        <a:defRPr sz="1300">
                          <a:latin typeface="Arial Narrow"/>
                          <a:ea typeface="Arial Narrow"/>
                          <a:cs typeface="Arial Narrow"/>
                          <a:sym typeface="Arial Narrow"/>
                        </a:defRPr>
                      </a:pPr>
                      <a:r>
                        <a:rPr kumimoji="0" lang="en-ZA" sz="1300" b="1" i="0" u="none" strike="noStrike" kern="0" cap="none" spc="0" normalizeH="0" baseline="0" noProof="0" dirty="0" smtClean="0">
                          <a:ln>
                            <a:noFill/>
                          </a:ln>
                          <a:solidFill>
                            <a:srgbClr val="FFFFFF"/>
                          </a:solidFill>
                          <a:effectLst/>
                          <a:uLnTx/>
                          <a:uFillTx/>
                          <a:latin typeface="Arial Narrow"/>
                          <a:ea typeface="Arial Narrow"/>
                          <a:cs typeface="Arial Narrow"/>
                          <a:sym typeface="Arial Narrow"/>
                        </a:rPr>
                        <a:t>OUTCOME: HEALTHY, CLEAN AND SAFE COASTAL ENVIRONMENT</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pPr marL="88900" indent="0" algn="l"/>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359797">
                <a:tc>
                  <a:txBody>
                    <a:bodyPr/>
                    <a:lstStyle/>
                    <a:p>
                      <a:pPr marL="88900" indent="0" algn="just">
                        <a:defRPr sz="1300">
                          <a:latin typeface="Arial Narrow"/>
                          <a:ea typeface="Arial Narrow"/>
                          <a:cs typeface="Arial Narrow"/>
                          <a:sym typeface="Arial Narrow"/>
                        </a:defRPr>
                      </a:pPr>
                      <a:r>
                        <a:rPr lang="en-ZA" dirty="0" smtClean="0"/>
                        <a:t>Number of kilometres of accessible coastline cleaned</a:t>
                      </a:r>
                      <a:endParaRPr dirty="0"/>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2 116 km</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en-ZA" sz="1300" b="0" i="0" u="none" strike="noStrike" cap="none" spc="0" baseline="0" dirty="0" smtClean="0">
                          <a:solidFill>
                            <a:srgbClr val="000000"/>
                          </a:solidFill>
                          <a:uFillTx/>
                          <a:latin typeface="Arial Narrow"/>
                          <a:ea typeface="Arial Narrow"/>
                          <a:cs typeface="Arial Narrow"/>
                          <a:sym typeface="Arial"/>
                        </a:rPr>
                        <a:t>2 116</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indent="0" algn="just"/>
                      <a:r>
                        <a:rPr lang="it-IT" sz="1300" b="0" i="0" u="none" strike="noStrike" cap="none" spc="0" baseline="0" dirty="0" smtClean="0">
                          <a:solidFill>
                            <a:srgbClr val="000000"/>
                          </a:solidFill>
                          <a:uFillTx/>
                          <a:latin typeface="Arial Narrow"/>
                          <a:ea typeface="Arial Narrow"/>
                          <a:cs typeface="Arial Narrow"/>
                          <a:sym typeface="Arial"/>
                        </a:rPr>
                        <a:t>2 116 km (per annum)</a:t>
                      </a:r>
                      <a:endParaRPr lang="en-ZA" sz="1300" b="0" i="0" u="none" strike="noStrike" cap="none" spc="0" baseline="0" dirty="0">
                        <a:solidFill>
                          <a:srgbClr val="000000"/>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
        <p:nvSpPr>
          <p:cNvPr id="509" name="PROGRAMME 4"/>
          <p:cNvSpPr txBox="1"/>
          <p:nvPr/>
        </p:nvSpPr>
        <p:spPr>
          <a:xfrm>
            <a:off x="152400" y="0"/>
            <a:ext cx="8839200" cy="8309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00B050"/>
                </a:solidFill>
              </a:defRPr>
            </a:lvl1pPr>
          </a:lstStyle>
          <a:p>
            <a:r>
              <a:rPr dirty="0" smtClean="0"/>
              <a:t>PROGRAMME</a:t>
            </a:r>
            <a:r>
              <a:rPr lang="en-ZA" dirty="0" smtClean="0"/>
              <a:t> </a:t>
            </a:r>
            <a:r>
              <a:rPr lang="en-ZA" dirty="0"/>
              <a:t>6 Continued… </a:t>
            </a:r>
          </a:p>
          <a:p>
            <a:endParaRPr dirty="0"/>
          </a:p>
        </p:txBody>
      </p:sp>
    </p:spTree>
    <p:extLst>
      <p:ext uri="{BB962C8B-B14F-4D97-AF65-F5344CB8AC3E}">
        <p14:creationId xmlns:p14="http://schemas.microsoft.com/office/powerpoint/2010/main" val="1894918093"/>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nchor="ctr"/>
          <a:lstStyle/>
          <a:p>
            <a:pPr marL="0" marR="0" lvl="0" indent="0" algn="r" defTabSz="4572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98989"/>
                </a:solidFill>
                <a:effectLst/>
                <a:uLnTx/>
                <a:uFillTx/>
                <a:latin typeface="Calibri"/>
                <a:cs typeface="Calibri"/>
                <a:sym typeface="Calibri"/>
              </a:rPr>
              <a:pPr marL="0" marR="0" lvl="0" indent="0" algn="r" defTabSz="457200" rtl="0" eaLnBrk="1" fontAlgn="auto" latinLnBrk="0" hangingPunct="0">
                <a:lnSpc>
                  <a:spcPct val="100000"/>
                </a:lnSpc>
                <a:spcBef>
                  <a:spcPts val="0"/>
                </a:spcBef>
                <a:spcAft>
                  <a:spcPts val="0"/>
                </a:spcAft>
                <a:buClrTx/>
                <a:buSzTx/>
                <a:buFontTx/>
                <a:buNone/>
                <a:tabLst/>
                <a:defRPr/>
              </a:pPr>
              <a:t>55</a:t>
            </a:fld>
            <a:endParaRPr kumimoji="0" sz="1200" b="0" i="0" u="none" strike="noStrike" kern="0" cap="none" spc="0" normalizeH="0" baseline="0" noProof="0" dirty="0">
              <a:ln>
                <a:noFill/>
              </a:ln>
              <a:solidFill>
                <a:srgbClr val="898989"/>
              </a:solidFill>
              <a:effectLst/>
              <a:uLnTx/>
              <a:uFillTx/>
              <a:latin typeface="Calibri"/>
              <a:cs typeface="Calibri"/>
              <a:sym typeface="Calibri"/>
            </a:endParaRPr>
          </a:p>
        </p:txBody>
      </p:sp>
      <p:sp>
        <p:nvSpPr>
          <p:cNvPr id="5" name="Alignment of Department Work with Government Priorities"/>
          <p:cNvSpPr txBox="1"/>
          <p:nvPr/>
        </p:nvSpPr>
        <p:spPr>
          <a:xfrm>
            <a:off x="117473" y="-30106"/>
            <a:ext cx="8839200"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b="1">
                <a:solidFill>
                  <a:srgbClr val="00B050"/>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Arial"/>
                <a:cs typeface="Arial"/>
                <a:sym typeface="Arial"/>
              </a:rPr>
              <a:t>Department of Fisheries, Forestry and the Environment – Operations and focus during COVID 19 Pandemic</a:t>
            </a:r>
            <a:r>
              <a:rPr kumimoji="0" sz="1800" b="1" i="0" u="none" strike="noStrike" kern="0" cap="none" spc="0" normalizeH="0" baseline="0" noProof="0" dirty="0">
                <a:ln>
                  <a:noFill/>
                </a:ln>
                <a:solidFill>
                  <a:srgbClr val="00B050"/>
                </a:solidFill>
                <a:effectLst/>
                <a:uLnTx/>
                <a:uFillTx/>
                <a:latin typeface="Arial"/>
                <a:cs typeface="Arial"/>
                <a:sym typeface="Arial"/>
              </a:rPr>
              <a:t>  </a:t>
            </a:r>
          </a:p>
        </p:txBody>
      </p:sp>
      <p:sp>
        <p:nvSpPr>
          <p:cNvPr id="8" name="Content Placeholder 1"/>
          <p:cNvSpPr txBox="1">
            <a:spLocks/>
          </p:cNvSpPr>
          <p:nvPr/>
        </p:nvSpPr>
        <p:spPr>
          <a:xfrm>
            <a:off x="0" y="616225"/>
            <a:ext cx="9144000" cy="60529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ZA"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a:p>
            <a:pPr marL="0" marR="0" lvl="0" indent="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ZA"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p:txBody>
      </p:sp>
      <p:sp>
        <p:nvSpPr>
          <p:cNvPr id="9" name="Line 4"/>
          <p:cNvSpPr>
            <a:spLocks noChangeShapeType="1"/>
          </p:cNvSpPr>
          <p:nvPr/>
        </p:nvSpPr>
        <p:spPr bwMode="auto">
          <a:xfrm>
            <a:off x="-34927" y="555349"/>
            <a:ext cx="9144000" cy="0"/>
          </a:xfrm>
          <a:prstGeom prst="line">
            <a:avLst/>
          </a:prstGeom>
          <a:noFill/>
          <a:ln w="25400">
            <a:solidFill>
              <a:srgbClr val="000000"/>
            </a:solidFill>
            <a:round/>
            <a:headEnd/>
            <a:tailEnd/>
          </a:ln>
          <a:extLst>
            <a:ext uri="{909E8E84-426E-40dd-AFC4-6F175D3DCCD1}"/>
          </a:extLst>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aphicFrame>
        <p:nvGraphicFramePr>
          <p:cNvPr id="2" name="Table 1"/>
          <p:cNvGraphicFramePr>
            <a:graphicFrameLocks noGrp="1"/>
          </p:cNvGraphicFramePr>
          <p:nvPr>
            <p:extLst/>
          </p:nvPr>
        </p:nvGraphicFramePr>
        <p:xfrm>
          <a:off x="76593" y="677100"/>
          <a:ext cx="8920959" cy="5978700"/>
        </p:xfrm>
        <a:graphic>
          <a:graphicData uri="http://schemas.openxmlformats.org/drawingml/2006/table">
            <a:tbl>
              <a:tblPr firstRow="1" firstCol="1" bandRow="1"/>
              <a:tblGrid>
                <a:gridCol w="1688562">
                  <a:extLst>
                    <a:ext uri="{9D8B030D-6E8A-4147-A177-3AD203B41FA5}">
                      <a16:colId xmlns:a16="http://schemas.microsoft.com/office/drawing/2014/main" val="549365455"/>
                    </a:ext>
                  </a:extLst>
                </a:gridCol>
                <a:gridCol w="3148223">
                  <a:extLst>
                    <a:ext uri="{9D8B030D-6E8A-4147-A177-3AD203B41FA5}">
                      <a16:colId xmlns:a16="http://schemas.microsoft.com/office/drawing/2014/main" val="1570388710"/>
                    </a:ext>
                  </a:extLst>
                </a:gridCol>
                <a:gridCol w="4084174">
                  <a:extLst>
                    <a:ext uri="{9D8B030D-6E8A-4147-A177-3AD203B41FA5}">
                      <a16:colId xmlns:a16="http://schemas.microsoft.com/office/drawing/2014/main" val="992272880"/>
                    </a:ext>
                  </a:extLst>
                </a:gridCol>
              </a:tblGrid>
              <a:tr h="270891">
                <a:tc>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LEVEL 5 RESTRICTIONS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LEVEL 4 RESTRICTIONS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9514252"/>
                  </a:ext>
                </a:extLst>
              </a:tr>
              <a:tr h="5707809">
                <a:tc>
                  <a:txBody>
                    <a:bodyPr/>
                    <a:lstStyle/>
                    <a:p>
                      <a:pPr marL="0" marR="0" algn="l">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ENVIRONMENTAL PROGRAMMES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815" marR="55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07000"/>
                        </a:lnSpc>
                        <a:spcBef>
                          <a:spcPts val="0"/>
                        </a:spcBef>
                        <a:spcAft>
                          <a:spcPts val="0"/>
                        </a:spcAft>
                        <a:buFont typeface="Arial" panose="020B0604020202020204" pitchFamily="34" charset="0"/>
                        <a:buChar char="•"/>
                        <a:tabLst>
                          <a:tab pos="4572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Maintain emergency service operations - Integrated fire management in the summer fire-season area; anti-poaching Environmental Monitors; protection of plantations.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Arial" panose="020B0604020202020204" pitchFamily="34" charset="0"/>
                        <a:buChar char="•"/>
                        <a:tabLst>
                          <a:tab pos="4572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Distress Relief for remaining EPWP participants &amp; capacity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Arial" panose="020B0604020202020204" pitchFamily="34" charset="0"/>
                        <a:buChar char="•"/>
                        <a:tabLst>
                          <a:tab pos="4572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Ensuring management compliance - Finance, Audit, Reports, Performance Assessments, Performance Agreements, Annual Plans of Operation.</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Arial" panose="020B0604020202020204" pitchFamily="34" charset="0"/>
                        <a:buChar char="•"/>
                        <a:tabLst>
                          <a:tab pos="4572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Prioritization of work in the current circumstances.</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Arial" panose="020B0604020202020204" pitchFamily="34" charset="0"/>
                        <a:buChar char="•"/>
                        <a:tabLst>
                          <a:tab pos="357188" algn="l"/>
                        </a:tabLst>
                      </a:pPr>
                      <a:r>
                        <a:rPr lang="en-ZA" sz="1400" dirty="0">
                          <a:effectLst/>
                          <a:latin typeface="Arial" panose="020B0604020202020204" pitchFamily="34" charset="0"/>
                          <a:ea typeface="Calibri" panose="020F0502020204030204" pitchFamily="34" charset="0"/>
                          <a:cs typeface="Arial" panose="020B0604020202020204" pitchFamily="34" charset="0"/>
                        </a:rPr>
                        <a:t>Preparation for resumption of activities after restrictions are lifted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5815" marR="55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07000"/>
                        </a:lnSpc>
                        <a:spcBef>
                          <a:spcPts val="0"/>
                        </a:spcBef>
                        <a:spcAft>
                          <a:spcPts val="0"/>
                        </a:spcAft>
                        <a:buFont typeface="Arial" panose="020B0604020202020204" pitchFamily="34" charset="0"/>
                        <a:buChar char="•"/>
                      </a:pPr>
                      <a:r>
                        <a:rPr lang="en-ZA" sz="1400" dirty="0">
                          <a:effectLst/>
                          <a:latin typeface="Arial" panose="020B0604020202020204" pitchFamily="34" charset="0"/>
                          <a:ea typeface="Calibri" panose="020F0502020204030204" pitchFamily="34" charset="0"/>
                          <a:cs typeface="Arial" panose="020B0604020202020204" pitchFamily="34" charset="0"/>
                        </a:rPr>
                        <a:t>Payments to the Participants. </a:t>
                      </a:r>
                    </a:p>
                    <a:p>
                      <a:pPr marL="342900" marR="0" lvl="0" indent="-342900" algn="just">
                        <a:lnSpc>
                          <a:spcPct val="107000"/>
                        </a:lnSpc>
                        <a:spcBef>
                          <a:spcPts val="0"/>
                        </a:spcBef>
                        <a:spcAft>
                          <a:spcPts val="0"/>
                        </a:spcAft>
                        <a:buFont typeface="Arial" panose="020B0604020202020204" pitchFamily="34" charset="0"/>
                        <a:buChar char="•"/>
                      </a:pPr>
                      <a:r>
                        <a:rPr lang="en-ZA" sz="1400" dirty="0">
                          <a:effectLst/>
                          <a:latin typeface="Arial" panose="020B0604020202020204" pitchFamily="34" charset="0"/>
                          <a:ea typeface="Calibri" panose="020F0502020204030204" pitchFamily="34" charset="0"/>
                          <a:cs typeface="Arial" panose="020B0604020202020204" pitchFamily="34" charset="0"/>
                        </a:rPr>
                        <a:t>Preparation is being done for the re-opening of projects in Level 4 of the lock-down.   </a:t>
                      </a:r>
                    </a:p>
                    <a:p>
                      <a:pPr marL="342900" marR="0" lvl="0" indent="-342900" algn="just">
                        <a:lnSpc>
                          <a:spcPct val="107000"/>
                        </a:lnSpc>
                        <a:spcBef>
                          <a:spcPts val="0"/>
                        </a:spcBef>
                        <a:spcAft>
                          <a:spcPts val="0"/>
                        </a:spcAft>
                        <a:buFont typeface="Arial" panose="020B0604020202020204" pitchFamily="34" charset="0"/>
                        <a:buChar char="•"/>
                      </a:pPr>
                      <a:r>
                        <a:rPr lang="en-ZA" sz="1400" dirty="0">
                          <a:effectLst/>
                          <a:latin typeface="Arial" panose="020B0604020202020204" pitchFamily="34" charset="0"/>
                          <a:ea typeface="Calibri" panose="020F0502020204030204" pitchFamily="34" charset="0"/>
                          <a:cs typeface="Arial" panose="020B0604020202020204" pitchFamily="34" charset="0"/>
                        </a:rPr>
                        <a:t>A risk assessment has been undertaken for the re-opening of the projects across the country.</a:t>
                      </a:r>
                    </a:p>
                    <a:p>
                      <a:pPr marL="342900" marR="0" lvl="0" indent="-342900" algn="just">
                        <a:lnSpc>
                          <a:spcPct val="107000"/>
                        </a:lnSpc>
                        <a:spcBef>
                          <a:spcPts val="0"/>
                        </a:spcBef>
                        <a:spcAft>
                          <a:spcPts val="0"/>
                        </a:spcAft>
                        <a:buFont typeface="Arial" panose="020B0604020202020204" pitchFamily="34" charset="0"/>
                        <a:buChar char="•"/>
                      </a:pPr>
                      <a:r>
                        <a:rPr lang="en-ZA" sz="1400" dirty="0">
                          <a:effectLst/>
                          <a:latin typeface="Arial" panose="020B0604020202020204" pitchFamily="34" charset="0"/>
                          <a:ea typeface="Calibri" panose="020F0502020204030204" pitchFamily="34" charset="0"/>
                          <a:cs typeface="Arial" panose="020B0604020202020204" pitchFamily="34" charset="0"/>
                        </a:rPr>
                        <a:t>Completion of the training guidelines, for implementation.</a:t>
                      </a:r>
                    </a:p>
                    <a:p>
                      <a:pPr marL="342900" marR="0" lvl="0" indent="-342900" algn="just">
                        <a:lnSpc>
                          <a:spcPct val="107000"/>
                        </a:lnSpc>
                        <a:spcBef>
                          <a:spcPts val="0"/>
                        </a:spcBef>
                        <a:spcAft>
                          <a:spcPts val="0"/>
                        </a:spcAft>
                        <a:buFont typeface="Arial" panose="020B0604020202020204" pitchFamily="34" charset="0"/>
                        <a:buChar char="•"/>
                      </a:pPr>
                      <a:r>
                        <a:rPr lang="en-ZA" sz="1400" dirty="0">
                          <a:effectLst/>
                          <a:latin typeface="Arial" panose="020B0604020202020204" pitchFamily="34" charset="0"/>
                          <a:ea typeface="Calibri" panose="020F0502020204030204" pitchFamily="34" charset="0"/>
                          <a:cs typeface="Arial" panose="020B0604020202020204" pitchFamily="34" charset="0"/>
                        </a:rPr>
                        <a:t>Completion of the health and safety guidelines, for implementation.</a:t>
                      </a:r>
                    </a:p>
                    <a:p>
                      <a:pPr marL="342900" marR="0" lvl="0" indent="-342900" algn="just">
                        <a:lnSpc>
                          <a:spcPct val="107000"/>
                        </a:lnSpc>
                        <a:spcBef>
                          <a:spcPts val="0"/>
                        </a:spcBef>
                        <a:spcAft>
                          <a:spcPts val="0"/>
                        </a:spcAft>
                        <a:buFont typeface="Arial" panose="020B0604020202020204" pitchFamily="34" charset="0"/>
                        <a:buChar char="•"/>
                      </a:pPr>
                      <a:r>
                        <a:rPr lang="en-ZA" sz="1400" dirty="0">
                          <a:effectLst/>
                          <a:latin typeface="Arial" panose="020B0604020202020204" pitchFamily="34" charset="0"/>
                          <a:ea typeface="Calibri" panose="020F0502020204030204" pitchFamily="34" charset="0"/>
                          <a:cs typeface="Arial" panose="020B0604020202020204" pitchFamily="34" charset="0"/>
                        </a:rPr>
                        <a:t>Facilities is cleaning the offices, and we are securing the necessary PPE and equipment. </a:t>
                      </a:r>
                    </a:p>
                    <a:p>
                      <a:pPr marL="342900" marR="0" lvl="0" indent="-342900" algn="just">
                        <a:lnSpc>
                          <a:spcPct val="107000"/>
                        </a:lnSpc>
                        <a:spcBef>
                          <a:spcPts val="0"/>
                        </a:spcBef>
                        <a:spcAft>
                          <a:spcPts val="0"/>
                        </a:spcAft>
                        <a:buFont typeface="Arial" panose="020B0604020202020204" pitchFamily="34" charset="0"/>
                        <a:buChar char="•"/>
                      </a:pPr>
                      <a:r>
                        <a:rPr lang="en-ZA" sz="1400" dirty="0">
                          <a:effectLst/>
                          <a:latin typeface="Arial" panose="020B0604020202020204" pitchFamily="34" charset="0"/>
                          <a:ea typeface="Calibri" panose="020F0502020204030204" pitchFamily="34" charset="0"/>
                          <a:cs typeface="Arial" panose="020B0604020202020204" pitchFamily="34" charset="0"/>
                        </a:rPr>
                        <a:t>Engagement with the EPWP in the DPWI, to ensure coherence in what is being done.</a:t>
                      </a:r>
                    </a:p>
                    <a:p>
                      <a:pPr marL="342900" marR="0" lvl="0" indent="-342900" algn="just">
                        <a:lnSpc>
                          <a:spcPct val="107000"/>
                        </a:lnSpc>
                        <a:spcBef>
                          <a:spcPts val="0"/>
                        </a:spcBef>
                        <a:spcAft>
                          <a:spcPts val="0"/>
                        </a:spcAft>
                        <a:buFont typeface="Arial" panose="020B0604020202020204" pitchFamily="34" charset="0"/>
                        <a:buChar char="•"/>
                      </a:pPr>
                      <a:r>
                        <a:rPr lang="en-ZA" sz="1400" dirty="0">
                          <a:effectLst/>
                          <a:latin typeface="Arial" panose="020B0604020202020204" pitchFamily="34" charset="0"/>
                          <a:ea typeface="Calibri" panose="020F0502020204030204" pitchFamily="34" charset="0"/>
                          <a:cs typeface="Arial" panose="020B0604020202020204" pitchFamily="34" charset="0"/>
                        </a:rPr>
                        <a:t>Ensuring management compliance - Finance, Audit, Reports, Performance Assessments, Performance Agreements, Annual Plans of Operation</a:t>
                      </a:r>
                    </a:p>
                    <a:p>
                      <a:pPr marL="342900" marR="0" lvl="0" indent="-342900" algn="just">
                        <a:lnSpc>
                          <a:spcPct val="107000"/>
                        </a:lnSpc>
                        <a:spcBef>
                          <a:spcPts val="0"/>
                        </a:spcBef>
                        <a:spcAft>
                          <a:spcPts val="0"/>
                        </a:spcAft>
                        <a:buFont typeface="Arial" panose="020B0604020202020204" pitchFamily="34" charset="0"/>
                        <a:buChar char="•"/>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157910"/>
                  </a:ext>
                </a:extLst>
              </a:tr>
            </a:tbl>
          </a:graphicData>
        </a:graphic>
      </p:graphicFrame>
    </p:spTree>
    <p:extLst>
      <p:ext uri="{BB962C8B-B14F-4D97-AF65-F5344CB8AC3E}">
        <p14:creationId xmlns:p14="http://schemas.microsoft.com/office/powerpoint/2010/main" val="1933608298"/>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51" name="PROGRAMME 7 :   CHEMICAL AND WASTE MANAGEMENT"/>
          <p:cNvSpPr txBox="1">
            <a:spLocks noGrp="1"/>
          </p:cNvSpPr>
          <p:nvPr>
            <p:ph type="title" idx="4294967295"/>
          </p:nvPr>
        </p:nvSpPr>
        <p:spPr>
          <a:xfrm>
            <a:off x="0" y="990600"/>
            <a:ext cx="8534400" cy="2438400"/>
          </a:xfrm>
          <a:prstGeom prst="rect">
            <a:avLst/>
          </a:prstGeom>
        </p:spPr>
        <p:txBody>
          <a:bodyPr/>
          <a:lstStyle/>
          <a:p>
            <a:pPr defTabSz="457200">
              <a:defRPr sz="3200" b="1">
                <a:solidFill>
                  <a:srgbClr val="FFFFFF"/>
                </a:solidFill>
                <a:latin typeface="+mj-lt"/>
                <a:ea typeface="+mj-ea"/>
                <a:cs typeface="+mj-cs"/>
                <a:sym typeface="Calibri"/>
              </a:defRPr>
            </a:pPr>
            <a:r>
              <a:t/>
            </a:r>
            <a:br/>
            <a:r>
              <a:t>PROGRAMME 7 : </a:t>
            </a:r>
            <a:br/>
            <a:r>
              <a:t/>
            </a:r>
            <a:br/>
            <a:r>
              <a:rPr b="0"/>
              <a:t>CHEMICAL AND WASTE MANAGEMENT </a:t>
            </a:r>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7" name="Picture 6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61" y="2391877"/>
            <a:ext cx="1757238" cy="255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itle 1"/>
          <p:cNvSpPr>
            <a:spLocks noGrp="1"/>
          </p:cNvSpPr>
          <p:nvPr>
            <p:ph type="title" idx="4294967295"/>
          </p:nvPr>
        </p:nvSpPr>
        <p:spPr>
          <a:xfrm>
            <a:off x="22561" y="1814528"/>
            <a:ext cx="9144000" cy="444935"/>
          </a:xfrm>
          <a:solidFill>
            <a:srgbClr val="6ABD57"/>
          </a:solidFill>
          <a:scene3d>
            <a:camera prst="orthographicFront"/>
            <a:lightRig rig="threePt" dir="t"/>
          </a:scene3d>
          <a:sp3d>
            <a:bevelT w="190500" h="38100"/>
          </a:sp3d>
          <a:extLst/>
        </p:spPr>
        <p:txBody>
          <a:bodyPr>
            <a:normAutofit fontScale="90000"/>
          </a:bodyPr>
          <a:lstStyle/>
          <a:p>
            <a:pPr>
              <a:defRPr/>
            </a:pPr>
            <a:r>
              <a:rPr lang="en-US" sz="3600" b="1" dirty="0" smtClean="0">
                <a:ea typeface="Calibri" charset="0"/>
                <a:cs typeface="Calibri" charset="0"/>
              </a:rPr>
              <a:t>Waste Management Hierarchy</a:t>
            </a:r>
            <a:endParaRPr lang="en-US" sz="3600" b="1" dirty="0">
              <a:ea typeface="Calibri" charset="0"/>
              <a:cs typeface="Calibri" charset="0"/>
            </a:endParaRPr>
          </a:p>
        </p:txBody>
      </p:sp>
      <p:grpSp>
        <p:nvGrpSpPr>
          <p:cNvPr id="183299" name="Group 60"/>
          <p:cNvGrpSpPr>
            <a:grpSpLocks/>
          </p:cNvGrpSpPr>
          <p:nvPr/>
        </p:nvGrpSpPr>
        <p:grpSpPr bwMode="auto">
          <a:xfrm>
            <a:off x="82209" y="2272156"/>
            <a:ext cx="8731250" cy="4192929"/>
            <a:chOff x="152400" y="924252"/>
            <a:chExt cx="5937250" cy="4610100"/>
          </a:xfrm>
        </p:grpSpPr>
        <p:sp>
          <p:nvSpPr>
            <p:cNvPr id="24" name="Rounded Rectangle 23"/>
            <p:cNvSpPr>
              <a:spLocks noChangeArrowheads="1"/>
            </p:cNvSpPr>
            <p:nvPr/>
          </p:nvSpPr>
          <p:spPr bwMode="auto">
            <a:xfrm>
              <a:off x="2387600" y="924252"/>
              <a:ext cx="1345777" cy="520711"/>
            </a:xfrm>
            <a:prstGeom prst="roundRect">
              <a:avLst>
                <a:gd name="adj" fmla="val 16667"/>
              </a:avLst>
            </a:prstGeom>
            <a:solidFill>
              <a:srgbClr val="E6E0EC"/>
            </a:solidFill>
            <a:ln w="9525">
              <a:solidFill>
                <a:srgbClr val="4A7EBB"/>
              </a:solidFill>
              <a:round/>
              <a:headEnd/>
              <a:tailEnd/>
            </a:ln>
            <a:effectLst>
              <a:outerShdw blurRad="40000" dist="23000" dir="5400000" rotWithShape="0">
                <a:srgbClr val="000000">
                  <a:alpha val="34999"/>
                </a:srgbClr>
              </a:outerShdw>
            </a:effectLst>
          </p:spPr>
          <p:txBody>
            <a:bodyPr anchor="ctr"/>
            <a:lstStyle/>
            <a:p>
              <a:pPr algn="ctr">
                <a:defRPr/>
              </a:pPr>
              <a:r>
                <a:rPr lang="en-ZA" sz="1200" b="1" dirty="0">
                  <a:latin typeface="+mn-lt"/>
                </a:rPr>
                <a:t>PREVENTION</a:t>
              </a:r>
            </a:p>
          </p:txBody>
        </p:sp>
        <p:sp>
          <p:nvSpPr>
            <p:cNvPr id="25" name="Rounded Rectangle 24"/>
            <p:cNvSpPr>
              <a:spLocks noChangeArrowheads="1"/>
            </p:cNvSpPr>
            <p:nvPr/>
          </p:nvSpPr>
          <p:spPr bwMode="auto">
            <a:xfrm>
              <a:off x="2400406" y="1787642"/>
              <a:ext cx="1345777" cy="520711"/>
            </a:xfrm>
            <a:prstGeom prst="roundRect">
              <a:avLst>
                <a:gd name="adj" fmla="val 16667"/>
              </a:avLst>
            </a:prstGeom>
            <a:solidFill>
              <a:srgbClr val="E6E0EC"/>
            </a:solidFill>
            <a:ln w="9525">
              <a:solidFill>
                <a:srgbClr val="4A7EBB"/>
              </a:solidFill>
              <a:round/>
              <a:headEnd/>
              <a:tailEnd/>
            </a:ln>
            <a:effectLst>
              <a:outerShdw blurRad="40000" dist="23000" dir="5400000" rotWithShape="0">
                <a:srgbClr val="000000">
                  <a:alpha val="34999"/>
                </a:srgbClr>
              </a:outerShdw>
            </a:effectLst>
          </p:spPr>
          <p:txBody>
            <a:bodyPr anchor="ctr"/>
            <a:lstStyle/>
            <a:p>
              <a:pPr algn="ctr">
                <a:defRPr/>
              </a:pPr>
              <a:r>
                <a:rPr lang="en-ZA" sz="1200" b="1" dirty="0">
                  <a:latin typeface="+mn-lt"/>
                </a:rPr>
                <a:t>GENERATION</a:t>
              </a:r>
            </a:p>
          </p:txBody>
        </p:sp>
        <p:sp>
          <p:nvSpPr>
            <p:cNvPr id="26" name="Rounded Rectangle 25"/>
            <p:cNvSpPr>
              <a:spLocks noChangeArrowheads="1"/>
            </p:cNvSpPr>
            <p:nvPr/>
          </p:nvSpPr>
          <p:spPr bwMode="auto">
            <a:xfrm>
              <a:off x="2400406" y="2651032"/>
              <a:ext cx="1345777" cy="520711"/>
            </a:xfrm>
            <a:prstGeom prst="roundRect">
              <a:avLst>
                <a:gd name="adj" fmla="val 16667"/>
              </a:avLst>
            </a:prstGeom>
            <a:solidFill>
              <a:srgbClr val="E6E0EC"/>
            </a:solidFill>
            <a:ln w="9525">
              <a:solidFill>
                <a:srgbClr val="4A7EBB"/>
              </a:solidFill>
              <a:round/>
              <a:headEnd/>
              <a:tailEnd/>
            </a:ln>
            <a:effectLst>
              <a:outerShdw blurRad="40000" dist="23000" dir="5400000" rotWithShape="0">
                <a:srgbClr val="000000">
                  <a:alpha val="34999"/>
                </a:srgbClr>
              </a:outerShdw>
            </a:effectLst>
          </p:spPr>
          <p:txBody>
            <a:bodyPr anchor="ctr"/>
            <a:lstStyle/>
            <a:p>
              <a:pPr algn="ctr">
                <a:defRPr/>
              </a:pPr>
              <a:r>
                <a:rPr lang="en-ZA" sz="1200" b="1" dirty="0">
                  <a:latin typeface="+mn-lt"/>
                </a:rPr>
                <a:t>COLLECTION</a:t>
              </a:r>
            </a:p>
          </p:txBody>
        </p:sp>
        <p:sp>
          <p:nvSpPr>
            <p:cNvPr id="27" name="Rounded Rectangle 26"/>
            <p:cNvSpPr>
              <a:spLocks noChangeArrowheads="1"/>
            </p:cNvSpPr>
            <p:nvPr/>
          </p:nvSpPr>
          <p:spPr bwMode="auto">
            <a:xfrm>
              <a:off x="2400406" y="3476941"/>
              <a:ext cx="1345777" cy="520711"/>
            </a:xfrm>
            <a:prstGeom prst="roundRect">
              <a:avLst>
                <a:gd name="adj" fmla="val 16667"/>
              </a:avLst>
            </a:prstGeom>
            <a:solidFill>
              <a:srgbClr val="E6E0EC"/>
            </a:solidFill>
            <a:ln w="9525">
              <a:solidFill>
                <a:srgbClr val="4A7EBB"/>
              </a:solidFill>
              <a:round/>
              <a:headEnd/>
              <a:tailEnd/>
            </a:ln>
            <a:effectLst>
              <a:outerShdw blurRad="40000" dist="23000" dir="5400000" rotWithShape="0">
                <a:srgbClr val="000000">
                  <a:alpha val="34999"/>
                </a:srgbClr>
              </a:outerShdw>
            </a:effectLst>
          </p:spPr>
          <p:txBody>
            <a:bodyPr anchor="ctr"/>
            <a:lstStyle/>
            <a:p>
              <a:pPr algn="ctr">
                <a:defRPr/>
              </a:pPr>
              <a:r>
                <a:rPr lang="en-ZA" sz="1200" b="1" dirty="0">
                  <a:latin typeface="+mn-lt"/>
                </a:rPr>
                <a:t>TRANSPORT</a:t>
              </a:r>
            </a:p>
          </p:txBody>
        </p:sp>
        <p:sp>
          <p:nvSpPr>
            <p:cNvPr id="28" name="Rounded Rectangle 27"/>
            <p:cNvSpPr>
              <a:spLocks noChangeArrowheads="1"/>
            </p:cNvSpPr>
            <p:nvPr/>
          </p:nvSpPr>
          <p:spPr bwMode="auto">
            <a:xfrm>
              <a:off x="2387600" y="4340331"/>
              <a:ext cx="1345777" cy="520711"/>
            </a:xfrm>
            <a:prstGeom prst="roundRect">
              <a:avLst>
                <a:gd name="adj" fmla="val 16667"/>
              </a:avLst>
            </a:prstGeom>
            <a:solidFill>
              <a:srgbClr val="E6E0EC"/>
            </a:solidFill>
            <a:ln w="9525">
              <a:solidFill>
                <a:srgbClr val="4A7EBB"/>
              </a:solidFill>
              <a:round/>
              <a:headEnd/>
              <a:tailEnd/>
            </a:ln>
            <a:effectLst>
              <a:outerShdw blurRad="40000" dist="23000" dir="5400000" rotWithShape="0">
                <a:srgbClr val="000000">
                  <a:alpha val="34999"/>
                </a:srgbClr>
              </a:outerShdw>
            </a:effectLst>
          </p:spPr>
          <p:txBody>
            <a:bodyPr anchor="ctr"/>
            <a:lstStyle/>
            <a:p>
              <a:pPr algn="ctr">
                <a:defRPr/>
              </a:pPr>
              <a:r>
                <a:rPr lang="en-ZA" sz="1200" b="1" dirty="0">
                  <a:latin typeface="+mn-lt"/>
                </a:rPr>
                <a:t>TREATMENT / DISPOSAL</a:t>
              </a:r>
            </a:p>
          </p:txBody>
        </p:sp>
        <p:sp>
          <p:nvSpPr>
            <p:cNvPr id="30" name="Rounded Rectangle 29"/>
            <p:cNvSpPr>
              <a:spLocks noChangeArrowheads="1"/>
            </p:cNvSpPr>
            <p:nvPr/>
          </p:nvSpPr>
          <p:spPr bwMode="auto">
            <a:xfrm>
              <a:off x="4896380" y="2179847"/>
              <a:ext cx="1193270" cy="911579"/>
            </a:xfrm>
            <a:prstGeom prst="roundRect">
              <a:avLst>
                <a:gd name="adj" fmla="val 16667"/>
              </a:avLst>
            </a:prstGeom>
            <a:solidFill>
              <a:srgbClr val="E6E0EC"/>
            </a:solidFill>
            <a:ln w="9525">
              <a:solidFill>
                <a:srgbClr val="4A7EBB"/>
              </a:solidFill>
              <a:round/>
              <a:headEnd/>
              <a:tailEnd/>
            </a:ln>
            <a:effectLst>
              <a:outerShdw blurRad="40000" dist="23000" dir="5400000" rotWithShape="0">
                <a:srgbClr val="000000">
                  <a:alpha val="34999"/>
                </a:srgbClr>
              </a:outerShdw>
            </a:effectLst>
          </p:spPr>
          <p:txBody>
            <a:bodyPr anchor="ctr"/>
            <a:lstStyle/>
            <a:p>
              <a:pPr algn="ctr">
                <a:defRPr/>
              </a:pPr>
              <a:r>
                <a:rPr lang="en-ZA" sz="1400" b="1" dirty="0">
                  <a:latin typeface="+mn-lt"/>
                </a:rPr>
                <a:t>REDUCE</a:t>
              </a:r>
            </a:p>
            <a:p>
              <a:pPr algn="ctr">
                <a:defRPr/>
              </a:pPr>
              <a:r>
                <a:rPr lang="en-ZA" sz="1400" b="1" dirty="0">
                  <a:latin typeface="+mn-lt"/>
                </a:rPr>
                <a:t>REUSE</a:t>
              </a:r>
            </a:p>
            <a:p>
              <a:pPr algn="ctr">
                <a:defRPr/>
              </a:pPr>
              <a:r>
                <a:rPr lang="en-ZA" sz="1400" b="1" dirty="0">
                  <a:latin typeface="+mn-lt"/>
                </a:rPr>
                <a:t>RECYCLE</a:t>
              </a:r>
            </a:p>
            <a:p>
              <a:pPr algn="ctr">
                <a:defRPr/>
              </a:pPr>
              <a:r>
                <a:rPr lang="en-ZA" sz="1400" b="1" dirty="0">
                  <a:latin typeface="+mn-lt"/>
                </a:rPr>
                <a:t>RECOVER</a:t>
              </a:r>
            </a:p>
          </p:txBody>
        </p:sp>
        <p:sp>
          <p:nvSpPr>
            <p:cNvPr id="31" name="Rounded Rectangle 30"/>
            <p:cNvSpPr>
              <a:spLocks noChangeArrowheads="1"/>
            </p:cNvSpPr>
            <p:nvPr/>
          </p:nvSpPr>
          <p:spPr bwMode="auto">
            <a:xfrm>
              <a:off x="152400" y="4340331"/>
              <a:ext cx="1345777" cy="520711"/>
            </a:xfrm>
            <a:prstGeom prst="roundRect">
              <a:avLst>
                <a:gd name="adj" fmla="val 16667"/>
              </a:avLst>
            </a:prstGeom>
            <a:solidFill>
              <a:srgbClr val="E6E0EC"/>
            </a:solidFill>
            <a:ln w="9525">
              <a:solidFill>
                <a:srgbClr val="4A7EBB"/>
              </a:solidFill>
              <a:round/>
              <a:headEnd/>
              <a:tailEnd/>
            </a:ln>
            <a:effectLst>
              <a:outerShdw blurRad="40000" dist="23000" dir="5400000" rotWithShape="0">
                <a:srgbClr val="000000">
                  <a:alpha val="34999"/>
                </a:srgbClr>
              </a:outerShdw>
            </a:effectLst>
          </p:spPr>
          <p:txBody>
            <a:bodyPr anchor="ctr"/>
            <a:lstStyle/>
            <a:p>
              <a:pPr algn="ctr">
                <a:defRPr/>
              </a:pPr>
              <a:r>
                <a:rPr lang="en-ZA" sz="1200" b="1" dirty="0">
                  <a:latin typeface="+mn-lt"/>
                </a:rPr>
                <a:t>ILLEGAL DUMPING</a:t>
              </a:r>
            </a:p>
          </p:txBody>
        </p:sp>
        <p:sp>
          <p:nvSpPr>
            <p:cNvPr id="32" name="Rounded Rectangle 31"/>
            <p:cNvSpPr>
              <a:spLocks noChangeArrowheads="1"/>
            </p:cNvSpPr>
            <p:nvPr/>
          </p:nvSpPr>
          <p:spPr bwMode="auto">
            <a:xfrm>
              <a:off x="152400" y="5013641"/>
              <a:ext cx="1345777" cy="520711"/>
            </a:xfrm>
            <a:prstGeom prst="roundRect">
              <a:avLst>
                <a:gd name="adj" fmla="val 16667"/>
              </a:avLst>
            </a:prstGeom>
            <a:solidFill>
              <a:srgbClr val="E6E0EC"/>
            </a:solidFill>
            <a:ln w="9525">
              <a:solidFill>
                <a:srgbClr val="4A7EBB"/>
              </a:solidFill>
              <a:round/>
              <a:headEnd/>
              <a:tailEnd/>
            </a:ln>
            <a:effectLst>
              <a:outerShdw blurRad="40000" dist="23000" dir="5400000" rotWithShape="0">
                <a:srgbClr val="000000">
                  <a:alpha val="34999"/>
                </a:srgbClr>
              </a:outerShdw>
            </a:effectLst>
          </p:spPr>
          <p:txBody>
            <a:bodyPr anchor="ctr"/>
            <a:lstStyle/>
            <a:p>
              <a:pPr algn="ctr">
                <a:defRPr/>
              </a:pPr>
              <a:r>
                <a:rPr lang="en-ZA" sz="1200" b="1" dirty="0">
                  <a:latin typeface="+mn-lt"/>
                </a:rPr>
                <a:t>CONTAMINATED SITES</a:t>
              </a:r>
            </a:p>
          </p:txBody>
        </p:sp>
        <p:cxnSp>
          <p:nvCxnSpPr>
            <p:cNvPr id="34" name="Straight Arrow Connector 33"/>
            <p:cNvCxnSpPr>
              <a:cxnSpLocks noChangeShapeType="1"/>
              <a:stCxn id="25" idx="1"/>
              <a:endCxn id="31" idx="0"/>
            </p:cNvCxnSpPr>
            <p:nvPr/>
          </p:nvCxnSpPr>
          <p:spPr bwMode="auto">
            <a:xfrm flipH="1">
              <a:off x="825288" y="2048667"/>
              <a:ext cx="1575118" cy="2291664"/>
            </a:xfrm>
            <a:prstGeom prst="straightConnector1">
              <a:avLst/>
            </a:prstGeom>
            <a:noFill/>
            <a:ln w="25400">
              <a:solidFill>
                <a:schemeClr val="accent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6" name="Straight Arrow Connector 35"/>
            <p:cNvCxnSpPr>
              <a:cxnSpLocks noChangeShapeType="1"/>
              <a:stCxn id="26" idx="1"/>
              <a:endCxn id="31" idx="0"/>
            </p:cNvCxnSpPr>
            <p:nvPr/>
          </p:nvCxnSpPr>
          <p:spPr bwMode="auto">
            <a:xfrm flipH="1">
              <a:off x="825288" y="2912057"/>
              <a:ext cx="1575118" cy="1428274"/>
            </a:xfrm>
            <a:prstGeom prst="straightConnector1">
              <a:avLst/>
            </a:prstGeom>
            <a:noFill/>
            <a:ln w="25400">
              <a:solidFill>
                <a:schemeClr val="accent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8" name="Straight Arrow Connector 37"/>
            <p:cNvCxnSpPr>
              <a:cxnSpLocks noChangeShapeType="1"/>
              <a:stCxn id="27" idx="1"/>
              <a:endCxn id="31" idx="0"/>
            </p:cNvCxnSpPr>
            <p:nvPr/>
          </p:nvCxnSpPr>
          <p:spPr bwMode="auto">
            <a:xfrm flipH="1">
              <a:off x="825288" y="3737966"/>
              <a:ext cx="1575118" cy="602365"/>
            </a:xfrm>
            <a:prstGeom prst="straightConnector1">
              <a:avLst/>
            </a:prstGeom>
            <a:noFill/>
            <a:ln w="25400">
              <a:solidFill>
                <a:schemeClr val="accent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0" name="Straight Arrow Connector 39"/>
            <p:cNvCxnSpPr>
              <a:cxnSpLocks noChangeShapeType="1"/>
              <a:stCxn id="25" idx="3"/>
              <a:endCxn id="30" idx="1"/>
            </p:cNvCxnSpPr>
            <p:nvPr/>
          </p:nvCxnSpPr>
          <p:spPr bwMode="auto">
            <a:xfrm>
              <a:off x="3746183" y="2047998"/>
              <a:ext cx="1150197" cy="587638"/>
            </a:xfrm>
            <a:prstGeom prst="straightConnector1">
              <a:avLst/>
            </a:prstGeom>
            <a:noFill/>
            <a:ln w="25400">
              <a:solidFill>
                <a:schemeClr val="accent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2" name="Straight Arrow Connector 41"/>
            <p:cNvCxnSpPr>
              <a:cxnSpLocks noChangeShapeType="1"/>
              <a:stCxn id="30" idx="1"/>
              <a:endCxn id="26" idx="3"/>
            </p:cNvCxnSpPr>
            <p:nvPr/>
          </p:nvCxnSpPr>
          <p:spPr bwMode="auto">
            <a:xfrm flipH="1">
              <a:off x="3746183" y="2635636"/>
              <a:ext cx="1150197" cy="275751"/>
            </a:xfrm>
            <a:prstGeom prst="straightConnector1">
              <a:avLst/>
            </a:prstGeom>
            <a:noFill/>
            <a:ln w="25400">
              <a:solidFill>
                <a:schemeClr val="accent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4" name="Straight Arrow Connector 43"/>
            <p:cNvCxnSpPr>
              <a:cxnSpLocks noChangeShapeType="1"/>
              <a:stCxn id="27" idx="3"/>
              <a:endCxn id="30" idx="2"/>
            </p:cNvCxnSpPr>
            <p:nvPr/>
          </p:nvCxnSpPr>
          <p:spPr bwMode="auto">
            <a:xfrm flipV="1">
              <a:off x="3746183" y="3091425"/>
              <a:ext cx="1746832" cy="645872"/>
            </a:xfrm>
            <a:prstGeom prst="straightConnector1">
              <a:avLst/>
            </a:prstGeom>
            <a:noFill/>
            <a:ln w="25400">
              <a:solidFill>
                <a:schemeClr val="accent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6" name="Straight Arrow Connector 45"/>
            <p:cNvCxnSpPr>
              <a:cxnSpLocks noChangeShapeType="1"/>
              <a:stCxn id="30" idx="2"/>
              <a:endCxn id="28" idx="3"/>
            </p:cNvCxnSpPr>
            <p:nvPr/>
          </p:nvCxnSpPr>
          <p:spPr bwMode="auto">
            <a:xfrm flipH="1">
              <a:off x="3733377" y="3091425"/>
              <a:ext cx="1759638" cy="1509261"/>
            </a:xfrm>
            <a:prstGeom prst="straightConnector1">
              <a:avLst/>
            </a:prstGeom>
            <a:noFill/>
            <a:ln w="25400">
              <a:solidFill>
                <a:schemeClr val="accent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8" name="Straight Arrow Connector 47"/>
            <p:cNvCxnSpPr>
              <a:cxnSpLocks noChangeShapeType="1"/>
              <a:stCxn id="31" idx="2"/>
              <a:endCxn id="32" idx="0"/>
            </p:cNvCxnSpPr>
            <p:nvPr/>
          </p:nvCxnSpPr>
          <p:spPr bwMode="auto">
            <a:xfrm>
              <a:off x="825288" y="4861042"/>
              <a:ext cx="0" cy="152599"/>
            </a:xfrm>
            <a:prstGeom prst="straightConnector1">
              <a:avLst/>
            </a:prstGeom>
            <a:noFill/>
            <a:ln w="25400">
              <a:solidFill>
                <a:schemeClr val="accent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0" name="Straight Arrow Connector 49"/>
            <p:cNvCxnSpPr>
              <a:cxnSpLocks noChangeShapeType="1"/>
              <a:stCxn id="24" idx="2"/>
              <a:endCxn id="25" idx="0"/>
            </p:cNvCxnSpPr>
            <p:nvPr/>
          </p:nvCxnSpPr>
          <p:spPr bwMode="auto">
            <a:xfrm>
              <a:off x="3060488" y="1444963"/>
              <a:ext cx="12806" cy="342679"/>
            </a:xfrm>
            <a:prstGeom prst="straightConnector1">
              <a:avLst/>
            </a:prstGeom>
            <a:noFill/>
            <a:ln w="25400">
              <a:solidFill>
                <a:schemeClr val="accent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2" name="Straight Arrow Connector 51"/>
            <p:cNvCxnSpPr>
              <a:cxnSpLocks noChangeShapeType="1"/>
              <a:stCxn id="25" idx="2"/>
              <a:endCxn id="26" idx="0"/>
            </p:cNvCxnSpPr>
            <p:nvPr/>
          </p:nvCxnSpPr>
          <p:spPr bwMode="auto">
            <a:xfrm>
              <a:off x="3073295" y="2308353"/>
              <a:ext cx="0" cy="342679"/>
            </a:xfrm>
            <a:prstGeom prst="straightConnector1">
              <a:avLst/>
            </a:prstGeom>
            <a:noFill/>
            <a:ln w="25400">
              <a:solidFill>
                <a:schemeClr val="accent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4" name="Straight Arrow Connector 53"/>
            <p:cNvCxnSpPr>
              <a:cxnSpLocks noChangeShapeType="1"/>
              <a:stCxn id="26" idx="2"/>
              <a:endCxn id="27" idx="0"/>
            </p:cNvCxnSpPr>
            <p:nvPr/>
          </p:nvCxnSpPr>
          <p:spPr bwMode="auto">
            <a:xfrm>
              <a:off x="3073295" y="3171743"/>
              <a:ext cx="0" cy="305198"/>
            </a:xfrm>
            <a:prstGeom prst="straightConnector1">
              <a:avLst/>
            </a:prstGeom>
            <a:noFill/>
            <a:ln w="25400">
              <a:solidFill>
                <a:schemeClr val="accent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6" name="Straight Arrow Connector 55"/>
            <p:cNvCxnSpPr>
              <a:cxnSpLocks noChangeShapeType="1"/>
              <a:stCxn id="27" idx="2"/>
              <a:endCxn id="28" idx="0"/>
            </p:cNvCxnSpPr>
            <p:nvPr/>
          </p:nvCxnSpPr>
          <p:spPr bwMode="auto">
            <a:xfrm flipH="1">
              <a:off x="3060488" y="3997652"/>
              <a:ext cx="12806" cy="342679"/>
            </a:xfrm>
            <a:prstGeom prst="straightConnector1">
              <a:avLst/>
            </a:prstGeom>
            <a:noFill/>
            <a:ln w="25400">
              <a:solidFill>
                <a:schemeClr val="accent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8" name="Straight Arrow Connector 57"/>
            <p:cNvCxnSpPr>
              <a:cxnSpLocks noChangeShapeType="1"/>
              <a:stCxn id="28" idx="2"/>
              <a:endCxn id="32" idx="3"/>
            </p:cNvCxnSpPr>
            <p:nvPr/>
          </p:nvCxnSpPr>
          <p:spPr bwMode="auto">
            <a:xfrm flipH="1">
              <a:off x="1498177" y="4861042"/>
              <a:ext cx="1562312" cy="413624"/>
            </a:xfrm>
            <a:prstGeom prst="straightConnector1">
              <a:avLst/>
            </a:prstGeom>
            <a:noFill/>
            <a:ln w="25400">
              <a:solidFill>
                <a:schemeClr val="accent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0" name="Straight Arrow Connector 59"/>
            <p:cNvCxnSpPr>
              <a:cxnSpLocks noChangeShapeType="1"/>
              <a:stCxn id="28" idx="1"/>
              <a:endCxn id="31" idx="3"/>
            </p:cNvCxnSpPr>
            <p:nvPr/>
          </p:nvCxnSpPr>
          <p:spPr bwMode="auto">
            <a:xfrm flipH="1">
              <a:off x="1498177" y="4601356"/>
              <a:ext cx="889423" cy="0"/>
            </a:xfrm>
            <a:prstGeom prst="straightConnector1">
              <a:avLst/>
            </a:prstGeom>
            <a:noFill/>
            <a:ln w="25400">
              <a:solidFill>
                <a:schemeClr val="accent1"/>
              </a:solidFill>
              <a:round/>
              <a:headE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sp>
        <p:nvSpPr>
          <p:cNvPr id="35" name="Content Placeholder 2"/>
          <p:cNvSpPr txBox="1">
            <a:spLocks/>
          </p:cNvSpPr>
          <p:nvPr/>
        </p:nvSpPr>
        <p:spPr>
          <a:xfrm>
            <a:off x="0" y="846936"/>
            <a:ext cx="9080500" cy="669925"/>
          </a:xfrm>
          <a:prstGeom prst="rect">
            <a:avLst/>
          </a:prstGeom>
          <a:ln w="12700">
            <a:miter lim="400000"/>
          </a:ln>
          <a:extLst>
            <a:ext uri="{C572A759-6A51-4108-AA02-DFA0A04FC94B}">
              <ma14:wrappingTextBoxFlag xmlns:ma14="http://schemas.microsoft.com/office/mac/drawingml/2011/main" xmlns="" val="1"/>
            </a:ext>
          </a:extLst>
        </p:spPr>
        <p:txBody>
          <a:bodyPr lIns="45719" rIns="45719">
            <a:noAutofit/>
          </a:bodyPr>
          <a:lst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solidFill>
                  <a:srgbClr val="000000"/>
                </a:solidFill>
                <a:uFillTx/>
                <a:latin typeface="Arial"/>
                <a:ea typeface="Arial"/>
                <a:cs typeface="Arial"/>
                <a:sym typeface="Arial"/>
              </a:defRPr>
            </a:lvl9pPr>
          </a:lstStyle>
          <a:p>
            <a:pPr marL="0" indent="0" algn="just" hangingPunct="1">
              <a:buFontTx/>
              <a:buNone/>
            </a:pPr>
            <a:r>
              <a:rPr lang="de-DE" altLang="en-US" sz="1800" b="1" dirty="0" smtClean="0">
                <a:solidFill>
                  <a:schemeClr val="tx1"/>
                </a:solidFill>
                <a:latin typeface="Arial Narrow" charset="0"/>
              </a:rPr>
              <a:t>Purpose: </a:t>
            </a:r>
            <a:r>
              <a:rPr lang="en-US" altLang="en-US" sz="1800" b="1" dirty="0" smtClean="0">
                <a:solidFill>
                  <a:schemeClr val="tx1"/>
                </a:solidFill>
                <a:latin typeface="Arial Narrow" charset="0"/>
              </a:rPr>
              <a:t>Ensure the regulation and management of all biodiversity, heritage and conservation matters in a manner that facilitates sustainable economic growth and development.</a:t>
            </a:r>
          </a:p>
          <a:p>
            <a:pPr marL="0" indent="0" algn="just" hangingPunct="1">
              <a:buFontTx/>
              <a:buNone/>
            </a:pPr>
            <a:r>
              <a:rPr lang="en-US" altLang="en-US" sz="1800" b="1" dirty="0" smtClean="0">
                <a:solidFill>
                  <a:schemeClr val="tx1"/>
                </a:solidFill>
                <a:latin typeface="Arial Narrow" charset="0"/>
              </a:rPr>
              <a:t>What we do?</a:t>
            </a:r>
            <a:endParaRPr lang="en-US" altLang="en-US" sz="1800" b="1" dirty="0">
              <a:solidFill>
                <a:schemeClr val="tx1"/>
              </a:solidFill>
              <a:latin typeface="Arial Narrow" charset="0"/>
            </a:endParaRPr>
          </a:p>
        </p:txBody>
      </p:sp>
      <p:sp>
        <p:nvSpPr>
          <p:cNvPr id="37" name="PROGRAMME 7"/>
          <p:cNvSpPr txBox="1"/>
          <p:nvPr/>
        </p:nvSpPr>
        <p:spPr>
          <a:xfrm>
            <a:off x="-60791" y="297862"/>
            <a:ext cx="8839200" cy="43706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00B050"/>
                </a:solidFill>
              </a:defRPr>
            </a:lvl1pPr>
          </a:lstStyle>
          <a:p>
            <a:r>
              <a:rPr dirty="0"/>
              <a:t>PROGRAMME 7</a:t>
            </a:r>
          </a:p>
        </p:txBody>
      </p:sp>
    </p:spTree>
    <p:extLst>
      <p:ext uri="{BB962C8B-B14F-4D97-AF65-F5344CB8AC3E}">
        <p14:creationId xmlns:p14="http://schemas.microsoft.com/office/powerpoint/2010/main" val="208249612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4294967295"/>
          </p:nvPr>
        </p:nvGraphicFramePr>
        <p:xfrm>
          <a:off x="285750" y="152400"/>
          <a:ext cx="8858480" cy="495603"/>
        </p:xfrm>
        <a:graphic>
          <a:graphicData uri="http://schemas.openxmlformats.org/drawingml/2006/table">
            <a:tbl>
              <a:tblPr firstRow="1" bandRow="1">
                <a:effectLst>
                  <a:outerShdw blurRad="50800" dist="38100" dir="2700000" algn="tl" rotWithShape="0">
                    <a:prstClr val="black">
                      <a:alpha val="40000"/>
                    </a:prstClr>
                  </a:outerShdw>
                </a:effectLst>
                <a:tableStyleId>{F5AB1C69-6EDB-4FF4-983F-18BD219EF322}</a:tableStyleId>
              </a:tblPr>
              <a:tblGrid>
                <a:gridCol w="8858480">
                  <a:extLst>
                    <a:ext uri="{9D8B030D-6E8A-4147-A177-3AD203B41FA5}">
                      <a16:colId xmlns:a16="http://schemas.microsoft.com/office/drawing/2014/main" val="20000"/>
                    </a:ext>
                  </a:extLst>
                </a:gridCol>
              </a:tblGrid>
              <a:tr h="49560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3200" dirty="0" smtClean="0">
                          <a:effectLst>
                            <a:outerShdw blurRad="38100" dist="38100" dir="2700000" algn="tl">
                              <a:srgbClr val="000000">
                                <a:alpha val="43137"/>
                              </a:srgbClr>
                            </a:outerShdw>
                          </a:effectLst>
                          <a:latin typeface="Arial Narrow" panose="020B0606020202030204" pitchFamily="34" charset="0"/>
                          <a:ea typeface="Times New Roman"/>
                        </a:rPr>
                        <a:t>WASTE</a:t>
                      </a:r>
                      <a:r>
                        <a:rPr lang="en-ZA" sz="3200" baseline="0" dirty="0" smtClean="0">
                          <a:effectLst>
                            <a:outerShdw blurRad="38100" dist="38100" dir="2700000" algn="tl">
                              <a:srgbClr val="000000">
                                <a:alpha val="43137"/>
                              </a:srgbClr>
                            </a:outerShdw>
                          </a:effectLst>
                          <a:latin typeface="Arial Narrow" panose="020B0606020202030204" pitchFamily="34" charset="0"/>
                          <a:ea typeface="Times New Roman"/>
                        </a:rPr>
                        <a:t> VALUE CHAINS </a:t>
                      </a:r>
                      <a:endParaRPr lang="en-ZA" sz="3200" dirty="0" smtClean="0">
                        <a:effectLst>
                          <a:outerShdw blurRad="38100" dist="38100" dir="2700000" algn="tl">
                            <a:srgbClr val="000000">
                              <a:alpha val="43137"/>
                            </a:srgbClr>
                          </a:outerShdw>
                        </a:effectLst>
                        <a:latin typeface="Arial Narrow" panose="020B0606020202030204" pitchFamily="34" charset="0"/>
                        <a:ea typeface="Times New Roman"/>
                      </a:endParaRPr>
                    </a:p>
                  </a:txBody>
                  <a:tcPr marL="68580" marR="68580" marT="0" marB="0" anchor="ctr">
                    <a:lnL w="1270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006600"/>
                    </a:solidFill>
                  </a:tcPr>
                </a:tc>
                <a:extLst>
                  <a:ext uri="{0D108BD9-81ED-4DB2-BD59-A6C34878D82A}">
                    <a16:rowId xmlns:a16="http://schemas.microsoft.com/office/drawing/2014/main" val="10000"/>
                  </a:ext>
                </a:extLst>
              </a:tr>
            </a:tbl>
          </a:graphicData>
        </a:graphic>
      </p:graphicFrame>
      <p:sp>
        <p:nvSpPr>
          <p:cNvPr id="14" name="Title 1"/>
          <p:cNvSpPr>
            <a:spLocks noGrp="1"/>
          </p:cNvSpPr>
          <p:nvPr>
            <p:ph type="title" idx="4294967295"/>
          </p:nvPr>
        </p:nvSpPr>
        <p:spPr>
          <a:xfrm>
            <a:off x="0" y="0"/>
            <a:ext cx="9144000" cy="757238"/>
          </a:xfrm>
          <a:solidFill>
            <a:srgbClr val="6ABD57"/>
          </a:solidFill>
          <a:scene3d>
            <a:camera prst="orthographicFront"/>
            <a:lightRig rig="threePt" dir="t"/>
          </a:scene3d>
          <a:sp3d>
            <a:bevelT w="190500" h="38100"/>
          </a:sp3d>
          <a:extLst/>
        </p:spPr>
        <p:txBody>
          <a:bodyPr>
            <a:normAutofit/>
          </a:bodyPr>
          <a:lstStyle/>
          <a:p>
            <a:pPr>
              <a:defRPr/>
            </a:pPr>
            <a:r>
              <a:rPr lang="en-US" sz="3600" b="1" dirty="0" smtClean="0">
                <a:ea typeface="Calibri" charset="0"/>
                <a:cs typeface="Calibri" charset="0"/>
              </a:rPr>
              <a:t>Waste Value Chain</a:t>
            </a:r>
            <a:endParaRPr lang="en-US" sz="3600" b="1" dirty="0">
              <a:ea typeface="Calibri" charset="0"/>
              <a:cs typeface="Calibri" charset="0"/>
            </a:endParaRPr>
          </a:p>
        </p:txBody>
      </p:sp>
      <p:sp>
        <p:nvSpPr>
          <p:cNvPr id="2" name="Rectangle 1"/>
          <p:cNvSpPr/>
          <p:nvPr/>
        </p:nvSpPr>
        <p:spPr>
          <a:xfrm>
            <a:off x="152400" y="833438"/>
            <a:ext cx="8839200" cy="400050"/>
          </a:xfrm>
          <a:prstGeom prst="rect">
            <a:avLst/>
          </a:prstGeom>
          <a:solidFill>
            <a:schemeClr val="accent3">
              <a:lumMod val="20000"/>
              <a:lumOff val="80000"/>
            </a:schemeClr>
          </a:solidFill>
          <a:ln>
            <a:solidFill>
              <a:schemeClr val="accent3">
                <a:lumMod val="75000"/>
              </a:schemeClr>
            </a:solidFill>
          </a:ln>
        </p:spPr>
        <p:txBody>
          <a:bodyPr>
            <a:spAutoFit/>
          </a:bodyPr>
          <a:lstStyle/>
          <a:p>
            <a:pPr algn="just">
              <a:defRPr/>
            </a:pPr>
            <a:r>
              <a:rPr lang="en-ZA" sz="2000" b="1" i="1">
                <a:solidFill>
                  <a:prstClr val="black"/>
                </a:solidFill>
                <a:latin typeface="Arial Narrow" panose="020B0606020202030204" pitchFamily="34" charset="0"/>
                <a:ea typeface="ＭＳ Ｐゴシック" charset="0"/>
                <a:cs typeface="ＭＳ Ｐゴシック" charset="0"/>
              </a:rPr>
              <a:t>Understand </a:t>
            </a:r>
            <a:r>
              <a:rPr lang="en-ZA" sz="2000" b="1" i="1" dirty="0">
                <a:solidFill>
                  <a:prstClr val="black"/>
                </a:solidFill>
                <a:latin typeface="Arial Narrow" panose="020B0606020202030204" pitchFamily="34" charset="0"/>
                <a:ea typeface="ＭＳ Ｐゴシック" charset="0"/>
                <a:cs typeface="ＭＳ Ｐゴシック" charset="0"/>
              </a:rPr>
              <a:t>the recycling options of a particular product</a:t>
            </a:r>
            <a:endParaRPr lang="en-ZA" sz="2000" i="1" dirty="0">
              <a:solidFill>
                <a:prstClr val="black"/>
              </a:solidFill>
              <a:latin typeface="Arial Narrow" panose="020B0606020202030204" pitchFamily="34" charset="0"/>
              <a:ea typeface="ＭＳ Ｐゴシック" charset="0"/>
              <a:cs typeface="ＭＳ Ｐゴシック" charset="0"/>
            </a:endParaRPr>
          </a:p>
        </p:txBody>
      </p:sp>
      <p:grpSp>
        <p:nvGrpSpPr>
          <p:cNvPr id="185347" name="Group 3"/>
          <p:cNvGrpSpPr>
            <a:grpSpLocks/>
          </p:cNvGrpSpPr>
          <p:nvPr/>
        </p:nvGrpSpPr>
        <p:grpSpPr bwMode="auto">
          <a:xfrm>
            <a:off x="100013" y="1308100"/>
            <a:ext cx="2787650" cy="2641600"/>
            <a:chOff x="-675130" y="651002"/>
            <a:chExt cx="3625485" cy="3535838"/>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l="2550" r="15210"/>
            <a:stretch>
              <a:fillRect/>
            </a:stretch>
          </p:blipFill>
          <p:spPr bwMode="auto">
            <a:xfrm>
              <a:off x="-576028" y="765747"/>
              <a:ext cx="3526383" cy="342109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75130" y="651002"/>
              <a:ext cx="2083208" cy="399482"/>
            </a:xfrm>
            <a:prstGeom prst="rect">
              <a:avLst/>
            </a:prstGeom>
            <a:noFill/>
            <a:ln>
              <a:noFill/>
            </a:ln>
          </p:spPr>
          <p:txBody>
            <a:bodyPr>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a:defRPr/>
              </a:pPr>
              <a:r>
                <a:rPr lang="en-US" altLang="en-US" sz="1600" b="1">
                  <a:effectLst>
                    <a:outerShdw blurRad="38100" dist="38100" dir="2700000" algn="tl">
                      <a:srgbClr val="C0C0C0"/>
                    </a:outerShdw>
                  </a:effectLst>
                </a:rPr>
                <a:t>Waste  Collection</a:t>
              </a:r>
            </a:p>
          </p:txBody>
        </p:sp>
      </p:grpSp>
      <p:grpSp>
        <p:nvGrpSpPr>
          <p:cNvPr id="185348" name="Group 6"/>
          <p:cNvGrpSpPr>
            <a:grpSpLocks/>
          </p:cNvGrpSpPr>
          <p:nvPr/>
        </p:nvGrpSpPr>
        <p:grpSpPr bwMode="auto">
          <a:xfrm>
            <a:off x="176213" y="4181475"/>
            <a:ext cx="3027362" cy="2516188"/>
            <a:chOff x="2890899" y="810745"/>
            <a:chExt cx="2496913" cy="2762271"/>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r="14056"/>
            <a:stretch>
              <a:fillRect/>
            </a:stretch>
          </p:blipFill>
          <p:spPr bwMode="auto">
            <a:xfrm>
              <a:off x="2890899" y="810745"/>
              <a:ext cx="2329317" cy="2762271"/>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587468" y="2699894"/>
              <a:ext cx="1800344" cy="585566"/>
            </a:xfrm>
            <a:prstGeom prst="rect">
              <a:avLst/>
            </a:prstGeom>
            <a:noFill/>
          </p:spPr>
          <p:txBody>
            <a:bodyPr>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a:defRPr/>
              </a:pPr>
              <a:r>
                <a:rPr lang="en-US" altLang="en-US" sz="1600" b="1">
                  <a:effectLst>
                    <a:outerShdw blurRad="38100" dist="38100" dir="2700000" algn="tl">
                      <a:srgbClr val="C0C0C0"/>
                    </a:outerShdw>
                  </a:effectLst>
                </a:rPr>
                <a:t>Waste </a:t>
              </a:r>
            </a:p>
            <a:p>
              <a:pPr algn="ctr">
                <a:defRPr/>
              </a:pPr>
              <a:r>
                <a:rPr lang="en-US" altLang="en-US" sz="1600" b="1">
                  <a:effectLst>
                    <a:outerShdw blurRad="38100" dist="38100" dir="2700000" algn="tl">
                      <a:srgbClr val="C0C0C0"/>
                    </a:outerShdw>
                  </a:effectLst>
                </a:rPr>
                <a:t>Transfer</a:t>
              </a:r>
            </a:p>
          </p:txBody>
        </p:sp>
      </p:grpSp>
      <p:grpSp>
        <p:nvGrpSpPr>
          <p:cNvPr id="185349" name="Group 9"/>
          <p:cNvGrpSpPr>
            <a:grpSpLocks/>
          </p:cNvGrpSpPr>
          <p:nvPr/>
        </p:nvGrpSpPr>
        <p:grpSpPr bwMode="auto">
          <a:xfrm>
            <a:off x="2967038" y="1273175"/>
            <a:ext cx="5997575" cy="1965325"/>
            <a:chOff x="2871449" y="798735"/>
            <a:chExt cx="6165047" cy="2097401"/>
          </a:xfrm>
        </p:grpSpPr>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1449" y="805512"/>
              <a:ext cx="6165047" cy="2090624"/>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3036263" y="798735"/>
              <a:ext cx="1055793" cy="584494"/>
            </a:xfrm>
            <a:prstGeom prst="rect">
              <a:avLst/>
            </a:prstGeom>
            <a:noFill/>
            <a:ln>
              <a:noFill/>
            </a:ln>
          </p:spPr>
          <p:txBody>
            <a:bodyPr>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a:defRPr/>
              </a:pPr>
              <a:r>
                <a:rPr lang="en-US" altLang="en-US" sz="1600" b="1">
                  <a:effectLst>
                    <a:outerShdw blurRad="38100" dist="38100" dir="2700000" algn="tl">
                      <a:srgbClr val="C0C0C0"/>
                    </a:outerShdw>
                  </a:effectLst>
                </a:rPr>
                <a:t>Energy </a:t>
              </a:r>
            </a:p>
            <a:p>
              <a:pPr algn="ctr">
                <a:defRPr/>
              </a:pPr>
              <a:r>
                <a:rPr lang="en-US" altLang="en-US" sz="1600" b="1">
                  <a:effectLst>
                    <a:outerShdw blurRad="38100" dist="38100" dir="2700000" algn="tl">
                      <a:srgbClr val="C0C0C0"/>
                    </a:outerShdw>
                  </a:effectLst>
                </a:rPr>
                <a:t>Recovery</a:t>
              </a:r>
            </a:p>
          </p:txBody>
        </p:sp>
      </p:gr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90888" y="3573463"/>
            <a:ext cx="5646737" cy="286226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5594976"/>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193" name="Object 2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81" name="think-cell Slide" r:id="rId5" imgW="38100" imgH="38100" progId="TCLayout.ActiveDocument.1">
                  <p:embed/>
                </p:oleObj>
              </mc:Choice>
              <mc:Fallback>
                <p:oleObj name="think-cell Slide" r:id="rId5" imgW="38100" imgH="3810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Rectangle 19"/>
          <p:cNvSpPr/>
          <p:nvPr/>
        </p:nvSpPr>
        <p:spPr>
          <a:xfrm>
            <a:off x="-4763" y="3341688"/>
            <a:ext cx="2027238" cy="3516312"/>
          </a:xfrm>
          <a:prstGeom prst="rect">
            <a:avLst/>
          </a:prstGeom>
          <a:solidFill>
            <a:srgbClr val="81BD4B"/>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59" tIns="46630" rIns="93259" bIns="4663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sz="1600" smtClean="0">
              <a:solidFill>
                <a:srgbClr val="000000"/>
              </a:solidFill>
            </a:endParaRPr>
          </a:p>
        </p:txBody>
      </p:sp>
      <p:sp>
        <p:nvSpPr>
          <p:cNvPr id="21" name="Rectangle 20"/>
          <p:cNvSpPr/>
          <p:nvPr/>
        </p:nvSpPr>
        <p:spPr>
          <a:xfrm>
            <a:off x="2017713" y="3343275"/>
            <a:ext cx="2033587" cy="3536950"/>
          </a:xfrm>
          <a:prstGeom prst="rect">
            <a:avLst/>
          </a:prstGeom>
          <a:solidFill>
            <a:srgbClr val="74F27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59" tIns="46630" rIns="93259" bIns="4663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sz="1600" smtClean="0">
              <a:solidFill>
                <a:srgbClr val="000000"/>
              </a:solidFill>
            </a:endParaRPr>
          </a:p>
        </p:txBody>
      </p:sp>
      <p:sp>
        <p:nvSpPr>
          <p:cNvPr id="2" name="Title 1"/>
          <p:cNvSpPr>
            <a:spLocks noGrp="1"/>
          </p:cNvSpPr>
          <p:nvPr>
            <p:ph type="title" idx="4294967295"/>
          </p:nvPr>
        </p:nvSpPr>
        <p:spPr>
          <a:xfrm>
            <a:off x="0" y="42863"/>
            <a:ext cx="9148763" cy="1200150"/>
          </a:xfrm>
          <a:solidFill>
            <a:schemeClr val="accent2">
              <a:lumMod val="20000"/>
              <a:lumOff val="80000"/>
            </a:schemeClr>
          </a:solidFill>
          <a:scene3d>
            <a:camera prst="orthographicFront"/>
            <a:lightRig rig="threePt" dir="t"/>
          </a:scene3d>
          <a:sp3d>
            <a:bevelT w="190500" h="38100"/>
          </a:sp3d>
          <a:extLst/>
        </p:spPr>
        <p:txBody>
          <a:bodyPr lIns="0" tIns="0" rIns="0" bIns="0" anchor="t">
            <a:spAutoFit/>
          </a:bodyPr>
          <a:lstStyle/>
          <a:p>
            <a:pPr>
              <a:defRPr/>
            </a:pPr>
            <a:r>
              <a:rPr lang="en-ZA" sz="2600" b="1" dirty="0">
                <a:ea typeface="Calibri" charset="0"/>
                <a:cs typeface="Calibri" charset="0"/>
              </a:rPr>
              <a:t>The Chemicals and Waste Economy Phakisa aims to reduce negative impact on the environment, while growing the GDP contribution </a:t>
            </a:r>
            <a:r>
              <a:rPr lang="en-ZA" sz="2600" b="1" dirty="0" smtClean="0">
                <a:ea typeface="Calibri" charset="0"/>
                <a:cs typeface="Calibri" charset="0"/>
              </a:rPr>
              <a:t>and creating jobs </a:t>
            </a:r>
            <a:endParaRPr lang="en-ZA" sz="2600" b="1" dirty="0">
              <a:ea typeface="Calibri" charset="0"/>
              <a:cs typeface="Calibri" charset="0"/>
            </a:endParaRPr>
          </a:p>
        </p:txBody>
      </p:sp>
      <p:sp>
        <p:nvSpPr>
          <p:cNvPr id="3" name="Rectangle 2"/>
          <p:cNvSpPr/>
          <p:nvPr/>
        </p:nvSpPr>
        <p:spPr>
          <a:xfrm>
            <a:off x="0" y="1222375"/>
            <a:ext cx="4051300" cy="2119313"/>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59" tIns="46630" rIns="93259" bIns="4663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sz="1600" smtClean="0">
              <a:solidFill>
                <a:srgbClr val="000000"/>
              </a:solidFill>
            </a:endParaRPr>
          </a:p>
        </p:txBody>
      </p:sp>
      <p:sp>
        <p:nvSpPr>
          <p:cNvPr id="4" name="Rectangle 3"/>
          <p:cNvSpPr/>
          <p:nvPr/>
        </p:nvSpPr>
        <p:spPr>
          <a:xfrm>
            <a:off x="4051300" y="1222375"/>
            <a:ext cx="5092700" cy="5657850"/>
          </a:xfrm>
          <a:prstGeom prst="rect">
            <a:avLst/>
          </a:prstGeom>
          <a:solidFill>
            <a:srgbClr val="6ABD5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259" tIns="46630" rIns="93259" bIns="4663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sz="1600" smtClean="0">
              <a:solidFill>
                <a:srgbClr val="000000"/>
              </a:solidFill>
            </a:endParaRPr>
          </a:p>
        </p:txBody>
      </p:sp>
      <p:sp>
        <p:nvSpPr>
          <p:cNvPr id="7" name="Rectangle 4"/>
          <p:cNvSpPr txBox="1">
            <a:spLocks/>
          </p:cNvSpPr>
          <p:nvPr/>
        </p:nvSpPr>
        <p:spPr bwMode="auto">
          <a:xfrm>
            <a:off x="2141538" y="3525838"/>
            <a:ext cx="1785937" cy="158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0" lvl="0" indent="0" defTabSz="895350" eaLnBrk="1" hangingPunct="1">
              <a:buClr>
                <a:schemeClr val="tx2"/>
              </a:buClr>
              <a:defRPr baseline="0">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baseline="0">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baseline="0">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baseline="0">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algn="just">
              <a:lnSpc>
                <a:spcPct val="90000"/>
              </a:lnSpc>
              <a:buClr>
                <a:srgbClr val="FFFFFF"/>
              </a:buClr>
              <a:defRPr/>
            </a:pPr>
            <a:r>
              <a:rPr lang="en-US" sz="1428" b="1" dirty="0">
                <a:solidFill>
                  <a:srgbClr val="000000"/>
                </a:solidFill>
                <a:ea typeface="ＭＳ Ｐゴシック"/>
              </a:rPr>
              <a:t>Foster inclusive growth </a:t>
            </a:r>
            <a:r>
              <a:rPr lang="en-US" sz="1428" dirty="0">
                <a:solidFill>
                  <a:srgbClr val="000000"/>
                </a:solidFill>
                <a:ea typeface="ＭＳ Ｐゴシック"/>
              </a:rPr>
              <a:t>through positioning </a:t>
            </a:r>
            <a:br>
              <a:rPr lang="en-US" sz="1428" dirty="0">
                <a:solidFill>
                  <a:srgbClr val="000000"/>
                </a:solidFill>
                <a:ea typeface="ＭＳ Ｐゴシック"/>
              </a:rPr>
            </a:br>
            <a:r>
              <a:rPr lang="en-US" sz="1428" dirty="0">
                <a:solidFill>
                  <a:srgbClr val="000000"/>
                </a:solidFill>
                <a:ea typeface="ＭＳ Ｐゴシック"/>
              </a:rPr>
              <a:t>of South Africa </a:t>
            </a:r>
            <a:br>
              <a:rPr lang="en-US" sz="1428" dirty="0">
                <a:solidFill>
                  <a:srgbClr val="000000"/>
                </a:solidFill>
                <a:ea typeface="ＭＳ Ｐゴシック"/>
              </a:rPr>
            </a:br>
            <a:r>
              <a:rPr lang="en-US" sz="1428" dirty="0">
                <a:solidFill>
                  <a:srgbClr val="000000"/>
                </a:solidFill>
                <a:ea typeface="ＭＳ Ｐゴシック"/>
              </a:rPr>
              <a:t>as a globally competitive producer </a:t>
            </a:r>
            <a:br>
              <a:rPr lang="en-US" sz="1428" dirty="0">
                <a:solidFill>
                  <a:srgbClr val="000000"/>
                </a:solidFill>
                <a:ea typeface="ＭＳ Ｐゴシック"/>
              </a:rPr>
            </a:br>
            <a:r>
              <a:rPr lang="en-US" sz="1428" dirty="0">
                <a:solidFill>
                  <a:srgbClr val="000000"/>
                </a:solidFill>
                <a:ea typeface="ＭＳ Ｐゴシック"/>
              </a:rPr>
              <a:t>of sustainable products</a:t>
            </a:r>
          </a:p>
        </p:txBody>
      </p:sp>
      <p:sp>
        <p:nvSpPr>
          <p:cNvPr id="16" name="Rectangle 15"/>
          <p:cNvSpPr>
            <a:spLocks/>
          </p:cNvSpPr>
          <p:nvPr/>
        </p:nvSpPr>
        <p:spPr>
          <a:xfrm>
            <a:off x="122238" y="3525838"/>
            <a:ext cx="2019300" cy="1562100"/>
          </a:xfrm>
          <a:prstGeom prst="rect">
            <a:avLst/>
          </a:prstGeom>
        </p:spPr>
        <p:txBody>
          <a:bodyPr lIns="0" tIns="0" rIns="0" bIns="0">
            <a:spAutoFit/>
          </a:bodyPr>
          <a:lstStyle/>
          <a:p>
            <a:pPr algn="just">
              <a:lnSpc>
                <a:spcPct val="95000"/>
              </a:lnSpc>
              <a:buClr>
                <a:srgbClr val="FFFFFF"/>
              </a:buClr>
              <a:defRPr/>
            </a:pPr>
            <a:r>
              <a:rPr lang="en-US" sz="1600" b="1" dirty="0">
                <a:solidFill>
                  <a:srgbClr val="000000"/>
                </a:solidFill>
              </a:rPr>
              <a:t>Increase </a:t>
            </a:r>
            <a:r>
              <a:rPr lang="en-US" sz="1600" b="1" dirty="0" err="1">
                <a:solidFill>
                  <a:srgbClr val="000000"/>
                </a:solidFill>
              </a:rPr>
              <a:t>commercialisation</a:t>
            </a:r>
            <a:r>
              <a:rPr lang="en-US" sz="1600" b="1" dirty="0">
                <a:solidFill>
                  <a:srgbClr val="000000"/>
                </a:solidFill>
              </a:rPr>
              <a:t> of the circular economy </a:t>
            </a:r>
            <a:r>
              <a:rPr lang="en-US" sz="1428" dirty="0">
                <a:solidFill>
                  <a:srgbClr val="000000">
                    <a:lumMod val="85000"/>
                    <a:lumOff val="15000"/>
                  </a:srgbClr>
                </a:solidFill>
              </a:rPr>
              <a:t>and create value from resources currently discarded </a:t>
            </a:r>
            <a:br>
              <a:rPr lang="en-US" sz="1428" dirty="0">
                <a:solidFill>
                  <a:srgbClr val="000000">
                    <a:lumMod val="85000"/>
                    <a:lumOff val="15000"/>
                  </a:srgbClr>
                </a:solidFill>
              </a:rPr>
            </a:br>
            <a:r>
              <a:rPr lang="en-US" sz="1428" dirty="0">
                <a:solidFill>
                  <a:srgbClr val="000000">
                    <a:lumMod val="85000"/>
                    <a:lumOff val="15000"/>
                  </a:srgbClr>
                </a:solidFill>
              </a:rPr>
              <a:t>as waste</a:t>
            </a:r>
          </a:p>
        </p:txBody>
      </p:sp>
      <p:sp>
        <p:nvSpPr>
          <p:cNvPr id="136203" name="TextBox 4"/>
          <p:cNvSpPr txBox="1">
            <a:spLocks noChangeArrowheads="1"/>
          </p:cNvSpPr>
          <p:nvPr/>
        </p:nvSpPr>
        <p:spPr bwMode="auto">
          <a:xfrm>
            <a:off x="4141788" y="1379538"/>
            <a:ext cx="477361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95350">
              <a:defRPr>
                <a:solidFill>
                  <a:schemeClr val="tx1"/>
                </a:solidFill>
                <a:latin typeface="Arial" charset="0"/>
              </a:defRPr>
            </a:lvl1pPr>
            <a:lvl2pPr marL="193675" indent="-192088" defTabSz="895350">
              <a:defRPr>
                <a:solidFill>
                  <a:schemeClr val="tx1"/>
                </a:solidFill>
                <a:latin typeface="Arial" charset="0"/>
              </a:defRPr>
            </a:lvl2pPr>
            <a:lvl3pPr marL="457200" indent="-261938" defTabSz="895350">
              <a:defRPr>
                <a:solidFill>
                  <a:schemeClr val="tx1"/>
                </a:solidFill>
                <a:latin typeface="Arial" charset="0"/>
              </a:defRPr>
            </a:lvl3pPr>
            <a:lvl4pPr marL="614363" indent="-155575" defTabSz="895350">
              <a:defRPr>
                <a:solidFill>
                  <a:schemeClr val="tx1"/>
                </a:solidFill>
                <a:latin typeface="Arial" charset="0"/>
              </a:defRPr>
            </a:lvl4pPr>
            <a:lvl5pPr marL="749300" indent="-130175" defTabSz="895350">
              <a:defRPr>
                <a:solidFill>
                  <a:schemeClr val="tx1"/>
                </a:solidFill>
                <a:latin typeface="Arial" charset="0"/>
              </a:defRPr>
            </a:lvl5pPr>
            <a:lvl6pPr marL="1206500" indent="-130175" defTabSz="895350" eaLnBrk="0" fontAlgn="base" hangingPunct="0">
              <a:spcBef>
                <a:spcPct val="0"/>
              </a:spcBef>
              <a:spcAft>
                <a:spcPct val="0"/>
              </a:spcAft>
              <a:defRPr>
                <a:solidFill>
                  <a:schemeClr val="tx1"/>
                </a:solidFill>
                <a:latin typeface="Arial" charset="0"/>
              </a:defRPr>
            </a:lvl6pPr>
            <a:lvl7pPr marL="1663700" indent="-130175" defTabSz="895350" eaLnBrk="0" fontAlgn="base" hangingPunct="0">
              <a:spcBef>
                <a:spcPct val="0"/>
              </a:spcBef>
              <a:spcAft>
                <a:spcPct val="0"/>
              </a:spcAft>
              <a:defRPr>
                <a:solidFill>
                  <a:schemeClr val="tx1"/>
                </a:solidFill>
                <a:latin typeface="Arial" charset="0"/>
              </a:defRPr>
            </a:lvl7pPr>
            <a:lvl8pPr marL="2120900" indent="-130175" defTabSz="895350" eaLnBrk="0" fontAlgn="base" hangingPunct="0">
              <a:spcBef>
                <a:spcPct val="0"/>
              </a:spcBef>
              <a:spcAft>
                <a:spcPct val="0"/>
              </a:spcAft>
              <a:defRPr>
                <a:solidFill>
                  <a:schemeClr val="tx1"/>
                </a:solidFill>
                <a:latin typeface="Arial" charset="0"/>
              </a:defRPr>
            </a:lvl8pPr>
            <a:lvl9pPr marL="2578100" indent="-130175" defTabSz="895350" eaLnBrk="0" fontAlgn="base" hangingPunct="0">
              <a:spcBef>
                <a:spcPct val="0"/>
              </a:spcBef>
              <a:spcAft>
                <a:spcPct val="0"/>
              </a:spcAft>
              <a:defRPr>
                <a:solidFill>
                  <a:schemeClr val="tx1"/>
                </a:solidFill>
                <a:latin typeface="Arial" charset="0"/>
              </a:defRPr>
            </a:lvl9pPr>
          </a:lstStyle>
          <a:p>
            <a:pPr>
              <a:spcBef>
                <a:spcPct val="100000"/>
              </a:spcBef>
              <a:buClr>
                <a:srgbClr val="FFFFFF"/>
              </a:buClr>
              <a:buSzPct val="100000"/>
            </a:pPr>
            <a:r>
              <a:rPr lang="en-US" altLang="x-none" sz="2600" b="1" dirty="0">
                <a:solidFill>
                  <a:srgbClr val="FFFFFF"/>
                </a:solidFill>
              </a:rPr>
              <a:t>Key objectives</a:t>
            </a:r>
            <a:endParaRPr lang="en-US" altLang="x-none" sz="2600" dirty="0">
              <a:solidFill>
                <a:srgbClr val="FFFFFF"/>
              </a:solidFill>
            </a:endParaRPr>
          </a:p>
          <a:p>
            <a:pPr lvl="1" algn="just">
              <a:spcBef>
                <a:spcPct val="50000"/>
              </a:spcBef>
              <a:buClr>
                <a:srgbClr val="FFFFFF"/>
              </a:buClr>
              <a:buSzPct val="125000"/>
              <a:buFont typeface="Arial" charset="0"/>
              <a:buChar char="▪"/>
            </a:pPr>
            <a:r>
              <a:rPr lang="en-US" altLang="x-none" sz="1400" dirty="0">
                <a:solidFill>
                  <a:srgbClr val="FFFFFF"/>
                </a:solidFill>
              </a:rPr>
              <a:t>Grow the secondary resources economy </a:t>
            </a:r>
            <a:br>
              <a:rPr lang="en-US" altLang="x-none" sz="1400" dirty="0">
                <a:solidFill>
                  <a:srgbClr val="FFFFFF"/>
                </a:solidFill>
              </a:rPr>
            </a:br>
            <a:r>
              <a:rPr lang="en-US" altLang="x-none" sz="1400" dirty="0">
                <a:solidFill>
                  <a:srgbClr val="FFFFFF"/>
                </a:solidFill>
              </a:rPr>
              <a:t>by </a:t>
            </a:r>
            <a:r>
              <a:rPr lang="en-US" altLang="x-none" sz="1400" b="1" dirty="0">
                <a:solidFill>
                  <a:srgbClr val="FFFFFF"/>
                </a:solidFill>
              </a:rPr>
              <a:t>increasing local utilization and beneficiation </a:t>
            </a:r>
            <a:br>
              <a:rPr lang="en-US" altLang="x-none" sz="1400" b="1" dirty="0">
                <a:solidFill>
                  <a:srgbClr val="FFFFFF"/>
                </a:solidFill>
              </a:rPr>
            </a:br>
            <a:r>
              <a:rPr lang="en-US" altLang="x-none" sz="1400" b="1" dirty="0">
                <a:solidFill>
                  <a:srgbClr val="FFFFFF"/>
                </a:solidFill>
              </a:rPr>
              <a:t>of waste resources by 50%-75% </a:t>
            </a:r>
            <a:r>
              <a:rPr lang="en-US" altLang="x-none" sz="1400" dirty="0">
                <a:solidFill>
                  <a:srgbClr val="FFFFFF"/>
                </a:solidFill>
              </a:rPr>
              <a:t>through creation </a:t>
            </a:r>
            <a:br>
              <a:rPr lang="en-US" altLang="x-none" sz="1400" dirty="0">
                <a:solidFill>
                  <a:srgbClr val="FFFFFF"/>
                </a:solidFill>
              </a:rPr>
            </a:br>
            <a:r>
              <a:rPr lang="en-US" altLang="x-none" sz="1400" dirty="0">
                <a:solidFill>
                  <a:srgbClr val="FFFFFF"/>
                </a:solidFill>
              </a:rPr>
              <a:t>of an enabling regulatory environment</a:t>
            </a:r>
          </a:p>
          <a:p>
            <a:pPr lvl="1" algn="just">
              <a:spcBef>
                <a:spcPct val="50000"/>
              </a:spcBef>
              <a:buClr>
                <a:srgbClr val="FFFFFF"/>
              </a:buClr>
              <a:buSzPct val="125000"/>
              <a:buFont typeface="Arial" charset="0"/>
              <a:buChar char="▪"/>
            </a:pPr>
            <a:r>
              <a:rPr lang="en-US" altLang="x-none" sz="1400" dirty="0">
                <a:solidFill>
                  <a:srgbClr val="FFFFFF"/>
                </a:solidFill>
              </a:rPr>
              <a:t>Generation of </a:t>
            </a:r>
            <a:r>
              <a:rPr lang="en-US" altLang="x-none" sz="1400" b="1" dirty="0">
                <a:solidFill>
                  <a:srgbClr val="FFFFFF"/>
                </a:solidFill>
              </a:rPr>
              <a:t>opportunities from chemical </a:t>
            </a:r>
            <a:br>
              <a:rPr lang="en-US" altLang="x-none" sz="1400" b="1" dirty="0">
                <a:solidFill>
                  <a:srgbClr val="FFFFFF"/>
                </a:solidFill>
              </a:rPr>
            </a:br>
            <a:r>
              <a:rPr lang="en-US" altLang="x-none" sz="1400" b="1" dirty="0">
                <a:solidFill>
                  <a:srgbClr val="FFFFFF"/>
                </a:solidFill>
              </a:rPr>
              <a:t>and waste resources </a:t>
            </a:r>
            <a:r>
              <a:rPr lang="en-US" altLang="x-none" sz="1400" dirty="0">
                <a:solidFill>
                  <a:srgbClr val="FFFFFF"/>
                </a:solidFill>
              </a:rPr>
              <a:t>for the creation of jobs/ opportunities in new / existing markets specifically </a:t>
            </a:r>
            <a:r>
              <a:rPr lang="en-US" altLang="x-none" sz="1400" b="1" dirty="0">
                <a:solidFill>
                  <a:srgbClr val="FFFFFF"/>
                </a:solidFill>
              </a:rPr>
              <a:t>through enabling SMMEs</a:t>
            </a:r>
          </a:p>
          <a:p>
            <a:pPr lvl="1" algn="just">
              <a:spcBef>
                <a:spcPct val="50000"/>
              </a:spcBef>
              <a:buClr>
                <a:srgbClr val="FFFFFF"/>
              </a:buClr>
              <a:buSzPct val="125000"/>
              <a:buFont typeface="Arial" charset="0"/>
              <a:buChar char="▪"/>
            </a:pPr>
            <a:r>
              <a:rPr lang="en-US" altLang="x-none" sz="1400" dirty="0">
                <a:solidFill>
                  <a:srgbClr val="FFFFFF"/>
                </a:solidFill>
              </a:rPr>
              <a:t>Invest in R&amp;D innovation (including IP) </a:t>
            </a:r>
            <a:br>
              <a:rPr lang="en-US" altLang="x-none" sz="1400" dirty="0">
                <a:solidFill>
                  <a:srgbClr val="FFFFFF"/>
                </a:solidFill>
              </a:rPr>
            </a:br>
            <a:r>
              <a:rPr lang="en-US" altLang="x-none" sz="1400" dirty="0">
                <a:solidFill>
                  <a:srgbClr val="FFFFFF"/>
                </a:solidFill>
              </a:rPr>
              <a:t>and infrastructure to </a:t>
            </a:r>
            <a:r>
              <a:rPr lang="en-US" altLang="x-none" sz="1400" b="1" dirty="0">
                <a:solidFill>
                  <a:srgbClr val="FFFFFF"/>
                </a:solidFill>
              </a:rPr>
              <a:t>enhance the utilization </a:t>
            </a:r>
            <a:br>
              <a:rPr lang="en-US" altLang="x-none" sz="1400" b="1" dirty="0">
                <a:solidFill>
                  <a:srgbClr val="FFFFFF"/>
                </a:solidFill>
              </a:rPr>
            </a:br>
            <a:r>
              <a:rPr lang="en-US" altLang="x-none" sz="1400" b="1" dirty="0">
                <a:solidFill>
                  <a:srgbClr val="FFFFFF"/>
                </a:solidFill>
              </a:rPr>
              <a:t>of local waste</a:t>
            </a:r>
            <a:r>
              <a:rPr lang="en-US" altLang="x-none" sz="1400" dirty="0">
                <a:solidFill>
                  <a:srgbClr val="FFFFFF"/>
                </a:solidFill>
              </a:rPr>
              <a:t> resources for new products, substances and services that will create jobs, </a:t>
            </a:r>
            <a:br>
              <a:rPr lang="en-US" altLang="x-none" sz="1400" dirty="0">
                <a:solidFill>
                  <a:srgbClr val="FFFFFF"/>
                </a:solidFill>
              </a:rPr>
            </a:br>
            <a:r>
              <a:rPr lang="en-US" altLang="x-none" sz="1400" dirty="0">
                <a:solidFill>
                  <a:srgbClr val="FFFFFF"/>
                </a:solidFill>
              </a:rPr>
              <a:t>and enhance the production of environmentally friendly chemicals</a:t>
            </a:r>
          </a:p>
          <a:p>
            <a:pPr lvl="1" algn="just">
              <a:spcBef>
                <a:spcPct val="50000"/>
              </a:spcBef>
              <a:buClr>
                <a:srgbClr val="FFFFFF"/>
              </a:buClr>
              <a:buSzPct val="125000"/>
              <a:buFont typeface="Arial" charset="0"/>
              <a:buChar char="▪"/>
            </a:pPr>
            <a:r>
              <a:rPr lang="en-US" altLang="x-none" sz="1400" b="1" dirty="0">
                <a:solidFill>
                  <a:srgbClr val="FFFFFF"/>
                </a:solidFill>
              </a:rPr>
              <a:t>Reduce waste to landfill</a:t>
            </a:r>
            <a:r>
              <a:rPr lang="en-US" altLang="x-none" sz="1400" dirty="0">
                <a:solidFill>
                  <a:srgbClr val="FFFFFF"/>
                </a:solidFill>
              </a:rPr>
              <a:t> by 75% of industrial waste </a:t>
            </a:r>
            <a:br>
              <a:rPr lang="en-US" altLang="x-none" sz="1400" dirty="0">
                <a:solidFill>
                  <a:srgbClr val="FFFFFF"/>
                </a:solidFill>
              </a:rPr>
            </a:br>
            <a:r>
              <a:rPr lang="en-US" altLang="x-none" sz="1400" dirty="0">
                <a:solidFill>
                  <a:srgbClr val="FFFFFF"/>
                </a:solidFill>
              </a:rPr>
              <a:t>and 50% of municipal waste through education </a:t>
            </a:r>
            <a:br>
              <a:rPr lang="en-US" altLang="x-none" sz="1400" dirty="0">
                <a:solidFill>
                  <a:srgbClr val="FFFFFF"/>
                </a:solidFill>
              </a:rPr>
            </a:br>
            <a:r>
              <a:rPr lang="en-US" altLang="x-none" sz="1400" dirty="0">
                <a:solidFill>
                  <a:srgbClr val="FFFFFF"/>
                </a:solidFill>
              </a:rPr>
              <a:t>and awareness, compliant society, application </a:t>
            </a:r>
            <a:br>
              <a:rPr lang="en-US" altLang="x-none" sz="1400" dirty="0">
                <a:solidFill>
                  <a:srgbClr val="FFFFFF"/>
                </a:solidFill>
              </a:rPr>
            </a:br>
            <a:r>
              <a:rPr lang="en-US" altLang="x-none" sz="1400" dirty="0">
                <a:solidFill>
                  <a:srgbClr val="FFFFFF"/>
                </a:solidFill>
              </a:rPr>
              <a:t>of cleaner production</a:t>
            </a:r>
          </a:p>
        </p:txBody>
      </p:sp>
      <p:sp>
        <p:nvSpPr>
          <p:cNvPr id="23" name="Rectangle 22"/>
          <p:cNvSpPr>
            <a:spLocks/>
          </p:cNvSpPr>
          <p:nvPr/>
        </p:nvSpPr>
        <p:spPr>
          <a:xfrm>
            <a:off x="122238" y="1379538"/>
            <a:ext cx="3805237" cy="376237"/>
          </a:xfrm>
          <a:prstGeom prst="rect">
            <a:avLst/>
          </a:prstGeom>
        </p:spPr>
        <p:txBody>
          <a:bodyPr lIns="0" tIns="0" rIns="0" bIns="0">
            <a:spAutoFit/>
          </a:bodyPr>
          <a:lstStyle/>
          <a:p>
            <a:pPr>
              <a:lnSpc>
                <a:spcPct val="90000"/>
              </a:lnSpc>
              <a:buClr>
                <a:srgbClr val="FFFFFF"/>
              </a:buClr>
              <a:defRPr/>
            </a:pPr>
            <a:r>
              <a:rPr lang="en-US" sz="2653" b="1" dirty="0">
                <a:solidFill>
                  <a:srgbClr val="000000"/>
                </a:solidFill>
              </a:rPr>
              <a:t>Phakisa Aspiration</a:t>
            </a:r>
          </a:p>
        </p:txBody>
      </p:sp>
      <p:sp>
        <p:nvSpPr>
          <p:cNvPr id="136205" name="Rectangle 7"/>
          <p:cNvSpPr>
            <a:spLocks noChangeArrowheads="1"/>
          </p:cNvSpPr>
          <p:nvPr/>
        </p:nvSpPr>
        <p:spPr bwMode="auto">
          <a:xfrm>
            <a:off x="1131888" y="1836738"/>
            <a:ext cx="27019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Clr>
                <a:srgbClr val="FFFFFF"/>
              </a:buClr>
              <a:buFontTx/>
              <a:buNone/>
            </a:pPr>
            <a:r>
              <a:rPr lang="en-US" altLang="en-US" sz="1800" dirty="0">
                <a:solidFill>
                  <a:srgbClr val="000000"/>
                </a:solidFill>
                <a:latin typeface="Arial" charset="0"/>
              </a:rPr>
              <a:t>Reduce the </a:t>
            </a:r>
            <a:r>
              <a:rPr lang="en-US" altLang="en-US" sz="1800" b="1" dirty="0">
                <a:solidFill>
                  <a:srgbClr val="000000"/>
                </a:solidFill>
                <a:latin typeface="Arial" charset="0"/>
              </a:rPr>
              <a:t>negative environmental and health impact </a:t>
            </a:r>
            <a:r>
              <a:rPr lang="en-US" altLang="en-US" sz="1800" dirty="0">
                <a:solidFill>
                  <a:srgbClr val="000000"/>
                </a:solidFill>
                <a:latin typeface="Arial" charset="0"/>
              </a:rPr>
              <a:t>of waste and risks posed by chemicals</a:t>
            </a:r>
          </a:p>
        </p:txBody>
      </p:sp>
      <p:grpSp>
        <p:nvGrpSpPr>
          <p:cNvPr id="27" name="Group 26"/>
          <p:cNvGrpSpPr/>
          <p:nvPr/>
        </p:nvGrpSpPr>
        <p:grpSpPr>
          <a:xfrm>
            <a:off x="121751" y="2348662"/>
            <a:ext cx="874928" cy="684033"/>
            <a:chOff x="7305676" y="984250"/>
            <a:chExt cx="349250" cy="273050"/>
          </a:xfrm>
          <a:solidFill>
            <a:schemeClr val="bg1"/>
          </a:solidFill>
        </p:grpSpPr>
        <p:sp>
          <p:nvSpPr>
            <p:cNvPr id="28" name="Freeform 64"/>
            <p:cNvSpPr>
              <a:spLocks/>
            </p:cNvSpPr>
            <p:nvPr/>
          </p:nvSpPr>
          <p:spPr bwMode="auto">
            <a:xfrm>
              <a:off x="7354889" y="1028700"/>
              <a:ext cx="290513" cy="169862"/>
            </a:xfrm>
            <a:custGeom>
              <a:avLst/>
              <a:gdLst>
                <a:gd name="T0" fmla="*/ 50 w 137"/>
                <a:gd name="T1" fmla="*/ 67 h 80"/>
                <a:gd name="T2" fmla="*/ 56 w 137"/>
                <a:gd name="T3" fmla="*/ 64 h 80"/>
                <a:gd name="T4" fmla="*/ 83 w 137"/>
                <a:gd name="T5" fmla="*/ 37 h 80"/>
                <a:gd name="T6" fmla="*/ 106 w 137"/>
                <a:gd name="T7" fmla="*/ 61 h 80"/>
                <a:gd name="T8" fmla="*/ 94 w 137"/>
                <a:gd name="T9" fmla="*/ 72 h 80"/>
                <a:gd name="T10" fmla="*/ 96 w 137"/>
                <a:gd name="T11" fmla="*/ 76 h 80"/>
                <a:gd name="T12" fmla="*/ 137 w 137"/>
                <a:gd name="T13" fmla="*/ 79 h 80"/>
                <a:gd name="T14" fmla="*/ 133 w 137"/>
                <a:gd name="T15" fmla="*/ 39 h 80"/>
                <a:gd name="T16" fmla="*/ 130 w 137"/>
                <a:gd name="T17" fmla="*/ 37 h 80"/>
                <a:gd name="T18" fmla="*/ 118 w 137"/>
                <a:gd name="T19" fmla="*/ 49 h 80"/>
                <a:gd name="T20" fmla="*/ 94 w 137"/>
                <a:gd name="T21" fmla="*/ 25 h 80"/>
                <a:gd name="T22" fmla="*/ 94 w 137"/>
                <a:gd name="T23" fmla="*/ 25 h 80"/>
                <a:gd name="T24" fmla="*/ 86 w 137"/>
                <a:gd name="T25" fmla="*/ 18 h 80"/>
                <a:gd name="T26" fmla="*/ 80 w 137"/>
                <a:gd name="T27" fmla="*/ 15 h 80"/>
                <a:gd name="T28" fmla="*/ 74 w 137"/>
                <a:gd name="T29" fmla="*/ 19 h 80"/>
                <a:gd name="T30" fmla="*/ 48 w 137"/>
                <a:gd name="T31" fmla="*/ 38 h 80"/>
                <a:gd name="T32" fmla="*/ 15 w 137"/>
                <a:gd name="T33" fmla="*/ 3 h 80"/>
                <a:gd name="T34" fmla="*/ 3 w 137"/>
                <a:gd name="T35" fmla="*/ 4 h 80"/>
                <a:gd name="T36" fmla="*/ 4 w 137"/>
                <a:gd name="T37" fmla="*/ 16 h 80"/>
                <a:gd name="T38" fmla="*/ 44 w 137"/>
                <a:gd name="T39" fmla="*/ 65 h 80"/>
                <a:gd name="T40" fmla="*/ 50 w 137"/>
                <a:gd name="T41" fmla="*/ 6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7" h="80">
                  <a:moveTo>
                    <a:pt x="50" y="67"/>
                  </a:moveTo>
                  <a:cubicBezTo>
                    <a:pt x="52" y="67"/>
                    <a:pt x="55" y="66"/>
                    <a:pt x="56" y="64"/>
                  </a:cubicBezTo>
                  <a:cubicBezTo>
                    <a:pt x="83" y="37"/>
                    <a:pt x="83" y="37"/>
                    <a:pt x="83" y="37"/>
                  </a:cubicBezTo>
                  <a:cubicBezTo>
                    <a:pt x="106" y="61"/>
                    <a:pt x="106" y="61"/>
                    <a:pt x="106" y="61"/>
                  </a:cubicBezTo>
                  <a:cubicBezTo>
                    <a:pt x="94" y="72"/>
                    <a:pt x="94" y="72"/>
                    <a:pt x="94" y="72"/>
                  </a:cubicBezTo>
                  <a:cubicBezTo>
                    <a:pt x="92" y="74"/>
                    <a:pt x="93" y="76"/>
                    <a:pt x="96" y="76"/>
                  </a:cubicBezTo>
                  <a:cubicBezTo>
                    <a:pt x="96" y="76"/>
                    <a:pt x="136" y="80"/>
                    <a:pt x="137" y="79"/>
                  </a:cubicBezTo>
                  <a:cubicBezTo>
                    <a:pt x="137" y="79"/>
                    <a:pt x="133" y="39"/>
                    <a:pt x="133" y="39"/>
                  </a:cubicBezTo>
                  <a:cubicBezTo>
                    <a:pt x="133" y="36"/>
                    <a:pt x="132" y="35"/>
                    <a:pt x="130" y="37"/>
                  </a:cubicBezTo>
                  <a:cubicBezTo>
                    <a:pt x="118" y="49"/>
                    <a:pt x="118" y="49"/>
                    <a:pt x="118" y="49"/>
                  </a:cubicBezTo>
                  <a:cubicBezTo>
                    <a:pt x="94" y="25"/>
                    <a:pt x="94" y="25"/>
                    <a:pt x="94" y="25"/>
                  </a:cubicBezTo>
                  <a:cubicBezTo>
                    <a:pt x="94" y="25"/>
                    <a:pt x="94" y="25"/>
                    <a:pt x="94" y="25"/>
                  </a:cubicBezTo>
                  <a:cubicBezTo>
                    <a:pt x="86" y="18"/>
                    <a:pt x="86" y="18"/>
                    <a:pt x="86" y="18"/>
                  </a:cubicBezTo>
                  <a:cubicBezTo>
                    <a:pt x="84" y="16"/>
                    <a:pt x="82" y="15"/>
                    <a:pt x="80" y="15"/>
                  </a:cubicBezTo>
                  <a:cubicBezTo>
                    <a:pt x="77" y="16"/>
                    <a:pt x="75" y="18"/>
                    <a:pt x="74" y="19"/>
                  </a:cubicBezTo>
                  <a:cubicBezTo>
                    <a:pt x="48" y="38"/>
                    <a:pt x="48" y="38"/>
                    <a:pt x="48" y="38"/>
                  </a:cubicBezTo>
                  <a:cubicBezTo>
                    <a:pt x="15" y="3"/>
                    <a:pt x="15" y="3"/>
                    <a:pt x="15" y="3"/>
                  </a:cubicBezTo>
                  <a:cubicBezTo>
                    <a:pt x="12" y="0"/>
                    <a:pt x="6" y="0"/>
                    <a:pt x="3" y="4"/>
                  </a:cubicBezTo>
                  <a:cubicBezTo>
                    <a:pt x="0" y="7"/>
                    <a:pt x="1" y="13"/>
                    <a:pt x="4" y="16"/>
                  </a:cubicBezTo>
                  <a:cubicBezTo>
                    <a:pt x="44" y="65"/>
                    <a:pt x="44" y="65"/>
                    <a:pt x="44" y="65"/>
                  </a:cubicBezTo>
                  <a:cubicBezTo>
                    <a:pt x="46" y="66"/>
                    <a:pt x="48" y="67"/>
                    <a:pt x="50"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3297" tIns="46649" rIns="93297" bIns="46649"/>
            <a:lstStyle/>
            <a:p>
              <a:pPr>
                <a:defRPr/>
              </a:pPr>
              <a:endParaRPr lang="de-DE" sz="1837">
                <a:solidFill>
                  <a:srgbClr val="000000"/>
                </a:solidFill>
              </a:endParaRPr>
            </a:p>
          </p:txBody>
        </p:sp>
        <p:sp>
          <p:nvSpPr>
            <p:cNvPr id="29" name="Freeform 65"/>
            <p:cNvSpPr>
              <a:spLocks/>
            </p:cNvSpPr>
            <p:nvPr/>
          </p:nvSpPr>
          <p:spPr bwMode="auto">
            <a:xfrm>
              <a:off x="7305676" y="984250"/>
              <a:ext cx="349250" cy="273050"/>
            </a:xfrm>
            <a:custGeom>
              <a:avLst/>
              <a:gdLst>
                <a:gd name="T0" fmla="*/ 7 w 164"/>
                <a:gd name="T1" fmla="*/ 128 h 128"/>
                <a:gd name="T2" fmla="*/ 0 w 164"/>
                <a:gd name="T3" fmla="*/ 122 h 128"/>
                <a:gd name="T4" fmla="*/ 0 w 164"/>
                <a:gd name="T5" fmla="*/ 6 h 128"/>
                <a:gd name="T6" fmla="*/ 7 w 164"/>
                <a:gd name="T7" fmla="*/ 0 h 128"/>
                <a:gd name="T8" fmla="*/ 13 w 164"/>
                <a:gd name="T9" fmla="*/ 6 h 128"/>
                <a:gd name="T10" fmla="*/ 13 w 164"/>
                <a:gd name="T11" fmla="*/ 116 h 128"/>
                <a:gd name="T12" fmla="*/ 157 w 164"/>
                <a:gd name="T13" fmla="*/ 116 h 128"/>
                <a:gd name="T14" fmla="*/ 164 w 164"/>
                <a:gd name="T15" fmla="*/ 122 h 128"/>
                <a:gd name="T16" fmla="*/ 157 w 164"/>
                <a:gd name="T17" fmla="*/ 128 h 128"/>
                <a:gd name="T18" fmla="*/ 7 w 164"/>
                <a:gd name="T19"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28">
                  <a:moveTo>
                    <a:pt x="7" y="128"/>
                  </a:moveTo>
                  <a:cubicBezTo>
                    <a:pt x="3" y="128"/>
                    <a:pt x="0" y="125"/>
                    <a:pt x="0" y="122"/>
                  </a:cubicBezTo>
                  <a:cubicBezTo>
                    <a:pt x="0" y="6"/>
                    <a:pt x="0" y="6"/>
                    <a:pt x="0" y="6"/>
                  </a:cubicBezTo>
                  <a:cubicBezTo>
                    <a:pt x="0" y="3"/>
                    <a:pt x="3" y="0"/>
                    <a:pt x="7" y="0"/>
                  </a:cubicBezTo>
                  <a:cubicBezTo>
                    <a:pt x="10" y="0"/>
                    <a:pt x="13" y="3"/>
                    <a:pt x="13" y="6"/>
                  </a:cubicBezTo>
                  <a:cubicBezTo>
                    <a:pt x="13" y="116"/>
                    <a:pt x="13" y="116"/>
                    <a:pt x="13" y="116"/>
                  </a:cubicBezTo>
                  <a:cubicBezTo>
                    <a:pt x="157" y="116"/>
                    <a:pt x="157" y="116"/>
                    <a:pt x="157" y="116"/>
                  </a:cubicBezTo>
                  <a:cubicBezTo>
                    <a:pt x="161" y="116"/>
                    <a:pt x="164" y="118"/>
                    <a:pt x="164" y="122"/>
                  </a:cubicBezTo>
                  <a:cubicBezTo>
                    <a:pt x="164" y="125"/>
                    <a:pt x="161" y="128"/>
                    <a:pt x="157" y="128"/>
                  </a:cubicBezTo>
                  <a:lnTo>
                    <a:pt x="7"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3297" tIns="46649" rIns="93297" bIns="46649"/>
            <a:lstStyle/>
            <a:p>
              <a:pPr>
                <a:defRPr/>
              </a:pPr>
              <a:endParaRPr lang="de-DE" sz="1837">
                <a:solidFill>
                  <a:srgbClr val="000000"/>
                </a:solidFill>
              </a:endParaRPr>
            </a:p>
          </p:txBody>
        </p:sp>
      </p:grpSp>
      <p:grpSp>
        <p:nvGrpSpPr>
          <p:cNvPr id="30" name="Group 29"/>
          <p:cNvGrpSpPr/>
          <p:nvPr/>
        </p:nvGrpSpPr>
        <p:grpSpPr>
          <a:xfrm>
            <a:off x="307002" y="5278795"/>
            <a:ext cx="1376748" cy="1341478"/>
            <a:chOff x="726565" y="2786910"/>
            <a:chExt cx="519255" cy="517167"/>
          </a:xfrm>
          <a:solidFill>
            <a:schemeClr val="accent4"/>
          </a:solidFill>
        </p:grpSpPr>
        <p:sp>
          <p:nvSpPr>
            <p:cNvPr id="31" name="Freeform 17"/>
            <p:cNvSpPr>
              <a:spLocks/>
            </p:cNvSpPr>
            <p:nvPr/>
          </p:nvSpPr>
          <p:spPr bwMode="auto">
            <a:xfrm>
              <a:off x="1109999" y="2841238"/>
              <a:ext cx="135821" cy="284180"/>
            </a:xfrm>
            <a:custGeom>
              <a:avLst/>
              <a:gdLst>
                <a:gd name="T0" fmla="*/ 15 w 55"/>
                <a:gd name="T1" fmla="*/ 0 h 115"/>
                <a:gd name="T2" fmla="*/ 0 w 55"/>
                <a:gd name="T3" fmla="*/ 22 h 115"/>
                <a:gd name="T4" fmla="*/ 28 w 55"/>
                <a:gd name="T5" fmla="*/ 82 h 115"/>
                <a:gd name="T6" fmla="*/ 25 w 55"/>
                <a:gd name="T7" fmla="*/ 105 h 115"/>
                <a:gd name="T8" fmla="*/ 50 w 55"/>
                <a:gd name="T9" fmla="*/ 115 h 115"/>
                <a:gd name="T10" fmla="*/ 55 w 55"/>
                <a:gd name="T11" fmla="*/ 82 h 115"/>
                <a:gd name="T12" fmla="*/ 15 w 5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55" h="115">
                  <a:moveTo>
                    <a:pt x="15" y="0"/>
                  </a:moveTo>
                  <a:cubicBezTo>
                    <a:pt x="0" y="22"/>
                    <a:pt x="0" y="22"/>
                    <a:pt x="0" y="22"/>
                  </a:cubicBezTo>
                  <a:cubicBezTo>
                    <a:pt x="17" y="36"/>
                    <a:pt x="28" y="58"/>
                    <a:pt x="28" y="82"/>
                  </a:cubicBezTo>
                  <a:cubicBezTo>
                    <a:pt x="28" y="90"/>
                    <a:pt x="27" y="98"/>
                    <a:pt x="25" y="105"/>
                  </a:cubicBezTo>
                  <a:cubicBezTo>
                    <a:pt x="50" y="115"/>
                    <a:pt x="50" y="115"/>
                    <a:pt x="50" y="115"/>
                  </a:cubicBezTo>
                  <a:cubicBezTo>
                    <a:pt x="53" y="105"/>
                    <a:pt x="55" y="94"/>
                    <a:pt x="55" y="82"/>
                  </a:cubicBezTo>
                  <a:cubicBezTo>
                    <a:pt x="55" y="49"/>
                    <a:pt x="39" y="19"/>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3297" tIns="46649" rIns="93297" bIns="46649"/>
            <a:lstStyle/>
            <a:p>
              <a:pPr>
                <a:defRPr/>
              </a:pPr>
              <a:endParaRPr lang="en-US" sz="1837">
                <a:solidFill>
                  <a:srgbClr val="000000"/>
                </a:solidFill>
              </a:endParaRPr>
            </a:p>
          </p:txBody>
        </p:sp>
        <p:sp>
          <p:nvSpPr>
            <p:cNvPr id="32" name="Freeform 18"/>
            <p:cNvSpPr>
              <a:spLocks/>
            </p:cNvSpPr>
            <p:nvPr/>
          </p:nvSpPr>
          <p:spPr bwMode="auto">
            <a:xfrm>
              <a:off x="726565" y="2786910"/>
              <a:ext cx="494181" cy="517167"/>
            </a:xfrm>
            <a:custGeom>
              <a:avLst/>
              <a:gdLst>
                <a:gd name="T0" fmla="*/ 176 w 200"/>
                <a:gd name="T1" fmla="*/ 138 h 209"/>
                <a:gd name="T2" fmla="*/ 105 w 200"/>
                <a:gd name="T3" fmla="*/ 183 h 209"/>
                <a:gd name="T4" fmla="*/ 27 w 200"/>
                <a:gd name="T5" fmla="*/ 104 h 209"/>
                <a:gd name="T6" fmla="*/ 99 w 200"/>
                <a:gd name="T7" fmla="*/ 26 h 209"/>
                <a:gd name="T8" fmla="*/ 99 w 200"/>
                <a:gd name="T9" fmla="*/ 0 h 209"/>
                <a:gd name="T10" fmla="*/ 0 w 200"/>
                <a:gd name="T11" fmla="*/ 104 h 209"/>
                <a:gd name="T12" fmla="*/ 105 w 200"/>
                <a:gd name="T13" fmla="*/ 209 h 209"/>
                <a:gd name="T14" fmla="*/ 200 w 200"/>
                <a:gd name="T15" fmla="*/ 148 h 209"/>
                <a:gd name="T16" fmla="*/ 176 w 200"/>
                <a:gd name="T17" fmla="*/ 13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09">
                  <a:moveTo>
                    <a:pt x="176" y="138"/>
                  </a:moveTo>
                  <a:cubicBezTo>
                    <a:pt x="163" y="165"/>
                    <a:pt x="136" y="183"/>
                    <a:pt x="105" y="183"/>
                  </a:cubicBezTo>
                  <a:cubicBezTo>
                    <a:pt x="62" y="183"/>
                    <a:pt x="27" y="148"/>
                    <a:pt x="27" y="104"/>
                  </a:cubicBezTo>
                  <a:cubicBezTo>
                    <a:pt x="27" y="63"/>
                    <a:pt x="59" y="29"/>
                    <a:pt x="99" y="26"/>
                  </a:cubicBezTo>
                  <a:cubicBezTo>
                    <a:pt x="99" y="0"/>
                    <a:pt x="99" y="0"/>
                    <a:pt x="99" y="0"/>
                  </a:cubicBezTo>
                  <a:cubicBezTo>
                    <a:pt x="44" y="3"/>
                    <a:pt x="0" y="48"/>
                    <a:pt x="0" y="104"/>
                  </a:cubicBezTo>
                  <a:cubicBezTo>
                    <a:pt x="0" y="162"/>
                    <a:pt x="47" y="209"/>
                    <a:pt x="105" y="209"/>
                  </a:cubicBezTo>
                  <a:cubicBezTo>
                    <a:pt x="147" y="209"/>
                    <a:pt x="184" y="184"/>
                    <a:pt x="200" y="148"/>
                  </a:cubicBezTo>
                  <a:lnTo>
                    <a:pt x="176" y="1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3297" tIns="46649" rIns="93297" bIns="46649"/>
            <a:lstStyle/>
            <a:p>
              <a:pPr>
                <a:defRPr/>
              </a:pPr>
              <a:endParaRPr lang="en-US" sz="1837">
                <a:solidFill>
                  <a:srgbClr val="000000"/>
                </a:solidFill>
              </a:endParaRPr>
            </a:p>
          </p:txBody>
        </p:sp>
        <p:sp>
          <p:nvSpPr>
            <p:cNvPr id="33" name="Freeform 19"/>
            <p:cNvSpPr>
              <a:spLocks/>
            </p:cNvSpPr>
            <p:nvPr/>
          </p:nvSpPr>
          <p:spPr bwMode="auto">
            <a:xfrm>
              <a:off x="1000297" y="2786910"/>
              <a:ext cx="121195" cy="90896"/>
            </a:xfrm>
            <a:custGeom>
              <a:avLst/>
              <a:gdLst>
                <a:gd name="T0" fmla="*/ 0 w 49"/>
                <a:gd name="T1" fmla="*/ 0 h 37"/>
                <a:gd name="T2" fmla="*/ 0 w 49"/>
                <a:gd name="T3" fmla="*/ 26 h 37"/>
                <a:gd name="T4" fmla="*/ 34 w 49"/>
                <a:gd name="T5" fmla="*/ 37 h 37"/>
                <a:gd name="T6" fmla="*/ 49 w 49"/>
                <a:gd name="T7" fmla="*/ 15 h 37"/>
                <a:gd name="T8" fmla="*/ 0 w 49"/>
                <a:gd name="T9" fmla="*/ 0 h 37"/>
              </a:gdLst>
              <a:ahLst/>
              <a:cxnLst>
                <a:cxn ang="0">
                  <a:pos x="T0" y="T1"/>
                </a:cxn>
                <a:cxn ang="0">
                  <a:pos x="T2" y="T3"/>
                </a:cxn>
                <a:cxn ang="0">
                  <a:pos x="T4" y="T5"/>
                </a:cxn>
                <a:cxn ang="0">
                  <a:pos x="T6" y="T7"/>
                </a:cxn>
                <a:cxn ang="0">
                  <a:pos x="T8" y="T9"/>
                </a:cxn>
              </a:cxnLst>
              <a:rect l="0" t="0" r="r" b="b"/>
              <a:pathLst>
                <a:path w="49" h="37">
                  <a:moveTo>
                    <a:pt x="0" y="0"/>
                  </a:moveTo>
                  <a:cubicBezTo>
                    <a:pt x="0" y="26"/>
                    <a:pt x="0" y="26"/>
                    <a:pt x="0" y="26"/>
                  </a:cubicBezTo>
                  <a:cubicBezTo>
                    <a:pt x="12" y="27"/>
                    <a:pt x="24" y="31"/>
                    <a:pt x="34" y="37"/>
                  </a:cubicBezTo>
                  <a:cubicBezTo>
                    <a:pt x="49" y="15"/>
                    <a:pt x="49" y="15"/>
                    <a:pt x="49" y="15"/>
                  </a:cubicBezTo>
                  <a:cubicBezTo>
                    <a:pt x="35" y="6"/>
                    <a:pt x="18"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3297" tIns="46649" rIns="93297" bIns="46649"/>
            <a:lstStyle/>
            <a:p>
              <a:pPr>
                <a:defRPr/>
              </a:pPr>
              <a:endParaRPr lang="en-US" sz="1837">
                <a:solidFill>
                  <a:srgbClr val="000000"/>
                </a:solidFill>
              </a:endParaRPr>
            </a:p>
          </p:txBody>
        </p:sp>
        <p:sp>
          <p:nvSpPr>
            <p:cNvPr id="34" name="Freeform 20"/>
            <p:cNvSpPr>
              <a:spLocks/>
            </p:cNvSpPr>
            <p:nvPr/>
          </p:nvSpPr>
          <p:spPr bwMode="auto">
            <a:xfrm>
              <a:off x="1032685" y="2930044"/>
              <a:ext cx="57463" cy="235076"/>
            </a:xfrm>
            <a:custGeom>
              <a:avLst/>
              <a:gdLst>
                <a:gd name="T0" fmla="*/ 23 w 23"/>
                <a:gd name="T1" fmla="*/ 91 h 95"/>
                <a:gd name="T2" fmla="*/ 18 w 23"/>
                <a:gd name="T3" fmla="*/ 95 h 95"/>
                <a:gd name="T4" fmla="*/ 5 w 23"/>
                <a:gd name="T5" fmla="*/ 95 h 95"/>
                <a:gd name="T6" fmla="*/ 0 w 23"/>
                <a:gd name="T7" fmla="*/ 91 h 95"/>
                <a:gd name="T8" fmla="*/ 0 w 23"/>
                <a:gd name="T9" fmla="*/ 5 h 95"/>
                <a:gd name="T10" fmla="*/ 5 w 23"/>
                <a:gd name="T11" fmla="*/ 0 h 95"/>
                <a:gd name="T12" fmla="*/ 18 w 23"/>
                <a:gd name="T13" fmla="*/ 0 h 95"/>
                <a:gd name="T14" fmla="*/ 23 w 23"/>
                <a:gd name="T15" fmla="*/ 5 h 95"/>
                <a:gd name="T16" fmla="*/ 23 w 23"/>
                <a:gd name="T17" fmla="*/ 9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95">
                  <a:moveTo>
                    <a:pt x="23" y="91"/>
                  </a:moveTo>
                  <a:cubicBezTo>
                    <a:pt x="23" y="93"/>
                    <a:pt x="21" y="95"/>
                    <a:pt x="18" y="95"/>
                  </a:cubicBezTo>
                  <a:cubicBezTo>
                    <a:pt x="5" y="95"/>
                    <a:pt x="5" y="95"/>
                    <a:pt x="5" y="95"/>
                  </a:cubicBezTo>
                  <a:cubicBezTo>
                    <a:pt x="2" y="95"/>
                    <a:pt x="0" y="93"/>
                    <a:pt x="0" y="91"/>
                  </a:cubicBezTo>
                  <a:cubicBezTo>
                    <a:pt x="0" y="5"/>
                    <a:pt x="0" y="5"/>
                    <a:pt x="0" y="5"/>
                  </a:cubicBezTo>
                  <a:cubicBezTo>
                    <a:pt x="0" y="2"/>
                    <a:pt x="2" y="0"/>
                    <a:pt x="5" y="0"/>
                  </a:cubicBezTo>
                  <a:cubicBezTo>
                    <a:pt x="18" y="0"/>
                    <a:pt x="18" y="0"/>
                    <a:pt x="18" y="0"/>
                  </a:cubicBezTo>
                  <a:cubicBezTo>
                    <a:pt x="21" y="0"/>
                    <a:pt x="23" y="2"/>
                    <a:pt x="23" y="5"/>
                  </a:cubicBezTo>
                  <a:lnTo>
                    <a:pt x="23"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3297" tIns="46649" rIns="93297" bIns="46649"/>
            <a:lstStyle/>
            <a:p>
              <a:pPr>
                <a:defRPr/>
              </a:pPr>
              <a:endParaRPr lang="en-US" sz="1837">
                <a:solidFill>
                  <a:srgbClr val="000000"/>
                </a:solidFill>
              </a:endParaRPr>
            </a:p>
          </p:txBody>
        </p:sp>
        <p:sp>
          <p:nvSpPr>
            <p:cNvPr id="35" name="Freeform 21"/>
            <p:cNvSpPr>
              <a:spLocks/>
            </p:cNvSpPr>
            <p:nvPr/>
          </p:nvSpPr>
          <p:spPr bwMode="auto">
            <a:xfrm>
              <a:off x="958506" y="2991687"/>
              <a:ext cx="54329" cy="173434"/>
            </a:xfrm>
            <a:custGeom>
              <a:avLst/>
              <a:gdLst>
                <a:gd name="T0" fmla="*/ 22 w 22"/>
                <a:gd name="T1" fmla="*/ 66 h 70"/>
                <a:gd name="T2" fmla="*/ 18 w 22"/>
                <a:gd name="T3" fmla="*/ 70 h 70"/>
                <a:gd name="T4" fmla="*/ 4 w 22"/>
                <a:gd name="T5" fmla="*/ 70 h 70"/>
                <a:gd name="T6" fmla="*/ 0 w 22"/>
                <a:gd name="T7" fmla="*/ 66 h 70"/>
                <a:gd name="T8" fmla="*/ 0 w 22"/>
                <a:gd name="T9" fmla="*/ 5 h 70"/>
                <a:gd name="T10" fmla="*/ 4 w 22"/>
                <a:gd name="T11" fmla="*/ 0 h 70"/>
                <a:gd name="T12" fmla="*/ 18 w 22"/>
                <a:gd name="T13" fmla="*/ 0 h 70"/>
                <a:gd name="T14" fmla="*/ 22 w 22"/>
                <a:gd name="T15" fmla="*/ 5 h 70"/>
                <a:gd name="T16" fmla="*/ 22 w 22"/>
                <a:gd name="T17" fmla="*/ 6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70">
                  <a:moveTo>
                    <a:pt x="22" y="66"/>
                  </a:moveTo>
                  <a:cubicBezTo>
                    <a:pt x="22" y="68"/>
                    <a:pt x="20" y="70"/>
                    <a:pt x="18" y="70"/>
                  </a:cubicBezTo>
                  <a:cubicBezTo>
                    <a:pt x="4" y="70"/>
                    <a:pt x="4" y="70"/>
                    <a:pt x="4" y="70"/>
                  </a:cubicBezTo>
                  <a:cubicBezTo>
                    <a:pt x="2" y="70"/>
                    <a:pt x="0" y="68"/>
                    <a:pt x="0" y="66"/>
                  </a:cubicBezTo>
                  <a:cubicBezTo>
                    <a:pt x="0" y="5"/>
                    <a:pt x="0" y="5"/>
                    <a:pt x="0" y="5"/>
                  </a:cubicBezTo>
                  <a:cubicBezTo>
                    <a:pt x="0" y="2"/>
                    <a:pt x="2" y="0"/>
                    <a:pt x="4" y="0"/>
                  </a:cubicBezTo>
                  <a:cubicBezTo>
                    <a:pt x="18" y="0"/>
                    <a:pt x="18" y="0"/>
                    <a:pt x="18" y="0"/>
                  </a:cubicBezTo>
                  <a:cubicBezTo>
                    <a:pt x="20" y="0"/>
                    <a:pt x="22" y="2"/>
                    <a:pt x="22" y="5"/>
                  </a:cubicBezTo>
                  <a:lnTo>
                    <a:pt x="22"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3297" tIns="46649" rIns="93297" bIns="46649"/>
            <a:lstStyle/>
            <a:p>
              <a:pPr>
                <a:defRPr/>
              </a:pPr>
              <a:endParaRPr lang="en-US" sz="1837">
                <a:solidFill>
                  <a:srgbClr val="000000"/>
                </a:solidFill>
              </a:endParaRPr>
            </a:p>
          </p:txBody>
        </p:sp>
        <p:sp>
          <p:nvSpPr>
            <p:cNvPr id="36" name="Freeform 22"/>
            <p:cNvSpPr>
              <a:spLocks/>
            </p:cNvSpPr>
            <p:nvPr/>
          </p:nvSpPr>
          <p:spPr bwMode="auto">
            <a:xfrm>
              <a:off x="882237" y="3056462"/>
              <a:ext cx="56418" cy="108657"/>
            </a:xfrm>
            <a:custGeom>
              <a:avLst/>
              <a:gdLst>
                <a:gd name="T0" fmla="*/ 23 w 23"/>
                <a:gd name="T1" fmla="*/ 40 h 44"/>
                <a:gd name="T2" fmla="*/ 18 w 23"/>
                <a:gd name="T3" fmla="*/ 44 h 44"/>
                <a:gd name="T4" fmla="*/ 5 w 23"/>
                <a:gd name="T5" fmla="*/ 44 h 44"/>
                <a:gd name="T6" fmla="*/ 0 w 23"/>
                <a:gd name="T7" fmla="*/ 40 h 44"/>
                <a:gd name="T8" fmla="*/ 0 w 23"/>
                <a:gd name="T9" fmla="*/ 4 h 44"/>
                <a:gd name="T10" fmla="*/ 5 w 23"/>
                <a:gd name="T11" fmla="*/ 0 h 44"/>
                <a:gd name="T12" fmla="*/ 18 w 23"/>
                <a:gd name="T13" fmla="*/ 0 h 44"/>
                <a:gd name="T14" fmla="*/ 23 w 23"/>
                <a:gd name="T15" fmla="*/ 4 h 44"/>
                <a:gd name="T16" fmla="*/ 23 w 23"/>
                <a:gd name="T17"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4">
                  <a:moveTo>
                    <a:pt x="23" y="40"/>
                  </a:moveTo>
                  <a:cubicBezTo>
                    <a:pt x="23" y="42"/>
                    <a:pt x="21" y="44"/>
                    <a:pt x="18" y="44"/>
                  </a:cubicBezTo>
                  <a:cubicBezTo>
                    <a:pt x="5" y="44"/>
                    <a:pt x="5" y="44"/>
                    <a:pt x="5" y="44"/>
                  </a:cubicBezTo>
                  <a:cubicBezTo>
                    <a:pt x="2" y="44"/>
                    <a:pt x="0" y="42"/>
                    <a:pt x="0" y="40"/>
                  </a:cubicBezTo>
                  <a:cubicBezTo>
                    <a:pt x="0" y="4"/>
                    <a:pt x="0" y="4"/>
                    <a:pt x="0" y="4"/>
                  </a:cubicBezTo>
                  <a:cubicBezTo>
                    <a:pt x="0" y="2"/>
                    <a:pt x="2" y="0"/>
                    <a:pt x="5" y="0"/>
                  </a:cubicBezTo>
                  <a:cubicBezTo>
                    <a:pt x="18" y="0"/>
                    <a:pt x="18" y="0"/>
                    <a:pt x="18" y="0"/>
                  </a:cubicBezTo>
                  <a:cubicBezTo>
                    <a:pt x="21" y="0"/>
                    <a:pt x="23" y="2"/>
                    <a:pt x="23" y="4"/>
                  </a:cubicBezTo>
                  <a:lnTo>
                    <a:pt x="23"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3297" tIns="46649" rIns="93297" bIns="46649"/>
            <a:lstStyle/>
            <a:p>
              <a:pPr>
                <a:defRPr/>
              </a:pPr>
              <a:endParaRPr lang="en-US" sz="1837">
                <a:solidFill>
                  <a:srgbClr val="000000"/>
                </a:solidFill>
              </a:endParaRPr>
            </a:p>
          </p:txBody>
        </p:sp>
      </p:grpSp>
      <p:grpSp>
        <p:nvGrpSpPr>
          <p:cNvPr id="136208" name="Group 55"/>
          <p:cNvGrpSpPr>
            <a:grpSpLocks/>
          </p:cNvGrpSpPr>
          <p:nvPr/>
        </p:nvGrpSpPr>
        <p:grpSpPr bwMode="auto">
          <a:xfrm>
            <a:off x="2274888" y="5278438"/>
            <a:ext cx="1519237" cy="1204912"/>
            <a:chOff x="2228933" y="5071405"/>
            <a:chExt cx="1489912" cy="1180030"/>
          </a:xfrm>
        </p:grpSpPr>
        <p:sp>
          <p:nvSpPr>
            <p:cNvPr id="38" name="Freeform 25"/>
            <p:cNvSpPr>
              <a:spLocks noEditPoints="1"/>
            </p:cNvSpPr>
            <p:nvPr/>
          </p:nvSpPr>
          <p:spPr bwMode="gray">
            <a:xfrm>
              <a:off x="2228933" y="5071405"/>
              <a:ext cx="1489912" cy="1180030"/>
            </a:xfrm>
            <a:custGeom>
              <a:avLst/>
              <a:gdLst>
                <a:gd name="T0" fmla="*/ 2147483647 w 4337"/>
                <a:gd name="T1" fmla="*/ 2147483647 h 3424"/>
                <a:gd name="T2" fmla="*/ 2147483647 w 4337"/>
                <a:gd name="T3" fmla="*/ 2147483647 h 3424"/>
                <a:gd name="T4" fmla="*/ 2147483647 w 4337"/>
                <a:gd name="T5" fmla="*/ 2147483647 h 3424"/>
                <a:gd name="T6" fmla="*/ 2147483647 w 4337"/>
                <a:gd name="T7" fmla="*/ 2147483647 h 3424"/>
                <a:gd name="T8" fmla="*/ 2147483647 w 4337"/>
                <a:gd name="T9" fmla="*/ 2147483647 h 3424"/>
                <a:gd name="T10" fmla="*/ 2147483647 w 4337"/>
                <a:gd name="T11" fmla="*/ 2147483647 h 3424"/>
                <a:gd name="T12" fmla="*/ 2147483647 w 4337"/>
                <a:gd name="T13" fmla="*/ 2147483647 h 3424"/>
                <a:gd name="T14" fmla="*/ 2147483647 w 4337"/>
                <a:gd name="T15" fmla="*/ 2147483647 h 3424"/>
                <a:gd name="T16" fmla="*/ 2147483647 w 4337"/>
                <a:gd name="T17" fmla="*/ 2147483647 h 3424"/>
                <a:gd name="T18" fmla="*/ 2147483647 w 4337"/>
                <a:gd name="T19" fmla="*/ 2147483647 h 3424"/>
                <a:gd name="T20" fmla="*/ 2147483647 w 4337"/>
                <a:gd name="T21" fmla="*/ 2147483647 h 3424"/>
                <a:gd name="T22" fmla="*/ 2147483647 w 4337"/>
                <a:gd name="T23" fmla="*/ 2147483647 h 3424"/>
                <a:gd name="T24" fmla="*/ 2147483647 w 4337"/>
                <a:gd name="T25" fmla="*/ 2147483647 h 3424"/>
                <a:gd name="T26" fmla="*/ 2147483647 w 4337"/>
                <a:gd name="T27" fmla="*/ 2147483647 h 3424"/>
                <a:gd name="T28" fmla="*/ 2147483647 w 4337"/>
                <a:gd name="T29" fmla="*/ 2147483647 h 3424"/>
                <a:gd name="T30" fmla="*/ 2147483647 w 4337"/>
                <a:gd name="T31" fmla="*/ 2147483647 h 3424"/>
                <a:gd name="T32" fmla="*/ 2147483647 w 4337"/>
                <a:gd name="T33" fmla="*/ 2147483647 h 3424"/>
                <a:gd name="T34" fmla="*/ 2147483647 w 4337"/>
                <a:gd name="T35" fmla="*/ 2147483647 h 3424"/>
                <a:gd name="T36" fmla="*/ 2147483647 w 4337"/>
                <a:gd name="T37" fmla="*/ 2147483647 h 3424"/>
                <a:gd name="T38" fmla="*/ 2147483647 w 4337"/>
                <a:gd name="T39" fmla="*/ 2147483647 h 3424"/>
                <a:gd name="T40" fmla="*/ 2147483647 w 4337"/>
                <a:gd name="T41" fmla="*/ 2147483647 h 3424"/>
                <a:gd name="T42" fmla="*/ 2147483647 w 4337"/>
                <a:gd name="T43" fmla="*/ 0 h 3424"/>
                <a:gd name="T44" fmla="*/ 2147483647 w 4337"/>
                <a:gd name="T45" fmla="*/ 2147483647 h 3424"/>
                <a:gd name="T46" fmla="*/ 2147483647 w 4337"/>
                <a:gd name="T47" fmla="*/ 2147483647 h 3424"/>
                <a:gd name="T48" fmla="*/ 2147483647 w 4337"/>
                <a:gd name="T49" fmla="*/ 2147483647 h 3424"/>
                <a:gd name="T50" fmla="*/ 2147483647 w 4337"/>
                <a:gd name="T51" fmla="*/ 2147483647 h 3424"/>
                <a:gd name="T52" fmla="*/ 2147483647 w 4337"/>
                <a:gd name="T53" fmla="*/ 2147483647 h 3424"/>
                <a:gd name="T54" fmla="*/ 2147483647 w 4337"/>
                <a:gd name="T55" fmla="*/ 2147483647 h 3424"/>
                <a:gd name="T56" fmla="*/ 2147483647 w 4337"/>
                <a:gd name="T57" fmla="*/ 2147483647 h 3424"/>
                <a:gd name="T58" fmla="*/ 2147483647 w 4337"/>
                <a:gd name="T59" fmla="*/ 2147483647 h 3424"/>
                <a:gd name="T60" fmla="*/ 2147483647 w 4337"/>
                <a:gd name="T61" fmla="*/ 2147483647 h 3424"/>
                <a:gd name="T62" fmla="*/ 2147483647 w 4337"/>
                <a:gd name="T63" fmla="*/ 2147483647 h 3424"/>
                <a:gd name="T64" fmla="*/ 2147483647 w 4337"/>
                <a:gd name="T65" fmla="*/ 2147483647 h 3424"/>
                <a:gd name="T66" fmla="*/ 2147483647 w 4337"/>
                <a:gd name="T67" fmla="*/ 2147483647 h 3424"/>
                <a:gd name="T68" fmla="*/ 2147483647 w 4337"/>
                <a:gd name="T69" fmla="*/ 2147483647 h 3424"/>
                <a:gd name="T70" fmla="*/ 2147483647 w 4337"/>
                <a:gd name="T71" fmla="*/ 2147483647 h 3424"/>
                <a:gd name="T72" fmla="*/ 2147483647 w 4337"/>
                <a:gd name="T73" fmla="*/ 2147483647 h 3424"/>
                <a:gd name="T74" fmla="*/ 2147483647 w 4337"/>
                <a:gd name="T75" fmla="*/ 2147483647 h 3424"/>
                <a:gd name="T76" fmla="*/ 2147483647 w 4337"/>
                <a:gd name="T77" fmla="*/ 2147483647 h 3424"/>
                <a:gd name="T78" fmla="*/ 2147483647 w 4337"/>
                <a:gd name="T79" fmla="*/ 2147483647 h 3424"/>
                <a:gd name="T80" fmla="*/ 2147483647 w 4337"/>
                <a:gd name="T81" fmla="*/ 2147483647 h 3424"/>
                <a:gd name="T82" fmla="*/ 2147483647 w 4337"/>
                <a:gd name="T83" fmla="*/ 2147483647 h 3424"/>
                <a:gd name="T84" fmla="*/ 2147483647 w 4337"/>
                <a:gd name="T85" fmla="*/ 2147483647 h 3424"/>
                <a:gd name="T86" fmla="*/ 2147483647 w 4337"/>
                <a:gd name="T87" fmla="*/ 2147483647 h 3424"/>
                <a:gd name="T88" fmla="*/ 2147483647 w 4337"/>
                <a:gd name="T89" fmla="*/ 2147483647 h 3424"/>
                <a:gd name="T90" fmla="*/ 2147483647 w 4337"/>
                <a:gd name="T91" fmla="*/ 2147483647 h 3424"/>
                <a:gd name="T92" fmla="*/ 2147483647 w 4337"/>
                <a:gd name="T93" fmla="*/ 2147483647 h 3424"/>
                <a:gd name="T94" fmla="*/ 2147483647 w 4337"/>
                <a:gd name="T95" fmla="*/ 2147483647 h 3424"/>
                <a:gd name="T96" fmla="*/ 2147483647 w 4337"/>
                <a:gd name="T97" fmla="*/ 2147483647 h 3424"/>
                <a:gd name="T98" fmla="*/ 2147483647 w 4337"/>
                <a:gd name="T99" fmla="*/ 2147483647 h 3424"/>
                <a:gd name="T100" fmla="*/ 2147483647 w 4337"/>
                <a:gd name="T101" fmla="*/ 2147483647 h 3424"/>
                <a:gd name="T102" fmla="*/ 2147483647 w 4337"/>
                <a:gd name="T103" fmla="*/ 2147483647 h 3424"/>
                <a:gd name="T104" fmla="*/ 2147483647 w 4337"/>
                <a:gd name="T105" fmla="*/ 2147483647 h 3424"/>
                <a:gd name="T106" fmla="*/ 2147483647 w 4337"/>
                <a:gd name="T107" fmla="*/ 2147483647 h 3424"/>
                <a:gd name="T108" fmla="*/ 2147483647 w 4337"/>
                <a:gd name="T109" fmla="*/ 2147483647 h 3424"/>
                <a:gd name="T110" fmla="*/ 2147483647 w 4337"/>
                <a:gd name="T111" fmla="*/ 2147483647 h 3424"/>
                <a:gd name="T112" fmla="*/ 2147483647 w 4337"/>
                <a:gd name="T113" fmla="*/ 2147483647 h 3424"/>
                <a:gd name="T114" fmla="*/ 2147483647 w 4337"/>
                <a:gd name="T115" fmla="*/ 2147483647 h 3424"/>
                <a:gd name="T116" fmla="*/ 2147483647 w 4337"/>
                <a:gd name="T117" fmla="*/ 2147483647 h 3424"/>
                <a:gd name="T118" fmla="*/ 2147483647 w 4337"/>
                <a:gd name="T119" fmla="*/ 2147483647 h 3424"/>
                <a:gd name="T120" fmla="*/ 2147483647 w 4337"/>
                <a:gd name="T121" fmla="*/ 2147483647 h 34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37" h="3424">
                  <a:moveTo>
                    <a:pt x="0" y="1752"/>
                  </a:moveTo>
                  <a:lnTo>
                    <a:pt x="6" y="1740"/>
                  </a:lnTo>
                  <a:lnTo>
                    <a:pt x="12" y="1735"/>
                  </a:lnTo>
                  <a:lnTo>
                    <a:pt x="40" y="1723"/>
                  </a:lnTo>
                  <a:lnTo>
                    <a:pt x="57" y="1706"/>
                  </a:lnTo>
                  <a:lnTo>
                    <a:pt x="68" y="1718"/>
                  </a:lnTo>
                  <a:lnTo>
                    <a:pt x="85" y="1701"/>
                  </a:lnTo>
                  <a:lnTo>
                    <a:pt x="85" y="1689"/>
                  </a:lnTo>
                  <a:lnTo>
                    <a:pt x="97" y="1678"/>
                  </a:lnTo>
                  <a:lnTo>
                    <a:pt x="80" y="1661"/>
                  </a:lnTo>
                  <a:lnTo>
                    <a:pt x="85" y="1650"/>
                  </a:lnTo>
                  <a:lnTo>
                    <a:pt x="91" y="1655"/>
                  </a:lnTo>
                  <a:lnTo>
                    <a:pt x="102" y="1650"/>
                  </a:lnTo>
                  <a:lnTo>
                    <a:pt x="97" y="1638"/>
                  </a:lnTo>
                  <a:lnTo>
                    <a:pt x="108" y="1638"/>
                  </a:lnTo>
                  <a:lnTo>
                    <a:pt x="102" y="1627"/>
                  </a:lnTo>
                  <a:lnTo>
                    <a:pt x="114" y="1627"/>
                  </a:lnTo>
                  <a:lnTo>
                    <a:pt x="114" y="1610"/>
                  </a:lnTo>
                  <a:lnTo>
                    <a:pt x="119" y="1599"/>
                  </a:lnTo>
                  <a:lnTo>
                    <a:pt x="131" y="1604"/>
                  </a:lnTo>
                  <a:lnTo>
                    <a:pt x="136" y="1599"/>
                  </a:lnTo>
                  <a:lnTo>
                    <a:pt x="148" y="1599"/>
                  </a:lnTo>
                  <a:lnTo>
                    <a:pt x="170" y="1593"/>
                  </a:lnTo>
                  <a:lnTo>
                    <a:pt x="182" y="1604"/>
                  </a:lnTo>
                  <a:lnTo>
                    <a:pt x="199" y="1610"/>
                  </a:lnTo>
                  <a:lnTo>
                    <a:pt x="193" y="1638"/>
                  </a:lnTo>
                  <a:lnTo>
                    <a:pt x="204" y="1650"/>
                  </a:lnTo>
                  <a:lnTo>
                    <a:pt x="227" y="1644"/>
                  </a:lnTo>
                  <a:lnTo>
                    <a:pt x="255" y="1678"/>
                  </a:lnTo>
                  <a:lnTo>
                    <a:pt x="250" y="1695"/>
                  </a:lnTo>
                  <a:lnTo>
                    <a:pt x="238" y="1701"/>
                  </a:lnTo>
                  <a:lnTo>
                    <a:pt x="233" y="1706"/>
                  </a:lnTo>
                  <a:lnTo>
                    <a:pt x="244" y="1735"/>
                  </a:lnTo>
                  <a:lnTo>
                    <a:pt x="255" y="1735"/>
                  </a:lnTo>
                  <a:lnTo>
                    <a:pt x="250" y="1774"/>
                  </a:lnTo>
                  <a:lnTo>
                    <a:pt x="272" y="1769"/>
                  </a:lnTo>
                  <a:lnTo>
                    <a:pt x="301" y="1769"/>
                  </a:lnTo>
                  <a:lnTo>
                    <a:pt x="306" y="1786"/>
                  </a:lnTo>
                  <a:lnTo>
                    <a:pt x="312" y="1791"/>
                  </a:lnTo>
                  <a:lnTo>
                    <a:pt x="329" y="1786"/>
                  </a:lnTo>
                  <a:lnTo>
                    <a:pt x="335" y="1786"/>
                  </a:lnTo>
                  <a:lnTo>
                    <a:pt x="340" y="1786"/>
                  </a:lnTo>
                  <a:lnTo>
                    <a:pt x="352" y="1786"/>
                  </a:lnTo>
                  <a:lnTo>
                    <a:pt x="397" y="1791"/>
                  </a:lnTo>
                  <a:lnTo>
                    <a:pt x="414" y="1814"/>
                  </a:lnTo>
                  <a:lnTo>
                    <a:pt x="454" y="1825"/>
                  </a:lnTo>
                  <a:lnTo>
                    <a:pt x="471" y="1820"/>
                  </a:lnTo>
                  <a:lnTo>
                    <a:pt x="533" y="1820"/>
                  </a:lnTo>
                  <a:lnTo>
                    <a:pt x="550" y="1814"/>
                  </a:lnTo>
                  <a:lnTo>
                    <a:pt x="618" y="1808"/>
                  </a:lnTo>
                  <a:lnTo>
                    <a:pt x="663" y="1820"/>
                  </a:lnTo>
                  <a:lnTo>
                    <a:pt x="669" y="1831"/>
                  </a:lnTo>
                  <a:lnTo>
                    <a:pt x="686" y="1842"/>
                  </a:lnTo>
                  <a:lnTo>
                    <a:pt x="714" y="1837"/>
                  </a:lnTo>
                  <a:lnTo>
                    <a:pt x="731" y="1825"/>
                  </a:lnTo>
                  <a:lnTo>
                    <a:pt x="743" y="1825"/>
                  </a:lnTo>
                  <a:lnTo>
                    <a:pt x="743" y="1820"/>
                  </a:lnTo>
                  <a:lnTo>
                    <a:pt x="737" y="1814"/>
                  </a:lnTo>
                  <a:lnTo>
                    <a:pt x="731" y="1803"/>
                  </a:lnTo>
                  <a:lnTo>
                    <a:pt x="743" y="1780"/>
                  </a:lnTo>
                  <a:lnTo>
                    <a:pt x="765" y="1780"/>
                  </a:lnTo>
                  <a:lnTo>
                    <a:pt x="794" y="1769"/>
                  </a:lnTo>
                  <a:lnTo>
                    <a:pt x="816" y="1723"/>
                  </a:lnTo>
                  <a:lnTo>
                    <a:pt x="834" y="1718"/>
                  </a:lnTo>
                  <a:lnTo>
                    <a:pt x="845" y="1723"/>
                  </a:lnTo>
                  <a:lnTo>
                    <a:pt x="862" y="1712"/>
                  </a:lnTo>
                  <a:lnTo>
                    <a:pt x="885" y="1718"/>
                  </a:lnTo>
                  <a:lnTo>
                    <a:pt x="896" y="1701"/>
                  </a:lnTo>
                  <a:lnTo>
                    <a:pt x="930" y="1695"/>
                  </a:lnTo>
                  <a:lnTo>
                    <a:pt x="947" y="952"/>
                  </a:lnTo>
                  <a:lnTo>
                    <a:pt x="953" y="709"/>
                  </a:lnTo>
                  <a:lnTo>
                    <a:pt x="987" y="743"/>
                  </a:lnTo>
                  <a:lnTo>
                    <a:pt x="1009" y="748"/>
                  </a:lnTo>
                  <a:lnTo>
                    <a:pt x="1043" y="771"/>
                  </a:lnTo>
                  <a:lnTo>
                    <a:pt x="1055" y="782"/>
                  </a:lnTo>
                  <a:lnTo>
                    <a:pt x="1066" y="816"/>
                  </a:lnTo>
                  <a:lnTo>
                    <a:pt x="1077" y="816"/>
                  </a:lnTo>
                  <a:lnTo>
                    <a:pt x="1072" y="828"/>
                  </a:lnTo>
                  <a:lnTo>
                    <a:pt x="1083" y="833"/>
                  </a:lnTo>
                  <a:lnTo>
                    <a:pt x="1083" y="845"/>
                  </a:lnTo>
                  <a:lnTo>
                    <a:pt x="1094" y="850"/>
                  </a:lnTo>
                  <a:lnTo>
                    <a:pt x="1089" y="862"/>
                  </a:lnTo>
                  <a:lnTo>
                    <a:pt x="1094" y="862"/>
                  </a:lnTo>
                  <a:lnTo>
                    <a:pt x="1100" y="879"/>
                  </a:lnTo>
                  <a:lnTo>
                    <a:pt x="1111" y="879"/>
                  </a:lnTo>
                  <a:lnTo>
                    <a:pt x="1111" y="890"/>
                  </a:lnTo>
                  <a:lnTo>
                    <a:pt x="1117" y="890"/>
                  </a:lnTo>
                  <a:lnTo>
                    <a:pt x="1117" y="896"/>
                  </a:lnTo>
                  <a:lnTo>
                    <a:pt x="1128" y="896"/>
                  </a:lnTo>
                  <a:lnTo>
                    <a:pt x="1123" y="901"/>
                  </a:lnTo>
                  <a:lnTo>
                    <a:pt x="1117" y="913"/>
                  </a:lnTo>
                  <a:lnTo>
                    <a:pt x="1134" y="930"/>
                  </a:lnTo>
                  <a:lnTo>
                    <a:pt x="1123" y="941"/>
                  </a:lnTo>
                  <a:lnTo>
                    <a:pt x="1134" y="947"/>
                  </a:lnTo>
                  <a:lnTo>
                    <a:pt x="1128" y="958"/>
                  </a:lnTo>
                  <a:lnTo>
                    <a:pt x="1151" y="986"/>
                  </a:lnTo>
                  <a:lnTo>
                    <a:pt x="1145" y="998"/>
                  </a:lnTo>
                  <a:lnTo>
                    <a:pt x="1157" y="992"/>
                  </a:lnTo>
                  <a:lnTo>
                    <a:pt x="1157" y="1003"/>
                  </a:lnTo>
                  <a:lnTo>
                    <a:pt x="1168" y="1032"/>
                  </a:lnTo>
                  <a:lnTo>
                    <a:pt x="1162" y="1043"/>
                  </a:lnTo>
                  <a:lnTo>
                    <a:pt x="1168" y="1054"/>
                  </a:lnTo>
                  <a:lnTo>
                    <a:pt x="1168" y="1077"/>
                  </a:lnTo>
                  <a:lnTo>
                    <a:pt x="1174" y="1077"/>
                  </a:lnTo>
                  <a:lnTo>
                    <a:pt x="1162" y="1088"/>
                  </a:lnTo>
                  <a:lnTo>
                    <a:pt x="1162" y="1094"/>
                  </a:lnTo>
                  <a:lnTo>
                    <a:pt x="1151" y="1117"/>
                  </a:lnTo>
                  <a:lnTo>
                    <a:pt x="1106" y="1168"/>
                  </a:lnTo>
                  <a:lnTo>
                    <a:pt x="1106" y="1196"/>
                  </a:lnTo>
                  <a:lnTo>
                    <a:pt x="1111" y="1213"/>
                  </a:lnTo>
                  <a:lnTo>
                    <a:pt x="1106" y="1236"/>
                  </a:lnTo>
                  <a:lnTo>
                    <a:pt x="1117" y="1270"/>
                  </a:lnTo>
                  <a:lnTo>
                    <a:pt x="1123" y="1270"/>
                  </a:lnTo>
                  <a:lnTo>
                    <a:pt x="1123" y="1287"/>
                  </a:lnTo>
                  <a:lnTo>
                    <a:pt x="1134" y="1276"/>
                  </a:lnTo>
                  <a:lnTo>
                    <a:pt x="1179" y="1259"/>
                  </a:lnTo>
                  <a:lnTo>
                    <a:pt x="1219" y="1270"/>
                  </a:lnTo>
                  <a:lnTo>
                    <a:pt x="1253" y="1276"/>
                  </a:lnTo>
                  <a:lnTo>
                    <a:pt x="1293" y="1264"/>
                  </a:lnTo>
                  <a:lnTo>
                    <a:pt x="1389" y="1276"/>
                  </a:lnTo>
                  <a:lnTo>
                    <a:pt x="1412" y="1253"/>
                  </a:lnTo>
                  <a:lnTo>
                    <a:pt x="1412" y="1224"/>
                  </a:lnTo>
                  <a:lnTo>
                    <a:pt x="1463" y="1219"/>
                  </a:lnTo>
                  <a:lnTo>
                    <a:pt x="1485" y="1213"/>
                  </a:lnTo>
                  <a:lnTo>
                    <a:pt x="1514" y="1179"/>
                  </a:lnTo>
                  <a:lnTo>
                    <a:pt x="1525" y="1145"/>
                  </a:lnTo>
                  <a:lnTo>
                    <a:pt x="1548" y="1134"/>
                  </a:lnTo>
                  <a:lnTo>
                    <a:pt x="1570" y="1128"/>
                  </a:lnTo>
                  <a:lnTo>
                    <a:pt x="1570" y="1122"/>
                  </a:lnTo>
                  <a:lnTo>
                    <a:pt x="1593" y="1100"/>
                  </a:lnTo>
                  <a:lnTo>
                    <a:pt x="1621" y="1100"/>
                  </a:lnTo>
                  <a:lnTo>
                    <a:pt x="1627" y="1083"/>
                  </a:lnTo>
                  <a:lnTo>
                    <a:pt x="1633" y="1077"/>
                  </a:lnTo>
                  <a:lnTo>
                    <a:pt x="1650" y="1060"/>
                  </a:lnTo>
                  <a:lnTo>
                    <a:pt x="1650" y="1049"/>
                  </a:lnTo>
                  <a:lnTo>
                    <a:pt x="1667" y="1049"/>
                  </a:lnTo>
                  <a:lnTo>
                    <a:pt x="1667" y="1026"/>
                  </a:lnTo>
                  <a:lnTo>
                    <a:pt x="1672" y="1020"/>
                  </a:lnTo>
                  <a:lnTo>
                    <a:pt x="1667" y="1015"/>
                  </a:lnTo>
                  <a:lnTo>
                    <a:pt x="1684" y="992"/>
                  </a:lnTo>
                  <a:lnTo>
                    <a:pt x="1672" y="986"/>
                  </a:lnTo>
                  <a:lnTo>
                    <a:pt x="1695" y="958"/>
                  </a:lnTo>
                  <a:lnTo>
                    <a:pt x="1689" y="947"/>
                  </a:lnTo>
                  <a:lnTo>
                    <a:pt x="1701" y="941"/>
                  </a:lnTo>
                  <a:lnTo>
                    <a:pt x="1695" y="930"/>
                  </a:lnTo>
                  <a:lnTo>
                    <a:pt x="1706" y="907"/>
                  </a:lnTo>
                  <a:lnTo>
                    <a:pt x="1701" y="907"/>
                  </a:lnTo>
                  <a:lnTo>
                    <a:pt x="1718" y="901"/>
                  </a:lnTo>
                  <a:lnTo>
                    <a:pt x="1712" y="901"/>
                  </a:lnTo>
                  <a:lnTo>
                    <a:pt x="1724" y="884"/>
                  </a:lnTo>
                  <a:lnTo>
                    <a:pt x="1735" y="873"/>
                  </a:lnTo>
                  <a:lnTo>
                    <a:pt x="1741" y="862"/>
                  </a:lnTo>
                  <a:lnTo>
                    <a:pt x="1746" y="862"/>
                  </a:lnTo>
                  <a:lnTo>
                    <a:pt x="1746" y="850"/>
                  </a:lnTo>
                  <a:lnTo>
                    <a:pt x="1752" y="856"/>
                  </a:lnTo>
                  <a:lnTo>
                    <a:pt x="1758" y="850"/>
                  </a:lnTo>
                  <a:lnTo>
                    <a:pt x="1758" y="862"/>
                  </a:lnTo>
                  <a:lnTo>
                    <a:pt x="1803" y="845"/>
                  </a:lnTo>
                  <a:lnTo>
                    <a:pt x="1820" y="845"/>
                  </a:lnTo>
                  <a:lnTo>
                    <a:pt x="1820" y="850"/>
                  </a:lnTo>
                  <a:lnTo>
                    <a:pt x="1826" y="850"/>
                  </a:lnTo>
                  <a:lnTo>
                    <a:pt x="1854" y="856"/>
                  </a:lnTo>
                  <a:lnTo>
                    <a:pt x="1860" y="845"/>
                  </a:lnTo>
                  <a:lnTo>
                    <a:pt x="1865" y="850"/>
                  </a:lnTo>
                  <a:lnTo>
                    <a:pt x="1877" y="862"/>
                  </a:lnTo>
                  <a:lnTo>
                    <a:pt x="1871" y="867"/>
                  </a:lnTo>
                  <a:lnTo>
                    <a:pt x="1888" y="867"/>
                  </a:lnTo>
                  <a:lnTo>
                    <a:pt x="1888" y="873"/>
                  </a:lnTo>
                  <a:lnTo>
                    <a:pt x="1899" y="879"/>
                  </a:lnTo>
                  <a:lnTo>
                    <a:pt x="1905" y="873"/>
                  </a:lnTo>
                  <a:lnTo>
                    <a:pt x="1905" y="879"/>
                  </a:lnTo>
                  <a:lnTo>
                    <a:pt x="1911" y="890"/>
                  </a:lnTo>
                  <a:lnTo>
                    <a:pt x="1916" y="884"/>
                  </a:lnTo>
                  <a:lnTo>
                    <a:pt x="1922" y="890"/>
                  </a:lnTo>
                  <a:lnTo>
                    <a:pt x="1933" y="890"/>
                  </a:lnTo>
                  <a:lnTo>
                    <a:pt x="1950" y="913"/>
                  </a:lnTo>
                  <a:lnTo>
                    <a:pt x="1956" y="913"/>
                  </a:lnTo>
                  <a:lnTo>
                    <a:pt x="1956" y="918"/>
                  </a:lnTo>
                  <a:lnTo>
                    <a:pt x="1990" y="947"/>
                  </a:lnTo>
                  <a:lnTo>
                    <a:pt x="2007" y="941"/>
                  </a:lnTo>
                  <a:lnTo>
                    <a:pt x="2007" y="947"/>
                  </a:lnTo>
                  <a:lnTo>
                    <a:pt x="2024" y="947"/>
                  </a:lnTo>
                  <a:lnTo>
                    <a:pt x="2024" y="941"/>
                  </a:lnTo>
                  <a:lnTo>
                    <a:pt x="2041" y="941"/>
                  </a:lnTo>
                  <a:lnTo>
                    <a:pt x="2047" y="941"/>
                  </a:lnTo>
                  <a:lnTo>
                    <a:pt x="2052" y="941"/>
                  </a:lnTo>
                  <a:lnTo>
                    <a:pt x="2075" y="964"/>
                  </a:lnTo>
                  <a:lnTo>
                    <a:pt x="2081" y="964"/>
                  </a:lnTo>
                  <a:lnTo>
                    <a:pt x="2075" y="969"/>
                  </a:lnTo>
                  <a:lnTo>
                    <a:pt x="2092" y="969"/>
                  </a:lnTo>
                  <a:lnTo>
                    <a:pt x="2086" y="969"/>
                  </a:lnTo>
                  <a:lnTo>
                    <a:pt x="2103" y="981"/>
                  </a:lnTo>
                  <a:lnTo>
                    <a:pt x="2120" y="969"/>
                  </a:lnTo>
                  <a:lnTo>
                    <a:pt x="2183" y="992"/>
                  </a:lnTo>
                  <a:lnTo>
                    <a:pt x="2239" y="992"/>
                  </a:lnTo>
                  <a:lnTo>
                    <a:pt x="2245" y="986"/>
                  </a:lnTo>
                  <a:lnTo>
                    <a:pt x="2273" y="969"/>
                  </a:lnTo>
                  <a:lnTo>
                    <a:pt x="2290" y="969"/>
                  </a:lnTo>
                  <a:lnTo>
                    <a:pt x="2302" y="975"/>
                  </a:lnTo>
                  <a:lnTo>
                    <a:pt x="2358" y="981"/>
                  </a:lnTo>
                  <a:lnTo>
                    <a:pt x="2421" y="941"/>
                  </a:lnTo>
                  <a:lnTo>
                    <a:pt x="2438" y="907"/>
                  </a:lnTo>
                  <a:lnTo>
                    <a:pt x="2455" y="850"/>
                  </a:lnTo>
                  <a:lnTo>
                    <a:pt x="2506" y="743"/>
                  </a:lnTo>
                  <a:lnTo>
                    <a:pt x="2506" y="709"/>
                  </a:lnTo>
                  <a:lnTo>
                    <a:pt x="2523" y="697"/>
                  </a:lnTo>
                  <a:lnTo>
                    <a:pt x="2653" y="675"/>
                  </a:lnTo>
                  <a:lnTo>
                    <a:pt x="2665" y="658"/>
                  </a:lnTo>
                  <a:lnTo>
                    <a:pt x="2682" y="629"/>
                  </a:lnTo>
                  <a:lnTo>
                    <a:pt x="2704" y="612"/>
                  </a:lnTo>
                  <a:lnTo>
                    <a:pt x="2721" y="607"/>
                  </a:lnTo>
                  <a:lnTo>
                    <a:pt x="2727" y="595"/>
                  </a:lnTo>
                  <a:lnTo>
                    <a:pt x="2772" y="573"/>
                  </a:lnTo>
                  <a:lnTo>
                    <a:pt x="2772" y="539"/>
                  </a:lnTo>
                  <a:lnTo>
                    <a:pt x="2795" y="465"/>
                  </a:lnTo>
                  <a:lnTo>
                    <a:pt x="2801" y="459"/>
                  </a:lnTo>
                  <a:lnTo>
                    <a:pt x="2806" y="425"/>
                  </a:lnTo>
                  <a:lnTo>
                    <a:pt x="2812" y="420"/>
                  </a:lnTo>
                  <a:lnTo>
                    <a:pt x="2812" y="408"/>
                  </a:lnTo>
                  <a:lnTo>
                    <a:pt x="2823" y="414"/>
                  </a:lnTo>
                  <a:lnTo>
                    <a:pt x="2818" y="420"/>
                  </a:lnTo>
                  <a:lnTo>
                    <a:pt x="2835" y="408"/>
                  </a:lnTo>
                  <a:lnTo>
                    <a:pt x="2829" y="403"/>
                  </a:lnTo>
                  <a:lnTo>
                    <a:pt x="2852" y="386"/>
                  </a:lnTo>
                  <a:lnTo>
                    <a:pt x="2852" y="374"/>
                  </a:lnTo>
                  <a:lnTo>
                    <a:pt x="2857" y="380"/>
                  </a:lnTo>
                  <a:lnTo>
                    <a:pt x="2869" y="374"/>
                  </a:lnTo>
                  <a:lnTo>
                    <a:pt x="2863" y="369"/>
                  </a:lnTo>
                  <a:lnTo>
                    <a:pt x="2869" y="369"/>
                  </a:lnTo>
                  <a:lnTo>
                    <a:pt x="2874" y="369"/>
                  </a:lnTo>
                  <a:lnTo>
                    <a:pt x="2903" y="346"/>
                  </a:lnTo>
                  <a:lnTo>
                    <a:pt x="2908" y="352"/>
                  </a:lnTo>
                  <a:lnTo>
                    <a:pt x="2920" y="340"/>
                  </a:lnTo>
                  <a:lnTo>
                    <a:pt x="2920" y="346"/>
                  </a:lnTo>
                  <a:lnTo>
                    <a:pt x="2925" y="346"/>
                  </a:lnTo>
                  <a:lnTo>
                    <a:pt x="2931" y="340"/>
                  </a:lnTo>
                  <a:lnTo>
                    <a:pt x="2954" y="340"/>
                  </a:lnTo>
                  <a:lnTo>
                    <a:pt x="2976" y="295"/>
                  </a:lnTo>
                  <a:lnTo>
                    <a:pt x="2999" y="289"/>
                  </a:lnTo>
                  <a:lnTo>
                    <a:pt x="3010" y="300"/>
                  </a:lnTo>
                  <a:lnTo>
                    <a:pt x="3022" y="278"/>
                  </a:lnTo>
                  <a:lnTo>
                    <a:pt x="3016" y="272"/>
                  </a:lnTo>
                  <a:lnTo>
                    <a:pt x="3027" y="272"/>
                  </a:lnTo>
                  <a:lnTo>
                    <a:pt x="3061" y="249"/>
                  </a:lnTo>
                  <a:lnTo>
                    <a:pt x="3067" y="227"/>
                  </a:lnTo>
                  <a:lnTo>
                    <a:pt x="3090" y="215"/>
                  </a:lnTo>
                  <a:lnTo>
                    <a:pt x="3095" y="187"/>
                  </a:lnTo>
                  <a:lnTo>
                    <a:pt x="3124" y="170"/>
                  </a:lnTo>
                  <a:lnTo>
                    <a:pt x="3129" y="153"/>
                  </a:lnTo>
                  <a:lnTo>
                    <a:pt x="3175" y="119"/>
                  </a:lnTo>
                  <a:lnTo>
                    <a:pt x="3226" y="119"/>
                  </a:lnTo>
                  <a:lnTo>
                    <a:pt x="3305" y="96"/>
                  </a:lnTo>
                  <a:lnTo>
                    <a:pt x="3311" y="85"/>
                  </a:lnTo>
                  <a:lnTo>
                    <a:pt x="3328" y="91"/>
                  </a:lnTo>
                  <a:lnTo>
                    <a:pt x="3345" y="62"/>
                  </a:lnTo>
                  <a:lnTo>
                    <a:pt x="3345" y="45"/>
                  </a:lnTo>
                  <a:lnTo>
                    <a:pt x="3362" y="23"/>
                  </a:lnTo>
                  <a:lnTo>
                    <a:pt x="3384" y="23"/>
                  </a:lnTo>
                  <a:lnTo>
                    <a:pt x="3413" y="17"/>
                  </a:lnTo>
                  <a:lnTo>
                    <a:pt x="3413" y="11"/>
                  </a:lnTo>
                  <a:lnTo>
                    <a:pt x="3447" y="17"/>
                  </a:lnTo>
                  <a:lnTo>
                    <a:pt x="3464" y="11"/>
                  </a:lnTo>
                  <a:lnTo>
                    <a:pt x="3492" y="11"/>
                  </a:lnTo>
                  <a:lnTo>
                    <a:pt x="3521" y="0"/>
                  </a:lnTo>
                  <a:lnTo>
                    <a:pt x="3549" y="6"/>
                  </a:lnTo>
                  <a:lnTo>
                    <a:pt x="3623" y="28"/>
                  </a:lnTo>
                  <a:lnTo>
                    <a:pt x="3651" y="51"/>
                  </a:lnTo>
                  <a:lnTo>
                    <a:pt x="3674" y="45"/>
                  </a:lnTo>
                  <a:lnTo>
                    <a:pt x="3691" y="62"/>
                  </a:lnTo>
                  <a:lnTo>
                    <a:pt x="3736" y="51"/>
                  </a:lnTo>
                  <a:lnTo>
                    <a:pt x="3781" y="51"/>
                  </a:lnTo>
                  <a:lnTo>
                    <a:pt x="3838" y="45"/>
                  </a:lnTo>
                  <a:lnTo>
                    <a:pt x="3895" y="57"/>
                  </a:lnTo>
                  <a:lnTo>
                    <a:pt x="3923" y="51"/>
                  </a:lnTo>
                  <a:lnTo>
                    <a:pt x="3934" y="62"/>
                  </a:lnTo>
                  <a:lnTo>
                    <a:pt x="3946" y="62"/>
                  </a:lnTo>
                  <a:lnTo>
                    <a:pt x="3963" y="79"/>
                  </a:lnTo>
                  <a:lnTo>
                    <a:pt x="4019" y="289"/>
                  </a:lnTo>
                  <a:lnTo>
                    <a:pt x="4019" y="363"/>
                  </a:lnTo>
                  <a:lnTo>
                    <a:pt x="4053" y="403"/>
                  </a:lnTo>
                  <a:lnTo>
                    <a:pt x="4053" y="431"/>
                  </a:lnTo>
                  <a:lnTo>
                    <a:pt x="4070" y="471"/>
                  </a:lnTo>
                  <a:lnTo>
                    <a:pt x="4099" y="493"/>
                  </a:lnTo>
                  <a:lnTo>
                    <a:pt x="4110" y="561"/>
                  </a:lnTo>
                  <a:lnTo>
                    <a:pt x="4127" y="595"/>
                  </a:lnTo>
                  <a:lnTo>
                    <a:pt x="4127" y="828"/>
                  </a:lnTo>
                  <a:lnTo>
                    <a:pt x="4121" y="873"/>
                  </a:lnTo>
                  <a:lnTo>
                    <a:pt x="4110" y="913"/>
                  </a:lnTo>
                  <a:lnTo>
                    <a:pt x="4116" y="913"/>
                  </a:lnTo>
                  <a:lnTo>
                    <a:pt x="4116" y="952"/>
                  </a:lnTo>
                  <a:lnTo>
                    <a:pt x="4093" y="1003"/>
                  </a:lnTo>
                  <a:lnTo>
                    <a:pt x="4104" y="1032"/>
                  </a:lnTo>
                  <a:lnTo>
                    <a:pt x="4076" y="1043"/>
                  </a:lnTo>
                  <a:lnTo>
                    <a:pt x="3963" y="969"/>
                  </a:lnTo>
                  <a:lnTo>
                    <a:pt x="3940" y="969"/>
                  </a:lnTo>
                  <a:lnTo>
                    <a:pt x="3883" y="1015"/>
                  </a:lnTo>
                  <a:lnTo>
                    <a:pt x="3878" y="1037"/>
                  </a:lnTo>
                  <a:lnTo>
                    <a:pt x="3844" y="1100"/>
                  </a:lnTo>
                  <a:lnTo>
                    <a:pt x="3815" y="1128"/>
                  </a:lnTo>
                  <a:lnTo>
                    <a:pt x="3793" y="1173"/>
                  </a:lnTo>
                  <a:lnTo>
                    <a:pt x="3787" y="1224"/>
                  </a:lnTo>
                  <a:lnTo>
                    <a:pt x="3793" y="1270"/>
                  </a:lnTo>
                  <a:lnTo>
                    <a:pt x="3810" y="1253"/>
                  </a:lnTo>
                  <a:lnTo>
                    <a:pt x="3810" y="1264"/>
                  </a:lnTo>
                  <a:lnTo>
                    <a:pt x="3832" y="1287"/>
                  </a:lnTo>
                  <a:lnTo>
                    <a:pt x="3827" y="1310"/>
                  </a:lnTo>
                  <a:lnTo>
                    <a:pt x="3872" y="1361"/>
                  </a:lnTo>
                  <a:lnTo>
                    <a:pt x="3957" y="1395"/>
                  </a:lnTo>
                  <a:lnTo>
                    <a:pt x="4087" y="1395"/>
                  </a:lnTo>
                  <a:lnTo>
                    <a:pt x="4104" y="1259"/>
                  </a:lnTo>
                  <a:lnTo>
                    <a:pt x="4127" y="1259"/>
                  </a:lnTo>
                  <a:lnTo>
                    <a:pt x="4133" y="1264"/>
                  </a:lnTo>
                  <a:lnTo>
                    <a:pt x="4144" y="1276"/>
                  </a:lnTo>
                  <a:lnTo>
                    <a:pt x="4155" y="1270"/>
                  </a:lnTo>
                  <a:lnTo>
                    <a:pt x="4195" y="1276"/>
                  </a:lnTo>
                  <a:lnTo>
                    <a:pt x="4337" y="1276"/>
                  </a:lnTo>
                  <a:lnTo>
                    <a:pt x="4314" y="1349"/>
                  </a:lnTo>
                  <a:lnTo>
                    <a:pt x="4269" y="1457"/>
                  </a:lnTo>
                  <a:lnTo>
                    <a:pt x="4240" y="1559"/>
                  </a:lnTo>
                  <a:lnTo>
                    <a:pt x="4229" y="1627"/>
                  </a:lnTo>
                  <a:lnTo>
                    <a:pt x="4195" y="1684"/>
                  </a:lnTo>
                  <a:lnTo>
                    <a:pt x="4184" y="1723"/>
                  </a:lnTo>
                  <a:lnTo>
                    <a:pt x="4082" y="1820"/>
                  </a:lnTo>
                  <a:lnTo>
                    <a:pt x="4042" y="1831"/>
                  </a:lnTo>
                  <a:lnTo>
                    <a:pt x="4019" y="1837"/>
                  </a:lnTo>
                  <a:lnTo>
                    <a:pt x="4014" y="1842"/>
                  </a:lnTo>
                  <a:lnTo>
                    <a:pt x="3963" y="1893"/>
                  </a:lnTo>
                  <a:lnTo>
                    <a:pt x="3940" y="1910"/>
                  </a:lnTo>
                  <a:lnTo>
                    <a:pt x="3895" y="1956"/>
                  </a:lnTo>
                  <a:lnTo>
                    <a:pt x="3844" y="2024"/>
                  </a:lnTo>
                  <a:lnTo>
                    <a:pt x="3810" y="2069"/>
                  </a:lnTo>
                  <a:lnTo>
                    <a:pt x="3815" y="2080"/>
                  </a:lnTo>
                  <a:lnTo>
                    <a:pt x="3815" y="2086"/>
                  </a:lnTo>
                  <a:lnTo>
                    <a:pt x="3770" y="2131"/>
                  </a:lnTo>
                  <a:lnTo>
                    <a:pt x="3736" y="2200"/>
                  </a:lnTo>
                  <a:lnTo>
                    <a:pt x="3685" y="2273"/>
                  </a:lnTo>
                  <a:lnTo>
                    <a:pt x="3589" y="2404"/>
                  </a:lnTo>
                  <a:lnTo>
                    <a:pt x="3521" y="2472"/>
                  </a:lnTo>
                  <a:lnTo>
                    <a:pt x="3481" y="2506"/>
                  </a:lnTo>
                  <a:lnTo>
                    <a:pt x="3464" y="2506"/>
                  </a:lnTo>
                  <a:lnTo>
                    <a:pt x="3435" y="2534"/>
                  </a:lnTo>
                  <a:lnTo>
                    <a:pt x="3418" y="2545"/>
                  </a:lnTo>
                  <a:lnTo>
                    <a:pt x="3401" y="2562"/>
                  </a:lnTo>
                  <a:lnTo>
                    <a:pt x="3379" y="2568"/>
                  </a:lnTo>
                  <a:lnTo>
                    <a:pt x="3367" y="2574"/>
                  </a:lnTo>
                  <a:lnTo>
                    <a:pt x="3345" y="2602"/>
                  </a:lnTo>
                  <a:lnTo>
                    <a:pt x="3299" y="2647"/>
                  </a:lnTo>
                  <a:lnTo>
                    <a:pt x="3265" y="2687"/>
                  </a:lnTo>
                  <a:lnTo>
                    <a:pt x="3237" y="2710"/>
                  </a:lnTo>
                  <a:lnTo>
                    <a:pt x="3237" y="2715"/>
                  </a:lnTo>
                  <a:lnTo>
                    <a:pt x="3226" y="2727"/>
                  </a:lnTo>
                  <a:lnTo>
                    <a:pt x="3220" y="2721"/>
                  </a:lnTo>
                  <a:lnTo>
                    <a:pt x="3214" y="2738"/>
                  </a:lnTo>
                  <a:lnTo>
                    <a:pt x="3192" y="2749"/>
                  </a:lnTo>
                  <a:lnTo>
                    <a:pt x="3192" y="2744"/>
                  </a:lnTo>
                  <a:lnTo>
                    <a:pt x="3180" y="2766"/>
                  </a:lnTo>
                  <a:lnTo>
                    <a:pt x="3163" y="2778"/>
                  </a:lnTo>
                  <a:lnTo>
                    <a:pt x="3135" y="2800"/>
                  </a:lnTo>
                  <a:lnTo>
                    <a:pt x="3118" y="2823"/>
                  </a:lnTo>
                  <a:lnTo>
                    <a:pt x="3107" y="2829"/>
                  </a:lnTo>
                  <a:lnTo>
                    <a:pt x="3095" y="2829"/>
                  </a:lnTo>
                  <a:lnTo>
                    <a:pt x="3095" y="2834"/>
                  </a:lnTo>
                  <a:lnTo>
                    <a:pt x="3084" y="2840"/>
                  </a:lnTo>
                  <a:lnTo>
                    <a:pt x="3078" y="2851"/>
                  </a:lnTo>
                  <a:lnTo>
                    <a:pt x="3067" y="2851"/>
                  </a:lnTo>
                  <a:lnTo>
                    <a:pt x="3044" y="2868"/>
                  </a:lnTo>
                  <a:lnTo>
                    <a:pt x="3022" y="2874"/>
                  </a:lnTo>
                  <a:lnTo>
                    <a:pt x="3010" y="2880"/>
                  </a:lnTo>
                  <a:lnTo>
                    <a:pt x="3010" y="2891"/>
                  </a:lnTo>
                  <a:lnTo>
                    <a:pt x="2999" y="2902"/>
                  </a:lnTo>
                  <a:lnTo>
                    <a:pt x="2965" y="2925"/>
                  </a:lnTo>
                  <a:lnTo>
                    <a:pt x="2954" y="2936"/>
                  </a:lnTo>
                  <a:lnTo>
                    <a:pt x="2908" y="2959"/>
                  </a:lnTo>
                  <a:lnTo>
                    <a:pt x="2874" y="2987"/>
                  </a:lnTo>
                  <a:lnTo>
                    <a:pt x="2857" y="2993"/>
                  </a:lnTo>
                  <a:lnTo>
                    <a:pt x="2846" y="3004"/>
                  </a:lnTo>
                  <a:lnTo>
                    <a:pt x="2840" y="3010"/>
                  </a:lnTo>
                  <a:lnTo>
                    <a:pt x="2801" y="3033"/>
                  </a:lnTo>
                  <a:lnTo>
                    <a:pt x="2778" y="3044"/>
                  </a:lnTo>
                  <a:lnTo>
                    <a:pt x="2772" y="3050"/>
                  </a:lnTo>
                  <a:lnTo>
                    <a:pt x="2755" y="3055"/>
                  </a:lnTo>
                  <a:lnTo>
                    <a:pt x="2744" y="3067"/>
                  </a:lnTo>
                  <a:lnTo>
                    <a:pt x="2716" y="3084"/>
                  </a:lnTo>
                  <a:lnTo>
                    <a:pt x="2693" y="3084"/>
                  </a:lnTo>
                  <a:lnTo>
                    <a:pt x="2670" y="3101"/>
                  </a:lnTo>
                  <a:lnTo>
                    <a:pt x="2631" y="3112"/>
                  </a:lnTo>
                  <a:lnTo>
                    <a:pt x="2625" y="3118"/>
                  </a:lnTo>
                  <a:lnTo>
                    <a:pt x="2596" y="3129"/>
                  </a:lnTo>
                  <a:lnTo>
                    <a:pt x="2574" y="3135"/>
                  </a:lnTo>
                  <a:lnTo>
                    <a:pt x="2551" y="3135"/>
                  </a:lnTo>
                  <a:lnTo>
                    <a:pt x="2528" y="3135"/>
                  </a:lnTo>
                  <a:lnTo>
                    <a:pt x="2500" y="3124"/>
                  </a:lnTo>
                  <a:lnTo>
                    <a:pt x="2466" y="3118"/>
                  </a:lnTo>
                  <a:lnTo>
                    <a:pt x="2421" y="3124"/>
                  </a:lnTo>
                  <a:lnTo>
                    <a:pt x="2398" y="3129"/>
                  </a:lnTo>
                  <a:lnTo>
                    <a:pt x="2370" y="3141"/>
                  </a:lnTo>
                  <a:lnTo>
                    <a:pt x="2364" y="3135"/>
                  </a:lnTo>
                  <a:lnTo>
                    <a:pt x="2370" y="3146"/>
                  </a:lnTo>
                  <a:lnTo>
                    <a:pt x="2364" y="3152"/>
                  </a:lnTo>
                  <a:lnTo>
                    <a:pt x="2353" y="3163"/>
                  </a:lnTo>
                  <a:lnTo>
                    <a:pt x="2347" y="3180"/>
                  </a:lnTo>
                  <a:lnTo>
                    <a:pt x="2353" y="3186"/>
                  </a:lnTo>
                  <a:lnTo>
                    <a:pt x="2358" y="3186"/>
                  </a:lnTo>
                  <a:lnTo>
                    <a:pt x="2358" y="3192"/>
                  </a:lnTo>
                  <a:lnTo>
                    <a:pt x="2370" y="3197"/>
                  </a:lnTo>
                  <a:lnTo>
                    <a:pt x="2370" y="3203"/>
                  </a:lnTo>
                  <a:lnTo>
                    <a:pt x="2358" y="3203"/>
                  </a:lnTo>
                  <a:lnTo>
                    <a:pt x="2353" y="3209"/>
                  </a:lnTo>
                  <a:lnTo>
                    <a:pt x="2341" y="3209"/>
                  </a:lnTo>
                  <a:lnTo>
                    <a:pt x="2313" y="3203"/>
                  </a:lnTo>
                  <a:lnTo>
                    <a:pt x="2296" y="3203"/>
                  </a:lnTo>
                  <a:lnTo>
                    <a:pt x="2268" y="3192"/>
                  </a:lnTo>
                  <a:lnTo>
                    <a:pt x="2222" y="3186"/>
                  </a:lnTo>
                  <a:lnTo>
                    <a:pt x="2200" y="3186"/>
                  </a:lnTo>
                  <a:lnTo>
                    <a:pt x="2171" y="3197"/>
                  </a:lnTo>
                  <a:lnTo>
                    <a:pt x="2171" y="3220"/>
                  </a:lnTo>
                  <a:lnTo>
                    <a:pt x="2149" y="3231"/>
                  </a:lnTo>
                  <a:lnTo>
                    <a:pt x="2149" y="3237"/>
                  </a:lnTo>
                  <a:lnTo>
                    <a:pt x="2149" y="3243"/>
                  </a:lnTo>
                  <a:lnTo>
                    <a:pt x="2154" y="3248"/>
                  </a:lnTo>
                  <a:lnTo>
                    <a:pt x="2143" y="3248"/>
                  </a:lnTo>
                  <a:lnTo>
                    <a:pt x="2143" y="3254"/>
                  </a:lnTo>
                  <a:lnTo>
                    <a:pt x="2092" y="3243"/>
                  </a:lnTo>
                  <a:lnTo>
                    <a:pt x="2086" y="3248"/>
                  </a:lnTo>
                  <a:lnTo>
                    <a:pt x="2052" y="3243"/>
                  </a:lnTo>
                  <a:lnTo>
                    <a:pt x="2030" y="3226"/>
                  </a:lnTo>
                  <a:lnTo>
                    <a:pt x="2013" y="3226"/>
                  </a:lnTo>
                  <a:lnTo>
                    <a:pt x="1984" y="3214"/>
                  </a:lnTo>
                  <a:lnTo>
                    <a:pt x="1945" y="3209"/>
                  </a:lnTo>
                  <a:lnTo>
                    <a:pt x="1877" y="3197"/>
                  </a:lnTo>
                  <a:lnTo>
                    <a:pt x="1843" y="3192"/>
                  </a:lnTo>
                  <a:lnTo>
                    <a:pt x="1820" y="3192"/>
                  </a:lnTo>
                  <a:lnTo>
                    <a:pt x="1809" y="3197"/>
                  </a:lnTo>
                  <a:lnTo>
                    <a:pt x="1792" y="3197"/>
                  </a:lnTo>
                  <a:lnTo>
                    <a:pt x="1780" y="3203"/>
                  </a:lnTo>
                  <a:lnTo>
                    <a:pt x="1769" y="3209"/>
                  </a:lnTo>
                  <a:lnTo>
                    <a:pt x="1769" y="3220"/>
                  </a:lnTo>
                  <a:lnTo>
                    <a:pt x="1780" y="3226"/>
                  </a:lnTo>
                  <a:lnTo>
                    <a:pt x="1706" y="3220"/>
                  </a:lnTo>
                  <a:lnTo>
                    <a:pt x="1684" y="3220"/>
                  </a:lnTo>
                  <a:lnTo>
                    <a:pt x="1678" y="3214"/>
                  </a:lnTo>
                  <a:lnTo>
                    <a:pt x="1667" y="3214"/>
                  </a:lnTo>
                  <a:lnTo>
                    <a:pt x="1667" y="3220"/>
                  </a:lnTo>
                  <a:lnTo>
                    <a:pt x="1616" y="3203"/>
                  </a:lnTo>
                  <a:lnTo>
                    <a:pt x="1610" y="3203"/>
                  </a:lnTo>
                  <a:lnTo>
                    <a:pt x="1599" y="3203"/>
                  </a:lnTo>
                  <a:lnTo>
                    <a:pt x="1570" y="3197"/>
                  </a:lnTo>
                  <a:lnTo>
                    <a:pt x="1559" y="3197"/>
                  </a:lnTo>
                  <a:lnTo>
                    <a:pt x="1536" y="3209"/>
                  </a:lnTo>
                  <a:lnTo>
                    <a:pt x="1519" y="3214"/>
                  </a:lnTo>
                  <a:lnTo>
                    <a:pt x="1480" y="3209"/>
                  </a:lnTo>
                  <a:lnTo>
                    <a:pt x="1457" y="3214"/>
                  </a:lnTo>
                  <a:lnTo>
                    <a:pt x="1446" y="3226"/>
                  </a:lnTo>
                  <a:lnTo>
                    <a:pt x="1440" y="3231"/>
                  </a:lnTo>
                  <a:lnTo>
                    <a:pt x="1446" y="3243"/>
                  </a:lnTo>
                  <a:lnTo>
                    <a:pt x="1451" y="3243"/>
                  </a:lnTo>
                  <a:lnTo>
                    <a:pt x="1434" y="3254"/>
                  </a:lnTo>
                  <a:lnTo>
                    <a:pt x="1423" y="3248"/>
                  </a:lnTo>
                  <a:lnTo>
                    <a:pt x="1395" y="3260"/>
                  </a:lnTo>
                  <a:lnTo>
                    <a:pt x="1389" y="3271"/>
                  </a:lnTo>
                  <a:lnTo>
                    <a:pt x="1395" y="3277"/>
                  </a:lnTo>
                  <a:lnTo>
                    <a:pt x="1383" y="3282"/>
                  </a:lnTo>
                  <a:lnTo>
                    <a:pt x="1383" y="3288"/>
                  </a:lnTo>
                  <a:lnTo>
                    <a:pt x="1378" y="3294"/>
                  </a:lnTo>
                  <a:lnTo>
                    <a:pt x="1361" y="3299"/>
                  </a:lnTo>
                  <a:lnTo>
                    <a:pt x="1338" y="3305"/>
                  </a:lnTo>
                  <a:lnTo>
                    <a:pt x="1321" y="3299"/>
                  </a:lnTo>
                  <a:lnTo>
                    <a:pt x="1293" y="3294"/>
                  </a:lnTo>
                  <a:lnTo>
                    <a:pt x="1259" y="3299"/>
                  </a:lnTo>
                  <a:lnTo>
                    <a:pt x="1253" y="3305"/>
                  </a:lnTo>
                  <a:lnTo>
                    <a:pt x="1236" y="3311"/>
                  </a:lnTo>
                  <a:lnTo>
                    <a:pt x="1225" y="3316"/>
                  </a:lnTo>
                  <a:lnTo>
                    <a:pt x="1202" y="3305"/>
                  </a:lnTo>
                  <a:lnTo>
                    <a:pt x="1168" y="3294"/>
                  </a:lnTo>
                  <a:lnTo>
                    <a:pt x="1157" y="3294"/>
                  </a:lnTo>
                  <a:lnTo>
                    <a:pt x="1145" y="3294"/>
                  </a:lnTo>
                  <a:lnTo>
                    <a:pt x="1123" y="3294"/>
                  </a:lnTo>
                  <a:lnTo>
                    <a:pt x="1111" y="3305"/>
                  </a:lnTo>
                  <a:lnTo>
                    <a:pt x="1117" y="3311"/>
                  </a:lnTo>
                  <a:lnTo>
                    <a:pt x="1117" y="3316"/>
                  </a:lnTo>
                  <a:lnTo>
                    <a:pt x="1111" y="3322"/>
                  </a:lnTo>
                  <a:lnTo>
                    <a:pt x="1077" y="3316"/>
                  </a:lnTo>
                  <a:lnTo>
                    <a:pt x="1055" y="3316"/>
                  </a:lnTo>
                  <a:lnTo>
                    <a:pt x="1026" y="3322"/>
                  </a:lnTo>
                  <a:lnTo>
                    <a:pt x="998" y="3339"/>
                  </a:lnTo>
                  <a:lnTo>
                    <a:pt x="992" y="3350"/>
                  </a:lnTo>
                  <a:lnTo>
                    <a:pt x="947" y="3373"/>
                  </a:lnTo>
                  <a:lnTo>
                    <a:pt x="947" y="3384"/>
                  </a:lnTo>
                  <a:lnTo>
                    <a:pt x="941" y="3384"/>
                  </a:lnTo>
                  <a:lnTo>
                    <a:pt x="913" y="3390"/>
                  </a:lnTo>
                  <a:lnTo>
                    <a:pt x="907" y="3396"/>
                  </a:lnTo>
                  <a:lnTo>
                    <a:pt x="902" y="3407"/>
                  </a:lnTo>
                  <a:lnTo>
                    <a:pt x="902" y="3413"/>
                  </a:lnTo>
                  <a:lnTo>
                    <a:pt x="902" y="3418"/>
                  </a:lnTo>
                  <a:lnTo>
                    <a:pt x="890" y="3424"/>
                  </a:lnTo>
                  <a:lnTo>
                    <a:pt x="873" y="3418"/>
                  </a:lnTo>
                  <a:lnTo>
                    <a:pt x="856" y="3401"/>
                  </a:lnTo>
                  <a:lnTo>
                    <a:pt x="822" y="3407"/>
                  </a:lnTo>
                  <a:lnTo>
                    <a:pt x="811" y="3401"/>
                  </a:lnTo>
                  <a:lnTo>
                    <a:pt x="799" y="3407"/>
                  </a:lnTo>
                  <a:lnTo>
                    <a:pt x="794" y="3407"/>
                  </a:lnTo>
                  <a:lnTo>
                    <a:pt x="788" y="3401"/>
                  </a:lnTo>
                  <a:lnTo>
                    <a:pt x="771" y="3390"/>
                  </a:lnTo>
                  <a:lnTo>
                    <a:pt x="765" y="3379"/>
                  </a:lnTo>
                  <a:lnTo>
                    <a:pt x="743" y="3373"/>
                  </a:lnTo>
                  <a:lnTo>
                    <a:pt x="737" y="3362"/>
                  </a:lnTo>
                  <a:lnTo>
                    <a:pt x="709" y="3367"/>
                  </a:lnTo>
                  <a:lnTo>
                    <a:pt x="709" y="3362"/>
                  </a:lnTo>
                  <a:lnTo>
                    <a:pt x="714" y="3362"/>
                  </a:lnTo>
                  <a:lnTo>
                    <a:pt x="720" y="3350"/>
                  </a:lnTo>
                  <a:lnTo>
                    <a:pt x="726" y="3345"/>
                  </a:lnTo>
                  <a:lnTo>
                    <a:pt x="726" y="3328"/>
                  </a:lnTo>
                  <a:lnTo>
                    <a:pt x="714" y="3311"/>
                  </a:lnTo>
                  <a:lnTo>
                    <a:pt x="703" y="3311"/>
                  </a:lnTo>
                  <a:lnTo>
                    <a:pt x="697" y="3311"/>
                  </a:lnTo>
                  <a:lnTo>
                    <a:pt x="686" y="3316"/>
                  </a:lnTo>
                  <a:lnTo>
                    <a:pt x="675" y="3311"/>
                  </a:lnTo>
                  <a:lnTo>
                    <a:pt x="669" y="3311"/>
                  </a:lnTo>
                  <a:lnTo>
                    <a:pt x="663" y="3305"/>
                  </a:lnTo>
                  <a:lnTo>
                    <a:pt x="663" y="3299"/>
                  </a:lnTo>
                  <a:lnTo>
                    <a:pt x="652" y="3294"/>
                  </a:lnTo>
                  <a:lnTo>
                    <a:pt x="641" y="3288"/>
                  </a:lnTo>
                  <a:lnTo>
                    <a:pt x="635" y="3288"/>
                  </a:lnTo>
                  <a:lnTo>
                    <a:pt x="624" y="3294"/>
                  </a:lnTo>
                  <a:lnTo>
                    <a:pt x="612" y="3294"/>
                  </a:lnTo>
                  <a:lnTo>
                    <a:pt x="595" y="3299"/>
                  </a:lnTo>
                  <a:lnTo>
                    <a:pt x="584" y="3299"/>
                  </a:lnTo>
                  <a:lnTo>
                    <a:pt x="584" y="3288"/>
                  </a:lnTo>
                  <a:lnTo>
                    <a:pt x="584" y="3277"/>
                  </a:lnTo>
                  <a:lnTo>
                    <a:pt x="595" y="3260"/>
                  </a:lnTo>
                  <a:lnTo>
                    <a:pt x="584" y="3248"/>
                  </a:lnTo>
                  <a:lnTo>
                    <a:pt x="595" y="3237"/>
                  </a:lnTo>
                  <a:lnTo>
                    <a:pt x="584" y="3220"/>
                  </a:lnTo>
                  <a:lnTo>
                    <a:pt x="567" y="3214"/>
                  </a:lnTo>
                  <a:lnTo>
                    <a:pt x="533" y="3214"/>
                  </a:lnTo>
                  <a:lnTo>
                    <a:pt x="510" y="3220"/>
                  </a:lnTo>
                  <a:lnTo>
                    <a:pt x="488" y="3231"/>
                  </a:lnTo>
                  <a:lnTo>
                    <a:pt x="488" y="3243"/>
                  </a:lnTo>
                  <a:lnTo>
                    <a:pt x="499" y="3260"/>
                  </a:lnTo>
                  <a:lnTo>
                    <a:pt x="493" y="3277"/>
                  </a:lnTo>
                  <a:lnTo>
                    <a:pt x="493" y="3288"/>
                  </a:lnTo>
                  <a:lnTo>
                    <a:pt x="499" y="3294"/>
                  </a:lnTo>
                  <a:lnTo>
                    <a:pt x="476" y="3277"/>
                  </a:lnTo>
                  <a:lnTo>
                    <a:pt x="465" y="3243"/>
                  </a:lnTo>
                  <a:lnTo>
                    <a:pt x="459" y="3243"/>
                  </a:lnTo>
                  <a:lnTo>
                    <a:pt x="459" y="3237"/>
                  </a:lnTo>
                  <a:lnTo>
                    <a:pt x="459" y="3231"/>
                  </a:lnTo>
                  <a:lnTo>
                    <a:pt x="465" y="3226"/>
                  </a:lnTo>
                  <a:lnTo>
                    <a:pt x="465" y="3214"/>
                  </a:lnTo>
                  <a:lnTo>
                    <a:pt x="454" y="3203"/>
                  </a:lnTo>
                  <a:lnTo>
                    <a:pt x="471" y="3186"/>
                  </a:lnTo>
                  <a:lnTo>
                    <a:pt x="476" y="3169"/>
                  </a:lnTo>
                  <a:lnTo>
                    <a:pt x="488" y="3169"/>
                  </a:lnTo>
                  <a:lnTo>
                    <a:pt x="499" y="3169"/>
                  </a:lnTo>
                  <a:lnTo>
                    <a:pt x="499" y="3158"/>
                  </a:lnTo>
                  <a:lnTo>
                    <a:pt x="488" y="3124"/>
                  </a:lnTo>
                  <a:lnTo>
                    <a:pt x="488" y="3107"/>
                  </a:lnTo>
                  <a:lnTo>
                    <a:pt x="465" y="3078"/>
                  </a:lnTo>
                  <a:lnTo>
                    <a:pt x="459" y="3078"/>
                  </a:lnTo>
                  <a:lnTo>
                    <a:pt x="459" y="3061"/>
                  </a:lnTo>
                  <a:lnTo>
                    <a:pt x="442" y="3038"/>
                  </a:lnTo>
                  <a:lnTo>
                    <a:pt x="420" y="3021"/>
                  </a:lnTo>
                  <a:lnTo>
                    <a:pt x="420" y="3016"/>
                  </a:lnTo>
                  <a:lnTo>
                    <a:pt x="408" y="2987"/>
                  </a:lnTo>
                  <a:lnTo>
                    <a:pt x="374" y="2965"/>
                  </a:lnTo>
                  <a:lnTo>
                    <a:pt x="369" y="2953"/>
                  </a:lnTo>
                  <a:lnTo>
                    <a:pt x="374" y="2953"/>
                  </a:lnTo>
                  <a:lnTo>
                    <a:pt x="374" y="2942"/>
                  </a:lnTo>
                  <a:lnTo>
                    <a:pt x="380" y="2942"/>
                  </a:lnTo>
                  <a:lnTo>
                    <a:pt x="391" y="2948"/>
                  </a:lnTo>
                  <a:lnTo>
                    <a:pt x="391" y="2936"/>
                  </a:lnTo>
                  <a:lnTo>
                    <a:pt x="380" y="2925"/>
                  </a:lnTo>
                  <a:lnTo>
                    <a:pt x="369" y="2931"/>
                  </a:lnTo>
                  <a:lnTo>
                    <a:pt x="374" y="2936"/>
                  </a:lnTo>
                  <a:lnTo>
                    <a:pt x="363" y="2936"/>
                  </a:lnTo>
                  <a:lnTo>
                    <a:pt x="357" y="2936"/>
                  </a:lnTo>
                  <a:lnTo>
                    <a:pt x="352" y="2936"/>
                  </a:lnTo>
                  <a:lnTo>
                    <a:pt x="357" y="2931"/>
                  </a:lnTo>
                  <a:lnTo>
                    <a:pt x="352" y="2925"/>
                  </a:lnTo>
                  <a:lnTo>
                    <a:pt x="352" y="2902"/>
                  </a:lnTo>
                  <a:lnTo>
                    <a:pt x="346" y="2902"/>
                  </a:lnTo>
                  <a:lnTo>
                    <a:pt x="352" y="2891"/>
                  </a:lnTo>
                  <a:lnTo>
                    <a:pt x="340" y="2880"/>
                  </a:lnTo>
                  <a:lnTo>
                    <a:pt x="357" y="2874"/>
                  </a:lnTo>
                  <a:lnTo>
                    <a:pt x="357" y="2857"/>
                  </a:lnTo>
                  <a:lnTo>
                    <a:pt x="374" y="2846"/>
                  </a:lnTo>
                  <a:lnTo>
                    <a:pt x="386" y="2863"/>
                  </a:lnTo>
                  <a:lnTo>
                    <a:pt x="403" y="2868"/>
                  </a:lnTo>
                  <a:lnTo>
                    <a:pt x="425" y="2863"/>
                  </a:lnTo>
                  <a:lnTo>
                    <a:pt x="459" y="2823"/>
                  </a:lnTo>
                  <a:lnTo>
                    <a:pt x="465" y="2812"/>
                  </a:lnTo>
                  <a:lnTo>
                    <a:pt x="471" y="2789"/>
                  </a:lnTo>
                  <a:lnTo>
                    <a:pt x="465" y="2744"/>
                  </a:lnTo>
                  <a:lnTo>
                    <a:pt x="471" y="2738"/>
                  </a:lnTo>
                  <a:lnTo>
                    <a:pt x="476" y="2732"/>
                  </a:lnTo>
                  <a:lnTo>
                    <a:pt x="465" y="2704"/>
                  </a:lnTo>
                  <a:lnTo>
                    <a:pt x="465" y="2687"/>
                  </a:lnTo>
                  <a:lnTo>
                    <a:pt x="471" y="2681"/>
                  </a:lnTo>
                  <a:lnTo>
                    <a:pt x="465" y="2659"/>
                  </a:lnTo>
                  <a:lnTo>
                    <a:pt x="465" y="2653"/>
                  </a:lnTo>
                  <a:lnTo>
                    <a:pt x="459" y="2642"/>
                  </a:lnTo>
                  <a:lnTo>
                    <a:pt x="459" y="2636"/>
                  </a:lnTo>
                  <a:lnTo>
                    <a:pt x="459" y="2625"/>
                  </a:lnTo>
                  <a:lnTo>
                    <a:pt x="454" y="2613"/>
                  </a:lnTo>
                  <a:lnTo>
                    <a:pt x="448" y="2591"/>
                  </a:lnTo>
                  <a:lnTo>
                    <a:pt x="425" y="2557"/>
                  </a:lnTo>
                  <a:lnTo>
                    <a:pt x="420" y="2545"/>
                  </a:lnTo>
                  <a:lnTo>
                    <a:pt x="363" y="2477"/>
                  </a:lnTo>
                  <a:lnTo>
                    <a:pt x="363" y="2466"/>
                  </a:lnTo>
                  <a:lnTo>
                    <a:pt x="340" y="2443"/>
                  </a:lnTo>
                  <a:lnTo>
                    <a:pt x="323" y="2421"/>
                  </a:lnTo>
                  <a:lnTo>
                    <a:pt x="210" y="2211"/>
                  </a:lnTo>
                  <a:lnTo>
                    <a:pt x="159" y="2063"/>
                  </a:lnTo>
                  <a:lnTo>
                    <a:pt x="148" y="2012"/>
                  </a:lnTo>
                  <a:lnTo>
                    <a:pt x="142" y="2001"/>
                  </a:lnTo>
                  <a:lnTo>
                    <a:pt x="125" y="1944"/>
                  </a:lnTo>
                  <a:lnTo>
                    <a:pt x="102" y="1905"/>
                  </a:lnTo>
                  <a:lnTo>
                    <a:pt x="97" y="1876"/>
                  </a:lnTo>
                  <a:lnTo>
                    <a:pt x="80" y="1859"/>
                  </a:lnTo>
                  <a:lnTo>
                    <a:pt x="68" y="1854"/>
                  </a:lnTo>
                  <a:lnTo>
                    <a:pt x="57" y="1831"/>
                  </a:lnTo>
                  <a:lnTo>
                    <a:pt x="40" y="1814"/>
                  </a:lnTo>
                  <a:lnTo>
                    <a:pt x="29" y="1786"/>
                  </a:lnTo>
                  <a:lnTo>
                    <a:pt x="29" y="1780"/>
                  </a:lnTo>
                  <a:lnTo>
                    <a:pt x="29" y="1774"/>
                  </a:lnTo>
                  <a:lnTo>
                    <a:pt x="23" y="1774"/>
                  </a:lnTo>
                  <a:lnTo>
                    <a:pt x="17" y="1763"/>
                  </a:lnTo>
                  <a:lnTo>
                    <a:pt x="0" y="1752"/>
                  </a:lnTo>
                  <a:close/>
                  <a:moveTo>
                    <a:pt x="2795" y="2063"/>
                  </a:moveTo>
                  <a:lnTo>
                    <a:pt x="2818" y="2120"/>
                  </a:lnTo>
                  <a:lnTo>
                    <a:pt x="2835" y="2137"/>
                  </a:lnTo>
                  <a:lnTo>
                    <a:pt x="2840" y="2160"/>
                  </a:lnTo>
                  <a:lnTo>
                    <a:pt x="2863" y="2160"/>
                  </a:lnTo>
                  <a:lnTo>
                    <a:pt x="2852" y="2177"/>
                  </a:lnTo>
                  <a:lnTo>
                    <a:pt x="2846" y="2194"/>
                  </a:lnTo>
                  <a:lnTo>
                    <a:pt x="2852" y="2194"/>
                  </a:lnTo>
                  <a:lnTo>
                    <a:pt x="2852" y="2200"/>
                  </a:lnTo>
                  <a:lnTo>
                    <a:pt x="2857" y="2200"/>
                  </a:lnTo>
                  <a:lnTo>
                    <a:pt x="2852" y="2211"/>
                  </a:lnTo>
                  <a:lnTo>
                    <a:pt x="2874" y="2205"/>
                  </a:lnTo>
                  <a:lnTo>
                    <a:pt x="2886" y="2222"/>
                  </a:lnTo>
                  <a:lnTo>
                    <a:pt x="2897" y="2228"/>
                  </a:lnTo>
                  <a:lnTo>
                    <a:pt x="2914" y="2251"/>
                  </a:lnTo>
                  <a:lnTo>
                    <a:pt x="2948" y="2279"/>
                  </a:lnTo>
                  <a:lnTo>
                    <a:pt x="2988" y="2285"/>
                  </a:lnTo>
                  <a:lnTo>
                    <a:pt x="2993" y="2290"/>
                  </a:lnTo>
                  <a:lnTo>
                    <a:pt x="3039" y="2302"/>
                  </a:lnTo>
                  <a:lnTo>
                    <a:pt x="3039" y="2279"/>
                  </a:lnTo>
                  <a:lnTo>
                    <a:pt x="3050" y="2268"/>
                  </a:lnTo>
                  <a:lnTo>
                    <a:pt x="3056" y="2251"/>
                  </a:lnTo>
                  <a:lnTo>
                    <a:pt x="3050" y="2245"/>
                  </a:lnTo>
                  <a:lnTo>
                    <a:pt x="3084" y="2222"/>
                  </a:lnTo>
                  <a:lnTo>
                    <a:pt x="3084" y="2217"/>
                  </a:lnTo>
                  <a:lnTo>
                    <a:pt x="3073" y="2194"/>
                  </a:lnTo>
                  <a:lnTo>
                    <a:pt x="3095" y="2188"/>
                  </a:lnTo>
                  <a:lnTo>
                    <a:pt x="3118" y="2160"/>
                  </a:lnTo>
                  <a:lnTo>
                    <a:pt x="3146" y="2160"/>
                  </a:lnTo>
                  <a:lnTo>
                    <a:pt x="3163" y="2154"/>
                  </a:lnTo>
                  <a:lnTo>
                    <a:pt x="3197" y="2154"/>
                  </a:lnTo>
                  <a:lnTo>
                    <a:pt x="3254" y="2137"/>
                  </a:lnTo>
                  <a:lnTo>
                    <a:pt x="3305" y="2109"/>
                  </a:lnTo>
                  <a:lnTo>
                    <a:pt x="3311" y="2103"/>
                  </a:lnTo>
                  <a:lnTo>
                    <a:pt x="3322" y="2097"/>
                  </a:lnTo>
                  <a:lnTo>
                    <a:pt x="3311" y="2075"/>
                  </a:lnTo>
                  <a:lnTo>
                    <a:pt x="3322" y="2041"/>
                  </a:lnTo>
                  <a:lnTo>
                    <a:pt x="3328" y="2029"/>
                  </a:lnTo>
                  <a:lnTo>
                    <a:pt x="3362" y="2018"/>
                  </a:lnTo>
                  <a:lnTo>
                    <a:pt x="3362" y="2007"/>
                  </a:lnTo>
                  <a:lnTo>
                    <a:pt x="3367" y="2007"/>
                  </a:lnTo>
                  <a:lnTo>
                    <a:pt x="3362" y="1995"/>
                  </a:lnTo>
                  <a:lnTo>
                    <a:pt x="3362" y="1978"/>
                  </a:lnTo>
                  <a:lnTo>
                    <a:pt x="3396" y="1967"/>
                  </a:lnTo>
                  <a:lnTo>
                    <a:pt x="3407" y="1939"/>
                  </a:lnTo>
                  <a:lnTo>
                    <a:pt x="3401" y="1933"/>
                  </a:lnTo>
                  <a:lnTo>
                    <a:pt x="3401" y="1922"/>
                  </a:lnTo>
                  <a:lnTo>
                    <a:pt x="3373" y="1888"/>
                  </a:lnTo>
                  <a:lnTo>
                    <a:pt x="3373" y="1876"/>
                  </a:lnTo>
                  <a:lnTo>
                    <a:pt x="3356" y="1871"/>
                  </a:lnTo>
                  <a:lnTo>
                    <a:pt x="3339" y="1854"/>
                  </a:lnTo>
                  <a:lnTo>
                    <a:pt x="3305" y="1842"/>
                  </a:lnTo>
                  <a:lnTo>
                    <a:pt x="3305" y="1831"/>
                  </a:lnTo>
                  <a:lnTo>
                    <a:pt x="3288" y="1825"/>
                  </a:lnTo>
                  <a:lnTo>
                    <a:pt x="3260" y="1786"/>
                  </a:lnTo>
                  <a:lnTo>
                    <a:pt x="3243" y="1780"/>
                  </a:lnTo>
                  <a:lnTo>
                    <a:pt x="3243" y="1769"/>
                  </a:lnTo>
                  <a:lnTo>
                    <a:pt x="3214" y="1763"/>
                  </a:lnTo>
                  <a:lnTo>
                    <a:pt x="3209" y="1740"/>
                  </a:lnTo>
                  <a:lnTo>
                    <a:pt x="3197" y="1735"/>
                  </a:lnTo>
                  <a:lnTo>
                    <a:pt x="3163" y="1746"/>
                  </a:lnTo>
                  <a:lnTo>
                    <a:pt x="3163" y="1740"/>
                  </a:lnTo>
                  <a:lnTo>
                    <a:pt x="3135" y="1746"/>
                  </a:lnTo>
                  <a:lnTo>
                    <a:pt x="3124" y="1763"/>
                  </a:lnTo>
                  <a:lnTo>
                    <a:pt x="3129" y="1769"/>
                  </a:lnTo>
                  <a:lnTo>
                    <a:pt x="3078" y="1769"/>
                  </a:lnTo>
                  <a:lnTo>
                    <a:pt x="3061" y="1780"/>
                  </a:lnTo>
                  <a:lnTo>
                    <a:pt x="3044" y="1803"/>
                  </a:lnTo>
                  <a:lnTo>
                    <a:pt x="3039" y="1814"/>
                  </a:lnTo>
                  <a:lnTo>
                    <a:pt x="3010" y="1808"/>
                  </a:lnTo>
                  <a:lnTo>
                    <a:pt x="2999" y="1820"/>
                  </a:lnTo>
                  <a:lnTo>
                    <a:pt x="2999" y="1825"/>
                  </a:lnTo>
                  <a:lnTo>
                    <a:pt x="2982" y="1825"/>
                  </a:lnTo>
                  <a:lnTo>
                    <a:pt x="2976" y="1825"/>
                  </a:lnTo>
                  <a:lnTo>
                    <a:pt x="2965" y="1820"/>
                  </a:lnTo>
                  <a:lnTo>
                    <a:pt x="2965" y="1831"/>
                  </a:lnTo>
                  <a:lnTo>
                    <a:pt x="2954" y="1837"/>
                  </a:lnTo>
                  <a:lnTo>
                    <a:pt x="2954" y="1854"/>
                  </a:lnTo>
                  <a:lnTo>
                    <a:pt x="2942" y="1854"/>
                  </a:lnTo>
                  <a:lnTo>
                    <a:pt x="2948" y="1854"/>
                  </a:lnTo>
                  <a:lnTo>
                    <a:pt x="2931" y="1859"/>
                  </a:lnTo>
                  <a:lnTo>
                    <a:pt x="2942" y="1871"/>
                  </a:lnTo>
                  <a:lnTo>
                    <a:pt x="2931" y="1871"/>
                  </a:lnTo>
                  <a:lnTo>
                    <a:pt x="2937" y="1871"/>
                  </a:lnTo>
                  <a:lnTo>
                    <a:pt x="2925" y="1882"/>
                  </a:lnTo>
                  <a:lnTo>
                    <a:pt x="2925" y="1893"/>
                  </a:lnTo>
                  <a:lnTo>
                    <a:pt x="2903" y="1910"/>
                  </a:lnTo>
                  <a:lnTo>
                    <a:pt x="2903" y="1916"/>
                  </a:lnTo>
                  <a:lnTo>
                    <a:pt x="2880" y="1927"/>
                  </a:lnTo>
                  <a:lnTo>
                    <a:pt x="2886" y="1933"/>
                  </a:lnTo>
                  <a:lnTo>
                    <a:pt x="2880" y="1939"/>
                  </a:lnTo>
                  <a:lnTo>
                    <a:pt x="2874" y="1950"/>
                  </a:lnTo>
                  <a:lnTo>
                    <a:pt x="2869" y="1950"/>
                  </a:lnTo>
                  <a:lnTo>
                    <a:pt x="2874" y="1961"/>
                  </a:lnTo>
                  <a:lnTo>
                    <a:pt x="2852" y="1978"/>
                  </a:lnTo>
                  <a:lnTo>
                    <a:pt x="2840" y="1984"/>
                  </a:lnTo>
                  <a:lnTo>
                    <a:pt x="2840" y="1990"/>
                  </a:lnTo>
                  <a:lnTo>
                    <a:pt x="2795" y="2001"/>
                  </a:lnTo>
                  <a:lnTo>
                    <a:pt x="2784" y="2012"/>
                  </a:lnTo>
                  <a:lnTo>
                    <a:pt x="2778" y="2012"/>
                  </a:lnTo>
                  <a:lnTo>
                    <a:pt x="2772" y="2018"/>
                  </a:lnTo>
                  <a:lnTo>
                    <a:pt x="2767" y="2012"/>
                  </a:lnTo>
                  <a:lnTo>
                    <a:pt x="2767" y="2024"/>
                  </a:lnTo>
                  <a:lnTo>
                    <a:pt x="2795" y="2063"/>
                  </a:lnTo>
                  <a:close/>
                </a:path>
              </a:pathLst>
            </a:custGeom>
            <a:solidFill>
              <a:schemeClr val="accent4"/>
            </a:solidFill>
            <a:ln w="9525" cap="flat" cmpd="sng">
              <a:noFill/>
              <a:prstDash val="solid"/>
              <a:round/>
              <a:headEnd type="none" w="med" len="med"/>
              <a:tailEnd type="none" w="med" len="med"/>
            </a:ln>
            <a:effectLst/>
            <a:extLst/>
          </p:spPr>
          <p:txBody>
            <a:bodyPr/>
            <a:lstStyle/>
            <a:p>
              <a:pPr>
                <a:defRPr/>
              </a:pPr>
              <a:endParaRPr lang="en-CA" sz="1837">
                <a:solidFill>
                  <a:srgbClr val="000000"/>
                </a:solidFill>
              </a:endParaRPr>
            </a:p>
          </p:txBody>
        </p:sp>
        <p:sp>
          <p:nvSpPr>
            <p:cNvPr id="37" name="Freeform 173"/>
            <p:cNvSpPr>
              <a:spLocks noEditPoints="1"/>
            </p:cNvSpPr>
            <p:nvPr/>
          </p:nvSpPr>
          <p:spPr bwMode="auto">
            <a:xfrm>
              <a:off x="2481144" y="5500507"/>
              <a:ext cx="574480" cy="556589"/>
            </a:xfrm>
            <a:custGeom>
              <a:avLst/>
              <a:gdLst>
                <a:gd name="T0" fmla="*/ 279 w 603"/>
                <a:gd name="T1" fmla="*/ 487 h 585"/>
                <a:gd name="T2" fmla="*/ 332 w 603"/>
                <a:gd name="T3" fmla="*/ 487 h 585"/>
                <a:gd name="T4" fmla="*/ 365 w 603"/>
                <a:gd name="T5" fmla="*/ 454 h 585"/>
                <a:gd name="T6" fmla="*/ 365 w 603"/>
                <a:gd name="T7" fmla="*/ 265 h 585"/>
                <a:gd name="T8" fmla="*/ 332 w 603"/>
                <a:gd name="T9" fmla="*/ 231 h 585"/>
                <a:gd name="T10" fmla="*/ 279 w 603"/>
                <a:gd name="T11" fmla="*/ 231 h 585"/>
                <a:gd name="T12" fmla="*/ 245 w 603"/>
                <a:gd name="T13" fmla="*/ 265 h 585"/>
                <a:gd name="T14" fmla="*/ 245 w 603"/>
                <a:gd name="T15" fmla="*/ 454 h 585"/>
                <a:gd name="T16" fmla="*/ 279 w 603"/>
                <a:gd name="T17" fmla="*/ 487 h 585"/>
                <a:gd name="T18" fmla="*/ 121 w 603"/>
                <a:gd name="T19" fmla="*/ 487 h 585"/>
                <a:gd name="T20" fmla="*/ 174 w 603"/>
                <a:gd name="T21" fmla="*/ 487 h 585"/>
                <a:gd name="T22" fmla="*/ 207 w 603"/>
                <a:gd name="T23" fmla="*/ 454 h 585"/>
                <a:gd name="T24" fmla="*/ 207 w 603"/>
                <a:gd name="T25" fmla="*/ 363 h 585"/>
                <a:gd name="T26" fmla="*/ 174 w 603"/>
                <a:gd name="T27" fmla="*/ 330 h 585"/>
                <a:gd name="T28" fmla="*/ 121 w 603"/>
                <a:gd name="T29" fmla="*/ 330 h 585"/>
                <a:gd name="T30" fmla="*/ 88 w 603"/>
                <a:gd name="T31" fmla="*/ 363 h 585"/>
                <a:gd name="T32" fmla="*/ 88 w 603"/>
                <a:gd name="T33" fmla="*/ 454 h 585"/>
                <a:gd name="T34" fmla="*/ 121 w 603"/>
                <a:gd name="T35" fmla="*/ 487 h 585"/>
                <a:gd name="T36" fmla="*/ 403 w 603"/>
                <a:gd name="T37" fmla="*/ 454 h 585"/>
                <a:gd name="T38" fmla="*/ 437 w 603"/>
                <a:gd name="T39" fmla="*/ 487 h 585"/>
                <a:gd name="T40" fmla="*/ 490 w 603"/>
                <a:gd name="T41" fmla="*/ 487 h 585"/>
                <a:gd name="T42" fmla="*/ 523 w 603"/>
                <a:gd name="T43" fmla="*/ 454 h 585"/>
                <a:gd name="T44" fmla="*/ 523 w 603"/>
                <a:gd name="T45" fmla="*/ 124 h 585"/>
                <a:gd name="T46" fmla="*/ 587 w 603"/>
                <a:gd name="T47" fmla="*/ 124 h 585"/>
                <a:gd name="T48" fmla="*/ 464 w 603"/>
                <a:gd name="T49" fmla="*/ 0 h 585"/>
                <a:gd name="T50" fmla="*/ 339 w 603"/>
                <a:gd name="T51" fmla="*/ 124 h 585"/>
                <a:gd name="T52" fmla="*/ 403 w 603"/>
                <a:gd name="T53" fmla="*/ 124 h 585"/>
                <a:gd name="T54" fmla="*/ 403 w 603"/>
                <a:gd name="T55" fmla="*/ 454 h 585"/>
                <a:gd name="T56" fmla="*/ 570 w 603"/>
                <a:gd name="T57" fmla="*/ 516 h 585"/>
                <a:gd name="T58" fmla="*/ 34 w 603"/>
                <a:gd name="T59" fmla="*/ 516 h 585"/>
                <a:gd name="T60" fmla="*/ 0 w 603"/>
                <a:gd name="T61" fmla="*/ 549 h 585"/>
                <a:gd name="T62" fmla="*/ 0 w 603"/>
                <a:gd name="T63" fmla="*/ 552 h 585"/>
                <a:gd name="T64" fmla="*/ 34 w 603"/>
                <a:gd name="T65" fmla="*/ 585 h 585"/>
                <a:gd name="T66" fmla="*/ 570 w 603"/>
                <a:gd name="T67" fmla="*/ 585 h 585"/>
                <a:gd name="T68" fmla="*/ 603 w 603"/>
                <a:gd name="T69" fmla="*/ 552 h 585"/>
                <a:gd name="T70" fmla="*/ 603 w 603"/>
                <a:gd name="T71" fmla="*/ 549 h 585"/>
                <a:gd name="T72" fmla="*/ 570 w 603"/>
                <a:gd name="T73" fmla="*/ 516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3" h="585">
                  <a:moveTo>
                    <a:pt x="279" y="487"/>
                  </a:moveTo>
                  <a:cubicBezTo>
                    <a:pt x="332" y="487"/>
                    <a:pt x="332" y="487"/>
                    <a:pt x="332" y="487"/>
                  </a:cubicBezTo>
                  <a:cubicBezTo>
                    <a:pt x="350" y="487"/>
                    <a:pt x="365" y="472"/>
                    <a:pt x="365" y="454"/>
                  </a:cubicBezTo>
                  <a:cubicBezTo>
                    <a:pt x="365" y="265"/>
                    <a:pt x="365" y="265"/>
                    <a:pt x="365" y="265"/>
                  </a:cubicBezTo>
                  <a:cubicBezTo>
                    <a:pt x="365" y="246"/>
                    <a:pt x="350" y="231"/>
                    <a:pt x="332" y="231"/>
                  </a:cubicBezTo>
                  <a:cubicBezTo>
                    <a:pt x="279" y="231"/>
                    <a:pt x="279" y="231"/>
                    <a:pt x="279" y="231"/>
                  </a:cubicBezTo>
                  <a:cubicBezTo>
                    <a:pt x="260" y="231"/>
                    <a:pt x="245" y="246"/>
                    <a:pt x="245" y="265"/>
                  </a:cubicBezTo>
                  <a:cubicBezTo>
                    <a:pt x="245" y="454"/>
                    <a:pt x="245" y="454"/>
                    <a:pt x="245" y="454"/>
                  </a:cubicBezTo>
                  <a:cubicBezTo>
                    <a:pt x="245" y="472"/>
                    <a:pt x="260" y="487"/>
                    <a:pt x="279" y="487"/>
                  </a:cubicBezTo>
                  <a:close/>
                  <a:moveTo>
                    <a:pt x="121" y="487"/>
                  </a:moveTo>
                  <a:cubicBezTo>
                    <a:pt x="174" y="487"/>
                    <a:pt x="174" y="487"/>
                    <a:pt x="174" y="487"/>
                  </a:cubicBezTo>
                  <a:cubicBezTo>
                    <a:pt x="192" y="487"/>
                    <a:pt x="207" y="472"/>
                    <a:pt x="207" y="454"/>
                  </a:cubicBezTo>
                  <a:cubicBezTo>
                    <a:pt x="207" y="363"/>
                    <a:pt x="207" y="363"/>
                    <a:pt x="207" y="363"/>
                  </a:cubicBezTo>
                  <a:cubicBezTo>
                    <a:pt x="207" y="345"/>
                    <a:pt x="192" y="330"/>
                    <a:pt x="174" y="330"/>
                  </a:cubicBezTo>
                  <a:cubicBezTo>
                    <a:pt x="121" y="330"/>
                    <a:pt x="121" y="330"/>
                    <a:pt x="121" y="330"/>
                  </a:cubicBezTo>
                  <a:cubicBezTo>
                    <a:pt x="102" y="330"/>
                    <a:pt x="88" y="345"/>
                    <a:pt x="88" y="363"/>
                  </a:cubicBezTo>
                  <a:cubicBezTo>
                    <a:pt x="88" y="454"/>
                    <a:pt x="88" y="454"/>
                    <a:pt x="88" y="454"/>
                  </a:cubicBezTo>
                  <a:cubicBezTo>
                    <a:pt x="88" y="472"/>
                    <a:pt x="102" y="487"/>
                    <a:pt x="121" y="487"/>
                  </a:cubicBezTo>
                  <a:close/>
                  <a:moveTo>
                    <a:pt x="403" y="454"/>
                  </a:moveTo>
                  <a:cubicBezTo>
                    <a:pt x="403" y="472"/>
                    <a:pt x="418" y="487"/>
                    <a:pt x="437" y="487"/>
                  </a:cubicBezTo>
                  <a:cubicBezTo>
                    <a:pt x="490" y="487"/>
                    <a:pt x="490" y="487"/>
                    <a:pt x="490" y="487"/>
                  </a:cubicBezTo>
                  <a:cubicBezTo>
                    <a:pt x="508" y="487"/>
                    <a:pt x="523" y="472"/>
                    <a:pt x="523" y="454"/>
                  </a:cubicBezTo>
                  <a:cubicBezTo>
                    <a:pt x="523" y="124"/>
                    <a:pt x="523" y="124"/>
                    <a:pt x="523" y="124"/>
                  </a:cubicBezTo>
                  <a:cubicBezTo>
                    <a:pt x="587" y="124"/>
                    <a:pt x="587" y="124"/>
                    <a:pt x="587" y="124"/>
                  </a:cubicBezTo>
                  <a:cubicBezTo>
                    <a:pt x="464" y="0"/>
                    <a:pt x="464" y="0"/>
                    <a:pt x="464" y="0"/>
                  </a:cubicBezTo>
                  <a:cubicBezTo>
                    <a:pt x="339" y="124"/>
                    <a:pt x="339" y="124"/>
                    <a:pt x="339" y="124"/>
                  </a:cubicBezTo>
                  <a:cubicBezTo>
                    <a:pt x="403" y="124"/>
                    <a:pt x="403" y="124"/>
                    <a:pt x="403" y="124"/>
                  </a:cubicBezTo>
                  <a:lnTo>
                    <a:pt x="403" y="454"/>
                  </a:lnTo>
                  <a:close/>
                  <a:moveTo>
                    <a:pt x="570" y="516"/>
                  </a:moveTo>
                  <a:cubicBezTo>
                    <a:pt x="34" y="516"/>
                    <a:pt x="34" y="516"/>
                    <a:pt x="34" y="516"/>
                  </a:cubicBezTo>
                  <a:cubicBezTo>
                    <a:pt x="15" y="516"/>
                    <a:pt x="0" y="531"/>
                    <a:pt x="0" y="549"/>
                  </a:cubicBezTo>
                  <a:cubicBezTo>
                    <a:pt x="0" y="552"/>
                    <a:pt x="0" y="552"/>
                    <a:pt x="0" y="552"/>
                  </a:cubicBezTo>
                  <a:cubicBezTo>
                    <a:pt x="0" y="570"/>
                    <a:pt x="15" y="585"/>
                    <a:pt x="34" y="585"/>
                  </a:cubicBezTo>
                  <a:cubicBezTo>
                    <a:pt x="570" y="585"/>
                    <a:pt x="570" y="585"/>
                    <a:pt x="570" y="585"/>
                  </a:cubicBezTo>
                  <a:cubicBezTo>
                    <a:pt x="588" y="585"/>
                    <a:pt x="603" y="570"/>
                    <a:pt x="603" y="552"/>
                  </a:cubicBezTo>
                  <a:cubicBezTo>
                    <a:pt x="603" y="549"/>
                    <a:pt x="603" y="549"/>
                    <a:pt x="603" y="549"/>
                  </a:cubicBezTo>
                  <a:cubicBezTo>
                    <a:pt x="603" y="531"/>
                    <a:pt x="588" y="516"/>
                    <a:pt x="570" y="516"/>
                  </a:cubicBezTo>
                  <a:close/>
                </a:path>
              </a:pathLst>
            </a:custGeom>
            <a:solidFill>
              <a:schemeClr val="bg1"/>
            </a:solidFill>
            <a:ln>
              <a:noFill/>
            </a:ln>
            <a:extLst/>
          </p:spPr>
          <p:txBody>
            <a:bodyPr lIns="93297" tIns="46649" rIns="93297" bIns="46649"/>
            <a:lstStyle/>
            <a:p>
              <a:pPr>
                <a:defRPr/>
              </a:pPr>
              <a:endParaRPr lang="de-DE" sz="1837">
                <a:solidFill>
                  <a:srgbClr val="000000"/>
                </a:solidFill>
              </a:endParaRPr>
            </a:p>
          </p:txBody>
        </p:sp>
      </p:grpSp>
      <p:grpSp>
        <p:nvGrpSpPr>
          <p:cNvPr id="40" name="Group 39"/>
          <p:cNvGrpSpPr/>
          <p:nvPr/>
        </p:nvGrpSpPr>
        <p:grpSpPr>
          <a:xfrm>
            <a:off x="8443899" y="1292048"/>
            <a:ext cx="471447" cy="673769"/>
            <a:chOff x="9255560" y="2562373"/>
            <a:chExt cx="331016" cy="473071"/>
          </a:xfrm>
          <a:solidFill>
            <a:schemeClr val="bg1"/>
          </a:solidFill>
        </p:grpSpPr>
        <p:sp>
          <p:nvSpPr>
            <p:cNvPr id="41" name="Freeform 40"/>
            <p:cNvSpPr>
              <a:spLocks/>
            </p:cNvSpPr>
            <p:nvPr/>
          </p:nvSpPr>
          <p:spPr bwMode="auto">
            <a:xfrm>
              <a:off x="9302465" y="2889368"/>
              <a:ext cx="83089" cy="73708"/>
            </a:xfrm>
            <a:custGeom>
              <a:avLst/>
              <a:gdLst>
                <a:gd name="T0" fmla="*/ 8 w 74"/>
                <a:gd name="T1" fmla="*/ 31 h 66"/>
                <a:gd name="T2" fmla="*/ 1 w 74"/>
                <a:gd name="T3" fmla="*/ 32 h 66"/>
                <a:gd name="T4" fmla="*/ 2 w 74"/>
                <a:gd name="T5" fmla="*/ 38 h 66"/>
                <a:gd name="T6" fmla="*/ 20 w 74"/>
                <a:gd name="T7" fmla="*/ 59 h 66"/>
                <a:gd name="T8" fmla="*/ 31 w 74"/>
                <a:gd name="T9" fmla="*/ 59 h 66"/>
                <a:gd name="T10" fmla="*/ 72 w 74"/>
                <a:gd name="T11" fmla="*/ 8 h 66"/>
                <a:gd name="T12" fmla="*/ 72 w 74"/>
                <a:gd name="T13" fmla="*/ 2 h 66"/>
                <a:gd name="T14" fmla="*/ 66 w 74"/>
                <a:gd name="T15" fmla="*/ 3 h 66"/>
                <a:gd name="T16" fmla="*/ 29 w 74"/>
                <a:gd name="T17" fmla="*/ 33 h 66"/>
                <a:gd name="T18" fmla="*/ 18 w 74"/>
                <a:gd name="T19" fmla="*/ 36 h 66"/>
                <a:gd name="T20" fmla="*/ 8 w 74"/>
                <a:gd name="T21" fmla="*/ 3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66">
                  <a:moveTo>
                    <a:pt x="8" y="31"/>
                  </a:moveTo>
                  <a:cubicBezTo>
                    <a:pt x="4" y="29"/>
                    <a:pt x="3" y="30"/>
                    <a:pt x="1" y="32"/>
                  </a:cubicBezTo>
                  <a:cubicBezTo>
                    <a:pt x="0" y="34"/>
                    <a:pt x="0" y="35"/>
                    <a:pt x="2" y="38"/>
                  </a:cubicBezTo>
                  <a:cubicBezTo>
                    <a:pt x="20" y="59"/>
                    <a:pt x="20" y="59"/>
                    <a:pt x="20" y="59"/>
                  </a:cubicBezTo>
                  <a:cubicBezTo>
                    <a:pt x="25" y="66"/>
                    <a:pt x="26" y="66"/>
                    <a:pt x="31" y="59"/>
                  </a:cubicBezTo>
                  <a:cubicBezTo>
                    <a:pt x="72" y="8"/>
                    <a:pt x="72" y="8"/>
                    <a:pt x="72" y="8"/>
                  </a:cubicBezTo>
                  <a:cubicBezTo>
                    <a:pt x="74" y="5"/>
                    <a:pt x="73" y="3"/>
                    <a:pt x="72" y="2"/>
                  </a:cubicBezTo>
                  <a:cubicBezTo>
                    <a:pt x="71" y="1"/>
                    <a:pt x="69" y="0"/>
                    <a:pt x="66" y="3"/>
                  </a:cubicBezTo>
                  <a:cubicBezTo>
                    <a:pt x="29" y="33"/>
                    <a:pt x="29" y="33"/>
                    <a:pt x="29" y="33"/>
                  </a:cubicBezTo>
                  <a:cubicBezTo>
                    <a:pt x="24" y="38"/>
                    <a:pt x="24" y="38"/>
                    <a:pt x="18" y="36"/>
                  </a:cubicBezTo>
                  <a:lnTo>
                    <a:pt x="8"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3297" tIns="46649" rIns="93297" bIns="46649"/>
            <a:lstStyle/>
            <a:p>
              <a:pPr>
                <a:defRPr/>
              </a:pPr>
              <a:endParaRPr lang="en-US" sz="1837">
                <a:solidFill>
                  <a:srgbClr val="000000"/>
                </a:solidFill>
              </a:endParaRPr>
            </a:p>
          </p:txBody>
        </p:sp>
        <p:sp>
          <p:nvSpPr>
            <p:cNvPr id="42" name="Freeform 41"/>
            <p:cNvSpPr>
              <a:spLocks/>
            </p:cNvSpPr>
            <p:nvPr/>
          </p:nvSpPr>
          <p:spPr bwMode="auto">
            <a:xfrm>
              <a:off x="9302465" y="2808960"/>
              <a:ext cx="83089" cy="73708"/>
            </a:xfrm>
            <a:custGeom>
              <a:avLst/>
              <a:gdLst>
                <a:gd name="T0" fmla="*/ 8 w 74"/>
                <a:gd name="T1" fmla="*/ 31 h 67"/>
                <a:gd name="T2" fmla="*/ 1 w 74"/>
                <a:gd name="T3" fmla="*/ 32 h 67"/>
                <a:gd name="T4" fmla="*/ 2 w 74"/>
                <a:gd name="T5" fmla="*/ 39 h 67"/>
                <a:gd name="T6" fmla="*/ 20 w 74"/>
                <a:gd name="T7" fmla="*/ 60 h 67"/>
                <a:gd name="T8" fmla="*/ 31 w 74"/>
                <a:gd name="T9" fmla="*/ 59 h 67"/>
                <a:gd name="T10" fmla="*/ 72 w 74"/>
                <a:gd name="T11" fmla="*/ 8 h 67"/>
                <a:gd name="T12" fmla="*/ 72 w 74"/>
                <a:gd name="T13" fmla="*/ 2 h 67"/>
                <a:gd name="T14" fmla="*/ 66 w 74"/>
                <a:gd name="T15" fmla="*/ 3 h 67"/>
                <a:gd name="T16" fmla="*/ 29 w 74"/>
                <a:gd name="T17" fmla="*/ 34 h 67"/>
                <a:gd name="T18" fmla="*/ 18 w 74"/>
                <a:gd name="T19" fmla="*/ 36 h 67"/>
                <a:gd name="T20" fmla="*/ 8 w 74"/>
                <a:gd name="T21"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67">
                  <a:moveTo>
                    <a:pt x="8" y="31"/>
                  </a:moveTo>
                  <a:cubicBezTo>
                    <a:pt x="4" y="29"/>
                    <a:pt x="3" y="30"/>
                    <a:pt x="1" y="32"/>
                  </a:cubicBezTo>
                  <a:cubicBezTo>
                    <a:pt x="0" y="34"/>
                    <a:pt x="0" y="36"/>
                    <a:pt x="2" y="39"/>
                  </a:cubicBezTo>
                  <a:cubicBezTo>
                    <a:pt x="20" y="60"/>
                    <a:pt x="20" y="60"/>
                    <a:pt x="20" y="60"/>
                  </a:cubicBezTo>
                  <a:cubicBezTo>
                    <a:pt x="25" y="66"/>
                    <a:pt x="26" y="67"/>
                    <a:pt x="31" y="59"/>
                  </a:cubicBezTo>
                  <a:cubicBezTo>
                    <a:pt x="72" y="8"/>
                    <a:pt x="72" y="8"/>
                    <a:pt x="72" y="8"/>
                  </a:cubicBezTo>
                  <a:cubicBezTo>
                    <a:pt x="74" y="5"/>
                    <a:pt x="73" y="3"/>
                    <a:pt x="72" y="2"/>
                  </a:cubicBezTo>
                  <a:cubicBezTo>
                    <a:pt x="71" y="1"/>
                    <a:pt x="69" y="0"/>
                    <a:pt x="66" y="3"/>
                  </a:cubicBezTo>
                  <a:cubicBezTo>
                    <a:pt x="29" y="34"/>
                    <a:pt x="29" y="34"/>
                    <a:pt x="29" y="34"/>
                  </a:cubicBezTo>
                  <a:cubicBezTo>
                    <a:pt x="24" y="38"/>
                    <a:pt x="24" y="38"/>
                    <a:pt x="18" y="36"/>
                  </a:cubicBezTo>
                  <a:lnTo>
                    <a:pt x="8"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3297" tIns="46649" rIns="93297" bIns="46649"/>
            <a:lstStyle/>
            <a:p>
              <a:pPr>
                <a:defRPr/>
              </a:pPr>
              <a:endParaRPr lang="en-US" sz="1837">
                <a:solidFill>
                  <a:srgbClr val="000000"/>
                </a:solidFill>
              </a:endParaRPr>
            </a:p>
          </p:txBody>
        </p:sp>
        <p:sp>
          <p:nvSpPr>
            <p:cNvPr id="43" name="Rectangle 42"/>
            <p:cNvSpPr>
              <a:spLocks noChangeArrowheads="1"/>
            </p:cNvSpPr>
            <p:nvPr/>
          </p:nvSpPr>
          <p:spPr bwMode="auto">
            <a:xfrm>
              <a:off x="9416378" y="2755354"/>
              <a:ext cx="113912" cy="281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3297" tIns="46649" rIns="93297" bIns="46649"/>
            <a:lstStyle/>
            <a:p>
              <a:pPr>
                <a:defRPr/>
              </a:pPr>
              <a:endParaRPr lang="en-US" sz="1837">
                <a:solidFill>
                  <a:srgbClr val="000000"/>
                </a:solidFill>
              </a:endParaRPr>
            </a:p>
          </p:txBody>
        </p:sp>
        <p:sp>
          <p:nvSpPr>
            <p:cNvPr id="44" name="Rectangle 43"/>
            <p:cNvSpPr>
              <a:spLocks noChangeArrowheads="1"/>
            </p:cNvSpPr>
            <p:nvPr/>
          </p:nvSpPr>
          <p:spPr bwMode="auto">
            <a:xfrm>
              <a:off x="9416378" y="2835762"/>
              <a:ext cx="113912" cy="281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3297" tIns="46649" rIns="93297" bIns="46649"/>
            <a:lstStyle/>
            <a:p>
              <a:pPr>
                <a:defRPr/>
              </a:pPr>
              <a:endParaRPr lang="en-US" sz="1837">
                <a:solidFill>
                  <a:srgbClr val="000000"/>
                </a:solidFill>
              </a:endParaRPr>
            </a:p>
          </p:txBody>
        </p:sp>
        <p:sp>
          <p:nvSpPr>
            <p:cNvPr id="45" name="Rectangle 44"/>
            <p:cNvSpPr>
              <a:spLocks noChangeArrowheads="1"/>
            </p:cNvSpPr>
            <p:nvPr/>
          </p:nvSpPr>
          <p:spPr bwMode="auto">
            <a:xfrm>
              <a:off x="9416378" y="2916171"/>
              <a:ext cx="113912" cy="281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93297" tIns="46649" rIns="93297" bIns="46649"/>
            <a:lstStyle/>
            <a:p>
              <a:pPr>
                <a:defRPr/>
              </a:pPr>
              <a:endParaRPr lang="en-US" sz="1837">
                <a:solidFill>
                  <a:srgbClr val="000000"/>
                </a:solidFill>
              </a:endParaRPr>
            </a:p>
          </p:txBody>
        </p:sp>
        <p:sp>
          <p:nvSpPr>
            <p:cNvPr id="46" name="Freeform 45"/>
            <p:cNvSpPr>
              <a:spLocks/>
            </p:cNvSpPr>
            <p:nvPr/>
          </p:nvSpPr>
          <p:spPr bwMode="auto">
            <a:xfrm>
              <a:off x="9302465" y="2728551"/>
              <a:ext cx="83089" cy="73708"/>
            </a:xfrm>
            <a:custGeom>
              <a:avLst/>
              <a:gdLst>
                <a:gd name="T0" fmla="*/ 8 w 74"/>
                <a:gd name="T1" fmla="*/ 31 h 66"/>
                <a:gd name="T2" fmla="*/ 1 w 74"/>
                <a:gd name="T3" fmla="*/ 32 h 66"/>
                <a:gd name="T4" fmla="*/ 2 w 74"/>
                <a:gd name="T5" fmla="*/ 38 h 66"/>
                <a:gd name="T6" fmla="*/ 20 w 74"/>
                <a:gd name="T7" fmla="*/ 59 h 66"/>
                <a:gd name="T8" fmla="*/ 31 w 74"/>
                <a:gd name="T9" fmla="*/ 59 h 66"/>
                <a:gd name="T10" fmla="*/ 72 w 74"/>
                <a:gd name="T11" fmla="*/ 7 h 66"/>
                <a:gd name="T12" fmla="*/ 72 w 74"/>
                <a:gd name="T13" fmla="*/ 1 h 66"/>
                <a:gd name="T14" fmla="*/ 66 w 74"/>
                <a:gd name="T15" fmla="*/ 2 h 66"/>
                <a:gd name="T16" fmla="*/ 29 w 74"/>
                <a:gd name="T17" fmla="*/ 33 h 66"/>
                <a:gd name="T18" fmla="*/ 18 w 74"/>
                <a:gd name="T19" fmla="*/ 35 h 66"/>
                <a:gd name="T20" fmla="*/ 8 w 74"/>
                <a:gd name="T21" fmla="*/ 3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66">
                  <a:moveTo>
                    <a:pt x="8" y="31"/>
                  </a:moveTo>
                  <a:cubicBezTo>
                    <a:pt x="4" y="28"/>
                    <a:pt x="3" y="29"/>
                    <a:pt x="1" y="32"/>
                  </a:cubicBezTo>
                  <a:cubicBezTo>
                    <a:pt x="0" y="34"/>
                    <a:pt x="0" y="35"/>
                    <a:pt x="2" y="38"/>
                  </a:cubicBezTo>
                  <a:cubicBezTo>
                    <a:pt x="20" y="59"/>
                    <a:pt x="20" y="59"/>
                    <a:pt x="20" y="59"/>
                  </a:cubicBezTo>
                  <a:cubicBezTo>
                    <a:pt x="25" y="65"/>
                    <a:pt x="26" y="66"/>
                    <a:pt x="31" y="59"/>
                  </a:cubicBezTo>
                  <a:cubicBezTo>
                    <a:pt x="72" y="7"/>
                    <a:pt x="72" y="7"/>
                    <a:pt x="72" y="7"/>
                  </a:cubicBezTo>
                  <a:cubicBezTo>
                    <a:pt x="74" y="4"/>
                    <a:pt x="73" y="2"/>
                    <a:pt x="72" y="1"/>
                  </a:cubicBezTo>
                  <a:cubicBezTo>
                    <a:pt x="71" y="0"/>
                    <a:pt x="69" y="0"/>
                    <a:pt x="66" y="2"/>
                  </a:cubicBezTo>
                  <a:cubicBezTo>
                    <a:pt x="29" y="33"/>
                    <a:pt x="29" y="33"/>
                    <a:pt x="29" y="33"/>
                  </a:cubicBezTo>
                  <a:cubicBezTo>
                    <a:pt x="24" y="38"/>
                    <a:pt x="24" y="38"/>
                    <a:pt x="18" y="35"/>
                  </a:cubicBezTo>
                  <a:lnTo>
                    <a:pt x="8"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3297" tIns="46649" rIns="93297" bIns="46649"/>
            <a:lstStyle/>
            <a:p>
              <a:pPr>
                <a:defRPr/>
              </a:pPr>
              <a:endParaRPr lang="en-US" sz="1837">
                <a:solidFill>
                  <a:srgbClr val="000000"/>
                </a:solidFill>
              </a:endParaRPr>
            </a:p>
          </p:txBody>
        </p:sp>
        <p:sp>
          <p:nvSpPr>
            <p:cNvPr id="47" name="Freeform 46"/>
            <p:cNvSpPr>
              <a:spLocks noEditPoints="1"/>
            </p:cNvSpPr>
            <p:nvPr/>
          </p:nvSpPr>
          <p:spPr bwMode="auto">
            <a:xfrm>
              <a:off x="9322568" y="2562373"/>
              <a:ext cx="195661" cy="131334"/>
            </a:xfrm>
            <a:custGeom>
              <a:avLst/>
              <a:gdLst>
                <a:gd name="T0" fmla="*/ 148 w 175"/>
                <a:gd name="T1" fmla="*/ 53 h 117"/>
                <a:gd name="T2" fmla="*/ 122 w 175"/>
                <a:gd name="T3" fmla="*/ 34 h 117"/>
                <a:gd name="T4" fmla="*/ 88 w 175"/>
                <a:gd name="T5" fmla="*/ 0 h 117"/>
                <a:gd name="T6" fmla="*/ 54 w 175"/>
                <a:gd name="T7" fmla="*/ 34 h 117"/>
                <a:gd name="T8" fmla="*/ 32 w 175"/>
                <a:gd name="T9" fmla="*/ 53 h 117"/>
                <a:gd name="T10" fmla="*/ 0 w 175"/>
                <a:gd name="T11" fmla="*/ 53 h 117"/>
                <a:gd name="T12" fmla="*/ 0 w 175"/>
                <a:gd name="T13" fmla="*/ 96 h 117"/>
                <a:gd name="T14" fmla="*/ 21 w 175"/>
                <a:gd name="T15" fmla="*/ 117 h 117"/>
                <a:gd name="T16" fmla="*/ 154 w 175"/>
                <a:gd name="T17" fmla="*/ 117 h 117"/>
                <a:gd name="T18" fmla="*/ 175 w 175"/>
                <a:gd name="T19" fmla="*/ 96 h 117"/>
                <a:gd name="T20" fmla="*/ 175 w 175"/>
                <a:gd name="T21" fmla="*/ 53 h 117"/>
                <a:gd name="T22" fmla="*/ 148 w 175"/>
                <a:gd name="T23" fmla="*/ 53 h 117"/>
                <a:gd name="T24" fmla="*/ 88 w 175"/>
                <a:gd name="T25" fmla="*/ 53 h 117"/>
                <a:gd name="T26" fmla="*/ 69 w 175"/>
                <a:gd name="T27" fmla="*/ 34 h 117"/>
                <a:gd name="T28" fmla="*/ 88 w 175"/>
                <a:gd name="T29" fmla="*/ 15 h 117"/>
                <a:gd name="T30" fmla="*/ 107 w 175"/>
                <a:gd name="T31" fmla="*/ 34 h 117"/>
                <a:gd name="T32" fmla="*/ 88 w 175"/>
                <a:gd name="T33" fmla="*/ 5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17">
                  <a:moveTo>
                    <a:pt x="148" y="53"/>
                  </a:moveTo>
                  <a:cubicBezTo>
                    <a:pt x="126" y="53"/>
                    <a:pt x="122" y="42"/>
                    <a:pt x="122" y="34"/>
                  </a:cubicBezTo>
                  <a:cubicBezTo>
                    <a:pt x="122" y="15"/>
                    <a:pt x="106" y="0"/>
                    <a:pt x="88" y="0"/>
                  </a:cubicBezTo>
                  <a:cubicBezTo>
                    <a:pt x="69" y="0"/>
                    <a:pt x="54" y="15"/>
                    <a:pt x="54" y="34"/>
                  </a:cubicBezTo>
                  <a:cubicBezTo>
                    <a:pt x="54" y="42"/>
                    <a:pt x="53" y="53"/>
                    <a:pt x="32" y="53"/>
                  </a:cubicBezTo>
                  <a:cubicBezTo>
                    <a:pt x="0" y="53"/>
                    <a:pt x="0" y="53"/>
                    <a:pt x="0" y="53"/>
                  </a:cubicBezTo>
                  <a:cubicBezTo>
                    <a:pt x="0" y="96"/>
                    <a:pt x="0" y="96"/>
                    <a:pt x="0" y="96"/>
                  </a:cubicBezTo>
                  <a:cubicBezTo>
                    <a:pt x="0" y="107"/>
                    <a:pt x="9" y="117"/>
                    <a:pt x="21" y="117"/>
                  </a:cubicBezTo>
                  <a:cubicBezTo>
                    <a:pt x="154" y="117"/>
                    <a:pt x="154" y="117"/>
                    <a:pt x="154" y="117"/>
                  </a:cubicBezTo>
                  <a:cubicBezTo>
                    <a:pt x="166" y="117"/>
                    <a:pt x="175" y="107"/>
                    <a:pt x="175" y="96"/>
                  </a:cubicBezTo>
                  <a:cubicBezTo>
                    <a:pt x="175" y="53"/>
                    <a:pt x="175" y="53"/>
                    <a:pt x="175" y="53"/>
                  </a:cubicBezTo>
                  <a:lnTo>
                    <a:pt x="148" y="53"/>
                  </a:lnTo>
                  <a:close/>
                  <a:moveTo>
                    <a:pt x="88" y="53"/>
                  </a:moveTo>
                  <a:cubicBezTo>
                    <a:pt x="77" y="53"/>
                    <a:pt x="69" y="45"/>
                    <a:pt x="69" y="34"/>
                  </a:cubicBezTo>
                  <a:cubicBezTo>
                    <a:pt x="69" y="24"/>
                    <a:pt x="77" y="15"/>
                    <a:pt x="88" y="15"/>
                  </a:cubicBezTo>
                  <a:cubicBezTo>
                    <a:pt x="98" y="15"/>
                    <a:pt x="107" y="24"/>
                    <a:pt x="107" y="34"/>
                  </a:cubicBezTo>
                  <a:cubicBezTo>
                    <a:pt x="107" y="45"/>
                    <a:pt x="98" y="53"/>
                    <a:pt x="8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3297" tIns="46649" rIns="93297" bIns="46649"/>
            <a:lstStyle/>
            <a:p>
              <a:pPr>
                <a:defRPr/>
              </a:pPr>
              <a:endParaRPr lang="en-US" sz="1837">
                <a:solidFill>
                  <a:srgbClr val="000000"/>
                </a:solidFill>
              </a:endParaRPr>
            </a:p>
          </p:txBody>
        </p:sp>
        <p:sp>
          <p:nvSpPr>
            <p:cNvPr id="48" name="Freeform 47"/>
            <p:cNvSpPr>
              <a:spLocks/>
            </p:cNvSpPr>
            <p:nvPr/>
          </p:nvSpPr>
          <p:spPr bwMode="auto">
            <a:xfrm>
              <a:off x="9255560" y="2628040"/>
              <a:ext cx="331016" cy="407404"/>
            </a:xfrm>
            <a:custGeom>
              <a:avLst/>
              <a:gdLst>
                <a:gd name="T0" fmla="*/ 255 w 296"/>
                <a:gd name="T1" fmla="*/ 0 h 365"/>
                <a:gd name="T2" fmla="*/ 255 w 296"/>
                <a:gd name="T3" fmla="*/ 22 h 365"/>
                <a:gd name="T4" fmla="*/ 274 w 296"/>
                <a:gd name="T5" fmla="*/ 22 h 365"/>
                <a:gd name="T6" fmla="*/ 274 w 296"/>
                <a:gd name="T7" fmla="*/ 313 h 365"/>
                <a:gd name="T8" fmla="*/ 265 w 296"/>
                <a:gd name="T9" fmla="*/ 334 h 365"/>
                <a:gd name="T10" fmla="*/ 244 w 296"/>
                <a:gd name="T11" fmla="*/ 343 h 365"/>
                <a:gd name="T12" fmla="*/ 52 w 296"/>
                <a:gd name="T13" fmla="*/ 343 h 365"/>
                <a:gd name="T14" fmla="*/ 30 w 296"/>
                <a:gd name="T15" fmla="*/ 334 h 365"/>
                <a:gd name="T16" fmla="*/ 21 w 296"/>
                <a:gd name="T17" fmla="*/ 313 h 365"/>
                <a:gd name="T18" fmla="*/ 21 w 296"/>
                <a:gd name="T19" fmla="*/ 22 h 365"/>
                <a:gd name="T20" fmla="*/ 40 w 296"/>
                <a:gd name="T21" fmla="*/ 22 h 365"/>
                <a:gd name="T22" fmla="*/ 40 w 296"/>
                <a:gd name="T23" fmla="*/ 0 h 365"/>
                <a:gd name="T24" fmla="*/ 0 w 296"/>
                <a:gd name="T25" fmla="*/ 0 h 365"/>
                <a:gd name="T26" fmla="*/ 0 w 296"/>
                <a:gd name="T27" fmla="*/ 313 h 365"/>
                <a:gd name="T28" fmla="*/ 52 w 296"/>
                <a:gd name="T29" fmla="*/ 365 h 365"/>
                <a:gd name="T30" fmla="*/ 244 w 296"/>
                <a:gd name="T31" fmla="*/ 365 h 365"/>
                <a:gd name="T32" fmla="*/ 296 w 296"/>
                <a:gd name="T33" fmla="*/ 313 h 365"/>
                <a:gd name="T34" fmla="*/ 296 w 296"/>
                <a:gd name="T35" fmla="*/ 0 h 365"/>
                <a:gd name="T36" fmla="*/ 255 w 296"/>
                <a:gd name="T37"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6" h="365">
                  <a:moveTo>
                    <a:pt x="255" y="0"/>
                  </a:moveTo>
                  <a:cubicBezTo>
                    <a:pt x="255" y="22"/>
                    <a:pt x="255" y="22"/>
                    <a:pt x="255" y="22"/>
                  </a:cubicBezTo>
                  <a:cubicBezTo>
                    <a:pt x="274" y="22"/>
                    <a:pt x="274" y="22"/>
                    <a:pt x="274" y="22"/>
                  </a:cubicBezTo>
                  <a:cubicBezTo>
                    <a:pt x="274" y="313"/>
                    <a:pt x="274" y="313"/>
                    <a:pt x="274" y="313"/>
                  </a:cubicBezTo>
                  <a:cubicBezTo>
                    <a:pt x="274" y="321"/>
                    <a:pt x="271" y="329"/>
                    <a:pt x="265" y="334"/>
                  </a:cubicBezTo>
                  <a:cubicBezTo>
                    <a:pt x="259" y="340"/>
                    <a:pt x="252" y="343"/>
                    <a:pt x="244" y="343"/>
                  </a:cubicBezTo>
                  <a:cubicBezTo>
                    <a:pt x="52" y="343"/>
                    <a:pt x="52" y="343"/>
                    <a:pt x="52" y="343"/>
                  </a:cubicBezTo>
                  <a:cubicBezTo>
                    <a:pt x="43" y="343"/>
                    <a:pt x="36" y="340"/>
                    <a:pt x="30" y="334"/>
                  </a:cubicBezTo>
                  <a:cubicBezTo>
                    <a:pt x="24" y="329"/>
                    <a:pt x="21" y="321"/>
                    <a:pt x="21" y="313"/>
                  </a:cubicBezTo>
                  <a:cubicBezTo>
                    <a:pt x="21" y="22"/>
                    <a:pt x="21" y="22"/>
                    <a:pt x="21" y="22"/>
                  </a:cubicBezTo>
                  <a:cubicBezTo>
                    <a:pt x="40" y="22"/>
                    <a:pt x="40" y="22"/>
                    <a:pt x="40" y="22"/>
                  </a:cubicBezTo>
                  <a:cubicBezTo>
                    <a:pt x="40" y="0"/>
                    <a:pt x="40" y="0"/>
                    <a:pt x="40" y="0"/>
                  </a:cubicBezTo>
                  <a:cubicBezTo>
                    <a:pt x="0" y="0"/>
                    <a:pt x="0" y="0"/>
                    <a:pt x="0" y="0"/>
                  </a:cubicBezTo>
                  <a:cubicBezTo>
                    <a:pt x="0" y="313"/>
                    <a:pt x="0" y="313"/>
                    <a:pt x="0" y="313"/>
                  </a:cubicBezTo>
                  <a:cubicBezTo>
                    <a:pt x="0" y="342"/>
                    <a:pt x="23" y="365"/>
                    <a:pt x="52" y="365"/>
                  </a:cubicBezTo>
                  <a:cubicBezTo>
                    <a:pt x="244" y="365"/>
                    <a:pt x="244" y="365"/>
                    <a:pt x="244" y="365"/>
                  </a:cubicBezTo>
                  <a:cubicBezTo>
                    <a:pt x="272" y="365"/>
                    <a:pt x="296" y="342"/>
                    <a:pt x="296" y="313"/>
                  </a:cubicBezTo>
                  <a:cubicBezTo>
                    <a:pt x="296" y="0"/>
                    <a:pt x="296" y="0"/>
                    <a:pt x="296" y="0"/>
                  </a:cubicBezTo>
                  <a:lnTo>
                    <a:pt x="2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93297" tIns="46649" rIns="93297" bIns="46649"/>
            <a:lstStyle/>
            <a:p>
              <a:pPr>
                <a:defRPr/>
              </a:pPr>
              <a:endParaRPr lang="en-US" sz="1837">
                <a:solidFill>
                  <a:srgbClr val="000000"/>
                </a:solidFill>
              </a:endParaRPr>
            </a:p>
          </p:txBody>
        </p:sp>
      </p:grpSp>
    </p:spTree>
    <p:extLst>
      <p:ext uri="{BB962C8B-B14F-4D97-AF65-F5344CB8AC3E}">
        <p14:creationId xmlns:p14="http://schemas.microsoft.com/office/powerpoint/2010/main" val="79942860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chor="ctr"/>
          <a:lstStyle/>
          <a:p>
            <a:fld id="{86CB4B4D-7CA3-9044-876B-883B54F8677D}" type="slidenum">
              <a:t>6</a:t>
            </a:fld>
            <a:endParaRPr dirty="0"/>
          </a:p>
        </p:txBody>
      </p:sp>
      <p:graphicFrame>
        <p:nvGraphicFramePr>
          <p:cNvPr id="456" name="Table"/>
          <p:cNvGraphicFramePr/>
          <p:nvPr>
            <p:extLst>
              <p:ext uri="{D42A27DB-BD31-4B8C-83A1-F6EECF244321}">
                <p14:modId xmlns:p14="http://schemas.microsoft.com/office/powerpoint/2010/main" val="61783751"/>
              </p:ext>
            </p:extLst>
          </p:nvPr>
        </p:nvGraphicFramePr>
        <p:xfrm>
          <a:off x="228600" y="685800"/>
          <a:ext cx="8610600" cy="5415707"/>
        </p:xfrm>
        <a:graphic>
          <a:graphicData uri="http://schemas.openxmlformats.org/drawingml/2006/table">
            <a:tbl>
              <a:tblPr>
                <a:tableStyleId>{4C3C2611-4C71-4FC5-86AE-919BDF0F9419}</a:tableStyleId>
              </a:tblPr>
              <a:tblGrid>
                <a:gridCol w="30480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420687">
                <a:tc>
                  <a:txBody>
                    <a:bodyPr/>
                    <a:lstStyle/>
                    <a:p>
                      <a:pPr algn="ctr" defTabSz="457200">
                        <a:lnSpc>
                          <a:spcPct val="115000"/>
                        </a:lnSpc>
                        <a:defRPr sz="1800"/>
                      </a:pPr>
                      <a:r>
                        <a:rPr sz="1300" b="1" dirty="0">
                          <a:solidFill>
                            <a:srgbClr val="FFFFFF"/>
                          </a:solidFill>
                          <a:latin typeface="Arial Narrow"/>
                          <a:ea typeface="Arial Narrow"/>
                          <a:cs typeface="Arial Narrow"/>
                          <a:sym typeface="Arial Narrow"/>
                        </a:rPr>
                        <a:t>GOVERNMENT PRIORITY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sz="1300" b="1" dirty="0">
                          <a:solidFill>
                            <a:srgbClr val="FFFFFF"/>
                          </a:solidFill>
                          <a:latin typeface="Arial Narrow"/>
                          <a:ea typeface="Arial Narrow"/>
                          <a:cs typeface="Arial Narrow"/>
                          <a:sym typeface="Arial Narrow"/>
                        </a:rPr>
                        <a:t>DEPARTMENTAL RESPONSE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extLst>
                  <a:ext uri="{0D108BD9-81ED-4DB2-BD59-A6C34878D82A}">
                    <a16:rowId xmlns:a16="http://schemas.microsoft.com/office/drawing/2014/main" val="10000"/>
                  </a:ext>
                </a:extLst>
              </a:tr>
              <a:tr h="1151683">
                <a:tc>
                  <a:txBody>
                    <a:bodyPr/>
                    <a:lstStyle/>
                    <a:p>
                      <a:pPr algn="l" defTabSz="457200">
                        <a:lnSpc>
                          <a:spcPct val="107000"/>
                        </a:lnSpc>
                        <a:spcBef>
                          <a:spcPts val="800"/>
                        </a:spcBef>
                        <a:defRPr b="1">
                          <a:solidFill>
                            <a:srgbClr val="2E74B5"/>
                          </a:solidFill>
                          <a:latin typeface="Arial Narrow"/>
                          <a:ea typeface="Arial Narrow"/>
                          <a:cs typeface="Arial Narrow"/>
                          <a:sym typeface="Arial Narrow"/>
                        </a:defRPr>
                      </a:pPr>
                      <a:r>
                        <a:rPr dirty="0"/>
                        <a:t>A better Africa and World</a:t>
                      </a:r>
                    </a:p>
                    <a:p>
                      <a:pPr algn="just" defTabSz="457200">
                        <a:lnSpc>
                          <a:spcPct val="107000"/>
                        </a:lnSpc>
                        <a:spcBef>
                          <a:spcPts val="500"/>
                        </a:spcBef>
                        <a:defRPr>
                          <a:solidFill>
                            <a:srgbClr val="2E74B5"/>
                          </a:solidFill>
                          <a:latin typeface="Arial Narrow"/>
                          <a:ea typeface="Arial Narrow"/>
                          <a:cs typeface="Arial Narrow"/>
                          <a:sym typeface="Arial Narrow"/>
                        </a:defRPr>
                      </a:pPr>
                      <a:r>
                        <a:rPr dirty="0"/>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87313" indent="0" algn="just" defTabSz="457200">
                        <a:lnSpc>
                          <a:spcPct val="107000"/>
                        </a:lnSpc>
                        <a:spcBef>
                          <a:spcPts val="500"/>
                        </a:spcBef>
                        <a:defRPr>
                          <a:latin typeface="Arial Narrow"/>
                          <a:ea typeface="Arial Narrow"/>
                          <a:cs typeface="Arial Narrow"/>
                          <a:sym typeface="Arial Narrow"/>
                        </a:defRPr>
                      </a:pPr>
                      <a:r>
                        <a:rPr dirty="0"/>
                        <a:t>South Africa is committed to advance </a:t>
                      </a:r>
                      <a:r>
                        <a:rPr b="1" dirty="0">
                          <a:solidFill>
                            <a:srgbClr val="2E74B5"/>
                          </a:solidFill>
                        </a:rPr>
                        <a:t>sustainable development </a:t>
                      </a:r>
                      <a:r>
                        <a:rPr b="1" dirty="0">
                          <a:solidFill>
                            <a:srgbClr val="4F81BD"/>
                          </a:solidFill>
                        </a:rPr>
                        <a:t>goals</a:t>
                      </a:r>
                      <a:r>
                        <a:rPr b="1" dirty="0"/>
                        <a:t> </a:t>
                      </a:r>
                      <a:r>
                        <a:rPr dirty="0"/>
                        <a:t>in the continent . These are pursued through various conventions in the areas of  Climate Change, Chemicals and Waste Management, Oceans and coastal Management, Biodiversity and Conservation. To this end South Africa will </a:t>
                      </a:r>
                      <a:r>
                        <a:rPr dirty="0" smtClean="0"/>
                        <a:t>advance</a:t>
                      </a:r>
                      <a:r>
                        <a:rPr lang="en-ZA" dirty="0" smtClean="0"/>
                        <a:t>,</a:t>
                      </a:r>
                      <a:r>
                        <a:rPr dirty="0" smtClean="0"/>
                        <a:t> </a:t>
                      </a:r>
                      <a:r>
                        <a:rPr dirty="0"/>
                        <a:t>post 2020 a new deal for nature and </a:t>
                      </a:r>
                      <a:r>
                        <a:rPr dirty="0" smtClean="0"/>
                        <a:t>people</a:t>
                      </a:r>
                      <a:endParaRPr dirty="0"/>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1"/>
                  </a:ext>
                </a:extLst>
              </a:tr>
              <a:tr h="3843337">
                <a:tc>
                  <a:txBody>
                    <a:bodyPr/>
                    <a:lstStyle/>
                    <a:p>
                      <a:pPr algn="l" defTabSz="457200">
                        <a:lnSpc>
                          <a:spcPct val="107000"/>
                        </a:lnSpc>
                        <a:spcBef>
                          <a:spcPts val="800"/>
                        </a:spcBef>
                        <a:defRPr b="1">
                          <a:solidFill>
                            <a:srgbClr val="2E74B5"/>
                          </a:solidFill>
                          <a:latin typeface="+mj-lt"/>
                          <a:ea typeface="+mj-ea"/>
                          <a:cs typeface="+mj-cs"/>
                          <a:sym typeface="Calibri"/>
                        </a:defRPr>
                      </a:pPr>
                      <a:r>
                        <a:rPr dirty="0"/>
                        <a:t>Spatial Integration , Human settlements and local government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87313" indent="0" algn="just" defTabSz="457200">
                        <a:spcBef>
                          <a:spcPts val="300"/>
                        </a:spcBef>
                        <a:defRPr b="1">
                          <a:solidFill>
                            <a:srgbClr val="4F81BD"/>
                          </a:solidFill>
                          <a:latin typeface="Arial Narrow"/>
                          <a:ea typeface="Arial Narrow"/>
                          <a:cs typeface="Arial Narrow"/>
                          <a:sym typeface="Arial Narrow"/>
                        </a:defRPr>
                      </a:pPr>
                      <a:r>
                        <a:rPr dirty="0"/>
                        <a:t>Spatial planning and land-use restrictions </a:t>
                      </a:r>
                      <a:r>
                        <a:rPr b="0" dirty="0">
                          <a:solidFill>
                            <a:srgbClr val="000000"/>
                          </a:solidFill>
                        </a:rPr>
                        <a:t>should be applied to flood prone areas, with limitations to infrastructure development in high risk areas. Priority should be given to the re-development of open spaces that can improve storm water management.  Any settlement should take into consideration the current and future climate risks. </a:t>
                      </a:r>
                    </a:p>
                    <a:p>
                      <a:pPr marL="87313" indent="0" algn="just" defTabSz="457200">
                        <a:spcBef>
                          <a:spcPts val="300"/>
                        </a:spcBef>
                        <a:defRPr>
                          <a:latin typeface="Arial Narrow"/>
                          <a:ea typeface="Arial Narrow"/>
                          <a:cs typeface="Arial Narrow"/>
                          <a:sym typeface="Arial Narrow"/>
                        </a:defRPr>
                      </a:pPr>
                      <a:r>
                        <a:rPr dirty="0"/>
                        <a:t>Our focus is on </a:t>
                      </a:r>
                      <a:r>
                        <a:rPr b="1" dirty="0">
                          <a:solidFill>
                            <a:srgbClr val="2E74B5"/>
                          </a:solidFill>
                        </a:rPr>
                        <a:t>Local Government </a:t>
                      </a:r>
                      <a:r>
                        <a:rPr dirty="0"/>
                        <a:t>Support  to enable effective planning in the context of sustainable development goals. The implementation of </a:t>
                      </a:r>
                      <a:r>
                        <a:rPr b="1" dirty="0">
                          <a:solidFill>
                            <a:srgbClr val="2E74B5"/>
                          </a:solidFill>
                        </a:rPr>
                        <a:t>Waste Management, Air Quality and Climate </a:t>
                      </a:r>
                      <a:r>
                        <a:rPr sz="1400" b="1" i="0" u="none" strike="noStrike" cap="none" spc="0" baseline="0" dirty="0">
                          <a:solidFill>
                            <a:srgbClr val="2E74B5"/>
                          </a:solidFill>
                          <a:uFillTx/>
                          <a:latin typeface="Arial Narrow"/>
                          <a:ea typeface="Arial Narrow"/>
                          <a:cs typeface="Arial Narrow"/>
                          <a:sym typeface="Arial"/>
                        </a:rPr>
                        <a:t>Change </a:t>
                      </a:r>
                      <a:r>
                        <a:rPr dirty="0"/>
                        <a:t>programmes aimed at</a:t>
                      </a:r>
                      <a:r>
                        <a:rPr b="1" dirty="0">
                          <a:solidFill>
                            <a:srgbClr val="2E74B5"/>
                          </a:solidFill>
                        </a:rPr>
                        <a:t>:</a:t>
                      </a:r>
                      <a:r>
                        <a:rPr dirty="0">
                          <a:solidFill>
                            <a:srgbClr val="2E74B5"/>
                          </a:solidFill>
                        </a:rPr>
                        <a:t> </a:t>
                      </a:r>
                      <a:r>
                        <a:rPr dirty="0"/>
                        <a:t>Sound environmental Management of hazardous waste streams to protect communities from being affected by dumped or badly managed waste</a:t>
                      </a:r>
                    </a:p>
                    <a:p>
                      <a:pPr marL="87313" indent="0" algn="just" defTabSz="457200">
                        <a:spcBef>
                          <a:spcPts val="300"/>
                        </a:spcBef>
                        <a:defRPr>
                          <a:latin typeface="Arial Narrow"/>
                          <a:ea typeface="Arial Narrow"/>
                          <a:cs typeface="Arial Narrow"/>
                          <a:sym typeface="Arial Narrow"/>
                        </a:defRPr>
                      </a:pPr>
                      <a:r>
                        <a:rPr dirty="0"/>
                        <a:t>Implement effective air quality management interventions to ensure the reduction of atmospheric emissions from major polluters</a:t>
                      </a:r>
                    </a:p>
                    <a:p>
                      <a:pPr marL="87313" indent="0" algn="just" defTabSz="457200">
                        <a:lnSpc>
                          <a:spcPct val="107000"/>
                        </a:lnSpc>
                        <a:spcBef>
                          <a:spcPts val="500"/>
                        </a:spcBef>
                        <a:defRPr>
                          <a:latin typeface="Arial Narrow"/>
                          <a:ea typeface="Arial Narrow"/>
                          <a:cs typeface="Arial Narrow"/>
                          <a:sym typeface="Arial Narrow"/>
                        </a:defRPr>
                      </a:pPr>
                      <a:r>
                        <a:rPr dirty="0"/>
                        <a:t>Improve access to coastal areas</a:t>
                      </a:r>
                      <a:r>
                        <a:rPr b="1" dirty="0">
                          <a:solidFill>
                            <a:srgbClr val="0070C0"/>
                          </a:solidFill>
                        </a:rPr>
                        <a:t>,</a:t>
                      </a:r>
                      <a:r>
                        <a:rPr dirty="0">
                          <a:solidFill>
                            <a:srgbClr val="0070C0"/>
                          </a:solidFill>
                        </a:rPr>
                        <a:t> </a:t>
                      </a:r>
                      <a:r>
                        <a:rPr dirty="0"/>
                        <a:t>through spatial planning and economic development in priority areas working closely with municipalities to enhance growth of tourism opportunities, subsistence and recreational fishing and fair access to coastal recreational amenities.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2"/>
                  </a:ext>
                </a:extLst>
              </a:tr>
            </a:tbl>
          </a:graphicData>
        </a:graphic>
      </p:graphicFrame>
      <p:sp>
        <p:nvSpPr>
          <p:cNvPr id="457" name="Alignment of Department Work with Government Priorities"/>
          <p:cNvSpPr txBox="1"/>
          <p:nvPr/>
        </p:nvSpPr>
        <p:spPr>
          <a:xfrm>
            <a:off x="76200" y="76200"/>
            <a:ext cx="8839200"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00B050"/>
                </a:solidFill>
              </a:defRPr>
            </a:lvl1pPr>
          </a:lstStyle>
          <a:p>
            <a:r>
              <a:rPr dirty="0"/>
              <a:t>Alignment of </a:t>
            </a:r>
            <a:r>
              <a:rPr dirty="0" smtClean="0"/>
              <a:t>Department</a:t>
            </a:r>
            <a:r>
              <a:rPr lang="en-ZA" dirty="0" smtClean="0"/>
              <a:t>al</a:t>
            </a:r>
            <a:r>
              <a:rPr dirty="0" smtClean="0"/>
              <a:t> </a:t>
            </a:r>
            <a:r>
              <a:rPr dirty="0"/>
              <a:t>Work with Government Priorities  </a:t>
            </a:r>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55650"/>
          </a:xfrm>
        </p:spPr>
        <p:txBody>
          <a:bodyPr/>
          <a:lstStyle/>
          <a:p>
            <a:pPr>
              <a:defRPr/>
            </a:pPr>
            <a:r>
              <a:rPr lang="en-ZA" sz="3200" b="1" dirty="0" smtClean="0">
                <a:latin typeface="+mn-lt"/>
              </a:rPr>
              <a:t>Economic Instruments</a:t>
            </a:r>
            <a:endParaRPr lang="en-GB" sz="3200" b="1" dirty="0">
              <a:latin typeface="+mn-lt"/>
            </a:endParaRPr>
          </a:p>
        </p:txBody>
      </p:sp>
      <p:pic>
        <p:nvPicPr>
          <p:cNvPr id="1884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212850"/>
            <a:ext cx="9005887" cy="494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1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6043613"/>
            <a:ext cx="1900237"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0" y="0"/>
            <a:ext cx="9144000" cy="757238"/>
          </a:xfrm>
          <a:prstGeom prst="rect">
            <a:avLst/>
          </a:prstGeom>
          <a:solidFill>
            <a:srgbClr val="6ABD57"/>
          </a:solidFill>
          <a:ln>
            <a:noFill/>
          </a:ln>
          <a:scene3d>
            <a:camera prst="orthographicFront"/>
            <a:lightRig rig="threePt" dir="t"/>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n-US" sz="3600" b="1" kern="0" dirty="0" smtClean="0">
                <a:ea typeface="Calibri" charset="0"/>
                <a:cs typeface="Calibri" charset="0"/>
              </a:rPr>
              <a:t>Economic Instruments</a:t>
            </a:r>
            <a:endParaRPr lang="en-US" sz="3600" b="1" kern="0" dirty="0">
              <a:ea typeface="Calibri" charset="0"/>
              <a:cs typeface="Calibri" charset="0"/>
            </a:endParaRPr>
          </a:p>
        </p:txBody>
      </p:sp>
    </p:spTree>
    <p:extLst>
      <p:ext uri="{BB962C8B-B14F-4D97-AF65-F5344CB8AC3E}">
        <p14:creationId xmlns:p14="http://schemas.microsoft.com/office/powerpoint/2010/main" val="1878383102"/>
      </p:ext>
    </p:extLst>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1" name="Picture 1"/>
          <p:cNvPicPr>
            <a:picLocks noChangeAspect="1"/>
          </p:cNvPicPr>
          <p:nvPr/>
        </p:nvPicPr>
        <p:blipFill>
          <a:blip r:embed="rId3">
            <a:extLst>
              <a:ext uri="{28A0092B-C50C-407E-A947-70E740481C1C}">
                <a14:useLocalDpi xmlns:a14="http://schemas.microsoft.com/office/drawing/2010/main" val="0"/>
              </a:ext>
            </a:extLst>
          </a:blip>
          <a:srcRect l="21812" r="25768" b="20155"/>
          <a:stretch>
            <a:fillRect/>
          </a:stretch>
        </p:blipFill>
        <p:spPr bwMode="auto">
          <a:xfrm>
            <a:off x="533400" y="53975"/>
            <a:ext cx="6858000" cy="678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42"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9688" y="5008563"/>
            <a:ext cx="2754312"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5184414"/>
      </p:ext>
    </p:extLst>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entagon 11"/>
          <p:cNvSpPr/>
          <p:nvPr/>
        </p:nvSpPr>
        <p:spPr>
          <a:xfrm>
            <a:off x="1203330" y="1596049"/>
            <a:ext cx="1452388" cy="703921"/>
          </a:xfrm>
          <a:prstGeom prst="homePlate">
            <a:avLst>
              <a:gd name="adj" fmla="val 30232"/>
            </a:avLst>
          </a:prstGeom>
          <a:gradFill flip="none" rotWithShape="1">
            <a:gsLst>
              <a:gs pos="0">
                <a:srgbClr val="3D6821"/>
              </a:gs>
              <a:gs pos="50000">
                <a:srgbClr val="5C9734"/>
              </a:gs>
              <a:gs pos="100000">
                <a:srgbClr val="6FB53F"/>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514350"/>
            <a:r>
              <a:rPr lang="en-US" sz="1013" dirty="0">
                <a:solidFill>
                  <a:prstClr val="white"/>
                </a:solidFill>
              </a:rPr>
              <a:t>1. Information Management</a:t>
            </a:r>
          </a:p>
        </p:txBody>
      </p:sp>
      <p:sp>
        <p:nvSpPr>
          <p:cNvPr id="13" name="Chevron 12"/>
          <p:cNvSpPr/>
          <p:nvPr/>
        </p:nvSpPr>
        <p:spPr>
          <a:xfrm>
            <a:off x="2521624" y="1617823"/>
            <a:ext cx="1519127" cy="682147"/>
          </a:xfrm>
          <a:prstGeom prst="chevron">
            <a:avLst>
              <a:gd name="adj" fmla="val 43984"/>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514350"/>
            <a:r>
              <a:rPr lang="en-US" sz="900" dirty="0">
                <a:solidFill>
                  <a:prstClr val="white"/>
                </a:solidFill>
              </a:rPr>
              <a:t>SAWIC</a:t>
            </a:r>
          </a:p>
          <a:p>
            <a:pPr algn="ctr" defTabSz="514350"/>
            <a:r>
              <a:rPr lang="en-US" sz="900" dirty="0">
                <a:solidFill>
                  <a:prstClr val="white"/>
                </a:solidFill>
              </a:rPr>
              <a:t>SAWIS</a:t>
            </a:r>
          </a:p>
          <a:p>
            <a:pPr algn="ctr" defTabSz="514350"/>
            <a:r>
              <a:rPr lang="en-US" sz="900" dirty="0" err="1">
                <a:solidFill>
                  <a:prstClr val="white"/>
                </a:solidFill>
              </a:rPr>
              <a:t>SoWR</a:t>
            </a:r>
            <a:endParaRPr lang="en-US" sz="900" dirty="0">
              <a:solidFill>
                <a:prstClr val="white"/>
              </a:solidFill>
            </a:endParaRPr>
          </a:p>
          <a:p>
            <a:pPr algn="ctr" defTabSz="514350"/>
            <a:r>
              <a:rPr lang="en-US" sz="900" dirty="0">
                <a:solidFill>
                  <a:prstClr val="white"/>
                </a:solidFill>
              </a:rPr>
              <a:t>Waste info </a:t>
            </a:r>
            <a:r>
              <a:rPr lang="en-US" sz="900" dirty="0" err="1">
                <a:solidFill>
                  <a:prstClr val="white"/>
                </a:solidFill>
              </a:rPr>
              <a:t>Regs</a:t>
            </a:r>
            <a:endParaRPr lang="en-US" sz="900" dirty="0">
              <a:solidFill>
                <a:prstClr val="white"/>
              </a:solidFill>
            </a:endParaRPr>
          </a:p>
        </p:txBody>
      </p:sp>
      <p:sp>
        <p:nvSpPr>
          <p:cNvPr id="18" name="Chevron 17"/>
          <p:cNvSpPr/>
          <p:nvPr/>
        </p:nvSpPr>
        <p:spPr>
          <a:xfrm>
            <a:off x="3803515" y="1623644"/>
            <a:ext cx="1956676" cy="698100"/>
          </a:xfrm>
          <a:prstGeom prst="chevron">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51435" tIns="25718" rIns="51435" bIns="25718" numCol="2" spcCol="0" rtlCol="0" fromWordArt="0" anchor="ctr" anchorCtr="0" forceAA="0" compatLnSpc="1">
            <a:prstTxWarp prst="textNoShape">
              <a:avLst/>
            </a:prstTxWarp>
            <a:noAutofit/>
          </a:bodyPr>
          <a:lstStyle/>
          <a:p>
            <a:pPr defTabSz="514350"/>
            <a:r>
              <a:rPr lang="en-US" sz="844" dirty="0">
                <a:solidFill>
                  <a:prstClr val="white"/>
                </a:solidFill>
              </a:rPr>
              <a:t>Legislation</a:t>
            </a:r>
          </a:p>
          <a:p>
            <a:pPr defTabSz="514350"/>
            <a:r>
              <a:rPr lang="en-US" sz="844" dirty="0" err="1">
                <a:solidFill>
                  <a:prstClr val="white"/>
                </a:solidFill>
              </a:rPr>
              <a:t>Licences</a:t>
            </a:r>
            <a:endParaRPr lang="en-US" sz="844" dirty="0">
              <a:solidFill>
                <a:prstClr val="white"/>
              </a:solidFill>
            </a:endParaRPr>
          </a:p>
          <a:p>
            <a:pPr defTabSz="514350"/>
            <a:r>
              <a:rPr lang="en-US" sz="844" dirty="0">
                <a:solidFill>
                  <a:prstClr val="white"/>
                </a:solidFill>
              </a:rPr>
              <a:t>Public Interface</a:t>
            </a:r>
          </a:p>
          <a:p>
            <a:pPr defTabSz="514350"/>
            <a:endParaRPr lang="en-US" sz="844" dirty="0">
              <a:solidFill>
                <a:prstClr val="white"/>
              </a:solidFill>
            </a:endParaRPr>
          </a:p>
          <a:p>
            <a:pPr defTabSz="514350"/>
            <a:r>
              <a:rPr lang="en-US" sz="844" dirty="0">
                <a:solidFill>
                  <a:prstClr val="white"/>
                </a:solidFill>
              </a:rPr>
              <a:t>Registered activities</a:t>
            </a:r>
          </a:p>
          <a:p>
            <a:pPr defTabSz="514350"/>
            <a:r>
              <a:rPr lang="en-US" sz="844" dirty="0">
                <a:solidFill>
                  <a:prstClr val="white"/>
                </a:solidFill>
              </a:rPr>
              <a:t>Waste volumes</a:t>
            </a:r>
          </a:p>
        </p:txBody>
      </p:sp>
      <p:sp>
        <p:nvSpPr>
          <p:cNvPr id="33" name="TextBox 32"/>
          <p:cNvSpPr txBox="1"/>
          <p:nvPr/>
        </p:nvSpPr>
        <p:spPr>
          <a:xfrm>
            <a:off x="5884363" y="1550074"/>
            <a:ext cx="1711462" cy="871713"/>
          </a:xfrm>
          <a:prstGeom prst="rect">
            <a:avLst/>
          </a:prstGeom>
          <a:noFill/>
        </p:spPr>
        <p:txBody>
          <a:bodyPr wrap="square" rtlCol="0">
            <a:spAutoFit/>
          </a:bodyPr>
          <a:lstStyle/>
          <a:p>
            <a:pPr defTabSz="514350"/>
            <a:r>
              <a:rPr lang="en-US" sz="1013" dirty="0">
                <a:solidFill>
                  <a:srgbClr val="70AD47">
                    <a:lumMod val="75000"/>
                  </a:srgbClr>
                </a:solidFill>
              </a:rPr>
              <a:t>Data verification</a:t>
            </a:r>
          </a:p>
          <a:p>
            <a:pPr defTabSz="514350"/>
            <a:r>
              <a:rPr lang="en-US" sz="1013" dirty="0">
                <a:solidFill>
                  <a:srgbClr val="70AD47">
                    <a:lumMod val="75000"/>
                  </a:srgbClr>
                </a:solidFill>
              </a:rPr>
              <a:t>Policy/ decision making</a:t>
            </a:r>
          </a:p>
          <a:p>
            <a:pPr defTabSz="514350"/>
            <a:r>
              <a:rPr lang="en-US" sz="1013" dirty="0">
                <a:solidFill>
                  <a:srgbClr val="70AD47">
                    <a:lumMod val="75000"/>
                  </a:srgbClr>
                </a:solidFill>
              </a:rPr>
              <a:t>Compliance notices</a:t>
            </a:r>
          </a:p>
          <a:p>
            <a:pPr defTabSz="514350"/>
            <a:r>
              <a:rPr lang="en-US" sz="1013" dirty="0">
                <a:solidFill>
                  <a:srgbClr val="70AD47">
                    <a:lumMod val="75000"/>
                  </a:srgbClr>
                </a:solidFill>
              </a:rPr>
              <a:t>Newsletters</a:t>
            </a:r>
          </a:p>
          <a:p>
            <a:pPr defTabSz="514350"/>
            <a:r>
              <a:rPr lang="en-US" sz="1013" dirty="0">
                <a:solidFill>
                  <a:srgbClr val="70AD47">
                    <a:lumMod val="75000"/>
                  </a:srgbClr>
                </a:solidFill>
              </a:rPr>
              <a:t>Reports</a:t>
            </a:r>
          </a:p>
        </p:txBody>
      </p:sp>
      <p:sp>
        <p:nvSpPr>
          <p:cNvPr id="34" name="Pentagon 33"/>
          <p:cNvSpPr/>
          <p:nvPr/>
        </p:nvSpPr>
        <p:spPr>
          <a:xfrm>
            <a:off x="1197066" y="2352696"/>
            <a:ext cx="1452388" cy="703921"/>
          </a:xfrm>
          <a:prstGeom prst="homePlate">
            <a:avLst>
              <a:gd name="adj" fmla="val 30232"/>
            </a:avLst>
          </a:prstGeo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514350"/>
            <a:r>
              <a:rPr lang="en-US" sz="1013" dirty="0">
                <a:solidFill>
                  <a:prstClr val="white"/>
                </a:solidFill>
              </a:rPr>
              <a:t>2. IndWMP</a:t>
            </a:r>
          </a:p>
        </p:txBody>
      </p:sp>
      <p:sp>
        <p:nvSpPr>
          <p:cNvPr id="35" name="Pentagon 34"/>
          <p:cNvSpPr/>
          <p:nvPr/>
        </p:nvSpPr>
        <p:spPr>
          <a:xfrm>
            <a:off x="1197066" y="3102124"/>
            <a:ext cx="1452388" cy="703921"/>
          </a:xfrm>
          <a:prstGeom prst="homePlate">
            <a:avLst>
              <a:gd name="adj" fmla="val 30232"/>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514350"/>
            <a:r>
              <a:rPr lang="en-US" sz="1013" dirty="0">
                <a:solidFill>
                  <a:prstClr val="white"/>
                </a:solidFill>
              </a:rPr>
              <a:t>3. M&amp;E</a:t>
            </a:r>
          </a:p>
        </p:txBody>
      </p:sp>
      <p:sp>
        <p:nvSpPr>
          <p:cNvPr id="36" name="Pentagon 35"/>
          <p:cNvSpPr/>
          <p:nvPr/>
        </p:nvSpPr>
        <p:spPr>
          <a:xfrm>
            <a:off x="1193315" y="3871992"/>
            <a:ext cx="1452388" cy="703921"/>
          </a:xfrm>
          <a:prstGeom prst="homePlate">
            <a:avLst>
              <a:gd name="adj" fmla="val 30232"/>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514350"/>
            <a:r>
              <a:rPr lang="en-US" sz="1013" dirty="0">
                <a:solidFill>
                  <a:prstClr val="white"/>
                </a:solidFill>
              </a:rPr>
              <a:t>4. Enterprise Support</a:t>
            </a:r>
          </a:p>
        </p:txBody>
      </p:sp>
      <p:sp>
        <p:nvSpPr>
          <p:cNvPr id="38" name="Chevron 37"/>
          <p:cNvSpPr/>
          <p:nvPr/>
        </p:nvSpPr>
        <p:spPr>
          <a:xfrm>
            <a:off x="2521624" y="2356354"/>
            <a:ext cx="1519127" cy="682147"/>
          </a:xfrm>
          <a:prstGeom prst="chevron">
            <a:avLst>
              <a:gd name="adj" fmla="val 43984"/>
            </a:avLst>
          </a:prstGeom>
          <a:solidFill>
            <a:srgbClr val="9966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2" spcCol="0" rtlCol="0" fromWordArt="0" anchor="ctr" anchorCtr="0" forceAA="0" compatLnSpc="1">
            <a:prstTxWarp prst="textNoShape">
              <a:avLst/>
            </a:prstTxWarp>
            <a:noAutofit/>
          </a:bodyPr>
          <a:lstStyle/>
          <a:p>
            <a:pPr algn="ctr" defTabSz="514350"/>
            <a:r>
              <a:rPr lang="en-US" sz="788" dirty="0">
                <a:solidFill>
                  <a:prstClr val="white"/>
                </a:solidFill>
              </a:rPr>
              <a:t>EPR</a:t>
            </a:r>
          </a:p>
          <a:p>
            <a:pPr algn="ctr" defTabSz="514350"/>
            <a:r>
              <a:rPr lang="en-US" sz="788" dirty="0">
                <a:solidFill>
                  <a:prstClr val="white"/>
                </a:solidFill>
              </a:rPr>
              <a:t>S14</a:t>
            </a:r>
          </a:p>
          <a:p>
            <a:pPr algn="ctr" defTabSz="514350"/>
            <a:r>
              <a:rPr lang="en-US" sz="788" dirty="0">
                <a:solidFill>
                  <a:prstClr val="white"/>
                </a:solidFill>
              </a:rPr>
              <a:t>S18</a:t>
            </a:r>
          </a:p>
          <a:p>
            <a:pPr algn="ctr" defTabSz="514350"/>
            <a:r>
              <a:rPr lang="en-US" sz="788" dirty="0">
                <a:solidFill>
                  <a:prstClr val="white"/>
                </a:solidFill>
              </a:rPr>
              <a:t>S28 </a:t>
            </a:r>
          </a:p>
          <a:p>
            <a:pPr algn="ctr" defTabSz="514350"/>
            <a:r>
              <a:rPr lang="en-US" sz="788" dirty="0">
                <a:solidFill>
                  <a:prstClr val="white"/>
                </a:solidFill>
              </a:rPr>
              <a:t>S35</a:t>
            </a:r>
          </a:p>
          <a:p>
            <a:pPr algn="ctr" defTabSz="514350"/>
            <a:r>
              <a:rPr lang="en-US" sz="788" dirty="0">
                <a:solidFill>
                  <a:prstClr val="white"/>
                </a:solidFill>
              </a:rPr>
              <a:t>NWMS</a:t>
            </a:r>
          </a:p>
          <a:p>
            <a:pPr algn="ctr" defTabSz="514350"/>
            <a:r>
              <a:rPr lang="en-US" sz="788" dirty="0">
                <a:solidFill>
                  <a:prstClr val="white"/>
                </a:solidFill>
              </a:rPr>
              <a:t>Circular Economy</a:t>
            </a:r>
          </a:p>
        </p:txBody>
      </p:sp>
      <p:sp>
        <p:nvSpPr>
          <p:cNvPr id="39" name="Chevron 38"/>
          <p:cNvSpPr/>
          <p:nvPr/>
        </p:nvSpPr>
        <p:spPr>
          <a:xfrm>
            <a:off x="2521624" y="3120240"/>
            <a:ext cx="1519127" cy="682147"/>
          </a:xfrm>
          <a:prstGeom prst="chevron">
            <a:avLst>
              <a:gd name="adj" fmla="val 43984"/>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514350"/>
            <a:r>
              <a:rPr lang="en-US" sz="1013" dirty="0">
                <a:solidFill>
                  <a:prstClr val="white"/>
                </a:solidFill>
              </a:rPr>
              <a:t>Framework</a:t>
            </a:r>
          </a:p>
          <a:p>
            <a:pPr algn="ctr" defTabSz="514350"/>
            <a:r>
              <a:rPr lang="en-US" sz="1013" dirty="0">
                <a:solidFill>
                  <a:prstClr val="white"/>
                </a:solidFill>
              </a:rPr>
              <a:t>NWMS</a:t>
            </a:r>
          </a:p>
          <a:p>
            <a:pPr algn="ctr" defTabSz="514350"/>
            <a:endParaRPr lang="en-US" sz="1013" dirty="0">
              <a:solidFill>
                <a:prstClr val="white"/>
              </a:solidFill>
            </a:endParaRPr>
          </a:p>
        </p:txBody>
      </p:sp>
      <p:sp>
        <p:nvSpPr>
          <p:cNvPr id="40" name="Chevron 39"/>
          <p:cNvSpPr/>
          <p:nvPr/>
        </p:nvSpPr>
        <p:spPr>
          <a:xfrm>
            <a:off x="2521624" y="3880157"/>
            <a:ext cx="1519127" cy="682147"/>
          </a:xfrm>
          <a:prstGeom prst="chevron">
            <a:avLst>
              <a:gd name="adj" fmla="val 43984"/>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514350"/>
            <a:r>
              <a:rPr lang="en-US" sz="1013" dirty="0" err="1">
                <a:solidFill>
                  <a:prstClr val="white"/>
                </a:solidFill>
              </a:rPr>
              <a:t>MinMEC</a:t>
            </a:r>
            <a:endParaRPr lang="en-US" sz="1013" dirty="0">
              <a:solidFill>
                <a:prstClr val="white"/>
              </a:solidFill>
            </a:endParaRPr>
          </a:p>
          <a:p>
            <a:pPr algn="ctr" defTabSz="514350"/>
            <a:r>
              <a:rPr lang="en-US" sz="1013" dirty="0">
                <a:solidFill>
                  <a:prstClr val="white"/>
                </a:solidFill>
              </a:rPr>
              <a:t>Operation Phakisa</a:t>
            </a:r>
          </a:p>
          <a:p>
            <a:pPr algn="ctr" defTabSz="514350"/>
            <a:r>
              <a:rPr lang="en-US" sz="1013" dirty="0">
                <a:solidFill>
                  <a:prstClr val="white"/>
                </a:solidFill>
              </a:rPr>
              <a:t> </a:t>
            </a:r>
          </a:p>
        </p:txBody>
      </p:sp>
      <p:sp>
        <p:nvSpPr>
          <p:cNvPr id="43" name="Chevron 42"/>
          <p:cNvSpPr/>
          <p:nvPr/>
        </p:nvSpPr>
        <p:spPr>
          <a:xfrm>
            <a:off x="3798341" y="2363046"/>
            <a:ext cx="1956676" cy="698100"/>
          </a:xfrm>
          <a:prstGeom prst="chevron">
            <a:avLst/>
          </a:prstGeom>
          <a:solidFill>
            <a:srgbClr val="9966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defTabSz="514350"/>
            <a:r>
              <a:rPr lang="en-US" sz="900" dirty="0">
                <a:solidFill>
                  <a:prstClr val="white"/>
                </a:solidFill>
              </a:rPr>
              <a:t>WCMS, N&amp;S, </a:t>
            </a:r>
          </a:p>
          <a:p>
            <a:pPr defTabSz="514350"/>
            <a:r>
              <a:rPr lang="en-US" sz="900" dirty="0">
                <a:solidFill>
                  <a:prstClr val="white"/>
                </a:solidFill>
              </a:rPr>
              <a:t>Licencing, </a:t>
            </a:r>
          </a:p>
          <a:p>
            <a:pPr defTabSz="514350"/>
            <a:r>
              <a:rPr lang="en-US" sz="900" dirty="0">
                <a:solidFill>
                  <a:prstClr val="white"/>
                </a:solidFill>
              </a:rPr>
              <a:t>Voluntary Plans, Mandatory Plans</a:t>
            </a:r>
          </a:p>
          <a:p>
            <a:pPr defTabSz="514350"/>
            <a:endParaRPr lang="en-US" sz="788" dirty="0">
              <a:solidFill>
                <a:prstClr val="white"/>
              </a:solidFill>
            </a:endParaRPr>
          </a:p>
        </p:txBody>
      </p:sp>
      <p:sp>
        <p:nvSpPr>
          <p:cNvPr id="44" name="TextBox 43"/>
          <p:cNvSpPr txBox="1"/>
          <p:nvPr/>
        </p:nvSpPr>
        <p:spPr>
          <a:xfrm>
            <a:off x="5878099" y="2332638"/>
            <a:ext cx="1711462" cy="871713"/>
          </a:xfrm>
          <a:prstGeom prst="rect">
            <a:avLst/>
          </a:prstGeom>
          <a:noFill/>
        </p:spPr>
        <p:txBody>
          <a:bodyPr wrap="square" rtlCol="0">
            <a:spAutoFit/>
          </a:bodyPr>
          <a:lstStyle/>
          <a:p>
            <a:pPr defTabSz="514350"/>
            <a:r>
              <a:rPr lang="en-US" sz="1013" dirty="0">
                <a:solidFill>
                  <a:srgbClr val="9966FF"/>
                </a:solidFill>
              </a:rPr>
              <a:t>Waste diversion</a:t>
            </a:r>
          </a:p>
          <a:p>
            <a:pPr defTabSz="514350"/>
            <a:r>
              <a:rPr lang="en-US" sz="1013" dirty="0">
                <a:solidFill>
                  <a:srgbClr val="9966FF"/>
                </a:solidFill>
              </a:rPr>
              <a:t>Job creation</a:t>
            </a:r>
          </a:p>
          <a:p>
            <a:pPr defTabSz="514350"/>
            <a:r>
              <a:rPr lang="en-US" sz="1013" dirty="0">
                <a:solidFill>
                  <a:srgbClr val="9966FF"/>
                </a:solidFill>
              </a:rPr>
              <a:t>Transformation</a:t>
            </a:r>
          </a:p>
          <a:p>
            <a:pPr defTabSz="514350"/>
            <a:r>
              <a:rPr lang="en-US" sz="1013" dirty="0">
                <a:solidFill>
                  <a:srgbClr val="9966FF"/>
                </a:solidFill>
              </a:rPr>
              <a:t>SMME development</a:t>
            </a:r>
          </a:p>
          <a:p>
            <a:pPr defTabSz="514350"/>
            <a:r>
              <a:rPr lang="en-US" sz="1013" dirty="0">
                <a:solidFill>
                  <a:srgbClr val="9966FF"/>
                </a:solidFill>
              </a:rPr>
              <a:t>Poverty alleviation</a:t>
            </a:r>
          </a:p>
        </p:txBody>
      </p:sp>
      <p:sp>
        <p:nvSpPr>
          <p:cNvPr id="45" name="Chevron 44"/>
          <p:cNvSpPr/>
          <p:nvPr/>
        </p:nvSpPr>
        <p:spPr>
          <a:xfrm>
            <a:off x="3822265" y="3106630"/>
            <a:ext cx="1956676" cy="698100"/>
          </a:xfrm>
          <a:prstGeom prst="chevron">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defTabSz="514350"/>
            <a:r>
              <a:rPr lang="en-US" sz="1013" dirty="0">
                <a:solidFill>
                  <a:prstClr val="white"/>
                </a:solidFill>
              </a:rPr>
              <a:t>Monitoring</a:t>
            </a:r>
          </a:p>
          <a:p>
            <a:pPr defTabSz="514350"/>
            <a:r>
              <a:rPr lang="en-US" sz="1013" dirty="0">
                <a:solidFill>
                  <a:prstClr val="white"/>
                </a:solidFill>
              </a:rPr>
              <a:t>Assessments</a:t>
            </a:r>
          </a:p>
        </p:txBody>
      </p:sp>
      <p:sp>
        <p:nvSpPr>
          <p:cNvPr id="46" name="Chevron 45"/>
          <p:cNvSpPr/>
          <p:nvPr/>
        </p:nvSpPr>
        <p:spPr>
          <a:xfrm>
            <a:off x="3822265" y="2351084"/>
            <a:ext cx="1956676" cy="698100"/>
          </a:xfrm>
          <a:prstGeom prst="chevron">
            <a:avLst/>
          </a:prstGeom>
          <a:gradFill flip="none" rotWithShape="1">
            <a:gsLst>
              <a:gs pos="0">
                <a:srgbClr val="9966FF">
                  <a:shade val="30000"/>
                  <a:satMod val="115000"/>
                </a:srgbClr>
              </a:gs>
              <a:gs pos="50000">
                <a:srgbClr val="9966FF">
                  <a:shade val="67500"/>
                  <a:satMod val="115000"/>
                </a:srgbClr>
              </a:gs>
              <a:gs pos="100000">
                <a:srgbClr val="9966FF">
                  <a:shade val="100000"/>
                  <a:satMod val="115000"/>
                </a:srgb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defTabSz="514350"/>
            <a:r>
              <a:rPr lang="en-US" sz="1013" dirty="0">
                <a:solidFill>
                  <a:prstClr val="white"/>
                </a:solidFill>
              </a:rPr>
              <a:t>Voluntary Plans</a:t>
            </a:r>
          </a:p>
          <a:p>
            <a:pPr defTabSz="514350"/>
            <a:r>
              <a:rPr lang="en-US" sz="1013" dirty="0">
                <a:solidFill>
                  <a:prstClr val="white"/>
                </a:solidFill>
              </a:rPr>
              <a:t> Mandatory plans</a:t>
            </a:r>
          </a:p>
        </p:txBody>
      </p:sp>
      <p:sp>
        <p:nvSpPr>
          <p:cNvPr id="48" name="TextBox 47"/>
          <p:cNvSpPr txBox="1"/>
          <p:nvPr/>
        </p:nvSpPr>
        <p:spPr>
          <a:xfrm>
            <a:off x="5894003" y="3257799"/>
            <a:ext cx="1711462" cy="404085"/>
          </a:xfrm>
          <a:prstGeom prst="rect">
            <a:avLst/>
          </a:prstGeom>
          <a:noFill/>
        </p:spPr>
        <p:txBody>
          <a:bodyPr wrap="square" rtlCol="0">
            <a:spAutoFit/>
          </a:bodyPr>
          <a:lstStyle/>
          <a:p>
            <a:pPr defTabSz="514350"/>
            <a:r>
              <a:rPr lang="en-US" sz="1013" dirty="0">
                <a:solidFill>
                  <a:srgbClr val="ED7D31">
                    <a:lumMod val="75000"/>
                  </a:srgbClr>
                </a:solidFill>
              </a:rPr>
              <a:t>M&amp;E reports</a:t>
            </a:r>
          </a:p>
          <a:p>
            <a:pPr defTabSz="514350"/>
            <a:r>
              <a:rPr lang="en-US" sz="1013" dirty="0">
                <a:solidFill>
                  <a:srgbClr val="ED7D31">
                    <a:lumMod val="75000"/>
                  </a:srgbClr>
                </a:solidFill>
              </a:rPr>
              <a:t>Policy interventions</a:t>
            </a:r>
          </a:p>
        </p:txBody>
      </p:sp>
      <p:sp>
        <p:nvSpPr>
          <p:cNvPr id="49" name="Chevron 48"/>
          <p:cNvSpPr/>
          <p:nvPr/>
        </p:nvSpPr>
        <p:spPr>
          <a:xfrm>
            <a:off x="3822265" y="3848360"/>
            <a:ext cx="1956676" cy="698100"/>
          </a:xfrm>
          <a:prstGeom prst="chevr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defTabSz="514350"/>
            <a:r>
              <a:rPr lang="en-US" sz="1013" dirty="0">
                <a:solidFill>
                  <a:prstClr val="white"/>
                </a:solidFill>
              </a:rPr>
              <a:t>Call for Proposals</a:t>
            </a:r>
          </a:p>
          <a:p>
            <a:pPr defTabSz="514350"/>
            <a:r>
              <a:rPr lang="en-US" sz="1013" dirty="0">
                <a:solidFill>
                  <a:prstClr val="white"/>
                </a:solidFill>
              </a:rPr>
              <a:t>Adjudicate</a:t>
            </a:r>
          </a:p>
          <a:p>
            <a:pPr defTabSz="514350"/>
            <a:r>
              <a:rPr lang="en-US" sz="1013" dirty="0">
                <a:solidFill>
                  <a:prstClr val="white"/>
                </a:solidFill>
              </a:rPr>
              <a:t>Award</a:t>
            </a:r>
          </a:p>
        </p:txBody>
      </p:sp>
      <p:sp>
        <p:nvSpPr>
          <p:cNvPr id="50" name="TextBox 49"/>
          <p:cNvSpPr txBox="1"/>
          <p:nvPr/>
        </p:nvSpPr>
        <p:spPr>
          <a:xfrm>
            <a:off x="5878098" y="3874622"/>
            <a:ext cx="1711462" cy="715837"/>
          </a:xfrm>
          <a:prstGeom prst="rect">
            <a:avLst/>
          </a:prstGeom>
          <a:noFill/>
        </p:spPr>
        <p:txBody>
          <a:bodyPr wrap="square" rtlCol="0">
            <a:spAutoFit/>
          </a:bodyPr>
          <a:lstStyle/>
          <a:p>
            <a:pPr defTabSz="514350"/>
            <a:r>
              <a:rPr lang="en-US" sz="1013" dirty="0">
                <a:solidFill>
                  <a:srgbClr val="FFC000"/>
                </a:solidFill>
              </a:rPr>
              <a:t>Site verifications</a:t>
            </a:r>
          </a:p>
          <a:p>
            <a:pPr defTabSz="514350"/>
            <a:r>
              <a:rPr lang="en-US" sz="1013" dirty="0">
                <a:solidFill>
                  <a:srgbClr val="FFC000"/>
                </a:solidFill>
              </a:rPr>
              <a:t>Disburse 50% of award</a:t>
            </a:r>
          </a:p>
          <a:p>
            <a:pPr defTabSz="514350"/>
            <a:r>
              <a:rPr lang="en-US" sz="1013" dirty="0">
                <a:solidFill>
                  <a:srgbClr val="FFC000"/>
                </a:solidFill>
              </a:rPr>
              <a:t>Monitor</a:t>
            </a:r>
          </a:p>
          <a:p>
            <a:pPr defTabSz="514350"/>
            <a:r>
              <a:rPr lang="en-US" sz="1013" dirty="0">
                <a:solidFill>
                  <a:srgbClr val="FFC000"/>
                </a:solidFill>
              </a:rPr>
              <a:t>Award remaining 50% </a:t>
            </a:r>
          </a:p>
        </p:txBody>
      </p:sp>
      <p:sp>
        <p:nvSpPr>
          <p:cNvPr id="52" name="Pentagon 51"/>
          <p:cNvSpPr/>
          <p:nvPr/>
        </p:nvSpPr>
        <p:spPr>
          <a:xfrm>
            <a:off x="1183343" y="4615605"/>
            <a:ext cx="1452388" cy="703921"/>
          </a:xfrm>
          <a:prstGeom prst="homePlate">
            <a:avLst>
              <a:gd name="adj" fmla="val 30232"/>
            </a:avLst>
          </a:prstGeom>
          <a:gradFill flip="none" rotWithShape="1">
            <a:gsLst>
              <a:gs pos="0">
                <a:srgbClr val="4DE571">
                  <a:shade val="30000"/>
                  <a:satMod val="115000"/>
                </a:srgbClr>
              </a:gs>
              <a:gs pos="50000">
                <a:srgbClr val="4DE571">
                  <a:shade val="67500"/>
                  <a:satMod val="115000"/>
                </a:srgbClr>
              </a:gs>
              <a:gs pos="100000">
                <a:srgbClr val="4DE571">
                  <a:shade val="100000"/>
                  <a:satMod val="115000"/>
                </a:srgb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514350"/>
            <a:r>
              <a:rPr lang="en-US" sz="1013" dirty="0">
                <a:solidFill>
                  <a:prstClr val="white"/>
                </a:solidFill>
              </a:rPr>
              <a:t>5. Operation Phakisa</a:t>
            </a:r>
          </a:p>
        </p:txBody>
      </p:sp>
      <p:sp>
        <p:nvSpPr>
          <p:cNvPr id="53" name="Chevron 52"/>
          <p:cNvSpPr/>
          <p:nvPr/>
        </p:nvSpPr>
        <p:spPr>
          <a:xfrm>
            <a:off x="2511652" y="4623769"/>
            <a:ext cx="1519127" cy="682147"/>
          </a:xfrm>
          <a:prstGeom prst="chevron">
            <a:avLst>
              <a:gd name="adj" fmla="val 43984"/>
            </a:avLst>
          </a:prstGeom>
          <a:solidFill>
            <a:srgbClr val="4DE57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2" spcCol="0" rtlCol="0" fromWordArt="0" anchor="ctr" anchorCtr="0" forceAA="0" compatLnSpc="1">
            <a:prstTxWarp prst="textNoShape">
              <a:avLst/>
            </a:prstTxWarp>
            <a:noAutofit/>
          </a:bodyPr>
          <a:lstStyle/>
          <a:p>
            <a:pPr algn="ctr" defTabSz="514350"/>
            <a:r>
              <a:rPr lang="en-US" sz="788" dirty="0">
                <a:solidFill>
                  <a:prstClr val="white"/>
                </a:solidFill>
              </a:rPr>
              <a:t>Packaging guideline</a:t>
            </a:r>
          </a:p>
          <a:p>
            <a:pPr algn="ctr" defTabSz="514350"/>
            <a:r>
              <a:rPr lang="en-US" sz="788" dirty="0">
                <a:solidFill>
                  <a:prstClr val="white"/>
                </a:solidFill>
              </a:rPr>
              <a:t>Food Waste</a:t>
            </a:r>
          </a:p>
          <a:p>
            <a:pPr algn="ctr" defTabSz="514350"/>
            <a:r>
              <a:rPr lang="en-US" sz="788" dirty="0">
                <a:solidFill>
                  <a:prstClr val="white"/>
                </a:solidFill>
              </a:rPr>
              <a:t>RDF</a:t>
            </a:r>
          </a:p>
          <a:p>
            <a:pPr algn="ctr" defTabSz="514350"/>
            <a:r>
              <a:rPr lang="en-US" sz="788" dirty="0">
                <a:solidFill>
                  <a:prstClr val="white"/>
                </a:solidFill>
              </a:rPr>
              <a:t>Agri hub</a:t>
            </a:r>
          </a:p>
          <a:p>
            <a:pPr algn="ctr" defTabSz="514350"/>
            <a:r>
              <a:rPr lang="en-US" sz="788" dirty="0">
                <a:solidFill>
                  <a:prstClr val="white"/>
                </a:solidFill>
              </a:rPr>
              <a:t>E-Waste levy</a:t>
            </a:r>
          </a:p>
        </p:txBody>
      </p:sp>
      <p:sp>
        <p:nvSpPr>
          <p:cNvPr id="54" name="Chevron 53"/>
          <p:cNvSpPr/>
          <p:nvPr/>
        </p:nvSpPr>
        <p:spPr>
          <a:xfrm>
            <a:off x="3812293" y="4591973"/>
            <a:ext cx="1956676" cy="698100"/>
          </a:xfrm>
          <a:prstGeom prst="chevron">
            <a:avLst/>
          </a:prstGeom>
          <a:gradFill flip="none" rotWithShape="1">
            <a:gsLst>
              <a:gs pos="0">
                <a:srgbClr val="4DE571">
                  <a:shade val="30000"/>
                  <a:satMod val="115000"/>
                </a:srgbClr>
              </a:gs>
              <a:gs pos="50000">
                <a:srgbClr val="4DE571">
                  <a:shade val="67500"/>
                  <a:satMod val="115000"/>
                </a:srgbClr>
              </a:gs>
              <a:gs pos="100000">
                <a:srgbClr val="4DE571">
                  <a:shade val="100000"/>
                  <a:satMod val="115000"/>
                </a:srgb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defTabSz="514350"/>
            <a:r>
              <a:rPr lang="en-US" sz="1013" dirty="0">
                <a:solidFill>
                  <a:prstClr val="white"/>
                </a:solidFill>
              </a:rPr>
              <a:t>Work groups</a:t>
            </a:r>
          </a:p>
          <a:p>
            <a:pPr defTabSz="514350"/>
            <a:r>
              <a:rPr lang="en-US" sz="1013" dirty="0">
                <a:solidFill>
                  <a:prstClr val="white"/>
                </a:solidFill>
              </a:rPr>
              <a:t>Consultation</a:t>
            </a:r>
          </a:p>
          <a:p>
            <a:pPr defTabSz="514350"/>
            <a:r>
              <a:rPr lang="en-US" sz="1013" dirty="0">
                <a:solidFill>
                  <a:prstClr val="white"/>
                </a:solidFill>
              </a:rPr>
              <a:t>Project champion</a:t>
            </a:r>
          </a:p>
          <a:p>
            <a:pPr defTabSz="514350"/>
            <a:r>
              <a:rPr lang="en-US" sz="1013" dirty="0">
                <a:solidFill>
                  <a:prstClr val="white"/>
                </a:solidFill>
              </a:rPr>
              <a:t>Outsourcing</a:t>
            </a:r>
          </a:p>
        </p:txBody>
      </p:sp>
      <p:sp>
        <p:nvSpPr>
          <p:cNvPr id="55" name="TextBox 54"/>
          <p:cNvSpPr txBox="1"/>
          <p:nvPr/>
        </p:nvSpPr>
        <p:spPr>
          <a:xfrm>
            <a:off x="5894002" y="4615605"/>
            <a:ext cx="1711462" cy="559961"/>
          </a:xfrm>
          <a:prstGeom prst="rect">
            <a:avLst/>
          </a:prstGeom>
          <a:solidFill>
            <a:schemeClr val="bg1"/>
          </a:solidFill>
        </p:spPr>
        <p:txBody>
          <a:bodyPr wrap="square" rtlCol="0">
            <a:spAutoFit/>
          </a:bodyPr>
          <a:lstStyle/>
          <a:p>
            <a:pPr defTabSz="514350"/>
            <a:r>
              <a:rPr lang="en-US" sz="1013" dirty="0" err="1">
                <a:solidFill>
                  <a:srgbClr val="4DE571"/>
                </a:solidFill>
              </a:rPr>
              <a:t>Standardisation</a:t>
            </a:r>
            <a:endParaRPr lang="en-US" sz="1013" dirty="0">
              <a:solidFill>
                <a:srgbClr val="4DE571"/>
              </a:solidFill>
            </a:endParaRPr>
          </a:p>
          <a:p>
            <a:pPr defTabSz="514350"/>
            <a:r>
              <a:rPr lang="en-US" sz="1013" dirty="0">
                <a:solidFill>
                  <a:srgbClr val="4DE571"/>
                </a:solidFill>
              </a:rPr>
              <a:t>Efficiency</a:t>
            </a:r>
          </a:p>
          <a:p>
            <a:pPr defTabSz="514350"/>
            <a:r>
              <a:rPr lang="en-US" sz="1013" dirty="0">
                <a:solidFill>
                  <a:srgbClr val="4DE571"/>
                </a:solidFill>
              </a:rPr>
              <a:t>Diversion</a:t>
            </a:r>
          </a:p>
        </p:txBody>
      </p:sp>
      <p:sp>
        <p:nvSpPr>
          <p:cNvPr id="2" name="Rectangle 1"/>
          <p:cNvSpPr/>
          <p:nvPr/>
        </p:nvSpPr>
        <p:spPr>
          <a:xfrm>
            <a:off x="1143002" y="864010"/>
            <a:ext cx="6857999" cy="830997"/>
          </a:xfrm>
          <a:prstGeom prst="rect">
            <a:avLst/>
          </a:prstGeom>
        </p:spPr>
        <p:txBody>
          <a:bodyPr wrap="square">
            <a:spAutoFit/>
          </a:bodyPr>
          <a:lstStyle/>
          <a:p>
            <a:pPr>
              <a:spcBef>
                <a:spcPct val="20000"/>
              </a:spcBef>
              <a:defRPr/>
            </a:pPr>
            <a:r>
              <a:rPr lang="en-US" sz="2400" b="1" dirty="0">
                <a:solidFill>
                  <a:prstClr val="black"/>
                </a:solidFill>
              </a:rPr>
              <a:t>CHEMICALS AND WASTE POLICY, M&amp;E ROADMAP</a:t>
            </a:r>
          </a:p>
        </p:txBody>
      </p:sp>
      <p:sp>
        <p:nvSpPr>
          <p:cNvPr id="24" name="Pentagon 23"/>
          <p:cNvSpPr/>
          <p:nvPr/>
        </p:nvSpPr>
        <p:spPr>
          <a:xfrm>
            <a:off x="1183343" y="5423188"/>
            <a:ext cx="1452388" cy="577562"/>
          </a:xfrm>
          <a:prstGeom prst="homePlate">
            <a:avLst>
              <a:gd name="adj" fmla="val 30232"/>
            </a:avLst>
          </a:prstGeom>
          <a:solidFill>
            <a:srgbClr val="0070C0"/>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514350">
              <a:defRPr/>
            </a:pPr>
            <a:r>
              <a:rPr lang="en-US" sz="1013" dirty="0">
                <a:solidFill>
                  <a:prstClr val="white"/>
                </a:solidFill>
              </a:rPr>
              <a:t>6. Policy and Legislation</a:t>
            </a:r>
          </a:p>
        </p:txBody>
      </p:sp>
      <p:sp>
        <p:nvSpPr>
          <p:cNvPr id="25" name="Chevron 24"/>
          <p:cNvSpPr/>
          <p:nvPr/>
        </p:nvSpPr>
        <p:spPr>
          <a:xfrm>
            <a:off x="2521624" y="5420013"/>
            <a:ext cx="1509155" cy="580738"/>
          </a:xfrm>
          <a:prstGeom prst="chevron">
            <a:avLst>
              <a:gd name="adj" fmla="val 43984"/>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514350"/>
            <a:r>
              <a:rPr lang="en-US" sz="1013" dirty="0">
                <a:solidFill>
                  <a:prstClr val="white"/>
                </a:solidFill>
              </a:rPr>
              <a:t>NWMS 2012</a:t>
            </a:r>
          </a:p>
          <a:p>
            <a:pPr algn="ctr" defTabSz="514350"/>
            <a:r>
              <a:rPr lang="en-US" sz="1013" dirty="0">
                <a:solidFill>
                  <a:prstClr val="white"/>
                </a:solidFill>
              </a:rPr>
              <a:t>NEMWA 2014</a:t>
            </a:r>
          </a:p>
        </p:txBody>
      </p:sp>
      <p:sp>
        <p:nvSpPr>
          <p:cNvPr id="26" name="Chevron 25"/>
          <p:cNvSpPr/>
          <p:nvPr/>
        </p:nvSpPr>
        <p:spPr>
          <a:xfrm>
            <a:off x="3859908" y="5423190"/>
            <a:ext cx="1895108" cy="580738"/>
          </a:xfrm>
          <a:prstGeom prst="chevron">
            <a:avLst>
              <a:gd name="adj" fmla="val 43984"/>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514350"/>
            <a:r>
              <a:rPr lang="en-US" sz="1013" dirty="0">
                <a:solidFill>
                  <a:prstClr val="white"/>
                </a:solidFill>
              </a:rPr>
              <a:t>NWMS 2019</a:t>
            </a:r>
          </a:p>
          <a:p>
            <a:pPr algn="ctr" defTabSz="514350"/>
            <a:r>
              <a:rPr lang="en-US" sz="1013" dirty="0">
                <a:solidFill>
                  <a:prstClr val="white"/>
                </a:solidFill>
              </a:rPr>
              <a:t>NEMWAA 2018</a:t>
            </a:r>
          </a:p>
        </p:txBody>
      </p:sp>
      <p:sp>
        <p:nvSpPr>
          <p:cNvPr id="27" name="TextBox 26"/>
          <p:cNvSpPr txBox="1"/>
          <p:nvPr/>
        </p:nvSpPr>
        <p:spPr>
          <a:xfrm>
            <a:off x="5895694" y="5423190"/>
            <a:ext cx="1711462" cy="559961"/>
          </a:xfrm>
          <a:prstGeom prst="rect">
            <a:avLst/>
          </a:prstGeom>
          <a:solidFill>
            <a:schemeClr val="bg1"/>
          </a:solidFill>
        </p:spPr>
        <p:txBody>
          <a:bodyPr wrap="square" rtlCol="0">
            <a:spAutoFit/>
          </a:bodyPr>
          <a:lstStyle/>
          <a:p>
            <a:pPr defTabSz="514350"/>
            <a:r>
              <a:rPr lang="en-US" sz="1013" dirty="0">
                <a:solidFill>
                  <a:srgbClr val="0070C0"/>
                </a:solidFill>
              </a:rPr>
              <a:t>Harmonized policy and legislation</a:t>
            </a:r>
          </a:p>
          <a:p>
            <a:pPr defTabSz="514350"/>
            <a:endParaRPr lang="en-US" sz="1013" dirty="0">
              <a:solidFill>
                <a:srgbClr val="0070C0"/>
              </a:solidFill>
            </a:endParaRPr>
          </a:p>
        </p:txBody>
      </p:sp>
    </p:spTree>
    <p:extLst>
      <p:ext uri="{BB962C8B-B14F-4D97-AF65-F5344CB8AC3E}">
        <p14:creationId xmlns:p14="http://schemas.microsoft.com/office/powerpoint/2010/main" val="303108214"/>
      </p:ext>
    </p:extLst>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0638"/>
            <a:ext cx="8229600" cy="395287"/>
          </a:xfrm>
        </p:spPr>
        <p:txBody>
          <a:bodyPr>
            <a:normAutofit fontScale="90000"/>
          </a:bodyPr>
          <a:lstStyle/>
          <a:p>
            <a:r>
              <a:rPr lang="en-US" sz="3200" b="1" dirty="0">
                <a:solidFill>
                  <a:srgbClr val="008000"/>
                </a:solidFill>
                <a:latin typeface="Century Gothic" panose="020B0502020202020204" pitchFamily="34" charset="0"/>
              </a:rPr>
              <a:t>Legislative </a:t>
            </a:r>
            <a:r>
              <a:rPr lang="en-US" sz="3200" b="1" dirty="0" smtClean="0">
                <a:solidFill>
                  <a:srgbClr val="008000"/>
                </a:solidFill>
                <a:latin typeface="Century Gothic" panose="020B0502020202020204" pitchFamily="34" charset="0"/>
              </a:rPr>
              <a:t>Framework and MEAs</a:t>
            </a:r>
            <a:endParaRPr lang="en-US" sz="3200" b="1" dirty="0">
              <a:solidFill>
                <a:srgbClr val="008000"/>
              </a:solidFill>
              <a:latin typeface="Century Gothic" panose="020B0502020202020204" pitchFamily="34" charset="0"/>
            </a:endParaRPr>
          </a:p>
        </p:txBody>
      </p:sp>
      <p:sp>
        <p:nvSpPr>
          <p:cNvPr id="3" name="Content Placeholder 2"/>
          <p:cNvSpPr>
            <a:spLocks noGrp="1"/>
          </p:cNvSpPr>
          <p:nvPr>
            <p:ph sz="half" idx="4294967295"/>
          </p:nvPr>
        </p:nvSpPr>
        <p:spPr>
          <a:xfrm>
            <a:off x="0" y="712788"/>
            <a:ext cx="4038600" cy="4525962"/>
          </a:xfrm>
        </p:spPr>
        <p:txBody>
          <a:bodyPr>
            <a:noAutofit/>
          </a:bodyPr>
          <a:lstStyle/>
          <a:p>
            <a:pPr algn="just">
              <a:buFont typeface="Wingdings" panose="05000000000000000000" pitchFamily="2" charset="2"/>
              <a:buChar char="§"/>
            </a:pPr>
            <a:r>
              <a:rPr lang="en-US" sz="1050" dirty="0" smtClean="0">
                <a:solidFill>
                  <a:srgbClr val="008000"/>
                </a:solidFill>
                <a:latin typeface="Century Gothic" panose="020B0502020202020204" pitchFamily="34" charset="0"/>
              </a:rPr>
              <a:t>National </a:t>
            </a:r>
            <a:r>
              <a:rPr lang="en-US" sz="1050" dirty="0">
                <a:solidFill>
                  <a:srgbClr val="008000"/>
                </a:solidFill>
                <a:latin typeface="Century Gothic" panose="020B0502020202020204" pitchFamily="34" charset="0"/>
              </a:rPr>
              <a:t>Environmental Management </a:t>
            </a:r>
            <a:r>
              <a:rPr lang="en-US" sz="1050" dirty="0" smtClean="0">
                <a:solidFill>
                  <a:srgbClr val="008000"/>
                </a:solidFill>
                <a:latin typeface="Century Gothic" panose="020B0502020202020204" pitchFamily="34" charset="0"/>
              </a:rPr>
              <a:t>Act</a:t>
            </a:r>
            <a:endParaRPr lang="en-US" sz="1050" dirty="0">
              <a:solidFill>
                <a:srgbClr val="008000"/>
              </a:solidFill>
              <a:latin typeface="Century Gothic" panose="020B0502020202020204" pitchFamily="34" charset="0"/>
            </a:endParaRPr>
          </a:p>
          <a:p>
            <a:pPr algn="just">
              <a:buFont typeface="Wingdings" panose="05000000000000000000" pitchFamily="2" charset="2"/>
              <a:buChar char="§"/>
            </a:pPr>
            <a:r>
              <a:rPr lang="en-US" sz="1050" dirty="0" smtClean="0">
                <a:solidFill>
                  <a:srgbClr val="008000"/>
                </a:solidFill>
                <a:latin typeface="Century Gothic" panose="020B0502020202020204" pitchFamily="34" charset="0"/>
              </a:rPr>
              <a:t>Waste </a:t>
            </a:r>
            <a:r>
              <a:rPr lang="en-US" sz="1050" dirty="0">
                <a:solidFill>
                  <a:srgbClr val="008000"/>
                </a:solidFill>
                <a:latin typeface="Century Gothic" panose="020B0502020202020204" pitchFamily="34" charset="0"/>
              </a:rPr>
              <a:t>Act </a:t>
            </a:r>
            <a:endParaRPr lang="en-US" sz="1050" dirty="0" smtClean="0">
              <a:solidFill>
                <a:srgbClr val="008000"/>
              </a:solidFill>
              <a:latin typeface="Century Gothic" panose="020B0502020202020204" pitchFamily="34" charset="0"/>
            </a:endParaRPr>
          </a:p>
          <a:p>
            <a:pPr algn="just">
              <a:buFont typeface="Wingdings" panose="05000000000000000000" pitchFamily="2" charset="2"/>
              <a:buChar char="§"/>
            </a:pPr>
            <a:r>
              <a:rPr lang="en-US" sz="1050" dirty="0">
                <a:solidFill>
                  <a:srgbClr val="008000"/>
                </a:solidFill>
                <a:latin typeface="Century Gothic" panose="020B0502020202020204" pitchFamily="34" charset="0"/>
              </a:rPr>
              <a:t>National Waste Management Strategy</a:t>
            </a:r>
          </a:p>
          <a:p>
            <a:pPr algn="just">
              <a:buFont typeface="Wingdings" panose="05000000000000000000" pitchFamily="2" charset="2"/>
              <a:buChar char="§"/>
            </a:pPr>
            <a:r>
              <a:rPr lang="en-US" sz="1050" dirty="0">
                <a:solidFill>
                  <a:srgbClr val="008000"/>
                </a:solidFill>
                <a:latin typeface="Century Gothic" panose="020B0502020202020204" pitchFamily="34" charset="0"/>
              </a:rPr>
              <a:t>Municipal Systems Act</a:t>
            </a:r>
          </a:p>
          <a:p>
            <a:pPr algn="just">
              <a:buFont typeface="Wingdings" panose="05000000000000000000" pitchFamily="2" charset="2"/>
              <a:buChar char="§"/>
            </a:pPr>
            <a:r>
              <a:rPr lang="en-US" sz="1050" dirty="0">
                <a:solidFill>
                  <a:srgbClr val="008000"/>
                </a:solidFill>
                <a:latin typeface="Century Gothic" panose="020B0502020202020204" pitchFamily="34" charset="0"/>
              </a:rPr>
              <a:t>National Domestic Waste Collection Standards </a:t>
            </a:r>
          </a:p>
          <a:p>
            <a:pPr algn="just">
              <a:buFont typeface="Wingdings" panose="05000000000000000000" pitchFamily="2" charset="2"/>
              <a:buChar char="§"/>
            </a:pPr>
            <a:r>
              <a:rPr lang="en-US" sz="1050" dirty="0">
                <a:solidFill>
                  <a:srgbClr val="008000"/>
                </a:solidFill>
                <a:latin typeface="Century Gothic" panose="020B0502020202020204" pitchFamily="34" charset="0"/>
              </a:rPr>
              <a:t> Industry Waste Management Plans </a:t>
            </a:r>
          </a:p>
          <a:p>
            <a:pPr algn="just">
              <a:buFont typeface="Wingdings" panose="05000000000000000000" pitchFamily="2" charset="2"/>
              <a:buChar char="§"/>
            </a:pPr>
            <a:r>
              <a:rPr lang="en-US" sz="1050" dirty="0">
                <a:solidFill>
                  <a:srgbClr val="008000"/>
                </a:solidFill>
                <a:latin typeface="Century Gothic" panose="020B0502020202020204" pitchFamily="34" charset="0"/>
              </a:rPr>
              <a:t>Waste </a:t>
            </a:r>
            <a:r>
              <a:rPr lang="en-US" sz="1050" dirty="0" err="1" smtClean="0">
                <a:solidFill>
                  <a:srgbClr val="008000"/>
                </a:solidFill>
                <a:latin typeface="Century Gothic" panose="020B0502020202020204" pitchFamily="34" charset="0"/>
              </a:rPr>
              <a:t>Tyre</a:t>
            </a:r>
            <a:r>
              <a:rPr lang="en-US" sz="1050" dirty="0" smtClean="0">
                <a:solidFill>
                  <a:srgbClr val="008000"/>
                </a:solidFill>
                <a:latin typeface="Century Gothic" panose="020B0502020202020204" pitchFamily="34" charset="0"/>
              </a:rPr>
              <a:t> </a:t>
            </a:r>
            <a:r>
              <a:rPr lang="en-US" sz="1050" dirty="0">
                <a:solidFill>
                  <a:srgbClr val="008000"/>
                </a:solidFill>
                <a:latin typeface="Century Gothic" panose="020B0502020202020204" pitchFamily="34" charset="0"/>
              </a:rPr>
              <a:t>Regulations (Stockpile abatement plans)</a:t>
            </a:r>
          </a:p>
          <a:p>
            <a:pPr algn="just">
              <a:buFont typeface="Wingdings" panose="05000000000000000000" pitchFamily="2" charset="2"/>
              <a:buChar char="§"/>
            </a:pPr>
            <a:r>
              <a:rPr lang="en-US" sz="1050" dirty="0">
                <a:solidFill>
                  <a:srgbClr val="008000"/>
                </a:solidFill>
                <a:latin typeface="Century Gothic" panose="020B0502020202020204" pitchFamily="34" charset="0"/>
              </a:rPr>
              <a:t>Waste Imports and exports Regulations</a:t>
            </a:r>
          </a:p>
          <a:p>
            <a:pPr algn="just">
              <a:buFont typeface="Wingdings" panose="05000000000000000000" pitchFamily="2" charset="2"/>
              <a:buChar char="§"/>
            </a:pPr>
            <a:r>
              <a:rPr lang="en-US" sz="1050" dirty="0" smtClean="0">
                <a:solidFill>
                  <a:srgbClr val="008000"/>
                </a:solidFill>
                <a:latin typeface="Century Gothic" panose="020B0502020202020204" pitchFamily="34" charset="0"/>
              </a:rPr>
              <a:t>South </a:t>
            </a:r>
            <a:r>
              <a:rPr lang="en-US" sz="1050" dirty="0">
                <a:solidFill>
                  <a:srgbClr val="008000"/>
                </a:solidFill>
                <a:latin typeface="Century Gothic" panose="020B0502020202020204" pitchFamily="34" charset="0"/>
              </a:rPr>
              <a:t>Africa’s Foreign </a:t>
            </a:r>
            <a:r>
              <a:rPr lang="en-US" sz="1050" dirty="0" smtClean="0">
                <a:solidFill>
                  <a:srgbClr val="008000"/>
                </a:solidFill>
                <a:latin typeface="Century Gothic" panose="020B0502020202020204" pitchFamily="34" charset="0"/>
              </a:rPr>
              <a:t>Policy</a:t>
            </a:r>
          </a:p>
          <a:p>
            <a:pPr algn="just">
              <a:buFont typeface="Wingdings" panose="05000000000000000000" pitchFamily="2" charset="2"/>
              <a:buChar char="§"/>
            </a:pPr>
            <a:r>
              <a:rPr lang="en-US" sz="1050" b="1" dirty="0" smtClean="0">
                <a:solidFill>
                  <a:srgbClr val="008000"/>
                </a:solidFill>
                <a:latin typeface="Century Gothic" panose="020B0502020202020204" pitchFamily="34" charset="0"/>
              </a:rPr>
              <a:t>Basel </a:t>
            </a:r>
            <a:r>
              <a:rPr lang="en-US" sz="1050" b="1" dirty="0">
                <a:solidFill>
                  <a:srgbClr val="008000"/>
                </a:solidFill>
                <a:latin typeface="Century Gothic" panose="020B0502020202020204" pitchFamily="34" charset="0"/>
              </a:rPr>
              <a:t>Convention </a:t>
            </a:r>
            <a:r>
              <a:rPr lang="en-US" sz="1050" dirty="0">
                <a:solidFill>
                  <a:srgbClr val="008000"/>
                </a:solidFill>
                <a:latin typeface="Century Gothic" panose="020B0502020202020204" pitchFamily="34" charset="0"/>
              </a:rPr>
              <a:t>on the Transboundary Movements of </a:t>
            </a:r>
            <a:r>
              <a:rPr lang="en-US" sz="1050" dirty="0" smtClean="0">
                <a:solidFill>
                  <a:srgbClr val="008000"/>
                </a:solidFill>
                <a:latin typeface="Century Gothic" panose="020B0502020202020204" pitchFamily="34" charset="0"/>
              </a:rPr>
              <a:t>Hazardous  Wastes </a:t>
            </a:r>
            <a:r>
              <a:rPr lang="en-US" sz="1050" dirty="0">
                <a:solidFill>
                  <a:srgbClr val="008000"/>
                </a:solidFill>
                <a:latin typeface="Century Gothic" panose="020B0502020202020204" pitchFamily="34" charset="0"/>
              </a:rPr>
              <a:t>and their Disposal</a:t>
            </a:r>
          </a:p>
          <a:p>
            <a:pPr algn="just">
              <a:buFont typeface="Wingdings" panose="05000000000000000000" pitchFamily="2" charset="2"/>
              <a:buChar char="§"/>
            </a:pPr>
            <a:r>
              <a:rPr lang="en-US" sz="1050" b="1" dirty="0" smtClean="0">
                <a:solidFill>
                  <a:srgbClr val="008000"/>
                </a:solidFill>
                <a:latin typeface="Century Gothic" panose="020B0502020202020204" pitchFamily="34" charset="0"/>
              </a:rPr>
              <a:t>Stockholm </a:t>
            </a:r>
            <a:r>
              <a:rPr lang="en-US" sz="1050" b="1" dirty="0">
                <a:solidFill>
                  <a:srgbClr val="008000"/>
                </a:solidFill>
                <a:latin typeface="Century Gothic" panose="020B0502020202020204" pitchFamily="34" charset="0"/>
              </a:rPr>
              <a:t>Convention </a:t>
            </a:r>
            <a:r>
              <a:rPr lang="en-US" sz="1050" dirty="0">
                <a:solidFill>
                  <a:srgbClr val="008000"/>
                </a:solidFill>
                <a:latin typeface="Century Gothic" panose="020B0502020202020204" pitchFamily="34" charset="0"/>
              </a:rPr>
              <a:t>on Persistent Organic Pollutants (POPs)</a:t>
            </a:r>
          </a:p>
          <a:p>
            <a:pPr algn="just">
              <a:buFont typeface="Wingdings" panose="05000000000000000000" pitchFamily="2" charset="2"/>
              <a:buChar char="§"/>
            </a:pPr>
            <a:r>
              <a:rPr lang="en-US" sz="1050" b="1" dirty="0" smtClean="0">
                <a:solidFill>
                  <a:srgbClr val="008000"/>
                </a:solidFill>
                <a:latin typeface="Century Gothic" panose="020B0502020202020204" pitchFamily="34" charset="0"/>
              </a:rPr>
              <a:t>Rotterdam </a:t>
            </a:r>
            <a:r>
              <a:rPr lang="en-US" sz="1050" b="1" dirty="0">
                <a:solidFill>
                  <a:srgbClr val="008000"/>
                </a:solidFill>
                <a:latin typeface="Century Gothic" panose="020B0502020202020204" pitchFamily="34" charset="0"/>
              </a:rPr>
              <a:t>Convention </a:t>
            </a:r>
            <a:r>
              <a:rPr lang="en-US" sz="1050" dirty="0">
                <a:solidFill>
                  <a:srgbClr val="008000"/>
                </a:solidFill>
                <a:latin typeface="Century Gothic" panose="020B0502020202020204" pitchFamily="34" charset="0"/>
              </a:rPr>
              <a:t>on Prior Informed Consent Procedure for </a:t>
            </a:r>
            <a:r>
              <a:rPr lang="en-US" sz="1050" dirty="0" smtClean="0">
                <a:solidFill>
                  <a:srgbClr val="008000"/>
                </a:solidFill>
                <a:latin typeface="Century Gothic" panose="020B0502020202020204" pitchFamily="34" charset="0"/>
              </a:rPr>
              <a:t>Certain </a:t>
            </a:r>
            <a:r>
              <a:rPr lang="en-US" sz="1050" dirty="0">
                <a:solidFill>
                  <a:srgbClr val="008000"/>
                </a:solidFill>
                <a:latin typeface="Century Gothic" panose="020B0502020202020204" pitchFamily="34" charset="0"/>
              </a:rPr>
              <a:t>Hazardous Chemicals and Pesticides in International Trade</a:t>
            </a:r>
          </a:p>
          <a:p>
            <a:pPr algn="just">
              <a:buFont typeface="Wingdings" panose="05000000000000000000" pitchFamily="2" charset="2"/>
              <a:buChar char="§"/>
            </a:pPr>
            <a:r>
              <a:rPr lang="en-US" sz="1050" b="1" dirty="0" smtClean="0">
                <a:solidFill>
                  <a:srgbClr val="008000"/>
                </a:solidFill>
                <a:latin typeface="Century Gothic" panose="020B0502020202020204" pitchFamily="34" charset="0"/>
              </a:rPr>
              <a:t>Vienna </a:t>
            </a:r>
            <a:r>
              <a:rPr lang="en-US" sz="1050" b="1" dirty="0">
                <a:solidFill>
                  <a:srgbClr val="008000"/>
                </a:solidFill>
                <a:latin typeface="Century Gothic" panose="020B0502020202020204" pitchFamily="34" charset="0"/>
              </a:rPr>
              <a:t>Convention </a:t>
            </a:r>
            <a:r>
              <a:rPr lang="en-US" sz="1050" dirty="0">
                <a:solidFill>
                  <a:srgbClr val="008000"/>
                </a:solidFill>
                <a:latin typeface="Century Gothic" panose="020B0502020202020204" pitchFamily="34" charset="0"/>
              </a:rPr>
              <a:t>for the Protection of the Ozone Layer</a:t>
            </a:r>
          </a:p>
          <a:p>
            <a:pPr algn="just">
              <a:buFont typeface="Wingdings" panose="05000000000000000000" pitchFamily="2" charset="2"/>
              <a:buChar char="§"/>
            </a:pPr>
            <a:r>
              <a:rPr lang="en-US" sz="1050" b="1" dirty="0" smtClean="0">
                <a:solidFill>
                  <a:srgbClr val="008000"/>
                </a:solidFill>
                <a:latin typeface="Century Gothic" panose="020B0502020202020204" pitchFamily="34" charset="0"/>
              </a:rPr>
              <a:t>Montreal </a:t>
            </a:r>
            <a:r>
              <a:rPr lang="en-US" sz="1050" b="1" dirty="0">
                <a:solidFill>
                  <a:srgbClr val="008000"/>
                </a:solidFill>
                <a:latin typeface="Century Gothic" panose="020B0502020202020204" pitchFamily="34" charset="0"/>
              </a:rPr>
              <a:t>Protocol </a:t>
            </a:r>
            <a:r>
              <a:rPr lang="en-US" sz="1050" dirty="0">
                <a:solidFill>
                  <a:srgbClr val="008000"/>
                </a:solidFill>
                <a:latin typeface="Century Gothic" panose="020B0502020202020204" pitchFamily="34" charset="0"/>
              </a:rPr>
              <a:t>on Ozone Depleting Substances (ODS)</a:t>
            </a:r>
          </a:p>
          <a:p>
            <a:pPr algn="just">
              <a:buFont typeface="Wingdings" panose="05000000000000000000" pitchFamily="2" charset="2"/>
              <a:buChar char="§"/>
            </a:pPr>
            <a:r>
              <a:rPr lang="en-US" sz="1050" dirty="0" smtClean="0">
                <a:solidFill>
                  <a:srgbClr val="008000"/>
                </a:solidFill>
                <a:latin typeface="Century Gothic" panose="020B0502020202020204" pitchFamily="34" charset="0"/>
              </a:rPr>
              <a:t>Strategic </a:t>
            </a:r>
            <a:r>
              <a:rPr lang="en-US" sz="1050" dirty="0">
                <a:solidFill>
                  <a:srgbClr val="008000"/>
                </a:solidFill>
                <a:latin typeface="Century Gothic" panose="020B0502020202020204" pitchFamily="34" charset="0"/>
              </a:rPr>
              <a:t>Approach to International Chemicals Management </a:t>
            </a:r>
            <a:r>
              <a:rPr lang="en-US" sz="1050" dirty="0" smtClean="0">
                <a:solidFill>
                  <a:srgbClr val="008000"/>
                </a:solidFill>
                <a:latin typeface="Century Gothic" panose="020B0502020202020204" pitchFamily="34" charset="0"/>
              </a:rPr>
              <a:t>(</a:t>
            </a:r>
            <a:r>
              <a:rPr lang="en-US" sz="1050" dirty="0">
                <a:solidFill>
                  <a:srgbClr val="008000"/>
                </a:solidFill>
                <a:latin typeface="Century Gothic" panose="020B0502020202020204" pitchFamily="34" charset="0"/>
              </a:rPr>
              <a:t>SAICM) </a:t>
            </a:r>
          </a:p>
          <a:p>
            <a:pPr algn="just">
              <a:buFont typeface="Wingdings" panose="05000000000000000000" pitchFamily="2" charset="2"/>
              <a:buChar char="§"/>
            </a:pPr>
            <a:r>
              <a:rPr lang="en-US" sz="1050" b="1" dirty="0" err="1" smtClean="0">
                <a:solidFill>
                  <a:srgbClr val="008000"/>
                </a:solidFill>
                <a:latin typeface="Century Gothic" panose="020B0502020202020204" pitchFamily="34" charset="0"/>
              </a:rPr>
              <a:t>Minamata</a:t>
            </a:r>
            <a:r>
              <a:rPr lang="en-US" sz="1050" b="1" dirty="0" smtClean="0">
                <a:solidFill>
                  <a:srgbClr val="008000"/>
                </a:solidFill>
                <a:latin typeface="Century Gothic" panose="020B0502020202020204" pitchFamily="34" charset="0"/>
              </a:rPr>
              <a:t> </a:t>
            </a:r>
            <a:r>
              <a:rPr lang="en-US" sz="1050" b="1" dirty="0">
                <a:solidFill>
                  <a:srgbClr val="008000"/>
                </a:solidFill>
                <a:latin typeface="Century Gothic" panose="020B0502020202020204" pitchFamily="34" charset="0"/>
              </a:rPr>
              <a:t>Convention </a:t>
            </a:r>
            <a:r>
              <a:rPr lang="en-US" sz="1050" dirty="0">
                <a:solidFill>
                  <a:srgbClr val="008000"/>
                </a:solidFill>
                <a:latin typeface="Century Gothic" panose="020B0502020202020204" pitchFamily="34" charset="0"/>
              </a:rPr>
              <a:t>on </a:t>
            </a:r>
            <a:r>
              <a:rPr lang="en-US" sz="1050" dirty="0" smtClean="0">
                <a:solidFill>
                  <a:srgbClr val="008000"/>
                </a:solidFill>
                <a:latin typeface="Century Gothic" panose="020B0502020202020204" pitchFamily="34" charset="0"/>
              </a:rPr>
              <a:t>mercury</a:t>
            </a:r>
          </a:p>
          <a:p>
            <a:endParaRPr lang="en-US" sz="1100" dirty="0">
              <a:solidFill>
                <a:srgbClr val="008000"/>
              </a:solidFill>
              <a:latin typeface="Century Gothic" panose="020B0502020202020204" pitchFamily="34" charset="0"/>
            </a:endParaRPr>
          </a:p>
        </p:txBody>
      </p:sp>
      <p:sp>
        <p:nvSpPr>
          <p:cNvPr id="4" name="Content Placeholder 3"/>
          <p:cNvSpPr>
            <a:spLocks noGrp="1"/>
          </p:cNvSpPr>
          <p:nvPr>
            <p:ph sz="half" idx="4294967295"/>
          </p:nvPr>
        </p:nvSpPr>
        <p:spPr>
          <a:xfrm>
            <a:off x="5105400" y="712788"/>
            <a:ext cx="4038600" cy="4525962"/>
          </a:xfrm>
        </p:spPr>
        <p:txBody>
          <a:bodyPr>
            <a:normAutofit lnSpcReduction="10000"/>
          </a:bodyPr>
          <a:lstStyle/>
          <a:p>
            <a:pPr algn="just">
              <a:buFont typeface="Wingdings" panose="05000000000000000000" pitchFamily="2" charset="2"/>
              <a:buChar char="§"/>
            </a:pPr>
            <a:r>
              <a:rPr lang="en-US" sz="1050" dirty="0">
                <a:solidFill>
                  <a:srgbClr val="008000"/>
                </a:solidFill>
                <a:latin typeface="Century Gothic" panose="020B0502020202020204" pitchFamily="34" charset="0"/>
              </a:rPr>
              <a:t>Waste Listed activities (2013)</a:t>
            </a:r>
          </a:p>
          <a:p>
            <a:pPr algn="just">
              <a:buFont typeface="Wingdings" panose="05000000000000000000" pitchFamily="2" charset="2"/>
              <a:buChar char="§"/>
            </a:pPr>
            <a:r>
              <a:rPr lang="en-US" sz="1050" dirty="0">
                <a:solidFill>
                  <a:srgbClr val="008000"/>
                </a:solidFill>
                <a:latin typeface="Century Gothic" panose="020B0502020202020204" pitchFamily="34" charset="0"/>
              </a:rPr>
              <a:t>Waste Classification and management regulations</a:t>
            </a:r>
          </a:p>
          <a:p>
            <a:pPr algn="just">
              <a:buFont typeface="Wingdings" panose="05000000000000000000" pitchFamily="2" charset="2"/>
              <a:buChar char="§"/>
            </a:pPr>
            <a:r>
              <a:rPr lang="en-US" sz="1050" dirty="0">
                <a:solidFill>
                  <a:srgbClr val="008000"/>
                </a:solidFill>
                <a:latin typeface="Century Gothic" panose="020B0502020202020204" pitchFamily="34" charset="0"/>
              </a:rPr>
              <a:t>Norms and </a:t>
            </a:r>
            <a:r>
              <a:rPr lang="en-US" sz="1050" dirty="0" err="1">
                <a:solidFill>
                  <a:srgbClr val="008000"/>
                </a:solidFill>
                <a:latin typeface="Century Gothic" panose="020B0502020202020204" pitchFamily="34" charset="0"/>
              </a:rPr>
              <a:t>Stds</a:t>
            </a:r>
            <a:r>
              <a:rPr lang="en-US" sz="1050" dirty="0">
                <a:solidFill>
                  <a:srgbClr val="008000"/>
                </a:solidFill>
                <a:latin typeface="Century Gothic" panose="020B0502020202020204" pitchFamily="34" charset="0"/>
              </a:rPr>
              <a:t> for the assessment of waste for landfill disposal</a:t>
            </a:r>
          </a:p>
          <a:p>
            <a:pPr algn="just">
              <a:buFont typeface="Wingdings" panose="05000000000000000000" pitchFamily="2" charset="2"/>
              <a:buChar char="§"/>
            </a:pPr>
            <a:r>
              <a:rPr lang="en-US" sz="1050" dirty="0">
                <a:solidFill>
                  <a:srgbClr val="008000"/>
                </a:solidFill>
                <a:latin typeface="Century Gothic" panose="020B0502020202020204" pitchFamily="34" charset="0"/>
              </a:rPr>
              <a:t>Norms and </a:t>
            </a:r>
            <a:r>
              <a:rPr lang="en-US" sz="1050" dirty="0" err="1">
                <a:solidFill>
                  <a:srgbClr val="008000"/>
                </a:solidFill>
                <a:latin typeface="Century Gothic" panose="020B0502020202020204" pitchFamily="34" charset="0"/>
              </a:rPr>
              <a:t>Stds</a:t>
            </a:r>
            <a:r>
              <a:rPr lang="en-US" sz="1050" dirty="0">
                <a:solidFill>
                  <a:srgbClr val="008000"/>
                </a:solidFill>
                <a:latin typeface="Century Gothic" panose="020B0502020202020204" pitchFamily="34" charset="0"/>
              </a:rPr>
              <a:t> for the disposal of waste to landfill</a:t>
            </a:r>
          </a:p>
          <a:p>
            <a:pPr algn="just">
              <a:buFont typeface="Wingdings" panose="05000000000000000000" pitchFamily="2" charset="2"/>
              <a:buChar char="§"/>
            </a:pPr>
            <a:r>
              <a:rPr lang="en-US" sz="1050" dirty="0">
                <a:solidFill>
                  <a:srgbClr val="008000"/>
                </a:solidFill>
                <a:latin typeface="Century Gothic" panose="020B0502020202020204" pitchFamily="34" charset="0"/>
              </a:rPr>
              <a:t>Norms and </a:t>
            </a:r>
            <a:r>
              <a:rPr lang="en-US" sz="1050" dirty="0" err="1">
                <a:solidFill>
                  <a:srgbClr val="008000"/>
                </a:solidFill>
                <a:latin typeface="Century Gothic" panose="020B0502020202020204" pitchFamily="34" charset="0"/>
              </a:rPr>
              <a:t>Stds</a:t>
            </a:r>
            <a:r>
              <a:rPr lang="en-US" sz="1050" dirty="0">
                <a:solidFill>
                  <a:srgbClr val="008000"/>
                </a:solidFill>
                <a:latin typeface="Century Gothic" panose="020B0502020202020204" pitchFamily="34" charset="0"/>
              </a:rPr>
              <a:t> for the extraction and management of landfill gas</a:t>
            </a:r>
          </a:p>
          <a:p>
            <a:pPr algn="just">
              <a:buFont typeface="Wingdings" panose="05000000000000000000" pitchFamily="2" charset="2"/>
              <a:buChar char="§"/>
            </a:pPr>
            <a:r>
              <a:rPr lang="en-US" sz="1050" dirty="0">
                <a:solidFill>
                  <a:srgbClr val="008000"/>
                </a:solidFill>
                <a:latin typeface="Century Gothic" panose="020B0502020202020204" pitchFamily="34" charset="0"/>
              </a:rPr>
              <a:t>Waste exclusion regulations</a:t>
            </a:r>
          </a:p>
          <a:p>
            <a:pPr algn="just">
              <a:buFont typeface="Wingdings" panose="05000000000000000000" pitchFamily="2" charset="2"/>
              <a:buChar char="§"/>
            </a:pPr>
            <a:r>
              <a:rPr lang="en-US" sz="1050" dirty="0">
                <a:solidFill>
                  <a:srgbClr val="008000"/>
                </a:solidFill>
                <a:latin typeface="Century Gothic" panose="020B0502020202020204" pitchFamily="34" charset="0"/>
              </a:rPr>
              <a:t>Regulations for the control of import and export of </a:t>
            </a:r>
            <a:r>
              <a:rPr lang="en-US" sz="1050" dirty="0" smtClean="0">
                <a:solidFill>
                  <a:srgbClr val="008000"/>
                </a:solidFill>
                <a:latin typeface="Century Gothic" panose="020B0502020202020204" pitchFamily="34" charset="0"/>
              </a:rPr>
              <a:t>waste</a:t>
            </a:r>
          </a:p>
          <a:p>
            <a:pPr algn="just">
              <a:buFont typeface="Wingdings" panose="05000000000000000000" pitchFamily="2" charset="2"/>
              <a:buChar char="§"/>
            </a:pPr>
            <a:r>
              <a:rPr lang="en-US" sz="1050" dirty="0">
                <a:solidFill>
                  <a:srgbClr val="008000"/>
                </a:solidFill>
                <a:latin typeface="Century Gothic" panose="020B0502020202020204" pitchFamily="34" charset="0"/>
              </a:rPr>
              <a:t>List of Waste Management Activities that have, or are likely to have , a detrimental effect on the environment, </a:t>
            </a:r>
            <a:r>
              <a:rPr lang="en-US" sz="1050" dirty="0" smtClean="0">
                <a:solidFill>
                  <a:srgbClr val="008000"/>
                </a:solidFill>
                <a:latin typeface="Century Gothic" panose="020B0502020202020204" pitchFamily="34" charset="0"/>
              </a:rPr>
              <a:t>2013 &amp; 15</a:t>
            </a:r>
          </a:p>
          <a:p>
            <a:pPr algn="just">
              <a:buFont typeface="Wingdings" panose="05000000000000000000" pitchFamily="2" charset="2"/>
              <a:buChar char="§"/>
            </a:pPr>
            <a:r>
              <a:rPr lang="en-US" sz="1050" dirty="0">
                <a:solidFill>
                  <a:srgbClr val="008000"/>
                </a:solidFill>
                <a:latin typeface="Century Gothic" panose="020B0502020202020204" pitchFamily="34" charset="0"/>
              </a:rPr>
              <a:t>National Waste Information Regulations, 2012</a:t>
            </a:r>
          </a:p>
          <a:p>
            <a:pPr algn="just" fontAlgn="t"/>
            <a:r>
              <a:rPr lang="en-US" sz="1050" dirty="0">
                <a:solidFill>
                  <a:srgbClr val="2D8F40"/>
                </a:solidFill>
                <a:latin typeface="Century Gothic" panose="020B0502020202020204" pitchFamily="34" charset="0"/>
              </a:rPr>
              <a:t>Waste classification and management regulations, 2013</a:t>
            </a:r>
            <a:endParaRPr lang="en-ZA" sz="1050" dirty="0">
              <a:solidFill>
                <a:srgbClr val="2D8F40"/>
              </a:solidFill>
              <a:latin typeface="Century Gothic" panose="020B0502020202020204" pitchFamily="34" charset="0"/>
            </a:endParaRPr>
          </a:p>
          <a:p>
            <a:pPr algn="just" fontAlgn="t"/>
            <a:r>
              <a:rPr lang="en-US" sz="1050" dirty="0">
                <a:solidFill>
                  <a:srgbClr val="2D8F40"/>
                </a:solidFill>
                <a:latin typeface="Century Gothic" panose="020B0502020202020204" pitchFamily="34" charset="0"/>
              </a:rPr>
              <a:t>Regulations regarding the planning and management of residue stockpiles and residue deposits, 2015</a:t>
            </a:r>
            <a:endParaRPr lang="en-ZA" sz="1050" dirty="0">
              <a:solidFill>
                <a:srgbClr val="2D8F40"/>
              </a:solidFill>
              <a:latin typeface="Century Gothic" panose="020B0502020202020204" pitchFamily="34" charset="0"/>
            </a:endParaRPr>
          </a:p>
          <a:p>
            <a:pPr algn="just" fontAlgn="t"/>
            <a:r>
              <a:rPr lang="en-US" sz="1050" dirty="0">
                <a:solidFill>
                  <a:srgbClr val="2D8F40"/>
                </a:solidFill>
                <a:latin typeface="Century Gothic" panose="020B0502020202020204" pitchFamily="34" charset="0"/>
              </a:rPr>
              <a:t>Compulsory specifications for Plastic carrier bags and plastic flat bags, 2003</a:t>
            </a:r>
            <a:endParaRPr lang="en-ZA" sz="1050" dirty="0">
              <a:solidFill>
                <a:srgbClr val="2D8F40"/>
              </a:solidFill>
              <a:latin typeface="Century Gothic" panose="020B0502020202020204" pitchFamily="34" charset="0"/>
            </a:endParaRPr>
          </a:p>
          <a:p>
            <a:pPr algn="just" fontAlgn="t"/>
            <a:r>
              <a:rPr lang="en-US" sz="1050" dirty="0">
                <a:solidFill>
                  <a:srgbClr val="2D8F40"/>
                </a:solidFill>
                <a:latin typeface="Century Gothic" panose="020B0502020202020204" pitchFamily="34" charset="0"/>
              </a:rPr>
              <a:t>Waste </a:t>
            </a:r>
            <a:r>
              <a:rPr lang="en-US" sz="1050" dirty="0" err="1">
                <a:solidFill>
                  <a:srgbClr val="2D8F40"/>
                </a:solidFill>
                <a:latin typeface="Century Gothic" panose="020B0502020202020204" pitchFamily="34" charset="0"/>
              </a:rPr>
              <a:t>Tyre</a:t>
            </a:r>
            <a:r>
              <a:rPr lang="en-US" sz="1050" dirty="0">
                <a:solidFill>
                  <a:srgbClr val="2D8F40"/>
                </a:solidFill>
                <a:latin typeface="Century Gothic" panose="020B0502020202020204" pitchFamily="34" charset="0"/>
              </a:rPr>
              <a:t> regulations, 2009</a:t>
            </a:r>
            <a:endParaRPr lang="en-ZA" sz="1050" dirty="0">
              <a:solidFill>
                <a:srgbClr val="2D8F40"/>
              </a:solidFill>
              <a:latin typeface="Century Gothic" panose="020B0502020202020204" pitchFamily="34" charset="0"/>
            </a:endParaRPr>
          </a:p>
          <a:p>
            <a:pPr algn="just">
              <a:buFont typeface="Wingdings" panose="05000000000000000000" pitchFamily="2" charset="2"/>
              <a:buChar char="§"/>
            </a:pPr>
            <a:r>
              <a:rPr lang="en-US" sz="1050" dirty="0">
                <a:solidFill>
                  <a:srgbClr val="008000"/>
                </a:solidFill>
                <a:latin typeface="Century Gothic" panose="020B0502020202020204" pitchFamily="34" charset="0"/>
              </a:rPr>
              <a:t>National Pricing Strategy for Waste Management</a:t>
            </a:r>
          </a:p>
          <a:p>
            <a:pPr>
              <a:buFont typeface="Wingdings" panose="05000000000000000000" pitchFamily="2" charset="2"/>
              <a:buChar char="§"/>
            </a:pPr>
            <a:endParaRPr lang="en-US" sz="1050" dirty="0">
              <a:solidFill>
                <a:srgbClr val="008000"/>
              </a:solidFill>
              <a:latin typeface="Century Gothic" panose="020B0502020202020204" pitchFamily="34" charset="0"/>
            </a:endParaRPr>
          </a:p>
          <a:p>
            <a:pPr>
              <a:buFont typeface="Wingdings" panose="05000000000000000000" pitchFamily="2" charset="2"/>
              <a:buChar char="§"/>
            </a:pPr>
            <a:endParaRPr lang="en-US" sz="1050" dirty="0">
              <a:solidFill>
                <a:srgbClr val="008000"/>
              </a:solidFill>
              <a:latin typeface="Century Gothic" panose="020B0502020202020204" pitchFamily="34" charset="0"/>
            </a:endParaRPr>
          </a:p>
          <a:p>
            <a:pPr>
              <a:buFont typeface="Wingdings" panose="05000000000000000000" pitchFamily="2" charset="2"/>
              <a:buChar char="§"/>
            </a:pPr>
            <a:endParaRPr lang="en-US" sz="1050" dirty="0">
              <a:solidFill>
                <a:srgbClr val="008000"/>
              </a:solidFill>
              <a:latin typeface="Century Gothic" panose="020B0502020202020204" pitchFamily="34" charset="0"/>
            </a:endParaRPr>
          </a:p>
          <a:p>
            <a:endParaRPr lang="en-ZA" sz="1050" dirty="0"/>
          </a:p>
        </p:txBody>
      </p:sp>
    </p:spTree>
    <p:extLst>
      <p:ext uri="{BB962C8B-B14F-4D97-AF65-F5344CB8AC3E}">
        <p14:creationId xmlns:p14="http://schemas.microsoft.com/office/powerpoint/2010/main" val="2123431682"/>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64</a:t>
            </a:fld>
            <a:endParaRPr/>
          </a:p>
        </p:txBody>
      </p:sp>
      <p:graphicFrame>
        <p:nvGraphicFramePr>
          <p:cNvPr id="554" name="Table"/>
          <p:cNvGraphicFramePr/>
          <p:nvPr>
            <p:extLst>
              <p:ext uri="{D42A27DB-BD31-4B8C-83A1-F6EECF244321}">
                <p14:modId xmlns:p14="http://schemas.microsoft.com/office/powerpoint/2010/main" val="2402531478"/>
              </p:ext>
            </p:extLst>
          </p:nvPr>
        </p:nvGraphicFramePr>
        <p:xfrm>
          <a:off x="285750" y="630237"/>
          <a:ext cx="8703871" cy="5426894"/>
        </p:xfrm>
        <a:graphic>
          <a:graphicData uri="http://schemas.openxmlformats.org/drawingml/2006/table">
            <a:tbl>
              <a:tblPr>
                <a:tableStyleId>{4C3C2611-4C71-4FC5-86AE-919BDF0F9419}</a:tableStyleId>
              </a:tblPr>
              <a:tblGrid>
                <a:gridCol w="245745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259012">
                  <a:extLst>
                    <a:ext uri="{9D8B030D-6E8A-4147-A177-3AD203B41FA5}">
                      <a16:colId xmlns:a16="http://schemas.microsoft.com/office/drawing/2014/main" val="20002"/>
                    </a:ext>
                  </a:extLst>
                </a:gridCol>
                <a:gridCol w="1853809">
                  <a:extLst>
                    <a:ext uri="{9D8B030D-6E8A-4147-A177-3AD203B41FA5}">
                      <a16:colId xmlns:a16="http://schemas.microsoft.com/office/drawing/2014/main" val="20003"/>
                    </a:ext>
                  </a:extLst>
                </a:gridCol>
              </a:tblGrid>
              <a:tr h="396875">
                <a:tc gridSpan="4">
                  <a:txBody>
                    <a:bodyPr/>
                    <a:lstStyle/>
                    <a:p>
                      <a:pPr marL="92075" marR="0" indent="0" algn="just" defTabSz="914400" rtl="0" eaLnBrk="1" fontAlgn="auto" latinLnBrk="0" hangingPunct="1">
                        <a:lnSpc>
                          <a:spcPct val="100000"/>
                        </a:lnSpc>
                        <a:spcBef>
                          <a:spcPts val="0"/>
                        </a:spcBef>
                        <a:spcAft>
                          <a:spcPts val="0"/>
                        </a:spcAft>
                        <a:buClrTx/>
                        <a:buSzTx/>
                        <a:buFontTx/>
                        <a:buNone/>
                        <a:tabLst/>
                        <a:defRPr sz="1300" b="1">
                          <a:solidFill>
                            <a:srgbClr val="FFFFFF"/>
                          </a:solidFill>
                          <a:latin typeface="Arial Narrow"/>
                          <a:ea typeface="Arial Narrow"/>
                          <a:cs typeface="Arial Narrow"/>
                          <a:sym typeface="Arial Narrow"/>
                        </a:defRPr>
                      </a:pPr>
                      <a:r>
                        <a:rPr lang="en-ZA" sz="1300" b="1" dirty="0" smtClean="0">
                          <a:solidFill>
                            <a:srgbClr val="FFFFFF"/>
                          </a:solidFill>
                          <a:latin typeface="Arial Narrow"/>
                          <a:ea typeface="Arial Narrow"/>
                          <a:cs typeface="Arial Narrow"/>
                          <a:sym typeface="Arial Narrow"/>
                        </a:rPr>
                        <a:t>OUTCOME: </a:t>
                      </a:r>
                      <a:r>
                        <a:rPr lang="en-US" sz="1300" b="1" dirty="0" smtClean="0">
                          <a:solidFill>
                            <a:srgbClr val="FFFFFF"/>
                          </a:solidFill>
                          <a:latin typeface="Arial Narrow"/>
                          <a:ea typeface="Arial Narrow"/>
                          <a:cs typeface="Arial Narrow"/>
                          <a:sym typeface="Arial Narrow"/>
                        </a:rPr>
                        <a:t>THREATS ON ENVIRONMENTAL QUALITY AND HUMAN HEALTH MITIGATED</a:t>
                      </a:r>
                      <a:endParaRPr lang="en-ZA" sz="1300" b="1" dirty="0" smtClean="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25450">
                <a:tc>
                  <a:txBody>
                    <a:bodyPr/>
                    <a:lstStyle/>
                    <a:p>
                      <a:r>
                        <a:rPr lang="en-ZA" sz="1300" b="1" i="0" u="none" strike="noStrike" cap="none" spc="0" baseline="0" dirty="0" smtClean="0">
                          <a:solidFill>
                            <a:srgbClr val="FFFFFF"/>
                          </a:solidFill>
                          <a:uFillTx/>
                          <a:latin typeface="Arial Narrow"/>
                          <a:ea typeface="Arial Narrow"/>
                          <a:cs typeface="Arial Narrow"/>
                          <a:sym typeface="Arial"/>
                        </a:rPr>
                        <a:t>OUTCOME INDICATORS </a:t>
                      </a:r>
                      <a:r>
                        <a:rPr lang="en-ZA" sz="1400" b="0" i="0" u="none" strike="noStrike" cap="none" spc="0" baseline="0" dirty="0" smtClean="0">
                          <a:solidFill>
                            <a:srgbClr val="000000"/>
                          </a:solidFill>
                          <a:uFillTx/>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lang="en-ZA" sz="1300" b="1" dirty="0" smtClean="0">
                          <a:solidFill>
                            <a:srgbClr val="FFFFFF"/>
                          </a:solidFill>
                          <a:latin typeface="Arial Narrow"/>
                          <a:ea typeface="Arial Narrow"/>
                          <a:cs typeface="Arial Narrow"/>
                          <a:sym typeface="Arial Narrow"/>
                        </a:rPr>
                        <a:t>BASELINE </a:t>
                      </a:r>
                      <a:endParaRPr lang="en-ZA"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sz="1300" b="1" dirty="0">
                          <a:solidFill>
                            <a:srgbClr val="FFFFFF"/>
                          </a:solidFill>
                          <a:latin typeface="Arial Narrow"/>
                          <a:ea typeface="Arial Narrow"/>
                          <a:cs typeface="Arial Narrow"/>
                          <a:sym typeface="Arial Narrow"/>
                        </a:rPr>
                        <a:t>TARGET </a:t>
                      </a:r>
                      <a:r>
                        <a:rPr sz="1300" b="1" dirty="0" smtClean="0">
                          <a:solidFill>
                            <a:srgbClr val="FFFFFF"/>
                          </a:solidFill>
                          <a:latin typeface="Arial Narrow"/>
                          <a:ea typeface="Arial Narrow"/>
                          <a:cs typeface="Arial Narrow"/>
                          <a:sym typeface="Arial Narrow"/>
                        </a:rPr>
                        <a:t>20</a:t>
                      </a:r>
                      <a:r>
                        <a:rPr lang="en-ZA" sz="1300" b="1" dirty="0" smtClean="0">
                          <a:solidFill>
                            <a:srgbClr val="FFFFFF"/>
                          </a:solidFill>
                          <a:latin typeface="Arial Narrow"/>
                          <a:ea typeface="Arial Narrow"/>
                          <a:cs typeface="Arial Narrow"/>
                          <a:sym typeface="Arial Narrow"/>
                        </a:rPr>
                        <a:t>20</a:t>
                      </a:r>
                      <a:r>
                        <a:rPr sz="1300" b="1" dirty="0" smtClean="0">
                          <a:solidFill>
                            <a:srgbClr val="FFFFFF"/>
                          </a:solidFill>
                          <a:latin typeface="Arial Narrow"/>
                          <a:ea typeface="Arial Narrow"/>
                          <a:cs typeface="Arial Narrow"/>
                          <a:sym typeface="Arial Narrow"/>
                        </a:rPr>
                        <a:t>/2</a:t>
                      </a:r>
                      <a:r>
                        <a:rPr lang="en-ZA" sz="1300" b="1" dirty="0" smtClean="0">
                          <a:solidFill>
                            <a:srgbClr val="FFFFFF"/>
                          </a:solidFill>
                          <a:latin typeface="Arial Narrow"/>
                          <a:ea typeface="Arial Narrow"/>
                          <a:cs typeface="Arial Narrow"/>
                          <a:sym typeface="Arial Narrow"/>
                        </a:rPr>
                        <a:t>1</a:t>
                      </a:r>
                      <a:endParaRPr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sz="1200" b="1" dirty="0">
                          <a:solidFill>
                            <a:srgbClr val="FFFFFF"/>
                          </a:solidFill>
                          <a:latin typeface="Arial Narrow"/>
                          <a:ea typeface="Arial Narrow"/>
                          <a:cs typeface="Arial Narrow"/>
                          <a:sym typeface="Arial Narrow"/>
                        </a:rPr>
                        <a:t>5 YEAR  TARGET 2023/24</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extLst>
                  <a:ext uri="{0D108BD9-81ED-4DB2-BD59-A6C34878D82A}">
                    <a16:rowId xmlns:a16="http://schemas.microsoft.com/office/drawing/2014/main" val="10001"/>
                  </a:ext>
                </a:extLst>
              </a:tr>
              <a:tr h="2567235">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sz="1300">
                          <a:latin typeface="Arial Narrow"/>
                          <a:ea typeface="Arial Narrow"/>
                          <a:cs typeface="Arial Narrow"/>
                          <a:sym typeface="Arial Narrow"/>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Narrow"/>
                        </a:rPr>
                        <a:t>Number of chemicals management legislative and regulatory instruments developed and implemented 	</a:t>
                      </a:r>
                    </a:p>
                    <a:p>
                      <a:pPr algn="just">
                        <a:defRPr sz="1300">
                          <a:latin typeface="Arial Narrow"/>
                          <a:ea typeface="Arial Narrow"/>
                          <a:cs typeface="Arial Narrow"/>
                          <a:sym typeface="Arial Narrow"/>
                        </a:defRPr>
                      </a:pPr>
                      <a:endParaRPr dirty="0">
                        <a:latin typeface="Arial Narrow" panose="020B0606020202030204" pitchFamily="34" charset="0"/>
                      </a:endParaRPr>
                    </a:p>
                  </a:txBody>
                  <a:tcPr marL="0" marR="0" marT="0" marB="0"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noFill/>
                  </a:tcPr>
                </a:tc>
                <a:tc>
                  <a:txBody>
                    <a:bodyPr/>
                    <a:lstStyle/>
                    <a:p>
                      <a:pPr marL="88900" indent="0" algn="just"/>
                      <a:r>
                        <a:rPr lang="en-US" sz="1300" b="0" i="0" u="none" strike="noStrike" cap="none" spc="0" baseline="0" dirty="0" err="1" smtClean="0">
                          <a:solidFill>
                            <a:srgbClr val="000000"/>
                          </a:solidFill>
                          <a:uFillTx/>
                          <a:latin typeface="Arial Narrow" panose="020B0606020202030204" pitchFamily="34" charset="0"/>
                          <a:ea typeface="Arial"/>
                          <a:cs typeface="Arial"/>
                          <a:sym typeface="Arial"/>
                        </a:rPr>
                        <a:t>Minamata</a:t>
                      </a: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 Convention Impact Study approved by Cabinet and submitted to Parliament for ratification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marL="92075" marR="0" indent="0" algn="just" defTabSz="914400" rtl="0" eaLnBrk="1" fontAlgn="auto" latinLnBrk="0" hangingPunct="1">
                        <a:lnSpc>
                          <a:spcPct val="115000"/>
                        </a:lnSpc>
                        <a:spcBef>
                          <a:spcPts val="1000"/>
                        </a:spcBef>
                        <a:spcAft>
                          <a:spcPts val="0"/>
                        </a:spcAft>
                        <a:buClrTx/>
                        <a:buSzTx/>
                        <a:buFontTx/>
                        <a:buNone/>
                        <a:tabLst/>
                        <a:defRPr sz="1800"/>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Mercury Management National Implementation Plan for the </a:t>
                      </a:r>
                      <a:r>
                        <a:rPr lang="en-US" sz="1300" b="0" i="0" u="none" strike="noStrike" cap="none" spc="0" baseline="0" dirty="0" err="1" smtClean="0">
                          <a:solidFill>
                            <a:srgbClr val="000000"/>
                          </a:solidFill>
                          <a:uFillTx/>
                          <a:latin typeface="Arial Narrow" panose="020B0606020202030204" pitchFamily="34" charset="0"/>
                          <a:ea typeface="Arial"/>
                          <a:cs typeface="Arial"/>
                          <a:sym typeface="Arial"/>
                        </a:rPr>
                        <a:t>Minamata</a:t>
                      </a: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 Convention adopted </a:t>
                      </a:r>
                      <a:r>
                        <a:rPr lang="en-US" sz="1800" b="0" i="0" u="none" strike="noStrike" cap="none" spc="0" baseline="0" dirty="0" smtClean="0">
                          <a:solidFill>
                            <a:srgbClr val="000000"/>
                          </a:solidFill>
                          <a:uFillTx/>
                          <a:latin typeface="Arial Narrow" panose="020B0606020202030204" pitchFamily="34" charset="0"/>
                          <a:ea typeface="Arial"/>
                          <a:cs typeface="Arial"/>
                          <a:sym typeface="Arial"/>
                        </a:rPr>
                        <a:t>	</a:t>
                      </a:r>
                    </a:p>
                    <a:p>
                      <a:pPr algn="just">
                        <a:lnSpc>
                          <a:spcPct val="115000"/>
                        </a:lnSpc>
                        <a:spcBef>
                          <a:spcPts val="1000"/>
                        </a:spcBef>
                        <a:defRPr sz="1800"/>
                      </a:pPr>
                      <a:endParaRPr sz="1300" b="0" i="0" u="none" strike="noStrike" cap="none" spc="0" baseline="0" dirty="0">
                        <a:solidFill>
                          <a:srgbClr val="000000"/>
                        </a:solidFill>
                        <a:uFillTx/>
                        <a:latin typeface="Arial Narrow" panose="020B0606020202030204" pitchFamily="34" charset="0"/>
                        <a:ea typeface="Arial"/>
                        <a:cs typeface="Arial"/>
                        <a:sym typeface="Arial Narrow"/>
                      </a:endParaRPr>
                    </a:p>
                  </a:txBody>
                  <a:tcPr marL="0" marR="0" marT="0" marB="0" horzOverflow="overflow">
                    <a:lnL w="12700">
                      <a:solidFill>
                        <a:srgbClr val="000000"/>
                      </a:solidFill>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solidFill>
                      <a:srgbClr val="FFFFFF"/>
                    </a:solidFill>
                  </a:tcPr>
                </a:tc>
                <a:tc>
                  <a:txBody>
                    <a:bodyPr/>
                    <a:lstStyle/>
                    <a:p>
                      <a:pPr marL="88900" indent="0" algn="just"/>
                      <a:r>
                        <a:rPr lang="en-US" sz="1300" b="1" i="0" u="none" strike="noStrike" cap="none" spc="0" baseline="0" dirty="0" smtClean="0">
                          <a:solidFill>
                            <a:srgbClr val="000000"/>
                          </a:solidFill>
                          <a:uFillTx/>
                          <a:latin typeface="Arial Narrow" panose="020B0606020202030204" pitchFamily="34" charset="0"/>
                          <a:ea typeface="Arial"/>
                          <a:cs typeface="Arial"/>
                          <a:sym typeface="Arial"/>
                        </a:rPr>
                        <a:t>Mercury Management plan finalized and 8 products phased out: </a:t>
                      </a:r>
                    </a:p>
                    <a:p>
                      <a:pPr marL="285750" indent="-196850" algn="just">
                        <a:buFont typeface="Arial" panose="020B0604020202020204" pitchFamily="34" charset="0"/>
                        <a:buChar cha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Thermometers </a:t>
                      </a:r>
                    </a:p>
                    <a:p>
                      <a:pPr marL="285750" indent="-196850" algn="just">
                        <a:buFont typeface="Arial" panose="020B0604020202020204" pitchFamily="34" charset="0"/>
                        <a:buChar cha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Bulbs </a:t>
                      </a:r>
                    </a:p>
                    <a:p>
                      <a:pPr marL="285750" indent="-196850" algn="just">
                        <a:buFont typeface="Arial" panose="020B0604020202020204" pitchFamily="34" charset="0"/>
                        <a:buChar cha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Compact </a:t>
                      </a:r>
                      <a:r>
                        <a:rPr lang="en-ZA" sz="1300" b="0" i="0" u="none" strike="noStrike" cap="none" spc="0" baseline="0" dirty="0" err="1" smtClean="0">
                          <a:solidFill>
                            <a:srgbClr val="000000"/>
                          </a:solidFill>
                          <a:uFillTx/>
                          <a:latin typeface="Arial Narrow" panose="020B0606020202030204" pitchFamily="34" charset="0"/>
                          <a:ea typeface="Arial"/>
                          <a:cs typeface="Arial"/>
                          <a:sym typeface="Arial"/>
                        </a:rPr>
                        <a:t>flourescsent</a:t>
                      </a: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 lamps (CFLs) </a:t>
                      </a:r>
                    </a:p>
                    <a:p>
                      <a:pPr marL="285750" indent="-196850" algn="just">
                        <a:buFont typeface="Arial" panose="020B0604020202020204" pitchFamily="34" charset="0"/>
                        <a:buChar cha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Dental amalgam </a:t>
                      </a:r>
                    </a:p>
                    <a:p>
                      <a:pPr marL="285750" indent="-196850" algn="just">
                        <a:buFont typeface="Arial" panose="020B0604020202020204" pitchFamily="34" charset="0"/>
                        <a:buChar char="•"/>
                      </a:pPr>
                      <a:r>
                        <a:rPr lang="en-ZA" sz="1300" b="0" i="0" u="none" strike="noStrike" cap="none" spc="0" baseline="0" dirty="0" err="1" smtClean="0">
                          <a:solidFill>
                            <a:srgbClr val="000000"/>
                          </a:solidFill>
                          <a:uFillTx/>
                          <a:latin typeface="Arial Narrow" panose="020B0606020202030204" pitchFamily="34" charset="0"/>
                          <a:ea typeface="Arial"/>
                          <a:cs typeface="Arial"/>
                          <a:sym typeface="Arial"/>
                        </a:rPr>
                        <a:t>Baromters</a:t>
                      </a: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 </a:t>
                      </a:r>
                    </a:p>
                    <a:p>
                      <a:pPr marL="285750" indent="-196850" algn="just">
                        <a:buFont typeface="Arial" panose="020B0604020202020204" pitchFamily="34" charset="0"/>
                        <a:buChar cha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Batteries </a:t>
                      </a:r>
                    </a:p>
                    <a:p>
                      <a:pPr marL="285750" indent="-196850" algn="just">
                        <a:buFont typeface="Arial" panose="020B0604020202020204" pitchFamily="34" charset="0"/>
                        <a:buChar cha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Switches and relays </a:t>
                      </a:r>
                    </a:p>
                    <a:p>
                      <a:pPr marL="285750" indent="-196850" algn="just">
                        <a:buFont typeface="Arial" panose="020B0604020202020204" pitchFamily="34" charset="0"/>
                        <a:buChar cha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Mercury in cosmetics </a:t>
                      </a:r>
                    </a:p>
                  </a:txBody>
                  <a:tcPr marL="0" marR="0" marT="0" marB="0" horzOverflow="overflow">
                    <a:lnL w="12700">
                      <a:solidFill>
                        <a:srgbClr val="000000"/>
                      </a:solidFill>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solidFill>
                      <a:srgbClr val="FFFFFF"/>
                    </a:solidFill>
                  </a:tcPr>
                </a:tc>
                <a:extLst>
                  <a:ext uri="{0D108BD9-81ED-4DB2-BD59-A6C34878D82A}">
                    <a16:rowId xmlns:a16="http://schemas.microsoft.com/office/drawing/2014/main" val="10002"/>
                  </a:ext>
                </a:extLst>
              </a:tr>
              <a:tr h="1822863">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Number of waste management legislative and regulatory instruments developed and implemented 	</a:t>
                      </a:r>
                    </a:p>
                    <a:p>
                      <a:pPr algn="just"/>
                      <a:endParaRPr lang="en-US" sz="1300" b="0" i="0" u="none" strike="noStrike" cap="none" spc="0" baseline="0" dirty="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85750" indent="-196850" algn="just">
                        <a:buFont typeface="Arial" panose="020B0604020202020204" pitchFamily="34" charset="0"/>
                        <a:buChar cha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Waste </a:t>
                      </a:r>
                      <a:r>
                        <a:rPr lang="en-US" sz="1300" b="0" i="0" u="none" strike="noStrike" cap="none" spc="0" baseline="0" dirty="0" err="1" smtClean="0">
                          <a:solidFill>
                            <a:srgbClr val="000000"/>
                          </a:solidFill>
                          <a:uFillTx/>
                          <a:latin typeface="Arial Narrow" panose="020B0606020202030204" pitchFamily="34" charset="0"/>
                          <a:ea typeface="Arial"/>
                          <a:cs typeface="Arial"/>
                          <a:sym typeface="Arial"/>
                        </a:rPr>
                        <a:t>tyres</a:t>
                      </a: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 4 </a:t>
                      </a:r>
                      <a:r>
                        <a:rPr lang="en-US" sz="1300" b="0" i="0" u="none" strike="noStrike" cap="none" spc="0" baseline="0" dirty="0" err="1" smtClean="0">
                          <a:solidFill>
                            <a:srgbClr val="000000"/>
                          </a:solidFill>
                          <a:uFillTx/>
                          <a:latin typeface="Arial Narrow" panose="020B0606020202030204" pitchFamily="34" charset="0"/>
                          <a:ea typeface="Arial"/>
                          <a:cs typeface="Arial"/>
                          <a:sym typeface="Arial"/>
                        </a:rPr>
                        <a:t>IndWMPs</a:t>
                      </a: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 received for one waste stream ( </a:t>
                      </a:r>
                      <a:r>
                        <a:rPr lang="en-US" sz="1300" b="0" i="0" u="none" strike="noStrike" cap="none" spc="0" baseline="0" dirty="0" err="1" smtClean="0">
                          <a:solidFill>
                            <a:srgbClr val="000000"/>
                          </a:solidFill>
                          <a:uFillTx/>
                          <a:latin typeface="Arial Narrow" panose="020B0606020202030204" pitchFamily="34" charset="0"/>
                          <a:ea typeface="Arial"/>
                          <a:cs typeface="Arial"/>
                          <a:sym typeface="Arial"/>
                        </a:rPr>
                        <a:t>tyre</a:t>
                      </a: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 industry) and the plans are under review </a:t>
                      </a:r>
                    </a:p>
                    <a:p>
                      <a:pPr marL="285750" indent="-196850" algn="just">
                        <a:buFont typeface="Arial" panose="020B0604020202020204" pitchFamily="34" charset="0"/>
                        <a:buChar cha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E-waste; Lighting; Paper &amp; Packaging. The final section 28 notice was published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FFFF"/>
                    </a:solidFill>
                  </a:tcPr>
                </a:tc>
                <a:tc>
                  <a:txBody>
                    <a:bodyPr/>
                    <a:lstStyle/>
                    <a:p>
                      <a:pPr marL="269875" marR="0" indent="-177800" algn="just" defTabSz="914400" rtl="0" eaLnBrk="1" fontAlgn="auto" latinLnBrk="0" hangingPunct="1">
                        <a:lnSpc>
                          <a:spcPct val="115000"/>
                        </a:lnSpc>
                        <a:spcBef>
                          <a:spcPts val="1000"/>
                        </a:spcBef>
                        <a:spcAft>
                          <a:spcPts val="0"/>
                        </a:spcAft>
                        <a:buClrTx/>
                        <a:buSzTx/>
                        <a:buFont typeface="Arial" panose="020B0604020202020204" pitchFamily="34" charset="0"/>
                        <a:buChar char="•"/>
                        <a:tabLst/>
                        <a:defRPr sz="1800"/>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Draft Section 29 plan on management of waste </a:t>
                      </a:r>
                      <a:r>
                        <a:rPr lang="en-US" sz="1300" b="0" i="0" u="none" strike="noStrike" cap="none" spc="0" baseline="0" dirty="0" err="1" smtClean="0">
                          <a:solidFill>
                            <a:srgbClr val="000000"/>
                          </a:solidFill>
                          <a:uFillTx/>
                          <a:latin typeface="Arial Narrow" panose="020B0606020202030204" pitchFamily="34" charset="0"/>
                          <a:ea typeface="Arial"/>
                          <a:cs typeface="Arial"/>
                          <a:sym typeface="Arial"/>
                        </a:rPr>
                        <a:t>tyres</a:t>
                      </a: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 developed </a:t>
                      </a:r>
                    </a:p>
                    <a:p>
                      <a:pPr marL="269875" marR="0" indent="-177800" algn="just" defTabSz="914400" rtl="0" eaLnBrk="1" fontAlgn="auto" latinLnBrk="0" hangingPunct="1">
                        <a:lnSpc>
                          <a:spcPct val="115000"/>
                        </a:lnSpc>
                        <a:spcBef>
                          <a:spcPts val="1000"/>
                        </a:spcBef>
                        <a:spcAft>
                          <a:spcPts val="0"/>
                        </a:spcAft>
                        <a:buClrTx/>
                        <a:buSzTx/>
                        <a:buFont typeface="Arial" panose="020B0604020202020204" pitchFamily="34" charset="0"/>
                        <a:buChar char="•"/>
                        <a:tabLst/>
                        <a:defRPr sz="1800"/>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Notice of intention in terms of Section 18 for management of paper &amp; packaging, e-waste and lighting waste published for public comments </a:t>
                      </a:r>
                      <a:r>
                        <a:rPr lang="en-US" sz="1800" b="0" i="0" u="none" strike="noStrike" cap="none" spc="0" baseline="0" dirty="0" smtClean="0">
                          <a:solidFill>
                            <a:srgbClr val="000000"/>
                          </a:solidFill>
                          <a:uFillTx/>
                          <a:latin typeface="Arial Narrow" panose="020B0606020202030204" pitchFamily="34" charset="0"/>
                          <a:ea typeface="Arial"/>
                          <a:cs typeface="Arial"/>
                          <a:sym typeface="Arial"/>
                        </a:rPr>
                        <a:t>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FFFF"/>
                    </a:solidFill>
                  </a:tcPr>
                </a:tc>
                <a:tc>
                  <a:txBody>
                    <a:bodyPr/>
                    <a:lstStyle/>
                    <a:p>
                      <a:pPr marL="88900" indent="0" algn="just"/>
                      <a:r>
                        <a:rPr lang="en-US" sz="1300" b="1" i="0" u="none" strike="noStrike" cap="none" spc="0" baseline="0" dirty="0" smtClean="0">
                          <a:solidFill>
                            <a:srgbClr val="000000"/>
                          </a:solidFill>
                          <a:uFillTx/>
                          <a:latin typeface="Arial Narrow" panose="020B0606020202030204" pitchFamily="34" charset="0"/>
                          <a:ea typeface="Arial"/>
                          <a:cs typeface="Arial"/>
                          <a:sym typeface="Arial"/>
                        </a:rPr>
                        <a:t>Extended Producer Responsibility (EPR) in term of s18 of NEMWA for 3 </a:t>
                      </a:r>
                      <a:r>
                        <a:rPr lang="en-US" sz="1300" b="1" i="0" u="none" strike="noStrike" cap="none" spc="0" baseline="0" dirty="0" err="1" smtClean="0">
                          <a:solidFill>
                            <a:srgbClr val="000000"/>
                          </a:solidFill>
                          <a:uFillTx/>
                          <a:latin typeface="Arial Narrow" panose="020B0606020202030204" pitchFamily="34" charset="0"/>
                          <a:ea typeface="Arial"/>
                          <a:cs typeface="Arial"/>
                          <a:sym typeface="Arial"/>
                        </a:rPr>
                        <a:t>prioritised</a:t>
                      </a:r>
                      <a:r>
                        <a:rPr lang="en-US" sz="1300" b="1" i="0" u="none" strike="noStrike" cap="none" spc="0" baseline="0" dirty="0" smtClean="0">
                          <a:solidFill>
                            <a:srgbClr val="000000"/>
                          </a:solidFill>
                          <a:uFillTx/>
                          <a:latin typeface="Arial Narrow" panose="020B0606020202030204" pitchFamily="34" charset="0"/>
                          <a:ea typeface="Arial"/>
                          <a:cs typeface="Arial"/>
                          <a:sym typeface="Arial"/>
                        </a:rPr>
                        <a:t> waste streams implemented to achieve:</a:t>
                      </a: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 </a:t>
                      </a:r>
                    </a:p>
                    <a:p>
                      <a:pPr marL="266700" marR="0" indent="-177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Notice on Extended Producer Responsibilities measures and </a:t>
                      </a:r>
                      <a:r>
                        <a:rPr lang="en-US" sz="1300" b="0" i="0" u="none" strike="noStrike" cap="none" spc="0" baseline="0" dirty="0" err="1" smtClean="0">
                          <a:solidFill>
                            <a:srgbClr val="000000"/>
                          </a:solidFill>
                          <a:uFillTx/>
                          <a:latin typeface="Arial Narrow" panose="020B0606020202030204" pitchFamily="34" charset="0"/>
                          <a:ea typeface="Arial"/>
                          <a:cs typeface="Arial"/>
                          <a:sym typeface="Arial"/>
                        </a:rPr>
                        <a:t>programme</a:t>
                      </a: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 </a:t>
                      </a:r>
                      <a:r>
                        <a:rPr lang="en-US" sz="1300" b="0" i="0" u="none" strike="noStrike" cap="none" spc="0" baseline="0" dirty="0" err="1" smtClean="0">
                          <a:solidFill>
                            <a:srgbClr val="000000"/>
                          </a:solidFill>
                          <a:uFillTx/>
                          <a:latin typeface="Arial Narrow" panose="020B0606020202030204" pitchFamily="34" charset="0"/>
                          <a:ea typeface="Arial"/>
                          <a:cs typeface="Arial"/>
                          <a:sym typeface="Arial"/>
                        </a:rPr>
                        <a:t>gazetted</a:t>
                      </a: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 </a:t>
                      </a: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solidFill>
                      <a:srgbClr val="FFFFFF"/>
                    </a:solidFill>
                  </a:tcPr>
                </a:tc>
                <a:extLst>
                  <a:ext uri="{0D108BD9-81ED-4DB2-BD59-A6C34878D82A}">
                    <a16:rowId xmlns:a16="http://schemas.microsoft.com/office/drawing/2014/main" val="10003"/>
                  </a:ext>
                </a:extLst>
              </a:tr>
            </a:tbl>
          </a:graphicData>
        </a:graphic>
      </p:graphicFrame>
      <p:sp>
        <p:nvSpPr>
          <p:cNvPr id="555" name="PROGRAMME 7"/>
          <p:cNvSpPr txBox="1"/>
          <p:nvPr/>
        </p:nvSpPr>
        <p:spPr>
          <a:xfrm>
            <a:off x="295275" y="152400"/>
            <a:ext cx="8839200" cy="43706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00B050"/>
                </a:solidFill>
              </a:defRPr>
            </a:lvl1pPr>
          </a:lstStyle>
          <a:p>
            <a:r>
              <a:rPr dirty="0"/>
              <a:t>PROGRAMME 7</a:t>
            </a:r>
          </a:p>
        </p:txBody>
      </p:sp>
    </p:spTree>
    <p:extLst>
      <p:ext uri="{BB962C8B-B14F-4D97-AF65-F5344CB8AC3E}">
        <p14:creationId xmlns:p14="http://schemas.microsoft.com/office/powerpoint/2010/main" val="2092724893"/>
      </p:ext>
    </p:extLst>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65</a:t>
            </a:fld>
            <a:endParaRPr/>
          </a:p>
        </p:txBody>
      </p:sp>
      <p:graphicFrame>
        <p:nvGraphicFramePr>
          <p:cNvPr id="554" name="Table"/>
          <p:cNvGraphicFramePr/>
          <p:nvPr>
            <p:extLst>
              <p:ext uri="{D42A27DB-BD31-4B8C-83A1-F6EECF244321}">
                <p14:modId xmlns:p14="http://schemas.microsoft.com/office/powerpoint/2010/main" val="3837722115"/>
              </p:ext>
            </p:extLst>
          </p:nvPr>
        </p:nvGraphicFramePr>
        <p:xfrm>
          <a:off x="285750" y="630237"/>
          <a:ext cx="8703871" cy="4915540"/>
        </p:xfrm>
        <a:graphic>
          <a:graphicData uri="http://schemas.openxmlformats.org/drawingml/2006/table">
            <a:tbl>
              <a:tblPr>
                <a:tableStyleId>{4C3C2611-4C71-4FC5-86AE-919BDF0F9419}</a:tableStyleId>
              </a:tblPr>
              <a:tblGrid>
                <a:gridCol w="245745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259012">
                  <a:extLst>
                    <a:ext uri="{9D8B030D-6E8A-4147-A177-3AD203B41FA5}">
                      <a16:colId xmlns:a16="http://schemas.microsoft.com/office/drawing/2014/main" val="20002"/>
                    </a:ext>
                  </a:extLst>
                </a:gridCol>
                <a:gridCol w="1853809">
                  <a:extLst>
                    <a:ext uri="{9D8B030D-6E8A-4147-A177-3AD203B41FA5}">
                      <a16:colId xmlns:a16="http://schemas.microsoft.com/office/drawing/2014/main" val="20003"/>
                    </a:ext>
                  </a:extLst>
                </a:gridCol>
              </a:tblGrid>
              <a:tr h="396875">
                <a:tc gridSpan="4">
                  <a:txBody>
                    <a:bodyPr/>
                    <a:lstStyle/>
                    <a:p>
                      <a:pPr marL="92075" marR="0" indent="0" algn="just" defTabSz="914400" rtl="0" eaLnBrk="1" fontAlgn="auto" latinLnBrk="0" hangingPunct="1">
                        <a:lnSpc>
                          <a:spcPct val="100000"/>
                        </a:lnSpc>
                        <a:spcBef>
                          <a:spcPts val="0"/>
                        </a:spcBef>
                        <a:spcAft>
                          <a:spcPts val="0"/>
                        </a:spcAft>
                        <a:buClrTx/>
                        <a:buSzTx/>
                        <a:buFontTx/>
                        <a:buNone/>
                        <a:tabLst/>
                        <a:defRPr sz="1300" b="1">
                          <a:solidFill>
                            <a:srgbClr val="FFFFFF"/>
                          </a:solidFill>
                          <a:latin typeface="Arial Narrow"/>
                          <a:ea typeface="Arial Narrow"/>
                          <a:cs typeface="Arial Narrow"/>
                          <a:sym typeface="Arial Narrow"/>
                        </a:defRPr>
                      </a:pPr>
                      <a:r>
                        <a:rPr lang="en-ZA" sz="1300" b="1" dirty="0" smtClean="0">
                          <a:solidFill>
                            <a:srgbClr val="FFFFFF"/>
                          </a:solidFill>
                          <a:latin typeface="Arial Narrow"/>
                          <a:ea typeface="Arial Narrow"/>
                          <a:cs typeface="Arial Narrow"/>
                          <a:sym typeface="Arial Narrow"/>
                        </a:rPr>
                        <a:t>OUTCOME: </a:t>
                      </a:r>
                      <a:r>
                        <a:rPr lang="en-US" sz="1300" b="1" dirty="0" smtClean="0">
                          <a:solidFill>
                            <a:srgbClr val="FFFFFF"/>
                          </a:solidFill>
                          <a:latin typeface="Arial Narrow"/>
                          <a:ea typeface="Arial Narrow"/>
                          <a:cs typeface="Arial Narrow"/>
                          <a:sym typeface="Arial Narrow"/>
                        </a:rPr>
                        <a:t>THREATS ON ENVIRONMENTAL QUALITY AND HUMAN HEALTH MITIGATED (CONTINUED)</a:t>
                      </a:r>
                      <a:endParaRPr lang="en-ZA" sz="1300" b="1" dirty="0" smtClean="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25450">
                <a:tc>
                  <a:txBody>
                    <a:bodyPr/>
                    <a:lstStyle/>
                    <a:p>
                      <a:r>
                        <a:rPr lang="en-ZA" sz="1300" b="1" i="0" u="none" strike="noStrike" cap="none" spc="0" baseline="0" dirty="0" smtClean="0">
                          <a:solidFill>
                            <a:srgbClr val="FFFFFF"/>
                          </a:solidFill>
                          <a:uFillTx/>
                          <a:latin typeface="Arial Narrow"/>
                          <a:ea typeface="Arial Narrow"/>
                          <a:cs typeface="Arial Narrow"/>
                          <a:sym typeface="Arial"/>
                        </a:rPr>
                        <a:t>OUTCOME INDICATORS </a:t>
                      </a:r>
                      <a:r>
                        <a:rPr lang="en-ZA" sz="1400" b="0" i="0" u="none" strike="noStrike" cap="none" spc="0" baseline="0" dirty="0" smtClean="0">
                          <a:solidFill>
                            <a:srgbClr val="000000"/>
                          </a:solidFill>
                          <a:uFillTx/>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lang="en-ZA" sz="1300" b="1" dirty="0" smtClean="0">
                          <a:solidFill>
                            <a:srgbClr val="FFFFFF"/>
                          </a:solidFill>
                          <a:latin typeface="Arial Narrow"/>
                          <a:ea typeface="Arial Narrow"/>
                          <a:cs typeface="Arial Narrow"/>
                          <a:sym typeface="Arial Narrow"/>
                        </a:rPr>
                        <a:t>BASELINE</a:t>
                      </a:r>
                      <a:endParaRPr lang="en-ZA"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sz="1300" b="1" dirty="0">
                          <a:solidFill>
                            <a:srgbClr val="FFFFFF"/>
                          </a:solidFill>
                          <a:latin typeface="Arial Narrow"/>
                          <a:ea typeface="Arial Narrow"/>
                          <a:cs typeface="Arial Narrow"/>
                          <a:sym typeface="Arial Narrow"/>
                        </a:rPr>
                        <a:t>TARGET </a:t>
                      </a:r>
                      <a:r>
                        <a:rPr sz="1300" b="1" dirty="0" smtClean="0">
                          <a:solidFill>
                            <a:srgbClr val="FFFFFF"/>
                          </a:solidFill>
                          <a:latin typeface="Arial Narrow"/>
                          <a:ea typeface="Arial Narrow"/>
                          <a:cs typeface="Arial Narrow"/>
                          <a:sym typeface="Arial Narrow"/>
                        </a:rPr>
                        <a:t>20</a:t>
                      </a:r>
                      <a:r>
                        <a:rPr lang="en-ZA" sz="1300" b="1" dirty="0" smtClean="0">
                          <a:solidFill>
                            <a:srgbClr val="FFFFFF"/>
                          </a:solidFill>
                          <a:latin typeface="Arial Narrow"/>
                          <a:ea typeface="Arial Narrow"/>
                          <a:cs typeface="Arial Narrow"/>
                          <a:sym typeface="Arial Narrow"/>
                        </a:rPr>
                        <a:t>20</a:t>
                      </a:r>
                      <a:r>
                        <a:rPr sz="1300" b="1" dirty="0" smtClean="0">
                          <a:solidFill>
                            <a:srgbClr val="FFFFFF"/>
                          </a:solidFill>
                          <a:latin typeface="Arial Narrow"/>
                          <a:ea typeface="Arial Narrow"/>
                          <a:cs typeface="Arial Narrow"/>
                          <a:sym typeface="Arial Narrow"/>
                        </a:rPr>
                        <a:t>/2</a:t>
                      </a:r>
                      <a:r>
                        <a:rPr lang="en-ZA" sz="1300" b="1" dirty="0" smtClean="0">
                          <a:solidFill>
                            <a:srgbClr val="FFFFFF"/>
                          </a:solidFill>
                          <a:latin typeface="Arial Narrow"/>
                          <a:ea typeface="Arial Narrow"/>
                          <a:cs typeface="Arial Narrow"/>
                          <a:sym typeface="Arial Narrow"/>
                        </a:rPr>
                        <a:t>1</a:t>
                      </a:r>
                      <a:endParaRPr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sz="1200" b="1" dirty="0">
                          <a:solidFill>
                            <a:srgbClr val="FFFFFF"/>
                          </a:solidFill>
                          <a:latin typeface="Arial Narrow"/>
                          <a:ea typeface="Arial Narrow"/>
                          <a:cs typeface="Arial Narrow"/>
                          <a:sym typeface="Arial Narrow"/>
                        </a:rPr>
                        <a:t>5 YEAR  TARGET 2023/24</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extLst>
                  <a:ext uri="{0D108BD9-81ED-4DB2-BD59-A6C34878D82A}">
                    <a16:rowId xmlns:a16="http://schemas.microsoft.com/office/drawing/2014/main" val="10001"/>
                  </a:ext>
                </a:extLst>
              </a:tr>
              <a:tr h="4093215">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Number of waste management legislative and regulatory instruments developed and implemented </a:t>
                      </a:r>
                      <a:r>
                        <a:rPr lang="en-US" sz="1300" b="0" i="0" u="none" strike="noStrike" cap="none" spc="0" baseline="0" dirty="0" smtClean="0">
                          <a:solidFill>
                            <a:schemeClr val="tx1"/>
                          </a:solidFill>
                          <a:uFillTx/>
                          <a:latin typeface="Arial Narrow" panose="020B0606020202030204" pitchFamily="34" charset="0"/>
                          <a:ea typeface="Arial"/>
                          <a:cs typeface="Arial"/>
                          <a:sym typeface="Arial"/>
                        </a:rPr>
                        <a:t>(continued)…</a:t>
                      </a:r>
                    </a:p>
                    <a:p>
                      <a:pPr algn="just"/>
                      <a:endParaRPr lang="en-US" sz="1300" b="0" i="0" u="none" strike="noStrike" cap="none" spc="0" baseline="0" dirty="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85750" indent="-196850" algn="just">
                        <a:buFont typeface="Arial" panose="020B0604020202020204" pitchFamily="34" charset="0"/>
                        <a:buChar cha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Waste </a:t>
                      </a:r>
                      <a:r>
                        <a:rPr lang="en-US" sz="1300" b="0" i="0" u="none" strike="noStrike" cap="none" spc="0" baseline="0" dirty="0" err="1" smtClean="0">
                          <a:solidFill>
                            <a:srgbClr val="000000"/>
                          </a:solidFill>
                          <a:uFillTx/>
                          <a:latin typeface="Arial Narrow" panose="020B0606020202030204" pitchFamily="34" charset="0"/>
                          <a:ea typeface="Arial"/>
                          <a:cs typeface="Arial"/>
                          <a:sym typeface="Arial"/>
                        </a:rPr>
                        <a:t>tyres</a:t>
                      </a: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 4 </a:t>
                      </a:r>
                      <a:r>
                        <a:rPr lang="en-US" sz="1300" b="0" i="0" u="none" strike="noStrike" cap="none" spc="0" baseline="0" dirty="0" err="1" smtClean="0">
                          <a:solidFill>
                            <a:srgbClr val="000000"/>
                          </a:solidFill>
                          <a:uFillTx/>
                          <a:latin typeface="Arial Narrow" panose="020B0606020202030204" pitchFamily="34" charset="0"/>
                          <a:ea typeface="Arial"/>
                          <a:cs typeface="Arial"/>
                          <a:sym typeface="Arial"/>
                        </a:rPr>
                        <a:t>IndWMPs</a:t>
                      </a: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 received for one waste stream ( </a:t>
                      </a:r>
                      <a:r>
                        <a:rPr lang="en-US" sz="1300" b="0" i="0" u="none" strike="noStrike" cap="none" spc="0" baseline="0" dirty="0" err="1" smtClean="0">
                          <a:solidFill>
                            <a:srgbClr val="000000"/>
                          </a:solidFill>
                          <a:uFillTx/>
                          <a:latin typeface="Arial Narrow" panose="020B0606020202030204" pitchFamily="34" charset="0"/>
                          <a:ea typeface="Arial"/>
                          <a:cs typeface="Arial"/>
                          <a:sym typeface="Arial"/>
                        </a:rPr>
                        <a:t>tyre</a:t>
                      </a: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 industry) and the plans are under review </a:t>
                      </a:r>
                    </a:p>
                    <a:p>
                      <a:pPr marL="285750" indent="-196850" algn="just">
                        <a:buFont typeface="Arial" panose="020B0604020202020204" pitchFamily="34" charset="0"/>
                        <a:buChar cha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E-waste; Lighting; Paper &amp; Packaging. The final section 28 notice was published </a:t>
                      </a:r>
                    </a:p>
                    <a:p>
                      <a:pPr algn="just"/>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	</a:t>
                      </a:r>
                    </a:p>
                    <a:p>
                      <a:pPr indent="20637" algn="just">
                        <a:lnSpc>
                          <a:spcPct val="115000"/>
                        </a:lnSpc>
                        <a:spcBef>
                          <a:spcPts val="1000"/>
                        </a:spcBef>
                        <a:defRPr sz="1300">
                          <a:latin typeface="Arial Narrow"/>
                          <a:ea typeface="Arial Narrow"/>
                          <a:cs typeface="Arial Narrow"/>
                          <a:sym typeface="Arial Narrow"/>
                        </a:defRPr>
                      </a:pPr>
                      <a:endParaRPr sz="1300" b="0" i="0" u="none" strike="noStrike" cap="none" spc="0" baseline="0" dirty="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FFFF"/>
                    </a:solidFill>
                  </a:tcPr>
                </a:tc>
                <a:tc>
                  <a:txBody>
                    <a:bodyPr/>
                    <a:lstStyle/>
                    <a:p>
                      <a:pPr marL="269875" marR="0" indent="-177800" algn="just" defTabSz="914400" rtl="0" eaLnBrk="1" fontAlgn="auto" latinLnBrk="0" hangingPunct="1">
                        <a:lnSpc>
                          <a:spcPct val="115000"/>
                        </a:lnSpc>
                        <a:spcBef>
                          <a:spcPts val="1000"/>
                        </a:spcBef>
                        <a:spcAft>
                          <a:spcPts val="0"/>
                        </a:spcAft>
                        <a:buClrTx/>
                        <a:buSzTx/>
                        <a:buFont typeface="Arial" panose="020B0604020202020204" pitchFamily="34" charset="0"/>
                        <a:buChar char="•"/>
                        <a:tabLst/>
                        <a:defRPr sz="1800"/>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Draft Section 29 plan on management of waste </a:t>
                      </a:r>
                      <a:r>
                        <a:rPr lang="en-US" sz="1300" b="0" i="0" u="none" strike="noStrike" cap="none" spc="0" baseline="0" dirty="0" err="1" smtClean="0">
                          <a:solidFill>
                            <a:srgbClr val="000000"/>
                          </a:solidFill>
                          <a:uFillTx/>
                          <a:latin typeface="Arial Narrow" panose="020B0606020202030204" pitchFamily="34" charset="0"/>
                          <a:ea typeface="Arial"/>
                          <a:cs typeface="Arial"/>
                          <a:sym typeface="Arial"/>
                        </a:rPr>
                        <a:t>tyres</a:t>
                      </a: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 developed </a:t>
                      </a:r>
                    </a:p>
                    <a:p>
                      <a:pPr marL="269875" marR="0" indent="-177800" algn="just" defTabSz="914400" rtl="0" eaLnBrk="1" fontAlgn="auto" latinLnBrk="0" hangingPunct="1">
                        <a:lnSpc>
                          <a:spcPct val="115000"/>
                        </a:lnSpc>
                        <a:spcBef>
                          <a:spcPts val="1000"/>
                        </a:spcBef>
                        <a:spcAft>
                          <a:spcPts val="0"/>
                        </a:spcAft>
                        <a:buClrTx/>
                        <a:buSzTx/>
                        <a:buFont typeface="Arial" panose="020B0604020202020204" pitchFamily="34" charset="0"/>
                        <a:buChar char="•"/>
                        <a:tabLst/>
                        <a:defRPr sz="1800"/>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Notice of intention in terms of Section 18 for management of paper &amp; packaging, e-waste and lighting waste published for public comments </a:t>
                      </a:r>
                      <a:endParaRPr sz="1300" b="0" i="0" u="none" strike="noStrike" cap="none" spc="0" baseline="0" dirty="0">
                        <a:solidFill>
                          <a:srgbClr val="000000"/>
                        </a:solidFill>
                        <a:uFillTx/>
                        <a:latin typeface="Arial Narrow" panose="020B0606020202030204" pitchFamily="34" charset="0"/>
                        <a:ea typeface="Arial"/>
                        <a:cs typeface="Arial"/>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FFFF"/>
                    </a:solidFill>
                  </a:tcPr>
                </a:tc>
                <a:tc>
                  <a:txBody>
                    <a:bodyPr/>
                    <a:lstStyle/>
                    <a:p>
                      <a:pPr marL="285750" indent="-196850" algn="just">
                        <a:buFont typeface="Arial" panose="020B0604020202020204" pitchFamily="34" charset="0"/>
                        <a:buChar cha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Paper &amp; packaging waste diversion of 64% (2 519 </a:t>
                      </a:r>
                      <a:r>
                        <a:rPr lang="en-US" sz="1300" b="0" i="0" u="none" strike="noStrike" cap="none" spc="0" baseline="0" dirty="0" err="1" smtClean="0">
                          <a:solidFill>
                            <a:srgbClr val="000000"/>
                          </a:solidFill>
                          <a:uFillTx/>
                          <a:latin typeface="Arial Narrow" panose="020B0606020202030204" pitchFamily="34" charset="0"/>
                          <a:ea typeface="Arial"/>
                          <a:cs typeface="Arial"/>
                          <a:sym typeface="Arial"/>
                        </a:rPr>
                        <a:t>tonnes</a:t>
                      </a: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 of 3 877 </a:t>
                      </a:r>
                      <a:r>
                        <a:rPr lang="en-US" sz="1300" b="0" i="0" u="none" strike="noStrike" cap="none" spc="0" baseline="0" dirty="0" err="1" smtClean="0">
                          <a:solidFill>
                            <a:srgbClr val="000000"/>
                          </a:solidFill>
                          <a:uFillTx/>
                          <a:latin typeface="Arial Narrow" panose="020B0606020202030204" pitchFamily="34" charset="0"/>
                          <a:ea typeface="Arial"/>
                          <a:cs typeface="Arial"/>
                          <a:sym typeface="Arial"/>
                        </a:rPr>
                        <a:t>tonnes</a:t>
                      </a: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 of waste </a:t>
                      </a:r>
                    </a:p>
                    <a:p>
                      <a:pPr marL="285750" indent="-196850" algn="just">
                        <a:buFont typeface="Arial" panose="020B0604020202020204" pitchFamily="34" charset="0"/>
                        <a:buChar cha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E-waste diversion of 21% (77 000 of 360 000) of waste </a:t>
                      </a:r>
                    </a:p>
                    <a:p>
                      <a:pPr marL="285750" indent="-196850" algn="just">
                        <a:buFont typeface="Arial" panose="020B0604020202020204" pitchFamily="34" charset="0"/>
                        <a:buChar cha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Lighting waste diversion of 10% (27 181 </a:t>
                      </a:r>
                      <a:r>
                        <a:rPr lang="en-US" sz="1300" b="0" i="0" u="none" strike="noStrike" cap="none" spc="0" baseline="0" dirty="0" err="1" smtClean="0">
                          <a:solidFill>
                            <a:srgbClr val="000000"/>
                          </a:solidFill>
                          <a:uFillTx/>
                          <a:latin typeface="Arial Narrow" panose="020B0606020202030204" pitchFamily="34" charset="0"/>
                          <a:ea typeface="Arial"/>
                          <a:cs typeface="Arial"/>
                          <a:sym typeface="Arial"/>
                        </a:rPr>
                        <a:t>tonnes</a:t>
                      </a: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 of 271 810) of waste </a:t>
                      </a:r>
                    </a:p>
                    <a:p>
                      <a:pPr marL="88900" indent="0" algn="just">
                        <a:buFont typeface="Arial" panose="020B0604020202020204" pitchFamily="34" charset="0"/>
                        <a:buNone/>
                      </a:pPr>
                      <a:endParaRPr lang="en-ZA" sz="1300" b="0" i="0" u="none" strike="noStrike" cap="none" spc="0" baseline="0" dirty="0" smtClean="0">
                        <a:solidFill>
                          <a:srgbClr val="000000"/>
                        </a:solidFill>
                        <a:uFillTx/>
                        <a:latin typeface="Arial Narrow" panose="020B0606020202030204" pitchFamily="34" charset="0"/>
                        <a:ea typeface="Arial"/>
                        <a:cs typeface="Arial"/>
                        <a:sym typeface="Arial"/>
                      </a:endParaRPr>
                    </a:p>
                    <a:p>
                      <a:pPr marL="88900" indent="0" algn="just">
                        <a:buFont typeface="Arial" panose="020B0604020202020204" pitchFamily="34" charset="0"/>
                        <a:buNone/>
                      </a:pPr>
                      <a:r>
                        <a:rPr lang="en-US" sz="1300" b="1" i="0" u="none" strike="noStrike" cap="none" spc="0" baseline="0" dirty="0" smtClean="0">
                          <a:solidFill>
                            <a:srgbClr val="000000"/>
                          </a:solidFill>
                          <a:uFillTx/>
                          <a:latin typeface="Arial Narrow" panose="020B0606020202030204" pitchFamily="34" charset="0"/>
                          <a:ea typeface="Arial"/>
                          <a:cs typeface="Arial"/>
                          <a:sym typeface="Arial"/>
                        </a:rPr>
                        <a:t>Industry Waste Management Plan ( in terms of s29 of NEMWA) </a:t>
                      </a:r>
                    </a:p>
                    <a:p>
                      <a:pPr marL="285750" indent="-196850" algn="just">
                        <a:buFont typeface="Arial" panose="020B0604020202020204" pitchFamily="34" charset="0"/>
                        <a:buChar cha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Waste tyre Plan finalised </a:t>
                      </a:r>
                    </a:p>
                    <a:p>
                      <a:pPr marL="285750" indent="-196850" algn="just">
                        <a:buFont typeface="Arial" panose="020B0604020202020204" pitchFamily="34" charset="0"/>
                        <a:buChar cha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Waste </a:t>
                      </a:r>
                      <a:r>
                        <a:rPr lang="en-US" sz="1300" b="0" i="0" u="none" strike="noStrike" cap="none" spc="0" baseline="0" dirty="0" err="1" smtClean="0">
                          <a:solidFill>
                            <a:srgbClr val="000000"/>
                          </a:solidFill>
                          <a:uFillTx/>
                          <a:latin typeface="Arial Narrow" panose="020B0606020202030204" pitchFamily="34" charset="0"/>
                          <a:ea typeface="Arial"/>
                          <a:cs typeface="Arial"/>
                          <a:sym typeface="Arial"/>
                        </a:rPr>
                        <a:t>tyres</a:t>
                      </a: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 diversion: 30% (51 078 of 170 266) of waste </a:t>
                      </a: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solidFill>
                      <a:srgbClr val="FFFFFF"/>
                    </a:solidFill>
                  </a:tcPr>
                </a:tc>
                <a:extLst>
                  <a:ext uri="{0D108BD9-81ED-4DB2-BD59-A6C34878D82A}">
                    <a16:rowId xmlns:a16="http://schemas.microsoft.com/office/drawing/2014/main" val="10002"/>
                  </a:ext>
                </a:extLst>
              </a:tr>
            </a:tbl>
          </a:graphicData>
        </a:graphic>
      </p:graphicFrame>
      <p:sp>
        <p:nvSpPr>
          <p:cNvPr id="555" name="PROGRAMME 7"/>
          <p:cNvSpPr txBox="1"/>
          <p:nvPr/>
        </p:nvSpPr>
        <p:spPr>
          <a:xfrm>
            <a:off x="295275" y="152400"/>
            <a:ext cx="8839200" cy="8309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00B050"/>
                </a:solidFill>
              </a:defRPr>
            </a:lvl1pPr>
          </a:lstStyle>
          <a:p>
            <a:r>
              <a:rPr dirty="0"/>
              <a:t>PROGRAMME </a:t>
            </a:r>
            <a:r>
              <a:rPr dirty="0" smtClean="0"/>
              <a:t>7</a:t>
            </a:r>
            <a:r>
              <a:rPr lang="en-ZA" dirty="0"/>
              <a:t> Continued… </a:t>
            </a:r>
          </a:p>
          <a:p>
            <a:endParaRPr dirty="0"/>
          </a:p>
        </p:txBody>
      </p:sp>
    </p:spTree>
    <p:extLst>
      <p:ext uri="{BB962C8B-B14F-4D97-AF65-F5344CB8AC3E}">
        <p14:creationId xmlns:p14="http://schemas.microsoft.com/office/powerpoint/2010/main" val="2867452041"/>
      </p:ext>
    </p:extLst>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66</a:t>
            </a:fld>
            <a:endParaRPr/>
          </a:p>
        </p:txBody>
      </p:sp>
      <p:graphicFrame>
        <p:nvGraphicFramePr>
          <p:cNvPr id="554" name="Table"/>
          <p:cNvGraphicFramePr/>
          <p:nvPr>
            <p:extLst>
              <p:ext uri="{D42A27DB-BD31-4B8C-83A1-F6EECF244321}">
                <p14:modId xmlns:p14="http://schemas.microsoft.com/office/powerpoint/2010/main" val="2788202163"/>
              </p:ext>
            </p:extLst>
          </p:nvPr>
        </p:nvGraphicFramePr>
        <p:xfrm>
          <a:off x="245994" y="630237"/>
          <a:ext cx="8703871" cy="5652153"/>
        </p:xfrm>
        <a:graphic>
          <a:graphicData uri="http://schemas.openxmlformats.org/drawingml/2006/table">
            <a:tbl>
              <a:tblPr>
                <a:tableStyleId>{4C3C2611-4C71-4FC5-86AE-919BDF0F9419}</a:tableStyleId>
              </a:tblPr>
              <a:tblGrid>
                <a:gridCol w="245745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259012">
                  <a:extLst>
                    <a:ext uri="{9D8B030D-6E8A-4147-A177-3AD203B41FA5}">
                      <a16:colId xmlns:a16="http://schemas.microsoft.com/office/drawing/2014/main" val="20002"/>
                    </a:ext>
                  </a:extLst>
                </a:gridCol>
                <a:gridCol w="1853809">
                  <a:extLst>
                    <a:ext uri="{9D8B030D-6E8A-4147-A177-3AD203B41FA5}">
                      <a16:colId xmlns:a16="http://schemas.microsoft.com/office/drawing/2014/main" val="20003"/>
                    </a:ext>
                  </a:extLst>
                </a:gridCol>
              </a:tblGrid>
              <a:tr h="337172">
                <a:tc gridSpan="4">
                  <a:txBody>
                    <a:bodyPr/>
                    <a:lstStyle/>
                    <a:p>
                      <a:pPr marL="92075" marR="0" indent="0" algn="just" defTabSz="914400" rtl="0" eaLnBrk="1" fontAlgn="auto" latinLnBrk="0" hangingPunct="1">
                        <a:lnSpc>
                          <a:spcPct val="100000"/>
                        </a:lnSpc>
                        <a:spcBef>
                          <a:spcPts val="0"/>
                        </a:spcBef>
                        <a:spcAft>
                          <a:spcPts val="0"/>
                        </a:spcAft>
                        <a:buClrTx/>
                        <a:buSzTx/>
                        <a:buFontTx/>
                        <a:buNone/>
                        <a:tabLst/>
                        <a:defRPr sz="1300" b="1">
                          <a:solidFill>
                            <a:srgbClr val="FFFFFF"/>
                          </a:solidFill>
                          <a:latin typeface="Arial Narrow"/>
                          <a:ea typeface="Arial Narrow"/>
                          <a:cs typeface="Arial Narrow"/>
                          <a:sym typeface="Arial Narrow"/>
                        </a:defRPr>
                      </a:pPr>
                      <a:r>
                        <a:rPr lang="en-ZA" sz="1300" b="1" dirty="0" smtClean="0">
                          <a:solidFill>
                            <a:srgbClr val="FFFFFF"/>
                          </a:solidFill>
                          <a:latin typeface="Arial Narrow"/>
                          <a:ea typeface="Arial Narrow"/>
                          <a:cs typeface="Arial Narrow"/>
                          <a:sym typeface="Arial Narrow"/>
                        </a:rPr>
                        <a:t>OUTCOME: </a:t>
                      </a:r>
                      <a:r>
                        <a:rPr lang="en-US" sz="1300" b="1" dirty="0" smtClean="0">
                          <a:solidFill>
                            <a:srgbClr val="FFFFFF"/>
                          </a:solidFill>
                          <a:latin typeface="Arial Narrow"/>
                          <a:ea typeface="Arial Narrow"/>
                          <a:cs typeface="Arial Narrow"/>
                          <a:sym typeface="Arial Narrow"/>
                        </a:rPr>
                        <a:t>THREATS ON ENVIRONMENTAL QUALITY AND HUMAN HEALTH MITIGATED (CONTINUED)</a:t>
                      </a:r>
                      <a:endParaRPr lang="en-ZA" sz="1300" b="1" dirty="0" smtClean="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9391">
                <a:tc>
                  <a:txBody>
                    <a:bodyPr/>
                    <a:lstStyle/>
                    <a:p>
                      <a:r>
                        <a:rPr lang="en-ZA" sz="1300" b="1" i="0" u="none" strike="noStrike" cap="none" spc="0" baseline="0" dirty="0" smtClean="0">
                          <a:solidFill>
                            <a:srgbClr val="FFFFFF"/>
                          </a:solidFill>
                          <a:uFillTx/>
                          <a:latin typeface="Arial Narrow"/>
                          <a:ea typeface="Arial Narrow"/>
                          <a:cs typeface="Arial Narrow"/>
                          <a:sym typeface="Arial"/>
                        </a:rPr>
                        <a:t>OUTCOME INDICATORS </a:t>
                      </a:r>
                      <a:r>
                        <a:rPr lang="en-ZA" sz="1400" b="0" i="0" u="none" strike="noStrike" cap="none" spc="0" baseline="0" dirty="0" smtClean="0">
                          <a:solidFill>
                            <a:srgbClr val="000000"/>
                          </a:solidFill>
                          <a:uFillTx/>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lang="en-ZA" sz="1300" b="1" dirty="0" smtClean="0">
                          <a:solidFill>
                            <a:srgbClr val="FFFFFF"/>
                          </a:solidFill>
                          <a:latin typeface="Arial Narrow"/>
                          <a:ea typeface="Arial Narrow"/>
                          <a:cs typeface="Arial Narrow"/>
                          <a:sym typeface="Arial Narrow"/>
                        </a:rPr>
                        <a:t>BASELINE</a:t>
                      </a:r>
                      <a:endParaRPr lang="en-ZA"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sz="1300" b="1" dirty="0">
                          <a:solidFill>
                            <a:srgbClr val="FFFFFF"/>
                          </a:solidFill>
                          <a:latin typeface="Arial Narrow"/>
                          <a:ea typeface="Arial Narrow"/>
                          <a:cs typeface="Arial Narrow"/>
                          <a:sym typeface="Arial Narrow"/>
                        </a:rPr>
                        <a:t>TARGET </a:t>
                      </a:r>
                      <a:r>
                        <a:rPr sz="1300" b="1" dirty="0" smtClean="0">
                          <a:solidFill>
                            <a:srgbClr val="FFFFFF"/>
                          </a:solidFill>
                          <a:latin typeface="Arial Narrow"/>
                          <a:ea typeface="Arial Narrow"/>
                          <a:cs typeface="Arial Narrow"/>
                          <a:sym typeface="Arial Narrow"/>
                        </a:rPr>
                        <a:t>20</a:t>
                      </a:r>
                      <a:r>
                        <a:rPr lang="en-ZA" sz="1300" b="1" dirty="0" smtClean="0">
                          <a:solidFill>
                            <a:srgbClr val="FFFFFF"/>
                          </a:solidFill>
                          <a:latin typeface="Arial Narrow"/>
                          <a:ea typeface="Arial Narrow"/>
                          <a:cs typeface="Arial Narrow"/>
                          <a:sym typeface="Arial Narrow"/>
                        </a:rPr>
                        <a:t>20</a:t>
                      </a:r>
                      <a:r>
                        <a:rPr sz="1300" b="1" dirty="0" smtClean="0">
                          <a:solidFill>
                            <a:srgbClr val="FFFFFF"/>
                          </a:solidFill>
                          <a:latin typeface="Arial Narrow"/>
                          <a:ea typeface="Arial Narrow"/>
                          <a:cs typeface="Arial Narrow"/>
                          <a:sym typeface="Arial Narrow"/>
                        </a:rPr>
                        <a:t>/2</a:t>
                      </a:r>
                      <a:r>
                        <a:rPr lang="en-ZA" sz="1300" b="1" dirty="0" smtClean="0">
                          <a:solidFill>
                            <a:srgbClr val="FFFFFF"/>
                          </a:solidFill>
                          <a:latin typeface="Arial Narrow"/>
                          <a:ea typeface="Arial Narrow"/>
                          <a:cs typeface="Arial Narrow"/>
                          <a:sym typeface="Arial Narrow"/>
                        </a:rPr>
                        <a:t>1</a:t>
                      </a:r>
                      <a:endParaRPr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sz="1200" b="1" dirty="0">
                          <a:solidFill>
                            <a:srgbClr val="FFFFFF"/>
                          </a:solidFill>
                          <a:latin typeface="Arial Narrow"/>
                          <a:ea typeface="Arial Narrow"/>
                          <a:cs typeface="Arial Narrow"/>
                          <a:sym typeface="Arial Narrow"/>
                        </a:rPr>
                        <a:t>5 YEAR  TARGET 2023/24</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extLst>
                  <a:ext uri="{0D108BD9-81ED-4DB2-BD59-A6C34878D82A}">
                    <a16:rowId xmlns:a16="http://schemas.microsoft.com/office/drawing/2014/main" val="10001"/>
                  </a:ext>
                </a:extLst>
              </a:tr>
              <a:tr h="427165">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Percentage waste diverted from the landfill sites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indent="0" algn="just"/>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N/A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15000"/>
                        </a:lnSpc>
                        <a:spcBef>
                          <a:spcPts val="1000"/>
                        </a:spcBef>
                        <a:spcAft>
                          <a:spcPts val="0"/>
                        </a:spcAft>
                        <a:buClrTx/>
                        <a:buSzTx/>
                        <a:buFontTx/>
                        <a:buNone/>
                        <a:tabLst/>
                        <a:defRPr sz="1800"/>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10%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40% waste diverted from landfill sites 	</a:t>
                      </a: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68424">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Percentage reduction in waste generated during manufacturing and industrial process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N/A 	</a:t>
                      </a:r>
                    </a:p>
                    <a:p>
                      <a:pPr algn="just"/>
                      <a:endParaRPr lang="en-ZA"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15000"/>
                        </a:lnSpc>
                        <a:spcBef>
                          <a:spcPts val="1000"/>
                        </a:spcBef>
                        <a:spcAft>
                          <a:spcPts val="0"/>
                        </a:spcAft>
                        <a:buClrTx/>
                        <a:buSzTx/>
                        <a:buFontTx/>
                        <a:buNone/>
                        <a:tabLst/>
                        <a:defRPr sz="1800"/>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7% reduction in waste generated during manufacturing and industrial process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25% reduction in waste generated during manufacturing and industrial process	</a:t>
                      </a: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68424">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Percentage decrease of HCFC consumption 	</a:t>
                      </a:r>
                    </a:p>
                    <a:p>
                      <a:pPr marL="88900" marR="0" indent="0" algn="just" defTabSz="914400" rtl="0" eaLnBrk="1" fontAlgn="auto" latinLnBrk="0" hangingPunct="1">
                        <a:lnSpc>
                          <a:spcPct val="100000"/>
                        </a:lnSpc>
                        <a:spcBef>
                          <a:spcPts val="0"/>
                        </a:spcBef>
                        <a:spcAft>
                          <a:spcPts val="0"/>
                        </a:spcAft>
                        <a:buClrTx/>
                        <a:buSzTx/>
                        <a:buFontTx/>
                        <a:buNone/>
                        <a:tabLst/>
                        <a:defRPr/>
                      </a:pPr>
                      <a:endParaRPr lang="en-US"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A decrease of 38% Hydro chlorofluorocarbons (HCFC) consumption (i.e. 1976.35 / 5140.2 x 100) tons allowable consumption ( 4112.16 Tonnes) was consumed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15000"/>
                        </a:lnSpc>
                        <a:spcBef>
                          <a:spcPts val="1000"/>
                        </a:spcBef>
                        <a:spcAft>
                          <a:spcPts val="0"/>
                        </a:spcAft>
                        <a:buClrTx/>
                        <a:buSzTx/>
                        <a:buFontTx/>
                        <a:buNone/>
                        <a:tabLst/>
                        <a:defRPr sz="1800"/>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35% (1799.07 tonnes) 	</a:t>
                      </a:r>
                    </a:p>
                    <a:p>
                      <a:pPr algn="just">
                        <a:lnSpc>
                          <a:spcPct val="115000"/>
                        </a:lnSpc>
                        <a:spcBef>
                          <a:spcPts val="1000"/>
                        </a:spcBef>
                        <a:defRPr sz="1800"/>
                      </a:pPr>
                      <a:endParaRPr sz="1300" b="0" i="0" u="none" strike="noStrike" cap="none" spc="0" baseline="0" dirty="0">
                        <a:solidFill>
                          <a:srgbClr val="000000"/>
                        </a:solidFill>
                        <a:uFillTx/>
                        <a:latin typeface="Arial Narrow" panose="020B0606020202030204" pitchFamily="34" charset="0"/>
                        <a:ea typeface="Arial"/>
                        <a:cs typeface="Arial"/>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50% (2570.10 tonnes) 	</a:t>
                      </a:r>
                    </a:p>
                    <a:p>
                      <a:pPr marL="8890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92527">
                <a:tc gridSpan="4">
                  <a:txBody>
                    <a:bodyPr/>
                    <a:lstStyle/>
                    <a:p>
                      <a:pPr marL="92075" indent="0" algn="just"/>
                      <a:r>
                        <a:rPr lang="en-ZA" sz="1300" b="1" dirty="0" smtClean="0">
                          <a:solidFill>
                            <a:srgbClr val="FFFFFF"/>
                          </a:solidFill>
                          <a:latin typeface="Arial Narrow"/>
                          <a:ea typeface="Arial Narrow"/>
                          <a:cs typeface="Arial Narrow"/>
                          <a:sym typeface="Arial Narrow"/>
                        </a:rPr>
                        <a:t>OUTCOME: </a:t>
                      </a:r>
                      <a:r>
                        <a:rPr lang="en-US" sz="1300" b="1" i="0" u="none" strike="noStrike" cap="none" spc="0" baseline="0" dirty="0" smtClean="0">
                          <a:solidFill>
                            <a:srgbClr val="FFFFFF"/>
                          </a:solidFill>
                          <a:uFillTx/>
                          <a:latin typeface="Arial Narrow"/>
                          <a:ea typeface="Arial Narrow"/>
                          <a:cs typeface="Arial Narrow"/>
                          <a:sym typeface="Arial"/>
                        </a:rPr>
                        <a:t>SOCIO-ECONOMIC CONDITIONS IMPROVED (THROUGH CIRCULAR ECONOMY AND WASTE RECYCLING) </a:t>
                      </a:r>
                      <a:r>
                        <a:rPr lang="en-US" sz="1400" b="0" i="0" u="none" strike="noStrike" cap="none" spc="0" baseline="0" dirty="0" smtClean="0">
                          <a:solidFill>
                            <a:srgbClr val="000000"/>
                          </a:solidFill>
                          <a:uFillTx/>
                          <a:latin typeface="Arial"/>
                          <a:ea typeface="Arial"/>
                          <a:cs typeface="Arial"/>
                          <a:sym typeface="Arial"/>
                        </a:rPr>
                        <a:t>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400" b="0" i="0" u="none" strike="noStrike" cap="none" spc="0" baseline="0" dirty="0" smtClean="0">
                        <a:solidFill>
                          <a:srgbClr val="000000"/>
                        </a:solidFill>
                        <a:uFillTx/>
                        <a:latin typeface="Arial"/>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l">
                        <a:lnSpc>
                          <a:spcPct val="115000"/>
                        </a:lnSpc>
                        <a:spcBef>
                          <a:spcPts val="1000"/>
                        </a:spcBef>
                        <a:defRPr sz="1800"/>
                      </a:pPr>
                      <a:endParaRPr sz="1300" b="0" i="0" u="none" strike="noStrike" cap="none" spc="0" baseline="0" dirty="0">
                        <a:solidFill>
                          <a:srgbClr val="000000"/>
                        </a:solidFill>
                        <a:uFillTx/>
                        <a:latin typeface="Arial"/>
                        <a:ea typeface="Arial"/>
                        <a:cs typeface="Arial"/>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8890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u="none" strike="noStrike" cap="none" spc="0" baseline="0" dirty="0" smtClean="0">
                        <a:solidFill>
                          <a:srgbClr val="000000"/>
                        </a:solidFill>
                        <a:uFillTx/>
                        <a:latin typeface="Arial"/>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593771">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Waste Economy Master Plan developed and implemented 	</a:t>
                      </a:r>
                    </a:p>
                    <a:p>
                      <a:pPr marL="88900" marR="0" indent="0" algn="just" defTabSz="914400" rtl="0" eaLnBrk="1" fontAlgn="auto" latinLnBrk="0" hangingPunct="1">
                        <a:lnSpc>
                          <a:spcPct val="100000"/>
                        </a:lnSpc>
                        <a:spcBef>
                          <a:spcPts val="0"/>
                        </a:spcBef>
                        <a:spcAft>
                          <a:spcPts val="0"/>
                        </a:spcAft>
                        <a:buClrTx/>
                        <a:buSzTx/>
                        <a:buFontTx/>
                        <a:buNone/>
                        <a:tabLst/>
                        <a:defRPr/>
                      </a:pPr>
                      <a:endParaRPr lang="en-US"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075"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Chemicals and Waste Economy </a:t>
                      </a:r>
                      <a:r>
                        <a:rPr lang="en-US" sz="1300" b="0" i="0" u="none" strike="noStrike" cap="none" spc="0" baseline="0" dirty="0" err="1" smtClean="0">
                          <a:solidFill>
                            <a:srgbClr val="000000"/>
                          </a:solidFill>
                          <a:uFillTx/>
                          <a:latin typeface="Arial Narrow" panose="020B0606020202030204" pitchFamily="34" charset="0"/>
                          <a:ea typeface="Arial"/>
                          <a:cs typeface="Arial"/>
                          <a:sym typeface="Arial"/>
                        </a:rPr>
                        <a:t>Phakisa</a:t>
                      </a: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 3 feet plan 	</a:t>
                      </a:r>
                    </a:p>
                    <a:p>
                      <a:pPr algn="just"/>
                      <a:endParaRPr lang="en-ZA"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indent="0" algn="just"/>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Waste Economy Master Plan developed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85750" indent="-193675" algn="just">
                        <a:buFont typeface="Arial" panose="020B0604020202020204" pitchFamily="34" charset="0"/>
                        <a:buChar cha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Waste Economy Master Plan approved </a:t>
                      </a:r>
                    </a:p>
                    <a:p>
                      <a:pPr marL="285750" indent="-193675" algn="just">
                        <a:buFont typeface="Arial" panose="020B0604020202020204" pitchFamily="34" charset="0"/>
                        <a:buChar cha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Master plan implemented across 3 work streams (Bulk industrial Waste, Municipal Waste and Product design &amp; Waste Minimization) </a:t>
                      </a: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83330">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Number of jobs created in the waste management sector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075" indent="0" algn="just"/>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952 jobs created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FFFF"/>
                    </a:solidFill>
                  </a:tcPr>
                </a:tc>
                <a:tc>
                  <a:txBody>
                    <a:bodyPr/>
                    <a:lstStyle/>
                    <a:p>
                      <a:pPr marL="92075" indent="0" algn="just"/>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500 (CWE </a:t>
                      </a:r>
                      <a:r>
                        <a:rPr lang="en-US" sz="1300" b="0" i="0" u="none" strike="noStrike" cap="none" spc="0" baseline="0" dirty="0" err="1" smtClean="0">
                          <a:solidFill>
                            <a:srgbClr val="000000"/>
                          </a:solidFill>
                          <a:uFillTx/>
                          <a:latin typeface="Arial Narrow" panose="020B0606020202030204" pitchFamily="34" charset="0"/>
                          <a:ea typeface="Arial"/>
                          <a:cs typeface="Arial"/>
                          <a:sym typeface="Arial"/>
                        </a:rPr>
                        <a:t>Phakisa</a:t>
                      </a: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FFFF"/>
                    </a:solidFill>
                  </a:tcPr>
                </a:tc>
                <a:tc>
                  <a:txBody>
                    <a:bodyPr/>
                    <a:lstStyle/>
                    <a:p>
                      <a:pPr marL="92075" indent="0" algn="just"/>
                      <a:r>
                        <a:rPr lang="en-ZA" sz="1300" b="1" i="0" u="none" strike="noStrike" cap="none" spc="0" baseline="0" dirty="0" smtClean="0">
                          <a:solidFill>
                            <a:srgbClr val="000000"/>
                          </a:solidFill>
                          <a:uFillTx/>
                          <a:latin typeface="Arial Narrow" panose="020B0606020202030204" pitchFamily="34" charset="0"/>
                          <a:ea typeface="Arial"/>
                          <a:cs typeface="Arial"/>
                          <a:sym typeface="Arial"/>
                        </a:rPr>
                        <a:t>5 500 jobs created: </a:t>
                      </a:r>
                    </a:p>
                    <a:p>
                      <a:pPr marL="269875" indent="-177800" algn="just">
                        <a:buFont typeface="Arial" panose="020B0604020202020204" pitchFamily="34" charset="0"/>
                        <a:buChar cha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5 500 jobs created (Chemicals and Waste Economy </a:t>
                      </a:r>
                      <a:r>
                        <a:rPr lang="en-US" sz="1300" b="0" i="0" u="none" strike="noStrike" cap="none" spc="0" baseline="0" dirty="0" err="1" smtClean="0">
                          <a:solidFill>
                            <a:srgbClr val="000000"/>
                          </a:solidFill>
                          <a:uFillTx/>
                          <a:latin typeface="Arial Narrow" panose="020B0606020202030204" pitchFamily="34" charset="0"/>
                          <a:ea typeface="Arial"/>
                          <a:cs typeface="Arial"/>
                          <a:sym typeface="Arial"/>
                        </a:rPr>
                        <a:t>Phakisa</a:t>
                      </a: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a:t>
                      </a: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solidFill>
                      <a:srgbClr val="FFFFFF"/>
                    </a:solidFill>
                  </a:tcPr>
                </a:tc>
                <a:extLst>
                  <a:ext uri="{0D108BD9-81ED-4DB2-BD59-A6C34878D82A}">
                    <a16:rowId xmlns:a16="http://schemas.microsoft.com/office/drawing/2014/main" val="10007"/>
                  </a:ext>
                </a:extLst>
              </a:tr>
            </a:tbl>
          </a:graphicData>
        </a:graphic>
      </p:graphicFrame>
      <p:sp>
        <p:nvSpPr>
          <p:cNvPr id="555" name="PROGRAMME 7"/>
          <p:cNvSpPr txBox="1"/>
          <p:nvPr/>
        </p:nvSpPr>
        <p:spPr>
          <a:xfrm>
            <a:off x="295275" y="152400"/>
            <a:ext cx="8839200" cy="83099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00B050"/>
                </a:solidFill>
              </a:defRPr>
            </a:lvl1pPr>
          </a:lstStyle>
          <a:p>
            <a:r>
              <a:rPr dirty="0"/>
              <a:t>PROGRAMME </a:t>
            </a:r>
            <a:r>
              <a:rPr dirty="0" smtClean="0"/>
              <a:t>7</a:t>
            </a:r>
            <a:r>
              <a:rPr lang="en-ZA" dirty="0"/>
              <a:t> Continued… </a:t>
            </a:r>
          </a:p>
          <a:p>
            <a:endParaRPr dirty="0"/>
          </a:p>
        </p:txBody>
      </p:sp>
    </p:spTree>
    <p:extLst>
      <p:ext uri="{BB962C8B-B14F-4D97-AF65-F5344CB8AC3E}">
        <p14:creationId xmlns:p14="http://schemas.microsoft.com/office/powerpoint/2010/main" val="3860559039"/>
      </p:ext>
    </p:extLst>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nchor="ctr"/>
          <a:lstStyle/>
          <a:p>
            <a:pPr marL="0" marR="0" lvl="0" indent="0" algn="r" defTabSz="4572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98989"/>
                </a:solidFill>
                <a:effectLst/>
                <a:uLnTx/>
                <a:uFillTx/>
                <a:latin typeface="Calibri"/>
                <a:cs typeface="Calibri"/>
                <a:sym typeface="Calibri"/>
              </a:rPr>
              <a:pPr marL="0" marR="0" lvl="0" indent="0" algn="r" defTabSz="457200" rtl="0" eaLnBrk="1" fontAlgn="auto" latinLnBrk="0" hangingPunct="0">
                <a:lnSpc>
                  <a:spcPct val="100000"/>
                </a:lnSpc>
                <a:spcBef>
                  <a:spcPts val="0"/>
                </a:spcBef>
                <a:spcAft>
                  <a:spcPts val="0"/>
                </a:spcAft>
                <a:buClrTx/>
                <a:buSzTx/>
                <a:buFontTx/>
                <a:buNone/>
                <a:tabLst/>
                <a:defRPr/>
              </a:pPr>
              <a:t>67</a:t>
            </a:fld>
            <a:endParaRPr kumimoji="0" sz="1200" b="0" i="0" u="none" strike="noStrike" kern="0" cap="none" spc="0" normalizeH="0" baseline="0" noProof="0" dirty="0">
              <a:ln>
                <a:noFill/>
              </a:ln>
              <a:solidFill>
                <a:srgbClr val="898989"/>
              </a:solidFill>
              <a:effectLst/>
              <a:uLnTx/>
              <a:uFillTx/>
              <a:latin typeface="Calibri"/>
              <a:cs typeface="Calibri"/>
              <a:sym typeface="Calibri"/>
            </a:endParaRPr>
          </a:p>
        </p:txBody>
      </p:sp>
      <p:sp>
        <p:nvSpPr>
          <p:cNvPr id="5" name="Alignment of Department Work with Government Priorities"/>
          <p:cNvSpPr txBox="1"/>
          <p:nvPr/>
        </p:nvSpPr>
        <p:spPr>
          <a:xfrm>
            <a:off x="117473" y="-59615"/>
            <a:ext cx="8839200"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b="1">
                <a:solidFill>
                  <a:srgbClr val="00B050"/>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Arial"/>
                <a:cs typeface="Arial"/>
                <a:sym typeface="Arial"/>
              </a:rPr>
              <a:t>Department of Fisheries, Forestry and the Environment – Operations and focus during COVID 19 Pandemic</a:t>
            </a:r>
            <a:r>
              <a:rPr kumimoji="0" sz="1800" b="1" i="0" u="none" strike="noStrike" kern="0" cap="none" spc="0" normalizeH="0" baseline="0" noProof="0" dirty="0">
                <a:ln>
                  <a:noFill/>
                </a:ln>
                <a:solidFill>
                  <a:srgbClr val="00B050"/>
                </a:solidFill>
                <a:effectLst/>
                <a:uLnTx/>
                <a:uFillTx/>
                <a:latin typeface="Arial"/>
                <a:cs typeface="Arial"/>
                <a:sym typeface="Arial"/>
              </a:rPr>
              <a:t>  </a:t>
            </a:r>
          </a:p>
        </p:txBody>
      </p:sp>
      <p:sp>
        <p:nvSpPr>
          <p:cNvPr id="8" name="Content Placeholder 1"/>
          <p:cNvSpPr txBox="1">
            <a:spLocks/>
          </p:cNvSpPr>
          <p:nvPr/>
        </p:nvSpPr>
        <p:spPr>
          <a:xfrm>
            <a:off x="0" y="616225"/>
            <a:ext cx="9144000" cy="60529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ZA"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a:p>
            <a:pPr marL="0" marR="0" lvl="0" indent="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ZA"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p:txBody>
      </p:sp>
      <p:sp>
        <p:nvSpPr>
          <p:cNvPr id="9" name="Line 4"/>
          <p:cNvSpPr>
            <a:spLocks noChangeShapeType="1"/>
          </p:cNvSpPr>
          <p:nvPr/>
        </p:nvSpPr>
        <p:spPr bwMode="auto">
          <a:xfrm>
            <a:off x="-34928" y="592477"/>
            <a:ext cx="9144000" cy="0"/>
          </a:xfrm>
          <a:prstGeom prst="line">
            <a:avLst/>
          </a:prstGeom>
          <a:noFill/>
          <a:ln w="25400">
            <a:solidFill>
              <a:srgbClr val="000000"/>
            </a:solidFill>
            <a:round/>
            <a:headEnd/>
            <a:tailEnd/>
          </a:ln>
          <a:extLst>
            <a:ext uri="{909E8E84-426E-40dd-AFC4-6F175D3DCCD1}"/>
          </a:extLst>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aphicFrame>
        <p:nvGraphicFramePr>
          <p:cNvPr id="6" name="Table 5"/>
          <p:cNvGraphicFramePr>
            <a:graphicFrameLocks noGrp="1"/>
          </p:cNvGraphicFramePr>
          <p:nvPr>
            <p:extLst/>
          </p:nvPr>
        </p:nvGraphicFramePr>
        <p:xfrm>
          <a:off x="6344" y="622293"/>
          <a:ext cx="9061455" cy="3968319"/>
        </p:xfrm>
        <a:graphic>
          <a:graphicData uri="http://schemas.openxmlformats.org/drawingml/2006/table">
            <a:tbl>
              <a:tblPr firstRow="1" firstCol="1" bandRow="1"/>
              <a:tblGrid>
                <a:gridCol w="878100">
                  <a:extLst>
                    <a:ext uri="{9D8B030D-6E8A-4147-A177-3AD203B41FA5}">
                      <a16:colId xmlns:a16="http://schemas.microsoft.com/office/drawing/2014/main" val="549365455"/>
                    </a:ext>
                  </a:extLst>
                </a:gridCol>
                <a:gridCol w="4242033">
                  <a:extLst>
                    <a:ext uri="{9D8B030D-6E8A-4147-A177-3AD203B41FA5}">
                      <a16:colId xmlns:a16="http://schemas.microsoft.com/office/drawing/2014/main" val="1570388710"/>
                    </a:ext>
                  </a:extLst>
                </a:gridCol>
                <a:gridCol w="3941322">
                  <a:extLst>
                    <a:ext uri="{9D8B030D-6E8A-4147-A177-3AD203B41FA5}">
                      <a16:colId xmlns:a16="http://schemas.microsoft.com/office/drawing/2014/main" val="992272880"/>
                    </a:ext>
                  </a:extLst>
                </a:gridCol>
              </a:tblGrid>
              <a:tr h="315799">
                <a:tc>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LEVEL 5 RESTRICTIONS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LEVEL 4 RESTRICTIONS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9514252"/>
                  </a:ext>
                </a:extLst>
              </a:tr>
              <a:tr h="2952972">
                <a:tc>
                  <a:txBody>
                    <a:bodyPr/>
                    <a:lstStyle/>
                    <a:p>
                      <a:pPr marL="0" marR="0" algn="l">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CHEMICALS AND WASTE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The process of the development of tyre Industry Waste Management plan is proceeding with virtual consultations and comments.</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The reviewing of the National Waste Management Strategy is on track with the Department addressing the comments received.</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The industry is submitting input electronically on measures that are necessary for Extended Producer Responsibility for lighting, electrical and electronic, paper and packaging products.</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Relief measures for Waste pickers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0" marR="0" indent="-171450" algn="l">
                        <a:lnSpc>
                          <a:spcPct val="107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Arial" panose="020B0604020202020204" pitchFamily="34" charset="0"/>
                        </a:rPr>
                        <a:t>Waste Licensing, issuance of Remediation Orders and issuance of Basel Convention permits will continue.</a:t>
                      </a:r>
                    </a:p>
                    <a:p>
                      <a:pPr marL="171450" marR="0" indent="-171450" algn="l">
                        <a:lnSpc>
                          <a:spcPct val="107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Arial" panose="020B0604020202020204" pitchFamily="34" charset="0"/>
                        </a:rPr>
                        <a:t>A plan is in place to limit the number of officials accessing the office and the bulk of the work can be done remotely. </a:t>
                      </a:r>
                    </a:p>
                    <a:p>
                      <a:pPr marL="171450" marR="0" indent="-171450" algn="l">
                        <a:lnSpc>
                          <a:spcPct val="107000"/>
                        </a:lnSpc>
                        <a:spcBef>
                          <a:spcPts val="0"/>
                        </a:spcBef>
                        <a:spcAft>
                          <a:spcPts val="0"/>
                        </a:spcAft>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Arial" panose="020B0604020202020204" pitchFamily="34" charset="0"/>
                        </a:rPr>
                        <a:t>Site inspections taking place where feasible</a:t>
                      </a:r>
                    </a:p>
                    <a:p>
                      <a:pPr marL="171450" marR="0" indent="-171450" algn="l">
                        <a:lnSpc>
                          <a:spcPct val="107000"/>
                        </a:lnSpc>
                        <a:spcBef>
                          <a:spcPts val="0"/>
                        </a:spcBef>
                        <a:spcAft>
                          <a:spcPts val="0"/>
                        </a:spcAft>
                        <a:buFont typeface="Arial" panose="020B0604020202020204" pitchFamily="34" charset="0"/>
                        <a:buChar char="•"/>
                      </a:pPr>
                      <a:r>
                        <a:rPr lang="en-ZA" sz="1400" dirty="0">
                          <a:effectLst/>
                          <a:latin typeface="Arial" panose="020B0604020202020204" pitchFamily="34" charset="0"/>
                          <a:ea typeface="Calibri" panose="020F0502020204030204" pitchFamily="34" charset="0"/>
                          <a:cs typeface="Arial" panose="020B0604020202020204" pitchFamily="34" charset="0"/>
                        </a:rPr>
                        <a:t>Chemicals Management - Support the DTIC on the development of the Chemicals Master plan</a:t>
                      </a:r>
                    </a:p>
                    <a:p>
                      <a:pPr marL="171450" marR="0" indent="-171450" algn="l">
                        <a:lnSpc>
                          <a:spcPct val="107000"/>
                        </a:lnSpc>
                        <a:spcBef>
                          <a:spcPts val="0"/>
                        </a:spcBef>
                        <a:spcAft>
                          <a:spcPts val="0"/>
                        </a:spcAft>
                        <a:buFont typeface="Arial" panose="020B0604020202020204" pitchFamily="34" charset="0"/>
                        <a:buChar char="•"/>
                      </a:pPr>
                      <a:r>
                        <a:rPr lang="en-ZA" sz="1400" dirty="0">
                          <a:effectLst/>
                          <a:latin typeface="Arial" panose="020B0604020202020204" pitchFamily="34" charset="0"/>
                          <a:ea typeface="Calibri" panose="020F0502020204030204" pitchFamily="34" charset="0"/>
                          <a:cs typeface="Arial" panose="020B0604020202020204" pitchFamily="34" charset="0"/>
                        </a:rPr>
                        <a:t>Processing of permits for the importation and exportation of chemicals into the country</a:t>
                      </a:r>
                    </a:p>
                    <a:p>
                      <a:pPr marL="171450" marR="0" indent="-171450" algn="l">
                        <a:lnSpc>
                          <a:spcPct val="107000"/>
                        </a:lnSpc>
                        <a:spcBef>
                          <a:spcPts val="0"/>
                        </a:spcBef>
                        <a:spcAft>
                          <a:spcPts val="0"/>
                        </a:spcAft>
                        <a:buFont typeface="Arial" panose="020B0604020202020204" pitchFamily="34" charset="0"/>
                        <a:buChar char="•"/>
                      </a:pPr>
                      <a:r>
                        <a:rPr lang="en-ZA" sz="1400" dirty="0">
                          <a:effectLst/>
                          <a:latin typeface="Arial" panose="020B0604020202020204" pitchFamily="34" charset="0"/>
                          <a:ea typeface="Calibri" panose="020F0502020204030204" pitchFamily="34" charset="0"/>
                          <a:cs typeface="Arial" panose="020B0604020202020204" pitchFamily="34" charset="0"/>
                        </a:rPr>
                        <a:t>Electronic engagements for planning and implementation of MEA’s on chemicals and waste.</a:t>
                      </a:r>
                    </a:p>
                    <a:p>
                      <a:pPr marL="0" marR="0" algn="l">
                        <a:lnSpc>
                          <a:spcPct val="107000"/>
                        </a:lnSpc>
                        <a:spcBef>
                          <a:spcPts val="0"/>
                        </a:spcBef>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157910"/>
                  </a:ext>
                </a:extLst>
              </a:tr>
            </a:tbl>
          </a:graphicData>
        </a:graphic>
      </p:graphicFrame>
    </p:spTree>
    <p:extLst>
      <p:ext uri="{BB962C8B-B14F-4D97-AF65-F5344CB8AC3E}">
        <p14:creationId xmlns:p14="http://schemas.microsoft.com/office/powerpoint/2010/main" val="373795930"/>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51" name="PROGRAMME 7 :   CHEMICAL AND WASTE MANAGEMENT"/>
          <p:cNvSpPr txBox="1">
            <a:spLocks noGrp="1"/>
          </p:cNvSpPr>
          <p:nvPr>
            <p:ph type="title" idx="4294967295"/>
          </p:nvPr>
        </p:nvSpPr>
        <p:spPr>
          <a:xfrm>
            <a:off x="0" y="990600"/>
            <a:ext cx="8534400" cy="2438400"/>
          </a:xfrm>
          <a:prstGeom prst="rect">
            <a:avLst/>
          </a:prstGeom>
        </p:spPr>
        <p:txBody>
          <a:bodyPr/>
          <a:lstStyle/>
          <a:p>
            <a:pPr defTabSz="457200">
              <a:defRPr sz="3200" b="1">
                <a:solidFill>
                  <a:srgbClr val="FFFFFF"/>
                </a:solidFill>
                <a:latin typeface="+mj-lt"/>
                <a:ea typeface="+mj-ea"/>
                <a:cs typeface="+mj-cs"/>
                <a:sym typeface="Calibri"/>
              </a:defRPr>
            </a:pPr>
            <a:r>
              <a:rPr dirty="0"/>
              <a:t/>
            </a:r>
            <a:br>
              <a:rPr dirty="0"/>
            </a:br>
            <a:r>
              <a:rPr dirty="0"/>
              <a:t>PROGRAMME </a:t>
            </a:r>
            <a:r>
              <a:rPr lang="en-ZA" dirty="0" smtClean="0"/>
              <a:t>8</a:t>
            </a:r>
            <a:r>
              <a:rPr dirty="0" smtClean="0"/>
              <a:t> </a:t>
            </a:r>
            <a:r>
              <a:rPr dirty="0"/>
              <a:t>: </a:t>
            </a:r>
            <a:br>
              <a:rPr dirty="0"/>
            </a:br>
            <a:r>
              <a:rPr dirty="0"/>
              <a:t/>
            </a:r>
            <a:br>
              <a:rPr dirty="0"/>
            </a:br>
            <a:r>
              <a:rPr lang="en-ZA" b="0" dirty="0" smtClean="0"/>
              <a:t>FORESTRY </a:t>
            </a:r>
            <a:r>
              <a:rPr b="0" dirty="0" smtClean="0"/>
              <a:t>MANAGEMENT </a:t>
            </a:r>
            <a:endParaRPr b="0" dirty="0"/>
          </a:p>
        </p:txBody>
      </p:sp>
    </p:spTree>
    <p:extLst>
      <p:ext uri="{BB962C8B-B14F-4D97-AF65-F5344CB8AC3E}">
        <p14:creationId xmlns:p14="http://schemas.microsoft.com/office/powerpoint/2010/main" val="438926108"/>
      </p:ext>
    </p:extLst>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a:extLst/>
          </p:cNvPr>
          <p:cNvSpPr>
            <a:spLocks noGrp="1" noChangeArrowheads="1"/>
          </p:cNvSpPr>
          <p:nvPr>
            <p:ph idx="4294967295"/>
          </p:nvPr>
        </p:nvSpPr>
        <p:spPr>
          <a:xfrm>
            <a:off x="214313" y="990600"/>
            <a:ext cx="8929687" cy="5214938"/>
          </a:xfrm>
        </p:spPr>
        <p:txBody>
          <a:bodyPr>
            <a:normAutofit fontScale="92500" lnSpcReduction="20000"/>
          </a:bodyPr>
          <a:lstStyle/>
          <a:p>
            <a:pPr marL="0" indent="0">
              <a:buNone/>
            </a:pPr>
            <a:r>
              <a:rPr lang="en-US" sz="1900" b="1" dirty="0" smtClean="0">
                <a:latin typeface="Arial Narrow" panose="020B0606020202030204" pitchFamily="34" charset="0"/>
              </a:rPr>
              <a:t>PURPOSE</a:t>
            </a:r>
            <a:endParaRPr lang="en-ZA" sz="1900" dirty="0">
              <a:latin typeface="Arial Narrow" panose="020B0606020202030204" pitchFamily="34" charset="0"/>
            </a:endParaRPr>
          </a:p>
          <a:p>
            <a:pPr marL="0" indent="0" algn="just">
              <a:buNone/>
            </a:pPr>
            <a:r>
              <a:rPr lang="en-US" sz="1900" dirty="0">
                <a:latin typeface="Arial Narrow" panose="020B0606020202030204" pitchFamily="34" charset="0"/>
              </a:rPr>
              <a:t>Purpose: Develop and facilitate the implementation of policies and targeted programmes to ensure proper management of forests and the sustainable use and protection of land and </a:t>
            </a:r>
            <a:r>
              <a:rPr lang="en-US" sz="1900" dirty="0" smtClean="0">
                <a:latin typeface="Arial Narrow" panose="020B0606020202030204" pitchFamily="34" charset="0"/>
              </a:rPr>
              <a:t>water, Manage </a:t>
            </a:r>
            <a:r>
              <a:rPr lang="en-US" sz="1900" dirty="0">
                <a:latin typeface="Arial Narrow" panose="020B0606020202030204" pitchFamily="34" charset="0"/>
              </a:rPr>
              <a:t>agricultural risks and disasters</a:t>
            </a:r>
            <a:r>
              <a:rPr lang="en-US" sz="1900" dirty="0" smtClean="0">
                <a:latin typeface="Arial Narrow" panose="020B0606020202030204" pitchFamily="34" charset="0"/>
              </a:rPr>
              <a:t>.</a:t>
            </a:r>
          </a:p>
          <a:p>
            <a:pPr marL="0" indent="0" algn="just">
              <a:buNone/>
            </a:pPr>
            <a:endParaRPr lang="en-US" sz="1900" b="1" dirty="0">
              <a:latin typeface="Arial Narrow" panose="020B0606020202030204" pitchFamily="34" charset="0"/>
            </a:endParaRPr>
          </a:p>
          <a:p>
            <a:pPr marL="0" indent="0" algn="just">
              <a:buNone/>
            </a:pPr>
            <a:r>
              <a:rPr lang="en-ZA" sz="2300" b="1" dirty="0">
                <a:latin typeface="Arial Narrow" panose="020B0606020202030204" pitchFamily="34" charset="0"/>
              </a:rPr>
              <a:t>What do we </a:t>
            </a:r>
            <a:r>
              <a:rPr lang="en-ZA" sz="2300" b="1" dirty="0" smtClean="0">
                <a:latin typeface="Arial Narrow" panose="020B0606020202030204" pitchFamily="34" charset="0"/>
              </a:rPr>
              <a:t>do?</a:t>
            </a:r>
            <a:endParaRPr lang="en-US" sz="2200" dirty="0">
              <a:latin typeface="Arial Narrow" panose="020B0606020202030204" pitchFamily="34" charset="0"/>
            </a:endParaRPr>
          </a:p>
          <a:p>
            <a:pPr marL="0" lvl="0" indent="0" algn="just">
              <a:buNone/>
            </a:pPr>
            <a:endParaRPr lang="en-ZA" sz="2300" b="1" dirty="0">
              <a:latin typeface="Arial Narrow" panose="020B0606020202030204" pitchFamily="34" charset="0"/>
            </a:endParaRPr>
          </a:p>
          <a:p>
            <a:pPr lvl="0" algn="just">
              <a:buFont typeface="Wingdings" panose="05000000000000000000" pitchFamily="2" charset="2"/>
              <a:buChar char="Ø"/>
            </a:pPr>
            <a:r>
              <a:rPr lang="en-ZA" sz="2000" dirty="0">
                <a:latin typeface="Arial Narrow" panose="020B0606020202030204" pitchFamily="34" charset="0"/>
              </a:rPr>
              <a:t>Support optimal sustainable production across the forestry sector </a:t>
            </a:r>
          </a:p>
          <a:p>
            <a:pPr lvl="0" algn="just">
              <a:buFont typeface="Wingdings" panose="05000000000000000000" pitchFamily="2" charset="2"/>
              <a:buChar char="Ø"/>
            </a:pPr>
            <a:r>
              <a:rPr lang="en-ZA" sz="2000" dirty="0">
                <a:latin typeface="Arial Narrow" panose="020B0606020202030204" pitchFamily="34" charset="0"/>
              </a:rPr>
              <a:t>Implement best management practices across the forestry sector </a:t>
            </a:r>
          </a:p>
          <a:p>
            <a:pPr lvl="0" algn="just">
              <a:buFont typeface="Wingdings" panose="05000000000000000000" pitchFamily="2" charset="2"/>
              <a:buChar char="Ø"/>
            </a:pPr>
            <a:r>
              <a:rPr lang="en-ZA" sz="2000" dirty="0">
                <a:latin typeface="Arial Narrow" panose="020B0606020202030204" pitchFamily="34" charset="0"/>
              </a:rPr>
              <a:t>Protection, conservation, rehabilitation of woodlands and natural forests</a:t>
            </a:r>
          </a:p>
          <a:p>
            <a:pPr lvl="0" algn="just">
              <a:buFont typeface="Wingdings" panose="05000000000000000000" pitchFamily="2" charset="2"/>
              <a:buChar char="Ø"/>
            </a:pPr>
            <a:r>
              <a:rPr lang="en-US" sz="2000" dirty="0">
                <a:latin typeface="Arial Narrow" panose="020B0606020202030204" pitchFamily="34" charset="0"/>
              </a:rPr>
              <a:t>Develop and implement policy, legislative framework, tools and standards for forestry industry including both national and international obligations.</a:t>
            </a:r>
            <a:endParaRPr lang="en-ZA" sz="2000" dirty="0">
              <a:latin typeface="Arial Narrow" panose="020B0606020202030204" pitchFamily="34" charset="0"/>
            </a:endParaRPr>
          </a:p>
          <a:p>
            <a:pPr marL="0" lvl="0" indent="0" algn="just">
              <a:buNone/>
            </a:pPr>
            <a:endParaRPr lang="en-ZA" sz="2000" dirty="0">
              <a:latin typeface="Arial Narrow" panose="020B0606020202030204" pitchFamily="34" charset="0"/>
            </a:endParaRPr>
          </a:p>
          <a:p>
            <a:pPr marL="0" lvl="0" indent="0" algn="just">
              <a:buNone/>
            </a:pPr>
            <a:endParaRPr lang="en-ZA" sz="2300" b="1" dirty="0">
              <a:latin typeface="Arial Narrow" panose="020B0606020202030204" pitchFamily="34" charset="0"/>
            </a:endParaRPr>
          </a:p>
          <a:p>
            <a:pPr algn="just">
              <a:buFont typeface="Wingdings" panose="05000000000000000000" pitchFamily="2" charset="2"/>
              <a:buChar char="Ø"/>
            </a:pPr>
            <a:endParaRPr lang="en-US" sz="2400" dirty="0" smtClean="0">
              <a:latin typeface="Arial Narrow" panose="020B0606020202030204" pitchFamily="34" charset="0"/>
              <a:ea typeface="Arial" panose="020B0604020202020204" pitchFamily="34" charset="0"/>
              <a:cs typeface="Arial" panose="020B0604020202020204" pitchFamily="34" charset="0"/>
            </a:endParaRPr>
          </a:p>
          <a:p>
            <a:pPr marL="91440" indent="0" algn="just">
              <a:spcBef>
                <a:spcPts val="0"/>
              </a:spcBef>
              <a:buNone/>
            </a:pPr>
            <a:r>
              <a:rPr lang="en-US" sz="2400" dirty="0">
                <a:latin typeface="Arial Narrow" panose="020B0606020202030204" pitchFamily="34" charset="0"/>
                <a:ea typeface="Arial" panose="020B0604020202020204" pitchFamily="34" charset="0"/>
                <a:cs typeface="Arial" panose="020B0604020202020204" pitchFamily="34" charset="0"/>
              </a:rPr>
              <a:t>	</a:t>
            </a:r>
            <a:endParaRPr lang="en-US" dirty="0">
              <a:latin typeface="Arial" panose="020B0604020202020204" pitchFamily="34" charset="0"/>
            </a:endParaRPr>
          </a:p>
          <a:p>
            <a:pPr marL="0" indent="0" algn="just">
              <a:buNone/>
            </a:pPr>
            <a:endParaRPr lang="en-ZA" sz="2300" b="1" dirty="0" smtClean="0">
              <a:latin typeface="Arial Narrow" panose="020B0606020202030204" pitchFamily="34" charset="0"/>
            </a:endParaRPr>
          </a:p>
          <a:p>
            <a:pPr marL="0" indent="0" algn="just">
              <a:buNone/>
            </a:pPr>
            <a:endParaRPr lang="en-ZA" sz="2300" b="1" dirty="0">
              <a:latin typeface="Arial Narrow" panose="020B0606020202030204" pitchFamily="34" charset="0"/>
            </a:endParaRPr>
          </a:p>
        </p:txBody>
      </p:sp>
      <p:sp>
        <p:nvSpPr>
          <p:cNvPr id="25604" name="Line 4"/>
          <p:cNvSpPr>
            <a:spLocks noChangeShapeType="1"/>
          </p:cNvSpPr>
          <p:nvPr/>
        </p:nvSpPr>
        <p:spPr bwMode="auto">
          <a:xfrm>
            <a:off x="0" y="990600"/>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algn="just"/>
            <a:endParaRPr lang="en-US" dirty="0"/>
          </a:p>
        </p:txBody>
      </p:sp>
      <p:sp>
        <p:nvSpPr>
          <p:cNvPr id="7" name="Title 1"/>
          <p:cNvSpPr txBox="1">
            <a:spLocks/>
          </p:cNvSpPr>
          <p:nvPr/>
        </p:nvSpPr>
        <p:spPr>
          <a:xfrm>
            <a:off x="0" y="279460"/>
            <a:ext cx="9144000" cy="43815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a:lstStyle>
          <a:p>
            <a:pPr hangingPunct="1"/>
            <a:r>
              <a:rPr lang="en-US" altLang="en-US" sz="2400" b="1" dirty="0" smtClean="0">
                <a:solidFill>
                  <a:srgbClr val="00B050"/>
                </a:solidFill>
                <a:latin typeface="Arial Narrow" charset="0"/>
                <a:ea typeface="Arial Narrow" charset="0"/>
                <a:cs typeface="Arial Narrow" charset="0"/>
              </a:rPr>
              <a:t> PROGRAMME 8</a:t>
            </a:r>
            <a:r>
              <a:rPr lang="en-US" altLang="en-US" sz="2400" b="1" dirty="0">
                <a:solidFill>
                  <a:srgbClr val="00B050"/>
                </a:solidFill>
                <a:latin typeface="Arial Narrow" charset="0"/>
                <a:ea typeface="Arial Narrow" charset="0"/>
                <a:cs typeface="Arial Narrow" charset="0"/>
              </a:rPr>
              <a:t>: </a:t>
            </a:r>
            <a:r>
              <a:rPr lang="en-US" altLang="en-US" sz="2400" b="1" dirty="0" smtClean="0">
                <a:solidFill>
                  <a:srgbClr val="00B050"/>
                </a:solidFill>
                <a:latin typeface="Arial Narrow" charset="0"/>
                <a:ea typeface="Arial Narrow" charset="0"/>
                <a:cs typeface="Arial Narrow" charset="0"/>
              </a:rPr>
              <a:t>FORESTRY </a:t>
            </a:r>
            <a:r>
              <a:rPr lang="en-US" altLang="en-US" sz="2400" b="1" dirty="0">
                <a:solidFill>
                  <a:srgbClr val="00B050"/>
                </a:solidFill>
                <a:latin typeface="Arial Narrow" charset="0"/>
                <a:ea typeface="Arial Narrow" charset="0"/>
                <a:cs typeface="Arial Narrow" charset="0"/>
              </a:rPr>
              <a:t>MANAGEMENT </a:t>
            </a:r>
          </a:p>
        </p:txBody>
      </p:sp>
    </p:spTree>
    <p:extLst>
      <p:ext uri="{BB962C8B-B14F-4D97-AF65-F5344CB8AC3E}">
        <p14:creationId xmlns:p14="http://schemas.microsoft.com/office/powerpoint/2010/main" val="142280197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nchor="ctr"/>
          <a:lstStyle/>
          <a:p>
            <a:fld id="{86CB4B4D-7CA3-9044-876B-883B54F8677D}" type="slidenum">
              <a:t>7</a:t>
            </a:fld>
            <a:endParaRPr dirty="0"/>
          </a:p>
        </p:txBody>
      </p:sp>
      <p:graphicFrame>
        <p:nvGraphicFramePr>
          <p:cNvPr id="460" name="Table"/>
          <p:cNvGraphicFramePr/>
          <p:nvPr>
            <p:extLst>
              <p:ext uri="{D42A27DB-BD31-4B8C-83A1-F6EECF244321}">
                <p14:modId xmlns:p14="http://schemas.microsoft.com/office/powerpoint/2010/main" val="3447799499"/>
              </p:ext>
            </p:extLst>
          </p:nvPr>
        </p:nvGraphicFramePr>
        <p:xfrm>
          <a:off x="304800" y="601664"/>
          <a:ext cx="8610600" cy="1077054"/>
        </p:xfrm>
        <a:graphic>
          <a:graphicData uri="http://schemas.openxmlformats.org/drawingml/2006/table">
            <a:tbl>
              <a:tblPr>
                <a:tableStyleId>{4C3C2611-4C71-4FC5-86AE-919BDF0F9419}</a:tableStyleId>
              </a:tblPr>
              <a:tblGrid>
                <a:gridCol w="2987040">
                  <a:extLst>
                    <a:ext uri="{9D8B030D-6E8A-4147-A177-3AD203B41FA5}">
                      <a16:colId xmlns:a16="http://schemas.microsoft.com/office/drawing/2014/main" val="20000"/>
                    </a:ext>
                  </a:extLst>
                </a:gridCol>
                <a:gridCol w="5623560">
                  <a:extLst>
                    <a:ext uri="{9D8B030D-6E8A-4147-A177-3AD203B41FA5}">
                      <a16:colId xmlns:a16="http://schemas.microsoft.com/office/drawing/2014/main" val="20001"/>
                    </a:ext>
                  </a:extLst>
                </a:gridCol>
              </a:tblGrid>
              <a:tr h="139382">
                <a:tc>
                  <a:txBody>
                    <a:bodyPr/>
                    <a:lstStyle/>
                    <a:p>
                      <a:pPr algn="ctr" defTabSz="457200">
                        <a:lnSpc>
                          <a:spcPct val="115000"/>
                        </a:lnSpc>
                        <a:defRPr sz="1800"/>
                      </a:pPr>
                      <a:r>
                        <a:rPr sz="1300" b="1" dirty="0">
                          <a:solidFill>
                            <a:srgbClr val="FFFFFF"/>
                          </a:solidFill>
                          <a:latin typeface="Arial Narrow"/>
                          <a:ea typeface="Arial Narrow"/>
                          <a:cs typeface="Arial Narrow"/>
                          <a:sym typeface="Arial Narrow"/>
                        </a:rPr>
                        <a:t>GOVERNMENT PRIORITY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sz="1300" b="1" dirty="0">
                          <a:solidFill>
                            <a:srgbClr val="FFFFFF"/>
                          </a:solidFill>
                          <a:latin typeface="Arial Narrow"/>
                          <a:ea typeface="Arial Narrow"/>
                          <a:cs typeface="Arial Narrow"/>
                          <a:sym typeface="Arial Narrow"/>
                        </a:rPr>
                        <a:t>DEPARTMENTAL RESPONSE</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extLst>
                  <a:ext uri="{0D108BD9-81ED-4DB2-BD59-A6C34878D82A}">
                    <a16:rowId xmlns:a16="http://schemas.microsoft.com/office/drawing/2014/main" val="10000"/>
                  </a:ext>
                </a:extLst>
              </a:tr>
              <a:tr h="849216">
                <a:tc>
                  <a:txBody>
                    <a:bodyPr/>
                    <a:lstStyle/>
                    <a:p>
                      <a:pPr algn="l" defTabSz="457200">
                        <a:lnSpc>
                          <a:spcPct val="107000"/>
                        </a:lnSpc>
                        <a:spcBef>
                          <a:spcPts val="800"/>
                        </a:spcBef>
                        <a:defRPr b="1">
                          <a:solidFill>
                            <a:srgbClr val="2E74B5"/>
                          </a:solidFill>
                          <a:latin typeface="Arial Narrow"/>
                          <a:ea typeface="Arial Narrow"/>
                          <a:cs typeface="Arial Narrow"/>
                          <a:sym typeface="Arial Narrow"/>
                        </a:defRPr>
                      </a:pPr>
                      <a:r>
                        <a:rPr dirty="0"/>
                        <a:t>A capable, ethical and developmental state</a:t>
                      </a:r>
                    </a:p>
                    <a:p>
                      <a:pPr algn="just" defTabSz="457200">
                        <a:lnSpc>
                          <a:spcPct val="107000"/>
                        </a:lnSpc>
                        <a:spcBef>
                          <a:spcPts val="500"/>
                        </a:spcBef>
                        <a:defRPr>
                          <a:solidFill>
                            <a:srgbClr val="2E74B5"/>
                          </a:solidFill>
                          <a:latin typeface="Arial Narrow"/>
                          <a:ea typeface="Arial Narrow"/>
                          <a:cs typeface="Arial Narrow"/>
                          <a:sym typeface="Arial Narrow"/>
                        </a:defRPr>
                      </a:pPr>
                      <a:r>
                        <a:rPr dirty="0"/>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87313" indent="0" algn="just" defTabSz="457200">
                        <a:lnSpc>
                          <a:spcPct val="107000"/>
                        </a:lnSpc>
                        <a:spcBef>
                          <a:spcPts val="500"/>
                        </a:spcBef>
                        <a:defRPr b="1">
                          <a:solidFill>
                            <a:srgbClr val="2E74B5"/>
                          </a:solidFill>
                          <a:latin typeface="Arial Narrow"/>
                          <a:ea typeface="Arial Narrow"/>
                          <a:cs typeface="Arial Narrow"/>
                          <a:sym typeface="Arial Narrow"/>
                        </a:defRPr>
                      </a:pPr>
                      <a:r>
                        <a:rPr dirty="0"/>
                        <a:t>The department will </a:t>
                      </a:r>
                      <a:r>
                        <a:rPr b="0" dirty="0">
                          <a:solidFill>
                            <a:srgbClr val="000000"/>
                          </a:solidFill>
                        </a:rPr>
                        <a:t>improve the system of corporate governance and internal controls and implement oversight mechanisms for managing operations of the Public Entities. The department will enhance partnerships and stakeholder engagements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1"/>
                  </a:ext>
                </a:extLst>
              </a:tr>
            </a:tbl>
          </a:graphicData>
        </a:graphic>
      </p:graphicFrame>
      <p:sp>
        <p:nvSpPr>
          <p:cNvPr id="461" name="Alignment of Department Work with Government Priorities"/>
          <p:cNvSpPr txBox="1"/>
          <p:nvPr/>
        </p:nvSpPr>
        <p:spPr>
          <a:xfrm>
            <a:off x="76200" y="76200"/>
            <a:ext cx="8839200"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00B050"/>
                </a:solidFill>
              </a:defRPr>
            </a:lvl1pPr>
          </a:lstStyle>
          <a:p>
            <a:r>
              <a:rPr dirty="0"/>
              <a:t>Alignment of </a:t>
            </a:r>
            <a:r>
              <a:rPr dirty="0" smtClean="0"/>
              <a:t>Department</a:t>
            </a:r>
            <a:r>
              <a:rPr lang="en-ZA" dirty="0" smtClean="0"/>
              <a:t>al</a:t>
            </a:r>
            <a:r>
              <a:rPr dirty="0" smtClean="0"/>
              <a:t> </a:t>
            </a:r>
            <a:r>
              <a:rPr dirty="0"/>
              <a:t>Work with Government Priorities  </a:t>
            </a:r>
          </a:p>
        </p:txBody>
      </p:sp>
    </p:spTree>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70</a:t>
            </a:fld>
            <a:endParaRPr/>
          </a:p>
        </p:txBody>
      </p:sp>
      <p:graphicFrame>
        <p:nvGraphicFramePr>
          <p:cNvPr id="554" name="Table"/>
          <p:cNvGraphicFramePr/>
          <p:nvPr>
            <p:extLst>
              <p:ext uri="{D42A27DB-BD31-4B8C-83A1-F6EECF244321}">
                <p14:modId xmlns:p14="http://schemas.microsoft.com/office/powerpoint/2010/main" val="3865713866"/>
              </p:ext>
            </p:extLst>
          </p:nvPr>
        </p:nvGraphicFramePr>
        <p:xfrm>
          <a:off x="285750" y="630237"/>
          <a:ext cx="8703871" cy="5711987"/>
        </p:xfrm>
        <a:graphic>
          <a:graphicData uri="http://schemas.openxmlformats.org/drawingml/2006/table">
            <a:tbl>
              <a:tblPr>
                <a:tableStyleId>{4C3C2611-4C71-4FC5-86AE-919BDF0F9419}</a:tableStyleId>
              </a:tblPr>
              <a:tblGrid>
                <a:gridCol w="245745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259012">
                  <a:extLst>
                    <a:ext uri="{9D8B030D-6E8A-4147-A177-3AD203B41FA5}">
                      <a16:colId xmlns:a16="http://schemas.microsoft.com/office/drawing/2014/main" val="20002"/>
                    </a:ext>
                  </a:extLst>
                </a:gridCol>
                <a:gridCol w="1853809">
                  <a:extLst>
                    <a:ext uri="{9D8B030D-6E8A-4147-A177-3AD203B41FA5}">
                      <a16:colId xmlns:a16="http://schemas.microsoft.com/office/drawing/2014/main" val="20003"/>
                    </a:ext>
                  </a:extLst>
                </a:gridCol>
              </a:tblGrid>
              <a:tr h="376928">
                <a:tc gridSpan="4">
                  <a:txBody>
                    <a:bodyPr/>
                    <a:lstStyle/>
                    <a:p>
                      <a:pPr marL="0" indent="92075" algn="l"/>
                      <a:r>
                        <a:rPr lang="en-ZA" sz="1300" b="1" dirty="0" smtClean="0">
                          <a:solidFill>
                            <a:srgbClr val="FFFFFF"/>
                          </a:solidFill>
                          <a:latin typeface="Arial Narrow"/>
                          <a:ea typeface="Arial Narrow"/>
                          <a:cs typeface="Arial Narrow"/>
                          <a:sym typeface="Arial Narrow"/>
                        </a:rPr>
                        <a:t>OUTCOME: </a:t>
                      </a:r>
                      <a:r>
                        <a:rPr lang="en-US" sz="1300" b="1" i="0" u="none" strike="noStrike" cap="none" spc="0" baseline="0" dirty="0" smtClean="0">
                          <a:solidFill>
                            <a:srgbClr val="FFFFFF"/>
                          </a:solidFill>
                          <a:uFillTx/>
                          <a:latin typeface="Arial Narrow"/>
                          <a:ea typeface="Arial Narrow"/>
                          <a:cs typeface="Arial Narrow"/>
                          <a:sym typeface="Arial"/>
                        </a:rPr>
                        <a:t>SUSTAINABLE PRODUCTION OF STATE FORESTS </a:t>
                      </a:r>
                      <a:r>
                        <a:rPr lang="en-US" sz="1400" b="0" i="0" u="none" strike="noStrike" cap="none" spc="0" baseline="0" dirty="0" smtClean="0">
                          <a:solidFill>
                            <a:srgbClr val="000000"/>
                          </a:solidFill>
                          <a:uFillTx/>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9391">
                <a:tc>
                  <a:txBody>
                    <a:bodyPr/>
                    <a:lstStyle/>
                    <a:p>
                      <a:r>
                        <a:rPr lang="en-ZA" sz="1300" b="1" i="0" u="none" strike="noStrike" cap="none" spc="0" baseline="0" dirty="0" smtClean="0">
                          <a:solidFill>
                            <a:srgbClr val="FFFFFF"/>
                          </a:solidFill>
                          <a:uFillTx/>
                          <a:latin typeface="Arial Narrow"/>
                          <a:ea typeface="Arial Narrow"/>
                          <a:cs typeface="Arial Narrow"/>
                          <a:sym typeface="Arial"/>
                        </a:rPr>
                        <a:t>OUTCOME INDICATORS </a:t>
                      </a:r>
                      <a:r>
                        <a:rPr lang="en-ZA" sz="1400" b="0" i="0" u="none" strike="noStrike" cap="none" spc="0" baseline="0" dirty="0" smtClean="0">
                          <a:solidFill>
                            <a:srgbClr val="000000"/>
                          </a:solidFill>
                          <a:uFillTx/>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lang="en-ZA" sz="1300" b="1" dirty="0" smtClean="0">
                          <a:solidFill>
                            <a:srgbClr val="FFFFFF"/>
                          </a:solidFill>
                          <a:latin typeface="Arial Narrow"/>
                          <a:ea typeface="Arial Narrow"/>
                          <a:cs typeface="Arial Narrow"/>
                          <a:sym typeface="Arial Narrow"/>
                        </a:rPr>
                        <a:t>BASELINE</a:t>
                      </a:r>
                      <a:endParaRPr lang="en-ZA"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sz="1300" b="1" dirty="0">
                          <a:solidFill>
                            <a:srgbClr val="FFFFFF"/>
                          </a:solidFill>
                          <a:latin typeface="Arial Narrow"/>
                          <a:ea typeface="Arial Narrow"/>
                          <a:cs typeface="Arial Narrow"/>
                          <a:sym typeface="Arial Narrow"/>
                        </a:rPr>
                        <a:t>TARGET </a:t>
                      </a:r>
                      <a:r>
                        <a:rPr sz="1300" b="1" dirty="0" smtClean="0">
                          <a:solidFill>
                            <a:srgbClr val="FFFFFF"/>
                          </a:solidFill>
                          <a:latin typeface="Arial Narrow"/>
                          <a:ea typeface="Arial Narrow"/>
                          <a:cs typeface="Arial Narrow"/>
                          <a:sym typeface="Arial Narrow"/>
                        </a:rPr>
                        <a:t>20</a:t>
                      </a:r>
                      <a:r>
                        <a:rPr lang="en-ZA" sz="1300" b="1" dirty="0" smtClean="0">
                          <a:solidFill>
                            <a:srgbClr val="FFFFFF"/>
                          </a:solidFill>
                          <a:latin typeface="Arial Narrow"/>
                          <a:ea typeface="Arial Narrow"/>
                          <a:cs typeface="Arial Narrow"/>
                          <a:sym typeface="Arial Narrow"/>
                        </a:rPr>
                        <a:t>20</a:t>
                      </a:r>
                      <a:r>
                        <a:rPr sz="1300" b="1" dirty="0" smtClean="0">
                          <a:solidFill>
                            <a:srgbClr val="FFFFFF"/>
                          </a:solidFill>
                          <a:latin typeface="Arial Narrow"/>
                          <a:ea typeface="Arial Narrow"/>
                          <a:cs typeface="Arial Narrow"/>
                          <a:sym typeface="Arial Narrow"/>
                        </a:rPr>
                        <a:t>/2</a:t>
                      </a:r>
                      <a:r>
                        <a:rPr lang="en-ZA" sz="1300" b="1" dirty="0" smtClean="0">
                          <a:solidFill>
                            <a:srgbClr val="FFFFFF"/>
                          </a:solidFill>
                          <a:latin typeface="Arial Narrow"/>
                          <a:ea typeface="Arial Narrow"/>
                          <a:cs typeface="Arial Narrow"/>
                          <a:sym typeface="Arial Narrow"/>
                        </a:rPr>
                        <a:t>1</a:t>
                      </a:r>
                      <a:endParaRPr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sz="1200" b="1" dirty="0">
                          <a:solidFill>
                            <a:srgbClr val="FFFFFF"/>
                          </a:solidFill>
                          <a:latin typeface="Arial Narrow"/>
                          <a:ea typeface="Arial Narrow"/>
                          <a:cs typeface="Arial Narrow"/>
                          <a:sym typeface="Arial Narrow"/>
                        </a:rPr>
                        <a:t>5 YEAR  TARGET 2023/24</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extLst>
                  <a:ext uri="{0D108BD9-81ED-4DB2-BD59-A6C34878D82A}">
                    <a16:rowId xmlns:a16="http://schemas.microsoft.com/office/drawing/2014/main" val="10001"/>
                  </a:ext>
                </a:extLst>
              </a:tr>
              <a:tr h="427165">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Number of hectares of temporary unplanted areas (TUPs) plan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075" indent="0" algn="just"/>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N/A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15000"/>
                        </a:lnSpc>
                        <a:spcBef>
                          <a:spcPts val="1000"/>
                        </a:spcBef>
                        <a:spcAft>
                          <a:spcPts val="0"/>
                        </a:spcAft>
                        <a:buClrTx/>
                        <a:buSzTx/>
                        <a:buFontTx/>
                        <a:buNone/>
                        <a:tabLst/>
                        <a:defRPr sz="1800"/>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1279,5 ha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8493 ha 	</a:t>
                      </a:r>
                    </a:p>
                    <a:p>
                      <a:pPr marL="8890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50240">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Number of hectares under </a:t>
                      </a:r>
                      <a:r>
                        <a:rPr lang="en-US" sz="1300" b="0" i="0" u="none" strike="noStrike" cap="none" spc="0" baseline="0" dirty="0" err="1" smtClean="0">
                          <a:solidFill>
                            <a:srgbClr val="000000"/>
                          </a:solidFill>
                          <a:uFillTx/>
                          <a:latin typeface="Arial Narrow" panose="020B0606020202030204" pitchFamily="34" charset="0"/>
                          <a:ea typeface="Arial"/>
                          <a:cs typeface="Arial"/>
                          <a:sym typeface="Arial"/>
                        </a:rPr>
                        <a:t>silvicultural</a:t>
                      </a: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 practice (i.e. weeding, pruning, coppice reduction, thinning)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92075" algn="just"/>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N/A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15000"/>
                        </a:lnSpc>
                        <a:spcBef>
                          <a:spcPts val="1000"/>
                        </a:spcBef>
                        <a:spcAft>
                          <a:spcPts val="0"/>
                        </a:spcAft>
                        <a:buClrTx/>
                        <a:buSzTx/>
                        <a:buFontTx/>
                        <a:buNone/>
                        <a:tabLst/>
                        <a:defRPr sz="1800"/>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2169,5 ha 	</a:t>
                      </a:r>
                    </a:p>
                    <a:p>
                      <a:pPr marL="92075" marR="0" indent="0" algn="just" defTabSz="914400" rtl="0" eaLnBrk="1" fontAlgn="auto" latinLnBrk="0" hangingPunct="1">
                        <a:lnSpc>
                          <a:spcPct val="115000"/>
                        </a:lnSpc>
                        <a:spcBef>
                          <a:spcPts val="1000"/>
                        </a:spcBef>
                        <a:spcAft>
                          <a:spcPts val="0"/>
                        </a:spcAft>
                        <a:buClrTx/>
                        <a:buSzTx/>
                        <a:buFontTx/>
                        <a:buNone/>
                        <a:tabLst/>
                        <a:defRPr sz="1800"/>
                      </a:pPr>
                      <a:endParaRPr lang="en-US"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12 138 ha 	</a:t>
                      </a:r>
                    </a:p>
                    <a:p>
                      <a:pPr marL="8890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6581">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Number of nurseries refurbished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92075" algn="just"/>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N/A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indent="0" algn="just"/>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3 nurseries refurbished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indent="92075" algn="just"/>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12 nurseries refurbished 	</a:t>
                      </a: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19985">
                <a:tc gridSpan="4">
                  <a:txBody>
                    <a:bodyPr/>
                    <a:lstStyle/>
                    <a:p>
                      <a:pPr marL="92075" marR="0" indent="0" algn="just" defTabSz="914400" rtl="0" eaLnBrk="1" fontAlgn="auto" latinLnBrk="0" hangingPunct="1">
                        <a:lnSpc>
                          <a:spcPct val="100000"/>
                        </a:lnSpc>
                        <a:spcBef>
                          <a:spcPts val="0"/>
                        </a:spcBef>
                        <a:spcAft>
                          <a:spcPts val="0"/>
                        </a:spcAft>
                        <a:buClrTx/>
                        <a:buSzTx/>
                        <a:buFontTx/>
                        <a:buNone/>
                        <a:tabLst/>
                        <a:defRPr/>
                      </a:pPr>
                      <a:r>
                        <a:rPr lang="en-ZA" sz="1300" b="1" i="0" u="none" strike="noStrike" cap="none" spc="0" baseline="0" dirty="0" smtClean="0">
                          <a:solidFill>
                            <a:srgbClr val="FFFFFF"/>
                          </a:solidFill>
                          <a:uFillTx/>
                          <a:latin typeface="Arial Narrow"/>
                          <a:ea typeface="Arial Narrow"/>
                          <a:cs typeface="Arial Narrow"/>
                          <a:sym typeface="Arial Narrow"/>
                        </a:rPr>
                        <a:t>OUTCOME: </a:t>
                      </a:r>
                      <a:r>
                        <a:rPr lang="en-ZA" sz="1300" b="1" i="0" u="none" strike="noStrike" cap="none" spc="0" baseline="0" dirty="0" smtClean="0">
                          <a:solidFill>
                            <a:srgbClr val="FFFFFF"/>
                          </a:solidFill>
                          <a:uFillTx/>
                          <a:latin typeface="Arial Narrow"/>
                          <a:ea typeface="Arial Narrow"/>
                          <a:cs typeface="Arial Narrow"/>
                          <a:sym typeface="Arial"/>
                        </a:rPr>
                        <a:t>A TRANSFORMED FORESTRY SECTOR </a:t>
                      </a:r>
                      <a:r>
                        <a:rPr lang="en-ZA" sz="1400" b="0" i="0" u="none" strike="noStrike" cap="none" spc="0" baseline="0" dirty="0" smtClean="0">
                          <a:solidFill>
                            <a:srgbClr val="000000"/>
                          </a:solidFill>
                          <a:uFillTx/>
                          <a:latin typeface="Arial"/>
                          <a:ea typeface="Arial"/>
                          <a:cs typeface="Arial"/>
                          <a:sym typeface="Arial"/>
                        </a:rPr>
                        <a:t>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400" b="0" i="0" u="none" strike="noStrike" cap="none" spc="0" baseline="0" dirty="0" smtClean="0">
                        <a:solidFill>
                          <a:srgbClr val="000000"/>
                        </a:solidFill>
                        <a:uFillTx/>
                        <a:latin typeface="Arial"/>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l">
                        <a:lnSpc>
                          <a:spcPct val="115000"/>
                        </a:lnSpc>
                        <a:spcBef>
                          <a:spcPts val="1000"/>
                        </a:spcBef>
                        <a:defRPr sz="1800"/>
                      </a:pPr>
                      <a:endParaRPr sz="1300" b="0" i="0" u="none" strike="noStrike" cap="none" spc="0" baseline="0" dirty="0">
                        <a:solidFill>
                          <a:srgbClr val="000000"/>
                        </a:solidFill>
                        <a:uFillTx/>
                        <a:latin typeface="Arial"/>
                        <a:ea typeface="Arial"/>
                        <a:cs typeface="Arial"/>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8890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u="none" strike="noStrike" cap="none" spc="0" baseline="0" dirty="0" smtClean="0">
                        <a:solidFill>
                          <a:srgbClr val="000000"/>
                        </a:solidFill>
                        <a:uFillTx/>
                        <a:latin typeface="Arial"/>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75920">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Number of hectares approved for afforestation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075" marR="0" indent="0" algn="just" defTabSz="914400" rtl="0" eaLnBrk="1" fontAlgn="auto" latinLnBrk="0" hangingPunct="1">
                        <a:lnSpc>
                          <a:spcPct val="100000"/>
                        </a:lnSpc>
                        <a:spcBef>
                          <a:spcPts val="0"/>
                        </a:spcBef>
                        <a:spcAft>
                          <a:spcPts val="0"/>
                        </a:spcAft>
                        <a:buClrTx/>
                        <a:buSzTx/>
                        <a:buFontTx/>
                        <a:buNone/>
                        <a:tabLst/>
                        <a:defRP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N/A 	</a:t>
                      </a:r>
                    </a:p>
                    <a:p>
                      <a:pPr algn="just"/>
                      <a:endParaRPr lang="en-ZA"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00000"/>
                        </a:lnSpc>
                        <a:spcBef>
                          <a:spcPts val="0"/>
                        </a:spcBef>
                        <a:spcAft>
                          <a:spcPts val="0"/>
                        </a:spcAft>
                        <a:buClrTx/>
                        <a:buSzTx/>
                        <a:buFontTx/>
                        <a:buNone/>
                        <a:tabLst/>
                        <a:defRP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Afforestation Roadmap developed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15 000ha 	</a:t>
                      </a: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83330">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Number of Job Created in the forestry sector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075" marR="0" indent="0" algn="just" defTabSz="914400" rtl="0" eaLnBrk="1" fontAlgn="auto" latinLnBrk="0" hangingPunct="1">
                        <a:lnSpc>
                          <a:spcPct val="100000"/>
                        </a:lnSpc>
                        <a:spcBef>
                          <a:spcPts val="0"/>
                        </a:spcBef>
                        <a:spcAft>
                          <a:spcPts val="0"/>
                        </a:spcAft>
                        <a:buClrTx/>
                        <a:buSzTx/>
                        <a:buFontTx/>
                        <a:buNone/>
                        <a:tabLst/>
                        <a:defRP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N/A 	</a:t>
                      </a:r>
                    </a:p>
                    <a:p>
                      <a:pPr marL="92075" indent="0" algn="just"/>
                      <a:endParaRPr lang="en-ZA"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00000"/>
                        </a:lnSpc>
                        <a:spcBef>
                          <a:spcPts val="0"/>
                        </a:spcBef>
                        <a:spcAft>
                          <a:spcPts val="0"/>
                        </a:spcAft>
                        <a:buClrTx/>
                        <a:buSzTx/>
                        <a:buFontTx/>
                        <a:buNone/>
                        <a:tabLst/>
                        <a:defRP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7550 	</a:t>
                      </a:r>
                    </a:p>
                    <a:p>
                      <a:pPr marL="92075" indent="0" algn="just"/>
                      <a:endParaRPr lang="en-US"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indent="0" algn="just"/>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37 750 	</a:t>
                      </a: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83330">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Number of plantations handed over to communities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075" marR="0" indent="0" algn="just" defTabSz="914400" rtl="0" eaLnBrk="1" fontAlgn="auto" latinLnBrk="0" hangingPunct="1">
                        <a:lnSpc>
                          <a:spcPct val="100000"/>
                        </a:lnSpc>
                        <a:spcBef>
                          <a:spcPts val="0"/>
                        </a:spcBef>
                        <a:spcAft>
                          <a:spcPts val="0"/>
                        </a:spcAft>
                        <a:buClrTx/>
                        <a:buSzTx/>
                        <a:buFontTx/>
                        <a:buNone/>
                        <a:tabLst/>
                        <a:defRP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N/A 	</a:t>
                      </a:r>
                    </a:p>
                    <a:p>
                      <a:pPr marL="92075" indent="0" algn="just"/>
                      <a:endParaRPr lang="en-ZA"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00000"/>
                        </a:lnSpc>
                        <a:spcBef>
                          <a:spcPts val="0"/>
                        </a:spcBef>
                        <a:spcAft>
                          <a:spcPts val="0"/>
                        </a:spcAft>
                        <a:buClrTx/>
                        <a:buSzTx/>
                        <a:buFontTx/>
                        <a:buNone/>
                        <a:tabLst/>
                        <a:defRP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Appropriate model approved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00000"/>
                        </a:lnSpc>
                        <a:spcBef>
                          <a:spcPts val="0"/>
                        </a:spcBef>
                        <a:spcAft>
                          <a:spcPts val="0"/>
                        </a:spcAft>
                        <a:buClrTx/>
                        <a:buSzTx/>
                        <a:buFontTx/>
                        <a:buNone/>
                        <a:tabLst/>
                        <a:defRP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15 plantations 	</a:t>
                      </a:r>
                    </a:p>
                    <a:p>
                      <a:pPr marL="92075" indent="0" algn="just"/>
                      <a:endParaRPr lang="en-US"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83330">
                <a:tc gridSpan="4">
                  <a:txBody>
                    <a:bodyPr/>
                    <a:lstStyle/>
                    <a:p>
                      <a:pPr marL="92075" indent="0" algn="just"/>
                      <a:r>
                        <a:rPr lang="en-US" sz="1300" b="1" i="0" u="none" strike="noStrike" cap="none" spc="0" baseline="0" dirty="0" smtClean="0">
                          <a:solidFill>
                            <a:srgbClr val="FFFFFF"/>
                          </a:solidFill>
                          <a:uFillTx/>
                          <a:latin typeface="Arial Narrow"/>
                          <a:ea typeface="Arial Narrow"/>
                          <a:cs typeface="Arial Narrow"/>
                          <a:sym typeface="Arial"/>
                        </a:rPr>
                        <a:t>OUTCOME: INDIGENOUS FORESTS SUSTAINABLY MANAGED AND REGULATED </a:t>
                      </a:r>
                      <a:r>
                        <a:rPr lang="en-US" sz="1400" b="0" i="0" u="none" strike="noStrike" cap="none" spc="0" baseline="0" dirty="0" smtClean="0">
                          <a:solidFill>
                            <a:srgbClr val="000000"/>
                          </a:solidFill>
                          <a:uFillTx/>
                          <a:latin typeface="Arial"/>
                          <a:ea typeface="Arial"/>
                          <a:cs typeface="Arial"/>
                          <a:sym typeface="Arial"/>
                        </a:rPr>
                        <a:t>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marL="92075" indent="0" algn="l"/>
                      <a:endParaRPr lang="en-ZA"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92075" indent="0" algn="l"/>
                      <a:endParaRPr lang="en-US"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92075" indent="0" algn="l"/>
                      <a:endParaRPr lang="en-US"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83330">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Number of State indigenous forest management units mapped</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075" indent="0" algn="just"/>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N/A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00000"/>
                        </a:lnSpc>
                        <a:spcBef>
                          <a:spcPts val="0"/>
                        </a:spcBef>
                        <a:spcAft>
                          <a:spcPts val="0"/>
                        </a:spcAft>
                        <a:buClrTx/>
                        <a:buSzTx/>
                        <a:buFontTx/>
                        <a:buNone/>
                        <a:tabLst/>
                        <a:defRP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5 indigenous forest management units mapped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indent="0" algn="just"/>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20 indigenous forest management units mapped</a:t>
                      </a: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83330">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Number of hectares in State forests rehabilitated (clearing of alien invasive)</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075" indent="0" algn="just"/>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N/A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00000"/>
                        </a:lnSpc>
                        <a:spcBef>
                          <a:spcPts val="0"/>
                        </a:spcBef>
                        <a:spcAft>
                          <a:spcPts val="0"/>
                        </a:spcAft>
                        <a:buClrTx/>
                        <a:buSzTx/>
                        <a:buFontTx/>
                        <a:buNone/>
                        <a:tabLst/>
                        <a:defRP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300ha rehabilitated 	</a:t>
                      </a:r>
                    </a:p>
                    <a:p>
                      <a:pPr marL="92075" indent="0" algn="just"/>
                      <a:endParaRPr lang="en-US"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indent="0" algn="just"/>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1500ha rehabilitated</a:t>
                      </a: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83330">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Number of State indigenous forest transferred to conservation authorities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075" indent="0" algn="just"/>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N/A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Indigenous forest transfer policy developed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indent="0" algn="just"/>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5 forest management units transferred</a:t>
                      </a: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83330">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National Forests legislation and regulations reviewed and approved </a:t>
                      </a:r>
                      <a:endParaRPr lang="en-US" sz="1400" b="0" i="0" u="none" strike="noStrike" cap="none" spc="0" baseline="0" dirty="0" smtClean="0">
                        <a:solidFill>
                          <a:srgbClr val="000000"/>
                        </a:solidFill>
                        <a:uFillTx/>
                        <a:latin typeface="Arial"/>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075" indent="0" algn="just"/>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National Forests Act,1998</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FFFF"/>
                    </a:solidFill>
                  </a:tcPr>
                </a:tc>
                <a:tc>
                  <a:txBody>
                    <a:bodyPr/>
                    <a:lstStyle/>
                    <a:p>
                      <a:pPr marL="92075"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NFA amendment Bill approved by Parliament 	</a:t>
                      </a:r>
                    </a:p>
                    <a:p>
                      <a:pPr marL="92075" indent="0" algn="just"/>
                      <a:endParaRPr lang="en-US"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FFFF"/>
                    </a:solidFill>
                  </a:tcPr>
                </a:tc>
                <a:tc>
                  <a:txBody>
                    <a:bodyPr/>
                    <a:lstStyle/>
                    <a:p>
                      <a:pPr marL="92075" indent="0" algn="just"/>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National Forests Act,1998 (NFA) amendment bill approved regulations</a:t>
                      </a:r>
                    </a:p>
                    <a:p>
                      <a:pPr marL="92075" indent="0" algn="just"/>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developed</a:t>
                      </a: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solidFill>
                      <a:srgbClr val="FFFFFF"/>
                    </a:solidFill>
                  </a:tcPr>
                </a:tc>
                <a:extLst>
                  <a:ext uri="{0D108BD9-81ED-4DB2-BD59-A6C34878D82A}">
                    <a16:rowId xmlns:a16="http://schemas.microsoft.com/office/drawing/2014/main" val="10013"/>
                  </a:ext>
                </a:extLst>
              </a:tr>
            </a:tbl>
          </a:graphicData>
        </a:graphic>
      </p:graphicFrame>
      <p:sp>
        <p:nvSpPr>
          <p:cNvPr id="555" name="PROGRAMME 7"/>
          <p:cNvSpPr txBox="1"/>
          <p:nvPr/>
        </p:nvSpPr>
        <p:spPr>
          <a:xfrm>
            <a:off x="295275" y="152400"/>
            <a:ext cx="8839200"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00B050"/>
                </a:solidFill>
              </a:defRPr>
            </a:lvl1pPr>
          </a:lstStyle>
          <a:p>
            <a:r>
              <a:rPr dirty="0"/>
              <a:t>PROGRAMME </a:t>
            </a:r>
            <a:r>
              <a:rPr lang="en-US" dirty="0" smtClean="0"/>
              <a:t>8</a:t>
            </a:r>
            <a:endParaRPr dirty="0"/>
          </a:p>
        </p:txBody>
      </p:sp>
    </p:spTree>
    <p:extLst>
      <p:ext uri="{BB962C8B-B14F-4D97-AF65-F5344CB8AC3E}">
        <p14:creationId xmlns:p14="http://schemas.microsoft.com/office/powerpoint/2010/main" val="1877776141"/>
      </p:ext>
    </p:extLst>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71</a:t>
            </a:fld>
            <a:endParaRPr/>
          </a:p>
        </p:txBody>
      </p:sp>
      <p:graphicFrame>
        <p:nvGraphicFramePr>
          <p:cNvPr id="554" name="Table"/>
          <p:cNvGraphicFramePr/>
          <p:nvPr>
            <p:extLst>
              <p:ext uri="{D42A27DB-BD31-4B8C-83A1-F6EECF244321}">
                <p14:modId xmlns:p14="http://schemas.microsoft.com/office/powerpoint/2010/main" val="3055450042"/>
              </p:ext>
            </p:extLst>
          </p:nvPr>
        </p:nvGraphicFramePr>
        <p:xfrm>
          <a:off x="285750" y="630237"/>
          <a:ext cx="8703871" cy="4128991"/>
        </p:xfrm>
        <a:graphic>
          <a:graphicData uri="http://schemas.openxmlformats.org/drawingml/2006/table">
            <a:tbl>
              <a:tblPr>
                <a:tableStyleId>{4C3C2611-4C71-4FC5-86AE-919BDF0F9419}</a:tableStyleId>
              </a:tblPr>
              <a:tblGrid>
                <a:gridCol w="245745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259012">
                  <a:extLst>
                    <a:ext uri="{9D8B030D-6E8A-4147-A177-3AD203B41FA5}">
                      <a16:colId xmlns:a16="http://schemas.microsoft.com/office/drawing/2014/main" val="20002"/>
                    </a:ext>
                  </a:extLst>
                </a:gridCol>
                <a:gridCol w="1853809">
                  <a:extLst>
                    <a:ext uri="{9D8B030D-6E8A-4147-A177-3AD203B41FA5}">
                      <a16:colId xmlns:a16="http://schemas.microsoft.com/office/drawing/2014/main" val="20003"/>
                    </a:ext>
                  </a:extLst>
                </a:gridCol>
              </a:tblGrid>
              <a:tr h="310667">
                <a:tc gridSpan="4">
                  <a:txBody>
                    <a:bodyPr/>
                    <a:lstStyle/>
                    <a:p>
                      <a:pPr marL="0" marR="0" indent="92075" algn="l" defTabSz="914400" rtl="0" eaLnBrk="1" fontAlgn="auto" latinLnBrk="0" hangingPunct="1">
                        <a:lnSpc>
                          <a:spcPct val="100000"/>
                        </a:lnSpc>
                        <a:spcBef>
                          <a:spcPts val="0"/>
                        </a:spcBef>
                        <a:spcAft>
                          <a:spcPts val="0"/>
                        </a:spcAft>
                        <a:buClrTx/>
                        <a:buSzTx/>
                        <a:buFontTx/>
                        <a:buNone/>
                        <a:tabLst/>
                        <a:defRPr/>
                      </a:pPr>
                      <a:r>
                        <a:rPr lang="en-ZA" sz="1300" b="1" dirty="0" smtClean="0">
                          <a:solidFill>
                            <a:srgbClr val="FFFFFF"/>
                          </a:solidFill>
                          <a:latin typeface="Arial Narrow"/>
                          <a:ea typeface="Arial Narrow"/>
                          <a:cs typeface="Arial Narrow"/>
                          <a:sym typeface="Arial Narrow"/>
                        </a:rPr>
                        <a:t>OUTCOME: </a:t>
                      </a:r>
                      <a:r>
                        <a:rPr lang="en-US" sz="1300" b="1" i="0" u="none" strike="noStrike" cap="none" spc="0" baseline="0" dirty="0" smtClean="0">
                          <a:solidFill>
                            <a:srgbClr val="FFFFFF"/>
                          </a:solidFill>
                          <a:uFillTx/>
                          <a:latin typeface="Arial Narrow"/>
                          <a:ea typeface="Arial Narrow"/>
                          <a:cs typeface="Arial Narrow"/>
                          <a:sym typeface="Arial"/>
                        </a:rPr>
                        <a:t>INDIGENOUS FORESTS SUSTAINABLY MANAGED AND REGULATED (CONTINUED)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9391">
                <a:tc>
                  <a:txBody>
                    <a:bodyPr/>
                    <a:lstStyle/>
                    <a:p>
                      <a:r>
                        <a:rPr lang="en-ZA" sz="1300" b="1" i="0" u="none" strike="noStrike" cap="none" spc="0" baseline="0" dirty="0" smtClean="0">
                          <a:solidFill>
                            <a:srgbClr val="FFFFFF"/>
                          </a:solidFill>
                          <a:uFillTx/>
                          <a:latin typeface="Arial Narrow"/>
                          <a:ea typeface="Arial Narrow"/>
                          <a:cs typeface="Arial Narrow"/>
                          <a:sym typeface="Arial"/>
                        </a:rPr>
                        <a:t>OUTCOME INDICATORS </a:t>
                      </a:r>
                      <a:r>
                        <a:rPr lang="en-ZA" sz="1400" b="0" i="0" u="none" strike="noStrike" cap="none" spc="0" baseline="0" dirty="0" smtClean="0">
                          <a:solidFill>
                            <a:srgbClr val="000000"/>
                          </a:solidFill>
                          <a:uFillTx/>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lang="en-ZA" sz="1300" b="1" dirty="0" smtClean="0">
                          <a:solidFill>
                            <a:srgbClr val="FFFFFF"/>
                          </a:solidFill>
                          <a:latin typeface="Arial Narrow"/>
                          <a:ea typeface="Arial Narrow"/>
                          <a:cs typeface="Arial Narrow"/>
                          <a:sym typeface="Arial Narrow"/>
                        </a:rPr>
                        <a:t>BASELINE</a:t>
                      </a:r>
                      <a:endParaRPr lang="en-ZA"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sz="1300" b="1" dirty="0">
                          <a:solidFill>
                            <a:srgbClr val="FFFFFF"/>
                          </a:solidFill>
                          <a:latin typeface="Arial Narrow"/>
                          <a:ea typeface="Arial Narrow"/>
                          <a:cs typeface="Arial Narrow"/>
                          <a:sym typeface="Arial Narrow"/>
                        </a:rPr>
                        <a:t>TARGET </a:t>
                      </a:r>
                      <a:r>
                        <a:rPr sz="1300" b="1" dirty="0" smtClean="0">
                          <a:solidFill>
                            <a:srgbClr val="FFFFFF"/>
                          </a:solidFill>
                          <a:latin typeface="Arial Narrow"/>
                          <a:ea typeface="Arial Narrow"/>
                          <a:cs typeface="Arial Narrow"/>
                          <a:sym typeface="Arial Narrow"/>
                        </a:rPr>
                        <a:t>20</a:t>
                      </a:r>
                      <a:r>
                        <a:rPr lang="en-ZA" sz="1300" b="1" dirty="0" smtClean="0">
                          <a:solidFill>
                            <a:srgbClr val="FFFFFF"/>
                          </a:solidFill>
                          <a:latin typeface="Arial Narrow"/>
                          <a:ea typeface="Arial Narrow"/>
                          <a:cs typeface="Arial Narrow"/>
                          <a:sym typeface="Arial Narrow"/>
                        </a:rPr>
                        <a:t>20</a:t>
                      </a:r>
                      <a:r>
                        <a:rPr sz="1300" b="1" dirty="0" smtClean="0">
                          <a:solidFill>
                            <a:srgbClr val="FFFFFF"/>
                          </a:solidFill>
                          <a:latin typeface="Arial Narrow"/>
                          <a:ea typeface="Arial Narrow"/>
                          <a:cs typeface="Arial Narrow"/>
                          <a:sym typeface="Arial Narrow"/>
                        </a:rPr>
                        <a:t>/2</a:t>
                      </a:r>
                      <a:r>
                        <a:rPr lang="en-ZA" sz="1300" b="1" dirty="0" smtClean="0">
                          <a:solidFill>
                            <a:srgbClr val="FFFFFF"/>
                          </a:solidFill>
                          <a:latin typeface="Arial Narrow"/>
                          <a:ea typeface="Arial Narrow"/>
                          <a:cs typeface="Arial Narrow"/>
                          <a:sym typeface="Arial Narrow"/>
                        </a:rPr>
                        <a:t>1</a:t>
                      </a:r>
                      <a:endParaRPr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sz="1200" b="1" dirty="0">
                          <a:solidFill>
                            <a:srgbClr val="FFFFFF"/>
                          </a:solidFill>
                          <a:latin typeface="Arial Narrow"/>
                          <a:ea typeface="Arial Narrow"/>
                          <a:cs typeface="Arial Narrow"/>
                          <a:sym typeface="Arial Narrow"/>
                        </a:rPr>
                        <a:t>5 YEAR  TARGET 2023/24</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extLst>
                  <a:ext uri="{0D108BD9-81ED-4DB2-BD59-A6C34878D82A}">
                    <a16:rowId xmlns:a16="http://schemas.microsoft.com/office/drawing/2014/main" val="10001"/>
                  </a:ext>
                </a:extLst>
              </a:tr>
              <a:tr h="427165">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National Veld and Forest Fires legislation and regulation reviewed and approved</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075" indent="0" algn="just"/>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National Veld and Forest Fires Act, 1998</a:t>
                      </a:r>
                      <a:endParaRPr lang="en-ZA"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15000"/>
                        </a:lnSpc>
                        <a:spcBef>
                          <a:spcPts val="1000"/>
                        </a:spcBef>
                        <a:spcAft>
                          <a:spcPts val="0"/>
                        </a:spcAft>
                        <a:buClrTx/>
                        <a:buSzTx/>
                        <a:buFontTx/>
                        <a:buNone/>
                        <a:tabLst/>
                        <a:defRPr sz="1800"/>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NVFFA Amendment Bill approved by Parliament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National Veld and Forest Fires Act, 1998 (NVFFA) amendment bill approved</a:t>
                      </a: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15125">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Number of training interventions of the provisions of the National Forests Act,1998 (NFA)</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92075" algn="just"/>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N/A</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15000"/>
                        </a:lnSpc>
                        <a:spcBef>
                          <a:spcPts val="1000"/>
                        </a:spcBef>
                        <a:spcAft>
                          <a:spcPts val="0"/>
                        </a:spcAft>
                        <a:buClrTx/>
                        <a:buSzTx/>
                        <a:buFontTx/>
                        <a:buNone/>
                        <a:tabLst/>
                        <a:defRPr sz="1800"/>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10 training interventions of the provisions of the Act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50 training interventions of the provisions of the Act</a:t>
                      </a: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71500">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Number of training interventions of the provisions of the National Veld and Forest Fires,1998 (NVFFA)</a:t>
                      </a:r>
                      <a:endParaRPr lang="en-ZA"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92075" algn="just"/>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N/A</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15000"/>
                        </a:lnSpc>
                        <a:spcBef>
                          <a:spcPts val="1000"/>
                        </a:spcBef>
                        <a:spcAft>
                          <a:spcPts val="0"/>
                        </a:spcAft>
                        <a:buClrTx/>
                        <a:buSzTx/>
                        <a:buFontTx/>
                        <a:buNone/>
                        <a:tabLst/>
                        <a:defRPr sz="1800"/>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10 training interventions of the provisions of the Act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indent="0" algn="just"/>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50 training interventions of the provisions of the Act</a:t>
                      </a:r>
                      <a:endParaRPr lang="en-ZA"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00700">
                <a:tc gridSpan="4">
                  <a:txBody>
                    <a:bodyPr/>
                    <a:lstStyle/>
                    <a:p>
                      <a:pPr marL="92075" indent="0" algn="just"/>
                      <a:r>
                        <a:rPr lang="en-ZA" sz="1300" b="1" i="0" u="none" strike="noStrike" cap="none" spc="0" baseline="0" dirty="0" smtClean="0">
                          <a:solidFill>
                            <a:srgbClr val="FFFFFF"/>
                          </a:solidFill>
                          <a:uFillTx/>
                          <a:latin typeface="Arial Narrow"/>
                          <a:ea typeface="Arial Narrow"/>
                          <a:cs typeface="Arial Narrow"/>
                          <a:sym typeface="Arial Narrow"/>
                        </a:rPr>
                        <a:t>OUTCOME: </a:t>
                      </a:r>
                      <a:r>
                        <a:rPr lang="en-US" sz="1300" b="1" i="0" u="none" strike="noStrike" cap="none" spc="0" baseline="0" dirty="0" smtClean="0">
                          <a:solidFill>
                            <a:srgbClr val="FFFFFF"/>
                          </a:solidFill>
                          <a:uFillTx/>
                          <a:latin typeface="Arial Narrow"/>
                          <a:ea typeface="Arial Narrow"/>
                          <a:cs typeface="Arial Narrow"/>
                          <a:sym typeface="Arial"/>
                        </a:rPr>
                        <a:t>THREATS ON ENVIRONMENTAL QUALITY AND HUMAN HEALTH MITIGATED </a:t>
                      </a:r>
                      <a:r>
                        <a:rPr lang="en-US" sz="1400" b="0" i="0" u="none" strike="noStrike" cap="none" spc="0" baseline="0" dirty="0" smtClean="0">
                          <a:solidFill>
                            <a:srgbClr val="000000"/>
                          </a:solidFill>
                          <a:uFillTx/>
                          <a:latin typeface="Arial"/>
                          <a:ea typeface="Arial"/>
                          <a:cs typeface="Arial"/>
                          <a:sym typeface="Arial"/>
                        </a:rPr>
                        <a:t>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l"/>
                      <a:endParaRPr lang="en-ZA" sz="1400" b="0" i="0" u="none" strike="noStrike" cap="none" spc="0" baseline="0" dirty="0" smtClean="0">
                        <a:solidFill>
                          <a:srgbClr val="000000"/>
                        </a:solidFill>
                        <a:uFillTx/>
                        <a:latin typeface="Arial"/>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l">
                        <a:lnSpc>
                          <a:spcPct val="115000"/>
                        </a:lnSpc>
                        <a:spcBef>
                          <a:spcPts val="1000"/>
                        </a:spcBef>
                        <a:defRPr sz="1800"/>
                      </a:pPr>
                      <a:endParaRPr sz="1300" b="0" i="0" u="none" strike="noStrike" cap="none" spc="0" baseline="0" dirty="0">
                        <a:solidFill>
                          <a:srgbClr val="000000"/>
                        </a:solidFill>
                        <a:uFillTx/>
                        <a:latin typeface="Arial"/>
                        <a:ea typeface="Arial"/>
                        <a:cs typeface="Arial"/>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8890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u="none" strike="noStrike" cap="none" spc="0" baseline="0" dirty="0" smtClean="0">
                        <a:solidFill>
                          <a:srgbClr val="000000"/>
                        </a:solidFill>
                        <a:uFillTx/>
                        <a:latin typeface="Arial"/>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95341">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Number of trees planted outside forests footprint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075" marR="0" indent="0" algn="just" defTabSz="914400" rtl="0" eaLnBrk="1" fontAlgn="auto" latinLnBrk="0" hangingPunct="1">
                        <a:lnSpc>
                          <a:spcPct val="100000"/>
                        </a:lnSpc>
                        <a:spcBef>
                          <a:spcPts val="0"/>
                        </a:spcBef>
                        <a:spcAft>
                          <a:spcPts val="0"/>
                        </a:spcAft>
                        <a:buClrTx/>
                        <a:buSzTx/>
                        <a:buFontTx/>
                        <a:buNone/>
                        <a:tabLst/>
                        <a:defRP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N/A 	</a:t>
                      </a:r>
                    </a:p>
                    <a:p>
                      <a:pPr algn="just"/>
                      <a:endParaRPr lang="en-ZA"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00000"/>
                        </a:lnSpc>
                        <a:spcBef>
                          <a:spcPts val="0"/>
                        </a:spcBef>
                        <a:spcAft>
                          <a:spcPts val="0"/>
                        </a:spcAft>
                        <a:buClrTx/>
                        <a:buSzTx/>
                        <a:buFontTx/>
                        <a:buNone/>
                        <a:tabLst/>
                        <a:defRP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40 000 Trees planted 	</a:t>
                      </a:r>
                    </a:p>
                    <a:p>
                      <a:pPr marL="92075" indent="0" algn="just"/>
                      <a:endParaRPr lang="en-US"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indent="0" algn="just"/>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200 000 trees planted 	</a:t>
                      </a: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83330">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National strategy for reducing emissions from deforestation and forest degradation (REDD+ ) developed 	</a:t>
                      </a:r>
                    </a:p>
                    <a:p>
                      <a:pPr marL="88900" marR="0" indent="0" algn="just" defTabSz="914400" rtl="0" eaLnBrk="1" fontAlgn="auto" latinLnBrk="0" hangingPunct="1">
                        <a:lnSpc>
                          <a:spcPct val="100000"/>
                        </a:lnSpc>
                        <a:spcBef>
                          <a:spcPts val="0"/>
                        </a:spcBef>
                        <a:spcAft>
                          <a:spcPts val="0"/>
                        </a:spcAft>
                        <a:buClrTx/>
                        <a:buSzTx/>
                        <a:buFontTx/>
                        <a:buNone/>
                        <a:tabLst/>
                        <a:defRPr/>
                      </a:pPr>
                      <a:endParaRPr lang="en-US"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075" marR="0" indent="0" algn="just" defTabSz="914400" rtl="0" eaLnBrk="1" fontAlgn="auto" latinLnBrk="0" hangingPunct="1">
                        <a:lnSpc>
                          <a:spcPct val="100000"/>
                        </a:lnSpc>
                        <a:spcBef>
                          <a:spcPts val="0"/>
                        </a:spcBef>
                        <a:spcAft>
                          <a:spcPts val="0"/>
                        </a:spcAft>
                        <a:buClrTx/>
                        <a:buSzTx/>
                        <a:buFontTx/>
                        <a:buNone/>
                        <a:tabLst/>
                        <a:defRP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N/A 	</a:t>
                      </a:r>
                    </a:p>
                    <a:p>
                      <a:pPr marL="92075" indent="0" algn="just"/>
                      <a:endParaRPr lang="en-ZA"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1 pilot study on REDD+ in the Eastern Cape Province 	</a:t>
                      </a:r>
                    </a:p>
                    <a:p>
                      <a:pPr marL="92075" indent="0" algn="just"/>
                      <a:endParaRPr lang="en-US"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00000"/>
                        </a:lnSpc>
                        <a:spcBef>
                          <a:spcPts val="0"/>
                        </a:spcBef>
                        <a:spcAft>
                          <a:spcPts val="0"/>
                        </a:spcAft>
                        <a:buClrTx/>
                        <a:buSzTx/>
                        <a:buFontTx/>
                        <a:buNone/>
                        <a:tabLst/>
                        <a:defRP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National REDD+ Strategy approved 	</a:t>
                      </a:r>
                    </a:p>
                    <a:p>
                      <a:pPr marL="92075" indent="0" algn="just"/>
                      <a:endParaRPr lang="en-ZA"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555" name="PROGRAMME 7"/>
          <p:cNvSpPr txBox="1"/>
          <p:nvPr/>
        </p:nvSpPr>
        <p:spPr>
          <a:xfrm>
            <a:off x="295275" y="152400"/>
            <a:ext cx="8839200"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00B050"/>
                </a:solidFill>
              </a:defRPr>
            </a:lvl1pPr>
          </a:lstStyle>
          <a:p>
            <a:r>
              <a:rPr dirty="0"/>
              <a:t>PROGRAMME </a:t>
            </a:r>
            <a:r>
              <a:rPr lang="en-US" dirty="0" smtClean="0"/>
              <a:t>8</a:t>
            </a:r>
            <a:r>
              <a:rPr lang="en-ZA" dirty="0"/>
              <a:t> Continued… </a:t>
            </a:r>
            <a:endParaRPr dirty="0"/>
          </a:p>
        </p:txBody>
      </p:sp>
    </p:spTree>
    <p:extLst>
      <p:ext uri="{BB962C8B-B14F-4D97-AF65-F5344CB8AC3E}">
        <p14:creationId xmlns:p14="http://schemas.microsoft.com/office/powerpoint/2010/main" val="1382930451"/>
      </p:ext>
    </p:extLst>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nchor="ctr"/>
          <a:lstStyle/>
          <a:p>
            <a:pPr marL="0" marR="0" lvl="0" indent="0" algn="r" defTabSz="4572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98989"/>
                </a:solidFill>
                <a:effectLst/>
                <a:uLnTx/>
                <a:uFillTx/>
                <a:latin typeface="Calibri"/>
                <a:cs typeface="Calibri"/>
                <a:sym typeface="Calibri"/>
              </a:rPr>
              <a:pPr marL="0" marR="0" lvl="0" indent="0" algn="r" defTabSz="457200" rtl="0" eaLnBrk="1" fontAlgn="auto" latinLnBrk="0" hangingPunct="0">
                <a:lnSpc>
                  <a:spcPct val="100000"/>
                </a:lnSpc>
                <a:spcBef>
                  <a:spcPts val="0"/>
                </a:spcBef>
                <a:spcAft>
                  <a:spcPts val="0"/>
                </a:spcAft>
                <a:buClrTx/>
                <a:buSzTx/>
                <a:buFontTx/>
                <a:buNone/>
                <a:tabLst/>
                <a:defRPr/>
              </a:pPr>
              <a:t>72</a:t>
            </a:fld>
            <a:endParaRPr kumimoji="0" sz="1200" b="0" i="0" u="none" strike="noStrike" kern="0" cap="none" spc="0" normalizeH="0" baseline="0" noProof="0" dirty="0">
              <a:ln>
                <a:noFill/>
              </a:ln>
              <a:solidFill>
                <a:srgbClr val="898989"/>
              </a:solidFill>
              <a:effectLst/>
              <a:uLnTx/>
              <a:uFillTx/>
              <a:latin typeface="Calibri"/>
              <a:cs typeface="Calibri"/>
              <a:sym typeface="Calibri"/>
            </a:endParaRPr>
          </a:p>
        </p:txBody>
      </p:sp>
      <p:sp>
        <p:nvSpPr>
          <p:cNvPr id="5" name="Alignment of Department Work with Government Priorities"/>
          <p:cNvSpPr txBox="1"/>
          <p:nvPr/>
        </p:nvSpPr>
        <p:spPr>
          <a:xfrm>
            <a:off x="117473" y="-67906"/>
            <a:ext cx="8839200" cy="70788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b="1">
                <a:solidFill>
                  <a:srgbClr val="00B050"/>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B050"/>
                </a:solidFill>
                <a:effectLst/>
                <a:uLnTx/>
                <a:uFillTx/>
                <a:latin typeface="Arial"/>
                <a:cs typeface="Arial"/>
                <a:sym typeface="Arial"/>
              </a:rPr>
              <a:t>Department of Fisheries, Forestry and the Environment – Operations and focus during COVID 19 Pandemic</a:t>
            </a:r>
            <a:r>
              <a:rPr kumimoji="0" sz="2000" b="1" i="0" u="none" strike="noStrike" kern="0" cap="none" spc="0" normalizeH="0" baseline="0" noProof="0" dirty="0">
                <a:ln>
                  <a:noFill/>
                </a:ln>
                <a:solidFill>
                  <a:srgbClr val="00B050"/>
                </a:solidFill>
                <a:effectLst/>
                <a:uLnTx/>
                <a:uFillTx/>
                <a:latin typeface="Arial"/>
                <a:cs typeface="Arial"/>
                <a:sym typeface="Arial"/>
              </a:rPr>
              <a:t>  </a:t>
            </a:r>
          </a:p>
        </p:txBody>
      </p:sp>
      <p:sp>
        <p:nvSpPr>
          <p:cNvPr id="8" name="Content Placeholder 1"/>
          <p:cNvSpPr txBox="1">
            <a:spLocks/>
          </p:cNvSpPr>
          <p:nvPr/>
        </p:nvSpPr>
        <p:spPr>
          <a:xfrm>
            <a:off x="0" y="616225"/>
            <a:ext cx="9144000" cy="60529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ZA"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a:p>
            <a:pPr marL="0" marR="0" lvl="0" indent="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ZA"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p:txBody>
      </p:sp>
      <p:sp>
        <p:nvSpPr>
          <p:cNvPr id="9" name="Line 4"/>
          <p:cNvSpPr>
            <a:spLocks noChangeShapeType="1"/>
          </p:cNvSpPr>
          <p:nvPr/>
        </p:nvSpPr>
        <p:spPr bwMode="auto">
          <a:xfrm>
            <a:off x="0" y="616225"/>
            <a:ext cx="9144000" cy="0"/>
          </a:xfrm>
          <a:prstGeom prst="line">
            <a:avLst/>
          </a:prstGeom>
          <a:noFill/>
          <a:ln w="25400">
            <a:solidFill>
              <a:srgbClr val="000000"/>
            </a:solidFill>
            <a:round/>
            <a:headEnd/>
            <a:tailEnd/>
          </a:ln>
          <a:extLst>
            <a:ext uri="{909E8E84-426E-40dd-AFC4-6F175D3DCCD1}"/>
          </a:extLst>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aphicFrame>
        <p:nvGraphicFramePr>
          <p:cNvPr id="6" name="Table 5"/>
          <p:cNvGraphicFramePr>
            <a:graphicFrameLocks noGrp="1"/>
          </p:cNvGraphicFramePr>
          <p:nvPr>
            <p:extLst/>
          </p:nvPr>
        </p:nvGraphicFramePr>
        <p:xfrm>
          <a:off x="108431" y="652173"/>
          <a:ext cx="8927138" cy="3378296"/>
        </p:xfrm>
        <a:graphic>
          <a:graphicData uri="http://schemas.openxmlformats.org/drawingml/2006/table">
            <a:tbl>
              <a:tblPr firstRow="1" firstCol="1" bandRow="1"/>
              <a:tblGrid>
                <a:gridCol w="1105040">
                  <a:extLst>
                    <a:ext uri="{9D8B030D-6E8A-4147-A177-3AD203B41FA5}">
                      <a16:colId xmlns:a16="http://schemas.microsoft.com/office/drawing/2014/main" val="549365455"/>
                    </a:ext>
                  </a:extLst>
                </a:gridCol>
                <a:gridCol w="3911049">
                  <a:extLst>
                    <a:ext uri="{9D8B030D-6E8A-4147-A177-3AD203B41FA5}">
                      <a16:colId xmlns:a16="http://schemas.microsoft.com/office/drawing/2014/main" val="1570388710"/>
                    </a:ext>
                  </a:extLst>
                </a:gridCol>
                <a:gridCol w="3911049">
                  <a:extLst>
                    <a:ext uri="{9D8B030D-6E8A-4147-A177-3AD203B41FA5}">
                      <a16:colId xmlns:a16="http://schemas.microsoft.com/office/drawing/2014/main" val="652469748"/>
                    </a:ext>
                  </a:extLst>
                </a:gridCol>
              </a:tblGrid>
              <a:tr h="209981">
                <a:tc>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LEVEL 5 RESTRICTIONS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LEVEL 4 RESTRICTIONS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9514252"/>
                  </a:ext>
                </a:extLst>
              </a:tr>
              <a:tr h="3117374">
                <a:tc>
                  <a:txBody>
                    <a:bodyPr/>
                    <a:lstStyle/>
                    <a:p>
                      <a:pPr marL="0" marR="0" algn="l">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FORESTRY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Work on the Draft framework for the release of Category B and C plantations(80 000ha)</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Forest Sector Master Plan: Fast track Phase 2 which deals with Stakeholder engagements through Video conferencing,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l">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p>
                      <a:pPr marL="0" marR="0" algn="l">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Work on the Draft framework for the release of Category B and C plantations(80 000ha)</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400" dirty="0">
                          <a:effectLst/>
                          <a:latin typeface="Arial" panose="020B0604020202020204" pitchFamily="34" charset="0"/>
                          <a:ea typeface="Calibri" panose="020F0502020204030204" pitchFamily="34" charset="0"/>
                          <a:cs typeface="Arial" panose="020B0604020202020204" pitchFamily="34" charset="0"/>
                        </a:rPr>
                        <a:t>Forest Sector Master Plan: Fast track Phase 2 which deals with Stakeholder engagements through Video conferencing.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a:lnSpc>
                          <a:spcPct val="107000"/>
                        </a:lnSpc>
                        <a:spcBef>
                          <a:spcPts val="0"/>
                        </a:spcBef>
                        <a:spcAft>
                          <a:spcPts val="0"/>
                        </a:spcAft>
                        <a:buFont typeface="Arial" panose="020B0604020202020204" pitchFamily="34" charset="0"/>
                        <a:buNone/>
                        <a:tabLst>
                          <a:tab pos="457200" algn="l"/>
                        </a:tabLs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157910"/>
                  </a:ext>
                </a:extLst>
              </a:tr>
            </a:tbl>
          </a:graphicData>
        </a:graphic>
      </p:graphicFrame>
    </p:spTree>
    <p:extLst>
      <p:ext uri="{BB962C8B-B14F-4D97-AF65-F5344CB8AC3E}">
        <p14:creationId xmlns:p14="http://schemas.microsoft.com/office/powerpoint/2010/main" val="1166716770"/>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51" name="PROGRAMME 7 :   CHEMICAL AND WASTE MANAGEMENT"/>
          <p:cNvSpPr txBox="1">
            <a:spLocks noGrp="1"/>
          </p:cNvSpPr>
          <p:nvPr>
            <p:ph type="title" idx="4294967295"/>
          </p:nvPr>
        </p:nvSpPr>
        <p:spPr>
          <a:xfrm>
            <a:off x="0" y="990600"/>
            <a:ext cx="8534400" cy="2438400"/>
          </a:xfrm>
          <a:prstGeom prst="rect">
            <a:avLst/>
          </a:prstGeom>
        </p:spPr>
        <p:txBody>
          <a:bodyPr/>
          <a:lstStyle/>
          <a:p>
            <a:pPr defTabSz="457200">
              <a:defRPr sz="3200" b="1">
                <a:solidFill>
                  <a:srgbClr val="FFFFFF"/>
                </a:solidFill>
                <a:latin typeface="+mj-lt"/>
                <a:ea typeface="+mj-ea"/>
                <a:cs typeface="+mj-cs"/>
                <a:sym typeface="Calibri"/>
              </a:defRPr>
            </a:pPr>
            <a:r>
              <a:rPr dirty="0"/>
              <a:t/>
            </a:r>
            <a:br>
              <a:rPr dirty="0"/>
            </a:br>
            <a:r>
              <a:rPr dirty="0"/>
              <a:t>PROGRAMME </a:t>
            </a:r>
            <a:r>
              <a:rPr lang="en-ZA" dirty="0" smtClean="0"/>
              <a:t>9</a:t>
            </a:r>
            <a:r>
              <a:rPr dirty="0" smtClean="0"/>
              <a:t> </a:t>
            </a:r>
            <a:r>
              <a:rPr dirty="0"/>
              <a:t>: </a:t>
            </a:r>
            <a:br>
              <a:rPr dirty="0"/>
            </a:br>
            <a:r>
              <a:rPr dirty="0"/>
              <a:t/>
            </a:r>
            <a:br>
              <a:rPr dirty="0"/>
            </a:br>
            <a:r>
              <a:rPr lang="en-ZA" b="0" dirty="0" smtClean="0"/>
              <a:t>FISHERIES </a:t>
            </a:r>
            <a:r>
              <a:rPr b="0" dirty="0" smtClean="0"/>
              <a:t>MANAGEMENT </a:t>
            </a:r>
            <a:endParaRPr b="0" dirty="0"/>
          </a:p>
        </p:txBody>
      </p:sp>
    </p:spTree>
    <p:extLst>
      <p:ext uri="{BB962C8B-B14F-4D97-AF65-F5344CB8AC3E}">
        <p14:creationId xmlns:p14="http://schemas.microsoft.com/office/powerpoint/2010/main" val="698903342"/>
      </p:ext>
    </p:extLst>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a:extLst/>
          </p:cNvPr>
          <p:cNvSpPr>
            <a:spLocks noGrp="1" noChangeArrowheads="1"/>
          </p:cNvSpPr>
          <p:nvPr>
            <p:ph idx="4294967295"/>
          </p:nvPr>
        </p:nvSpPr>
        <p:spPr>
          <a:xfrm>
            <a:off x="214314" y="990600"/>
            <a:ext cx="8778612" cy="5214938"/>
          </a:xfrm>
        </p:spPr>
        <p:txBody>
          <a:bodyPr>
            <a:normAutofit lnSpcReduction="10000"/>
          </a:bodyPr>
          <a:lstStyle/>
          <a:p>
            <a:pPr marL="0" indent="0">
              <a:buNone/>
            </a:pPr>
            <a:r>
              <a:rPr lang="en-US" sz="1900" b="1" dirty="0" smtClean="0">
                <a:latin typeface="Arial Narrow" panose="020B0606020202030204" pitchFamily="34" charset="0"/>
              </a:rPr>
              <a:t>PURPOSE</a:t>
            </a:r>
            <a:endParaRPr lang="en-ZA" sz="1900" dirty="0">
              <a:latin typeface="Arial Narrow" panose="020B0606020202030204" pitchFamily="34" charset="0"/>
            </a:endParaRPr>
          </a:p>
          <a:p>
            <a:pPr marL="0" indent="0" algn="just">
              <a:buNone/>
            </a:pPr>
            <a:r>
              <a:rPr lang="en-US" sz="1900" dirty="0">
                <a:latin typeface="Arial Narrow" panose="020B0606020202030204" pitchFamily="34" charset="0"/>
              </a:rPr>
              <a:t>Purpose: Ensure the sustainability utilisation and orderly access to the marine living resources through improved management and regulation</a:t>
            </a:r>
            <a:r>
              <a:rPr lang="en-US" sz="1900" dirty="0" smtClean="0">
                <a:latin typeface="Arial Narrow" panose="020B0606020202030204" pitchFamily="34" charset="0"/>
              </a:rPr>
              <a:t>.</a:t>
            </a:r>
          </a:p>
          <a:p>
            <a:pPr marL="0" indent="0" algn="just">
              <a:buNone/>
            </a:pPr>
            <a:r>
              <a:rPr lang="en-ZA" sz="2300" b="1" dirty="0" smtClean="0">
                <a:latin typeface="Arial Narrow" panose="020B0606020202030204" pitchFamily="34" charset="0"/>
              </a:rPr>
              <a:t>What </a:t>
            </a:r>
            <a:r>
              <a:rPr lang="en-ZA" sz="2300" b="1" dirty="0">
                <a:latin typeface="Arial Narrow" panose="020B0606020202030204" pitchFamily="34" charset="0"/>
              </a:rPr>
              <a:t>do we do</a:t>
            </a:r>
            <a:r>
              <a:rPr lang="en-ZA" sz="2300" b="1" dirty="0" smtClean="0">
                <a:latin typeface="Arial Narrow" panose="020B0606020202030204" pitchFamily="34" charset="0"/>
              </a:rPr>
              <a:t>?</a:t>
            </a:r>
          </a:p>
          <a:p>
            <a:pPr marL="0" indent="0" algn="just">
              <a:buNone/>
            </a:pPr>
            <a:r>
              <a:rPr lang="en-ZA" altLang="en-US" sz="1600" dirty="0"/>
              <a:t>Mainly </a:t>
            </a:r>
            <a:r>
              <a:rPr lang="en-ZA" altLang="en-US" sz="1600" dirty="0" smtClean="0"/>
              <a:t>promote </a:t>
            </a:r>
            <a:r>
              <a:rPr lang="en-ZA" altLang="en-US" sz="1600" dirty="0"/>
              <a:t>the development and sustainable use of South Africa’s fisheries and aquaculture sectors.</a:t>
            </a:r>
          </a:p>
          <a:p>
            <a:pPr marL="269875" lvl="1" indent="-269875" algn="just">
              <a:buFont typeface="Wingdings" panose="05000000000000000000" pitchFamily="2" charset="2"/>
              <a:buChar char="Ø"/>
            </a:pPr>
            <a:r>
              <a:rPr lang="en-ZA" altLang="en-US" sz="1600" b="1" dirty="0"/>
              <a:t>Aquaculture and Economic Development: </a:t>
            </a:r>
            <a:r>
              <a:rPr lang="en-ZA" altLang="en-US" sz="1600" dirty="0"/>
              <a:t>Ensures aquaculture growth and development and the management of the 12 proclaimed fishing harbours. </a:t>
            </a:r>
          </a:p>
          <a:p>
            <a:pPr marL="269875" lvl="1" indent="-269875" algn="just">
              <a:buFont typeface="Wingdings" panose="05000000000000000000" pitchFamily="2" charset="2"/>
              <a:buChar char="Ø"/>
            </a:pPr>
            <a:r>
              <a:rPr lang="en-ZA" altLang="en-US" sz="1600" b="1" dirty="0"/>
              <a:t>Fisheries Research and Development: </a:t>
            </a:r>
            <a:r>
              <a:rPr lang="en-ZA" altLang="en-US" sz="1600" dirty="0"/>
              <a:t>Advises on, and promotes, the sustainable development of fisheries resources and ecosystems by conducting and supporting appropriate research (TAC/TAE recommendations).</a:t>
            </a:r>
          </a:p>
          <a:p>
            <a:pPr marL="269875" lvl="1" indent="-269875" algn="just">
              <a:buFont typeface="Wingdings" panose="05000000000000000000" pitchFamily="2" charset="2"/>
              <a:buChar char="Ø"/>
            </a:pPr>
            <a:r>
              <a:rPr lang="en-ZA" altLang="en-US" sz="1600" b="1" dirty="0"/>
              <a:t>Marine Resource Management: </a:t>
            </a:r>
            <a:r>
              <a:rPr lang="en-ZA" altLang="en-US" sz="1600" dirty="0"/>
              <a:t>Manages and regulates the commercial; recreational and small-scale fishing sectors.</a:t>
            </a:r>
          </a:p>
          <a:p>
            <a:pPr marL="269875" lvl="1" indent="-269875" algn="just">
              <a:buFont typeface="Wingdings" panose="05000000000000000000" pitchFamily="2" charset="2"/>
              <a:buChar char="Ø"/>
            </a:pPr>
            <a:r>
              <a:rPr lang="en-ZA" altLang="en-US" sz="1600" b="1" dirty="0"/>
              <a:t>Monitoring, Control and Surveillance: </a:t>
            </a:r>
            <a:r>
              <a:rPr lang="en-ZA" altLang="en-US" sz="1600" dirty="0"/>
              <a:t>Ensures protection and sustainable utilisation through compliance and enforcement efforts.</a:t>
            </a:r>
          </a:p>
          <a:p>
            <a:pPr marL="269875" lvl="1" indent="-269875" algn="just">
              <a:buFont typeface="Wingdings" panose="05000000000000000000" pitchFamily="2" charset="2"/>
              <a:buChar char="Ø"/>
            </a:pPr>
            <a:r>
              <a:rPr lang="en-ZA" altLang="en-US" sz="1600" b="1" dirty="0"/>
              <a:t>Fisheries Operations Support: </a:t>
            </a:r>
            <a:r>
              <a:rPr lang="en-ZA" altLang="en-US" sz="1600" dirty="0"/>
              <a:t>Support functions and governance of the MLRF.</a:t>
            </a:r>
          </a:p>
          <a:p>
            <a:pPr marL="269875" lvl="1" indent="-269875" algn="just">
              <a:buFont typeface="Wingdings" panose="05000000000000000000" pitchFamily="2" charset="2"/>
              <a:buChar char="Ø"/>
            </a:pPr>
            <a:r>
              <a:rPr lang="en-ZA" altLang="en-US" sz="1600" b="1" dirty="0"/>
              <a:t>Financial Management: </a:t>
            </a:r>
            <a:r>
              <a:rPr lang="en-ZA" altLang="en-US" sz="1600" dirty="0"/>
              <a:t>Financial, revenue and asset management of the </a:t>
            </a:r>
            <a:r>
              <a:rPr lang="en-ZA" altLang="en-US" sz="1600" dirty="0" smtClean="0"/>
              <a:t> </a:t>
            </a:r>
            <a:r>
              <a:rPr lang="en-ZA" altLang="en-US" sz="1600" dirty="0"/>
              <a:t>MLRF/Fisheries</a:t>
            </a:r>
          </a:p>
          <a:p>
            <a:pPr marL="0" indent="0" algn="just">
              <a:buNone/>
            </a:pPr>
            <a:endParaRPr lang="en-ZA" sz="2300" b="1" dirty="0">
              <a:latin typeface="Arial Narrow" panose="020B0606020202030204" pitchFamily="34" charset="0"/>
            </a:endParaRPr>
          </a:p>
        </p:txBody>
      </p:sp>
      <p:sp>
        <p:nvSpPr>
          <p:cNvPr id="25604" name="Line 4"/>
          <p:cNvSpPr>
            <a:spLocks noChangeShapeType="1"/>
          </p:cNvSpPr>
          <p:nvPr/>
        </p:nvSpPr>
        <p:spPr bwMode="auto">
          <a:xfrm>
            <a:off x="0" y="990600"/>
            <a:ext cx="9144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algn="just"/>
            <a:endParaRPr lang="en-US" dirty="0"/>
          </a:p>
        </p:txBody>
      </p:sp>
      <p:sp>
        <p:nvSpPr>
          <p:cNvPr id="7" name="Title 1"/>
          <p:cNvSpPr txBox="1">
            <a:spLocks/>
          </p:cNvSpPr>
          <p:nvPr/>
        </p:nvSpPr>
        <p:spPr>
          <a:xfrm>
            <a:off x="0" y="279460"/>
            <a:ext cx="9144000" cy="43815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Autofit/>
          </a:bodyPr>
          <a:lst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Arial"/>
                <a:ea typeface="Arial"/>
                <a:cs typeface="Arial"/>
                <a:sym typeface="Arial"/>
              </a:defRPr>
            </a:lvl9pPr>
          </a:lstStyle>
          <a:p>
            <a:pPr hangingPunct="1"/>
            <a:r>
              <a:rPr lang="en-US" altLang="en-US" sz="2400" b="1" dirty="0" smtClean="0">
                <a:solidFill>
                  <a:srgbClr val="00B050"/>
                </a:solidFill>
                <a:latin typeface="Arial Narrow" charset="0"/>
                <a:ea typeface="Arial Narrow" charset="0"/>
                <a:cs typeface="Arial Narrow" charset="0"/>
              </a:rPr>
              <a:t> PROGRAMME 9</a:t>
            </a:r>
            <a:r>
              <a:rPr lang="en-US" altLang="en-US" sz="2400" b="1" dirty="0">
                <a:solidFill>
                  <a:srgbClr val="00B050"/>
                </a:solidFill>
                <a:latin typeface="Arial Narrow" charset="0"/>
                <a:ea typeface="Arial Narrow" charset="0"/>
                <a:cs typeface="Arial Narrow" charset="0"/>
              </a:rPr>
              <a:t>: FISHERIES MANAGEMENT </a:t>
            </a:r>
          </a:p>
        </p:txBody>
      </p:sp>
    </p:spTree>
    <p:extLst>
      <p:ext uri="{BB962C8B-B14F-4D97-AF65-F5344CB8AC3E}">
        <p14:creationId xmlns:p14="http://schemas.microsoft.com/office/powerpoint/2010/main" val="2783883401"/>
      </p:ext>
    </p:extLst>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75</a:t>
            </a:fld>
            <a:endParaRPr/>
          </a:p>
        </p:txBody>
      </p:sp>
      <p:graphicFrame>
        <p:nvGraphicFramePr>
          <p:cNvPr id="554" name="Table"/>
          <p:cNvGraphicFramePr/>
          <p:nvPr>
            <p:extLst>
              <p:ext uri="{D42A27DB-BD31-4B8C-83A1-F6EECF244321}">
                <p14:modId xmlns:p14="http://schemas.microsoft.com/office/powerpoint/2010/main" val="2425452063"/>
              </p:ext>
            </p:extLst>
          </p:nvPr>
        </p:nvGraphicFramePr>
        <p:xfrm>
          <a:off x="285750" y="630237"/>
          <a:ext cx="8703871" cy="5582529"/>
        </p:xfrm>
        <a:graphic>
          <a:graphicData uri="http://schemas.openxmlformats.org/drawingml/2006/table">
            <a:tbl>
              <a:tblPr>
                <a:tableStyleId>{4C3C2611-4C71-4FC5-86AE-919BDF0F9419}</a:tableStyleId>
              </a:tblPr>
              <a:tblGrid>
                <a:gridCol w="245745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259012">
                  <a:extLst>
                    <a:ext uri="{9D8B030D-6E8A-4147-A177-3AD203B41FA5}">
                      <a16:colId xmlns:a16="http://schemas.microsoft.com/office/drawing/2014/main" val="20002"/>
                    </a:ext>
                  </a:extLst>
                </a:gridCol>
                <a:gridCol w="1853809">
                  <a:extLst>
                    <a:ext uri="{9D8B030D-6E8A-4147-A177-3AD203B41FA5}">
                      <a16:colId xmlns:a16="http://schemas.microsoft.com/office/drawing/2014/main" val="20003"/>
                    </a:ext>
                  </a:extLst>
                </a:gridCol>
              </a:tblGrid>
              <a:tr h="509450">
                <a:tc gridSpan="4">
                  <a:txBody>
                    <a:bodyPr/>
                    <a:lstStyle/>
                    <a:p>
                      <a:pPr marL="92075" marR="0" indent="0" algn="l" defTabSz="914400" rtl="0" eaLnBrk="1" fontAlgn="auto" latinLnBrk="0" hangingPunct="1">
                        <a:lnSpc>
                          <a:spcPct val="100000"/>
                        </a:lnSpc>
                        <a:spcBef>
                          <a:spcPts val="0"/>
                        </a:spcBef>
                        <a:spcAft>
                          <a:spcPts val="0"/>
                        </a:spcAft>
                        <a:buClrTx/>
                        <a:buSzTx/>
                        <a:buFontTx/>
                        <a:buNone/>
                        <a:tabLst/>
                        <a:defRPr/>
                      </a:pPr>
                      <a:r>
                        <a:rPr lang="en-ZA" sz="1300" b="1" dirty="0" smtClean="0">
                          <a:solidFill>
                            <a:srgbClr val="FFFFFF"/>
                          </a:solidFill>
                          <a:latin typeface="Arial Narrow"/>
                          <a:ea typeface="Arial Narrow"/>
                          <a:cs typeface="Arial Narrow"/>
                          <a:sym typeface="Arial Narrow"/>
                        </a:rPr>
                        <a:t>OUTCOME: </a:t>
                      </a:r>
                      <a:r>
                        <a:rPr lang="en-US" sz="1300" b="1" i="0" u="none" strike="noStrike" cap="none" spc="0" baseline="0" dirty="0" smtClean="0">
                          <a:solidFill>
                            <a:srgbClr val="FFFFFF"/>
                          </a:solidFill>
                          <a:uFillTx/>
                          <a:latin typeface="Arial Narrow"/>
                          <a:ea typeface="Arial Narrow"/>
                          <a:cs typeface="Arial Narrow"/>
                          <a:sym typeface="Arial"/>
                        </a:rPr>
                        <a:t>EFFECTIVE AND ENABLING REGULATORY FRAMEWORK FOR THE MANAGEMENT AND DEVELOPMENT OF MARINE AND FRESHWATER LIVING RESOURCES (OCEANS, COASTS, RIVERS, AND DAMS.)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9391">
                <a:tc>
                  <a:txBody>
                    <a:bodyPr/>
                    <a:lstStyle/>
                    <a:p>
                      <a:r>
                        <a:rPr lang="en-ZA" sz="1300" b="1" i="0" u="none" strike="noStrike" cap="none" spc="0" baseline="0" dirty="0" smtClean="0">
                          <a:solidFill>
                            <a:srgbClr val="FFFFFF"/>
                          </a:solidFill>
                          <a:uFillTx/>
                          <a:latin typeface="Arial Narrow"/>
                          <a:ea typeface="Arial Narrow"/>
                          <a:cs typeface="Arial Narrow"/>
                          <a:sym typeface="Arial"/>
                        </a:rPr>
                        <a:t>OUTCOME INDICATORS </a:t>
                      </a:r>
                      <a:r>
                        <a:rPr lang="en-ZA" sz="1400" b="0" i="0" u="none" strike="noStrike" cap="none" spc="0" baseline="0" dirty="0" smtClean="0">
                          <a:solidFill>
                            <a:srgbClr val="000000"/>
                          </a:solidFill>
                          <a:uFillTx/>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lang="en-ZA" sz="1300" b="1" dirty="0" smtClean="0">
                          <a:solidFill>
                            <a:srgbClr val="FFFFFF"/>
                          </a:solidFill>
                          <a:latin typeface="Arial Narrow"/>
                          <a:ea typeface="Arial Narrow"/>
                          <a:cs typeface="Arial Narrow"/>
                          <a:sym typeface="Arial Narrow"/>
                        </a:rPr>
                        <a:t>BASELINE</a:t>
                      </a:r>
                      <a:endParaRPr lang="en-ZA"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sz="1300" b="1" dirty="0">
                          <a:solidFill>
                            <a:srgbClr val="FFFFFF"/>
                          </a:solidFill>
                          <a:latin typeface="Arial Narrow"/>
                          <a:ea typeface="Arial Narrow"/>
                          <a:cs typeface="Arial Narrow"/>
                          <a:sym typeface="Arial Narrow"/>
                        </a:rPr>
                        <a:t>TARGET </a:t>
                      </a:r>
                      <a:r>
                        <a:rPr sz="1300" b="1" dirty="0" smtClean="0">
                          <a:solidFill>
                            <a:srgbClr val="FFFFFF"/>
                          </a:solidFill>
                          <a:latin typeface="Arial Narrow"/>
                          <a:ea typeface="Arial Narrow"/>
                          <a:cs typeface="Arial Narrow"/>
                          <a:sym typeface="Arial Narrow"/>
                        </a:rPr>
                        <a:t>20</a:t>
                      </a:r>
                      <a:r>
                        <a:rPr lang="en-ZA" sz="1300" b="1" dirty="0" smtClean="0">
                          <a:solidFill>
                            <a:srgbClr val="FFFFFF"/>
                          </a:solidFill>
                          <a:latin typeface="Arial Narrow"/>
                          <a:ea typeface="Arial Narrow"/>
                          <a:cs typeface="Arial Narrow"/>
                          <a:sym typeface="Arial Narrow"/>
                        </a:rPr>
                        <a:t>20</a:t>
                      </a:r>
                      <a:r>
                        <a:rPr sz="1300" b="1" dirty="0" smtClean="0">
                          <a:solidFill>
                            <a:srgbClr val="FFFFFF"/>
                          </a:solidFill>
                          <a:latin typeface="Arial Narrow"/>
                          <a:ea typeface="Arial Narrow"/>
                          <a:cs typeface="Arial Narrow"/>
                          <a:sym typeface="Arial Narrow"/>
                        </a:rPr>
                        <a:t>/2</a:t>
                      </a:r>
                      <a:r>
                        <a:rPr lang="en-ZA" sz="1300" b="1" dirty="0" smtClean="0">
                          <a:solidFill>
                            <a:srgbClr val="FFFFFF"/>
                          </a:solidFill>
                          <a:latin typeface="Arial Narrow"/>
                          <a:ea typeface="Arial Narrow"/>
                          <a:cs typeface="Arial Narrow"/>
                          <a:sym typeface="Arial Narrow"/>
                        </a:rPr>
                        <a:t>1</a:t>
                      </a:r>
                      <a:endParaRPr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sz="1200" b="1" dirty="0">
                          <a:solidFill>
                            <a:srgbClr val="FFFFFF"/>
                          </a:solidFill>
                          <a:latin typeface="Arial Narrow"/>
                          <a:ea typeface="Arial Narrow"/>
                          <a:cs typeface="Arial Narrow"/>
                          <a:sym typeface="Arial Narrow"/>
                        </a:rPr>
                        <a:t>5 YEAR  TARGET 2023/24</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extLst>
                  <a:ext uri="{0D108BD9-81ED-4DB2-BD59-A6C34878D82A}">
                    <a16:rowId xmlns:a16="http://schemas.microsoft.com/office/drawing/2014/main" val="10001"/>
                  </a:ext>
                </a:extLst>
              </a:tr>
              <a:tr h="427165">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Marine Living Resources Act and regulations reviewed and amended</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075" marR="0" indent="0" algn="just" defTabSz="914400" rtl="0" eaLnBrk="1" fontAlgn="auto" latinLnBrk="0" hangingPunct="1">
                        <a:lnSpc>
                          <a:spcPct val="100000"/>
                        </a:lnSpc>
                        <a:spcBef>
                          <a:spcPts val="0"/>
                        </a:spcBef>
                        <a:spcAft>
                          <a:spcPts val="0"/>
                        </a:spcAft>
                        <a:buClrTx/>
                        <a:buSzTx/>
                        <a:buFontTx/>
                        <a:buNone/>
                        <a:tabLst/>
                        <a:defRP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N/A 	</a:t>
                      </a:r>
                    </a:p>
                    <a:p>
                      <a:pPr marL="92075" indent="0" algn="just"/>
                      <a:endParaRPr lang="en-ZA"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15000"/>
                        </a:lnSpc>
                        <a:spcBef>
                          <a:spcPts val="1000"/>
                        </a:spcBef>
                        <a:spcAft>
                          <a:spcPts val="0"/>
                        </a:spcAft>
                        <a:buClrTx/>
                        <a:buSzTx/>
                        <a:buFontTx/>
                        <a:buNone/>
                        <a:tabLst/>
                        <a:defRPr sz="1800"/>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N/A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MLRA and Regulations amended and promulgated 	</a:t>
                      </a: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21640">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Aquaculture regulatory framework developed and </a:t>
                      </a:r>
                      <a:r>
                        <a:rPr lang="en-US" sz="1300" b="0" i="0" u="none" strike="noStrike" cap="none" spc="0" baseline="0" dirty="0" err="1" smtClean="0">
                          <a:solidFill>
                            <a:srgbClr val="000000"/>
                          </a:solidFill>
                          <a:uFillTx/>
                          <a:latin typeface="Arial Narrow" panose="020B0606020202030204" pitchFamily="34" charset="0"/>
                          <a:ea typeface="Arial"/>
                          <a:cs typeface="Arial"/>
                          <a:sym typeface="Arial"/>
                        </a:rPr>
                        <a:t>finalised</a:t>
                      </a: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92075" algn="just" defTabSz="914400" rtl="0" eaLnBrk="1" fontAlgn="auto" latinLnBrk="0" hangingPunct="1">
                        <a:lnSpc>
                          <a:spcPct val="100000"/>
                        </a:lnSpc>
                        <a:spcBef>
                          <a:spcPts val="0"/>
                        </a:spcBef>
                        <a:spcAft>
                          <a:spcPts val="0"/>
                        </a:spcAft>
                        <a:buClrTx/>
                        <a:buSzTx/>
                        <a:buFontTx/>
                        <a:buNone/>
                        <a:tabLst/>
                        <a:defRP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N/A 	</a:t>
                      </a:r>
                    </a:p>
                    <a:p>
                      <a:pPr marL="0" indent="92075" algn="just"/>
                      <a:endParaRPr lang="en-ZA"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15000"/>
                        </a:lnSpc>
                        <a:spcBef>
                          <a:spcPts val="1000"/>
                        </a:spcBef>
                        <a:spcAft>
                          <a:spcPts val="0"/>
                        </a:spcAft>
                        <a:buClrTx/>
                        <a:buSzTx/>
                        <a:buFontTx/>
                        <a:buNone/>
                        <a:tabLst>
                          <a:tab pos="1527175" algn="l"/>
                          <a:tab pos="1614488" algn="l"/>
                          <a:tab pos="1797050" algn="l"/>
                        </a:tabLst>
                        <a:defRPr sz="1800"/>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Aquaculture Development Bill / Act revived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Aquaculture regulatory framework finalised 	</a:t>
                      </a: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71500">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Fisheries Management policies developed and approved	</a:t>
                      </a:r>
                    </a:p>
                    <a:p>
                      <a:pPr marL="88900" marR="0" indent="0" algn="just" defTabSz="914400" rtl="0" eaLnBrk="1" fontAlgn="auto" latinLnBrk="0" hangingPunct="1">
                        <a:lnSpc>
                          <a:spcPct val="100000"/>
                        </a:lnSpc>
                        <a:spcBef>
                          <a:spcPts val="0"/>
                        </a:spcBef>
                        <a:spcAft>
                          <a:spcPts val="0"/>
                        </a:spcAft>
                        <a:buClrTx/>
                        <a:buSzTx/>
                        <a:buFontTx/>
                        <a:buNone/>
                        <a:tabLst/>
                        <a:defRPr/>
                      </a:pPr>
                      <a:endParaRPr lang="en-ZA"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92075" algn="just" defTabSz="914400" rtl="0" eaLnBrk="1" fontAlgn="auto" latinLnBrk="0" hangingPunct="1">
                        <a:lnSpc>
                          <a:spcPct val="100000"/>
                        </a:lnSpc>
                        <a:spcBef>
                          <a:spcPts val="0"/>
                        </a:spcBef>
                        <a:spcAft>
                          <a:spcPts val="0"/>
                        </a:spcAft>
                        <a:buClrTx/>
                        <a:buSzTx/>
                        <a:buFontTx/>
                        <a:buNone/>
                        <a:tabLst/>
                        <a:defRP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N/A 	</a:t>
                      </a:r>
                    </a:p>
                    <a:p>
                      <a:pPr marL="0" indent="92075" algn="just"/>
                      <a:endParaRPr lang="en-ZA"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7313" marR="0" indent="0" algn="just" defTabSz="914400" rtl="0" eaLnBrk="1" fontAlgn="auto" latinLnBrk="0" hangingPunct="1">
                        <a:lnSpc>
                          <a:spcPct val="115000"/>
                        </a:lnSpc>
                        <a:spcBef>
                          <a:spcPts val="1000"/>
                        </a:spcBef>
                        <a:spcAft>
                          <a:spcPts val="0"/>
                        </a:spcAft>
                        <a:buClrTx/>
                        <a:buSzTx/>
                        <a:buFontTx/>
                        <a:buNone/>
                        <a:tabLst>
                          <a:tab pos="2058988" algn="l"/>
                          <a:tab pos="2154238" algn="l"/>
                        </a:tabLst>
                        <a:defRPr sz="1800"/>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Revised General Policy on the Allocation of Fishing Rights approved 	</a:t>
                      </a:r>
                    </a:p>
                    <a:p>
                      <a:pPr marL="92075" marR="0" indent="0" algn="just" defTabSz="914400" rtl="0" eaLnBrk="1" fontAlgn="auto" latinLnBrk="0" hangingPunct="1">
                        <a:lnSpc>
                          <a:spcPct val="115000"/>
                        </a:lnSpc>
                        <a:spcBef>
                          <a:spcPts val="1000"/>
                        </a:spcBef>
                        <a:spcAft>
                          <a:spcPts val="0"/>
                        </a:spcAft>
                        <a:buClrTx/>
                        <a:buSzTx/>
                        <a:buFontTx/>
                        <a:buNone/>
                        <a:tabLst/>
                        <a:defRPr sz="1800"/>
                      </a:pPr>
                      <a:endParaRPr lang="en-US"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indent="0" algn="just">
                        <a:buFont typeface="Arial" panose="020B0604020202020204" pitchFamily="34" charset="0"/>
                        <a:buNone/>
                      </a:pPr>
                      <a:r>
                        <a:rPr lang="en-ZA" sz="1300" b="1" i="0" u="none" strike="noStrike" cap="none" spc="0" baseline="0" dirty="0" smtClean="0">
                          <a:solidFill>
                            <a:srgbClr val="000000"/>
                          </a:solidFill>
                          <a:uFillTx/>
                          <a:latin typeface="Arial Narrow" panose="020B0606020202030204" pitchFamily="34" charset="0"/>
                          <a:ea typeface="Arial"/>
                          <a:cs typeface="Arial"/>
                          <a:sym typeface="Arial"/>
                        </a:rPr>
                        <a:t>Policies reviewed and approved: </a:t>
                      </a:r>
                    </a:p>
                    <a:p>
                      <a:pPr marL="285750" indent="-193675" algn="just">
                        <a:buFont typeface="Arial" panose="020B0604020202020204" pitchFamily="34" charset="0"/>
                        <a:buChar cha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General Policy on Allocation of Commercial Fishing Rights. </a:t>
                      </a:r>
                    </a:p>
                    <a:p>
                      <a:pPr marL="285750" indent="-193675" algn="just">
                        <a:buFont typeface="Arial" panose="020B0604020202020204" pitchFamily="34" charset="0"/>
                        <a:buChar cha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Sector Specific Fisheries Policies on allocation of Fishing Rights. </a:t>
                      </a:r>
                    </a:p>
                    <a:p>
                      <a:pPr marL="285750" indent="-193675" algn="just">
                        <a:buFont typeface="Arial" panose="020B0604020202020204" pitchFamily="34" charset="0"/>
                        <a:buChar cha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Policy on the Transfer of Commercial Fishing Rights Policy </a:t>
                      </a:r>
                    </a:p>
                    <a:p>
                      <a:pPr marL="285750" indent="-193675" algn="just">
                        <a:buFont typeface="Arial" panose="020B0604020202020204" pitchFamily="34" charset="0"/>
                        <a:buChar cha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FRAP application fees, levies, </a:t>
                      </a:r>
                      <a:r>
                        <a:rPr lang="en-US" sz="1300" b="0" i="0" u="none" strike="noStrike" cap="none" spc="0" baseline="0" dirty="0" err="1" smtClean="0">
                          <a:solidFill>
                            <a:srgbClr val="000000"/>
                          </a:solidFill>
                          <a:uFillTx/>
                          <a:latin typeface="Arial Narrow" panose="020B0606020202030204" pitchFamily="34" charset="0"/>
                          <a:ea typeface="Arial"/>
                          <a:cs typeface="Arial"/>
                          <a:sym typeface="Arial"/>
                        </a:rPr>
                        <a:t>Harbour</a:t>
                      </a: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 fees and Grant of Right fees reviewed. </a:t>
                      </a:r>
                    </a:p>
                    <a:p>
                      <a:pPr algn="just"/>
                      <a:endParaRPr lang="en-ZA" sz="1300" b="0" i="0" u="none" strike="noStrike" cap="none" spc="0" baseline="0" dirty="0" smtClean="0">
                        <a:solidFill>
                          <a:srgbClr val="000000"/>
                        </a:solidFill>
                        <a:uFillTx/>
                        <a:latin typeface="Arial Narrow" panose="020B0606020202030204" pitchFamily="34" charset="0"/>
                        <a:ea typeface="Arial"/>
                        <a:cs typeface="Arial"/>
                        <a:sym typeface="Arial"/>
                      </a:endParaRPr>
                    </a:p>
                    <a:p>
                      <a:pPr marL="92075" indent="0" algn="just"/>
                      <a:r>
                        <a:rPr lang="en-US" sz="1300" b="1" i="0" u="none" strike="noStrike" cap="none" spc="0" baseline="0" dirty="0" smtClean="0">
                          <a:solidFill>
                            <a:srgbClr val="000000"/>
                          </a:solidFill>
                          <a:uFillTx/>
                          <a:latin typeface="Arial Narrow" panose="020B0606020202030204" pitchFamily="34" charset="0"/>
                          <a:ea typeface="Arial"/>
                          <a:cs typeface="Arial"/>
                          <a:sym typeface="Arial"/>
                        </a:rPr>
                        <a:t>New Policies developed and approved:</a:t>
                      </a: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 </a:t>
                      </a:r>
                    </a:p>
                    <a:p>
                      <a:pPr marL="269875" indent="-177800" algn="just">
                        <a:buFont typeface="Arial" panose="020B0604020202020204" pitchFamily="34" charset="0"/>
                        <a:buChar cha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New Fisheries policy approved 	</a:t>
                      </a: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555" name="PROGRAMME 7"/>
          <p:cNvSpPr txBox="1"/>
          <p:nvPr/>
        </p:nvSpPr>
        <p:spPr>
          <a:xfrm>
            <a:off x="295275" y="152400"/>
            <a:ext cx="8839200"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00B050"/>
                </a:solidFill>
              </a:defRPr>
            </a:lvl1pPr>
          </a:lstStyle>
          <a:p>
            <a:r>
              <a:rPr dirty="0"/>
              <a:t>PROGRAMME </a:t>
            </a:r>
            <a:r>
              <a:rPr lang="en-US" dirty="0" smtClean="0"/>
              <a:t>9</a:t>
            </a:r>
            <a:endParaRPr dirty="0"/>
          </a:p>
        </p:txBody>
      </p:sp>
    </p:spTree>
    <p:extLst>
      <p:ext uri="{BB962C8B-B14F-4D97-AF65-F5344CB8AC3E}">
        <p14:creationId xmlns:p14="http://schemas.microsoft.com/office/powerpoint/2010/main" val="2449764441"/>
      </p:ext>
    </p:extLst>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76</a:t>
            </a:fld>
            <a:endParaRPr/>
          </a:p>
        </p:txBody>
      </p:sp>
      <p:graphicFrame>
        <p:nvGraphicFramePr>
          <p:cNvPr id="554" name="Table"/>
          <p:cNvGraphicFramePr/>
          <p:nvPr>
            <p:extLst>
              <p:ext uri="{D42A27DB-BD31-4B8C-83A1-F6EECF244321}">
                <p14:modId xmlns:p14="http://schemas.microsoft.com/office/powerpoint/2010/main" val="3858509298"/>
              </p:ext>
            </p:extLst>
          </p:nvPr>
        </p:nvGraphicFramePr>
        <p:xfrm>
          <a:off x="285750" y="599757"/>
          <a:ext cx="8703871" cy="5719111"/>
        </p:xfrm>
        <a:graphic>
          <a:graphicData uri="http://schemas.openxmlformats.org/drawingml/2006/table">
            <a:tbl>
              <a:tblPr>
                <a:tableStyleId>{4C3C2611-4C71-4FC5-86AE-919BDF0F9419}</a:tableStyleId>
              </a:tblPr>
              <a:tblGrid>
                <a:gridCol w="245745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259012">
                  <a:extLst>
                    <a:ext uri="{9D8B030D-6E8A-4147-A177-3AD203B41FA5}">
                      <a16:colId xmlns:a16="http://schemas.microsoft.com/office/drawing/2014/main" val="20002"/>
                    </a:ext>
                  </a:extLst>
                </a:gridCol>
                <a:gridCol w="1853809">
                  <a:extLst>
                    <a:ext uri="{9D8B030D-6E8A-4147-A177-3AD203B41FA5}">
                      <a16:colId xmlns:a16="http://schemas.microsoft.com/office/drawing/2014/main" val="20003"/>
                    </a:ext>
                  </a:extLst>
                </a:gridCol>
              </a:tblGrid>
              <a:tr h="500173">
                <a:tc gridSpan="4">
                  <a:txBody>
                    <a:bodyPr/>
                    <a:lstStyle/>
                    <a:p>
                      <a:pPr marL="92075" marR="0" indent="0" algn="l" defTabSz="914400" rtl="0" eaLnBrk="1" fontAlgn="auto" latinLnBrk="0" hangingPunct="1">
                        <a:lnSpc>
                          <a:spcPct val="100000"/>
                        </a:lnSpc>
                        <a:spcBef>
                          <a:spcPts val="0"/>
                        </a:spcBef>
                        <a:spcAft>
                          <a:spcPts val="0"/>
                        </a:spcAft>
                        <a:buClrTx/>
                        <a:buSzTx/>
                        <a:buFontTx/>
                        <a:buNone/>
                        <a:tabLst/>
                        <a:defRPr/>
                      </a:pPr>
                      <a:r>
                        <a:rPr lang="en-ZA" sz="1300" b="1" dirty="0" smtClean="0">
                          <a:solidFill>
                            <a:srgbClr val="FFFFFF"/>
                          </a:solidFill>
                          <a:latin typeface="Arial Narrow"/>
                          <a:ea typeface="Arial Narrow"/>
                          <a:cs typeface="Arial Narrow"/>
                          <a:sym typeface="Arial Narrow"/>
                        </a:rPr>
                        <a:t>OUTCOME: </a:t>
                      </a:r>
                      <a:r>
                        <a:rPr lang="en-US" sz="1300" b="1" i="0" u="none" strike="noStrike" cap="none" spc="0" baseline="0" dirty="0" smtClean="0">
                          <a:solidFill>
                            <a:srgbClr val="FFFFFF"/>
                          </a:solidFill>
                          <a:uFillTx/>
                          <a:latin typeface="Arial Narrow"/>
                          <a:ea typeface="Arial Narrow"/>
                          <a:cs typeface="Arial Narrow"/>
                          <a:sym typeface="Arial"/>
                        </a:rPr>
                        <a:t>EFFECTIVE AND ENABLING REGULATORY FRAMEWORK FOR THE MANAGEMENT AND DEVELOPMENT OF MARINE AND FRESHWATER LIVING RESOURCES (OCEANS, COASTS, RIVERS, AND DAMS.) (CONTINUED)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9391">
                <a:tc>
                  <a:txBody>
                    <a:bodyPr/>
                    <a:lstStyle/>
                    <a:p>
                      <a:r>
                        <a:rPr lang="en-ZA" sz="1300" b="1" i="0" u="none" strike="noStrike" cap="none" spc="0" baseline="0" dirty="0" smtClean="0">
                          <a:solidFill>
                            <a:srgbClr val="FFFFFF"/>
                          </a:solidFill>
                          <a:uFillTx/>
                          <a:latin typeface="Arial Narrow"/>
                          <a:ea typeface="Arial Narrow"/>
                          <a:cs typeface="Arial Narrow"/>
                          <a:sym typeface="Arial"/>
                        </a:rPr>
                        <a:t>OUTCOME INDICATORS </a:t>
                      </a:r>
                      <a:r>
                        <a:rPr lang="en-ZA" sz="1400" b="0" i="0" u="none" strike="noStrike" cap="none" spc="0" baseline="0" dirty="0" smtClean="0">
                          <a:solidFill>
                            <a:srgbClr val="000000"/>
                          </a:solidFill>
                          <a:uFillTx/>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lang="en-ZA" sz="1300" b="1" dirty="0" smtClean="0">
                          <a:solidFill>
                            <a:srgbClr val="FFFFFF"/>
                          </a:solidFill>
                          <a:latin typeface="Arial Narrow"/>
                          <a:ea typeface="Arial Narrow"/>
                          <a:cs typeface="Arial Narrow"/>
                          <a:sym typeface="Arial Narrow"/>
                        </a:rPr>
                        <a:t>BASELINE</a:t>
                      </a:r>
                      <a:endParaRPr lang="en-ZA"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sz="1300" b="1" dirty="0">
                          <a:solidFill>
                            <a:srgbClr val="FFFFFF"/>
                          </a:solidFill>
                          <a:latin typeface="Arial Narrow"/>
                          <a:ea typeface="Arial Narrow"/>
                          <a:cs typeface="Arial Narrow"/>
                          <a:sym typeface="Arial Narrow"/>
                        </a:rPr>
                        <a:t>TARGET </a:t>
                      </a:r>
                      <a:r>
                        <a:rPr sz="1300" b="1" dirty="0" smtClean="0">
                          <a:solidFill>
                            <a:srgbClr val="FFFFFF"/>
                          </a:solidFill>
                          <a:latin typeface="Arial Narrow"/>
                          <a:ea typeface="Arial Narrow"/>
                          <a:cs typeface="Arial Narrow"/>
                          <a:sym typeface="Arial Narrow"/>
                        </a:rPr>
                        <a:t>20</a:t>
                      </a:r>
                      <a:r>
                        <a:rPr lang="en-ZA" sz="1300" b="1" dirty="0" smtClean="0">
                          <a:solidFill>
                            <a:srgbClr val="FFFFFF"/>
                          </a:solidFill>
                          <a:latin typeface="Arial Narrow"/>
                          <a:ea typeface="Arial Narrow"/>
                          <a:cs typeface="Arial Narrow"/>
                          <a:sym typeface="Arial Narrow"/>
                        </a:rPr>
                        <a:t>20</a:t>
                      </a:r>
                      <a:r>
                        <a:rPr sz="1300" b="1" dirty="0" smtClean="0">
                          <a:solidFill>
                            <a:srgbClr val="FFFFFF"/>
                          </a:solidFill>
                          <a:latin typeface="Arial Narrow"/>
                          <a:ea typeface="Arial Narrow"/>
                          <a:cs typeface="Arial Narrow"/>
                          <a:sym typeface="Arial Narrow"/>
                        </a:rPr>
                        <a:t>/2</a:t>
                      </a:r>
                      <a:r>
                        <a:rPr lang="en-ZA" sz="1300" b="1" dirty="0" smtClean="0">
                          <a:solidFill>
                            <a:srgbClr val="FFFFFF"/>
                          </a:solidFill>
                          <a:latin typeface="Arial Narrow"/>
                          <a:ea typeface="Arial Narrow"/>
                          <a:cs typeface="Arial Narrow"/>
                          <a:sym typeface="Arial Narrow"/>
                        </a:rPr>
                        <a:t>1</a:t>
                      </a:r>
                      <a:endParaRPr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sz="1200" b="1" dirty="0">
                          <a:solidFill>
                            <a:srgbClr val="FFFFFF"/>
                          </a:solidFill>
                          <a:latin typeface="Arial Narrow"/>
                          <a:ea typeface="Arial Narrow"/>
                          <a:cs typeface="Arial Narrow"/>
                          <a:sym typeface="Arial Narrow"/>
                        </a:rPr>
                        <a:t>5 YEAR  TARGET 2023/24</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extLst>
                  <a:ext uri="{0D108BD9-81ED-4DB2-BD59-A6C34878D82A}">
                    <a16:rowId xmlns:a16="http://schemas.microsoft.com/office/drawing/2014/main" val="10001"/>
                  </a:ext>
                </a:extLst>
              </a:tr>
              <a:tr h="427165">
                <a:tc>
                  <a:txBody>
                    <a:bodyPr/>
                    <a:lstStyle/>
                    <a:p>
                      <a:pPr marL="88900" marR="0" indent="0" algn="just" defTabSz="914400" rtl="0" eaLnBrk="1" fontAlgn="auto" latinLnBrk="0" hangingPunct="1">
                        <a:lnSpc>
                          <a:spcPct val="100000"/>
                        </a:lnSpc>
                        <a:spcBef>
                          <a:spcPts val="0"/>
                        </a:spcBef>
                        <a:spcAft>
                          <a:spcPts val="0"/>
                        </a:spcAft>
                        <a:buClrTx/>
                        <a:buSzTx/>
                        <a:buFontTx/>
                        <a:buNone/>
                        <a:tabLst>
                          <a:tab pos="2417763" algn="l"/>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National Freshwater (inland) Wild Capture Fisheries Policy developed and approved.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075" marR="0" indent="0" algn="just" defTabSz="914400" rtl="0" latinLnBrk="0">
                        <a:lnSpc>
                          <a:spcPct val="100000"/>
                        </a:lnSpc>
                        <a:spcBef>
                          <a:spcPts val="0"/>
                        </a:spcBef>
                        <a:spcAft>
                          <a:spcPts val="0"/>
                        </a:spcAft>
                        <a:buClrTx/>
                        <a:buSzTx/>
                        <a:buFontTx/>
                        <a:buNone/>
                        <a:tabLst/>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N/A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15000"/>
                        </a:lnSpc>
                        <a:spcBef>
                          <a:spcPts val="1000"/>
                        </a:spcBef>
                        <a:spcAft>
                          <a:spcPts val="0"/>
                        </a:spcAft>
                        <a:buClrTx/>
                        <a:buSzTx/>
                        <a:buFontTx/>
                        <a:buNone/>
                        <a:tabLst/>
                        <a:defRPr sz="1800"/>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NEDLAC consultation on National Freshwater (inland) Wild Capture Fisheries Policy </a:t>
                      </a:r>
                      <a:r>
                        <a:rPr lang="en-US" sz="1300" b="0" i="0" u="none" strike="noStrike" cap="none" spc="0" baseline="0" dirty="0" err="1" smtClean="0">
                          <a:solidFill>
                            <a:srgbClr val="000000"/>
                          </a:solidFill>
                          <a:uFillTx/>
                          <a:latin typeface="Arial Narrow" panose="020B0606020202030204" pitchFamily="34" charset="0"/>
                          <a:ea typeface="Arial"/>
                          <a:cs typeface="Arial"/>
                          <a:sym typeface="Arial"/>
                        </a:rPr>
                        <a:t>finalised</a:t>
                      </a: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 </a:t>
                      </a:r>
                      <a:r>
                        <a:rPr lang="en-US" sz="1800" b="0" i="0" u="none" strike="noStrike" cap="none" spc="0" baseline="0" dirty="0" smtClean="0">
                          <a:solidFill>
                            <a:srgbClr val="000000"/>
                          </a:solidFill>
                          <a:uFillTx/>
                          <a:latin typeface="Arial"/>
                          <a:ea typeface="Arial"/>
                          <a:cs typeface="Arial"/>
                          <a:sym typeface="Arial"/>
                        </a:rPr>
                        <a:t>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Inland fisheries management policy approved by Cabinet 	</a:t>
                      </a:r>
                    </a:p>
                    <a:p>
                      <a:pPr marL="8890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21640">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Marine Living Resources Fund (MLRF) revenue model developed and approved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92075" algn="just" defTabSz="914400" rtl="0" latinLnBrk="0">
                        <a:lnSpc>
                          <a:spcPct val="100000"/>
                        </a:lnSpc>
                        <a:spcBef>
                          <a:spcPts val="0"/>
                        </a:spcBef>
                        <a:spcAft>
                          <a:spcPts val="0"/>
                        </a:spcAft>
                        <a:buClrTx/>
                        <a:buSzTx/>
                        <a:buFontTx/>
                        <a:buNone/>
                        <a:tabLst/>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N/A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15000"/>
                        </a:lnSpc>
                        <a:spcBef>
                          <a:spcPts val="1000"/>
                        </a:spcBef>
                        <a:spcAft>
                          <a:spcPts val="0"/>
                        </a:spcAft>
                        <a:buClrTx/>
                        <a:buSzTx/>
                        <a:buFontTx/>
                        <a:buNone/>
                        <a:tabLst/>
                        <a:defRPr sz="1800"/>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New MLRF revenue streams/ fees </a:t>
                      </a:r>
                      <a:r>
                        <a:rPr lang="en-US" sz="1300" b="0" i="0" u="none" strike="noStrike" cap="none" spc="0" baseline="0" dirty="0" err="1" smtClean="0">
                          <a:solidFill>
                            <a:srgbClr val="000000"/>
                          </a:solidFill>
                          <a:uFillTx/>
                          <a:latin typeface="Arial Narrow" panose="020B0606020202030204" pitchFamily="34" charset="0"/>
                          <a:ea typeface="Arial"/>
                          <a:cs typeface="Arial"/>
                          <a:sym typeface="Arial"/>
                        </a:rPr>
                        <a:t>gazetted</a:t>
                      </a: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 </a:t>
                      </a:r>
                      <a:r>
                        <a:rPr lang="en-US" sz="1800" b="0" i="0" u="none" strike="noStrike" cap="none" spc="0" baseline="0" dirty="0" smtClean="0">
                          <a:solidFill>
                            <a:srgbClr val="000000"/>
                          </a:solidFill>
                          <a:uFillTx/>
                          <a:latin typeface="Arial"/>
                          <a:ea typeface="Arial"/>
                          <a:cs typeface="Arial"/>
                          <a:sym typeface="Arial"/>
                        </a:rPr>
                        <a:t>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indent="0" algn="just"/>
                      <a:r>
                        <a:rPr lang="en-US" sz="1300" b="0" i="0" u="none" strike="noStrike" cap="none" spc="0" baseline="0" smtClean="0">
                          <a:solidFill>
                            <a:srgbClr val="000000"/>
                          </a:solidFill>
                          <a:uFillTx/>
                          <a:latin typeface="Arial Narrow" panose="020B0606020202030204" pitchFamily="34" charset="0"/>
                          <a:ea typeface="Arial"/>
                          <a:cs typeface="Arial"/>
                          <a:sym typeface="Arial"/>
                        </a:rPr>
                        <a:t>New MLRF revenue streams/fees gazetted and implemented. 	</a:t>
                      </a:r>
                      <a:endParaRPr lang="en-US"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9525">
                <a:tc gridSpan="4">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1" i="0" u="none" strike="noStrike" cap="none" spc="0" baseline="0" dirty="0" smtClean="0">
                          <a:solidFill>
                            <a:srgbClr val="FFFFFF"/>
                          </a:solidFill>
                          <a:uFillTx/>
                          <a:latin typeface="Arial Narrow"/>
                          <a:ea typeface="Arial Narrow"/>
                          <a:cs typeface="Arial Narrow"/>
                          <a:sym typeface="Arial"/>
                        </a:rPr>
                        <a:t>OUTCOME: A WELL-MANAGED FISHERIES AND AQUACULTURE SECTOR THAT SUSTAINS AND IMPROVES ECONOMIC GROWTH AND DEVELOPMENT </a:t>
                      </a:r>
                      <a:endParaRPr lang="en-ZA" sz="1300" b="1" i="0" u="none" strike="noStrike" cap="none" spc="0" baseline="0" dirty="0" smtClean="0">
                        <a:solidFill>
                          <a:srgbClr val="FFFFFF"/>
                        </a:solidFill>
                        <a:uFillTx/>
                        <a:latin typeface="Arial Narrow"/>
                        <a:ea typeface="Arial Narrow"/>
                        <a:cs typeface="Arial Narrow"/>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marL="0" indent="92075" algn="l"/>
                      <a:endParaRPr lang="en-ZA"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92075" marR="0" indent="0" algn="l" defTabSz="914400" rtl="0" eaLnBrk="1" fontAlgn="auto" latinLnBrk="0" hangingPunct="1">
                        <a:lnSpc>
                          <a:spcPct val="115000"/>
                        </a:lnSpc>
                        <a:spcBef>
                          <a:spcPts val="1000"/>
                        </a:spcBef>
                        <a:spcAft>
                          <a:spcPts val="0"/>
                        </a:spcAft>
                        <a:buClrTx/>
                        <a:buSzTx/>
                        <a:buFontTx/>
                        <a:buNone/>
                        <a:tabLst/>
                        <a:defRPr sz="1800"/>
                      </a:pPr>
                      <a:endParaRPr lang="en-US"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92075" indent="0" algn="l">
                        <a:buFont typeface="Arial" panose="020B0604020202020204" pitchFamily="34" charset="0"/>
                        <a:buNone/>
                      </a:pPr>
                      <a:endParaRPr lang="en-ZA"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71500">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chemeClr val="tx1"/>
                          </a:solidFill>
                          <a:uFillTx/>
                          <a:latin typeface="Arial Narrow" panose="020B0606020202030204" pitchFamily="34" charset="0"/>
                          <a:ea typeface="Arial"/>
                          <a:cs typeface="Arial"/>
                          <a:sym typeface="Arial"/>
                        </a:rPr>
                        <a:t>Commercial fishing rights applications reviewed and fishing rights allocated </a:t>
                      </a:r>
                    </a:p>
                    <a:p>
                      <a:pPr marL="88900" marR="0" indent="0" algn="just" defTabSz="914400" rtl="0" eaLnBrk="1" fontAlgn="auto" latinLnBrk="0" hangingPunct="1">
                        <a:lnSpc>
                          <a:spcPct val="100000"/>
                        </a:lnSpc>
                        <a:spcBef>
                          <a:spcPts val="0"/>
                        </a:spcBef>
                        <a:spcAft>
                          <a:spcPts val="0"/>
                        </a:spcAft>
                        <a:buClrTx/>
                        <a:buSzTx/>
                        <a:buFontTx/>
                        <a:buNone/>
                        <a:tabLst/>
                        <a:defRPr/>
                      </a:pPr>
                      <a:endParaRPr lang="en-ZA" sz="1300" b="0" i="0" u="none" strike="noStrike" cap="none" spc="0" baseline="0" dirty="0" smtClean="0">
                        <a:solidFill>
                          <a:schemeClr val="tx1"/>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075" indent="0" algn="just"/>
                      <a:r>
                        <a:rPr lang="en-US" sz="1300" b="0" i="0" u="none" strike="noStrike" cap="none" spc="0" baseline="0" dirty="0" smtClean="0">
                          <a:solidFill>
                            <a:schemeClr val="tx1"/>
                          </a:solidFill>
                          <a:uFillTx/>
                          <a:latin typeface="Arial Narrow" panose="020B0606020202030204" pitchFamily="34" charset="0"/>
                          <a:ea typeface="Arial"/>
                          <a:cs typeface="Arial"/>
                          <a:sym typeface="Arial"/>
                        </a:rPr>
                        <a:t>Final draft FRAP framework approved by DDG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15000"/>
                        </a:lnSpc>
                        <a:spcBef>
                          <a:spcPts val="1000"/>
                        </a:spcBef>
                        <a:spcAft>
                          <a:spcPts val="0"/>
                        </a:spcAft>
                        <a:buClrTx/>
                        <a:buSzTx/>
                        <a:buFontTx/>
                        <a:buNone/>
                        <a:tabLst/>
                        <a:defRPr sz="1800"/>
                      </a:pPr>
                      <a:r>
                        <a:rPr lang="en-US" sz="1300" b="0" i="0" u="none" strike="noStrike" cap="none" spc="0" baseline="0" dirty="0" smtClean="0">
                          <a:solidFill>
                            <a:schemeClr val="tx1"/>
                          </a:solidFill>
                          <a:uFillTx/>
                          <a:latin typeface="Arial Narrow" panose="020B0606020202030204" pitchFamily="34" charset="0"/>
                          <a:ea typeface="Arial"/>
                          <a:cs typeface="Arial"/>
                          <a:sym typeface="Arial"/>
                        </a:rPr>
                        <a:t>N/A For 2020 (Target start in 2021)</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indent="0" algn="just">
                        <a:buFont typeface="Arial" panose="020B0604020202020204" pitchFamily="34" charset="0"/>
                        <a:buNone/>
                      </a:pPr>
                      <a:r>
                        <a:rPr lang="en-US" sz="1300" b="0" i="0" u="none" strike="noStrike" cap="none" spc="0" baseline="0" dirty="0" smtClean="0">
                          <a:solidFill>
                            <a:schemeClr val="tx1"/>
                          </a:solidFill>
                          <a:uFillTx/>
                          <a:latin typeface="Arial Narrow" panose="020B0606020202030204" pitchFamily="34" charset="0"/>
                          <a:ea typeface="Arial"/>
                          <a:cs typeface="Arial"/>
                          <a:sym typeface="Arial"/>
                        </a:rPr>
                        <a:t>FRAP 2021 finalised (Fishing rights allocated in 12 commercial fishing sectors)</a:t>
                      </a:r>
                      <a:endParaRPr lang="en-ZA" sz="1300" b="0" i="0" u="none" strike="noStrike" cap="none" spc="0" baseline="0" dirty="0" smtClean="0">
                        <a:solidFill>
                          <a:schemeClr val="tx1"/>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71500">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Number of aquaculture research studies conducted to improve competiveness and sustainability of the aquaculture sector.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075" marR="0" indent="0" algn="just" defTabSz="914400" rtl="0" eaLnBrk="1" fontAlgn="auto" latinLnBrk="0" hangingPunct="1">
                        <a:lnSpc>
                          <a:spcPct val="100000"/>
                        </a:lnSpc>
                        <a:spcBef>
                          <a:spcPts val="0"/>
                        </a:spcBef>
                        <a:spcAft>
                          <a:spcPts val="0"/>
                        </a:spcAft>
                        <a:buClrTx/>
                        <a:buSzTx/>
                        <a:buFontTx/>
                        <a:buNone/>
                        <a:tabLst/>
                        <a:defRP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20 	</a:t>
                      </a:r>
                    </a:p>
                    <a:p>
                      <a:pPr marL="92075" indent="0" algn="just"/>
                      <a:endParaRPr lang="en-US"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15000"/>
                        </a:lnSpc>
                        <a:spcBef>
                          <a:spcPts val="1000"/>
                        </a:spcBef>
                        <a:spcAft>
                          <a:spcPts val="0"/>
                        </a:spcAft>
                        <a:buClrTx/>
                        <a:buSzTx/>
                        <a:buFontTx/>
                        <a:buNone/>
                        <a:tabLst/>
                        <a:defRPr sz="1800"/>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5 	</a:t>
                      </a:r>
                    </a:p>
                    <a:p>
                      <a:pPr marL="92075" marR="0" indent="0" algn="just" defTabSz="914400" rtl="0" eaLnBrk="1" fontAlgn="auto" latinLnBrk="0" hangingPunct="1">
                        <a:lnSpc>
                          <a:spcPct val="115000"/>
                        </a:lnSpc>
                        <a:spcBef>
                          <a:spcPts val="1000"/>
                        </a:spcBef>
                        <a:spcAft>
                          <a:spcPts val="0"/>
                        </a:spcAft>
                        <a:buClrTx/>
                        <a:buSzTx/>
                        <a:buFontTx/>
                        <a:buNone/>
                        <a:tabLst/>
                        <a:defRPr sz="1800"/>
                      </a:pPr>
                      <a:endParaRPr lang="en-US"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20 	</a:t>
                      </a:r>
                    </a:p>
                    <a:p>
                      <a:pPr marL="92075" indent="0" algn="just">
                        <a:buFont typeface="Arial" panose="020B0604020202020204" pitchFamily="34" charset="0"/>
                        <a:buNone/>
                      </a:pPr>
                      <a:endParaRPr lang="en-ZA"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71500">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smtClean="0">
                          <a:solidFill>
                            <a:srgbClr val="000000"/>
                          </a:solidFill>
                          <a:uFillTx/>
                          <a:latin typeface="Arial Narrow" panose="020B0606020202030204" pitchFamily="34" charset="0"/>
                          <a:ea typeface="Arial"/>
                          <a:cs typeface="Arial"/>
                          <a:sym typeface="Arial"/>
                        </a:rPr>
                        <a:t>Number of Operation Phakisa registered aquaculture projects in production phase. 	</a:t>
                      </a:r>
                      <a:endParaRPr lang="en-US"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075" marR="0" indent="0" algn="just" defTabSz="914400" rtl="0" eaLnBrk="1" fontAlgn="auto" latinLnBrk="0" hangingPunct="1">
                        <a:lnSpc>
                          <a:spcPct val="100000"/>
                        </a:lnSpc>
                        <a:spcBef>
                          <a:spcPts val="0"/>
                        </a:spcBef>
                        <a:spcAft>
                          <a:spcPts val="0"/>
                        </a:spcAft>
                        <a:buClrTx/>
                        <a:buSzTx/>
                        <a:buFontTx/>
                        <a:buNone/>
                        <a:tabLst/>
                        <a:defRPr/>
                      </a:pPr>
                      <a:r>
                        <a:rPr lang="en-ZA" sz="1300" b="0" i="0" u="none" strike="noStrike" cap="none" spc="0" baseline="0" smtClean="0">
                          <a:solidFill>
                            <a:srgbClr val="000000"/>
                          </a:solidFill>
                          <a:uFillTx/>
                          <a:latin typeface="Arial Narrow" panose="020B0606020202030204" pitchFamily="34" charset="0"/>
                          <a:ea typeface="Arial"/>
                          <a:cs typeface="Arial"/>
                          <a:sym typeface="Arial"/>
                        </a:rPr>
                        <a:t>26 	</a:t>
                      </a:r>
                    </a:p>
                    <a:p>
                      <a:pPr marL="92075" indent="0" algn="just"/>
                      <a:endParaRPr lang="en-US"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15000"/>
                        </a:lnSpc>
                        <a:spcBef>
                          <a:spcPts val="1000"/>
                        </a:spcBef>
                        <a:spcAft>
                          <a:spcPts val="0"/>
                        </a:spcAft>
                        <a:buClrTx/>
                        <a:buSzTx/>
                        <a:buFontTx/>
                        <a:buNone/>
                        <a:tabLst/>
                        <a:defRPr sz="1800"/>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4 	</a:t>
                      </a:r>
                    </a:p>
                    <a:p>
                      <a:pPr marL="92075" marR="0" indent="0" algn="just" defTabSz="914400" rtl="0" eaLnBrk="1" fontAlgn="auto" latinLnBrk="0" hangingPunct="1">
                        <a:lnSpc>
                          <a:spcPct val="115000"/>
                        </a:lnSpc>
                        <a:spcBef>
                          <a:spcPts val="1000"/>
                        </a:spcBef>
                        <a:spcAft>
                          <a:spcPts val="0"/>
                        </a:spcAft>
                        <a:buClrTx/>
                        <a:buSzTx/>
                        <a:buFontTx/>
                        <a:buNone/>
                        <a:tabLst/>
                        <a:defRPr sz="1800"/>
                      </a:pPr>
                      <a:endParaRPr lang="en-US"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16 	</a:t>
                      </a:r>
                    </a:p>
                    <a:p>
                      <a:pPr marL="92075" indent="0" algn="just">
                        <a:buFont typeface="Arial" panose="020B0604020202020204" pitchFamily="34" charset="0"/>
                        <a:buNone/>
                      </a:pPr>
                      <a:endParaRPr lang="en-ZA"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65760">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Number of proclaimed fishing </a:t>
                      </a:r>
                      <a:r>
                        <a:rPr lang="en-US" sz="1300" b="0" i="0" u="none" strike="noStrike" cap="none" spc="0" baseline="0" dirty="0" err="1" smtClean="0">
                          <a:solidFill>
                            <a:srgbClr val="000000"/>
                          </a:solidFill>
                          <a:uFillTx/>
                          <a:latin typeface="Arial Narrow" panose="020B0606020202030204" pitchFamily="34" charset="0"/>
                          <a:ea typeface="Arial"/>
                          <a:cs typeface="Arial"/>
                          <a:sym typeface="Arial"/>
                        </a:rPr>
                        <a:t>harbours</a:t>
                      </a: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 functional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075" marR="0" indent="0" algn="just" defTabSz="914400" rtl="0" eaLnBrk="1" fontAlgn="auto" latinLnBrk="0" hangingPunct="1">
                        <a:lnSpc>
                          <a:spcPct val="100000"/>
                        </a:lnSpc>
                        <a:spcBef>
                          <a:spcPts val="0"/>
                        </a:spcBef>
                        <a:spcAft>
                          <a:spcPts val="0"/>
                        </a:spcAft>
                        <a:buClrTx/>
                        <a:buSzTx/>
                        <a:buFontTx/>
                        <a:buNone/>
                        <a:tabLst/>
                        <a:defRPr/>
                      </a:pPr>
                      <a:r>
                        <a:rPr lang="en-ZA" sz="1300" b="0" i="0" u="none" strike="noStrike" cap="none" spc="0" baseline="0" smtClean="0">
                          <a:solidFill>
                            <a:srgbClr val="000000"/>
                          </a:solidFill>
                          <a:uFillTx/>
                          <a:latin typeface="Arial Narrow" panose="020B0606020202030204" pitchFamily="34" charset="0"/>
                          <a:ea typeface="Arial"/>
                          <a:cs typeface="Arial"/>
                          <a:sym typeface="Arial"/>
                        </a:rPr>
                        <a:t>12 	</a:t>
                      </a:r>
                      <a:endParaRPr lang="en-ZA"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15000"/>
                        </a:lnSpc>
                        <a:spcBef>
                          <a:spcPts val="1000"/>
                        </a:spcBef>
                        <a:spcAft>
                          <a:spcPts val="0"/>
                        </a:spcAft>
                        <a:buClrTx/>
                        <a:buSzTx/>
                        <a:buFontTx/>
                        <a:buNone/>
                        <a:tabLst/>
                        <a:defRPr sz="1800"/>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12 proclaimed fishing </a:t>
                      </a:r>
                      <a:r>
                        <a:rPr lang="en-US" sz="1300" b="0" i="0" u="none" strike="noStrike" cap="none" spc="0" baseline="0" dirty="0" err="1" smtClean="0">
                          <a:solidFill>
                            <a:srgbClr val="000000"/>
                          </a:solidFill>
                          <a:uFillTx/>
                          <a:latin typeface="Arial Narrow" panose="020B0606020202030204" pitchFamily="34" charset="0"/>
                          <a:ea typeface="Arial"/>
                          <a:cs typeface="Arial"/>
                          <a:sym typeface="Arial"/>
                        </a:rPr>
                        <a:t>harbours</a:t>
                      </a: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 operational</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12 Proclaimed fishing </a:t>
                      </a:r>
                      <a:r>
                        <a:rPr lang="en-US" sz="1300" b="0" i="0" u="none" strike="noStrike" cap="none" spc="0" baseline="0" dirty="0" err="1" smtClean="0">
                          <a:solidFill>
                            <a:srgbClr val="000000"/>
                          </a:solidFill>
                          <a:uFillTx/>
                          <a:latin typeface="Arial Narrow" panose="020B0606020202030204" pitchFamily="34" charset="0"/>
                          <a:ea typeface="Arial"/>
                          <a:cs typeface="Arial"/>
                          <a:sym typeface="Arial"/>
                        </a:rPr>
                        <a:t>harbours</a:t>
                      </a: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 functional 	</a:t>
                      </a: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65760">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Number of inspections conducted (in the 6 priority fisheries: hake; abalone; rock lobster; line fish, squid and pelagic)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075" marR="0" indent="0" algn="just" defTabSz="914400" rtl="0" eaLnBrk="1" fontAlgn="auto" latinLnBrk="0" hangingPunct="1">
                        <a:lnSpc>
                          <a:spcPct val="100000"/>
                        </a:lnSpc>
                        <a:spcBef>
                          <a:spcPts val="0"/>
                        </a:spcBef>
                        <a:spcAft>
                          <a:spcPts val="0"/>
                        </a:spcAft>
                        <a:buClrTx/>
                        <a:buSzTx/>
                        <a:buFontTx/>
                        <a:buNone/>
                        <a:tabLst/>
                        <a:defRPr/>
                      </a:pPr>
                      <a:r>
                        <a:rPr lang="en-ZA" sz="1300" b="0" i="0" u="none" strike="noStrike" cap="none" spc="0" baseline="0" smtClean="0">
                          <a:solidFill>
                            <a:srgbClr val="000000"/>
                          </a:solidFill>
                          <a:uFillTx/>
                          <a:latin typeface="Arial Narrow" panose="020B0606020202030204" pitchFamily="34" charset="0"/>
                          <a:ea typeface="Arial"/>
                          <a:cs typeface="Arial"/>
                          <a:sym typeface="Arial"/>
                        </a:rPr>
                        <a:t>5566 	</a:t>
                      </a:r>
                    </a:p>
                    <a:p>
                      <a:pPr marL="92075" marR="0" indent="0" algn="just" defTabSz="914400" rtl="0" eaLnBrk="1" fontAlgn="auto" latinLnBrk="0" hangingPunct="1">
                        <a:lnSpc>
                          <a:spcPct val="100000"/>
                        </a:lnSpc>
                        <a:spcBef>
                          <a:spcPts val="0"/>
                        </a:spcBef>
                        <a:spcAft>
                          <a:spcPts val="0"/>
                        </a:spcAft>
                        <a:buClrTx/>
                        <a:buSzTx/>
                        <a:buFontTx/>
                        <a:buNone/>
                        <a:tabLst/>
                        <a:defRPr/>
                      </a:pPr>
                      <a:endParaRPr lang="en-ZA"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15000"/>
                        </a:lnSpc>
                        <a:spcBef>
                          <a:spcPts val="1000"/>
                        </a:spcBef>
                        <a:spcAft>
                          <a:spcPts val="0"/>
                        </a:spcAft>
                        <a:buClrTx/>
                        <a:buSzTx/>
                        <a:buFontTx/>
                        <a:buNone/>
                        <a:tabLst/>
                        <a:defRPr sz="1800"/>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5500 inspections conducted per annum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5500 inspections conducted per annum 	</a:t>
                      </a:r>
                    </a:p>
                    <a:p>
                      <a:pPr marL="92075"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555" name="PROGRAMME 7"/>
          <p:cNvSpPr txBox="1"/>
          <p:nvPr/>
        </p:nvSpPr>
        <p:spPr>
          <a:xfrm>
            <a:off x="295275" y="152400"/>
            <a:ext cx="8839200"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00B050"/>
                </a:solidFill>
              </a:defRPr>
            </a:lvl1pPr>
          </a:lstStyle>
          <a:p>
            <a:r>
              <a:rPr dirty="0"/>
              <a:t>PROGRAMME </a:t>
            </a:r>
            <a:r>
              <a:rPr lang="en-US" dirty="0" smtClean="0"/>
              <a:t>9</a:t>
            </a:r>
            <a:r>
              <a:rPr lang="en-ZA" dirty="0"/>
              <a:t> Continued… </a:t>
            </a:r>
            <a:endParaRPr dirty="0"/>
          </a:p>
        </p:txBody>
      </p:sp>
    </p:spTree>
    <p:extLst>
      <p:ext uri="{BB962C8B-B14F-4D97-AF65-F5344CB8AC3E}">
        <p14:creationId xmlns:p14="http://schemas.microsoft.com/office/powerpoint/2010/main" val="376856988"/>
      </p:ext>
    </p:extLst>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77</a:t>
            </a:fld>
            <a:endParaRPr/>
          </a:p>
        </p:txBody>
      </p:sp>
      <p:graphicFrame>
        <p:nvGraphicFramePr>
          <p:cNvPr id="554" name="Table"/>
          <p:cNvGraphicFramePr/>
          <p:nvPr>
            <p:extLst>
              <p:ext uri="{D42A27DB-BD31-4B8C-83A1-F6EECF244321}">
                <p14:modId xmlns:p14="http://schemas.microsoft.com/office/powerpoint/2010/main" val="1982764534"/>
              </p:ext>
            </p:extLst>
          </p:nvPr>
        </p:nvGraphicFramePr>
        <p:xfrm>
          <a:off x="285750" y="599757"/>
          <a:ext cx="8703871" cy="4730930"/>
        </p:xfrm>
        <a:graphic>
          <a:graphicData uri="http://schemas.openxmlformats.org/drawingml/2006/table">
            <a:tbl>
              <a:tblPr>
                <a:tableStyleId>{4C3C2611-4C71-4FC5-86AE-919BDF0F9419}</a:tableStyleId>
              </a:tblPr>
              <a:tblGrid>
                <a:gridCol w="245745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259012">
                  <a:extLst>
                    <a:ext uri="{9D8B030D-6E8A-4147-A177-3AD203B41FA5}">
                      <a16:colId xmlns:a16="http://schemas.microsoft.com/office/drawing/2014/main" val="20002"/>
                    </a:ext>
                  </a:extLst>
                </a:gridCol>
                <a:gridCol w="1853809">
                  <a:extLst>
                    <a:ext uri="{9D8B030D-6E8A-4147-A177-3AD203B41FA5}">
                      <a16:colId xmlns:a16="http://schemas.microsoft.com/office/drawing/2014/main" val="20003"/>
                    </a:ext>
                  </a:extLst>
                </a:gridCol>
              </a:tblGrid>
              <a:tr h="102044">
                <a:tc gridSpan="4">
                  <a:txBody>
                    <a:bodyPr/>
                    <a:lstStyle/>
                    <a:p>
                      <a:pPr marL="92075" marR="0" indent="0" algn="l" defTabSz="914400" rtl="0" eaLnBrk="1" fontAlgn="auto" latinLnBrk="0" hangingPunct="1">
                        <a:lnSpc>
                          <a:spcPct val="100000"/>
                        </a:lnSpc>
                        <a:spcBef>
                          <a:spcPts val="0"/>
                        </a:spcBef>
                        <a:spcAft>
                          <a:spcPts val="0"/>
                        </a:spcAft>
                        <a:buClrTx/>
                        <a:buSzTx/>
                        <a:buFontTx/>
                        <a:buNone/>
                        <a:tabLst/>
                        <a:defRPr/>
                      </a:pPr>
                      <a:r>
                        <a:rPr lang="en-US" sz="1300" b="1" i="0" u="none" strike="noStrike" cap="none" spc="0" baseline="0" dirty="0" smtClean="0">
                          <a:solidFill>
                            <a:srgbClr val="FFFFFF"/>
                          </a:solidFill>
                          <a:uFillTx/>
                          <a:latin typeface="Arial Narrow"/>
                          <a:ea typeface="Arial Narrow"/>
                          <a:cs typeface="Arial Narrow"/>
                          <a:sym typeface="Arial"/>
                        </a:rPr>
                        <a:t>OUTCOME: A WELL-MANAGED FISHERIES AND AQUACULTURE SECTOR THAT SUSTAINS AND IMPROVES ECONOMIC GROWTH AND DEVELOPMENT (CONTINUED)</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9391">
                <a:tc>
                  <a:txBody>
                    <a:bodyPr/>
                    <a:lstStyle/>
                    <a:p>
                      <a:r>
                        <a:rPr lang="en-ZA" sz="1300" b="1" i="0" u="none" strike="noStrike" cap="none" spc="0" baseline="0" dirty="0" smtClean="0">
                          <a:solidFill>
                            <a:srgbClr val="FFFFFF"/>
                          </a:solidFill>
                          <a:uFillTx/>
                          <a:latin typeface="Arial Narrow"/>
                          <a:ea typeface="Arial Narrow"/>
                          <a:cs typeface="Arial Narrow"/>
                          <a:sym typeface="Arial"/>
                        </a:rPr>
                        <a:t>OUTCOME INDICATORS </a:t>
                      </a:r>
                      <a:r>
                        <a:rPr lang="en-ZA" sz="1400" b="0" i="0" u="none" strike="noStrike" cap="none" spc="0" baseline="0" dirty="0" smtClean="0">
                          <a:solidFill>
                            <a:srgbClr val="000000"/>
                          </a:solidFill>
                          <a:uFillTx/>
                          <a:latin typeface="Arial"/>
                          <a:ea typeface="Arial"/>
                          <a:cs typeface="Arial"/>
                          <a:sym typeface="Arial"/>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lang="en-ZA" sz="1300" b="1" dirty="0" smtClean="0">
                          <a:solidFill>
                            <a:srgbClr val="FFFFFF"/>
                          </a:solidFill>
                          <a:latin typeface="Arial Narrow"/>
                          <a:ea typeface="Arial Narrow"/>
                          <a:cs typeface="Arial Narrow"/>
                          <a:sym typeface="Arial Narrow"/>
                        </a:rPr>
                        <a:t>BASELINE</a:t>
                      </a:r>
                      <a:endParaRPr lang="en-ZA"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sz="1300" b="1" dirty="0">
                          <a:solidFill>
                            <a:srgbClr val="FFFFFF"/>
                          </a:solidFill>
                          <a:latin typeface="Arial Narrow"/>
                          <a:ea typeface="Arial Narrow"/>
                          <a:cs typeface="Arial Narrow"/>
                          <a:sym typeface="Arial Narrow"/>
                        </a:rPr>
                        <a:t>TARGET </a:t>
                      </a:r>
                      <a:r>
                        <a:rPr sz="1300" b="1" dirty="0" smtClean="0">
                          <a:solidFill>
                            <a:srgbClr val="FFFFFF"/>
                          </a:solidFill>
                          <a:latin typeface="Arial Narrow"/>
                          <a:ea typeface="Arial Narrow"/>
                          <a:cs typeface="Arial Narrow"/>
                          <a:sym typeface="Arial Narrow"/>
                        </a:rPr>
                        <a:t>20</a:t>
                      </a:r>
                      <a:r>
                        <a:rPr lang="en-ZA" sz="1300" b="1" dirty="0" smtClean="0">
                          <a:solidFill>
                            <a:srgbClr val="FFFFFF"/>
                          </a:solidFill>
                          <a:latin typeface="Arial Narrow"/>
                          <a:ea typeface="Arial Narrow"/>
                          <a:cs typeface="Arial Narrow"/>
                          <a:sym typeface="Arial Narrow"/>
                        </a:rPr>
                        <a:t>20</a:t>
                      </a:r>
                      <a:r>
                        <a:rPr sz="1300" b="1" dirty="0" smtClean="0">
                          <a:solidFill>
                            <a:srgbClr val="FFFFFF"/>
                          </a:solidFill>
                          <a:latin typeface="Arial Narrow"/>
                          <a:ea typeface="Arial Narrow"/>
                          <a:cs typeface="Arial Narrow"/>
                          <a:sym typeface="Arial Narrow"/>
                        </a:rPr>
                        <a:t>/2</a:t>
                      </a:r>
                      <a:r>
                        <a:rPr lang="en-ZA" sz="1300" b="1" dirty="0" smtClean="0">
                          <a:solidFill>
                            <a:srgbClr val="FFFFFF"/>
                          </a:solidFill>
                          <a:latin typeface="Arial Narrow"/>
                          <a:ea typeface="Arial Narrow"/>
                          <a:cs typeface="Arial Narrow"/>
                          <a:sym typeface="Arial Narrow"/>
                        </a:rPr>
                        <a:t>1</a:t>
                      </a:r>
                      <a:endParaRPr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defTabSz="457200">
                        <a:lnSpc>
                          <a:spcPct val="115000"/>
                        </a:lnSpc>
                        <a:defRPr sz="1800"/>
                      </a:pPr>
                      <a:r>
                        <a:rPr sz="1200" b="1" dirty="0">
                          <a:solidFill>
                            <a:srgbClr val="FFFFFF"/>
                          </a:solidFill>
                          <a:latin typeface="Arial Narrow"/>
                          <a:ea typeface="Arial Narrow"/>
                          <a:cs typeface="Arial Narrow"/>
                          <a:sym typeface="Arial Narrow"/>
                        </a:rPr>
                        <a:t>5 YEAR  TARGET 2023/24</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extLst>
                  <a:ext uri="{0D108BD9-81ED-4DB2-BD59-A6C34878D82A}">
                    <a16:rowId xmlns:a16="http://schemas.microsoft.com/office/drawing/2014/main" val="10001"/>
                  </a:ext>
                </a:extLst>
              </a:tr>
              <a:tr h="427165">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Number of verifications of right holders conducted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075" marR="0" indent="0" algn="just" defTabSz="914400" rtl="0" eaLnBrk="1" fontAlgn="auto" latinLnBrk="0" hangingPunct="1">
                        <a:lnSpc>
                          <a:spcPct val="100000"/>
                        </a:lnSpc>
                        <a:spcBef>
                          <a:spcPts val="0"/>
                        </a:spcBef>
                        <a:spcAft>
                          <a:spcPts val="0"/>
                        </a:spcAft>
                        <a:buClrTx/>
                        <a:buSzTx/>
                        <a:buFontTx/>
                        <a:buNone/>
                        <a:tabLst/>
                        <a:defRP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276 	</a:t>
                      </a:r>
                    </a:p>
                    <a:p>
                      <a:pPr marL="92075" marR="0" indent="0" algn="just" defTabSz="914400" rtl="0" latinLnBrk="0">
                        <a:lnSpc>
                          <a:spcPct val="100000"/>
                        </a:lnSpc>
                        <a:spcBef>
                          <a:spcPts val="0"/>
                        </a:spcBef>
                        <a:spcAft>
                          <a:spcPts val="0"/>
                        </a:spcAft>
                        <a:buClrTx/>
                        <a:buSzTx/>
                        <a:buFontTx/>
                        <a:buNone/>
                        <a:tabLst/>
                      </a:pPr>
                      <a:endParaRPr lang="en-ZA"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indent="92075" algn="just"/>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280 verifications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8890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290 verifications per annum 	</a:t>
                      </a: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21640">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Number of compliance awareness initiatives conducted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92075" algn="just" defTabSz="914400" rtl="0" eaLnBrk="1" fontAlgn="auto" latinLnBrk="0" hangingPunct="1">
                        <a:lnSpc>
                          <a:spcPct val="100000"/>
                        </a:lnSpc>
                        <a:spcBef>
                          <a:spcPts val="0"/>
                        </a:spcBef>
                        <a:spcAft>
                          <a:spcPts val="0"/>
                        </a:spcAft>
                        <a:buClrTx/>
                        <a:buSzTx/>
                        <a:buFontTx/>
                        <a:buNone/>
                        <a:tabLst/>
                        <a:defRP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N/A 	</a:t>
                      </a:r>
                    </a:p>
                    <a:p>
                      <a:pPr marL="0" marR="0" indent="92075" algn="just" defTabSz="914400" rtl="0" latinLnBrk="0">
                        <a:lnSpc>
                          <a:spcPct val="100000"/>
                        </a:lnSpc>
                        <a:spcBef>
                          <a:spcPts val="0"/>
                        </a:spcBef>
                        <a:spcAft>
                          <a:spcPts val="0"/>
                        </a:spcAft>
                        <a:buClrTx/>
                        <a:buSzTx/>
                        <a:buFontTx/>
                        <a:buNone/>
                        <a:tabLst/>
                      </a:pPr>
                      <a:endParaRPr lang="en-ZA"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indent="0" algn="just"/>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10 initiatives per annum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00000"/>
                        </a:lnSpc>
                        <a:spcBef>
                          <a:spcPts val="0"/>
                        </a:spcBef>
                        <a:spcAft>
                          <a:spcPts val="0"/>
                        </a:spcAft>
                        <a:buClrTx/>
                        <a:buSzTx/>
                        <a:buFontTx/>
                        <a:buNone/>
                        <a:tabLst/>
                        <a:defRP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10 initiatives per annum 	</a:t>
                      </a:r>
                    </a:p>
                    <a:p>
                      <a:pPr marL="92075" indent="0" algn="just"/>
                      <a:endParaRPr lang="en-US"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86247">
                <a:tc gridSpan="4">
                  <a:txBody>
                    <a:bodyPr/>
                    <a:lstStyle/>
                    <a:p>
                      <a:pPr marL="92075" indent="0" algn="just"/>
                      <a:r>
                        <a:rPr lang="en-US" sz="1300" b="1" i="0" u="none" strike="noStrike" cap="none" spc="0" baseline="0" dirty="0" smtClean="0">
                          <a:solidFill>
                            <a:srgbClr val="FFFFFF"/>
                          </a:solidFill>
                          <a:uFillTx/>
                          <a:latin typeface="Arial Narrow"/>
                          <a:ea typeface="Arial Narrow"/>
                          <a:cs typeface="Arial Narrow"/>
                          <a:sym typeface="Arial"/>
                        </a:rPr>
                        <a:t>OUTCOME: IMPROVED SOCIO-ECONOMIC CONDITIONS FOR FISHING COMMUNITIES </a:t>
                      </a:r>
                      <a:r>
                        <a:rPr lang="en-US" sz="1400" b="0" i="0" u="none" strike="noStrike" cap="none" spc="0" baseline="0" dirty="0" smtClean="0">
                          <a:solidFill>
                            <a:srgbClr val="000000"/>
                          </a:solidFill>
                          <a:uFillTx/>
                          <a:latin typeface="Arial"/>
                          <a:ea typeface="Arial"/>
                          <a:cs typeface="Arial"/>
                          <a:sym typeface="Arial"/>
                        </a:rPr>
                        <a:t>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marL="92075" indent="0" algn="l"/>
                      <a:endParaRPr lang="en-ZA"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92075" marR="0" indent="0" algn="l" defTabSz="914400" rtl="0" eaLnBrk="1" fontAlgn="auto" latinLnBrk="0" hangingPunct="1">
                        <a:lnSpc>
                          <a:spcPct val="115000"/>
                        </a:lnSpc>
                        <a:spcBef>
                          <a:spcPts val="1000"/>
                        </a:spcBef>
                        <a:spcAft>
                          <a:spcPts val="0"/>
                        </a:spcAft>
                        <a:buClrTx/>
                        <a:buSzTx/>
                        <a:buFontTx/>
                        <a:buNone/>
                        <a:tabLst/>
                        <a:defRPr sz="1800"/>
                      </a:pPr>
                      <a:endParaRPr lang="en-US"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92075" marR="0" indent="0" algn="l" defTabSz="914400" rtl="0" eaLnBrk="1" fontAlgn="auto" latinLnBrk="0" hangingPunct="1">
                        <a:lnSpc>
                          <a:spcPct val="100000"/>
                        </a:lnSpc>
                        <a:spcBef>
                          <a:spcPts val="0"/>
                        </a:spcBef>
                        <a:spcAft>
                          <a:spcPts val="0"/>
                        </a:spcAft>
                        <a:buClrTx/>
                        <a:buSzTx/>
                        <a:buFontTx/>
                        <a:buNone/>
                        <a:tabLst/>
                        <a:defRPr/>
                      </a:pPr>
                      <a:endParaRPr lang="en-US"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21640">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Small-scale aquaculture support </a:t>
                      </a:r>
                      <a:r>
                        <a:rPr lang="en-US" sz="1300" b="0" i="0" u="none" strike="noStrike" cap="none" spc="0" baseline="0" dirty="0" err="1" smtClean="0">
                          <a:solidFill>
                            <a:srgbClr val="000000"/>
                          </a:solidFill>
                          <a:uFillTx/>
                          <a:latin typeface="Arial Narrow" panose="020B0606020202030204" pitchFamily="34" charset="0"/>
                          <a:ea typeface="Arial"/>
                          <a:cs typeface="Arial"/>
                          <a:sym typeface="Arial"/>
                        </a:rPr>
                        <a:t>programme</a:t>
                      </a: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 developed and implemented 	</a:t>
                      </a:r>
                    </a:p>
                    <a:p>
                      <a:pPr marL="88900" marR="0" indent="0" algn="just" defTabSz="914400" rtl="0" eaLnBrk="1" fontAlgn="auto" latinLnBrk="0" hangingPunct="1">
                        <a:lnSpc>
                          <a:spcPct val="100000"/>
                        </a:lnSpc>
                        <a:spcBef>
                          <a:spcPts val="0"/>
                        </a:spcBef>
                        <a:spcAft>
                          <a:spcPts val="0"/>
                        </a:spcAft>
                        <a:buClrTx/>
                        <a:buSzTx/>
                        <a:buFontTx/>
                        <a:buNone/>
                        <a:tabLst/>
                        <a:defRPr/>
                      </a:pPr>
                      <a:endParaRPr lang="en-US"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075" marR="0" indent="0" algn="just" defTabSz="914400" rtl="0" eaLnBrk="1" fontAlgn="auto" latinLnBrk="0" hangingPunct="1">
                        <a:lnSpc>
                          <a:spcPct val="100000"/>
                        </a:lnSpc>
                        <a:spcBef>
                          <a:spcPts val="0"/>
                        </a:spcBef>
                        <a:spcAft>
                          <a:spcPts val="0"/>
                        </a:spcAft>
                        <a:buClrTx/>
                        <a:buSzTx/>
                        <a:buFontTx/>
                        <a:buNone/>
                        <a:tabLst/>
                        <a:defRP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N/A 	</a:t>
                      </a:r>
                    </a:p>
                    <a:p>
                      <a:pPr marL="92075" indent="0" algn="just"/>
                      <a:endParaRPr lang="en-ZA"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15000"/>
                        </a:lnSpc>
                        <a:spcBef>
                          <a:spcPts val="1000"/>
                        </a:spcBef>
                        <a:spcAft>
                          <a:spcPts val="0"/>
                        </a:spcAft>
                        <a:buClrTx/>
                        <a:buSzTx/>
                        <a:buFontTx/>
                        <a:buNone/>
                        <a:tabLst/>
                        <a:defRPr sz="1800"/>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Small-scale Aquaculture Support </a:t>
                      </a:r>
                      <a:r>
                        <a:rPr lang="en-US" sz="1300" b="0" i="0" u="none" strike="noStrike" cap="none" spc="0" baseline="0" dirty="0" err="1" smtClean="0">
                          <a:solidFill>
                            <a:srgbClr val="000000"/>
                          </a:solidFill>
                          <a:uFillTx/>
                          <a:latin typeface="Arial Narrow" panose="020B0606020202030204" pitchFamily="34" charset="0"/>
                          <a:ea typeface="Arial"/>
                          <a:cs typeface="Arial"/>
                          <a:sym typeface="Arial"/>
                        </a:rPr>
                        <a:t>Programme</a:t>
                      </a: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 Implementation Plan developed and approved </a:t>
                      </a:r>
                      <a:endParaRPr lang="en-US" sz="1800" b="0" i="0" u="none" strike="noStrike" cap="none" spc="0" baseline="0" dirty="0" smtClean="0">
                        <a:solidFill>
                          <a:srgbClr val="000000"/>
                        </a:solidFill>
                        <a:uFillTx/>
                        <a:latin typeface="Arial"/>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20 of individuals / entities benefiting from Small-scale aquaculture support </a:t>
                      </a:r>
                      <a:r>
                        <a:rPr lang="en-US" sz="1300" b="0" i="0" u="none" strike="noStrike" cap="none" spc="0" baseline="0" dirty="0" err="1" smtClean="0">
                          <a:solidFill>
                            <a:srgbClr val="000000"/>
                          </a:solidFill>
                          <a:uFillTx/>
                          <a:latin typeface="Arial Narrow" panose="020B0606020202030204" pitchFamily="34" charset="0"/>
                          <a:ea typeface="Arial"/>
                          <a:cs typeface="Arial"/>
                          <a:sym typeface="Arial"/>
                        </a:rPr>
                        <a:t>programme</a:t>
                      </a: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 	</a:t>
                      </a: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21640">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Number of small scale fishing cooperatives allocated fishing rights 	</a:t>
                      </a:r>
                    </a:p>
                    <a:p>
                      <a:pPr marL="88900" marR="0" indent="0" algn="just" defTabSz="914400" rtl="0" eaLnBrk="1" fontAlgn="auto" latinLnBrk="0" hangingPunct="1">
                        <a:lnSpc>
                          <a:spcPct val="100000"/>
                        </a:lnSpc>
                        <a:spcBef>
                          <a:spcPts val="0"/>
                        </a:spcBef>
                        <a:spcAft>
                          <a:spcPts val="0"/>
                        </a:spcAft>
                        <a:buClrTx/>
                        <a:buSzTx/>
                        <a:buFontTx/>
                        <a:buNone/>
                        <a:tabLst/>
                        <a:defRPr/>
                      </a:pPr>
                      <a:endParaRPr lang="en-US"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075"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Rights allocated to 31 Small scale fisheries cooperatives in the Northern Cape, Eastern Cape and </a:t>
                      </a:r>
                      <a:r>
                        <a:rPr lang="en-US" sz="1300" b="0" i="0" u="none" strike="noStrike" cap="none" spc="0" baseline="0" dirty="0" err="1" smtClean="0">
                          <a:solidFill>
                            <a:srgbClr val="000000"/>
                          </a:solidFill>
                          <a:uFillTx/>
                          <a:latin typeface="Arial Narrow" panose="020B0606020202030204" pitchFamily="34" charset="0"/>
                          <a:ea typeface="Arial"/>
                          <a:cs typeface="Arial"/>
                          <a:sym typeface="Arial"/>
                        </a:rPr>
                        <a:t>KwaZulu</a:t>
                      </a: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 Natal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15000"/>
                        </a:lnSpc>
                        <a:spcBef>
                          <a:spcPts val="1000"/>
                        </a:spcBef>
                        <a:spcAft>
                          <a:spcPts val="0"/>
                        </a:spcAft>
                        <a:buClrTx/>
                        <a:buSzTx/>
                        <a:buFontTx/>
                        <a:buNone/>
                        <a:tabLst/>
                        <a:defRPr sz="1800"/>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Small-Scale Fishing rights allocated to co-operatives in Western Cape </a:t>
                      </a:r>
                      <a:r>
                        <a:rPr lang="en-US" sz="1800" b="0" i="0" u="none" strike="noStrike" cap="none" spc="0" baseline="0" dirty="0" smtClean="0">
                          <a:solidFill>
                            <a:srgbClr val="000000"/>
                          </a:solidFill>
                          <a:uFillTx/>
                          <a:latin typeface="Arial"/>
                          <a:ea typeface="Arial"/>
                          <a:cs typeface="Arial"/>
                          <a:sym typeface="Arial"/>
                        </a:rPr>
                        <a:t>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147 Small-Scale Fishing cooperatives allocated fishing rights</a:t>
                      </a:r>
                    </a:p>
                    <a:p>
                      <a:pPr marL="92075" marR="0" indent="0" algn="just" defTabSz="914400" rtl="0" eaLnBrk="1" fontAlgn="auto" latinLnBrk="0" hangingPunct="1">
                        <a:lnSpc>
                          <a:spcPct val="100000"/>
                        </a:lnSpc>
                        <a:spcBef>
                          <a:spcPts val="0"/>
                        </a:spcBef>
                        <a:spcAft>
                          <a:spcPts val="0"/>
                        </a:spcAft>
                        <a:buClrTx/>
                        <a:buSzTx/>
                        <a:buFontTx/>
                        <a:buNone/>
                        <a:tabLst/>
                        <a:defRPr/>
                      </a:pPr>
                      <a:endParaRPr lang="en-US"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21640">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Integrated Development Support </a:t>
                      </a:r>
                      <a:r>
                        <a:rPr lang="en-US" sz="1300" b="0" i="0" u="none" strike="noStrike" cap="none" spc="0" baseline="0" dirty="0" err="1" smtClean="0">
                          <a:solidFill>
                            <a:srgbClr val="000000"/>
                          </a:solidFill>
                          <a:uFillTx/>
                          <a:latin typeface="Arial Narrow" panose="020B0606020202030204" pitchFamily="34" charset="0"/>
                          <a:ea typeface="Arial"/>
                          <a:cs typeface="Arial"/>
                          <a:sym typeface="Arial"/>
                        </a:rPr>
                        <a:t>programme</a:t>
                      </a: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 for small-scale fishers developed and implemented 	</a:t>
                      </a:r>
                    </a:p>
                    <a:p>
                      <a:pPr marL="88900" marR="0" indent="0" algn="just" defTabSz="914400" rtl="0" eaLnBrk="1" fontAlgn="auto" latinLnBrk="0" hangingPunct="1">
                        <a:lnSpc>
                          <a:spcPct val="100000"/>
                        </a:lnSpc>
                        <a:spcBef>
                          <a:spcPts val="0"/>
                        </a:spcBef>
                        <a:spcAft>
                          <a:spcPts val="0"/>
                        </a:spcAft>
                        <a:buClrTx/>
                        <a:buSzTx/>
                        <a:buFontTx/>
                        <a:buNone/>
                        <a:tabLst/>
                        <a:defRPr/>
                      </a:pPr>
                      <a:endParaRPr lang="en-US"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85750" indent="-193675" algn="just">
                        <a:buFont typeface="Arial" panose="020B0604020202020204" pitchFamily="34" charset="0"/>
                        <a:buChar cha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Small scale Fisheries Fund Established. </a:t>
                      </a:r>
                    </a:p>
                    <a:p>
                      <a:pPr marL="285750" indent="-193675" algn="just">
                        <a:buFont typeface="Arial" panose="020B0604020202020204" pitchFamily="34" charset="0"/>
                        <a:buChar cha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25 cooperatives trained in Business Management </a:t>
                      </a: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15000"/>
                        </a:lnSpc>
                        <a:spcBef>
                          <a:spcPts val="1000"/>
                        </a:spcBef>
                        <a:spcAft>
                          <a:spcPts val="0"/>
                        </a:spcAft>
                        <a:buClrTx/>
                        <a:buSzTx/>
                        <a:buFontTx/>
                        <a:buNone/>
                        <a:tabLst/>
                        <a:defRPr sz="1800"/>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Draft Integrated Development Support Strategy developed</a:t>
                      </a:r>
                      <a:endParaRPr lang="en-US" sz="1800" b="0" i="0" u="none" strike="noStrike" cap="none" spc="0" baseline="0" dirty="0" smtClean="0">
                        <a:solidFill>
                          <a:srgbClr val="000000"/>
                        </a:solidFill>
                        <a:uFillTx/>
                        <a:latin typeface="Arial"/>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147 small scale fishing co-operatives</a:t>
                      </a:r>
                      <a:r>
                        <a:rPr lang="en-US" sz="1300" b="0" i="0" u="none" strike="noStrike" cap="none" spc="0" baseline="0" dirty="0" smtClean="0">
                          <a:solidFill>
                            <a:schemeClr val="tx1"/>
                          </a:solidFill>
                          <a:uFillTx/>
                          <a:latin typeface="Arial Narrow" panose="020B0606020202030204" pitchFamily="34" charset="0"/>
                          <a:ea typeface="Arial"/>
                          <a:cs typeface="Arial"/>
                          <a:sym typeface="Arial"/>
                        </a:rPr>
                        <a:t> benefiting from an Integrated Development Support Programme </a:t>
                      </a: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	</a:t>
                      </a: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21640">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Alternative Livelihood Strategy for fishing communities developed and implemented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075" marR="0" indent="0" algn="just" defTabSz="914400" rtl="0" eaLnBrk="1" fontAlgn="auto" latinLnBrk="0" hangingPunct="1">
                        <a:lnSpc>
                          <a:spcPct val="100000"/>
                        </a:lnSpc>
                        <a:spcBef>
                          <a:spcPts val="0"/>
                        </a:spcBef>
                        <a:spcAft>
                          <a:spcPts val="0"/>
                        </a:spcAft>
                        <a:buClrTx/>
                        <a:buSzTx/>
                        <a:buFontTx/>
                        <a:buNone/>
                        <a:tabLst/>
                        <a:defRPr/>
                      </a:pPr>
                      <a:r>
                        <a:rPr lang="en-ZA" sz="1300" b="0" i="0" u="none" strike="noStrike" cap="none" spc="0" baseline="0" dirty="0" smtClean="0">
                          <a:solidFill>
                            <a:srgbClr val="000000"/>
                          </a:solidFill>
                          <a:uFillTx/>
                          <a:latin typeface="Arial Narrow" panose="020B0606020202030204" pitchFamily="34" charset="0"/>
                          <a:ea typeface="Arial"/>
                          <a:cs typeface="Arial"/>
                          <a:sym typeface="Arial"/>
                        </a:rPr>
                        <a:t>N/A 	</a:t>
                      </a:r>
                    </a:p>
                    <a:p>
                      <a:pPr marL="92075" marR="0" indent="0" algn="just" defTabSz="914400" rtl="0" eaLnBrk="1" fontAlgn="auto" latinLnBrk="0" hangingPunct="1">
                        <a:lnSpc>
                          <a:spcPct val="100000"/>
                        </a:lnSpc>
                        <a:spcBef>
                          <a:spcPts val="0"/>
                        </a:spcBef>
                        <a:spcAft>
                          <a:spcPts val="0"/>
                        </a:spcAft>
                        <a:buClrTx/>
                        <a:buSzTx/>
                        <a:buFontTx/>
                        <a:buNone/>
                        <a:tabLst/>
                        <a:defRPr/>
                      </a:pPr>
                      <a:endParaRPr lang="en-US" sz="1300" b="0" i="0" u="none" strike="noStrike" cap="none" spc="0" baseline="0" dirty="0" smtClean="0">
                        <a:solidFill>
                          <a:srgbClr val="000000"/>
                        </a:solidFill>
                        <a:uFillTx/>
                        <a:latin typeface="Arial Narrow" panose="020B0606020202030204" pitchFamily="34" charset="0"/>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15000"/>
                        </a:lnSpc>
                        <a:spcBef>
                          <a:spcPts val="1000"/>
                        </a:spcBef>
                        <a:spcAft>
                          <a:spcPts val="0"/>
                        </a:spcAft>
                        <a:buClrTx/>
                        <a:buSzTx/>
                        <a:buFontTx/>
                        <a:buNone/>
                        <a:tabLst/>
                        <a:defRPr sz="1800"/>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Alternative Livelihoods concept plan approved</a:t>
                      </a:r>
                      <a:endParaRPr lang="en-US" sz="1800" b="0" i="0" u="none" strike="noStrike" cap="none" spc="0" baseline="0" dirty="0" smtClean="0">
                        <a:solidFill>
                          <a:srgbClr val="000000"/>
                        </a:solidFill>
                        <a:uFillTx/>
                        <a:latin typeface="Arial"/>
                        <a:ea typeface="Arial"/>
                        <a:cs typeface="Arial"/>
                        <a:sym typeface="Arial"/>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92075" marR="0" indent="0" algn="just" defTabSz="914400" rtl="0" eaLnBrk="1" fontAlgn="auto" latinLnBrk="0" hangingPunct="1">
                        <a:lnSpc>
                          <a:spcPct val="100000"/>
                        </a:lnSpc>
                        <a:spcBef>
                          <a:spcPts val="0"/>
                        </a:spcBef>
                        <a:spcAft>
                          <a:spcPts val="0"/>
                        </a:spcAft>
                        <a:buClrTx/>
                        <a:buSzTx/>
                        <a:buFontTx/>
                        <a:buNone/>
                        <a:tabLst/>
                        <a:defRPr/>
                      </a:pPr>
                      <a:r>
                        <a:rPr lang="en-US" sz="1300" b="0" i="0" u="none" strike="noStrike" cap="none" spc="0" baseline="0" dirty="0" smtClean="0">
                          <a:solidFill>
                            <a:srgbClr val="000000"/>
                          </a:solidFill>
                          <a:uFillTx/>
                          <a:latin typeface="Arial Narrow" panose="020B0606020202030204" pitchFamily="34" charset="0"/>
                          <a:ea typeface="Arial"/>
                          <a:cs typeface="Arial"/>
                          <a:sym typeface="Arial"/>
                        </a:rPr>
                        <a:t>24 fishing communities benefiting from Alternative Livelihood interventions 	</a:t>
                      </a: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555" name="PROGRAMME 7"/>
          <p:cNvSpPr txBox="1"/>
          <p:nvPr/>
        </p:nvSpPr>
        <p:spPr>
          <a:xfrm>
            <a:off x="295275" y="152400"/>
            <a:ext cx="8839200"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00B050"/>
                </a:solidFill>
              </a:defRPr>
            </a:lvl1pPr>
          </a:lstStyle>
          <a:p>
            <a:r>
              <a:rPr dirty="0"/>
              <a:t>PROGRAMME </a:t>
            </a:r>
            <a:r>
              <a:rPr lang="en-US" dirty="0" smtClean="0"/>
              <a:t>9 </a:t>
            </a:r>
            <a:r>
              <a:rPr lang="en-ZA" dirty="0"/>
              <a:t>Continued… </a:t>
            </a:r>
            <a:endParaRPr dirty="0"/>
          </a:p>
        </p:txBody>
      </p:sp>
    </p:spTree>
    <p:extLst>
      <p:ext uri="{BB962C8B-B14F-4D97-AF65-F5344CB8AC3E}">
        <p14:creationId xmlns:p14="http://schemas.microsoft.com/office/powerpoint/2010/main" val="3148877604"/>
      </p:ext>
    </p:extLst>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78</a:t>
            </a:fld>
            <a:endParaRPr/>
          </a:p>
        </p:txBody>
      </p:sp>
      <p:graphicFrame>
        <p:nvGraphicFramePr>
          <p:cNvPr id="562" name="Table"/>
          <p:cNvGraphicFramePr/>
          <p:nvPr>
            <p:extLst>
              <p:ext uri="{D42A27DB-BD31-4B8C-83A1-F6EECF244321}">
                <p14:modId xmlns:p14="http://schemas.microsoft.com/office/powerpoint/2010/main" val="4006293086"/>
              </p:ext>
            </p:extLst>
          </p:nvPr>
        </p:nvGraphicFramePr>
        <p:xfrm>
          <a:off x="239712" y="762000"/>
          <a:ext cx="8751887" cy="4331016"/>
        </p:xfrm>
        <a:graphic>
          <a:graphicData uri="http://schemas.openxmlformats.org/drawingml/2006/table">
            <a:tbl>
              <a:tblPr>
                <a:tableStyleId>{4C3C2611-4C71-4FC5-86AE-919BDF0F9419}</a:tableStyleId>
              </a:tblPr>
              <a:tblGrid>
                <a:gridCol w="3265487">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tblGrid>
              <a:tr h="396875">
                <a:tc gridSpan="4">
                  <a:txBody>
                    <a:bodyPr/>
                    <a:lstStyle/>
                    <a:p>
                      <a:pPr algn="l">
                        <a:defRPr sz="1300" b="1">
                          <a:solidFill>
                            <a:srgbClr val="FFFFFF"/>
                          </a:solidFill>
                          <a:latin typeface="Arial Narrow"/>
                          <a:ea typeface="Arial Narrow"/>
                          <a:cs typeface="Arial Narrow"/>
                          <a:sym typeface="Arial Narrow"/>
                        </a:defRPr>
                      </a:pPr>
                      <a:r>
                        <a:rPr lang="en-ZA" dirty="0" smtClean="0"/>
                        <a:t>OUTCOME: </a:t>
                      </a:r>
                      <a:r>
                        <a:rPr lang="en-US" dirty="0" smtClean="0"/>
                        <a:t>GOOD GOVERNANCE AND COMPLIANCE WITH LEGISLATIVE REQUIREMENTS AND EFFECTIVE FINANCIAL MANAGEMENT</a:t>
                      </a:r>
                      <a:r>
                        <a:rPr dirty="0" smtClean="0"/>
                        <a:t>	</a:t>
                      </a:r>
                      <a:endParaRPr dirty="0"/>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5612">
                <a:tc>
                  <a:txBody>
                    <a:bodyPr/>
                    <a:lstStyle/>
                    <a:p>
                      <a:pPr algn="ctr">
                        <a:lnSpc>
                          <a:spcPct val="115000"/>
                        </a:lnSpc>
                        <a:defRPr sz="1800"/>
                      </a:pPr>
                      <a:r>
                        <a:rPr lang="en-ZA" sz="1300" b="1" dirty="0" smtClean="0">
                          <a:solidFill>
                            <a:srgbClr val="FFFFFF"/>
                          </a:solidFill>
                          <a:latin typeface="Arial Narrow"/>
                          <a:ea typeface="Arial Narrow"/>
                          <a:cs typeface="Arial Narrow"/>
                          <a:sym typeface="Arial Narrow"/>
                        </a:rPr>
                        <a:t>OUTCOME</a:t>
                      </a:r>
                      <a:r>
                        <a:rPr sz="1300" b="1" dirty="0" smtClean="0">
                          <a:solidFill>
                            <a:srgbClr val="FFFFFF"/>
                          </a:solidFill>
                          <a:latin typeface="Arial Narrow"/>
                          <a:ea typeface="Arial Narrow"/>
                          <a:cs typeface="Arial Narrow"/>
                          <a:sym typeface="Arial Narrow"/>
                        </a:rPr>
                        <a:t> </a:t>
                      </a:r>
                      <a:r>
                        <a:rPr sz="1300" b="1" dirty="0">
                          <a:solidFill>
                            <a:srgbClr val="FFFFFF"/>
                          </a:solidFill>
                          <a:latin typeface="Arial Narrow"/>
                          <a:ea typeface="Arial Narrow"/>
                          <a:cs typeface="Arial Narrow"/>
                          <a:sym typeface="Arial Narrow"/>
                        </a:rPr>
                        <a:t>INDICATOR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a:lnSpc>
                          <a:spcPct val="115000"/>
                        </a:lnSpc>
                        <a:defRPr sz="1300" b="1">
                          <a:solidFill>
                            <a:srgbClr val="FFFFFF"/>
                          </a:solidFill>
                          <a:latin typeface="Arial Narrow"/>
                          <a:ea typeface="Arial Narrow"/>
                          <a:cs typeface="Arial Narrow"/>
                          <a:sym typeface="Arial Narrow"/>
                        </a:defRPr>
                      </a:pPr>
                      <a:r>
                        <a:rPr dirty="0" smtClean="0"/>
                        <a:t>BASELINE</a:t>
                      </a:r>
                      <a:endParaRPr dirty="0"/>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a:lnSpc>
                          <a:spcPct val="115000"/>
                        </a:lnSpc>
                        <a:defRPr sz="1800"/>
                      </a:pPr>
                      <a:r>
                        <a:rPr sz="1300" b="1" dirty="0">
                          <a:solidFill>
                            <a:srgbClr val="FFFFFF"/>
                          </a:solidFill>
                          <a:latin typeface="Arial Narrow"/>
                          <a:ea typeface="Arial Narrow"/>
                          <a:cs typeface="Arial Narrow"/>
                          <a:sym typeface="Arial Narrow"/>
                        </a:rPr>
                        <a:t>TARGET </a:t>
                      </a:r>
                      <a:r>
                        <a:rPr sz="1300" b="1" dirty="0" smtClean="0">
                          <a:solidFill>
                            <a:srgbClr val="FFFFFF"/>
                          </a:solidFill>
                          <a:latin typeface="Arial Narrow"/>
                          <a:ea typeface="Arial Narrow"/>
                          <a:cs typeface="Arial Narrow"/>
                          <a:sym typeface="Arial Narrow"/>
                        </a:rPr>
                        <a:t>2020</a:t>
                      </a:r>
                      <a:r>
                        <a:rPr lang="en-ZA" sz="1300" b="1" dirty="0" smtClean="0">
                          <a:solidFill>
                            <a:srgbClr val="FFFFFF"/>
                          </a:solidFill>
                          <a:latin typeface="Arial Narrow"/>
                          <a:ea typeface="Arial Narrow"/>
                          <a:cs typeface="Arial Narrow"/>
                          <a:sym typeface="Arial Narrow"/>
                        </a:rPr>
                        <a:t>/21</a:t>
                      </a:r>
                      <a:endParaRPr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a:lnSpc>
                          <a:spcPct val="115000"/>
                        </a:lnSpc>
                        <a:defRPr sz="1800"/>
                      </a:pPr>
                      <a:r>
                        <a:rPr sz="1200" b="1">
                          <a:solidFill>
                            <a:srgbClr val="FFFFFF"/>
                          </a:solidFill>
                          <a:latin typeface="Arial Narrow"/>
                          <a:ea typeface="Arial Narrow"/>
                          <a:cs typeface="Arial Narrow"/>
                          <a:sym typeface="Arial Narrow"/>
                        </a:rPr>
                        <a:t>5 YEAR  TARGET 2023/24</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extLst>
                  <a:ext uri="{0D108BD9-81ED-4DB2-BD59-A6C34878D82A}">
                    <a16:rowId xmlns:a16="http://schemas.microsoft.com/office/drawing/2014/main" val="10001"/>
                  </a:ext>
                </a:extLst>
              </a:tr>
              <a:tr h="296862">
                <a:tc gridSpan="4">
                  <a:txBody>
                    <a:bodyPr/>
                    <a:lstStyle/>
                    <a:p>
                      <a:pPr algn="ctr">
                        <a:lnSpc>
                          <a:spcPct val="115000"/>
                        </a:lnSpc>
                        <a:defRPr sz="1800"/>
                      </a:pPr>
                      <a:r>
                        <a:rPr sz="1300" b="1" dirty="0">
                          <a:solidFill>
                            <a:srgbClr val="FFFFFF"/>
                          </a:solidFill>
                          <a:latin typeface="Arial Narrow"/>
                          <a:ea typeface="Arial Narrow"/>
                          <a:cs typeface="Arial Narrow"/>
                          <a:sym typeface="Arial Narrow"/>
                        </a:rPr>
                        <a:t>PROGRAMME 1</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461962">
                <a:tc>
                  <a:txBody>
                    <a:bodyPr/>
                    <a:lstStyle/>
                    <a:p>
                      <a:pPr algn="l">
                        <a:defRPr sz="1800"/>
                      </a:pPr>
                      <a:r>
                        <a:rPr lang="en-US" sz="1300" dirty="0" smtClean="0">
                          <a:latin typeface="Arial Narrow"/>
                          <a:ea typeface="Arial Narrow"/>
                          <a:cs typeface="Arial Narrow"/>
                          <a:sym typeface="Arial Narrow"/>
                        </a:rPr>
                        <a:t>Percentage of legitimate invoices from suppliers paid with prescribed time frame </a:t>
                      </a:r>
                      <a:r>
                        <a:rPr sz="1300" dirty="0" smtClean="0">
                          <a:latin typeface="Arial Narrow"/>
                          <a:ea typeface="Arial Narrow"/>
                          <a:cs typeface="Arial Narrow"/>
                          <a:sym typeface="Arial Narrow"/>
                        </a:rPr>
                        <a:t>(30 days) 	</a:t>
                      </a:r>
                      <a:endParaRPr sz="1300" dirty="0">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87313" indent="0" algn="just">
                        <a:defRPr sz="1800"/>
                      </a:pPr>
                      <a:r>
                        <a:rPr lang="en-US" sz="1300" dirty="0" smtClean="0">
                          <a:latin typeface="Arial Narrow"/>
                          <a:ea typeface="Arial Narrow"/>
                          <a:cs typeface="Arial Narrow"/>
                          <a:sym typeface="Arial Narrow"/>
                        </a:rPr>
                        <a:t>100% (32 017/32 017)</a:t>
                      </a:r>
                      <a:endParaRPr sz="1300" dirty="0">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300">
                          <a:latin typeface="Arial Narrow"/>
                          <a:ea typeface="Arial Narrow"/>
                          <a:cs typeface="Arial Narrow"/>
                          <a:sym typeface="Arial Narrow"/>
                        </a:rPr>
                        <a:t>      100%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300">
                          <a:latin typeface="Arial Narrow"/>
                          <a:ea typeface="Arial Narrow"/>
                          <a:cs typeface="Arial Narrow"/>
                          <a:sym typeface="Arial Narrow"/>
                        </a:rPr>
                        <a:t>      100%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3"/>
                  </a:ext>
                </a:extLst>
              </a:tr>
              <a:tr h="396875">
                <a:tc>
                  <a:txBody>
                    <a:bodyPr/>
                    <a:lstStyle/>
                    <a:p>
                      <a:pPr algn="just">
                        <a:defRPr sz="1800"/>
                      </a:pPr>
                      <a:r>
                        <a:rPr lang="en-US" sz="1300" dirty="0" smtClean="0">
                          <a:latin typeface="Arial Narrow"/>
                          <a:ea typeface="Arial Narrow"/>
                          <a:cs typeface="Arial Narrow"/>
                          <a:sym typeface="Arial Narrow"/>
                        </a:rPr>
                        <a:t>Percentage of parliamentary questions and requirements responded to within the time frames</a:t>
                      </a:r>
                      <a:endParaRPr sz="1300" dirty="0">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marL="87313" indent="0" algn="just">
                        <a:defRPr sz="1800"/>
                      </a:pPr>
                      <a:r>
                        <a:rPr lang="en-ZA" sz="1300" dirty="0" smtClean="0">
                          <a:latin typeface="Arial Narrow"/>
                          <a:ea typeface="Arial Narrow"/>
                          <a:cs typeface="Arial Narrow"/>
                          <a:sym typeface="Arial Narrow"/>
                        </a:rPr>
                        <a:t>96% (101/105)</a:t>
                      </a:r>
                      <a:endParaRPr sz="1300" dirty="0">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ctr">
                        <a:defRPr sz="1800"/>
                      </a:pPr>
                      <a:r>
                        <a:rPr sz="1300">
                          <a:latin typeface="Arial Narrow"/>
                          <a:ea typeface="Arial Narrow"/>
                          <a:cs typeface="Arial Narrow"/>
                          <a:sym typeface="Arial Narrow"/>
                        </a:rPr>
                        <a:t>      100%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ctr">
                        <a:defRPr sz="1800"/>
                      </a:pPr>
                      <a:r>
                        <a:rPr sz="1300">
                          <a:latin typeface="Arial Narrow"/>
                          <a:ea typeface="Arial Narrow"/>
                          <a:cs typeface="Arial Narrow"/>
                          <a:sym typeface="Arial Narrow"/>
                        </a:rPr>
                        <a:t>100%</a:t>
                      </a: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noFill/>
                  </a:tcPr>
                </a:tc>
                <a:extLst>
                  <a:ext uri="{0D108BD9-81ED-4DB2-BD59-A6C34878D82A}">
                    <a16:rowId xmlns:a16="http://schemas.microsoft.com/office/drawing/2014/main" val="10004"/>
                  </a:ext>
                </a:extLst>
              </a:tr>
              <a:tr h="333375">
                <a:tc gridSpan="4">
                  <a:txBody>
                    <a:bodyPr/>
                    <a:lstStyle/>
                    <a:p>
                      <a:pPr algn="ctr">
                        <a:lnSpc>
                          <a:spcPct val="115000"/>
                        </a:lnSpc>
                        <a:defRPr sz="1800"/>
                      </a:pPr>
                      <a:r>
                        <a:rPr sz="1300" b="1">
                          <a:solidFill>
                            <a:srgbClr val="FFFFFF"/>
                          </a:solidFill>
                          <a:latin typeface="Arial Narrow"/>
                          <a:ea typeface="Arial Narrow"/>
                          <a:cs typeface="Arial Narrow"/>
                          <a:sym typeface="Arial Narrow"/>
                        </a:rPr>
                        <a:t>PROGRAMME 2</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73050">
                <a:tc gridSpan="4">
                  <a:txBody>
                    <a:bodyPr/>
                    <a:lstStyle/>
                    <a:p>
                      <a:pPr algn="l">
                        <a:defRPr sz="1800"/>
                      </a:pPr>
                      <a:r>
                        <a:rPr lang="en-US" sz="1300" b="1" dirty="0" smtClean="0">
                          <a:solidFill>
                            <a:srgbClr val="FFFFFF"/>
                          </a:solidFill>
                          <a:latin typeface="Arial Narrow"/>
                          <a:ea typeface="Arial Narrow"/>
                          <a:cs typeface="Arial Narrow"/>
                          <a:sym typeface="Arial Narrow"/>
                        </a:rPr>
                        <a:t>OUTCOME: IMPROVED COMPLIANCE WITH ENVIRONMENTAL LEGISLATION ANDENVIRONMENTAL THREATS MITIGATED </a:t>
                      </a:r>
                      <a:endParaRPr lang="en-US"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923925">
                <a:tc>
                  <a:txBody>
                    <a:bodyPr/>
                    <a:lstStyle/>
                    <a:p>
                      <a:pPr algn="just">
                        <a:defRPr sz="1800"/>
                      </a:pPr>
                      <a:r>
                        <a:rPr lang="en-US" sz="1300" dirty="0" smtClean="0">
                          <a:latin typeface="Arial Narrow"/>
                          <a:ea typeface="Arial Narrow"/>
                          <a:cs typeface="Arial Narrow"/>
                          <a:sym typeface="Arial Narrow"/>
                        </a:rPr>
                        <a:t>Percentage of reported Environment incidents and public queries responded to within the timeframe set in the referral protocol</a:t>
                      </a:r>
                      <a:endParaRPr sz="1300" dirty="0">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87313" indent="0" algn="just">
                        <a:defRPr sz="1800"/>
                      </a:pPr>
                      <a:r>
                        <a:rPr lang="en-ZA" sz="1300" dirty="0" smtClean="0">
                          <a:latin typeface="Arial Narrow"/>
                          <a:ea typeface="Arial Narrow"/>
                          <a:cs typeface="Arial Narrow"/>
                          <a:sym typeface="Arial Narrow"/>
                        </a:rPr>
                        <a:t>96% (177/185)</a:t>
                      </a:r>
                      <a:endParaRPr sz="1300" dirty="0">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300">
                          <a:latin typeface="Arial Narrow"/>
                          <a:ea typeface="Arial Narrow"/>
                          <a:cs typeface="Arial Narrow"/>
                          <a:sym typeface="Arial Narrow"/>
                        </a:defRPr>
                      </a:pPr>
                      <a:r>
                        <a:t>       95% 	</a:t>
                      </a:r>
                    </a:p>
                    <a:p>
                      <a:pPr algn="ctr">
                        <a:defRPr sz="1300">
                          <a:latin typeface="Arial Narrow"/>
                          <a:ea typeface="Arial Narrow"/>
                          <a:cs typeface="Arial Narrow"/>
                          <a:sym typeface="Arial Narrow"/>
                        </a:defRPr>
                      </a:pPr>
                      <a: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300" dirty="0">
                          <a:latin typeface="Arial Narrow"/>
                          <a:ea typeface="Arial Narrow"/>
                          <a:cs typeface="Arial Narrow"/>
                          <a:sym typeface="Arial Narrow"/>
                        </a:rPr>
                        <a:t>95%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7"/>
                  </a:ext>
                </a:extLst>
              </a:tr>
              <a:tr h="792162">
                <a:tc>
                  <a:txBody>
                    <a:bodyPr/>
                    <a:lstStyle/>
                    <a:p>
                      <a:pPr algn="just">
                        <a:defRPr sz="1800"/>
                      </a:pPr>
                      <a:r>
                        <a:rPr lang="en-US" sz="1300" dirty="0" smtClean="0">
                          <a:latin typeface="Arial Narrow"/>
                          <a:ea typeface="Arial Narrow"/>
                          <a:cs typeface="Arial Narrow"/>
                          <a:sym typeface="Arial Narrow"/>
                        </a:rPr>
                        <a:t>Percentage of national environmental impact management applications finalised/processed and decision issued within the stipulated time frames per year (subject to number of applications received)</a:t>
                      </a:r>
                      <a:endParaRPr sz="1300" dirty="0">
                        <a:latin typeface="Arial Narrow"/>
                        <a:ea typeface="Arial Narrow"/>
                        <a:cs typeface="Arial Narrow"/>
                        <a:sym typeface="Arial Narrow"/>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FFFF"/>
                    </a:solidFill>
                  </a:tcPr>
                </a:tc>
                <a:tc>
                  <a:txBody>
                    <a:bodyPr/>
                    <a:lstStyle/>
                    <a:p>
                      <a:pPr marL="87313" indent="0" algn="just">
                        <a:defRPr sz="1800"/>
                      </a:pPr>
                      <a:r>
                        <a:rPr lang="en-US" sz="1300" dirty="0" smtClean="0">
                          <a:latin typeface="Arial Narrow"/>
                          <a:ea typeface="Arial Narrow"/>
                          <a:cs typeface="Arial Narrow"/>
                          <a:sym typeface="Arial Narrow"/>
                        </a:rPr>
                        <a:t>95% (160/168)</a:t>
                      </a:r>
                      <a:endParaRPr sz="1300" dirty="0">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ctr">
                        <a:defRPr sz="1800"/>
                      </a:pPr>
                      <a:r>
                        <a:rPr sz="1300">
                          <a:latin typeface="Arial Narrow"/>
                          <a:ea typeface="Arial Narrow"/>
                          <a:cs typeface="Arial Narrow"/>
                          <a:sym typeface="Arial Narrow"/>
                        </a:rPr>
                        <a:t>100%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algn="ctr">
                        <a:defRPr sz="1800"/>
                      </a:pPr>
                      <a:r>
                        <a:rPr sz="1300" dirty="0">
                          <a:latin typeface="Arial Narrow"/>
                          <a:ea typeface="Arial Narrow"/>
                          <a:cs typeface="Arial Narrow"/>
                          <a:sym typeface="Arial Narrow"/>
                        </a:rPr>
                        <a:t>100%</a:t>
                      </a: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noFill/>
                  </a:tcPr>
                </a:tc>
                <a:extLst>
                  <a:ext uri="{0D108BD9-81ED-4DB2-BD59-A6C34878D82A}">
                    <a16:rowId xmlns:a16="http://schemas.microsoft.com/office/drawing/2014/main" val="10008"/>
                  </a:ext>
                </a:extLst>
              </a:tr>
            </a:tbl>
          </a:graphicData>
        </a:graphic>
      </p:graphicFrame>
      <p:sp>
        <p:nvSpPr>
          <p:cNvPr id="563" name="SERVICE DELIVERY IMPROVEMENT PROGRAMME"/>
          <p:cNvSpPr txBox="1"/>
          <p:nvPr/>
        </p:nvSpPr>
        <p:spPr>
          <a:xfrm>
            <a:off x="211137" y="152400"/>
            <a:ext cx="8915401"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0070C0"/>
                </a:solidFill>
              </a:defRPr>
            </a:lvl1pPr>
          </a:lstStyle>
          <a:p>
            <a:r>
              <a:rPr dirty="0">
                <a:solidFill>
                  <a:srgbClr val="00B050"/>
                </a:solidFill>
              </a:rPr>
              <a:t>SERVICE DELIVERY IMPROVEMENT PROGRAMME</a:t>
            </a:r>
          </a:p>
        </p:txBody>
      </p:sp>
    </p:spTree>
  </p:cSld>
  <p:clrMapOvr>
    <a:masterClrMapping/>
  </p:clrMapOvr>
  <p:transition spd="me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79</a:t>
            </a:fld>
            <a:endParaRPr/>
          </a:p>
        </p:txBody>
      </p:sp>
      <p:graphicFrame>
        <p:nvGraphicFramePr>
          <p:cNvPr id="566" name="Table"/>
          <p:cNvGraphicFramePr/>
          <p:nvPr>
            <p:extLst>
              <p:ext uri="{D42A27DB-BD31-4B8C-83A1-F6EECF244321}">
                <p14:modId xmlns:p14="http://schemas.microsoft.com/office/powerpoint/2010/main" val="1100445486"/>
              </p:ext>
            </p:extLst>
          </p:nvPr>
        </p:nvGraphicFramePr>
        <p:xfrm>
          <a:off x="152400" y="762000"/>
          <a:ext cx="8763000" cy="2981324"/>
        </p:xfrm>
        <a:graphic>
          <a:graphicData uri="http://schemas.openxmlformats.org/drawingml/2006/table">
            <a:tbl>
              <a:tblPr>
                <a:tableStyleId>{4C3C2611-4C71-4FC5-86AE-919BDF0F9419}</a:tableStyleId>
              </a:tblPr>
              <a:tblGrid>
                <a:gridCol w="35052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tblGrid>
              <a:tr h="381000">
                <a:tc gridSpan="4">
                  <a:txBody>
                    <a:bodyPr/>
                    <a:lstStyle/>
                    <a:p>
                      <a:pPr algn="l">
                        <a:lnSpc>
                          <a:spcPct val="115000"/>
                        </a:lnSpc>
                        <a:defRPr sz="1800"/>
                      </a:pPr>
                      <a:r>
                        <a:rPr lang="en-ZA" sz="1300" b="1" dirty="0" smtClean="0">
                          <a:solidFill>
                            <a:srgbClr val="FFFFFF"/>
                          </a:solidFill>
                          <a:latin typeface="Arial Narrow"/>
                          <a:ea typeface="Arial Narrow"/>
                          <a:cs typeface="Arial Narrow"/>
                          <a:sym typeface="Arial Narrow"/>
                        </a:rPr>
                        <a:t>OUTCOME:</a:t>
                      </a:r>
                      <a:r>
                        <a:rPr lang="en-ZA" sz="1300" b="1" baseline="0" dirty="0" smtClean="0">
                          <a:solidFill>
                            <a:srgbClr val="FFFFFF"/>
                          </a:solidFill>
                          <a:latin typeface="Arial Narrow"/>
                          <a:ea typeface="Arial Narrow"/>
                          <a:cs typeface="Arial Narrow"/>
                          <a:sym typeface="Arial Narrow"/>
                        </a:rPr>
                        <a:t> </a:t>
                      </a:r>
                      <a:r>
                        <a:rPr lang="en-ZA" sz="1300" b="1" dirty="0" smtClean="0">
                          <a:solidFill>
                            <a:srgbClr val="FFFFFF"/>
                          </a:solidFill>
                          <a:latin typeface="Arial Narrow"/>
                          <a:ea typeface="Arial Narrow"/>
                          <a:cs typeface="Arial Narrow"/>
                          <a:sym typeface="Arial Narrow"/>
                        </a:rPr>
                        <a:t>BIODIVERSITY THREATS MITIGATED</a:t>
                      </a:r>
                      <a:endParaRPr lang="en-ZA"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5612">
                <a:tc>
                  <a:txBody>
                    <a:bodyPr/>
                    <a:lstStyle/>
                    <a:p>
                      <a:pPr algn="ctr">
                        <a:lnSpc>
                          <a:spcPct val="115000"/>
                        </a:lnSpc>
                        <a:defRPr sz="1800"/>
                      </a:pPr>
                      <a:r>
                        <a:rPr lang="en-ZA" sz="1300" b="1" dirty="0" smtClean="0">
                          <a:solidFill>
                            <a:srgbClr val="FFFFFF"/>
                          </a:solidFill>
                          <a:latin typeface="Arial Narrow"/>
                          <a:ea typeface="Arial Narrow"/>
                          <a:cs typeface="Arial Narrow"/>
                          <a:sym typeface="Arial Narrow"/>
                        </a:rPr>
                        <a:t>OUTCOME</a:t>
                      </a:r>
                      <a:r>
                        <a:rPr sz="1300" b="1" dirty="0" smtClean="0">
                          <a:solidFill>
                            <a:srgbClr val="FFFFFF"/>
                          </a:solidFill>
                          <a:latin typeface="Arial Narrow"/>
                          <a:ea typeface="Arial Narrow"/>
                          <a:cs typeface="Arial Narrow"/>
                          <a:sym typeface="Arial Narrow"/>
                        </a:rPr>
                        <a:t> </a:t>
                      </a:r>
                      <a:r>
                        <a:rPr sz="1300" b="1" dirty="0">
                          <a:solidFill>
                            <a:srgbClr val="FFFFFF"/>
                          </a:solidFill>
                          <a:latin typeface="Arial Narrow"/>
                          <a:ea typeface="Arial Narrow"/>
                          <a:cs typeface="Arial Narrow"/>
                          <a:sym typeface="Arial Narrow"/>
                        </a:rPr>
                        <a:t>INDICATOR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a:lnSpc>
                          <a:spcPct val="115000"/>
                        </a:lnSpc>
                        <a:defRPr sz="1300" b="1">
                          <a:solidFill>
                            <a:srgbClr val="FFFFFF"/>
                          </a:solidFill>
                          <a:latin typeface="Arial Narrow"/>
                          <a:ea typeface="Arial Narrow"/>
                          <a:cs typeface="Arial Narrow"/>
                          <a:sym typeface="Arial Narrow"/>
                        </a:defRPr>
                      </a:pPr>
                      <a:r>
                        <a:rPr dirty="0" smtClean="0"/>
                        <a:t>BASELINE</a:t>
                      </a:r>
                      <a:endParaRPr dirty="0"/>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a:lnSpc>
                          <a:spcPct val="115000"/>
                        </a:lnSpc>
                        <a:defRPr sz="1800"/>
                      </a:pPr>
                      <a:r>
                        <a:rPr sz="1300" b="1" dirty="0">
                          <a:solidFill>
                            <a:srgbClr val="FFFFFF"/>
                          </a:solidFill>
                          <a:latin typeface="Arial Narrow"/>
                          <a:ea typeface="Arial Narrow"/>
                          <a:cs typeface="Arial Narrow"/>
                          <a:sym typeface="Arial Narrow"/>
                        </a:rPr>
                        <a:t>TARGET </a:t>
                      </a:r>
                      <a:r>
                        <a:rPr sz="1300" b="1" dirty="0" smtClean="0">
                          <a:solidFill>
                            <a:srgbClr val="FFFFFF"/>
                          </a:solidFill>
                          <a:latin typeface="Arial Narrow"/>
                          <a:ea typeface="Arial Narrow"/>
                          <a:cs typeface="Arial Narrow"/>
                          <a:sym typeface="Arial Narrow"/>
                        </a:rPr>
                        <a:t>2020</a:t>
                      </a:r>
                      <a:r>
                        <a:rPr lang="en-ZA" sz="1300" b="1" dirty="0" smtClean="0">
                          <a:solidFill>
                            <a:srgbClr val="FFFFFF"/>
                          </a:solidFill>
                          <a:latin typeface="Arial Narrow"/>
                          <a:ea typeface="Arial Narrow"/>
                          <a:cs typeface="Arial Narrow"/>
                          <a:sym typeface="Arial Narrow"/>
                        </a:rPr>
                        <a:t>/21</a:t>
                      </a:r>
                      <a:endParaRPr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a:lnSpc>
                          <a:spcPct val="115000"/>
                        </a:lnSpc>
                        <a:defRPr sz="1800"/>
                      </a:pPr>
                      <a:r>
                        <a:rPr sz="1200" b="1">
                          <a:solidFill>
                            <a:srgbClr val="FFFFFF"/>
                          </a:solidFill>
                          <a:latin typeface="Arial Narrow"/>
                          <a:ea typeface="Arial Narrow"/>
                          <a:cs typeface="Arial Narrow"/>
                          <a:sym typeface="Arial Narrow"/>
                        </a:rPr>
                        <a:t>5 YEAR  TARGET 2023/24</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extLst>
                  <a:ext uri="{0D108BD9-81ED-4DB2-BD59-A6C34878D82A}">
                    <a16:rowId xmlns:a16="http://schemas.microsoft.com/office/drawing/2014/main" val="10001"/>
                  </a:ext>
                </a:extLst>
              </a:tr>
              <a:tr h="361950">
                <a:tc gridSpan="4">
                  <a:txBody>
                    <a:bodyPr/>
                    <a:lstStyle/>
                    <a:p>
                      <a:pPr algn="ctr">
                        <a:lnSpc>
                          <a:spcPct val="115000"/>
                        </a:lnSpc>
                        <a:defRPr sz="1800"/>
                      </a:pPr>
                      <a:r>
                        <a:rPr sz="1300" b="1">
                          <a:solidFill>
                            <a:srgbClr val="FFFFFF"/>
                          </a:solidFill>
                          <a:latin typeface="Arial Narrow"/>
                          <a:ea typeface="Arial Narrow"/>
                          <a:cs typeface="Arial Narrow"/>
                          <a:sym typeface="Arial Narrow"/>
                        </a:rPr>
                        <a:t>PROGRAMME 3</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93725">
                <a:tc>
                  <a:txBody>
                    <a:bodyPr/>
                    <a:lstStyle/>
                    <a:p>
                      <a:pPr algn="l">
                        <a:defRPr sz="1300">
                          <a:latin typeface="Arial Narrow"/>
                          <a:ea typeface="Arial Narrow"/>
                          <a:cs typeface="Arial Narrow"/>
                          <a:sym typeface="Arial Narrow"/>
                        </a:defRPr>
                      </a:pPr>
                      <a:r>
                        <a:rPr lang="en-US" dirty="0" smtClean="0"/>
                        <a:t>Percentage of applications for permits finalised within timeframe (Marine Research permits)</a:t>
                      </a:r>
                      <a:r>
                        <a:rPr dirty="0" smtClean="0"/>
                        <a:t>	</a:t>
                      </a:r>
                      <a:endParaRPr dirty="0"/>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07000"/>
                        </a:lnSpc>
                        <a:spcBef>
                          <a:spcPts val="500"/>
                        </a:spcBef>
                        <a:defRPr sz="1800"/>
                      </a:pPr>
                      <a:r>
                        <a:rPr lang="en-ZA" sz="1300" dirty="0" smtClean="0">
                          <a:latin typeface="Arial Narrow"/>
                          <a:ea typeface="Arial Narrow"/>
                          <a:cs typeface="Arial Narrow"/>
                          <a:sym typeface="Arial Narrow"/>
                        </a:rPr>
                        <a:t>100% (86/86) </a:t>
                      </a:r>
                      <a:endParaRPr sz="1300" dirty="0">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300">
                          <a:latin typeface="Arial Narrow"/>
                          <a:ea typeface="Arial Narrow"/>
                          <a:cs typeface="Arial Narrow"/>
                          <a:sym typeface="Arial Narrow"/>
                        </a:rPr>
                        <a:t>100%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300">
                          <a:latin typeface="Arial Narrow"/>
                          <a:ea typeface="Arial Narrow"/>
                          <a:cs typeface="Arial Narrow"/>
                          <a:sym typeface="Arial Narrow"/>
                        </a:rPr>
                        <a:t>100%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3"/>
                  </a:ext>
                </a:extLst>
              </a:tr>
              <a:tr h="595312">
                <a:tc>
                  <a:txBody>
                    <a:bodyPr/>
                    <a:lstStyle/>
                    <a:p>
                      <a:pPr algn="l">
                        <a:defRPr sz="1800"/>
                      </a:pPr>
                      <a:r>
                        <a:rPr lang="en-US" sz="1300" dirty="0" smtClean="0">
                          <a:latin typeface="Arial Narrow"/>
                          <a:ea typeface="Arial Narrow"/>
                          <a:cs typeface="Arial Narrow"/>
                          <a:sym typeface="Arial Narrow"/>
                        </a:rPr>
                        <a:t>Percentage of applications for permits finalised within</a:t>
                      </a:r>
                    </a:p>
                    <a:p>
                      <a:pPr algn="l">
                        <a:defRPr sz="1800"/>
                      </a:pPr>
                      <a:r>
                        <a:rPr lang="en-US" sz="1300" dirty="0" smtClean="0">
                          <a:latin typeface="Arial Narrow"/>
                          <a:ea typeface="Arial Narrow"/>
                          <a:cs typeface="Arial Narrow"/>
                          <a:sym typeface="Arial Narrow"/>
                        </a:rPr>
                        <a:t>timeframe (Off-road Vehicle permits)</a:t>
                      </a:r>
                      <a:endParaRPr sz="1300" dirty="0">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pPr>
                      <a:r>
                        <a:rPr lang="en-US" sz="1300" dirty="0" smtClean="0">
                          <a:latin typeface="Arial Narrow"/>
                          <a:ea typeface="Arial Narrow"/>
                          <a:cs typeface="Arial Narrow"/>
                          <a:sym typeface="Arial Narrow"/>
                        </a:rPr>
                        <a:t>100% (29/29)</a:t>
                      </a:r>
                      <a:endParaRPr sz="1300" dirty="0">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300" dirty="0">
                          <a:latin typeface="Arial Narrow"/>
                          <a:ea typeface="Arial Narrow"/>
                          <a:cs typeface="Arial Narrow"/>
                          <a:sym typeface="Arial Narrow"/>
                        </a:rPr>
                        <a:t>100%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300">
                          <a:latin typeface="Arial Narrow"/>
                          <a:ea typeface="Arial Narrow"/>
                          <a:cs typeface="Arial Narrow"/>
                          <a:sym typeface="Arial Narrow"/>
                        </a:rPr>
                        <a:t>100%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4"/>
                  </a:ext>
                </a:extLst>
              </a:tr>
              <a:tr h="593725">
                <a:tc>
                  <a:txBody>
                    <a:bodyPr/>
                    <a:lstStyle/>
                    <a:p>
                      <a:pPr algn="l">
                        <a:defRPr sz="1300">
                          <a:latin typeface="Arial Narrow"/>
                          <a:ea typeface="Arial Narrow"/>
                          <a:cs typeface="Arial Narrow"/>
                          <a:sym typeface="Arial Narrow"/>
                        </a:defRPr>
                      </a:pPr>
                      <a:r>
                        <a:rPr lang="en-US" dirty="0" smtClean="0"/>
                        <a:t>Percentage of applications for permits finalised within</a:t>
                      </a:r>
                    </a:p>
                    <a:p>
                      <a:pPr algn="l">
                        <a:defRPr sz="1300">
                          <a:latin typeface="Arial Narrow"/>
                          <a:ea typeface="Arial Narrow"/>
                          <a:cs typeface="Arial Narrow"/>
                          <a:sym typeface="Arial Narrow"/>
                        </a:defRPr>
                      </a:pPr>
                      <a:r>
                        <a:rPr lang="en-US" dirty="0" smtClean="0"/>
                        <a:t>timeframe (Dumping permits)</a:t>
                      </a:r>
                      <a:endParaRPr dirty="0"/>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07000"/>
                        </a:lnSpc>
                        <a:spcBef>
                          <a:spcPts val="500"/>
                        </a:spcBef>
                        <a:defRPr sz="1800"/>
                      </a:pPr>
                      <a:r>
                        <a:rPr lang="en-ZA" sz="1300" dirty="0" smtClean="0">
                          <a:latin typeface="Arial Narrow"/>
                          <a:ea typeface="Arial Narrow"/>
                          <a:cs typeface="Arial Narrow"/>
                          <a:sym typeface="Arial Narrow"/>
                        </a:rPr>
                        <a:t>40</a:t>
                      </a:r>
                      <a:r>
                        <a:rPr sz="1300" dirty="0" smtClean="0">
                          <a:latin typeface="Arial Narrow"/>
                          <a:ea typeface="Arial Narrow"/>
                          <a:cs typeface="Arial Narrow"/>
                          <a:sym typeface="Arial Narrow"/>
                        </a:rPr>
                        <a:t>% (</a:t>
                      </a:r>
                      <a:r>
                        <a:rPr lang="en-ZA" sz="1300" dirty="0" smtClean="0">
                          <a:latin typeface="Arial Narrow"/>
                          <a:ea typeface="Arial Narrow"/>
                          <a:cs typeface="Arial Narrow"/>
                          <a:sym typeface="Arial Narrow"/>
                        </a:rPr>
                        <a:t>4</a:t>
                      </a:r>
                      <a:r>
                        <a:rPr sz="1300" dirty="0" smtClean="0">
                          <a:latin typeface="Arial Narrow"/>
                          <a:ea typeface="Arial Narrow"/>
                          <a:cs typeface="Arial Narrow"/>
                          <a:sym typeface="Arial Narrow"/>
                        </a:rPr>
                        <a:t>/10)</a:t>
                      </a:r>
                      <a:endParaRPr sz="1300" dirty="0">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300">
                          <a:latin typeface="Arial Narrow"/>
                          <a:ea typeface="Arial Narrow"/>
                          <a:cs typeface="Arial Narrow"/>
                          <a:sym typeface="Arial Narrow"/>
                        </a:rPr>
                        <a:t>100%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300" dirty="0">
                          <a:latin typeface="Arial Narrow"/>
                          <a:ea typeface="Arial Narrow"/>
                          <a:cs typeface="Arial Narrow"/>
                          <a:sym typeface="Arial Narrow"/>
                        </a:rPr>
                        <a:t>100%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5"/>
                  </a:ext>
                </a:extLst>
              </a:tr>
            </a:tbl>
          </a:graphicData>
        </a:graphic>
      </p:graphicFrame>
      <p:sp>
        <p:nvSpPr>
          <p:cNvPr id="567" name="SERVICE DELIVERY IMPROVEMENT PROGRAMME"/>
          <p:cNvSpPr txBox="1"/>
          <p:nvPr/>
        </p:nvSpPr>
        <p:spPr>
          <a:xfrm>
            <a:off x="76200" y="190500"/>
            <a:ext cx="8839200"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0070C0"/>
                </a:solidFill>
              </a:defRPr>
            </a:lvl1pPr>
          </a:lstStyle>
          <a:p>
            <a:r>
              <a:rPr dirty="0">
                <a:solidFill>
                  <a:srgbClr val="00B050"/>
                </a:solidFill>
              </a:rPr>
              <a:t>SERVICE DELIVERY IMPROVEMENT PROGRAMME</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63" name="PROGRAMME 1 :   ADMINISTRATION"/>
          <p:cNvSpPr txBox="1">
            <a:spLocks noGrp="1"/>
          </p:cNvSpPr>
          <p:nvPr>
            <p:ph type="title" idx="4294967295"/>
          </p:nvPr>
        </p:nvSpPr>
        <p:spPr>
          <a:xfrm>
            <a:off x="0" y="990600"/>
            <a:ext cx="8839200" cy="2438400"/>
          </a:xfrm>
          <a:prstGeom prst="rect">
            <a:avLst/>
          </a:prstGeom>
        </p:spPr>
        <p:txBody>
          <a:bodyPr/>
          <a:lstStyle/>
          <a:p>
            <a:pPr defTabSz="457200">
              <a:defRPr sz="3200" b="1">
                <a:solidFill>
                  <a:srgbClr val="FFFFFF"/>
                </a:solidFill>
                <a:latin typeface="+mj-lt"/>
                <a:ea typeface="+mj-ea"/>
                <a:cs typeface="+mj-cs"/>
                <a:sym typeface="Calibri"/>
              </a:defRPr>
            </a:pPr>
            <a:r>
              <a:rPr dirty="0"/>
              <a:t/>
            </a:r>
            <a:br>
              <a:rPr dirty="0"/>
            </a:br>
            <a:r>
              <a:rPr dirty="0"/>
              <a:t>PROGRAMME 1 : </a:t>
            </a:r>
            <a:br>
              <a:rPr dirty="0"/>
            </a:br>
            <a:r>
              <a:rPr dirty="0"/>
              <a:t/>
            </a:r>
            <a:br>
              <a:rPr dirty="0"/>
            </a:br>
            <a:r>
              <a:rPr b="0" dirty="0"/>
              <a:t>ADMINISTRATION      </a:t>
            </a:r>
          </a:p>
        </p:txBody>
      </p:sp>
    </p:spTree>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80</a:t>
            </a:fld>
            <a:endParaRPr/>
          </a:p>
        </p:txBody>
      </p:sp>
      <p:graphicFrame>
        <p:nvGraphicFramePr>
          <p:cNvPr id="570" name="Table"/>
          <p:cNvGraphicFramePr/>
          <p:nvPr>
            <p:extLst>
              <p:ext uri="{D42A27DB-BD31-4B8C-83A1-F6EECF244321}">
                <p14:modId xmlns:p14="http://schemas.microsoft.com/office/powerpoint/2010/main" val="3175989025"/>
              </p:ext>
            </p:extLst>
          </p:nvPr>
        </p:nvGraphicFramePr>
        <p:xfrm>
          <a:off x="228600" y="762000"/>
          <a:ext cx="8763000" cy="4414835"/>
        </p:xfrm>
        <a:graphic>
          <a:graphicData uri="http://schemas.openxmlformats.org/drawingml/2006/table">
            <a:tbl>
              <a:tblPr>
                <a:tableStyleId>{4C3C2611-4C71-4FC5-86AE-919BDF0F9419}</a:tableStyleId>
              </a:tblPr>
              <a:tblGrid>
                <a:gridCol w="30480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tblGrid>
              <a:tr h="304800">
                <a:tc gridSpan="4">
                  <a:txBody>
                    <a:bodyPr/>
                    <a:lstStyle/>
                    <a:p>
                      <a:pPr algn="l">
                        <a:defRPr sz="1800"/>
                      </a:pPr>
                      <a:r>
                        <a:rPr lang="en-US" sz="1300" b="1" dirty="0" smtClean="0">
                          <a:solidFill>
                            <a:srgbClr val="FFFFFF"/>
                          </a:solidFill>
                          <a:latin typeface="Arial Narrow"/>
                          <a:ea typeface="Arial Narrow"/>
                          <a:cs typeface="Arial Narrow"/>
                          <a:sym typeface="Arial Narrow"/>
                        </a:rPr>
                        <a:t>OUTCOME: THREATS ON ENVIRONMENTAL QUALITY AND HUMAN HEALTH MITIGATED</a:t>
                      </a:r>
                      <a:endParaRPr lang="en-US"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5612">
                <a:tc>
                  <a:txBody>
                    <a:bodyPr/>
                    <a:lstStyle/>
                    <a:p>
                      <a:pPr algn="ctr">
                        <a:lnSpc>
                          <a:spcPct val="115000"/>
                        </a:lnSpc>
                        <a:defRPr sz="1800"/>
                      </a:pPr>
                      <a:r>
                        <a:rPr lang="en-ZA" sz="1300" b="1" dirty="0" smtClean="0">
                          <a:solidFill>
                            <a:srgbClr val="FFFFFF"/>
                          </a:solidFill>
                          <a:latin typeface="Arial Narrow"/>
                          <a:ea typeface="Arial Narrow"/>
                          <a:cs typeface="Arial Narrow"/>
                          <a:sym typeface="Arial Narrow"/>
                        </a:rPr>
                        <a:t>OUTCOME</a:t>
                      </a:r>
                      <a:r>
                        <a:rPr sz="1300" b="1" dirty="0" smtClean="0">
                          <a:solidFill>
                            <a:srgbClr val="FFFFFF"/>
                          </a:solidFill>
                          <a:latin typeface="Arial Narrow"/>
                          <a:ea typeface="Arial Narrow"/>
                          <a:cs typeface="Arial Narrow"/>
                          <a:sym typeface="Arial Narrow"/>
                        </a:rPr>
                        <a:t> </a:t>
                      </a:r>
                      <a:r>
                        <a:rPr sz="1300" b="1" dirty="0">
                          <a:solidFill>
                            <a:srgbClr val="FFFFFF"/>
                          </a:solidFill>
                          <a:latin typeface="Arial Narrow"/>
                          <a:ea typeface="Arial Narrow"/>
                          <a:cs typeface="Arial Narrow"/>
                          <a:sym typeface="Arial Narrow"/>
                        </a:rPr>
                        <a:t>INDICATOR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a:lnSpc>
                          <a:spcPct val="115000"/>
                        </a:lnSpc>
                        <a:defRPr sz="1300" b="1">
                          <a:solidFill>
                            <a:srgbClr val="FFFFFF"/>
                          </a:solidFill>
                          <a:latin typeface="Arial Narrow"/>
                          <a:ea typeface="Arial Narrow"/>
                          <a:cs typeface="Arial Narrow"/>
                          <a:sym typeface="Arial Narrow"/>
                        </a:defRPr>
                      </a:pPr>
                      <a:r>
                        <a:rPr dirty="0"/>
                        <a:t>BASELINE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a:lnSpc>
                          <a:spcPct val="115000"/>
                        </a:lnSpc>
                        <a:defRPr sz="1800"/>
                      </a:pPr>
                      <a:r>
                        <a:rPr sz="1300" b="1" dirty="0">
                          <a:solidFill>
                            <a:srgbClr val="FFFFFF"/>
                          </a:solidFill>
                          <a:latin typeface="Arial Narrow"/>
                          <a:ea typeface="Arial Narrow"/>
                          <a:cs typeface="Arial Narrow"/>
                          <a:sym typeface="Arial Narrow"/>
                        </a:rPr>
                        <a:t>TARGET </a:t>
                      </a:r>
                      <a:r>
                        <a:rPr sz="1300" b="1" dirty="0" smtClean="0">
                          <a:solidFill>
                            <a:srgbClr val="FFFFFF"/>
                          </a:solidFill>
                          <a:latin typeface="Arial Narrow"/>
                          <a:ea typeface="Arial Narrow"/>
                          <a:cs typeface="Arial Narrow"/>
                          <a:sym typeface="Arial Narrow"/>
                        </a:rPr>
                        <a:t>20</a:t>
                      </a:r>
                      <a:r>
                        <a:rPr lang="en-ZA" sz="1300" b="1" dirty="0" smtClean="0">
                          <a:solidFill>
                            <a:srgbClr val="FFFFFF"/>
                          </a:solidFill>
                          <a:latin typeface="Arial Narrow"/>
                          <a:ea typeface="Arial Narrow"/>
                          <a:cs typeface="Arial Narrow"/>
                          <a:sym typeface="Arial Narrow"/>
                        </a:rPr>
                        <a:t>20</a:t>
                      </a:r>
                      <a:r>
                        <a:rPr sz="1300" b="1" dirty="0" smtClean="0">
                          <a:solidFill>
                            <a:srgbClr val="FFFFFF"/>
                          </a:solidFill>
                          <a:latin typeface="Arial Narrow"/>
                          <a:ea typeface="Arial Narrow"/>
                          <a:cs typeface="Arial Narrow"/>
                          <a:sym typeface="Arial Narrow"/>
                        </a:rPr>
                        <a:t>/2</a:t>
                      </a:r>
                      <a:r>
                        <a:rPr lang="en-ZA" sz="1300" b="1" dirty="0" smtClean="0">
                          <a:solidFill>
                            <a:srgbClr val="FFFFFF"/>
                          </a:solidFill>
                          <a:latin typeface="Arial Narrow"/>
                          <a:ea typeface="Arial Narrow"/>
                          <a:cs typeface="Arial Narrow"/>
                          <a:sym typeface="Arial Narrow"/>
                        </a:rPr>
                        <a:t>1</a:t>
                      </a:r>
                      <a:endParaRPr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a:lnSpc>
                          <a:spcPct val="115000"/>
                        </a:lnSpc>
                        <a:defRPr sz="1800"/>
                      </a:pPr>
                      <a:r>
                        <a:rPr sz="1200" b="1">
                          <a:solidFill>
                            <a:srgbClr val="FFFFFF"/>
                          </a:solidFill>
                          <a:latin typeface="Arial Narrow"/>
                          <a:ea typeface="Arial Narrow"/>
                          <a:cs typeface="Arial Narrow"/>
                          <a:sym typeface="Arial Narrow"/>
                        </a:rPr>
                        <a:t>5 YEAR  TARGET 2023/24</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extLst>
                  <a:ext uri="{0D108BD9-81ED-4DB2-BD59-A6C34878D82A}">
                    <a16:rowId xmlns:a16="http://schemas.microsoft.com/office/drawing/2014/main" val="10001"/>
                  </a:ext>
                </a:extLst>
              </a:tr>
              <a:tr h="350837">
                <a:tc gridSpan="4">
                  <a:txBody>
                    <a:bodyPr/>
                    <a:lstStyle/>
                    <a:p>
                      <a:pPr algn="ctr">
                        <a:lnSpc>
                          <a:spcPct val="115000"/>
                        </a:lnSpc>
                        <a:defRPr sz="1800"/>
                      </a:pPr>
                      <a:r>
                        <a:rPr sz="1300" b="1" dirty="0">
                          <a:solidFill>
                            <a:srgbClr val="FFFFFF"/>
                          </a:solidFill>
                          <a:latin typeface="Arial Narrow"/>
                          <a:ea typeface="Arial Narrow"/>
                          <a:cs typeface="Arial Narrow"/>
                          <a:sym typeface="Arial Narrow"/>
                        </a:rPr>
                        <a:t>PROGRAMME 4</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792162">
                <a:tc>
                  <a:txBody>
                    <a:bodyPr/>
                    <a:lstStyle/>
                    <a:p>
                      <a:pPr algn="just">
                        <a:defRPr sz="1800"/>
                      </a:pPr>
                      <a:r>
                        <a:rPr lang="en-US" sz="1300" dirty="0" smtClean="0">
                          <a:latin typeface="Arial Narrow"/>
                          <a:ea typeface="Arial Narrow"/>
                          <a:cs typeface="Arial Narrow"/>
                          <a:sym typeface="Arial Narrow"/>
                        </a:rPr>
                        <a:t>Percentage of Atmospheric Emission Licenses applications issued within legislated timeframes</a:t>
                      </a:r>
                      <a:endParaRPr sz="1300" dirty="0">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87313" indent="0" algn="just">
                        <a:defRPr sz="1800"/>
                      </a:pPr>
                      <a:r>
                        <a:rPr lang="en-ZA" sz="1300" dirty="0" smtClean="0">
                          <a:latin typeface="Arial Narrow"/>
                          <a:ea typeface="Arial Narrow"/>
                          <a:cs typeface="Arial Narrow"/>
                          <a:sym typeface="Arial Narrow"/>
                        </a:rPr>
                        <a:t>100% (8/8)</a:t>
                      </a:r>
                      <a:endParaRPr sz="1300" dirty="0">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300">
                          <a:latin typeface="Arial Narrow"/>
                          <a:ea typeface="Arial Narrow"/>
                          <a:cs typeface="Arial Narrow"/>
                          <a:sym typeface="Arial Narrow"/>
                        </a:defRPr>
                      </a:pPr>
                      <a:r>
                        <a:t>90%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300">
                          <a:latin typeface="Arial Narrow"/>
                          <a:ea typeface="Arial Narrow"/>
                          <a:cs typeface="Arial Narrow"/>
                          <a:sym typeface="Arial Narrow"/>
                        </a:defRPr>
                      </a:pPr>
                      <a:r>
                        <a:t>95%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3"/>
                  </a:ext>
                </a:extLst>
              </a:tr>
              <a:tr h="347662">
                <a:tc gridSpan="4">
                  <a:txBody>
                    <a:bodyPr/>
                    <a:lstStyle/>
                    <a:p>
                      <a:pPr algn="ctr">
                        <a:lnSpc>
                          <a:spcPct val="115000"/>
                        </a:lnSpc>
                        <a:defRPr sz="1800"/>
                      </a:pPr>
                      <a:r>
                        <a:rPr sz="1300" b="1">
                          <a:solidFill>
                            <a:srgbClr val="FFFFFF"/>
                          </a:solidFill>
                          <a:latin typeface="Arial Narrow"/>
                          <a:ea typeface="Arial Narrow"/>
                          <a:cs typeface="Arial Narrow"/>
                          <a:sym typeface="Arial Narrow"/>
                        </a:rPr>
                        <a:t>PROGRAMME 5</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47662">
                <a:tc gridSpan="4">
                  <a:txBody>
                    <a:bodyPr/>
                    <a:lstStyle/>
                    <a:p>
                      <a:pPr algn="l">
                        <a:defRPr sz="1800"/>
                      </a:pPr>
                      <a:r>
                        <a:rPr lang="en-ZA" sz="1300" b="1" dirty="0" smtClean="0">
                          <a:solidFill>
                            <a:srgbClr val="FFFFFF"/>
                          </a:solidFill>
                          <a:latin typeface="Arial Narrow"/>
                          <a:ea typeface="Arial Narrow"/>
                          <a:cs typeface="Arial Narrow"/>
                          <a:sym typeface="Arial Narrow"/>
                        </a:rPr>
                        <a:t>OUTCOME</a:t>
                      </a:r>
                      <a:r>
                        <a:rPr sz="1300" b="1" dirty="0" smtClean="0">
                          <a:solidFill>
                            <a:srgbClr val="FFFFFF"/>
                          </a:solidFill>
                          <a:latin typeface="Arial Narrow"/>
                          <a:ea typeface="Arial Narrow"/>
                          <a:cs typeface="Arial Narrow"/>
                          <a:sym typeface="Arial Narrow"/>
                        </a:rPr>
                        <a:t>: </a:t>
                      </a:r>
                      <a:r>
                        <a:rPr sz="1300" b="1" dirty="0">
                          <a:solidFill>
                            <a:srgbClr val="FFFFFF"/>
                          </a:solidFill>
                          <a:latin typeface="Arial Narrow"/>
                          <a:ea typeface="Arial Narrow"/>
                          <a:cs typeface="Arial Narrow"/>
                          <a:sym typeface="Arial Narrow"/>
                        </a:rPr>
                        <a:t>THREATS TO ENVIRONMENTAL QUALITY AND INTEGRITY MANAGED</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908050">
                <a:tc>
                  <a:txBody>
                    <a:bodyPr/>
                    <a:lstStyle/>
                    <a:p>
                      <a:pPr algn="just">
                        <a:defRPr sz="1800"/>
                      </a:pPr>
                      <a:r>
                        <a:rPr sz="1300" dirty="0">
                          <a:latin typeface="Arial Narrow"/>
                          <a:ea typeface="Arial Narrow"/>
                          <a:cs typeface="Arial Narrow"/>
                          <a:sym typeface="Arial Narrow"/>
                        </a:rPr>
                        <a:t>Percentage of applications for CITES permits assessed and issued within prescribed timeframe 	</a:t>
                      </a: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noFill/>
                  </a:tcPr>
                </a:tc>
                <a:tc>
                  <a:txBody>
                    <a:bodyPr/>
                    <a:lstStyle/>
                    <a:p>
                      <a:pPr marL="87313" indent="0" algn="just">
                        <a:defRPr sz="1800"/>
                      </a:pPr>
                      <a:r>
                        <a:rPr sz="1300" dirty="0">
                          <a:latin typeface="Arial Narrow"/>
                          <a:ea typeface="Arial Narrow"/>
                          <a:cs typeface="Arial Narrow"/>
                          <a:sym typeface="Arial Narrow"/>
                        </a:rPr>
                        <a:t>100% </a:t>
                      </a:r>
                      <a:r>
                        <a:rPr sz="1300" dirty="0" smtClean="0">
                          <a:latin typeface="Arial Narrow"/>
                          <a:ea typeface="Arial Narrow"/>
                          <a:cs typeface="Arial Narrow"/>
                          <a:sym typeface="Arial Narrow"/>
                        </a:rPr>
                        <a:t>(</a:t>
                      </a:r>
                      <a:r>
                        <a:rPr lang="en-ZA" sz="1300" dirty="0" smtClean="0">
                          <a:latin typeface="Arial Narrow"/>
                          <a:ea typeface="Arial Narrow"/>
                          <a:cs typeface="Arial Narrow"/>
                          <a:sym typeface="Arial Narrow"/>
                        </a:rPr>
                        <a:t>38</a:t>
                      </a:r>
                      <a:r>
                        <a:rPr sz="1300" dirty="0" smtClean="0">
                          <a:latin typeface="Arial Narrow"/>
                          <a:ea typeface="Arial Narrow"/>
                          <a:cs typeface="Arial Narrow"/>
                          <a:sym typeface="Arial Narrow"/>
                        </a:rPr>
                        <a:t>/</a:t>
                      </a:r>
                      <a:r>
                        <a:rPr lang="en-ZA" sz="1300" dirty="0" smtClean="0">
                          <a:latin typeface="Arial Narrow"/>
                          <a:ea typeface="Arial Narrow"/>
                          <a:cs typeface="Arial Narrow"/>
                          <a:sym typeface="Arial Narrow"/>
                        </a:rPr>
                        <a:t>38</a:t>
                      </a:r>
                      <a:endParaRPr sz="1300" dirty="0">
                        <a:latin typeface="Arial Narrow"/>
                        <a:ea typeface="Arial Narrow"/>
                        <a:cs typeface="Arial Narrow"/>
                        <a:sym typeface="Arial Narrow"/>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ctr">
                        <a:defRPr sz="1800"/>
                      </a:pPr>
                      <a:r>
                        <a:rPr sz="1300">
                          <a:latin typeface="Arial Narrow"/>
                          <a:ea typeface="Arial Narrow"/>
                          <a:cs typeface="Arial Narrow"/>
                          <a:sym typeface="Arial Narrow"/>
                        </a:rPr>
                        <a:t>      100% 	</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noFill/>
                  </a:tcPr>
                </a:tc>
                <a:tc>
                  <a:txBody>
                    <a:bodyPr/>
                    <a:lstStyle/>
                    <a:p>
                      <a:pPr algn="ctr">
                        <a:defRPr sz="1800"/>
                      </a:pPr>
                      <a:r>
                        <a:rPr sz="1300">
                          <a:latin typeface="Arial Narrow"/>
                          <a:ea typeface="Arial Narrow"/>
                          <a:cs typeface="Arial Narrow"/>
                          <a:sym typeface="Arial Narrow"/>
                        </a:rPr>
                        <a:t>   100% 	</a:t>
                      </a: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6"/>
                  </a:ext>
                </a:extLst>
              </a:tr>
              <a:tr h="908050">
                <a:tc>
                  <a:txBody>
                    <a:bodyPr/>
                    <a:lstStyle/>
                    <a:p>
                      <a:pPr algn="just">
                        <a:defRPr sz="1800"/>
                      </a:pPr>
                      <a:r>
                        <a:rPr sz="1300">
                          <a:latin typeface="Arial Narrow"/>
                          <a:ea typeface="Arial Narrow"/>
                          <a:cs typeface="Arial Narrow"/>
                          <a:sym typeface="Arial Narrow"/>
                        </a:rPr>
                        <a:t>Percentage of applications for TOPS permits assessed and issued within prescribed timeframe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87313" indent="0" algn="just">
                        <a:defRPr sz="1800"/>
                      </a:pPr>
                      <a:r>
                        <a:rPr lang="en-ZA" sz="1300" dirty="0" smtClean="0">
                          <a:latin typeface="Arial Narrow"/>
                          <a:ea typeface="Arial Narrow"/>
                          <a:cs typeface="Arial Narrow"/>
                          <a:sym typeface="Arial Narrow"/>
                        </a:rPr>
                        <a:t>76</a:t>
                      </a:r>
                      <a:r>
                        <a:rPr sz="1300" dirty="0" smtClean="0">
                          <a:latin typeface="Arial Narrow"/>
                          <a:ea typeface="Arial Narrow"/>
                          <a:cs typeface="Arial Narrow"/>
                          <a:sym typeface="Arial Narrow"/>
                        </a:rPr>
                        <a:t>% (</a:t>
                      </a:r>
                      <a:r>
                        <a:rPr lang="en-ZA" sz="1300" dirty="0" smtClean="0">
                          <a:latin typeface="Arial Narrow"/>
                          <a:ea typeface="Arial Narrow"/>
                          <a:cs typeface="Arial Narrow"/>
                          <a:sym typeface="Arial Narrow"/>
                        </a:rPr>
                        <a:t>81</a:t>
                      </a:r>
                      <a:r>
                        <a:rPr sz="1300" dirty="0" smtClean="0">
                          <a:latin typeface="Arial Narrow"/>
                          <a:ea typeface="Arial Narrow"/>
                          <a:cs typeface="Arial Narrow"/>
                          <a:sym typeface="Arial Narrow"/>
                        </a:rPr>
                        <a:t>/</a:t>
                      </a:r>
                      <a:r>
                        <a:rPr lang="en-ZA" sz="1300" dirty="0" smtClean="0">
                          <a:latin typeface="Arial Narrow"/>
                          <a:ea typeface="Arial Narrow"/>
                          <a:cs typeface="Arial Narrow"/>
                          <a:sym typeface="Arial Narrow"/>
                        </a:rPr>
                        <a:t>107</a:t>
                      </a:r>
                      <a:r>
                        <a:rPr sz="1300" dirty="0" smtClean="0">
                          <a:latin typeface="Arial Narrow"/>
                          <a:ea typeface="Arial Narrow"/>
                          <a:cs typeface="Arial Narrow"/>
                          <a:sym typeface="Arial Narrow"/>
                        </a:rPr>
                        <a:t>)</a:t>
                      </a:r>
                      <a:endParaRPr sz="1300" dirty="0">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300">
                          <a:latin typeface="Arial Narrow"/>
                          <a:ea typeface="Arial Narrow"/>
                          <a:cs typeface="Arial Narrow"/>
                          <a:sym typeface="Arial Narrow"/>
                        </a:rPr>
                        <a:t>      100%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300" dirty="0">
                          <a:latin typeface="Arial Narrow"/>
                          <a:ea typeface="Arial Narrow"/>
                          <a:cs typeface="Arial Narrow"/>
                          <a:sym typeface="Arial Narrow"/>
                        </a:rPr>
                        <a:t>     100%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7"/>
                  </a:ext>
                </a:extLst>
              </a:tr>
            </a:tbl>
          </a:graphicData>
        </a:graphic>
      </p:graphicFrame>
      <p:sp>
        <p:nvSpPr>
          <p:cNvPr id="571" name="SERVICE DELIVERY IMPROVEMENT PROGRAMME"/>
          <p:cNvSpPr txBox="1"/>
          <p:nvPr/>
        </p:nvSpPr>
        <p:spPr>
          <a:xfrm>
            <a:off x="76200" y="228600"/>
            <a:ext cx="8839200"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0070C0"/>
                </a:solidFill>
              </a:defRPr>
            </a:lvl1pPr>
          </a:lstStyle>
          <a:p>
            <a:r>
              <a:rPr dirty="0">
                <a:solidFill>
                  <a:srgbClr val="00B050"/>
                </a:solidFill>
              </a:rPr>
              <a:t>SERVICE DELIVERY IMPROVEMENT PROGRAMME</a:t>
            </a:r>
          </a:p>
        </p:txBody>
      </p:sp>
    </p:spTree>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81</a:t>
            </a:fld>
            <a:endParaRPr/>
          </a:p>
        </p:txBody>
      </p:sp>
      <p:graphicFrame>
        <p:nvGraphicFramePr>
          <p:cNvPr id="574" name="Table"/>
          <p:cNvGraphicFramePr/>
          <p:nvPr>
            <p:extLst>
              <p:ext uri="{D42A27DB-BD31-4B8C-83A1-F6EECF244321}">
                <p14:modId xmlns:p14="http://schemas.microsoft.com/office/powerpoint/2010/main" val="70767063"/>
              </p:ext>
            </p:extLst>
          </p:nvPr>
        </p:nvGraphicFramePr>
        <p:xfrm>
          <a:off x="228600" y="1066800"/>
          <a:ext cx="8763000" cy="2720974"/>
        </p:xfrm>
        <a:graphic>
          <a:graphicData uri="http://schemas.openxmlformats.org/drawingml/2006/table">
            <a:tbl>
              <a:tblPr>
                <a:tableStyleId>{4C3C2611-4C71-4FC5-86AE-919BDF0F9419}</a:tableStyleId>
              </a:tblPr>
              <a:tblGrid>
                <a:gridCol w="33528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tblGrid>
              <a:tr h="261937">
                <a:tc gridSpan="4">
                  <a:txBody>
                    <a:bodyPr/>
                    <a:lstStyle/>
                    <a:p>
                      <a:pPr algn="l">
                        <a:lnSpc>
                          <a:spcPct val="115000"/>
                        </a:lnSpc>
                        <a:defRPr sz="1800"/>
                      </a:pPr>
                      <a:r>
                        <a:rPr lang="en-ZA" sz="1300" b="1" dirty="0" smtClean="0">
                          <a:solidFill>
                            <a:srgbClr val="FFFFFF"/>
                          </a:solidFill>
                          <a:latin typeface="Arial Narrow"/>
                          <a:ea typeface="Arial Narrow"/>
                          <a:cs typeface="Arial Narrow"/>
                          <a:sym typeface="Arial Narrow"/>
                        </a:rPr>
                        <a:t>OUTCOME</a:t>
                      </a:r>
                      <a:r>
                        <a:rPr sz="1300" b="1" dirty="0" smtClean="0">
                          <a:solidFill>
                            <a:srgbClr val="FFFFFF"/>
                          </a:solidFill>
                          <a:latin typeface="Arial Narrow"/>
                          <a:ea typeface="Arial Narrow"/>
                          <a:cs typeface="Arial Narrow"/>
                          <a:sym typeface="Arial Narrow"/>
                        </a:rPr>
                        <a:t>: </a:t>
                      </a:r>
                      <a:r>
                        <a:rPr lang="en-US" sz="1300" b="1" dirty="0" smtClean="0">
                          <a:solidFill>
                            <a:srgbClr val="FFFFFF"/>
                          </a:solidFill>
                          <a:latin typeface="Arial Narrow"/>
                          <a:ea typeface="Arial Narrow"/>
                          <a:cs typeface="Arial Narrow"/>
                          <a:sym typeface="Arial Narrow"/>
                        </a:rPr>
                        <a:t>THREATS ON ENVIRONMENTAL QUALITY AND HUMAN HEALTH MITIGATED</a:t>
                      </a:r>
                      <a:endParaRPr sz="1300" b="1" dirty="0">
                        <a:solidFill>
                          <a:srgbClr val="FFFFFF"/>
                        </a:solidFill>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20700">
                <a:tc>
                  <a:txBody>
                    <a:bodyPr/>
                    <a:lstStyle/>
                    <a:p>
                      <a:pPr algn="ctr">
                        <a:lnSpc>
                          <a:spcPct val="115000"/>
                        </a:lnSpc>
                        <a:defRPr sz="1800"/>
                      </a:pPr>
                      <a:r>
                        <a:rPr lang="en-ZA" sz="1300" b="1" dirty="0" smtClean="0">
                          <a:solidFill>
                            <a:srgbClr val="FFFFFF"/>
                          </a:solidFill>
                          <a:latin typeface="Arial Narrow"/>
                          <a:ea typeface="Arial Narrow"/>
                          <a:cs typeface="Arial Narrow"/>
                          <a:sym typeface="Arial Narrow"/>
                        </a:rPr>
                        <a:t>OUTCOME</a:t>
                      </a:r>
                      <a:r>
                        <a:rPr sz="1300" b="1" dirty="0" smtClean="0">
                          <a:solidFill>
                            <a:srgbClr val="FFFFFF"/>
                          </a:solidFill>
                          <a:latin typeface="Arial Narrow"/>
                          <a:ea typeface="Arial Narrow"/>
                          <a:cs typeface="Arial Narrow"/>
                          <a:sym typeface="Arial Narrow"/>
                        </a:rPr>
                        <a:t> </a:t>
                      </a:r>
                      <a:r>
                        <a:rPr sz="1300" b="1" dirty="0">
                          <a:solidFill>
                            <a:srgbClr val="FFFFFF"/>
                          </a:solidFill>
                          <a:latin typeface="Arial Narrow"/>
                          <a:ea typeface="Arial Narrow"/>
                          <a:cs typeface="Arial Narrow"/>
                          <a:sym typeface="Arial Narrow"/>
                        </a:rPr>
                        <a:t>INDICATOR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a:lnSpc>
                          <a:spcPct val="115000"/>
                        </a:lnSpc>
                        <a:defRPr sz="1300" b="1">
                          <a:solidFill>
                            <a:srgbClr val="FFFFFF"/>
                          </a:solidFill>
                          <a:latin typeface="Arial Narrow"/>
                          <a:ea typeface="Arial Narrow"/>
                          <a:cs typeface="Arial Narrow"/>
                          <a:sym typeface="Arial Narrow"/>
                        </a:defRPr>
                      </a:pPr>
                      <a:r>
                        <a:rPr dirty="0" smtClean="0"/>
                        <a:t>BASELINE</a:t>
                      </a:r>
                      <a:endParaRPr dirty="0"/>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a:lnSpc>
                          <a:spcPct val="115000"/>
                        </a:lnSpc>
                        <a:defRPr sz="1800"/>
                      </a:pPr>
                      <a:r>
                        <a:rPr sz="1300" b="1">
                          <a:solidFill>
                            <a:srgbClr val="FFFFFF"/>
                          </a:solidFill>
                          <a:latin typeface="Arial Narrow"/>
                          <a:ea typeface="Arial Narrow"/>
                          <a:cs typeface="Arial Narrow"/>
                          <a:sym typeface="Arial Narrow"/>
                        </a:rPr>
                        <a:t>TARGET 2019/20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a:txBody>
                    <a:bodyPr/>
                    <a:lstStyle/>
                    <a:p>
                      <a:pPr algn="ctr">
                        <a:lnSpc>
                          <a:spcPct val="115000"/>
                        </a:lnSpc>
                        <a:defRPr sz="1800"/>
                      </a:pPr>
                      <a:r>
                        <a:rPr sz="1200" b="1">
                          <a:solidFill>
                            <a:srgbClr val="FFFFFF"/>
                          </a:solidFill>
                          <a:latin typeface="Arial Narrow"/>
                          <a:ea typeface="Arial Narrow"/>
                          <a:cs typeface="Arial Narrow"/>
                          <a:sym typeface="Arial Narrow"/>
                        </a:rPr>
                        <a:t>5 YEAR  TARGET 2023/24</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extLst>
                  <a:ext uri="{0D108BD9-81ED-4DB2-BD59-A6C34878D82A}">
                    <a16:rowId xmlns:a16="http://schemas.microsoft.com/office/drawing/2014/main" val="10001"/>
                  </a:ext>
                </a:extLst>
              </a:tr>
              <a:tr h="260350">
                <a:tc gridSpan="4">
                  <a:txBody>
                    <a:bodyPr/>
                    <a:lstStyle/>
                    <a:p>
                      <a:pPr algn="ctr">
                        <a:lnSpc>
                          <a:spcPct val="115000"/>
                        </a:lnSpc>
                        <a:defRPr sz="1800"/>
                      </a:pPr>
                      <a:r>
                        <a:rPr sz="1300" b="1">
                          <a:solidFill>
                            <a:srgbClr val="FFFFFF"/>
                          </a:solidFill>
                          <a:latin typeface="Arial Narrow"/>
                          <a:ea typeface="Arial Narrow"/>
                          <a:cs typeface="Arial Narrow"/>
                          <a:sym typeface="Arial Narrow"/>
                        </a:rPr>
                        <a:t>PROGRAMME 7</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00B05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969962">
                <a:tc>
                  <a:txBody>
                    <a:bodyPr/>
                    <a:lstStyle/>
                    <a:p>
                      <a:pPr algn="just">
                        <a:defRPr sz="1800"/>
                      </a:pPr>
                      <a:r>
                        <a:rPr sz="1300" dirty="0">
                          <a:latin typeface="Arial Narrow"/>
                          <a:ea typeface="Arial Narrow"/>
                          <a:cs typeface="Arial Narrow"/>
                          <a:sym typeface="Arial Narrow"/>
                        </a:rPr>
                        <a:t>Percentage of Waste </a:t>
                      </a:r>
                      <a:r>
                        <a:rPr sz="1300" dirty="0" err="1">
                          <a:latin typeface="Arial Narrow"/>
                          <a:ea typeface="Arial Narrow"/>
                          <a:cs typeface="Arial Narrow"/>
                          <a:sym typeface="Arial Narrow"/>
                        </a:rPr>
                        <a:t>Licence</a:t>
                      </a:r>
                      <a:r>
                        <a:rPr sz="1300" dirty="0">
                          <a:latin typeface="Arial Narrow"/>
                          <a:ea typeface="Arial Narrow"/>
                          <a:cs typeface="Arial Narrow"/>
                          <a:sym typeface="Arial Narrow"/>
                        </a:rPr>
                        <a:t> applications finalised within legislated timeframes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07000"/>
                        </a:lnSpc>
                        <a:defRPr sz="1800"/>
                      </a:pPr>
                      <a:r>
                        <a:rPr lang="en-ZA" sz="1300" dirty="0" smtClean="0">
                          <a:latin typeface="Arial Narrow"/>
                          <a:ea typeface="Arial Narrow"/>
                          <a:cs typeface="Arial Narrow"/>
                          <a:sym typeface="Arial Narrow"/>
                        </a:rPr>
                        <a:t>100</a:t>
                      </a:r>
                      <a:r>
                        <a:rPr sz="1300" dirty="0" smtClean="0">
                          <a:latin typeface="Arial Narrow"/>
                          <a:ea typeface="Arial Narrow"/>
                          <a:cs typeface="Arial Narrow"/>
                          <a:sym typeface="Arial Narrow"/>
                        </a:rPr>
                        <a:t>% (</a:t>
                      </a:r>
                      <a:r>
                        <a:rPr lang="en-ZA" sz="1300" dirty="0" smtClean="0">
                          <a:latin typeface="Arial Narrow"/>
                          <a:ea typeface="Arial Narrow"/>
                          <a:cs typeface="Arial Narrow"/>
                          <a:sym typeface="Arial Narrow"/>
                        </a:rPr>
                        <a:t>21/21</a:t>
                      </a:r>
                      <a:r>
                        <a:rPr sz="1300" dirty="0" smtClean="0">
                          <a:latin typeface="Arial Narrow"/>
                          <a:ea typeface="Arial Narrow"/>
                          <a:cs typeface="Arial Narrow"/>
                          <a:sym typeface="Arial Narrow"/>
                        </a:rPr>
                        <a:t>)</a:t>
                      </a:r>
                      <a:endParaRPr sz="1300" dirty="0">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lnSpc>
                          <a:spcPct val="115000"/>
                        </a:lnSpc>
                        <a:spcBef>
                          <a:spcPts val="1000"/>
                        </a:spcBef>
                        <a:defRPr sz="1800"/>
                      </a:pPr>
                      <a:r>
                        <a:rPr sz="1300">
                          <a:latin typeface="Arial Narrow"/>
                          <a:ea typeface="Arial Narrow"/>
                          <a:cs typeface="Arial Narrow"/>
                          <a:sym typeface="Arial Narrow"/>
                        </a:rPr>
                        <a:t>85%</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lnSpc>
                          <a:spcPct val="115000"/>
                        </a:lnSpc>
                        <a:defRPr sz="1800"/>
                      </a:pPr>
                      <a:r>
                        <a:rPr sz="1300">
                          <a:latin typeface="Arial Narrow"/>
                          <a:ea typeface="Arial Narrow"/>
                          <a:cs typeface="Arial Narrow"/>
                          <a:sym typeface="Arial Narrow"/>
                        </a:rPr>
                        <a:t>90%</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10003"/>
                  </a:ext>
                </a:extLst>
              </a:tr>
              <a:tr h="708025">
                <a:tc>
                  <a:txBody>
                    <a:bodyPr/>
                    <a:lstStyle/>
                    <a:p>
                      <a:pPr algn="just">
                        <a:defRPr sz="1800"/>
                      </a:pPr>
                      <a:r>
                        <a:rPr sz="1300" dirty="0">
                          <a:latin typeface="Arial Narrow"/>
                          <a:ea typeface="Arial Narrow"/>
                          <a:cs typeface="Arial Narrow"/>
                          <a:sym typeface="Arial Narrow"/>
                        </a:rPr>
                        <a:t>Percentage of remediation orders finalised </a:t>
                      </a:r>
                      <a:r>
                        <a:rPr sz="1300" dirty="0" smtClean="0">
                          <a:latin typeface="Arial Narrow"/>
                          <a:ea typeface="Arial Narrow"/>
                          <a:cs typeface="Arial Narrow"/>
                          <a:sym typeface="Arial Narrow"/>
                        </a:rPr>
                        <a:t>within</a:t>
                      </a:r>
                      <a:r>
                        <a:rPr lang="en-ZA" sz="1300" dirty="0" smtClean="0">
                          <a:latin typeface="Arial Narrow"/>
                          <a:ea typeface="Arial Narrow"/>
                          <a:cs typeface="Arial Narrow"/>
                          <a:sym typeface="Arial Narrow"/>
                        </a:rPr>
                        <a:t> </a:t>
                      </a:r>
                      <a:r>
                        <a:rPr sz="1300" dirty="0" smtClean="0">
                          <a:latin typeface="Arial Narrow"/>
                          <a:ea typeface="Arial Narrow"/>
                          <a:cs typeface="Arial Narrow"/>
                          <a:sym typeface="Arial Narrow"/>
                        </a:rPr>
                        <a:t>timeframe </a:t>
                      </a:r>
                      <a:r>
                        <a:rPr sz="1300" dirty="0">
                          <a:latin typeface="Arial Narrow"/>
                          <a:ea typeface="Arial Narrow"/>
                          <a:cs typeface="Arial Narrow"/>
                          <a:sym typeface="Arial Narrow"/>
                        </a:rPr>
                        <a:t>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lnSpc>
                          <a:spcPct val="107000"/>
                        </a:lnSpc>
                        <a:defRPr sz="1800"/>
                      </a:pPr>
                      <a:r>
                        <a:rPr lang="en-ZA" sz="1300" dirty="0" smtClean="0">
                          <a:latin typeface="Arial Narrow"/>
                          <a:ea typeface="Arial Narrow"/>
                          <a:cs typeface="Arial Narrow"/>
                          <a:sym typeface="Arial Narrow"/>
                        </a:rPr>
                        <a:t>87% (47/54)</a:t>
                      </a:r>
                      <a:endParaRPr sz="1300" dirty="0">
                        <a:latin typeface="Arial Narrow"/>
                        <a:ea typeface="Arial Narrow"/>
                        <a:cs typeface="Arial Narrow"/>
                        <a:sym typeface="Arial Narrow"/>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lnSpc>
                          <a:spcPct val="115000"/>
                        </a:lnSpc>
                        <a:spcBef>
                          <a:spcPts val="1000"/>
                        </a:spcBef>
                        <a:defRPr sz="1800"/>
                      </a:pPr>
                      <a:r>
                        <a:rPr sz="1300">
                          <a:latin typeface="Arial Narrow"/>
                          <a:ea typeface="Arial Narrow"/>
                          <a:cs typeface="Arial Narrow"/>
                          <a:sym typeface="Arial Narrow"/>
                        </a:rPr>
                        <a:t>80%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a:lnSpc>
                          <a:spcPct val="115000"/>
                        </a:lnSpc>
                        <a:defRPr sz="1800"/>
                      </a:pPr>
                      <a:r>
                        <a:rPr sz="1300" dirty="0">
                          <a:latin typeface="Arial Narrow"/>
                          <a:ea typeface="Arial Narrow"/>
                          <a:cs typeface="Arial Narrow"/>
                          <a:sym typeface="Arial Narrow"/>
                        </a:rPr>
                        <a:t>90% </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4"/>
                  </a:ext>
                </a:extLst>
              </a:tr>
            </a:tbl>
          </a:graphicData>
        </a:graphic>
      </p:graphicFrame>
      <p:sp>
        <p:nvSpPr>
          <p:cNvPr id="575" name="SERVICE DELIVERY IMPROVEMENT PROGRAMME"/>
          <p:cNvSpPr txBox="1"/>
          <p:nvPr/>
        </p:nvSpPr>
        <p:spPr>
          <a:xfrm>
            <a:off x="30162" y="228600"/>
            <a:ext cx="8839201"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400" b="1">
                <a:solidFill>
                  <a:srgbClr val="0070C0"/>
                </a:solidFill>
              </a:defRPr>
            </a:lvl1pPr>
          </a:lstStyle>
          <a:p>
            <a:r>
              <a:rPr dirty="0">
                <a:solidFill>
                  <a:srgbClr val="00B050"/>
                </a:solidFill>
              </a:rPr>
              <a:t>SERVICE DELIVERY IMPROVEMENT PROGRAMME</a:t>
            </a:r>
          </a:p>
        </p:txBody>
      </p:sp>
    </p:spTree>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nchor="ctr"/>
          <a:lstStyle/>
          <a:p>
            <a:pPr marL="0" marR="0" lvl="0" indent="0" algn="r" defTabSz="4572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98989"/>
                </a:solidFill>
                <a:effectLst/>
                <a:uLnTx/>
                <a:uFillTx/>
                <a:latin typeface="Calibri"/>
                <a:cs typeface="Calibri"/>
                <a:sym typeface="Calibri"/>
              </a:rPr>
              <a:pPr marL="0" marR="0" lvl="0" indent="0" algn="r" defTabSz="457200" rtl="0" eaLnBrk="1" fontAlgn="auto" latinLnBrk="0" hangingPunct="0">
                <a:lnSpc>
                  <a:spcPct val="100000"/>
                </a:lnSpc>
                <a:spcBef>
                  <a:spcPts val="0"/>
                </a:spcBef>
                <a:spcAft>
                  <a:spcPts val="0"/>
                </a:spcAft>
                <a:buClrTx/>
                <a:buSzTx/>
                <a:buFontTx/>
                <a:buNone/>
                <a:tabLst/>
                <a:defRPr/>
              </a:pPr>
              <a:t>82</a:t>
            </a:fld>
            <a:endParaRPr kumimoji="0" sz="1200" b="0" i="0" u="none" strike="noStrike" kern="0" cap="none" spc="0" normalizeH="0" baseline="0" noProof="0" dirty="0">
              <a:ln>
                <a:noFill/>
              </a:ln>
              <a:solidFill>
                <a:srgbClr val="898989"/>
              </a:solidFill>
              <a:effectLst/>
              <a:uLnTx/>
              <a:uFillTx/>
              <a:latin typeface="Calibri"/>
              <a:cs typeface="Calibri"/>
              <a:sym typeface="Calibri"/>
            </a:endParaRPr>
          </a:p>
        </p:txBody>
      </p:sp>
      <p:sp>
        <p:nvSpPr>
          <p:cNvPr id="5" name="Alignment of Department Work with Government Priorities"/>
          <p:cNvSpPr txBox="1"/>
          <p:nvPr/>
        </p:nvSpPr>
        <p:spPr>
          <a:xfrm>
            <a:off x="117473" y="0"/>
            <a:ext cx="8839200"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400" b="1">
                <a:solidFill>
                  <a:srgbClr val="00B050"/>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B050"/>
                </a:solidFill>
                <a:effectLst/>
                <a:uLnTx/>
                <a:uFillTx/>
                <a:latin typeface="Arial"/>
                <a:cs typeface="Arial"/>
                <a:sym typeface="Arial"/>
              </a:rPr>
              <a:t>Department of Fisheries, Forestry and the Environment – Operations and focus during COVID 19 Pandemic</a:t>
            </a:r>
            <a:r>
              <a:rPr kumimoji="0" sz="1800" b="1" i="0" u="none" strike="noStrike" kern="0" cap="none" spc="0" normalizeH="0" baseline="0" noProof="0" dirty="0">
                <a:ln>
                  <a:noFill/>
                </a:ln>
                <a:solidFill>
                  <a:srgbClr val="00B050"/>
                </a:solidFill>
                <a:effectLst/>
                <a:uLnTx/>
                <a:uFillTx/>
                <a:latin typeface="Arial"/>
                <a:cs typeface="Arial"/>
                <a:sym typeface="Arial"/>
              </a:rPr>
              <a:t>  </a:t>
            </a:r>
          </a:p>
        </p:txBody>
      </p:sp>
      <p:sp>
        <p:nvSpPr>
          <p:cNvPr id="8" name="Content Placeholder 1"/>
          <p:cNvSpPr txBox="1">
            <a:spLocks/>
          </p:cNvSpPr>
          <p:nvPr/>
        </p:nvSpPr>
        <p:spPr>
          <a:xfrm>
            <a:off x="0" y="616225"/>
            <a:ext cx="9144000" cy="60529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ZA"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a:p>
            <a:pPr marL="0" marR="0" lvl="0" indent="0" algn="just"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ZA" sz="1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sym typeface="Arial"/>
            </a:endParaRPr>
          </a:p>
        </p:txBody>
      </p:sp>
      <p:sp>
        <p:nvSpPr>
          <p:cNvPr id="9" name="Line 4"/>
          <p:cNvSpPr>
            <a:spLocks noChangeShapeType="1"/>
          </p:cNvSpPr>
          <p:nvPr/>
        </p:nvSpPr>
        <p:spPr bwMode="auto">
          <a:xfrm>
            <a:off x="-34927" y="599904"/>
            <a:ext cx="9144000" cy="0"/>
          </a:xfrm>
          <a:prstGeom prst="line">
            <a:avLst/>
          </a:prstGeom>
          <a:noFill/>
          <a:ln w="25400">
            <a:solidFill>
              <a:srgbClr val="000000"/>
            </a:solidFill>
            <a:round/>
            <a:headEnd/>
            <a:tailEnd/>
          </a:ln>
          <a:extLst>
            <a:ext uri="{909E8E84-426E-40dd-AFC4-6F175D3DCCD1}"/>
          </a:extLst>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aphicFrame>
        <p:nvGraphicFramePr>
          <p:cNvPr id="6" name="Table 5"/>
          <p:cNvGraphicFramePr>
            <a:graphicFrameLocks noGrp="1"/>
          </p:cNvGraphicFramePr>
          <p:nvPr>
            <p:extLst/>
          </p:nvPr>
        </p:nvGraphicFramePr>
        <p:xfrm>
          <a:off x="73504" y="622036"/>
          <a:ext cx="9035569" cy="5120958"/>
        </p:xfrm>
        <a:graphic>
          <a:graphicData uri="http://schemas.openxmlformats.org/drawingml/2006/table">
            <a:tbl>
              <a:tblPr firstRow="1" firstCol="1" bandRow="1"/>
              <a:tblGrid>
                <a:gridCol w="800810">
                  <a:extLst>
                    <a:ext uri="{9D8B030D-6E8A-4147-A177-3AD203B41FA5}">
                      <a16:colId xmlns:a16="http://schemas.microsoft.com/office/drawing/2014/main" val="549365455"/>
                    </a:ext>
                  </a:extLst>
                </a:gridCol>
                <a:gridCol w="5166502">
                  <a:extLst>
                    <a:ext uri="{9D8B030D-6E8A-4147-A177-3AD203B41FA5}">
                      <a16:colId xmlns:a16="http://schemas.microsoft.com/office/drawing/2014/main" val="1570388710"/>
                    </a:ext>
                  </a:extLst>
                </a:gridCol>
                <a:gridCol w="3068257">
                  <a:extLst>
                    <a:ext uri="{9D8B030D-6E8A-4147-A177-3AD203B41FA5}">
                      <a16:colId xmlns:a16="http://schemas.microsoft.com/office/drawing/2014/main" val="992272880"/>
                    </a:ext>
                  </a:extLst>
                </a:gridCol>
              </a:tblGrid>
              <a:tr h="209981">
                <a:tc>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LEVEL 5 RESTRICTIONS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LEVEL 4 RESTRICTIONS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602" marR="36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9514252"/>
                  </a:ext>
                </a:extLst>
              </a:tr>
              <a:tr h="3117374">
                <a:tc>
                  <a:txBody>
                    <a:bodyPr/>
                    <a:lstStyle/>
                    <a:p>
                      <a:pPr marL="0" marR="0" algn="l">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FISHERIES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200" dirty="0">
                          <a:effectLst/>
                          <a:latin typeface="Arial" panose="020B0604020202020204" pitchFamily="34" charset="0"/>
                          <a:ea typeface="Calibri" panose="020F0502020204030204" pitchFamily="34" charset="0"/>
                          <a:cs typeface="Arial" panose="020B0604020202020204" pitchFamily="34" charset="0"/>
                        </a:rPr>
                        <a:t>The fishing sector has been classified as an essential service in the provision of food and the food value chain.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200" dirty="0">
                          <a:effectLst/>
                          <a:latin typeface="Arial" panose="020B0604020202020204" pitchFamily="34" charset="0"/>
                          <a:ea typeface="Calibri" panose="020F0502020204030204" pitchFamily="34" charset="0"/>
                          <a:cs typeface="Arial" panose="020B0604020202020204" pitchFamily="34" charset="0"/>
                        </a:rPr>
                        <a:t>Efforts during the lockdown have been to ensure that the fishing sectors (both commercial and small-scale/Interim Relief) can continue operating, particularly during the snoek run).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200" dirty="0">
                          <a:effectLst/>
                          <a:latin typeface="Arial" panose="020B0604020202020204" pitchFamily="34" charset="0"/>
                          <a:ea typeface="Calibri" panose="020F0502020204030204" pitchFamily="34" charset="0"/>
                          <a:cs typeface="Arial" panose="020B0604020202020204" pitchFamily="34" charset="0"/>
                        </a:rPr>
                        <a:t>Staff have been deployed to all the fishing harbours to manage access control to the harbours, inspect fish landings and to provide slipping and docking of fishing vessels.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200" dirty="0">
                          <a:effectLst/>
                          <a:latin typeface="Arial" panose="020B0604020202020204" pitchFamily="34" charset="0"/>
                          <a:ea typeface="Calibri" panose="020F0502020204030204" pitchFamily="34" charset="0"/>
                          <a:cs typeface="Arial" panose="020B0604020202020204" pitchFamily="34" charset="0"/>
                        </a:rPr>
                        <a:t>The remaining staff are working from home and attending to business via online meetings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Ensure that the Branch is ready to advertise all FRAP and other critical tenders immediately after restrictions are lifted</a:t>
                      </a: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200" dirty="0">
                          <a:effectLst/>
                          <a:latin typeface="Arial" panose="020B0604020202020204" pitchFamily="34" charset="0"/>
                          <a:ea typeface="Calibri" panose="020F0502020204030204" pitchFamily="34" charset="0"/>
                          <a:cs typeface="Arial" panose="020B0604020202020204" pitchFamily="34" charset="0"/>
                        </a:rPr>
                        <a:t>Extension of the West Coast Rock Lobster (WCRL)  &amp; Abalone Fishing Season – the dramatic drop in exports to China</a:t>
                      </a: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All fishing sectors have been granted a 90-day exemption from having to re-apply for new or expiring permits and vessels licenses.  The Customer Service Centre is responding to all queries via email or telephone.</a:t>
                      </a: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The Fisheries Branch issued exemption notices to small-scale/Interim Relief and Traditional linefishers to allow them to travel to catch snoek</a:t>
                      </a: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200" dirty="0">
                          <a:effectLst/>
                          <a:latin typeface="Arial" panose="020B0604020202020204" pitchFamily="34" charset="0"/>
                          <a:ea typeface="Calibri" panose="020F0502020204030204" pitchFamily="34" charset="0"/>
                          <a:cs typeface="Arial" panose="020B0604020202020204" pitchFamily="34" charset="0"/>
                        </a:rPr>
                        <a:t>Fish Processing Establishments (FPE) – Licenced FPEs were engaged and encouraged to buy fish directly from the small-scale and traditional linefishers when they land their catch during the Lockdown period.</a:t>
                      </a: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200" dirty="0">
                          <a:effectLst/>
                          <a:latin typeface="Arial" panose="020B0604020202020204" pitchFamily="34" charset="0"/>
                          <a:ea typeface="Calibri" panose="020F0502020204030204" pitchFamily="34" charset="0"/>
                          <a:cs typeface="Arial" panose="020B0604020202020204" pitchFamily="34" charset="0"/>
                        </a:rPr>
                        <a:t>Municipalities – Relevant municipalities were engaged to speedily issue trading permits to fishers, </a:t>
                      </a:r>
                      <a:r>
                        <a:rPr lang="en-ZA" sz="1200" i="1" dirty="0">
                          <a:effectLst/>
                          <a:latin typeface="Arial" panose="020B0604020202020204" pitchFamily="34" charset="0"/>
                          <a:ea typeface="Calibri" panose="020F0502020204030204" pitchFamily="34" charset="0"/>
                          <a:cs typeface="Arial" panose="020B0604020202020204" pitchFamily="34" charset="0"/>
                        </a:rPr>
                        <a:t>langanas</a:t>
                      </a:r>
                      <a:r>
                        <a:rPr lang="en-ZA" sz="1200" dirty="0">
                          <a:effectLst/>
                          <a:latin typeface="Arial" panose="020B0604020202020204" pitchFamily="34" charset="0"/>
                          <a:ea typeface="Calibri" panose="020F0502020204030204" pitchFamily="34" charset="0"/>
                          <a:cs typeface="Arial" panose="020B0604020202020204" pitchFamily="34" charset="0"/>
                        </a:rPr>
                        <a:t> and </a:t>
                      </a:r>
                      <a:r>
                        <a:rPr lang="en-ZA" sz="1200" i="1" dirty="0" err="1">
                          <a:effectLst/>
                          <a:latin typeface="Arial" panose="020B0604020202020204" pitchFamily="34" charset="0"/>
                          <a:ea typeface="Calibri" panose="020F0502020204030204" pitchFamily="34" charset="0"/>
                          <a:cs typeface="Arial" panose="020B0604020202020204" pitchFamily="34" charset="0"/>
                        </a:rPr>
                        <a:t>vlekkers</a:t>
                      </a:r>
                      <a:r>
                        <a:rPr lang="en-ZA" sz="1200" dirty="0">
                          <a:effectLst/>
                          <a:latin typeface="Arial" panose="020B0604020202020204" pitchFamily="34" charset="0"/>
                          <a:ea typeface="Calibri" panose="020F0502020204030204" pitchFamily="34" charset="0"/>
                          <a:cs typeface="Arial" panose="020B0604020202020204" pitchFamily="34" charset="0"/>
                        </a:rPr>
                        <a:t>.</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200" dirty="0">
                          <a:effectLst/>
                          <a:latin typeface="Arial" panose="020B0604020202020204" pitchFamily="34" charset="0"/>
                          <a:ea typeface="Calibri" panose="020F0502020204030204" pitchFamily="34" charset="0"/>
                          <a:cs typeface="Arial" panose="020B0604020202020204" pitchFamily="34" charset="0"/>
                        </a:rPr>
                        <a:t>Law Enforcement Agencies – Have been engaged to assist the Department both </a:t>
                      </a:r>
                      <a:r>
                        <a:rPr lang="en-ZA" sz="1200" i="1" dirty="0">
                          <a:effectLst/>
                          <a:latin typeface="Arial" panose="020B0604020202020204" pitchFamily="34" charset="0"/>
                          <a:ea typeface="Calibri" panose="020F0502020204030204" pitchFamily="34" charset="0"/>
                          <a:cs typeface="Arial" panose="020B0604020202020204" pitchFamily="34" charset="0"/>
                        </a:rPr>
                        <a:t>enroute</a:t>
                      </a:r>
                      <a:r>
                        <a:rPr lang="en-ZA" sz="1200" dirty="0">
                          <a:effectLst/>
                          <a:latin typeface="Arial" panose="020B0604020202020204" pitchFamily="34" charset="0"/>
                          <a:ea typeface="Calibri" panose="020F0502020204030204" pitchFamily="34" charset="0"/>
                          <a:cs typeface="Arial" panose="020B0604020202020204" pitchFamily="34" charset="0"/>
                        </a:rPr>
                        <a:t> to and within the fishing harbours where there is increased activities as a result of the </a:t>
                      </a:r>
                      <a:r>
                        <a:rPr lang="en-ZA" sz="1200" i="1" dirty="0">
                          <a:effectLst/>
                          <a:latin typeface="Arial" panose="020B0604020202020204" pitchFamily="34" charset="0"/>
                          <a:ea typeface="Calibri" panose="020F0502020204030204" pitchFamily="34" charset="0"/>
                          <a:cs typeface="Arial" panose="020B0604020202020204" pitchFamily="34" charset="0"/>
                        </a:rPr>
                        <a:t>Snoek run</a:t>
                      </a:r>
                      <a:r>
                        <a:rPr lang="en-ZA" sz="1200" dirty="0">
                          <a:effectLst/>
                          <a:latin typeface="Arial" panose="020B0604020202020204" pitchFamily="34" charset="0"/>
                          <a:ea typeface="Calibri" panose="020F0502020204030204" pitchFamily="34" charset="0"/>
                          <a:cs typeface="Arial" panose="020B0604020202020204" pitchFamily="34" charset="0"/>
                        </a:rPr>
                        <a:t> to ensure that that all right holders comply with the Disaster Management Acts and amended Regulations.</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200" dirty="0">
                          <a:effectLst/>
                          <a:latin typeface="Arial" panose="020B0604020202020204" pitchFamily="34" charset="0"/>
                          <a:ea typeface="Calibri" panose="020F0502020204030204" pitchFamily="34" charset="0"/>
                          <a:cs typeface="Arial" panose="020B0604020202020204" pitchFamily="34" charset="0"/>
                        </a:rPr>
                        <a:t>Access to International Market – Together with the Rock Lobster Industry Associations, The Department of International Relations and Cooperation (DIRCO) and Department of Trade and Industry (the DTI) were engaged to explore the possibility of exporting the available consignment of fish.</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algn="l">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157910"/>
                  </a:ext>
                </a:extLst>
              </a:tr>
            </a:tbl>
          </a:graphicData>
        </a:graphic>
      </p:graphicFrame>
    </p:spTree>
    <p:extLst>
      <p:ext uri="{BB962C8B-B14F-4D97-AF65-F5344CB8AC3E}">
        <p14:creationId xmlns:p14="http://schemas.microsoft.com/office/powerpoint/2010/main" val="277865189"/>
      </p:ext>
    </p:extLst>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9388" y="1916113"/>
            <a:ext cx="8785225" cy="2520950"/>
          </a:xfrm>
        </p:spPr>
        <p:txBody>
          <a:bodyPr rtlCol="0">
            <a:normAutofit fontScale="90000"/>
          </a:bodyPr>
          <a:lstStyle/>
          <a:p>
            <a:pPr eaLnBrk="1" fontAlgn="auto" hangingPunct="1">
              <a:spcAft>
                <a:spcPts val="0"/>
              </a:spcAft>
              <a:defRPr/>
            </a:pPr>
            <a:r>
              <a:rPr lang="en-US" altLang="en-US" b="1" dirty="0" smtClean="0"/>
              <a:t/>
            </a:r>
            <a:br>
              <a:rPr lang="en-US" altLang="en-US" b="1" dirty="0" smtClean="0"/>
            </a:br>
            <a:r>
              <a:rPr lang="en-US" altLang="en-US" b="1" dirty="0" smtClean="0"/>
              <a:t/>
            </a:r>
            <a:br>
              <a:rPr lang="en-US" altLang="en-US" b="1" dirty="0" smtClean="0"/>
            </a:br>
            <a:r>
              <a:rPr lang="en-US" altLang="en-US" b="1" dirty="0" smtClean="0"/>
              <a:t>Vote 32:</a:t>
            </a:r>
            <a:br>
              <a:rPr lang="en-US" altLang="en-US" b="1" dirty="0" smtClean="0"/>
            </a:br>
            <a:r>
              <a:rPr lang="en-US" altLang="en-US" b="1" dirty="0" smtClean="0"/>
              <a:t>Forestry, Fisheries and the Environment</a:t>
            </a:r>
            <a:r>
              <a:rPr lang="en-US" altLang="en-US" b="1" dirty="0"/>
              <a:t/>
            </a:r>
            <a:br>
              <a:rPr lang="en-US" altLang="en-US" b="1" dirty="0"/>
            </a:br>
            <a:r>
              <a:rPr lang="en-US" altLang="en-US" b="1" dirty="0" smtClean="0"/>
              <a:t>Portfolio Meeting </a:t>
            </a:r>
            <a:r>
              <a:rPr lang="en-US" altLang="en-US" b="1" dirty="0"/>
              <a:t/>
            </a:r>
            <a:br>
              <a:rPr lang="en-US" altLang="en-US" b="1" dirty="0"/>
            </a:br>
            <a:r>
              <a:rPr lang="en-US" altLang="en-US" b="1" dirty="0" smtClean="0"/>
              <a:t>MTEF 2020 </a:t>
            </a:r>
            <a:r>
              <a:rPr lang="en-US" altLang="en-US" b="1" dirty="0"/>
              <a:t/>
            </a:r>
            <a:br>
              <a:rPr lang="en-US" altLang="en-US" b="1" dirty="0"/>
            </a:br>
            <a:r>
              <a:rPr lang="en-ZA" altLang="en-US" dirty="0" smtClean="0">
                <a:solidFill>
                  <a:schemeClr val="bg1"/>
                </a:solidFill>
              </a:rPr>
              <a:t/>
            </a:r>
            <a:br>
              <a:rPr lang="en-ZA" altLang="en-US" dirty="0" smtClean="0">
                <a:solidFill>
                  <a:schemeClr val="bg1"/>
                </a:solidFill>
              </a:rPr>
            </a:br>
            <a:endParaRPr lang="en-US" dirty="0">
              <a:solidFill>
                <a:schemeClr val="bg1"/>
              </a:solidFill>
            </a:endParaRPr>
          </a:p>
        </p:txBody>
      </p:sp>
      <p:sp>
        <p:nvSpPr>
          <p:cNvPr id="10342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DA41A24-2702-4E97-9EBE-2D7420F23525}"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
        <p:nvSpPr>
          <p:cNvPr id="103428" name="TextBox 2"/>
          <p:cNvSpPr txBox="1">
            <a:spLocks noChangeArrowheads="1"/>
          </p:cNvSpPr>
          <p:nvPr/>
        </p:nvSpPr>
        <p:spPr bwMode="auto">
          <a:xfrm>
            <a:off x="3203575" y="5445125"/>
            <a:ext cx="3344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Nosipho Ngcaba</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Director-General</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Portfolio Committee Briefing</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12 May 2020</a:t>
            </a:r>
            <a:r>
              <a:rPr kumimoji="0" lang="en-US"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 </a:t>
            </a:r>
            <a:endParaRPr kumimoji="0" lang="en-ZA" altLang="en-US"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700489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547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AF12288-422D-4855-B53C-ED9D03AFAC64}"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
        <p:nvSpPr>
          <p:cNvPr id="5" name="Content Placeholder 4"/>
          <p:cNvSpPr>
            <a:spLocks noGrp="1"/>
          </p:cNvSpPr>
          <p:nvPr>
            <p:ph idx="1"/>
          </p:nvPr>
        </p:nvSpPr>
        <p:spPr>
          <a:xfrm>
            <a:off x="182563" y="1503363"/>
            <a:ext cx="8504237" cy="4525962"/>
          </a:xfrm>
        </p:spPr>
        <p:txBody>
          <a:bodyPr rtlCol="0">
            <a:normAutofit/>
          </a:bodyPr>
          <a:lstStyle/>
          <a:p>
            <a:pPr marL="0" indent="0" eaLnBrk="1" fontAlgn="auto" hangingPunct="1">
              <a:spcAft>
                <a:spcPts val="0"/>
              </a:spcAft>
              <a:buFont typeface="Arial"/>
              <a:buNone/>
              <a:defRPr/>
            </a:pPr>
            <a:endParaRPr lang="en-ZA" dirty="0"/>
          </a:p>
          <a:p>
            <a:pPr eaLnBrk="1" fontAlgn="auto" hangingPunct="1">
              <a:spcAft>
                <a:spcPts val="0"/>
              </a:spcAft>
              <a:buFont typeface="Arial"/>
              <a:buChar char="•"/>
              <a:defRPr/>
            </a:pPr>
            <a:endParaRPr lang="en-ZA" dirty="0"/>
          </a:p>
        </p:txBody>
      </p:sp>
      <p:sp>
        <p:nvSpPr>
          <p:cNvPr id="7" name="Content Placeholder 2"/>
          <p:cNvSpPr txBox="1">
            <a:spLocks/>
          </p:cNvSpPr>
          <p:nvPr/>
        </p:nvSpPr>
        <p:spPr>
          <a:xfrm>
            <a:off x="558800" y="1773238"/>
            <a:ext cx="8229600" cy="259238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en-US" altLang="en-US" sz="2400" b="0" i="0" u="none" strike="noStrike" kern="1200" cap="none" spc="0" normalizeH="0" baseline="0" noProof="0" dirty="0" smtClean="0">
                <a:ln>
                  <a:noFill/>
                </a:ln>
                <a:solidFill>
                  <a:prstClr val="black"/>
                </a:solidFill>
                <a:effectLst/>
                <a:uLnTx/>
                <a:uFillTx/>
                <a:latin typeface="Calibri"/>
                <a:ea typeface="+mn-ea"/>
                <a:cs typeface="+mn-cs"/>
              </a:rPr>
              <a:t>MTEF 2020: Allocations</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en-US" altLang="en-US" sz="2400" b="0" i="0" u="none" strike="noStrike" kern="1200" cap="none" spc="0" normalizeH="0" baseline="0" noProof="0" dirty="0" smtClean="0">
                <a:ln>
                  <a:noFill/>
                </a:ln>
                <a:solidFill>
                  <a:prstClr val="black"/>
                </a:solidFill>
                <a:effectLst/>
                <a:uLnTx/>
                <a:uFillTx/>
                <a:latin typeface="Calibri"/>
                <a:ea typeface="+mn-ea"/>
                <a:cs typeface="+mn-cs"/>
              </a:rPr>
              <a:t>MTEF 2020: Earmarked Amounts</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en-US" altLang="en-US" sz="2400" b="0" i="0" u="none" strike="noStrike" kern="1200" cap="none" spc="0" normalizeH="0" baseline="0" noProof="0" dirty="0" smtClean="0">
                <a:ln>
                  <a:noFill/>
                </a:ln>
                <a:solidFill>
                  <a:prstClr val="black"/>
                </a:solidFill>
                <a:effectLst/>
                <a:uLnTx/>
                <a:uFillTx/>
                <a:latin typeface="Calibri"/>
                <a:ea typeface="+mn-ea"/>
                <a:cs typeface="+mn-cs"/>
              </a:rPr>
              <a:t>MTEF 2020: Budget Allocations per </a:t>
            </a:r>
            <a:r>
              <a:rPr kumimoji="0" lang="en-US" altLang="en-US" sz="2400" b="0" i="0" u="none" strike="noStrike" kern="1200" cap="none" spc="0" normalizeH="0" baseline="0" noProof="0" dirty="0" err="1" smtClean="0">
                <a:ln>
                  <a:noFill/>
                </a:ln>
                <a:solidFill>
                  <a:prstClr val="black"/>
                </a:solidFill>
                <a:effectLst/>
                <a:uLnTx/>
                <a:uFillTx/>
                <a:latin typeface="Calibri"/>
                <a:ea typeface="+mn-ea"/>
                <a:cs typeface="+mn-cs"/>
              </a:rPr>
              <a:t>Programme</a:t>
            </a:r>
            <a:r>
              <a:rPr kumimoji="0" lang="en-US" altLang="en-US" sz="2400" b="0" i="0" u="none" strike="noStrike" kern="1200" cap="none" spc="0" normalizeH="0" baseline="0" noProof="0" dirty="0" smtClean="0">
                <a:ln>
                  <a:noFill/>
                </a:ln>
                <a:solidFill>
                  <a:prstClr val="black"/>
                </a:solidFill>
                <a:effectLst/>
                <a:uLnTx/>
                <a:uFillTx/>
                <a:latin typeface="Calibri"/>
                <a:ea typeface="+mn-ea"/>
                <a:cs typeface="+mn-cs"/>
              </a:rPr>
              <a:t> </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en-US" altLang="en-US" sz="2400" b="0" i="0" u="none" strike="noStrike" kern="1200" cap="none" spc="0" normalizeH="0" baseline="0" noProof="0" dirty="0" smtClean="0">
                <a:ln>
                  <a:noFill/>
                </a:ln>
                <a:solidFill>
                  <a:prstClr val="black"/>
                </a:solidFill>
                <a:effectLst/>
                <a:uLnTx/>
                <a:uFillTx/>
                <a:latin typeface="Calibri"/>
                <a:ea typeface="+mn-ea"/>
                <a:cs typeface="+mn-cs"/>
              </a:rPr>
              <a:t>MTEF 2020: Budget Allocations per Economic Classification</a:t>
            </a:r>
          </a:p>
          <a:p>
            <a:pPr marL="342900" marR="0" lvl="0" indent="-342900" algn="l" defTabSz="457200" rtl="0" eaLnBrk="1" fontAlgn="auto" latinLnBrk="0" hangingPunct="1">
              <a:lnSpc>
                <a:spcPct val="100000"/>
              </a:lnSpc>
              <a:spcBef>
                <a:spcPct val="20000"/>
              </a:spcBef>
              <a:spcAft>
                <a:spcPts val="0"/>
              </a:spcAft>
              <a:buClrTx/>
              <a:buSzTx/>
              <a:buFontTx/>
              <a:buChar char="-"/>
              <a:tabLst/>
              <a:defRPr/>
            </a:pPr>
            <a:r>
              <a:rPr kumimoji="0" lang="en-US" altLang="en-US" sz="2400" b="0" i="0" u="none" strike="noStrike" kern="1200" cap="none" spc="0" normalizeH="0" baseline="0" noProof="0" dirty="0" smtClean="0">
                <a:ln>
                  <a:noFill/>
                </a:ln>
                <a:solidFill>
                  <a:prstClr val="black"/>
                </a:solidFill>
                <a:effectLst/>
                <a:uLnTx/>
                <a:uFillTx/>
                <a:latin typeface="Calibri"/>
                <a:ea typeface="+mn-ea"/>
                <a:cs typeface="+mn-cs"/>
              </a:rPr>
              <a:t>MTEF 2020: Transfers and Subsidies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altLang="en-US" sz="24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Tx/>
              <a:buChar char="-"/>
              <a:tabLst/>
              <a:defRPr/>
            </a:pPr>
            <a:endPar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Tx/>
              <a:buChar char="-"/>
              <a:tabLst/>
              <a:defRPr/>
            </a:pPr>
            <a:endPar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Tx/>
              <a:buChar char="-"/>
              <a:tabLst/>
              <a:defRPr/>
            </a:pPr>
            <a:endPar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Tx/>
              <a:buChar char="-"/>
              <a:tabLst/>
              <a:defRPr/>
            </a:pPr>
            <a:endParaRPr kumimoji="0" lang="en-US" altLang="en-US" sz="2800" b="0" i="0" u="none" strike="noStrike" kern="1200" cap="none" spc="0" normalizeH="0" baseline="0" noProof="0" dirty="0" smtClean="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Tx/>
              <a:buChar char="-"/>
              <a:tabLst/>
              <a:defRPr/>
            </a:pPr>
            <a:endParaRPr kumimoji="0" lang="en-US" alt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altLang="en-US" sz="18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8" name="Title 1"/>
          <p:cNvSpPr>
            <a:spLocks noGrp="1"/>
          </p:cNvSpPr>
          <p:nvPr>
            <p:ph type="title"/>
          </p:nvPr>
        </p:nvSpPr>
        <p:spPr>
          <a:xfrm>
            <a:off x="182563" y="9525"/>
            <a:ext cx="8605837" cy="533400"/>
          </a:xfrm>
        </p:spPr>
        <p:txBody>
          <a:bodyPr rtlCol="0">
            <a:normAutofit fontScale="90000"/>
          </a:bodyPr>
          <a:lstStyle/>
          <a:p>
            <a:pPr eaLnBrk="1" fontAlgn="auto" hangingPunct="1">
              <a:spcAft>
                <a:spcPts val="0"/>
              </a:spcAft>
              <a:defRPr/>
            </a:pPr>
            <a:r>
              <a:rPr lang="en-US" altLang="en-US" sz="3000" b="1" dirty="0" smtClean="0"/>
              <a:t>Presentation Outline</a:t>
            </a:r>
          </a:p>
        </p:txBody>
      </p:sp>
    </p:spTree>
    <p:extLst>
      <p:ext uri="{BB962C8B-B14F-4D97-AF65-F5344CB8AC3E}">
        <p14:creationId xmlns:p14="http://schemas.microsoft.com/office/powerpoint/2010/main" val="184200554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54000" y="908050"/>
            <a:ext cx="8782050" cy="5121275"/>
          </a:xfrm>
        </p:spPr>
        <p:txBody>
          <a:bodyPr rtlCol="0">
            <a:normAutofit/>
          </a:bodyPr>
          <a:lstStyle/>
          <a:p>
            <a:pPr marL="0" indent="0" eaLnBrk="1" fontAlgn="auto" hangingPunct="1">
              <a:spcAft>
                <a:spcPts val="0"/>
              </a:spcAft>
              <a:buFont typeface="Arial"/>
              <a:buNone/>
              <a:defRPr/>
            </a:pPr>
            <a:endParaRPr lang="en-ZA" dirty="0" smtClean="0"/>
          </a:p>
          <a:p>
            <a:pPr eaLnBrk="1" fontAlgn="auto" hangingPunct="1">
              <a:spcAft>
                <a:spcPts val="0"/>
              </a:spcAft>
              <a:buFont typeface="Arial"/>
              <a:buChar char="•"/>
              <a:defRPr/>
            </a:pPr>
            <a:endParaRPr lang="en-ZA" dirty="0"/>
          </a:p>
        </p:txBody>
      </p:sp>
      <p:sp>
        <p:nvSpPr>
          <p:cNvPr id="106499" name="Title 1"/>
          <p:cNvSpPr>
            <a:spLocks noGrp="1"/>
          </p:cNvSpPr>
          <p:nvPr>
            <p:ph type="title"/>
          </p:nvPr>
        </p:nvSpPr>
        <p:spPr>
          <a:xfrm>
            <a:off x="107950" y="68263"/>
            <a:ext cx="8928100" cy="514350"/>
          </a:xfrm>
        </p:spPr>
        <p:txBody>
          <a:bodyPr/>
          <a:lstStyle/>
          <a:p>
            <a:pPr eaLnBrk="1" hangingPunct="1"/>
            <a:r>
              <a:rPr lang="en-US" altLang="en-US" sz="2400" b="1" smtClean="0"/>
              <a:t>MTEF 2020: Budget Allocations</a:t>
            </a:r>
            <a:endParaRPr lang="en-US" altLang="en-US" sz="2400" smtClean="0"/>
          </a:p>
        </p:txBody>
      </p:sp>
      <p:pic>
        <p:nvPicPr>
          <p:cNvPr id="10650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765175"/>
            <a:ext cx="8856663"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7ED8622-73D9-4602-ABBC-086F7DBD4CC0}"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9796941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82563" y="908050"/>
            <a:ext cx="8782050" cy="5121275"/>
          </a:xfrm>
        </p:spPr>
        <p:txBody>
          <a:bodyPr rtlCol="0">
            <a:normAutofit/>
          </a:bodyPr>
          <a:lstStyle/>
          <a:p>
            <a:pPr marL="0" indent="0" eaLnBrk="1" fontAlgn="auto" hangingPunct="1">
              <a:spcAft>
                <a:spcPts val="0"/>
              </a:spcAft>
              <a:buFont typeface="Arial"/>
              <a:buNone/>
              <a:defRPr/>
            </a:pPr>
            <a:endParaRPr lang="en-ZA" dirty="0" smtClean="0"/>
          </a:p>
          <a:p>
            <a:pPr eaLnBrk="1" fontAlgn="auto" hangingPunct="1">
              <a:spcAft>
                <a:spcPts val="0"/>
              </a:spcAft>
              <a:buFont typeface="Arial"/>
              <a:buChar char="•"/>
              <a:defRPr/>
            </a:pPr>
            <a:endParaRPr lang="en-ZA" dirty="0"/>
          </a:p>
        </p:txBody>
      </p:sp>
      <p:sp>
        <p:nvSpPr>
          <p:cNvPr id="107523" name="Title 1"/>
          <p:cNvSpPr>
            <a:spLocks noGrp="1"/>
          </p:cNvSpPr>
          <p:nvPr>
            <p:ph type="title"/>
          </p:nvPr>
        </p:nvSpPr>
        <p:spPr>
          <a:xfrm>
            <a:off x="107950" y="68263"/>
            <a:ext cx="8928100" cy="514350"/>
          </a:xfrm>
        </p:spPr>
        <p:txBody>
          <a:bodyPr/>
          <a:lstStyle/>
          <a:p>
            <a:pPr eaLnBrk="1" hangingPunct="1"/>
            <a:r>
              <a:rPr lang="en-US" altLang="en-US" sz="2400" b="1" smtClean="0"/>
              <a:t>MTEF 2020: Budget Allocations</a:t>
            </a:r>
            <a:endParaRPr lang="en-US" altLang="en-US" sz="2400" smtClean="0"/>
          </a:p>
        </p:txBody>
      </p:sp>
      <p:pic>
        <p:nvPicPr>
          <p:cNvPr id="10752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692150"/>
            <a:ext cx="89281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142870B-AD98-462C-821D-0875881801AF}"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2185546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82563" y="908050"/>
            <a:ext cx="8782050" cy="5121275"/>
          </a:xfrm>
        </p:spPr>
        <p:txBody>
          <a:bodyPr rtlCol="0">
            <a:normAutofit/>
          </a:bodyPr>
          <a:lstStyle/>
          <a:p>
            <a:pPr marL="0" indent="0" eaLnBrk="1" fontAlgn="auto" hangingPunct="1">
              <a:spcAft>
                <a:spcPts val="0"/>
              </a:spcAft>
              <a:buFont typeface="Arial"/>
              <a:buNone/>
              <a:defRPr/>
            </a:pPr>
            <a:endParaRPr lang="en-ZA" dirty="0" smtClean="0"/>
          </a:p>
          <a:p>
            <a:pPr eaLnBrk="1" fontAlgn="auto" hangingPunct="1">
              <a:spcAft>
                <a:spcPts val="0"/>
              </a:spcAft>
              <a:buFont typeface="Arial"/>
              <a:buChar char="•"/>
              <a:defRPr/>
            </a:pPr>
            <a:endParaRPr lang="en-ZA" dirty="0"/>
          </a:p>
        </p:txBody>
      </p:sp>
      <p:sp>
        <p:nvSpPr>
          <p:cNvPr id="108547" name="Title 1"/>
          <p:cNvSpPr>
            <a:spLocks noGrp="1"/>
          </p:cNvSpPr>
          <p:nvPr>
            <p:ph type="title"/>
          </p:nvPr>
        </p:nvSpPr>
        <p:spPr>
          <a:xfrm>
            <a:off x="107950" y="68263"/>
            <a:ext cx="8928100" cy="514350"/>
          </a:xfrm>
        </p:spPr>
        <p:txBody>
          <a:bodyPr/>
          <a:lstStyle/>
          <a:p>
            <a:pPr eaLnBrk="1" hangingPunct="1"/>
            <a:r>
              <a:rPr lang="en-US" altLang="en-US" sz="2400" b="1" smtClean="0"/>
              <a:t>MTEF 2020: Earmarked Budget Allocations</a:t>
            </a:r>
            <a:endParaRPr lang="en-US" altLang="en-US" sz="2400" smtClean="0"/>
          </a:p>
        </p:txBody>
      </p:sp>
      <p:graphicFrame>
        <p:nvGraphicFramePr>
          <p:cNvPr id="3" name="Table 2"/>
          <p:cNvGraphicFramePr>
            <a:graphicFrameLocks noGrp="1"/>
          </p:cNvGraphicFramePr>
          <p:nvPr/>
        </p:nvGraphicFramePr>
        <p:xfrm>
          <a:off x="107950" y="582613"/>
          <a:ext cx="8928100" cy="6175375"/>
        </p:xfrm>
        <a:graphic>
          <a:graphicData uri="http://schemas.openxmlformats.org/drawingml/2006/table">
            <a:tbl>
              <a:tblPr firstRow="1" bandRow="1">
                <a:tableStyleId>{F5AB1C69-6EDB-4FF4-983F-18BD219EF322}</a:tableStyleId>
              </a:tblPr>
              <a:tblGrid>
                <a:gridCol w="4104010">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439714">
                  <a:extLst>
                    <a:ext uri="{9D8B030D-6E8A-4147-A177-3AD203B41FA5}">
                      <a16:colId xmlns:a16="http://schemas.microsoft.com/office/drawing/2014/main" val="20003"/>
                    </a:ext>
                  </a:extLst>
                </a:gridCol>
              </a:tblGrid>
              <a:tr h="640144">
                <a:tc>
                  <a:txBody>
                    <a:bodyPr/>
                    <a:lstStyle/>
                    <a:p>
                      <a:pPr algn="ctr"/>
                      <a:r>
                        <a:rPr lang="en-US" sz="1800" dirty="0" smtClean="0">
                          <a:solidFill>
                            <a:schemeClr val="tx1"/>
                          </a:solidFill>
                        </a:rPr>
                        <a:t>Earmarked Budget Allocations</a:t>
                      </a:r>
                      <a:endParaRPr lang="en-ZA" sz="1800" dirty="0">
                        <a:solidFill>
                          <a:schemeClr val="tx1"/>
                        </a:solidFill>
                      </a:endParaRPr>
                    </a:p>
                  </a:txBody>
                  <a:tcPr marT="45725" marB="45725"/>
                </a:tc>
                <a:tc>
                  <a:txBody>
                    <a:bodyPr/>
                    <a:lstStyle/>
                    <a:p>
                      <a:pPr algn="ctr"/>
                      <a:r>
                        <a:rPr lang="en-US" sz="1800" dirty="0" smtClean="0">
                          <a:solidFill>
                            <a:schemeClr val="tx1"/>
                          </a:solidFill>
                        </a:rPr>
                        <a:t>2020/2021</a:t>
                      </a:r>
                    </a:p>
                    <a:p>
                      <a:pPr algn="ctr"/>
                      <a:r>
                        <a:rPr lang="en-US" sz="1800" dirty="0" smtClean="0">
                          <a:solidFill>
                            <a:schemeClr val="tx1"/>
                          </a:solidFill>
                        </a:rPr>
                        <a:t>R’000</a:t>
                      </a:r>
                      <a:endParaRPr lang="en-ZA" sz="1800" dirty="0">
                        <a:solidFill>
                          <a:schemeClr val="tx1"/>
                        </a:solidFill>
                      </a:endParaRPr>
                    </a:p>
                  </a:txBody>
                  <a:tcPr marT="45725" marB="45725"/>
                </a:tc>
                <a:tc>
                  <a:txBody>
                    <a:bodyPr/>
                    <a:lstStyle/>
                    <a:p>
                      <a:pPr algn="ctr"/>
                      <a:r>
                        <a:rPr lang="en-US" sz="1800" dirty="0" smtClean="0">
                          <a:solidFill>
                            <a:schemeClr val="tx1"/>
                          </a:solidFill>
                        </a:rPr>
                        <a:t>2021/2022</a:t>
                      </a:r>
                    </a:p>
                    <a:p>
                      <a:pPr algn="ctr"/>
                      <a:r>
                        <a:rPr lang="en-US" sz="1800" dirty="0" smtClean="0">
                          <a:solidFill>
                            <a:schemeClr val="tx1"/>
                          </a:solidFill>
                        </a:rPr>
                        <a:t>R’000</a:t>
                      </a:r>
                      <a:endParaRPr lang="en-ZA" sz="1800" dirty="0">
                        <a:solidFill>
                          <a:schemeClr val="tx1"/>
                        </a:solidFill>
                      </a:endParaRPr>
                    </a:p>
                  </a:txBody>
                  <a:tcPr marT="45725" marB="45725"/>
                </a:tc>
                <a:tc>
                  <a:txBody>
                    <a:bodyPr/>
                    <a:lstStyle/>
                    <a:p>
                      <a:pPr algn="ctr"/>
                      <a:r>
                        <a:rPr lang="en-US" sz="1800" dirty="0" smtClean="0">
                          <a:solidFill>
                            <a:schemeClr val="tx1"/>
                          </a:solidFill>
                        </a:rPr>
                        <a:t>2022/2023</a:t>
                      </a:r>
                    </a:p>
                    <a:p>
                      <a:pPr algn="ctr"/>
                      <a:r>
                        <a:rPr lang="en-US" sz="1800" dirty="0" smtClean="0">
                          <a:solidFill>
                            <a:schemeClr val="tx1"/>
                          </a:solidFill>
                        </a:rPr>
                        <a:t>R’000</a:t>
                      </a:r>
                      <a:endParaRPr lang="en-ZA" sz="1800" dirty="0">
                        <a:solidFill>
                          <a:schemeClr val="tx1"/>
                        </a:solidFill>
                      </a:endParaRPr>
                    </a:p>
                  </a:txBody>
                  <a:tcPr marT="45725" marB="45725"/>
                </a:tc>
                <a:extLst>
                  <a:ext uri="{0D108BD9-81ED-4DB2-BD59-A6C34878D82A}">
                    <a16:rowId xmlns:a16="http://schemas.microsoft.com/office/drawing/2014/main" val="10000"/>
                  </a:ext>
                </a:extLst>
              </a:tr>
              <a:tr h="400400">
                <a:tc>
                  <a:txBody>
                    <a:bodyPr/>
                    <a:lstStyle/>
                    <a:p>
                      <a:pPr marL="0" indent="0">
                        <a:buNone/>
                      </a:pPr>
                      <a:r>
                        <a:rPr lang="en-US" sz="1800" b="1" dirty="0" smtClean="0"/>
                        <a:t>Expanded</a:t>
                      </a:r>
                      <a:r>
                        <a:rPr lang="en-US" sz="1800" b="1" baseline="0" dirty="0" smtClean="0"/>
                        <a:t> Public Works </a:t>
                      </a:r>
                      <a:r>
                        <a:rPr lang="en-US" sz="1800" b="1" baseline="0" dirty="0" err="1" smtClean="0"/>
                        <a:t>Programme</a:t>
                      </a:r>
                      <a:endParaRPr lang="en-ZA" sz="1800" b="1" dirty="0"/>
                    </a:p>
                  </a:txBody>
                  <a:tcPr marT="45725" marB="45725"/>
                </a:tc>
                <a:tc>
                  <a:txBody>
                    <a:bodyPr/>
                    <a:lstStyle/>
                    <a:p>
                      <a:pPr algn="r"/>
                      <a:r>
                        <a:rPr lang="en-US" sz="1800" b="1" dirty="0" smtClean="0"/>
                        <a:t>2 884 704</a:t>
                      </a:r>
                      <a:endParaRPr lang="en-ZA" sz="1800" b="1" dirty="0"/>
                    </a:p>
                  </a:txBody>
                  <a:tcPr marT="45725" marB="45725"/>
                </a:tc>
                <a:tc>
                  <a:txBody>
                    <a:bodyPr/>
                    <a:lstStyle/>
                    <a:p>
                      <a:pPr algn="r"/>
                      <a:r>
                        <a:rPr lang="en-US" sz="1800" b="1" dirty="0" smtClean="0"/>
                        <a:t>2 882 488</a:t>
                      </a:r>
                      <a:endParaRPr lang="en-ZA" sz="1800" b="1" dirty="0"/>
                    </a:p>
                  </a:txBody>
                  <a:tcPr marT="45725" marB="45725"/>
                </a:tc>
                <a:tc>
                  <a:txBody>
                    <a:bodyPr/>
                    <a:lstStyle/>
                    <a:p>
                      <a:pPr algn="r"/>
                      <a:r>
                        <a:rPr lang="en-US" sz="1800" b="1" dirty="0" smtClean="0"/>
                        <a:t>3 024 164</a:t>
                      </a:r>
                      <a:endParaRPr lang="en-ZA" sz="1800" b="1" dirty="0"/>
                    </a:p>
                  </a:txBody>
                  <a:tcPr marT="45725" marB="45725"/>
                </a:tc>
                <a:extLst>
                  <a:ext uri="{0D108BD9-81ED-4DB2-BD59-A6C34878D82A}">
                    <a16:rowId xmlns:a16="http://schemas.microsoft.com/office/drawing/2014/main" val="10001"/>
                  </a:ext>
                </a:extLst>
              </a:tr>
              <a:tr h="3114492">
                <a:tc>
                  <a:txBody>
                    <a:bodyPr/>
                    <a:lstStyle/>
                    <a:p>
                      <a:pPr marL="285750" indent="-285750">
                        <a:buFontTx/>
                        <a:buChar char="-"/>
                      </a:pPr>
                      <a:r>
                        <a:rPr lang="en-US" sz="1800" baseline="0" dirty="0" smtClean="0"/>
                        <a:t>Environmental Protection and Infrastructure </a:t>
                      </a:r>
                      <a:r>
                        <a:rPr lang="en-US" sz="1800" baseline="0" dirty="0" err="1" smtClean="0"/>
                        <a:t>Programme</a:t>
                      </a:r>
                      <a:r>
                        <a:rPr lang="en-US" sz="1800" baseline="0" dirty="0" smtClean="0"/>
                        <a:t>: Projects</a:t>
                      </a:r>
                    </a:p>
                    <a:p>
                      <a:pPr marL="285750" indent="-285750">
                        <a:buFontTx/>
                        <a:buChar char="-"/>
                      </a:pPr>
                      <a:r>
                        <a:rPr lang="en-US" sz="1800" baseline="0" dirty="0" smtClean="0"/>
                        <a:t>Environmental Protection and Infrastructure </a:t>
                      </a:r>
                      <a:r>
                        <a:rPr lang="en-US" sz="1800" baseline="0" dirty="0" err="1" smtClean="0"/>
                        <a:t>Programme</a:t>
                      </a:r>
                      <a:r>
                        <a:rPr lang="en-US" sz="1800" baseline="0" dirty="0" smtClean="0"/>
                        <a:t>: Incentives</a:t>
                      </a:r>
                    </a:p>
                    <a:p>
                      <a:pPr marL="285750" indent="-285750">
                        <a:buFontTx/>
                        <a:buChar char="-"/>
                      </a:pPr>
                      <a:r>
                        <a:rPr lang="en-US" sz="1800" baseline="0" dirty="0" smtClean="0"/>
                        <a:t>Working for Water: Projects</a:t>
                      </a:r>
                    </a:p>
                    <a:p>
                      <a:pPr marL="285750" indent="-285750">
                        <a:buFontTx/>
                        <a:buChar char="-"/>
                      </a:pPr>
                      <a:r>
                        <a:rPr lang="en-US" sz="1800" baseline="0" dirty="0" smtClean="0"/>
                        <a:t>Working for Water: Incentives</a:t>
                      </a:r>
                    </a:p>
                    <a:p>
                      <a:pPr marL="285750" indent="-285750">
                        <a:buFontTx/>
                        <a:buChar char="-"/>
                      </a:pPr>
                      <a:r>
                        <a:rPr lang="en-US" sz="1800" baseline="0" dirty="0" smtClean="0"/>
                        <a:t>Working on Fire: Projects</a:t>
                      </a:r>
                    </a:p>
                    <a:p>
                      <a:pPr marL="285750" indent="-285750">
                        <a:buFontTx/>
                        <a:buChar char="-"/>
                      </a:pPr>
                      <a:r>
                        <a:rPr lang="en-US" sz="1800" baseline="0" dirty="0" smtClean="0"/>
                        <a:t>Working on Fire: Incentives</a:t>
                      </a:r>
                    </a:p>
                    <a:p>
                      <a:pPr marL="285750" indent="-285750">
                        <a:buFontTx/>
                        <a:buChar char="-"/>
                      </a:pPr>
                      <a:r>
                        <a:rPr lang="en-US" sz="1800" baseline="0" dirty="0" smtClean="0"/>
                        <a:t>Working for Forests: Incentives</a:t>
                      </a:r>
                    </a:p>
                    <a:p>
                      <a:pPr marL="285750" indent="-285750">
                        <a:buFontTx/>
                        <a:buChar char="-"/>
                      </a:pPr>
                      <a:r>
                        <a:rPr lang="en-US" sz="1800" baseline="0" dirty="0" smtClean="0"/>
                        <a:t>Working for Fisheries: Projects</a:t>
                      </a:r>
                    </a:p>
                    <a:p>
                      <a:pPr marL="285750" indent="-285750">
                        <a:buFontTx/>
                        <a:buChar char="-"/>
                      </a:pPr>
                      <a:r>
                        <a:rPr lang="en-US" sz="1800" baseline="0" dirty="0" smtClean="0"/>
                        <a:t>Working for Fisheries: Incentives</a:t>
                      </a:r>
                      <a:endParaRPr lang="en-ZA" sz="1800" dirty="0"/>
                    </a:p>
                  </a:txBody>
                  <a:tcPr marT="45725" marB="45725"/>
                </a:tc>
                <a:tc>
                  <a:txBody>
                    <a:bodyPr/>
                    <a:lstStyle/>
                    <a:p>
                      <a:pPr algn="r"/>
                      <a:r>
                        <a:rPr lang="en-US" sz="1800" dirty="0" smtClean="0"/>
                        <a:t>811 431</a:t>
                      </a:r>
                    </a:p>
                    <a:p>
                      <a:pPr algn="r"/>
                      <a:endParaRPr lang="en-US" sz="1800" dirty="0" smtClean="0"/>
                    </a:p>
                    <a:p>
                      <a:pPr algn="r"/>
                      <a:r>
                        <a:rPr lang="en-US" sz="1800" dirty="0" smtClean="0"/>
                        <a:t>180 344</a:t>
                      </a:r>
                    </a:p>
                    <a:p>
                      <a:pPr algn="r"/>
                      <a:endParaRPr lang="en-US" sz="1800" dirty="0" smtClean="0"/>
                    </a:p>
                    <a:p>
                      <a:pPr algn="r"/>
                      <a:r>
                        <a:rPr lang="en-US" sz="1800" dirty="0" smtClean="0"/>
                        <a:t>903 990</a:t>
                      </a:r>
                    </a:p>
                    <a:p>
                      <a:pPr algn="r"/>
                      <a:r>
                        <a:rPr lang="en-US" sz="1800" dirty="0" smtClean="0"/>
                        <a:t>203 542</a:t>
                      </a:r>
                    </a:p>
                    <a:p>
                      <a:pPr algn="r"/>
                      <a:r>
                        <a:rPr lang="en-US" sz="1800" dirty="0" smtClean="0"/>
                        <a:t>536 705</a:t>
                      </a:r>
                    </a:p>
                    <a:p>
                      <a:pPr algn="r"/>
                      <a:r>
                        <a:rPr lang="en-US" sz="1800" dirty="0" smtClean="0"/>
                        <a:t>146 108</a:t>
                      </a:r>
                    </a:p>
                    <a:p>
                      <a:pPr algn="r"/>
                      <a:r>
                        <a:rPr lang="en-US" sz="1800" dirty="0" smtClean="0"/>
                        <a:t>4 945</a:t>
                      </a:r>
                    </a:p>
                    <a:p>
                      <a:pPr algn="r"/>
                      <a:r>
                        <a:rPr lang="en-US" sz="1800" dirty="0" smtClean="0"/>
                        <a:t>88 035</a:t>
                      </a:r>
                    </a:p>
                    <a:p>
                      <a:pPr algn="r"/>
                      <a:r>
                        <a:rPr lang="en-US" sz="1800" dirty="0" smtClean="0"/>
                        <a:t>9 604</a:t>
                      </a:r>
                      <a:endParaRPr lang="en-ZA" sz="1800" dirty="0"/>
                    </a:p>
                  </a:txBody>
                  <a:tcPr marT="45725" marB="45725"/>
                </a:tc>
                <a:tc>
                  <a:txBody>
                    <a:bodyPr/>
                    <a:lstStyle/>
                    <a:p>
                      <a:pPr algn="r"/>
                      <a:r>
                        <a:rPr lang="en-US" sz="1800" dirty="0" smtClean="0"/>
                        <a:t>809 125</a:t>
                      </a:r>
                    </a:p>
                    <a:p>
                      <a:pPr algn="r"/>
                      <a:endParaRPr lang="en-US" sz="1800" dirty="0" smtClean="0"/>
                    </a:p>
                    <a:p>
                      <a:pPr algn="r"/>
                      <a:r>
                        <a:rPr lang="en-US" sz="1800" dirty="0" smtClean="0"/>
                        <a:t>190 263</a:t>
                      </a:r>
                    </a:p>
                    <a:p>
                      <a:pPr algn="r"/>
                      <a:endParaRPr lang="en-US" sz="1800" dirty="0" smtClean="0"/>
                    </a:p>
                    <a:p>
                      <a:pPr algn="r"/>
                      <a:r>
                        <a:rPr lang="en-US" sz="1800" dirty="0" smtClean="0"/>
                        <a:t>870 814</a:t>
                      </a:r>
                    </a:p>
                    <a:p>
                      <a:pPr algn="r"/>
                      <a:r>
                        <a:rPr lang="en-US" sz="1800" dirty="0" smtClean="0"/>
                        <a:t>214 736</a:t>
                      </a:r>
                    </a:p>
                    <a:p>
                      <a:pPr algn="r"/>
                      <a:r>
                        <a:rPr lang="en-US" sz="1800" dirty="0" smtClean="0"/>
                        <a:t>535 180</a:t>
                      </a:r>
                    </a:p>
                    <a:p>
                      <a:pPr algn="r"/>
                      <a:r>
                        <a:rPr lang="en-US" sz="1800" dirty="0" smtClean="0"/>
                        <a:t>154 144</a:t>
                      </a:r>
                    </a:p>
                    <a:p>
                      <a:pPr algn="r"/>
                      <a:r>
                        <a:rPr lang="en-US" sz="1800" dirty="0" smtClean="0"/>
                        <a:t>5 217</a:t>
                      </a:r>
                    </a:p>
                    <a:p>
                      <a:pPr algn="r"/>
                      <a:r>
                        <a:rPr lang="en-US" sz="1800" dirty="0" smtClean="0"/>
                        <a:t>92 877</a:t>
                      </a:r>
                    </a:p>
                    <a:p>
                      <a:pPr algn="r"/>
                      <a:r>
                        <a:rPr lang="en-US" sz="1800" dirty="0" smtClean="0"/>
                        <a:t>10 132</a:t>
                      </a:r>
                    </a:p>
                  </a:txBody>
                  <a:tcPr marT="45725" marB="45725"/>
                </a:tc>
                <a:tc>
                  <a:txBody>
                    <a:bodyPr/>
                    <a:lstStyle/>
                    <a:p>
                      <a:pPr algn="r"/>
                      <a:r>
                        <a:rPr lang="en-US" sz="1800" dirty="0" smtClean="0"/>
                        <a:t>847 963</a:t>
                      </a:r>
                    </a:p>
                    <a:p>
                      <a:pPr algn="r"/>
                      <a:endParaRPr lang="en-US" sz="1800" dirty="0" smtClean="0"/>
                    </a:p>
                    <a:p>
                      <a:pPr algn="r"/>
                      <a:r>
                        <a:rPr lang="en-US" sz="1800" dirty="0" smtClean="0"/>
                        <a:t>199 396</a:t>
                      </a:r>
                    </a:p>
                    <a:p>
                      <a:pPr algn="r"/>
                      <a:endParaRPr lang="en-US" sz="1800" dirty="0" smtClean="0"/>
                    </a:p>
                    <a:p>
                      <a:pPr algn="r"/>
                      <a:r>
                        <a:rPr lang="en-US" sz="1800" dirty="0" smtClean="0"/>
                        <a:t>915 973</a:t>
                      </a:r>
                    </a:p>
                    <a:p>
                      <a:pPr algn="r"/>
                      <a:r>
                        <a:rPr lang="en-US" sz="1800" dirty="0" smtClean="0"/>
                        <a:t>225 043</a:t>
                      </a:r>
                    </a:p>
                    <a:p>
                      <a:pPr algn="r"/>
                      <a:r>
                        <a:rPr lang="en-US" sz="1800" dirty="0" smtClean="0"/>
                        <a:t>560 869</a:t>
                      </a:r>
                    </a:p>
                    <a:p>
                      <a:pPr algn="r"/>
                      <a:r>
                        <a:rPr lang="en-US" sz="1800" dirty="0" smtClean="0"/>
                        <a:t>161 543</a:t>
                      </a:r>
                    </a:p>
                    <a:p>
                      <a:pPr algn="r"/>
                      <a:r>
                        <a:rPr lang="en-US" sz="1800" dirty="0" smtClean="0"/>
                        <a:t>5 465</a:t>
                      </a:r>
                    </a:p>
                    <a:p>
                      <a:pPr algn="r"/>
                      <a:r>
                        <a:rPr lang="en-US" sz="1800" dirty="0" smtClean="0"/>
                        <a:t>97 298</a:t>
                      </a:r>
                    </a:p>
                    <a:p>
                      <a:pPr algn="r"/>
                      <a:r>
                        <a:rPr lang="en-US" sz="1800" dirty="0" smtClean="0"/>
                        <a:t>10 614</a:t>
                      </a:r>
                    </a:p>
                  </a:txBody>
                  <a:tcPr marT="45725" marB="45725"/>
                </a:tc>
                <a:extLst>
                  <a:ext uri="{0D108BD9-81ED-4DB2-BD59-A6C34878D82A}">
                    <a16:rowId xmlns:a16="http://schemas.microsoft.com/office/drawing/2014/main" val="10002"/>
                  </a:ext>
                </a:extLst>
              </a:tr>
              <a:tr h="365797">
                <a:tc>
                  <a:txBody>
                    <a:bodyPr/>
                    <a:lstStyle/>
                    <a:p>
                      <a:r>
                        <a:rPr lang="en-US" sz="1800" b="1" dirty="0" smtClean="0"/>
                        <a:t>Compensation of Employees Ceiling</a:t>
                      </a:r>
                    </a:p>
                  </a:txBody>
                  <a:tcPr marT="45725" marB="45725"/>
                </a:tc>
                <a:tc>
                  <a:txBody>
                    <a:bodyPr/>
                    <a:lstStyle/>
                    <a:p>
                      <a:pPr algn="r"/>
                      <a:r>
                        <a:rPr lang="en-US" sz="1800" b="1" dirty="0" smtClean="0"/>
                        <a:t>2 060 098</a:t>
                      </a:r>
                      <a:endParaRPr lang="en-ZA" sz="1800" b="1" dirty="0"/>
                    </a:p>
                  </a:txBody>
                  <a:tcPr marT="45725" marB="45725"/>
                </a:tc>
                <a:tc>
                  <a:txBody>
                    <a:bodyPr/>
                    <a:lstStyle/>
                    <a:p>
                      <a:pPr algn="r"/>
                      <a:r>
                        <a:rPr lang="en-US" sz="1800" b="1" dirty="0" smtClean="0"/>
                        <a:t>2 193 934</a:t>
                      </a:r>
                      <a:endParaRPr lang="en-ZA" sz="1800" b="1" dirty="0"/>
                    </a:p>
                  </a:txBody>
                  <a:tcPr marT="45725" marB="45725"/>
                </a:tc>
                <a:tc>
                  <a:txBody>
                    <a:bodyPr/>
                    <a:lstStyle/>
                    <a:p>
                      <a:pPr algn="r"/>
                      <a:r>
                        <a:rPr lang="en-US" sz="1800" b="1" dirty="0" smtClean="0"/>
                        <a:t>2 288 731</a:t>
                      </a:r>
                      <a:endParaRPr lang="en-ZA" sz="1800" b="1" dirty="0"/>
                    </a:p>
                  </a:txBody>
                  <a:tcPr marT="45725" marB="45725"/>
                </a:tc>
                <a:extLst>
                  <a:ext uri="{0D108BD9-81ED-4DB2-BD59-A6C34878D82A}">
                    <a16:rowId xmlns:a16="http://schemas.microsoft.com/office/drawing/2014/main" val="10003"/>
                  </a:ext>
                </a:extLst>
              </a:tr>
              <a:tr h="365797">
                <a:tc>
                  <a:txBody>
                    <a:bodyPr/>
                    <a:lstStyle/>
                    <a:p>
                      <a:r>
                        <a:rPr lang="en-US" sz="1800" b="1" dirty="0" smtClean="0"/>
                        <a:t>Other</a:t>
                      </a:r>
                      <a:r>
                        <a:rPr lang="en-US" sz="1800" b="1" baseline="0" dirty="0" smtClean="0"/>
                        <a:t> Earmarked Allocations</a:t>
                      </a:r>
                      <a:endParaRPr lang="en-US" sz="1800" b="1" dirty="0" smtClean="0"/>
                    </a:p>
                  </a:txBody>
                  <a:tcPr marT="45725" marB="45725"/>
                </a:tc>
                <a:tc>
                  <a:txBody>
                    <a:bodyPr/>
                    <a:lstStyle/>
                    <a:p>
                      <a:pPr algn="r"/>
                      <a:r>
                        <a:rPr lang="en-US" sz="1800" b="1" dirty="0" smtClean="0"/>
                        <a:t>386 580</a:t>
                      </a:r>
                      <a:endParaRPr lang="en-ZA" sz="1800" b="1" dirty="0"/>
                    </a:p>
                  </a:txBody>
                  <a:tcPr marT="45725" marB="45725"/>
                </a:tc>
                <a:tc>
                  <a:txBody>
                    <a:bodyPr/>
                    <a:lstStyle/>
                    <a:p>
                      <a:pPr algn="r"/>
                      <a:r>
                        <a:rPr lang="en-US" sz="1800" b="1" dirty="0" smtClean="0"/>
                        <a:t>339 691</a:t>
                      </a:r>
                      <a:endParaRPr lang="en-ZA" sz="1800" b="1" dirty="0"/>
                    </a:p>
                  </a:txBody>
                  <a:tcPr marT="45725" marB="45725"/>
                </a:tc>
                <a:tc>
                  <a:txBody>
                    <a:bodyPr/>
                    <a:lstStyle/>
                    <a:p>
                      <a:pPr algn="r"/>
                      <a:r>
                        <a:rPr lang="en-US" sz="1800" b="1" dirty="0" smtClean="0"/>
                        <a:t>356 780</a:t>
                      </a:r>
                      <a:endParaRPr lang="en-ZA" sz="1800" b="1" dirty="0"/>
                    </a:p>
                  </a:txBody>
                  <a:tcPr marT="45725" marB="45725"/>
                </a:tc>
                <a:extLst>
                  <a:ext uri="{0D108BD9-81ED-4DB2-BD59-A6C34878D82A}">
                    <a16:rowId xmlns:a16="http://schemas.microsoft.com/office/drawing/2014/main" val="10004"/>
                  </a:ext>
                </a:extLst>
              </a:tr>
              <a:tr h="922948">
                <a:tc>
                  <a:txBody>
                    <a:bodyPr/>
                    <a:lstStyle/>
                    <a:p>
                      <a:pPr marL="285750" indent="-285750">
                        <a:buFontTx/>
                        <a:buChar char="-"/>
                      </a:pPr>
                      <a:r>
                        <a:rPr lang="en-US" sz="1800" baseline="0" dirty="0" smtClean="0"/>
                        <a:t>Green Fund</a:t>
                      </a:r>
                    </a:p>
                    <a:p>
                      <a:pPr marL="285750" indent="-285750">
                        <a:buFontTx/>
                        <a:buChar char="-"/>
                      </a:pPr>
                      <a:r>
                        <a:rPr lang="en-US" sz="1800" baseline="0" dirty="0" smtClean="0"/>
                        <a:t>Waste Bureau: </a:t>
                      </a:r>
                      <a:r>
                        <a:rPr lang="en-US" sz="1800" baseline="0" dirty="0" err="1" smtClean="0"/>
                        <a:t>Tyre</a:t>
                      </a:r>
                      <a:r>
                        <a:rPr lang="en-US" sz="1800" baseline="0" dirty="0" smtClean="0"/>
                        <a:t> Recycling Initiatives</a:t>
                      </a:r>
                    </a:p>
                  </a:txBody>
                  <a:tcPr marT="45725" marB="45725"/>
                </a:tc>
                <a:tc>
                  <a:txBody>
                    <a:bodyPr/>
                    <a:lstStyle/>
                    <a:p>
                      <a:pPr algn="r"/>
                      <a:r>
                        <a:rPr lang="en-US" sz="1800" dirty="0" smtClean="0"/>
                        <a:t>66 105</a:t>
                      </a:r>
                    </a:p>
                    <a:p>
                      <a:pPr algn="r"/>
                      <a:r>
                        <a:rPr lang="en-US" sz="1800" dirty="0" smtClean="0"/>
                        <a:t>320 475</a:t>
                      </a:r>
                    </a:p>
                    <a:p>
                      <a:pPr algn="r"/>
                      <a:endParaRPr lang="en-ZA" sz="1800" dirty="0"/>
                    </a:p>
                  </a:txBody>
                  <a:tcPr marT="45725" marB="45725"/>
                </a:tc>
                <a:tc>
                  <a:txBody>
                    <a:bodyPr/>
                    <a:lstStyle/>
                    <a:p>
                      <a:pPr algn="r"/>
                      <a:r>
                        <a:rPr lang="en-US" sz="1800" dirty="0" smtClean="0"/>
                        <a:t>0</a:t>
                      </a:r>
                    </a:p>
                    <a:p>
                      <a:pPr algn="r"/>
                      <a:r>
                        <a:rPr lang="en-US" sz="1800" dirty="0" smtClean="0"/>
                        <a:t>339 691</a:t>
                      </a:r>
                      <a:endParaRPr lang="en-ZA" sz="1800" dirty="0"/>
                    </a:p>
                  </a:txBody>
                  <a:tcPr marT="45725" marB="45725"/>
                </a:tc>
                <a:tc>
                  <a:txBody>
                    <a:bodyPr/>
                    <a:lstStyle/>
                    <a:p>
                      <a:pPr algn="r"/>
                      <a:r>
                        <a:rPr lang="en-US" sz="1800" dirty="0" smtClean="0"/>
                        <a:t>0</a:t>
                      </a:r>
                    </a:p>
                    <a:p>
                      <a:pPr algn="r"/>
                      <a:r>
                        <a:rPr lang="en-US" sz="1800" dirty="0" smtClean="0"/>
                        <a:t>356 780</a:t>
                      </a:r>
                      <a:endParaRPr lang="en-ZA" sz="1800" dirty="0"/>
                    </a:p>
                  </a:txBody>
                  <a:tcPr marT="45725" marB="45725"/>
                </a:tc>
                <a:extLst>
                  <a:ext uri="{0D108BD9-81ED-4DB2-BD59-A6C34878D82A}">
                    <a16:rowId xmlns:a16="http://schemas.microsoft.com/office/drawing/2014/main" val="10005"/>
                  </a:ext>
                </a:extLst>
              </a:tr>
              <a:tr h="365797">
                <a:tc>
                  <a:txBody>
                    <a:bodyPr/>
                    <a:lstStyle/>
                    <a:p>
                      <a:r>
                        <a:rPr lang="en-US" sz="1800" b="1" dirty="0" smtClean="0"/>
                        <a:t>    Total Earmarked </a:t>
                      </a:r>
                      <a:endParaRPr lang="en-ZA" sz="1800" b="1" dirty="0"/>
                    </a:p>
                  </a:txBody>
                  <a:tcPr marT="45725" marB="45725"/>
                </a:tc>
                <a:tc>
                  <a:txBody>
                    <a:bodyPr/>
                    <a:lstStyle/>
                    <a:p>
                      <a:pPr algn="r"/>
                      <a:r>
                        <a:rPr lang="en-US" sz="1800" b="1" dirty="0" smtClean="0"/>
                        <a:t>5 331 382</a:t>
                      </a:r>
                      <a:endParaRPr lang="en-ZA" sz="1800" b="1" dirty="0"/>
                    </a:p>
                  </a:txBody>
                  <a:tcPr marT="45725" marB="45725"/>
                </a:tc>
                <a:tc>
                  <a:txBody>
                    <a:bodyPr/>
                    <a:lstStyle/>
                    <a:p>
                      <a:pPr algn="r"/>
                      <a:r>
                        <a:rPr lang="en-US" sz="1800" b="1" dirty="0" smtClean="0"/>
                        <a:t>5 416 113</a:t>
                      </a:r>
                      <a:endParaRPr lang="en-ZA" sz="1800" b="1" dirty="0"/>
                    </a:p>
                  </a:txBody>
                  <a:tcPr marT="45725" marB="45725"/>
                </a:tc>
                <a:tc>
                  <a:txBody>
                    <a:bodyPr/>
                    <a:lstStyle/>
                    <a:p>
                      <a:pPr algn="r"/>
                      <a:r>
                        <a:rPr lang="en-US" sz="1800" b="1" dirty="0" smtClean="0"/>
                        <a:t>5 669 675</a:t>
                      </a:r>
                      <a:endParaRPr lang="en-ZA" sz="1800" b="1" dirty="0"/>
                    </a:p>
                  </a:txBody>
                  <a:tcPr marT="45725" marB="45725"/>
                </a:tc>
                <a:extLst>
                  <a:ext uri="{0D108BD9-81ED-4DB2-BD59-A6C34878D82A}">
                    <a16:rowId xmlns:a16="http://schemas.microsoft.com/office/drawing/2014/main" val="10006"/>
                  </a:ext>
                </a:extLst>
              </a:tr>
            </a:tbl>
          </a:graphicData>
        </a:graphic>
      </p:graphicFrame>
      <p:sp>
        <p:nvSpPr>
          <p:cNvPr id="10859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3764B00-CEA4-4F94-86D4-DC718E6CDF21}"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9450401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25425" y="908050"/>
            <a:ext cx="8782050" cy="5121275"/>
          </a:xfrm>
        </p:spPr>
        <p:txBody>
          <a:bodyPr rtlCol="0">
            <a:normAutofit/>
          </a:bodyPr>
          <a:lstStyle/>
          <a:p>
            <a:pPr marL="0" indent="0" eaLnBrk="1" fontAlgn="auto" hangingPunct="1">
              <a:spcAft>
                <a:spcPts val="0"/>
              </a:spcAft>
              <a:buFont typeface="Arial"/>
              <a:buNone/>
              <a:defRPr/>
            </a:pPr>
            <a:endParaRPr lang="en-ZA" dirty="0" smtClean="0"/>
          </a:p>
          <a:p>
            <a:pPr eaLnBrk="1" fontAlgn="auto" hangingPunct="1">
              <a:spcAft>
                <a:spcPts val="0"/>
              </a:spcAft>
              <a:buFont typeface="Arial"/>
              <a:buChar char="•"/>
              <a:defRPr/>
            </a:pPr>
            <a:endParaRPr lang="en-ZA" dirty="0"/>
          </a:p>
        </p:txBody>
      </p:sp>
      <p:sp>
        <p:nvSpPr>
          <p:cNvPr id="109571" name="Title 1"/>
          <p:cNvSpPr>
            <a:spLocks noGrp="1"/>
          </p:cNvSpPr>
          <p:nvPr>
            <p:ph type="title"/>
          </p:nvPr>
        </p:nvSpPr>
        <p:spPr>
          <a:xfrm>
            <a:off x="107950" y="68263"/>
            <a:ext cx="8928100" cy="514350"/>
          </a:xfrm>
        </p:spPr>
        <p:txBody>
          <a:bodyPr/>
          <a:lstStyle/>
          <a:p>
            <a:pPr eaLnBrk="1" hangingPunct="1"/>
            <a:r>
              <a:rPr lang="en-US" altLang="en-US" sz="2400" b="1" smtClean="0"/>
              <a:t>MTEF 2020: Budget Allocation per Programme</a:t>
            </a:r>
            <a:endParaRPr lang="en-US" altLang="en-US" sz="2400" smtClean="0"/>
          </a:p>
        </p:txBody>
      </p:sp>
      <p:pic>
        <p:nvPicPr>
          <p:cNvPr id="10957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908050"/>
            <a:ext cx="7993062"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0DA632B-6B99-446C-A41C-8C33EE7CFD0E}"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516122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82563" y="908050"/>
            <a:ext cx="8782050" cy="5121275"/>
          </a:xfrm>
        </p:spPr>
        <p:txBody>
          <a:bodyPr rtlCol="0">
            <a:normAutofit/>
          </a:bodyPr>
          <a:lstStyle/>
          <a:p>
            <a:pPr marL="0" indent="0" eaLnBrk="1" fontAlgn="auto" hangingPunct="1">
              <a:spcAft>
                <a:spcPts val="0"/>
              </a:spcAft>
              <a:buFont typeface="Arial"/>
              <a:buNone/>
              <a:defRPr/>
            </a:pPr>
            <a:endParaRPr lang="en-ZA" dirty="0" smtClean="0"/>
          </a:p>
          <a:p>
            <a:pPr eaLnBrk="1" fontAlgn="auto" hangingPunct="1">
              <a:spcAft>
                <a:spcPts val="0"/>
              </a:spcAft>
              <a:buFont typeface="Arial"/>
              <a:buChar char="•"/>
              <a:defRPr/>
            </a:pPr>
            <a:endParaRPr lang="en-ZA" dirty="0"/>
          </a:p>
        </p:txBody>
      </p:sp>
      <p:sp>
        <p:nvSpPr>
          <p:cNvPr id="110595" name="Title 1"/>
          <p:cNvSpPr>
            <a:spLocks noGrp="1"/>
          </p:cNvSpPr>
          <p:nvPr>
            <p:ph type="title"/>
          </p:nvPr>
        </p:nvSpPr>
        <p:spPr>
          <a:xfrm>
            <a:off x="107950" y="68263"/>
            <a:ext cx="8928100" cy="514350"/>
          </a:xfrm>
        </p:spPr>
        <p:txBody>
          <a:bodyPr/>
          <a:lstStyle/>
          <a:p>
            <a:pPr eaLnBrk="1" hangingPunct="1"/>
            <a:r>
              <a:rPr lang="en-US" altLang="en-US" sz="2400" b="1" smtClean="0"/>
              <a:t>MTEF 2020: Budget Allocation per Programme</a:t>
            </a:r>
            <a:endParaRPr lang="en-US" altLang="en-US" sz="2400" smtClean="0"/>
          </a:p>
        </p:txBody>
      </p:sp>
      <p:pic>
        <p:nvPicPr>
          <p:cNvPr id="11059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563" y="692150"/>
            <a:ext cx="8853487"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D4CD91-BDA1-4500-9541-F4B1111DD8EE}"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8494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Slide Number Placeholder 3"/>
          <p:cNvSpPr>
            <a:spLocks noGrp="1"/>
          </p:cNvSpPr>
          <p:nvPr>
            <p:ph type="sldNum" sz="quarter"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533731F8-46BB-D84D-B0CA-1ED4B162984C}" type="slidenum">
              <a:rPr lang="en-US" altLang="en-US" sz="1400">
                <a:solidFill>
                  <a:srgbClr val="000000"/>
                </a:solidFill>
                <a:latin typeface="Arial" charset="0"/>
              </a:rPr>
              <a:pPr>
                <a:spcBef>
                  <a:spcPct val="0"/>
                </a:spcBef>
                <a:buFontTx/>
                <a:buNone/>
              </a:pPr>
              <a:t>9</a:t>
            </a:fld>
            <a:endParaRPr lang="en-US" altLang="en-US" sz="1400" dirty="0">
              <a:solidFill>
                <a:srgbClr val="000000"/>
              </a:solidFill>
              <a:latin typeface="Arial" charset="0"/>
            </a:endParaRPr>
          </a:p>
        </p:txBody>
      </p:sp>
      <p:sp>
        <p:nvSpPr>
          <p:cNvPr id="51202" name="Title 1"/>
          <p:cNvSpPr>
            <a:spLocks noGrp="1"/>
          </p:cNvSpPr>
          <p:nvPr>
            <p:ph type="title" idx="4294967295"/>
          </p:nvPr>
        </p:nvSpPr>
        <p:spPr>
          <a:xfrm>
            <a:off x="0" y="247650"/>
            <a:ext cx="9144000" cy="438150"/>
          </a:xfrm>
        </p:spPr>
        <p:txBody>
          <a:bodyPr>
            <a:normAutofit fontScale="90000"/>
          </a:bodyPr>
          <a:lstStyle/>
          <a:p>
            <a:r>
              <a:rPr lang="en-US" altLang="en-US" sz="3200" b="1" dirty="0" smtClean="0">
                <a:solidFill>
                  <a:srgbClr val="00B050"/>
                </a:solidFill>
                <a:latin typeface="Arial Narrow" charset="0"/>
                <a:ea typeface="Arial Narrow" charset="0"/>
                <a:cs typeface="Arial Narrow" charset="0"/>
              </a:rPr>
              <a:t>PROGRAMME 1: ADMINISTRATION</a:t>
            </a:r>
            <a:endParaRPr lang="en-US" altLang="en-US" sz="3200" b="1" dirty="0">
              <a:solidFill>
                <a:srgbClr val="00B050"/>
              </a:solidFill>
              <a:latin typeface="Arial Narrow" charset="0"/>
              <a:ea typeface="Arial Narrow" charset="0"/>
              <a:cs typeface="Arial Narrow" charset="0"/>
            </a:endParaRPr>
          </a:p>
        </p:txBody>
      </p:sp>
      <p:sp>
        <p:nvSpPr>
          <p:cNvPr id="51203" name="Content Placeholder 2"/>
          <p:cNvSpPr>
            <a:spLocks noGrp="1"/>
          </p:cNvSpPr>
          <p:nvPr>
            <p:ph idx="4294967295"/>
          </p:nvPr>
        </p:nvSpPr>
        <p:spPr>
          <a:xfrm>
            <a:off x="0" y="685800"/>
            <a:ext cx="8458200" cy="5867400"/>
          </a:xfrm>
        </p:spPr>
        <p:txBody>
          <a:bodyPr>
            <a:normAutofit lnSpcReduction="10000"/>
          </a:bodyPr>
          <a:lstStyle/>
          <a:p>
            <a:pPr marL="0" indent="0" algn="just">
              <a:buFont typeface="Arial" charset="0"/>
              <a:buNone/>
            </a:pPr>
            <a:r>
              <a:rPr lang="en-US" sz="1800" dirty="0">
                <a:latin typeface="Arial Narrow" charset="0"/>
                <a:ea typeface="Arial Narrow" charset="0"/>
                <a:cs typeface="Arial Narrow" charset="0"/>
              </a:rPr>
              <a:t>Purpose: Provide strategic leadership, management and support services to the department. </a:t>
            </a:r>
          </a:p>
          <a:p>
            <a:pPr marL="0" indent="0" algn="just">
              <a:buFont typeface="Arial" charset="0"/>
              <a:buNone/>
            </a:pPr>
            <a:r>
              <a:rPr lang="en-US" altLang="en-US" sz="2000" b="1" dirty="0">
                <a:latin typeface="Arial Narrow" charset="0"/>
                <a:ea typeface="Arial Narrow" charset="0"/>
                <a:cs typeface="Arial Narrow" charset="0"/>
              </a:rPr>
              <a:t>What do we do?</a:t>
            </a:r>
          </a:p>
          <a:p>
            <a:pPr algn="just">
              <a:buFont typeface="Wingdings" panose="05000000000000000000" pitchFamily="2" charset="2"/>
              <a:buChar char="Ø"/>
            </a:pPr>
            <a:r>
              <a:rPr lang="en-US" altLang="en-US" sz="1800" dirty="0" smtClean="0">
                <a:latin typeface="Arial Narrow" charset="0"/>
                <a:ea typeface="Arial Narrow" charset="0"/>
                <a:cs typeface="Arial Narrow" charset="0"/>
              </a:rPr>
              <a:t>Contribute towards an efficient, accountable and capable state</a:t>
            </a:r>
          </a:p>
          <a:p>
            <a:pPr algn="just">
              <a:buFont typeface="Wingdings" panose="05000000000000000000" pitchFamily="2" charset="2"/>
              <a:buChar char="Ø"/>
            </a:pPr>
            <a:r>
              <a:rPr lang="en-US" altLang="en-US" sz="1800" dirty="0" smtClean="0">
                <a:latin typeface="Arial Narrow" charset="0"/>
                <a:ea typeface="Arial Narrow" charset="0"/>
                <a:cs typeface="Arial Narrow" charset="0"/>
              </a:rPr>
              <a:t>Provide </a:t>
            </a:r>
            <a:r>
              <a:rPr lang="en-US" altLang="en-US" sz="1800" dirty="0">
                <a:latin typeface="Arial Narrow" charset="0"/>
                <a:ea typeface="Arial Narrow" charset="0"/>
                <a:cs typeface="Arial Narrow" charset="0"/>
              </a:rPr>
              <a:t>administrative and executive support to the Director-General and administrative support to the </a:t>
            </a:r>
            <a:r>
              <a:rPr lang="en-US" altLang="en-US" sz="1800" dirty="0" smtClean="0">
                <a:latin typeface="Arial Narrow" charset="0"/>
                <a:ea typeface="Arial Narrow" charset="0"/>
                <a:cs typeface="Arial Narrow" charset="0"/>
              </a:rPr>
              <a:t>Department</a:t>
            </a:r>
            <a:endParaRPr lang="en-GB" altLang="en-US" sz="1800" dirty="0">
              <a:latin typeface="Arial Narrow" charset="0"/>
              <a:ea typeface="Arial Narrow" charset="0"/>
              <a:cs typeface="Arial Narrow" charset="0"/>
            </a:endParaRPr>
          </a:p>
          <a:p>
            <a:pPr algn="just">
              <a:buFont typeface="Wingdings" panose="05000000000000000000" pitchFamily="2" charset="2"/>
              <a:buChar char="Ø"/>
            </a:pPr>
            <a:r>
              <a:rPr lang="en-US" altLang="en-US" sz="1800" dirty="0" smtClean="0">
                <a:latin typeface="Arial Narrow" charset="0"/>
                <a:ea typeface="Arial Narrow" charset="0"/>
                <a:cs typeface="Arial Narrow" charset="0"/>
              </a:rPr>
              <a:t>Provide support to the development </a:t>
            </a:r>
            <a:r>
              <a:rPr lang="en-US" altLang="en-US" sz="1800" dirty="0">
                <a:latin typeface="Arial Narrow" charset="0"/>
                <a:ea typeface="Arial Narrow" charset="0"/>
                <a:cs typeface="Arial Narrow" charset="0"/>
              </a:rPr>
              <a:t>and implementation of the strategic and operational plans for the </a:t>
            </a:r>
            <a:r>
              <a:rPr lang="en-US" altLang="en-US" sz="1800" dirty="0" smtClean="0">
                <a:latin typeface="Arial Narrow" charset="0"/>
                <a:ea typeface="Arial Narrow" charset="0"/>
                <a:cs typeface="Arial Narrow" charset="0"/>
              </a:rPr>
              <a:t>Department</a:t>
            </a:r>
            <a:endParaRPr lang="en-GB" altLang="en-US" sz="1800" dirty="0">
              <a:latin typeface="Arial Narrow" charset="0"/>
              <a:ea typeface="Arial Narrow" charset="0"/>
              <a:cs typeface="Arial Narrow" charset="0"/>
            </a:endParaRPr>
          </a:p>
          <a:p>
            <a:pPr algn="just">
              <a:buFont typeface="Wingdings" panose="05000000000000000000" pitchFamily="2" charset="2"/>
              <a:buChar char="Ø"/>
            </a:pPr>
            <a:r>
              <a:rPr lang="en-US" altLang="en-US" sz="1800" dirty="0">
                <a:latin typeface="Arial Narrow" charset="0"/>
                <a:ea typeface="Arial Narrow" charset="0"/>
                <a:cs typeface="Arial Narrow" charset="0"/>
              </a:rPr>
              <a:t>Co-ordinate the Department’s planning, implementation and facilitate cooperative governance to improve </a:t>
            </a:r>
            <a:r>
              <a:rPr lang="en-US" altLang="en-US" sz="1800" dirty="0" smtClean="0">
                <a:latin typeface="Arial Narrow" charset="0"/>
                <a:ea typeface="Arial Narrow" charset="0"/>
                <a:cs typeface="Arial Narrow" charset="0"/>
              </a:rPr>
              <a:t>performance </a:t>
            </a:r>
            <a:endParaRPr lang="en-GB" altLang="en-US" sz="1800" dirty="0">
              <a:latin typeface="Arial Narrow" charset="0"/>
              <a:ea typeface="Arial Narrow" charset="0"/>
              <a:cs typeface="Arial Narrow" charset="0"/>
            </a:endParaRPr>
          </a:p>
          <a:p>
            <a:pPr algn="just">
              <a:buFont typeface="Wingdings" panose="05000000000000000000" pitchFamily="2" charset="2"/>
              <a:buChar char="Ø"/>
            </a:pPr>
            <a:r>
              <a:rPr lang="en-US" altLang="en-US" sz="1800" dirty="0">
                <a:latin typeface="Arial Narrow" charset="0"/>
                <a:ea typeface="Arial Narrow" charset="0"/>
                <a:cs typeface="Arial Narrow" charset="0"/>
              </a:rPr>
              <a:t>Provide effective and sound corporate and cooperative governance within the Department and its </a:t>
            </a:r>
            <a:r>
              <a:rPr lang="en-US" altLang="en-US" sz="1800" dirty="0" smtClean="0">
                <a:latin typeface="Arial Narrow" charset="0"/>
                <a:ea typeface="Arial Narrow" charset="0"/>
                <a:cs typeface="Arial Narrow" charset="0"/>
              </a:rPr>
              <a:t>Entities</a:t>
            </a:r>
            <a:endParaRPr lang="en-US" altLang="en-US" sz="1800" dirty="0">
              <a:latin typeface="Arial Narrow" charset="0"/>
              <a:ea typeface="Arial Narrow" charset="0"/>
              <a:cs typeface="Arial Narrow" charset="0"/>
            </a:endParaRPr>
          </a:p>
          <a:p>
            <a:pPr algn="just">
              <a:buFont typeface="Wingdings" panose="05000000000000000000" pitchFamily="2" charset="2"/>
              <a:buChar char="Ø"/>
            </a:pPr>
            <a:r>
              <a:rPr lang="en-US" altLang="en-US" sz="1800" dirty="0">
                <a:latin typeface="Arial Narrow" charset="0"/>
                <a:ea typeface="Arial Narrow" charset="0"/>
                <a:cs typeface="Arial Narrow" charset="0"/>
              </a:rPr>
              <a:t>Communications services aimed at ensuring that internal and external public is informed, educated and </a:t>
            </a:r>
            <a:r>
              <a:rPr lang="en-US" altLang="en-US" sz="1800" dirty="0" smtClean="0">
                <a:solidFill>
                  <a:schemeClr val="tx1"/>
                </a:solidFill>
                <a:latin typeface="Arial Narrow" charset="0"/>
                <a:ea typeface="Arial Narrow" charset="0"/>
                <a:cs typeface="Arial Narrow" charset="0"/>
              </a:rPr>
              <a:t>mobilised </a:t>
            </a:r>
            <a:r>
              <a:rPr lang="en-US" altLang="en-US" sz="1800" dirty="0">
                <a:solidFill>
                  <a:schemeClr val="tx1"/>
                </a:solidFill>
                <a:latin typeface="Arial Narrow" charset="0"/>
                <a:ea typeface="Arial Narrow" charset="0"/>
                <a:cs typeface="Arial Narrow" charset="0"/>
              </a:rPr>
              <a:t>to </a:t>
            </a:r>
            <a:r>
              <a:rPr lang="en-US" altLang="en-US" sz="1800" dirty="0">
                <a:latin typeface="Arial Narrow" charset="0"/>
                <a:ea typeface="Arial Narrow" charset="0"/>
                <a:cs typeface="Arial Narrow" charset="0"/>
              </a:rPr>
              <a:t>play an active role in </a:t>
            </a:r>
            <a:r>
              <a:rPr lang="en-US" altLang="en-US" sz="1800" dirty="0" smtClean="0">
                <a:solidFill>
                  <a:schemeClr val="tx1"/>
                </a:solidFill>
                <a:latin typeface="Arial Narrow" charset="0"/>
                <a:ea typeface="Arial Narrow" charset="0"/>
                <a:cs typeface="Arial Narrow" charset="0"/>
              </a:rPr>
              <a:t>realising</a:t>
            </a:r>
            <a:r>
              <a:rPr lang="en-US" altLang="en-US" sz="1800" dirty="0" smtClean="0">
                <a:latin typeface="Arial Narrow" charset="0"/>
                <a:ea typeface="Arial Narrow" charset="0"/>
                <a:cs typeface="Arial Narrow" charset="0"/>
              </a:rPr>
              <a:t> </a:t>
            </a:r>
            <a:r>
              <a:rPr lang="en-US" altLang="en-US" sz="1800" dirty="0">
                <a:latin typeface="Arial Narrow" charset="0"/>
                <a:ea typeface="Arial Narrow" charset="0"/>
                <a:cs typeface="Arial Narrow" charset="0"/>
              </a:rPr>
              <a:t>a society that lives in harmony with its </a:t>
            </a:r>
            <a:r>
              <a:rPr lang="en-US" altLang="en-US" sz="1800" dirty="0" smtClean="0">
                <a:latin typeface="Arial Narrow" charset="0"/>
                <a:ea typeface="Arial Narrow" charset="0"/>
                <a:cs typeface="Arial Narrow" charset="0"/>
              </a:rPr>
              <a:t>environment</a:t>
            </a:r>
            <a:endParaRPr lang="en-US" altLang="en-US" sz="1800" dirty="0">
              <a:latin typeface="Arial Narrow" charset="0"/>
              <a:ea typeface="Arial Narrow" charset="0"/>
              <a:cs typeface="Arial Narrow" charset="0"/>
            </a:endParaRPr>
          </a:p>
          <a:p>
            <a:pPr algn="just">
              <a:buFont typeface="Wingdings" panose="05000000000000000000" pitchFamily="2" charset="2"/>
              <a:buChar char="Ø"/>
            </a:pPr>
            <a:r>
              <a:rPr lang="en-US" altLang="en-US" sz="1800" dirty="0">
                <a:latin typeface="Arial Narrow" charset="0"/>
                <a:ea typeface="Arial Narrow" charset="0"/>
                <a:cs typeface="Arial Narrow" charset="0"/>
              </a:rPr>
              <a:t>Manage facilities, security, vetting and travel services to meet the operation and strategic needs of the </a:t>
            </a:r>
            <a:r>
              <a:rPr lang="en-US" altLang="en-US" sz="1800" dirty="0" smtClean="0">
                <a:latin typeface="Arial Narrow" charset="0"/>
                <a:ea typeface="Arial Narrow" charset="0"/>
                <a:cs typeface="Arial Narrow" charset="0"/>
              </a:rPr>
              <a:t>department</a:t>
            </a:r>
            <a:endParaRPr lang="en-US" altLang="en-US" sz="1800" dirty="0">
              <a:latin typeface="Arial Narrow" charset="0"/>
              <a:ea typeface="Arial Narrow" charset="0"/>
              <a:cs typeface="Arial Narrow" charset="0"/>
            </a:endParaRPr>
          </a:p>
          <a:p>
            <a:pPr algn="just">
              <a:buFont typeface="Wingdings" panose="05000000000000000000" pitchFamily="2" charset="2"/>
              <a:buChar char="Ø"/>
            </a:pPr>
            <a:r>
              <a:rPr lang="en-US" altLang="en-US" sz="1800" dirty="0">
                <a:latin typeface="Arial Narrow" charset="0"/>
                <a:ea typeface="Arial Narrow" charset="0"/>
                <a:cs typeface="Arial Narrow" charset="0"/>
              </a:rPr>
              <a:t>Provide effective and efficient Information and Communication Technology Services to the </a:t>
            </a:r>
            <a:r>
              <a:rPr lang="en-US" altLang="en-US" sz="1800" dirty="0" smtClean="0">
                <a:latin typeface="Arial Narrow" charset="0"/>
                <a:ea typeface="Arial Narrow" charset="0"/>
                <a:cs typeface="Arial Narrow" charset="0"/>
              </a:rPr>
              <a:t>Department</a:t>
            </a:r>
            <a:endParaRPr lang="en-GB" altLang="en-US" sz="1800" dirty="0">
              <a:latin typeface="Arial Narrow" charset="0"/>
              <a:ea typeface="Arial Narrow" charset="0"/>
              <a:cs typeface="Arial Narrow" charset="0"/>
            </a:endParaRPr>
          </a:p>
          <a:p>
            <a:pPr algn="just">
              <a:buFont typeface="Wingdings" panose="05000000000000000000" pitchFamily="2" charset="2"/>
              <a:buChar char="Ø"/>
            </a:pPr>
            <a:r>
              <a:rPr lang="en-US" altLang="en-US" sz="1800" dirty="0">
                <a:latin typeface="Arial Narrow" charset="0"/>
                <a:ea typeface="Arial Narrow" charset="0"/>
                <a:cs typeface="Arial Narrow" charset="0"/>
              </a:rPr>
              <a:t>Provide strategic and efficient human capital management services to the Department</a:t>
            </a:r>
            <a:endParaRPr lang="en-ZA" altLang="en-US" sz="1800" dirty="0"/>
          </a:p>
        </p:txBody>
      </p:sp>
    </p:spTree>
    <p:extLst>
      <p:ext uri="{BB962C8B-B14F-4D97-AF65-F5344CB8AC3E}">
        <p14:creationId xmlns:p14="http://schemas.microsoft.com/office/powerpoint/2010/main" val="1423964157"/>
      </p:ext>
    </p:extLst>
  </p:cSld>
  <p:clrMapOvr>
    <a:masterClrMapping/>
  </p:clrMapOvr>
  <p:transition spd="med"/>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4925" y="1141413"/>
            <a:ext cx="8782050" cy="5121275"/>
          </a:xfrm>
        </p:spPr>
        <p:txBody>
          <a:bodyPr rtlCol="0">
            <a:normAutofit/>
          </a:bodyPr>
          <a:lstStyle/>
          <a:p>
            <a:pPr marL="0" indent="0" eaLnBrk="1" fontAlgn="auto" hangingPunct="1">
              <a:spcAft>
                <a:spcPts val="0"/>
              </a:spcAft>
              <a:buFont typeface="Arial"/>
              <a:buNone/>
              <a:defRPr/>
            </a:pPr>
            <a:endParaRPr lang="en-ZA" dirty="0" smtClean="0"/>
          </a:p>
          <a:p>
            <a:pPr eaLnBrk="1" fontAlgn="auto" hangingPunct="1">
              <a:spcAft>
                <a:spcPts val="0"/>
              </a:spcAft>
              <a:buFont typeface="Arial"/>
              <a:buChar char="•"/>
              <a:defRPr/>
            </a:pPr>
            <a:endParaRPr lang="en-ZA" dirty="0"/>
          </a:p>
        </p:txBody>
      </p:sp>
      <p:sp>
        <p:nvSpPr>
          <p:cNvPr id="111619" name="Title 1"/>
          <p:cNvSpPr>
            <a:spLocks noGrp="1"/>
          </p:cNvSpPr>
          <p:nvPr>
            <p:ph type="title"/>
          </p:nvPr>
        </p:nvSpPr>
        <p:spPr>
          <a:xfrm>
            <a:off x="107950" y="68263"/>
            <a:ext cx="8928100" cy="514350"/>
          </a:xfrm>
        </p:spPr>
        <p:txBody>
          <a:bodyPr/>
          <a:lstStyle/>
          <a:p>
            <a:pPr eaLnBrk="1" hangingPunct="1"/>
            <a:r>
              <a:rPr lang="en-US" altLang="en-US" sz="2400" b="1" smtClean="0"/>
              <a:t>MTEF 2020: Budget Allocation per Economic Classification</a:t>
            </a:r>
            <a:endParaRPr lang="en-US" altLang="en-US" sz="2400" smtClean="0"/>
          </a:p>
        </p:txBody>
      </p:sp>
      <p:pic>
        <p:nvPicPr>
          <p:cNvPr id="1116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475" y="765175"/>
            <a:ext cx="429895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7475" y="3554413"/>
            <a:ext cx="4298950"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2"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22813" y="765175"/>
            <a:ext cx="42799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3"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22813" y="3554413"/>
            <a:ext cx="4313237"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FE16A2D-EB62-4D23-992C-30D772C1E6D7}"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20495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82563" y="908050"/>
            <a:ext cx="8782050" cy="5121275"/>
          </a:xfrm>
        </p:spPr>
        <p:txBody>
          <a:bodyPr rtlCol="0">
            <a:normAutofit/>
          </a:bodyPr>
          <a:lstStyle/>
          <a:p>
            <a:pPr marL="0" indent="0" eaLnBrk="1" fontAlgn="auto" hangingPunct="1">
              <a:spcAft>
                <a:spcPts val="0"/>
              </a:spcAft>
              <a:buFont typeface="Arial"/>
              <a:buNone/>
              <a:defRPr/>
            </a:pPr>
            <a:endParaRPr lang="en-ZA" dirty="0" smtClean="0"/>
          </a:p>
          <a:p>
            <a:pPr eaLnBrk="1" fontAlgn="auto" hangingPunct="1">
              <a:spcAft>
                <a:spcPts val="0"/>
              </a:spcAft>
              <a:buFont typeface="Arial"/>
              <a:buChar char="•"/>
              <a:defRPr/>
            </a:pPr>
            <a:endParaRPr lang="en-ZA" dirty="0"/>
          </a:p>
        </p:txBody>
      </p:sp>
      <p:sp>
        <p:nvSpPr>
          <p:cNvPr id="112643" name="Title 1"/>
          <p:cNvSpPr>
            <a:spLocks noGrp="1"/>
          </p:cNvSpPr>
          <p:nvPr>
            <p:ph type="title"/>
          </p:nvPr>
        </p:nvSpPr>
        <p:spPr>
          <a:xfrm>
            <a:off x="107950" y="68263"/>
            <a:ext cx="8928100" cy="514350"/>
          </a:xfrm>
        </p:spPr>
        <p:txBody>
          <a:bodyPr/>
          <a:lstStyle/>
          <a:p>
            <a:pPr eaLnBrk="1" hangingPunct="1"/>
            <a:r>
              <a:rPr lang="en-US" altLang="en-US" sz="2400" b="1" smtClean="0"/>
              <a:t>MTEF 2020: Allocation per Economic Classification</a:t>
            </a:r>
            <a:endParaRPr lang="en-US" altLang="en-US" sz="2400" smtClean="0"/>
          </a:p>
        </p:txBody>
      </p:sp>
      <p:graphicFrame>
        <p:nvGraphicFramePr>
          <p:cNvPr id="3" name="Table 2"/>
          <p:cNvGraphicFramePr>
            <a:graphicFrameLocks noGrp="1"/>
          </p:cNvGraphicFramePr>
          <p:nvPr/>
        </p:nvGraphicFramePr>
        <p:xfrm>
          <a:off x="107950" y="620713"/>
          <a:ext cx="8928099" cy="6129338"/>
        </p:xfrm>
        <a:graphic>
          <a:graphicData uri="http://schemas.openxmlformats.org/drawingml/2006/table">
            <a:tbl>
              <a:tblPr firstRow="1" bandRow="1">
                <a:tableStyleId>{F5AB1C69-6EDB-4FF4-983F-18BD219EF322}</a:tableStyleId>
              </a:tblPr>
              <a:tblGrid>
                <a:gridCol w="3991991">
                  <a:extLst>
                    <a:ext uri="{9D8B030D-6E8A-4147-A177-3AD203B41FA5}">
                      <a16:colId xmlns:a16="http://schemas.microsoft.com/office/drawing/2014/main" val="20000"/>
                    </a:ext>
                  </a:extLst>
                </a:gridCol>
                <a:gridCol w="1596976">
                  <a:extLst>
                    <a:ext uri="{9D8B030D-6E8A-4147-A177-3AD203B41FA5}">
                      <a16:colId xmlns:a16="http://schemas.microsoft.com/office/drawing/2014/main" val="20001"/>
                    </a:ext>
                  </a:extLst>
                </a:gridCol>
                <a:gridCol w="1613533">
                  <a:extLst>
                    <a:ext uri="{9D8B030D-6E8A-4147-A177-3AD203B41FA5}">
                      <a16:colId xmlns:a16="http://schemas.microsoft.com/office/drawing/2014/main" val="20002"/>
                    </a:ext>
                  </a:extLst>
                </a:gridCol>
                <a:gridCol w="1725599">
                  <a:extLst>
                    <a:ext uri="{9D8B030D-6E8A-4147-A177-3AD203B41FA5}">
                      <a16:colId xmlns:a16="http://schemas.microsoft.com/office/drawing/2014/main" val="20003"/>
                    </a:ext>
                  </a:extLst>
                </a:gridCol>
              </a:tblGrid>
              <a:tr h="640146">
                <a:tc>
                  <a:txBody>
                    <a:bodyPr/>
                    <a:lstStyle/>
                    <a:p>
                      <a:pPr algn="ctr"/>
                      <a:r>
                        <a:rPr lang="en-US" sz="1800" dirty="0" smtClean="0">
                          <a:solidFill>
                            <a:schemeClr val="tx1"/>
                          </a:solidFill>
                        </a:rPr>
                        <a:t>Economic Classification</a:t>
                      </a:r>
                      <a:endParaRPr lang="en-ZA" sz="1800" dirty="0">
                        <a:solidFill>
                          <a:schemeClr val="tx1"/>
                        </a:solidFill>
                      </a:endParaRPr>
                    </a:p>
                  </a:txBody>
                  <a:tcPr marL="91441" marR="91441" marT="45725" marB="45725"/>
                </a:tc>
                <a:tc>
                  <a:txBody>
                    <a:bodyPr/>
                    <a:lstStyle/>
                    <a:p>
                      <a:pPr algn="ctr"/>
                      <a:r>
                        <a:rPr lang="en-US" sz="1800" dirty="0" smtClean="0">
                          <a:solidFill>
                            <a:schemeClr val="tx1"/>
                          </a:solidFill>
                        </a:rPr>
                        <a:t>2020/2021</a:t>
                      </a:r>
                    </a:p>
                    <a:p>
                      <a:pPr algn="ctr"/>
                      <a:r>
                        <a:rPr lang="en-US" sz="1800" dirty="0" smtClean="0">
                          <a:solidFill>
                            <a:schemeClr val="tx1"/>
                          </a:solidFill>
                        </a:rPr>
                        <a:t>R’000</a:t>
                      </a:r>
                      <a:endParaRPr lang="en-ZA" sz="1800" dirty="0">
                        <a:solidFill>
                          <a:schemeClr val="tx1"/>
                        </a:solidFill>
                      </a:endParaRPr>
                    </a:p>
                  </a:txBody>
                  <a:tcPr marL="91441" marR="91441" marT="45725" marB="45725"/>
                </a:tc>
                <a:tc>
                  <a:txBody>
                    <a:bodyPr/>
                    <a:lstStyle/>
                    <a:p>
                      <a:pPr algn="ctr"/>
                      <a:r>
                        <a:rPr lang="en-US" sz="1800" dirty="0" smtClean="0">
                          <a:solidFill>
                            <a:schemeClr val="tx1"/>
                          </a:solidFill>
                        </a:rPr>
                        <a:t>2021/2022</a:t>
                      </a:r>
                    </a:p>
                    <a:p>
                      <a:pPr algn="ctr"/>
                      <a:r>
                        <a:rPr lang="en-US" sz="1800" dirty="0" smtClean="0">
                          <a:solidFill>
                            <a:schemeClr val="tx1"/>
                          </a:solidFill>
                        </a:rPr>
                        <a:t>R’000</a:t>
                      </a:r>
                      <a:endParaRPr lang="en-ZA" sz="1800" dirty="0">
                        <a:solidFill>
                          <a:schemeClr val="tx1"/>
                        </a:solidFill>
                      </a:endParaRPr>
                    </a:p>
                  </a:txBody>
                  <a:tcPr marL="91441" marR="91441" marT="45725" marB="45725"/>
                </a:tc>
                <a:tc>
                  <a:txBody>
                    <a:bodyPr/>
                    <a:lstStyle/>
                    <a:p>
                      <a:pPr algn="ctr"/>
                      <a:r>
                        <a:rPr lang="en-US" sz="1800" dirty="0" smtClean="0">
                          <a:solidFill>
                            <a:schemeClr val="tx1"/>
                          </a:solidFill>
                        </a:rPr>
                        <a:t>2022/2023</a:t>
                      </a:r>
                    </a:p>
                    <a:p>
                      <a:pPr algn="ctr"/>
                      <a:r>
                        <a:rPr lang="en-US" sz="1800" dirty="0" smtClean="0">
                          <a:solidFill>
                            <a:schemeClr val="tx1"/>
                          </a:solidFill>
                        </a:rPr>
                        <a:t>R’000</a:t>
                      </a:r>
                      <a:endParaRPr lang="en-ZA" sz="1800" dirty="0">
                        <a:solidFill>
                          <a:schemeClr val="tx1"/>
                        </a:solidFill>
                      </a:endParaRPr>
                    </a:p>
                  </a:txBody>
                  <a:tcPr marL="91441" marR="91441" marT="45725" marB="45725"/>
                </a:tc>
                <a:extLst>
                  <a:ext uri="{0D108BD9-81ED-4DB2-BD59-A6C34878D82A}">
                    <a16:rowId xmlns:a16="http://schemas.microsoft.com/office/drawing/2014/main" val="10000"/>
                  </a:ext>
                </a:extLst>
              </a:tr>
              <a:tr h="412079">
                <a:tc>
                  <a:txBody>
                    <a:bodyPr/>
                    <a:lstStyle/>
                    <a:p>
                      <a:pPr marL="0" indent="0">
                        <a:buNone/>
                      </a:pPr>
                      <a:r>
                        <a:rPr lang="en-US" sz="1800" b="1" dirty="0" smtClean="0"/>
                        <a:t>Current</a:t>
                      </a:r>
                      <a:r>
                        <a:rPr lang="en-US" sz="1800" b="1" baseline="0" dirty="0" smtClean="0"/>
                        <a:t> Expenditure</a:t>
                      </a:r>
                      <a:endParaRPr lang="en-ZA" sz="1800" b="1" dirty="0"/>
                    </a:p>
                  </a:txBody>
                  <a:tcPr marL="91441" marR="91441" marT="45725" marB="45725"/>
                </a:tc>
                <a:tc>
                  <a:txBody>
                    <a:bodyPr/>
                    <a:lstStyle/>
                    <a:p>
                      <a:pPr algn="r"/>
                      <a:r>
                        <a:rPr lang="en-US" sz="1800" b="1" dirty="0" smtClean="0"/>
                        <a:t>6 969 112</a:t>
                      </a:r>
                      <a:endParaRPr lang="en-ZA" sz="1800" b="1" dirty="0"/>
                    </a:p>
                  </a:txBody>
                  <a:tcPr marL="91441" marR="91441" marT="45725" marB="45725"/>
                </a:tc>
                <a:tc>
                  <a:txBody>
                    <a:bodyPr/>
                    <a:lstStyle/>
                    <a:p>
                      <a:pPr algn="r"/>
                      <a:r>
                        <a:rPr lang="en-US" sz="1800" b="1" dirty="0" smtClean="0"/>
                        <a:t>7 219 080</a:t>
                      </a:r>
                      <a:endParaRPr lang="en-ZA" sz="1800" b="1" dirty="0"/>
                    </a:p>
                  </a:txBody>
                  <a:tcPr marL="91441" marR="91441" marT="45725" marB="45725"/>
                </a:tc>
                <a:tc>
                  <a:txBody>
                    <a:bodyPr/>
                    <a:lstStyle/>
                    <a:p>
                      <a:pPr algn="r"/>
                      <a:r>
                        <a:rPr lang="en-US" sz="1800" b="1" dirty="0" smtClean="0"/>
                        <a:t>7 490 627</a:t>
                      </a:r>
                      <a:endParaRPr lang="en-ZA" sz="1800" b="1" dirty="0"/>
                    </a:p>
                  </a:txBody>
                  <a:tcPr marL="91441" marR="91441" marT="45725" marB="45725"/>
                </a:tc>
                <a:extLst>
                  <a:ext uri="{0D108BD9-81ED-4DB2-BD59-A6C34878D82A}">
                    <a16:rowId xmlns:a16="http://schemas.microsoft.com/office/drawing/2014/main" val="10001"/>
                  </a:ext>
                </a:extLst>
              </a:tr>
              <a:tr h="914494">
                <a:tc>
                  <a:txBody>
                    <a:bodyPr/>
                    <a:lstStyle/>
                    <a:p>
                      <a:r>
                        <a:rPr lang="en-US" sz="1800" dirty="0" smtClean="0"/>
                        <a:t>Compensation of Employees</a:t>
                      </a:r>
                    </a:p>
                    <a:p>
                      <a:r>
                        <a:rPr lang="en-US" sz="1800" dirty="0" smtClean="0"/>
                        <a:t>Goods and Services</a:t>
                      </a:r>
                    </a:p>
                    <a:p>
                      <a:r>
                        <a:rPr lang="en-US" sz="1800" dirty="0" smtClean="0"/>
                        <a:t>Rent on Land: </a:t>
                      </a:r>
                      <a:r>
                        <a:rPr lang="en-US" sz="1800" dirty="0" err="1" smtClean="0"/>
                        <a:t>Tyre</a:t>
                      </a:r>
                      <a:r>
                        <a:rPr lang="en-US" sz="1800" dirty="0" smtClean="0"/>
                        <a:t> Recycling Depots</a:t>
                      </a:r>
                      <a:endParaRPr lang="en-ZA" sz="1800" dirty="0"/>
                    </a:p>
                  </a:txBody>
                  <a:tcPr marL="91441" marR="91441" marT="45725" marB="45725"/>
                </a:tc>
                <a:tc>
                  <a:txBody>
                    <a:bodyPr/>
                    <a:lstStyle/>
                    <a:p>
                      <a:pPr algn="r"/>
                      <a:r>
                        <a:rPr lang="en-US" sz="1800" dirty="0" smtClean="0"/>
                        <a:t>2 060 098</a:t>
                      </a:r>
                    </a:p>
                    <a:p>
                      <a:pPr algn="r"/>
                      <a:r>
                        <a:rPr lang="en-US" sz="1800" dirty="0" smtClean="0"/>
                        <a:t>4 899 074</a:t>
                      </a:r>
                    </a:p>
                    <a:p>
                      <a:pPr algn="r"/>
                      <a:r>
                        <a:rPr lang="en-US" sz="1800" dirty="0" smtClean="0"/>
                        <a:t>9 940</a:t>
                      </a:r>
                      <a:endParaRPr lang="en-ZA" sz="1800" dirty="0"/>
                    </a:p>
                  </a:txBody>
                  <a:tcPr marL="91441" marR="91441" marT="45725" marB="45725"/>
                </a:tc>
                <a:tc>
                  <a:txBody>
                    <a:bodyPr/>
                    <a:lstStyle/>
                    <a:p>
                      <a:pPr algn="r"/>
                      <a:r>
                        <a:rPr lang="en-US" sz="1800" dirty="0" smtClean="0"/>
                        <a:t>2 193 934</a:t>
                      </a:r>
                    </a:p>
                    <a:p>
                      <a:pPr algn="r"/>
                      <a:r>
                        <a:rPr lang="en-US" sz="1800" dirty="0" smtClean="0"/>
                        <a:t>5 014 709</a:t>
                      </a:r>
                    </a:p>
                    <a:p>
                      <a:pPr algn="r"/>
                      <a:r>
                        <a:rPr lang="en-US" sz="1800" dirty="0" smtClean="0"/>
                        <a:t>10 437</a:t>
                      </a:r>
                      <a:endParaRPr lang="en-ZA" sz="1800" dirty="0"/>
                    </a:p>
                  </a:txBody>
                  <a:tcPr marL="91441" marR="91441" marT="45725" marB="45725"/>
                </a:tc>
                <a:tc>
                  <a:txBody>
                    <a:bodyPr/>
                    <a:lstStyle/>
                    <a:p>
                      <a:pPr algn="r"/>
                      <a:r>
                        <a:rPr lang="en-US" sz="1800" dirty="0" smtClean="0"/>
                        <a:t>2 288 731</a:t>
                      </a:r>
                    </a:p>
                    <a:p>
                      <a:pPr algn="r"/>
                      <a:r>
                        <a:rPr lang="en-US" sz="1800" dirty="0" smtClean="0"/>
                        <a:t>5 191 071</a:t>
                      </a:r>
                    </a:p>
                    <a:p>
                      <a:pPr algn="r"/>
                      <a:r>
                        <a:rPr lang="en-US" sz="1800" dirty="0" smtClean="0"/>
                        <a:t>10 825</a:t>
                      </a:r>
                      <a:endParaRPr lang="en-ZA" sz="1800" dirty="0"/>
                    </a:p>
                  </a:txBody>
                  <a:tcPr marL="91441" marR="91441" marT="45725" marB="45725"/>
                </a:tc>
                <a:extLst>
                  <a:ext uri="{0D108BD9-81ED-4DB2-BD59-A6C34878D82A}">
                    <a16:rowId xmlns:a16="http://schemas.microsoft.com/office/drawing/2014/main" val="10002"/>
                  </a:ext>
                </a:extLst>
              </a:tr>
              <a:tr h="412079">
                <a:tc>
                  <a:txBody>
                    <a:bodyPr/>
                    <a:lstStyle/>
                    <a:p>
                      <a:r>
                        <a:rPr lang="en-US" sz="1800" b="1" dirty="0" smtClean="0"/>
                        <a:t>Transfers</a:t>
                      </a:r>
                      <a:r>
                        <a:rPr lang="en-US" sz="1800" b="1" baseline="0" dirty="0" smtClean="0"/>
                        <a:t> and Subsidies</a:t>
                      </a:r>
                      <a:endParaRPr lang="en-ZA" sz="1800" b="1" dirty="0"/>
                    </a:p>
                  </a:txBody>
                  <a:tcPr marL="91441" marR="91441" marT="45725" marB="45725"/>
                </a:tc>
                <a:tc>
                  <a:txBody>
                    <a:bodyPr/>
                    <a:lstStyle/>
                    <a:p>
                      <a:pPr algn="r"/>
                      <a:r>
                        <a:rPr lang="en-US" sz="1800" b="1" dirty="0" smtClean="0"/>
                        <a:t>1 749 542</a:t>
                      </a:r>
                      <a:endParaRPr lang="en-ZA" sz="1800" b="1" dirty="0"/>
                    </a:p>
                  </a:txBody>
                  <a:tcPr marL="91441" marR="91441" marT="45725" marB="45725"/>
                </a:tc>
                <a:tc>
                  <a:txBody>
                    <a:bodyPr/>
                    <a:lstStyle/>
                    <a:p>
                      <a:pPr algn="r"/>
                      <a:r>
                        <a:rPr lang="en-US" sz="1800" b="1" dirty="0" smtClean="0"/>
                        <a:t>1 816 302</a:t>
                      </a:r>
                      <a:endParaRPr lang="en-ZA" sz="1800" b="1" dirty="0"/>
                    </a:p>
                  </a:txBody>
                  <a:tcPr marL="91441" marR="91441" marT="45725" marB="45725"/>
                </a:tc>
                <a:tc>
                  <a:txBody>
                    <a:bodyPr/>
                    <a:lstStyle/>
                    <a:p>
                      <a:pPr algn="r"/>
                      <a:r>
                        <a:rPr lang="en-US" sz="1800" b="1" dirty="0" smtClean="0"/>
                        <a:t>1 884 087</a:t>
                      </a:r>
                      <a:endParaRPr lang="en-ZA" sz="1800" b="1" dirty="0"/>
                    </a:p>
                  </a:txBody>
                  <a:tcPr marL="91441" marR="91441" marT="45725" marB="45725"/>
                </a:tc>
                <a:extLst>
                  <a:ext uri="{0D108BD9-81ED-4DB2-BD59-A6C34878D82A}">
                    <a16:rowId xmlns:a16="http://schemas.microsoft.com/office/drawing/2014/main" val="10003"/>
                  </a:ext>
                </a:extLst>
              </a:tr>
              <a:tr h="1737539">
                <a:tc>
                  <a:txBody>
                    <a:bodyPr/>
                    <a:lstStyle/>
                    <a:p>
                      <a:r>
                        <a:rPr lang="en-US" sz="1800" dirty="0" smtClean="0"/>
                        <a:t>Provinces and Municipalities</a:t>
                      </a:r>
                    </a:p>
                    <a:p>
                      <a:r>
                        <a:rPr lang="en-US" sz="1800" dirty="0" smtClean="0"/>
                        <a:t>Departmental</a:t>
                      </a:r>
                      <a:r>
                        <a:rPr lang="en-US" sz="1800" baseline="0" dirty="0" smtClean="0"/>
                        <a:t> Agencies and Accounts</a:t>
                      </a:r>
                    </a:p>
                    <a:p>
                      <a:r>
                        <a:rPr lang="en-US" sz="1800" baseline="0" dirty="0" smtClean="0"/>
                        <a:t>Foreign Government</a:t>
                      </a:r>
                    </a:p>
                    <a:p>
                      <a:r>
                        <a:rPr lang="en-US" sz="1800" baseline="0" dirty="0" smtClean="0"/>
                        <a:t>Public Corporations and Private </a:t>
                      </a:r>
                      <a:r>
                        <a:rPr lang="en-US" sz="1800" baseline="0" dirty="0" err="1" smtClean="0"/>
                        <a:t>Enterpr</a:t>
                      </a:r>
                      <a:endParaRPr lang="en-US" sz="1800" baseline="0" dirty="0" smtClean="0"/>
                    </a:p>
                    <a:p>
                      <a:r>
                        <a:rPr lang="en-US" sz="1800" baseline="0" dirty="0" smtClean="0"/>
                        <a:t>Non-Profit Institutions</a:t>
                      </a:r>
                    </a:p>
                    <a:p>
                      <a:r>
                        <a:rPr lang="en-US" sz="1800" baseline="0" dirty="0" smtClean="0"/>
                        <a:t>Households</a:t>
                      </a:r>
                      <a:endParaRPr lang="en-ZA" sz="1800" dirty="0"/>
                    </a:p>
                  </a:txBody>
                  <a:tcPr marL="91441" marR="91441" marT="45725" marB="45725"/>
                </a:tc>
                <a:tc>
                  <a:txBody>
                    <a:bodyPr/>
                    <a:lstStyle/>
                    <a:p>
                      <a:pPr algn="r"/>
                      <a:r>
                        <a:rPr lang="en-US" sz="1800" dirty="0" smtClean="0"/>
                        <a:t>874</a:t>
                      </a:r>
                    </a:p>
                    <a:p>
                      <a:pPr algn="r"/>
                      <a:r>
                        <a:rPr lang="en-US" sz="1800" dirty="0" smtClean="0"/>
                        <a:t>1 613 439</a:t>
                      </a:r>
                    </a:p>
                    <a:p>
                      <a:pPr algn="r"/>
                      <a:r>
                        <a:rPr lang="en-US" sz="1800" dirty="0" smtClean="0"/>
                        <a:t>23 512</a:t>
                      </a:r>
                    </a:p>
                    <a:p>
                      <a:pPr algn="r"/>
                      <a:r>
                        <a:rPr lang="en-US" sz="1800" dirty="0" smtClean="0"/>
                        <a:t>104 718</a:t>
                      </a:r>
                    </a:p>
                    <a:p>
                      <a:pPr algn="r"/>
                      <a:r>
                        <a:rPr lang="en-US" sz="1800" dirty="0" smtClean="0"/>
                        <a:t>6 396</a:t>
                      </a:r>
                    </a:p>
                    <a:p>
                      <a:pPr algn="r"/>
                      <a:r>
                        <a:rPr lang="en-US" sz="1800" dirty="0" smtClean="0"/>
                        <a:t>603</a:t>
                      </a:r>
                      <a:endParaRPr lang="en-ZA" sz="1800" dirty="0"/>
                    </a:p>
                  </a:txBody>
                  <a:tcPr marL="91441" marR="91441" marT="45725" marB="45725"/>
                </a:tc>
                <a:tc>
                  <a:txBody>
                    <a:bodyPr/>
                    <a:lstStyle/>
                    <a:p>
                      <a:pPr algn="r"/>
                      <a:r>
                        <a:rPr lang="en-US" sz="1800" dirty="0" smtClean="0"/>
                        <a:t>887</a:t>
                      </a:r>
                    </a:p>
                    <a:p>
                      <a:pPr algn="r"/>
                      <a:r>
                        <a:rPr lang="en-US" sz="1800" dirty="0" smtClean="0"/>
                        <a:t>1 703 596</a:t>
                      </a:r>
                    </a:p>
                    <a:p>
                      <a:pPr algn="r"/>
                      <a:r>
                        <a:rPr lang="en-US" sz="1800" dirty="0" smtClean="0"/>
                        <a:t>23 513</a:t>
                      </a:r>
                    </a:p>
                    <a:p>
                      <a:pPr algn="r"/>
                      <a:r>
                        <a:rPr lang="en-US" sz="1800" dirty="0" smtClean="0"/>
                        <a:t>80 793</a:t>
                      </a:r>
                    </a:p>
                    <a:p>
                      <a:pPr algn="r"/>
                      <a:r>
                        <a:rPr lang="en-US" sz="1800" dirty="0" smtClean="0"/>
                        <a:t>6 877</a:t>
                      </a:r>
                    </a:p>
                    <a:p>
                      <a:pPr algn="r"/>
                      <a:r>
                        <a:rPr lang="en-US" sz="1800" dirty="0" smtClean="0"/>
                        <a:t>636</a:t>
                      </a:r>
                      <a:endParaRPr lang="en-ZA" sz="1800" dirty="0"/>
                    </a:p>
                  </a:txBody>
                  <a:tcPr marL="91441" marR="91441" marT="45725" marB="45725"/>
                </a:tc>
                <a:tc>
                  <a:txBody>
                    <a:bodyPr/>
                    <a:lstStyle/>
                    <a:p>
                      <a:pPr algn="r"/>
                      <a:r>
                        <a:rPr lang="en-US" sz="1800" dirty="0" smtClean="0"/>
                        <a:t>928</a:t>
                      </a:r>
                    </a:p>
                    <a:p>
                      <a:pPr algn="r"/>
                      <a:r>
                        <a:rPr lang="en-US" sz="1800" dirty="0" smtClean="0"/>
                        <a:t>1 766 930</a:t>
                      </a:r>
                    </a:p>
                    <a:p>
                      <a:pPr algn="r"/>
                      <a:r>
                        <a:rPr lang="en-US" sz="1800" dirty="0" smtClean="0"/>
                        <a:t>24 632</a:t>
                      </a:r>
                    </a:p>
                    <a:p>
                      <a:pPr algn="r"/>
                      <a:r>
                        <a:rPr lang="en-US" sz="1800" dirty="0" smtClean="0"/>
                        <a:t>83 797</a:t>
                      </a:r>
                    </a:p>
                    <a:p>
                      <a:pPr algn="r"/>
                      <a:r>
                        <a:rPr lang="en-US" sz="1800" dirty="0" smtClean="0"/>
                        <a:t>7 134</a:t>
                      </a:r>
                    </a:p>
                    <a:p>
                      <a:pPr algn="r"/>
                      <a:r>
                        <a:rPr lang="en-US" sz="1800" dirty="0" smtClean="0"/>
                        <a:t>666</a:t>
                      </a:r>
                      <a:endParaRPr lang="en-ZA" sz="1800" dirty="0"/>
                    </a:p>
                  </a:txBody>
                  <a:tcPr marL="91441" marR="91441" marT="45725" marB="45725"/>
                </a:tc>
                <a:extLst>
                  <a:ext uri="{0D108BD9-81ED-4DB2-BD59-A6C34878D82A}">
                    <a16:rowId xmlns:a16="http://schemas.microsoft.com/office/drawing/2014/main" val="10004"/>
                  </a:ext>
                </a:extLst>
              </a:tr>
              <a:tr h="412079">
                <a:tc>
                  <a:txBody>
                    <a:bodyPr/>
                    <a:lstStyle/>
                    <a:p>
                      <a:r>
                        <a:rPr lang="en-US" sz="1800" b="1" dirty="0" smtClean="0"/>
                        <a:t>Payments for Capital Assets</a:t>
                      </a:r>
                      <a:endParaRPr lang="en-ZA" sz="1800" b="1" dirty="0"/>
                    </a:p>
                  </a:txBody>
                  <a:tcPr marL="91441" marR="91441" marT="45725" marB="45725"/>
                </a:tc>
                <a:tc>
                  <a:txBody>
                    <a:bodyPr/>
                    <a:lstStyle/>
                    <a:p>
                      <a:pPr algn="r"/>
                      <a:r>
                        <a:rPr lang="en-US" sz="1800" b="1" dirty="0" smtClean="0"/>
                        <a:t>236 015</a:t>
                      </a:r>
                      <a:endParaRPr lang="en-ZA" sz="1800" b="1" dirty="0"/>
                    </a:p>
                  </a:txBody>
                  <a:tcPr marL="91441" marR="91441" marT="45725" marB="45725"/>
                </a:tc>
                <a:tc>
                  <a:txBody>
                    <a:bodyPr/>
                    <a:lstStyle/>
                    <a:p>
                      <a:pPr algn="r"/>
                      <a:r>
                        <a:rPr lang="en-US" sz="1800" b="1" dirty="0" smtClean="0"/>
                        <a:t>252 442</a:t>
                      </a:r>
                      <a:endParaRPr lang="en-ZA" sz="1800" b="1" dirty="0"/>
                    </a:p>
                  </a:txBody>
                  <a:tcPr marL="91441" marR="91441" marT="45725" marB="45725"/>
                </a:tc>
                <a:tc>
                  <a:txBody>
                    <a:bodyPr/>
                    <a:lstStyle/>
                    <a:p>
                      <a:pPr algn="r"/>
                      <a:r>
                        <a:rPr lang="en-US" sz="1800" b="1" dirty="0" smtClean="0"/>
                        <a:t>265 759</a:t>
                      </a:r>
                      <a:endParaRPr lang="en-ZA" sz="1800" b="1" dirty="0"/>
                    </a:p>
                  </a:txBody>
                  <a:tcPr marL="91441" marR="91441" marT="45725" marB="45725"/>
                </a:tc>
                <a:extLst>
                  <a:ext uri="{0D108BD9-81ED-4DB2-BD59-A6C34878D82A}">
                    <a16:rowId xmlns:a16="http://schemas.microsoft.com/office/drawing/2014/main" val="10005"/>
                  </a:ext>
                </a:extLst>
              </a:tr>
              <a:tr h="1188843">
                <a:tc>
                  <a:txBody>
                    <a:bodyPr/>
                    <a:lstStyle/>
                    <a:p>
                      <a:r>
                        <a:rPr lang="en-US" sz="1800" dirty="0" smtClean="0"/>
                        <a:t>Buildings</a:t>
                      </a:r>
                      <a:r>
                        <a:rPr lang="en-US" sz="1800" baseline="0" dirty="0" smtClean="0"/>
                        <a:t> and other infrastructure</a:t>
                      </a:r>
                    </a:p>
                    <a:p>
                      <a:r>
                        <a:rPr lang="en-US" sz="1800" baseline="0" dirty="0" smtClean="0"/>
                        <a:t>Machinery and Equipment</a:t>
                      </a:r>
                    </a:p>
                    <a:p>
                      <a:r>
                        <a:rPr lang="en-US" sz="1800" baseline="0" dirty="0" smtClean="0"/>
                        <a:t>Biological Assets</a:t>
                      </a:r>
                    </a:p>
                    <a:p>
                      <a:r>
                        <a:rPr lang="en-US" sz="1800" baseline="0" dirty="0" smtClean="0"/>
                        <a:t>Software and other intangible assets</a:t>
                      </a:r>
                      <a:endParaRPr lang="en-ZA" sz="1800" dirty="0"/>
                    </a:p>
                  </a:txBody>
                  <a:tcPr marL="91441" marR="91441" marT="45725" marB="45725"/>
                </a:tc>
                <a:tc>
                  <a:txBody>
                    <a:bodyPr/>
                    <a:lstStyle/>
                    <a:p>
                      <a:pPr algn="r"/>
                      <a:r>
                        <a:rPr lang="en-US" sz="1800" dirty="0" smtClean="0"/>
                        <a:t>163 970</a:t>
                      </a:r>
                    </a:p>
                    <a:p>
                      <a:pPr algn="r"/>
                      <a:r>
                        <a:rPr lang="en-US" sz="1800" dirty="0" smtClean="0"/>
                        <a:t>63 886</a:t>
                      </a:r>
                    </a:p>
                    <a:p>
                      <a:pPr algn="r"/>
                      <a:r>
                        <a:rPr lang="en-US" sz="1800" dirty="0" smtClean="0"/>
                        <a:t>25</a:t>
                      </a:r>
                    </a:p>
                    <a:p>
                      <a:pPr algn="r"/>
                      <a:r>
                        <a:rPr lang="en-US" sz="1800" dirty="0" smtClean="0"/>
                        <a:t>8 134</a:t>
                      </a:r>
                      <a:endParaRPr lang="en-ZA" sz="1800" dirty="0"/>
                    </a:p>
                  </a:txBody>
                  <a:tcPr marL="91441" marR="91441" marT="45725" marB="45725"/>
                </a:tc>
                <a:tc>
                  <a:txBody>
                    <a:bodyPr/>
                    <a:lstStyle/>
                    <a:p>
                      <a:pPr algn="r"/>
                      <a:r>
                        <a:rPr lang="en-US" sz="1800" dirty="0" smtClean="0"/>
                        <a:t>176 267</a:t>
                      </a:r>
                    </a:p>
                    <a:p>
                      <a:pPr algn="r"/>
                      <a:r>
                        <a:rPr lang="en-US" sz="1800" dirty="0" smtClean="0"/>
                        <a:t>67 567</a:t>
                      </a:r>
                    </a:p>
                    <a:p>
                      <a:pPr algn="r"/>
                      <a:r>
                        <a:rPr lang="en-US" sz="1800" dirty="0" smtClean="0"/>
                        <a:t>26</a:t>
                      </a:r>
                    </a:p>
                    <a:p>
                      <a:pPr algn="r"/>
                      <a:r>
                        <a:rPr lang="en-US" sz="1800" dirty="0" smtClean="0"/>
                        <a:t>8 582</a:t>
                      </a:r>
                      <a:endParaRPr lang="en-ZA" sz="1800" dirty="0"/>
                    </a:p>
                  </a:txBody>
                  <a:tcPr marL="91441" marR="91441" marT="45725" marB="45725"/>
                </a:tc>
                <a:tc>
                  <a:txBody>
                    <a:bodyPr/>
                    <a:lstStyle/>
                    <a:p>
                      <a:pPr algn="r"/>
                      <a:r>
                        <a:rPr lang="en-US" sz="1800" dirty="0" smtClean="0"/>
                        <a:t>186 330</a:t>
                      </a:r>
                    </a:p>
                    <a:p>
                      <a:pPr algn="r"/>
                      <a:r>
                        <a:rPr lang="en-US" sz="1800" dirty="0" smtClean="0"/>
                        <a:t>70 500</a:t>
                      </a:r>
                    </a:p>
                    <a:p>
                      <a:pPr algn="r"/>
                      <a:r>
                        <a:rPr lang="en-US" sz="1800" dirty="0" smtClean="0"/>
                        <a:t>27</a:t>
                      </a:r>
                    </a:p>
                    <a:p>
                      <a:pPr algn="r"/>
                      <a:r>
                        <a:rPr lang="en-US" sz="1800" dirty="0" smtClean="0"/>
                        <a:t>8 902</a:t>
                      </a:r>
                      <a:endParaRPr lang="en-ZA" sz="1800" dirty="0"/>
                    </a:p>
                  </a:txBody>
                  <a:tcPr marL="91441" marR="91441" marT="45725" marB="45725"/>
                </a:tc>
                <a:extLst>
                  <a:ext uri="{0D108BD9-81ED-4DB2-BD59-A6C34878D82A}">
                    <a16:rowId xmlns:a16="http://schemas.microsoft.com/office/drawing/2014/main" val="10006"/>
                  </a:ext>
                </a:extLst>
              </a:tr>
              <a:tr h="412079">
                <a:tc>
                  <a:txBody>
                    <a:bodyPr/>
                    <a:lstStyle/>
                    <a:p>
                      <a:r>
                        <a:rPr lang="en-US" sz="1800" b="1" dirty="0" smtClean="0"/>
                        <a:t>    Total</a:t>
                      </a:r>
                      <a:endParaRPr lang="en-ZA" sz="1800" b="1" dirty="0"/>
                    </a:p>
                  </a:txBody>
                  <a:tcPr marL="91441" marR="91441" marT="45725" marB="45725"/>
                </a:tc>
                <a:tc>
                  <a:txBody>
                    <a:bodyPr/>
                    <a:lstStyle/>
                    <a:p>
                      <a:pPr algn="r"/>
                      <a:r>
                        <a:rPr lang="en-US" sz="1800" b="1" dirty="0" smtClean="0"/>
                        <a:t>8 954 669</a:t>
                      </a:r>
                      <a:endParaRPr lang="en-ZA" sz="1800" b="1" dirty="0"/>
                    </a:p>
                  </a:txBody>
                  <a:tcPr marL="91441" marR="91441" marT="45725" marB="45725"/>
                </a:tc>
                <a:tc>
                  <a:txBody>
                    <a:bodyPr/>
                    <a:lstStyle/>
                    <a:p>
                      <a:pPr algn="r"/>
                      <a:r>
                        <a:rPr lang="en-US" sz="1800" b="1" dirty="0" smtClean="0"/>
                        <a:t>9 287 824</a:t>
                      </a:r>
                      <a:endParaRPr lang="en-ZA" sz="1800" b="1" dirty="0"/>
                    </a:p>
                  </a:txBody>
                  <a:tcPr marL="91441" marR="91441" marT="45725" marB="45725"/>
                </a:tc>
                <a:tc>
                  <a:txBody>
                    <a:bodyPr/>
                    <a:lstStyle/>
                    <a:p>
                      <a:pPr algn="r"/>
                      <a:r>
                        <a:rPr lang="en-US" sz="1800" b="1" dirty="0" smtClean="0"/>
                        <a:t>9 640 473</a:t>
                      </a:r>
                      <a:endParaRPr lang="en-ZA" sz="1800" b="1" dirty="0"/>
                    </a:p>
                  </a:txBody>
                  <a:tcPr marL="91441" marR="91441" marT="45725" marB="45725"/>
                </a:tc>
                <a:extLst>
                  <a:ext uri="{0D108BD9-81ED-4DB2-BD59-A6C34878D82A}">
                    <a16:rowId xmlns:a16="http://schemas.microsoft.com/office/drawing/2014/main" val="10007"/>
                  </a:ext>
                </a:extLst>
              </a:tr>
            </a:tbl>
          </a:graphicData>
        </a:graphic>
      </p:graphicFrame>
      <p:sp>
        <p:nvSpPr>
          <p:cNvPr id="11269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9295E0-E690-46AF-BABD-A2A246E6B3F8}"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1184013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82563" y="908050"/>
            <a:ext cx="8782050" cy="5121275"/>
          </a:xfrm>
        </p:spPr>
        <p:txBody>
          <a:bodyPr rtlCol="0">
            <a:normAutofit/>
          </a:bodyPr>
          <a:lstStyle/>
          <a:p>
            <a:pPr marL="0" indent="0" eaLnBrk="1" fontAlgn="auto" hangingPunct="1">
              <a:spcAft>
                <a:spcPts val="0"/>
              </a:spcAft>
              <a:buFont typeface="Arial"/>
              <a:buNone/>
              <a:defRPr/>
            </a:pPr>
            <a:endParaRPr lang="en-ZA" dirty="0" smtClean="0"/>
          </a:p>
          <a:p>
            <a:pPr eaLnBrk="1" fontAlgn="auto" hangingPunct="1">
              <a:spcAft>
                <a:spcPts val="0"/>
              </a:spcAft>
              <a:buFont typeface="Arial"/>
              <a:buChar char="•"/>
              <a:defRPr/>
            </a:pPr>
            <a:endParaRPr lang="en-ZA" dirty="0"/>
          </a:p>
        </p:txBody>
      </p:sp>
      <p:sp>
        <p:nvSpPr>
          <p:cNvPr id="113667" name="Title 1"/>
          <p:cNvSpPr>
            <a:spLocks noGrp="1"/>
          </p:cNvSpPr>
          <p:nvPr>
            <p:ph type="title"/>
          </p:nvPr>
        </p:nvSpPr>
        <p:spPr>
          <a:xfrm>
            <a:off x="107950" y="68263"/>
            <a:ext cx="8928100" cy="514350"/>
          </a:xfrm>
        </p:spPr>
        <p:txBody>
          <a:bodyPr/>
          <a:lstStyle/>
          <a:p>
            <a:pPr eaLnBrk="1" hangingPunct="1"/>
            <a:r>
              <a:rPr lang="en-US" altLang="en-US" sz="2400" b="1" smtClean="0"/>
              <a:t>MTEF 2020: Transfers and Subsidies</a:t>
            </a:r>
            <a:endParaRPr lang="en-US" altLang="en-US" sz="2400" smtClean="0"/>
          </a:p>
        </p:txBody>
      </p:sp>
      <p:graphicFrame>
        <p:nvGraphicFramePr>
          <p:cNvPr id="3" name="Table 2"/>
          <p:cNvGraphicFramePr>
            <a:graphicFrameLocks noGrp="1"/>
          </p:cNvGraphicFramePr>
          <p:nvPr/>
        </p:nvGraphicFramePr>
        <p:xfrm>
          <a:off x="107950" y="620713"/>
          <a:ext cx="8856663" cy="6076974"/>
        </p:xfrm>
        <a:graphic>
          <a:graphicData uri="http://schemas.openxmlformats.org/drawingml/2006/table">
            <a:tbl>
              <a:tblPr firstRow="1" bandRow="1">
                <a:tableStyleId>{F5AB1C69-6EDB-4FF4-983F-18BD219EF322}</a:tableStyleId>
              </a:tblPr>
              <a:tblGrid>
                <a:gridCol w="4464114">
                  <a:extLst>
                    <a:ext uri="{9D8B030D-6E8A-4147-A177-3AD203B41FA5}">
                      <a16:colId xmlns:a16="http://schemas.microsoft.com/office/drawing/2014/main" val="20000"/>
                    </a:ext>
                  </a:extLst>
                </a:gridCol>
                <a:gridCol w="1440180">
                  <a:extLst>
                    <a:ext uri="{9D8B030D-6E8A-4147-A177-3AD203B41FA5}">
                      <a16:colId xmlns:a16="http://schemas.microsoft.com/office/drawing/2014/main" val="20001"/>
                    </a:ext>
                  </a:extLst>
                </a:gridCol>
                <a:gridCol w="1512189">
                  <a:extLst>
                    <a:ext uri="{9D8B030D-6E8A-4147-A177-3AD203B41FA5}">
                      <a16:colId xmlns:a16="http://schemas.microsoft.com/office/drawing/2014/main" val="20002"/>
                    </a:ext>
                  </a:extLst>
                </a:gridCol>
                <a:gridCol w="1440180">
                  <a:extLst>
                    <a:ext uri="{9D8B030D-6E8A-4147-A177-3AD203B41FA5}">
                      <a16:colId xmlns:a16="http://schemas.microsoft.com/office/drawing/2014/main" val="20003"/>
                    </a:ext>
                  </a:extLst>
                </a:gridCol>
              </a:tblGrid>
              <a:tr h="645186">
                <a:tc>
                  <a:txBody>
                    <a:bodyPr/>
                    <a:lstStyle/>
                    <a:p>
                      <a:pPr algn="ctr"/>
                      <a:r>
                        <a:rPr lang="en-US" sz="1800" dirty="0" smtClean="0">
                          <a:solidFill>
                            <a:schemeClr val="tx1"/>
                          </a:solidFill>
                        </a:rPr>
                        <a:t>Transfers and Subsidies</a:t>
                      </a:r>
                      <a:endParaRPr lang="en-ZA" sz="1800" dirty="0">
                        <a:solidFill>
                          <a:schemeClr val="tx1"/>
                        </a:solidFill>
                      </a:endParaRPr>
                    </a:p>
                  </a:txBody>
                  <a:tcPr marL="91441" marR="91441" marT="45710" marB="45710"/>
                </a:tc>
                <a:tc>
                  <a:txBody>
                    <a:bodyPr/>
                    <a:lstStyle/>
                    <a:p>
                      <a:pPr algn="ctr"/>
                      <a:r>
                        <a:rPr lang="en-US" sz="1800" dirty="0" smtClean="0">
                          <a:solidFill>
                            <a:schemeClr val="tx1"/>
                          </a:solidFill>
                        </a:rPr>
                        <a:t>2020/2021</a:t>
                      </a:r>
                    </a:p>
                    <a:p>
                      <a:pPr algn="ctr"/>
                      <a:r>
                        <a:rPr lang="en-US" sz="1800" dirty="0" smtClean="0">
                          <a:solidFill>
                            <a:schemeClr val="tx1"/>
                          </a:solidFill>
                        </a:rPr>
                        <a:t>R’000</a:t>
                      </a:r>
                      <a:endParaRPr lang="en-ZA" sz="1800" dirty="0">
                        <a:solidFill>
                          <a:schemeClr val="tx1"/>
                        </a:solidFill>
                      </a:endParaRPr>
                    </a:p>
                  </a:txBody>
                  <a:tcPr marL="91441" marR="91441" marT="45710" marB="45710"/>
                </a:tc>
                <a:tc>
                  <a:txBody>
                    <a:bodyPr/>
                    <a:lstStyle/>
                    <a:p>
                      <a:pPr algn="ctr"/>
                      <a:r>
                        <a:rPr lang="en-US" sz="1800" dirty="0" smtClean="0">
                          <a:solidFill>
                            <a:schemeClr val="tx1"/>
                          </a:solidFill>
                        </a:rPr>
                        <a:t>2021/2022</a:t>
                      </a:r>
                    </a:p>
                    <a:p>
                      <a:pPr algn="ctr"/>
                      <a:r>
                        <a:rPr lang="en-US" sz="1800" dirty="0" smtClean="0">
                          <a:solidFill>
                            <a:schemeClr val="tx1"/>
                          </a:solidFill>
                        </a:rPr>
                        <a:t>R’000</a:t>
                      </a:r>
                      <a:endParaRPr lang="en-ZA" sz="1800" dirty="0">
                        <a:solidFill>
                          <a:schemeClr val="tx1"/>
                        </a:solidFill>
                      </a:endParaRPr>
                    </a:p>
                  </a:txBody>
                  <a:tcPr marL="91441" marR="91441" marT="45710" marB="45710"/>
                </a:tc>
                <a:tc>
                  <a:txBody>
                    <a:bodyPr/>
                    <a:lstStyle/>
                    <a:p>
                      <a:pPr algn="ctr"/>
                      <a:r>
                        <a:rPr lang="en-US" sz="1800" dirty="0" smtClean="0">
                          <a:solidFill>
                            <a:schemeClr val="tx1"/>
                          </a:solidFill>
                        </a:rPr>
                        <a:t>2022/2023</a:t>
                      </a:r>
                    </a:p>
                    <a:p>
                      <a:pPr algn="ctr"/>
                      <a:r>
                        <a:rPr lang="en-US" sz="1800" dirty="0" smtClean="0">
                          <a:solidFill>
                            <a:schemeClr val="tx1"/>
                          </a:solidFill>
                        </a:rPr>
                        <a:t>R’000</a:t>
                      </a:r>
                      <a:endParaRPr lang="en-ZA" sz="1800" dirty="0">
                        <a:solidFill>
                          <a:schemeClr val="tx1"/>
                        </a:solidFill>
                      </a:endParaRPr>
                    </a:p>
                  </a:txBody>
                  <a:tcPr marL="91441" marR="91441" marT="45710" marB="45710"/>
                </a:tc>
                <a:extLst>
                  <a:ext uri="{0D108BD9-81ED-4DB2-BD59-A6C34878D82A}">
                    <a16:rowId xmlns:a16="http://schemas.microsoft.com/office/drawing/2014/main" val="10000"/>
                  </a:ext>
                </a:extLst>
              </a:tr>
              <a:tr h="365738">
                <a:tc>
                  <a:txBody>
                    <a:bodyPr/>
                    <a:lstStyle/>
                    <a:p>
                      <a:r>
                        <a:rPr lang="en-US" sz="1800" b="1" dirty="0" smtClean="0"/>
                        <a:t>Provinces and Municipalities</a:t>
                      </a:r>
                    </a:p>
                  </a:txBody>
                  <a:tcPr marL="91441" marR="91441" marT="45710" marB="45710"/>
                </a:tc>
                <a:tc>
                  <a:txBody>
                    <a:bodyPr/>
                    <a:lstStyle/>
                    <a:p>
                      <a:pPr algn="r"/>
                      <a:r>
                        <a:rPr lang="en-US" sz="1800" b="1" dirty="0" smtClean="0"/>
                        <a:t>874</a:t>
                      </a:r>
                    </a:p>
                  </a:txBody>
                  <a:tcPr marL="91441" marR="91441" marT="45710" marB="45710"/>
                </a:tc>
                <a:tc>
                  <a:txBody>
                    <a:bodyPr/>
                    <a:lstStyle/>
                    <a:p>
                      <a:pPr algn="r"/>
                      <a:r>
                        <a:rPr lang="en-US" sz="1800" b="1" dirty="0" smtClean="0"/>
                        <a:t>887</a:t>
                      </a:r>
                    </a:p>
                  </a:txBody>
                  <a:tcPr marL="91441" marR="91441" marT="45710" marB="45710"/>
                </a:tc>
                <a:tc>
                  <a:txBody>
                    <a:bodyPr/>
                    <a:lstStyle/>
                    <a:p>
                      <a:pPr algn="r"/>
                      <a:r>
                        <a:rPr lang="en-US" sz="1800" b="1" dirty="0" smtClean="0"/>
                        <a:t>928</a:t>
                      </a:r>
                    </a:p>
                  </a:txBody>
                  <a:tcPr marL="91441" marR="91441" marT="45710" marB="45710"/>
                </a:tc>
                <a:extLst>
                  <a:ext uri="{0D108BD9-81ED-4DB2-BD59-A6C34878D82A}">
                    <a16:rowId xmlns:a16="http://schemas.microsoft.com/office/drawing/2014/main" val="10001"/>
                  </a:ext>
                </a:extLst>
              </a:tr>
              <a:tr h="429914">
                <a:tc>
                  <a:txBody>
                    <a:bodyPr/>
                    <a:lstStyle/>
                    <a:p>
                      <a:r>
                        <a:rPr lang="en-US" sz="1800" b="0" dirty="0" smtClean="0"/>
                        <a:t> - Vehicle </a:t>
                      </a:r>
                      <a:r>
                        <a:rPr lang="en-US" sz="1800" b="0" dirty="0" err="1" smtClean="0"/>
                        <a:t>licences</a:t>
                      </a:r>
                      <a:endParaRPr lang="en-ZA" sz="1800" b="0" dirty="0"/>
                    </a:p>
                  </a:txBody>
                  <a:tcPr marL="91441" marR="91441" marT="45710" marB="45710"/>
                </a:tc>
                <a:tc>
                  <a:txBody>
                    <a:bodyPr/>
                    <a:lstStyle/>
                    <a:p>
                      <a:pPr algn="r"/>
                      <a:r>
                        <a:rPr lang="en-US" sz="1800" b="0" dirty="0" smtClean="0"/>
                        <a:t>874</a:t>
                      </a:r>
                      <a:endParaRPr lang="en-ZA" sz="1800" b="0" dirty="0"/>
                    </a:p>
                  </a:txBody>
                  <a:tcPr marL="91441" marR="91441" marT="45710" marB="45710"/>
                </a:tc>
                <a:tc>
                  <a:txBody>
                    <a:bodyPr/>
                    <a:lstStyle/>
                    <a:p>
                      <a:pPr algn="r"/>
                      <a:r>
                        <a:rPr lang="en-US" sz="1800" b="0" dirty="0" smtClean="0"/>
                        <a:t>887</a:t>
                      </a:r>
                      <a:endParaRPr lang="en-ZA" sz="1800" b="0" dirty="0"/>
                    </a:p>
                  </a:txBody>
                  <a:tcPr marL="91441" marR="91441" marT="45710" marB="45710"/>
                </a:tc>
                <a:tc>
                  <a:txBody>
                    <a:bodyPr/>
                    <a:lstStyle/>
                    <a:p>
                      <a:pPr algn="r"/>
                      <a:r>
                        <a:rPr lang="en-US" sz="1800" b="0" dirty="0" smtClean="0"/>
                        <a:t>928</a:t>
                      </a:r>
                      <a:endParaRPr lang="en-ZA" sz="1800" b="0" dirty="0"/>
                    </a:p>
                  </a:txBody>
                  <a:tcPr marL="91441" marR="91441" marT="45710" marB="45710"/>
                </a:tc>
                <a:extLst>
                  <a:ext uri="{0D108BD9-81ED-4DB2-BD59-A6C34878D82A}">
                    <a16:rowId xmlns:a16="http://schemas.microsoft.com/office/drawing/2014/main" val="10002"/>
                  </a:ext>
                </a:extLst>
              </a:tr>
              <a:tr h="429914">
                <a:tc>
                  <a:txBody>
                    <a:bodyPr/>
                    <a:lstStyle/>
                    <a:p>
                      <a:r>
                        <a:rPr lang="en-US" sz="1800" b="1" dirty="0" smtClean="0"/>
                        <a:t>Departmental Agencies and Accounts</a:t>
                      </a:r>
                      <a:endParaRPr lang="en-ZA" sz="1800" b="1" dirty="0"/>
                    </a:p>
                  </a:txBody>
                  <a:tcPr marL="91441" marR="91441" marT="45710" marB="45710"/>
                </a:tc>
                <a:tc>
                  <a:txBody>
                    <a:bodyPr/>
                    <a:lstStyle/>
                    <a:p>
                      <a:pPr algn="r"/>
                      <a:r>
                        <a:rPr lang="en-US" sz="1800" b="1" dirty="0" smtClean="0"/>
                        <a:t>1 613 439</a:t>
                      </a:r>
                      <a:endParaRPr lang="en-ZA" sz="1800" b="1" dirty="0"/>
                    </a:p>
                  </a:txBody>
                  <a:tcPr marL="91441" marR="91441" marT="45710" marB="45710"/>
                </a:tc>
                <a:tc>
                  <a:txBody>
                    <a:bodyPr/>
                    <a:lstStyle/>
                    <a:p>
                      <a:pPr algn="r"/>
                      <a:r>
                        <a:rPr lang="en-US" sz="1800" b="1" dirty="0" smtClean="0"/>
                        <a:t>1 703 596</a:t>
                      </a:r>
                      <a:endParaRPr lang="en-ZA" sz="1800" b="1" dirty="0"/>
                    </a:p>
                  </a:txBody>
                  <a:tcPr marL="91441" marR="91441" marT="45710" marB="45710"/>
                </a:tc>
                <a:tc>
                  <a:txBody>
                    <a:bodyPr/>
                    <a:lstStyle/>
                    <a:p>
                      <a:pPr algn="r"/>
                      <a:r>
                        <a:rPr lang="en-US" sz="1800" b="1" dirty="0" smtClean="0"/>
                        <a:t>1 766 930</a:t>
                      </a:r>
                      <a:endParaRPr lang="en-ZA" sz="1800" b="1" dirty="0"/>
                    </a:p>
                  </a:txBody>
                  <a:tcPr marL="91441" marR="91441" marT="45710" marB="45710"/>
                </a:tc>
                <a:extLst>
                  <a:ext uri="{0D108BD9-81ED-4DB2-BD59-A6C34878D82A}">
                    <a16:rowId xmlns:a16="http://schemas.microsoft.com/office/drawing/2014/main" val="10003"/>
                  </a:ext>
                </a:extLst>
              </a:tr>
              <a:tr h="4206199">
                <a:tc>
                  <a:txBody>
                    <a:bodyPr/>
                    <a:lstStyle/>
                    <a:p>
                      <a:r>
                        <a:rPr lang="en-US" sz="1800" b="0" dirty="0" smtClean="0"/>
                        <a:t> - South African Weather Service</a:t>
                      </a:r>
                    </a:p>
                    <a:p>
                      <a:r>
                        <a:rPr lang="en-US" sz="1800" b="0" dirty="0" smtClean="0"/>
                        <a:t>     Operational</a:t>
                      </a:r>
                    </a:p>
                    <a:p>
                      <a:r>
                        <a:rPr lang="en-US" sz="1800" b="0" dirty="0" smtClean="0"/>
                        <a:t>     Infrastructure</a:t>
                      </a:r>
                    </a:p>
                    <a:p>
                      <a:r>
                        <a:rPr lang="en-US" sz="1800" b="0" dirty="0" smtClean="0"/>
                        <a:t> -</a:t>
                      </a:r>
                      <a:r>
                        <a:rPr lang="en-US" sz="1800" b="0" baseline="0" dirty="0" smtClean="0"/>
                        <a:t> South African National Biodiversity Institute</a:t>
                      </a:r>
                    </a:p>
                    <a:p>
                      <a:r>
                        <a:rPr lang="en-US" sz="1800" b="0" baseline="0" dirty="0" smtClean="0"/>
                        <a:t>     Operational</a:t>
                      </a:r>
                    </a:p>
                    <a:p>
                      <a:r>
                        <a:rPr lang="en-US" sz="1800" b="0" baseline="0" dirty="0" smtClean="0"/>
                        <a:t>     Infrastructure</a:t>
                      </a:r>
                    </a:p>
                    <a:p>
                      <a:r>
                        <a:rPr lang="en-US" sz="1800" b="0" baseline="0" dirty="0" smtClean="0"/>
                        <a:t> - South African National Parks</a:t>
                      </a:r>
                    </a:p>
                    <a:p>
                      <a:r>
                        <a:rPr lang="en-US" sz="1800" b="0" baseline="0" dirty="0" smtClean="0"/>
                        <a:t>     Operational</a:t>
                      </a:r>
                    </a:p>
                    <a:p>
                      <a:r>
                        <a:rPr lang="en-US" sz="1800" b="0" baseline="0" dirty="0" smtClean="0"/>
                        <a:t>     Infrastructure</a:t>
                      </a:r>
                    </a:p>
                    <a:p>
                      <a:r>
                        <a:rPr lang="en-US" sz="1800" b="0" baseline="0" dirty="0" smtClean="0"/>
                        <a:t> - </a:t>
                      </a:r>
                      <a:r>
                        <a:rPr lang="en-US" sz="1800" b="0" baseline="0" dirty="0" err="1" smtClean="0"/>
                        <a:t>iSimangaliso</a:t>
                      </a:r>
                      <a:r>
                        <a:rPr lang="en-US" sz="1800" b="0" baseline="0" dirty="0" smtClean="0"/>
                        <a:t> Wetland Park Authority</a:t>
                      </a:r>
                    </a:p>
                    <a:p>
                      <a:r>
                        <a:rPr lang="en-US" sz="1800" b="0" baseline="0" dirty="0" smtClean="0"/>
                        <a:t>     Operational</a:t>
                      </a:r>
                    </a:p>
                    <a:p>
                      <a:r>
                        <a:rPr lang="en-US" sz="1800" b="0" baseline="0" dirty="0" smtClean="0"/>
                        <a:t>     Infrastructure</a:t>
                      </a:r>
                    </a:p>
                    <a:p>
                      <a:r>
                        <a:rPr lang="en-US" sz="1800" b="0" baseline="0" dirty="0" smtClean="0"/>
                        <a:t> - Marine Living Resources Fund</a:t>
                      </a:r>
                    </a:p>
                    <a:p>
                      <a:r>
                        <a:rPr lang="en-US" sz="1800" b="0" baseline="0" dirty="0" smtClean="0"/>
                        <a:t> - National Regulator for Compulsory </a:t>
                      </a:r>
                    </a:p>
                    <a:p>
                      <a:r>
                        <a:rPr lang="en-US" sz="1800" b="0" baseline="0" dirty="0" smtClean="0"/>
                        <a:t>      Specifications</a:t>
                      </a:r>
                      <a:endParaRPr lang="en-ZA" sz="1800" b="0" dirty="0"/>
                    </a:p>
                  </a:txBody>
                  <a:tcPr marL="91441" marR="91441" marT="45710" marB="45710"/>
                </a:tc>
                <a:tc>
                  <a:txBody>
                    <a:bodyPr/>
                    <a:lstStyle/>
                    <a:p>
                      <a:pPr algn="r"/>
                      <a:endParaRPr lang="en-US" sz="1800" b="0" dirty="0" smtClean="0"/>
                    </a:p>
                    <a:p>
                      <a:pPr algn="r"/>
                      <a:r>
                        <a:rPr lang="en-US" sz="1800" b="0" dirty="0" smtClean="0"/>
                        <a:t>208 179</a:t>
                      </a:r>
                    </a:p>
                    <a:p>
                      <a:pPr algn="r"/>
                      <a:r>
                        <a:rPr lang="en-US" sz="1800" b="0" dirty="0" smtClean="0"/>
                        <a:t>140 633</a:t>
                      </a:r>
                    </a:p>
                    <a:p>
                      <a:pPr algn="r"/>
                      <a:endParaRPr lang="en-US" sz="1800" b="0" dirty="0" smtClean="0"/>
                    </a:p>
                    <a:p>
                      <a:pPr algn="r"/>
                      <a:r>
                        <a:rPr lang="en-US" sz="1800" b="0" dirty="0" smtClean="0"/>
                        <a:t>374 200</a:t>
                      </a:r>
                    </a:p>
                    <a:p>
                      <a:pPr algn="r"/>
                      <a:r>
                        <a:rPr lang="en-US" sz="1800" b="0" dirty="0" smtClean="0"/>
                        <a:t>77 838</a:t>
                      </a:r>
                    </a:p>
                    <a:p>
                      <a:pPr algn="r"/>
                      <a:endParaRPr lang="en-US" sz="1800" b="0" dirty="0" smtClean="0"/>
                    </a:p>
                    <a:p>
                      <a:pPr algn="r"/>
                      <a:r>
                        <a:rPr lang="en-US" sz="1800" b="0" dirty="0" smtClean="0"/>
                        <a:t>244 025</a:t>
                      </a:r>
                    </a:p>
                    <a:p>
                      <a:pPr algn="r"/>
                      <a:r>
                        <a:rPr lang="en-US" sz="1800" b="0" dirty="0" smtClean="0"/>
                        <a:t>154 861</a:t>
                      </a:r>
                    </a:p>
                    <a:p>
                      <a:pPr algn="r"/>
                      <a:endParaRPr lang="en-US" sz="1800" b="0" dirty="0" smtClean="0"/>
                    </a:p>
                    <a:p>
                      <a:pPr algn="r"/>
                      <a:r>
                        <a:rPr lang="en-US" sz="1800" b="0" dirty="0" smtClean="0"/>
                        <a:t>38 058</a:t>
                      </a:r>
                    </a:p>
                    <a:p>
                      <a:pPr algn="r"/>
                      <a:r>
                        <a:rPr lang="en-US" sz="1800" b="0" dirty="0" smtClean="0"/>
                        <a:t>78 614</a:t>
                      </a:r>
                    </a:p>
                    <a:p>
                      <a:pPr algn="r"/>
                      <a:r>
                        <a:rPr lang="en-US" sz="1800" b="0" dirty="0" smtClean="0"/>
                        <a:t>284 135</a:t>
                      </a:r>
                    </a:p>
                    <a:p>
                      <a:pPr algn="r"/>
                      <a:r>
                        <a:rPr lang="en-US" sz="1800" b="0" dirty="0" smtClean="0"/>
                        <a:t>12 896</a:t>
                      </a:r>
                      <a:endParaRPr lang="en-ZA" sz="1800" b="0" dirty="0"/>
                    </a:p>
                  </a:txBody>
                  <a:tcPr marL="91441" marR="91441" marT="45710" marB="45710"/>
                </a:tc>
                <a:tc>
                  <a:txBody>
                    <a:bodyPr/>
                    <a:lstStyle/>
                    <a:p>
                      <a:pPr algn="r"/>
                      <a:endParaRPr lang="en-US" sz="1800" b="0" dirty="0" smtClean="0"/>
                    </a:p>
                    <a:p>
                      <a:pPr algn="r"/>
                      <a:r>
                        <a:rPr lang="en-US" sz="1800" b="0" dirty="0" smtClean="0"/>
                        <a:t>219 739</a:t>
                      </a:r>
                    </a:p>
                    <a:p>
                      <a:pPr algn="r"/>
                      <a:r>
                        <a:rPr lang="en-US" sz="1800" b="0" dirty="0" smtClean="0"/>
                        <a:t>142 868</a:t>
                      </a:r>
                    </a:p>
                    <a:p>
                      <a:pPr algn="r"/>
                      <a:endParaRPr lang="en-US" sz="1800" b="0" dirty="0" smtClean="0"/>
                    </a:p>
                    <a:p>
                      <a:pPr algn="r"/>
                      <a:r>
                        <a:rPr lang="en-US" sz="1800" b="0" dirty="0" smtClean="0"/>
                        <a:t>403 405</a:t>
                      </a:r>
                    </a:p>
                    <a:p>
                      <a:pPr algn="r"/>
                      <a:r>
                        <a:rPr lang="en-US" sz="1800" b="0" dirty="0" smtClean="0"/>
                        <a:t>81 946</a:t>
                      </a:r>
                    </a:p>
                    <a:p>
                      <a:pPr algn="r"/>
                      <a:endParaRPr lang="en-US" sz="1800" b="0" dirty="0" smtClean="0"/>
                    </a:p>
                    <a:p>
                      <a:pPr algn="r"/>
                      <a:r>
                        <a:rPr lang="en-US" sz="1800" b="0" dirty="0" smtClean="0"/>
                        <a:t>255 799</a:t>
                      </a:r>
                    </a:p>
                    <a:p>
                      <a:pPr algn="r"/>
                      <a:r>
                        <a:rPr lang="en-US" sz="1800" b="0" dirty="0" smtClean="0"/>
                        <a:t>163 378</a:t>
                      </a:r>
                    </a:p>
                    <a:p>
                      <a:pPr algn="r"/>
                      <a:endParaRPr lang="en-US" sz="1800" b="0" dirty="0" smtClean="0"/>
                    </a:p>
                    <a:p>
                      <a:pPr algn="r"/>
                      <a:r>
                        <a:rPr lang="en-US" sz="1800" b="0" dirty="0" smtClean="0"/>
                        <a:t>40 151</a:t>
                      </a:r>
                    </a:p>
                    <a:p>
                      <a:pPr algn="r"/>
                      <a:r>
                        <a:rPr lang="en-US" sz="1800" b="0" dirty="0" smtClean="0"/>
                        <a:t>82 938</a:t>
                      </a:r>
                    </a:p>
                    <a:p>
                      <a:pPr algn="r"/>
                      <a:r>
                        <a:rPr lang="en-US" sz="1800" b="0" dirty="0" smtClean="0"/>
                        <a:t>299 767</a:t>
                      </a:r>
                    </a:p>
                    <a:p>
                      <a:pPr algn="r"/>
                      <a:r>
                        <a:rPr lang="en-US" sz="1800" b="0" dirty="0" smtClean="0"/>
                        <a:t>13 605</a:t>
                      </a:r>
                      <a:endParaRPr lang="en-ZA" sz="1800" b="0" dirty="0"/>
                    </a:p>
                  </a:txBody>
                  <a:tcPr marL="91441" marR="91441" marT="45710" marB="45710"/>
                </a:tc>
                <a:tc>
                  <a:txBody>
                    <a:bodyPr/>
                    <a:lstStyle/>
                    <a:p>
                      <a:pPr algn="r"/>
                      <a:endParaRPr lang="en-US" sz="1800" b="0" dirty="0" smtClean="0"/>
                    </a:p>
                    <a:p>
                      <a:pPr algn="r"/>
                      <a:r>
                        <a:rPr lang="en-US" sz="1800" b="0" dirty="0" smtClean="0"/>
                        <a:t>227 907</a:t>
                      </a:r>
                    </a:p>
                    <a:p>
                      <a:pPr algn="r"/>
                      <a:r>
                        <a:rPr lang="en-US" sz="1800" b="0" dirty="0" smtClean="0"/>
                        <a:t>148 151</a:t>
                      </a:r>
                    </a:p>
                    <a:p>
                      <a:pPr algn="r"/>
                      <a:endParaRPr lang="en-US" sz="1800" b="0" dirty="0" smtClean="0"/>
                    </a:p>
                    <a:p>
                      <a:pPr algn="r"/>
                      <a:r>
                        <a:rPr lang="en-US" sz="1800" b="0" dirty="0" smtClean="0"/>
                        <a:t>418 445</a:t>
                      </a:r>
                    </a:p>
                    <a:p>
                      <a:pPr algn="r"/>
                      <a:r>
                        <a:rPr lang="en-US" sz="1800" b="0" dirty="0" smtClean="0"/>
                        <a:t>84 992</a:t>
                      </a:r>
                    </a:p>
                    <a:p>
                      <a:pPr algn="r"/>
                      <a:endParaRPr lang="en-US" sz="1800" b="0" dirty="0" smtClean="0"/>
                    </a:p>
                    <a:p>
                      <a:pPr algn="r"/>
                      <a:r>
                        <a:rPr lang="en-US" sz="1800" b="0" dirty="0" smtClean="0"/>
                        <a:t>309 234</a:t>
                      </a:r>
                    </a:p>
                    <a:p>
                      <a:pPr algn="r"/>
                      <a:r>
                        <a:rPr lang="en-US" sz="1800" b="0" dirty="0" smtClean="0"/>
                        <a:t>125 517</a:t>
                      </a:r>
                    </a:p>
                    <a:p>
                      <a:pPr algn="r"/>
                      <a:endParaRPr lang="en-US" sz="1800" b="0" dirty="0" smtClean="0"/>
                    </a:p>
                    <a:p>
                      <a:pPr algn="r"/>
                      <a:r>
                        <a:rPr lang="en-US" sz="1800" b="0" dirty="0" smtClean="0"/>
                        <a:t>41 642</a:t>
                      </a:r>
                    </a:p>
                    <a:p>
                      <a:pPr algn="r"/>
                      <a:r>
                        <a:rPr lang="en-US" sz="1800" b="0" dirty="0" smtClean="0"/>
                        <a:t>86 021</a:t>
                      </a:r>
                    </a:p>
                    <a:p>
                      <a:pPr algn="r"/>
                      <a:r>
                        <a:rPr lang="en-US" sz="1800" b="0" dirty="0" smtClean="0"/>
                        <a:t>310 909</a:t>
                      </a:r>
                    </a:p>
                    <a:p>
                      <a:pPr algn="r"/>
                      <a:r>
                        <a:rPr lang="en-US" sz="1800" b="0" dirty="0" smtClean="0"/>
                        <a:t>14 112</a:t>
                      </a:r>
                      <a:endParaRPr lang="en-ZA" sz="1800" b="0" dirty="0"/>
                    </a:p>
                  </a:txBody>
                  <a:tcPr marL="91441" marR="91441" marT="45710" marB="45710"/>
                </a:tc>
                <a:extLst>
                  <a:ext uri="{0D108BD9-81ED-4DB2-BD59-A6C34878D82A}">
                    <a16:rowId xmlns:a16="http://schemas.microsoft.com/office/drawing/2014/main" val="10004"/>
                  </a:ext>
                </a:extLst>
              </a:tr>
            </a:tbl>
          </a:graphicData>
        </a:graphic>
      </p:graphicFrame>
      <p:sp>
        <p:nvSpPr>
          <p:cNvPr id="11370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64741F5-B825-4432-829C-C69DAFE85E39}"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528377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182563" y="908050"/>
            <a:ext cx="8782050" cy="5121275"/>
          </a:xfrm>
        </p:spPr>
        <p:txBody>
          <a:bodyPr rtlCol="0">
            <a:normAutofit/>
          </a:bodyPr>
          <a:lstStyle/>
          <a:p>
            <a:pPr marL="0" indent="0" eaLnBrk="1" fontAlgn="auto" hangingPunct="1">
              <a:spcAft>
                <a:spcPts val="0"/>
              </a:spcAft>
              <a:buFont typeface="Arial"/>
              <a:buNone/>
              <a:defRPr/>
            </a:pPr>
            <a:endParaRPr lang="en-ZA" dirty="0" smtClean="0"/>
          </a:p>
          <a:p>
            <a:pPr eaLnBrk="1" fontAlgn="auto" hangingPunct="1">
              <a:spcAft>
                <a:spcPts val="0"/>
              </a:spcAft>
              <a:buFont typeface="Arial"/>
              <a:buChar char="•"/>
              <a:defRPr/>
            </a:pPr>
            <a:endParaRPr lang="en-ZA" dirty="0"/>
          </a:p>
        </p:txBody>
      </p:sp>
      <p:sp>
        <p:nvSpPr>
          <p:cNvPr id="114691" name="Title 1"/>
          <p:cNvSpPr>
            <a:spLocks noGrp="1"/>
          </p:cNvSpPr>
          <p:nvPr>
            <p:ph type="title"/>
          </p:nvPr>
        </p:nvSpPr>
        <p:spPr>
          <a:xfrm>
            <a:off x="107950" y="68263"/>
            <a:ext cx="8928100" cy="514350"/>
          </a:xfrm>
        </p:spPr>
        <p:txBody>
          <a:bodyPr/>
          <a:lstStyle/>
          <a:p>
            <a:pPr eaLnBrk="1" hangingPunct="1"/>
            <a:r>
              <a:rPr lang="en-US" altLang="en-US" sz="2400" b="1" smtClean="0"/>
              <a:t>MTEF 2020: Transfers and Subsidies (continue)</a:t>
            </a:r>
            <a:endParaRPr lang="en-US" altLang="en-US" sz="2400" smtClean="0"/>
          </a:p>
        </p:txBody>
      </p:sp>
      <p:graphicFrame>
        <p:nvGraphicFramePr>
          <p:cNvPr id="3" name="Table 2"/>
          <p:cNvGraphicFramePr>
            <a:graphicFrameLocks noGrp="1"/>
          </p:cNvGraphicFramePr>
          <p:nvPr/>
        </p:nvGraphicFramePr>
        <p:xfrm>
          <a:off x="107950" y="587375"/>
          <a:ext cx="8856663" cy="6154738"/>
        </p:xfrm>
        <a:graphic>
          <a:graphicData uri="http://schemas.openxmlformats.org/drawingml/2006/table">
            <a:tbl>
              <a:tblPr firstRow="1" bandRow="1">
                <a:tableStyleId>{F5AB1C69-6EDB-4FF4-983F-18BD219EF322}</a:tableStyleId>
              </a:tblPr>
              <a:tblGrid>
                <a:gridCol w="4464114">
                  <a:extLst>
                    <a:ext uri="{9D8B030D-6E8A-4147-A177-3AD203B41FA5}">
                      <a16:colId xmlns:a16="http://schemas.microsoft.com/office/drawing/2014/main" val="20000"/>
                    </a:ext>
                  </a:extLst>
                </a:gridCol>
                <a:gridCol w="1440180">
                  <a:extLst>
                    <a:ext uri="{9D8B030D-6E8A-4147-A177-3AD203B41FA5}">
                      <a16:colId xmlns:a16="http://schemas.microsoft.com/office/drawing/2014/main" val="20001"/>
                    </a:ext>
                  </a:extLst>
                </a:gridCol>
                <a:gridCol w="1512189">
                  <a:extLst>
                    <a:ext uri="{9D8B030D-6E8A-4147-A177-3AD203B41FA5}">
                      <a16:colId xmlns:a16="http://schemas.microsoft.com/office/drawing/2014/main" val="20002"/>
                    </a:ext>
                  </a:extLst>
                </a:gridCol>
                <a:gridCol w="1440180">
                  <a:extLst>
                    <a:ext uri="{9D8B030D-6E8A-4147-A177-3AD203B41FA5}">
                      <a16:colId xmlns:a16="http://schemas.microsoft.com/office/drawing/2014/main" val="20003"/>
                    </a:ext>
                  </a:extLst>
                </a:gridCol>
              </a:tblGrid>
              <a:tr h="662780">
                <a:tc>
                  <a:txBody>
                    <a:bodyPr/>
                    <a:lstStyle/>
                    <a:p>
                      <a:pPr algn="ctr"/>
                      <a:r>
                        <a:rPr lang="en-US" sz="1800" dirty="0" smtClean="0">
                          <a:solidFill>
                            <a:schemeClr val="tx1"/>
                          </a:solidFill>
                        </a:rPr>
                        <a:t>Transfers and Subsidies</a:t>
                      </a:r>
                      <a:endParaRPr lang="en-ZA" sz="1800" dirty="0">
                        <a:solidFill>
                          <a:schemeClr val="tx1"/>
                        </a:solidFill>
                      </a:endParaRPr>
                    </a:p>
                  </a:txBody>
                  <a:tcPr marL="91441" marR="91441" marT="45718" marB="45718"/>
                </a:tc>
                <a:tc>
                  <a:txBody>
                    <a:bodyPr/>
                    <a:lstStyle/>
                    <a:p>
                      <a:pPr algn="ctr"/>
                      <a:r>
                        <a:rPr lang="en-US" sz="1800" dirty="0" smtClean="0">
                          <a:solidFill>
                            <a:schemeClr val="tx1"/>
                          </a:solidFill>
                        </a:rPr>
                        <a:t>2020/2021</a:t>
                      </a:r>
                    </a:p>
                    <a:p>
                      <a:pPr algn="ctr"/>
                      <a:r>
                        <a:rPr lang="en-US" sz="1800" dirty="0" smtClean="0">
                          <a:solidFill>
                            <a:schemeClr val="tx1"/>
                          </a:solidFill>
                        </a:rPr>
                        <a:t>R’000</a:t>
                      </a:r>
                      <a:endParaRPr lang="en-ZA" sz="1800" dirty="0">
                        <a:solidFill>
                          <a:schemeClr val="tx1"/>
                        </a:solidFill>
                      </a:endParaRPr>
                    </a:p>
                  </a:txBody>
                  <a:tcPr marL="91441" marR="91441" marT="45718" marB="45718"/>
                </a:tc>
                <a:tc>
                  <a:txBody>
                    <a:bodyPr/>
                    <a:lstStyle/>
                    <a:p>
                      <a:pPr algn="ctr"/>
                      <a:r>
                        <a:rPr lang="en-US" sz="1800" dirty="0" smtClean="0">
                          <a:solidFill>
                            <a:schemeClr val="tx1"/>
                          </a:solidFill>
                        </a:rPr>
                        <a:t>2021/2022</a:t>
                      </a:r>
                    </a:p>
                    <a:p>
                      <a:pPr algn="ctr"/>
                      <a:r>
                        <a:rPr lang="en-US" sz="1800" dirty="0" smtClean="0">
                          <a:solidFill>
                            <a:schemeClr val="tx1"/>
                          </a:solidFill>
                        </a:rPr>
                        <a:t>R’000</a:t>
                      </a:r>
                      <a:endParaRPr lang="en-ZA" sz="1800" dirty="0">
                        <a:solidFill>
                          <a:schemeClr val="tx1"/>
                        </a:solidFill>
                      </a:endParaRPr>
                    </a:p>
                  </a:txBody>
                  <a:tcPr marL="91441" marR="91441" marT="45718" marB="45718"/>
                </a:tc>
                <a:tc>
                  <a:txBody>
                    <a:bodyPr/>
                    <a:lstStyle/>
                    <a:p>
                      <a:pPr algn="ctr"/>
                      <a:r>
                        <a:rPr lang="en-US" sz="1800" dirty="0" smtClean="0">
                          <a:solidFill>
                            <a:schemeClr val="tx1"/>
                          </a:solidFill>
                        </a:rPr>
                        <a:t>2022/2023</a:t>
                      </a:r>
                    </a:p>
                    <a:p>
                      <a:pPr algn="ctr"/>
                      <a:r>
                        <a:rPr lang="en-US" sz="1800" dirty="0" smtClean="0">
                          <a:solidFill>
                            <a:schemeClr val="tx1"/>
                          </a:solidFill>
                        </a:rPr>
                        <a:t>R’000</a:t>
                      </a:r>
                      <a:endParaRPr lang="en-ZA" sz="1800" dirty="0">
                        <a:solidFill>
                          <a:schemeClr val="tx1"/>
                        </a:solidFill>
                      </a:endParaRPr>
                    </a:p>
                  </a:txBody>
                  <a:tcPr marL="91441" marR="91441" marT="45718" marB="45718"/>
                </a:tc>
                <a:extLst>
                  <a:ext uri="{0D108BD9-81ED-4DB2-BD59-A6C34878D82A}">
                    <a16:rowId xmlns:a16="http://schemas.microsoft.com/office/drawing/2014/main" val="10000"/>
                  </a:ext>
                </a:extLst>
              </a:tr>
              <a:tr h="434557">
                <a:tc>
                  <a:txBody>
                    <a:bodyPr/>
                    <a:lstStyle/>
                    <a:p>
                      <a:r>
                        <a:rPr lang="en-US" sz="1800" b="1" dirty="0" smtClean="0"/>
                        <a:t>Foreign Governments and International Org</a:t>
                      </a:r>
                      <a:endParaRPr lang="en-ZA" sz="1800" b="1" dirty="0"/>
                    </a:p>
                  </a:txBody>
                  <a:tcPr marL="91441" marR="91441" marT="45718" marB="45718"/>
                </a:tc>
                <a:tc>
                  <a:txBody>
                    <a:bodyPr/>
                    <a:lstStyle/>
                    <a:p>
                      <a:pPr algn="r"/>
                      <a:r>
                        <a:rPr lang="en-US" sz="1800" b="1" dirty="0" smtClean="0"/>
                        <a:t>23 512</a:t>
                      </a:r>
                      <a:endParaRPr lang="en-ZA" sz="1800" b="1" dirty="0"/>
                    </a:p>
                  </a:txBody>
                  <a:tcPr marL="91441" marR="91441" marT="45718" marB="45718"/>
                </a:tc>
                <a:tc>
                  <a:txBody>
                    <a:bodyPr/>
                    <a:lstStyle/>
                    <a:p>
                      <a:pPr algn="r"/>
                      <a:r>
                        <a:rPr lang="en-US" sz="1800" b="1" dirty="0" smtClean="0"/>
                        <a:t>23 513</a:t>
                      </a:r>
                      <a:endParaRPr lang="en-ZA" sz="1800" b="1" dirty="0"/>
                    </a:p>
                  </a:txBody>
                  <a:tcPr marL="91441" marR="91441" marT="45718" marB="45718"/>
                </a:tc>
                <a:tc>
                  <a:txBody>
                    <a:bodyPr/>
                    <a:lstStyle/>
                    <a:p>
                      <a:pPr algn="r"/>
                      <a:r>
                        <a:rPr lang="en-US" sz="1800" b="1" dirty="0" smtClean="0"/>
                        <a:t>24 632</a:t>
                      </a:r>
                      <a:endParaRPr lang="en-ZA" sz="1800" b="1" dirty="0"/>
                    </a:p>
                  </a:txBody>
                  <a:tcPr marL="91441" marR="91441" marT="45718" marB="45718"/>
                </a:tc>
                <a:extLst>
                  <a:ext uri="{0D108BD9-81ED-4DB2-BD59-A6C34878D82A}">
                    <a16:rowId xmlns:a16="http://schemas.microsoft.com/office/drawing/2014/main" val="10001"/>
                  </a:ext>
                </a:extLst>
              </a:tr>
              <a:tr h="662780">
                <a:tc>
                  <a:txBody>
                    <a:bodyPr/>
                    <a:lstStyle/>
                    <a:p>
                      <a:r>
                        <a:rPr lang="en-US" sz="1800" b="0" dirty="0" smtClean="0"/>
                        <a:t> - Global Environmental</a:t>
                      </a:r>
                      <a:r>
                        <a:rPr lang="en-US" sz="1800" b="0" baseline="0" dirty="0" smtClean="0"/>
                        <a:t> Fund</a:t>
                      </a:r>
                    </a:p>
                    <a:p>
                      <a:r>
                        <a:rPr lang="en-US" sz="1800" b="0" baseline="0" dirty="0" smtClean="0"/>
                        <a:t> - International Union of Forestry Research</a:t>
                      </a:r>
                      <a:endParaRPr lang="en-ZA" sz="1800" b="0" dirty="0"/>
                    </a:p>
                  </a:txBody>
                  <a:tcPr marL="91441" marR="91441" marT="45718" marB="45718"/>
                </a:tc>
                <a:tc>
                  <a:txBody>
                    <a:bodyPr/>
                    <a:lstStyle/>
                    <a:p>
                      <a:pPr algn="r"/>
                      <a:r>
                        <a:rPr lang="en-US" sz="1800" b="0" dirty="0" smtClean="0"/>
                        <a:t>23 500</a:t>
                      </a:r>
                    </a:p>
                    <a:p>
                      <a:pPr algn="r"/>
                      <a:r>
                        <a:rPr lang="en-US" sz="1800" b="0" dirty="0" smtClean="0"/>
                        <a:t>12</a:t>
                      </a:r>
                      <a:endParaRPr lang="en-ZA" sz="1800" b="0" dirty="0"/>
                    </a:p>
                  </a:txBody>
                  <a:tcPr marL="91441" marR="91441" marT="45718" marB="45718"/>
                </a:tc>
                <a:tc>
                  <a:txBody>
                    <a:bodyPr/>
                    <a:lstStyle/>
                    <a:p>
                      <a:pPr algn="r"/>
                      <a:r>
                        <a:rPr lang="en-US" sz="1800" b="0" dirty="0" smtClean="0"/>
                        <a:t>23 500</a:t>
                      </a:r>
                    </a:p>
                    <a:p>
                      <a:pPr algn="r"/>
                      <a:r>
                        <a:rPr lang="en-US" sz="1800" b="0" dirty="0" smtClean="0"/>
                        <a:t>13</a:t>
                      </a:r>
                      <a:endParaRPr lang="en-ZA" sz="1800" b="0" dirty="0"/>
                    </a:p>
                  </a:txBody>
                  <a:tcPr marL="91441" marR="91441" marT="45718" marB="45718"/>
                </a:tc>
                <a:tc>
                  <a:txBody>
                    <a:bodyPr/>
                    <a:lstStyle/>
                    <a:p>
                      <a:pPr algn="r"/>
                      <a:r>
                        <a:rPr lang="en-US" sz="1800" b="0" dirty="0" smtClean="0"/>
                        <a:t>24 618</a:t>
                      </a:r>
                    </a:p>
                    <a:p>
                      <a:pPr algn="r"/>
                      <a:r>
                        <a:rPr lang="en-US" sz="1800" b="0" dirty="0" smtClean="0"/>
                        <a:t>14</a:t>
                      </a:r>
                      <a:endParaRPr lang="en-ZA" sz="1800" b="0" dirty="0"/>
                    </a:p>
                  </a:txBody>
                  <a:tcPr marL="91441" marR="91441" marT="45718" marB="45718"/>
                </a:tc>
                <a:extLst>
                  <a:ext uri="{0D108BD9-81ED-4DB2-BD59-A6C34878D82A}">
                    <a16:rowId xmlns:a16="http://schemas.microsoft.com/office/drawing/2014/main" val="10002"/>
                  </a:ext>
                </a:extLst>
              </a:tr>
              <a:tr h="398334">
                <a:tc>
                  <a:txBody>
                    <a:bodyPr/>
                    <a:lstStyle/>
                    <a:p>
                      <a:r>
                        <a:rPr lang="en-US" sz="1800" b="1" dirty="0" smtClean="0"/>
                        <a:t>Public Corporations and Private</a:t>
                      </a:r>
                      <a:r>
                        <a:rPr lang="en-US" sz="1800" b="1" baseline="0" dirty="0" smtClean="0"/>
                        <a:t> Enterprises</a:t>
                      </a:r>
                      <a:endParaRPr lang="en-ZA" sz="1800" b="1" dirty="0"/>
                    </a:p>
                  </a:txBody>
                  <a:tcPr marL="91441" marR="91441" marT="45718" marB="45718"/>
                </a:tc>
                <a:tc>
                  <a:txBody>
                    <a:bodyPr/>
                    <a:lstStyle/>
                    <a:p>
                      <a:pPr algn="r"/>
                      <a:r>
                        <a:rPr lang="en-US" sz="1800" b="1" dirty="0" smtClean="0"/>
                        <a:t>104 718</a:t>
                      </a:r>
                      <a:endParaRPr lang="en-ZA" sz="1800" b="1" dirty="0"/>
                    </a:p>
                  </a:txBody>
                  <a:tcPr marL="91441" marR="91441" marT="45718" marB="45718"/>
                </a:tc>
                <a:tc>
                  <a:txBody>
                    <a:bodyPr/>
                    <a:lstStyle/>
                    <a:p>
                      <a:pPr algn="r"/>
                      <a:r>
                        <a:rPr lang="en-US" sz="1800" b="1" dirty="0" smtClean="0"/>
                        <a:t>80 793</a:t>
                      </a:r>
                      <a:endParaRPr lang="en-ZA" sz="1800" b="1" dirty="0"/>
                    </a:p>
                  </a:txBody>
                  <a:tcPr marL="91441" marR="91441" marT="45718" marB="45718"/>
                </a:tc>
                <a:tc>
                  <a:txBody>
                    <a:bodyPr/>
                    <a:lstStyle/>
                    <a:p>
                      <a:pPr algn="r"/>
                      <a:r>
                        <a:rPr lang="en-US" sz="1800" b="1" dirty="0" smtClean="0"/>
                        <a:t>83 797</a:t>
                      </a:r>
                      <a:endParaRPr lang="en-ZA" sz="1800" b="1" dirty="0"/>
                    </a:p>
                  </a:txBody>
                  <a:tcPr marL="91441" marR="91441" marT="45718" marB="45718"/>
                </a:tc>
                <a:extLst>
                  <a:ext uri="{0D108BD9-81ED-4DB2-BD59-A6C34878D82A}">
                    <a16:rowId xmlns:a16="http://schemas.microsoft.com/office/drawing/2014/main" val="10003"/>
                  </a:ext>
                </a:extLst>
              </a:tr>
              <a:tr h="946830">
                <a:tc>
                  <a:txBody>
                    <a:bodyPr/>
                    <a:lstStyle/>
                    <a:p>
                      <a:r>
                        <a:rPr lang="en-US" sz="1800" b="0" dirty="0" smtClean="0"/>
                        <a:t> - DBSA: Green Fund</a:t>
                      </a:r>
                    </a:p>
                    <a:p>
                      <a:r>
                        <a:rPr lang="en-US" sz="1800" b="0" dirty="0" smtClean="0"/>
                        <a:t> - Forest Sector Charter Council</a:t>
                      </a:r>
                    </a:p>
                    <a:p>
                      <a:r>
                        <a:rPr lang="en-US" sz="1800" b="0" dirty="0" smtClean="0"/>
                        <a:t> - Recycling Enterprise Support </a:t>
                      </a:r>
                      <a:r>
                        <a:rPr lang="en-US" sz="1800" b="0" dirty="0" err="1" smtClean="0"/>
                        <a:t>Programme</a:t>
                      </a:r>
                      <a:endParaRPr lang="en-ZA" sz="1800" b="0" dirty="0"/>
                    </a:p>
                  </a:txBody>
                  <a:tcPr marL="91441" marR="91441" marT="45718" marB="45718"/>
                </a:tc>
                <a:tc>
                  <a:txBody>
                    <a:bodyPr/>
                    <a:lstStyle/>
                    <a:p>
                      <a:pPr algn="r"/>
                      <a:r>
                        <a:rPr lang="en-US" sz="1800" b="0" dirty="0" smtClean="0"/>
                        <a:t>28 137</a:t>
                      </a:r>
                    </a:p>
                    <a:p>
                      <a:pPr algn="r"/>
                      <a:r>
                        <a:rPr lang="en-US" sz="1800" b="0" dirty="0" smtClean="0"/>
                        <a:t>5 206</a:t>
                      </a:r>
                    </a:p>
                    <a:p>
                      <a:pPr algn="r"/>
                      <a:r>
                        <a:rPr lang="en-US" sz="1800" b="0" dirty="0" smtClean="0"/>
                        <a:t>71 375</a:t>
                      </a:r>
                      <a:endParaRPr lang="en-ZA" sz="1800" b="0" dirty="0"/>
                    </a:p>
                  </a:txBody>
                  <a:tcPr marL="91441" marR="91441" marT="45718" marB="45718"/>
                </a:tc>
                <a:tc>
                  <a:txBody>
                    <a:bodyPr/>
                    <a:lstStyle/>
                    <a:p>
                      <a:pPr algn="r"/>
                      <a:r>
                        <a:rPr lang="en-US" sz="1800" b="0" dirty="0" smtClean="0"/>
                        <a:t>0</a:t>
                      </a:r>
                    </a:p>
                    <a:p>
                      <a:pPr algn="r"/>
                      <a:r>
                        <a:rPr lang="en-US" sz="1800" b="0" dirty="0" smtClean="0"/>
                        <a:t>5 492</a:t>
                      </a:r>
                    </a:p>
                    <a:p>
                      <a:pPr algn="r"/>
                      <a:r>
                        <a:rPr lang="en-US" sz="1800" b="0" dirty="0" smtClean="0"/>
                        <a:t>75 301</a:t>
                      </a:r>
                      <a:endParaRPr lang="en-ZA" sz="1800" b="0" dirty="0"/>
                    </a:p>
                  </a:txBody>
                  <a:tcPr marL="91441" marR="91441" marT="45718" marB="45718"/>
                </a:tc>
                <a:tc>
                  <a:txBody>
                    <a:bodyPr/>
                    <a:lstStyle/>
                    <a:p>
                      <a:pPr algn="r"/>
                      <a:r>
                        <a:rPr lang="en-US" sz="1800" b="0" dirty="0" smtClean="0"/>
                        <a:t>0</a:t>
                      </a:r>
                    </a:p>
                    <a:p>
                      <a:pPr algn="r"/>
                      <a:r>
                        <a:rPr lang="en-US" sz="1800" b="0" dirty="0" smtClean="0"/>
                        <a:t>5 696</a:t>
                      </a:r>
                    </a:p>
                    <a:p>
                      <a:pPr algn="r"/>
                      <a:r>
                        <a:rPr lang="en-US" sz="1800" b="0" dirty="0" smtClean="0"/>
                        <a:t>78 101</a:t>
                      </a:r>
                      <a:endParaRPr lang="en-ZA" sz="1800" b="0" dirty="0"/>
                    </a:p>
                  </a:txBody>
                  <a:tcPr marL="91441" marR="91441" marT="45718" marB="45718"/>
                </a:tc>
                <a:extLst>
                  <a:ext uri="{0D108BD9-81ED-4DB2-BD59-A6C34878D82A}">
                    <a16:rowId xmlns:a16="http://schemas.microsoft.com/office/drawing/2014/main" val="10004"/>
                  </a:ext>
                </a:extLst>
              </a:tr>
              <a:tr h="398334">
                <a:tc>
                  <a:txBody>
                    <a:bodyPr/>
                    <a:lstStyle/>
                    <a:p>
                      <a:r>
                        <a:rPr lang="en-US" sz="1800" b="1" dirty="0" smtClean="0"/>
                        <a:t>Non-Profit Institutions</a:t>
                      </a:r>
                      <a:endParaRPr lang="en-ZA" sz="1800" b="1" dirty="0"/>
                    </a:p>
                  </a:txBody>
                  <a:tcPr marL="91441" marR="91441" marT="45718" marB="45718"/>
                </a:tc>
                <a:tc>
                  <a:txBody>
                    <a:bodyPr/>
                    <a:lstStyle/>
                    <a:p>
                      <a:pPr algn="r"/>
                      <a:r>
                        <a:rPr lang="en-US" sz="1800" b="1" dirty="0" smtClean="0"/>
                        <a:t>6 396</a:t>
                      </a:r>
                      <a:endParaRPr lang="en-ZA" sz="1800" b="1" dirty="0"/>
                    </a:p>
                  </a:txBody>
                  <a:tcPr marL="91441" marR="91441" marT="45718" marB="45718"/>
                </a:tc>
                <a:tc>
                  <a:txBody>
                    <a:bodyPr/>
                    <a:lstStyle/>
                    <a:p>
                      <a:pPr algn="r"/>
                      <a:r>
                        <a:rPr lang="en-US" sz="1800" b="1" dirty="0" smtClean="0"/>
                        <a:t>6 877</a:t>
                      </a:r>
                      <a:endParaRPr lang="en-ZA" sz="1800" b="1" dirty="0"/>
                    </a:p>
                  </a:txBody>
                  <a:tcPr marL="91441" marR="91441" marT="45718" marB="45718"/>
                </a:tc>
                <a:tc>
                  <a:txBody>
                    <a:bodyPr/>
                    <a:lstStyle/>
                    <a:p>
                      <a:pPr algn="r"/>
                      <a:r>
                        <a:rPr lang="en-US" sz="1800" b="1" dirty="0" smtClean="0"/>
                        <a:t>7 134</a:t>
                      </a:r>
                      <a:endParaRPr lang="en-ZA" sz="1800" b="1" dirty="0"/>
                    </a:p>
                  </a:txBody>
                  <a:tcPr marL="91441" marR="91441" marT="45718" marB="45718"/>
                </a:tc>
                <a:extLst>
                  <a:ext uri="{0D108BD9-81ED-4DB2-BD59-A6C34878D82A}">
                    <a16:rowId xmlns:a16="http://schemas.microsoft.com/office/drawing/2014/main" val="10005"/>
                  </a:ext>
                </a:extLst>
              </a:tr>
              <a:tr h="1514927">
                <a:tc>
                  <a:txBody>
                    <a:bodyPr/>
                    <a:lstStyle/>
                    <a:p>
                      <a:r>
                        <a:rPr lang="en-US" sz="1800" b="0" dirty="0" smtClean="0"/>
                        <a:t> - Environmental Assessment Practitioners </a:t>
                      </a:r>
                    </a:p>
                    <a:p>
                      <a:r>
                        <a:rPr lang="en-US" sz="1800" b="0" dirty="0" smtClean="0"/>
                        <a:t>        Association</a:t>
                      </a:r>
                      <a:r>
                        <a:rPr lang="en-US" sz="1800" b="0" baseline="0" dirty="0" smtClean="0"/>
                        <a:t> of South Africa</a:t>
                      </a:r>
                    </a:p>
                    <a:p>
                      <a:r>
                        <a:rPr lang="en-US" sz="1800" b="0" baseline="0" dirty="0" smtClean="0"/>
                        <a:t> - National Association for Clean Air</a:t>
                      </a:r>
                    </a:p>
                    <a:p>
                      <a:r>
                        <a:rPr lang="en-US" sz="1800" b="0" baseline="0" dirty="0" smtClean="0"/>
                        <a:t> - KwaZulu-Natal Nature Conservation Board</a:t>
                      </a:r>
                    </a:p>
                    <a:p>
                      <a:r>
                        <a:rPr lang="en-US" sz="1800" b="0" baseline="0" dirty="0" smtClean="0"/>
                        <a:t> - African World Heritage Fund</a:t>
                      </a:r>
                      <a:endParaRPr lang="en-ZA" sz="1800" b="0" dirty="0"/>
                    </a:p>
                  </a:txBody>
                  <a:tcPr marL="91441" marR="91441" marT="45718" marB="45718"/>
                </a:tc>
                <a:tc>
                  <a:txBody>
                    <a:bodyPr/>
                    <a:lstStyle/>
                    <a:p>
                      <a:pPr algn="r"/>
                      <a:r>
                        <a:rPr lang="en-US" sz="1800" b="0" dirty="0" smtClean="0"/>
                        <a:t>2 583</a:t>
                      </a:r>
                    </a:p>
                    <a:p>
                      <a:pPr algn="r"/>
                      <a:endParaRPr lang="en-US" sz="1800" b="0" dirty="0" smtClean="0"/>
                    </a:p>
                    <a:p>
                      <a:pPr algn="r"/>
                      <a:r>
                        <a:rPr lang="en-US" sz="1800" b="0" dirty="0" smtClean="0"/>
                        <a:t>1 400</a:t>
                      </a:r>
                    </a:p>
                    <a:p>
                      <a:pPr algn="r"/>
                      <a:r>
                        <a:rPr lang="en-US" sz="1800" b="0" dirty="0" smtClean="0"/>
                        <a:t>1 358</a:t>
                      </a:r>
                    </a:p>
                    <a:p>
                      <a:pPr algn="r"/>
                      <a:r>
                        <a:rPr lang="en-US" sz="1800" b="0" dirty="0" smtClean="0"/>
                        <a:t>1 055</a:t>
                      </a:r>
                      <a:endParaRPr lang="en-ZA" sz="1800" b="0" dirty="0"/>
                    </a:p>
                  </a:txBody>
                  <a:tcPr marL="91441" marR="91441" marT="45718" marB="45718"/>
                </a:tc>
                <a:tc>
                  <a:txBody>
                    <a:bodyPr/>
                    <a:lstStyle/>
                    <a:p>
                      <a:pPr algn="r"/>
                      <a:r>
                        <a:rPr lang="en-US" sz="1800" b="0" dirty="0" smtClean="0"/>
                        <a:t>2 778</a:t>
                      </a:r>
                    </a:p>
                    <a:p>
                      <a:pPr algn="r"/>
                      <a:endParaRPr lang="en-US" sz="1800" b="0" dirty="0" smtClean="0"/>
                    </a:p>
                    <a:p>
                      <a:pPr algn="r"/>
                      <a:r>
                        <a:rPr lang="en-US" sz="1800" b="0" dirty="0" smtClean="0"/>
                        <a:t>1 505</a:t>
                      </a:r>
                    </a:p>
                    <a:p>
                      <a:pPr algn="r"/>
                      <a:r>
                        <a:rPr lang="en-US" sz="1800" b="0" dirty="0" smtClean="0"/>
                        <a:t>1 460</a:t>
                      </a:r>
                    </a:p>
                    <a:p>
                      <a:pPr algn="r"/>
                      <a:r>
                        <a:rPr lang="en-US" sz="1800" b="0" dirty="0" smtClean="0"/>
                        <a:t>1 134</a:t>
                      </a:r>
                      <a:endParaRPr lang="en-ZA" sz="1800" b="0" dirty="0"/>
                    </a:p>
                  </a:txBody>
                  <a:tcPr marL="91441" marR="91441" marT="45718" marB="45718"/>
                </a:tc>
                <a:tc>
                  <a:txBody>
                    <a:bodyPr/>
                    <a:lstStyle/>
                    <a:p>
                      <a:pPr algn="r"/>
                      <a:r>
                        <a:rPr lang="en-US" sz="1800" b="0" dirty="0" smtClean="0"/>
                        <a:t>2 880</a:t>
                      </a:r>
                    </a:p>
                    <a:p>
                      <a:pPr algn="r"/>
                      <a:endParaRPr lang="en-US" sz="1800" b="0" dirty="0" smtClean="0"/>
                    </a:p>
                    <a:p>
                      <a:pPr algn="r"/>
                      <a:r>
                        <a:rPr lang="en-US" sz="1800" b="0" dirty="0" smtClean="0"/>
                        <a:t>1 562</a:t>
                      </a:r>
                    </a:p>
                    <a:p>
                      <a:pPr algn="r"/>
                      <a:r>
                        <a:rPr lang="en-US" sz="1800" b="0" dirty="0" smtClean="0"/>
                        <a:t>1 515</a:t>
                      </a:r>
                    </a:p>
                    <a:p>
                      <a:pPr algn="r"/>
                      <a:r>
                        <a:rPr lang="en-US" sz="1800" b="0" dirty="0" smtClean="0"/>
                        <a:t>1 177</a:t>
                      </a:r>
                      <a:endParaRPr lang="en-ZA" sz="1800" b="0" dirty="0"/>
                    </a:p>
                  </a:txBody>
                  <a:tcPr marL="91441" marR="91441" marT="45718" marB="45718"/>
                </a:tc>
                <a:extLst>
                  <a:ext uri="{0D108BD9-81ED-4DB2-BD59-A6C34878D82A}">
                    <a16:rowId xmlns:a16="http://schemas.microsoft.com/office/drawing/2014/main" val="10006"/>
                  </a:ext>
                </a:extLst>
              </a:tr>
              <a:tr h="378732">
                <a:tc>
                  <a:txBody>
                    <a:bodyPr/>
                    <a:lstStyle/>
                    <a:p>
                      <a:r>
                        <a:rPr lang="en-US" sz="1800" b="1" dirty="0" smtClean="0"/>
                        <a:t>Households</a:t>
                      </a:r>
                      <a:endParaRPr lang="en-ZA" sz="1800" b="1" dirty="0"/>
                    </a:p>
                  </a:txBody>
                  <a:tcPr marL="91441" marR="91441" marT="45718" marB="45718"/>
                </a:tc>
                <a:tc>
                  <a:txBody>
                    <a:bodyPr/>
                    <a:lstStyle/>
                    <a:p>
                      <a:pPr algn="r"/>
                      <a:r>
                        <a:rPr lang="en-US" sz="1800" b="1" dirty="0" smtClean="0"/>
                        <a:t>603</a:t>
                      </a:r>
                      <a:endParaRPr lang="en-ZA" sz="1800" b="1" dirty="0"/>
                    </a:p>
                  </a:txBody>
                  <a:tcPr marL="91441" marR="91441" marT="45718" marB="45718"/>
                </a:tc>
                <a:tc>
                  <a:txBody>
                    <a:bodyPr/>
                    <a:lstStyle/>
                    <a:p>
                      <a:pPr algn="r"/>
                      <a:r>
                        <a:rPr lang="en-US" sz="1800" b="1" dirty="0" smtClean="0"/>
                        <a:t>636</a:t>
                      </a:r>
                      <a:endParaRPr lang="en-ZA" sz="1800" b="1" dirty="0"/>
                    </a:p>
                  </a:txBody>
                  <a:tcPr marL="91441" marR="91441" marT="45718" marB="45718"/>
                </a:tc>
                <a:tc>
                  <a:txBody>
                    <a:bodyPr/>
                    <a:lstStyle/>
                    <a:p>
                      <a:pPr algn="r"/>
                      <a:r>
                        <a:rPr lang="en-US" sz="1800" b="1" dirty="0" smtClean="0"/>
                        <a:t>666</a:t>
                      </a:r>
                      <a:endParaRPr lang="en-ZA" sz="1800" b="1" dirty="0"/>
                    </a:p>
                  </a:txBody>
                  <a:tcPr marL="91441" marR="91441" marT="45718" marB="45718"/>
                </a:tc>
                <a:extLst>
                  <a:ext uri="{0D108BD9-81ED-4DB2-BD59-A6C34878D82A}">
                    <a16:rowId xmlns:a16="http://schemas.microsoft.com/office/drawing/2014/main" val="10007"/>
                  </a:ext>
                </a:extLst>
              </a:tr>
              <a:tr h="378732">
                <a:tc>
                  <a:txBody>
                    <a:bodyPr/>
                    <a:lstStyle/>
                    <a:p>
                      <a:r>
                        <a:rPr lang="en-US" sz="1800" b="0" dirty="0" smtClean="0"/>
                        <a:t> - Social Benefits</a:t>
                      </a:r>
                      <a:endParaRPr lang="en-ZA" sz="1800" b="0" dirty="0"/>
                    </a:p>
                  </a:txBody>
                  <a:tcPr marL="91441" marR="91441" marT="45718" marB="45718"/>
                </a:tc>
                <a:tc>
                  <a:txBody>
                    <a:bodyPr/>
                    <a:lstStyle/>
                    <a:p>
                      <a:pPr algn="r"/>
                      <a:r>
                        <a:rPr lang="en-US" sz="1800" b="0" dirty="0" smtClean="0"/>
                        <a:t>603</a:t>
                      </a:r>
                      <a:endParaRPr lang="en-ZA" sz="1800" b="0" dirty="0"/>
                    </a:p>
                  </a:txBody>
                  <a:tcPr marL="91441" marR="91441" marT="45718" marB="45718"/>
                </a:tc>
                <a:tc>
                  <a:txBody>
                    <a:bodyPr/>
                    <a:lstStyle/>
                    <a:p>
                      <a:pPr algn="r"/>
                      <a:r>
                        <a:rPr lang="en-US" sz="1800" b="0" dirty="0" smtClean="0"/>
                        <a:t>636</a:t>
                      </a:r>
                      <a:endParaRPr lang="en-ZA" sz="1800" b="0" dirty="0"/>
                    </a:p>
                  </a:txBody>
                  <a:tcPr marL="91441" marR="91441" marT="45718" marB="45718"/>
                </a:tc>
                <a:tc>
                  <a:txBody>
                    <a:bodyPr/>
                    <a:lstStyle/>
                    <a:p>
                      <a:pPr algn="r"/>
                      <a:r>
                        <a:rPr lang="en-US" sz="1800" b="0" dirty="0" smtClean="0"/>
                        <a:t>666</a:t>
                      </a:r>
                      <a:endParaRPr lang="en-ZA" sz="1800" b="0" dirty="0"/>
                    </a:p>
                  </a:txBody>
                  <a:tcPr marL="91441" marR="91441" marT="45718" marB="45718"/>
                </a:tc>
                <a:extLst>
                  <a:ext uri="{0D108BD9-81ED-4DB2-BD59-A6C34878D82A}">
                    <a16:rowId xmlns:a16="http://schemas.microsoft.com/office/drawing/2014/main" val="10008"/>
                  </a:ext>
                </a:extLst>
              </a:tr>
              <a:tr h="378732">
                <a:tc>
                  <a:txBody>
                    <a:bodyPr/>
                    <a:lstStyle/>
                    <a:p>
                      <a:r>
                        <a:rPr lang="en-US" sz="1800" b="1" dirty="0" smtClean="0"/>
                        <a:t>    Total Transfers and Subsidies Allocations</a:t>
                      </a:r>
                      <a:endParaRPr lang="en-ZA" sz="1800" b="1" dirty="0"/>
                    </a:p>
                  </a:txBody>
                  <a:tcPr marL="91441" marR="91441" marT="45718" marB="45718"/>
                </a:tc>
                <a:tc>
                  <a:txBody>
                    <a:bodyPr/>
                    <a:lstStyle/>
                    <a:p>
                      <a:pPr algn="r"/>
                      <a:r>
                        <a:rPr lang="en-US" sz="1800" b="1" dirty="0" smtClean="0"/>
                        <a:t>1</a:t>
                      </a:r>
                      <a:r>
                        <a:rPr lang="en-US" sz="1800" b="1" baseline="0" dirty="0" smtClean="0"/>
                        <a:t> 749 542</a:t>
                      </a:r>
                      <a:endParaRPr lang="en-ZA" sz="1800" b="1" dirty="0"/>
                    </a:p>
                  </a:txBody>
                  <a:tcPr marL="91441" marR="91441" marT="45718" marB="45718"/>
                </a:tc>
                <a:tc>
                  <a:txBody>
                    <a:bodyPr/>
                    <a:lstStyle/>
                    <a:p>
                      <a:pPr algn="r"/>
                      <a:r>
                        <a:rPr lang="en-US" sz="1800" b="1" dirty="0" smtClean="0"/>
                        <a:t>1 816 302</a:t>
                      </a:r>
                      <a:endParaRPr lang="en-ZA" sz="1800" b="1" dirty="0"/>
                    </a:p>
                  </a:txBody>
                  <a:tcPr marL="91441" marR="91441" marT="45718" marB="45718"/>
                </a:tc>
                <a:tc>
                  <a:txBody>
                    <a:bodyPr/>
                    <a:lstStyle/>
                    <a:p>
                      <a:pPr algn="r"/>
                      <a:r>
                        <a:rPr lang="en-US" sz="1800" b="1" dirty="0" smtClean="0"/>
                        <a:t>1 884 087</a:t>
                      </a:r>
                      <a:endParaRPr lang="en-ZA" sz="1800" b="1" dirty="0"/>
                    </a:p>
                  </a:txBody>
                  <a:tcPr marL="91441" marR="91441" marT="45718" marB="45718"/>
                </a:tc>
                <a:extLst>
                  <a:ext uri="{0D108BD9-81ED-4DB2-BD59-A6C34878D82A}">
                    <a16:rowId xmlns:a16="http://schemas.microsoft.com/office/drawing/2014/main" val="10009"/>
                  </a:ext>
                </a:extLst>
              </a:tr>
            </a:tbl>
          </a:graphicData>
        </a:graphic>
      </p:graphicFrame>
      <p:sp>
        <p:nvSpPr>
          <p:cNvPr id="11474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1027FA6-393B-47F3-857F-697B49D8E87A}"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282975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Slide Number"/>
          <p:cNvSpPr>
            <a:spLocks noGrp="1"/>
          </p:cNvSpPr>
          <p:nvPr>
            <p:ph type="sldNum" sz="quarter" idx="10"/>
          </p:nvPr>
        </p:nvSpPr>
        <p:spPr>
          <a:ln w="12700">
            <a:miter lim="400000"/>
          </a:ln>
          <a:extLst>
            <a:ext uri="{C572A759-6A51-4108-AA02-DFA0A04FC94B}"/>
          </a:extLst>
        </p:spPr>
        <p:txBody>
          <a:bodyPr anchor="ctr"/>
          <a:lstStyle/>
          <a:p>
            <a:pPr marL="0" marR="0" lvl="0" indent="0" algn="r" defTabSz="457200" rtl="0" eaLnBrk="1" fontAlgn="auto" latinLnBrk="0" hangingPunct="0">
              <a:lnSpc>
                <a:spcPct val="100000"/>
              </a:lnSpc>
              <a:spcBef>
                <a:spcPts val="0"/>
              </a:spcBef>
              <a:spcAft>
                <a:spcPts val="0"/>
              </a:spcAft>
              <a:buClrTx/>
              <a:buSzTx/>
              <a:buFontTx/>
              <a:buNone/>
              <a:tabLst/>
              <a:defRPr/>
            </a:pPr>
            <a:fld id="{2B50BB27-3C2C-452F-958E-C18245C2067F}" type="slidenum">
              <a:rPr kumimoji="0" sz="1200" b="0" i="0" u="none" strike="noStrike" kern="0" cap="none" spc="0" normalizeH="0" baseline="0" noProof="0">
                <a:ln>
                  <a:noFill/>
                </a:ln>
                <a:solidFill>
                  <a:srgbClr val="898989"/>
                </a:solidFill>
                <a:effectLst/>
                <a:uLnTx/>
                <a:uFillTx/>
                <a:latin typeface="Calibri"/>
                <a:cs typeface="Calibri"/>
                <a:sym typeface="Calibri"/>
              </a:rPr>
              <a:pPr marL="0" marR="0" lvl="0" indent="0" algn="r" defTabSz="457200" rtl="0" eaLnBrk="1" fontAlgn="auto" latinLnBrk="0" hangingPunct="0">
                <a:lnSpc>
                  <a:spcPct val="100000"/>
                </a:lnSpc>
                <a:spcBef>
                  <a:spcPts val="0"/>
                </a:spcBef>
                <a:spcAft>
                  <a:spcPts val="0"/>
                </a:spcAft>
                <a:buClrTx/>
                <a:buSzTx/>
                <a:buFontTx/>
                <a:buNone/>
                <a:tabLst/>
                <a:defRPr/>
              </a:pPr>
              <a:t>94</a:t>
            </a:fld>
            <a:endParaRPr kumimoji="0" sz="1200" b="0" i="0" u="none" strike="noStrike" kern="0" cap="none" spc="0" normalizeH="0" baseline="0" noProof="0" dirty="0">
              <a:ln>
                <a:noFill/>
              </a:ln>
              <a:solidFill>
                <a:srgbClr val="898989"/>
              </a:solidFill>
              <a:effectLst/>
              <a:uLnTx/>
              <a:uFillTx/>
              <a:latin typeface="Calibri"/>
              <a:cs typeface="Calibri"/>
              <a:sym typeface="Calibri"/>
            </a:endParaRPr>
          </a:p>
        </p:txBody>
      </p:sp>
      <p:sp>
        <p:nvSpPr>
          <p:cNvPr id="5" name="Alignment of Department Work with Government Priorities"/>
          <p:cNvSpPr txBox="1"/>
          <p:nvPr/>
        </p:nvSpPr>
        <p:spPr>
          <a:xfrm>
            <a:off x="117475" y="112713"/>
            <a:ext cx="8839200" cy="830262"/>
          </a:xfrm>
          <a:prstGeom prst="rect">
            <a:avLst/>
          </a:prstGeom>
          <a:ln w="12700">
            <a:miter lim="400000"/>
          </a:ln>
          <a:extLst>
            <a:ext uri="{C572A759-6A51-4108-AA02-DFA0A04FC94B}"/>
          </a:extLst>
        </p:spPr>
        <p:txBody>
          <a:bodyPr lIns="45719" rIns="45719">
            <a:spAutoFit/>
          </a:bodyPr>
          <a:lstStyle>
            <a:lvl1pPr algn="ctr">
              <a:defRPr sz="2400" b="1">
                <a:solidFill>
                  <a:srgbClr val="00B050"/>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B050"/>
                </a:solidFill>
                <a:effectLst/>
                <a:uLnTx/>
                <a:uFillTx/>
                <a:latin typeface="Arial"/>
                <a:cs typeface="Arial"/>
                <a:sym typeface="Arial"/>
              </a:rPr>
              <a:t>Department of Fisheries, Forestry and the Environment – Operations and focus during COVID 19 Pandemic</a:t>
            </a:r>
            <a:r>
              <a:rPr kumimoji="0" sz="2400" b="1" i="0" u="none" strike="noStrike" kern="0" cap="none" spc="0" normalizeH="0" baseline="0" noProof="0" dirty="0">
                <a:ln>
                  <a:noFill/>
                </a:ln>
                <a:solidFill>
                  <a:srgbClr val="00B050"/>
                </a:solidFill>
                <a:effectLst/>
                <a:uLnTx/>
                <a:uFillTx/>
                <a:latin typeface="Arial"/>
                <a:cs typeface="Arial"/>
                <a:sym typeface="Arial"/>
              </a:rPr>
              <a:t>  </a:t>
            </a:r>
          </a:p>
        </p:txBody>
      </p:sp>
      <p:sp>
        <p:nvSpPr>
          <p:cNvPr id="115716" name="Content Placeholder 1"/>
          <p:cNvSpPr txBox="1">
            <a:spLocks/>
          </p:cNvSpPr>
          <p:nvPr/>
        </p:nvSpPr>
        <p:spPr bwMode="auto">
          <a:xfrm>
            <a:off x="0" y="615950"/>
            <a:ext cx="9144000" cy="605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SzPct val="100000"/>
              <a:buChar char="»"/>
              <a:defRPr sz="3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685800" indent="-228600">
              <a:spcBef>
                <a:spcPts val="700"/>
              </a:spcBef>
              <a:buSzPct val="100000"/>
              <a:buChar char="–"/>
              <a:defRPr sz="3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700"/>
              </a:spcBef>
              <a:buSzPct val="100000"/>
              <a:buChar char="•"/>
              <a:defRPr sz="3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700"/>
              </a:spcBef>
              <a:buSzPct val="100000"/>
              <a:buChar char="–"/>
              <a:defRPr sz="3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700"/>
              </a:spcBef>
              <a:buSzPct val="100000"/>
              <a:buChar char="»"/>
              <a:defRPr sz="3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700"/>
              </a:spcBef>
              <a:spcAft>
                <a:spcPct val="0"/>
              </a:spcAft>
              <a:buSzPct val="100000"/>
              <a:buChar char="»"/>
              <a:defRPr sz="3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700"/>
              </a:spcBef>
              <a:spcAft>
                <a:spcPct val="0"/>
              </a:spcAft>
              <a:buSzPct val="100000"/>
              <a:buChar char="»"/>
              <a:defRPr sz="3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700"/>
              </a:spcBef>
              <a:spcAft>
                <a:spcPct val="0"/>
              </a:spcAft>
              <a:buSzPct val="100000"/>
              <a:buChar char="»"/>
              <a:defRPr sz="3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700"/>
              </a:spcBef>
              <a:spcAft>
                <a:spcPct val="0"/>
              </a:spcAft>
              <a:buSzPct val="100000"/>
              <a:buChar char="»"/>
              <a:defRPr sz="3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just" defTabSz="914400" rtl="0" eaLnBrk="1" fontAlgn="base" latinLnBrk="0" hangingPunct="1">
              <a:lnSpc>
                <a:spcPct val="110000"/>
              </a:lnSpc>
              <a:spcBef>
                <a:spcPts val="1000"/>
              </a:spcBef>
              <a:spcAft>
                <a:spcPct val="0"/>
              </a:spcAft>
              <a:buClrTx/>
              <a:buSzTx/>
              <a:buFont typeface="Arial" panose="020B0604020202020204" pitchFamily="34" charset="0"/>
              <a:buNone/>
              <a:tabLst/>
              <a:defRPr/>
            </a:pPr>
            <a:endParaRPr kumimoji="0" lang="en-ZA" altLang="en-US" sz="1200" b="0" i="0" u="none" strike="noStrike" kern="1200" cap="none" spc="0" normalizeH="0" baseline="0" noProof="0" smtClean="0">
              <a:ln>
                <a:noFill/>
              </a:ln>
              <a:solidFill>
                <a:srgbClr val="000000"/>
              </a:solidFill>
              <a:effectLst/>
              <a:uLnTx/>
              <a:uFillTx/>
              <a:latin typeface="Arial" panose="020B0604020202020204" pitchFamily="34" charset="0"/>
              <a:cs typeface="Helvetica" panose="020B0604020202020204" pitchFamily="34" charset="0"/>
              <a:sym typeface="Arial" panose="020B0604020202020204" pitchFamily="34" charset="0"/>
            </a:endParaRPr>
          </a:p>
          <a:p>
            <a:pPr marL="0" marR="0" lvl="0" indent="0" algn="just" defTabSz="914400" rtl="0" eaLnBrk="1" fontAlgn="base" latinLnBrk="0" hangingPunct="1">
              <a:lnSpc>
                <a:spcPct val="110000"/>
              </a:lnSpc>
              <a:spcBef>
                <a:spcPts val="1000"/>
              </a:spcBef>
              <a:spcAft>
                <a:spcPct val="0"/>
              </a:spcAft>
              <a:buClrTx/>
              <a:buSzTx/>
              <a:buFont typeface="Arial" panose="020B0604020202020204" pitchFamily="34" charset="0"/>
              <a:buNone/>
              <a:tabLst/>
              <a:defRPr/>
            </a:pPr>
            <a:endParaRPr kumimoji="0" lang="en-ZA" altLang="en-US" sz="1200" b="0" i="0" u="none" strike="noStrike" kern="1200" cap="none" spc="0" normalizeH="0" baseline="0" noProof="0" smtClean="0">
              <a:ln>
                <a:noFill/>
              </a:ln>
              <a:solidFill>
                <a:srgbClr val="000000"/>
              </a:solidFill>
              <a:effectLst/>
              <a:uLnTx/>
              <a:uFillTx/>
              <a:latin typeface="Arial" panose="020B0604020202020204" pitchFamily="34" charset="0"/>
              <a:cs typeface="Helvetica" panose="020B0604020202020204" pitchFamily="34" charset="0"/>
              <a:sym typeface="Arial" panose="020B0604020202020204" pitchFamily="34" charset="0"/>
            </a:endParaRPr>
          </a:p>
        </p:txBody>
      </p:sp>
      <p:sp>
        <p:nvSpPr>
          <p:cNvPr id="9" name="Line 4"/>
          <p:cNvSpPr>
            <a:spLocks noChangeShapeType="1"/>
          </p:cNvSpPr>
          <p:nvPr/>
        </p:nvSpPr>
        <p:spPr bwMode="auto">
          <a:xfrm>
            <a:off x="0" y="942975"/>
            <a:ext cx="9144000" cy="0"/>
          </a:xfrm>
          <a:prstGeom prst="line">
            <a:avLst/>
          </a:prstGeom>
          <a:noFill/>
          <a:ln w="25400">
            <a:solidFill>
              <a:srgbClr val="000000"/>
            </a:solidFill>
            <a:round/>
            <a:headEnd/>
            <a:tailEnd/>
          </a:ln>
          <a:extLst>
            <a:ext uri="{909E8E84-426E-40dd-AFC4-6F175D3DCCD1}"/>
          </a:extLst>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graphicFrame>
        <p:nvGraphicFramePr>
          <p:cNvPr id="6" name="Table 5"/>
          <p:cNvGraphicFramePr>
            <a:graphicFrameLocks noGrp="1"/>
          </p:cNvGraphicFramePr>
          <p:nvPr/>
        </p:nvGraphicFramePr>
        <p:xfrm>
          <a:off x="117475" y="1095375"/>
          <a:ext cx="8926512" cy="3946716"/>
        </p:xfrm>
        <a:graphic>
          <a:graphicData uri="http://schemas.openxmlformats.org/drawingml/2006/table">
            <a:tbl>
              <a:tblPr firstRow="1" firstCol="1" bandRow="1"/>
              <a:tblGrid>
                <a:gridCol w="1266515">
                  <a:extLst>
                    <a:ext uri="{9D8B030D-6E8A-4147-A177-3AD203B41FA5}">
                      <a16:colId xmlns:a16="http://schemas.microsoft.com/office/drawing/2014/main" val="549365455"/>
                    </a:ext>
                  </a:extLst>
                </a:gridCol>
                <a:gridCol w="4158132">
                  <a:extLst>
                    <a:ext uri="{9D8B030D-6E8A-4147-A177-3AD203B41FA5}">
                      <a16:colId xmlns:a16="http://schemas.microsoft.com/office/drawing/2014/main" val="1570388710"/>
                    </a:ext>
                  </a:extLst>
                </a:gridCol>
                <a:gridCol w="3501865">
                  <a:extLst>
                    <a:ext uri="{9D8B030D-6E8A-4147-A177-3AD203B41FA5}">
                      <a16:colId xmlns:a16="http://schemas.microsoft.com/office/drawing/2014/main" val="992272880"/>
                    </a:ext>
                  </a:extLst>
                </a:gridCol>
              </a:tblGrid>
              <a:tr h="228272">
                <a:tc>
                  <a:txBody>
                    <a:bodyPr/>
                    <a:lstStyle/>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599" marR="36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LEVEL 5 RESTRICTIONS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599" marR="36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LEVEL 4 RESTRICTIONS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599" marR="365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9514252"/>
                  </a:ext>
                </a:extLst>
              </a:tr>
              <a:tr h="3718253">
                <a:tc>
                  <a:txBody>
                    <a:bodyPr/>
                    <a:lstStyle/>
                    <a:p>
                      <a:pPr marL="0" marR="0" algn="l">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CHIEF FINANCIAL OFFICER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600" dirty="0">
                          <a:effectLst/>
                          <a:latin typeface="Calibri" panose="020F0502020204030204" pitchFamily="34" charset="0"/>
                          <a:ea typeface="Calibri" panose="020F0502020204030204" pitchFamily="34" charset="0"/>
                          <a:cs typeface="Times New Roman" panose="02020603050405020304" pitchFamily="18" charset="0"/>
                        </a:rPr>
                        <a:t>Finalisation of Financial Statements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600" dirty="0">
                          <a:effectLst/>
                          <a:latin typeface="Calibri" panose="020F0502020204030204" pitchFamily="34" charset="0"/>
                          <a:ea typeface="Calibri" panose="020F0502020204030204" pitchFamily="34" charset="0"/>
                          <a:cs typeface="Times New Roman" panose="02020603050405020304" pitchFamily="18" charset="0"/>
                        </a:rPr>
                        <a:t>Payments to Service Providers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600" dirty="0">
                          <a:effectLst/>
                          <a:latin typeface="Calibri" panose="020F0502020204030204" pitchFamily="34" charset="0"/>
                          <a:ea typeface="Calibri" panose="020F0502020204030204" pitchFamily="34" charset="0"/>
                          <a:cs typeface="Times New Roman" panose="02020603050405020304" pitchFamily="18" charset="0"/>
                        </a:rPr>
                        <a:t>Resolution of prior year audit queries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600" dirty="0">
                          <a:effectLst/>
                          <a:latin typeface="Calibri" panose="020F0502020204030204" pitchFamily="34" charset="0"/>
                          <a:ea typeface="Calibri" panose="020F0502020204030204" pitchFamily="34" charset="0"/>
                          <a:cs typeface="Times New Roman" panose="02020603050405020304" pitchFamily="18" charset="0"/>
                        </a:rPr>
                        <a:t>Budget analysis and scenario planning for post Covid-19 reprioritisation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Arial" panose="020B0604020202020204" pitchFamily="34" charset="0"/>
                        <a:buChar char="•"/>
                        <a:tabLst>
                          <a:tab pos="457200" algn="l"/>
                        </a:tabLst>
                      </a:pPr>
                      <a:r>
                        <a:rPr lang="en-ZA" sz="1600" dirty="0">
                          <a:effectLst/>
                          <a:latin typeface="Calibri" panose="020F0502020204030204" pitchFamily="34" charset="0"/>
                          <a:ea typeface="Calibri" panose="020F0502020204030204" pitchFamily="34" charset="0"/>
                          <a:cs typeface="Times New Roman" panose="02020603050405020304" pitchFamily="18" charset="0"/>
                        </a:rPr>
                        <a:t>Procurement of critical PPE for essential services staff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Financial and Supply Management unit of the Department kept operating with skeleton staff to support the essential/critical services units of the department.</a:t>
                      </a:r>
                    </a:p>
                    <a:p>
                      <a:pPr marL="0" marR="0" algn="l">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 SCM function responsible for the procurement of Personal Protective Equipment(PPE) for staff involved with essential/critical services.</a:t>
                      </a:r>
                    </a:p>
                    <a:p>
                      <a:pPr marL="0" marR="0" algn="l">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  Financial and Supply Management unit responsible for payment of service providers and EPWP beneficiaries.</a:t>
                      </a:r>
                    </a:p>
                    <a:p>
                      <a:pPr marL="0" marR="0" algn="l">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  Finalization of the 2019/20 Financial Statements </a:t>
                      </a:r>
                    </a:p>
                    <a:p>
                      <a:pPr marL="0" marR="0" algn="l">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4.  Budget and operational activity reprioritization to fund the economic and social impacts of the COVID-19 pandemic. </a:t>
                      </a:r>
                    </a:p>
                    <a:p>
                      <a:pPr marL="0" marR="0" algn="l">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  </a:t>
                      </a:r>
                      <a:r>
                        <a:rPr lang="en-US" sz="1200">
                          <a:effectLst/>
                          <a:latin typeface="Calibri" panose="020F0502020204030204" pitchFamily="34" charset="0"/>
                          <a:ea typeface="Calibri" panose="020F0502020204030204" pitchFamily="34" charset="0"/>
                          <a:cs typeface="Times New Roman" panose="02020603050405020304" pitchFamily="18" charset="0"/>
                        </a:rPr>
                        <a:t>A</a:t>
                      </a:r>
                      <a:r>
                        <a:rPr lang="en-ZA" sz="1200">
                          <a:effectLst/>
                          <a:latin typeface="Calibri" panose="020F0502020204030204" pitchFamily="34" charset="0"/>
                          <a:ea typeface="Calibri" panose="020F0502020204030204" pitchFamily="34" charset="0"/>
                          <a:cs typeface="Times New Roman" panose="02020603050405020304" pitchFamily="18" charset="0"/>
                        </a:rPr>
                        <a:t>dministrative</a:t>
                      </a:r>
                      <a:r>
                        <a:rPr lang="en-ZA" sz="1200" dirty="0">
                          <a:effectLst/>
                          <a:latin typeface="Calibri" panose="020F0502020204030204" pitchFamily="34" charset="0"/>
                          <a:ea typeface="Calibri" panose="020F0502020204030204" pitchFamily="34" charset="0"/>
                          <a:cs typeface="Times New Roman" panose="02020603050405020304" pitchFamily="18" charset="0"/>
                        </a:rPr>
                        <a:t> and reporting requirements are being attended to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ZA" sz="1200" dirty="0">
                          <a:effectLst/>
                          <a:latin typeface="Calibri" panose="020F0502020204030204" pitchFamily="34" charset="0"/>
                          <a:ea typeface="Calibri" panose="020F0502020204030204" pitchFamily="34" charset="0"/>
                          <a:cs typeface="Times New Roman" panose="02020603050405020304" pitchFamily="18" charset="0"/>
                        </a:rPr>
                        <a:t>6.  Remote work continuing where possible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75" marR="685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157910"/>
                  </a:ext>
                </a:extLst>
              </a:tr>
            </a:tbl>
          </a:graphicData>
        </a:graphic>
      </p:graphicFrame>
    </p:spTree>
    <p:extLst>
      <p:ext uri="{BB962C8B-B14F-4D97-AF65-F5344CB8AC3E}">
        <p14:creationId xmlns:p14="http://schemas.microsoft.com/office/powerpoint/2010/main" val="2862109671"/>
      </p:ext>
    </p:extLst>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7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lvl1pPr defTabSz="914400">
              <a:defRPr>
                <a:latin typeface="Arial"/>
                <a:ea typeface="Arial"/>
                <a:cs typeface="Arial"/>
                <a:sym typeface="Arial"/>
              </a:defRPr>
            </a:lvl1pPr>
          </a:lstStyle>
          <a:p>
            <a:fld id="{86CB4B4D-7CA3-9044-876B-883B54F8677D}" type="slidenum">
              <a:t>95</a:t>
            </a:fld>
            <a:endParaRPr dirty="0"/>
          </a:p>
        </p:txBody>
      </p:sp>
    </p:spTree>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Calibri"/>
        <a:ea typeface="Calibri"/>
        <a:cs typeface="Calibri"/>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Calibri"/>
        <a:ea typeface="Calibri"/>
        <a:cs typeface="Calibri"/>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Calibri"/>
        <a:ea typeface="Calibri"/>
        <a:cs typeface="Calibri"/>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1649</TotalTime>
  <Words>11728</Words>
  <Application>Microsoft Office PowerPoint</Application>
  <PresentationFormat>On-screen Show (4:3)</PresentationFormat>
  <Paragraphs>2035</Paragraphs>
  <Slides>95</Slides>
  <Notes>19</Notes>
  <HiddenSlides>0</HiddenSlides>
  <MMClips>0</MMClips>
  <ScaleCrop>false</ScaleCrop>
  <HeadingPairs>
    <vt:vector size="8" baseType="variant">
      <vt:variant>
        <vt:lpstr>Fonts Used</vt:lpstr>
      </vt:variant>
      <vt:variant>
        <vt:i4>13</vt:i4>
      </vt:variant>
      <vt:variant>
        <vt:lpstr>Theme</vt:lpstr>
      </vt:variant>
      <vt:variant>
        <vt:i4>5</vt:i4>
      </vt:variant>
      <vt:variant>
        <vt:lpstr>Embedded OLE Servers</vt:lpstr>
      </vt:variant>
      <vt:variant>
        <vt:i4>1</vt:i4>
      </vt:variant>
      <vt:variant>
        <vt:lpstr>Slide Titles</vt:lpstr>
      </vt:variant>
      <vt:variant>
        <vt:i4>95</vt:i4>
      </vt:variant>
    </vt:vector>
  </HeadingPairs>
  <TitlesOfParts>
    <vt:vector size="114" baseType="lpstr">
      <vt:lpstr>MS PGothic</vt:lpstr>
      <vt:lpstr>MS PGothic</vt:lpstr>
      <vt:lpstr>Arial</vt:lpstr>
      <vt:lpstr>Arial Narrow</vt:lpstr>
      <vt:lpstr>Arial Unicode MS</vt:lpstr>
      <vt:lpstr>BMWTypeLight</vt:lpstr>
      <vt:lpstr>Calibri</vt:lpstr>
      <vt:lpstr>Century Gothic</vt:lpstr>
      <vt:lpstr>Helvetica</vt:lpstr>
      <vt:lpstr>Lucida Sans Unicode</vt:lpstr>
      <vt:lpstr>Symbol</vt:lpstr>
      <vt:lpstr>Times New Roman</vt:lpstr>
      <vt:lpstr>Wingdings</vt:lpstr>
      <vt:lpstr>Default Design</vt:lpstr>
      <vt:lpstr>3_Office Theme</vt:lpstr>
      <vt:lpstr>5_Office Theme</vt:lpstr>
      <vt:lpstr>1_Office Theme</vt:lpstr>
      <vt:lpstr>1_Default Design</vt:lpstr>
      <vt:lpstr>think-cell Slide</vt:lpstr>
      <vt:lpstr> DEPARTMENT OF FORESTRY, FISHERIES AND THE ENVIRONMENT   STRATEGIC PLAN 2019/20 – 2023/24 AND 2020/21 ANNUAL PERFORMANCE PLAN  </vt:lpstr>
      <vt:lpstr>  Strategic Overview and  Alignment of Department’s Strategic Plan with Government Priorities       </vt:lpstr>
      <vt:lpstr>PowerPoint Presentation</vt:lpstr>
      <vt:lpstr>PowerPoint Presentation</vt:lpstr>
      <vt:lpstr>PowerPoint Presentation</vt:lpstr>
      <vt:lpstr>PowerPoint Presentation</vt:lpstr>
      <vt:lpstr>PowerPoint Presentation</vt:lpstr>
      <vt:lpstr> PROGRAMME 1 :   ADMINISTRATION      </vt:lpstr>
      <vt:lpstr>PROGRAMME 1: ADMINISTRATION</vt:lpstr>
      <vt:lpstr>EFFICIENT, ACCOUNTABLE AND CAPABLE STATE</vt:lpstr>
      <vt:lpstr>EFFICIENT, ACCOUNTABLE AND CAPABLE STATE (cont)</vt:lpstr>
      <vt:lpstr>PowerPoint Presentation</vt:lpstr>
      <vt:lpstr>PowerPoint Presentation</vt:lpstr>
      <vt:lpstr>PowerPoint Presentation</vt:lpstr>
      <vt:lpstr>PowerPoint Presentation</vt:lpstr>
      <vt:lpstr> PROGRAMME 2 :   REGULATORY COMPLIANCE AND SECTOR MONITORING</vt:lpstr>
      <vt:lpstr>PROGRAMME 2: REGULATORY COMPLIANCE AND  SECTOR MONITORING</vt:lpstr>
      <vt:lpstr>Key pieces of legislation that governs the work</vt:lpstr>
      <vt:lpstr>PowerPoint Presentation</vt:lpstr>
      <vt:lpstr>PowerPoint Presentation</vt:lpstr>
      <vt:lpstr>PowerPoint Presentation</vt:lpstr>
      <vt:lpstr> PROGRAMME 3 :   OCEANS AND COASTS    </vt:lpstr>
      <vt:lpstr>PowerPoint Presentation</vt:lpstr>
      <vt:lpstr>PROGRAMME 3: OCEANS AND COASTS </vt:lpstr>
      <vt:lpstr>PowerPoint Presentation</vt:lpstr>
      <vt:lpstr>PowerPoint Presentation</vt:lpstr>
      <vt:lpstr>What are the key pieces of legislation, regulations, protocols and international agreements that govern your work? </vt:lpstr>
      <vt:lpstr>PowerPoint Presentation</vt:lpstr>
      <vt:lpstr>PowerPoint Presentation</vt:lpstr>
      <vt:lpstr>PowerPoint Presentation</vt:lpstr>
      <vt:lpstr>PowerPoint Presentation</vt:lpstr>
      <vt:lpstr> PROGRAMME 4 :   CLIMATE CHANGE, AIR QUALITY AND SUSTAINABLE DEVELOPMENT  </vt:lpstr>
      <vt:lpstr>PowerPoint Presentation</vt:lpstr>
      <vt:lpstr>Key pieces of legislation that governs the work</vt:lpstr>
      <vt:lpstr>PowerPoint Presentation</vt:lpstr>
      <vt:lpstr>PowerPoint Presentation</vt:lpstr>
      <vt:lpstr>PowerPoint Presentation</vt:lpstr>
      <vt:lpstr>PowerPoint Presentation</vt:lpstr>
      <vt:lpstr>PowerPoint Presentation</vt:lpstr>
      <vt:lpstr>PowerPoint Presentation</vt:lpstr>
      <vt:lpstr> PROGRAMME 5 :   BIODIVERSITY AND CONSERVATION   </vt:lpstr>
      <vt:lpstr> Biodiversity &amp; Conservation Branch </vt:lpstr>
      <vt:lpstr> Biodiversity &amp; Conservation Branch Programmes </vt:lpstr>
      <vt:lpstr>PowerPoint Presentation</vt:lpstr>
      <vt:lpstr>PowerPoint Presentation</vt:lpstr>
      <vt:lpstr>PowerPoint Presentation</vt:lpstr>
      <vt:lpstr>PowerPoint Presentation</vt:lpstr>
      <vt:lpstr>PowerPoint Presentation</vt:lpstr>
      <vt:lpstr>PowerPoint Presentation</vt:lpstr>
      <vt:lpstr> PROGRAMME 6 :   ENVIRONMENTAL PROGRAMMES  </vt:lpstr>
      <vt:lpstr>PowerPoint Presentation</vt:lpstr>
      <vt:lpstr>What are the key pieces of legislation, regulations, protocols and international agreements that govern your work?</vt:lpstr>
      <vt:lpstr>PowerPoint Presentation</vt:lpstr>
      <vt:lpstr>PowerPoint Presentation</vt:lpstr>
      <vt:lpstr>PowerPoint Presentation</vt:lpstr>
      <vt:lpstr> PROGRAMME 7 :   CHEMICAL AND WASTE MANAGEMENT </vt:lpstr>
      <vt:lpstr>Waste Management Hierarchy</vt:lpstr>
      <vt:lpstr>Waste Value Chain</vt:lpstr>
      <vt:lpstr>The Chemicals and Waste Economy Phakisa aims to reduce negative impact on the environment, while growing the GDP contribution and creating jobs </vt:lpstr>
      <vt:lpstr>Economic Instruments</vt:lpstr>
      <vt:lpstr>PowerPoint Presentation</vt:lpstr>
      <vt:lpstr>PowerPoint Presentation</vt:lpstr>
      <vt:lpstr>Legislative Framework and MEAs</vt:lpstr>
      <vt:lpstr>PowerPoint Presentation</vt:lpstr>
      <vt:lpstr>PowerPoint Presentation</vt:lpstr>
      <vt:lpstr>PowerPoint Presentation</vt:lpstr>
      <vt:lpstr>PowerPoint Presentation</vt:lpstr>
      <vt:lpstr> PROGRAMME 8 :   FORESTRY MANAGEMENT </vt:lpstr>
      <vt:lpstr>PowerPoint Presentation</vt:lpstr>
      <vt:lpstr>PowerPoint Presentation</vt:lpstr>
      <vt:lpstr>PowerPoint Presentation</vt:lpstr>
      <vt:lpstr>PowerPoint Presentation</vt:lpstr>
      <vt:lpstr> PROGRAMME 9 :   FISHERIES MANAGEMENT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Vote 32: Forestry, Fisheries and the Environment Portfolio Meeting  MTEF 2020   </vt:lpstr>
      <vt:lpstr>Presentation Outline</vt:lpstr>
      <vt:lpstr>MTEF 2020: Budget Allocations</vt:lpstr>
      <vt:lpstr>MTEF 2020: Budget Allocations</vt:lpstr>
      <vt:lpstr>MTEF 2020: Earmarked Budget Allocations</vt:lpstr>
      <vt:lpstr>MTEF 2020: Budget Allocation per Programme</vt:lpstr>
      <vt:lpstr>MTEF 2020: Budget Allocation per Programme</vt:lpstr>
      <vt:lpstr>MTEF 2020: Budget Allocation per Economic Classification</vt:lpstr>
      <vt:lpstr>MTEF 2020: Allocation per Economic Classification</vt:lpstr>
      <vt:lpstr>MTEF 2020: Transfers and Subsidies</vt:lpstr>
      <vt:lpstr>MTEF 2020: Transfers and Subsidies (continue)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ENVIRONMENTAL AFFAIRS –  FINAL  STRATEGIC PLAN AND ANNUAL PERFORMANCE PLAN  2019/20 – 2023/24</dc:title>
  <dc:creator>Thembi Mahlangu</dc:creator>
  <cp:lastModifiedBy>Faith Ndenze</cp:lastModifiedBy>
  <cp:revision>116</cp:revision>
  <dcterms:modified xsi:type="dcterms:W3CDTF">2020-05-15T11:44:22Z</dcterms:modified>
</cp:coreProperties>
</file>