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73" r:id="rId2"/>
    <p:sldId id="426" r:id="rId3"/>
    <p:sldId id="427" r:id="rId4"/>
    <p:sldId id="428" r:id="rId5"/>
    <p:sldId id="472" r:id="rId6"/>
    <p:sldId id="474" r:id="rId7"/>
    <p:sldId id="475" r:id="rId8"/>
    <p:sldId id="433" r:id="rId9"/>
    <p:sldId id="477" r:id="rId10"/>
    <p:sldId id="476" r:id="rId11"/>
    <p:sldId id="480" r:id="rId12"/>
    <p:sldId id="478" r:id="rId13"/>
    <p:sldId id="385" r:id="rId14"/>
    <p:sldId id="418" r:id="rId15"/>
    <p:sldId id="471" r:id="rId16"/>
    <p:sldId id="438" r:id="rId17"/>
    <p:sldId id="439" r:id="rId18"/>
    <p:sldId id="482" r:id="rId19"/>
    <p:sldId id="484" r:id="rId20"/>
    <p:sldId id="483" r:id="rId21"/>
    <p:sldId id="485" r:id="rId22"/>
    <p:sldId id="487" r:id="rId23"/>
    <p:sldId id="489" r:id="rId24"/>
    <p:sldId id="490" r:id="rId25"/>
    <p:sldId id="491" r:id="rId26"/>
    <p:sldId id="492" r:id="rId27"/>
    <p:sldId id="493" r:id="rId28"/>
    <p:sldId id="494" r:id="rId29"/>
    <p:sldId id="495" r:id="rId30"/>
    <p:sldId id="496" r:id="rId31"/>
    <p:sldId id="497" r:id="rId32"/>
    <p:sldId id="498" r:id="rId33"/>
    <p:sldId id="499" r:id="rId34"/>
    <p:sldId id="500" r:id="rId35"/>
    <p:sldId id="486" r:id="rId36"/>
    <p:sldId id="469" r:id="rId37"/>
    <p:sldId id="470" r:id="rId38"/>
    <p:sldId id="488" r:id="rId39"/>
    <p:sldId id="394" r:id="rId40"/>
    <p:sldId id="395" r:id="rId41"/>
    <p:sldId id="501" r:id="rId42"/>
    <p:sldId id="351"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us Smuts" initials="CS" lastIdx="1" clrIdx="0">
    <p:extLst>
      <p:ext uri="{19B8F6BF-5375-455C-9EA6-DF929625EA0E}">
        <p15:presenceInfo xmlns:p15="http://schemas.microsoft.com/office/powerpoint/2012/main" userId="S-1-5-21-364931045-3237748808-1226445386-1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8" autoAdjust="0"/>
    <p:restoredTop sz="94638" autoAdjust="0"/>
  </p:normalViewPr>
  <p:slideViewPr>
    <p:cSldViewPr>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2019/20</a:t>
            </a:r>
            <a:r>
              <a:rPr lang="en-GB" baseline="0" dirty="0" smtClean="0"/>
              <a:t> Unaudited performance</a:t>
            </a:r>
          </a:p>
          <a:p>
            <a:pPr>
              <a:defRPr/>
            </a:pPr>
            <a:r>
              <a:rPr lang="en-US" baseline="0" dirty="0" smtClean="0"/>
              <a:t>1 April to 31 March 2020</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Targets met </c:v>
                </c:pt>
              </c:strCache>
            </c:strRef>
          </c:tx>
          <c:spPr>
            <a:solidFill>
              <a:schemeClr val="accent1"/>
            </a:solidFill>
            <a:ln>
              <a:noFill/>
            </a:ln>
            <a:effectLst/>
            <a:sp3d/>
          </c:spPr>
          <c:invertIfNegative val="0"/>
          <c:cat>
            <c:strRef>
              <c:f>Sheet1!$A$2:$A$5</c:f>
              <c:strCache>
                <c:ptCount val="4"/>
                <c:pt idx="0">
                  <c:v>Research and policy development</c:v>
                </c:pt>
                <c:pt idx="1">
                  <c:v>Public education and engagement</c:v>
                </c:pt>
                <c:pt idx="2">
                  <c:v>Legal service and conflict resolution</c:v>
                </c:pt>
                <c:pt idx="3">
                  <c:v>Communication and marketing</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5B11-448B-A790-0A67809D511D}"/>
            </c:ext>
          </c:extLst>
        </c:ser>
        <c:ser>
          <c:idx val="1"/>
          <c:order val="1"/>
          <c:tx>
            <c:strRef>
              <c:f>Sheet1!$C$1</c:f>
              <c:strCache>
                <c:ptCount val="1"/>
                <c:pt idx="0">
                  <c:v>Targets not met</c:v>
                </c:pt>
              </c:strCache>
            </c:strRef>
          </c:tx>
          <c:spPr>
            <a:solidFill>
              <a:schemeClr val="accent2"/>
            </a:solidFill>
            <a:ln>
              <a:noFill/>
            </a:ln>
            <a:effectLst/>
            <a:sp3d/>
          </c:spPr>
          <c:invertIfNegative val="0"/>
          <c:cat>
            <c:strRef>
              <c:f>Sheet1!$A$2:$A$5</c:f>
              <c:strCache>
                <c:ptCount val="4"/>
                <c:pt idx="0">
                  <c:v>Research and policy development</c:v>
                </c:pt>
                <c:pt idx="1">
                  <c:v>Public education and engagement</c:v>
                </c:pt>
                <c:pt idx="2">
                  <c:v>Legal service and conflict resolution</c:v>
                </c:pt>
                <c:pt idx="3">
                  <c:v>Communication and marketing</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5B11-448B-A790-0A67809D511D}"/>
            </c:ext>
          </c:extLst>
        </c:ser>
        <c:ser>
          <c:idx val="2"/>
          <c:order val="2"/>
          <c:tx>
            <c:strRef>
              <c:f>Sheet1!$D$1</c:f>
              <c:strCache>
                <c:ptCount val="1"/>
                <c:pt idx="0">
                  <c:v>Targets in progress</c:v>
                </c:pt>
              </c:strCache>
            </c:strRef>
          </c:tx>
          <c:spPr>
            <a:solidFill>
              <a:schemeClr val="accent3"/>
            </a:solidFill>
            <a:ln>
              <a:noFill/>
            </a:ln>
            <a:effectLst/>
            <a:sp3d/>
          </c:spPr>
          <c:invertIfNegative val="0"/>
          <c:cat>
            <c:strRef>
              <c:f>Sheet1!$A$2:$A$5</c:f>
              <c:strCache>
                <c:ptCount val="4"/>
                <c:pt idx="0">
                  <c:v>Research and policy development</c:v>
                </c:pt>
                <c:pt idx="1">
                  <c:v>Public education and engagement</c:v>
                </c:pt>
                <c:pt idx="2">
                  <c:v>Legal service and conflict resolution</c:v>
                </c:pt>
                <c:pt idx="3">
                  <c:v>Communication and marketing</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5B11-448B-A790-0A67809D511D}"/>
            </c:ext>
          </c:extLst>
        </c:ser>
        <c:dLbls>
          <c:showLegendKey val="0"/>
          <c:showVal val="0"/>
          <c:showCatName val="0"/>
          <c:showSerName val="0"/>
          <c:showPercent val="0"/>
          <c:showBubbleSize val="0"/>
        </c:dLbls>
        <c:gapWidth val="150"/>
        <c:shape val="box"/>
        <c:axId val="1876209504"/>
        <c:axId val="1876198272"/>
        <c:axId val="0"/>
      </c:bar3DChart>
      <c:catAx>
        <c:axId val="1876209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6198272"/>
        <c:crosses val="autoZero"/>
        <c:auto val="1"/>
        <c:lblAlgn val="ctr"/>
        <c:lblOffset val="100"/>
        <c:noMultiLvlLbl val="0"/>
      </c:catAx>
      <c:valAx>
        <c:axId val="187619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620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19/20 Quarter on Quarter Performance - Unaudited</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Targets met </c:v>
                </c:pt>
              </c:strCache>
            </c:strRef>
          </c:tx>
          <c:spPr>
            <a:solidFill>
              <a:schemeClr val="accent1"/>
            </a:solidFill>
            <a:ln>
              <a:noFill/>
            </a:ln>
            <a:effectLst/>
          </c:spPr>
          <c:invertIfNegative val="0"/>
          <c:cat>
            <c:strRef>
              <c:f>Sheet1!$A$2:$A$5</c:f>
              <c:strCache>
                <c:ptCount val="4"/>
                <c:pt idx="0">
                  <c:v>Research and policy development</c:v>
                </c:pt>
                <c:pt idx="1">
                  <c:v>Public education and engagement</c:v>
                </c:pt>
                <c:pt idx="2">
                  <c:v>Legal service and conflict resolution</c:v>
                </c:pt>
                <c:pt idx="3">
                  <c:v>Communication and marketing</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4972-4AD4-B447-A9B85A01EB8F}"/>
            </c:ext>
          </c:extLst>
        </c:ser>
        <c:ser>
          <c:idx val="1"/>
          <c:order val="1"/>
          <c:tx>
            <c:strRef>
              <c:f>Sheet1!$C$1</c:f>
              <c:strCache>
                <c:ptCount val="1"/>
                <c:pt idx="0">
                  <c:v>Targets not met</c:v>
                </c:pt>
              </c:strCache>
            </c:strRef>
          </c:tx>
          <c:spPr>
            <a:solidFill>
              <a:schemeClr val="accent2"/>
            </a:solidFill>
            <a:ln>
              <a:noFill/>
            </a:ln>
            <a:effectLst/>
          </c:spPr>
          <c:invertIfNegative val="0"/>
          <c:cat>
            <c:strRef>
              <c:f>Sheet1!$A$2:$A$5</c:f>
              <c:strCache>
                <c:ptCount val="4"/>
                <c:pt idx="0">
                  <c:v>Research and policy development</c:v>
                </c:pt>
                <c:pt idx="1">
                  <c:v>Public education and engagement</c:v>
                </c:pt>
                <c:pt idx="2">
                  <c:v>Legal service and conflict resolution</c:v>
                </c:pt>
                <c:pt idx="3">
                  <c:v>Communication and marketing</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4972-4AD4-B447-A9B85A01EB8F}"/>
            </c:ext>
          </c:extLst>
        </c:ser>
        <c:dLbls>
          <c:showLegendKey val="0"/>
          <c:showVal val="0"/>
          <c:showCatName val="0"/>
          <c:showSerName val="0"/>
          <c:showPercent val="0"/>
          <c:showBubbleSize val="0"/>
        </c:dLbls>
        <c:gapWidth val="219"/>
        <c:overlap val="-27"/>
        <c:axId val="1871393168"/>
        <c:axId val="1871388176"/>
      </c:barChart>
      <c:lineChart>
        <c:grouping val="standard"/>
        <c:varyColors val="0"/>
        <c:ser>
          <c:idx val="2"/>
          <c:order val="2"/>
          <c:tx>
            <c:strRef>
              <c:f>Sheet1!$D$1</c:f>
              <c:strCache>
                <c:ptCount val="1"/>
                <c:pt idx="0">
                  <c:v>Targets in progress</c:v>
                </c:pt>
              </c:strCache>
            </c:strRef>
          </c:tx>
          <c:spPr>
            <a:ln w="28575" cap="rnd">
              <a:solidFill>
                <a:schemeClr val="accent3"/>
              </a:solidFill>
              <a:round/>
            </a:ln>
            <a:effectLst/>
          </c:spPr>
          <c:marker>
            <c:symbol val="none"/>
          </c:marker>
          <c:cat>
            <c:strRef>
              <c:f>Sheet1!$A$2:$A$5</c:f>
              <c:strCache>
                <c:ptCount val="4"/>
                <c:pt idx="0">
                  <c:v>Research and policy development</c:v>
                </c:pt>
                <c:pt idx="1">
                  <c:v>Public education and engagement</c:v>
                </c:pt>
                <c:pt idx="2">
                  <c:v>Legal service and conflict resolution</c:v>
                </c:pt>
                <c:pt idx="3">
                  <c:v>Communication and marketing</c:v>
                </c:pt>
              </c:strCache>
            </c:strRef>
          </c:cat>
          <c:val>
            <c:numRef>
              <c:f>Sheet1!$D$2:$D$5</c:f>
              <c:numCache>
                <c:formatCode>General</c:formatCode>
                <c:ptCount val="4"/>
                <c:pt idx="0">
                  <c:v>0</c:v>
                </c:pt>
                <c:pt idx="1">
                  <c:v>0</c:v>
                </c:pt>
                <c:pt idx="2">
                  <c:v>0</c:v>
                </c:pt>
                <c:pt idx="3">
                  <c:v>0</c:v>
                </c:pt>
              </c:numCache>
            </c:numRef>
          </c:val>
          <c:smooth val="0"/>
          <c:extLst>
            <c:ext xmlns:c16="http://schemas.microsoft.com/office/drawing/2014/chart" uri="{C3380CC4-5D6E-409C-BE32-E72D297353CC}">
              <c16:uniqueId val="{00000002-4972-4AD4-B447-A9B85A01EB8F}"/>
            </c:ext>
          </c:extLst>
        </c:ser>
        <c:dLbls>
          <c:showLegendKey val="0"/>
          <c:showVal val="0"/>
          <c:showCatName val="0"/>
          <c:showSerName val="0"/>
          <c:showPercent val="0"/>
          <c:showBubbleSize val="0"/>
        </c:dLbls>
        <c:marker val="1"/>
        <c:smooth val="0"/>
        <c:axId val="1871393168"/>
        <c:axId val="1871388176"/>
      </c:lineChart>
      <c:catAx>
        <c:axId val="187139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1388176"/>
        <c:crosses val="autoZero"/>
        <c:auto val="1"/>
        <c:lblAlgn val="ctr"/>
        <c:lblOffset val="100"/>
        <c:noMultiLvlLbl val="0"/>
      </c:catAx>
      <c:valAx>
        <c:axId val="187138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139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489E5-0F3E-4793-8223-588C0888FC7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86B4444D-AD01-4206-B0F4-9FE2DCA08607}">
      <dgm:prSet phldrT="[Text]" custT="1"/>
      <dgm:spPr/>
      <dgm:t>
        <a:bodyPr/>
        <a:lstStyle/>
        <a:p>
          <a:r>
            <a:rPr lang="en-US" sz="900" dirty="0" smtClean="0"/>
            <a:t>Administration: Organisational Development &amp; Support Services</a:t>
          </a:r>
          <a:endParaRPr lang="en-US" sz="900" dirty="0"/>
        </a:p>
      </dgm:t>
    </dgm:pt>
    <dgm:pt modelId="{B2A0AC4A-7F48-4700-9E0F-629F80D2C4BA}" type="parTrans" cxnId="{53064758-12DC-4B40-8E31-0ADDA2EC37AF}">
      <dgm:prSet/>
      <dgm:spPr/>
      <dgm:t>
        <a:bodyPr/>
        <a:lstStyle/>
        <a:p>
          <a:endParaRPr lang="en-US"/>
        </a:p>
      </dgm:t>
    </dgm:pt>
    <dgm:pt modelId="{B5331A0B-676D-42C0-9DD8-BD72E49A6158}" type="sibTrans" cxnId="{53064758-12DC-4B40-8E31-0ADDA2EC37AF}">
      <dgm:prSet/>
      <dgm:spPr/>
      <dgm:t>
        <a:bodyPr/>
        <a:lstStyle/>
        <a:p>
          <a:endParaRPr lang="en-US"/>
        </a:p>
      </dgm:t>
    </dgm:pt>
    <dgm:pt modelId="{BD3E0D46-213F-43CE-B4BA-B5078E3ACFFA}">
      <dgm:prSet phldrT="[Text]"/>
      <dgm:spPr/>
      <dgm:t>
        <a:bodyPr/>
        <a:lstStyle/>
        <a:p>
          <a:r>
            <a:rPr lang="en-US" dirty="0" smtClean="0"/>
            <a:t>Research &amp; Policy Development</a:t>
          </a:r>
          <a:endParaRPr lang="en-US" dirty="0"/>
        </a:p>
      </dgm:t>
    </dgm:pt>
    <dgm:pt modelId="{C1A5CCFD-1B14-44F8-A7FF-6271D41DC4D8}" type="parTrans" cxnId="{590C238B-054E-45C4-8CF8-BB44F6193AC1}">
      <dgm:prSet/>
      <dgm:spPr/>
      <dgm:t>
        <a:bodyPr/>
        <a:lstStyle/>
        <a:p>
          <a:endParaRPr lang="en-US"/>
        </a:p>
      </dgm:t>
    </dgm:pt>
    <dgm:pt modelId="{F0C1E10F-6584-462C-B0B7-40DE642112BC}" type="sibTrans" cxnId="{590C238B-054E-45C4-8CF8-BB44F6193AC1}">
      <dgm:prSet/>
      <dgm:spPr/>
      <dgm:t>
        <a:bodyPr/>
        <a:lstStyle/>
        <a:p>
          <a:endParaRPr lang="en-US"/>
        </a:p>
      </dgm:t>
    </dgm:pt>
    <dgm:pt modelId="{8AD37535-0D28-4797-8AFA-6833BE32C87A}">
      <dgm:prSet phldrT="[Text]"/>
      <dgm:spPr/>
      <dgm:t>
        <a:bodyPr/>
        <a:lstStyle/>
        <a:p>
          <a:r>
            <a:rPr lang="en-US" dirty="0" smtClean="0"/>
            <a:t>Public Engagement &amp; Education</a:t>
          </a:r>
          <a:endParaRPr lang="en-US" dirty="0"/>
        </a:p>
      </dgm:t>
    </dgm:pt>
    <dgm:pt modelId="{6AD2469D-7056-47F8-9B78-2EE3CC1195BB}" type="parTrans" cxnId="{F2F4CF74-9178-44EE-9E6C-D693E0AFF4C1}">
      <dgm:prSet/>
      <dgm:spPr/>
      <dgm:t>
        <a:bodyPr/>
        <a:lstStyle/>
        <a:p>
          <a:endParaRPr lang="en-US"/>
        </a:p>
      </dgm:t>
    </dgm:pt>
    <dgm:pt modelId="{3B45FD47-382E-4563-8B50-1C1816312942}" type="sibTrans" cxnId="{F2F4CF74-9178-44EE-9E6C-D693E0AFF4C1}">
      <dgm:prSet/>
      <dgm:spPr/>
      <dgm:t>
        <a:bodyPr/>
        <a:lstStyle/>
        <a:p>
          <a:endParaRPr lang="en-US"/>
        </a:p>
      </dgm:t>
    </dgm:pt>
    <dgm:pt modelId="{B1A6BE5D-4412-42B5-9F34-76DE8A581BD1}">
      <dgm:prSet phldrT="[Text]"/>
      <dgm:spPr/>
      <dgm:t>
        <a:bodyPr/>
        <a:lstStyle/>
        <a:p>
          <a:r>
            <a:rPr lang="en-US" dirty="0" smtClean="0"/>
            <a:t>Legal Services &amp; Conflict Resolution</a:t>
          </a:r>
          <a:endParaRPr lang="en-US" dirty="0"/>
        </a:p>
      </dgm:t>
    </dgm:pt>
    <dgm:pt modelId="{0EA7126F-2CD2-4DC7-A016-D2C149B02405}" type="parTrans" cxnId="{C2397C3C-CD9C-4FC1-823A-D806969D476D}">
      <dgm:prSet/>
      <dgm:spPr/>
      <dgm:t>
        <a:bodyPr/>
        <a:lstStyle/>
        <a:p>
          <a:endParaRPr lang="en-US"/>
        </a:p>
      </dgm:t>
    </dgm:pt>
    <dgm:pt modelId="{2C3EB882-EE2C-4FD1-9511-860C0977A565}" type="sibTrans" cxnId="{C2397C3C-CD9C-4FC1-823A-D806969D476D}">
      <dgm:prSet/>
      <dgm:spPr/>
      <dgm:t>
        <a:bodyPr/>
        <a:lstStyle/>
        <a:p>
          <a:endParaRPr lang="en-US"/>
        </a:p>
      </dgm:t>
    </dgm:pt>
    <dgm:pt modelId="{E1F294FD-05C0-481B-B320-CB3E04657433}">
      <dgm:prSet phldrT="[Text]"/>
      <dgm:spPr/>
      <dgm:t>
        <a:bodyPr/>
        <a:lstStyle/>
        <a:p>
          <a:r>
            <a:rPr lang="en-US" dirty="0" smtClean="0"/>
            <a:t>Communication, Marketing, IT and Linkages</a:t>
          </a:r>
          <a:endParaRPr lang="en-US" dirty="0"/>
        </a:p>
      </dgm:t>
    </dgm:pt>
    <dgm:pt modelId="{1FC22988-E8AE-45BD-BD54-E5B14EBAA1E5}" type="parTrans" cxnId="{FD9ACD1E-8F7E-4F8A-ABBE-6C5D377638E8}">
      <dgm:prSet/>
      <dgm:spPr/>
      <dgm:t>
        <a:bodyPr/>
        <a:lstStyle/>
        <a:p>
          <a:endParaRPr lang="en-US"/>
        </a:p>
      </dgm:t>
    </dgm:pt>
    <dgm:pt modelId="{1C524EEE-3894-4357-8876-BEAA8E9F093C}" type="sibTrans" cxnId="{FD9ACD1E-8F7E-4F8A-ABBE-6C5D377638E8}">
      <dgm:prSet/>
      <dgm:spPr/>
      <dgm:t>
        <a:bodyPr/>
        <a:lstStyle/>
        <a:p>
          <a:endParaRPr lang="en-US"/>
        </a:p>
      </dgm:t>
    </dgm:pt>
    <dgm:pt modelId="{C364ECBD-5054-40FB-AEC3-7372AC927BA3}" type="pres">
      <dgm:prSet presAssocID="{46F489E5-0F3E-4793-8223-588C0888FC78}" presName="Name0" presStyleCnt="0">
        <dgm:presLayoutVars>
          <dgm:chMax val="1"/>
          <dgm:dir/>
          <dgm:animLvl val="ctr"/>
          <dgm:resizeHandles val="exact"/>
        </dgm:presLayoutVars>
      </dgm:prSet>
      <dgm:spPr/>
      <dgm:t>
        <a:bodyPr/>
        <a:lstStyle/>
        <a:p>
          <a:endParaRPr lang="en-US"/>
        </a:p>
      </dgm:t>
    </dgm:pt>
    <dgm:pt modelId="{A5C1AB48-42FD-4559-AB04-D37E7B194778}" type="pres">
      <dgm:prSet presAssocID="{86B4444D-AD01-4206-B0F4-9FE2DCA08607}" presName="centerShape" presStyleLbl="node0" presStyleIdx="0" presStyleCnt="1" custScaleX="136766" custScaleY="142510"/>
      <dgm:spPr/>
      <dgm:t>
        <a:bodyPr/>
        <a:lstStyle/>
        <a:p>
          <a:endParaRPr lang="en-US"/>
        </a:p>
      </dgm:t>
    </dgm:pt>
    <dgm:pt modelId="{B37D3D0C-E6C8-4DAA-B568-0F96EF299B27}" type="pres">
      <dgm:prSet presAssocID="{C1A5CCFD-1B14-44F8-A7FF-6271D41DC4D8}" presName="parTrans" presStyleLbl="sibTrans2D1" presStyleIdx="0" presStyleCnt="4"/>
      <dgm:spPr/>
      <dgm:t>
        <a:bodyPr/>
        <a:lstStyle/>
        <a:p>
          <a:endParaRPr lang="en-US"/>
        </a:p>
      </dgm:t>
    </dgm:pt>
    <dgm:pt modelId="{B23B22F5-1611-4C64-85D2-89C0E6336FDE}" type="pres">
      <dgm:prSet presAssocID="{C1A5CCFD-1B14-44F8-A7FF-6271D41DC4D8}" presName="connectorText" presStyleLbl="sibTrans2D1" presStyleIdx="0" presStyleCnt="4"/>
      <dgm:spPr/>
      <dgm:t>
        <a:bodyPr/>
        <a:lstStyle/>
        <a:p>
          <a:endParaRPr lang="en-US"/>
        </a:p>
      </dgm:t>
    </dgm:pt>
    <dgm:pt modelId="{BBCF3C5B-43BA-41F6-BBB3-9AAA5D916D03}" type="pres">
      <dgm:prSet presAssocID="{BD3E0D46-213F-43CE-B4BA-B5078E3ACFFA}" presName="node" presStyleLbl="node1" presStyleIdx="0" presStyleCnt="4">
        <dgm:presLayoutVars>
          <dgm:bulletEnabled val="1"/>
        </dgm:presLayoutVars>
      </dgm:prSet>
      <dgm:spPr/>
      <dgm:t>
        <a:bodyPr/>
        <a:lstStyle/>
        <a:p>
          <a:endParaRPr lang="en-US"/>
        </a:p>
      </dgm:t>
    </dgm:pt>
    <dgm:pt modelId="{0EE2CCBF-B3F7-43D9-B954-AAEBF2EEE082}" type="pres">
      <dgm:prSet presAssocID="{6AD2469D-7056-47F8-9B78-2EE3CC1195BB}" presName="parTrans" presStyleLbl="sibTrans2D1" presStyleIdx="1" presStyleCnt="4"/>
      <dgm:spPr/>
      <dgm:t>
        <a:bodyPr/>
        <a:lstStyle/>
        <a:p>
          <a:endParaRPr lang="en-US"/>
        </a:p>
      </dgm:t>
    </dgm:pt>
    <dgm:pt modelId="{D75EBC93-C8CC-4487-9F76-F40951A3C7BB}" type="pres">
      <dgm:prSet presAssocID="{6AD2469D-7056-47F8-9B78-2EE3CC1195BB}" presName="connectorText" presStyleLbl="sibTrans2D1" presStyleIdx="1" presStyleCnt="4"/>
      <dgm:spPr/>
      <dgm:t>
        <a:bodyPr/>
        <a:lstStyle/>
        <a:p>
          <a:endParaRPr lang="en-US"/>
        </a:p>
      </dgm:t>
    </dgm:pt>
    <dgm:pt modelId="{717ACAFE-FE52-40D9-A2EB-EB46A31C1DA4}" type="pres">
      <dgm:prSet presAssocID="{8AD37535-0D28-4797-8AFA-6833BE32C87A}" presName="node" presStyleLbl="node1" presStyleIdx="1" presStyleCnt="4">
        <dgm:presLayoutVars>
          <dgm:bulletEnabled val="1"/>
        </dgm:presLayoutVars>
      </dgm:prSet>
      <dgm:spPr/>
      <dgm:t>
        <a:bodyPr/>
        <a:lstStyle/>
        <a:p>
          <a:endParaRPr lang="en-US"/>
        </a:p>
      </dgm:t>
    </dgm:pt>
    <dgm:pt modelId="{95C0E7C9-0F0E-4D84-B6C5-D8310C801468}" type="pres">
      <dgm:prSet presAssocID="{0EA7126F-2CD2-4DC7-A016-D2C149B02405}" presName="parTrans" presStyleLbl="sibTrans2D1" presStyleIdx="2" presStyleCnt="4"/>
      <dgm:spPr/>
      <dgm:t>
        <a:bodyPr/>
        <a:lstStyle/>
        <a:p>
          <a:endParaRPr lang="en-US"/>
        </a:p>
      </dgm:t>
    </dgm:pt>
    <dgm:pt modelId="{10CEA226-B421-469B-9752-A9740ED71D83}" type="pres">
      <dgm:prSet presAssocID="{0EA7126F-2CD2-4DC7-A016-D2C149B02405}" presName="connectorText" presStyleLbl="sibTrans2D1" presStyleIdx="2" presStyleCnt="4"/>
      <dgm:spPr/>
      <dgm:t>
        <a:bodyPr/>
        <a:lstStyle/>
        <a:p>
          <a:endParaRPr lang="en-US"/>
        </a:p>
      </dgm:t>
    </dgm:pt>
    <dgm:pt modelId="{920AF52D-36D6-48B1-A456-6E83B5D200AE}" type="pres">
      <dgm:prSet presAssocID="{B1A6BE5D-4412-42B5-9F34-76DE8A581BD1}" presName="node" presStyleLbl="node1" presStyleIdx="2" presStyleCnt="4">
        <dgm:presLayoutVars>
          <dgm:bulletEnabled val="1"/>
        </dgm:presLayoutVars>
      </dgm:prSet>
      <dgm:spPr/>
      <dgm:t>
        <a:bodyPr/>
        <a:lstStyle/>
        <a:p>
          <a:endParaRPr lang="en-US"/>
        </a:p>
      </dgm:t>
    </dgm:pt>
    <dgm:pt modelId="{3C1CEF3A-9B2A-444D-BD67-042DF1937674}" type="pres">
      <dgm:prSet presAssocID="{1FC22988-E8AE-45BD-BD54-E5B14EBAA1E5}" presName="parTrans" presStyleLbl="sibTrans2D1" presStyleIdx="3" presStyleCnt="4"/>
      <dgm:spPr/>
      <dgm:t>
        <a:bodyPr/>
        <a:lstStyle/>
        <a:p>
          <a:endParaRPr lang="en-US"/>
        </a:p>
      </dgm:t>
    </dgm:pt>
    <dgm:pt modelId="{44157195-4FD6-4F1C-B7BC-7277214D170D}" type="pres">
      <dgm:prSet presAssocID="{1FC22988-E8AE-45BD-BD54-E5B14EBAA1E5}" presName="connectorText" presStyleLbl="sibTrans2D1" presStyleIdx="3" presStyleCnt="4"/>
      <dgm:spPr/>
      <dgm:t>
        <a:bodyPr/>
        <a:lstStyle/>
        <a:p>
          <a:endParaRPr lang="en-US"/>
        </a:p>
      </dgm:t>
    </dgm:pt>
    <dgm:pt modelId="{5AB10CE9-DAFA-422A-8667-C2CB2C83153A}" type="pres">
      <dgm:prSet presAssocID="{E1F294FD-05C0-481B-B320-CB3E04657433}" presName="node" presStyleLbl="node1" presStyleIdx="3" presStyleCnt="4">
        <dgm:presLayoutVars>
          <dgm:bulletEnabled val="1"/>
        </dgm:presLayoutVars>
      </dgm:prSet>
      <dgm:spPr/>
      <dgm:t>
        <a:bodyPr/>
        <a:lstStyle/>
        <a:p>
          <a:endParaRPr lang="en-US"/>
        </a:p>
      </dgm:t>
    </dgm:pt>
  </dgm:ptLst>
  <dgm:cxnLst>
    <dgm:cxn modelId="{65BEFA21-870A-4F08-B4C5-5B2898CE4ED0}" type="presOf" srcId="{6AD2469D-7056-47F8-9B78-2EE3CC1195BB}" destId="{D75EBC93-C8CC-4487-9F76-F40951A3C7BB}" srcOrd="1" destOrd="0" presId="urn:microsoft.com/office/officeart/2005/8/layout/radial5"/>
    <dgm:cxn modelId="{4DBC090D-5B7F-4A3F-8CAB-7E92EA107924}" type="presOf" srcId="{C1A5CCFD-1B14-44F8-A7FF-6271D41DC4D8}" destId="{B37D3D0C-E6C8-4DAA-B568-0F96EF299B27}" srcOrd="0" destOrd="0" presId="urn:microsoft.com/office/officeart/2005/8/layout/radial5"/>
    <dgm:cxn modelId="{AA6D3D11-B8E3-40A3-9473-9DB84A45FE02}" type="presOf" srcId="{BD3E0D46-213F-43CE-B4BA-B5078E3ACFFA}" destId="{BBCF3C5B-43BA-41F6-BBB3-9AAA5D916D03}" srcOrd="0" destOrd="0" presId="urn:microsoft.com/office/officeart/2005/8/layout/radial5"/>
    <dgm:cxn modelId="{7A48F617-F381-427E-BA9F-91A4C0EE1229}" type="presOf" srcId="{8AD37535-0D28-4797-8AFA-6833BE32C87A}" destId="{717ACAFE-FE52-40D9-A2EB-EB46A31C1DA4}" srcOrd="0" destOrd="0" presId="urn:microsoft.com/office/officeart/2005/8/layout/radial5"/>
    <dgm:cxn modelId="{590C238B-054E-45C4-8CF8-BB44F6193AC1}" srcId="{86B4444D-AD01-4206-B0F4-9FE2DCA08607}" destId="{BD3E0D46-213F-43CE-B4BA-B5078E3ACFFA}" srcOrd="0" destOrd="0" parTransId="{C1A5CCFD-1B14-44F8-A7FF-6271D41DC4D8}" sibTransId="{F0C1E10F-6584-462C-B0B7-40DE642112BC}"/>
    <dgm:cxn modelId="{EF3D547E-96AB-4FE5-B6AF-0EAB2E6FC218}" type="presOf" srcId="{E1F294FD-05C0-481B-B320-CB3E04657433}" destId="{5AB10CE9-DAFA-422A-8667-C2CB2C83153A}" srcOrd="0" destOrd="0" presId="urn:microsoft.com/office/officeart/2005/8/layout/radial5"/>
    <dgm:cxn modelId="{D93218DB-6C60-49A5-8AA3-5670E5E0DE01}" type="presOf" srcId="{46F489E5-0F3E-4793-8223-588C0888FC78}" destId="{C364ECBD-5054-40FB-AEC3-7372AC927BA3}" srcOrd="0" destOrd="0" presId="urn:microsoft.com/office/officeart/2005/8/layout/radial5"/>
    <dgm:cxn modelId="{9994AB54-BF45-40DA-87B1-9E4B6F7A69E5}" type="presOf" srcId="{0EA7126F-2CD2-4DC7-A016-D2C149B02405}" destId="{95C0E7C9-0F0E-4D84-B6C5-D8310C801468}" srcOrd="0" destOrd="0" presId="urn:microsoft.com/office/officeart/2005/8/layout/radial5"/>
    <dgm:cxn modelId="{4B7A4737-D280-489E-AD32-B0A35984311C}" type="presOf" srcId="{6AD2469D-7056-47F8-9B78-2EE3CC1195BB}" destId="{0EE2CCBF-B3F7-43D9-B954-AAEBF2EEE082}" srcOrd="0" destOrd="0" presId="urn:microsoft.com/office/officeart/2005/8/layout/radial5"/>
    <dgm:cxn modelId="{FD9ACD1E-8F7E-4F8A-ABBE-6C5D377638E8}" srcId="{86B4444D-AD01-4206-B0F4-9FE2DCA08607}" destId="{E1F294FD-05C0-481B-B320-CB3E04657433}" srcOrd="3" destOrd="0" parTransId="{1FC22988-E8AE-45BD-BD54-E5B14EBAA1E5}" sibTransId="{1C524EEE-3894-4357-8876-BEAA8E9F093C}"/>
    <dgm:cxn modelId="{3563C0B2-47FB-477D-A4D2-3444E5DF802B}" type="presOf" srcId="{86B4444D-AD01-4206-B0F4-9FE2DCA08607}" destId="{A5C1AB48-42FD-4559-AB04-D37E7B194778}" srcOrd="0" destOrd="0" presId="urn:microsoft.com/office/officeart/2005/8/layout/radial5"/>
    <dgm:cxn modelId="{6857C254-BDF1-4824-A287-67CB6BA1B72A}" type="presOf" srcId="{1FC22988-E8AE-45BD-BD54-E5B14EBAA1E5}" destId="{44157195-4FD6-4F1C-B7BC-7277214D170D}" srcOrd="1" destOrd="0" presId="urn:microsoft.com/office/officeart/2005/8/layout/radial5"/>
    <dgm:cxn modelId="{F2F4CF74-9178-44EE-9E6C-D693E0AFF4C1}" srcId="{86B4444D-AD01-4206-B0F4-9FE2DCA08607}" destId="{8AD37535-0D28-4797-8AFA-6833BE32C87A}" srcOrd="1" destOrd="0" parTransId="{6AD2469D-7056-47F8-9B78-2EE3CC1195BB}" sibTransId="{3B45FD47-382E-4563-8B50-1C1816312942}"/>
    <dgm:cxn modelId="{3698EF4C-B2FE-4E7B-9F68-D3019EB37115}" type="presOf" srcId="{B1A6BE5D-4412-42B5-9F34-76DE8A581BD1}" destId="{920AF52D-36D6-48B1-A456-6E83B5D200AE}" srcOrd="0" destOrd="0" presId="urn:microsoft.com/office/officeart/2005/8/layout/radial5"/>
    <dgm:cxn modelId="{C15CABAE-0E3E-40F0-BBA4-98373FDD8B47}" type="presOf" srcId="{1FC22988-E8AE-45BD-BD54-E5B14EBAA1E5}" destId="{3C1CEF3A-9B2A-444D-BD67-042DF1937674}" srcOrd="0" destOrd="0" presId="urn:microsoft.com/office/officeart/2005/8/layout/radial5"/>
    <dgm:cxn modelId="{5B072D5E-C217-49B2-88F9-37F934521DF3}" type="presOf" srcId="{0EA7126F-2CD2-4DC7-A016-D2C149B02405}" destId="{10CEA226-B421-469B-9752-A9740ED71D83}" srcOrd="1" destOrd="0" presId="urn:microsoft.com/office/officeart/2005/8/layout/radial5"/>
    <dgm:cxn modelId="{C2397C3C-CD9C-4FC1-823A-D806969D476D}" srcId="{86B4444D-AD01-4206-B0F4-9FE2DCA08607}" destId="{B1A6BE5D-4412-42B5-9F34-76DE8A581BD1}" srcOrd="2" destOrd="0" parTransId="{0EA7126F-2CD2-4DC7-A016-D2C149B02405}" sibTransId="{2C3EB882-EE2C-4FD1-9511-860C0977A565}"/>
    <dgm:cxn modelId="{53064758-12DC-4B40-8E31-0ADDA2EC37AF}" srcId="{46F489E5-0F3E-4793-8223-588C0888FC78}" destId="{86B4444D-AD01-4206-B0F4-9FE2DCA08607}" srcOrd="0" destOrd="0" parTransId="{B2A0AC4A-7F48-4700-9E0F-629F80D2C4BA}" sibTransId="{B5331A0B-676D-42C0-9DD8-BD72E49A6158}"/>
    <dgm:cxn modelId="{DBE3714C-21BC-4E6E-8249-D0DFADC5C5F7}" type="presOf" srcId="{C1A5CCFD-1B14-44F8-A7FF-6271D41DC4D8}" destId="{B23B22F5-1611-4C64-85D2-89C0E6336FDE}" srcOrd="1" destOrd="0" presId="urn:microsoft.com/office/officeart/2005/8/layout/radial5"/>
    <dgm:cxn modelId="{C3EF3D13-10C7-410E-BB85-F5D7BA222E08}" type="presParOf" srcId="{C364ECBD-5054-40FB-AEC3-7372AC927BA3}" destId="{A5C1AB48-42FD-4559-AB04-D37E7B194778}" srcOrd="0" destOrd="0" presId="urn:microsoft.com/office/officeart/2005/8/layout/radial5"/>
    <dgm:cxn modelId="{E294775B-71CC-4188-827E-AB25E29E05A0}" type="presParOf" srcId="{C364ECBD-5054-40FB-AEC3-7372AC927BA3}" destId="{B37D3D0C-E6C8-4DAA-B568-0F96EF299B27}" srcOrd="1" destOrd="0" presId="urn:microsoft.com/office/officeart/2005/8/layout/radial5"/>
    <dgm:cxn modelId="{DF445AF7-97E6-4451-B2A7-45D2CC4C7934}" type="presParOf" srcId="{B37D3D0C-E6C8-4DAA-B568-0F96EF299B27}" destId="{B23B22F5-1611-4C64-85D2-89C0E6336FDE}" srcOrd="0" destOrd="0" presId="urn:microsoft.com/office/officeart/2005/8/layout/radial5"/>
    <dgm:cxn modelId="{1DDD5F3C-B69A-4B84-97E0-A55FBD40C6DD}" type="presParOf" srcId="{C364ECBD-5054-40FB-AEC3-7372AC927BA3}" destId="{BBCF3C5B-43BA-41F6-BBB3-9AAA5D916D03}" srcOrd="2" destOrd="0" presId="urn:microsoft.com/office/officeart/2005/8/layout/radial5"/>
    <dgm:cxn modelId="{83EE80BE-EC2F-4DAA-B5C9-FC1BB48932EE}" type="presParOf" srcId="{C364ECBD-5054-40FB-AEC3-7372AC927BA3}" destId="{0EE2CCBF-B3F7-43D9-B954-AAEBF2EEE082}" srcOrd="3" destOrd="0" presId="urn:microsoft.com/office/officeart/2005/8/layout/radial5"/>
    <dgm:cxn modelId="{EEDFE993-C52C-4536-BC8E-88EB91E3201E}" type="presParOf" srcId="{0EE2CCBF-B3F7-43D9-B954-AAEBF2EEE082}" destId="{D75EBC93-C8CC-4487-9F76-F40951A3C7BB}" srcOrd="0" destOrd="0" presId="urn:microsoft.com/office/officeart/2005/8/layout/radial5"/>
    <dgm:cxn modelId="{DFBFD426-5361-4A1E-8FC7-EC0A5B4367E2}" type="presParOf" srcId="{C364ECBD-5054-40FB-AEC3-7372AC927BA3}" destId="{717ACAFE-FE52-40D9-A2EB-EB46A31C1DA4}" srcOrd="4" destOrd="0" presId="urn:microsoft.com/office/officeart/2005/8/layout/radial5"/>
    <dgm:cxn modelId="{4AD42723-1E2A-49E9-BF19-2EE5E8D92BEB}" type="presParOf" srcId="{C364ECBD-5054-40FB-AEC3-7372AC927BA3}" destId="{95C0E7C9-0F0E-4D84-B6C5-D8310C801468}" srcOrd="5" destOrd="0" presId="urn:microsoft.com/office/officeart/2005/8/layout/radial5"/>
    <dgm:cxn modelId="{8E0F77D1-54CE-416C-8691-1A53C1121E43}" type="presParOf" srcId="{95C0E7C9-0F0E-4D84-B6C5-D8310C801468}" destId="{10CEA226-B421-469B-9752-A9740ED71D83}" srcOrd="0" destOrd="0" presId="urn:microsoft.com/office/officeart/2005/8/layout/radial5"/>
    <dgm:cxn modelId="{9A571BBB-972E-4C45-93ED-62DA1B8216A4}" type="presParOf" srcId="{C364ECBD-5054-40FB-AEC3-7372AC927BA3}" destId="{920AF52D-36D6-48B1-A456-6E83B5D200AE}" srcOrd="6" destOrd="0" presId="urn:microsoft.com/office/officeart/2005/8/layout/radial5"/>
    <dgm:cxn modelId="{4D4B10C0-430B-4A91-AE1D-39B3C0EA21A2}" type="presParOf" srcId="{C364ECBD-5054-40FB-AEC3-7372AC927BA3}" destId="{3C1CEF3A-9B2A-444D-BD67-042DF1937674}" srcOrd="7" destOrd="0" presId="urn:microsoft.com/office/officeart/2005/8/layout/radial5"/>
    <dgm:cxn modelId="{49BE43EA-DADD-4FF2-AC20-AEC070E43E9D}" type="presParOf" srcId="{3C1CEF3A-9B2A-444D-BD67-042DF1937674}" destId="{44157195-4FD6-4F1C-B7BC-7277214D170D}" srcOrd="0" destOrd="0" presId="urn:microsoft.com/office/officeart/2005/8/layout/radial5"/>
    <dgm:cxn modelId="{388B3BF7-57BE-439B-B332-835683862F5B}" type="presParOf" srcId="{C364ECBD-5054-40FB-AEC3-7372AC927BA3}" destId="{5AB10CE9-DAFA-422A-8667-C2CB2C83153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AE13E4-6E83-49B5-8FD5-1540103258F7}"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6F18B65A-6C7E-4999-BB0B-C133FCDC60FE}">
      <dgm:prSet phldrT="[Text]"/>
      <dgm:spPr/>
      <dgm:t>
        <a:bodyPr/>
        <a:lstStyle/>
        <a:p>
          <a:r>
            <a:rPr lang="en-US" b="1" dirty="0" smtClean="0">
              <a:solidFill>
                <a:schemeClr val="tx1"/>
              </a:solidFill>
              <a:latin typeface="Arial Body"/>
            </a:rPr>
            <a:t>Values</a:t>
          </a:r>
          <a:endParaRPr lang="en-US" b="1" dirty="0">
            <a:solidFill>
              <a:schemeClr val="tx1"/>
            </a:solidFill>
            <a:latin typeface="Arial Body"/>
          </a:endParaRPr>
        </a:p>
      </dgm:t>
    </dgm:pt>
    <dgm:pt modelId="{991939A1-BFA0-4B45-86E4-DF4768278685}" type="parTrans" cxnId="{AFE54E9A-2DDC-4400-8E29-77AD44DD2B38}">
      <dgm:prSet/>
      <dgm:spPr/>
      <dgm:t>
        <a:bodyPr/>
        <a:lstStyle/>
        <a:p>
          <a:endParaRPr lang="en-US"/>
        </a:p>
      </dgm:t>
    </dgm:pt>
    <dgm:pt modelId="{AFF1FC5C-F31E-459E-80E7-240424E82DD4}" type="sibTrans" cxnId="{AFE54E9A-2DDC-4400-8E29-77AD44DD2B38}">
      <dgm:prSet/>
      <dgm:spPr/>
      <dgm:t>
        <a:bodyPr/>
        <a:lstStyle/>
        <a:p>
          <a:endParaRPr lang="en-US"/>
        </a:p>
      </dgm:t>
    </dgm:pt>
    <dgm:pt modelId="{4BA1E6BD-6F3F-4452-B749-CAC6DBD7604B}">
      <dgm:prSet phldrT="[Text]"/>
      <dgm:spPr/>
      <dgm:t>
        <a:bodyPr/>
        <a:lstStyle/>
        <a:p>
          <a:r>
            <a:rPr lang="en-US" b="1" dirty="0" smtClean="0">
              <a:solidFill>
                <a:schemeClr val="tx1"/>
              </a:solidFill>
              <a:latin typeface="Arial Body"/>
            </a:rPr>
            <a:t>Accountability</a:t>
          </a:r>
          <a:endParaRPr lang="en-US" b="1" dirty="0">
            <a:solidFill>
              <a:schemeClr val="tx1"/>
            </a:solidFill>
            <a:latin typeface="Arial Body"/>
          </a:endParaRPr>
        </a:p>
      </dgm:t>
    </dgm:pt>
    <dgm:pt modelId="{934DF1ED-F53C-4FB4-9AD4-C7D5CB394281}" type="parTrans" cxnId="{683E10EB-BD3B-4A76-99F3-A79650C89EF9}">
      <dgm:prSet/>
      <dgm:spPr/>
      <dgm:t>
        <a:bodyPr/>
        <a:lstStyle/>
        <a:p>
          <a:endParaRPr lang="en-US"/>
        </a:p>
      </dgm:t>
    </dgm:pt>
    <dgm:pt modelId="{134C2A47-51F8-44BF-B618-DEBF5D98D1A0}" type="sibTrans" cxnId="{683E10EB-BD3B-4A76-99F3-A79650C89EF9}">
      <dgm:prSet/>
      <dgm:spPr/>
      <dgm:t>
        <a:bodyPr/>
        <a:lstStyle/>
        <a:p>
          <a:endParaRPr lang="en-US"/>
        </a:p>
      </dgm:t>
    </dgm:pt>
    <dgm:pt modelId="{E6BB1328-A3B2-4257-A7A2-307289FC07B4}">
      <dgm:prSet phldrT="[Text]"/>
      <dgm:spPr/>
      <dgm:t>
        <a:bodyPr/>
        <a:lstStyle/>
        <a:p>
          <a:r>
            <a:rPr lang="en-US" b="1" dirty="0" smtClean="0">
              <a:solidFill>
                <a:schemeClr val="tx1"/>
              </a:solidFill>
              <a:latin typeface="Arial Body"/>
            </a:rPr>
            <a:t>Impartiality</a:t>
          </a:r>
          <a:endParaRPr lang="en-US" b="1" dirty="0">
            <a:solidFill>
              <a:schemeClr val="tx1"/>
            </a:solidFill>
            <a:latin typeface="Arial Body"/>
          </a:endParaRPr>
        </a:p>
      </dgm:t>
    </dgm:pt>
    <dgm:pt modelId="{60122EFD-6B86-4465-ADDD-AE0F0FBCFB99}" type="parTrans" cxnId="{2F34C7F4-F3FE-424F-B0E9-FDF97BCFC755}">
      <dgm:prSet/>
      <dgm:spPr/>
      <dgm:t>
        <a:bodyPr/>
        <a:lstStyle/>
        <a:p>
          <a:endParaRPr lang="en-US"/>
        </a:p>
      </dgm:t>
    </dgm:pt>
    <dgm:pt modelId="{A933A980-6106-4E5D-8E90-0642B0661B01}" type="sibTrans" cxnId="{2F34C7F4-F3FE-424F-B0E9-FDF97BCFC755}">
      <dgm:prSet/>
      <dgm:spPr/>
      <dgm:t>
        <a:bodyPr/>
        <a:lstStyle/>
        <a:p>
          <a:endParaRPr lang="en-US"/>
        </a:p>
      </dgm:t>
    </dgm:pt>
    <dgm:pt modelId="{860116DF-06A1-41C6-AF08-2DBC8E5E0556}">
      <dgm:prSet phldrT="[Text]"/>
      <dgm:spPr/>
      <dgm:t>
        <a:bodyPr/>
        <a:lstStyle/>
        <a:p>
          <a:r>
            <a:rPr lang="en-US" b="1" dirty="0" smtClean="0">
              <a:solidFill>
                <a:schemeClr val="tx1"/>
              </a:solidFill>
              <a:latin typeface="Arial Body"/>
            </a:rPr>
            <a:t>Integrity</a:t>
          </a:r>
          <a:endParaRPr lang="en-US" b="1" dirty="0">
            <a:solidFill>
              <a:schemeClr val="tx1"/>
            </a:solidFill>
            <a:latin typeface="Arial Body"/>
          </a:endParaRPr>
        </a:p>
      </dgm:t>
    </dgm:pt>
    <dgm:pt modelId="{0B88E3E5-41E2-46C4-9E4C-1F040B3F547A}" type="parTrans" cxnId="{A8384B0A-CD13-4EB5-B980-09ADFBC0DEBB}">
      <dgm:prSet/>
      <dgm:spPr/>
      <dgm:t>
        <a:bodyPr/>
        <a:lstStyle/>
        <a:p>
          <a:endParaRPr lang="en-US"/>
        </a:p>
      </dgm:t>
    </dgm:pt>
    <dgm:pt modelId="{5A878B95-B611-4A98-8702-EB156EF66CDB}" type="sibTrans" cxnId="{A8384B0A-CD13-4EB5-B980-09ADFBC0DEBB}">
      <dgm:prSet/>
      <dgm:spPr/>
      <dgm:t>
        <a:bodyPr/>
        <a:lstStyle/>
        <a:p>
          <a:endParaRPr lang="en-US"/>
        </a:p>
      </dgm:t>
    </dgm:pt>
    <dgm:pt modelId="{C2A1132C-F210-41FD-B3FA-26BA4F50BC66}">
      <dgm:prSet phldrT="[Text]"/>
      <dgm:spPr/>
      <dgm:t>
        <a:bodyPr/>
        <a:lstStyle/>
        <a:p>
          <a:r>
            <a:rPr lang="en-US" b="1" dirty="0" smtClean="0">
              <a:solidFill>
                <a:schemeClr val="tx1"/>
              </a:solidFill>
              <a:latin typeface="Arial Body"/>
            </a:rPr>
            <a:t>Professionalism</a:t>
          </a:r>
          <a:endParaRPr lang="en-US" b="1" dirty="0">
            <a:solidFill>
              <a:schemeClr val="tx1"/>
            </a:solidFill>
            <a:latin typeface="Arial Body"/>
          </a:endParaRPr>
        </a:p>
      </dgm:t>
    </dgm:pt>
    <dgm:pt modelId="{E8114900-CD00-4B87-9C81-A46626342C1E}" type="parTrans" cxnId="{63B7E7C1-EC86-47A7-A805-707D56EE13A9}">
      <dgm:prSet/>
      <dgm:spPr/>
      <dgm:t>
        <a:bodyPr/>
        <a:lstStyle/>
        <a:p>
          <a:endParaRPr lang="en-US"/>
        </a:p>
      </dgm:t>
    </dgm:pt>
    <dgm:pt modelId="{CC5440AE-7C09-420C-BBCF-C6B819AE5DD5}" type="sibTrans" cxnId="{63B7E7C1-EC86-47A7-A805-707D56EE13A9}">
      <dgm:prSet/>
      <dgm:spPr/>
      <dgm:t>
        <a:bodyPr/>
        <a:lstStyle/>
        <a:p>
          <a:endParaRPr lang="en-US"/>
        </a:p>
      </dgm:t>
    </dgm:pt>
    <dgm:pt modelId="{3DB0F239-B46F-45FC-AAEE-C57C4A2222C1}">
      <dgm:prSet/>
      <dgm:spPr/>
      <dgm:t>
        <a:bodyPr/>
        <a:lstStyle/>
        <a:p>
          <a:r>
            <a:rPr lang="en-US" b="1" dirty="0" smtClean="0">
              <a:solidFill>
                <a:schemeClr val="tx1"/>
              </a:solidFill>
              <a:latin typeface="Arial Body"/>
            </a:rPr>
            <a:t>Transparency</a:t>
          </a:r>
          <a:endParaRPr lang="en-US" b="1" dirty="0">
            <a:solidFill>
              <a:schemeClr val="tx1"/>
            </a:solidFill>
            <a:latin typeface="Arial Body"/>
          </a:endParaRPr>
        </a:p>
      </dgm:t>
    </dgm:pt>
    <dgm:pt modelId="{EEA7D85D-FF3B-457C-9109-1F170E6DF3CF}" type="parTrans" cxnId="{DA0BD9D4-72DA-43E7-93B4-C0A07F2B6F9A}">
      <dgm:prSet/>
      <dgm:spPr/>
      <dgm:t>
        <a:bodyPr/>
        <a:lstStyle/>
        <a:p>
          <a:endParaRPr lang="en-US"/>
        </a:p>
      </dgm:t>
    </dgm:pt>
    <dgm:pt modelId="{4D193C95-1C87-4E80-9D0F-E7B4A6362B38}" type="sibTrans" cxnId="{DA0BD9D4-72DA-43E7-93B4-C0A07F2B6F9A}">
      <dgm:prSet/>
      <dgm:spPr/>
      <dgm:t>
        <a:bodyPr/>
        <a:lstStyle/>
        <a:p>
          <a:endParaRPr lang="en-US"/>
        </a:p>
      </dgm:t>
    </dgm:pt>
    <dgm:pt modelId="{834833BD-4A99-4BD2-96D9-03D1FE77E12C}">
      <dgm:prSet/>
      <dgm:spPr/>
      <dgm:t>
        <a:bodyPr/>
        <a:lstStyle/>
        <a:p>
          <a:r>
            <a:rPr lang="en-US" b="1" dirty="0" smtClean="0">
              <a:solidFill>
                <a:schemeClr val="tx1"/>
              </a:solidFill>
              <a:latin typeface="Arial Body"/>
            </a:rPr>
            <a:t>Respect</a:t>
          </a:r>
          <a:endParaRPr lang="en-US" b="1" dirty="0">
            <a:solidFill>
              <a:schemeClr val="tx1"/>
            </a:solidFill>
            <a:latin typeface="Arial Body"/>
          </a:endParaRPr>
        </a:p>
      </dgm:t>
    </dgm:pt>
    <dgm:pt modelId="{F124B1D0-C5AA-4385-A0B8-F0A15F5593E9}" type="parTrans" cxnId="{18FFFFB3-5060-43C2-8ADD-E23A48AD83A1}">
      <dgm:prSet/>
      <dgm:spPr/>
      <dgm:t>
        <a:bodyPr/>
        <a:lstStyle/>
        <a:p>
          <a:endParaRPr lang="en-US"/>
        </a:p>
      </dgm:t>
    </dgm:pt>
    <dgm:pt modelId="{15250CFA-7F0F-4B01-AFC6-B1117B5359F5}" type="sibTrans" cxnId="{18FFFFB3-5060-43C2-8ADD-E23A48AD83A1}">
      <dgm:prSet/>
      <dgm:spPr/>
      <dgm:t>
        <a:bodyPr/>
        <a:lstStyle/>
        <a:p>
          <a:endParaRPr lang="en-US"/>
        </a:p>
      </dgm:t>
    </dgm:pt>
    <dgm:pt modelId="{734BA6FC-2FD1-4DEE-87F3-BB61076240B0}">
      <dgm:prSet/>
      <dgm:spPr/>
      <dgm:t>
        <a:bodyPr/>
        <a:lstStyle/>
        <a:p>
          <a:r>
            <a:rPr lang="en-US" b="1" dirty="0" smtClean="0">
              <a:solidFill>
                <a:schemeClr val="tx1"/>
              </a:solidFill>
              <a:latin typeface="Arial Body"/>
            </a:rPr>
            <a:t>Responsiveness</a:t>
          </a:r>
          <a:endParaRPr lang="en-US" b="1" dirty="0">
            <a:solidFill>
              <a:schemeClr val="tx1"/>
            </a:solidFill>
            <a:latin typeface="Arial Body"/>
          </a:endParaRPr>
        </a:p>
      </dgm:t>
    </dgm:pt>
    <dgm:pt modelId="{57F1E66D-387D-41F0-9B98-D04F8B4F3D4F}" type="parTrans" cxnId="{957D0711-DB9C-47EB-BEF6-18060BAF11C4}">
      <dgm:prSet/>
      <dgm:spPr/>
      <dgm:t>
        <a:bodyPr/>
        <a:lstStyle/>
        <a:p>
          <a:endParaRPr lang="en-US"/>
        </a:p>
      </dgm:t>
    </dgm:pt>
    <dgm:pt modelId="{5214EAE1-65B9-4B4F-BD88-9A19185CED9D}" type="sibTrans" cxnId="{957D0711-DB9C-47EB-BEF6-18060BAF11C4}">
      <dgm:prSet/>
      <dgm:spPr/>
      <dgm:t>
        <a:bodyPr/>
        <a:lstStyle/>
        <a:p>
          <a:endParaRPr lang="en-US"/>
        </a:p>
      </dgm:t>
    </dgm:pt>
    <dgm:pt modelId="{2797E7E2-0CFC-4E30-A5FE-3784B5DE49C9}" type="pres">
      <dgm:prSet presAssocID="{9BAE13E4-6E83-49B5-8FD5-1540103258F7}" presName="Name0" presStyleCnt="0">
        <dgm:presLayoutVars>
          <dgm:chMax val="1"/>
          <dgm:dir/>
          <dgm:animLvl val="ctr"/>
          <dgm:resizeHandles val="exact"/>
        </dgm:presLayoutVars>
      </dgm:prSet>
      <dgm:spPr/>
      <dgm:t>
        <a:bodyPr/>
        <a:lstStyle/>
        <a:p>
          <a:endParaRPr lang="en-US"/>
        </a:p>
      </dgm:t>
    </dgm:pt>
    <dgm:pt modelId="{2131537C-E56B-4732-B411-7F82E648E4E2}" type="pres">
      <dgm:prSet presAssocID="{6F18B65A-6C7E-4999-BB0B-C133FCDC60FE}" presName="centerShape" presStyleLbl="node0" presStyleIdx="0" presStyleCnt="1"/>
      <dgm:spPr/>
      <dgm:t>
        <a:bodyPr/>
        <a:lstStyle/>
        <a:p>
          <a:endParaRPr lang="en-US"/>
        </a:p>
      </dgm:t>
    </dgm:pt>
    <dgm:pt modelId="{42BAE0D2-1D9A-4368-8DF1-6F0E2597E306}" type="pres">
      <dgm:prSet presAssocID="{3DB0F239-B46F-45FC-AAEE-C57C4A2222C1}" presName="node" presStyleLbl="node1" presStyleIdx="0" presStyleCnt="7" custScaleX="135982" custScaleY="128113">
        <dgm:presLayoutVars>
          <dgm:bulletEnabled val="1"/>
        </dgm:presLayoutVars>
      </dgm:prSet>
      <dgm:spPr/>
      <dgm:t>
        <a:bodyPr/>
        <a:lstStyle/>
        <a:p>
          <a:endParaRPr lang="en-US"/>
        </a:p>
      </dgm:t>
    </dgm:pt>
    <dgm:pt modelId="{347C9E19-F525-462F-B47C-34C9E1C415EE}" type="pres">
      <dgm:prSet presAssocID="{3DB0F239-B46F-45FC-AAEE-C57C4A2222C1}" presName="dummy" presStyleCnt="0"/>
      <dgm:spPr/>
    </dgm:pt>
    <dgm:pt modelId="{7F5CAE67-F536-4F86-A4DB-8B9BB04EA153}" type="pres">
      <dgm:prSet presAssocID="{4D193C95-1C87-4E80-9D0F-E7B4A6362B38}" presName="sibTrans" presStyleLbl="sibTrans2D1" presStyleIdx="0" presStyleCnt="7"/>
      <dgm:spPr/>
      <dgm:t>
        <a:bodyPr/>
        <a:lstStyle/>
        <a:p>
          <a:endParaRPr lang="en-US"/>
        </a:p>
      </dgm:t>
    </dgm:pt>
    <dgm:pt modelId="{3031911A-7A92-4312-B542-E94570DA5530}" type="pres">
      <dgm:prSet presAssocID="{734BA6FC-2FD1-4DEE-87F3-BB61076240B0}" presName="node" presStyleLbl="node1" presStyleIdx="1" presStyleCnt="7" custScaleX="124841" custScaleY="112192">
        <dgm:presLayoutVars>
          <dgm:bulletEnabled val="1"/>
        </dgm:presLayoutVars>
      </dgm:prSet>
      <dgm:spPr/>
      <dgm:t>
        <a:bodyPr/>
        <a:lstStyle/>
        <a:p>
          <a:endParaRPr lang="en-US"/>
        </a:p>
      </dgm:t>
    </dgm:pt>
    <dgm:pt modelId="{7DFFA984-19DE-4D6A-AF79-FDA6425DA738}" type="pres">
      <dgm:prSet presAssocID="{734BA6FC-2FD1-4DEE-87F3-BB61076240B0}" presName="dummy" presStyleCnt="0"/>
      <dgm:spPr/>
    </dgm:pt>
    <dgm:pt modelId="{1216C06A-D16A-4EDF-92A5-63244A9FD4F1}" type="pres">
      <dgm:prSet presAssocID="{5214EAE1-65B9-4B4F-BD88-9A19185CED9D}" presName="sibTrans" presStyleLbl="sibTrans2D1" presStyleIdx="1" presStyleCnt="7"/>
      <dgm:spPr/>
      <dgm:t>
        <a:bodyPr/>
        <a:lstStyle/>
        <a:p>
          <a:endParaRPr lang="en-US"/>
        </a:p>
      </dgm:t>
    </dgm:pt>
    <dgm:pt modelId="{5CD0FB9C-4144-4B7B-B041-58EC65BCD06C}" type="pres">
      <dgm:prSet presAssocID="{4BA1E6BD-6F3F-4452-B749-CAC6DBD7604B}" presName="node" presStyleLbl="node1" presStyleIdx="2" presStyleCnt="7" custScaleX="113782" custScaleY="112093">
        <dgm:presLayoutVars>
          <dgm:bulletEnabled val="1"/>
        </dgm:presLayoutVars>
      </dgm:prSet>
      <dgm:spPr/>
      <dgm:t>
        <a:bodyPr/>
        <a:lstStyle/>
        <a:p>
          <a:endParaRPr lang="en-US"/>
        </a:p>
      </dgm:t>
    </dgm:pt>
    <dgm:pt modelId="{2B248380-3436-4155-B9CA-3920DBDCB606}" type="pres">
      <dgm:prSet presAssocID="{4BA1E6BD-6F3F-4452-B749-CAC6DBD7604B}" presName="dummy" presStyleCnt="0"/>
      <dgm:spPr/>
    </dgm:pt>
    <dgm:pt modelId="{4C23394A-4F6E-4FC5-B9D2-3EA5DD7EC5E0}" type="pres">
      <dgm:prSet presAssocID="{134C2A47-51F8-44BF-B618-DEBF5D98D1A0}" presName="sibTrans" presStyleLbl="sibTrans2D1" presStyleIdx="2" presStyleCnt="7"/>
      <dgm:spPr/>
      <dgm:t>
        <a:bodyPr/>
        <a:lstStyle/>
        <a:p>
          <a:endParaRPr lang="en-US"/>
        </a:p>
      </dgm:t>
    </dgm:pt>
    <dgm:pt modelId="{E4B6E92F-F53B-4DC2-AA98-846432368A95}" type="pres">
      <dgm:prSet presAssocID="{834833BD-4A99-4BD2-96D9-03D1FE77E12C}" presName="node" presStyleLbl="node1" presStyleIdx="3" presStyleCnt="7" custScaleX="117184" custScaleY="115639" custRadScaleRad="98158" custRadScaleInc="2075">
        <dgm:presLayoutVars>
          <dgm:bulletEnabled val="1"/>
        </dgm:presLayoutVars>
      </dgm:prSet>
      <dgm:spPr/>
      <dgm:t>
        <a:bodyPr/>
        <a:lstStyle/>
        <a:p>
          <a:endParaRPr lang="en-US"/>
        </a:p>
      </dgm:t>
    </dgm:pt>
    <dgm:pt modelId="{F6799E83-469E-48D9-B3A3-50B92C6239D0}" type="pres">
      <dgm:prSet presAssocID="{834833BD-4A99-4BD2-96D9-03D1FE77E12C}" presName="dummy" presStyleCnt="0"/>
      <dgm:spPr/>
    </dgm:pt>
    <dgm:pt modelId="{61D31E35-B630-42CA-A38A-50B9C90D2CFA}" type="pres">
      <dgm:prSet presAssocID="{15250CFA-7F0F-4B01-AFC6-B1117B5359F5}" presName="sibTrans" presStyleLbl="sibTrans2D1" presStyleIdx="3" presStyleCnt="7"/>
      <dgm:spPr/>
      <dgm:t>
        <a:bodyPr/>
        <a:lstStyle/>
        <a:p>
          <a:endParaRPr lang="en-US"/>
        </a:p>
      </dgm:t>
    </dgm:pt>
    <dgm:pt modelId="{30725B11-7A6A-4C25-ACBE-215BD8E4C9DB}" type="pres">
      <dgm:prSet presAssocID="{E6BB1328-A3B2-4257-A7A2-307289FC07B4}" presName="node" presStyleLbl="node1" presStyleIdx="4" presStyleCnt="7" custScaleX="109166" custScaleY="122010">
        <dgm:presLayoutVars>
          <dgm:bulletEnabled val="1"/>
        </dgm:presLayoutVars>
      </dgm:prSet>
      <dgm:spPr/>
      <dgm:t>
        <a:bodyPr/>
        <a:lstStyle/>
        <a:p>
          <a:endParaRPr lang="en-US"/>
        </a:p>
      </dgm:t>
    </dgm:pt>
    <dgm:pt modelId="{F6B35A02-3921-4783-AEA2-70EF03F0AC8C}" type="pres">
      <dgm:prSet presAssocID="{E6BB1328-A3B2-4257-A7A2-307289FC07B4}" presName="dummy" presStyleCnt="0"/>
      <dgm:spPr/>
    </dgm:pt>
    <dgm:pt modelId="{224385D0-5839-4DF3-AA42-E7EC64853183}" type="pres">
      <dgm:prSet presAssocID="{A933A980-6106-4E5D-8E90-0642B0661B01}" presName="sibTrans" presStyleLbl="sibTrans2D1" presStyleIdx="4" presStyleCnt="7"/>
      <dgm:spPr/>
      <dgm:t>
        <a:bodyPr/>
        <a:lstStyle/>
        <a:p>
          <a:endParaRPr lang="en-US"/>
        </a:p>
      </dgm:t>
    </dgm:pt>
    <dgm:pt modelId="{A3C0F938-B4E9-4368-8262-46B18663D346}" type="pres">
      <dgm:prSet presAssocID="{860116DF-06A1-41C6-AF08-2DBC8E5E0556}" presName="node" presStyleLbl="node1" presStyleIdx="5" presStyleCnt="7" custScaleX="118823" custScaleY="121370">
        <dgm:presLayoutVars>
          <dgm:bulletEnabled val="1"/>
        </dgm:presLayoutVars>
      </dgm:prSet>
      <dgm:spPr/>
      <dgm:t>
        <a:bodyPr/>
        <a:lstStyle/>
        <a:p>
          <a:endParaRPr lang="en-US"/>
        </a:p>
      </dgm:t>
    </dgm:pt>
    <dgm:pt modelId="{7A1F0F59-D082-4E82-A299-2FC94F4C839B}" type="pres">
      <dgm:prSet presAssocID="{860116DF-06A1-41C6-AF08-2DBC8E5E0556}" presName="dummy" presStyleCnt="0"/>
      <dgm:spPr/>
    </dgm:pt>
    <dgm:pt modelId="{0D9C9139-1B75-42F6-A848-8A92A43C660B}" type="pres">
      <dgm:prSet presAssocID="{5A878B95-B611-4A98-8702-EB156EF66CDB}" presName="sibTrans" presStyleLbl="sibTrans2D1" presStyleIdx="5" presStyleCnt="7"/>
      <dgm:spPr/>
      <dgm:t>
        <a:bodyPr/>
        <a:lstStyle/>
        <a:p>
          <a:endParaRPr lang="en-US"/>
        </a:p>
      </dgm:t>
    </dgm:pt>
    <dgm:pt modelId="{7BAAF346-7435-4220-B416-D58119A7C527}" type="pres">
      <dgm:prSet presAssocID="{C2A1132C-F210-41FD-B3FA-26BA4F50BC66}" presName="node" presStyleLbl="node1" presStyleIdx="6" presStyleCnt="7" custScaleX="115063" custScaleY="111143">
        <dgm:presLayoutVars>
          <dgm:bulletEnabled val="1"/>
        </dgm:presLayoutVars>
      </dgm:prSet>
      <dgm:spPr/>
      <dgm:t>
        <a:bodyPr/>
        <a:lstStyle/>
        <a:p>
          <a:endParaRPr lang="en-US"/>
        </a:p>
      </dgm:t>
    </dgm:pt>
    <dgm:pt modelId="{9CD7E852-6010-4DF8-866B-1DC64A669C06}" type="pres">
      <dgm:prSet presAssocID="{C2A1132C-F210-41FD-B3FA-26BA4F50BC66}" presName="dummy" presStyleCnt="0"/>
      <dgm:spPr/>
    </dgm:pt>
    <dgm:pt modelId="{C49A0689-1ACE-4E88-B19B-24ADB18009F2}" type="pres">
      <dgm:prSet presAssocID="{CC5440AE-7C09-420C-BBCF-C6B819AE5DD5}" presName="sibTrans" presStyleLbl="sibTrans2D1" presStyleIdx="6" presStyleCnt="7"/>
      <dgm:spPr/>
      <dgm:t>
        <a:bodyPr/>
        <a:lstStyle/>
        <a:p>
          <a:endParaRPr lang="en-US"/>
        </a:p>
      </dgm:t>
    </dgm:pt>
  </dgm:ptLst>
  <dgm:cxnLst>
    <dgm:cxn modelId="{AFE54E9A-2DDC-4400-8E29-77AD44DD2B38}" srcId="{9BAE13E4-6E83-49B5-8FD5-1540103258F7}" destId="{6F18B65A-6C7E-4999-BB0B-C133FCDC60FE}" srcOrd="0" destOrd="0" parTransId="{991939A1-BFA0-4B45-86E4-DF4768278685}" sibTransId="{AFF1FC5C-F31E-459E-80E7-240424E82DD4}"/>
    <dgm:cxn modelId="{15AF8B5F-1FE9-4B84-B7F4-DA62999A521D}" type="presOf" srcId="{860116DF-06A1-41C6-AF08-2DBC8E5E0556}" destId="{A3C0F938-B4E9-4368-8262-46B18663D346}" srcOrd="0" destOrd="0" presId="urn:microsoft.com/office/officeart/2005/8/layout/radial6"/>
    <dgm:cxn modelId="{A8384B0A-CD13-4EB5-B980-09ADFBC0DEBB}" srcId="{6F18B65A-6C7E-4999-BB0B-C133FCDC60FE}" destId="{860116DF-06A1-41C6-AF08-2DBC8E5E0556}" srcOrd="5" destOrd="0" parTransId="{0B88E3E5-41E2-46C4-9E4C-1F040B3F547A}" sibTransId="{5A878B95-B611-4A98-8702-EB156EF66CDB}"/>
    <dgm:cxn modelId="{63B7E7C1-EC86-47A7-A805-707D56EE13A9}" srcId="{6F18B65A-6C7E-4999-BB0B-C133FCDC60FE}" destId="{C2A1132C-F210-41FD-B3FA-26BA4F50BC66}" srcOrd="6" destOrd="0" parTransId="{E8114900-CD00-4B87-9C81-A46626342C1E}" sibTransId="{CC5440AE-7C09-420C-BBCF-C6B819AE5DD5}"/>
    <dgm:cxn modelId="{2667EAE1-B6EA-4482-AEEB-0B5181B3B59C}" type="presOf" srcId="{C2A1132C-F210-41FD-B3FA-26BA4F50BC66}" destId="{7BAAF346-7435-4220-B416-D58119A7C527}" srcOrd="0" destOrd="0" presId="urn:microsoft.com/office/officeart/2005/8/layout/radial6"/>
    <dgm:cxn modelId="{4F2185CA-F986-41E2-AB37-274F7B7BEBC0}" type="presOf" srcId="{3DB0F239-B46F-45FC-AAEE-C57C4A2222C1}" destId="{42BAE0D2-1D9A-4368-8DF1-6F0E2597E306}" srcOrd="0" destOrd="0" presId="urn:microsoft.com/office/officeart/2005/8/layout/radial6"/>
    <dgm:cxn modelId="{18FFFFB3-5060-43C2-8ADD-E23A48AD83A1}" srcId="{6F18B65A-6C7E-4999-BB0B-C133FCDC60FE}" destId="{834833BD-4A99-4BD2-96D9-03D1FE77E12C}" srcOrd="3" destOrd="0" parTransId="{F124B1D0-C5AA-4385-A0B8-F0A15F5593E9}" sibTransId="{15250CFA-7F0F-4B01-AFC6-B1117B5359F5}"/>
    <dgm:cxn modelId="{73953D58-35EE-4E60-846F-AB32CD610C89}" type="presOf" srcId="{834833BD-4A99-4BD2-96D9-03D1FE77E12C}" destId="{E4B6E92F-F53B-4DC2-AA98-846432368A95}" srcOrd="0" destOrd="0" presId="urn:microsoft.com/office/officeart/2005/8/layout/radial6"/>
    <dgm:cxn modelId="{724D43F7-F814-4F6E-803B-26880BFC10DF}" type="presOf" srcId="{734BA6FC-2FD1-4DEE-87F3-BB61076240B0}" destId="{3031911A-7A92-4312-B542-E94570DA5530}" srcOrd="0" destOrd="0" presId="urn:microsoft.com/office/officeart/2005/8/layout/radial6"/>
    <dgm:cxn modelId="{9A3153A4-40FB-489A-9EA6-B6590537A6D9}" type="presOf" srcId="{15250CFA-7F0F-4B01-AFC6-B1117B5359F5}" destId="{61D31E35-B630-42CA-A38A-50B9C90D2CFA}" srcOrd="0" destOrd="0" presId="urn:microsoft.com/office/officeart/2005/8/layout/radial6"/>
    <dgm:cxn modelId="{6A7E344B-978C-43FD-A0B0-C4D36F153D59}" type="presOf" srcId="{134C2A47-51F8-44BF-B618-DEBF5D98D1A0}" destId="{4C23394A-4F6E-4FC5-B9D2-3EA5DD7EC5E0}" srcOrd="0" destOrd="0" presId="urn:microsoft.com/office/officeart/2005/8/layout/radial6"/>
    <dgm:cxn modelId="{957D0711-DB9C-47EB-BEF6-18060BAF11C4}" srcId="{6F18B65A-6C7E-4999-BB0B-C133FCDC60FE}" destId="{734BA6FC-2FD1-4DEE-87F3-BB61076240B0}" srcOrd="1" destOrd="0" parTransId="{57F1E66D-387D-41F0-9B98-D04F8B4F3D4F}" sibTransId="{5214EAE1-65B9-4B4F-BD88-9A19185CED9D}"/>
    <dgm:cxn modelId="{689F01A1-8FC9-4B14-901E-22363359A548}" type="presOf" srcId="{A933A980-6106-4E5D-8E90-0642B0661B01}" destId="{224385D0-5839-4DF3-AA42-E7EC64853183}" srcOrd="0" destOrd="0" presId="urn:microsoft.com/office/officeart/2005/8/layout/radial6"/>
    <dgm:cxn modelId="{2F34C7F4-F3FE-424F-B0E9-FDF97BCFC755}" srcId="{6F18B65A-6C7E-4999-BB0B-C133FCDC60FE}" destId="{E6BB1328-A3B2-4257-A7A2-307289FC07B4}" srcOrd="4" destOrd="0" parTransId="{60122EFD-6B86-4465-ADDD-AE0F0FBCFB99}" sibTransId="{A933A980-6106-4E5D-8E90-0642B0661B01}"/>
    <dgm:cxn modelId="{9AA54D53-4D3E-48DC-B468-A9FC9866F348}" type="presOf" srcId="{4D193C95-1C87-4E80-9D0F-E7B4A6362B38}" destId="{7F5CAE67-F536-4F86-A4DB-8B9BB04EA153}" srcOrd="0" destOrd="0" presId="urn:microsoft.com/office/officeart/2005/8/layout/radial6"/>
    <dgm:cxn modelId="{683E10EB-BD3B-4A76-99F3-A79650C89EF9}" srcId="{6F18B65A-6C7E-4999-BB0B-C133FCDC60FE}" destId="{4BA1E6BD-6F3F-4452-B749-CAC6DBD7604B}" srcOrd="2" destOrd="0" parTransId="{934DF1ED-F53C-4FB4-9AD4-C7D5CB394281}" sibTransId="{134C2A47-51F8-44BF-B618-DEBF5D98D1A0}"/>
    <dgm:cxn modelId="{A8798CF9-F1A5-4592-A260-A9BB0ECF0BBC}" type="presOf" srcId="{5A878B95-B611-4A98-8702-EB156EF66CDB}" destId="{0D9C9139-1B75-42F6-A848-8A92A43C660B}" srcOrd="0" destOrd="0" presId="urn:microsoft.com/office/officeart/2005/8/layout/radial6"/>
    <dgm:cxn modelId="{3CEA937B-97C3-4D05-9EE0-130C6A2CCA8F}" type="presOf" srcId="{5214EAE1-65B9-4B4F-BD88-9A19185CED9D}" destId="{1216C06A-D16A-4EDF-92A5-63244A9FD4F1}" srcOrd="0" destOrd="0" presId="urn:microsoft.com/office/officeart/2005/8/layout/radial6"/>
    <dgm:cxn modelId="{1F86F0EE-3822-4E67-A0F1-94C1C4EBFFCC}" type="presOf" srcId="{CC5440AE-7C09-420C-BBCF-C6B819AE5DD5}" destId="{C49A0689-1ACE-4E88-B19B-24ADB18009F2}" srcOrd="0" destOrd="0" presId="urn:microsoft.com/office/officeart/2005/8/layout/radial6"/>
    <dgm:cxn modelId="{DB05E541-5470-4B4E-B981-61B2F5915E8F}" type="presOf" srcId="{E6BB1328-A3B2-4257-A7A2-307289FC07B4}" destId="{30725B11-7A6A-4C25-ACBE-215BD8E4C9DB}" srcOrd="0" destOrd="0" presId="urn:microsoft.com/office/officeart/2005/8/layout/radial6"/>
    <dgm:cxn modelId="{50B84543-8A7A-48C9-8389-B569CACC08EA}" type="presOf" srcId="{9BAE13E4-6E83-49B5-8FD5-1540103258F7}" destId="{2797E7E2-0CFC-4E30-A5FE-3784B5DE49C9}" srcOrd="0" destOrd="0" presId="urn:microsoft.com/office/officeart/2005/8/layout/radial6"/>
    <dgm:cxn modelId="{F30B2CEC-86D2-4CD4-A98C-F9FE088F2F3F}" type="presOf" srcId="{6F18B65A-6C7E-4999-BB0B-C133FCDC60FE}" destId="{2131537C-E56B-4732-B411-7F82E648E4E2}" srcOrd="0" destOrd="0" presId="urn:microsoft.com/office/officeart/2005/8/layout/radial6"/>
    <dgm:cxn modelId="{DA0BD9D4-72DA-43E7-93B4-C0A07F2B6F9A}" srcId="{6F18B65A-6C7E-4999-BB0B-C133FCDC60FE}" destId="{3DB0F239-B46F-45FC-AAEE-C57C4A2222C1}" srcOrd="0" destOrd="0" parTransId="{EEA7D85D-FF3B-457C-9109-1F170E6DF3CF}" sibTransId="{4D193C95-1C87-4E80-9D0F-E7B4A6362B38}"/>
    <dgm:cxn modelId="{0D19BD3A-14F5-4D4A-8A70-083DC2C0DBCA}" type="presOf" srcId="{4BA1E6BD-6F3F-4452-B749-CAC6DBD7604B}" destId="{5CD0FB9C-4144-4B7B-B041-58EC65BCD06C}" srcOrd="0" destOrd="0" presId="urn:microsoft.com/office/officeart/2005/8/layout/radial6"/>
    <dgm:cxn modelId="{CC38F458-C686-468C-AB4B-8E6D553C6753}" type="presParOf" srcId="{2797E7E2-0CFC-4E30-A5FE-3784B5DE49C9}" destId="{2131537C-E56B-4732-B411-7F82E648E4E2}" srcOrd="0" destOrd="0" presId="urn:microsoft.com/office/officeart/2005/8/layout/radial6"/>
    <dgm:cxn modelId="{A75F64EC-0FF6-4C16-9F9A-36985EE48A73}" type="presParOf" srcId="{2797E7E2-0CFC-4E30-A5FE-3784B5DE49C9}" destId="{42BAE0D2-1D9A-4368-8DF1-6F0E2597E306}" srcOrd="1" destOrd="0" presId="urn:microsoft.com/office/officeart/2005/8/layout/radial6"/>
    <dgm:cxn modelId="{0803AEC6-C266-49FA-A6C7-22BD4C96F9A0}" type="presParOf" srcId="{2797E7E2-0CFC-4E30-A5FE-3784B5DE49C9}" destId="{347C9E19-F525-462F-B47C-34C9E1C415EE}" srcOrd="2" destOrd="0" presId="urn:microsoft.com/office/officeart/2005/8/layout/radial6"/>
    <dgm:cxn modelId="{1D91C37C-751B-4625-BCBB-FC49522D8FE8}" type="presParOf" srcId="{2797E7E2-0CFC-4E30-A5FE-3784B5DE49C9}" destId="{7F5CAE67-F536-4F86-A4DB-8B9BB04EA153}" srcOrd="3" destOrd="0" presId="urn:microsoft.com/office/officeart/2005/8/layout/radial6"/>
    <dgm:cxn modelId="{87388EC8-BDEF-4614-AAB1-73B90433032C}" type="presParOf" srcId="{2797E7E2-0CFC-4E30-A5FE-3784B5DE49C9}" destId="{3031911A-7A92-4312-B542-E94570DA5530}" srcOrd="4" destOrd="0" presId="urn:microsoft.com/office/officeart/2005/8/layout/radial6"/>
    <dgm:cxn modelId="{9156036E-9A56-4BE0-B55F-139D96EEE200}" type="presParOf" srcId="{2797E7E2-0CFC-4E30-A5FE-3784B5DE49C9}" destId="{7DFFA984-19DE-4D6A-AF79-FDA6425DA738}" srcOrd="5" destOrd="0" presId="urn:microsoft.com/office/officeart/2005/8/layout/radial6"/>
    <dgm:cxn modelId="{08BDA7DA-BB20-40AC-98D8-84D048F890D3}" type="presParOf" srcId="{2797E7E2-0CFC-4E30-A5FE-3784B5DE49C9}" destId="{1216C06A-D16A-4EDF-92A5-63244A9FD4F1}" srcOrd="6" destOrd="0" presId="urn:microsoft.com/office/officeart/2005/8/layout/radial6"/>
    <dgm:cxn modelId="{012390E4-EC58-4BED-A3DF-8D735CDE8C15}" type="presParOf" srcId="{2797E7E2-0CFC-4E30-A5FE-3784B5DE49C9}" destId="{5CD0FB9C-4144-4B7B-B041-58EC65BCD06C}" srcOrd="7" destOrd="0" presId="urn:microsoft.com/office/officeart/2005/8/layout/radial6"/>
    <dgm:cxn modelId="{9E309402-2AFF-44E6-9A08-38460D348B55}" type="presParOf" srcId="{2797E7E2-0CFC-4E30-A5FE-3784B5DE49C9}" destId="{2B248380-3436-4155-B9CA-3920DBDCB606}" srcOrd="8" destOrd="0" presId="urn:microsoft.com/office/officeart/2005/8/layout/radial6"/>
    <dgm:cxn modelId="{E8311AEC-071B-4100-B998-3C3B8A2F6502}" type="presParOf" srcId="{2797E7E2-0CFC-4E30-A5FE-3784B5DE49C9}" destId="{4C23394A-4F6E-4FC5-B9D2-3EA5DD7EC5E0}" srcOrd="9" destOrd="0" presId="urn:microsoft.com/office/officeart/2005/8/layout/radial6"/>
    <dgm:cxn modelId="{C31FC034-C8E0-49C8-BF46-AC1F6BE78384}" type="presParOf" srcId="{2797E7E2-0CFC-4E30-A5FE-3784B5DE49C9}" destId="{E4B6E92F-F53B-4DC2-AA98-846432368A95}" srcOrd="10" destOrd="0" presId="urn:microsoft.com/office/officeart/2005/8/layout/radial6"/>
    <dgm:cxn modelId="{6A97DF07-59D4-4C66-979F-A502267C6269}" type="presParOf" srcId="{2797E7E2-0CFC-4E30-A5FE-3784B5DE49C9}" destId="{F6799E83-469E-48D9-B3A3-50B92C6239D0}" srcOrd="11" destOrd="0" presId="urn:microsoft.com/office/officeart/2005/8/layout/radial6"/>
    <dgm:cxn modelId="{739BE008-A1ED-45EA-9737-E6A5FAF67978}" type="presParOf" srcId="{2797E7E2-0CFC-4E30-A5FE-3784B5DE49C9}" destId="{61D31E35-B630-42CA-A38A-50B9C90D2CFA}" srcOrd="12" destOrd="0" presId="urn:microsoft.com/office/officeart/2005/8/layout/radial6"/>
    <dgm:cxn modelId="{25BD5651-9B84-4456-8AD3-618B0964EFFF}" type="presParOf" srcId="{2797E7E2-0CFC-4E30-A5FE-3784B5DE49C9}" destId="{30725B11-7A6A-4C25-ACBE-215BD8E4C9DB}" srcOrd="13" destOrd="0" presId="urn:microsoft.com/office/officeart/2005/8/layout/radial6"/>
    <dgm:cxn modelId="{1873EED5-8681-4F24-BC28-2502D2D02D88}" type="presParOf" srcId="{2797E7E2-0CFC-4E30-A5FE-3784B5DE49C9}" destId="{F6B35A02-3921-4783-AEA2-70EF03F0AC8C}" srcOrd="14" destOrd="0" presId="urn:microsoft.com/office/officeart/2005/8/layout/radial6"/>
    <dgm:cxn modelId="{47701D05-B5EA-487E-8C59-905630C5546D}" type="presParOf" srcId="{2797E7E2-0CFC-4E30-A5FE-3784B5DE49C9}" destId="{224385D0-5839-4DF3-AA42-E7EC64853183}" srcOrd="15" destOrd="0" presId="urn:microsoft.com/office/officeart/2005/8/layout/radial6"/>
    <dgm:cxn modelId="{B183FDC2-6AAF-4017-8488-222CB81293C9}" type="presParOf" srcId="{2797E7E2-0CFC-4E30-A5FE-3784B5DE49C9}" destId="{A3C0F938-B4E9-4368-8262-46B18663D346}" srcOrd="16" destOrd="0" presId="urn:microsoft.com/office/officeart/2005/8/layout/radial6"/>
    <dgm:cxn modelId="{324E6B15-D268-452B-AC35-C450D09B0D52}" type="presParOf" srcId="{2797E7E2-0CFC-4E30-A5FE-3784B5DE49C9}" destId="{7A1F0F59-D082-4E82-A299-2FC94F4C839B}" srcOrd="17" destOrd="0" presId="urn:microsoft.com/office/officeart/2005/8/layout/radial6"/>
    <dgm:cxn modelId="{D94A0683-A2F3-4B7E-A8D7-2FEBC5062809}" type="presParOf" srcId="{2797E7E2-0CFC-4E30-A5FE-3784B5DE49C9}" destId="{0D9C9139-1B75-42F6-A848-8A92A43C660B}" srcOrd="18" destOrd="0" presId="urn:microsoft.com/office/officeart/2005/8/layout/radial6"/>
    <dgm:cxn modelId="{00DDF0DC-2E16-4AA2-AF6B-C599E7C20CC3}" type="presParOf" srcId="{2797E7E2-0CFC-4E30-A5FE-3784B5DE49C9}" destId="{7BAAF346-7435-4220-B416-D58119A7C527}" srcOrd="19" destOrd="0" presId="urn:microsoft.com/office/officeart/2005/8/layout/radial6"/>
    <dgm:cxn modelId="{C7530A64-3C89-4081-BD09-EB6B5D118A5C}" type="presParOf" srcId="{2797E7E2-0CFC-4E30-A5FE-3784B5DE49C9}" destId="{9CD7E852-6010-4DF8-866B-1DC64A669C06}" srcOrd="20" destOrd="0" presId="urn:microsoft.com/office/officeart/2005/8/layout/radial6"/>
    <dgm:cxn modelId="{0C3E4561-EB13-45E4-B453-4BE06C5AFFC3}" type="presParOf" srcId="{2797E7E2-0CFC-4E30-A5FE-3784B5DE49C9}" destId="{C49A0689-1ACE-4E88-B19B-24ADB18009F2}"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C66F3-FB00-4EC8-8B9B-D8D7C655B5B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5DD9F26F-FDD4-443D-B162-0C54E8CBCFD6}">
      <dgm:prSet phldrT="[Text]"/>
      <dgm:spPr/>
      <dgm:t>
        <a:bodyPr/>
        <a:lstStyle/>
        <a:p>
          <a:r>
            <a:rPr lang="en-US" dirty="0" smtClean="0"/>
            <a:t>Vision</a:t>
          </a:r>
          <a:endParaRPr lang="en-US" dirty="0"/>
        </a:p>
      </dgm:t>
    </dgm:pt>
    <dgm:pt modelId="{C7285368-5B85-46DE-9DBF-383A02029EB8}" type="parTrans" cxnId="{76CC9580-3DAC-4143-9322-76CE22BCED28}">
      <dgm:prSet/>
      <dgm:spPr/>
      <dgm:t>
        <a:bodyPr/>
        <a:lstStyle/>
        <a:p>
          <a:endParaRPr lang="en-US"/>
        </a:p>
      </dgm:t>
    </dgm:pt>
    <dgm:pt modelId="{38448F5C-1F2C-48C0-A2CD-FE7742C8165B}" type="sibTrans" cxnId="{76CC9580-3DAC-4143-9322-76CE22BCED28}">
      <dgm:prSet/>
      <dgm:spPr/>
      <dgm:t>
        <a:bodyPr/>
        <a:lstStyle/>
        <a:p>
          <a:endParaRPr lang="en-US"/>
        </a:p>
      </dgm:t>
    </dgm:pt>
    <dgm:pt modelId="{0ED679B2-FAB7-4F63-9FA4-CBD6ABA0B7C7}">
      <dgm:prSet phldrT="[Text]"/>
      <dgm:spPr/>
      <dgm:t>
        <a:bodyPr anchor="ctr"/>
        <a:lstStyle/>
        <a:p>
          <a:pPr algn="just"/>
          <a:r>
            <a:rPr lang="en-US" b="1" dirty="0" smtClean="0">
              <a:latin typeface="Arial Body"/>
            </a:rPr>
            <a:t>Mutual Respect amongst diverse cultural, religious and linguistic communities</a:t>
          </a:r>
          <a:endParaRPr lang="en-US" b="1" dirty="0">
            <a:latin typeface="Arial Body"/>
          </a:endParaRPr>
        </a:p>
      </dgm:t>
    </dgm:pt>
    <dgm:pt modelId="{A794672D-6F3E-48BD-BB75-FEAD23C1C158}" type="parTrans" cxnId="{036CA497-8BDE-42A4-B471-E4CFD053C178}">
      <dgm:prSet/>
      <dgm:spPr/>
      <dgm:t>
        <a:bodyPr/>
        <a:lstStyle/>
        <a:p>
          <a:endParaRPr lang="en-US"/>
        </a:p>
      </dgm:t>
    </dgm:pt>
    <dgm:pt modelId="{7C2A2723-8488-4525-A3E7-4EA4C496789B}" type="sibTrans" cxnId="{036CA497-8BDE-42A4-B471-E4CFD053C178}">
      <dgm:prSet/>
      <dgm:spPr/>
      <dgm:t>
        <a:bodyPr/>
        <a:lstStyle/>
        <a:p>
          <a:endParaRPr lang="en-US"/>
        </a:p>
      </dgm:t>
    </dgm:pt>
    <dgm:pt modelId="{3D5F02C3-19D9-4918-9DB8-82B01641E7B7}">
      <dgm:prSet phldrT="[Text]"/>
      <dgm:spPr/>
      <dgm:t>
        <a:bodyPr/>
        <a:lstStyle/>
        <a:p>
          <a:r>
            <a:rPr lang="en-US" dirty="0" smtClean="0"/>
            <a:t>Mission</a:t>
          </a:r>
          <a:endParaRPr lang="en-US" dirty="0"/>
        </a:p>
      </dgm:t>
    </dgm:pt>
    <dgm:pt modelId="{B21121B7-FC97-4ACC-B430-763E4239C9F5}" type="parTrans" cxnId="{92B99878-5941-4F6B-961C-61C4A88D4D28}">
      <dgm:prSet/>
      <dgm:spPr/>
      <dgm:t>
        <a:bodyPr/>
        <a:lstStyle/>
        <a:p>
          <a:endParaRPr lang="en-US"/>
        </a:p>
      </dgm:t>
    </dgm:pt>
    <dgm:pt modelId="{6C9982D4-2CCD-4B1C-A0E3-CCAA6D95714F}" type="sibTrans" cxnId="{92B99878-5941-4F6B-961C-61C4A88D4D28}">
      <dgm:prSet/>
      <dgm:spPr/>
      <dgm:t>
        <a:bodyPr/>
        <a:lstStyle/>
        <a:p>
          <a:endParaRPr lang="en-US"/>
        </a:p>
      </dgm:t>
    </dgm:pt>
    <dgm:pt modelId="{E6BA35C0-AF6F-4203-A69B-986D87C6CF78}">
      <dgm:prSet phldrT="[Text]"/>
      <dgm:spPr/>
      <dgm:t>
        <a:bodyPr anchor="ctr"/>
        <a:lstStyle/>
        <a:p>
          <a:r>
            <a:rPr lang="en-ZA" b="1" dirty="0" smtClean="0">
              <a:effectLst/>
              <a:latin typeface="Arial Body"/>
              <a:ea typeface="Times New Roman" panose="02020603050405020304" pitchFamily="18" charset="0"/>
            </a:rPr>
            <a:t>To foster rights of cultural, religious and linguistic communities to freely observe and practise their culture, religion and language</a:t>
          </a:r>
          <a:endParaRPr lang="en-US" b="1" dirty="0">
            <a:latin typeface="Arial Body"/>
          </a:endParaRPr>
        </a:p>
      </dgm:t>
    </dgm:pt>
    <dgm:pt modelId="{A3BB9AED-C295-4426-8DF9-A6AF34A32C38}" type="parTrans" cxnId="{8995239A-BBBA-4F25-B9DF-32AEF21005D0}">
      <dgm:prSet/>
      <dgm:spPr/>
      <dgm:t>
        <a:bodyPr/>
        <a:lstStyle/>
        <a:p>
          <a:endParaRPr lang="en-US"/>
        </a:p>
      </dgm:t>
    </dgm:pt>
    <dgm:pt modelId="{D7AEFA57-926A-4EBA-8524-2FF526F049A9}" type="sibTrans" cxnId="{8995239A-BBBA-4F25-B9DF-32AEF21005D0}">
      <dgm:prSet/>
      <dgm:spPr/>
      <dgm:t>
        <a:bodyPr/>
        <a:lstStyle/>
        <a:p>
          <a:endParaRPr lang="en-US"/>
        </a:p>
      </dgm:t>
    </dgm:pt>
    <dgm:pt modelId="{7C325C50-FE09-499B-868D-BEC74D7CE1ED}" type="pres">
      <dgm:prSet presAssocID="{C30C66F3-FB00-4EC8-8B9B-D8D7C655B5BE}" presName="Name0" presStyleCnt="0">
        <dgm:presLayoutVars>
          <dgm:dir/>
          <dgm:animLvl val="lvl"/>
          <dgm:resizeHandles/>
        </dgm:presLayoutVars>
      </dgm:prSet>
      <dgm:spPr/>
      <dgm:t>
        <a:bodyPr/>
        <a:lstStyle/>
        <a:p>
          <a:endParaRPr lang="en-US"/>
        </a:p>
      </dgm:t>
    </dgm:pt>
    <dgm:pt modelId="{285BC716-D210-4D2E-9056-6F3E110EA788}" type="pres">
      <dgm:prSet presAssocID="{5DD9F26F-FDD4-443D-B162-0C54E8CBCFD6}" presName="linNode" presStyleCnt="0"/>
      <dgm:spPr/>
    </dgm:pt>
    <dgm:pt modelId="{93A64214-1E9F-4D06-B7F1-D4D418DF8018}" type="pres">
      <dgm:prSet presAssocID="{5DD9F26F-FDD4-443D-B162-0C54E8CBCFD6}" presName="parentShp" presStyleLbl="node1" presStyleIdx="0" presStyleCnt="2" custScaleY="111735">
        <dgm:presLayoutVars>
          <dgm:bulletEnabled val="1"/>
        </dgm:presLayoutVars>
      </dgm:prSet>
      <dgm:spPr/>
      <dgm:t>
        <a:bodyPr/>
        <a:lstStyle/>
        <a:p>
          <a:endParaRPr lang="en-US"/>
        </a:p>
      </dgm:t>
    </dgm:pt>
    <dgm:pt modelId="{43A4E846-404E-45A1-BE64-D7B9E9DAE0D3}" type="pres">
      <dgm:prSet presAssocID="{5DD9F26F-FDD4-443D-B162-0C54E8CBCFD6}" presName="childShp" presStyleLbl="bgAccFollowNode1" presStyleIdx="0" presStyleCnt="2" custScaleY="129416">
        <dgm:presLayoutVars>
          <dgm:bulletEnabled val="1"/>
        </dgm:presLayoutVars>
      </dgm:prSet>
      <dgm:spPr/>
      <dgm:t>
        <a:bodyPr/>
        <a:lstStyle/>
        <a:p>
          <a:endParaRPr lang="en-US"/>
        </a:p>
      </dgm:t>
    </dgm:pt>
    <dgm:pt modelId="{D0F27F7B-0EA4-45F9-81C7-33EE86393171}" type="pres">
      <dgm:prSet presAssocID="{38448F5C-1F2C-48C0-A2CD-FE7742C8165B}" presName="spacing" presStyleCnt="0"/>
      <dgm:spPr/>
    </dgm:pt>
    <dgm:pt modelId="{06109BF3-2AAB-4B8B-B52F-FD1AA0AD2CDE}" type="pres">
      <dgm:prSet presAssocID="{3D5F02C3-19D9-4918-9DB8-82B01641E7B7}" presName="linNode" presStyleCnt="0"/>
      <dgm:spPr/>
    </dgm:pt>
    <dgm:pt modelId="{4C41C36E-D5FF-45EA-9643-48026F1DDD43}" type="pres">
      <dgm:prSet presAssocID="{3D5F02C3-19D9-4918-9DB8-82B01641E7B7}" presName="parentShp" presStyleLbl="node1" presStyleIdx="1" presStyleCnt="2" custScaleY="101735">
        <dgm:presLayoutVars>
          <dgm:bulletEnabled val="1"/>
        </dgm:presLayoutVars>
      </dgm:prSet>
      <dgm:spPr/>
      <dgm:t>
        <a:bodyPr/>
        <a:lstStyle/>
        <a:p>
          <a:endParaRPr lang="en-US"/>
        </a:p>
      </dgm:t>
    </dgm:pt>
    <dgm:pt modelId="{40BED897-C583-4A99-AC81-A3ED495B6CF4}" type="pres">
      <dgm:prSet presAssocID="{3D5F02C3-19D9-4918-9DB8-82B01641E7B7}" presName="childShp" presStyleLbl="bgAccFollowNode1" presStyleIdx="1" presStyleCnt="2" custScaleY="120860">
        <dgm:presLayoutVars>
          <dgm:bulletEnabled val="1"/>
        </dgm:presLayoutVars>
      </dgm:prSet>
      <dgm:spPr/>
      <dgm:t>
        <a:bodyPr/>
        <a:lstStyle/>
        <a:p>
          <a:endParaRPr lang="en-US"/>
        </a:p>
      </dgm:t>
    </dgm:pt>
  </dgm:ptLst>
  <dgm:cxnLst>
    <dgm:cxn modelId="{B01F00E6-46EC-4254-A4C0-857B8DDD670F}" type="presOf" srcId="{3D5F02C3-19D9-4918-9DB8-82B01641E7B7}" destId="{4C41C36E-D5FF-45EA-9643-48026F1DDD43}" srcOrd="0" destOrd="0" presId="urn:microsoft.com/office/officeart/2005/8/layout/vList6"/>
    <dgm:cxn modelId="{036CA497-8BDE-42A4-B471-E4CFD053C178}" srcId="{5DD9F26F-FDD4-443D-B162-0C54E8CBCFD6}" destId="{0ED679B2-FAB7-4F63-9FA4-CBD6ABA0B7C7}" srcOrd="0" destOrd="0" parTransId="{A794672D-6F3E-48BD-BB75-FEAD23C1C158}" sibTransId="{7C2A2723-8488-4525-A3E7-4EA4C496789B}"/>
    <dgm:cxn modelId="{92B99878-5941-4F6B-961C-61C4A88D4D28}" srcId="{C30C66F3-FB00-4EC8-8B9B-D8D7C655B5BE}" destId="{3D5F02C3-19D9-4918-9DB8-82B01641E7B7}" srcOrd="1" destOrd="0" parTransId="{B21121B7-FC97-4ACC-B430-763E4239C9F5}" sibTransId="{6C9982D4-2CCD-4B1C-A0E3-CCAA6D95714F}"/>
    <dgm:cxn modelId="{8995239A-BBBA-4F25-B9DF-32AEF21005D0}" srcId="{3D5F02C3-19D9-4918-9DB8-82B01641E7B7}" destId="{E6BA35C0-AF6F-4203-A69B-986D87C6CF78}" srcOrd="0" destOrd="0" parTransId="{A3BB9AED-C295-4426-8DF9-A6AF34A32C38}" sibTransId="{D7AEFA57-926A-4EBA-8524-2FF526F049A9}"/>
    <dgm:cxn modelId="{1AA80A44-4BB9-4F71-8FDE-14F8AF3B69DB}" type="presOf" srcId="{0ED679B2-FAB7-4F63-9FA4-CBD6ABA0B7C7}" destId="{43A4E846-404E-45A1-BE64-D7B9E9DAE0D3}" srcOrd="0" destOrd="0" presId="urn:microsoft.com/office/officeart/2005/8/layout/vList6"/>
    <dgm:cxn modelId="{4865E0B7-323B-402D-85FE-96F59458F10A}" type="presOf" srcId="{C30C66F3-FB00-4EC8-8B9B-D8D7C655B5BE}" destId="{7C325C50-FE09-499B-868D-BEC74D7CE1ED}" srcOrd="0" destOrd="0" presId="urn:microsoft.com/office/officeart/2005/8/layout/vList6"/>
    <dgm:cxn modelId="{29C10BFE-A36E-4ADA-AD96-817CE90FE8A1}" type="presOf" srcId="{E6BA35C0-AF6F-4203-A69B-986D87C6CF78}" destId="{40BED897-C583-4A99-AC81-A3ED495B6CF4}" srcOrd="0" destOrd="0" presId="urn:microsoft.com/office/officeart/2005/8/layout/vList6"/>
    <dgm:cxn modelId="{9C9FDB31-B14D-4748-82B8-74388913AE67}" type="presOf" srcId="{5DD9F26F-FDD4-443D-B162-0C54E8CBCFD6}" destId="{93A64214-1E9F-4D06-B7F1-D4D418DF8018}" srcOrd="0" destOrd="0" presId="urn:microsoft.com/office/officeart/2005/8/layout/vList6"/>
    <dgm:cxn modelId="{76CC9580-3DAC-4143-9322-76CE22BCED28}" srcId="{C30C66F3-FB00-4EC8-8B9B-D8D7C655B5BE}" destId="{5DD9F26F-FDD4-443D-B162-0C54E8CBCFD6}" srcOrd="0" destOrd="0" parTransId="{C7285368-5B85-46DE-9DBF-383A02029EB8}" sibTransId="{38448F5C-1F2C-48C0-A2CD-FE7742C8165B}"/>
    <dgm:cxn modelId="{82B585BF-1A9D-4C67-878A-0891CACD1E55}" type="presParOf" srcId="{7C325C50-FE09-499B-868D-BEC74D7CE1ED}" destId="{285BC716-D210-4D2E-9056-6F3E110EA788}" srcOrd="0" destOrd="0" presId="urn:microsoft.com/office/officeart/2005/8/layout/vList6"/>
    <dgm:cxn modelId="{A7D3F1EF-9015-4B4F-9D39-82EC7B2C84E1}" type="presParOf" srcId="{285BC716-D210-4D2E-9056-6F3E110EA788}" destId="{93A64214-1E9F-4D06-B7F1-D4D418DF8018}" srcOrd="0" destOrd="0" presId="urn:microsoft.com/office/officeart/2005/8/layout/vList6"/>
    <dgm:cxn modelId="{12C1F9A6-0F0A-4AAC-9794-2B38827B4912}" type="presParOf" srcId="{285BC716-D210-4D2E-9056-6F3E110EA788}" destId="{43A4E846-404E-45A1-BE64-D7B9E9DAE0D3}" srcOrd="1" destOrd="0" presId="urn:microsoft.com/office/officeart/2005/8/layout/vList6"/>
    <dgm:cxn modelId="{AED74109-5210-4A8A-9D0E-3C515ADA5CB0}" type="presParOf" srcId="{7C325C50-FE09-499B-868D-BEC74D7CE1ED}" destId="{D0F27F7B-0EA4-45F9-81C7-33EE86393171}" srcOrd="1" destOrd="0" presId="urn:microsoft.com/office/officeart/2005/8/layout/vList6"/>
    <dgm:cxn modelId="{FF0F95AA-310F-4669-A6D2-71FCF8C088DE}" type="presParOf" srcId="{7C325C50-FE09-499B-868D-BEC74D7CE1ED}" destId="{06109BF3-2AAB-4B8B-B52F-FD1AA0AD2CDE}" srcOrd="2" destOrd="0" presId="urn:microsoft.com/office/officeart/2005/8/layout/vList6"/>
    <dgm:cxn modelId="{EEBDFE42-848D-4F5E-974F-AC1EDA68E2C3}" type="presParOf" srcId="{06109BF3-2AAB-4B8B-B52F-FD1AA0AD2CDE}" destId="{4C41C36E-D5FF-45EA-9643-48026F1DDD43}" srcOrd="0" destOrd="0" presId="urn:microsoft.com/office/officeart/2005/8/layout/vList6"/>
    <dgm:cxn modelId="{88B3F442-98C4-4665-B316-7F66CE812CE1}" type="presParOf" srcId="{06109BF3-2AAB-4B8B-B52F-FD1AA0AD2CDE}" destId="{40BED897-C583-4A99-AC81-A3ED495B6CF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AB48-42FD-4559-AB04-D37E7B194778}">
      <dsp:nvSpPr>
        <dsp:cNvPr id="0" name=""/>
        <dsp:cNvSpPr/>
      </dsp:nvSpPr>
      <dsp:spPr>
        <a:xfrm>
          <a:off x="1377994" y="1472504"/>
          <a:ext cx="1282610" cy="1336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Administration: Organisational Development &amp; Support Services</a:t>
          </a:r>
          <a:endParaRPr lang="en-US" sz="900" kern="1200" dirty="0"/>
        </a:p>
      </dsp:txBody>
      <dsp:txXfrm>
        <a:off x="1565828" y="1668227"/>
        <a:ext cx="906942" cy="945032"/>
      </dsp:txXfrm>
    </dsp:sp>
    <dsp:sp modelId="{B37D3D0C-E6C8-4DAA-B568-0F96EF299B27}">
      <dsp:nvSpPr>
        <dsp:cNvPr id="0" name=""/>
        <dsp:cNvSpPr/>
      </dsp:nvSpPr>
      <dsp:spPr>
        <a:xfrm rot="16200000">
          <a:off x="1972457" y="1288046"/>
          <a:ext cx="93685" cy="1974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86510" y="1341590"/>
        <a:ext cx="65580" cy="118471"/>
      </dsp:txXfrm>
    </dsp:sp>
    <dsp:sp modelId="{BBCF3C5B-43BA-41F6-BBB3-9AAA5D916D03}">
      <dsp:nvSpPr>
        <dsp:cNvPr id="0" name=""/>
        <dsp:cNvSpPr/>
      </dsp:nvSpPr>
      <dsp:spPr>
        <a:xfrm>
          <a:off x="1433166" y="123472"/>
          <a:ext cx="1172267" cy="11722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Research &amp; Policy Development</a:t>
          </a:r>
          <a:endParaRPr lang="en-US" sz="900" kern="1200" dirty="0"/>
        </a:p>
      </dsp:txBody>
      <dsp:txXfrm>
        <a:off x="1604841" y="295147"/>
        <a:ext cx="828917" cy="828917"/>
      </dsp:txXfrm>
    </dsp:sp>
    <dsp:sp modelId="{0EE2CCBF-B3F7-43D9-B954-AAEBF2EEE082}">
      <dsp:nvSpPr>
        <dsp:cNvPr id="0" name=""/>
        <dsp:cNvSpPr/>
      </dsp:nvSpPr>
      <dsp:spPr>
        <a:xfrm>
          <a:off x="2705419" y="2042017"/>
          <a:ext cx="107960" cy="1974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705419" y="2081508"/>
        <a:ext cx="75572" cy="118471"/>
      </dsp:txXfrm>
    </dsp:sp>
    <dsp:sp modelId="{717ACAFE-FE52-40D9-A2EB-EB46A31C1DA4}">
      <dsp:nvSpPr>
        <dsp:cNvPr id="0" name=""/>
        <dsp:cNvSpPr/>
      </dsp:nvSpPr>
      <dsp:spPr>
        <a:xfrm>
          <a:off x="2864304" y="1554610"/>
          <a:ext cx="1172267" cy="117226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Public Engagement &amp; Education</a:t>
          </a:r>
          <a:endParaRPr lang="en-US" sz="900" kern="1200" dirty="0"/>
        </a:p>
      </dsp:txBody>
      <dsp:txXfrm>
        <a:off x="3035979" y="1726285"/>
        <a:ext cx="828917" cy="828917"/>
      </dsp:txXfrm>
    </dsp:sp>
    <dsp:sp modelId="{95C0E7C9-0F0E-4D84-B6C5-D8310C801468}">
      <dsp:nvSpPr>
        <dsp:cNvPr id="0" name=""/>
        <dsp:cNvSpPr/>
      </dsp:nvSpPr>
      <dsp:spPr>
        <a:xfrm rot="5400000">
          <a:off x="1972457" y="2795987"/>
          <a:ext cx="93685" cy="1974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86510" y="2821426"/>
        <a:ext cx="65580" cy="118471"/>
      </dsp:txXfrm>
    </dsp:sp>
    <dsp:sp modelId="{920AF52D-36D6-48B1-A456-6E83B5D200AE}">
      <dsp:nvSpPr>
        <dsp:cNvPr id="0" name=""/>
        <dsp:cNvSpPr/>
      </dsp:nvSpPr>
      <dsp:spPr>
        <a:xfrm>
          <a:off x="1433166" y="2985748"/>
          <a:ext cx="1172267" cy="117226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Legal Services &amp; Conflict Resolution</a:t>
          </a:r>
          <a:endParaRPr lang="en-US" sz="900" kern="1200" dirty="0"/>
        </a:p>
      </dsp:txBody>
      <dsp:txXfrm>
        <a:off x="1604841" y="3157423"/>
        <a:ext cx="828917" cy="828917"/>
      </dsp:txXfrm>
    </dsp:sp>
    <dsp:sp modelId="{3C1CEF3A-9B2A-444D-BD67-042DF1937674}">
      <dsp:nvSpPr>
        <dsp:cNvPr id="0" name=""/>
        <dsp:cNvSpPr/>
      </dsp:nvSpPr>
      <dsp:spPr>
        <a:xfrm rot="10800000">
          <a:off x="1225220" y="2042017"/>
          <a:ext cx="107960" cy="1974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257608" y="2081508"/>
        <a:ext cx="75572" cy="118471"/>
      </dsp:txXfrm>
    </dsp:sp>
    <dsp:sp modelId="{5AB10CE9-DAFA-422A-8667-C2CB2C83153A}">
      <dsp:nvSpPr>
        <dsp:cNvPr id="0" name=""/>
        <dsp:cNvSpPr/>
      </dsp:nvSpPr>
      <dsp:spPr>
        <a:xfrm>
          <a:off x="2028" y="1554610"/>
          <a:ext cx="1172267" cy="117226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Communication, Marketing, IT and Linkages</a:t>
          </a:r>
          <a:endParaRPr lang="en-US" sz="900" kern="1200" dirty="0"/>
        </a:p>
      </dsp:txBody>
      <dsp:txXfrm>
        <a:off x="173703" y="1726285"/>
        <a:ext cx="828917" cy="828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A0689-1ACE-4E88-B19B-24ADB18009F2}">
      <dsp:nvSpPr>
        <dsp:cNvPr id="0" name=""/>
        <dsp:cNvSpPr/>
      </dsp:nvSpPr>
      <dsp:spPr>
        <a:xfrm>
          <a:off x="410390" y="768910"/>
          <a:ext cx="3519454" cy="3519454"/>
        </a:xfrm>
        <a:prstGeom prst="blockArc">
          <a:avLst>
            <a:gd name="adj1" fmla="val 13114286"/>
            <a:gd name="adj2" fmla="val 16200000"/>
            <a:gd name="adj3" fmla="val 3887"/>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C9139-1B75-42F6-A848-8A92A43C660B}">
      <dsp:nvSpPr>
        <dsp:cNvPr id="0" name=""/>
        <dsp:cNvSpPr/>
      </dsp:nvSpPr>
      <dsp:spPr>
        <a:xfrm>
          <a:off x="410390" y="768910"/>
          <a:ext cx="3519454" cy="3519454"/>
        </a:xfrm>
        <a:prstGeom prst="blockArc">
          <a:avLst>
            <a:gd name="adj1" fmla="val 10028571"/>
            <a:gd name="adj2" fmla="val 13114286"/>
            <a:gd name="adj3" fmla="val 3887"/>
          </a:avLst>
        </a:prstGeom>
        <a:solidFill>
          <a:schemeClr val="accent3">
            <a:hueOff val="9375220"/>
            <a:satOff val="-14067"/>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385D0-5839-4DF3-AA42-E7EC64853183}">
      <dsp:nvSpPr>
        <dsp:cNvPr id="0" name=""/>
        <dsp:cNvSpPr/>
      </dsp:nvSpPr>
      <dsp:spPr>
        <a:xfrm>
          <a:off x="410390" y="768910"/>
          <a:ext cx="3519454" cy="3519454"/>
        </a:xfrm>
        <a:prstGeom prst="blockArc">
          <a:avLst>
            <a:gd name="adj1" fmla="val 6942857"/>
            <a:gd name="adj2" fmla="val 10028571"/>
            <a:gd name="adj3" fmla="val 3887"/>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31E35-B630-42CA-A38A-50B9C90D2CFA}">
      <dsp:nvSpPr>
        <dsp:cNvPr id="0" name=""/>
        <dsp:cNvSpPr/>
      </dsp:nvSpPr>
      <dsp:spPr>
        <a:xfrm>
          <a:off x="373243" y="751561"/>
          <a:ext cx="3519454" cy="3519454"/>
        </a:xfrm>
        <a:prstGeom prst="blockArc">
          <a:avLst>
            <a:gd name="adj1" fmla="val 3826410"/>
            <a:gd name="adj2" fmla="val 6861175"/>
            <a:gd name="adj3" fmla="val 388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23394A-4F6E-4FC5-B9D2-3EA5DD7EC5E0}">
      <dsp:nvSpPr>
        <dsp:cNvPr id="0" name=""/>
        <dsp:cNvSpPr/>
      </dsp:nvSpPr>
      <dsp:spPr>
        <a:xfrm>
          <a:off x="419887" y="729443"/>
          <a:ext cx="3519454" cy="3519454"/>
        </a:xfrm>
        <a:prstGeom prst="blockArc">
          <a:avLst>
            <a:gd name="adj1" fmla="val 852304"/>
            <a:gd name="adj2" fmla="val 3929262"/>
            <a:gd name="adj3" fmla="val 3887"/>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6C06A-D16A-4EDF-92A5-63244A9FD4F1}">
      <dsp:nvSpPr>
        <dsp:cNvPr id="0" name=""/>
        <dsp:cNvSpPr/>
      </dsp:nvSpPr>
      <dsp:spPr>
        <a:xfrm>
          <a:off x="410390" y="768910"/>
          <a:ext cx="3519454" cy="3519454"/>
        </a:xfrm>
        <a:prstGeom prst="blockArc">
          <a:avLst>
            <a:gd name="adj1" fmla="val 19285714"/>
            <a:gd name="adj2" fmla="val 771429"/>
            <a:gd name="adj3" fmla="val 3887"/>
          </a:avLst>
        </a:prstGeom>
        <a:solidFill>
          <a:schemeClr val="accent3">
            <a:hueOff val="1875044"/>
            <a:satOff val="-2813"/>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5CAE67-F536-4F86-A4DB-8B9BB04EA153}">
      <dsp:nvSpPr>
        <dsp:cNvPr id="0" name=""/>
        <dsp:cNvSpPr/>
      </dsp:nvSpPr>
      <dsp:spPr>
        <a:xfrm>
          <a:off x="410390" y="768910"/>
          <a:ext cx="3519454" cy="3519454"/>
        </a:xfrm>
        <a:prstGeom prst="blockArc">
          <a:avLst>
            <a:gd name="adj1" fmla="val 16200000"/>
            <a:gd name="adj2" fmla="val 19285714"/>
            <a:gd name="adj3" fmla="val 388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31537C-E56B-4732-B411-7F82E648E4E2}">
      <dsp:nvSpPr>
        <dsp:cNvPr id="0" name=""/>
        <dsp:cNvSpPr/>
      </dsp:nvSpPr>
      <dsp:spPr>
        <a:xfrm>
          <a:off x="1491482" y="1850002"/>
          <a:ext cx="1357270" cy="13572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Arial Body"/>
            </a:rPr>
            <a:t>Values</a:t>
          </a:r>
          <a:endParaRPr lang="en-US" sz="2200" b="1" kern="1200" dirty="0">
            <a:solidFill>
              <a:schemeClr val="tx1"/>
            </a:solidFill>
            <a:latin typeface="Arial Body"/>
          </a:endParaRPr>
        </a:p>
      </dsp:txBody>
      <dsp:txXfrm>
        <a:off x="1690250" y="2048770"/>
        <a:ext cx="959734" cy="959734"/>
      </dsp:txXfrm>
    </dsp:sp>
    <dsp:sp modelId="{42BAE0D2-1D9A-4368-8DF1-6F0E2597E306}">
      <dsp:nvSpPr>
        <dsp:cNvPr id="0" name=""/>
        <dsp:cNvSpPr/>
      </dsp:nvSpPr>
      <dsp:spPr>
        <a:xfrm>
          <a:off x="1524142" y="194519"/>
          <a:ext cx="1291950" cy="12171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Transparency</a:t>
          </a:r>
          <a:endParaRPr lang="en-US" sz="700" b="1" kern="1200" dirty="0">
            <a:solidFill>
              <a:schemeClr val="tx1"/>
            </a:solidFill>
            <a:latin typeface="Arial Body"/>
          </a:endParaRPr>
        </a:p>
      </dsp:txBody>
      <dsp:txXfrm>
        <a:off x="1713344" y="372772"/>
        <a:ext cx="913546" cy="860681"/>
      </dsp:txXfrm>
    </dsp:sp>
    <dsp:sp modelId="{3031911A-7A92-4312-B542-E94570DA5530}">
      <dsp:nvSpPr>
        <dsp:cNvPr id="0" name=""/>
        <dsp:cNvSpPr/>
      </dsp:nvSpPr>
      <dsp:spPr>
        <a:xfrm>
          <a:off x="2926136" y="919828"/>
          <a:ext cx="1186100" cy="1065924"/>
        </a:xfrm>
        <a:prstGeom prst="ellipse">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Responsiveness</a:t>
          </a:r>
          <a:endParaRPr lang="en-US" sz="700" b="1" kern="1200" dirty="0">
            <a:solidFill>
              <a:schemeClr val="tx1"/>
            </a:solidFill>
            <a:latin typeface="Arial Body"/>
          </a:endParaRPr>
        </a:p>
      </dsp:txBody>
      <dsp:txXfrm>
        <a:off x="3099836" y="1075929"/>
        <a:ext cx="838700" cy="753722"/>
      </dsp:txXfrm>
    </dsp:sp>
    <dsp:sp modelId="{5CD0FB9C-4144-4B7B-B041-58EC65BCD06C}">
      <dsp:nvSpPr>
        <dsp:cNvPr id="0" name=""/>
        <dsp:cNvSpPr/>
      </dsp:nvSpPr>
      <dsp:spPr>
        <a:xfrm>
          <a:off x="3311864" y="2380111"/>
          <a:ext cx="1081030" cy="1064983"/>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Accountability</a:t>
          </a:r>
          <a:endParaRPr lang="en-US" sz="700" b="1" kern="1200" dirty="0">
            <a:solidFill>
              <a:schemeClr val="tx1"/>
            </a:solidFill>
            <a:latin typeface="Arial Body"/>
          </a:endParaRPr>
        </a:p>
      </dsp:txBody>
      <dsp:txXfrm>
        <a:off x="3470177" y="2536074"/>
        <a:ext cx="764404" cy="753057"/>
      </dsp:txXfrm>
    </dsp:sp>
    <dsp:sp modelId="{E4B6E92F-F53B-4DC2-AA98-846432368A95}">
      <dsp:nvSpPr>
        <dsp:cNvPr id="0" name=""/>
        <dsp:cNvSpPr/>
      </dsp:nvSpPr>
      <dsp:spPr>
        <a:xfrm>
          <a:off x="2338839" y="3509841"/>
          <a:ext cx="1113352" cy="109867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Respect</a:t>
          </a:r>
          <a:endParaRPr lang="en-US" sz="700" b="1" kern="1200" dirty="0">
            <a:solidFill>
              <a:schemeClr val="tx1"/>
            </a:solidFill>
            <a:latin typeface="Arial Body"/>
          </a:endParaRPr>
        </a:p>
      </dsp:txBody>
      <dsp:txXfrm>
        <a:off x="2501886" y="3670738"/>
        <a:ext cx="787258" cy="776879"/>
      </dsp:txXfrm>
    </dsp:sp>
    <dsp:sp modelId="{30725B11-7A6A-4C25-ACBE-215BD8E4C9DB}">
      <dsp:nvSpPr>
        <dsp:cNvPr id="0" name=""/>
        <dsp:cNvSpPr/>
      </dsp:nvSpPr>
      <dsp:spPr>
        <a:xfrm>
          <a:off x="902853" y="3503679"/>
          <a:ext cx="1037174" cy="1159203"/>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Impartiality</a:t>
          </a:r>
          <a:endParaRPr lang="en-US" sz="700" b="1" kern="1200" dirty="0">
            <a:solidFill>
              <a:schemeClr val="tx1"/>
            </a:solidFill>
            <a:latin typeface="Arial Body"/>
          </a:endParaRPr>
        </a:p>
      </dsp:txBody>
      <dsp:txXfrm>
        <a:off x="1054744" y="3673440"/>
        <a:ext cx="733392" cy="819681"/>
      </dsp:txXfrm>
    </dsp:sp>
    <dsp:sp modelId="{A3C0F938-B4E9-4368-8262-46B18663D346}">
      <dsp:nvSpPr>
        <dsp:cNvPr id="0" name=""/>
        <dsp:cNvSpPr/>
      </dsp:nvSpPr>
      <dsp:spPr>
        <a:xfrm>
          <a:off x="-76606" y="2336041"/>
          <a:ext cx="1128924" cy="1153123"/>
        </a:xfrm>
        <a:prstGeom prst="ellipse">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Integrity</a:t>
          </a:r>
          <a:endParaRPr lang="en-US" sz="700" b="1" kern="1200" dirty="0">
            <a:solidFill>
              <a:schemeClr val="tx1"/>
            </a:solidFill>
            <a:latin typeface="Arial Body"/>
          </a:endParaRPr>
        </a:p>
      </dsp:txBody>
      <dsp:txXfrm>
        <a:off x="88721" y="2504912"/>
        <a:ext cx="798270" cy="815381"/>
      </dsp:txXfrm>
    </dsp:sp>
    <dsp:sp modelId="{7BAAF346-7435-4220-B416-D58119A7C527}">
      <dsp:nvSpPr>
        <dsp:cNvPr id="0" name=""/>
        <dsp:cNvSpPr/>
      </dsp:nvSpPr>
      <dsp:spPr>
        <a:xfrm>
          <a:off x="274447" y="924812"/>
          <a:ext cx="1093201" cy="105595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latin typeface="Arial Body"/>
            </a:rPr>
            <a:t>Professionalism</a:t>
          </a:r>
          <a:endParaRPr lang="en-US" sz="700" b="1" kern="1200" dirty="0">
            <a:solidFill>
              <a:schemeClr val="tx1"/>
            </a:solidFill>
            <a:latin typeface="Arial Body"/>
          </a:endParaRPr>
        </a:p>
      </dsp:txBody>
      <dsp:txXfrm>
        <a:off x="434543" y="1079453"/>
        <a:ext cx="773009" cy="746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4E846-404E-45A1-BE64-D7B9E9DAE0D3}">
      <dsp:nvSpPr>
        <dsp:cNvPr id="0" name=""/>
        <dsp:cNvSpPr/>
      </dsp:nvSpPr>
      <dsp:spPr>
        <a:xfrm>
          <a:off x="1757852" y="2117"/>
          <a:ext cx="2630347" cy="1931324"/>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n-US" sz="1300" b="1" kern="1200" dirty="0" smtClean="0">
              <a:latin typeface="Arial Body"/>
            </a:rPr>
            <a:t>Mutual Respect amongst diverse cultural, religious and linguistic communities</a:t>
          </a:r>
          <a:endParaRPr lang="en-US" sz="1300" b="1" kern="1200" dirty="0">
            <a:latin typeface="Arial Body"/>
          </a:endParaRPr>
        </a:p>
      </dsp:txBody>
      <dsp:txXfrm>
        <a:off x="1757852" y="243533"/>
        <a:ext cx="1906101" cy="1448493"/>
      </dsp:txXfrm>
    </dsp:sp>
    <dsp:sp modelId="{93A64214-1E9F-4D06-B7F1-D4D418DF8018}">
      <dsp:nvSpPr>
        <dsp:cNvPr id="0" name=""/>
        <dsp:cNvSpPr/>
      </dsp:nvSpPr>
      <dsp:spPr>
        <a:xfrm>
          <a:off x="4287" y="134047"/>
          <a:ext cx="1753565" cy="16674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Vision</a:t>
          </a:r>
          <a:endParaRPr lang="en-US" sz="3300" kern="1200" dirty="0"/>
        </a:p>
      </dsp:txBody>
      <dsp:txXfrm>
        <a:off x="85686" y="215446"/>
        <a:ext cx="1590767" cy="1504665"/>
      </dsp:txXfrm>
    </dsp:sp>
    <dsp:sp modelId="{40BED897-C583-4A99-AC81-A3ED495B6CF4}">
      <dsp:nvSpPr>
        <dsp:cNvPr id="0" name=""/>
        <dsp:cNvSpPr/>
      </dsp:nvSpPr>
      <dsp:spPr>
        <a:xfrm>
          <a:off x="1757424" y="2082675"/>
          <a:ext cx="2632919" cy="180363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ZA" sz="1300" b="1" kern="1200" dirty="0" smtClean="0">
              <a:effectLst/>
              <a:latin typeface="Arial Body"/>
              <a:ea typeface="Times New Roman" panose="02020603050405020304" pitchFamily="18" charset="0"/>
            </a:rPr>
            <a:t>To foster rights of cultural, religious and linguistic communities to freely observe and practise their culture, religion and language</a:t>
          </a:r>
          <a:endParaRPr lang="en-US" sz="1300" b="1" kern="1200" dirty="0">
            <a:latin typeface="Arial Body"/>
          </a:endParaRPr>
        </a:p>
      </dsp:txBody>
      <dsp:txXfrm>
        <a:off x="1757424" y="2308130"/>
        <a:ext cx="1956554" cy="1352729"/>
      </dsp:txXfrm>
    </dsp:sp>
    <dsp:sp modelId="{4C41C36E-D5FF-45EA-9643-48026F1DDD43}">
      <dsp:nvSpPr>
        <dsp:cNvPr id="0" name=""/>
        <dsp:cNvSpPr/>
      </dsp:nvSpPr>
      <dsp:spPr>
        <a:xfrm>
          <a:off x="2144" y="2225380"/>
          <a:ext cx="1755279" cy="15182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Mission</a:t>
          </a:r>
          <a:endParaRPr lang="en-US" sz="3300" kern="1200" dirty="0"/>
        </a:p>
      </dsp:txBody>
      <dsp:txXfrm>
        <a:off x="76258" y="2299494"/>
        <a:ext cx="1607051" cy="13700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404E65E-B93D-47C9-83A6-7C3097B6D17E}" type="datetimeFigureOut">
              <a:rPr lang="en-ZA" smtClean="0"/>
              <a:pPr/>
              <a:t>2020/05/09</a:t>
            </a:fld>
            <a:endParaRPr lang="en-ZA"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C03DE00-0B3C-42FD-A544-8D0FB66E5B1D}" type="slidenum">
              <a:rPr lang="en-ZA" smtClean="0"/>
              <a:pPr/>
              <a:t>‹#›</a:t>
            </a:fld>
            <a:endParaRPr lang="en-ZA" dirty="0"/>
          </a:p>
        </p:txBody>
      </p:sp>
    </p:spTree>
    <p:extLst>
      <p:ext uri="{BB962C8B-B14F-4D97-AF65-F5344CB8AC3E}">
        <p14:creationId xmlns:p14="http://schemas.microsoft.com/office/powerpoint/2010/main" val="892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03DE00-0B3C-42FD-A544-8D0FB66E5B1D}" type="slidenum">
              <a:rPr lang="en-ZA" smtClean="0"/>
              <a:pPr/>
              <a:t>37</a:t>
            </a:fld>
            <a:endParaRPr lang="en-ZA" dirty="0"/>
          </a:p>
        </p:txBody>
      </p:sp>
    </p:spTree>
    <p:extLst>
      <p:ext uri="{BB962C8B-B14F-4D97-AF65-F5344CB8AC3E}">
        <p14:creationId xmlns:p14="http://schemas.microsoft.com/office/powerpoint/2010/main" val="37244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14D59-E8A1-43EB-8EA7-80775C994845}" type="datetimeFigureOut">
              <a:rPr lang="en-ZA" smtClean="0"/>
              <a:pPr/>
              <a:t>2020/05/09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6E64ED-D8FA-4E02-A433-5A4B85356F04}"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3000" t="-7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14D59-E8A1-43EB-8EA7-80775C994845}" type="datetimeFigureOut">
              <a:rPr lang="en-ZA" smtClean="0"/>
              <a:pPr/>
              <a:t>2020/05/09</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E64ED-D8FA-4E02-A433-5A4B85356F04}"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0"/>
            <a:ext cx="5652120" cy="2132856"/>
          </a:xfrm>
        </p:spPr>
        <p:txBody>
          <a:bodyPr>
            <a:noAutofit/>
          </a:bodyPr>
          <a:lstStyle/>
          <a:p>
            <a:pPr algn="l"/>
            <a:r>
              <a:rPr lang="en-US" sz="2400" b="1" dirty="0">
                <a:latin typeface="Arial Body"/>
              </a:rPr>
              <a:t>Strategic Plan for the fiscal years</a:t>
            </a:r>
            <a:br>
              <a:rPr lang="en-US" sz="2400" b="1" dirty="0">
                <a:latin typeface="Arial Body"/>
              </a:rPr>
            </a:br>
            <a:r>
              <a:rPr lang="en-US" sz="2400" b="1" dirty="0">
                <a:latin typeface="Arial Body"/>
              </a:rPr>
              <a:t>2020 to 2025, </a:t>
            </a:r>
            <a:br>
              <a:rPr lang="en-US" sz="2400" b="1" dirty="0">
                <a:latin typeface="Arial Body"/>
              </a:rPr>
            </a:br>
            <a:r>
              <a:rPr lang="en-US" sz="2400" b="1" dirty="0">
                <a:latin typeface="Arial Body"/>
              </a:rPr>
              <a:t>Annual Performance Plan for 2020/21 </a:t>
            </a:r>
            <a:br>
              <a:rPr lang="en-US" sz="2400" b="1" dirty="0">
                <a:latin typeface="Arial Body"/>
              </a:rPr>
            </a:br>
            <a:r>
              <a:rPr lang="en-US" sz="2400" b="1" dirty="0">
                <a:latin typeface="Arial Body"/>
              </a:rPr>
              <a:t>and Budget</a:t>
            </a:r>
            <a:endParaRPr lang="en-ZA" sz="2400" b="1" dirty="0">
              <a:latin typeface="Arial Body"/>
            </a:endParaRPr>
          </a:p>
        </p:txBody>
      </p:sp>
      <p:pic>
        <p:nvPicPr>
          <p:cNvPr id="5" name="Content Placeholder 4"/>
          <p:cNvPicPr>
            <a:picLocks noGrp="1" noChangeAspect="1"/>
          </p:cNvPicPr>
          <p:nvPr>
            <p:ph sz="half" idx="1"/>
          </p:nvPr>
        </p:nvPicPr>
        <p:blipFill>
          <a:blip r:embed="rId2"/>
          <a:stretch>
            <a:fillRect/>
          </a:stretch>
        </p:blipFill>
        <p:spPr>
          <a:xfrm>
            <a:off x="251520" y="2132856"/>
            <a:ext cx="4244280" cy="3528392"/>
          </a:xfrm>
          <a:prstGeom prst="rect">
            <a:avLst/>
          </a:prstGeom>
        </p:spPr>
      </p:pic>
      <p:pic>
        <p:nvPicPr>
          <p:cNvPr id="6" name="Content Placeholder 5"/>
          <p:cNvPicPr>
            <a:picLocks noGrp="1" noChangeAspect="1"/>
          </p:cNvPicPr>
          <p:nvPr>
            <p:ph sz="half" idx="2"/>
          </p:nvPr>
        </p:nvPicPr>
        <p:blipFill>
          <a:blip r:embed="rId3"/>
          <a:stretch>
            <a:fillRect/>
          </a:stretch>
        </p:blipFill>
        <p:spPr>
          <a:xfrm>
            <a:off x="4648200" y="2132856"/>
            <a:ext cx="4316288" cy="3528392"/>
          </a:xfrm>
          <a:prstGeom prst="rect">
            <a:avLst/>
          </a:prstGeom>
        </p:spPr>
      </p:pic>
    </p:spTree>
    <p:extLst>
      <p:ext uri="{BB962C8B-B14F-4D97-AF65-F5344CB8AC3E}">
        <p14:creationId xmlns:p14="http://schemas.microsoft.com/office/powerpoint/2010/main" val="2398092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a:latin typeface="Arial Body"/>
              </a:rPr>
              <a:t> </a:t>
            </a:r>
            <a:r>
              <a:rPr lang="en-ZA" sz="3000" b="1" dirty="0" smtClean="0">
                <a:latin typeface="Arial Body"/>
              </a:rPr>
              <a:t>5. Legislative </a:t>
            </a:r>
            <a:r>
              <a:rPr lang="en-ZA" sz="3000" b="1" dirty="0">
                <a:latin typeface="Arial Body"/>
              </a:rPr>
              <a:t>Mandate </a:t>
            </a:r>
          </a:p>
        </p:txBody>
      </p:sp>
      <p:sp>
        <p:nvSpPr>
          <p:cNvPr id="3" name="Content Placeholder 2"/>
          <p:cNvSpPr>
            <a:spLocks noGrp="1"/>
          </p:cNvSpPr>
          <p:nvPr>
            <p:ph sz="half" idx="1"/>
          </p:nvPr>
        </p:nvSpPr>
        <p:spPr>
          <a:xfrm>
            <a:off x="457200" y="1844825"/>
            <a:ext cx="4038600" cy="3888432"/>
          </a:xfrm>
        </p:spPr>
        <p:txBody>
          <a:bodyPr>
            <a:normAutofit/>
          </a:bodyPr>
          <a:lstStyle/>
          <a:p>
            <a:pPr marL="0" indent="0">
              <a:buNone/>
            </a:pPr>
            <a:r>
              <a:rPr lang="en-US" sz="2400" b="1" dirty="0" smtClean="0">
                <a:latin typeface="Arial Body"/>
              </a:rPr>
              <a:t>CRL Act 19 of 2002</a:t>
            </a:r>
          </a:p>
          <a:p>
            <a:pPr marL="0" indent="0">
              <a:buNone/>
            </a:pPr>
            <a:r>
              <a:rPr lang="en-US" sz="1600" dirty="0" smtClean="0">
                <a:latin typeface="Arial Body"/>
              </a:rPr>
              <a:t>The Powers of </a:t>
            </a:r>
            <a:r>
              <a:rPr lang="en-US" sz="1600" dirty="0">
                <a:latin typeface="Arial Body"/>
              </a:rPr>
              <a:t>the CRL Rights Commission are defined in section 5 (1</a:t>
            </a:r>
            <a:r>
              <a:rPr lang="en-US" sz="1600" dirty="0" smtClean="0">
                <a:latin typeface="Arial Body"/>
              </a:rPr>
              <a:t>)(a-k) </a:t>
            </a:r>
            <a:r>
              <a:rPr lang="en-US" sz="1600" dirty="0">
                <a:latin typeface="Arial Body"/>
              </a:rPr>
              <a:t>of the CRL Rights Act, these include among others the following</a:t>
            </a:r>
            <a:r>
              <a:rPr lang="en-US" sz="1600" dirty="0" smtClean="0">
                <a:latin typeface="Arial Body"/>
              </a:rPr>
              <a:t>:</a:t>
            </a:r>
          </a:p>
          <a:p>
            <a:pPr marL="0" indent="0">
              <a:buNone/>
            </a:pPr>
            <a:endParaRPr lang="en-ZA" sz="2000" dirty="0">
              <a:latin typeface="Arial Body"/>
            </a:endParaRPr>
          </a:p>
        </p:txBody>
      </p:sp>
      <p:pic>
        <p:nvPicPr>
          <p:cNvPr id="6" name="Content Placeholder 5"/>
          <p:cNvPicPr>
            <a:picLocks noGrp="1" noChangeAspect="1"/>
          </p:cNvPicPr>
          <p:nvPr>
            <p:ph sz="half" idx="2"/>
          </p:nvPr>
        </p:nvPicPr>
        <p:blipFill>
          <a:blip r:embed="rId2"/>
          <a:stretch>
            <a:fillRect/>
          </a:stretch>
        </p:blipFill>
        <p:spPr>
          <a:xfrm>
            <a:off x="4648200" y="1844824"/>
            <a:ext cx="4038600" cy="3749123"/>
          </a:xfrm>
          <a:prstGeom prst="rect">
            <a:avLst/>
          </a:prstGeom>
        </p:spPr>
      </p:pic>
      <p:pic>
        <p:nvPicPr>
          <p:cNvPr id="5" name="Picture 4"/>
          <p:cNvPicPr>
            <a:picLocks noChangeAspect="1"/>
          </p:cNvPicPr>
          <p:nvPr/>
        </p:nvPicPr>
        <p:blipFill>
          <a:blip r:embed="rId3"/>
          <a:stretch>
            <a:fillRect/>
          </a:stretch>
        </p:blipFill>
        <p:spPr>
          <a:xfrm>
            <a:off x="457199" y="3429001"/>
            <a:ext cx="4191001" cy="2164948"/>
          </a:xfrm>
          <a:prstGeom prst="rect">
            <a:avLst/>
          </a:prstGeom>
        </p:spPr>
      </p:pic>
    </p:spTree>
    <p:extLst>
      <p:ext uri="{BB962C8B-B14F-4D97-AF65-F5344CB8AC3E}">
        <p14:creationId xmlns:p14="http://schemas.microsoft.com/office/powerpoint/2010/main" val="110536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426170"/>
          </a:xfrm>
        </p:spPr>
        <p:txBody>
          <a:bodyPr>
            <a:normAutofit/>
          </a:bodyPr>
          <a:lstStyle/>
          <a:p>
            <a:pPr algn="l"/>
            <a:r>
              <a:rPr lang="en-US" sz="3200" b="1" dirty="0" smtClean="0">
                <a:latin typeface="Arial Body"/>
              </a:rPr>
              <a:t>Progress on achievements </a:t>
            </a:r>
            <a:br>
              <a:rPr lang="en-US" sz="3200" b="1" dirty="0" smtClean="0">
                <a:latin typeface="Arial Body"/>
              </a:rPr>
            </a:br>
            <a:r>
              <a:rPr lang="en-US" sz="2400" b="1" dirty="0" smtClean="0">
                <a:latin typeface="Arial Body"/>
              </a:rPr>
              <a:t>Preliminary Report 2019/20</a:t>
            </a:r>
            <a:endParaRPr lang="en-ZA" sz="2400" b="1" dirty="0">
              <a:latin typeface="Arial Body"/>
            </a:endParaRPr>
          </a:p>
        </p:txBody>
      </p:sp>
      <p:pic>
        <p:nvPicPr>
          <p:cNvPr id="4" name="Content Placeholder 3"/>
          <p:cNvPicPr>
            <a:picLocks noGrp="1" noChangeAspect="1"/>
          </p:cNvPicPr>
          <p:nvPr>
            <p:ph idx="1"/>
          </p:nvPr>
        </p:nvPicPr>
        <p:blipFill>
          <a:blip r:embed="rId2"/>
          <a:stretch>
            <a:fillRect/>
          </a:stretch>
        </p:blipFill>
        <p:spPr>
          <a:xfrm>
            <a:off x="539552" y="1916832"/>
            <a:ext cx="8064896" cy="3672408"/>
          </a:xfrm>
          <a:prstGeom prst="rect">
            <a:avLst/>
          </a:prstGeom>
        </p:spPr>
      </p:pic>
    </p:spTree>
    <p:extLst>
      <p:ext uri="{BB962C8B-B14F-4D97-AF65-F5344CB8AC3E}">
        <p14:creationId xmlns:p14="http://schemas.microsoft.com/office/powerpoint/2010/main" val="1773091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ZA" sz="3200" dirty="0">
                <a:latin typeface="Arial Body"/>
              </a:rPr>
              <a:t>2019/20 </a:t>
            </a:r>
            <a:r>
              <a:rPr lang="en-ZA" sz="3200" dirty="0" smtClean="0">
                <a:latin typeface="Arial Body"/>
              </a:rPr>
              <a:t>Targets</a:t>
            </a:r>
            <a:br>
              <a:rPr lang="en-ZA" sz="3200" dirty="0" smtClean="0">
                <a:latin typeface="Arial Body"/>
              </a:rPr>
            </a:br>
            <a:r>
              <a:rPr lang="en-ZA" sz="3200" dirty="0" smtClean="0">
                <a:latin typeface="Arial Body"/>
              </a:rPr>
              <a:t>Preliminary Report</a:t>
            </a:r>
            <a:endParaRPr lang="en-ZA" sz="3200" dirty="0">
              <a:latin typeface="Arial Body"/>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2550718"/>
              </p:ext>
            </p:extLst>
          </p:nvPr>
        </p:nvGraphicFramePr>
        <p:xfrm>
          <a:off x="457200" y="1844825"/>
          <a:ext cx="4191000" cy="4212256"/>
        </p:xfrm>
        <a:graphic>
          <a:graphicData uri="http://schemas.openxmlformats.org/drawingml/2006/table">
            <a:tbl>
              <a:tblPr firstRow="1" bandRow="1">
                <a:tableStyleId>{5C22544A-7EE6-4342-B048-85BDC9FD1C3A}</a:tableStyleId>
              </a:tblPr>
              <a:tblGrid>
                <a:gridCol w="1378945">
                  <a:extLst>
                    <a:ext uri="{9D8B030D-6E8A-4147-A177-3AD203B41FA5}">
                      <a16:colId xmlns:a16="http://schemas.microsoft.com/office/drawing/2014/main" val="2760714090"/>
                    </a:ext>
                  </a:extLst>
                </a:gridCol>
                <a:gridCol w="836016">
                  <a:extLst>
                    <a:ext uri="{9D8B030D-6E8A-4147-A177-3AD203B41FA5}">
                      <a16:colId xmlns:a16="http://schemas.microsoft.com/office/drawing/2014/main" val="2671378"/>
                    </a:ext>
                  </a:extLst>
                </a:gridCol>
                <a:gridCol w="928289">
                  <a:extLst>
                    <a:ext uri="{9D8B030D-6E8A-4147-A177-3AD203B41FA5}">
                      <a16:colId xmlns:a16="http://schemas.microsoft.com/office/drawing/2014/main" val="2667911309"/>
                    </a:ext>
                  </a:extLst>
                </a:gridCol>
                <a:gridCol w="1047750">
                  <a:extLst>
                    <a:ext uri="{9D8B030D-6E8A-4147-A177-3AD203B41FA5}">
                      <a16:colId xmlns:a16="http://schemas.microsoft.com/office/drawing/2014/main" val="1330692315"/>
                    </a:ext>
                  </a:extLst>
                </a:gridCol>
              </a:tblGrid>
              <a:tr h="624283">
                <a:tc>
                  <a:txBody>
                    <a:bodyPr/>
                    <a:lstStyle/>
                    <a:p>
                      <a:r>
                        <a:rPr lang="en-US" sz="1200" dirty="0" smtClean="0">
                          <a:latin typeface="Arial Body"/>
                        </a:rPr>
                        <a:t>Programme</a:t>
                      </a:r>
                      <a:endParaRPr lang="en-ZA" sz="1200" dirty="0">
                        <a:latin typeface="Arial Body"/>
                      </a:endParaRPr>
                    </a:p>
                  </a:txBody>
                  <a:tcPr/>
                </a:tc>
                <a:tc>
                  <a:txBody>
                    <a:bodyPr/>
                    <a:lstStyle/>
                    <a:p>
                      <a:r>
                        <a:rPr lang="en-US" sz="1200" dirty="0" smtClean="0">
                          <a:latin typeface="Arial Body"/>
                        </a:rPr>
                        <a:t>Annual Target</a:t>
                      </a:r>
                      <a:endParaRPr lang="en-ZA" sz="1200" dirty="0">
                        <a:latin typeface="Arial Body"/>
                      </a:endParaRPr>
                    </a:p>
                  </a:txBody>
                  <a:tcPr/>
                </a:tc>
                <a:tc>
                  <a:txBody>
                    <a:bodyPr/>
                    <a:lstStyle/>
                    <a:p>
                      <a:r>
                        <a:rPr lang="en-US" sz="1200" dirty="0" smtClean="0">
                          <a:latin typeface="Arial Body"/>
                        </a:rPr>
                        <a:t>Actual Achieve</a:t>
                      </a:r>
                      <a:endParaRPr lang="en-ZA" sz="1200" dirty="0">
                        <a:latin typeface="Arial Body"/>
                      </a:endParaRPr>
                    </a:p>
                  </a:txBody>
                  <a:tcPr/>
                </a:tc>
                <a:tc>
                  <a:txBody>
                    <a:bodyPr/>
                    <a:lstStyle/>
                    <a:p>
                      <a:r>
                        <a:rPr lang="en-US" sz="1200" dirty="0" smtClean="0">
                          <a:latin typeface="Arial Body"/>
                        </a:rPr>
                        <a:t>Variance</a:t>
                      </a:r>
                      <a:endParaRPr lang="en-ZA" sz="1200" dirty="0">
                        <a:latin typeface="Arial Body"/>
                      </a:endParaRPr>
                    </a:p>
                  </a:txBody>
                  <a:tcPr/>
                </a:tc>
                <a:extLst>
                  <a:ext uri="{0D108BD9-81ED-4DB2-BD59-A6C34878D82A}">
                    <a16:rowId xmlns:a16="http://schemas.microsoft.com/office/drawing/2014/main" val="1300171562"/>
                  </a:ext>
                </a:extLst>
              </a:tr>
              <a:tr h="477395">
                <a:tc>
                  <a:txBody>
                    <a:bodyPr/>
                    <a:lstStyle/>
                    <a:p>
                      <a:r>
                        <a:rPr lang="en-US" sz="1200" dirty="0" smtClean="0">
                          <a:latin typeface="Arial Body"/>
                        </a:rPr>
                        <a:t>1.</a:t>
                      </a:r>
                      <a:r>
                        <a:rPr lang="en-US" sz="1200" baseline="0" dirty="0" smtClean="0">
                          <a:latin typeface="Arial Body"/>
                        </a:rPr>
                        <a:t> </a:t>
                      </a:r>
                      <a:r>
                        <a:rPr lang="en-US" sz="1200" b="1" baseline="0" dirty="0" smtClean="0">
                          <a:latin typeface="Arial Body"/>
                        </a:rPr>
                        <a:t>Administration</a:t>
                      </a:r>
                      <a:endParaRPr lang="en-ZA" sz="1200" b="1" dirty="0">
                        <a:latin typeface="Arial Body"/>
                      </a:endParaRPr>
                    </a:p>
                  </a:txBody>
                  <a:tcPr/>
                </a:tc>
                <a:tc>
                  <a:txBody>
                    <a:bodyPr/>
                    <a:lstStyle/>
                    <a:p>
                      <a:r>
                        <a:rPr lang="en-US" sz="1200" dirty="0" smtClean="0">
                          <a:latin typeface="Arial Body"/>
                        </a:rPr>
                        <a:t>17 targets </a:t>
                      </a:r>
                      <a:endParaRPr lang="en-ZA" sz="1200" dirty="0">
                        <a:latin typeface="Arial Body"/>
                      </a:endParaRPr>
                    </a:p>
                  </a:txBody>
                  <a:tcPr/>
                </a:tc>
                <a:tc>
                  <a:txBody>
                    <a:bodyPr/>
                    <a:lstStyle/>
                    <a:p>
                      <a:r>
                        <a:rPr lang="en-US" sz="1200" dirty="0" smtClean="0">
                          <a:latin typeface="Arial Body"/>
                        </a:rPr>
                        <a:t>All achieved</a:t>
                      </a:r>
                      <a:endParaRPr lang="en-ZA" sz="1200" dirty="0">
                        <a:latin typeface="Arial Body"/>
                      </a:endParaRPr>
                    </a:p>
                  </a:txBody>
                  <a:tcPr/>
                </a:tc>
                <a:tc>
                  <a:txBody>
                    <a:bodyPr/>
                    <a:lstStyle/>
                    <a:p>
                      <a:r>
                        <a:rPr lang="en-US" sz="1200" dirty="0" smtClean="0">
                          <a:latin typeface="Arial Body"/>
                        </a:rPr>
                        <a:t>No variance</a:t>
                      </a:r>
                      <a:endParaRPr lang="en-ZA" sz="1200" dirty="0">
                        <a:latin typeface="Arial Body"/>
                      </a:endParaRPr>
                    </a:p>
                  </a:txBody>
                  <a:tcPr/>
                </a:tc>
                <a:extLst>
                  <a:ext uri="{0D108BD9-81ED-4DB2-BD59-A6C34878D82A}">
                    <a16:rowId xmlns:a16="http://schemas.microsoft.com/office/drawing/2014/main" val="2542913601"/>
                  </a:ext>
                </a:extLst>
              </a:tr>
              <a:tr h="837273">
                <a:tc>
                  <a:txBody>
                    <a:bodyPr/>
                    <a:lstStyle/>
                    <a:p>
                      <a:r>
                        <a:rPr lang="en-US" sz="1200" dirty="0" smtClean="0">
                          <a:latin typeface="Arial Body"/>
                        </a:rPr>
                        <a:t>2. </a:t>
                      </a:r>
                      <a:r>
                        <a:rPr lang="en-US" sz="1200" b="1" dirty="0" smtClean="0">
                          <a:latin typeface="Arial Body"/>
                        </a:rPr>
                        <a:t>Legal Services and Conflict Resolution</a:t>
                      </a:r>
                      <a:endParaRPr lang="en-ZA" sz="1200" b="1" dirty="0">
                        <a:latin typeface="Arial Body"/>
                      </a:endParaRPr>
                    </a:p>
                  </a:txBody>
                  <a:tcPr/>
                </a:tc>
                <a:tc>
                  <a:txBody>
                    <a:bodyPr/>
                    <a:lstStyle/>
                    <a:p>
                      <a:r>
                        <a:rPr lang="en-US" sz="1200" dirty="0" smtClean="0">
                          <a:latin typeface="Arial Body"/>
                        </a:rPr>
                        <a:t>3 targets</a:t>
                      </a:r>
                      <a:endParaRPr lang="en-ZA" sz="1200" dirty="0">
                        <a:latin typeface="Arial Body"/>
                      </a:endParaRPr>
                    </a:p>
                  </a:txBody>
                  <a:tcPr/>
                </a:tc>
                <a:tc>
                  <a:txBody>
                    <a:bodyPr/>
                    <a:lstStyle/>
                    <a:p>
                      <a:r>
                        <a:rPr lang="en-US" sz="1200" dirty="0" smtClean="0">
                          <a:latin typeface="Arial Body"/>
                        </a:rPr>
                        <a:t>All achieved</a:t>
                      </a:r>
                      <a:endParaRPr lang="en-ZA" sz="1200" dirty="0">
                        <a:latin typeface="Arial Body"/>
                      </a:endParaRPr>
                    </a:p>
                  </a:txBody>
                  <a:tcPr/>
                </a:tc>
                <a:tc>
                  <a:txBody>
                    <a:bodyPr/>
                    <a:lstStyle/>
                    <a:p>
                      <a:r>
                        <a:rPr lang="en-US" sz="1200" dirty="0" smtClean="0">
                          <a:latin typeface="Arial Body"/>
                        </a:rPr>
                        <a:t>No variance</a:t>
                      </a:r>
                      <a:endParaRPr lang="en-ZA" sz="1200" dirty="0">
                        <a:latin typeface="Arial Body"/>
                      </a:endParaRPr>
                    </a:p>
                  </a:txBody>
                  <a:tcPr/>
                </a:tc>
                <a:extLst>
                  <a:ext uri="{0D108BD9-81ED-4DB2-BD59-A6C34878D82A}">
                    <a16:rowId xmlns:a16="http://schemas.microsoft.com/office/drawing/2014/main" val="2759352275"/>
                  </a:ext>
                </a:extLst>
              </a:tr>
              <a:tr h="651212">
                <a:tc>
                  <a:txBody>
                    <a:bodyPr/>
                    <a:lstStyle/>
                    <a:p>
                      <a:r>
                        <a:rPr lang="en-US" sz="1200" dirty="0" smtClean="0">
                          <a:latin typeface="Arial Body"/>
                        </a:rPr>
                        <a:t>3</a:t>
                      </a:r>
                      <a:r>
                        <a:rPr lang="en-US" sz="1200" b="1" dirty="0" smtClean="0">
                          <a:latin typeface="Arial Body"/>
                        </a:rPr>
                        <a:t>. Public</a:t>
                      </a:r>
                      <a:r>
                        <a:rPr lang="en-US" sz="1200" b="1" baseline="0" dirty="0" smtClean="0">
                          <a:latin typeface="Arial Body"/>
                        </a:rPr>
                        <a:t> Engagement and Education</a:t>
                      </a:r>
                      <a:endParaRPr lang="en-ZA" sz="1200" b="1" dirty="0">
                        <a:latin typeface="Arial Body"/>
                      </a:endParaRPr>
                    </a:p>
                  </a:txBody>
                  <a:tcPr/>
                </a:tc>
                <a:tc>
                  <a:txBody>
                    <a:bodyPr/>
                    <a:lstStyle/>
                    <a:p>
                      <a:r>
                        <a:rPr lang="en-US" sz="1200" dirty="0" smtClean="0">
                          <a:latin typeface="Arial Body"/>
                        </a:rPr>
                        <a:t>7 targets</a:t>
                      </a:r>
                      <a:endParaRPr lang="en-ZA" sz="1200" dirty="0">
                        <a:latin typeface="Arial Body"/>
                      </a:endParaRPr>
                    </a:p>
                  </a:txBody>
                  <a:tcPr/>
                </a:tc>
                <a:tc>
                  <a:txBody>
                    <a:bodyPr/>
                    <a:lstStyle/>
                    <a:p>
                      <a:r>
                        <a:rPr lang="en-US" sz="1200" dirty="0" smtClean="0">
                          <a:latin typeface="Arial Body"/>
                        </a:rPr>
                        <a:t>All achieve</a:t>
                      </a:r>
                      <a:endParaRPr lang="en-ZA" sz="1200" dirty="0">
                        <a:latin typeface="Arial Body"/>
                      </a:endParaRPr>
                    </a:p>
                  </a:txBody>
                  <a:tcPr/>
                </a:tc>
                <a:tc>
                  <a:txBody>
                    <a:bodyPr/>
                    <a:lstStyle/>
                    <a:p>
                      <a:r>
                        <a:rPr lang="en-US" sz="1200" dirty="0" smtClean="0">
                          <a:latin typeface="Arial Body"/>
                        </a:rPr>
                        <a:t>No variance</a:t>
                      </a:r>
                      <a:endParaRPr lang="en-ZA" sz="1200" dirty="0">
                        <a:latin typeface="Arial Body"/>
                      </a:endParaRPr>
                    </a:p>
                  </a:txBody>
                  <a:tcPr/>
                </a:tc>
                <a:extLst>
                  <a:ext uri="{0D108BD9-81ED-4DB2-BD59-A6C34878D82A}">
                    <a16:rowId xmlns:a16="http://schemas.microsoft.com/office/drawing/2014/main" val="2796080605"/>
                  </a:ext>
                </a:extLst>
              </a:tr>
              <a:tr h="651212">
                <a:tc>
                  <a:txBody>
                    <a:bodyPr/>
                    <a:lstStyle/>
                    <a:p>
                      <a:r>
                        <a:rPr lang="en-US" sz="1200" b="0" dirty="0" smtClean="0">
                          <a:latin typeface="Arial Body"/>
                        </a:rPr>
                        <a:t>4.</a:t>
                      </a:r>
                      <a:r>
                        <a:rPr lang="en-US" sz="1200" b="1" dirty="0" smtClean="0">
                          <a:latin typeface="Arial Body"/>
                        </a:rPr>
                        <a:t>Research</a:t>
                      </a:r>
                      <a:r>
                        <a:rPr lang="en-US" sz="1200" b="1" baseline="0" dirty="0" smtClean="0">
                          <a:latin typeface="Arial Body"/>
                        </a:rPr>
                        <a:t> and Policy Development</a:t>
                      </a:r>
                      <a:endParaRPr lang="en-ZA" sz="1200" b="1" dirty="0">
                        <a:latin typeface="Arial Body"/>
                      </a:endParaRPr>
                    </a:p>
                  </a:txBody>
                  <a:tcPr/>
                </a:tc>
                <a:tc>
                  <a:txBody>
                    <a:bodyPr/>
                    <a:lstStyle/>
                    <a:p>
                      <a:r>
                        <a:rPr lang="en-US" sz="1200" dirty="0" smtClean="0">
                          <a:latin typeface="Arial Body"/>
                        </a:rPr>
                        <a:t>2 targets</a:t>
                      </a:r>
                      <a:endParaRPr lang="en-ZA" sz="1200" dirty="0">
                        <a:latin typeface="Arial Body"/>
                      </a:endParaRPr>
                    </a:p>
                  </a:txBody>
                  <a:tcPr/>
                </a:tc>
                <a:tc>
                  <a:txBody>
                    <a:bodyPr/>
                    <a:lstStyle/>
                    <a:p>
                      <a:r>
                        <a:rPr lang="en-US" sz="1200" dirty="0" smtClean="0">
                          <a:latin typeface="Arial Body"/>
                        </a:rPr>
                        <a:t>All achieved</a:t>
                      </a:r>
                      <a:endParaRPr lang="en-ZA" sz="1200" dirty="0">
                        <a:latin typeface="Arial Body"/>
                      </a:endParaRPr>
                    </a:p>
                  </a:txBody>
                  <a:tcPr/>
                </a:tc>
                <a:tc>
                  <a:txBody>
                    <a:bodyPr/>
                    <a:lstStyle/>
                    <a:p>
                      <a:r>
                        <a:rPr lang="en-US" sz="1200" dirty="0" smtClean="0">
                          <a:latin typeface="Arial Body"/>
                        </a:rPr>
                        <a:t>No variance</a:t>
                      </a:r>
                      <a:endParaRPr lang="en-ZA" sz="1200" dirty="0">
                        <a:latin typeface="Arial Body"/>
                      </a:endParaRPr>
                    </a:p>
                  </a:txBody>
                  <a:tcPr/>
                </a:tc>
                <a:extLst>
                  <a:ext uri="{0D108BD9-81ED-4DB2-BD59-A6C34878D82A}">
                    <a16:rowId xmlns:a16="http://schemas.microsoft.com/office/drawing/2014/main" val="2557691226"/>
                  </a:ext>
                </a:extLst>
              </a:tr>
              <a:tr h="970881">
                <a:tc>
                  <a:txBody>
                    <a:bodyPr/>
                    <a:lstStyle/>
                    <a:p>
                      <a:r>
                        <a:rPr lang="en-US" sz="1200" dirty="0" smtClean="0">
                          <a:latin typeface="Arial Body"/>
                        </a:rPr>
                        <a:t>5. </a:t>
                      </a:r>
                      <a:r>
                        <a:rPr lang="en-US" sz="1200" b="1" dirty="0" smtClean="0">
                          <a:latin typeface="Arial Body"/>
                        </a:rPr>
                        <a:t>Communication, Marketing,</a:t>
                      </a:r>
                      <a:r>
                        <a:rPr lang="en-US" sz="1200" b="1" baseline="0" dirty="0" smtClean="0">
                          <a:latin typeface="Arial Body"/>
                        </a:rPr>
                        <a:t> IT and Linkages</a:t>
                      </a:r>
                      <a:endParaRPr lang="en-ZA" sz="1200" b="1" dirty="0">
                        <a:latin typeface="Arial Body"/>
                      </a:endParaRPr>
                    </a:p>
                  </a:txBody>
                  <a:tcPr/>
                </a:tc>
                <a:tc>
                  <a:txBody>
                    <a:bodyPr/>
                    <a:lstStyle/>
                    <a:p>
                      <a:r>
                        <a:rPr lang="en-US" sz="1200" dirty="0" smtClean="0">
                          <a:latin typeface="Arial Body"/>
                        </a:rPr>
                        <a:t>5 targets</a:t>
                      </a:r>
                      <a:endParaRPr lang="en-ZA" sz="1200" dirty="0">
                        <a:latin typeface="Arial Body"/>
                      </a:endParaRPr>
                    </a:p>
                  </a:txBody>
                  <a:tcPr/>
                </a:tc>
                <a:tc>
                  <a:txBody>
                    <a:bodyPr/>
                    <a:lstStyle/>
                    <a:p>
                      <a:r>
                        <a:rPr lang="en-US" sz="1200" dirty="0" smtClean="0">
                          <a:latin typeface="Arial Body"/>
                        </a:rPr>
                        <a:t>All achieved</a:t>
                      </a:r>
                      <a:endParaRPr lang="en-ZA" sz="1200" dirty="0">
                        <a:latin typeface="Arial Body"/>
                      </a:endParaRPr>
                    </a:p>
                  </a:txBody>
                  <a:tcPr/>
                </a:tc>
                <a:tc>
                  <a:txBody>
                    <a:bodyPr/>
                    <a:lstStyle/>
                    <a:p>
                      <a:r>
                        <a:rPr lang="en-US" sz="1200" dirty="0" smtClean="0">
                          <a:latin typeface="Arial Body"/>
                        </a:rPr>
                        <a:t>No variance</a:t>
                      </a:r>
                      <a:endParaRPr lang="en-ZA" sz="1200" dirty="0">
                        <a:latin typeface="Arial Body"/>
                      </a:endParaRPr>
                    </a:p>
                  </a:txBody>
                  <a:tcPr/>
                </a:tc>
                <a:extLst>
                  <a:ext uri="{0D108BD9-81ED-4DB2-BD59-A6C34878D82A}">
                    <a16:rowId xmlns:a16="http://schemas.microsoft.com/office/drawing/2014/main" val="3297651093"/>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633323262"/>
              </p:ext>
            </p:extLst>
          </p:nvPr>
        </p:nvGraphicFramePr>
        <p:xfrm>
          <a:off x="4648200" y="1844675"/>
          <a:ext cx="40386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574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274638"/>
            <a:ext cx="6472254" cy="1143000"/>
          </a:xfrm>
        </p:spPr>
        <p:txBody>
          <a:bodyPr>
            <a:normAutofit/>
          </a:bodyPr>
          <a:lstStyle/>
          <a:p>
            <a:pPr algn="l"/>
            <a:r>
              <a:rPr lang="en-ZA" sz="3200" b="1" dirty="0" smtClean="0"/>
              <a:t>Completed Projects in the year 2019/20</a:t>
            </a:r>
            <a:endParaRPr lang="en-US" sz="3200" b="1" dirty="0"/>
          </a:p>
        </p:txBody>
      </p:sp>
      <p:sp>
        <p:nvSpPr>
          <p:cNvPr id="3" name="Content Placeholder 2"/>
          <p:cNvSpPr>
            <a:spLocks noGrp="1"/>
          </p:cNvSpPr>
          <p:nvPr>
            <p:ph idx="1"/>
          </p:nvPr>
        </p:nvSpPr>
        <p:spPr>
          <a:xfrm>
            <a:off x="457200" y="1844824"/>
            <a:ext cx="8229600" cy="3798755"/>
          </a:xfrm>
        </p:spPr>
        <p:txBody>
          <a:bodyPr>
            <a:normAutofit fontScale="92500" lnSpcReduction="20000"/>
          </a:bodyPr>
          <a:lstStyle/>
          <a:p>
            <a:pPr marL="0" indent="0" algn="just">
              <a:buNone/>
            </a:pPr>
            <a:endParaRPr lang="en-ZA" sz="2800" dirty="0" smtClean="0">
              <a:latin typeface="Arial Body"/>
            </a:endParaRPr>
          </a:p>
          <a:p>
            <a:pPr marL="0" indent="0" algn="just">
              <a:buNone/>
            </a:pPr>
            <a:r>
              <a:rPr lang="en-ZA" sz="2800" dirty="0" smtClean="0">
                <a:latin typeface="Arial Body"/>
              </a:rPr>
              <a:t>The Commission embarked on a programme called ‘ Taking the work of the Commission to </a:t>
            </a:r>
            <a:r>
              <a:rPr lang="en-ZA" sz="2800" b="1" dirty="0" smtClean="0">
                <a:latin typeface="Arial Body"/>
              </a:rPr>
              <a:t>Uncharted Areas</a:t>
            </a:r>
            <a:r>
              <a:rPr lang="en-ZA" sz="2800" dirty="0" smtClean="0">
                <a:latin typeface="Arial Body"/>
              </a:rPr>
              <a:t>’</a:t>
            </a:r>
          </a:p>
          <a:p>
            <a:pPr marL="0" indent="0" algn="just">
              <a:buNone/>
            </a:pPr>
            <a:r>
              <a:rPr lang="en-US" sz="2800" dirty="0" smtClean="0">
                <a:latin typeface="Arial Body"/>
              </a:rPr>
              <a:t>Through this programme the Commission had dialogues and engagement with various Municipalities and Traditional Councils in Mpumalanga, Kwa-Zulu Natal and Gauteng Provinces in areas that the Commission never visited.  This </a:t>
            </a:r>
            <a:r>
              <a:rPr lang="en-US" sz="2800" dirty="0" err="1" smtClean="0">
                <a:latin typeface="Arial Body"/>
              </a:rPr>
              <a:t>programme</a:t>
            </a:r>
            <a:r>
              <a:rPr lang="en-US" sz="2800" dirty="0" smtClean="0">
                <a:latin typeface="Arial Body"/>
              </a:rPr>
              <a:t> will continue in 2020/21 financial year.</a:t>
            </a:r>
            <a:endParaRPr lang="en-ZA" sz="2800" dirty="0" smtClean="0">
              <a:latin typeface="Arial Body"/>
            </a:endParaRPr>
          </a:p>
          <a:p>
            <a:pPr algn="ct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354162"/>
          </a:xfrm>
        </p:spPr>
        <p:txBody>
          <a:bodyPr>
            <a:noAutofit/>
          </a:bodyPr>
          <a:lstStyle/>
          <a:p>
            <a:pPr algn="r"/>
            <a:r>
              <a:rPr lang="en-ZA" sz="3200" b="1" dirty="0">
                <a:solidFill>
                  <a:prstClr val="black"/>
                </a:solidFill>
                <a:latin typeface="Arial Body"/>
              </a:rPr>
              <a:t>Completed Projects in the year 2019/20</a:t>
            </a:r>
            <a:endParaRPr lang="en-GB" sz="3200" dirty="0">
              <a:latin typeface="Arial Body"/>
            </a:endParaRPr>
          </a:p>
        </p:txBody>
      </p:sp>
      <p:sp>
        <p:nvSpPr>
          <p:cNvPr id="3" name="Content Placeholder 2"/>
          <p:cNvSpPr>
            <a:spLocks noGrp="1"/>
          </p:cNvSpPr>
          <p:nvPr>
            <p:ph idx="1"/>
          </p:nvPr>
        </p:nvSpPr>
        <p:spPr>
          <a:xfrm>
            <a:off x="457200" y="1916832"/>
            <a:ext cx="8291264" cy="3744416"/>
          </a:xfrm>
        </p:spPr>
        <p:txBody>
          <a:bodyPr>
            <a:normAutofit lnSpcReduction="10000"/>
          </a:bodyPr>
          <a:lstStyle/>
          <a:p>
            <a:pPr marL="0" indent="0">
              <a:buNone/>
            </a:pPr>
            <a:r>
              <a:rPr lang="en-GB" sz="2800" dirty="0" smtClean="0">
                <a:latin typeface="Arial Body"/>
              </a:rPr>
              <a:t>The Commission further conducted a Research Project amongst others,  African Cultural Marriages: Traditions and Customs.</a:t>
            </a:r>
          </a:p>
          <a:p>
            <a:pPr>
              <a:buFont typeface="Wingdings" panose="05000000000000000000" pitchFamily="2" charset="2"/>
              <a:buChar char="§"/>
            </a:pPr>
            <a:r>
              <a:rPr lang="en-GB" sz="2800" dirty="0" smtClean="0">
                <a:latin typeface="Arial Body"/>
              </a:rPr>
              <a:t>The aim of the project was to highlight the customs and rituals that happens during African Traditional Marriages due to the fact that Home Affairs intends coming up with one Marriage Act in the Country and the aim is to inform and shape the legislation.</a:t>
            </a:r>
            <a:endParaRPr lang="en-GB" sz="2800" dirty="0">
              <a:latin typeface="Arial Body"/>
            </a:endParaRPr>
          </a:p>
        </p:txBody>
      </p:sp>
    </p:spTree>
    <p:extLst>
      <p:ext uri="{BB962C8B-B14F-4D97-AF65-F5344CB8AC3E}">
        <p14:creationId xmlns:p14="http://schemas.microsoft.com/office/powerpoint/2010/main" val="104113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354162"/>
          </a:xfrm>
        </p:spPr>
        <p:txBody>
          <a:bodyPr>
            <a:normAutofit/>
          </a:bodyPr>
          <a:lstStyle/>
          <a:p>
            <a:pPr algn="r"/>
            <a:r>
              <a:rPr lang="en-US" sz="2800" dirty="0">
                <a:latin typeface="Arial Body"/>
              </a:rPr>
              <a:t>Performance Against  Predetermined Objective 2019/20 Financial Year</a:t>
            </a:r>
            <a:endParaRPr lang="en-GB" sz="2800" dirty="0">
              <a:latin typeface="Arial Body"/>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8830607"/>
              </p:ext>
            </p:extLst>
          </p:nvPr>
        </p:nvGraphicFramePr>
        <p:xfrm>
          <a:off x="683568" y="1916831"/>
          <a:ext cx="7848872" cy="3744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0284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282154"/>
          </a:xfrm>
        </p:spPr>
        <p:txBody>
          <a:bodyPr>
            <a:normAutofit fontScale="90000"/>
          </a:bodyPr>
          <a:lstStyle/>
          <a:p>
            <a:pPr algn="r"/>
            <a:r>
              <a:rPr lang="en-US" sz="3200" b="1" dirty="0" smtClean="0">
                <a:latin typeface="Arial Body"/>
              </a:rPr>
              <a:t>Performance Against  Predetermined Objective </a:t>
            </a:r>
            <a:r>
              <a:rPr lang="en-US" sz="3200" b="1" dirty="0">
                <a:latin typeface="Arial Body"/>
              </a:rPr>
              <a:t>2019/20 </a:t>
            </a:r>
            <a:r>
              <a:rPr lang="en-US" sz="3200" b="1" dirty="0" smtClean="0">
                <a:latin typeface="Arial Body"/>
              </a:rPr>
              <a:t>Financial Year</a:t>
            </a:r>
            <a:endParaRPr lang="en-GB" sz="3200" dirty="0">
              <a:latin typeface="Arial Body"/>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8625242"/>
              </p:ext>
            </p:extLst>
          </p:nvPr>
        </p:nvGraphicFramePr>
        <p:xfrm>
          <a:off x="755576" y="1916831"/>
          <a:ext cx="7776864" cy="3744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909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282154"/>
          </a:xfrm>
        </p:spPr>
        <p:txBody>
          <a:bodyPr>
            <a:normAutofit/>
          </a:bodyPr>
          <a:lstStyle/>
          <a:p>
            <a:pPr algn="l"/>
            <a:r>
              <a:rPr lang="en-US" sz="3200" b="1" dirty="0" smtClean="0">
                <a:latin typeface="Arial Body"/>
              </a:rPr>
              <a:t>Strategic Plan For The Fiscal Years 2020/21- 2024/25</a:t>
            </a:r>
            <a:endParaRPr lang="en-GB" sz="3200" b="1" dirty="0">
              <a:latin typeface="Arial Body"/>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p:txBody>
      </p:sp>
      <p:pic>
        <p:nvPicPr>
          <p:cNvPr id="7" name="Picture 6"/>
          <p:cNvPicPr>
            <a:picLocks noChangeAspect="1"/>
          </p:cNvPicPr>
          <p:nvPr/>
        </p:nvPicPr>
        <p:blipFill>
          <a:blip r:embed="rId2"/>
          <a:stretch>
            <a:fillRect/>
          </a:stretch>
        </p:blipFill>
        <p:spPr>
          <a:xfrm>
            <a:off x="971600" y="1916832"/>
            <a:ext cx="7488832" cy="3744416"/>
          </a:xfrm>
          <a:prstGeom prst="rect">
            <a:avLst/>
          </a:prstGeom>
        </p:spPr>
      </p:pic>
    </p:spTree>
    <p:extLst>
      <p:ext uri="{BB962C8B-B14F-4D97-AF65-F5344CB8AC3E}">
        <p14:creationId xmlns:p14="http://schemas.microsoft.com/office/powerpoint/2010/main" val="358544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normAutofit/>
          </a:bodyPr>
          <a:lstStyle/>
          <a:p>
            <a:pPr algn="l"/>
            <a:r>
              <a:rPr lang="en-ZA" sz="3200" b="1" dirty="0">
                <a:latin typeface="Arial Body"/>
              </a:rPr>
              <a:t>Our Mission, Vision &amp; Values</a:t>
            </a: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1395282469"/>
              </p:ext>
            </p:extLst>
          </p:nvPr>
        </p:nvGraphicFramePr>
        <p:xfrm>
          <a:off x="4648200" y="1268760"/>
          <a:ext cx="4316288"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Content Placeholder 20"/>
          <p:cNvGraphicFramePr>
            <a:graphicFrameLocks noGrp="1"/>
          </p:cNvGraphicFramePr>
          <p:nvPr>
            <p:ph sz="half" idx="1"/>
            <p:extLst>
              <p:ext uri="{D42A27DB-BD31-4B8C-83A1-F6EECF244321}">
                <p14:modId xmlns:p14="http://schemas.microsoft.com/office/powerpoint/2010/main" val="1620171455"/>
              </p:ext>
            </p:extLst>
          </p:nvPr>
        </p:nvGraphicFramePr>
        <p:xfrm>
          <a:off x="179512" y="1916831"/>
          <a:ext cx="4392488" cy="38884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1259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normAutofit/>
          </a:bodyPr>
          <a:lstStyle/>
          <a:p>
            <a:pPr algn="l"/>
            <a:r>
              <a:rPr lang="en-ZA" sz="3200" dirty="0">
                <a:latin typeface="Arial Body"/>
              </a:rPr>
              <a:t>Broad Strategic Direction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0407344"/>
              </p:ext>
            </p:extLst>
          </p:nvPr>
        </p:nvGraphicFramePr>
        <p:xfrm>
          <a:off x="457200" y="1916831"/>
          <a:ext cx="8435280" cy="4106782"/>
        </p:xfrm>
        <a:graphic>
          <a:graphicData uri="http://schemas.openxmlformats.org/drawingml/2006/table">
            <a:tbl>
              <a:tblPr firstRow="1" bandRow="1">
                <a:tableStyleId>{93296810-A885-4BE3-A3E7-6D5BEEA58F35}</a:tableStyleId>
              </a:tblPr>
              <a:tblGrid>
                <a:gridCol w="1738536">
                  <a:extLst>
                    <a:ext uri="{9D8B030D-6E8A-4147-A177-3AD203B41FA5}">
                      <a16:colId xmlns:a16="http://schemas.microsoft.com/office/drawing/2014/main" val="3019375174"/>
                    </a:ext>
                  </a:extLst>
                </a:gridCol>
                <a:gridCol w="6696744">
                  <a:extLst>
                    <a:ext uri="{9D8B030D-6E8A-4147-A177-3AD203B41FA5}">
                      <a16:colId xmlns:a16="http://schemas.microsoft.com/office/drawing/2014/main" val="2302243337"/>
                    </a:ext>
                  </a:extLst>
                </a:gridCol>
              </a:tblGrid>
              <a:tr h="636071">
                <a:tc>
                  <a:txBody>
                    <a:bodyPr/>
                    <a:lstStyle/>
                    <a:p>
                      <a:r>
                        <a:rPr lang="en-US" b="1" dirty="0" smtClean="0">
                          <a:solidFill>
                            <a:schemeClr val="tx1"/>
                          </a:solidFill>
                          <a:latin typeface="Arial Body"/>
                        </a:rPr>
                        <a:t>Programmes</a:t>
                      </a:r>
                      <a:endParaRPr lang="en-ZA" b="1" dirty="0">
                        <a:solidFill>
                          <a:schemeClr val="tx1"/>
                        </a:solidFill>
                        <a:latin typeface="Arial Body"/>
                      </a:endParaRPr>
                    </a:p>
                  </a:txBody>
                  <a:tcPr/>
                </a:tc>
                <a:tc>
                  <a:txBody>
                    <a:bodyPr/>
                    <a:lstStyle/>
                    <a:p>
                      <a:pPr algn="ctr"/>
                      <a:r>
                        <a:rPr lang="en-US" sz="2000" dirty="0" smtClean="0">
                          <a:solidFill>
                            <a:schemeClr val="tx1"/>
                          </a:solidFill>
                          <a:latin typeface="Arial Body"/>
                        </a:rPr>
                        <a:t>Impact</a:t>
                      </a:r>
                      <a:r>
                        <a:rPr lang="en-US" sz="2000" baseline="0" dirty="0" smtClean="0">
                          <a:solidFill>
                            <a:schemeClr val="tx1"/>
                          </a:solidFill>
                          <a:latin typeface="Arial Body"/>
                        </a:rPr>
                        <a:t> Statements</a:t>
                      </a:r>
                      <a:endParaRPr lang="en-ZA" sz="2000" dirty="0">
                        <a:solidFill>
                          <a:schemeClr val="tx1"/>
                        </a:solidFill>
                        <a:latin typeface="Arial Body"/>
                      </a:endParaRPr>
                    </a:p>
                  </a:txBody>
                  <a:tcPr/>
                </a:tc>
                <a:extLst>
                  <a:ext uri="{0D108BD9-81ED-4DB2-BD59-A6C34878D82A}">
                    <a16:rowId xmlns:a16="http://schemas.microsoft.com/office/drawing/2014/main" val="978032869"/>
                  </a:ext>
                </a:extLst>
              </a:tr>
              <a:tr h="636071">
                <a:tc>
                  <a:txBody>
                    <a:bodyPr/>
                    <a:lstStyle/>
                    <a:p>
                      <a:r>
                        <a:rPr lang="en-US" b="1" dirty="0" smtClean="0">
                          <a:latin typeface="Arial Body"/>
                        </a:rPr>
                        <a:t>Programme</a:t>
                      </a:r>
                      <a:r>
                        <a:rPr lang="en-US" b="1" baseline="0" dirty="0" smtClean="0">
                          <a:latin typeface="Arial Body"/>
                        </a:rPr>
                        <a:t> 1</a:t>
                      </a:r>
                      <a:endParaRPr lang="en-ZA" b="1" dirty="0">
                        <a:latin typeface="Arial Body"/>
                      </a:endParaRPr>
                    </a:p>
                  </a:txBody>
                  <a:tcPr anchor="ctr"/>
                </a:tc>
                <a:tc>
                  <a:txBody>
                    <a:bodyPr/>
                    <a:lstStyle/>
                    <a:p>
                      <a:r>
                        <a:rPr lang="en-US" sz="1800" dirty="0" smtClean="0">
                          <a:latin typeface="Arial Body"/>
                        </a:rPr>
                        <a:t>Effective and efficient business management practices</a:t>
                      </a:r>
                      <a:endParaRPr lang="en-ZA" sz="1800" dirty="0">
                        <a:latin typeface="Arial Body"/>
                      </a:endParaRPr>
                    </a:p>
                  </a:txBody>
                  <a:tcPr anchor="ctr"/>
                </a:tc>
                <a:extLst>
                  <a:ext uri="{0D108BD9-81ED-4DB2-BD59-A6C34878D82A}">
                    <a16:rowId xmlns:a16="http://schemas.microsoft.com/office/drawing/2014/main" val="705056"/>
                  </a:ext>
                </a:extLst>
              </a:tr>
              <a:tr h="636071">
                <a:tc>
                  <a:txBody>
                    <a:bodyPr/>
                    <a:lstStyle/>
                    <a:p>
                      <a:r>
                        <a:rPr lang="en-US" b="1" dirty="0" smtClean="0">
                          <a:latin typeface="Arial Body"/>
                        </a:rPr>
                        <a:t>Programme 2</a:t>
                      </a:r>
                      <a:endParaRPr lang="en-ZA" b="1" dirty="0">
                        <a:latin typeface="Arial Body"/>
                      </a:endParaRPr>
                    </a:p>
                  </a:txBody>
                  <a:tcPr anchor="ctr"/>
                </a:tc>
                <a:tc>
                  <a:txBody>
                    <a:bodyPr/>
                    <a:lstStyle/>
                    <a:p>
                      <a:r>
                        <a:rPr lang="en-ZA" sz="1800" dirty="0" smtClean="0">
                          <a:effectLst/>
                          <a:latin typeface="Arial Body"/>
                          <a:ea typeface="Times New Roman" panose="02020603050405020304" pitchFamily="18" charset="0"/>
                        </a:rPr>
                        <a:t>Facilitation of the resolution of conflict for development of peace, friendship, social cohesion and nation building</a:t>
                      </a:r>
                      <a:endParaRPr lang="en-ZA" dirty="0">
                        <a:latin typeface="Arial Body"/>
                      </a:endParaRPr>
                    </a:p>
                  </a:txBody>
                  <a:tcPr anchor="ctr"/>
                </a:tc>
                <a:extLst>
                  <a:ext uri="{0D108BD9-81ED-4DB2-BD59-A6C34878D82A}">
                    <a16:rowId xmlns:a16="http://schemas.microsoft.com/office/drawing/2014/main" val="3659022682"/>
                  </a:ext>
                </a:extLst>
              </a:tr>
              <a:tr h="636071">
                <a:tc>
                  <a:txBody>
                    <a:bodyPr/>
                    <a:lstStyle/>
                    <a:p>
                      <a:r>
                        <a:rPr lang="en-US" b="1" dirty="0" smtClean="0">
                          <a:latin typeface="Arial Body"/>
                        </a:rPr>
                        <a:t>Programme 3</a:t>
                      </a:r>
                      <a:endParaRPr lang="en-ZA" b="1" dirty="0">
                        <a:latin typeface="Arial Body"/>
                      </a:endParaRPr>
                    </a:p>
                  </a:txBody>
                  <a:tcPr anchor="ctr"/>
                </a:tc>
                <a:tc>
                  <a:txBody>
                    <a:bodyPr/>
                    <a:lstStyle/>
                    <a:p>
                      <a:r>
                        <a:rPr lang="en-ZA" sz="1800" dirty="0" smtClean="0">
                          <a:effectLst/>
                          <a:latin typeface="Arial" panose="020B0604020202020204" pitchFamily="34" charset="0"/>
                          <a:ea typeface="Times New Roman" panose="02020603050405020304" pitchFamily="18" charset="0"/>
                        </a:rPr>
                        <a:t>Conduct educational programmes and promotion of awareness of cultural, religious and linguistic rights of communities</a:t>
                      </a:r>
                      <a:endParaRPr lang="en-ZA" dirty="0"/>
                    </a:p>
                  </a:txBody>
                  <a:tcPr anchor="ctr"/>
                </a:tc>
                <a:extLst>
                  <a:ext uri="{0D108BD9-81ED-4DB2-BD59-A6C34878D82A}">
                    <a16:rowId xmlns:a16="http://schemas.microsoft.com/office/drawing/2014/main" val="945841232"/>
                  </a:ext>
                </a:extLst>
              </a:tr>
              <a:tr h="636071">
                <a:tc>
                  <a:txBody>
                    <a:bodyPr/>
                    <a:lstStyle/>
                    <a:p>
                      <a:r>
                        <a:rPr lang="en-US" b="1" dirty="0" smtClean="0">
                          <a:latin typeface="Arial Body"/>
                        </a:rPr>
                        <a:t>Programme 4</a:t>
                      </a:r>
                      <a:endParaRPr lang="en-ZA" b="1" dirty="0">
                        <a:latin typeface="Arial Body"/>
                      </a:endParaRPr>
                    </a:p>
                  </a:txBody>
                  <a:tcPr anchor="ctr"/>
                </a:tc>
                <a:tc>
                  <a:txBody>
                    <a:bodyPr/>
                    <a:lstStyle/>
                    <a:p>
                      <a:r>
                        <a:rPr lang="en-ZA" sz="1800" dirty="0" smtClean="0">
                          <a:effectLst/>
                          <a:latin typeface="Arial" panose="020B0604020202020204" pitchFamily="34" charset="0"/>
                          <a:ea typeface="Times New Roman" panose="02020603050405020304" pitchFamily="18" charset="0"/>
                        </a:rPr>
                        <a:t>Rediscovery of diminished heritage of cultural, religious and linguistic communities through knowledge based research</a:t>
                      </a:r>
                      <a:endParaRPr lang="en-ZA" dirty="0"/>
                    </a:p>
                  </a:txBody>
                  <a:tcPr anchor="ctr"/>
                </a:tc>
                <a:extLst>
                  <a:ext uri="{0D108BD9-81ED-4DB2-BD59-A6C34878D82A}">
                    <a16:rowId xmlns:a16="http://schemas.microsoft.com/office/drawing/2014/main" val="3410777809"/>
                  </a:ext>
                </a:extLst>
              </a:tr>
              <a:tr h="636071">
                <a:tc>
                  <a:txBody>
                    <a:bodyPr/>
                    <a:lstStyle/>
                    <a:p>
                      <a:r>
                        <a:rPr lang="en-US" b="1" dirty="0" smtClean="0">
                          <a:latin typeface="Arial Body"/>
                        </a:rPr>
                        <a:t>Programme 5</a:t>
                      </a:r>
                      <a:endParaRPr lang="en-ZA" b="1" dirty="0">
                        <a:latin typeface="Arial Body"/>
                      </a:endParaRPr>
                    </a:p>
                  </a:txBody>
                  <a:tcPr anchor="ctr"/>
                </a:tc>
                <a:tc>
                  <a:txBody>
                    <a:bodyPr/>
                    <a:lstStyle/>
                    <a:p>
                      <a:r>
                        <a:rPr lang="en-ZA" sz="1800" dirty="0" smtClean="0">
                          <a:effectLst/>
                          <a:latin typeface="Arial" panose="020B0604020202020204" pitchFamily="34" charset="0"/>
                          <a:ea typeface="Times New Roman" panose="02020603050405020304" pitchFamily="18" charset="0"/>
                        </a:rPr>
                        <a:t>Accessibility of the CRL Rights Commission services through enhanced Information Technologies, communications and marketing</a:t>
                      </a:r>
                      <a:endParaRPr lang="en-ZA" dirty="0"/>
                    </a:p>
                  </a:txBody>
                  <a:tcPr anchor="ctr"/>
                </a:tc>
                <a:extLst>
                  <a:ext uri="{0D108BD9-81ED-4DB2-BD59-A6C34878D82A}">
                    <a16:rowId xmlns:a16="http://schemas.microsoft.com/office/drawing/2014/main" val="4018804249"/>
                  </a:ext>
                </a:extLst>
              </a:tr>
            </a:tbl>
          </a:graphicData>
        </a:graphic>
      </p:graphicFrame>
    </p:spTree>
    <p:extLst>
      <p:ext uri="{BB962C8B-B14F-4D97-AF65-F5344CB8AC3E}">
        <p14:creationId xmlns:p14="http://schemas.microsoft.com/office/powerpoint/2010/main" val="2402950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426170"/>
          </a:xfrm>
        </p:spPr>
        <p:txBody>
          <a:bodyPr>
            <a:noAutofit/>
          </a:bodyPr>
          <a:lstStyle/>
          <a:p>
            <a:pPr algn="l"/>
            <a:r>
              <a:rPr lang="en-ZA" sz="2400" b="1" dirty="0">
                <a:latin typeface="Arial Body"/>
              </a:rPr>
              <a:t>Briefing to the Portfolio Committee on Cooperative Governance and </a:t>
            </a:r>
            <a:r>
              <a:rPr lang="en-ZA" sz="2400" b="1" dirty="0" smtClean="0">
                <a:latin typeface="Arial Body"/>
              </a:rPr>
              <a:t>Traditional Affairs</a:t>
            </a:r>
            <a:endParaRPr lang="en-GB" sz="2400" dirty="0">
              <a:latin typeface="Arial Body"/>
            </a:endParaRPr>
          </a:p>
        </p:txBody>
      </p:sp>
      <p:sp>
        <p:nvSpPr>
          <p:cNvPr id="3" name="Content Placeholder 2"/>
          <p:cNvSpPr>
            <a:spLocks noGrp="1"/>
          </p:cNvSpPr>
          <p:nvPr>
            <p:ph idx="1"/>
          </p:nvPr>
        </p:nvSpPr>
        <p:spPr>
          <a:xfrm>
            <a:off x="971600" y="2060847"/>
            <a:ext cx="7715200" cy="3528393"/>
          </a:xfrm>
        </p:spPr>
        <p:txBody>
          <a:bodyPr>
            <a:normAutofit fontScale="70000" lnSpcReduction="20000"/>
          </a:bodyPr>
          <a:lstStyle/>
          <a:p>
            <a:pPr marL="0" indent="0">
              <a:buNone/>
            </a:pPr>
            <a:r>
              <a:rPr lang="en-US" b="1" dirty="0" smtClean="0">
                <a:latin typeface="Arial Body"/>
                <a:cs typeface="Arial" panose="020B0604020202020204" pitchFamily="34" charset="0"/>
              </a:rPr>
              <a:t>DELEGATION</a:t>
            </a:r>
          </a:p>
          <a:p>
            <a:pPr marL="0" indent="0">
              <a:buNone/>
            </a:pPr>
            <a:endParaRPr lang="en-GB" b="1" dirty="0">
              <a:latin typeface="Arial Body"/>
              <a:cs typeface="Arial" panose="020B0604020202020204" pitchFamily="34" charset="0"/>
            </a:endParaRPr>
          </a:p>
          <a:p>
            <a:pPr marL="0" indent="0">
              <a:buNone/>
            </a:pPr>
            <a:r>
              <a:rPr lang="en-US" b="1" dirty="0">
                <a:latin typeface="Arial Body"/>
                <a:cs typeface="Arial" panose="020B0604020202020204" pitchFamily="34" charset="0"/>
              </a:rPr>
              <a:t>Professor LD </a:t>
            </a:r>
            <a:r>
              <a:rPr lang="en-US" b="1" dirty="0" smtClean="0">
                <a:latin typeface="Arial Body"/>
                <a:cs typeface="Arial" panose="020B0604020202020204" pitchFamily="34" charset="0"/>
              </a:rPr>
              <a:t>Mosoma </a:t>
            </a:r>
            <a:endParaRPr lang="en-GB" dirty="0">
              <a:latin typeface="Arial Body"/>
              <a:cs typeface="Arial" panose="020B0604020202020204" pitchFamily="34" charset="0"/>
            </a:endParaRPr>
          </a:p>
          <a:p>
            <a:pPr marL="0" indent="0">
              <a:buNone/>
            </a:pPr>
            <a:r>
              <a:rPr lang="en-GB" dirty="0" smtClean="0">
                <a:latin typeface="Arial Body"/>
                <a:cs typeface="Arial" panose="020B0604020202020204" pitchFamily="34" charset="0"/>
              </a:rPr>
              <a:t>Chairperson</a:t>
            </a:r>
            <a:endParaRPr lang="en-GB" dirty="0">
              <a:latin typeface="Arial Body"/>
              <a:cs typeface="Arial" panose="020B0604020202020204" pitchFamily="34" charset="0"/>
            </a:endParaRPr>
          </a:p>
          <a:p>
            <a:pPr marL="0" indent="0">
              <a:buNone/>
            </a:pPr>
            <a:r>
              <a:rPr lang="en-US" b="1" dirty="0">
                <a:latin typeface="Arial Body"/>
                <a:cs typeface="Arial" panose="020B0604020202020204" pitchFamily="34" charset="0"/>
              </a:rPr>
              <a:t>Dr S </a:t>
            </a:r>
            <a:r>
              <a:rPr lang="en-US" b="1" dirty="0" smtClean="0">
                <a:latin typeface="Arial Body"/>
                <a:cs typeface="Arial" panose="020B0604020202020204" pitchFamily="34" charset="0"/>
              </a:rPr>
              <a:t>Pheto </a:t>
            </a:r>
            <a:endParaRPr lang="en-US" dirty="0">
              <a:latin typeface="Arial Body"/>
              <a:cs typeface="Arial" panose="020B0604020202020204" pitchFamily="34" charset="0"/>
            </a:endParaRPr>
          </a:p>
          <a:p>
            <a:pPr marL="0" indent="0">
              <a:buNone/>
            </a:pPr>
            <a:r>
              <a:rPr lang="en-US" dirty="0" smtClean="0">
                <a:latin typeface="Arial Body"/>
                <a:cs typeface="Arial" panose="020B0604020202020204" pitchFamily="34" charset="0"/>
              </a:rPr>
              <a:t>Deputy Chairperson</a:t>
            </a:r>
          </a:p>
          <a:p>
            <a:pPr marL="0" indent="0">
              <a:buNone/>
            </a:pPr>
            <a:r>
              <a:rPr lang="en-US" b="1" dirty="0" smtClean="0">
                <a:latin typeface="Arial Body"/>
                <a:cs typeface="Arial" panose="020B0604020202020204" pitchFamily="34" charset="0"/>
              </a:rPr>
              <a:t>Mr T.E.  Mafadza </a:t>
            </a:r>
            <a:endParaRPr lang="en-US" dirty="0" smtClean="0">
              <a:latin typeface="Arial Body"/>
              <a:cs typeface="Arial" panose="020B0604020202020204" pitchFamily="34" charset="0"/>
            </a:endParaRPr>
          </a:p>
          <a:p>
            <a:pPr marL="0" indent="0">
              <a:buNone/>
            </a:pPr>
            <a:r>
              <a:rPr lang="en-US" dirty="0" smtClean="0">
                <a:latin typeface="Arial Body"/>
                <a:cs typeface="Arial" panose="020B0604020202020204" pitchFamily="34" charset="0"/>
              </a:rPr>
              <a:t>Chief Executive Officer</a:t>
            </a:r>
            <a:endParaRPr lang="en-US" dirty="0">
              <a:latin typeface="Arial Body"/>
              <a:cs typeface="Arial" panose="020B0604020202020204" pitchFamily="34" charset="0"/>
            </a:endParaRPr>
          </a:p>
          <a:p>
            <a:pPr marL="0" indent="0">
              <a:buNone/>
            </a:pPr>
            <a:r>
              <a:rPr lang="en-US" b="1" dirty="0" smtClean="0">
                <a:latin typeface="Arial Body"/>
                <a:cs typeface="Arial" panose="020B0604020202020204" pitchFamily="34" charset="0"/>
              </a:rPr>
              <a:t>Mr CM Smuts</a:t>
            </a:r>
            <a:r>
              <a:rPr lang="en-US" dirty="0" smtClean="0">
                <a:latin typeface="Arial Body"/>
                <a:cs typeface="Arial" panose="020B0604020202020204" pitchFamily="34" charset="0"/>
              </a:rPr>
              <a:t> </a:t>
            </a:r>
          </a:p>
          <a:p>
            <a:pPr marL="0" indent="0">
              <a:buNone/>
            </a:pPr>
            <a:r>
              <a:rPr lang="en-US" dirty="0" smtClean="0">
                <a:latin typeface="Arial Body"/>
                <a:cs typeface="Arial" panose="020B0604020202020204" pitchFamily="34" charset="0"/>
              </a:rPr>
              <a:t>Chief Financial Officer</a:t>
            </a:r>
            <a:endParaRPr lang="en-US" dirty="0">
              <a:latin typeface="Arial Body"/>
              <a:cs typeface="Arial" panose="020B0604020202020204" pitchFamily="34" charset="0"/>
            </a:endParaRPr>
          </a:p>
        </p:txBody>
      </p:sp>
    </p:spTree>
    <p:extLst>
      <p:ext uri="{BB962C8B-B14F-4D97-AF65-F5344CB8AC3E}">
        <p14:creationId xmlns:p14="http://schemas.microsoft.com/office/powerpoint/2010/main" val="2465249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7056784" cy="1143000"/>
          </a:xfrm>
        </p:spPr>
        <p:txBody>
          <a:bodyPr>
            <a:normAutofit/>
          </a:bodyPr>
          <a:lstStyle/>
          <a:p>
            <a:pPr algn="l"/>
            <a:r>
              <a:rPr lang="en-ZA" sz="3200" dirty="0">
                <a:latin typeface="Arial Body"/>
              </a:rPr>
              <a:t>Broad Strategic Direction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168178"/>
              </p:ext>
            </p:extLst>
          </p:nvPr>
        </p:nvGraphicFramePr>
        <p:xfrm>
          <a:off x="0" y="1196753"/>
          <a:ext cx="9144000" cy="5522324"/>
        </p:xfrm>
        <a:graphic>
          <a:graphicData uri="http://schemas.openxmlformats.org/drawingml/2006/table">
            <a:tbl>
              <a:tblPr firstRow="1" bandRow="1">
                <a:tableStyleId>{5C22544A-7EE6-4342-B048-85BDC9FD1C3A}</a:tableStyleId>
              </a:tblPr>
              <a:tblGrid>
                <a:gridCol w="2453269">
                  <a:extLst>
                    <a:ext uri="{9D8B030D-6E8A-4147-A177-3AD203B41FA5}">
                      <a16:colId xmlns:a16="http://schemas.microsoft.com/office/drawing/2014/main" val="677478802"/>
                    </a:ext>
                  </a:extLst>
                </a:gridCol>
                <a:gridCol w="2155902">
                  <a:extLst>
                    <a:ext uri="{9D8B030D-6E8A-4147-A177-3AD203B41FA5}">
                      <a16:colId xmlns:a16="http://schemas.microsoft.com/office/drawing/2014/main" val="3973072548"/>
                    </a:ext>
                  </a:extLst>
                </a:gridCol>
                <a:gridCol w="2527610">
                  <a:extLst>
                    <a:ext uri="{9D8B030D-6E8A-4147-A177-3AD203B41FA5}">
                      <a16:colId xmlns:a16="http://schemas.microsoft.com/office/drawing/2014/main" val="3918580181"/>
                    </a:ext>
                  </a:extLst>
                </a:gridCol>
                <a:gridCol w="2007219">
                  <a:extLst>
                    <a:ext uri="{9D8B030D-6E8A-4147-A177-3AD203B41FA5}">
                      <a16:colId xmlns:a16="http://schemas.microsoft.com/office/drawing/2014/main" val="2111021274"/>
                    </a:ext>
                  </a:extLst>
                </a:gridCol>
              </a:tblGrid>
              <a:tr h="330598">
                <a:tc>
                  <a:txBody>
                    <a:bodyPr/>
                    <a:lstStyle/>
                    <a:p>
                      <a:pPr marL="0" indent="0" algn="l">
                        <a:spcAft>
                          <a:spcPts val="0"/>
                        </a:spcAft>
                      </a:pPr>
                      <a:r>
                        <a:rPr lang="en-ZA" sz="1400" b="1" dirty="0">
                          <a:solidFill>
                            <a:schemeClr val="tx1"/>
                          </a:solidFill>
                          <a:effectLst/>
                          <a:latin typeface="Arial Body"/>
                          <a:ea typeface="Times New Roman" panose="02020603050405020304" pitchFamily="18" charset="0"/>
                          <a:cs typeface="Arial" panose="020B0604020202020204" pitchFamily="34" charset="0"/>
                        </a:rPr>
                        <a:t>Outcome</a:t>
                      </a:r>
                    </a:p>
                  </a:txBody>
                  <a:tcPr marL="68580" marR="68580" marT="0" marB="0"/>
                </a:tc>
                <a:tc>
                  <a:txBody>
                    <a:bodyPr/>
                    <a:lstStyle/>
                    <a:p>
                      <a:pPr marL="0" indent="0" algn="just">
                        <a:spcAft>
                          <a:spcPts val="0"/>
                        </a:spcAft>
                      </a:pPr>
                      <a:r>
                        <a:rPr lang="en-ZA" sz="1400" b="1" dirty="0">
                          <a:solidFill>
                            <a:schemeClr val="tx1"/>
                          </a:solidFill>
                          <a:effectLst/>
                          <a:latin typeface="Arial Body"/>
                          <a:ea typeface="Times New Roman" panose="02020603050405020304" pitchFamily="18" charset="0"/>
                          <a:cs typeface="Arial" panose="020B0604020202020204" pitchFamily="34" charset="0"/>
                        </a:rPr>
                        <a:t>Outcome indicator</a:t>
                      </a:r>
                    </a:p>
                  </a:txBody>
                  <a:tcPr marL="68580" marR="68580" marT="0" marB="0"/>
                </a:tc>
                <a:tc>
                  <a:txBody>
                    <a:bodyPr/>
                    <a:lstStyle/>
                    <a:p>
                      <a:pPr marL="0" indent="0" algn="just">
                        <a:spcAft>
                          <a:spcPts val="0"/>
                        </a:spcAft>
                      </a:pPr>
                      <a:r>
                        <a:rPr lang="en-ZA" sz="1400" b="1" dirty="0">
                          <a:solidFill>
                            <a:schemeClr val="tx1"/>
                          </a:solidFill>
                          <a:effectLst/>
                          <a:latin typeface="Arial Body"/>
                          <a:ea typeface="Times New Roman" panose="02020603050405020304" pitchFamily="18" charset="0"/>
                          <a:cs typeface="Arial" panose="020B0604020202020204" pitchFamily="34" charset="0"/>
                        </a:rPr>
                        <a:t>Baseline</a:t>
                      </a:r>
                    </a:p>
                  </a:txBody>
                  <a:tcPr marL="68580" marR="68580" marT="0" marB="0"/>
                </a:tc>
                <a:tc>
                  <a:txBody>
                    <a:bodyPr/>
                    <a:lstStyle/>
                    <a:p>
                      <a:pPr marL="0" indent="0" algn="just">
                        <a:spcAft>
                          <a:spcPts val="0"/>
                        </a:spcAft>
                      </a:pPr>
                      <a:r>
                        <a:rPr lang="en-ZA" sz="1400" b="1" dirty="0">
                          <a:solidFill>
                            <a:schemeClr val="tx1"/>
                          </a:solidFill>
                          <a:effectLst/>
                          <a:latin typeface="Arial Body"/>
                          <a:ea typeface="Times New Roman" panose="02020603050405020304" pitchFamily="18" charset="0"/>
                          <a:cs typeface="Arial" panose="020B0604020202020204" pitchFamily="34" charset="0"/>
                        </a:rPr>
                        <a:t>Five-year target</a:t>
                      </a:r>
                    </a:p>
                  </a:txBody>
                  <a:tcPr marL="68580" marR="68580" marT="0" marB="0"/>
                </a:tc>
                <a:extLst>
                  <a:ext uri="{0D108BD9-81ED-4DB2-BD59-A6C34878D82A}">
                    <a16:rowId xmlns:a16="http://schemas.microsoft.com/office/drawing/2014/main" val="378455903"/>
                  </a:ext>
                </a:extLst>
              </a:tr>
              <a:tr h="806581">
                <a:tc>
                  <a:txBody>
                    <a:bodyPr/>
                    <a:lstStyle/>
                    <a:p>
                      <a:r>
                        <a:rPr lang="en-US" sz="1100" dirty="0" smtClean="0">
                          <a:latin typeface="Arial Body"/>
                        </a:rPr>
                        <a:t>Enhanced  Organisational capacity that effectively and efficiently delivers on the CRL mandate</a:t>
                      </a:r>
                      <a:endParaRPr lang="en-ZA" sz="1100" dirty="0">
                        <a:latin typeface="Arial Body"/>
                      </a:endParaRPr>
                    </a:p>
                  </a:txBody>
                  <a:tcPr/>
                </a:tc>
                <a:tc>
                  <a:txBody>
                    <a:bodyPr/>
                    <a:lstStyle/>
                    <a:p>
                      <a:r>
                        <a:rPr lang="en-US" sz="1100" dirty="0" smtClean="0">
                          <a:latin typeface="Arial Body"/>
                        </a:rPr>
                        <a:t>Achievement of</a:t>
                      </a:r>
                      <a:r>
                        <a:rPr lang="en-US" sz="1100" baseline="0" dirty="0" smtClean="0">
                          <a:latin typeface="Arial Body"/>
                        </a:rPr>
                        <a:t> good governance and clean audit</a:t>
                      </a:r>
                      <a:endParaRPr lang="en-ZA" sz="1100" dirty="0">
                        <a:latin typeface="Arial Body"/>
                      </a:endParaRPr>
                    </a:p>
                  </a:txBody>
                  <a:tcPr/>
                </a:tc>
                <a:tc>
                  <a:txBody>
                    <a:bodyPr/>
                    <a:lstStyle/>
                    <a:p>
                      <a:r>
                        <a:rPr lang="en-US" sz="1100" dirty="0" smtClean="0">
                          <a:latin typeface="Arial Body"/>
                        </a:rPr>
                        <a:t>Unqualified audit report</a:t>
                      </a:r>
                      <a:endParaRPr lang="en-ZA" sz="1100" dirty="0">
                        <a:latin typeface="Arial Body"/>
                      </a:endParaRPr>
                    </a:p>
                  </a:txBody>
                  <a:tcPr/>
                </a:tc>
                <a:tc>
                  <a:txBody>
                    <a:bodyPr/>
                    <a:lstStyle/>
                    <a:p>
                      <a:r>
                        <a:rPr lang="en-US" sz="1100" dirty="0" smtClean="0">
                          <a:latin typeface="Arial Body"/>
                        </a:rPr>
                        <a:t>Increased organizational performance and Clean audit</a:t>
                      </a:r>
                      <a:endParaRPr lang="en-ZA" sz="1100" dirty="0">
                        <a:latin typeface="Arial Body"/>
                      </a:endParaRPr>
                    </a:p>
                  </a:txBody>
                  <a:tcPr/>
                </a:tc>
                <a:extLst>
                  <a:ext uri="{0D108BD9-81ED-4DB2-BD59-A6C34878D82A}">
                    <a16:rowId xmlns:a16="http://schemas.microsoft.com/office/drawing/2014/main" val="170861085"/>
                  </a:ext>
                </a:extLst>
              </a:tr>
              <a:tr h="1165061">
                <a:tc>
                  <a:txBody>
                    <a:bodyPr/>
                    <a:lstStyle/>
                    <a:p>
                      <a:r>
                        <a:rPr lang="en-US" sz="1100" dirty="0" smtClean="0">
                          <a:latin typeface="Arial Body"/>
                        </a:rPr>
                        <a:t>Investigation, prepared  recommendations and produced legal opinion on issues concerning the cultural, religious and linguistic rights of communities</a:t>
                      </a:r>
                      <a:endParaRPr lang="en-ZA" sz="1100" dirty="0">
                        <a:latin typeface="Arial Body"/>
                      </a:endParaRPr>
                    </a:p>
                  </a:txBody>
                  <a:tcPr/>
                </a:tc>
                <a:tc>
                  <a:txBody>
                    <a:bodyPr/>
                    <a:lstStyle/>
                    <a:p>
                      <a:r>
                        <a:rPr lang="en-US" sz="1100" dirty="0" smtClean="0">
                          <a:latin typeface="Arial Body"/>
                        </a:rPr>
                        <a:t>Drafts reports on legislation and Bills before Parliament that impact cultural, religious and linguistic rights of communities per annum</a:t>
                      </a:r>
                      <a:endParaRPr lang="en-ZA" sz="1100" dirty="0">
                        <a:latin typeface="Arial Body"/>
                      </a:endParaRPr>
                    </a:p>
                  </a:txBody>
                  <a:tcPr/>
                </a:tc>
                <a:tc>
                  <a:txBody>
                    <a:bodyPr/>
                    <a:lstStyle/>
                    <a:p>
                      <a:r>
                        <a:rPr lang="en-US" sz="1100" dirty="0" smtClean="0">
                          <a:latin typeface="Arial Body"/>
                        </a:rPr>
                        <a:t>Reports on Bills such as Customary</a:t>
                      </a:r>
                      <a:r>
                        <a:rPr lang="en-US" sz="1100" baseline="0" dirty="0" smtClean="0">
                          <a:latin typeface="Arial Body"/>
                        </a:rPr>
                        <a:t> Initiation, Muslim marriages, Use of Official Languages</a:t>
                      </a:r>
                      <a:endParaRPr lang="en-ZA" sz="1100" dirty="0">
                        <a:latin typeface="Arial Body"/>
                      </a:endParaRPr>
                    </a:p>
                  </a:txBody>
                  <a:tcPr/>
                </a:tc>
                <a:tc>
                  <a:txBody>
                    <a:bodyPr/>
                    <a:lstStyle/>
                    <a:p>
                      <a:r>
                        <a:rPr lang="en-US" sz="1100" dirty="0" smtClean="0">
                          <a:latin typeface="Arial Body"/>
                        </a:rPr>
                        <a:t>Review Bill and By-laws that impacts on the rights of cultural, religious and linguistic communities</a:t>
                      </a:r>
                      <a:endParaRPr lang="en-ZA" sz="1100" dirty="0">
                        <a:latin typeface="Arial Body"/>
                      </a:endParaRPr>
                    </a:p>
                  </a:txBody>
                  <a:tcPr/>
                </a:tc>
                <a:extLst>
                  <a:ext uri="{0D108BD9-81ED-4DB2-BD59-A6C34878D82A}">
                    <a16:rowId xmlns:a16="http://schemas.microsoft.com/office/drawing/2014/main" val="1555375736"/>
                  </a:ext>
                </a:extLst>
              </a:tr>
              <a:tr h="1082135">
                <a:tc>
                  <a:txBody>
                    <a:bodyPr/>
                    <a:lstStyle/>
                    <a:p>
                      <a:r>
                        <a:rPr lang="en-US" sz="1100" dirty="0" smtClean="0">
                          <a:latin typeface="Arial Body"/>
                        </a:rPr>
                        <a:t>Increased awareness of the cultural, religious and linguistic rights through public engagement and education </a:t>
                      </a:r>
                      <a:endParaRPr lang="en-ZA" sz="1100" dirty="0">
                        <a:latin typeface="Arial Body"/>
                      </a:endParaRPr>
                    </a:p>
                  </a:txBody>
                  <a:tcPr/>
                </a:tc>
                <a:tc>
                  <a:txBody>
                    <a:bodyPr/>
                    <a:lstStyle/>
                    <a:p>
                      <a:r>
                        <a:rPr lang="en-US" sz="1100" dirty="0" smtClean="0">
                          <a:latin typeface="Arial Body"/>
                        </a:rPr>
                        <a:t>Increased outreach programmes, strengthened</a:t>
                      </a:r>
                      <a:r>
                        <a:rPr lang="en-US" sz="1100" baseline="0" dirty="0" smtClean="0">
                          <a:latin typeface="Arial Body"/>
                        </a:rPr>
                        <a:t> community councils and stakeholder engagements</a:t>
                      </a:r>
                      <a:endParaRPr lang="en-ZA" sz="1100" dirty="0">
                        <a:latin typeface="Arial Body"/>
                      </a:endParaRPr>
                    </a:p>
                  </a:txBody>
                  <a:tcPr/>
                </a:tc>
                <a:tc>
                  <a:txBody>
                    <a:bodyPr/>
                    <a:lstStyle/>
                    <a:p>
                      <a:r>
                        <a:rPr lang="en-US" sz="1100" dirty="0" smtClean="0">
                          <a:latin typeface="Arial Body"/>
                        </a:rPr>
                        <a:t>Awareness campaigns, Capacity building works and community outreach programmes</a:t>
                      </a:r>
                      <a:endParaRPr lang="en-ZA" sz="1100" dirty="0">
                        <a:latin typeface="Arial Body"/>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latin typeface="Arial Body"/>
                        </a:rPr>
                        <a:t>120 community outreach  programmes,</a:t>
                      </a:r>
                      <a:r>
                        <a:rPr lang="en-US" sz="1100" dirty="0" smtClean="0">
                          <a:latin typeface="Arial Body"/>
                        </a:rPr>
                        <a:t> 80 Community Councils workshopped and supported and  40 stakeholders </a:t>
                      </a:r>
                      <a:endParaRPr lang="en-ZA" sz="1100" dirty="0" smtClean="0">
                        <a:latin typeface="Arial Body"/>
                      </a:endParaRPr>
                    </a:p>
                    <a:p>
                      <a:r>
                        <a:rPr lang="en-US" sz="1100" dirty="0" smtClean="0">
                          <a:latin typeface="Arial Body"/>
                        </a:rPr>
                        <a:t>engagements</a:t>
                      </a:r>
                      <a:endParaRPr lang="en-ZA" sz="1100" dirty="0">
                        <a:latin typeface="Arial Body"/>
                      </a:endParaRPr>
                    </a:p>
                  </a:txBody>
                  <a:tcPr/>
                </a:tc>
                <a:extLst>
                  <a:ext uri="{0D108BD9-81ED-4DB2-BD59-A6C34878D82A}">
                    <a16:rowId xmlns:a16="http://schemas.microsoft.com/office/drawing/2014/main" val="777937579"/>
                  </a:ext>
                </a:extLst>
              </a:tr>
              <a:tr h="1136983">
                <a:tc>
                  <a:txBody>
                    <a:bodyPr/>
                    <a:lstStyle/>
                    <a:p>
                      <a:pPr>
                        <a:spcAft>
                          <a:spcPts val="0"/>
                        </a:spcAft>
                      </a:pPr>
                      <a:r>
                        <a:rPr lang="en-ZA" sz="1100" dirty="0" smtClean="0">
                          <a:effectLst/>
                          <a:latin typeface="Arial Body"/>
                          <a:ea typeface="Calibri" panose="020F0502020204030204" pitchFamily="34" charset="0"/>
                          <a:cs typeface="Times New Roman" panose="02020603050405020304" pitchFamily="18" charset="0"/>
                        </a:rPr>
                        <a:t>Redressed, Refocused, Reconstructed, and Rediscovered Diminished Heritages of Communities</a:t>
                      </a:r>
                      <a:endParaRPr lang="en-ZA" sz="1100" dirty="0"/>
                    </a:p>
                  </a:txBody>
                  <a:tcPr/>
                </a:tc>
                <a:tc>
                  <a:txBody>
                    <a:bodyPr/>
                    <a:lstStyle/>
                    <a:p>
                      <a:r>
                        <a:rPr lang="en-US" sz="1100" dirty="0" smtClean="0">
                          <a:latin typeface="Arial Body"/>
                        </a:rPr>
                        <a:t>Number of research reports produced in line with the approved research strategy per annum </a:t>
                      </a:r>
                      <a:endParaRPr lang="en-ZA" sz="1100" dirty="0">
                        <a:latin typeface="Arial Body"/>
                      </a:endParaRPr>
                    </a:p>
                  </a:txBody>
                  <a:tcPr/>
                </a:tc>
                <a:tc>
                  <a:txBody>
                    <a:bodyPr/>
                    <a:lstStyle/>
                    <a:p>
                      <a:r>
                        <a:rPr lang="en-US" sz="1100" baseline="0" dirty="0" smtClean="0">
                          <a:latin typeface="Arial Body"/>
                        </a:rPr>
                        <a:t>Research reports. Reading materials, Colloquium reports, Dialogues’ Reports, Focused Group Meetings Reports, Seminars and Social Trends in as far as the C-R-L Matters are concerned</a:t>
                      </a:r>
                      <a:endParaRPr lang="en-ZA" sz="1100" dirty="0">
                        <a:latin typeface="Arial Body"/>
                      </a:endParaRPr>
                    </a:p>
                  </a:txBody>
                  <a:tcPr/>
                </a:tc>
                <a:tc>
                  <a:txBody>
                    <a:bodyPr/>
                    <a:lstStyle/>
                    <a:p>
                      <a:r>
                        <a:rPr lang="en-US" sz="1100" dirty="0" smtClean="0">
                          <a:latin typeface="Arial Body"/>
                        </a:rPr>
                        <a:t>10 Research</a:t>
                      </a:r>
                      <a:r>
                        <a:rPr lang="en-US" sz="1100" baseline="0" dirty="0" smtClean="0">
                          <a:latin typeface="Arial Body"/>
                        </a:rPr>
                        <a:t> Reports that seek to help communities to rediscover their diminished heritages</a:t>
                      </a:r>
                      <a:endParaRPr lang="en-ZA" sz="1100" dirty="0">
                        <a:latin typeface="Arial Body"/>
                      </a:endParaRPr>
                    </a:p>
                  </a:txBody>
                  <a:tcPr/>
                </a:tc>
                <a:extLst>
                  <a:ext uri="{0D108BD9-81ED-4DB2-BD59-A6C34878D82A}">
                    <a16:rowId xmlns:a16="http://schemas.microsoft.com/office/drawing/2014/main" val="1223750429"/>
                  </a:ext>
                </a:extLst>
              </a:tr>
              <a:tr h="985821">
                <a:tc>
                  <a:txBody>
                    <a:bodyPr/>
                    <a:lstStyle/>
                    <a:p>
                      <a:r>
                        <a:rPr lang="en-US" sz="1100" dirty="0" smtClean="0">
                          <a:latin typeface="Arial Body"/>
                        </a:rPr>
                        <a:t>Strengthened capacity for communication, marketing, ICT and linkages to provide functionary support of the CRL Mandate </a:t>
                      </a:r>
                      <a:endParaRPr lang="en-ZA" sz="1100" dirty="0">
                        <a:latin typeface="Arial Body"/>
                      </a:endParaRPr>
                    </a:p>
                  </a:txBody>
                  <a:tcPr/>
                </a:tc>
                <a:tc>
                  <a:txBody>
                    <a:bodyPr/>
                    <a:lstStyle/>
                    <a:p>
                      <a:r>
                        <a:rPr lang="en-US" sz="1100" dirty="0" smtClean="0">
                          <a:latin typeface="Arial Body"/>
                        </a:rPr>
                        <a:t>Provide the state of the art , stable and secure ICT that meets the functional needs of the CRL Rights Commission</a:t>
                      </a:r>
                      <a:endParaRPr lang="en-ZA" sz="1100" dirty="0">
                        <a:latin typeface="Arial Body"/>
                      </a:endParaRPr>
                    </a:p>
                  </a:txBody>
                  <a:tcPr/>
                </a:tc>
                <a:tc>
                  <a:txBody>
                    <a:bodyPr/>
                    <a:lstStyle/>
                    <a:p>
                      <a:r>
                        <a:rPr lang="en-US" sz="1100" dirty="0" smtClean="0">
                          <a:latin typeface="Arial Body"/>
                        </a:rPr>
                        <a:t>Existing infrastructure</a:t>
                      </a:r>
                      <a:endParaRPr lang="en-ZA" sz="1100" dirty="0">
                        <a:latin typeface="Arial Body"/>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Body"/>
                        </a:rPr>
                        <a:t>Maintained ICT function that supports strategy and performance  of the Organisation</a:t>
                      </a:r>
                      <a:endParaRPr lang="en-ZA" sz="1100" dirty="0">
                        <a:latin typeface="Arial Body"/>
                      </a:endParaRPr>
                    </a:p>
                  </a:txBody>
                  <a:tcPr/>
                </a:tc>
                <a:extLst>
                  <a:ext uri="{0D108BD9-81ED-4DB2-BD59-A6C34878D82A}">
                    <a16:rowId xmlns:a16="http://schemas.microsoft.com/office/drawing/2014/main" val="3147649491"/>
                  </a:ext>
                </a:extLst>
              </a:tr>
            </a:tbl>
          </a:graphicData>
        </a:graphic>
      </p:graphicFrame>
    </p:spTree>
    <p:extLst>
      <p:ext uri="{BB962C8B-B14F-4D97-AF65-F5344CB8AC3E}">
        <p14:creationId xmlns:p14="http://schemas.microsoft.com/office/powerpoint/2010/main" val="766846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91064" cy="1431032"/>
          </a:xfrm>
        </p:spPr>
        <p:txBody>
          <a:bodyPr>
            <a:noAutofit/>
          </a:bodyPr>
          <a:lstStyle/>
          <a:p>
            <a:pPr algn="l"/>
            <a:r>
              <a:rPr lang="en-ZA" sz="3200" b="1" dirty="0" smtClean="0">
                <a:latin typeface="Arial Body"/>
                <a:cs typeface="Arial" panose="020B0604020202020204" pitchFamily="34" charset="0"/>
              </a:rPr>
              <a:t>Annual Performance Plan 2020/21</a:t>
            </a:r>
            <a:endParaRPr lang="en-ZA" sz="3200" dirty="0">
              <a:latin typeface="Arial Body"/>
            </a:endParaRPr>
          </a:p>
        </p:txBody>
      </p:sp>
      <p:pic>
        <p:nvPicPr>
          <p:cNvPr id="5" name="Content Placeholder 4"/>
          <p:cNvPicPr>
            <a:picLocks noGrp="1" noChangeAspect="1"/>
          </p:cNvPicPr>
          <p:nvPr>
            <p:ph sz="half" idx="1"/>
          </p:nvPr>
        </p:nvPicPr>
        <p:blipFill>
          <a:blip r:embed="rId2"/>
          <a:stretch>
            <a:fillRect/>
          </a:stretch>
        </p:blipFill>
        <p:spPr>
          <a:xfrm>
            <a:off x="405644" y="1916832"/>
            <a:ext cx="4036049" cy="3816424"/>
          </a:xfrm>
          <a:prstGeom prst="rect">
            <a:avLst/>
          </a:prstGeom>
        </p:spPr>
      </p:pic>
      <p:pic>
        <p:nvPicPr>
          <p:cNvPr id="6" name="Content Placeholder 5"/>
          <p:cNvPicPr>
            <a:picLocks noGrp="1" noChangeAspect="1"/>
          </p:cNvPicPr>
          <p:nvPr>
            <p:ph sz="half" idx="2"/>
          </p:nvPr>
        </p:nvPicPr>
        <p:blipFill>
          <a:blip r:embed="rId3"/>
          <a:stretch>
            <a:fillRect/>
          </a:stretch>
        </p:blipFill>
        <p:spPr>
          <a:xfrm>
            <a:off x="4499992" y="1916832"/>
            <a:ext cx="4176464" cy="3816424"/>
          </a:xfrm>
          <a:prstGeom prst="rect">
            <a:avLst/>
          </a:prstGeom>
        </p:spPr>
      </p:pic>
    </p:spTree>
    <p:extLst>
      <p:ext uri="{BB962C8B-B14F-4D97-AF65-F5344CB8AC3E}">
        <p14:creationId xmlns:p14="http://schemas.microsoft.com/office/powerpoint/2010/main" val="1967398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normAutofit/>
          </a:bodyPr>
          <a:lstStyle/>
          <a:p>
            <a:pPr algn="l"/>
            <a:r>
              <a:rPr lang="en-US" sz="3200" b="1" dirty="0" smtClean="0">
                <a:latin typeface="Arial Body"/>
              </a:rPr>
              <a:t>Programmes Supporting Implementation of Strategy</a:t>
            </a:r>
            <a:endParaRPr lang="en-ZA" sz="3200" b="1" dirty="0">
              <a:latin typeface="Arial Body"/>
            </a:endParaRPr>
          </a:p>
        </p:txBody>
      </p:sp>
      <p:sp>
        <p:nvSpPr>
          <p:cNvPr id="3" name="Content Placeholder 2"/>
          <p:cNvSpPr>
            <a:spLocks noGrp="1"/>
          </p:cNvSpPr>
          <p:nvPr>
            <p:ph idx="1"/>
          </p:nvPr>
        </p:nvSpPr>
        <p:spPr>
          <a:xfrm>
            <a:off x="457200" y="1772816"/>
            <a:ext cx="8229600" cy="3960441"/>
          </a:xfrm>
        </p:spPr>
        <p:txBody>
          <a:bodyPr/>
          <a:lstStyle/>
          <a:p>
            <a:r>
              <a:rPr lang="en-US" sz="2000" b="1" dirty="0" smtClean="0">
                <a:latin typeface="Arial Body"/>
              </a:rPr>
              <a:t>The Implementation of Strategy is supported by the following programmes:</a:t>
            </a:r>
          </a:p>
          <a:p>
            <a:pPr marL="0" indent="0">
              <a:buNone/>
            </a:pPr>
            <a:r>
              <a:rPr lang="en-US"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625362948"/>
              </p:ext>
            </p:extLst>
          </p:nvPr>
        </p:nvGraphicFramePr>
        <p:xfrm>
          <a:off x="899592" y="2420888"/>
          <a:ext cx="7488831" cy="3238776"/>
        </p:xfrm>
        <a:graphic>
          <a:graphicData uri="http://schemas.openxmlformats.org/drawingml/2006/table">
            <a:tbl>
              <a:tblPr firstRow="1" bandRow="1">
                <a:tableStyleId>{93296810-A885-4BE3-A3E7-6D5BEEA58F35}</a:tableStyleId>
              </a:tblPr>
              <a:tblGrid>
                <a:gridCol w="576064">
                  <a:extLst>
                    <a:ext uri="{9D8B030D-6E8A-4147-A177-3AD203B41FA5}">
                      <a16:colId xmlns:a16="http://schemas.microsoft.com/office/drawing/2014/main" val="2505015245"/>
                    </a:ext>
                  </a:extLst>
                </a:gridCol>
                <a:gridCol w="1728192">
                  <a:extLst>
                    <a:ext uri="{9D8B030D-6E8A-4147-A177-3AD203B41FA5}">
                      <a16:colId xmlns:a16="http://schemas.microsoft.com/office/drawing/2014/main" val="2616429024"/>
                    </a:ext>
                  </a:extLst>
                </a:gridCol>
                <a:gridCol w="5184575">
                  <a:extLst>
                    <a:ext uri="{9D8B030D-6E8A-4147-A177-3AD203B41FA5}">
                      <a16:colId xmlns:a16="http://schemas.microsoft.com/office/drawing/2014/main" val="1623010067"/>
                    </a:ext>
                  </a:extLst>
                </a:gridCol>
              </a:tblGrid>
              <a:tr h="489654">
                <a:tc>
                  <a:txBody>
                    <a:bodyPr/>
                    <a:lstStyle/>
                    <a:p>
                      <a:r>
                        <a:rPr lang="en-US" dirty="0" smtClean="0"/>
                        <a:t>No</a:t>
                      </a:r>
                      <a:endParaRPr lang="en-ZA" dirty="0"/>
                    </a:p>
                  </a:txBody>
                  <a:tcPr/>
                </a:tc>
                <a:tc>
                  <a:txBody>
                    <a:bodyPr/>
                    <a:lstStyle/>
                    <a:p>
                      <a:r>
                        <a:rPr lang="en-US" dirty="0" smtClean="0"/>
                        <a:t>Programme Numbers</a:t>
                      </a:r>
                      <a:endParaRPr lang="en-ZA" dirty="0"/>
                    </a:p>
                  </a:txBody>
                  <a:tcPr/>
                </a:tc>
                <a:tc>
                  <a:txBody>
                    <a:bodyPr/>
                    <a:lstStyle/>
                    <a:p>
                      <a:r>
                        <a:rPr lang="en-US" dirty="0" smtClean="0"/>
                        <a:t>Programme Names</a:t>
                      </a:r>
                      <a:endParaRPr lang="en-ZA" dirty="0"/>
                    </a:p>
                  </a:txBody>
                  <a:tcPr/>
                </a:tc>
                <a:extLst>
                  <a:ext uri="{0D108BD9-81ED-4DB2-BD59-A6C34878D82A}">
                    <a16:rowId xmlns:a16="http://schemas.microsoft.com/office/drawing/2014/main" val="2872782834"/>
                  </a:ext>
                </a:extLst>
              </a:tr>
              <a:tr h="489654">
                <a:tc>
                  <a:txBody>
                    <a:bodyPr/>
                    <a:lstStyle/>
                    <a:p>
                      <a:r>
                        <a:rPr lang="en-US" b="1" dirty="0" smtClean="0">
                          <a:latin typeface="Arial Body"/>
                        </a:rPr>
                        <a:t>1</a:t>
                      </a:r>
                      <a:endParaRPr lang="en-ZA" b="1" dirty="0">
                        <a:latin typeface="Arial Body"/>
                      </a:endParaRPr>
                    </a:p>
                  </a:txBody>
                  <a:tcPr anchor="ctr"/>
                </a:tc>
                <a:tc>
                  <a:txBody>
                    <a:bodyPr/>
                    <a:lstStyle/>
                    <a:p>
                      <a:r>
                        <a:rPr lang="en-US" b="1" dirty="0" smtClean="0">
                          <a:latin typeface="Arial Body"/>
                        </a:rPr>
                        <a:t>Programme 1</a:t>
                      </a:r>
                      <a:endParaRPr lang="en-ZA" b="1" dirty="0">
                        <a:latin typeface="Arial Body"/>
                      </a:endParaRPr>
                    </a:p>
                  </a:txBody>
                  <a:tcPr anchor="ctr"/>
                </a:tc>
                <a:tc>
                  <a:txBody>
                    <a:bodyPr/>
                    <a:lstStyle/>
                    <a:p>
                      <a:r>
                        <a:rPr lang="en-US" dirty="0" smtClean="0"/>
                        <a:t>Administration:</a:t>
                      </a:r>
                      <a:r>
                        <a:rPr lang="en-US" baseline="0" dirty="0" smtClean="0"/>
                        <a:t> Organisational Development and Support Services (AODSS)</a:t>
                      </a:r>
                      <a:endParaRPr lang="en-ZA" dirty="0"/>
                    </a:p>
                  </a:txBody>
                  <a:tcPr anchor="ctr"/>
                </a:tc>
                <a:extLst>
                  <a:ext uri="{0D108BD9-81ED-4DB2-BD59-A6C34878D82A}">
                    <a16:rowId xmlns:a16="http://schemas.microsoft.com/office/drawing/2014/main" val="295259620"/>
                  </a:ext>
                </a:extLst>
              </a:tr>
              <a:tr h="489654">
                <a:tc>
                  <a:txBody>
                    <a:bodyPr/>
                    <a:lstStyle/>
                    <a:p>
                      <a:r>
                        <a:rPr lang="en-US" b="1" dirty="0" smtClean="0">
                          <a:latin typeface="Arial Body"/>
                        </a:rPr>
                        <a:t>2</a:t>
                      </a:r>
                      <a:endParaRPr lang="en-ZA" b="1" dirty="0">
                        <a:latin typeface="Arial Body"/>
                      </a:endParaRPr>
                    </a:p>
                  </a:txBody>
                  <a:tcPr anchor="ctr"/>
                </a:tc>
                <a:tc>
                  <a:txBody>
                    <a:bodyPr/>
                    <a:lstStyle/>
                    <a:p>
                      <a:r>
                        <a:rPr lang="en-US" b="1" dirty="0" smtClean="0">
                          <a:latin typeface="Arial Body"/>
                        </a:rPr>
                        <a:t>Programme 2</a:t>
                      </a:r>
                      <a:endParaRPr lang="en-ZA" b="1" dirty="0">
                        <a:latin typeface="Arial Body"/>
                      </a:endParaRPr>
                    </a:p>
                  </a:txBody>
                  <a:tcPr anchor="ctr"/>
                </a:tc>
                <a:tc>
                  <a:txBody>
                    <a:bodyPr/>
                    <a:lstStyle/>
                    <a:p>
                      <a:r>
                        <a:rPr lang="en-US" dirty="0" smtClean="0"/>
                        <a:t>Legal Services and Conflict Resolution (LS&amp;CR)</a:t>
                      </a:r>
                      <a:endParaRPr lang="en-ZA" dirty="0"/>
                    </a:p>
                  </a:txBody>
                  <a:tcPr anchor="ctr"/>
                </a:tc>
                <a:extLst>
                  <a:ext uri="{0D108BD9-81ED-4DB2-BD59-A6C34878D82A}">
                    <a16:rowId xmlns:a16="http://schemas.microsoft.com/office/drawing/2014/main" val="1881089890"/>
                  </a:ext>
                </a:extLst>
              </a:tr>
              <a:tr h="489654">
                <a:tc>
                  <a:txBody>
                    <a:bodyPr/>
                    <a:lstStyle/>
                    <a:p>
                      <a:r>
                        <a:rPr lang="en-US" b="1" dirty="0" smtClean="0">
                          <a:latin typeface="Arial Body"/>
                        </a:rPr>
                        <a:t>3</a:t>
                      </a:r>
                      <a:endParaRPr lang="en-ZA" b="1" dirty="0">
                        <a:latin typeface="Arial Body"/>
                      </a:endParaRPr>
                    </a:p>
                  </a:txBody>
                  <a:tcPr anchor="ctr"/>
                </a:tc>
                <a:tc>
                  <a:txBody>
                    <a:bodyPr/>
                    <a:lstStyle/>
                    <a:p>
                      <a:r>
                        <a:rPr lang="en-US" b="1" dirty="0" smtClean="0">
                          <a:latin typeface="Arial Body"/>
                        </a:rPr>
                        <a:t>Programme 3</a:t>
                      </a:r>
                      <a:endParaRPr lang="en-ZA" b="1" dirty="0">
                        <a:latin typeface="Arial Body"/>
                      </a:endParaRPr>
                    </a:p>
                  </a:txBody>
                  <a:tcPr anchor="ctr"/>
                </a:tc>
                <a:tc>
                  <a:txBody>
                    <a:bodyPr/>
                    <a:lstStyle/>
                    <a:p>
                      <a:r>
                        <a:rPr lang="en-US" dirty="0" smtClean="0"/>
                        <a:t>Public Engagement and Education (PEE)</a:t>
                      </a:r>
                      <a:endParaRPr lang="en-ZA" dirty="0"/>
                    </a:p>
                  </a:txBody>
                  <a:tcPr anchor="ctr"/>
                </a:tc>
                <a:extLst>
                  <a:ext uri="{0D108BD9-81ED-4DB2-BD59-A6C34878D82A}">
                    <a16:rowId xmlns:a16="http://schemas.microsoft.com/office/drawing/2014/main" val="517339193"/>
                  </a:ext>
                </a:extLst>
              </a:tr>
              <a:tr h="489654">
                <a:tc>
                  <a:txBody>
                    <a:bodyPr/>
                    <a:lstStyle/>
                    <a:p>
                      <a:r>
                        <a:rPr lang="en-US" b="1" dirty="0" smtClean="0">
                          <a:latin typeface="Arial Body"/>
                        </a:rPr>
                        <a:t>4</a:t>
                      </a:r>
                      <a:endParaRPr lang="en-ZA" b="1" dirty="0">
                        <a:latin typeface="Arial Body"/>
                      </a:endParaRPr>
                    </a:p>
                  </a:txBody>
                  <a:tcPr anchor="ctr"/>
                </a:tc>
                <a:tc>
                  <a:txBody>
                    <a:bodyPr/>
                    <a:lstStyle/>
                    <a:p>
                      <a:r>
                        <a:rPr lang="en-US" b="1" dirty="0" smtClean="0">
                          <a:latin typeface="Arial Body"/>
                        </a:rPr>
                        <a:t>Programme 4</a:t>
                      </a:r>
                      <a:endParaRPr lang="en-ZA" b="1" dirty="0">
                        <a:latin typeface="Arial Body"/>
                      </a:endParaRPr>
                    </a:p>
                  </a:txBody>
                  <a:tcPr anchor="ctr"/>
                </a:tc>
                <a:tc>
                  <a:txBody>
                    <a:bodyPr/>
                    <a:lstStyle/>
                    <a:p>
                      <a:r>
                        <a:rPr lang="en-US" dirty="0" smtClean="0"/>
                        <a:t>Research and Policy Development (RPD)</a:t>
                      </a:r>
                      <a:endParaRPr lang="en-ZA" dirty="0"/>
                    </a:p>
                  </a:txBody>
                  <a:tcPr anchor="ctr"/>
                </a:tc>
                <a:extLst>
                  <a:ext uri="{0D108BD9-81ED-4DB2-BD59-A6C34878D82A}">
                    <a16:rowId xmlns:a16="http://schemas.microsoft.com/office/drawing/2014/main" val="1262165112"/>
                  </a:ext>
                </a:extLst>
              </a:tr>
              <a:tr h="489654">
                <a:tc>
                  <a:txBody>
                    <a:bodyPr/>
                    <a:lstStyle/>
                    <a:p>
                      <a:r>
                        <a:rPr lang="en-US" b="1" dirty="0" smtClean="0">
                          <a:latin typeface="Arial Body"/>
                        </a:rPr>
                        <a:t>5</a:t>
                      </a:r>
                      <a:endParaRPr lang="en-ZA" b="1" dirty="0">
                        <a:latin typeface="Arial Body"/>
                      </a:endParaRPr>
                    </a:p>
                  </a:txBody>
                  <a:tcPr anchor="ctr"/>
                </a:tc>
                <a:tc>
                  <a:txBody>
                    <a:bodyPr/>
                    <a:lstStyle/>
                    <a:p>
                      <a:r>
                        <a:rPr lang="en-US" b="1" dirty="0" smtClean="0">
                          <a:latin typeface="Arial Body"/>
                        </a:rPr>
                        <a:t>Programme 5</a:t>
                      </a:r>
                      <a:endParaRPr lang="en-ZA" b="1" dirty="0">
                        <a:latin typeface="Arial Body"/>
                      </a:endParaRPr>
                    </a:p>
                  </a:txBody>
                  <a:tcPr anchor="ctr"/>
                </a:tc>
                <a:tc>
                  <a:txBody>
                    <a:bodyPr/>
                    <a:lstStyle/>
                    <a:p>
                      <a:r>
                        <a:rPr lang="en-US" dirty="0" smtClean="0"/>
                        <a:t>Communication,</a:t>
                      </a:r>
                      <a:r>
                        <a:rPr lang="en-US" baseline="0" dirty="0" smtClean="0"/>
                        <a:t> Marketing, IT and Linkages (CMIL)</a:t>
                      </a:r>
                      <a:endParaRPr lang="en-ZA" dirty="0"/>
                    </a:p>
                  </a:txBody>
                  <a:tcPr anchor="ctr"/>
                </a:tc>
                <a:extLst>
                  <a:ext uri="{0D108BD9-81ED-4DB2-BD59-A6C34878D82A}">
                    <a16:rowId xmlns:a16="http://schemas.microsoft.com/office/drawing/2014/main" val="2225591572"/>
                  </a:ext>
                </a:extLst>
              </a:tr>
            </a:tbl>
          </a:graphicData>
        </a:graphic>
      </p:graphicFrame>
    </p:spTree>
    <p:extLst>
      <p:ext uri="{BB962C8B-B14F-4D97-AF65-F5344CB8AC3E}">
        <p14:creationId xmlns:p14="http://schemas.microsoft.com/office/powerpoint/2010/main" val="665835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a:bodyPr>
          <a:lstStyle/>
          <a:p>
            <a:pPr algn="l"/>
            <a:r>
              <a:rPr lang="en-US" sz="2800" b="1" dirty="0" smtClean="0">
                <a:latin typeface="Arial Body"/>
              </a:rPr>
              <a:t>Programme 1</a:t>
            </a:r>
            <a:r>
              <a:rPr lang="en-US" sz="2800" dirty="0" smtClean="0">
                <a:latin typeface="Arial Body"/>
              </a:rPr>
              <a:t/>
            </a:r>
            <a:br>
              <a:rPr lang="en-US" sz="2800" dirty="0" smtClean="0">
                <a:latin typeface="Arial Body"/>
              </a:rPr>
            </a:br>
            <a:r>
              <a:rPr lang="en-US" sz="2800" dirty="0" smtClean="0">
                <a:latin typeface="Arial Body"/>
              </a:rPr>
              <a:t>Outcomes, Output and Output Indicators</a:t>
            </a:r>
            <a:endParaRPr lang="en-ZA" sz="2800" dirty="0">
              <a:latin typeface="Arial Bod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3875928"/>
              </p:ext>
            </p:extLst>
          </p:nvPr>
        </p:nvGraphicFramePr>
        <p:xfrm>
          <a:off x="179512" y="1340768"/>
          <a:ext cx="8435280" cy="5022235"/>
        </p:xfrm>
        <a:graphic>
          <a:graphicData uri="http://schemas.openxmlformats.org/drawingml/2006/table">
            <a:tbl>
              <a:tblPr firstRow="1" bandRow="1">
                <a:tableStyleId>{93296810-A885-4BE3-A3E7-6D5BEEA58F35}</a:tableStyleId>
              </a:tblPr>
              <a:tblGrid>
                <a:gridCol w="822487">
                  <a:extLst>
                    <a:ext uri="{9D8B030D-6E8A-4147-A177-3AD203B41FA5}">
                      <a16:colId xmlns:a16="http://schemas.microsoft.com/office/drawing/2014/main" val="929384951"/>
                    </a:ext>
                  </a:extLst>
                </a:gridCol>
                <a:gridCol w="4801033">
                  <a:extLst>
                    <a:ext uri="{9D8B030D-6E8A-4147-A177-3AD203B41FA5}">
                      <a16:colId xmlns:a16="http://schemas.microsoft.com/office/drawing/2014/main" val="3545061466"/>
                    </a:ext>
                  </a:extLst>
                </a:gridCol>
                <a:gridCol w="2811760">
                  <a:extLst>
                    <a:ext uri="{9D8B030D-6E8A-4147-A177-3AD203B41FA5}">
                      <a16:colId xmlns:a16="http://schemas.microsoft.com/office/drawing/2014/main" val="3150669761"/>
                    </a:ext>
                  </a:extLst>
                </a:gridCol>
              </a:tblGrid>
              <a:tr h="450235">
                <a:tc>
                  <a:txBody>
                    <a:bodyPr/>
                    <a:lstStyle/>
                    <a:p>
                      <a:pPr algn="ctr">
                        <a:lnSpc>
                          <a:spcPct val="100000"/>
                        </a:lnSpc>
                        <a:spcAft>
                          <a:spcPts val="0"/>
                        </a:spcAft>
                      </a:pPr>
                      <a:r>
                        <a:rPr lang="en-US" sz="1400" b="1" dirty="0" err="1" smtClean="0">
                          <a:solidFill>
                            <a:schemeClr val="tx1"/>
                          </a:solidFill>
                          <a:effectLst/>
                          <a:latin typeface="Arial Body"/>
                          <a:ea typeface="Times New Roman" panose="02020603050405020304" pitchFamily="18" charset="0"/>
                        </a:rPr>
                        <a:t>Prog</a:t>
                      </a:r>
                      <a:endParaRPr lang="en-ZA" sz="1400" b="1" dirty="0">
                        <a:solidFill>
                          <a:schemeClr val="tx1"/>
                        </a:solidFill>
                        <a:effectLst/>
                        <a:latin typeface="Arial Body"/>
                        <a:ea typeface="Times New Roman" panose="02020603050405020304" pitchFamily="18" charset="0"/>
                      </a:endParaRPr>
                    </a:p>
                  </a:txBody>
                  <a:tcPr marL="57955" marR="57955" marT="0" marB="0" anchor="ctr"/>
                </a:tc>
                <a:tc>
                  <a:txBody>
                    <a:bodyPr/>
                    <a:lstStyle/>
                    <a:p>
                      <a:pPr algn="ctr">
                        <a:lnSpc>
                          <a:spcPct val="100000"/>
                        </a:lnSpc>
                        <a:spcAft>
                          <a:spcPts val="0"/>
                        </a:spcAft>
                      </a:pPr>
                      <a:r>
                        <a:rPr lang="en-US" sz="1400" b="1" dirty="0" smtClean="0">
                          <a:solidFill>
                            <a:schemeClr val="tx1"/>
                          </a:solidFill>
                          <a:effectLst/>
                          <a:latin typeface="Arial Body"/>
                          <a:ea typeface="Times New Roman" panose="02020603050405020304" pitchFamily="18" charset="0"/>
                        </a:rPr>
                        <a:t>Outcomes</a:t>
                      </a:r>
                      <a:endParaRPr lang="en-ZA" sz="1400" b="1" dirty="0">
                        <a:solidFill>
                          <a:schemeClr val="tx1"/>
                        </a:solidFill>
                        <a:effectLst/>
                        <a:latin typeface="Arial Body"/>
                        <a:ea typeface="Times New Roman" panose="02020603050405020304" pitchFamily="18" charset="0"/>
                      </a:endParaRPr>
                    </a:p>
                  </a:txBody>
                  <a:tcPr marL="57955" marR="57955" marT="0" marB="0" anchor="ctr"/>
                </a:tc>
                <a:tc>
                  <a:txBody>
                    <a:bodyPr/>
                    <a:lstStyle/>
                    <a:p>
                      <a:pPr algn="ctr">
                        <a:lnSpc>
                          <a:spcPct val="100000"/>
                        </a:lnSpc>
                        <a:spcAft>
                          <a:spcPts val="0"/>
                        </a:spcAft>
                      </a:pPr>
                      <a:r>
                        <a:rPr lang="en-ZA" sz="1400" b="1" dirty="0" smtClean="0">
                          <a:solidFill>
                            <a:schemeClr val="tx1"/>
                          </a:solidFill>
                          <a:effectLst/>
                          <a:latin typeface="Arial Body"/>
                          <a:ea typeface="Times New Roman" panose="02020603050405020304" pitchFamily="18" charset="0"/>
                        </a:rPr>
                        <a:t>Number</a:t>
                      </a:r>
                      <a:r>
                        <a:rPr lang="en-ZA" sz="1400" b="1" baseline="0" dirty="0" smtClean="0">
                          <a:solidFill>
                            <a:schemeClr val="tx1"/>
                          </a:solidFill>
                          <a:effectLst/>
                          <a:latin typeface="Arial Body"/>
                          <a:ea typeface="Times New Roman" panose="02020603050405020304" pitchFamily="18" charset="0"/>
                        </a:rPr>
                        <a:t> Of Outputs And Output  Indicators</a:t>
                      </a:r>
                      <a:endParaRPr lang="en-ZA" sz="1400" b="1" dirty="0">
                        <a:solidFill>
                          <a:schemeClr val="tx1"/>
                        </a:solidFill>
                        <a:effectLst/>
                        <a:latin typeface="Arial Body"/>
                        <a:ea typeface="Times New Roman" panose="02020603050405020304" pitchFamily="18" charset="0"/>
                      </a:endParaRPr>
                    </a:p>
                  </a:txBody>
                  <a:tcPr marL="57955" marR="57955" marT="0" marB="0" anchor="ctr"/>
                </a:tc>
                <a:extLst>
                  <a:ext uri="{0D108BD9-81ED-4DB2-BD59-A6C34878D82A}">
                    <a16:rowId xmlns:a16="http://schemas.microsoft.com/office/drawing/2014/main" val="1091400731"/>
                  </a:ext>
                </a:extLst>
              </a:tr>
              <a:tr h="628831">
                <a:tc>
                  <a:txBody>
                    <a:bodyPr/>
                    <a:lstStyle/>
                    <a:p>
                      <a:r>
                        <a:rPr lang="en-US" b="1" dirty="0" smtClean="0">
                          <a:latin typeface="Arial Body"/>
                        </a:rPr>
                        <a:t>1</a:t>
                      </a:r>
                      <a:endParaRPr lang="en-ZA" b="1" dirty="0">
                        <a:latin typeface="Arial Body"/>
                      </a:endParaRPr>
                    </a:p>
                  </a:txBody>
                  <a:tcPr/>
                </a:tc>
                <a:tc>
                  <a:txBody>
                    <a:bodyPr/>
                    <a:lstStyle/>
                    <a:p>
                      <a:r>
                        <a:rPr lang="en-US" dirty="0" smtClean="0"/>
                        <a:t>Enhanced organisational capacity that effectively and efficiently delivers on the CRL mandate</a:t>
                      </a:r>
                      <a:endParaRPr lang="en-ZA" dirty="0"/>
                    </a:p>
                  </a:txBody>
                  <a:tcPr anchor="ctr"/>
                </a:tc>
                <a:tc>
                  <a:txBody>
                    <a:bodyPr/>
                    <a:lstStyle/>
                    <a:p>
                      <a:r>
                        <a:rPr lang="en-US" dirty="0" smtClean="0"/>
                        <a:t>11</a:t>
                      </a:r>
                      <a:endParaRPr lang="en-ZA" dirty="0"/>
                    </a:p>
                  </a:txBody>
                  <a:tcPr/>
                </a:tc>
                <a:extLst>
                  <a:ext uri="{0D108BD9-81ED-4DB2-BD59-A6C34878D82A}">
                    <a16:rowId xmlns:a16="http://schemas.microsoft.com/office/drawing/2014/main" val="2389256401"/>
                  </a:ext>
                </a:extLst>
              </a:tr>
              <a:tr h="1167830">
                <a:tc>
                  <a:txBody>
                    <a:bodyPr/>
                    <a:lstStyle/>
                    <a:p>
                      <a:r>
                        <a:rPr lang="en-US" b="1" dirty="0" smtClean="0">
                          <a:latin typeface="Arial Body"/>
                        </a:rPr>
                        <a:t>2</a:t>
                      </a:r>
                      <a:endParaRPr lang="en-ZA" b="1" dirty="0">
                        <a:latin typeface="Arial Body"/>
                      </a:endParaRPr>
                    </a:p>
                  </a:txBody>
                  <a:tcPr/>
                </a:tc>
                <a:tc>
                  <a:txBody>
                    <a:bodyPr/>
                    <a:lstStyle/>
                    <a:p>
                      <a:r>
                        <a:rPr lang="en-US" dirty="0" smtClean="0"/>
                        <a:t>Investigation, prepared  recommendations and produced legal opinion on issues concerning the cultural, religious and linguistic rights of communities</a:t>
                      </a:r>
                      <a:endParaRPr lang="en-ZA" dirty="0"/>
                    </a:p>
                  </a:txBody>
                  <a:tcPr anchor="ctr"/>
                </a:tc>
                <a:tc>
                  <a:txBody>
                    <a:bodyPr/>
                    <a:lstStyle/>
                    <a:p>
                      <a:r>
                        <a:rPr lang="en-US" dirty="0" smtClean="0"/>
                        <a:t>3</a:t>
                      </a:r>
                      <a:endParaRPr lang="en-ZA" dirty="0"/>
                    </a:p>
                  </a:txBody>
                  <a:tcPr/>
                </a:tc>
                <a:extLst>
                  <a:ext uri="{0D108BD9-81ED-4DB2-BD59-A6C34878D82A}">
                    <a16:rowId xmlns:a16="http://schemas.microsoft.com/office/drawing/2014/main" val="1783804764"/>
                  </a:ext>
                </a:extLst>
              </a:tr>
              <a:tr h="898331">
                <a:tc>
                  <a:txBody>
                    <a:bodyPr/>
                    <a:lstStyle/>
                    <a:p>
                      <a:r>
                        <a:rPr lang="en-US" b="1" dirty="0" smtClean="0">
                          <a:latin typeface="Arial Body"/>
                        </a:rPr>
                        <a:t>3</a:t>
                      </a:r>
                      <a:endParaRPr lang="en-ZA" b="1" dirty="0">
                        <a:latin typeface="Arial Body"/>
                      </a:endParaRPr>
                    </a:p>
                  </a:txBody>
                  <a:tcPr/>
                </a:tc>
                <a:tc>
                  <a:txBody>
                    <a:bodyPr/>
                    <a:lstStyle/>
                    <a:p>
                      <a:r>
                        <a:rPr lang="en-US" dirty="0" smtClean="0"/>
                        <a:t>Increased awareness of the cultural, religious and linguistic rights through public engagement and education</a:t>
                      </a:r>
                      <a:endParaRPr lang="en-ZA" dirty="0"/>
                    </a:p>
                  </a:txBody>
                  <a:tcPr anchor="ctr"/>
                </a:tc>
                <a:tc>
                  <a:txBody>
                    <a:bodyPr/>
                    <a:lstStyle/>
                    <a:p>
                      <a:r>
                        <a:rPr lang="en-US" dirty="0" smtClean="0"/>
                        <a:t>3</a:t>
                      </a:r>
                      <a:endParaRPr lang="en-ZA" dirty="0"/>
                    </a:p>
                  </a:txBody>
                  <a:tcPr/>
                </a:tc>
                <a:extLst>
                  <a:ext uri="{0D108BD9-81ED-4DB2-BD59-A6C34878D82A}">
                    <a16:rowId xmlns:a16="http://schemas.microsoft.com/office/drawing/2014/main" val="2976388900"/>
                  </a:ext>
                </a:extLst>
              </a:tr>
              <a:tr h="898331">
                <a:tc>
                  <a:txBody>
                    <a:bodyPr/>
                    <a:lstStyle/>
                    <a:p>
                      <a:r>
                        <a:rPr lang="en-US" b="1" dirty="0" smtClean="0">
                          <a:latin typeface="Arial Body"/>
                        </a:rPr>
                        <a:t>4</a:t>
                      </a:r>
                      <a:endParaRPr lang="en-ZA" b="1" dirty="0">
                        <a:latin typeface="Arial Body"/>
                      </a:endParaRPr>
                    </a:p>
                  </a:txBody>
                  <a:tcPr/>
                </a:tc>
                <a:tc>
                  <a:txBody>
                    <a:bodyPr/>
                    <a:lstStyle/>
                    <a:p>
                      <a:r>
                        <a:rPr lang="en-US" dirty="0" smtClean="0"/>
                        <a:t>Redressed, Refocused, Reconstructed, and Rediscovered Diminished Heritages of Communities</a:t>
                      </a:r>
                      <a:endParaRPr lang="en-ZA" dirty="0"/>
                    </a:p>
                  </a:txBody>
                  <a:tcPr anchor="ctr"/>
                </a:tc>
                <a:tc>
                  <a:txBody>
                    <a:bodyPr/>
                    <a:lstStyle/>
                    <a:p>
                      <a:r>
                        <a:rPr lang="en-US" b="0" dirty="0" smtClean="0">
                          <a:solidFill>
                            <a:schemeClr val="tx1"/>
                          </a:solidFill>
                        </a:rPr>
                        <a:t>1</a:t>
                      </a:r>
                      <a:endParaRPr lang="en-ZA" b="0" dirty="0">
                        <a:solidFill>
                          <a:schemeClr val="tx1"/>
                        </a:solidFill>
                      </a:endParaRPr>
                    </a:p>
                  </a:txBody>
                  <a:tcPr/>
                </a:tc>
                <a:extLst>
                  <a:ext uri="{0D108BD9-81ED-4DB2-BD59-A6C34878D82A}">
                    <a16:rowId xmlns:a16="http://schemas.microsoft.com/office/drawing/2014/main" val="1558832879"/>
                  </a:ext>
                </a:extLst>
              </a:tr>
              <a:tr h="898331">
                <a:tc>
                  <a:txBody>
                    <a:bodyPr/>
                    <a:lstStyle/>
                    <a:p>
                      <a:r>
                        <a:rPr lang="en-US" b="1" dirty="0" smtClean="0">
                          <a:latin typeface="Arial Body"/>
                        </a:rPr>
                        <a:t>5</a:t>
                      </a:r>
                      <a:endParaRPr lang="en-ZA" b="1" dirty="0">
                        <a:latin typeface="Arial Body"/>
                      </a:endParaRPr>
                    </a:p>
                  </a:txBody>
                  <a:tcPr/>
                </a:tc>
                <a:tc>
                  <a:txBody>
                    <a:bodyPr/>
                    <a:lstStyle/>
                    <a:p>
                      <a:r>
                        <a:rPr lang="en-US" dirty="0" smtClean="0"/>
                        <a:t>Strengthened capacity for communication, marketing, ICT and linkages to provide functionary support of the CRL Mandate </a:t>
                      </a:r>
                      <a:endParaRPr lang="en-ZA" dirty="0"/>
                    </a:p>
                  </a:txBody>
                  <a:tcPr anchor="ctr"/>
                </a:tc>
                <a:tc>
                  <a:txBody>
                    <a:bodyPr/>
                    <a:lstStyle/>
                    <a:p>
                      <a:r>
                        <a:rPr lang="en-US" dirty="0" smtClean="0"/>
                        <a:t>4</a:t>
                      </a:r>
                      <a:endParaRPr lang="en-ZA" dirty="0"/>
                    </a:p>
                  </a:txBody>
                  <a:tcPr/>
                </a:tc>
                <a:extLst>
                  <a:ext uri="{0D108BD9-81ED-4DB2-BD59-A6C34878D82A}">
                    <a16:rowId xmlns:a16="http://schemas.microsoft.com/office/drawing/2014/main" val="796169271"/>
                  </a:ext>
                </a:extLst>
              </a:tr>
            </a:tbl>
          </a:graphicData>
        </a:graphic>
      </p:graphicFrame>
    </p:spTree>
    <p:extLst>
      <p:ext uri="{BB962C8B-B14F-4D97-AF65-F5344CB8AC3E}">
        <p14:creationId xmlns:p14="http://schemas.microsoft.com/office/powerpoint/2010/main" val="3838175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a:bodyPr>
          <a:lstStyle/>
          <a:p>
            <a:pPr algn="l"/>
            <a:r>
              <a:rPr lang="en-US" sz="3200" dirty="0" smtClean="0">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179512" y="1916833"/>
            <a:ext cx="8784976" cy="3888432"/>
          </a:xfrm>
        </p:spPr>
        <p:txBody>
          <a:bodyPr/>
          <a:lstStyle/>
          <a:p>
            <a:pPr marL="0" indent="0">
              <a:buNone/>
            </a:pPr>
            <a:r>
              <a:rPr lang="en-US" sz="2000" b="1" dirty="0" smtClean="0">
                <a:latin typeface="Arial Body"/>
              </a:rPr>
              <a:t>Programme 1: Administration: Organisational Development and Support Services.</a:t>
            </a:r>
          </a:p>
          <a:p>
            <a:pPr marL="0" indent="0">
              <a:buNone/>
            </a:pPr>
            <a:endParaRPr lang="en-US" sz="2000" b="1" dirty="0" smtClean="0">
              <a:latin typeface="Arial Body"/>
            </a:endParaRP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583813258"/>
              </p:ext>
            </p:extLst>
          </p:nvPr>
        </p:nvGraphicFramePr>
        <p:xfrm>
          <a:off x="179511" y="2708920"/>
          <a:ext cx="8784976" cy="3024335"/>
        </p:xfrm>
        <a:graphic>
          <a:graphicData uri="http://schemas.openxmlformats.org/drawingml/2006/table">
            <a:tbl>
              <a:tblPr firstRow="1" bandRow="1">
                <a:tableStyleId>{21E4AEA4-8DFA-4A89-87EB-49C32662AFE0}</a:tableStyleId>
              </a:tblPr>
              <a:tblGrid>
                <a:gridCol w="2376265">
                  <a:extLst>
                    <a:ext uri="{9D8B030D-6E8A-4147-A177-3AD203B41FA5}">
                      <a16:colId xmlns:a16="http://schemas.microsoft.com/office/drawing/2014/main" val="2970063782"/>
                    </a:ext>
                  </a:extLst>
                </a:gridCol>
                <a:gridCol w="1944216">
                  <a:extLst>
                    <a:ext uri="{9D8B030D-6E8A-4147-A177-3AD203B41FA5}">
                      <a16:colId xmlns:a16="http://schemas.microsoft.com/office/drawing/2014/main" val="2908770618"/>
                    </a:ext>
                  </a:extLst>
                </a:gridCol>
                <a:gridCol w="1590906">
                  <a:extLst>
                    <a:ext uri="{9D8B030D-6E8A-4147-A177-3AD203B41FA5}">
                      <a16:colId xmlns:a16="http://schemas.microsoft.com/office/drawing/2014/main" val="4154363086"/>
                    </a:ext>
                  </a:extLst>
                </a:gridCol>
                <a:gridCol w="1477846">
                  <a:extLst>
                    <a:ext uri="{9D8B030D-6E8A-4147-A177-3AD203B41FA5}">
                      <a16:colId xmlns:a16="http://schemas.microsoft.com/office/drawing/2014/main" val="746900755"/>
                    </a:ext>
                  </a:extLst>
                </a:gridCol>
                <a:gridCol w="1395743">
                  <a:extLst>
                    <a:ext uri="{9D8B030D-6E8A-4147-A177-3AD203B41FA5}">
                      <a16:colId xmlns:a16="http://schemas.microsoft.com/office/drawing/2014/main" val="499571561"/>
                    </a:ext>
                  </a:extLst>
                </a:gridCol>
              </a:tblGrid>
              <a:tr h="370430">
                <a:tc rowSpan="2">
                  <a:txBody>
                    <a:bodyPr/>
                    <a:lstStyle/>
                    <a:p>
                      <a:pPr algn="ctr"/>
                      <a:r>
                        <a:rPr lang="en-US" dirty="0" smtClean="0">
                          <a:solidFill>
                            <a:schemeClr val="tx1"/>
                          </a:solidFill>
                          <a:latin typeface="Arial Body"/>
                        </a:rPr>
                        <a:t>Output</a:t>
                      </a:r>
                      <a:endParaRPr lang="en-ZA" dirty="0">
                        <a:solidFill>
                          <a:schemeClr val="tx1"/>
                        </a:solidFill>
                        <a:latin typeface="Arial Body"/>
                      </a:endParaRPr>
                    </a:p>
                  </a:txBody>
                  <a:tcPr anchor="ctr"/>
                </a:tc>
                <a:tc rowSpan="2">
                  <a:txBody>
                    <a:bodyPr/>
                    <a:lstStyle/>
                    <a:p>
                      <a:pPr algn="ctr"/>
                      <a:r>
                        <a:rPr lang="en-US" dirty="0" smtClean="0">
                          <a:solidFill>
                            <a:schemeClr val="tx1"/>
                          </a:solidFill>
                          <a:latin typeface="Arial Body"/>
                        </a:rPr>
                        <a:t>Output Indicator</a:t>
                      </a:r>
                      <a:endParaRPr lang="en-ZA" dirty="0">
                        <a:solidFill>
                          <a:schemeClr val="tx1"/>
                        </a:solidFill>
                        <a:latin typeface="Arial Body"/>
                      </a:endParaRPr>
                    </a:p>
                  </a:txBody>
                  <a:tcPr anchor="ctr"/>
                </a:tc>
                <a:tc gridSpan="3">
                  <a:txBody>
                    <a:bodyPr/>
                    <a:lstStyle/>
                    <a:p>
                      <a:pPr algn="ctr"/>
                      <a:r>
                        <a:rPr lang="en-US" dirty="0" smtClean="0">
                          <a:solidFill>
                            <a:schemeClr val="tx1"/>
                          </a:solidFill>
                        </a:rPr>
                        <a:t>Medium Term Target</a:t>
                      </a:r>
                      <a:endParaRPr lang="en-ZA" dirty="0">
                        <a:solidFill>
                          <a:schemeClr val="tx1"/>
                        </a:solidFill>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753340075"/>
                  </a:ext>
                </a:extLst>
              </a:tr>
              <a:tr h="370430">
                <a:tc vMerge="1">
                  <a:txBody>
                    <a:bodyPr/>
                    <a:lstStyle/>
                    <a:p>
                      <a:endParaRPr lang="en-ZA" dirty="0"/>
                    </a:p>
                  </a:txBody>
                  <a:tcPr/>
                </a:tc>
                <a:tc vMerge="1">
                  <a:txBody>
                    <a:bodyPr/>
                    <a:lstStyle/>
                    <a:p>
                      <a:endParaRPr lang="en-ZA" dirty="0"/>
                    </a:p>
                  </a:txBody>
                  <a:tcPr/>
                </a:tc>
                <a:tc>
                  <a:txBody>
                    <a:bodyPr/>
                    <a:lstStyle/>
                    <a:p>
                      <a:r>
                        <a:rPr lang="en-US" b="1" dirty="0" smtClean="0">
                          <a:latin typeface="Arial Body"/>
                        </a:rPr>
                        <a:t>2020/21</a:t>
                      </a:r>
                      <a:endParaRPr lang="en-ZA" b="1" dirty="0">
                        <a:latin typeface="Arial Body"/>
                      </a:endParaRPr>
                    </a:p>
                  </a:txBody>
                  <a:tcPr anchor="ctr"/>
                </a:tc>
                <a:tc>
                  <a:txBody>
                    <a:bodyPr/>
                    <a:lstStyle/>
                    <a:p>
                      <a:r>
                        <a:rPr lang="en-US" b="1" dirty="0" smtClean="0">
                          <a:latin typeface="Arial Body"/>
                        </a:rPr>
                        <a:t>2021/22</a:t>
                      </a:r>
                      <a:endParaRPr lang="en-ZA" b="1" dirty="0">
                        <a:latin typeface="Arial Body"/>
                      </a:endParaRPr>
                    </a:p>
                  </a:txBody>
                  <a:tcPr anchor="ctr"/>
                </a:tc>
                <a:tc>
                  <a:txBody>
                    <a:bodyPr/>
                    <a:lstStyle/>
                    <a:p>
                      <a:r>
                        <a:rPr lang="en-US" b="1" dirty="0" smtClean="0">
                          <a:latin typeface="Arial Body"/>
                        </a:rPr>
                        <a:t>2022/23</a:t>
                      </a:r>
                      <a:endParaRPr lang="en-ZA" b="1" dirty="0">
                        <a:latin typeface="Arial Body"/>
                      </a:endParaRPr>
                    </a:p>
                  </a:txBody>
                  <a:tcPr anchor="ctr"/>
                </a:tc>
                <a:extLst>
                  <a:ext uri="{0D108BD9-81ED-4DB2-BD59-A6C34878D82A}">
                    <a16:rowId xmlns:a16="http://schemas.microsoft.com/office/drawing/2014/main" val="1794943967"/>
                  </a:ext>
                </a:extLst>
              </a:tr>
              <a:tr h="2283475">
                <a:tc>
                  <a:txBody>
                    <a:bodyPr/>
                    <a:lstStyle/>
                    <a:p>
                      <a:r>
                        <a:rPr lang="en-US" sz="1600" dirty="0" smtClean="0">
                          <a:latin typeface="Arial Body"/>
                        </a:rPr>
                        <a:t>Monitoring and evaluation of performance, exercising oversight through committees and plenary, ensuring compliance with statutory regulations</a:t>
                      </a:r>
                      <a:endParaRPr lang="en-ZA" sz="1600" dirty="0">
                        <a:latin typeface="Arial Body"/>
                      </a:endParaRPr>
                    </a:p>
                  </a:txBody>
                  <a:tcPr/>
                </a:tc>
                <a:tc>
                  <a:txBody>
                    <a:bodyPr/>
                    <a:lstStyle/>
                    <a:p>
                      <a:r>
                        <a:rPr lang="en-ZA" sz="1600" dirty="0" smtClean="0">
                          <a:effectLst/>
                          <a:latin typeface="Arial" panose="020B0604020202020204" pitchFamily="34" charset="0"/>
                          <a:ea typeface="Times New Roman" panose="02020603050405020304" pitchFamily="18" charset="0"/>
                        </a:rPr>
                        <a:t>Number of Plenary and Oversight Committee meetings held per annum</a:t>
                      </a:r>
                      <a:endParaRPr lang="en-ZA" sz="1600" dirty="0">
                        <a:latin typeface="Arial Body"/>
                      </a:endParaRPr>
                    </a:p>
                  </a:txBody>
                  <a:tcPr/>
                </a:tc>
                <a:tc>
                  <a:txBody>
                    <a:bodyPr/>
                    <a:lstStyle/>
                    <a:p>
                      <a:pPr>
                        <a:lnSpc>
                          <a:spcPct val="115000"/>
                        </a:lnSpc>
                        <a:spcAft>
                          <a:spcPts val="0"/>
                        </a:spcAft>
                      </a:pPr>
                      <a:r>
                        <a:rPr lang="en-ZA" sz="1400" dirty="0">
                          <a:effectLst/>
                          <a:latin typeface="Arial Body"/>
                          <a:ea typeface="Calibri" panose="020F0502020204030204" pitchFamily="34" charset="0"/>
                          <a:cs typeface="Times New Roman" panose="02020603050405020304" pitchFamily="18" charset="0"/>
                        </a:rPr>
                        <a:t>4 Plenary and 4  Oversight Committee meetings per annum</a:t>
                      </a:r>
                    </a:p>
                  </a:txBody>
                  <a:tcPr marL="68580" marR="68580" marT="0" marB="0"/>
                </a:tc>
                <a:tc>
                  <a:txBody>
                    <a:bodyPr/>
                    <a:lstStyle/>
                    <a:p>
                      <a:pPr>
                        <a:lnSpc>
                          <a:spcPct val="115000"/>
                        </a:lnSpc>
                        <a:spcAft>
                          <a:spcPts val="0"/>
                        </a:spcAft>
                      </a:pPr>
                      <a:r>
                        <a:rPr lang="en-ZA" sz="1400" dirty="0">
                          <a:effectLst/>
                          <a:latin typeface="Arial Body"/>
                          <a:ea typeface="Calibri" panose="020F0502020204030204" pitchFamily="34" charset="0"/>
                          <a:cs typeface="Times New Roman" panose="02020603050405020304" pitchFamily="18" charset="0"/>
                        </a:rPr>
                        <a:t>4 Plenary and 4  Oversight Committee meetings per annum</a:t>
                      </a:r>
                    </a:p>
                  </a:txBody>
                  <a:tcPr marL="68580" marR="68580" marT="0" marB="0"/>
                </a:tc>
                <a:tc>
                  <a:txBody>
                    <a:bodyPr/>
                    <a:lstStyle/>
                    <a:p>
                      <a:pPr>
                        <a:lnSpc>
                          <a:spcPct val="115000"/>
                        </a:lnSpc>
                        <a:spcAft>
                          <a:spcPts val="0"/>
                        </a:spcAft>
                      </a:pPr>
                      <a:r>
                        <a:rPr lang="en-ZA" sz="1400" dirty="0">
                          <a:effectLst/>
                          <a:latin typeface="Arial Body"/>
                          <a:ea typeface="Calibri" panose="020F0502020204030204" pitchFamily="34" charset="0"/>
                          <a:cs typeface="Times New Roman" panose="02020603050405020304" pitchFamily="18" charset="0"/>
                        </a:rPr>
                        <a:t>4 Plenary and 4  Oversight Committee meetings per annum</a:t>
                      </a:r>
                    </a:p>
                  </a:txBody>
                  <a:tcPr marL="68580" marR="68580" marT="0" marB="0"/>
                </a:tc>
                <a:extLst>
                  <a:ext uri="{0D108BD9-81ED-4DB2-BD59-A6C34878D82A}">
                    <a16:rowId xmlns:a16="http://schemas.microsoft.com/office/drawing/2014/main" val="1604960285"/>
                  </a:ext>
                </a:extLst>
              </a:tr>
            </a:tbl>
          </a:graphicData>
        </a:graphic>
      </p:graphicFrame>
    </p:spTree>
    <p:extLst>
      <p:ext uri="{BB962C8B-B14F-4D97-AF65-F5344CB8AC3E}">
        <p14:creationId xmlns:p14="http://schemas.microsoft.com/office/powerpoint/2010/main" val="2711467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04664"/>
            <a:ext cx="6779096" cy="1138138"/>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179512" y="1916832"/>
            <a:ext cx="8784976" cy="3816424"/>
          </a:xfrm>
        </p:spPr>
        <p:txBody>
          <a:bodyPr/>
          <a:lstStyle/>
          <a:p>
            <a:pPr marL="0" lvl="0" indent="0">
              <a:buNone/>
            </a:pPr>
            <a:r>
              <a:rPr lang="en-US" sz="2000" b="1" dirty="0">
                <a:solidFill>
                  <a:prstClr val="black"/>
                </a:solidFill>
                <a:latin typeface="Arial Body"/>
              </a:rPr>
              <a:t>Programme 1: Administration: Organisational Development and Support Services.</a:t>
            </a:r>
          </a:p>
          <a:p>
            <a:pPr marL="0" indent="0">
              <a:buNone/>
            </a:pPr>
            <a:endParaRPr lang="en-US" dirty="0" smtClean="0">
              <a:latin typeface="Arial Body"/>
            </a:endParaRPr>
          </a:p>
          <a:p>
            <a:endParaRPr lang="en-ZA" dirty="0">
              <a:latin typeface="Arial Body"/>
            </a:endParaRPr>
          </a:p>
        </p:txBody>
      </p:sp>
      <p:graphicFrame>
        <p:nvGraphicFramePr>
          <p:cNvPr id="7" name="Table 6"/>
          <p:cNvGraphicFramePr>
            <a:graphicFrameLocks noGrp="1"/>
          </p:cNvGraphicFramePr>
          <p:nvPr>
            <p:extLst>
              <p:ext uri="{D42A27DB-BD31-4B8C-83A1-F6EECF244321}">
                <p14:modId xmlns:p14="http://schemas.microsoft.com/office/powerpoint/2010/main" val="4264270453"/>
              </p:ext>
            </p:extLst>
          </p:nvPr>
        </p:nvGraphicFramePr>
        <p:xfrm>
          <a:off x="251521" y="2564905"/>
          <a:ext cx="8352925" cy="3853939"/>
        </p:xfrm>
        <a:graphic>
          <a:graphicData uri="http://schemas.openxmlformats.org/drawingml/2006/table">
            <a:tbl>
              <a:tblPr firstRow="1" bandRow="1">
                <a:tableStyleId>{5C22544A-7EE6-4342-B048-85BDC9FD1C3A}</a:tableStyleId>
              </a:tblPr>
              <a:tblGrid>
                <a:gridCol w="1670585">
                  <a:extLst>
                    <a:ext uri="{9D8B030D-6E8A-4147-A177-3AD203B41FA5}">
                      <a16:colId xmlns:a16="http://schemas.microsoft.com/office/drawing/2014/main" val="74617311"/>
                    </a:ext>
                  </a:extLst>
                </a:gridCol>
                <a:gridCol w="1670585">
                  <a:extLst>
                    <a:ext uri="{9D8B030D-6E8A-4147-A177-3AD203B41FA5}">
                      <a16:colId xmlns:a16="http://schemas.microsoft.com/office/drawing/2014/main" val="3184550801"/>
                    </a:ext>
                  </a:extLst>
                </a:gridCol>
                <a:gridCol w="1670585">
                  <a:extLst>
                    <a:ext uri="{9D8B030D-6E8A-4147-A177-3AD203B41FA5}">
                      <a16:colId xmlns:a16="http://schemas.microsoft.com/office/drawing/2014/main" val="380046732"/>
                    </a:ext>
                  </a:extLst>
                </a:gridCol>
                <a:gridCol w="1670585">
                  <a:extLst>
                    <a:ext uri="{9D8B030D-6E8A-4147-A177-3AD203B41FA5}">
                      <a16:colId xmlns:a16="http://schemas.microsoft.com/office/drawing/2014/main" val="2643237661"/>
                    </a:ext>
                  </a:extLst>
                </a:gridCol>
                <a:gridCol w="1670585">
                  <a:extLst>
                    <a:ext uri="{9D8B030D-6E8A-4147-A177-3AD203B41FA5}">
                      <a16:colId xmlns:a16="http://schemas.microsoft.com/office/drawing/2014/main" val="2856934030"/>
                    </a:ext>
                  </a:extLst>
                </a:gridCol>
              </a:tblGrid>
              <a:tr h="664927">
                <a:tc rowSpan="2">
                  <a:txBody>
                    <a:bodyPr/>
                    <a:lstStyle/>
                    <a:p>
                      <a:pPr algn="ctr"/>
                      <a:r>
                        <a:rPr lang="en-US" dirty="0" smtClean="0">
                          <a:solidFill>
                            <a:schemeClr val="tx1"/>
                          </a:solidFill>
                          <a:latin typeface="Arial Body"/>
                        </a:rPr>
                        <a:t>Output</a:t>
                      </a:r>
                      <a:endParaRPr lang="en-ZA" dirty="0">
                        <a:solidFill>
                          <a:schemeClr val="tx1"/>
                        </a:solidFill>
                        <a:latin typeface="Arial Body"/>
                      </a:endParaRPr>
                    </a:p>
                  </a:txBody>
                  <a:tcPr anchor="ctr"/>
                </a:tc>
                <a:tc rowSpan="2">
                  <a:txBody>
                    <a:bodyPr/>
                    <a:lstStyle/>
                    <a:p>
                      <a:pPr algn="ctr"/>
                      <a:r>
                        <a:rPr lang="en-US" dirty="0" smtClean="0">
                          <a:solidFill>
                            <a:schemeClr val="tx1"/>
                          </a:solidFill>
                          <a:latin typeface="Arial Body"/>
                        </a:rPr>
                        <a:t>Output Indicator</a:t>
                      </a:r>
                      <a:endParaRPr lang="en-ZA" dirty="0">
                        <a:solidFill>
                          <a:schemeClr val="tx1"/>
                        </a:solidFill>
                        <a:latin typeface="Arial Body"/>
                      </a:endParaRPr>
                    </a:p>
                  </a:txBody>
                  <a:tcPr anchor="ctr"/>
                </a:tc>
                <a:tc gridSpan="3">
                  <a:txBody>
                    <a:bodyPr/>
                    <a:lstStyle/>
                    <a:p>
                      <a:pPr algn="ctr"/>
                      <a:r>
                        <a:rPr lang="en-ZA" dirty="0" smtClean="0">
                          <a:solidFill>
                            <a:schemeClr val="tx1"/>
                          </a:solidFill>
                          <a:latin typeface="Arial Body"/>
                        </a:rPr>
                        <a:t>Medium Term Target</a:t>
                      </a:r>
                    </a:p>
                    <a:p>
                      <a:pPr algn="ctr"/>
                      <a:endParaRPr lang="en-ZA" dirty="0">
                        <a:solidFill>
                          <a:schemeClr val="tx1"/>
                        </a:solidFill>
                        <a:latin typeface="Arial Body"/>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884755521"/>
                  </a:ext>
                </a:extLst>
              </a:tr>
              <a:tr h="385236">
                <a:tc vMerge="1">
                  <a:txBody>
                    <a:bodyPr/>
                    <a:lstStyle/>
                    <a:p>
                      <a:endParaRPr lang="en-ZA" dirty="0"/>
                    </a:p>
                  </a:txBody>
                  <a:tcPr/>
                </a:tc>
                <a:tc vMerge="1">
                  <a:txBody>
                    <a:bodyPr/>
                    <a:lstStyle/>
                    <a:p>
                      <a:endParaRPr lang="en-ZA" dirty="0"/>
                    </a:p>
                  </a:txBody>
                  <a:tcPr/>
                </a:tc>
                <a:tc>
                  <a:txBody>
                    <a:bodyPr/>
                    <a:lstStyle/>
                    <a:p>
                      <a:r>
                        <a:rPr lang="en-US" b="1" dirty="0" smtClean="0">
                          <a:latin typeface="Arial Body"/>
                        </a:rPr>
                        <a:t>2020/21</a:t>
                      </a:r>
                      <a:endParaRPr lang="en-ZA" b="1" dirty="0">
                        <a:latin typeface="Arial Body"/>
                      </a:endParaRPr>
                    </a:p>
                  </a:txBody>
                  <a:tcPr anchor="ctr"/>
                </a:tc>
                <a:tc>
                  <a:txBody>
                    <a:bodyPr/>
                    <a:lstStyle/>
                    <a:p>
                      <a:r>
                        <a:rPr lang="en-US" b="1" dirty="0" smtClean="0">
                          <a:latin typeface="Arial Body"/>
                        </a:rPr>
                        <a:t>2021/22</a:t>
                      </a:r>
                      <a:endParaRPr lang="en-ZA" b="1" dirty="0">
                        <a:latin typeface="Arial Body"/>
                      </a:endParaRPr>
                    </a:p>
                  </a:txBody>
                  <a:tcPr anchor="ctr"/>
                </a:tc>
                <a:tc>
                  <a:txBody>
                    <a:bodyPr/>
                    <a:lstStyle/>
                    <a:p>
                      <a:r>
                        <a:rPr lang="en-US" b="1" dirty="0" smtClean="0">
                          <a:latin typeface="Arial Body"/>
                        </a:rPr>
                        <a:t>2022/23</a:t>
                      </a:r>
                      <a:endParaRPr lang="en-ZA" b="1" dirty="0">
                        <a:latin typeface="Arial Body"/>
                      </a:endParaRPr>
                    </a:p>
                  </a:txBody>
                  <a:tcPr anchor="ctr"/>
                </a:tc>
                <a:extLst>
                  <a:ext uri="{0D108BD9-81ED-4DB2-BD59-A6C34878D82A}">
                    <a16:rowId xmlns:a16="http://schemas.microsoft.com/office/drawing/2014/main" val="2802748103"/>
                  </a:ext>
                </a:extLst>
              </a:tr>
              <a:tr h="1401888">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Monitoring and evaluation of performance, crafting of the strategic plan and annual performance plan and monitoring delivery thereof</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Number of </a:t>
                      </a:r>
                      <a:r>
                        <a:rPr lang="en-ZA" sz="1100" dirty="0" smtClean="0">
                          <a:effectLst/>
                          <a:latin typeface="Arial Body"/>
                          <a:ea typeface="Times New Roman" panose="02020603050405020304" pitchFamily="18" charset="0"/>
                          <a:cs typeface="Times New Roman" panose="02020603050405020304" pitchFamily="18" charset="0"/>
                        </a:rPr>
                        <a:t>quarterly performance reports </a:t>
                      </a:r>
                      <a:r>
                        <a:rPr lang="en-ZA" sz="1100" dirty="0" smtClean="0">
                          <a:solidFill>
                            <a:schemeClr val="tx1"/>
                          </a:solidFill>
                          <a:effectLst/>
                          <a:latin typeface="Arial Body"/>
                          <a:ea typeface="Times New Roman" panose="02020603050405020304" pitchFamily="18" charset="0"/>
                          <a:cs typeface="Times New Roman" panose="02020603050405020304" pitchFamily="18" charset="0"/>
                        </a:rPr>
                        <a:t>reviewed </a:t>
                      </a:r>
                      <a:r>
                        <a:rPr lang="en-ZA" sz="1100" dirty="0">
                          <a:effectLst/>
                          <a:latin typeface="Arial Body"/>
                          <a:ea typeface="Times New Roman" panose="02020603050405020304" pitchFamily="18" charset="0"/>
                          <a:cs typeface="Times New Roman" panose="02020603050405020304" pitchFamily="18" charset="0"/>
                        </a:rPr>
                        <a:t>per </a:t>
                      </a:r>
                      <a:r>
                        <a:rPr lang="en-ZA" sz="1100" dirty="0" smtClean="0">
                          <a:effectLst/>
                          <a:latin typeface="Arial Body"/>
                          <a:ea typeface="Times New Roman" panose="02020603050405020304" pitchFamily="18" charset="0"/>
                          <a:cs typeface="Times New Roman" panose="02020603050405020304" pitchFamily="18" charset="0"/>
                        </a:rPr>
                        <a:t>annum</a:t>
                      </a:r>
                      <a:endParaRPr lang="en-ZA" sz="1100" dirty="0">
                        <a:solidFill>
                          <a:srgbClr val="FF0000"/>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4 </a:t>
                      </a:r>
                      <a:r>
                        <a:rPr lang="en-ZA" sz="1100" dirty="0" smtClean="0">
                          <a:effectLst/>
                          <a:latin typeface="Arial Body"/>
                          <a:ea typeface="Times New Roman" panose="02020603050405020304" pitchFamily="18" charset="0"/>
                          <a:cs typeface="Times New Roman" panose="02020603050405020304" pitchFamily="18" charset="0"/>
                        </a:rPr>
                        <a:t> </a:t>
                      </a:r>
                      <a:r>
                        <a:rPr lang="en-ZA" sz="1100" dirty="0">
                          <a:effectLst/>
                          <a:latin typeface="Arial Body"/>
                          <a:ea typeface="Times New Roman" panose="02020603050405020304" pitchFamily="18" charset="0"/>
                          <a:cs typeface="Times New Roman" panose="02020603050405020304" pitchFamily="18" charset="0"/>
                        </a:rPr>
                        <a:t>reviewed performance reports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4 </a:t>
                      </a:r>
                      <a:r>
                        <a:rPr lang="en-ZA" sz="1100" dirty="0" smtClean="0">
                          <a:effectLst/>
                          <a:latin typeface="Arial Body"/>
                          <a:ea typeface="Times New Roman" panose="02020603050405020304" pitchFamily="18" charset="0"/>
                          <a:cs typeface="Times New Roman" panose="02020603050405020304" pitchFamily="18" charset="0"/>
                        </a:rPr>
                        <a:t> </a:t>
                      </a:r>
                      <a:r>
                        <a:rPr lang="en-ZA" sz="1100" dirty="0">
                          <a:effectLst/>
                          <a:latin typeface="Arial Body"/>
                          <a:ea typeface="Times New Roman" panose="02020603050405020304" pitchFamily="18" charset="0"/>
                          <a:cs typeface="Times New Roman" panose="02020603050405020304" pitchFamily="18" charset="0"/>
                        </a:rPr>
                        <a:t>reviewed performance reports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4 </a:t>
                      </a:r>
                      <a:r>
                        <a:rPr lang="en-ZA" sz="1100" dirty="0" smtClean="0">
                          <a:effectLst/>
                          <a:latin typeface="Arial Body"/>
                          <a:ea typeface="Times New Roman" panose="02020603050405020304" pitchFamily="18" charset="0"/>
                          <a:cs typeface="Times New Roman" panose="02020603050405020304" pitchFamily="18" charset="0"/>
                        </a:rPr>
                        <a:t>reviewed </a:t>
                      </a:r>
                      <a:r>
                        <a:rPr lang="en-ZA" sz="1100" dirty="0">
                          <a:effectLst/>
                          <a:latin typeface="Arial Body"/>
                          <a:ea typeface="Times New Roman" panose="02020603050405020304" pitchFamily="18" charset="0"/>
                          <a:cs typeface="Times New Roman" panose="02020603050405020304" pitchFamily="18" charset="0"/>
                        </a:rPr>
                        <a:t>performance reports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753667"/>
                  </a:ext>
                </a:extLst>
              </a:tr>
              <a:tr h="1401888">
                <a:tc>
                  <a:txBody>
                    <a:bodyPr/>
                    <a:lstStyle/>
                    <a:p>
                      <a:pPr>
                        <a:lnSpc>
                          <a:spcPct val="115000"/>
                        </a:lnSpc>
                        <a:spcAft>
                          <a:spcPts val="0"/>
                        </a:spcAft>
                      </a:pPr>
                      <a:r>
                        <a:rPr lang="en-ZA" sz="1100" dirty="0" smtClean="0">
                          <a:effectLst/>
                          <a:latin typeface="Arial Body"/>
                          <a:ea typeface="Calibri" panose="020F0502020204030204" pitchFamily="34" charset="0"/>
                          <a:cs typeface="Times New Roman" panose="02020603050405020304" pitchFamily="18" charset="0"/>
                        </a:rPr>
                        <a:t>Oversee</a:t>
                      </a:r>
                      <a:r>
                        <a:rPr lang="en-ZA" sz="1100" baseline="0" dirty="0" smtClean="0">
                          <a:effectLst/>
                          <a:latin typeface="Arial Body"/>
                          <a:ea typeface="Calibri" panose="020F0502020204030204" pitchFamily="34" charset="0"/>
                          <a:cs typeface="Times New Roman" panose="02020603050405020304" pitchFamily="18" charset="0"/>
                        </a:rPr>
                        <a:t> governance, risk, controls and provide assurance</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Number of quarterly </a:t>
                      </a:r>
                      <a:r>
                        <a:rPr lang="en-ZA" sz="1100" dirty="0" smtClean="0">
                          <a:effectLst/>
                          <a:latin typeface="Arial Body"/>
                          <a:ea typeface="Times New Roman" panose="02020603050405020304" pitchFamily="18" charset="0"/>
                          <a:cs typeface="Times New Roman" panose="02020603050405020304" pitchFamily="18" charset="0"/>
                        </a:rPr>
                        <a:t>audit reports </a:t>
                      </a:r>
                      <a:r>
                        <a:rPr lang="en-ZA" sz="1100" baseline="0" dirty="0" smtClean="0">
                          <a:effectLst/>
                          <a:latin typeface="Arial Body"/>
                          <a:ea typeface="Times New Roman" panose="02020603050405020304" pitchFamily="18" charset="0"/>
                          <a:cs typeface="Times New Roman" panose="02020603050405020304" pitchFamily="18" charset="0"/>
                        </a:rPr>
                        <a:t> prepared and reviewed by the Audit committee</a:t>
                      </a:r>
                      <a:endParaRPr lang="en-ZA" sz="1100" dirty="0">
                        <a:solidFill>
                          <a:schemeClr val="tx1"/>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effectLst/>
                          <a:latin typeface="Arial Body"/>
                          <a:ea typeface="Times New Roman" panose="02020603050405020304" pitchFamily="18" charset="0"/>
                          <a:cs typeface="Times New Roman" panose="02020603050405020304" pitchFamily="18" charset="0"/>
                        </a:rPr>
                        <a:t>4 quarterly audit  reports reviewed by</a:t>
                      </a:r>
                      <a:r>
                        <a:rPr lang="en-ZA" sz="1100" baseline="0" dirty="0" smtClean="0">
                          <a:effectLst/>
                          <a:latin typeface="Arial Body"/>
                          <a:ea typeface="Times New Roman" panose="02020603050405020304" pitchFamily="18" charset="0"/>
                          <a:cs typeface="Times New Roman" panose="02020603050405020304" pitchFamily="18" charset="0"/>
                        </a:rPr>
                        <a:t> the audit committee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4 </a:t>
                      </a:r>
                      <a:r>
                        <a:rPr lang="en-ZA" sz="1100" dirty="0" smtClean="0">
                          <a:effectLst/>
                          <a:latin typeface="Arial Body"/>
                          <a:ea typeface="Times New Roman" panose="02020603050405020304" pitchFamily="18" charset="0"/>
                          <a:cs typeface="Times New Roman" panose="02020603050405020304" pitchFamily="18" charset="0"/>
                        </a:rPr>
                        <a:t>quarterly</a:t>
                      </a:r>
                      <a:r>
                        <a:rPr lang="en-ZA" sz="1100" baseline="0" dirty="0" smtClean="0">
                          <a:effectLst/>
                          <a:latin typeface="Arial Body"/>
                          <a:ea typeface="Times New Roman" panose="02020603050405020304" pitchFamily="18" charset="0"/>
                          <a:cs typeface="Times New Roman" panose="02020603050405020304" pitchFamily="18" charset="0"/>
                        </a:rPr>
                        <a:t> audit reports </a:t>
                      </a:r>
                      <a:r>
                        <a:rPr lang="en-ZA" sz="1100" dirty="0" smtClean="0">
                          <a:effectLst/>
                          <a:latin typeface="Arial Body"/>
                          <a:ea typeface="Times New Roman" panose="02020603050405020304" pitchFamily="18" charset="0"/>
                          <a:cs typeface="Times New Roman" panose="02020603050405020304" pitchFamily="18" charset="0"/>
                        </a:rPr>
                        <a:t>reviewed by the audit</a:t>
                      </a:r>
                      <a:r>
                        <a:rPr lang="en-ZA" sz="1100" baseline="0" dirty="0" smtClean="0">
                          <a:effectLst/>
                          <a:latin typeface="Arial Body"/>
                          <a:ea typeface="Times New Roman" panose="02020603050405020304" pitchFamily="18" charset="0"/>
                          <a:cs typeface="Times New Roman" panose="02020603050405020304" pitchFamily="18" charset="0"/>
                        </a:rPr>
                        <a:t> committee</a:t>
                      </a:r>
                      <a:r>
                        <a:rPr lang="en-ZA" sz="1100" dirty="0" smtClean="0">
                          <a:effectLst/>
                          <a:latin typeface="Arial Body"/>
                          <a:ea typeface="Times New Roman" panose="02020603050405020304" pitchFamily="18" charset="0"/>
                          <a:cs typeface="Times New Roman" panose="02020603050405020304" pitchFamily="18" charset="0"/>
                        </a:rPr>
                        <a:t>  </a:t>
                      </a:r>
                      <a:r>
                        <a:rPr lang="en-ZA" sz="1100" dirty="0">
                          <a:effectLst/>
                          <a:latin typeface="Arial Body"/>
                          <a:ea typeface="Times New Roman" panose="02020603050405020304" pitchFamily="18" charset="0"/>
                          <a:cs typeface="Times New Roman" panose="02020603050405020304" pitchFamily="18" charset="0"/>
                        </a:rPr>
                        <a:t>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effectLst/>
                          <a:latin typeface="Arial Body"/>
                          <a:ea typeface="Times New Roman" panose="02020603050405020304" pitchFamily="18" charset="0"/>
                          <a:cs typeface="Times New Roman" panose="02020603050405020304" pitchFamily="18" charset="0"/>
                        </a:rPr>
                        <a:t>4 quarterly</a:t>
                      </a:r>
                      <a:r>
                        <a:rPr lang="en-ZA" sz="1100" baseline="0" dirty="0" smtClean="0">
                          <a:effectLst/>
                          <a:latin typeface="Arial Body"/>
                          <a:ea typeface="Times New Roman" panose="02020603050405020304" pitchFamily="18" charset="0"/>
                          <a:cs typeface="Times New Roman" panose="02020603050405020304" pitchFamily="18" charset="0"/>
                        </a:rPr>
                        <a:t> audit reports </a:t>
                      </a:r>
                      <a:r>
                        <a:rPr lang="en-ZA" sz="1100" dirty="0" smtClean="0">
                          <a:effectLst/>
                          <a:latin typeface="Arial Body"/>
                          <a:ea typeface="Times New Roman" panose="02020603050405020304" pitchFamily="18" charset="0"/>
                          <a:cs typeface="Times New Roman" panose="02020603050405020304" pitchFamily="18" charset="0"/>
                        </a:rPr>
                        <a:t>reviewed by the audit</a:t>
                      </a:r>
                      <a:r>
                        <a:rPr lang="en-ZA" sz="1100" baseline="0" dirty="0" smtClean="0">
                          <a:effectLst/>
                          <a:latin typeface="Arial Body"/>
                          <a:ea typeface="Times New Roman" panose="02020603050405020304" pitchFamily="18" charset="0"/>
                          <a:cs typeface="Times New Roman" panose="02020603050405020304" pitchFamily="18" charset="0"/>
                        </a:rPr>
                        <a:t> committee</a:t>
                      </a:r>
                      <a:r>
                        <a:rPr lang="en-ZA" sz="1100" dirty="0" smtClean="0">
                          <a:effectLst/>
                          <a:latin typeface="Arial Body"/>
                          <a:ea typeface="Times New Roman" panose="02020603050405020304" pitchFamily="18" charset="0"/>
                          <a:cs typeface="Times New Roman" panose="02020603050405020304" pitchFamily="18" charset="0"/>
                        </a:rPr>
                        <a:t>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9368779"/>
                  </a:ext>
                </a:extLst>
              </a:tr>
            </a:tbl>
          </a:graphicData>
        </a:graphic>
      </p:graphicFrame>
    </p:spTree>
    <p:extLst>
      <p:ext uri="{BB962C8B-B14F-4D97-AF65-F5344CB8AC3E}">
        <p14:creationId xmlns:p14="http://schemas.microsoft.com/office/powerpoint/2010/main" val="2560734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42617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251520" y="1916832"/>
            <a:ext cx="8640960" cy="4209331"/>
          </a:xfrm>
        </p:spPr>
        <p:txBody>
          <a:bodyPr/>
          <a:lstStyle/>
          <a:p>
            <a:pPr marL="0" lvl="0" indent="0">
              <a:buNone/>
            </a:pPr>
            <a:r>
              <a:rPr lang="en-US" sz="2000" b="1" dirty="0">
                <a:solidFill>
                  <a:prstClr val="black"/>
                </a:solidFill>
                <a:latin typeface="Arial Body"/>
              </a:rPr>
              <a:t>Programme 1: Administration: Organisational Development and Support Services.</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063850786"/>
              </p:ext>
            </p:extLst>
          </p:nvPr>
        </p:nvGraphicFramePr>
        <p:xfrm>
          <a:off x="323528" y="2564904"/>
          <a:ext cx="8352930" cy="3831166"/>
        </p:xfrm>
        <a:graphic>
          <a:graphicData uri="http://schemas.openxmlformats.org/drawingml/2006/table">
            <a:tbl>
              <a:tblPr firstRow="1" bandRow="1">
                <a:tableStyleId>{F5AB1C69-6EDB-4FF4-983F-18BD219EF322}</a:tableStyleId>
              </a:tblPr>
              <a:tblGrid>
                <a:gridCol w="1670586">
                  <a:extLst>
                    <a:ext uri="{9D8B030D-6E8A-4147-A177-3AD203B41FA5}">
                      <a16:colId xmlns:a16="http://schemas.microsoft.com/office/drawing/2014/main" val="167558267"/>
                    </a:ext>
                  </a:extLst>
                </a:gridCol>
                <a:gridCol w="1670586">
                  <a:extLst>
                    <a:ext uri="{9D8B030D-6E8A-4147-A177-3AD203B41FA5}">
                      <a16:colId xmlns:a16="http://schemas.microsoft.com/office/drawing/2014/main" val="1881180938"/>
                    </a:ext>
                  </a:extLst>
                </a:gridCol>
                <a:gridCol w="1670586">
                  <a:extLst>
                    <a:ext uri="{9D8B030D-6E8A-4147-A177-3AD203B41FA5}">
                      <a16:colId xmlns:a16="http://schemas.microsoft.com/office/drawing/2014/main" val="837861439"/>
                    </a:ext>
                  </a:extLst>
                </a:gridCol>
                <a:gridCol w="1670586">
                  <a:extLst>
                    <a:ext uri="{9D8B030D-6E8A-4147-A177-3AD203B41FA5}">
                      <a16:colId xmlns:a16="http://schemas.microsoft.com/office/drawing/2014/main" val="593722668"/>
                    </a:ext>
                  </a:extLst>
                </a:gridCol>
                <a:gridCol w="1670586">
                  <a:extLst>
                    <a:ext uri="{9D8B030D-6E8A-4147-A177-3AD203B41FA5}">
                      <a16:colId xmlns:a16="http://schemas.microsoft.com/office/drawing/2014/main" val="870486503"/>
                    </a:ext>
                  </a:extLst>
                </a:gridCol>
              </a:tblGrid>
              <a:tr h="662474">
                <a:tc rowSpan="2">
                  <a:txBody>
                    <a:bodyPr/>
                    <a:lstStyle/>
                    <a:p>
                      <a:pPr algn="ctr"/>
                      <a:r>
                        <a:rPr lang="en-US" dirty="0" smtClean="0">
                          <a:solidFill>
                            <a:schemeClr val="tx1"/>
                          </a:solidFill>
                          <a:latin typeface="Arial Body"/>
                        </a:rPr>
                        <a:t>Output</a:t>
                      </a:r>
                      <a:endParaRPr lang="en-ZA" dirty="0">
                        <a:solidFill>
                          <a:schemeClr val="tx1"/>
                        </a:solidFill>
                        <a:latin typeface="Arial Body"/>
                      </a:endParaRPr>
                    </a:p>
                  </a:txBody>
                  <a:tcPr anchor="ctr"/>
                </a:tc>
                <a:tc rowSpan="2">
                  <a:txBody>
                    <a:bodyPr/>
                    <a:lstStyle/>
                    <a:p>
                      <a:pPr algn="ctr"/>
                      <a:r>
                        <a:rPr lang="en-US" dirty="0" smtClean="0">
                          <a:solidFill>
                            <a:schemeClr val="tx1"/>
                          </a:solidFill>
                          <a:latin typeface="Arial Body"/>
                        </a:rPr>
                        <a:t>Output Indicator</a:t>
                      </a:r>
                      <a:endParaRPr lang="en-ZA" dirty="0">
                        <a:solidFill>
                          <a:schemeClr val="tx1"/>
                        </a:solidFill>
                        <a:latin typeface="Arial Body"/>
                      </a:endParaRPr>
                    </a:p>
                  </a:txBody>
                  <a:tcPr anchor="ctr"/>
                </a:tc>
                <a:tc gridSpan="3">
                  <a:txBody>
                    <a:bodyPr/>
                    <a:lstStyle/>
                    <a:p>
                      <a:pPr algn="ctr"/>
                      <a:r>
                        <a:rPr lang="en-ZA" dirty="0" smtClean="0">
                          <a:solidFill>
                            <a:schemeClr val="tx1"/>
                          </a:solidFill>
                          <a:latin typeface="Arial Body"/>
                        </a:rPr>
                        <a:t>Medium Term Target</a:t>
                      </a: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2289747702"/>
                  </a:ext>
                </a:extLst>
              </a:tr>
              <a:tr h="662474">
                <a:tc vMerge="1">
                  <a:txBody>
                    <a:bodyPr/>
                    <a:lstStyle/>
                    <a:p>
                      <a:endParaRPr lang="en-ZA" dirty="0"/>
                    </a:p>
                  </a:txBody>
                  <a:tcPr/>
                </a:tc>
                <a:tc vMerge="1">
                  <a:txBody>
                    <a:bodyPr/>
                    <a:lstStyle/>
                    <a:p>
                      <a:endParaRPr lang="en-ZA" dirty="0"/>
                    </a:p>
                  </a:txBody>
                  <a:tcPr/>
                </a:tc>
                <a:tc>
                  <a:txBody>
                    <a:bodyPr/>
                    <a:lstStyle/>
                    <a:p>
                      <a:r>
                        <a:rPr lang="en-US" b="1" dirty="0" smtClean="0">
                          <a:latin typeface="Arial Body"/>
                        </a:rPr>
                        <a:t>2020/21</a:t>
                      </a:r>
                      <a:endParaRPr lang="en-ZA" b="1" dirty="0">
                        <a:latin typeface="Arial Body"/>
                      </a:endParaRPr>
                    </a:p>
                  </a:txBody>
                  <a:tcPr anchor="ctr"/>
                </a:tc>
                <a:tc>
                  <a:txBody>
                    <a:bodyPr/>
                    <a:lstStyle/>
                    <a:p>
                      <a:r>
                        <a:rPr lang="en-US" b="1" dirty="0" smtClean="0">
                          <a:latin typeface="Arial Body"/>
                        </a:rPr>
                        <a:t>2021/22</a:t>
                      </a:r>
                      <a:endParaRPr lang="en-ZA" b="1" dirty="0">
                        <a:latin typeface="Arial Body"/>
                      </a:endParaRPr>
                    </a:p>
                  </a:txBody>
                  <a:tcPr anchor="ctr"/>
                </a:tc>
                <a:tc>
                  <a:txBody>
                    <a:bodyPr/>
                    <a:lstStyle/>
                    <a:p>
                      <a:r>
                        <a:rPr lang="en-US" b="1" dirty="0" smtClean="0">
                          <a:latin typeface="Arial Body"/>
                        </a:rPr>
                        <a:t>2022/23</a:t>
                      </a:r>
                      <a:endParaRPr lang="en-ZA" b="1" dirty="0">
                        <a:latin typeface="Arial Body"/>
                      </a:endParaRPr>
                    </a:p>
                  </a:txBody>
                  <a:tcPr anchor="ctr"/>
                </a:tc>
                <a:extLst>
                  <a:ext uri="{0D108BD9-81ED-4DB2-BD59-A6C34878D82A}">
                    <a16:rowId xmlns:a16="http://schemas.microsoft.com/office/drawing/2014/main" val="342280957"/>
                  </a:ext>
                </a:extLst>
              </a:tr>
              <a:tr h="662474">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Oversee governance risk and control and provide assurance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quarterly internal audit reports prepared by the Internal Auditor for review by Audit Committee within 60 days of the next quarter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4 Reviewed internal audit reports by the Audit Committee  per annum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4 Reviewed internal audit reports by the Audit Committee  per annum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4 Reviewed internal audit reports by the Audit Committee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6102940"/>
                  </a:ext>
                </a:extLst>
              </a:tr>
              <a:tr h="662474">
                <a:tc>
                  <a:txBody>
                    <a:bodyPr/>
                    <a:lstStyle/>
                    <a:p>
                      <a:pPr>
                        <a:lnSpc>
                          <a:spcPct val="115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Ensuring performance agreements  are aligned to the strategy of the Commission in order to deliver on the mandate of the Commission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Century Gothic" panose="020B0502020202020204" pitchFamily="34" charset="0"/>
                        </a:rPr>
                        <a:t>Number</a:t>
                      </a:r>
                      <a:r>
                        <a:rPr lang="en-ZA" sz="1100" dirty="0">
                          <a:effectLst/>
                          <a:latin typeface="Arial" panose="020B0604020202020204" pitchFamily="34" charset="0"/>
                          <a:ea typeface="Calibri" panose="020F0502020204030204" pitchFamily="34" charset="0"/>
                          <a:cs typeface="Times New Roman" panose="02020603050405020304" pitchFamily="18" charset="0"/>
                        </a:rPr>
                        <a:t> of performance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agreements </a:t>
                      </a:r>
                      <a:r>
                        <a:rPr lang="en-ZA" sz="1100" dirty="0">
                          <a:effectLst/>
                          <a:latin typeface="Arial" panose="020B0604020202020204" pitchFamily="34" charset="0"/>
                          <a:ea typeface="Calibri" panose="020F0502020204030204" pitchFamily="34" charset="0"/>
                          <a:cs typeface="Times New Roman" panose="02020603050405020304" pitchFamily="18" charset="0"/>
                        </a:rPr>
                        <a:t>aligned to the strategy submitted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annually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a:t>
                      </a:r>
                      <a:r>
                        <a:rPr lang="en-ZA" sz="11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a:effectLst/>
                          <a:latin typeface="Arial" panose="020B0604020202020204" pitchFamily="34" charset="0"/>
                          <a:ea typeface="Calibri" panose="020F0502020204030204" pitchFamily="34" charset="0"/>
                          <a:cs typeface="Times New Roman" panose="02020603050405020304" pitchFamily="18" charset="0"/>
                        </a:rPr>
                        <a:t>Aligned Annual performance agreements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a:t>
                      </a:r>
                      <a:r>
                        <a:rPr lang="en-ZA" sz="1100" dirty="0">
                          <a:effectLst/>
                          <a:latin typeface="Arial" panose="020B0604020202020204" pitchFamily="34" charset="0"/>
                          <a:ea typeface="Calibri" panose="020F0502020204030204" pitchFamily="34" charset="0"/>
                          <a:cs typeface="Times New Roman" panose="02020603050405020304" pitchFamily="18" charset="0"/>
                        </a:rPr>
                        <a:t>Aligned Annual performance agreements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a:t>
                      </a:r>
                      <a:r>
                        <a:rPr lang="en-ZA" sz="1100" dirty="0">
                          <a:effectLst/>
                          <a:latin typeface="Arial" panose="020B0604020202020204" pitchFamily="34" charset="0"/>
                          <a:ea typeface="Calibri" panose="020F0502020204030204" pitchFamily="34" charset="0"/>
                          <a:cs typeface="Times New Roman" panose="02020603050405020304" pitchFamily="18" charset="0"/>
                        </a:rPr>
                        <a:t>Aligned Annual performance agreements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094126"/>
                  </a:ext>
                </a:extLst>
              </a:tr>
            </a:tbl>
          </a:graphicData>
        </a:graphic>
      </p:graphicFrame>
    </p:spTree>
    <p:extLst>
      <p:ext uri="{BB962C8B-B14F-4D97-AF65-F5344CB8AC3E}">
        <p14:creationId xmlns:p14="http://schemas.microsoft.com/office/powerpoint/2010/main" val="3755664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251520" y="1844825"/>
            <a:ext cx="8640960" cy="3888432"/>
          </a:xfrm>
        </p:spPr>
        <p:txBody>
          <a:bodyPr/>
          <a:lstStyle/>
          <a:p>
            <a:pPr marL="0" lvl="0" indent="0">
              <a:buNone/>
            </a:pPr>
            <a:r>
              <a:rPr lang="en-US" sz="2000" b="1" dirty="0">
                <a:solidFill>
                  <a:prstClr val="black"/>
                </a:solidFill>
                <a:latin typeface="Arial Body"/>
              </a:rPr>
              <a:t>Programme 1: Administration: Organisational Development and Support Services.</a:t>
            </a:r>
          </a:p>
          <a:p>
            <a:pPr marL="0" indent="0">
              <a:buNone/>
            </a:pPr>
            <a:endParaRPr lang="en-ZA" dirty="0">
              <a:latin typeface="Arial Body"/>
            </a:endParaRPr>
          </a:p>
        </p:txBody>
      </p:sp>
      <p:graphicFrame>
        <p:nvGraphicFramePr>
          <p:cNvPr id="5" name="Table 4"/>
          <p:cNvGraphicFramePr>
            <a:graphicFrameLocks noGrp="1"/>
          </p:cNvGraphicFramePr>
          <p:nvPr>
            <p:extLst>
              <p:ext uri="{D42A27DB-BD31-4B8C-83A1-F6EECF244321}">
                <p14:modId xmlns:p14="http://schemas.microsoft.com/office/powerpoint/2010/main" val="2216601129"/>
              </p:ext>
            </p:extLst>
          </p:nvPr>
        </p:nvGraphicFramePr>
        <p:xfrm>
          <a:off x="395534" y="2492897"/>
          <a:ext cx="8208915" cy="3240360"/>
        </p:xfrm>
        <a:graphic>
          <a:graphicData uri="http://schemas.openxmlformats.org/drawingml/2006/table">
            <a:tbl>
              <a:tblPr firstRow="1" bandRow="1">
                <a:tableStyleId>{5C22544A-7EE6-4342-B048-85BDC9FD1C3A}</a:tableStyleId>
              </a:tblPr>
              <a:tblGrid>
                <a:gridCol w="1641783">
                  <a:extLst>
                    <a:ext uri="{9D8B030D-6E8A-4147-A177-3AD203B41FA5}">
                      <a16:colId xmlns:a16="http://schemas.microsoft.com/office/drawing/2014/main" val="1329970188"/>
                    </a:ext>
                  </a:extLst>
                </a:gridCol>
                <a:gridCol w="1641783">
                  <a:extLst>
                    <a:ext uri="{9D8B030D-6E8A-4147-A177-3AD203B41FA5}">
                      <a16:colId xmlns:a16="http://schemas.microsoft.com/office/drawing/2014/main" val="1677485241"/>
                    </a:ext>
                  </a:extLst>
                </a:gridCol>
                <a:gridCol w="1641783">
                  <a:extLst>
                    <a:ext uri="{9D8B030D-6E8A-4147-A177-3AD203B41FA5}">
                      <a16:colId xmlns:a16="http://schemas.microsoft.com/office/drawing/2014/main" val="3486818607"/>
                    </a:ext>
                  </a:extLst>
                </a:gridCol>
                <a:gridCol w="1641783">
                  <a:extLst>
                    <a:ext uri="{9D8B030D-6E8A-4147-A177-3AD203B41FA5}">
                      <a16:colId xmlns:a16="http://schemas.microsoft.com/office/drawing/2014/main" val="2899629040"/>
                    </a:ext>
                  </a:extLst>
                </a:gridCol>
                <a:gridCol w="1641783">
                  <a:extLst>
                    <a:ext uri="{9D8B030D-6E8A-4147-A177-3AD203B41FA5}">
                      <a16:colId xmlns:a16="http://schemas.microsoft.com/office/drawing/2014/main" val="305646259"/>
                    </a:ext>
                  </a:extLst>
                </a:gridCol>
              </a:tblGrid>
              <a:tr h="735166">
                <a:tc rowSpan="2">
                  <a:txBody>
                    <a:bodyPr/>
                    <a:lstStyle/>
                    <a:p>
                      <a:pPr algn="ctr"/>
                      <a:r>
                        <a:rPr lang="en-US" dirty="0" smtClean="0">
                          <a:solidFill>
                            <a:schemeClr val="tx1"/>
                          </a:solidFill>
                          <a:latin typeface="Arial Body"/>
                        </a:rPr>
                        <a:t>Output</a:t>
                      </a:r>
                      <a:endParaRPr lang="en-ZA" dirty="0">
                        <a:solidFill>
                          <a:schemeClr val="tx1"/>
                        </a:solidFill>
                        <a:latin typeface="Arial Body"/>
                      </a:endParaRPr>
                    </a:p>
                  </a:txBody>
                  <a:tcPr anchor="ctr"/>
                </a:tc>
                <a:tc rowSpan="2">
                  <a:txBody>
                    <a:bodyPr/>
                    <a:lstStyle/>
                    <a:p>
                      <a:pPr algn="ctr"/>
                      <a:r>
                        <a:rPr lang="en-US" dirty="0" smtClean="0">
                          <a:solidFill>
                            <a:schemeClr val="tx1"/>
                          </a:solidFill>
                          <a:latin typeface="Arial Body"/>
                        </a:rPr>
                        <a:t>Output Indicator</a:t>
                      </a:r>
                      <a:endParaRPr lang="en-ZA"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black"/>
                          </a:solidFill>
                          <a:effectLst/>
                          <a:uLnTx/>
                          <a:uFillTx/>
                          <a:latin typeface="Arial Body"/>
                          <a:ea typeface="+mn-ea"/>
                          <a:cs typeface="+mn-cs"/>
                        </a:rPr>
                        <a:t>Medium Term Target</a:t>
                      </a:r>
                    </a:p>
                    <a:p>
                      <a:endParaRPr lang="en-ZA" dirty="0">
                        <a:latin typeface="Arial Body"/>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451147302"/>
                  </a:ext>
                </a:extLst>
              </a:tr>
              <a:tr h="685684">
                <a:tc vMerge="1">
                  <a:txBody>
                    <a:bodyPr/>
                    <a:lstStyle/>
                    <a:p>
                      <a:endParaRPr lang="en-ZA" dirty="0"/>
                    </a:p>
                  </a:txBody>
                  <a:tcPr/>
                </a:tc>
                <a:tc vMerge="1">
                  <a:txBody>
                    <a:bodyPr/>
                    <a:lstStyle/>
                    <a:p>
                      <a:endParaRPr lang="en-ZA" dirty="0"/>
                    </a:p>
                  </a:txBody>
                  <a:tcPr/>
                </a:tc>
                <a:tc>
                  <a:txBody>
                    <a:bodyPr/>
                    <a:lstStyle/>
                    <a:p>
                      <a:r>
                        <a:rPr lang="en-US" b="1" dirty="0" smtClean="0">
                          <a:latin typeface="Arial Body"/>
                        </a:rPr>
                        <a:t>2020/21</a:t>
                      </a:r>
                      <a:endParaRPr lang="en-ZA" b="1" dirty="0">
                        <a:latin typeface="Arial Body"/>
                      </a:endParaRPr>
                    </a:p>
                  </a:txBody>
                  <a:tcPr anchor="ctr"/>
                </a:tc>
                <a:tc>
                  <a:txBody>
                    <a:bodyPr/>
                    <a:lstStyle/>
                    <a:p>
                      <a:r>
                        <a:rPr lang="en-US" b="1" dirty="0" smtClean="0">
                          <a:latin typeface="Arial Body"/>
                        </a:rPr>
                        <a:t>2021/22</a:t>
                      </a:r>
                      <a:endParaRPr lang="en-ZA" b="1" dirty="0">
                        <a:latin typeface="Arial Body"/>
                      </a:endParaRPr>
                    </a:p>
                  </a:txBody>
                  <a:tcPr anchor="ctr"/>
                </a:tc>
                <a:tc>
                  <a:txBody>
                    <a:bodyPr/>
                    <a:lstStyle/>
                    <a:p>
                      <a:r>
                        <a:rPr lang="en-US" b="1" dirty="0" smtClean="0">
                          <a:latin typeface="Arial Body"/>
                        </a:rPr>
                        <a:t>2022/23</a:t>
                      </a:r>
                      <a:endParaRPr lang="en-ZA" b="1" dirty="0">
                        <a:latin typeface="Arial Body"/>
                      </a:endParaRPr>
                    </a:p>
                  </a:txBody>
                  <a:tcPr anchor="ctr"/>
                </a:tc>
                <a:extLst>
                  <a:ext uri="{0D108BD9-81ED-4DB2-BD59-A6C34878D82A}">
                    <a16:rowId xmlns:a16="http://schemas.microsoft.com/office/drawing/2014/main" val="3445425454"/>
                  </a:ext>
                </a:extLst>
              </a:tr>
              <a:tr h="909755">
                <a:tc>
                  <a:txBody>
                    <a:bodyPr/>
                    <a:lstStyle/>
                    <a:p>
                      <a:pPr>
                        <a:lnSpc>
                          <a:spcPct val="115000"/>
                        </a:lnSpc>
                        <a:spcAft>
                          <a:spcPts val="0"/>
                        </a:spcAft>
                      </a:pPr>
                      <a:r>
                        <a:rPr lang="en-ZA" sz="1100" b="1">
                          <a:effectLst/>
                          <a:latin typeface="Arial Body"/>
                          <a:ea typeface="Calibri" panose="020F0502020204030204" pitchFamily="34" charset="0"/>
                          <a:cs typeface="Times New Roman" panose="02020603050405020304" pitchFamily="18" charset="0"/>
                        </a:rPr>
                        <a:t>Ensure alignment of the Structure to the Strategy</a:t>
                      </a:r>
                    </a:p>
                  </a:txBody>
                  <a:tcPr marL="68580" marR="68580" marT="0" marB="0"/>
                </a:tc>
                <a:tc>
                  <a:txBody>
                    <a:bodyPr/>
                    <a:lstStyle/>
                    <a:p>
                      <a:pPr>
                        <a:lnSpc>
                          <a:spcPct val="115000"/>
                        </a:lnSpc>
                        <a:spcAft>
                          <a:spcPts val="0"/>
                        </a:spcAft>
                      </a:pPr>
                      <a:r>
                        <a:rPr lang="en-ZA" sz="1100" dirty="0" smtClean="0">
                          <a:solidFill>
                            <a:schemeClr val="tx1"/>
                          </a:solidFill>
                          <a:effectLst/>
                          <a:latin typeface="Arial Body"/>
                          <a:ea typeface="Times New Roman" panose="02020603050405020304" pitchFamily="18" charset="0"/>
                          <a:cs typeface="Times New Roman" panose="02020603050405020304" pitchFamily="18" charset="0"/>
                        </a:rPr>
                        <a:t>Revised and Approved organisational structure </a:t>
                      </a:r>
                      <a:endParaRPr lang="en-ZA" sz="1100" dirty="0">
                        <a:solidFill>
                          <a:schemeClr val="tx1"/>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solidFill>
                            <a:schemeClr val="tx1"/>
                          </a:solidFill>
                          <a:effectLst/>
                          <a:latin typeface="Arial Body"/>
                          <a:ea typeface="Calibri" panose="020F0502020204030204" pitchFamily="34" charset="0"/>
                          <a:cs typeface="Times New Roman" panose="02020603050405020304" pitchFamily="18" charset="0"/>
                        </a:rPr>
                        <a:t>Organisational structure </a:t>
                      </a:r>
                      <a:r>
                        <a:rPr lang="en-ZA" sz="1100" dirty="0" smtClean="0">
                          <a:solidFill>
                            <a:schemeClr val="tx1"/>
                          </a:solidFill>
                          <a:effectLst/>
                          <a:latin typeface="Arial Body"/>
                          <a:ea typeface="Calibri" panose="020F0502020204030204" pitchFamily="34" charset="0"/>
                          <a:cs typeface="Times New Roman" panose="02020603050405020304" pitchFamily="18" charset="0"/>
                        </a:rPr>
                        <a:t>review </a:t>
                      </a:r>
                      <a:endParaRPr lang="en-ZA" sz="1100" dirty="0">
                        <a:solidFill>
                          <a:schemeClr val="tx1"/>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solidFill>
                            <a:schemeClr val="tx1"/>
                          </a:solidFill>
                          <a:effectLst/>
                          <a:latin typeface="Arial Body"/>
                          <a:ea typeface="Calibri" panose="020F0502020204030204" pitchFamily="34" charset="0"/>
                          <a:cs typeface="Times New Roman" panose="02020603050405020304" pitchFamily="18" charset="0"/>
                        </a:rPr>
                        <a:t>Organisational structure </a:t>
                      </a:r>
                      <a:r>
                        <a:rPr lang="en-ZA" sz="1100" dirty="0" smtClean="0">
                          <a:solidFill>
                            <a:schemeClr val="tx1"/>
                          </a:solidFill>
                          <a:effectLst/>
                          <a:latin typeface="Arial Body"/>
                          <a:ea typeface="Calibri" panose="020F0502020204030204" pitchFamily="34" charset="0"/>
                          <a:cs typeface="Times New Roman" panose="02020603050405020304" pitchFamily="18" charset="0"/>
                        </a:rPr>
                        <a:t>review </a:t>
                      </a:r>
                      <a:endParaRPr lang="en-ZA" sz="1100" dirty="0">
                        <a:solidFill>
                          <a:schemeClr val="tx1"/>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solidFill>
                            <a:schemeClr val="tx1"/>
                          </a:solidFill>
                          <a:effectLst/>
                          <a:latin typeface="Arial Body"/>
                          <a:ea typeface="Calibri" panose="020F0502020204030204" pitchFamily="34" charset="0"/>
                          <a:cs typeface="Times New Roman" panose="02020603050405020304" pitchFamily="18" charset="0"/>
                        </a:rPr>
                        <a:t>Organisational structure review </a:t>
                      </a:r>
                    </a:p>
                  </a:txBody>
                  <a:tcPr marL="68580" marR="68580" marT="0" marB="0"/>
                </a:tc>
                <a:extLst>
                  <a:ext uri="{0D108BD9-81ED-4DB2-BD59-A6C34878D82A}">
                    <a16:rowId xmlns:a16="http://schemas.microsoft.com/office/drawing/2014/main" val="1904257870"/>
                  </a:ext>
                </a:extLst>
              </a:tr>
              <a:tr h="909755">
                <a:tc>
                  <a:txBody>
                    <a:bodyPr/>
                    <a:lstStyle/>
                    <a:p>
                      <a:pPr>
                        <a:lnSpc>
                          <a:spcPct val="115000"/>
                        </a:lnSpc>
                        <a:spcAft>
                          <a:spcPts val="0"/>
                        </a:spcAft>
                      </a:pPr>
                      <a:r>
                        <a:rPr lang="en-ZA" sz="1000" b="1" dirty="0">
                          <a:solidFill>
                            <a:srgbClr val="000000"/>
                          </a:solidFill>
                          <a:effectLst/>
                          <a:latin typeface="Arial Body"/>
                          <a:ea typeface="Calibri" panose="020F0502020204030204" pitchFamily="34" charset="0"/>
                          <a:cs typeface="Century Gothic" panose="020B0502020202020204" pitchFamily="34" charset="0"/>
                        </a:rPr>
                        <a:t>Percentage </a:t>
                      </a:r>
                      <a:r>
                        <a:rPr lang="en-ZA" sz="1100" b="1" dirty="0">
                          <a:effectLst/>
                          <a:latin typeface="Arial Body"/>
                          <a:ea typeface="Calibri" panose="020F0502020204030204" pitchFamily="34" charset="0"/>
                          <a:cs typeface="Times New Roman" panose="02020603050405020304" pitchFamily="18" charset="0"/>
                        </a:rPr>
                        <a:t>workplace skills plan implemented per annum</a:t>
                      </a: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Approved workplace skills </a:t>
                      </a:r>
                      <a:r>
                        <a:rPr lang="en-ZA" sz="1100" dirty="0" smtClean="0">
                          <a:effectLst/>
                          <a:latin typeface="Arial Body"/>
                          <a:ea typeface="Times New Roman" panose="02020603050405020304" pitchFamily="18" charset="0"/>
                          <a:cs typeface="Times New Roman" panose="02020603050405020304" pitchFamily="18" charset="0"/>
                        </a:rPr>
                        <a:t>plan per annum</a:t>
                      </a:r>
                    </a:p>
                    <a:p>
                      <a:pPr>
                        <a:lnSpc>
                          <a:spcPct val="115000"/>
                        </a:lnSpc>
                        <a:spcAft>
                          <a:spcPts val="0"/>
                        </a:spcAft>
                      </a:pP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Calibri" panose="020F0502020204030204" pitchFamily="34" charset="0"/>
                          <a:cs typeface="Times New Roman" panose="02020603050405020304" pitchFamily="18" charset="0"/>
                        </a:rPr>
                        <a:t>Percentage of implemented Workplace skills plan  </a:t>
                      </a:r>
                    </a:p>
                  </a:txBody>
                  <a:tcPr marL="68580" marR="68580" marT="0" marB="0"/>
                </a:tc>
                <a:tc>
                  <a:txBody>
                    <a:bodyPr/>
                    <a:lstStyle/>
                    <a:p>
                      <a:pPr>
                        <a:lnSpc>
                          <a:spcPct val="115000"/>
                        </a:lnSpc>
                        <a:spcAft>
                          <a:spcPts val="0"/>
                        </a:spcAft>
                      </a:pPr>
                      <a:r>
                        <a:rPr lang="en-ZA" sz="1100" dirty="0">
                          <a:effectLst/>
                          <a:latin typeface="Arial Body"/>
                          <a:ea typeface="Calibri" panose="020F0502020204030204" pitchFamily="34" charset="0"/>
                          <a:cs typeface="Times New Roman" panose="02020603050405020304" pitchFamily="18" charset="0"/>
                        </a:rPr>
                        <a:t>Percentage of implemented Workplace skills plan  and report</a:t>
                      </a:r>
                    </a:p>
                  </a:txBody>
                  <a:tcPr marL="68580" marR="68580" marT="0" marB="0"/>
                </a:tc>
                <a:tc>
                  <a:txBody>
                    <a:bodyPr/>
                    <a:lstStyle/>
                    <a:p>
                      <a:pPr>
                        <a:lnSpc>
                          <a:spcPct val="115000"/>
                        </a:lnSpc>
                        <a:spcAft>
                          <a:spcPts val="0"/>
                        </a:spcAft>
                      </a:pPr>
                      <a:r>
                        <a:rPr lang="en-ZA" sz="1100" dirty="0">
                          <a:effectLst/>
                          <a:latin typeface="Arial Body"/>
                          <a:ea typeface="Calibri" panose="020F0502020204030204" pitchFamily="34" charset="0"/>
                          <a:cs typeface="Times New Roman" panose="02020603050405020304" pitchFamily="18" charset="0"/>
                        </a:rPr>
                        <a:t>Percentage of implemented Workplace skills plan</a:t>
                      </a:r>
                    </a:p>
                    <a:p>
                      <a:pPr>
                        <a:lnSpc>
                          <a:spcPct val="115000"/>
                        </a:lnSpc>
                        <a:spcAft>
                          <a:spcPts val="0"/>
                        </a:spcAft>
                      </a:pPr>
                      <a:r>
                        <a:rPr lang="en-ZA" sz="1100" dirty="0">
                          <a:effectLst/>
                          <a:latin typeface="Arial Body"/>
                          <a:ea typeface="Calibri" panose="020F0502020204030204" pitchFamily="34" charset="0"/>
                          <a:cs typeface="Times New Roman" panose="02020603050405020304" pitchFamily="18" charset="0"/>
                        </a:rPr>
                        <a:t>a</a:t>
                      </a:r>
                      <a:r>
                        <a:rPr lang="en-ZA" sz="1100" dirty="0" smtClean="0">
                          <a:effectLst/>
                          <a:latin typeface="Arial Body"/>
                          <a:ea typeface="Calibri" panose="020F0502020204030204" pitchFamily="34" charset="0"/>
                          <a:cs typeface="Times New Roman" panose="02020603050405020304" pitchFamily="18" charset="0"/>
                        </a:rPr>
                        <a:t>nd </a:t>
                      </a:r>
                      <a:r>
                        <a:rPr lang="en-ZA" sz="1100" dirty="0">
                          <a:effectLst/>
                          <a:latin typeface="Arial Body"/>
                          <a:ea typeface="Calibri" panose="020F0502020204030204" pitchFamily="34" charset="0"/>
                          <a:cs typeface="Times New Roman" panose="02020603050405020304" pitchFamily="18" charset="0"/>
                        </a:rPr>
                        <a:t>report</a:t>
                      </a:r>
                    </a:p>
                  </a:txBody>
                  <a:tcPr marL="68580" marR="68580" marT="0" marB="0"/>
                </a:tc>
                <a:extLst>
                  <a:ext uri="{0D108BD9-81ED-4DB2-BD59-A6C34878D82A}">
                    <a16:rowId xmlns:a16="http://schemas.microsoft.com/office/drawing/2014/main" val="4009301227"/>
                  </a:ext>
                </a:extLst>
              </a:tr>
            </a:tbl>
          </a:graphicData>
        </a:graphic>
      </p:graphicFrame>
    </p:spTree>
    <p:extLst>
      <p:ext uri="{BB962C8B-B14F-4D97-AF65-F5344CB8AC3E}">
        <p14:creationId xmlns:p14="http://schemas.microsoft.com/office/powerpoint/2010/main" val="3610068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323528" y="1844825"/>
            <a:ext cx="8363272" cy="3960440"/>
          </a:xfrm>
        </p:spPr>
        <p:txBody>
          <a:bodyPr/>
          <a:lstStyle/>
          <a:p>
            <a:pPr marL="0" lvl="0" indent="0">
              <a:buNone/>
            </a:pPr>
            <a:r>
              <a:rPr lang="en-US" sz="2000" b="1" dirty="0">
                <a:solidFill>
                  <a:prstClr val="black"/>
                </a:solidFill>
                <a:latin typeface="Arial Body"/>
              </a:rPr>
              <a:t>Programme 1: Administration: Organisational Development and Support Services</a:t>
            </a:r>
            <a:r>
              <a:rPr lang="en-US" sz="2000" b="1" dirty="0" smtClean="0">
                <a:solidFill>
                  <a:prstClr val="black"/>
                </a:solidFill>
                <a:latin typeface="Arial Body"/>
              </a:rPr>
              <a:t>.</a:t>
            </a:r>
          </a:p>
          <a:p>
            <a:pPr marL="0" lvl="0" indent="0">
              <a:buNone/>
            </a:pPr>
            <a:endParaRPr lang="en-US" sz="2000" b="1" dirty="0">
              <a:solidFill>
                <a:prstClr val="black"/>
              </a:solidFill>
              <a:latin typeface="Arial Body"/>
            </a:endParaRPr>
          </a:p>
          <a:p>
            <a:pPr marL="0" indent="0">
              <a:buNone/>
            </a:pPr>
            <a:endParaRPr lang="en-ZA"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2602862968"/>
              </p:ext>
            </p:extLst>
          </p:nvPr>
        </p:nvGraphicFramePr>
        <p:xfrm>
          <a:off x="395536" y="2564904"/>
          <a:ext cx="8208910" cy="3168352"/>
        </p:xfrm>
        <a:graphic>
          <a:graphicData uri="http://schemas.openxmlformats.org/drawingml/2006/table">
            <a:tbl>
              <a:tblPr firstRow="1" bandRow="1">
                <a:tableStyleId>{7DF18680-E054-41AD-8BC1-D1AEF772440D}</a:tableStyleId>
              </a:tblPr>
              <a:tblGrid>
                <a:gridCol w="1641782">
                  <a:extLst>
                    <a:ext uri="{9D8B030D-6E8A-4147-A177-3AD203B41FA5}">
                      <a16:colId xmlns:a16="http://schemas.microsoft.com/office/drawing/2014/main" val="3352290640"/>
                    </a:ext>
                  </a:extLst>
                </a:gridCol>
                <a:gridCol w="1641782">
                  <a:extLst>
                    <a:ext uri="{9D8B030D-6E8A-4147-A177-3AD203B41FA5}">
                      <a16:colId xmlns:a16="http://schemas.microsoft.com/office/drawing/2014/main" val="2647982942"/>
                    </a:ext>
                  </a:extLst>
                </a:gridCol>
                <a:gridCol w="1641782">
                  <a:extLst>
                    <a:ext uri="{9D8B030D-6E8A-4147-A177-3AD203B41FA5}">
                      <a16:colId xmlns:a16="http://schemas.microsoft.com/office/drawing/2014/main" val="2175329019"/>
                    </a:ext>
                  </a:extLst>
                </a:gridCol>
                <a:gridCol w="1641782">
                  <a:extLst>
                    <a:ext uri="{9D8B030D-6E8A-4147-A177-3AD203B41FA5}">
                      <a16:colId xmlns:a16="http://schemas.microsoft.com/office/drawing/2014/main" val="3772407331"/>
                    </a:ext>
                  </a:extLst>
                </a:gridCol>
                <a:gridCol w="1641782">
                  <a:extLst>
                    <a:ext uri="{9D8B030D-6E8A-4147-A177-3AD203B41FA5}">
                      <a16:colId xmlns:a16="http://schemas.microsoft.com/office/drawing/2014/main" val="405985798"/>
                    </a:ext>
                  </a:extLst>
                </a:gridCol>
              </a:tblGrid>
              <a:tr h="767176">
                <a:tc rowSpan="2">
                  <a:txBody>
                    <a:bodyPr/>
                    <a:lstStyle/>
                    <a:p>
                      <a:pPr algn="ctr"/>
                      <a:r>
                        <a:rPr lang="en-US" dirty="0" smtClean="0">
                          <a:solidFill>
                            <a:schemeClr val="tx1"/>
                          </a:solidFill>
                          <a:latin typeface="Arial Body"/>
                        </a:rPr>
                        <a:t>Output</a:t>
                      </a:r>
                      <a:endParaRPr lang="en-ZA" dirty="0">
                        <a:solidFill>
                          <a:schemeClr val="tx1"/>
                        </a:solidFill>
                        <a:latin typeface="Arial Body"/>
                      </a:endParaRPr>
                    </a:p>
                  </a:txBody>
                  <a:tcPr anchor="ctr"/>
                </a:tc>
                <a:tc rowSpan="2">
                  <a:txBody>
                    <a:bodyPr/>
                    <a:lstStyle/>
                    <a:p>
                      <a:pPr algn="ctr"/>
                      <a:r>
                        <a:rPr lang="en-US" dirty="0" smtClean="0">
                          <a:solidFill>
                            <a:schemeClr val="tx1"/>
                          </a:solidFill>
                          <a:latin typeface="Arial Body"/>
                        </a:rPr>
                        <a:t>Output Indicator</a:t>
                      </a:r>
                      <a:endParaRPr lang="en-ZA"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smtClean="0">
                          <a:ln>
                            <a:noFill/>
                          </a:ln>
                          <a:solidFill>
                            <a:schemeClr val="tx1"/>
                          </a:solidFill>
                          <a:effectLst/>
                          <a:uLnTx/>
                          <a:uFillTx/>
                          <a:latin typeface="Arial Body"/>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4041163148"/>
                  </a:ext>
                </a:extLst>
              </a:tr>
              <a:tr h="409742">
                <a:tc vMerge="1">
                  <a:txBody>
                    <a:bodyPr/>
                    <a:lstStyle/>
                    <a:p>
                      <a:endParaRPr lang="en-ZA" dirty="0"/>
                    </a:p>
                  </a:txBody>
                  <a:tcPr/>
                </a:tc>
                <a:tc vMerge="1">
                  <a:txBody>
                    <a:bodyPr/>
                    <a:lstStyle/>
                    <a:p>
                      <a:endParaRPr lang="en-ZA" dirty="0"/>
                    </a:p>
                  </a:txBody>
                  <a:tcPr/>
                </a:tc>
                <a:tc>
                  <a:txBody>
                    <a:bodyPr/>
                    <a:lstStyle/>
                    <a:p>
                      <a:r>
                        <a:rPr lang="en-US" dirty="0" smtClean="0">
                          <a:solidFill>
                            <a:schemeClr val="tx1"/>
                          </a:solidFill>
                          <a:latin typeface="Arial Body"/>
                        </a:rPr>
                        <a:t>2020/21</a:t>
                      </a:r>
                      <a:endParaRPr lang="en-ZA" b="1" dirty="0">
                        <a:solidFill>
                          <a:schemeClr val="tx1"/>
                        </a:solidFill>
                        <a:latin typeface="Arial Body"/>
                      </a:endParaRPr>
                    </a:p>
                  </a:txBody>
                  <a:tcPr anchor="ctr"/>
                </a:tc>
                <a:tc>
                  <a:txBody>
                    <a:bodyPr/>
                    <a:lstStyle/>
                    <a:p>
                      <a:r>
                        <a:rPr lang="en-US" dirty="0" smtClean="0">
                          <a:solidFill>
                            <a:schemeClr val="tx1"/>
                          </a:solidFill>
                          <a:latin typeface="Arial Body"/>
                        </a:rPr>
                        <a:t>2021/22</a:t>
                      </a:r>
                      <a:endParaRPr lang="en-ZA" b="1" dirty="0">
                        <a:solidFill>
                          <a:schemeClr val="tx1"/>
                        </a:solidFill>
                        <a:latin typeface="Arial Body"/>
                      </a:endParaRPr>
                    </a:p>
                  </a:txBody>
                  <a:tcPr anchor="ctr"/>
                </a:tc>
                <a:tc>
                  <a:txBody>
                    <a:bodyPr/>
                    <a:lstStyle/>
                    <a:p>
                      <a:r>
                        <a:rPr lang="en-US" dirty="0" smtClean="0">
                          <a:solidFill>
                            <a:schemeClr val="tx1"/>
                          </a:solidFill>
                          <a:latin typeface="Arial Body"/>
                        </a:rPr>
                        <a:t>2022/23</a:t>
                      </a:r>
                      <a:endParaRPr lang="en-ZA" b="1" dirty="0">
                        <a:solidFill>
                          <a:schemeClr val="tx1"/>
                        </a:solidFill>
                        <a:latin typeface="Arial Body"/>
                      </a:endParaRPr>
                    </a:p>
                  </a:txBody>
                  <a:tcPr anchor="ctr"/>
                </a:tc>
                <a:extLst>
                  <a:ext uri="{0D108BD9-81ED-4DB2-BD59-A6C34878D82A}">
                    <a16:rowId xmlns:a16="http://schemas.microsoft.com/office/drawing/2014/main" val="3532740313"/>
                  </a:ext>
                </a:extLst>
              </a:tr>
              <a:tr h="1032464">
                <a:tc>
                  <a:txBody>
                    <a:bodyPr/>
                    <a:lstStyle/>
                    <a:p>
                      <a:pPr>
                        <a:lnSpc>
                          <a:spcPct val="115000"/>
                        </a:lnSpc>
                        <a:spcAft>
                          <a:spcPts val="0"/>
                        </a:spcAft>
                      </a:pPr>
                      <a:r>
                        <a:rPr lang="en-ZA" sz="1100" b="1">
                          <a:effectLst/>
                          <a:latin typeface="Arial Body"/>
                        </a:rPr>
                        <a:t>Approved and implemented PMDS System policy</a:t>
                      </a:r>
                      <a:endParaRPr lang="en-ZA" sz="1100" b="1">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Body"/>
                        </a:rPr>
                        <a:t>Approved and implemented PMDS system policy</a:t>
                      </a:r>
                      <a:endParaRPr lang="en-ZA" sz="110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rPr>
                        <a:t>Annual staff performance assessment reports in line with approved PMDS Policy</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Body"/>
                        </a:rPr>
                        <a:t>Annual staff performance assessment reports in line with approved PMDS Policy</a:t>
                      </a:r>
                      <a:endParaRPr lang="en-ZA" sz="110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Body"/>
                        </a:rPr>
                        <a:t>Annual staff performance assessment reports in line with approved PMDS Policy</a:t>
                      </a:r>
                      <a:endParaRPr lang="en-ZA" sz="1100">
                        <a:effectLst/>
                        <a:latin typeface="Arial Bod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0037877"/>
                  </a:ext>
                </a:extLst>
              </a:tr>
              <a:tr h="958970">
                <a:tc>
                  <a:txBody>
                    <a:bodyPr/>
                    <a:lstStyle/>
                    <a:p>
                      <a:pPr>
                        <a:lnSpc>
                          <a:spcPct val="115000"/>
                        </a:lnSpc>
                        <a:spcAft>
                          <a:spcPts val="0"/>
                        </a:spcAft>
                      </a:pPr>
                      <a:r>
                        <a:rPr lang="en-ZA" sz="1100" b="1" dirty="0">
                          <a:effectLst/>
                          <a:latin typeface="Arial Body"/>
                        </a:rPr>
                        <a:t>Achieve unqualified audit report on Annual Financial Statements each year</a:t>
                      </a:r>
                      <a:endParaRPr lang="en-ZA" sz="1100" b="1"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rPr>
                        <a:t>5 unqualified /clean audit outcomes </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smtClean="0">
                          <a:effectLst/>
                          <a:latin typeface="Arial Body"/>
                        </a:rPr>
                        <a:t>Clean/Un- </a:t>
                      </a:r>
                      <a:r>
                        <a:rPr lang="en-US" sz="1000" dirty="0">
                          <a:effectLst/>
                          <a:latin typeface="Arial Body"/>
                        </a:rPr>
                        <a:t>qualified audit report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smtClean="0">
                          <a:effectLst/>
                          <a:latin typeface="Arial Body"/>
                        </a:rPr>
                        <a:t>Clean/Un- </a:t>
                      </a:r>
                      <a:r>
                        <a:rPr lang="en-US" sz="1000" dirty="0">
                          <a:effectLst/>
                          <a:latin typeface="Arial Body"/>
                        </a:rPr>
                        <a:t>qualified audit report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000" dirty="0" smtClean="0">
                          <a:effectLst/>
                          <a:latin typeface="Arial Body"/>
                        </a:rPr>
                        <a:t>Clean/Un- </a:t>
                      </a:r>
                      <a:r>
                        <a:rPr lang="en-US" sz="1000" dirty="0">
                          <a:effectLst/>
                          <a:latin typeface="Arial Body"/>
                        </a:rPr>
                        <a:t>qualified audit report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1891214"/>
                  </a:ext>
                </a:extLst>
              </a:tr>
            </a:tbl>
          </a:graphicData>
        </a:graphic>
      </p:graphicFrame>
    </p:spTree>
    <p:extLst>
      <p:ext uri="{BB962C8B-B14F-4D97-AF65-F5344CB8AC3E}">
        <p14:creationId xmlns:p14="http://schemas.microsoft.com/office/powerpoint/2010/main" val="2030548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42617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179512" y="1916833"/>
            <a:ext cx="8507288" cy="3816424"/>
          </a:xfrm>
        </p:spPr>
        <p:txBody>
          <a:bodyPr/>
          <a:lstStyle/>
          <a:p>
            <a:pPr marL="0" lvl="0" indent="0">
              <a:buNone/>
            </a:pPr>
            <a:r>
              <a:rPr lang="en-US" sz="2000" b="1" dirty="0">
                <a:solidFill>
                  <a:prstClr val="black"/>
                </a:solidFill>
                <a:latin typeface="Arial Body"/>
              </a:rPr>
              <a:t>Programme 1: Administration: Organisational Development and Support Services.</a:t>
            </a:r>
          </a:p>
          <a:p>
            <a:pPr marL="0" indent="0">
              <a:buNone/>
            </a:pPr>
            <a:endParaRPr lang="en-ZA"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505633380"/>
              </p:ext>
            </p:extLst>
          </p:nvPr>
        </p:nvGraphicFramePr>
        <p:xfrm>
          <a:off x="323528" y="2564904"/>
          <a:ext cx="8568950" cy="3336420"/>
        </p:xfrm>
        <a:graphic>
          <a:graphicData uri="http://schemas.openxmlformats.org/drawingml/2006/table">
            <a:tbl>
              <a:tblPr firstRow="1" bandRow="1">
                <a:tableStyleId>{073A0DAA-6AF3-43AB-8588-CEC1D06C72B9}</a:tableStyleId>
              </a:tblPr>
              <a:tblGrid>
                <a:gridCol w="1713790">
                  <a:extLst>
                    <a:ext uri="{9D8B030D-6E8A-4147-A177-3AD203B41FA5}">
                      <a16:colId xmlns:a16="http://schemas.microsoft.com/office/drawing/2014/main" val="4108760215"/>
                    </a:ext>
                  </a:extLst>
                </a:gridCol>
                <a:gridCol w="1713790">
                  <a:extLst>
                    <a:ext uri="{9D8B030D-6E8A-4147-A177-3AD203B41FA5}">
                      <a16:colId xmlns:a16="http://schemas.microsoft.com/office/drawing/2014/main" val="373438265"/>
                    </a:ext>
                  </a:extLst>
                </a:gridCol>
                <a:gridCol w="1713790">
                  <a:extLst>
                    <a:ext uri="{9D8B030D-6E8A-4147-A177-3AD203B41FA5}">
                      <a16:colId xmlns:a16="http://schemas.microsoft.com/office/drawing/2014/main" val="2489758395"/>
                    </a:ext>
                  </a:extLst>
                </a:gridCol>
                <a:gridCol w="1713790">
                  <a:extLst>
                    <a:ext uri="{9D8B030D-6E8A-4147-A177-3AD203B41FA5}">
                      <a16:colId xmlns:a16="http://schemas.microsoft.com/office/drawing/2014/main" val="2830282811"/>
                    </a:ext>
                  </a:extLst>
                </a:gridCol>
                <a:gridCol w="1713790">
                  <a:extLst>
                    <a:ext uri="{9D8B030D-6E8A-4147-A177-3AD203B41FA5}">
                      <a16:colId xmlns:a16="http://schemas.microsoft.com/office/drawing/2014/main" val="476880725"/>
                    </a:ext>
                  </a:extLst>
                </a:gridCol>
              </a:tblGrid>
              <a:tr h="480265">
                <a:tc rowSpan="2">
                  <a:txBody>
                    <a:bodyPr/>
                    <a:lstStyle/>
                    <a:p>
                      <a:pPr algn="ctr"/>
                      <a:r>
                        <a:rPr lang="en-US" dirty="0" smtClean="0">
                          <a:latin typeface="Arial Body"/>
                        </a:rPr>
                        <a:t>Output</a:t>
                      </a:r>
                      <a:endParaRPr lang="en-ZA" dirty="0">
                        <a:solidFill>
                          <a:schemeClr val="tx1"/>
                        </a:solidFill>
                        <a:latin typeface="Arial Body"/>
                      </a:endParaRPr>
                    </a:p>
                  </a:txBody>
                  <a:tcPr anchor="ctr"/>
                </a:tc>
                <a:tc rowSpan="2">
                  <a:txBody>
                    <a:bodyPr/>
                    <a:lstStyle/>
                    <a:p>
                      <a:pPr algn="ctr"/>
                      <a:r>
                        <a:rPr lang="en-US" dirty="0" smtClean="0">
                          <a:latin typeface="Arial Body"/>
                        </a:rPr>
                        <a:t>Output Indicator</a:t>
                      </a:r>
                      <a:endParaRPr lang="en-ZA"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smtClean="0">
                          <a:ln>
                            <a:noFill/>
                          </a:ln>
                          <a:effectLst/>
                          <a:uLnTx/>
                          <a:uFillTx/>
                          <a:latin typeface="Arial Body"/>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2372721720"/>
                  </a:ext>
                </a:extLst>
              </a:tr>
              <a:tr h="559794">
                <a:tc vMerge="1">
                  <a:txBody>
                    <a:bodyPr/>
                    <a:lstStyle/>
                    <a:p>
                      <a:endParaRPr lang="en-ZA" dirty="0"/>
                    </a:p>
                  </a:txBody>
                  <a:tcPr/>
                </a:tc>
                <a:tc vMerge="1">
                  <a:txBody>
                    <a:bodyPr/>
                    <a:lstStyle/>
                    <a:p>
                      <a:endParaRPr lang="en-ZA" dirty="0"/>
                    </a:p>
                  </a:txBody>
                  <a:tcPr/>
                </a:tc>
                <a:tc>
                  <a:txBody>
                    <a:bodyPr/>
                    <a:lstStyle/>
                    <a:p>
                      <a:r>
                        <a:rPr lang="en-US" dirty="0" smtClean="0">
                          <a:latin typeface="Arial Body"/>
                        </a:rPr>
                        <a:t>2020/21</a:t>
                      </a:r>
                      <a:endParaRPr lang="en-ZA" b="1" dirty="0">
                        <a:solidFill>
                          <a:schemeClr val="tx1"/>
                        </a:solidFill>
                        <a:latin typeface="Arial Body"/>
                      </a:endParaRPr>
                    </a:p>
                  </a:txBody>
                  <a:tcPr anchor="ctr"/>
                </a:tc>
                <a:tc>
                  <a:txBody>
                    <a:bodyPr/>
                    <a:lstStyle/>
                    <a:p>
                      <a:r>
                        <a:rPr lang="en-US" dirty="0" smtClean="0">
                          <a:latin typeface="Arial Body"/>
                        </a:rPr>
                        <a:t>2021/22</a:t>
                      </a:r>
                      <a:endParaRPr lang="en-ZA" b="1" dirty="0">
                        <a:solidFill>
                          <a:schemeClr val="tx1"/>
                        </a:solidFill>
                        <a:latin typeface="Arial Body"/>
                      </a:endParaRPr>
                    </a:p>
                  </a:txBody>
                  <a:tcPr anchor="ctr"/>
                </a:tc>
                <a:tc>
                  <a:txBody>
                    <a:bodyPr/>
                    <a:lstStyle/>
                    <a:p>
                      <a:r>
                        <a:rPr lang="en-US" dirty="0" smtClean="0">
                          <a:latin typeface="Arial Body"/>
                        </a:rPr>
                        <a:t>2022/23</a:t>
                      </a:r>
                      <a:endParaRPr lang="en-ZA" b="1" dirty="0">
                        <a:solidFill>
                          <a:schemeClr val="tx1"/>
                        </a:solidFill>
                        <a:latin typeface="Arial Body"/>
                      </a:endParaRPr>
                    </a:p>
                  </a:txBody>
                  <a:tcPr anchor="ctr"/>
                </a:tc>
                <a:extLst>
                  <a:ext uri="{0D108BD9-81ED-4DB2-BD59-A6C34878D82A}">
                    <a16:rowId xmlns:a16="http://schemas.microsoft.com/office/drawing/2014/main" val="1994496610"/>
                  </a:ext>
                </a:extLst>
              </a:tr>
              <a:tr h="1030663">
                <a:tc>
                  <a:txBody>
                    <a:bodyPr/>
                    <a:lstStyle/>
                    <a:p>
                      <a:pPr>
                        <a:lnSpc>
                          <a:spcPts val="1205"/>
                        </a:lnSpc>
                        <a:spcAft>
                          <a:spcPts val="0"/>
                        </a:spcAft>
                      </a:pPr>
                      <a:r>
                        <a:rPr lang="en-ZA" sz="1100" b="1">
                          <a:effectLst/>
                          <a:latin typeface="Arial Body"/>
                          <a:ea typeface="Times New Roman" panose="02020603050405020304" pitchFamily="18" charset="0"/>
                          <a:cs typeface="Times New Roman" panose="02020603050405020304" pitchFamily="18" charset="0"/>
                        </a:rPr>
                        <a:t>Updated audit findings register and resolved queries per annum</a:t>
                      </a:r>
                      <a:endParaRPr lang="en-ZA" sz="1200" b="1">
                        <a:effectLst/>
                        <a:latin typeface="Arial Body"/>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Body"/>
                          <a:ea typeface="Times New Roman" panose="02020603050405020304" pitchFamily="18" charset="0"/>
                          <a:cs typeface="Times New Roman" panose="02020603050405020304" pitchFamily="18" charset="0"/>
                        </a:rPr>
                        <a:t>All audit queries resolved in order to attain clean audit annually </a:t>
                      </a:r>
                      <a:endParaRPr lang="en-ZA" sz="110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Quarterly audit findings register updated  and queries resolved by the 5</a:t>
                      </a:r>
                      <a:r>
                        <a:rPr lang="en-ZA" sz="1100" baseline="30000">
                          <a:effectLst/>
                          <a:latin typeface="Arial" panose="020B0604020202020204" pitchFamily="34" charset="0"/>
                          <a:ea typeface="Calibri" panose="020F0502020204030204" pitchFamily="34" charset="0"/>
                          <a:cs typeface="Times New Roman" panose="02020603050405020304" pitchFamily="18" charset="0"/>
                        </a:rPr>
                        <a:t>th</a:t>
                      </a:r>
                      <a:r>
                        <a:rPr lang="en-ZA" sz="1100">
                          <a:effectLst/>
                          <a:latin typeface="Arial" panose="020B0604020202020204" pitchFamily="34" charset="0"/>
                          <a:ea typeface="Calibri" panose="020F0502020204030204" pitchFamily="34" charset="0"/>
                          <a:cs typeface="Times New Roman" panose="02020603050405020304" pitchFamily="18" charset="0"/>
                        </a:rPr>
                        <a:t> of the 1</a:t>
                      </a:r>
                      <a:r>
                        <a:rPr lang="en-ZA" sz="1100" baseline="30000">
                          <a:effectLst/>
                          <a:latin typeface="Arial" panose="020B0604020202020204" pitchFamily="34" charset="0"/>
                          <a:ea typeface="Calibri" panose="020F0502020204030204" pitchFamily="34" charset="0"/>
                          <a:cs typeface="Times New Roman" panose="02020603050405020304" pitchFamily="18" charset="0"/>
                        </a:rPr>
                        <a:t>st</a:t>
                      </a:r>
                      <a:r>
                        <a:rPr lang="en-ZA" sz="1100">
                          <a:effectLst/>
                          <a:latin typeface="Arial" panose="020B0604020202020204" pitchFamily="34" charset="0"/>
                          <a:ea typeface="Calibri" panose="020F0502020204030204" pitchFamily="34" charset="0"/>
                          <a:cs typeface="Times New Roman" panose="02020603050405020304" pitchFamily="18" charset="0"/>
                        </a:rPr>
                        <a:t> month of the new quarter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Quarterly audit findings register updated  and queries resolved by the 5</a:t>
                      </a:r>
                      <a:r>
                        <a:rPr lang="en-ZA" sz="1100" baseline="30000">
                          <a:effectLst/>
                          <a:latin typeface="Arial" panose="020B0604020202020204" pitchFamily="34" charset="0"/>
                          <a:ea typeface="Calibri" panose="020F0502020204030204" pitchFamily="34" charset="0"/>
                          <a:cs typeface="Times New Roman" panose="02020603050405020304" pitchFamily="18" charset="0"/>
                        </a:rPr>
                        <a:t>th</a:t>
                      </a:r>
                      <a:r>
                        <a:rPr lang="en-ZA" sz="1100">
                          <a:effectLst/>
                          <a:latin typeface="Arial" panose="020B0604020202020204" pitchFamily="34" charset="0"/>
                          <a:ea typeface="Calibri" panose="020F0502020204030204" pitchFamily="34" charset="0"/>
                          <a:cs typeface="Times New Roman" panose="02020603050405020304" pitchFamily="18" charset="0"/>
                        </a:rPr>
                        <a:t> of the 1</a:t>
                      </a:r>
                      <a:r>
                        <a:rPr lang="en-ZA" sz="1100" baseline="30000">
                          <a:effectLst/>
                          <a:latin typeface="Arial" panose="020B0604020202020204" pitchFamily="34" charset="0"/>
                          <a:ea typeface="Calibri" panose="020F0502020204030204" pitchFamily="34" charset="0"/>
                          <a:cs typeface="Times New Roman" panose="02020603050405020304" pitchFamily="18" charset="0"/>
                        </a:rPr>
                        <a:t>st</a:t>
                      </a:r>
                      <a:r>
                        <a:rPr lang="en-ZA" sz="1100">
                          <a:effectLst/>
                          <a:latin typeface="Arial" panose="020B0604020202020204" pitchFamily="34" charset="0"/>
                          <a:ea typeface="Calibri" panose="020F0502020204030204" pitchFamily="34" charset="0"/>
                          <a:cs typeface="Times New Roman" panose="02020603050405020304" pitchFamily="18" charset="0"/>
                        </a:rPr>
                        <a:t> month of the new quarter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Quarterly audit findings register updated  and queries resolved by the 5</a:t>
                      </a:r>
                      <a:r>
                        <a:rPr lang="en-ZA" sz="1100" baseline="30000">
                          <a:effectLst/>
                          <a:latin typeface="Arial" panose="020B0604020202020204" pitchFamily="34" charset="0"/>
                          <a:ea typeface="Calibri" panose="020F0502020204030204" pitchFamily="34" charset="0"/>
                          <a:cs typeface="Times New Roman" panose="02020603050405020304" pitchFamily="18" charset="0"/>
                        </a:rPr>
                        <a:t>th</a:t>
                      </a:r>
                      <a:r>
                        <a:rPr lang="en-ZA" sz="1100">
                          <a:effectLst/>
                          <a:latin typeface="Arial" panose="020B0604020202020204" pitchFamily="34" charset="0"/>
                          <a:ea typeface="Calibri" panose="020F0502020204030204" pitchFamily="34" charset="0"/>
                          <a:cs typeface="Times New Roman" panose="02020603050405020304" pitchFamily="18" charset="0"/>
                        </a:rPr>
                        <a:t> of the 1</a:t>
                      </a:r>
                      <a:r>
                        <a:rPr lang="en-ZA" sz="1100" baseline="30000">
                          <a:effectLst/>
                          <a:latin typeface="Arial" panose="020B0604020202020204" pitchFamily="34" charset="0"/>
                          <a:ea typeface="Calibri" panose="020F0502020204030204" pitchFamily="34" charset="0"/>
                          <a:cs typeface="Times New Roman" panose="02020603050405020304" pitchFamily="18" charset="0"/>
                        </a:rPr>
                        <a:t>st</a:t>
                      </a:r>
                      <a:r>
                        <a:rPr lang="en-ZA" sz="1100">
                          <a:effectLst/>
                          <a:latin typeface="Arial" panose="020B0604020202020204" pitchFamily="34" charset="0"/>
                          <a:ea typeface="Calibri" panose="020F0502020204030204" pitchFamily="34" charset="0"/>
                          <a:cs typeface="Times New Roman" panose="02020603050405020304" pitchFamily="18" charset="0"/>
                        </a:rPr>
                        <a:t> month of the new quarter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173660"/>
                  </a:ext>
                </a:extLst>
              </a:tr>
              <a:tr h="1265698">
                <a:tc>
                  <a:txBody>
                    <a:bodyPr/>
                    <a:lstStyle/>
                    <a:p>
                      <a:pPr>
                        <a:lnSpc>
                          <a:spcPts val="1205"/>
                        </a:lnSpc>
                        <a:spcAft>
                          <a:spcPts val="0"/>
                        </a:spcAft>
                      </a:pPr>
                      <a:r>
                        <a:rPr lang="en-US" sz="1100" b="1" dirty="0">
                          <a:solidFill>
                            <a:srgbClr val="000000"/>
                          </a:solidFill>
                          <a:effectLst/>
                          <a:latin typeface="Arial Body"/>
                          <a:ea typeface="Times New Roman" panose="02020603050405020304" pitchFamily="18" charset="0"/>
                          <a:cs typeface="Century Gothic" panose="020B0502020202020204" pitchFamily="34" charset="0"/>
                        </a:rPr>
                        <a:t>Risk Management in compliance with standard set for risk management per annum</a:t>
                      </a:r>
                      <a:endParaRPr lang="en-ZA" sz="1200" b="1" dirty="0">
                        <a:effectLst/>
                        <a:latin typeface="Arial Body"/>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Approved risk management policies, plans , strategies and workshops conducted to resolve all potential risk</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Conduct Risk Management Workshop and updated risk management workshop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Risk Management Workshop conduct and risk register updated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Risk Management Workshop conduct and risk register updated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9677005"/>
                  </a:ext>
                </a:extLst>
              </a:tr>
            </a:tbl>
          </a:graphicData>
        </a:graphic>
      </p:graphicFrame>
    </p:spTree>
    <p:extLst>
      <p:ext uri="{BB962C8B-B14F-4D97-AF65-F5344CB8AC3E}">
        <p14:creationId xmlns:p14="http://schemas.microsoft.com/office/powerpoint/2010/main" val="192176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7200800" cy="1143000"/>
          </a:xfrm>
        </p:spPr>
        <p:txBody>
          <a:bodyPr>
            <a:noAutofit/>
          </a:bodyPr>
          <a:lstStyle/>
          <a:p>
            <a:pPr algn="l"/>
            <a:r>
              <a:rPr lang="en-US" sz="2400" b="1" dirty="0" smtClean="0">
                <a:latin typeface="Arial Body"/>
                <a:cs typeface="Arial" panose="020B0604020202020204" pitchFamily="34" charset="0"/>
              </a:rPr>
              <a:t>Outline of the Presentation</a:t>
            </a:r>
            <a:endParaRPr lang="en-GB" sz="2400" b="1" dirty="0">
              <a:latin typeface="Arial Body"/>
              <a:cs typeface="Arial" panose="020B0604020202020204" pitchFamily="34" charset="0"/>
            </a:endParaRPr>
          </a:p>
        </p:txBody>
      </p:sp>
      <p:sp>
        <p:nvSpPr>
          <p:cNvPr id="3" name="Content Placeholder 2"/>
          <p:cNvSpPr>
            <a:spLocks noGrp="1"/>
          </p:cNvSpPr>
          <p:nvPr>
            <p:ph idx="1"/>
          </p:nvPr>
        </p:nvSpPr>
        <p:spPr>
          <a:xfrm>
            <a:off x="251520" y="1916832"/>
            <a:ext cx="8352928" cy="3600400"/>
          </a:xfrm>
        </p:spPr>
        <p:txBody>
          <a:bodyPr>
            <a:normAutofit fontScale="92500" lnSpcReduction="10000"/>
          </a:bodyPr>
          <a:lstStyle/>
          <a:p>
            <a:pPr marL="514350" indent="-514350" algn="just">
              <a:buAutoNum type="arabicPeriod"/>
            </a:pPr>
            <a:r>
              <a:rPr lang="en-US" sz="2000" b="1" dirty="0" smtClean="0">
                <a:latin typeface="Arial Body"/>
              </a:rPr>
              <a:t>Purpose of the Presentation</a:t>
            </a:r>
          </a:p>
          <a:p>
            <a:pPr marL="514350" indent="-514350" algn="just">
              <a:buAutoNum type="arabicPeriod"/>
            </a:pPr>
            <a:r>
              <a:rPr lang="en-US" sz="2000" b="1" dirty="0" smtClean="0">
                <a:latin typeface="Arial Body"/>
              </a:rPr>
              <a:t>Introduction</a:t>
            </a:r>
          </a:p>
          <a:p>
            <a:pPr marL="514350" indent="-514350" algn="just">
              <a:buAutoNum type="arabicPeriod"/>
            </a:pPr>
            <a:r>
              <a:rPr lang="en-US" sz="2000" b="1" dirty="0" smtClean="0">
                <a:latin typeface="Arial Body"/>
              </a:rPr>
              <a:t>Institutional arrangements</a:t>
            </a:r>
          </a:p>
          <a:p>
            <a:pPr marL="514350" indent="-514350" algn="just">
              <a:buAutoNum type="arabicPeriod"/>
            </a:pPr>
            <a:r>
              <a:rPr lang="en-US" sz="2000" b="1" dirty="0" smtClean="0">
                <a:latin typeface="Arial Body"/>
              </a:rPr>
              <a:t>The Commission’s Constitutional Mandate</a:t>
            </a:r>
          </a:p>
          <a:p>
            <a:pPr marL="514350" indent="-514350" algn="just">
              <a:buAutoNum type="arabicPeriod"/>
            </a:pPr>
            <a:r>
              <a:rPr lang="en-US" sz="2000" b="1" dirty="0" smtClean="0">
                <a:latin typeface="Arial Body"/>
              </a:rPr>
              <a:t>Legislative Mandate</a:t>
            </a:r>
          </a:p>
          <a:p>
            <a:pPr marL="514350" indent="-514350" algn="just">
              <a:buAutoNum type="arabicPeriod"/>
            </a:pPr>
            <a:r>
              <a:rPr lang="en-US" sz="2000" b="1" dirty="0" smtClean="0">
                <a:latin typeface="Arial Body"/>
              </a:rPr>
              <a:t>Progress on achievement of 2019/20 targets</a:t>
            </a:r>
          </a:p>
          <a:p>
            <a:pPr marL="514350" indent="-514350" algn="just">
              <a:buAutoNum type="arabicPeriod"/>
            </a:pPr>
            <a:r>
              <a:rPr lang="en-US" sz="2000" b="1" dirty="0" smtClean="0">
                <a:latin typeface="Arial Body"/>
              </a:rPr>
              <a:t>Strategic Plan for the fiscal years 2020 to 2025</a:t>
            </a:r>
          </a:p>
          <a:p>
            <a:pPr marL="514350" indent="-514350" algn="just">
              <a:buAutoNum type="arabicPeriod"/>
            </a:pPr>
            <a:r>
              <a:rPr lang="en-US" sz="2000" b="1" dirty="0" smtClean="0">
                <a:latin typeface="Arial Body"/>
              </a:rPr>
              <a:t>Annual Performance Plan for 2020/21</a:t>
            </a:r>
          </a:p>
          <a:p>
            <a:pPr marL="514350" indent="-514350" algn="just">
              <a:buAutoNum type="arabicPeriod"/>
            </a:pPr>
            <a:r>
              <a:rPr lang="en-US" sz="2000" b="1" dirty="0" smtClean="0">
                <a:latin typeface="Arial Body"/>
              </a:rPr>
              <a:t>Medium Term Expenditure Framework</a:t>
            </a:r>
            <a:endParaRPr lang="en-GB" sz="2000" b="1" dirty="0">
              <a:latin typeface="Arial Body"/>
            </a:endParaRPr>
          </a:p>
          <a:p>
            <a:pPr marL="514350" indent="-514350" algn="just">
              <a:buAutoNum type="arabicPeriod"/>
            </a:pPr>
            <a:r>
              <a:rPr lang="en-US" sz="2000" b="1" dirty="0" smtClean="0">
                <a:latin typeface="Arial Body"/>
              </a:rPr>
              <a:t>Challenges</a:t>
            </a:r>
          </a:p>
          <a:p>
            <a:pPr marL="514350" indent="-514350" algn="just">
              <a:buAutoNum type="arabicPeriod"/>
            </a:pPr>
            <a:r>
              <a:rPr lang="en-US" sz="2000" b="1" dirty="0" smtClean="0">
                <a:latin typeface="Arial Body"/>
              </a:rPr>
              <a:t>Concluding Remarks</a:t>
            </a:r>
            <a:endParaRPr lang="en-GB" sz="2000" b="1" dirty="0">
              <a:latin typeface="Arial Body"/>
            </a:endParaRPr>
          </a:p>
        </p:txBody>
      </p:sp>
    </p:spTree>
    <p:extLst>
      <p:ext uri="{BB962C8B-B14F-4D97-AF65-F5344CB8AC3E}">
        <p14:creationId xmlns:p14="http://schemas.microsoft.com/office/powerpoint/2010/main" val="230539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251520" y="1916833"/>
            <a:ext cx="8640960" cy="3816424"/>
          </a:xfrm>
        </p:spPr>
        <p:txBody>
          <a:bodyPr/>
          <a:lstStyle/>
          <a:p>
            <a:pPr marL="0" lvl="0" indent="0">
              <a:buNone/>
            </a:pPr>
            <a:r>
              <a:rPr lang="en-US" sz="2000" b="1" dirty="0">
                <a:solidFill>
                  <a:prstClr val="black"/>
                </a:solidFill>
                <a:latin typeface="Arial Body"/>
              </a:rPr>
              <a:t>Programme 1: Administration: Organisational Development and Support Services</a:t>
            </a:r>
            <a:r>
              <a:rPr lang="en-US" sz="2000" b="1" dirty="0" smtClean="0">
                <a:solidFill>
                  <a:prstClr val="black"/>
                </a:solidFill>
                <a:latin typeface="Arial Body"/>
              </a:rPr>
              <a:t>.</a:t>
            </a:r>
          </a:p>
          <a:p>
            <a:pPr marL="0" lvl="0" indent="0">
              <a:buNone/>
            </a:pPr>
            <a:endParaRPr lang="en-US" sz="2000" b="1" dirty="0">
              <a:solidFill>
                <a:prstClr val="black"/>
              </a:solidFill>
              <a:latin typeface="Arial Body"/>
            </a:endParaRPr>
          </a:p>
          <a:p>
            <a:pPr marL="0" indent="0">
              <a:buNone/>
            </a:pPr>
            <a:endParaRPr lang="en-ZA"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2355164121"/>
              </p:ext>
            </p:extLst>
          </p:nvPr>
        </p:nvGraphicFramePr>
        <p:xfrm>
          <a:off x="251522" y="2636910"/>
          <a:ext cx="8712965" cy="3024338"/>
        </p:xfrm>
        <a:graphic>
          <a:graphicData uri="http://schemas.openxmlformats.org/drawingml/2006/table">
            <a:tbl>
              <a:tblPr firstRow="1" bandRow="1">
                <a:tableStyleId>{7DF18680-E054-41AD-8BC1-D1AEF772440D}</a:tableStyleId>
              </a:tblPr>
              <a:tblGrid>
                <a:gridCol w="1742593">
                  <a:extLst>
                    <a:ext uri="{9D8B030D-6E8A-4147-A177-3AD203B41FA5}">
                      <a16:colId xmlns:a16="http://schemas.microsoft.com/office/drawing/2014/main" val="2917905822"/>
                    </a:ext>
                  </a:extLst>
                </a:gridCol>
                <a:gridCol w="1742593">
                  <a:extLst>
                    <a:ext uri="{9D8B030D-6E8A-4147-A177-3AD203B41FA5}">
                      <a16:colId xmlns:a16="http://schemas.microsoft.com/office/drawing/2014/main" val="858660229"/>
                    </a:ext>
                  </a:extLst>
                </a:gridCol>
                <a:gridCol w="1742593">
                  <a:extLst>
                    <a:ext uri="{9D8B030D-6E8A-4147-A177-3AD203B41FA5}">
                      <a16:colId xmlns:a16="http://schemas.microsoft.com/office/drawing/2014/main" val="669736787"/>
                    </a:ext>
                  </a:extLst>
                </a:gridCol>
                <a:gridCol w="1742593">
                  <a:extLst>
                    <a:ext uri="{9D8B030D-6E8A-4147-A177-3AD203B41FA5}">
                      <a16:colId xmlns:a16="http://schemas.microsoft.com/office/drawing/2014/main" val="3952846341"/>
                    </a:ext>
                  </a:extLst>
                </a:gridCol>
                <a:gridCol w="1742593">
                  <a:extLst>
                    <a:ext uri="{9D8B030D-6E8A-4147-A177-3AD203B41FA5}">
                      <a16:colId xmlns:a16="http://schemas.microsoft.com/office/drawing/2014/main" val="3294230302"/>
                    </a:ext>
                  </a:extLst>
                </a:gridCol>
              </a:tblGrid>
              <a:tr h="633729">
                <a:tc rowSpan="2">
                  <a:txBody>
                    <a:bodyPr/>
                    <a:lstStyle/>
                    <a:p>
                      <a:pPr algn="ctr"/>
                      <a:r>
                        <a:rPr lang="en-US" b="1" dirty="0" smtClean="0">
                          <a:latin typeface="Arial Body"/>
                        </a:rPr>
                        <a:t>Output</a:t>
                      </a:r>
                      <a:endParaRPr lang="en-ZA" b="1" dirty="0">
                        <a:solidFill>
                          <a:schemeClr val="tx1"/>
                        </a:solidFill>
                        <a:latin typeface="Arial Body"/>
                      </a:endParaRPr>
                    </a:p>
                  </a:txBody>
                  <a:tcPr anchor="ctr"/>
                </a:tc>
                <a:tc rowSpan="2">
                  <a:txBody>
                    <a:bodyPr/>
                    <a:lstStyle/>
                    <a:p>
                      <a:pPr algn="ctr"/>
                      <a:r>
                        <a:rPr lang="en-US" b="1" dirty="0" smtClean="0">
                          <a:latin typeface="Arial Body"/>
                        </a:rPr>
                        <a:t>Output Indicator</a:t>
                      </a:r>
                      <a:endParaRPr lang="en-ZA" b="1"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u="none" strike="noStrike" kern="1200" cap="none" spc="0" normalizeH="0" baseline="0" noProof="0" dirty="0" smtClean="0">
                          <a:ln>
                            <a:noFill/>
                          </a:ln>
                          <a:effectLst/>
                          <a:uLnTx/>
                          <a:uFillTx/>
                          <a:latin typeface="Arial Body"/>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4290959297"/>
                  </a:ext>
                </a:extLst>
              </a:tr>
              <a:tr h="633727">
                <a:tc vMerge="1">
                  <a:txBody>
                    <a:bodyPr/>
                    <a:lstStyle/>
                    <a:p>
                      <a:endParaRPr lang="en-ZA" dirty="0"/>
                    </a:p>
                  </a:txBody>
                  <a:tcPr/>
                </a:tc>
                <a:tc vMerge="1">
                  <a:txBody>
                    <a:bodyPr/>
                    <a:lstStyle/>
                    <a:p>
                      <a:endParaRPr lang="en-ZA" dirty="0"/>
                    </a:p>
                  </a:txBody>
                  <a:tcPr/>
                </a:tc>
                <a:tc>
                  <a:txBody>
                    <a:bodyPr/>
                    <a:lstStyle/>
                    <a:p>
                      <a:r>
                        <a:rPr lang="en-US" b="1" dirty="0" smtClean="0">
                          <a:latin typeface="Arial Body"/>
                        </a:rPr>
                        <a:t>2020/21</a:t>
                      </a:r>
                      <a:endParaRPr lang="en-ZA" b="1" dirty="0">
                        <a:solidFill>
                          <a:schemeClr val="tx1"/>
                        </a:solidFill>
                        <a:latin typeface="Arial Body"/>
                      </a:endParaRPr>
                    </a:p>
                  </a:txBody>
                  <a:tcPr anchor="ctr"/>
                </a:tc>
                <a:tc>
                  <a:txBody>
                    <a:bodyPr/>
                    <a:lstStyle/>
                    <a:p>
                      <a:r>
                        <a:rPr lang="en-US" b="1" dirty="0" smtClean="0">
                          <a:latin typeface="Arial Body"/>
                        </a:rPr>
                        <a:t>2021/22</a:t>
                      </a:r>
                      <a:endParaRPr lang="en-ZA" b="1" dirty="0">
                        <a:solidFill>
                          <a:schemeClr val="tx1"/>
                        </a:solidFill>
                        <a:latin typeface="Arial Body"/>
                      </a:endParaRPr>
                    </a:p>
                  </a:txBody>
                  <a:tcPr anchor="ctr"/>
                </a:tc>
                <a:tc>
                  <a:txBody>
                    <a:bodyPr/>
                    <a:lstStyle/>
                    <a:p>
                      <a:r>
                        <a:rPr lang="en-US" b="1" dirty="0" smtClean="0">
                          <a:latin typeface="Arial Body"/>
                        </a:rPr>
                        <a:t>2022/23</a:t>
                      </a:r>
                      <a:endParaRPr lang="en-ZA" b="1" dirty="0">
                        <a:solidFill>
                          <a:schemeClr val="tx1"/>
                        </a:solidFill>
                        <a:latin typeface="Arial Body"/>
                      </a:endParaRPr>
                    </a:p>
                  </a:txBody>
                  <a:tcPr anchor="ctr"/>
                </a:tc>
                <a:extLst>
                  <a:ext uri="{0D108BD9-81ED-4DB2-BD59-A6C34878D82A}">
                    <a16:rowId xmlns:a16="http://schemas.microsoft.com/office/drawing/2014/main" val="2135380792"/>
                  </a:ext>
                </a:extLst>
              </a:tr>
              <a:tr h="1756882">
                <a:tc>
                  <a:txBody>
                    <a:bodyPr/>
                    <a:lstStyle/>
                    <a:p>
                      <a:pPr>
                        <a:lnSpc>
                          <a:spcPts val="1205"/>
                        </a:lnSpc>
                        <a:spcAft>
                          <a:spcPts val="0"/>
                        </a:spcAft>
                      </a:pPr>
                      <a:r>
                        <a:rPr lang="en-US" sz="1100" b="1" dirty="0">
                          <a:solidFill>
                            <a:srgbClr val="000000"/>
                          </a:solidFill>
                          <a:effectLst/>
                          <a:latin typeface="Arial Body"/>
                          <a:ea typeface="Times New Roman" panose="02020603050405020304" pitchFamily="18" charset="0"/>
                          <a:cs typeface="Century Gothic" panose="020B0502020202020204" pitchFamily="34" charset="0"/>
                        </a:rPr>
                        <a:t>Effective management of financial resources and supply chain management processes</a:t>
                      </a:r>
                      <a:endParaRPr lang="en-ZA" sz="1200" b="1" dirty="0">
                        <a:effectLst/>
                        <a:latin typeface="Arial Body"/>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Body"/>
                          <a:ea typeface="Times New Roman" panose="02020603050405020304" pitchFamily="18" charset="0"/>
                          <a:cs typeface="Times New Roman" panose="02020603050405020304" pitchFamily="18" charset="0"/>
                        </a:rPr>
                        <a:t>Improved supply chain management done in line with policy and other prescripts that support attainment of clean audit</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100% of procurement done in compliance with approved supply chain management policy and other applicable prescripts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100% of procurement done in compliance with approved supply chain management policy and other applicable prescripts per annum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100% of procurement done in compliance with approved supply chain management policy and other applicable prescripts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027554"/>
                  </a:ext>
                </a:extLst>
              </a:tr>
            </a:tbl>
          </a:graphicData>
        </a:graphic>
      </p:graphicFrame>
    </p:spTree>
    <p:extLst>
      <p:ext uri="{BB962C8B-B14F-4D97-AF65-F5344CB8AC3E}">
        <p14:creationId xmlns:p14="http://schemas.microsoft.com/office/powerpoint/2010/main" val="3057576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251520" y="1844825"/>
            <a:ext cx="8435280" cy="3888432"/>
          </a:xfrm>
        </p:spPr>
        <p:txBody>
          <a:bodyPr/>
          <a:lstStyle/>
          <a:p>
            <a:pPr marL="0" indent="0">
              <a:buNone/>
            </a:pPr>
            <a:r>
              <a:rPr lang="en-US" sz="2000" b="1" dirty="0" smtClean="0">
                <a:solidFill>
                  <a:prstClr val="black"/>
                </a:solidFill>
                <a:latin typeface="Arial Body"/>
              </a:rPr>
              <a:t>Programme 2: Legal Services and Conflict Resolution</a:t>
            </a:r>
          </a:p>
          <a:p>
            <a:pPr marL="0" indent="0">
              <a:buNone/>
            </a:pPr>
            <a:endParaRPr lang="en-ZA"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3750270968"/>
              </p:ext>
            </p:extLst>
          </p:nvPr>
        </p:nvGraphicFramePr>
        <p:xfrm>
          <a:off x="179511" y="2204863"/>
          <a:ext cx="8568955" cy="4691052"/>
        </p:xfrm>
        <a:graphic>
          <a:graphicData uri="http://schemas.openxmlformats.org/drawingml/2006/table">
            <a:tbl>
              <a:tblPr firstRow="1" bandRow="1">
                <a:tableStyleId>{5C22544A-7EE6-4342-B048-85BDC9FD1C3A}</a:tableStyleId>
              </a:tblPr>
              <a:tblGrid>
                <a:gridCol w="1713791">
                  <a:extLst>
                    <a:ext uri="{9D8B030D-6E8A-4147-A177-3AD203B41FA5}">
                      <a16:colId xmlns:a16="http://schemas.microsoft.com/office/drawing/2014/main" val="2562635276"/>
                    </a:ext>
                  </a:extLst>
                </a:gridCol>
                <a:gridCol w="1713791">
                  <a:extLst>
                    <a:ext uri="{9D8B030D-6E8A-4147-A177-3AD203B41FA5}">
                      <a16:colId xmlns:a16="http://schemas.microsoft.com/office/drawing/2014/main" val="981099020"/>
                    </a:ext>
                  </a:extLst>
                </a:gridCol>
                <a:gridCol w="1713791">
                  <a:extLst>
                    <a:ext uri="{9D8B030D-6E8A-4147-A177-3AD203B41FA5}">
                      <a16:colId xmlns:a16="http://schemas.microsoft.com/office/drawing/2014/main" val="3542109506"/>
                    </a:ext>
                  </a:extLst>
                </a:gridCol>
                <a:gridCol w="1713791">
                  <a:extLst>
                    <a:ext uri="{9D8B030D-6E8A-4147-A177-3AD203B41FA5}">
                      <a16:colId xmlns:a16="http://schemas.microsoft.com/office/drawing/2014/main" val="82674023"/>
                    </a:ext>
                  </a:extLst>
                </a:gridCol>
                <a:gridCol w="1713791">
                  <a:extLst>
                    <a:ext uri="{9D8B030D-6E8A-4147-A177-3AD203B41FA5}">
                      <a16:colId xmlns:a16="http://schemas.microsoft.com/office/drawing/2014/main" val="4063154847"/>
                    </a:ext>
                  </a:extLst>
                </a:gridCol>
              </a:tblGrid>
              <a:tr h="390541">
                <a:tc rowSpan="2">
                  <a:txBody>
                    <a:bodyPr/>
                    <a:lstStyle/>
                    <a:p>
                      <a:pPr algn="ctr"/>
                      <a:r>
                        <a:rPr lang="en-US" b="1" dirty="0" smtClean="0">
                          <a:latin typeface="Arial Body"/>
                        </a:rPr>
                        <a:t>Output</a:t>
                      </a:r>
                      <a:endParaRPr lang="en-ZA" b="1" dirty="0">
                        <a:solidFill>
                          <a:schemeClr val="tx1"/>
                        </a:solidFill>
                        <a:latin typeface="Arial Body"/>
                      </a:endParaRPr>
                    </a:p>
                  </a:txBody>
                  <a:tcPr anchor="ctr"/>
                </a:tc>
                <a:tc rowSpan="2">
                  <a:txBody>
                    <a:bodyPr/>
                    <a:lstStyle/>
                    <a:p>
                      <a:pPr algn="ctr"/>
                      <a:r>
                        <a:rPr lang="en-US" b="1" dirty="0" smtClean="0">
                          <a:latin typeface="Arial Body"/>
                        </a:rPr>
                        <a:t>Output Indicator</a:t>
                      </a:r>
                      <a:endParaRPr lang="en-ZA" b="1"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u="none" strike="noStrike" kern="1200" cap="none" spc="0" normalizeH="0" baseline="0" noProof="0" dirty="0" smtClean="0">
                          <a:ln>
                            <a:noFill/>
                          </a:ln>
                          <a:effectLst/>
                          <a:uLnTx/>
                          <a:uFillTx/>
                          <a:latin typeface="Arial Body"/>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519261398"/>
                  </a:ext>
                </a:extLst>
              </a:tr>
              <a:tr h="473556">
                <a:tc vMerge="1">
                  <a:txBody>
                    <a:bodyPr/>
                    <a:lstStyle/>
                    <a:p>
                      <a:endParaRPr lang="en-ZA" dirty="0"/>
                    </a:p>
                  </a:txBody>
                  <a:tcPr/>
                </a:tc>
                <a:tc vMerge="1">
                  <a:txBody>
                    <a:bodyPr/>
                    <a:lstStyle/>
                    <a:p>
                      <a:endParaRPr lang="en-ZA" dirty="0"/>
                    </a:p>
                  </a:txBody>
                  <a:tcPr/>
                </a:tc>
                <a:tc>
                  <a:txBody>
                    <a:bodyPr/>
                    <a:lstStyle/>
                    <a:p>
                      <a:r>
                        <a:rPr lang="en-US" b="1" dirty="0" smtClean="0">
                          <a:latin typeface="Arial Body"/>
                        </a:rPr>
                        <a:t>2020/21</a:t>
                      </a:r>
                      <a:endParaRPr lang="en-ZA" b="1" dirty="0">
                        <a:solidFill>
                          <a:schemeClr val="tx1"/>
                        </a:solidFill>
                        <a:latin typeface="Arial Body"/>
                      </a:endParaRPr>
                    </a:p>
                  </a:txBody>
                  <a:tcPr anchor="ctr"/>
                </a:tc>
                <a:tc>
                  <a:txBody>
                    <a:bodyPr/>
                    <a:lstStyle/>
                    <a:p>
                      <a:r>
                        <a:rPr lang="en-US" b="1" dirty="0" smtClean="0">
                          <a:latin typeface="Arial Body"/>
                        </a:rPr>
                        <a:t>2021/22</a:t>
                      </a:r>
                      <a:endParaRPr lang="en-ZA" b="1" dirty="0">
                        <a:solidFill>
                          <a:schemeClr val="tx1"/>
                        </a:solidFill>
                        <a:latin typeface="Arial Body"/>
                      </a:endParaRPr>
                    </a:p>
                  </a:txBody>
                  <a:tcPr anchor="ctr"/>
                </a:tc>
                <a:tc>
                  <a:txBody>
                    <a:bodyPr/>
                    <a:lstStyle/>
                    <a:p>
                      <a:r>
                        <a:rPr lang="en-US" b="1" dirty="0" smtClean="0">
                          <a:latin typeface="Arial Body"/>
                        </a:rPr>
                        <a:t>2022/23</a:t>
                      </a:r>
                      <a:endParaRPr lang="en-ZA" b="1" dirty="0">
                        <a:solidFill>
                          <a:schemeClr val="tx1"/>
                        </a:solidFill>
                        <a:latin typeface="Arial Body"/>
                      </a:endParaRPr>
                    </a:p>
                  </a:txBody>
                  <a:tcPr anchor="ctr"/>
                </a:tc>
                <a:extLst>
                  <a:ext uri="{0D108BD9-81ED-4DB2-BD59-A6C34878D82A}">
                    <a16:rowId xmlns:a16="http://schemas.microsoft.com/office/drawing/2014/main" val="440560089"/>
                  </a:ext>
                </a:extLst>
              </a:tr>
              <a:tr h="753489">
                <a:tc>
                  <a:txBody>
                    <a:bodyPr/>
                    <a:lstStyle/>
                    <a:p>
                      <a:pPr>
                        <a:lnSpc>
                          <a:spcPct val="115000"/>
                        </a:lnSpc>
                        <a:spcAft>
                          <a:spcPts val="0"/>
                        </a:spcAft>
                      </a:pPr>
                      <a:r>
                        <a:rPr lang="en-GB" sz="1100" b="1" dirty="0" smtClean="0">
                          <a:effectLst/>
                          <a:latin typeface="Arial Body"/>
                          <a:ea typeface="Calibri" panose="020F0502020204030204" pitchFamily="34" charset="0"/>
                          <a:cs typeface="Times New Roman" panose="02020603050405020304" pitchFamily="18" charset="0"/>
                        </a:rPr>
                        <a:t>Resolve </a:t>
                      </a:r>
                      <a:r>
                        <a:rPr lang="en-GB" sz="1100" b="1" dirty="0">
                          <a:effectLst/>
                          <a:latin typeface="Arial Body"/>
                          <a:ea typeface="Calibri" panose="020F0502020204030204" pitchFamily="34" charset="0"/>
                          <a:cs typeface="Times New Roman" panose="02020603050405020304" pitchFamily="18" charset="0"/>
                        </a:rPr>
                        <a:t>conflicts  in line with Complaints Handling Manual </a:t>
                      </a:r>
                      <a:endParaRPr lang="en-ZA" sz="1100" b="1"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Body"/>
                          <a:ea typeface="Calibri" panose="020F0502020204030204" pitchFamily="34" charset="0"/>
                          <a:cs typeface="Times New Roman" panose="02020603050405020304" pitchFamily="18" charset="0"/>
                        </a:rPr>
                        <a:t>Reports on complaints </a:t>
                      </a:r>
                      <a:r>
                        <a:rPr lang="en-GB" sz="1100" dirty="0">
                          <a:effectLst/>
                          <a:latin typeface="Arial Body"/>
                          <a:ea typeface="Calibri" panose="020F0502020204030204" pitchFamily="34" charset="0"/>
                          <a:cs typeface="Times New Roman" panose="02020603050405020304" pitchFamily="18" charset="0"/>
                        </a:rPr>
                        <a:t>processed in line with Complaints Handling Manual per </a:t>
                      </a:r>
                      <a:r>
                        <a:rPr lang="en-GB" sz="1100" dirty="0" smtClean="0">
                          <a:effectLst/>
                          <a:latin typeface="Arial Body"/>
                          <a:ea typeface="Calibri" panose="020F0502020204030204" pitchFamily="34" charset="0"/>
                          <a:cs typeface="Times New Roman" panose="02020603050405020304" pitchFamily="18" charset="0"/>
                        </a:rPr>
                        <a:t>annum</a:t>
                      </a:r>
                      <a:endParaRPr lang="en-ZA" sz="1100" dirty="0">
                        <a:solidFill>
                          <a:srgbClr val="FF0000"/>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Reports  </a:t>
                      </a:r>
                      <a:r>
                        <a:rPr lang="en-GB" sz="1100" dirty="0">
                          <a:effectLst/>
                          <a:latin typeface="Arial" panose="020B0604020202020204" pitchFamily="34" charset="0"/>
                          <a:ea typeface="Calibri" panose="020F0502020204030204" pitchFamily="34" charset="0"/>
                          <a:cs typeface="Times New Roman" panose="02020603050405020304" pitchFamily="18" charset="0"/>
                        </a:rPr>
                        <a:t>of cases processed in line with Complaints Handling Manual per </a:t>
                      </a: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annum </a:t>
                      </a:r>
                      <a:r>
                        <a:rPr lang="en-ZA" sz="11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Reports of cases processed in line with Complaints Handling Manual per annum</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Reports </a:t>
                      </a:r>
                      <a:r>
                        <a:rPr lang="en-GB" sz="1100" dirty="0">
                          <a:effectLst/>
                          <a:latin typeface="Arial" panose="020B0604020202020204" pitchFamily="34" charset="0"/>
                          <a:ea typeface="Calibri" panose="020F0502020204030204" pitchFamily="34" charset="0"/>
                          <a:cs typeface="Times New Roman" panose="02020603050405020304" pitchFamily="18" charset="0"/>
                        </a:rPr>
                        <a:t>of cases processed in line with Complaints Handling Manual per </a:t>
                      </a: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annum </a:t>
                      </a:r>
                      <a:endParaRPr lang="en-Z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571481"/>
                  </a:ext>
                </a:extLst>
              </a:tr>
              <a:tr h="753489">
                <a:tc>
                  <a:txBody>
                    <a:bodyPr/>
                    <a:lstStyle/>
                    <a:p>
                      <a:pPr>
                        <a:lnSpc>
                          <a:spcPct val="115000"/>
                        </a:lnSpc>
                        <a:spcAft>
                          <a:spcPts val="0"/>
                        </a:spcAft>
                      </a:pPr>
                      <a:r>
                        <a:rPr lang="en-GB" sz="1100" b="1" dirty="0">
                          <a:effectLst/>
                          <a:latin typeface="Arial Body"/>
                          <a:ea typeface="Calibri" panose="020F0502020204030204" pitchFamily="34" charset="0"/>
                          <a:cs typeface="Times New Roman" panose="02020603050405020304" pitchFamily="18" charset="0"/>
                        </a:rPr>
                        <a:t>Report </a:t>
                      </a:r>
                      <a:r>
                        <a:rPr lang="en-GB" sz="1100" b="1" dirty="0">
                          <a:solidFill>
                            <a:schemeClr val="tx1"/>
                          </a:solidFill>
                          <a:effectLst/>
                          <a:latin typeface="Arial Body"/>
                          <a:ea typeface="Calibri" panose="020F0502020204030204" pitchFamily="34" charset="0"/>
                          <a:cs typeface="Times New Roman" panose="02020603050405020304" pitchFamily="18" charset="0"/>
                        </a:rPr>
                        <a:t>on discovered and reviewed </a:t>
                      </a:r>
                      <a:r>
                        <a:rPr lang="en-GB" sz="1100" b="1" dirty="0">
                          <a:effectLst/>
                          <a:latin typeface="Arial Body"/>
                          <a:ea typeface="Calibri" panose="020F0502020204030204" pitchFamily="34" charset="0"/>
                          <a:cs typeface="Times New Roman" panose="02020603050405020304" pitchFamily="18" charset="0"/>
                        </a:rPr>
                        <a:t>legislation and Bills before </a:t>
                      </a:r>
                      <a:r>
                        <a:rPr lang="en-GB" sz="1100" b="1" dirty="0" smtClean="0">
                          <a:effectLst/>
                          <a:latin typeface="Arial Body"/>
                          <a:ea typeface="Calibri" panose="020F0502020204030204" pitchFamily="34" charset="0"/>
                          <a:cs typeface="Times New Roman" panose="02020603050405020304" pitchFamily="18" charset="0"/>
                        </a:rPr>
                        <a:t>Parliament/ Provincial</a:t>
                      </a:r>
                      <a:r>
                        <a:rPr lang="en-GB" sz="1100" b="1" baseline="0" dirty="0" smtClean="0">
                          <a:effectLst/>
                          <a:latin typeface="Arial Body"/>
                          <a:ea typeface="Calibri" panose="020F0502020204030204" pitchFamily="34" charset="0"/>
                          <a:cs typeface="Times New Roman" panose="02020603050405020304" pitchFamily="18" charset="0"/>
                        </a:rPr>
                        <a:t> legislatures/</a:t>
                      </a:r>
                      <a:r>
                        <a:rPr lang="en-GB" sz="1100" b="1" dirty="0" smtClean="0">
                          <a:effectLst/>
                          <a:latin typeface="Arial Body"/>
                          <a:ea typeface="Calibri" panose="020F0502020204030204" pitchFamily="34" charset="0"/>
                          <a:cs typeface="Times New Roman" panose="02020603050405020304" pitchFamily="18" charset="0"/>
                        </a:rPr>
                        <a:t>municipalities</a:t>
                      </a:r>
                      <a:r>
                        <a:rPr lang="en-GB" sz="1100" b="1" baseline="0" dirty="0" smtClean="0">
                          <a:effectLst/>
                          <a:latin typeface="Arial Body"/>
                          <a:ea typeface="Calibri" panose="020F0502020204030204" pitchFamily="34" charset="0"/>
                          <a:cs typeface="Times New Roman" panose="02020603050405020304" pitchFamily="18" charset="0"/>
                        </a:rPr>
                        <a:t> and </a:t>
                      </a:r>
                      <a:r>
                        <a:rPr lang="en-GB" sz="1100" b="1" dirty="0" smtClean="0">
                          <a:effectLst/>
                          <a:latin typeface="Arial Body"/>
                          <a:ea typeface="Calibri" panose="020F0502020204030204" pitchFamily="34" charset="0"/>
                          <a:cs typeface="Times New Roman" panose="02020603050405020304" pitchFamily="18" charset="0"/>
                        </a:rPr>
                        <a:t>organs</a:t>
                      </a:r>
                      <a:r>
                        <a:rPr lang="en-GB" sz="1100" b="1" baseline="0" dirty="0" smtClean="0">
                          <a:effectLst/>
                          <a:latin typeface="Arial Body"/>
                          <a:ea typeface="Calibri" panose="020F0502020204030204" pitchFamily="34" charset="0"/>
                          <a:cs typeface="Times New Roman" panose="02020603050405020304" pitchFamily="18" charset="0"/>
                        </a:rPr>
                        <a:t> of State</a:t>
                      </a:r>
                      <a:r>
                        <a:rPr lang="en-GB" sz="1100" b="1" dirty="0" smtClean="0">
                          <a:effectLst/>
                          <a:latin typeface="Arial Body"/>
                          <a:ea typeface="Calibri" panose="020F0502020204030204" pitchFamily="34" charset="0"/>
                          <a:cs typeface="Times New Roman" panose="02020603050405020304" pitchFamily="18" charset="0"/>
                        </a:rPr>
                        <a:t> </a:t>
                      </a:r>
                      <a:r>
                        <a:rPr lang="en-GB" sz="1100" b="1" dirty="0">
                          <a:effectLst/>
                          <a:latin typeface="Arial Body"/>
                          <a:ea typeface="Calibri" panose="020F0502020204030204" pitchFamily="34" charset="0"/>
                          <a:cs typeface="Times New Roman" panose="02020603050405020304" pitchFamily="18" charset="0"/>
                        </a:rPr>
                        <a:t>that </a:t>
                      </a:r>
                      <a:r>
                        <a:rPr lang="en-GB" sz="1100" b="1" dirty="0" smtClean="0">
                          <a:effectLst/>
                          <a:latin typeface="Arial Body"/>
                          <a:ea typeface="Calibri" panose="020F0502020204030204" pitchFamily="34" charset="0"/>
                          <a:cs typeface="Times New Roman" panose="02020603050405020304" pitchFamily="18" charset="0"/>
                        </a:rPr>
                        <a:t>impact </a:t>
                      </a:r>
                      <a:r>
                        <a:rPr lang="en-GB" sz="1100" b="1" dirty="0">
                          <a:effectLst/>
                          <a:latin typeface="Arial Body"/>
                          <a:ea typeface="Calibri" panose="020F0502020204030204" pitchFamily="34" charset="0"/>
                          <a:cs typeface="Times New Roman" panose="02020603050405020304" pitchFamily="18" charset="0"/>
                        </a:rPr>
                        <a:t>on the rights of C-R-L communities </a:t>
                      </a:r>
                      <a:endParaRPr lang="en-ZA" sz="1100" b="1"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Body"/>
                          <a:ea typeface="Calibri" panose="020F0502020204030204" pitchFamily="34" charset="0"/>
                          <a:cs typeface="Times New Roman" panose="02020603050405020304" pitchFamily="18" charset="0"/>
                        </a:rPr>
                        <a:t>Draft </a:t>
                      </a:r>
                      <a:r>
                        <a:rPr lang="en-GB" sz="1100" dirty="0">
                          <a:effectLst/>
                          <a:latin typeface="Arial Body"/>
                          <a:ea typeface="Calibri" panose="020F0502020204030204" pitchFamily="34" charset="0"/>
                          <a:cs typeface="Times New Roman" panose="02020603050405020304" pitchFamily="18" charset="0"/>
                        </a:rPr>
                        <a:t>reports on legislation and Bills </a:t>
                      </a:r>
                      <a:r>
                        <a:rPr lang="en-GB" sz="1100" dirty="0" smtClean="0">
                          <a:solidFill>
                            <a:schemeClr val="tx1"/>
                          </a:solidFill>
                          <a:effectLst/>
                          <a:latin typeface="Arial Body"/>
                          <a:ea typeface="Calibri" panose="020F0502020204030204" pitchFamily="34" charset="0"/>
                          <a:cs typeface="Times New Roman" panose="02020603050405020304" pitchFamily="18" charset="0"/>
                        </a:rPr>
                        <a:t>before  of all three spheres of government before Parliament/Provincial legislatures/municipalities</a:t>
                      </a:r>
                      <a:r>
                        <a:rPr lang="en-GB" sz="1100" baseline="0" dirty="0" smtClean="0">
                          <a:solidFill>
                            <a:schemeClr val="tx1"/>
                          </a:solidFill>
                          <a:effectLst/>
                          <a:latin typeface="Arial Body"/>
                          <a:ea typeface="Calibri" panose="020F0502020204030204" pitchFamily="34" charset="0"/>
                          <a:cs typeface="Times New Roman" panose="02020603050405020304" pitchFamily="18" charset="0"/>
                        </a:rPr>
                        <a:t> and </a:t>
                      </a:r>
                      <a:r>
                        <a:rPr lang="en-GB" sz="1100" dirty="0" smtClean="0">
                          <a:solidFill>
                            <a:schemeClr val="tx1"/>
                          </a:solidFill>
                          <a:effectLst/>
                          <a:latin typeface="Arial Body"/>
                          <a:ea typeface="Calibri" panose="020F0502020204030204" pitchFamily="34" charset="0"/>
                          <a:cs typeface="Times New Roman" panose="02020603050405020304" pitchFamily="18" charset="0"/>
                        </a:rPr>
                        <a:t>organs</a:t>
                      </a:r>
                      <a:r>
                        <a:rPr lang="en-GB" sz="1100" baseline="0" dirty="0" smtClean="0">
                          <a:solidFill>
                            <a:schemeClr val="tx1"/>
                          </a:solidFill>
                          <a:effectLst/>
                          <a:latin typeface="Arial Body"/>
                          <a:ea typeface="Calibri" panose="020F0502020204030204" pitchFamily="34" charset="0"/>
                          <a:cs typeface="Times New Roman" panose="02020603050405020304" pitchFamily="18" charset="0"/>
                        </a:rPr>
                        <a:t> of State</a:t>
                      </a:r>
                      <a:r>
                        <a:rPr lang="en-GB" sz="1100" dirty="0" smtClean="0">
                          <a:solidFill>
                            <a:schemeClr val="tx1"/>
                          </a:solidFill>
                          <a:effectLst/>
                          <a:latin typeface="Arial Body"/>
                          <a:ea typeface="Calibri" panose="020F0502020204030204" pitchFamily="34" charset="0"/>
                          <a:cs typeface="Times New Roman" panose="02020603050405020304" pitchFamily="18" charset="0"/>
                        </a:rPr>
                        <a:t> </a:t>
                      </a:r>
                      <a:r>
                        <a:rPr lang="en-GB" sz="1100" dirty="0">
                          <a:solidFill>
                            <a:schemeClr val="tx1"/>
                          </a:solidFill>
                          <a:effectLst/>
                          <a:latin typeface="Arial Body"/>
                          <a:ea typeface="Calibri" panose="020F0502020204030204" pitchFamily="34" charset="0"/>
                          <a:cs typeface="Times New Roman" panose="02020603050405020304" pitchFamily="18" charset="0"/>
                        </a:rPr>
                        <a:t>that </a:t>
                      </a:r>
                      <a:r>
                        <a:rPr lang="en-GB" sz="1100" dirty="0">
                          <a:effectLst/>
                          <a:latin typeface="Arial Body"/>
                          <a:ea typeface="Calibri" panose="020F0502020204030204" pitchFamily="34" charset="0"/>
                          <a:cs typeface="Times New Roman" panose="02020603050405020304" pitchFamily="18" charset="0"/>
                        </a:rPr>
                        <a:t>impact cultural, religious and linguistic rights of communities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Reports </a:t>
                      </a:r>
                      <a:r>
                        <a:rPr lang="en-GB" sz="1100" dirty="0">
                          <a:effectLst/>
                          <a:latin typeface="Arial" panose="020B0604020202020204" pitchFamily="34" charset="0"/>
                          <a:ea typeface="Calibri" panose="020F0502020204030204" pitchFamily="34" charset="0"/>
                          <a:cs typeface="Times New Roman" panose="02020603050405020304" pitchFamily="18" charset="0"/>
                        </a:rPr>
                        <a:t>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Engagement with municipal metropolitan councils on By-Laws that impact the rights of cultural and religious communities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Reports </a:t>
                      </a:r>
                      <a:r>
                        <a:rPr lang="en-GB" sz="1100" dirty="0">
                          <a:effectLst/>
                          <a:latin typeface="Arial" panose="020B0604020202020204" pitchFamily="34" charset="0"/>
                          <a:ea typeface="Calibri" panose="020F0502020204030204" pitchFamily="34" charset="0"/>
                          <a:cs typeface="Times New Roman" panose="02020603050405020304" pitchFamily="18" charset="0"/>
                        </a:rPr>
                        <a:t>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Engagement with relevant organs of state on legislation, policies and practices that impact linguistic rights of communities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Reports</a:t>
                      </a:r>
                      <a:r>
                        <a:rPr lang="en-GB" sz="11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Engagement with provincial legislatures on legislation that impacts the rights of cultural, religious and linguistic communities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958065"/>
                  </a:ext>
                </a:extLst>
              </a:tr>
              <a:tr h="753489">
                <a:tc>
                  <a:txBody>
                    <a:bodyPr/>
                    <a:lstStyle/>
                    <a:p>
                      <a:pPr>
                        <a:lnSpc>
                          <a:spcPct val="115000"/>
                        </a:lnSpc>
                        <a:spcAft>
                          <a:spcPts val="0"/>
                        </a:spcAft>
                      </a:pPr>
                      <a:r>
                        <a:rPr lang="en-ZA" sz="1100" b="1" dirty="0">
                          <a:effectLst/>
                          <a:latin typeface="Arial Body"/>
                          <a:ea typeface="Calibri" panose="020F0502020204030204" pitchFamily="34" charset="0"/>
                          <a:cs typeface="Times New Roman" panose="02020603050405020304" pitchFamily="18" charset="0"/>
                        </a:rPr>
                        <a:t>Provision of legal advice and opinions to the Commission</a:t>
                      </a:r>
                    </a:p>
                  </a:txBody>
                  <a:tcPr marL="68580" marR="68580" marT="0" marB="0"/>
                </a:tc>
                <a:tc>
                  <a:txBody>
                    <a:bodyPr/>
                    <a:lstStyle/>
                    <a:p>
                      <a:pPr>
                        <a:lnSpc>
                          <a:spcPct val="115000"/>
                        </a:lnSpc>
                        <a:spcAft>
                          <a:spcPts val="0"/>
                        </a:spcAft>
                      </a:pPr>
                      <a:r>
                        <a:rPr lang="en-ZA" sz="1100" dirty="0">
                          <a:effectLst/>
                          <a:latin typeface="Arial Body"/>
                          <a:ea typeface="Calibri" panose="020F0502020204030204" pitchFamily="34" charset="0"/>
                          <a:cs typeface="Times New Roman" panose="02020603050405020304" pitchFamily="18" charset="0"/>
                        </a:rPr>
                        <a:t>Legal opinion and/ or draft responses  to all requests per annum</a:t>
                      </a: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Provision of legal advice and opinions to the Commission – 100% response to all requests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Provision of legal advice and opinions to the Commission – 100% response to all requests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Provision of legal advice and opinions to the Commission – 100% response to all requests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8683406"/>
                  </a:ext>
                </a:extLst>
              </a:tr>
            </a:tbl>
          </a:graphicData>
        </a:graphic>
      </p:graphicFrame>
    </p:spTree>
    <p:extLst>
      <p:ext uri="{BB962C8B-B14F-4D97-AF65-F5344CB8AC3E}">
        <p14:creationId xmlns:p14="http://schemas.microsoft.com/office/powerpoint/2010/main" val="3444276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282154"/>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251520" y="1844825"/>
            <a:ext cx="8435280" cy="3816424"/>
          </a:xfrm>
        </p:spPr>
        <p:txBody>
          <a:bodyPr/>
          <a:lstStyle/>
          <a:p>
            <a:pPr marL="0" indent="0">
              <a:buNone/>
            </a:pPr>
            <a:r>
              <a:rPr lang="en-US" sz="2000" b="1" dirty="0" smtClean="0">
                <a:solidFill>
                  <a:prstClr val="black"/>
                </a:solidFill>
                <a:latin typeface="Arial Body"/>
              </a:rPr>
              <a:t>Programme 3: Public Engagement and Education</a:t>
            </a:r>
          </a:p>
          <a:p>
            <a:pPr marL="0" indent="0">
              <a:buNone/>
            </a:pPr>
            <a:endParaRPr lang="en-ZA"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2044168839"/>
              </p:ext>
            </p:extLst>
          </p:nvPr>
        </p:nvGraphicFramePr>
        <p:xfrm>
          <a:off x="179511" y="2204866"/>
          <a:ext cx="8496945" cy="3528390"/>
        </p:xfrm>
        <a:graphic>
          <a:graphicData uri="http://schemas.openxmlformats.org/drawingml/2006/table">
            <a:tbl>
              <a:tblPr firstRow="1" bandRow="1">
                <a:tableStyleId>{7DF18680-E054-41AD-8BC1-D1AEF772440D}</a:tableStyleId>
              </a:tblPr>
              <a:tblGrid>
                <a:gridCol w="1699389">
                  <a:extLst>
                    <a:ext uri="{9D8B030D-6E8A-4147-A177-3AD203B41FA5}">
                      <a16:colId xmlns:a16="http://schemas.microsoft.com/office/drawing/2014/main" val="3625133524"/>
                    </a:ext>
                  </a:extLst>
                </a:gridCol>
                <a:gridCol w="1699389">
                  <a:extLst>
                    <a:ext uri="{9D8B030D-6E8A-4147-A177-3AD203B41FA5}">
                      <a16:colId xmlns:a16="http://schemas.microsoft.com/office/drawing/2014/main" val="1990246137"/>
                    </a:ext>
                  </a:extLst>
                </a:gridCol>
                <a:gridCol w="1699389">
                  <a:extLst>
                    <a:ext uri="{9D8B030D-6E8A-4147-A177-3AD203B41FA5}">
                      <a16:colId xmlns:a16="http://schemas.microsoft.com/office/drawing/2014/main" val="1288657763"/>
                    </a:ext>
                  </a:extLst>
                </a:gridCol>
                <a:gridCol w="1699389">
                  <a:extLst>
                    <a:ext uri="{9D8B030D-6E8A-4147-A177-3AD203B41FA5}">
                      <a16:colId xmlns:a16="http://schemas.microsoft.com/office/drawing/2014/main" val="285565091"/>
                    </a:ext>
                  </a:extLst>
                </a:gridCol>
                <a:gridCol w="1699389">
                  <a:extLst>
                    <a:ext uri="{9D8B030D-6E8A-4147-A177-3AD203B41FA5}">
                      <a16:colId xmlns:a16="http://schemas.microsoft.com/office/drawing/2014/main" val="3019770748"/>
                    </a:ext>
                  </a:extLst>
                </a:gridCol>
              </a:tblGrid>
              <a:tr h="404160">
                <a:tc rowSpan="2">
                  <a:txBody>
                    <a:bodyPr/>
                    <a:lstStyle/>
                    <a:p>
                      <a:pPr algn="ctr"/>
                      <a:r>
                        <a:rPr lang="en-US" dirty="0" smtClean="0">
                          <a:solidFill>
                            <a:schemeClr val="tx1"/>
                          </a:solidFill>
                        </a:rPr>
                        <a:t>Output</a:t>
                      </a:r>
                      <a:endParaRPr lang="en-ZA" b="1" dirty="0">
                        <a:solidFill>
                          <a:schemeClr val="tx1"/>
                        </a:solidFill>
                        <a:latin typeface="Arial Body"/>
                      </a:endParaRPr>
                    </a:p>
                  </a:txBody>
                  <a:tcPr anchor="ctr"/>
                </a:tc>
                <a:tc rowSpan="2">
                  <a:txBody>
                    <a:bodyPr/>
                    <a:lstStyle/>
                    <a:p>
                      <a:pPr algn="ctr"/>
                      <a:r>
                        <a:rPr lang="en-US" dirty="0" smtClean="0">
                          <a:solidFill>
                            <a:schemeClr val="tx1"/>
                          </a:solidFill>
                        </a:rPr>
                        <a:t>Output Indicator</a:t>
                      </a:r>
                      <a:endParaRPr lang="en-ZA" b="1"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smtClean="0">
                          <a:ln>
                            <a:noFill/>
                          </a:ln>
                          <a:solidFill>
                            <a:schemeClr val="tx1"/>
                          </a:solidFill>
                          <a:effectLst/>
                          <a:uLnTx/>
                          <a:uFillTx/>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965697904"/>
                  </a:ext>
                </a:extLst>
              </a:tr>
              <a:tr h="550653">
                <a:tc vMerge="1">
                  <a:txBody>
                    <a:bodyPr/>
                    <a:lstStyle/>
                    <a:p>
                      <a:endParaRPr lang="en-ZA" dirty="0"/>
                    </a:p>
                  </a:txBody>
                  <a:tcPr/>
                </a:tc>
                <a:tc vMerge="1">
                  <a:txBody>
                    <a:bodyPr/>
                    <a:lstStyle/>
                    <a:p>
                      <a:endParaRPr lang="en-ZA" dirty="0"/>
                    </a:p>
                  </a:txBody>
                  <a:tcPr/>
                </a:tc>
                <a:tc>
                  <a:txBody>
                    <a:bodyPr/>
                    <a:lstStyle/>
                    <a:p>
                      <a:r>
                        <a:rPr lang="en-US" b="1" dirty="0" smtClean="0">
                          <a:solidFill>
                            <a:schemeClr val="tx1"/>
                          </a:solidFill>
                        </a:rPr>
                        <a:t>2020/21</a:t>
                      </a:r>
                      <a:endParaRPr lang="en-ZA" b="1" dirty="0">
                        <a:solidFill>
                          <a:schemeClr val="tx1"/>
                        </a:solidFill>
                        <a:latin typeface="Arial Body"/>
                      </a:endParaRPr>
                    </a:p>
                  </a:txBody>
                  <a:tcPr anchor="ctr"/>
                </a:tc>
                <a:tc>
                  <a:txBody>
                    <a:bodyPr/>
                    <a:lstStyle/>
                    <a:p>
                      <a:r>
                        <a:rPr lang="en-US" b="1" dirty="0" smtClean="0">
                          <a:solidFill>
                            <a:schemeClr val="tx1"/>
                          </a:solidFill>
                        </a:rPr>
                        <a:t>2021/22</a:t>
                      </a:r>
                      <a:endParaRPr lang="en-ZA" b="1" dirty="0">
                        <a:solidFill>
                          <a:schemeClr val="tx1"/>
                        </a:solidFill>
                        <a:latin typeface="Arial Body"/>
                      </a:endParaRPr>
                    </a:p>
                  </a:txBody>
                  <a:tcPr anchor="ctr"/>
                </a:tc>
                <a:tc>
                  <a:txBody>
                    <a:bodyPr/>
                    <a:lstStyle/>
                    <a:p>
                      <a:r>
                        <a:rPr lang="en-US" b="1" dirty="0" smtClean="0">
                          <a:solidFill>
                            <a:schemeClr val="tx1"/>
                          </a:solidFill>
                        </a:rPr>
                        <a:t>2022/23</a:t>
                      </a:r>
                      <a:endParaRPr lang="en-ZA" b="1" dirty="0">
                        <a:solidFill>
                          <a:schemeClr val="tx1"/>
                        </a:solidFill>
                        <a:latin typeface="Arial Body"/>
                      </a:endParaRPr>
                    </a:p>
                  </a:txBody>
                  <a:tcPr anchor="ctr"/>
                </a:tc>
                <a:extLst>
                  <a:ext uri="{0D108BD9-81ED-4DB2-BD59-A6C34878D82A}">
                    <a16:rowId xmlns:a16="http://schemas.microsoft.com/office/drawing/2014/main" val="2076930583"/>
                  </a:ext>
                </a:extLst>
              </a:tr>
              <a:tr h="842000">
                <a:tc>
                  <a:txBody>
                    <a:bodyPr/>
                    <a:lstStyle/>
                    <a:p>
                      <a:pPr>
                        <a:spcAft>
                          <a:spcPts val="0"/>
                        </a:spcAft>
                      </a:pPr>
                      <a:r>
                        <a:rPr lang="en-ZA" sz="1000" b="1" dirty="0">
                          <a:effectLst/>
                          <a:latin typeface="Arial Body"/>
                          <a:ea typeface="Times New Roman" panose="02020603050405020304" pitchFamily="18" charset="0"/>
                          <a:cs typeface="Times New Roman" panose="02020603050405020304" pitchFamily="18" charset="0"/>
                        </a:rPr>
                        <a:t>Conduct  community </a:t>
                      </a:r>
                      <a:r>
                        <a:rPr lang="en-ZA" sz="1000" b="1" dirty="0" smtClean="0">
                          <a:effectLst/>
                          <a:latin typeface="Arial Body"/>
                          <a:ea typeface="Times New Roman" panose="02020603050405020304" pitchFamily="18" charset="0"/>
                          <a:cs typeface="Times New Roman" panose="02020603050405020304" pitchFamily="18" charset="0"/>
                        </a:rPr>
                        <a:t>awareness campaigns </a:t>
                      </a:r>
                      <a:r>
                        <a:rPr lang="en-ZA" sz="1000" b="1" dirty="0">
                          <a:effectLst/>
                          <a:latin typeface="Arial Body"/>
                          <a:ea typeface="Times New Roman" panose="02020603050405020304" pitchFamily="18" charset="0"/>
                          <a:cs typeface="Times New Roman" panose="02020603050405020304" pitchFamily="18" charset="0"/>
                        </a:rPr>
                        <a:t>on CRL matters per annum</a:t>
                      </a:r>
                      <a:endParaRPr lang="en-ZA" sz="1100" b="1" dirty="0">
                        <a:effectLst/>
                        <a:latin typeface="Arial Body"/>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000" dirty="0">
                          <a:effectLst/>
                          <a:latin typeface="Arial Body"/>
                          <a:ea typeface="Times New Roman" panose="02020603050405020304" pitchFamily="18" charset="0"/>
                          <a:cs typeface="Times New Roman" panose="02020603050405020304" pitchFamily="18" charset="0"/>
                        </a:rPr>
                        <a:t>Number of awareness campaigns with communities on the cultural, religious and linguistic </a:t>
                      </a:r>
                      <a:r>
                        <a:rPr lang="en-ZA" sz="1000" dirty="0" smtClean="0">
                          <a:effectLst/>
                          <a:latin typeface="Arial Body"/>
                          <a:ea typeface="Times New Roman" panose="02020603050405020304" pitchFamily="18" charset="0"/>
                          <a:cs typeface="Times New Roman" panose="02020603050405020304" pitchFamily="18" charset="0"/>
                        </a:rPr>
                        <a:t>rights per annum</a:t>
                      </a:r>
                      <a:endParaRPr lang="en-ZA" sz="1100" dirty="0">
                        <a:effectLst/>
                        <a:latin typeface="Arial Body"/>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24 awareness campaigns with communities on the cultural, religious and linguistic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rights per</a:t>
                      </a:r>
                      <a:r>
                        <a:rPr lang="en-ZA"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annum</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24 awareness campaigns with communities on the cultural, religious and linguistic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rights per</a:t>
                      </a:r>
                      <a:r>
                        <a:rPr lang="en-ZA"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annum</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24 awareness campaigns with communities on the cultural, religious and linguistic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rights per annum</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2178206"/>
                  </a:ext>
                </a:extLst>
              </a:tr>
              <a:tr h="779765">
                <a:tc>
                  <a:txBody>
                    <a:bodyPr/>
                    <a:lstStyle/>
                    <a:p>
                      <a:pPr>
                        <a:lnSpc>
                          <a:spcPct val="115000"/>
                        </a:lnSpc>
                        <a:spcAft>
                          <a:spcPts val="0"/>
                        </a:spcAft>
                      </a:pPr>
                      <a:r>
                        <a:rPr lang="en-ZA" sz="1000" b="1" dirty="0">
                          <a:effectLst/>
                          <a:latin typeface="Arial Body"/>
                          <a:ea typeface="Calibri" panose="020F0502020204030204" pitchFamily="34" charset="0"/>
                          <a:cs typeface="Times New Roman" panose="02020603050405020304" pitchFamily="18" charset="0"/>
                        </a:rPr>
                        <a:t>Conduct workshops </a:t>
                      </a:r>
                      <a:r>
                        <a:rPr lang="en-ZA" sz="1000" b="1" dirty="0" smtClean="0">
                          <a:effectLst/>
                          <a:latin typeface="Arial Body"/>
                          <a:ea typeface="Calibri" panose="020F0502020204030204" pitchFamily="34" charset="0"/>
                          <a:cs typeface="Times New Roman" panose="02020603050405020304" pitchFamily="18" charset="0"/>
                        </a:rPr>
                        <a:t>for </a:t>
                      </a:r>
                      <a:r>
                        <a:rPr lang="en-ZA" sz="1000" b="1" dirty="0">
                          <a:effectLst/>
                          <a:latin typeface="Arial Body"/>
                          <a:ea typeface="Calibri" panose="020F0502020204030204" pitchFamily="34" charset="0"/>
                          <a:cs typeface="Times New Roman" panose="02020603050405020304" pitchFamily="18" charset="0"/>
                        </a:rPr>
                        <a:t>Community </a:t>
                      </a:r>
                      <a:r>
                        <a:rPr lang="en-ZA" sz="1000" b="1" dirty="0" smtClean="0">
                          <a:effectLst/>
                          <a:latin typeface="Arial Body"/>
                          <a:ea typeface="Calibri" panose="020F0502020204030204" pitchFamily="34" charset="0"/>
                          <a:cs typeface="Times New Roman" panose="02020603050405020304" pitchFamily="18" charset="0"/>
                        </a:rPr>
                        <a:t>Councils  per annum</a:t>
                      </a:r>
                      <a:endParaRPr lang="en-ZA" sz="1100" b="1" dirty="0">
                        <a:solidFill>
                          <a:srgbClr val="FF0000"/>
                        </a:solidFill>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effectLst/>
                          <a:latin typeface="Arial Body"/>
                          <a:ea typeface="Times New Roman" panose="02020603050405020304" pitchFamily="18" charset="0"/>
                          <a:cs typeface="Times New Roman" panose="02020603050405020304" pitchFamily="18" charset="0"/>
                        </a:rPr>
                        <a:t>Number of Workshops conducted with community councils </a:t>
                      </a:r>
                      <a:r>
                        <a:rPr lang="en-ZA" sz="1000" dirty="0" smtClean="0">
                          <a:effectLst/>
                          <a:latin typeface="Arial Body"/>
                          <a:ea typeface="Times New Roman" panose="02020603050405020304" pitchFamily="18" charset="0"/>
                          <a:cs typeface="Times New Roman" panose="02020603050405020304" pitchFamily="18" charset="0"/>
                        </a:rPr>
                        <a:t>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20</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 Workshops conducted with community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councils per</a:t>
                      </a:r>
                      <a:r>
                        <a:rPr lang="en-ZA"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20</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 Workshops conducted with community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councils per</a:t>
                      </a:r>
                      <a:r>
                        <a:rPr lang="en-ZA"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20</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 Workshops conducted with community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councils per</a:t>
                      </a:r>
                      <a:r>
                        <a:rPr lang="en-ZA" sz="1000" baseline="0" dirty="0" smtClean="0">
                          <a:effectLst/>
                          <a:latin typeface="Arial" panose="020B0604020202020204" pitchFamily="34" charset="0"/>
                          <a:ea typeface="Times New Roman" panose="02020603050405020304" pitchFamily="18" charset="0"/>
                          <a:cs typeface="Times New Roman" panose="02020603050405020304" pitchFamily="18" charset="0"/>
                        </a:rPr>
                        <a:t>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852779"/>
                  </a:ext>
                </a:extLst>
              </a:tr>
              <a:tr h="951812">
                <a:tc>
                  <a:txBody>
                    <a:bodyPr/>
                    <a:lstStyle/>
                    <a:p>
                      <a:pPr>
                        <a:lnSpc>
                          <a:spcPct val="115000"/>
                        </a:lnSpc>
                        <a:spcAft>
                          <a:spcPts val="0"/>
                        </a:spcAft>
                      </a:pPr>
                      <a:r>
                        <a:rPr lang="en-ZA" sz="1000" b="1" dirty="0">
                          <a:effectLst/>
                          <a:latin typeface="Arial Body"/>
                          <a:ea typeface="Calibri" panose="020F0502020204030204" pitchFamily="34" charset="0"/>
                          <a:cs typeface="Times New Roman" panose="02020603050405020304" pitchFamily="18" charset="0"/>
                        </a:rPr>
                        <a:t>Conduct engagements </a:t>
                      </a:r>
                      <a:r>
                        <a:rPr lang="en-ZA" sz="1000" b="1" dirty="0" smtClean="0">
                          <a:effectLst/>
                          <a:latin typeface="Arial Body"/>
                          <a:ea typeface="Calibri" panose="020F0502020204030204" pitchFamily="34" charset="0"/>
                          <a:cs typeface="Times New Roman" panose="02020603050405020304" pitchFamily="18" charset="0"/>
                        </a:rPr>
                        <a:t>for</a:t>
                      </a:r>
                      <a:r>
                        <a:rPr lang="en-ZA" sz="1000" b="1" baseline="0" dirty="0" smtClean="0">
                          <a:effectLst/>
                          <a:latin typeface="Arial Body"/>
                          <a:ea typeface="Calibri" panose="020F0502020204030204" pitchFamily="34" charset="0"/>
                          <a:cs typeface="Times New Roman" panose="02020603050405020304" pitchFamily="18" charset="0"/>
                        </a:rPr>
                        <a:t> CRL</a:t>
                      </a:r>
                      <a:r>
                        <a:rPr lang="en-ZA" sz="1000" b="1" dirty="0" smtClean="0">
                          <a:effectLst/>
                          <a:latin typeface="Arial Body"/>
                          <a:ea typeface="Calibri" panose="020F0502020204030204" pitchFamily="34" charset="0"/>
                          <a:cs typeface="Times New Roman" panose="02020603050405020304" pitchFamily="18" charset="0"/>
                        </a:rPr>
                        <a:t> </a:t>
                      </a:r>
                      <a:r>
                        <a:rPr lang="en-ZA" sz="1000" b="1" dirty="0">
                          <a:effectLst/>
                          <a:latin typeface="Arial Body"/>
                          <a:ea typeface="Calibri" panose="020F0502020204030204" pitchFamily="34" charset="0"/>
                          <a:cs typeface="Times New Roman" panose="02020603050405020304" pitchFamily="18" charset="0"/>
                        </a:rPr>
                        <a:t>stakeholders regarding rights of cultural, religious and </a:t>
                      </a:r>
                      <a:r>
                        <a:rPr lang="en-ZA" sz="1000" b="1" dirty="0" smtClean="0">
                          <a:effectLst/>
                          <a:latin typeface="Arial Body"/>
                          <a:ea typeface="Calibri" panose="020F0502020204030204" pitchFamily="34" charset="0"/>
                          <a:cs typeface="Times New Roman" panose="02020603050405020304" pitchFamily="18" charset="0"/>
                        </a:rPr>
                        <a:t>linguistic communities </a:t>
                      </a:r>
                      <a:endParaRPr lang="en-ZA" sz="1100" b="1"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effectLst/>
                          <a:latin typeface="Arial Body"/>
                          <a:ea typeface="Times New Roman" panose="02020603050405020304" pitchFamily="18" charset="0"/>
                          <a:cs typeface="Times New Roman" panose="02020603050405020304" pitchFamily="18" charset="0"/>
                        </a:rPr>
                        <a:t>Number of engagements with PEE Stakeholders on CRL matters per annum</a:t>
                      </a:r>
                      <a:endParaRPr lang="en-ZA" sz="110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8</a:t>
                      </a:r>
                      <a:r>
                        <a:rPr lang="en-ZA" sz="1000">
                          <a:effectLst/>
                          <a:latin typeface="Arial" panose="020B0604020202020204" pitchFamily="34" charset="0"/>
                          <a:ea typeface="Times New Roman" panose="02020603050405020304" pitchFamily="18" charset="0"/>
                          <a:cs typeface="Times New Roman" panose="02020603050405020304" pitchFamily="18" charset="0"/>
                        </a:rPr>
                        <a:t> engagements with PEE Stakeholders on CRL matters per annum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8</a:t>
                      </a:r>
                      <a:r>
                        <a:rPr lang="en-ZA" sz="1000">
                          <a:effectLst/>
                          <a:latin typeface="Arial" panose="020B0604020202020204" pitchFamily="34" charset="0"/>
                          <a:ea typeface="Times New Roman" panose="02020603050405020304" pitchFamily="18" charset="0"/>
                          <a:cs typeface="Times New Roman" panose="02020603050405020304" pitchFamily="18" charset="0"/>
                        </a:rPr>
                        <a:t> engagements with PEE Stakeholders on CRL matters per annum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8</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 engagements with PEE Stakeholders on CRL matters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2831839"/>
                  </a:ext>
                </a:extLst>
              </a:tr>
            </a:tbl>
          </a:graphicData>
        </a:graphic>
      </p:graphicFrame>
    </p:spTree>
    <p:extLst>
      <p:ext uri="{BB962C8B-B14F-4D97-AF65-F5344CB8AC3E}">
        <p14:creationId xmlns:p14="http://schemas.microsoft.com/office/powerpoint/2010/main" val="99382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251520" y="1844825"/>
            <a:ext cx="8435280" cy="3960440"/>
          </a:xfrm>
        </p:spPr>
        <p:txBody>
          <a:bodyPr/>
          <a:lstStyle/>
          <a:p>
            <a:pPr marL="0" indent="0">
              <a:buNone/>
            </a:pPr>
            <a:r>
              <a:rPr lang="en-US" sz="2000" b="1" dirty="0" smtClean="0">
                <a:solidFill>
                  <a:prstClr val="black"/>
                </a:solidFill>
                <a:latin typeface="Arial Body"/>
              </a:rPr>
              <a:t>Programme 4: Research and Policy Development</a:t>
            </a:r>
          </a:p>
          <a:p>
            <a:pPr marL="0" indent="0">
              <a:buNone/>
            </a:pPr>
            <a:endParaRPr lang="en-ZA"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4179331243"/>
              </p:ext>
            </p:extLst>
          </p:nvPr>
        </p:nvGraphicFramePr>
        <p:xfrm>
          <a:off x="251518" y="2204862"/>
          <a:ext cx="8640960" cy="3528394"/>
        </p:xfrm>
        <a:graphic>
          <a:graphicData uri="http://schemas.openxmlformats.org/drawingml/2006/table">
            <a:tbl>
              <a:tblPr firstRow="1" bandRow="1">
                <a:tableStyleId>{00A15C55-8517-42AA-B614-E9B94910E393}</a:tableStyleId>
              </a:tblPr>
              <a:tblGrid>
                <a:gridCol w="1728192">
                  <a:extLst>
                    <a:ext uri="{9D8B030D-6E8A-4147-A177-3AD203B41FA5}">
                      <a16:colId xmlns:a16="http://schemas.microsoft.com/office/drawing/2014/main" val="3655647266"/>
                    </a:ext>
                  </a:extLst>
                </a:gridCol>
                <a:gridCol w="1728192">
                  <a:extLst>
                    <a:ext uri="{9D8B030D-6E8A-4147-A177-3AD203B41FA5}">
                      <a16:colId xmlns:a16="http://schemas.microsoft.com/office/drawing/2014/main" val="3121016566"/>
                    </a:ext>
                  </a:extLst>
                </a:gridCol>
                <a:gridCol w="1728192">
                  <a:extLst>
                    <a:ext uri="{9D8B030D-6E8A-4147-A177-3AD203B41FA5}">
                      <a16:colId xmlns:a16="http://schemas.microsoft.com/office/drawing/2014/main" val="1343195764"/>
                    </a:ext>
                  </a:extLst>
                </a:gridCol>
                <a:gridCol w="1728192">
                  <a:extLst>
                    <a:ext uri="{9D8B030D-6E8A-4147-A177-3AD203B41FA5}">
                      <a16:colId xmlns:a16="http://schemas.microsoft.com/office/drawing/2014/main" val="3048821416"/>
                    </a:ext>
                  </a:extLst>
                </a:gridCol>
                <a:gridCol w="1728192">
                  <a:extLst>
                    <a:ext uri="{9D8B030D-6E8A-4147-A177-3AD203B41FA5}">
                      <a16:colId xmlns:a16="http://schemas.microsoft.com/office/drawing/2014/main" val="27559920"/>
                    </a:ext>
                  </a:extLst>
                </a:gridCol>
              </a:tblGrid>
              <a:tr h="432904">
                <a:tc rowSpan="2">
                  <a:txBody>
                    <a:bodyPr/>
                    <a:lstStyle/>
                    <a:p>
                      <a:pPr algn="ctr"/>
                      <a:r>
                        <a:rPr lang="en-US" dirty="0" smtClean="0">
                          <a:solidFill>
                            <a:schemeClr val="tx1"/>
                          </a:solidFill>
                        </a:rPr>
                        <a:t>Output</a:t>
                      </a:r>
                      <a:endParaRPr lang="en-ZA" b="1" dirty="0">
                        <a:solidFill>
                          <a:schemeClr val="tx1"/>
                        </a:solidFill>
                        <a:latin typeface="Arial Body"/>
                      </a:endParaRPr>
                    </a:p>
                  </a:txBody>
                  <a:tcPr anchor="ctr"/>
                </a:tc>
                <a:tc rowSpan="2">
                  <a:txBody>
                    <a:bodyPr/>
                    <a:lstStyle/>
                    <a:p>
                      <a:pPr algn="ctr"/>
                      <a:r>
                        <a:rPr lang="en-US" dirty="0" smtClean="0">
                          <a:solidFill>
                            <a:schemeClr val="tx1"/>
                          </a:solidFill>
                        </a:rPr>
                        <a:t>Output Indicator</a:t>
                      </a:r>
                      <a:endParaRPr lang="en-ZA" b="1"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smtClean="0">
                          <a:ln>
                            <a:noFill/>
                          </a:ln>
                          <a:solidFill>
                            <a:schemeClr val="tx1"/>
                          </a:solidFill>
                          <a:effectLst/>
                          <a:uLnTx/>
                          <a:uFillTx/>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35380698"/>
                  </a:ext>
                </a:extLst>
              </a:tr>
              <a:tr h="589819">
                <a:tc vMerge="1">
                  <a:txBody>
                    <a:bodyPr/>
                    <a:lstStyle/>
                    <a:p>
                      <a:endParaRPr lang="en-ZA" dirty="0"/>
                    </a:p>
                  </a:txBody>
                  <a:tcPr/>
                </a:tc>
                <a:tc vMerge="1">
                  <a:txBody>
                    <a:bodyPr/>
                    <a:lstStyle/>
                    <a:p>
                      <a:endParaRPr lang="en-ZA" dirty="0"/>
                    </a:p>
                  </a:txBody>
                  <a:tcPr/>
                </a:tc>
                <a:tc>
                  <a:txBody>
                    <a:bodyPr/>
                    <a:lstStyle/>
                    <a:p>
                      <a:r>
                        <a:rPr lang="en-US" b="1" dirty="0" smtClean="0">
                          <a:solidFill>
                            <a:schemeClr val="tx1"/>
                          </a:solidFill>
                        </a:rPr>
                        <a:t>2020/21</a:t>
                      </a:r>
                      <a:endParaRPr lang="en-ZA" b="1" dirty="0">
                        <a:solidFill>
                          <a:schemeClr val="tx1"/>
                        </a:solidFill>
                        <a:latin typeface="Arial Body"/>
                      </a:endParaRPr>
                    </a:p>
                  </a:txBody>
                  <a:tcPr anchor="ctr"/>
                </a:tc>
                <a:tc>
                  <a:txBody>
                    <a:bodyPr/>
                    <a:lstStyle/>
                    <a:p>
                      <a:r>
                        <a:rPr lang="en-US" b="1" dirty="0" smtClean="0">
                          <a:solidFill>
                            <a:schemeClr val="tx1"/>
                          </a:solidFill>
                        </a:rPr>
                        <a:t>2021/22</a:t>
                      </a:r>
                      <a:endParaRPr lang="en-ZA" b="1" dirty="0">
                        <a:solidFill>
                          <a:schemeClr val="tx1"/>
                        </a:solidFill>
                        <a:latin typeface="Arial Body"/>
                      </a:endParaRPr>
                    </a:p>
                  </a:txBody>
                  <a:tcPr anchor="ctr"/>
                </a:tc>
                <a:tc>
                  <a:txBody>
                    <a:bodyPr/>
                    <a:lstStyle/>
                    <a:p>
                      <a:r>
                        <a:rPr lang="en-US" b="1" dirty="0" smtClean="0">
                          <a:solidFill>
                            <a:schemeClr val="tx1"/>
                          </a:solidFill>
                        </a:rPr>
                        <a:t>2022/23</a:t>
                      </a:r>
                      <a:endParaRPr lang="en-ZA" b="1" dirty="0">
                        <a:solidFill>
                          <a:schemeClr val="tx1"/>
                        </a:solidFill>
                        <a:latin typeface="Arial Body"/>
                      </a:endParaRPr>
                    </a:p>
                  </a:txBody>
                  <a:tcPr anchor="ctr"/>
                </a:tc>
                <a:extLst>
                  <a:ext uri="{0D108BD9-81ED-4DB2-BD59-A6C34878D82A}">
                    <a16:rowId xmlns:a16="http://schemas.microsoft.com/office/drawing/2014/main" val="422730478"/>
                  </a:ext>
                </a:extLst>
              </a:tr>
              <a:tr h="2505671">
                <a:tc>
                  <a:txBody>
                    <a:bodyPr/>
                    <a:lstStyle/>
                    <a:p>
                      <a:pPr>
                        <a:spcAft>
                          <a:spcPts val="0"/>
                        </a:spcAft>
                      </a:pPr>
                      <a:r>
                        <a:rPr lang="en-ZA" sz="1400" b="1" dirty="0">
                          <a:effectLst/>
                          <a:latin typeface="Arial Body"/>
                          <a:ea typeface="Times New Roman" panose="02020603050405020304" pitchFamily="18" charset="0"/>
                          <a:cs typeface="Times New Roman" panose="02020603050405020304" pitchFamily="18" charset="0"/>
                        </a:rPr>
                        <a:t>Produce Research Reports  that restores the diminished heritage and dignity of the C-R-L communities in line with approved research strategy</a:t>
                      </a:r>
                    </a:p>
                  </a:txBody>
                  <a:tcPr marL="68580" marR="68580" marT="0" marB="0"/>
                </a:tc>
                <a:tc>
                  <a:txBody>
                    <a:bodyPr/>
                    <a:lstStyle/>
                    <a:p>
                      <a:pPr>
                        <a:lnSpc>
                          <a:spcPct val="115000"/>
                        </a:lnSpc>
                        <a:spcAft>
                          <a:spcPts val="0"/>
                        </a:spcAft>
                      </a:pPr>
                      <a:r>
                        <a:rPr lang="en-ZA" sz="1400" b="0" dirty="0">
                          <a:solidFill>
                            <a:srgbClr val="000000"/>
                          </a:solidFill>
                          <a:effectLst/>
                          <a:latin typeface="Arial Body"/>
                          <a:ea typeface="Arial" panose="020B0604020202020204" pitchFamily="34" charset="0"/>
                          <a:cs typeface="Times New Roman" panose="02020603050405020304" pitchFamily="18" charset="0"/>
                        </a:rPr>
                        <a:t>Focus Group Meetings, Dialogues, Seminars, Data Gathering, Interview Meetings with Academics and C-R-L Specialists</a:t>
                      </a:r>
                      <a:endParaRPr lang="en-ZA" sz="1400" b="0"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Research reports </a:t>
                      </a:r>
                      <a:r>
                        <a:rPr lang="en-ZA"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 </a:t>
                      </a:r>
                      <a:r>
                        <a:rPr lang="en-ZA" sz="1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topics</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400" dirty="0">
                          <a:effectLst/>
                          <a:latin typeface="Arial" panose="020B0604020202020204" pitchFamily="34" charset="0"/>
                          <a:ea typeface="Calibri" panose="020F0502020204030204" pitchFamily="34" charset="0"/>
                          <a:cs typeface="Times New Roman" panose="02020603050405020304" pitchFamily="18" charset="0"/>
                        </a:rPr>
                        <a:t>approved by the research committee and plenary in line with approved research strategy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Research </a:t>
                      </a:r>
                      <a:r>
                        <a:rPr lang="en-ZA"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report on </a:t>
                      </a:r>
                      <a:r>
                        <a:rPr lang="en-ZA" sz="1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topics </a:t>
                      </a:r>
                      <a:r>
                        <a:rPr lang="en-ZA" sz="1400" dirty="0">
                          <a:effectLst/>
                          <a:latin typeface="Arial" panose="020B0604020202020204" pitchFamily="34" charset="0"/>
                          <a:ea typeface="Calibri" panose="020F0502020204030204" pitchFamily="34" charset="0"/>
                          <a:cs typeface="Times New Roman" panose="02020603050405020304" pitchFamily="18" charset="0"/>
                        </a:rPr>
                        <a:t>approved by the research committee and plenary in line with approved research strategy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Research reports </a:t>
                      </a:r>
                      <a:r>
                        <a:rPr lang="en-ZA"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 </a:t>
                      </a:r>
                      <a:r>
                        <a:rPr lang="en-ZA" sz="14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topics </a:t>
                      </a:r>
                      <a:r>
                        <a:rPr lang="en-ZA" sz="1400" dirty="0">
                          <a:effectLst/>
                          <a:latin typeface="Arial" panose="020B0604020202020204" pitchFamily="34" charset="0"/>
                          <a:ea typeface="Calibri" panose="020F0502020204030204" pitchFamily="34" charset="0"/>
                          <a:cs typeface="Times New Roman" panose="02020603050405020304" pitchFamily="18" charset="0"/>
                        </a:rPr>
                        <a:t>approved by the research committee and plenary in line with approved research strategy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363319"/>
                  </a:ext>
                </a:extLst>
              </a:tr>
            </a:tbl>
          </a:graphicData>
        </a:graphic>
      </p:graphicFrame>
    </p:spTree>
    <p:extLst>
      <p:ext uri="{BB962C8B-B14F-4D97-AF65-F5344CB8AC3E}">
        <p14:creationId xmlns:p14="http://schemas.microsoft.com/office/powerpoint/2010/main" val="224525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282154"/>
          </a:xfrm>
        </p:spPr>
        <p:txBody>
          <a:bodyPr>
            <a:normAutofit/>
          </a:bodyPr>
          <a:lstStyle/>
          <a:p>
            <a:pPr algn="l"/>
            <a:r>
              <a:rPr lang="en-US" sz="3200" dirty="0">
                <a:solidFill>
                  <a:prstClr val="black"/>
                </a:solidFill>
                <a:latin typeface="Arial Body"/>
              </a:rPr>
              <a:t>Medium Term Performance Targets</a:t>
            </a:r>
            <a:endParaRPr lang="en-ZA" sz="3200" dirty="0">
              <a:latin typeface="Arial Body"/>
            </a:endParaRPr>
          </a:p>
        </p:txBody>
      </p:sp>
      <p:sp>
        <p:nvSpPr>
          <p:cNvPr id="3" name="Content Placeholder 2"/>
          <p:cNvSpPr>
            <a:spLocks noGrp="1"/>
          </p:cNvSpPr>
          <p:nvPr>
            <p:ph idx="1"/>
          </p:nvPr>
        </p:nvSpPr>
        <p:spPr>
          <a:xfrm>
            <a:off x="323528" y="1916832"/>
            <a:ext cx="8363272" cy="4209331"/>
          </a:xfrm>
        </p:spPr>
        <p:txBody>
          <a:bodyPr/>
          <a:lstStyle/>
          <a:p>
            <a:pPr marL="0" indent="0">
              <a:buNone/>
            </a:pPr>
            <a:r>
              <a:rPr lang="en-US" sz="2000" b="1" dirty="0" smtClean="0">
                <a:solidFill>
                  <a:prstClr val="black"/>
                </a:solidFill>
                <a:latin typeface="Arial Body"/>
              </a:rPr>
              <a:t>Programme 5: Communication, Marketing, IT and Linkages</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745559630"/>
              </p:ext>
            </p:extLst>
          </p:nvPr>
        </p:nvGraphicFramePr>
        <p:xfrm>
          <a:off x="395536" y="2276872"/>
          <a:ext cx="8136905" cy="4393423"/>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1716894097"/>
                    </a:ext>
                  </a:extLst>
                </a:gridCol>
                <a:gridCol w="1598578">
                  <a:extLst>
                    <a:ext uri="{9D8B030D-6E8A-4147-A177-3AD203B41FA5}">
                      <a16:colId xmlns:a16="http://schemas.microsoft.com/office/drawing/2014/main" val="1577684018"/>
                    </a:ext>
                  </a:extLst>
                </a:gridCol>
                <a:gridCol w="1627381">
                  <a:extLst>
                    <a:ext uri="{9D8B030D-6E8A-4147-A177-3AD203B41FA5}">
                      <a16:colId xmlns:a16="http://schemas.microsoft.com/office/drawing/2014/main" val="714145220"/>
                    </a:ext>
                  </a:extLst>
                </a:gridCol>
                <a:gridCol w="1627381">
                  <a:extLst>
                    <a:ext uri="{9D8B030D-6E8A-4147-A177-3AD203B41FA5}">
                      <a16:colId xmlns:a16="http://schemas.microsoft.com/office/drawing/2014/main" val="1900262915"/>
                    </a:ext>
                  </a:extLst>
                </a:gridCol>
                <a:gridCol w="1627381">
                  <a:extLst>
                    <a:ext uri="{9D8B030D-6E8A-4147-A177-3AD203B41FA5}">
                      <a16:colId xmlns:a16="http://schemas.microsoft.com/office/drawing/2014/main" val="448710769"/>
                    </a:ext>
                  </a:extLst>
                </a:gridCol>
              </a:tblGrid>
              <a:tr h="504056">
                <a:tc rowSpan="2">
                  <a:txBody>
                    <a:bodyPr/>
                    <a:lstStyle/>
                    <a:p>
                      <a:pPr algn="ctr"/>
                      <a:r>
                        <a:rPr lang="en-US" dirty="0" smtClean="0">
                          <a:solidFill>
                            <a:schemeClr val="tx1"/>
                          </a:solidFill>
                        </a:rPr>
                        <a:t>Output</a:t>
                      </a:r>
                      <a:endParaRPr lang="en-ZA" b="1" dirty="0">
                        <a:solidFill>
                          <a:schemeClr val="tx1"/>
                        </a:solidFill>
                        <a:latin typeface="Arial Body"/>
                      </a:endParaRPr>
                    </a:p>
                  </a:txBody>
                  <a:tcPr anchor="ctr"/>
                </a:tc>
                <a:tc rowSpan="2">
                  <a:txBody>
                    <a:bodyPr/>
                    <a:lstStyle/>
                    <a:p>
                      <a:pPr algn="ctr"/>
                      <a:r>
                        <a:rPr lang="en-US" dirty="0" smtClean="0">
                          <a:solidFill>
                            <a:schemeClr val="tx1"/>
                          </a:solidFill>
                        </a:rPr>
                        <a:t>Output Indicator</a:t>
                      </a:r>
                      <a:endParaRPr lang="en-ZA" b="1" dirty="0">
                        <a:solidFill>
                          <a:schemeClr val="tx1"/>
                        </a:solidFill>
                        <a:latin typeface="Arial Body"/>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smtClean="0">
                          <a:ln>
                            <a:noFill/>
                          </a:ln>
                          <a:solidFill>
                            <a:schemeClr val="tx1"/>
                          </a:solidFill>
                          <a:effectLst/>
                          <a:uLnTx/>
                          <a:uFillTx/>
                        </a:rPr>
                        <a:t>Medium Term Target</a:t>
                      </a:r>
                      <a:endParaRPr kumimoji="0" lang="en-ZA" sz="1800" b="1" i="0" u="none" strike="noStrike" kern="1200" cap="none" spc="0" normalizeH="0" baseline="0" noProof="0" dirty="0" smtClean="0">
                        <a:ln>
                          <a:noFill/>
                        </a:ln>
                        <a:solidFill>
                          <a:schemeClr val="tx1"/>
                        </a:solidFill>
                        <a:effectLst/>
                        <a:uLnTx/>
                        <a:uFillTx/>
                        <a:latin typeface="Arial Body"/>
                        <a:ea typeface="+mn-ea"/>
                        <a:cs typeface="+mn-cs"/>
                      </a:endParaRPr>
                    </a:p>
                  </a:txBody>
                  <a:tcPr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483265020"/>
                  </a:ext>
                </a:extLst>
              </a:tr>
              <a:tr h="648072">
                <a:tc vMerge="1">
                  <a:txBody>
                    <a:bodyPr/>
                    <a:lstStyle/>
                    <a:p>
                      <a:endParaRPr lang="en-ZA" dirty="0"/>
                    </a:p>
                  </a:txBody>
                  <a:tcPr/>
                </a:tc>
                <a:tc vMerge="1">
                  <a:txBody>
                    <a:bodyPr/>
                    <a:lstStyle/>
                    <a:p>
                      <a:endParaRPr lang="en-ZA" dirty="0"/>
                    </a:p>
                  </a:txBody>
                  <a:tcPr/>
                </a:tc>
                <a:tc>
                  <a:txBody>
                    <a:bodyPr/>
                    <a:lstStyle/>
                    <a:p>
                      <a:r>
                        <a:rPr lang="en-US" b="1" dirty="0" smtClean="0">
                          <a:solidFill>
                            <a:schemeClr val="tx1"/>
                          </a:solidFill>
                        </a:rPr>
                        <a:t>2020/21</a:t>
                      </a:r>
                      <a:endParaRPr lang="en-ZA" b="1" dirty="0">
                        <a:solidFill>
                          <a:schemeClr val="tx1"/>
                        </a:solidFill>
                        <a:latin typeface="Arial Body"/>
                      </a:endParaRPr>
                    </a:p>
                  </a:txBody>
                  <a:tcPr anchor="ctr"/>
                </a:tc>
                <a:tc>
                  <a:txBody>
                    <a:bodyPr/>
                    <a:lstStyle/>
                    <a:p>
                      <a:r>
                        <a:rPr lang="en-US" b="1" dirty="0" smtClean="0">
                          <a:solidFill>
                            <a:schemeClr val="tx1"/>
                          </a:solidFill>
                        </a:rPr>
                        <a:t>2021/22</a:t>
                      </a:r>
                      <a:endParaRPr lang="en-ZA" b="1" dirty="0">
                        <a:solidFill>
                          <a:schemeClr val="tx1"/>
                        </a:solidFill>
                        <a:latin typeface="Arial Body"/>
                      </a:endParaRPr>
                    </a:p>
                  </a:txBody>
                  <a:tcPr anchor="ctr"/>
                </a:tc>
                <a:tc>
                  <a:txBody>
                    <a:bodyPr/>
                    <a:lstStyle/>
                    <a:p>
                      <a:r>
                        <a:rPr lang="en-US" b="1" dirty="0" smtClean="0">
                          <a:solidFill>
                            <a:schemeClr val="tx1"/>
                          </a:solidFill>
                        </a:rPr>
                        <a:t>2022/23</a:t>
                      </a:r>
                      <a:endParaRPr lang="en-ZA" b="1" dirty="0">
                        <a:solidFill>
                          <a:schemeClr val="tx1"/>
                        </a:solidFill>
                        <a:latin typeface="Arial Body"/>
                      </a:endParaRPr>
                    </a:p>
                  </a:txBody>
                  <a:tcPr anchor="ctr"/>
                </a:tc>
                <a:extLst>
                  <a:ext uri="{0D108BD9-81ED-4DB2-BD59-A6C34878D82A}">
                    <a16:rowId xmlns:a16="http://schemas.microsoft.com/office/drawing/2014/main" val="2907741475"/>
                  </a:ext>
                </a:extLst>
              </a:tr>
              <a:tr h="900100">
                <a:tc rowSpan="3">
                  <a:txBody>
                    <a:bodyPr/>
                    <a:lstStyle/>
                    <a:p>
                      <a:pPr>
                        <a:lnSpc>
                          <a:spcPct val="115000"/>
                        </a:lnSpc>
                        <a:spcAft>
                          <a:spcPts val="0"/>
                        </a:spcAft>
                      </a:pPr>
                      <a:r>
                        <a:rPr lang="en-ZA" sz="1200" b="1" dirty="0">
                          <a:effectLst/>
                          <a:latin typeface="Arial Body"/>
                          <a:ea typeface="Calibri" panose="020F0502020204030204" pitchFamily="34" charset="0"/>
                          <a:cs typeface="Times New Roman" panose="02020603050405020304" pitchFamily="18" charset="0"/>
                        </a:rPr>
                        <a:t>Provide the state of the art , stable and secure </a:t>
                      </a:r>
                      <a:r>
                        <a:rPr lang="en-ZA" sz="1200" b="1" dirty="0" smtClean="0">
                          <a:effectLst/>
                          <a:latin typeface="Arial Body"/>
                          <a:ea typeface="Calibri" panose="020F0502020204030204" pitchFamily="34" charset="0"/>
                          <a:cs typeface="Times New Roman" panose="02020603050405020304" pitchFamily="18" charset="0"/>
                        </a:rPr>
                        <a:t>Information, Communication, and Technology </a:t>
                      </a:r>
                      <a:r>
                        <a:rPr lang="en-ZA" sz="1200" b="1" dirty="0">
                          <a:effectLst/>
                          <a:latin typeface="Arial Body"/>
                          <a:ea typeface="Calibri" panose="020F0502020204030204" pitchFamily="34" charset="0"/>
                          <a:cs typeface="Times New Roman" panose="02020603050405020304" pitchFamily="18" charset="0"/>
                        </a:rPr>
                        <a:t>that meets the functional needs of the CRL Rights </a:t>
                      </a:r>
                      <a:r>
                        <a:rPr lang="en-ZA" sz="1200" b="1" dirty="0" smtClean="0">
                          <a:effectLst/>
                          <a:latin typeface="Arial Body"/>
                          <a:ea typeface="Calibri" panose="020F0502020204030204" pitchFamily="34" charset="0"/>
                          <a:cs typeface="Times New Roman" panose="02020603050405020304" pitchFamily="18" charset="0"/>
                        </a:rPr>
                        <a:t>Commission. </a:t>
                      </a:r>
                      <a:endParaRPr lang="en-ZA" sz="1200" b="1" dirty="0">
                        <a:effectLst/>
                        <a:latin typeface="Arial Body"/>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Approved and implemented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internal </a:t>
                      </a:r>
                      <a:r>
                        <a:rPr lang="en-ZA" sz="1100" dirty="0">
                          <a:effectLst/>
                          <a:latin typeface="Arial" panose="020B0604020202020204" pitchFamily="34" charset="0"/>
                          <a:ea typeface="Calibri" panose="020F0502020204030204" pitchFamily="34" charset="0"/>
                          <a:cs typeface="Times New Roman" panose="02020603050405020304" pitchFamily="18" charset="0"/>
                        </a:rPr>
                        <a:t>and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external </a:t>
                      </a:r>
                      <a:r>
                        <a:rPr lang="en-ZA" sz="1100" dirty="0">
                          <a:effectLst/>
                          <a:latin typeface="Arial" panose="020B0604020202020204" pitchFamily="34" charset="0"/>
                          <a:ea typeface="Calibri" panose="020F0502020204030204" pitchFamily="34" charset="0"/>
                          <a:cs typeface="Times New Roman" panose="02020603050405020304" pitchFamily="18" charset="0"/>
                        </a:rPr>
                        <a:t>communication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strategy</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Progress</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reports on the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Implementation of</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approved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internal </a:t>
                      </a: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external</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communication strategy per annum</a:t>
                      </a:r>
                    </a:p>
                    <a:p>
                      <a:pPr>
                        <a:lnSpc>
                          <a:spcPct val="115000"/>
                        </a:lnSpc>
                        <a:spcAft>
                          <a:spcPts val="0"/>
                        </a:spcAft>
                      </a:pPr>
                      <a:endParaRPr lang="en-Z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Progress</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reports on the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Implementation of</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approved internal and external</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communication strategy per annum</a:t>
                      </a:r>
                    </a:p>
                  </a:txBody>
                  <a:tcPr marL="68580" marR="68580" marT="0" marB="0"/>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Progress</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reports on the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Implementation of</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approved internal and external</a:t>
                      </a:r>
                      <a:r>
                        <a:rPr lang="en-ZA" sz="11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communication strategy per annum</a:t>
                      </a:r>
                    </a:p>
                  </a:txBody>
                  <a:tcPr marL="68580" marR="68580" marT="0" marB="0"/>
                </a:tc>
                <a:extLst>
                  <a:ext uri="{0D108BD9-81ED-4DB2-BD59-A6C34878D82A}">
                    <a16:rowId xmlns:a16="http://schemas.microsoft.com/office/drawing/2014/main" val="3867156066"/>
                  </a:ext>
                </a:extLst>
              </a:tr>
              <a:tr h="900100">
                <a:tc vMerge="1">
                  <a:txBody>
                    <a:bodyPr/>
                    <a:lstStyle/>
                    <a:p>
                      <a:endParaRPr lang="en-ZA"/>
                    </a:p>
                  </a:txBody>
                  <a:tcPr/>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Maintained and upgraded infrastructure that support the business needs of the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Commission per annum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Report on upgraded and maintained ICT infrastructure annually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Report on upgraded and maintained ICT infrastructure annually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Report on upgraded and maintained ICT infrastructure annually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7121878"/>
                  </a:ext>
                </a:extLst>
              </a:tr>
              <a:tr h="900100">
                <a:tc vMerge="1">
                  <a:txBody>
                    <a:bodyPr/>
                    <a:lstStyle/>
                    <a:p>
                      <a:endParaRPr lang="en-ZA"/>
                    </a:p>
                  </a:txBody>
                  <a:tcPr/>
                </a:tc>
                <a:tc>
                  <a:txBody>
                    <a:bodyPr/>
                    <a:lstStyle/>
                    <a:p>
                      <a:pPr>
                        <a:lnSpc>
                          <a:spcPct val="115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Reviewed, approved </a:t>
                      </a:r>
                      <a:r>
                        <a:rPr lang="en-ZA" sz="1100" dirty="0">
                          <a:effectLst/>
                          <a:latin typeface="Arial" panose="020B0604020202020204" pitchFamily="34" charset="0"/>
                          <a:ea typeface="Calibri" panose="020F0502020204030204" pitchFamily="34" charset="0"/>
                          <a:cs typeface="Times New Roman" panose="02020603050405020304" pitchFamily="18" charset="0"/>
                        </a:rPr>
                        <a:t>and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implemented </a:t>
                      </a:r>
                      <a:r>
                        <a:rPr lang="en-ZA" sz="1100" dirty="0">
                          <a:effectLst/>
                          <a:latin typeface="Arial" panose="020B0604020202020204" pitchFamily="34" charset="0"/>
                          <a:ea typeface="Calibri" panose="020F0502020204030204" pitchFamily="34" charset="0"/>
                          <a:cs typeface="Times New Roman" panose="02020603050405020304" pitchFamily="18" charset="0"/>
                        </a:rPr>
                        <a:t>ICT Governance Framework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Reports</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 on the implementation of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Review</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ed</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approved ICT Governance Framework </a:t>
                      </a:r>
                      <a:r>
                        <a:rPr lang="en-ZA" sz="1100" dirty="0" err="1" smtClean="0">
                          <a:effectLst/>
                          <a:latin typeface="Arial" panose="020B0604020202020204" pitchFamily="34" charset="0"/>
                          <a:ea typeface="Calibri" panose="020F0502020204030204" pitchFamily="34" charset="0"/>
                          <a:cs typeface="Times New Roman" panose="02020603050405020304" pitchFamily="18" charset="0"/>
                        </a:rPr>
                        <a:t>oer</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annum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Reports</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 on the implementation of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Review</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ed</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approved ICT Governance Framework </a:t>
                      </a:r>
                      <a:r>
                        <a:rPr lang="en-ZA" sz="1100" dirty="0" err="1" smtClean="0">
                          <a:effectLst/>
                          <a:latin typeface="Arial" panose="020B0604020202020204" pitchFamily="34" charset="0"/>
                          <a:ea typeface="Calibri" panose="020F0502020204030204" pitchFamily="34" charset="0"/>
                          <a:cs typeface="Times New Roman" panose="02020603050405020304" pitchFamily="18" charset="0"/>
                        </a:rPr>
                        <a:t>oer</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annum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Reports</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 on the implementation of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Review</a:t>
                      </a:r>
                      <a:r>
                        <a:rPr lang="en-ZA" sz="11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ed</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approved ICT Governance Framework </a:t>
                      </a:r>
                      <a:r>
                        <a:rPr lang="en-ZA" sz="1100" dirty="0" err="1" smtClean="0">
                          <a:effectLst/>
                          <a:latin typeface="Arial" panose="020B0604020202020204" pitchFamily="34" charset="0"/>
                          <a:ea typeface="Calibri" panose="020F0502020204030204" pitchFamily="34" charset="0"/>
                          <a:cs typeface="Times New Roman" panose="02020603050405020304" pitchFamily="18" charset="0"/>
                        </a:rPr>
                        <a:t>oer</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 annum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226172"/>
                  </a:ext>
                </a:extLst>
              </a:tr>
            </a:tbl>
          </a:graphicData>
        </a:graphic>
      </p:graphicFrame>
    </p:spTree>
    <p:extLst>
      <p:ext uri="{BB962C8B-B14F-4D97-AF65-F5344CB8AC3E}">
        <p14:creationId xmlns:p14="http://schemas.microsoft.com/office/powerpoint/2010/main" val="763545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normAutofit/>
          </a:bodyPr>
          <a:lstStyle/>
          <a:p>
            <a:pPr algn="l"/>
            <a:r>
              <a:rPr lang="en-US" sz="3200" dirty="0" smtClean="0">
                <a:latin typeface="Arial Body"/>
              </a:rPr>
              <a:t>Medium Term Expenditure Framework</a:t>
            </a:r>
            <a:endParaRPr lang="en-ZA" sz="3200" dirty="0">
              <a:latin typeface="Arial Body"/>
            </a:endParaRPr>
          </a:p>
        </p:txBody>
      </p:sp>
      <p:pic>
        <p:nvPicPr>
          <p:cNvPr id="9" name="Content Placeholder 8"/>
          <p:cNvPicPr>
            <a:picLocks noGrp="1" noChangeAspect="1"/>
          </p:cNvPicPr>
          <p:nvPr>
            <p:ph sz="half" idx="2"/>
          </p:nvPr>
        </p:nvPicPr>
        <p:blipFill>
          <a:blip r:embed="rId2"/>
          <a:stretch>
            <a:fillRect/>
          </a:stretch>
        </p:blipFill>
        <p:spPr>
          <a:xfrm>
            <a:off x="4648199" y="1916832"/>
            <a:ext cx="4335891" cy="3816424"/>
          </a:xfrm>
          <a:prstGeom prst="rect">
            <a:avLst/>
          </a:prstGeom>
        </p:spPr>
      </p:pic>
      <p:pic>
        <p:nvPicPr>
          <p:cNvPr id="2050" name="Picture 2" descr="Finance and business concept. Investment graph and rows growth of coins on table, blue color ton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424428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43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6632"/>
            <a:ext cx="6563072" cy="1152128"/>
          </a:xfrm>
        </p:spPr>
        <p:txBody>
          <a:bodyPr>
            <a:normAutofit/>
          </a:bodyPr>
          <a:lstStyle/>
          <a:p>
            <a:pPr algn="r"/>
            <a:r>
              <a:rPr lang="en-US" sz="2400" b="1" dirty="0" smtClean="0">
                <a:latin typeface="Arial Body"/>
              </a:rPr>
              <a:t>Overview OF 2020/21 Budget and MTEF Estimates </a:t>
            </a:r>
            <a:r>
              <a:rPr lang="en-US" sz="2000" b="1" dirty="0" smtClean="0">
                <a:latin typeface="Arial Body"/>
              </a:rPr>
              <a:t>(Economic Classification)</a:t>
            </a:r>
            <a:endParaRPr lang="en-GB" sz="2000" b="1" dirty="0">
              <a:latin typeface="Arial Bod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7902779"/>
              </p:ext>
            </p:extLst>
          </p:nvPr>
        </p:nvGraphicFramePr>
        <p:xfrm>
          <a:off x="179513" y="1340768"/>
          <a:ext cx="8496944" cy="5040563"/>
        </p:xfrm>
        <a:graphic>
          <a:graphicData uri="http://schemas.openxmlformats.org/drawingml/2006/table">
            <a:tbl>
              <a:tblPr firstRow="1" bandRow="1">
                <a:tableStyleId>{5C22544A-7EE6-4342-B048-85BDC9FD1C3A}</a:tableStyleId>
              </a:tblPr>
              <a:tblGrid>
                <a:gridCol w="2241096">
                  <a:extLst>
                    <a:ext uri="{9D8B030D-6E8A-4147-A177-3AD203B41FA5}">
                      <a16:colId xmlns:a16="http://schemas.microsoft.com/office/drawing/2014/main" val="2106262919"/>
                    </a:ext>
                  </a:extLst>
                </a:gridCol>
                <a:gridCol w="892167">
                  <a:extLst>
                    <a:ext uri="{9D8B030D-6E8A-4147-A177-3AD203B41FA5}">
                      <a16:colId xmlns:a16="http://schemas.microsoft.com/office/drawing/2014/main" val="3829490682"/>
                    </a:ext>
                  </a:extLst>
                </a:gridCol>
                <a:gridCol w="892167">
                  <a:extLst>
                    <a:ext uri="{9D8B030D-6E8A-4147-A177-3AD203B41FA5}">
                      <a16:colId xmlns:a16="http://schemas.microsoft.com/office/drawing/2014/main" val="3146246964"/>
                    </a:ext>
                  </a:extLst>
                </a:gridCol>
                <a:gridCol w="892167">
                  <a:extLst>
                    <a:ext uri="{9D8B030D-6E8A-4147-A177-3AD203B41FA5}">
                      <a16:colId xmlns:a16="http://schemas.microsoft.com/office/drawing/2014/main" val="572685142"/>
                    </a:ext>
                  </a:extLst>
                </a:gridCol>
                <a:gridCol w="966513">
                  <a:extLst>
                    <a:ext uri="{9D8B030D-6E8A-4147-A177-3AD203B41FA5}">
                      <a16:colId xmlns:a16="http://schemas.microsoft.com/office/drawing/2014/main" val="1313588372"/>
                    </a:ext>
                  </a:extLst>
                </a:gridCol>
                <a:gridCol w="892167">
                  <a:extLst>
                    <a:ext uri="{9D8B030D-6E8A-4147-A177-3AD203B41FA5}">
                      <a16:colId xmlns:a16="http://schemas.microsoft.com/office/drawing/2014/main" val="1564642040"/>
                    </a:ext>
                  </a:extLst>
                </a:gridCol>
                <a:gridCol w="892167">
                  <a:extLst>
                    <a:ext uri="{9D8B030D-6E8A-4147-A177-3AD203B41FA5}">
                      <a16:colId xmlns:a16="http://schemas.microsoft.com/office/drawing/2014/main" val="1349208810"/>
                    </a:ext>
                  </a:extLst>
                </a:gridCol>
                <a:gridCol w="828500">
                  <a:extLst>
                    <a:ext uri="{9D8B030D-6E8A-4147-A177-3AD203B41FA5}">
                      <a16:colId xmlns:a16="http://schemas.microsoft.com/office/drawing/2014/main" val="2953521480"/>
                    </a:ext>
                  </a:extLst>
                </a:gridCol>
              </a:tblGrid>
              <a:tr h="542339">
                <a:tc>
                  <a:txBody>
                    <a:bodyPr/>
                    <a:lstStyle/>
                    <a:p>
                      <a:r>
                        <a:rPr lang="en-US" sz="1400" dirty="0" smtClean="0"/>
                        <a:t>R’ 000</a:t>
                      </a:r>
                      <a:endParaRPr lang="en-GB" sz="1400" dirty="0"/>
                    </a:p>
                  </a:txBody>
                  <a:tcPr/>
                </a:tc>
                <a:tc>
                  <a:txBody>
                    <a:bodyPr/>
                    <a:lstStyle/>
                    <a:p>
                      <a:r>
                        <a:rPr lang="en-US" sz="1400" dirty="0" smtClean="0"/>
                        <a:t>2016/17</a:t>
                      </a:r>
                      <a:endParaRPr lang="en-GB" sz="1400" dirty="0"/>
                    </a:p>
                  </a:txBody>
                  <a:tcPr/>
                </a:tc>
                <a:tc>
                  <a:txBody>
                    <a:bodyPr/>
                    <a:lstStyle/>
                    <a:p>
                      <a:r>
                        <a:rPr lang="en-US" sz="1400" dirty="0" smtClean="0"/>
                        <a:t>2017/18</a:t>
                      </a:r>
                      <a:endParaRPr lang="en-GB" sz="1400" dirty="0"/>
                    </a:p>
                  </a:txBody>
                  <a:tcPr/>
                </a:tc>
                <a:tc>
                  <a:txBody>
                    <a:bodyPr/>
                    <a:lstStyle/>
                    <a:p>
                      <a:r>
                        <a:rPr lang="en-US" sz="1400" dirty="0" smtClean="0"/>
                        <a:t>2018/19</a:t>
                      </a:r>
                      <a:endParaRPr lang="en-GB" sz="1400" dirty="0"/>
                    </a:p>
                  </a:txBody>
                  <a:tcPr/>
                </a:tc>
                <a:tc>
                  <a:txBody>
                    <a:bodyPr/>
                    <a:lstStyle/>
                    <a:p>
                      <a:r>
                        <a:rPr lang="en-US" sz="1400" dirty="0" smtClean="0"/>
                        <a:t>2019/20 </a:t>
                      </a:r>
                      <a:endParaRPr lang="en-GB" sz="1400" dirty="0"/>
                    </a:p>
                  </a:txBody>
                  <a:tcPr/>
                </a:tc>
                <a:tc>
                  <a:txBody>
                    <a:bodyPr/>
                    <a:lstStyle/>
                    <a:p>
                      <a:r>
                        <a:rPr lang="en-US" sz="1400" dirty="0" smtClean="0"/>
                        <a:t>2020/21</a:t>
                      </a:r>
                      <a:endParaRPr lang="en-GB" sz="1400" dirty="0"/>
                    </a:p>
                  </a:txBody>
                  <a:tcPr/>
                </a:tc>
                <a:tc>
                  <a:txBody>
                    <a:bodyPr/>
                    <a:lstStyle/>
                    <a:p>
                      <a:r>
                        <a:rPr lang="en-US" sz="1400" dirty="0" smtClean="0"/>
                        <a:t>2021/22</a:t>
                      </a:r>
                      <a:endParaRPr lang="en-GB" sz="1400" dirty="0"/>
                    </a:p>
                  </a:txBody>
                  <a:tcPr/>
                </a:tc>
                <a:tc>
                  <a:txBody>
                    <a:bodyPr/>
                    <a:lstStyle/>
                    <a:p>
                      <a:r>
                        <a:rPr lang="en-US" sz="1400" dirty="0" smtClean="0"/>
                        <a:t>2022/23</a:t>
                      </a:r>
                      <a:endParaRPr lang="en-GB" sz="1400" dirty="0"/>
                    </a:p>
                  </a:txBody>
                  <a:tcPr/>
                </a:tc>
                <a:extLst>
                  <a:ext uri="{0D108BD9-81ED-4DB2-BD59-A6C34878D82A}">
                    <a16:rowId xmlns:a16="http://schemas.microsoft.com/office/drawing/2014/main" val="1110718611"/>
                  </a:ext>
                </a:extLst>
              </a:tr>
              <a:tr h="319023">
                <a:tc>
                  <a:txBody>
                    <a:bodyPr/>
                    <a:lstStyle/>
                    <a:p>
                      <a:r>
                        <a:rPr lang="en-US" sz="1400" b="1" dirty="0" smtClean="0">
                          <a:latin typeface="Arial Body"/>
                        </a:rPr>
                        <a:t>Revenue</a:t>
                      </a:r>
                      <a:endParaRPr lang="en-GB" sz="1400" b="1" dirty="0">
                        <a:latin typeface="Arial Body"/>
                      </a:endParaRPr>
                    </a:p>
                  </a:txBody>
                  <a:tcPr anchor="ctr"/>
                </a:tc>
                <a:tc>
                  <a:txBody>
                    <a:bodyPr/>
                    <a:lstStyle/>
                    <a:p>
                      <a:pPr algn="r"/>
                      <a:r>
                        <a:rPr lang="en-US" sz="1400" b="1" dirty="0" smtClean="0"/>
                        <a:t>38 797</a:t>
                      </a:r>
                      <a:endParaRPr lang="en-GB" sz="1400" b="1" dirty="0"/>
                    </a:p>
                  </a:txBody>
                  <a:tcPr anchor="ctr"/>
                </a:tc>
                <a:tc>
                  <a:txBody>
                    <a:bodyPr/>
                    <a:lstStyle/>
                    <a:p>
                      <a:pPr algn="r"/>
                      <a:r>
                        <a:rPr lang="en-US" sz="1400" b="1" dirty="0" smtClean="0"/>
                        <a:t>42 690</a:t>
                      </a:r>
                      <a:endParaRPr lang="en-GB" sz="1400" b="1" dirty="0"/>
                    </a:p>
                  </a:txBody>
                  <a:tcPr anchor="ctr"/>
                </a:tc>
                <a:tc>
                  <a:txBody>
                    <a:bodyPr/>
                    <a:lstStyle/>
                    <a:p>
                      <a:pPr algn="r"/>
                      <a:r>
                        <a:rPr lang="en-US" sz="1400" b="1" dirty="0" smtClean="0"/>
                        <a:t>49 026</a:t>
                      </a:r>
                      <a:endParaRPr lang="en-GB" sz="1400" b="1" dirty="0"/>
                    </a:p>
                  </a:txBody>
                  <a:tcPr anchor="ctr"/>
                </a:tc>
                <a:tc>
                  <a:txBody>
                    <a:bodyPr/>
                    <a:lstStyle/>
                    <a:p>
                      <a:pPr algn="r"/>
                      <a:r>
                        <a:rPr lang="en-US" sz="1400" b="1" dirty="0" smtClean="0"/>
                        <a:t>45 909</a:t>
                      </a:r>
                      <a:endParaRPr lang="en-GB" sz="1400" b="1" dirty="0"/>
                    </a:p>
                  </a:txBody>
                  <a:tcPr anchor="ctr"/>
                </a:tc>
                <a:tc>
                  <a:txBody>
                    <a:bodyPr/>
                    <a:lstStyle/>
                    <a:p>
                      <a:pPr algn="r"/>
                      <a:r>
                        <a:rPr lang="en-US" sz="1400" b="1" dirty="0" smtClean="0"/>
                        <a:t>47 911</a:t>
                      </a:r>
                      <a:endParaRPr lang="en-GB" sz="1400" b="1" dirty="0"/>
                    </a:p>
                  </a:txBody>
                  <a:tcPr anchor="ctr"/>
                </a:tc>
                <a:tc>
                  <a:txBody>
                    <a:bodyPr/>
                    <a:lstStyle/>
                    <a:p>
                      <a:pPr algn="r"/>
                      <a:r>
                        <a:rPr lang="en-US" sz="1400" b="1" dirty="0" smtClean="0"/>
                        <a:t>50 538</a:t>
                      </a:r>
                      <a:endParaRPr lang="en-GB" sz="1400" b="1" dirty="0"/>
                    </a:p>
                  </a:txBody>
                  <a:tcPr anchor="ctr"/>
                </a:tc>
                <a:tc>
                  <a:txBody>
                    <a:bodyPr/>
                    <a:lstStyle/>
                    <a:p>
                      <a:pPr algn="r"/>
                      <a:r>
                        <a:rPr lang="en-US" sz="1400" b="1" dirty="0" smtClean="0"/>
                        <a:t>52 412</a:t>
                      </a:r>
                      <a:endParaRPr lang="en-GB" sz="1400" b="1" dirty="0"/>
                    </a:p>
                  </a:txBody>
                  <a:tcPr anchor="ctr"/>
                </a:tc>
                <a:extLst>
                  <a:ext uri="{0D108BD9-81ED-4DB2-BD59-A6C34878D82A}">
                    <a16:rowId xmlns:a16="http://schemas.microsoft.com/office/drawing/2014/main" val="1672374209"/>
                  </a:ext>
                </a:extLst>
              </a:tr>
              <a:tr h="319023">
                <a:tc>
                  <a:txBody>
                    <a:bodyPr/>
                    <a:lstStyle/>
                    <a:p>
                      <a:r>
                        <a:rPr lang="en-US" sz="1400" b="1" dirty="0" smtClean="0">
                          <a:latin typeface="Arial Body"/>
                        </a:rPr>
                        <a:t>Transfer</a:t>
                      </a:r>
                      <a:r>
                        <a:rPr lang="en-US" sz="1400" b="1" baseline="0" dirty="0" smtClean="0">
                          <a:latin typeface="Arial Body"/>
                        </a:rPr>
                        <a:t> received</a:t>
                      </a:r>
                      <a:endParaRPr lang="en-GB" sz="1400" b="1" dirty="0">
                        <a:latin typeface="Arial Body"/>
                      </a:endParaRPr>
                    </a:p>
                  </a:txBody>
                  <a:tcPr anchor="ctr"/>
                </a:tc>
                <a:tc>
                  <a:txBody>
                    <a:bodyPr/>
                    <a:lstStyle/>
                    <a:p>
                      <a:pPr algn="r"/>
                      <a:r>
                        <a:rPr lang="en-US" sz="1400" dirty="0" smtClean="0"/>
                        <a:t>38 521</a:t>
                      </a:r>
                      <a:endParaRPr lang="en-GB" sz="1400" dirty="0"/>
                    </a:p>
                  </a:txBody>
                  <a:tcPr anchor="ctr"/>
                </a:tc>
                <a:tc>
                  <a:txBody>
                    <a:bodyPr/>
                    <a:lstStyle/>
                    <a:p>
                      <a:pPr algn="r"/>
                      <a:r>
                        <a:rPr lang="en-US" sz="1400" dirty="0" smtClean="0"/>
                        <a:t>42 447</a:t>
                      </a:r>
                      <a:endParaRPr lang="en-GB" sz="1400" dirty="0"/>
                    </a:p>
                  </a:txBody>
                  <a:tcPr anchor="ctr"/>
                </a:tc>
                <a:tc>
                  <a:txBody>
                    <a:bodyPr/>
                    <a:lstStyle/>
                    <a:p>
                      <a:pPr algn="r"/>
                      <a:r>
                        <a:rPr lang="en-US" sz="1400" dirty="0" smtClean="0"/>
                        <a:t>48 793</a:t>
                      </a:r>
                      <a:endParaRPr lang="en-GB" sz="1400" dirty="0"/>
                    </a:p>
                  </a:txBody>
                  <a:tcPr anchor="ctr"/>
                </a:tc>
                <a:tc>
                  <a:txBody>
                    <a:bodyPr/>
                    <a:lstStyle/>
                    <a:p>
                      <a:pPr algn="r"/>
                      <a:r>
                        <a:rPr lang="en-US" sz="1400" dirty="0" smtClean="0"/>
                        <a:t>45 631</a:t>
                      </a:r>
                      <a:endParaRPr lang="en-GB" sz="1400" dirty="0"/>
                    </a:p>
                  </a:txBody>
                  <a:tcPr anchor="ctr"/>
                </a:tc>
                <a:tc>
                  <a:txBody>
                    <a:bodyPr/>
                    <a:lstStyle/>
                    <a:p>
                      <a:pPr algn="r"/>
                      <a:r>
                        <a:rPr lang="en-US" sz="1400" dirty="0" smtClean="0"/>
                        <a:t>47 674</a:t>
                      </a:r>
                      <a:endParaRPr lang="en-GB" sz="1400" dirty="0"/>
                    </a:p>
                  </a:txBody>
                  <a:tcPr anchor="ctr"/>
                </a:tc>
                <a:tc>
                  <a:txBody>
                    <a:bodyPr/>
                    <a:lstStyle/>
                    <a:p>
                      <a:pPr algn="r"/>
                      <a:r>
                        <a:rPr lang="en-US" sz="1400" dirty="0" smtClean="0"/>
                        <a:t>50 296</a:t>
                      </a:r>
                      <a:endParaRPr lang="en-GB" sz="1400" dirty="0"/>
                    </a:p>
                  </a:txBody>
                  <a:tcPr anchor="ctr"/>
                </a:tc>
                <a:tc>
                  <a:txBody>
                    <a:bodyPr/>
                    <a:lstStyle/>
                    <a:p>
                      <a:pPr algn="r"/>
                      <a:r>
                        <a:rPr lang="en-US" sz="1400" dirty="0" smtClean="0"/>
                        <a:t>52 165</a:t>
                      </a:r>
                      <a:endParaRPr lang="en-GB" sz="1400" dirty="0"/>
                    </a:p>
                  </a:txBody>
                  <a:tcPr anchor="ctr"/>
                </a:tc>
                <a:extLst>
                  <a:ext uri="{0D108BD9-81ED-4DB2-BD59-A6C34878D82A}">
                    <a16:rowId xmlns:a16="http://schemas.microsoft.com/office/drawing/2014/main" val="1077888465"/>
                  </a:ext>
                </a:extLst>
              </a:tr>
              <a:tr h="319023">
                <a:tc>
                  <a:txBody>
                    <a:bodyPr/>
                    <a:lstStyle/>
                    <a:p>
                      <a:r>
                        <a:rPr lang="en-US" sz="1400" b="1" dirty="0" smtClean="0">
                          <a:latin typeface="Arial Body"/>
                        </a:rPr>
                        <a:t>Interest</a:t>
                      </a:r>
                      <a:endParaRPr lang="en-GB" sz="1400" b="1" dirty="0">
                        <a:latin typeface="Arial Body"/>
                      </a:endParaRPr>
                    </a:p>
                  </a:txBody>
                  <a:tcPr anchor="ctr"/>
                </a:tc>
                <a:tc>
                  <a:txBody>
                    <a:bodyPr/>
                    <a:lstStyle/>
                    <a:p>
                      <a:pPr algn="r"/>
                      <a:r>
                        <a:rPr lang="en-US" sz="1400" dirty="0" smtClean="0"/>
                        <a:t>276</a:t>
                      </a:r>
                      <a:endParaRPr lang="en-GB" sz="1400" dirty="0"/>
                    </a:p>
                  </a:txBody>
                  <a:tcPr anchor="ctr"/>
                </a:tc>
                <a:tc>
                  <a:txBody>
                    <a:bodyPr/>
                    <a:lstStyle/>
                    <a:p>
                      <a:pPr algn="r"/>
                      <a:r>
                        <a:rPr lang="en-US" sz="1400" dirty="0" smtClean="0"/>
                        <a:t>243</a:t>
                      </a:r>
                      <a:endParaRPr lang="en-GB" sz="1400" dirty="0"/>
                    </a:p>
                  </a:txBody>
                  <a:tcPr anchor="ctr"/>
                </a:tc>
                <a:tc>
                  <a:txBody>
                    <a:bodyPr/>
                    <a:lstStyle/>
                    <a:p>
                      <a:pPr algn="r"/>
                      <a:r>
                        <a:rPr lang="en-US" sz="1400" dirty="0" smtClean="0"/>
                        <a:t>233</a:t>
                      </a:r>
                      <a:endParaRPr lang="en-GB" sz="1400" dirty="0"/>
                    </a:p>
                  </a:txBody>
                  <a:tcPr anchor="ctr"/>
                </a:tc>
                <a:tc>
                  <a:txBody>
                    <a:bodyPr/>
                    <a:lstStyle/>
                    <a:p>
                      <a:pPr algn="r"/>
                      <a:r>
                        <a:rPr lang="en-US" sz="1400" dirty="0" smtClean="0"/>
                        <a:t>278</a:t>
                      </a:r>
                      <a:endParaRPr lang="en-GB" sz="1400" dirty="0"/>
                    </a:p>
                  </a:txBody>
                  <a:tcPr anchor="ctr"/>
                </a:tc>
                <a:tc>
                  <a:txBody>
                    <a:bodyPr/>
                    <a:lstStyle/>
                    <a:p>
                      <a:pPr algn="r"/>
                      <a:r>
                        <a:rPr lang="en-US" sz="1400" dirty="0" smtClean="0"/>
                        <a:t>237</a:t>
                      </a:r>
                      <a:endParaRPr lang="en-GB" sz="1400" dirty="0"/>
                    </a:p>
                  </a:txBody>
                  <a:tcPr anchor="ctr"/>
                </a:tc>
                <a:tc>
                  <a:txBody>
                    <a:bodyPr/>
                    <a:lstStyle/>
                    <a:p>
                      <a:pPr algn="r"/>
                      <a:r>
                        <a:rPr lang="en-US" sz="1400" dirty="0" smtClean="0"/>
                        <a:t>242</a:t>
                      </a:r>
                      <a:endParaRPr lang="en-GB" sz="1400" dirty="0"/>
                    </a:p>
                  </a:txBody>
                  <a:tcPr anchor="ctr"/>
                </a:tc>
                <a:tc>
                  <a:txBody>
                    <a:bodyPr/>
                    <a:lstStyle/>
                    <a:p>
                      <a:pPr algn="r"/>
                      <a:r>
                        <a:rPr lang="en-US" sz="1400" dirty="0" smtClean="0"/>
                        <a:t>247</a:t>
                      </a:r>
                      <a:endParaRPr lang="en-GB" sz="1400" dirty="0"/>
                    </a:p>
                  </a:txBody>
                  <a:tcPr anchor="ctr"/>
                </a:tc>
                <a:extLst>
                  <a:ext uri="{0D108BD9-81ED-4DB2-BD59-A6C34878D82A}">
                    <a16:rowId xmlns:a16="http://schemas.microsoft.com/office/drawing/2014/main" val="1403732314"/>
                  </a:ext>
                </a:extLst>
              </a:tr>
              <a:tr h="319023">
                <a:tc>
                  <a:txBody>
                    <a:bodyPr/>
                    <a:lstStyle/>
                    <a:p>
                      <a:r>
                        <a:rPr lang="en-US" sz="1400" b="1" dirty="0" smtClean="0">
                          <a:latin typeface="Arial Body"/>
                        </a:rPr>
                        <a:t>Expenditure</a:t>
                      </a:r>
                      <a:endParaRPr lang="en-GB" sz="1400" b="1" dirty="0">
                        <a:latin typeface="Arial Body"/>
                      </a:endParaRPr>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extLst>
                  <a:ext uri="{0D108BD9-81ED-4DB2-BD59-A6C34878D82A}">
                    <a16:rowId xmlns:a16="http://schemas.microsoft.com/office/drawing/2014/main" val="359261994"/>
                  </a:ext>
                </a:extLst>
              </a:tr>
              <a:tr h="542339">
                <a:tc>
                  <a:txBody>
                    <a:bodyPr/>
                    <a:lstStyle/>
                    <a:p>
                      <a:r>
                        <a:rPr lang="en-US" sz="1400" b="1" dirty="0" smtClean="0">
                          <a:latin typeface="Arial Body"/>
                        </a:rPr>
                        <a:t>Compensation of employees</a:t>
                      </a:r>
                      <a:endParaRPr lang="en-GB" sz="1400" b="1" dirty="0">
                        <a:latin typeface="Arial Body"/>
                      </a:endParaRPr>
                    </a:p>
                  </a:txBody>
                  <a:tcPr anchor="ctr"/>
                </a:tc>
                <a:tc>
                  <a:txBody>
                    <a:bodyPr/>
                    <a:lstStyle/>
                    <a:p>
                      <a:pPr algn="r"/>
                      <a:r>
                        <a:rPr lang="en-US" sz="1400" dirty="0" smtClean="0"/>
                        <a:t>15 651</a:t>
                      </a:r>
                      <a:endParaRPr lang="en-GB" sz="1400" dirty="0"/>
                    </a:p>
                  </a:txBody>
                  <a:tcPr anchor="ctr"/>
                </a:tc>
                <a:tc>
                  <a:txBody>
                    <a:bodyPr/>
                    <a:lstStyle/>
                    <a:p>
                      <a:pPr algn="r"/>
                      <a:r>
                        <a:rPr lang="en-US" sz="1400" dirty="0" smtClean="0"/>
                        <a:t>19 743</a:t>
                      </a:r>
                      <a:endParaRPr lang="en-GB" sz="1400" dirty="0"/>
                    </a:p>
                  </a:txBody>
                  <a:tcPr anchor="ctr"/>
                </a:tc>
                <a:tc>
                  <a:txBody>
                    <a:bodyPr/>
                    <a:lstStyle/>
                    <a:p>
                      <a:pPr algn="r"/>
                      <a:r>
                        <a:rPr lang="en-US" sz="1400" dirty="0" smtClean="0"/>
                        <a:t>20 419</a:t>
                      </a:r>
                      <a:endParaRPr lang="en-GB" sz="1400" dirty="0"/>
                    </a:p>
                  </a:txBody>
                  <a:tcPr anchor="ctr"/>
                </a:tc>
                <a:tc>
                  <a:txBody>
                    <a:bodyPr/>
                    <a:lstStyle/>
                    <a:p>
                      <a:pPr algn="r"/>
                      <a:r>
                        <a:rPr lang="en-US" sz="1400" dirty="0" smtClean="0"/>
                        <a:t>22 825</a:t>
                      </a:r>
                      <a:endParaRPr lang="en-GB" sz="1400" dirty="0"/>
                    </a:p>
                  </a:txBody>
                  <a:tcPr anchor="ctr"/>
                </a:tc>
                <a:tc>
                  <a:txBody>
                    <a:bodyPr/>
                    <a:lstStyle/>
                    <a:p>
                      <a:pPr algn="r"/>
                      <a:r>
                        <a:rPr lang="en-US" sz="1400" dirty="0" smtClean="0"/>
                        <a:t>24 152</a:t>
                      </a:r>
                      <a:endParaRPr lang="en-GB" sz="1400" dirty="0"/>
                    </a:p>
                  </a:txBody>
                  <a:tcPr anchor="ctr"/>
                </a:tc>
                <a:tc>
                  <a:txBody>
                    <a:bodyPr/>
                    <a:lstStyle/>
                    <a:p>
                      <a:pPr algn="r"/>
                      <a:r>
                        <a:rPr lang="en-US" sz="1400" dirty="0" smtClean="0"/>
                        <a:t>25 728</a:t>
                      </a:r>
                      <a:endParaRPr lang="en-GB" sz="1400" dirty="0"/>
                    </a:p>
                  </a:txBody>
                  <a:tcPr anchor="ctr"/>
                </a:tc>
                <a:tc>
                  <a:txBody>
                    <a:bodyPr/>
                    <a:lstStyle/>
                    <a:p>
                      <a:pPr algn="r"/>
                      <a:r>
                        <a:rPr lang="en-US" sz="1400" dirty="0" smtClean="0"/>
                        <a:t>27 384</a:t>
                      </a:r>
                      <a:endParaRPr lang="en-GB" sz="1400" dirty="0"/>
                    </a:p>
                  </a:txBody>
                  <a:tcPr anchor="ctr"/>
                </a:tc>
                <a:extLst>
                  <a:ext uri="{0D108BD9-81ED-4DB2-BD59-A6C34878D82A}">
                    <a16:rowId xmlns:a16="http://schemas.microsoft.com/office/drawing/2014/main" val="1264455973"/>
                  </a:ext>
                </a:extLst>
              </a:tr>
              <a:tr h="542339">
                <a:tc>
                  <a:txBody>
                    <a:bodyPr/>
                    <a:lstStyle/>
                    <a:p>
                      <a:r>
                        <a:rPr lang="en-US" sz="1400" b="1" dirty="0" smtClean="0">
                          <a:solidFill>
                            <a:schemeClr val="tx1"/>
                          </a:solidFill>
                          <a:latin typeface="Arial Body"/>
                        </a:rPr>
                        <a:t>Goods and services, of which:</a:t>
                      </a:r>
                      <a:endParaRPr lang="en-GB" sz="1400" b="1" dirty="0">
                        <a:solidFill>
                          <a:schemeClr val="tx1"/>
                        </a:solidFill>
                        <a:latin typeface="Arial Body"/>
                      </a:endParaRPr>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tc>
                  <a:txBody>
                    <a:bodyPr/>
                    <a:lstStyle/>
                    <a:p>
                      <a:pPr algn="r"/>
                      <a:endParaRPr lang="en-GB" sz="1400" dirty="0"/>
                    </a:p>
                  </a:txBody>
                  <a:tcPr anchor="ctr"/>
                </a:tc>
                <a:extLst>
                  <a:ext uri="{0D108BD9-81ED-4DB2-BD59-A6C34878D82A}">
                    <a16:rowId xmlns:a16="http://schemas.microsoft.com/office/drawing/2014/main" val="3068682953"/>
                  </a:ext>
                </a:extLst>
              </a:tr>
              <a:tr h="319023">
                <a:tc>
                  <a:txBody>
                    <a:bodyPr/>
                    <a:lstStyle/>
                    <a:p>
                      <a:r>
                        <a:rPr lang="en-US" sz="1400" b="1" dirty="0" smtClean="0">
                          <a:latin typeface="Arial Body"/>
                        </a:rPr>
                        <a:t>Lease payments</a:t>
                      </a:r>
                      <a:endParaRPr lang="en-GB" sz="1400" b="1" dirty="0">
                        <a:latin typeface="Arial Body"/>
                      </a:endParaRPr>
                    </a:p>
                  </a:txBody>
                  <a:tcPr anchor="ctr"/>
                </a:tc>
                <a:tc>
                  <a:txBody>
                    <a:bodyPr/>
                    <a:lstStyle/>
                    <a:p>
                      <a:pPr algn="r"/>
                      <a:r>
                        <a:rPr lang="en-US" sz="1400" dirty="0" smtClean="0"/>
                        <a:t>2 514</a:t>
                      </a:r>
                      <a:endParaRPr lang="en-GB" sz="14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3 052</a:t>
                      </a:r>
                      <a:endParaRPr lang="en-GB" sz="1400" dirty="0"/>
                    </a:p>
                  </a:txBody>
                  <a:tcPr anchor="ctr"/>
                </a:tc>
                <a:tc>
                  <a:txBody>
                    <a:bodyPr/>
                    <a:lstStyle/>
                    <a:p>
                      <a:pPr algn="r"/>
                      <a:r>
                        <a:rPr lang="en-US" sz="1400" dirty="0" smtClean="0"/>
                        <a:t>2 543</a:t>
                      </a:r>
                      <a:endParaRPr lang="en-GB" sz="1400" dirty="0"/>
                    </a:p>
                  </a:txBody>
                  <a:tcPr anchor="ctr"/>
                </a:tc>
                <a:tc>
                  <a:txBody>
                    <a:bodyPr/>
                    <a:lstStyle/>
                    <a:p>
                      <a:pPr algn="r"/>
                      <a:r>
                        <a:rPr lang="en-US" sz="1400" dirty="0" smtClean="0"/>
                        <a:t>2 653</a:t>
                      </a:r>
                      <a:endParaRPr lang="en-GB" sz="1400" dirty="0"/>
                    </a:p>
                  </a:txBody>
                  <a:tcPr anchor="ctr"/>
                </a:tc>
                <a:tc>
                  <a:txBody>
                    <a:bodyPr/>
                    <a:lstStyle/>
                    <a:p>
                      <a:pPr algn="r"/>
                      <a:r>
                        <a:rPr lang="en-US" sz="1400" dirty="0" smtClean="0"/>
                        <a:t>2 864</a:t>
                      </a:r>
                      <a:endParaRPr lang="en-GB" sz="1400" dirty="0"/>
                    </a:p>
                  </a:txBody>
                  <a:tcPr anchor="ctr"/>
                </a:tc>
                <a:tc>
                  <a:txBody>
                    <a:bodyPr/>
                    <a:lstStyle/>
                    <a:p>
                      <a:pPr algn="r"/>
                      <a:r>
                        <a:rPr lang="en-US" sz="1400" dirty="0" smtClean="0"/>
                        <a:t>2 922</a:t>
                      </a:r>
                      <a:endParaRPr lang="en-GB" sz="1400" dirty="0"/>
                    </a:p>
                  </a:txBody>
                  <a:tcPr anchor="ctr"/>
                </a:tc>
                <a:tc>
                  <a:txBody>
                    <a:bodyPr/>
                    <a:lstStyle/>
                    <a:p>
                      <a:pPr algn="r"/>
                      <a:r>
                        <a:rPr lang="en-US" sz="1400" dirty="0" smtClean="0"/>
                        <a:t>2 983 </a:t>
                      </a:r>
                      <a:endParaRPr lang="en-GB" sz="1400" dirty="0"/>
                    </a:p>
                  </a:txBody>
                  <a:tcPr anchor="ctr"/>
                </a:tc>
                <a:extLst>
                  <a:ext uri="{0D108BD9-81ED-4DB2-BD59-A6C34878D82A}">
                    <a16:rowId xmlns:a16="http://schemas.microsoft.com/office/drawing/2014/main" val="3722346071"/>
                  </a:ext>
                </a:extLst>
              </a:tr>
              <a:tr h="319023">
                <a:tc>
                  <a:txBody>
                    <a:bodyPr/>
                    <a:lstStyle/>
                    <a:p>
                      <a:r>
                        <a:rPr lang="en-US" sz="1400" b="1" dirty="0" smtClean="0">
                          <a:latin typeface="Arial Body"/>
                        </a:rPr>
                        <a:t>Travel and subsistence</a:t>
                      </a:r>
                      <a:endParaRPr lang="en-GB" sz="1400" b="1" dirty="0">
                        <a:latin typeface="Arial Body"/>
                      </a:endParaRPr>
                    </a:p>
                  </a:txBody>
                  <a:tcPr anchor="ctr"/>
                </a:tc>
                <a:tc>
                  <a:txBody>
                    <a:bodyPr/>
                    <a:lstStyle/>
                    <a:p>
                      <a:pPr algn="r"/>
                      <a:r>
                        <a:rPr lang="en-US" sz="1400" dirty="0" smtClean="0"/>
                        <a:t>3 195</a:t>
                      </a:r>
                      <a:endParaRPr lang="en-GB" sz="1400" dirty="0"/>
                    </a:p>
                  </a:txBody>
                  <a:tcPr anchor="ctr"/>
                </a:tc>
                <a:tc>
                  <a:txBody>
                    <a:bodyPr/>
                    <a:lstStyle/>
                    <a:p>
                      <a:pPr algn="r"/>
                      <a:r>
                        <a:rPr lang="en-US" sz="1400" dirty="0" smtClean="0"/>
                        <a:t>4 455</a:t>
                      </a:r>
                      <a:endParaRPr lang="en-GB" sz="1400" dirty="0"/>
                    </a:p>
                  </a:txBody>
                  <a:tcPr anchor="ctr"/>
                </a:tc>
                <a:tc>
                  <a:txBody>
                    <a:bodyPr/>
                    <a:lstStyle/>
                    <a:p>
                      <a:pPr algn="r"/>
                      <a:r>
                        <a:rPr lang="en-US" sz="1400" dirty="0" smtClean="0"/>
                        <a:t>3 689</a:t>
                      </a:r>
                      <a:endParaRPr lang="en-GB" sz="1400" dirty="0"/>
                    </a:p>
                  </a:txBody>
                  <a:tcPr anchor="ctr"/>
                </a:tc>
                <a:tc>
                  <a:txBody>
                    <a:bodyPr/>
                    <a:lstStyle/>
                    <a:p>
                      <a:pPr algn="r"/>
                      <a:r>
                        <a:rPr lang="en-US" sz="1400" dirty="0" smtClean="0"/>
                        <a:t>3 712</a:t>
                      </a:r>
                      <a:endParaRPr lang="en-GB" sz="1400" dirty="0"/>
                    </a:p>
                  </a:txBody>
                  <a:tcPr anchor="ctr"/>
                </a:tc>
                <a:tc>
                  <a:txBody>
                    <a:bodyPr/>
                    <a:lstStyle/>
                    <a:p>
                      <a:pPr algn="r"/>
                      <a:r>
                        <a:rPr lang="en-US" sz="1400" dirty="0" smtClean="0"/>
                        <a:t>4 964</a:t>
                      </a:r>
                      <a:endParaRPr lang="en-GB" sz="1400" dirty="0"/>
                    </a:p>
                  </a:txBody>
                  <a:tcPr anchor="ctr"/>
                </a:tc>
                <a:tc>
                  <a:txBody>
                    <a:bodyPr/>
                    <a:lstStyle/>
                    <a:p>
                      <a:pPr algn="r"/>
                      <a:r>
                        <a:rPr lang="en-US" sz="1400" dirty="0" smtClean="0"/>
                        <a:t>5 151</a:t>
                      </a:r>
                      <a:endParaRPr lang="en-GB" sz="1400" dirty="0"/>
                    </a:p>
                  </a:txBody>
                  <a:tcPr anchor="ctr"/>
                </a:tc>
                <a:tc>
                  <a:txBody>
                    <a:bodyPr/>
                    <a:lstStyle/>
                    <a:p>
                      <a:pPr algn="r"/>
                      <a:r>
                        <a:rPr lang="en-US" sz="1400" dirty="0" smtClean="0"/>
                        <a:t>5 446</a:t>
                      </a:r>
                      <a:endParaRPr lang="en-GB" sz="1400" dirty="0"/>
                    </a:p>
                  </a:txBody>
                  <a:tcPr anchor="ctr"/>
                </a:tc>
                <a:extLst>
                  <a:ext uri="{0D108BD9-81ED-4DB2-BD59-A6C34878D82A}">
                    <a16:rowId xmlns:a16="http://schemas.microsoft.com/office/drawing/2014/main" val="1155965338"/>
                  </a:ext>
                </a:extLst>
              </a:tr>
              <a:tr h="319023">
                <a:tc>
                  <a:txBody>
                    <a:bodyPr/>
                    <a:lstStyle/>
                    <a:p>
                      <a:r>
                        <a:rPr lang="en-US" sz="1400" b="1" dirty="0" smtClean="0">
                          <a:latin typeface="Arial Body"/>
                        </a:rPr>
                        <a:t>Audit costs</a:t>
                      </a:r>
                      <a:endParaRPr lang="en-GB" sz="1400" b="1" dirty="0">
                        <a:latin typeface="Arial Body"/>
                      </a:endParaRPr>
                    </a:p>
                  </a:txBody>
                  <a:tcPr anchor="ctr"/>
                </a:tc>
                <a:tc>
                  <a:txBody>
                    <a:bodyPr/>
                    <a:lstStyle/>
                    <a:p>
                      <a:pPr algn="r"/>
                      <a:r>
                        <a:rPr lang="en-US" sz="1400" dirty="0" smtClean="0"/>
                        <a:t>1 614</a:t>
                      </a:r>
                      <a:endParaRPr lang="en-GB" sz="1400" dirty="0"/>
                    </a:p>
                  </a:txBody>
                  <a:tcPr anchor="ctr"/>
                </a:tc>
                <a:tc>
                  <a:txBody>
                    <a:bodyPr/>
                    <a:lstStyle/>
                    <a:p>
                      <a:pPr algn="r"/>
                      <a:r>
                        <a:rPr lang="en-US" sz="1400" dirty="0" smtClean="0"/>
                        <a:t>1 610</a:t>
                      </a:r>
                      <a:endParaRPr lang="en-GB" sz="1400" dirty="0"/>
                    </a:p>
                  </a:txBody>
                  <a:tcPr anchor="ctr"/>
                </a:tc>
                <a:tc>
                  <a:txBody>
                    <a:bodyPr/>
                    <a:lstStyle/>
                    <a:p>
                      <a:pPr algn="r"/>
                      <a:r>
                        <a:rPr lang="en-US" sz="1400" dirty="0" smtClean="0"/>
                        <a:t>1 814</a:t>
                      </a:r>
                      <a:endParaRPr lang="en-GB" sz="1400" dirty="0"/>
                    </a:p>
                  </a:txBody>
                  <a:tcPr anchor="ctr"/>
                </a:tc>
                <a:tc>
                  <a:txBody>
                    <a:bodyPr/>
                    <a:lstStyle/>
                    <a:p>
                      <a:pPr algn="r"/>
                      <a:r>
                        <a:rPr lang="en-US" sz="1400" dirty="0" smtClean="0"/>
                        <a:t>1 883</a:t>
                      </a:r>
                      <a:endParaRPr lang="en-GB" sz="1400" dirty="0"/>
                    </a:p>
                  </a:txBody>
                  <a:tcPr anchor="ctr"/>
                </a:tc>
                <a:tc>
                  <a:txBody>
                    <a:bodyPr/>
                    <a:lstStyle/>
                    <a:p>
                      <a:pPr algn="r"/>
                      <a:r>
                        <a:rPr lang="en-US" sz="1400" dirty="0" smtClean="0"/>
                        <a:t>2 512</a:t>
                      </a:r>
                      <a:endParaRPr lang="en-GB" sz="1400" dirty="0"/>
                    </a:p>
                  </a:txBody>
                  <a:tcPr anchor="ctr"/>
                </a:tc>
                <a:tc>
                  <a:txBody>
                    <a:bodyPr/>
                    <a:lstStyle/>
                    <a:p>
                      <a:pPr algn="r"/>
                      <a:r>
                        <a:rPr lang="en-US" sz="1400" dirty="0" smtClean="0"/>
                        <a:t>2 564</a:t>
                      </a:r>
                      <a:endParaRPr lang="en-GB" sz="1400" dirty="0"/>
                    </a:p>
                  </a:txBody>
                  <a:tcPr anchor="ctr"/>
                </a:tc>
                <a:tc>
                  <a:txBody>
                    <a:bodyPr/>
                    <a:lstStyle/>
                    <a:p>
                      <a:pPr algn="r"/>
                      <a:r>
                        <a:rPr lang="en-US" sz="1400" dirty="0" smtClean="0"/>
                        <a:t>2 618</a:t>
                      </a:r>
                      <a:endParaRPr lang="en-GB" sz="1400" dirty="0"/>
                    </a:p>
                  </a:txBody>
                  <a:tcPr anchor="ctr"/>
                </a:tc>
                <a:extLst>
                  <a:ext uri="{0D108BD9-81ED-4DB2-BD59-A6C34878D82A}">
                    <a16:rowId xmlns:a16="http://schemas.microsoft.com/office/drawing/2014/main" val="3770992675"/>
                  </a:ext>
                </a:extLst>
              </a:tr>
              <a:tr h="542339">
                <a:tc>
                  <a:txBody>
                    <a:bodyPr/>
                    <a:lstStyle/>
                    <a:p>
                      <a:r>
                        <a:rPr lang="en-US" sz="1400" b="1" dirty="0" smtClean="0">
                          <a:latin typeface="Arial Body"/>
                        </a:rPr>
                        <a:t>Other operational expenditure</a:t>
                      </a:r>
                      <a:endParaRPr lang="en-GB" sz="1400" b="1" dirty="0">
                        <a:latin typeface="Arial Body"/>
                      </a:endParaRPr>
                    </a:p>
                  </a:txBody>
                  <a:tcPr anchor="ctr"/>
                </a:tc>
                <a:tc>
                  <a:txBody>
                    <a:bodyPr/>
                    <a:lstStyle/>
                    <a:p>
                      <a:pPr algn="r"/>
                      <a:r>
                        <a:rPr lang="en-US" sz="1400" dirty="0" smtClean="0"/>
                        <a:t>14 390</a:t>
                      </a:r>
                      <a:endParaRPr lang="en-GB" sz="1400" dirty="0"/>
                    </a:p>
                  </a:txBody>
                  <a:tcPr anchor="ctr"/>
                </a:tc>
                <a:tc>
                  <a:txBody>
                    <a:bodyPr/>
                    <a:lstStyle/>
                    <a:p>
                      <a:pPr algn="r"/>
                      <a:r>
                        <a:rPr lang="en-US" sz="1400" dirty="0" smtClean="0"/>
                        <a:t>11 096</a:t>
                      </a:r>
                      <a:endParaRPr lang="en-GB" sz="1400" dirty="0"/>
                    </a:p>
                  </a:txBody>
                  <a:tcPr anchor="ctr"/>
                </a:tc>
                <a:tc>
                  <a:txBody>
                    <a:bodyPr/>
                    <a:lstStyle/>
                    <a:p>
                      <a:pPr algn="r"/>
                      <a:r>
                        <a:rPr lang="en-US" sz="1400" dirty="0" smtClean="0"/>
                        <a:t>20 869</a:t>
                      </a:r>
                    </a:p>
                    <a:p>
                      <a:pPr algn="r"/>
                      <a:endParaRPr lang="en-GB" sz="1400" dirty="0"/>
                    </a:p>
                  </a:txBody>
                  <a:tcPr anchor="ctr"/>
                </a:tc>
                <a:tc>
                  <a:txBody>
                    <a:bodyPr/>
                    <a:lstStyle/>
                    <a:p>
                      <a:pPr algn="r"/>
                      <a:r>
                        <a:rPr lang="en-US" sz="1400" dirty="0" smtClean="0"/>
                        <a:t>13</a:t>
                      </a:r>
                      <a:r>
                        <a:rPr lang="en-US" sz="1400" baseline="0" dirty="0" smtClean="0"/>
                        <a:t> 957</a:t>
                      </a:r>
                      <a:endParaRPr lang="en-GB" sz="1400" dirty="0"/>
                    </a:p>
                  </a:txBody>
                  <a:tcPr anchor="ctr"/>
                </a:tc>
                <a:tc>
                  <a:txBody>
                    <a:bodyPr/>
                    <a:lstStyle/>
                    <a:p>
                      <a:pPr algn="r"/>
                      <a:r>
                        <a:rPr lang="en-US" sz="1400" dirty="0" smtClean="0"/>
                        <a:t>12 064</a:t>
                      </a:r>
                      <a:endParaRPr lang="en-GB" sz="1400" dirty="0"/>
                    </a:p>
                  </a:txBody>
                  <a:tcPr anchor="ctr"/>
                </a:tc>
                <a:tc>
                  <a:txBody>
                    <a:bodyPr/>
                    <a:lstStyle/>
                    <a:p>
                      <a:pPr algn="r"/>
                      <a:r>
                        <a:rPr lang="en-US" sz="1400" dirty="0" smtClean="0"/>
                        <a:t>12 790</a:t>
                      </a:r>
                      <a:endParaRPr lang="en-GB" sz="1400" dirty="0"/>
                    </a:p>
                  </a:txBody>
                  <a:tcPr anchor="ctr"/>
                </a:tc>
                <a:tc>
                  <a:txBody>
                    <a:bodyPr/>
                    <a:lstStyle/>
                    <a:p>
                      <a:pPr algn="r"/>
                      <a:r>
                        <a:rPr lang="en-US" sz="1400" dirty="0" smtClean="0"/>
                        <a:t>12 322</a:t>
                      </a:r>
                      <a:endParaRPr lang="en-GB" sz="1400" dirty="0"/>
                    </a:p>
                  </a:txBody>
                  <a:tcPr anchor="ctr"/>
                </a:tc>
                <a:extLst>
                  <a:ext uri="{0D108BD9-81ED-4DB2-BD59-A6C34878D82A}">
                    <a16:rowId xmlns:a16="http://schemas.microsoft.com/office/drawing/2014/main" val="233425419"/>
                  </a:ext>
                </a:extLst>
              </a:tr>
              <a:tr h="319023">
                <a:tc>
                  <a:txBody>
                    <a:bodyPr/>
                    <a:lstStyle/>
                    <a:p>
                      <a:r>
                        <a:rPr lang="en-US" sz="1400" b="1" dirty="0" smtClean="0">
                          <a:latin typeface="Arial Body"/>
                        </a:rPr>
                        <a:t>Depreciation</a:t>
                      </a:r>
                      <a:endParaRPr lang="en-GB" sz="1400" b="1" dirty="0">
                        <a:latin typeface="Arial Body"/>
                      </a:endParaRPr>
                    </a:p>
                  </a:txBody>
                  <a:tcPr anchor="ctr"/>
                </a:tc>
                <a:tc>
                  <a:txBody>
                    <a:bodyPr/>
                    <a:lstStyle/>
                    <a:p>
                      <a:pPr algn="r"/>
                      <a:r>
                        <a:rPr lang="en-US" sz="1400" dirty="0" smtClean="0"/>
                        <a:t>668</a:t>
                      </a:r>
                      <a:endParaRPr lang="en-GB" sz="1400" dirty="0"/>
                    </a:p>
                  </a:txBody>
                  <a:tcPr anchor="ctr"/>
                </a:tc>
                <a:tc>
                  <a:txBody>
                    <a:bodyPr/>
                    <a:lstStyle/>
                    <a:p>
                      <a:pPr algn="r"/>
                      <a:r>
                        <a:rPr lang="en-US" sz="1400" dirty="0" smtClean="0"/>
                        <a:t>420</a:t>
                      </a:r>
                      <a:endParaRPr lang="en-GB" sz="1400" dirty="0"/>
                    </a:p>
                  </a:txBody>
                  <a:tcPr anchor="ctr"/>
                </a:tc>
                <a:tc>
                  <a:txBody>
                    <a:bodyPr/>
                    <a:lstStyle/>
                    <a:p>
                      <a:pPr algn="r"/>
                      <a:r>
                        <a:rPr lang="en-US" sz="1400" dirty="0" smtClean="0"/>
                        <a:t>693</a:t>
                      </a:r>
                      <a:endParaRPr lang="en-GB" sz="1400" dirty="0"/>
                    </a:p>
                  </a:txBody>
                  <a:tcPr anchor="ctr"/>
                </a:tc>
                <a:tc>
                  <a:txBody>
                    <a:bodyPr/>
                    <a:lstStyle/>
                    <a:p>
                      <a:pPr algn="r"/>
                      <a:r>
                        <a:rPr lang="en-US" sz="1400" dirty="0" smtClean="0"/>
                        <a:t>879</a:t>
                      </a:r>
                      <a:endParaRPr lang="en-GB" sz="1400" dirty="0"/>
                    </a:p>
                  </a:txBody>
                  <a:tcPr anchor="ctr"/>
                </a:tc>
                <a:tc>
                  <a:txBody>
                    <a:bodyPr/>
                    <a:lstStyle/>
                    <a:p>
                      <a:pPr algn="r"/>
                      <a:r>
                        <a:rPr lang="en-US" sz="1400" dirty="0" smtClean="0"/>
                        <a:t>1 355</a:t>
                      </a:r>
                      <a:endParaRPr lang="en-GB" sz="1400" dirty="0"/>
                    </a:p>
                  </a:txBody>
                  <a:tcPr anchor="ctr"/>
                </a:tc>
                <a:tc>
                  <a:txBody>
                    <a:bodyPr/>
                    <a:lstStyle/>
                    <a:p>
                      <a:pPr algn="r"/>
                      <a:r>
                        <a:rPr lang="en-US" sz="1400" dirty="0" smtClean="0"/>
                        <a:t>1 383</a:t>
                      </a:r>
                      <a:endParaRPr lang="en-GB" sz="1400" dirty="0"/>
                    </a:p>
                  </a:txBody>
                  <a:tcPr anchor="ctr"/>
                </a:tc>
                <a:tc>
                  <a:txBody>
                    <a:bodyPr/>
                    <a:lstStyle/>
                    <a:p>
                      <a:pPr algn="r"/>
                      <a:r>
                        <a:rPr lang="en-US" sz="1400" dirty="0" smtClean="0"/>
                        <a:t>1 412</a:t>
                      </a:r>
                      <a:endParaRPr lang="en-GB" sz="1400" dirty="0"/>
                    </a:p>
                  </a:txBody>
                  <a:tcPr anchor="ctr"/>
                </a:tc>
                <a:extLst>
                  <a:ext uri="{0D108BD9-81ED-4DB2-BD59-A6C34878D82A}">
                    <a16:rowId xmlns:a16="http://schemas.microsoft.com/office/drawing/2014/main" val="2539440336"/>
                  </a:ext>
                </a:extLst>
              </a:tr>
              <a:tr h="319023">
                <a:tc>
                  <a:txBody>
                    <a:bodyPr/>
                    <a:lstStyle/>
                    <a:p>
                      <a:r>
                        <a:rPr lang="en-US" sz="1400" b="1" dirty="0" smtClean="0">
                          <a:latin typeface="Arial Body"/>
                        </a:rPr>
                        <a:t>Surplus/(deficit)</a:t>
                      </a:r>
                      <a:endParaRPr lang="en-GB" sz="1400" b="1" dirty="0">
                        <a:latin typeface="Arial Body"/>
                      </a:endParaRPr>
                    </a:p>
                  </a:txBody>
                  <a:tcPr anchor="ctr"/>
                </a:tc>
                <a:tc>
                  <a:txBody>
                    <a:bodyPr/>
                    <a:lstStyle/>
                    <a:p>
                      <a:pPr algn="r"/>
                      <a:r>
                        <a:rPr lang="en-US" sz="1400" b="1" dirty="0" smtClean="0"/>
                        <a:t>765</a:t>
                      </a:r>
                      <a:endParaRPr lang="en-GB" sz="1400" b="1" dirty="0"/>
                    </a:p>
                  </a:txBody>
                  <a:tcPr anchor="ctr"/>
                </a:tc>
                <a:tc>
                  <a:txBody>
                    <a:bodyPr/>
                    <a:lstStyle/>
                    <a:p>
                      <a:pPr algn="r"/>
                      <a:r>
                        <a:rPr lang="en-US" sz="1400" b="1" dirty="0" smtClean="0"/>
                        <a:t>2 071</a:t>
                      </a:r>
                      <a:endParaRPr lang="en-GB" sz="1400" b="1" dirty="0"/>
                    </a:p>
                  </a:txBody>
                  <a:tcPr anchor="ctr"/>
                </a:tc>
                <a:tc>
                  <a:txBody>
                    <a:bodyPr/>
                    <a:lstStyle/>
                    <a:p>
                      <a:pPr algn="r"/>
                      <a:r>
                        <a:rPr lang="en-US" sz="1400" b="1" dirty="0" smtClean="0"/>
                        <a:t>(1 001)</a:t>
                      </a:r>
                      <a:endParaRPr lang="en-GB" sz="1400" b="1" dirty="0"/>
                    </a:p>
                  </a:txBody>
                  <a:tcPr anchor="ctr"/>
                </a:tc>
                <a:tc>
                  <a:txBody>
                    <a:bodyPr/>
                    <a:lstStyle/>
                    <a:p>
                      <a:pPr algn="r"/>
                      <a:r>
                        <a:rPr lang="en-US" sz="1400" b="1" dirty="0" smtClean="0"/>
                        <a:t>-</a:t>
                      </a:r>
                      <a:endParaRPr lang="en-GB" sz="1400" b="1" dirty="0"/>
                    </a:p>
                  </a:txBody>
                  <a:tcPr anchor="ctr"/>
                </a:tc>
                <a:tc>
                  <a:txBody>
                    <a:bodyPr/>
                    <a:lstStyle/>
                    <a:p>
                      <a:pPr algn="r"/>
                      <a:r>
                        <a:rPr lang="en-US" sz="1400" b="1" dirty="0" smtClean="0"/>
                        <a:t>-</a:t>
                      </a:r>
                      <a:endParaRPr lang="en-GB" sz="1400" b="1" dirty="0"/>
                    </a:p>
                  </a:txBody>
                  <a:tcPr anchor="ctr"/>
                </a:tc>
                <a:tc>
                  <a:txBody>
                    <a:bodyPr/>
                    <a:lstStyle/>
                    <a:p>
                      <a:pPr algn="r"/>
                      <a:r>
                        <a:rPr lang="en-US" sz="1400" b="1" dirty="0" smtClean="0"/>
                        <a:t>-</a:t>
                      </a:r>
                      <a:endParaRPr lang="en-GB" sz="1400" b="1" dirty="0"/>
                    </a:p>
                  </a:txBody>
                  <a:tcPr anchor="ctr"/>
                </a:tc>
                <a:tc>
                  <a:txBody>
                    <a:bodyPr/>
                    <a:lstStyle/>
                    <a:p>
                      <a:pPr algn="r"/>
                      <a:r>
                        <a:rPr lang="en-US" sz="1400" b="1" dirty="0" smtClean="0"/>
                        <a:t>-</a:t>
                      </a:r>
                      <a:endParaRPr lang="en-GB" sz="1400" b="1" dirty="0"/>
                    </a:p>
                  </a:txBody>
                  <a:tcPr anchor="ctr"/>
                </a:tc>
                <a:extLst>
                  <a:ext uri="{0D108BD9-81ED-4DB2-BD59-A6C34878D82A}">
                    <a16:rowId xmlns:a16="http://schemas.microsoft.com/office/drawing/2014/main" val="3731805530"/>
                  </a:ext>
                </a:extLst>
              </a:tr>
            </a:tbl>
          </a:graphicData>
        </a:graphic>
      </p:graphicFrame>
    </p:spTree>
    <p:extLst>
      <p:ext uri="{BB962C8B-B14F-4D97-AF65-F5344CB8AC3E}">
        <p14:creationId xmlns:p14="http://schemas.microsoft.com/office/powerpoint/2010/main" val="1198046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60648"/>
            <a:ext cx="6552728" cy="1080120"/>
          </a:xfrm>
        </p:spPr>
        <p:txBody>
          <a:bodyPr>
            <a:normAutofit fontScale="90000"/>
          </a:bodyPr>
          <a:lstStyle/>
          <a:p>
            <a:pPr algn="l"/>
            <a:r>
              <a:rPr lang="en-US" sz="3200" b="1" dirty="0" smtClean="0">
                <a:latin typeface="Arial Body"/>
              </a:rPr>
              <a:t>Overview Of </a:t>
            </a:r>
            <a:r>
              <a:rPr lang="en-US" sz="3200" b="1" dirty="0">
                <a:latin typeface="Arial Body"/>
              </a:rPr>
              <a:t>2020/21 </a:t>
            </a:r>
            <a:r>
              <a:rPr lang="en-US" sz="3200" b="1" dirty="0" smtClean="0">
                <a:latin typeface="Arial Body"/>
              </a:rPr>
              <a:t>Budget and </a:t>
            </a:r>
            <a:r>
              <a:rPr lang="en-US" sz="3200" b="1" dirty="0">
                <a:latin typeface="Arial Body"/>
              </a:rPr>
              <a:t>MTEF </a:t>
            </a:r>
            <a:r>
              <a:rPr lang="en-US" sz="3200" b="1" dirty="0" smtClean="0">
                <a:latin typeface="Arial Body"/>
              </a:rPr>
              <a:t>Estimates (</a:t>
            </a:r>
            <a:r>
              <a:rPr lang="en-US" sz="2200" b="1" dirty="0" smtClean="0">
                <a:latin typeface="Arial Body"/>
              </a:rPr>
              <a:t>Programme Structure</a:t>
            </a:r>
            <a:r>
              <a:rPr lang="en-US" sz="3200" b="1" dirty="0" smtClean="0">
                <a:latin typeface="Arial Body"/>
              </a:rPr>
              <a:t>)</a:t>
            </a:r>
            <a:endParaRPr lang="en-GB" sz="3200" dirty="0">
              <a:latin typeface="Arial Body"/>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5344704"/>
              </p:ext>
            </p:extLst>
          </p:nvPr>
        </p:nvGraphicFramePr>
        <p:xfrm>
          <a:off x="457200" y="1600200"/>
          <a:ext cx="822960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25169080"/>
                    </a:ext>
                  </a:extLst>
                </a:gridCol>
                <a:gridCol w="1645920">
                  <a:extLst>
                    <a:ext uri="{9D8B030D-6E8A-4147-A177-3AD203B41FA5}">
                      <a16:colId xmlns:a16="http://schemas.microsoft.com/office/drawing/2014/main" val="3787893899"/>
                    </a:ext>
                  </a:extLst>
                </a:gridCol>
                <a:gridCol w="1645920">
                  <a:extLst>
                    <a:ext uri="{9D8B030D-6E8A-4147-A177-3AD203B41FA5}">
                      <a16:colId xmlns:a16="http://schemas.microsoft.com/office/drawing/2014/main" val="348246589"/>
                    </a:ext>
                  </a:extLst>
                </a:gridCol>
                <a:gridCol w="1645920">
                  <a:extLst>
                    <a:ext uri="{9D8B030D-6E8A-4147-A177-3AD203B41FA5}">
                      <a16:colId xmlns:a16="http://schemas.microsoft.com/office/drawing/2014/main" val="2124187902"/>
                    </a:ext>
                  </a:extLst>
                </a:gridCol>
                <a:gridCol w="1645920">
                  <a:extLst>
                    <a:ext uri="{9D8B030D-6E8A-4147-A177-3AD203B41FA5}">
                      <a16:colId xmlns:a16="http://schemas.microsoft.com/office/drawing/2014/main" val="3271798513"/>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5164018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04790873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011867788"/>
              </p:ext>
            </p:extLst>
          </p:nvPr>
        </p:nvGraphicFramePr>
        <p:xfrm>
          <a:off x="107504" y="1340768"/>
          <a:ext cx="8928992" cy="514628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106262919"/>
                    </a:ext>
                  </a:extLst>
                </a:gridCol>
                <a:gridCol w="1008112">
                  <a:extLst>
                    <a:ext uri="{9D8B030D-6E8A-4147-A177-3AD203B41FA5}">
                      <a16:colId xmlns:a16="http://schemas.microsoft.com/office/drawing/2014/main" val="3829490682"/>
                    </a:ext>
                  </a:extLst>
                </a:gridCol>
                <a:gridCol w="1008112">
                  <a:extLst>
                    <a:ext uri="{9D8B030D-6E8A-4147-A177-3AD203B41FA5}">
                      <a16:colId xmlns:a16="http://schemas.microsoft.com/office/drawing/2014/main" val="3146246964"/>
                    </a:ext>
                  </a:extLst>
                </a:gridCol>
                <a:gridCol w="1008112">
                  <a:extLst>
                    <a:ext uri="{9D8B030D-6E8A-4147-A177-3AD203B41FA5}">
                      <a16:colId xmlns:a16="http://schemas.microsoft.com/office/drawing/2014/main" val="572685142"/>
                    </a:ext>
                  </a:extLst>
                </a:gridCol>
                <a:gridCol w="1008112">
                  <a:extLst>
                    <a:ext uri="{9D8B030D-6E8A-4147-A177-3AD203B41FA5}">
                      <a16:colId xmlns:a16="http://schemas.microsoft.com/office/drawing/2014/main" val="1313588372"/>
                    </a:ext>
                  </a:extLst>
                </a:gridCol>
                <a:gridCol w="1008112">
                  <a:extLst>
                    <a:ext uri="{9D8B030D-6E8A-4147-A177-3AD203B41FA5}">
                      <a16:colId xmlns:a16="http://schemas.microsoft.com/office/drawing/2014/main" val="1564642040"/>
                    </a:ext>
                  </a:extLst>
                </a:gridCol>
                <a:gridCol w="1008112">
                  <a:extLst>
                    <a:ext uri="{9D8B030D-6E8A-4147-A177-3AD203B41FA5}">
                      <a16:colId xmlns:a16="http://schemas.microsoft.com/office/drawing/2014/main" val="1349208810"/>
                    </a:ext>
                  </a:extLst>
                </a:gridCol>
                <a:gridCol w="1008112">
                  <a:extLst>
                    <a:ext uri="{9D8B030D-6E8A-4147-A177-3AD203B41FA5}">
                      <a16:colId xmlns:a16="http://schemas.microsoft.com/office/drawing/2014/main" val="2953521480"/>
                    </a:ext>
                  </a:extLst>
                </a:gridCol>
              </a:tblGrid>
              <a:tr h="432048">
                <a:tc>
                  <a:txBody>
                    <a:bodyPr/>
                    <a:lstStyle/>
                    <a:p>
                      <a:r>
                        <a:rPr lang="en-US" sz="1400" dirty="0" smtClean="0"/>
                        <a:t>R’ 000</a:t>
                      </a:r>
                      <a:endParaRPr lang="en-GB" sz="1400" dirty="0"/>
                    </a:p>
                  </a:txBody>
                  <a:tcPr/>
                </a:tc>
                <a:tc>
                  <a:txBody>
                    <a:bodyPr/>
                    <a:lstStyle/>
                    <a:p>
                      <a:r>
                        <a:rPr lang="en-US" sz="1400" dirty="0" smtClean="0"/>
                        <a:t>2016/17</a:t>
                      </a:r>
                      <a:endParaRPr lang="en-GB" sz="1400" dirty="0"/>
                    </a:p>
                  </a:txBody>
                  <a:tcPr/>
                </a:tc>
                <a:tc>
                  <a:txBody>
                    <a:bodyPr/>
                    <a:lstStyle/>
                    <a:p>
                      <a:r>
                        <a:rPr lang="en-US" sz="1400" dirty="0" smtClean="0"/>
                        <a:t>2017/18</a:t>
                      </a:r>
                      <a:endParaRPr lang="en-GB" sz="1400" dirty="0"/>
                    </a:p>
                  </a:txBody>
                  <a:tcPr/>
                </a:tc>
                <a:tc>
                  <a:txBody>
                    <a:bodyPr/>
                    <a:lstStyle/>
                    <a:p>
                      <a:r>
                        <a:rPr lang="en-US" sz="1400" dirty="0" smtClean="0"/>
                        <a:t>2018/19</a:t>
                      </a:r>
                      <a:endParaRPr lang="en-GB" sz="1400" dirty="0"/>
                    </a:p>
                  </a:txBody>
                  <a:tcPr/>
                </a:tc>
                <a:tc>
                  <a:txBody>
                    <a:bodyPr/>
                    <a:lstStyle/>
                    <a:p>
                      <a:r>
                        <a:rPr lang="en-US" sz="1400" dirty="0" smtClean="0"/>
                        <a:t>2019/20 </a:t>
                      </a:r>
                      <a:endParaRPr lang="en-GB" sz="1400" dirty="0"/>
                    </a:p>
                  </a:txBody>
                  <a:tcPr/>
                </a:tc>
                <a:tc>
                  <a:txBody>
                    <a:bodyPr/>
                    <a:lstStyle/>
                    <a:p>
                      <a:r>
                        <a:rPr lang="en-US" sz="1400" dirty="0" smtClean="0"/>
                        <a:t>2020/21</a:t>
                      </a:r>
                      <a:endParaRPr lang="en-GB" sz="1400" dirty="0"/>
                    </a:p>
                  </a:txBody>
                  <a:tcPr/>
                </a:tc>
                <a:tc>
                  <a:txBody>
                    <a:bodyPr/>
                    <a:lstStyle/>
                    <a:p>
                      <a:r>
                        <a:rPr lang="en-US" sz="1400" dirty="0" smtClean="0"/>
                        <a:t>2021/22</a:t>
                      </a:r>
                      <a:endParaRPr lang="en-GB" sz="1400" dirty="0"/>
                    </a:p>
                  </a:txBody>
                  <a:tcPr/>
                </a:tc>
                <a:tc>
                  <a:txBody>
                    <a:bodyPr/>
                    <a:lstStyle/>
                    <a:p>
                      <a:r>
                        <a:rPr lang="en-US" sz="1400" dirty="0" smtClean="0"/>
                        <a:t>2022/23</a:t>
                      </a:r>
                      <a:endParaRPr lang="en-GB" sz="1400" dirty="0"/>
                    </a:p>
                  </a:txBody>
                  <a:tcPr/>
                </a:tc>
                <a:extLst>
                  <a:ext uri="{0D108BD9-81ED-4DB2-BD59-A6C34878D82A}">
                    <a16:rowId xmlns:a16="http://schemas.microsoft.com/office/drawing/2014/main" val="1110718611"/>
                  </a:ext>
                </a:extLst>
              </a:tr>
              <a:tr h="370840">
                <a:tc>
                  <a:txBody>
                    <a:bodyPr/>
                    <a:lstStyle/>
                    <a:p>
                      <a:r>
                        <a:rPr lang="en-US" sz="1400" b="1" dirty="0" smtClean="0">
                          <a:latin typeface="Arial Body"/>
                        </a:rPr>
                        <a:t>Revenue</a:t>
                      </a:r>
                      <a:endParaRPr lang="en-GB" sz="1400" b="1" dirty="0">
                        <a:latin typeface="Arial Body"/>
                      </a:endParaRPr>
                    </a:p>
                  </a:txBody>
                  <a:tcPr anchor="ctr"/>
                </a:tc>
                <a:tc>
                  <a:txBody>
                    <a:bodyPr/>
                    <a:lstStyle/>
                    <a:p>
                      <a:pPr algn="r"/>
                      <a:r>
                        <a:rPr lang="en-US" sz="1400" b="1" dirty="0" smtClean="0"/>
                        <a:t>38 797</a:t>
                      </a:r>
                      <a:endParaRPr lang="en-GB" sz="1400" b="1" dirty="0"/>
                    </a:p>
                  </a:txBody>
                  <a:tcPr anchor="ctr"/>
                </a:tc>
                <a:tc>
                  <a:txBody>
                    <a:bodyPr/>
                    <a:lstStyle/>
                    <a:p>
                      <a:pPr algn="r"/>
                      <a:r>
                        <a:rPr lang="en-US" sz="1400" b="1" dirty="0" smtClean="0"/>
                        <a:t>42 690</a:t>
                      </a:r>
                      <a:endParaRPr lang="en-GB" sz="1400" b="1" dirty="0"/>
                    </a:p>
                  </a:txBody>
                  <a:tcPr anchor="ctr"/>
                </a:tc>
                <a:tc>
                  <a:txBody>
                    <a:bodyPr/>
                    <a:lstStyle/>
                    <a:p>
                      <a:pPr algn="r"/>
                      <a:r>
                        <a:rPr lang="en-US" sz="1400" b="1" dirty="0" smtClean="0"/>
                        <a:t>49 026</a:t>
                      </a:r>
                      <a:endParaRPr lang="en-GB" sz="1400" b="1" dirty="0"/>
                    </a:p>
                  </a:txBody>
                  <a:tcPr anchor="ctr"/>
                </a:tc>
                <a:tc>
                  <a:txBody>
                    <a:bodyPr/>
                    <a:lstStyle/>
                    <a:p>
                      <a:pPr algn="r"/>
                      <a:r>
                        <a:rPr lang="en-US" sz="1400" b="1" dirty="0" smtClean="0"/>
                        <a:t>45 909</a:t>
                      </a:r>
                      <a:endParaRPr lang="en-GB" sz="1400" b="1" dirty="0"/>
                    </a:p>
                  </a:txBody>
                  <a:tcPr anchor="ctr"/>
                </a:tc>
                <a:tc>
                  <a:txBody>
                    <a:bodyPr/>
                    <a:lstStyle/>
                    <a:p>
                      <a:pPr algn="r"/>
                      <a:r>
                        <a:rPr lang="en-US" sz="1400" b="1" dirty="0" smtClean="0"/>
                        <a:t>47 911</a:t>
                      </a:r>
                      <a:endParaRPr lang="en-GB" sz="1400" b="1" dirty="0"/>
                    </a:p>
                  </a:txBody>
                  <a:tcPr anchor="ctr"/>
                </a:tc>
                <a:tc>
                  <a:txBody>
                    <a:bodyPr/>
                    <a:lstStyle/>
                    <a:p>
                      <a:pPr algn="r"/>
                      <a:r>
                        <a:rPr lang="en-US" sz="1400" b="1" dirty="0" smtClean="0"/>
                        <a:t>50 538</a:t>
                      </a:r>
                      <a:endParaRPr lang="en-GB" sz="1400" b="1" dirty="0"/>
                    </a:p>
                  </a:txBody>
                  <a:tcPr anchor="ctr"/>
                </a:tc>
                <a:tc>
                  <a:txBody>
                    <a:bodyPr/>
                    <a:lstStyle/>
                    <a:p>
                      <a:pPr algn="r"/>
                      <a:r>
                        <a:rPr lang="en-US" sz="1400" b="1" dirty="0" smtClean="0"/>
                        <a:t>52 412</a:t>
                      </a:r>
                      <a:endParaRPr lang="en-GB" sz="1400" b="1" dirty="0"/>
                    </a:p>
                  </a:txBody>
                  <a:tcPr anchor="ctr"/>
                </a:tc>
                <a:extLst>
                  <a:ext uri="{0D108BD9-81ED-4DB2-BD59-A6C34878D82A}">
                    <a16:rowId xmlns:a16="http://schemas.microsoft.com/office/drawing/2014/main" val="2590627652"/>
                  </a:ext>
                </a:extLst>
              </a:tr>
              <a:tr h="370840">
                <a:tc>
                  <a:txBody>
                    <a:bodyPr/>
                    <a:lstStyle/>
                    <a:p>
                      <a:r>
                        <a:rPr lang="en-US" sz="1400" b="1" dirty="0" smtClean="0">
                          <a:latin typeface="Arial Body"/>
                        </a:rPr>
                        <a:t>Transfer</a:t>
                      </a:r>
                      <a:r>
                        <a:rPr lang="en-US" sz="1400" b="1" baseline="0" dirty="0" smtClean="0">
                          <a:latin typeface="Arial Body"/>
                        </a:rPr>
                        <a:t> received</a:t>
                      </a:r>
                      <a:endParaRPr lang="en-GB" sz="1400" b="1" dirty="0">
                        <a:latin typeface="Arial Body"/>
                      </a:endParaRPr>
                    </a:p>
                  </a:txBody>
                  <a:tcPr anchor="ctr"/>
                </a:tc>
                <a:tc>
                  <a:txBody>
                    <a:bodyPr/>
                    <a:lstStyle/>
                    <a:p>
                      <a:pPr algn="r"/>
                      <a:r>
                        <a:rPr lang="en-US" sz="1400" dirty="0" smtClean="0"/>
                        <a:t>38 521</a:t>
                      </a:r>
                      <a:endParaRPr lang="en-GB" sz="1400" dirty="0"/>
                    </a:p>
                  </a:txBody>
                  <a:tcPr anchor="ctr"/>
                </a:tc>
                <a:tc>
                  <a:txBody>
                    <a:bodyPr/>
                    <a:lstStyle/>
                    <a:p>
                      <a:pPr algn="r"/>
                      <a:r>
                        <a:rPr lang="en-US" sz="1400" dirty="0" smtClean="0"/>
                        <a:t>42 447</a:t>
                      </a:r>
                      <a:endParaRPr lang="en-GB" sz="1400" dirty="0"/>
                    </a:p>
                  </a:txBody>
                  <a:tcPr anchor="ctr"/>
                </a:tc>
                <a:tc>
                  <a:txBody>
                    <a:bodyPr/>
                    <a:lstStyle/>
                    <a:p>
                      <a:pPr algn="r"/>
                      <a:r>
                        <a:rPr lang="en-US" sz="1400" dirty="0" smtClean="0"/>
                        <a:t>48 793</a:t>
                      </a:r>
                      <a:endParaRPr lang="en-GB" sz="1400" dirty="0"/>
                    </a:p>
                  </a:txBody>
                  <a:tcPr anchor="ctr"/>
                </a:tc>
                <a:tc>
                  <a:txBody>
                    <a:bodyPr/>
                    <a:lstStyle/>
                    <a:p>
                      <a:pPr algn="r"/>
                      <a:r>
                        <a:rPr lang="en-US" sz="1400" dirty="0" smtClean="0"/>
                        <a:t>45 631</a:t>
                      </a:r>
                      <a:endParaRPr lang="en-GB" sz="1400" dirty="0"/>
                    </a:p>
                  </a:txBody>
                  <a:tcPr anchor="ctr"/>
                </a:tc>
                <a:tc>
                  <a:txBody>
                    <a:bodyPr/>
                    <a:lstStyle/>
                    <a:p>
                      <a:pPr algn="r"/>
                      <a:r>
                        <a:rPr lang="en-US" sz="1400" dirty="0" smtClean="0"/>
                        <a:t>47 674</a:t>
                      </a:r>
                      <a:endParaRPr lang="en-GB" sz="1400" dirty="0"/>
                    </a:p>
                  </a:txBody>
                  <a:tcPr anchor="ctr"/>
                </a:tc>
                <a:tc>
                  <a:txBody>
                    <a:bodyPr/>
                    <a:lstStyle/>
                    <a:p>
                      <a:pPr algn="r"/>
                      <a:r>
                        <a:rPr lang="en-US" sz="1400" dirty="0" smtClean="0"/>
                        <a:t>50 296</a:t>
                      </a:r>
                      <a:endParaRPr lang="en-GB" sz="1400" dirty="0"/>
                    </a:p>
                  </a:txBody>
                  <a:tcPr anchor="ctr"/>
                </a:tc>
                <a:tc>
                  <a:txBody>
                    <a:bodyPr/>
                    <a:lstStyle/>
                    <a:p>
                      <a:pPr algn="r"/>
                      <a:r>
                        <a:rPr lang="en-US" sz="1400" dirty="0" smtClean="0"/>
                        <a:t>52 165</a:t>
                      </a:r>
                      <a:endParaRPr lang="en-GB" sz="1400" dirty="0"/>
                    </a:p>
                  </a:txBody>
                  <a:tcPr anchor="ctr"/>
                </a:tc>
                <a:extLst>
                  <a:ext uri="{0D108BD9-81ED-4DB2-BD59-A6C34878D82A}">
                    <a16:rowId xmlns:a16="http://schemas.microsoft.com/office/drawing/2014/main" val="2675990463"/>
                  </a:ext>
                </a:extLst>
              </a:tr>
              <a:tr h="370840">
                <a:tc>
                  <a:txBody>
                    <a:bodyPr/>
                    <a:lstStyle/>
                    <a:p>
                      <a:r>
                        <a:rPr lang="en-US" sz="1400" b="1" dirty="0" smtClean="0">
                          <a:latin typeface="Arial Body"/>
                        </a:rPr>
                        <a:t>Interest</a:t>
                      </a:r>
                      <a:endParaRPr lang="en-GB" sz="1400" b="1" dirty="0">
                        <a:latin typeface="Arial Body"/>
                      </a:endParaRPr>
                    </a:p>
                  </a:txBody>
                  <a:tcPr anchor="ctr"/>
                </a:tc>
                <a:tc>
                  <a:txBody>
                    <a:bodyPr/>
                    <a:lstStyle/>
                    <a:p>
                      <a:pPr algn="r"/>
                      <a:r>
                        <a:rPr lang="en-US" sz="1400" dirty="0" smtClean="0"/>
                        <a:t>276</a:t>
                      </a:r>
                      <a:endParaRPr lang="en-GB" sz="1400" dirty="0"/>
                    </a:p>
                  </a:txBody>
                  <a:tcPr anchor="ctr"/>
                </a:tc>
                <a:tc>
                  <a:txBody>
                    <a:bodyPr/>
                    <a:lstStyle/>
                    <a:p>
                      <a:pPr algn="r"/>
                      <a:r>
                        <a:rPr lang="en-US" sz="1400" dirty="0" smtClean="0"/>
                        <a:t>243</a:t>
                      </a:r>
                      <a:endParaRPr lang="en-GB" sz="1400" dirty="0"/>
                    </a:p>
                  </a:txBody>
                  <a:tcPr anchor="ctr"/>
                </a:tc>
                <a:tc>
                  <a:txBody>
                    <a:bodyPr/>
                    <a:lstStyle/>
                    <a:p>
                      <a:pPr algn="r"/>
                      <a:r>
                        <a:rPr lang="en-US" sz="1400" dirty="0" smtClean="0"/>
                        <a:t>233</a:t>
                      </a:r>
                      <a:endParaRPr lang="en-GB" sz="1400" dirty="0"/>
                    </a:p>
                  </a:txBody>
                  <a:tcPr anchor="ctr"/>
                </a:tc>
                <a:tc>
                  <a:txBody>
                    <a:bodyPr/>
                    <a:lstStyle/>
                    <a:p>
                      <a:pPr algn="r"/>
                      <a:r>
                        <a:rPr lang="en-US" sz="1400" dirty="0" smtClean="0"/>
                        <a:t>278</a:t>
                      </a:r>
                      <a:endParaRPr lang="en-GB" sz="1400" dirty="0"/>
                    </a:p>
                  </a:txBody>
                  <a:tcPr anchor="ctr"/>
                </a:tc>
                <a:tc>
                  <a:txBody>
                    <a:bodyPr/>
                    <a:lstStyle/>
                    <a:p>
                      <a:pPr algn="r"/>
                      <a:r>
                        <a:rPr lang="en-US" sz="1400" dirty="0" smtClean="0"/>
                        <a:t>237</a:t>
                      </a:r>
                      <a:endParaRPr lang="en-GB" sz="1400" dirty="0"/>
                    </a:p>
                  </a:txBody>
                  <a:tcPr anchor="ctr"/>
                </a:tc>
                <a:tc>
                  <a:txBody>
                    <a:bodyPr/>
                    <a:lstStyle/>
                    <a:p>
                      <a:pPr algn="r"/>
                      <a:r>
                        <a:rPr lang="en-US" sz="1400" dirty="0" smtClean="0"/>
                        <a:t>242</a:t>
                      </a:r>
                      <a:endParaRPr lang="en-GB" sz="1400" dirty="0"/>
                    </a:p>
                  </a:txBody>
                  <a:tcPr anchor="ctr"/>
                </a:tc>
                <a:tc>
                  <a:txBody>
                    <a:bodyPr/>
                    <a:lstStyle/>
                    <a:p>
                      <a:pPr algn="r"/>
                      <a:r>
                        <a:rPr lang="en-US" sz="1400" dirty="0" smtClean="0"/>
                        <a:t>247</a:t>
                      </a:r>
                      <a:endParaRPr lang="en-GB" sz="1400" dirty="0"/>
                    </a:p>
                  </a:txBody>
                  <a:tcPr anchor="ctr"/>
                </a:tc>
                <a:extLst>
                  <a:ext uri="{0D108BD9-81ED-4DB2-BD59-A6C34878D82A}">
                    <a16:rowId xmlns:a16="http://schemas.microsoft.com/office/drawing/2014/main" val="2754953569"/>
                  </a:ext>
                </a:extLst>
              </a:tr>
              <a:tr h="370840">
                <a:tc>
                  <a:txBody>
                    <a:bodyPr/>
                    <a:lstStyle/>
                    <a:p>
                      <a:r>
                        <a:rPr lang="en-US" sz="1400" b="1" dirty="0" smtClean="0">
                          <a:latin typeface="Arial Body"/>
                        </a:rPr>
                        <a:t>Classification per programme</a:t>
                      </a:r>
                      <a:endParaRPr lang="en-GB" sz="1400" b="1" dirty="0">
                        <a:latin typeface="Arial Body"/>
                      </a:endParaRPr>
                    </a:p>
                  </a:txBody>
                  <a:tcPr anchor="ctr"/>
                </a:tc>
                <a:tc>
                  <a:txBody>
                    <a:bodyPr/>
                    <a:lstStyle/>
                    <a:p>
                      <a:pPr algn="r" fontAlgn="b"/>
                      <a:endParaRPr lang="en-GB" sz="1400" b="0" i="0" u="none" strike="noStrike" dirty="0">
                        <a:solidFill>
                          <a:srgbClr val="000000"/>
                        </a:solidFill>
                        <a:effectLst/>
                        <a:latin typeface="+mn-lt"/>
                      </a:endParaRPr>
                    </a:p>
                  </a:txBody>
                  <a:tcPr marL="0" marR="0" marT="0" marB="0" anchor="ctr"/>
                </a:tc>
                <a:tc>
                  <a:txBody>
                    <a:bodyPr/>
                    <a:lstStyle/>
                    <a:p>
                      <a:pPr algn="r" fontAlgn="b"/>
                      <a:endParaRPr lang="en-GB" sz="1400" b="0" i="0" u="none" strike="noStrike" dirty="0">
                        <a:solidFill>
                          <a:srgbClr val="000000"/>
                        </a:solidFill>
                        <a:effectLst/>
                        <a:latin typeface="+mn-lt"/>
                      </a:endParaRPr>
                    </a:p>
                  </a:txBody>
                  <a:tcPr marL="0" marR="0" marT="0" marB="0" anchor="ctr"/>
                </a:tc>
                <a:tc>
                  <a:txBody>
                    <a:bodyPr/>
                    <a:lstStyle/>
                    <a:p>
                      <a:pPr algn="r" fontAlgn="b"/>
                      <a:endParaRPr lang="en-GB" sz="1400" b="0" i="0" u="none" strike="noStrike" dirty="0">
                        <a:solidFill>
                          <a:srgbClr val="000000"/>
                        </a:solidFill>
                        <a:effectLst/>
                        <a:latin typeface="+mn-lt"/>
                      </a:endParaRPr>
                    </a:p>
                  </a:txBody>
                  <a:tcPr marL="0" marR="0" marT="0" marB="0" anchor="ctr"/>
                </a:tc>
                <a:tc>
                  <a:txBody>
                    <a:bodyPr/>
                    <a:lstStyle/>
                    <a:p>
                      <a:pPr algn="r" fontAlgn="b"/>
                      <a:endParaRPr lang="en-GB" sz="1400" b="0" i="0" u="none" strike="noStrike" dirty="0">
                        <a:solidFill>
                          <a:srgbClr val="000000"/>
                        </a:solidFill>
                        <a:effectLst/>
                        <a:latin typeface="+mn-lt"/>
                      </a:endParaRPr>
                    </a:p>
                  </a:txBody>
                  <a:tcPr marL="0" marR="0" marT="0" marB="0" anchor="ctr"/>
                </a:tc>
                <a:tc>
                  <a:txBody>
                    <a:bodyPr/>
                    <a:lstStyle/>
                    <a:p>
                      <a:pPr algn="r" fontAlgn="b"/>
                      <a:endParaRPr lang="en-GB" sz="1400" b="0" i="0" u="none" strike="noStrike" dirty="0">
                        <a:solidFill>
                          <a:srgbClr val="000000"/>
                        </a:solidFill>
                        <a:effectLst/>
                        <a:latin typeface="+mn-lt"/>
                      </a:endParaRPr>
                    </a:p>
                  </a:txBody>
                  <a:tcPr marL="0" marR="0" marT="0" marB="0" anchor="ctr"/>
                </a:tc>
                <a:tc>
                  <a:txBody>
                    <a:bodyPr/>
                    <a:lstStyle/>
                    <a:p>
                      <a:pPr algn="r" fontAlgn="b"/>
                      <a:endParaRPr lang="en-GB" sz="1400" b="0" i="0" u="none" strike="noStrike" dirty="0">
                        <a:solidFill>
                          <a:srgbClr val="000000"/>
                        </a:solidFill>
                        <a:effectLst/>
                        <a:latin typeface="+mn-lt"/>
                      </a:endParaRPr>
                    </a:p>
                  </a:txBody>
                  <a:tcPr marL="0" marR="0" marT="0" marB="0" anchor="ctr"/>
                </a:tc>
                <a:tc>
                  <a:txBody>
                    <a:bodyPr/>
                    <a:lstStyle/>
                    <a:p>
                      <a:pPr algn="r" fontAlgn="b"/>
                      <a:endParaRPr lang="en-GB"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939621692"/>
                  </a:ext>
                </a:extLst>
              </a:tr>
              <a:tr h="370840">
                <a:tc>
                  <a:txBody>
                    <a:bodyPr/>
                    <a:lstStyle/>
                    <a:p>
                      <a:r>
                        <a:rPr lang="en-US" sz="1400" b="1" dirty="0" smtClean="0">
                          <a:latin typeface="Arial Body"/>
                        </a:rPr>
                        <a:t>Administration</a:t>
                      </a:r>
                      <a:endParaRPr lang="en-GB" sz="1400" b="1" dirty="0">
                        <a:latin typeface="Arial Body"/>
                      </a:endParaRPr>
                    </a:p>
                  </a:txBody>
                  <a:tcPr anchor="ctr"/>
                </a:tc>
                <a:tc>
                  <a:txBody>
                    <a:bodyPr/>
                    <a:lstStyle/>
                    <a:p>
                      <a:pPr algn="r" fontAlgn="b"/>
                      <a:r>
                        <a:rPr lang="en-GB" sz="1400" b="0" i="0" u="none" strike="noStrike" dirty="0">
                          <a:solidFill>
                            <a:srgbClr val="000000"/>
                          </a:solidFill>
                          <a:effectLst/>
                          <a:latin typeface="+mn-lt"/>
                        </a:rPr>
                        <a:t>                    26,939 </a:t>
                      </a:r>
                    </a:p>
                  </a:txBody>
                  <a:tcPr marL="0" marR="0" marT="0" marB="0" anchor="ctr"/>
                </a:tc>
                <a:tc>
                  <a:txBody>
                    <a:bodyPr/>
                    <a:lstStyle/>
                    <a:p>
                      <a:pPr algn="r" fontAlgn="b"/>
                      <a:r>
                        <a:rPr lang="en-GB" sz="1400" b="0" i="0" u="none" strike="noStrike" dirty="0">
                          <a:solidFill>
                            <a:srgbClr val="000000"/>
                          </a:solidFill>
                          <a:effectLst/>
                          <a:latin typeface="+mn-lt"/>
                        </a:rPr>
                        <a:t>                    29,104 </a:t>
                      </a:r>
                    </a:p>
                  </a:txBody>
                  <a:tcPr marL="0" marR="0" marT="0" marB="0" anchor="ctr"/>
                </a:tc>
                <a:tc>
                  <a:txBody>
                    <a:bodyPr/>
                    <a:lstStyle/>
                    <a:p>
                      <a:pPr algn="r" fontAlgn="b"/>
                      <a:r>
                        <a:rPr lang="en-GB" sz="1400" b="0" i="0" u="none" strike="noStrike" dirty="0" smtClean="0">
                          <a:solidFill>
                            <a:srgbClr val="000000"/>
                          </a:solidFill>
                          <a:effectLst/>
                          <a:latin typeface="+mn-lt"/>
                        </a:rPr>
                        <a:t>34</a:t>
                      </a:r>
                      <a:r>
                        <a:rPr lang="en-GB" sz="1400" b="0" i="0" u="none" strike="noStrike" baseline="0" dirty="0" smtClean="0">
                          <a:solidFill>
                            <a:srgbClr val="000000"/>
                          </a:solidFill>
                          <a:effectLst/>
                          <a:latin typeface="+mn-lt"/>
                        </a:rPr>
                        <a:t> </a:t>
                      </a:r>
                      <a:r>
                        <a:rPr lang="en-GB" sz="1400" b="0" i="0" u="none" strike="noStrike" dirty="0" smtClean="0">
                          <a:solidFill>
                            <a:srgbClr val="000000"/>
                          </a:solidFill>
                          <a:effectLst/>
                          <a:latin typeface="+mn-lt"/>
                        </a:rPr>
                        <a:t>558 </a:t>
                      </a:r>
                      <a:endParaRPr lang="en-GB" sz="1400" b="0" i="0" u="none" strike="noStrike" dirty="0">
                        <a:solidFill>
                          <a:srgbClr val="000000"/>
                        </a:solidFill>
                        <a:effectLst/>
                        <a:latin typeface="+mn-lt"/>
                      </a:endParaRPr>
                    </a:p>
                  </a:txBody>
                  <a:tcPr marL="0" marR="0" marT="0" marB="0" anchor="ctr"/>
                </a:tc>
                <a:tc>
                  <a:txBody>
                    <a:bodyPr/>
                    <a:lstStyle/>
                    <a:p>
                      <a:pPr algn="r" fontAlgn="b"/>
                      <a:r>
                        <a:rPr lang="en-GB" sz="1400" b="0" i="0" u="none" strike="noStrike" dirty="0">
                          <a:solidFill>
                            <a:srgbClr val="000000"/>
                          </a:solidFill>
                          <a:effectLst/>
                          <a:latin typeface="+mn-lt"/>
                        </a:rPr>
                        <a:t>                    31,566 </a:t>
                      </a:r>
                    </a:p>
                  </a:txBody>
                  <a:tcPr marL="0" marR="0" marT="0" marB="0" anchor="ctr"/>
                </a:tc>
                <a:tc>
                  <a:txBody>
                    <a:bodyPr/>
                    <a:lstStyle/>
                    <a:p>
                      <a:pPr algn="r" fontAlgn="b"/>
                      <a:r>
                        <a:rPr lang="en-GB" sz="1400" b="0" i="0" u="none" strike="noStrike" dirty="0">
                          <a:solidFill>
                            <a:srgbClr val="000000"/>
                          </a:solidFill>
                          <a:effectLst/>
                          <a:latin typeface="+mn-lt"/>
                        </a:rPr>
                        <a:t>                    32,834 </a:t>
                      </a:r>
                    </a:p>
                  </a:txBody>
                  <a:tcPr marL="0" marR="0" marT="0" marB="0" anchor="ctr"/>
                </a:tc>
                <a:tc>
                  <a:txBody>
                    <a:bodyPr/>
                    <a:lstStyle/>
                    <a:p>
                      <a:pPr algn="r" fontAlgn="b"/>
                      <a:r>
                        <a:rPr lang="en-GB" sz="1400" b="0" i="0" u="none" strike="noStrike" dirty="0">
                          <a:solidFill>
                            <a:srgbClr val="000000"/>
                          </a:solidFill>
                          <a:effectLst/>
                          <a:latin typeface="+mn-lt"/>
                        </a:rPr>
                        <a:t>                    34,345 </a:t>
                      </a:r>
                    </a:p>
                  </a:txBody>
                  <a:tcPr marL="0" marR="0" marT="0" marB="0" anchor="ctr"/>
                </a:tc>
                <a:tc>
                  <a:txBody>
                    <a:bodyPr/>
                    <a:lstStyle/>
                    <a:p>
                      <a:pPr algn="r" fontAlgn="b"/>
                      <a:r>
                        <a:rPr lang="en-GB" sz="1400" b="0" i="0" u="none" strike="noStrike" dirty="0">
                          <a:solidFill>
                            <a:srgbClr val="000000"/>
                          </a:solidFill>
                          <a:effectLst/>
                          <a:latin typeface="+mn-lt"/>
                        </a:rPr>
                        <a:t>                    36,058 </a:t>
                      </a:r>
                    </a:p>
                  </a:txBody>
                  <a:tcPr marL="0" marR="0" marT="0" marB="0" anchor="ctr"/>
                </a:tc>
                <a:extLst>
                  <a:ext uri="{0D108BD9-81ED-4DB2-BD59-A6C34878D82A}">
                    <a16:rowId xmlns:a16="http://schemas.microsoft.com/office/drawing/2014/main" val="1672374209"/>
                  </a:ext>
                </a:extLst>
              </a:tr>
              <a:tr h="480680">
                <a:tc>
                  <a:txBody>
                    <a:bodyPr/>
                    <a:lstStyle/>
                    <a:p>
                      <a:r>
                        <a:rPr lang="en-US" sz="1400" b="1" dirty="0" smtClean="0">
                          <a:latin typeface="Arial Body"/>
                        </a:rPr>
                        <a:t>Investigation and Conflict Resolution</a:t>
                      </a:r>
                      <a:endParaRPr lang="en-GB" sz="1400" b="1" dirty="0">
                        <a:latin typeface="Arial Body"/>
                      </a:endParaRPr>
                    </a:p>
                  </a:txBody>
                  <a:tcPr anchor="ctr"/>
                </a:tc>
                <a:tc>
                  <a:txBody>
                    <a:bodyPr/>
                    <a:lstStyle/>
                    <a:p>
                      <a:pPr algn="r" fontAlgn="b"/>
                      <a:r>
                        <a:rPr lang="en-GB" sz="1400" b="0" i="0" u="none" strike="noStrike" dirty="0">
                          <a:solidFill>
                            <a:srgbClr val="000000"/>
                          </a:solidFill>
                          <a:effectLst/>
                          <a:latin typeface="+mn-lt"/>
                        </a:rPr>
                        <a:t>                      2,045 </a:t>
                      </a:r>
                    </a:p>
                  </a:txBody>
                  <a:tcPr marL="0" marR="0" marT="0" marB="0" anchor="ctr"/>
                </a:tc>
                <a:tc>
                  <a:txBody>
                    <a:bodyPr/>
                    <a:lstStyle/>
                    <a:p>
                      <a:pPr algn="r" fontAlgn="b"/>
                      <a:r>
                        <a:rPr lang="en-GB" sz="1400" b="0" i="0" u="none" strike="noStrike" dirty="0">
                          <a:solidFill>
                            <a:srgbClr val="000000"/>
                          </a:solidFill>
                          <a:effectLst/>
                          <a:latin typeface="+mn-lt"/>
                        </a:rPr>
                        <a:t>                      2,330 </a:t>
                      </a:r>
                    </a:p>
                  </a:txBody>
                  <a:tcPr marL="0" marR="0" marT="0" marB="0" anchor="ctr"/>
                </a:tc>
                <a:tc>
                  <a:txBody>
                    <a:bodyPr/>
                    <a:lstStyle/>
                    <a:p>
                      <a:pPr algn="r"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2,348 </a:t>
                      </a:r>
                      <a:endParaRPr lang="en-GB" sz="1400" b="0" i="0" u="none" strike="noStrike" dirty="0">
                        <a:solidFill>
                          <a:srgbClr val="000000"/>
                        </a:solidFill>
                        <a:effectLst/>
                        <a:latin typeface="+mn-lt"/>
                      </a:endParaRPr>
                    </a:p>
                  </a:txBody>
                  <a:tcPr marL="0" marR="0" marT="0" marB="0" anchor="ctr"/>
                </a:tc>
                <a:tc>
                  <a:txBody>
                    <a:bodyPr/>
                    <a:lstStyle/>
                    <a:p>
                      <a:pPr algn="r" fontAlgn="b"/>
                      <a:r>
                        <a:rPr lang="en-GB" sz="1400" b="0" i="0" u="none" strike="noStrike" dirty="0">
                          <a:solidFill>
                            <a:srgbClr val="000000"/>
                          </a:solidFill>
                          <a:effectLst/>
                          <a:latin typeface="+mn-lt"/>
                        </a:rPr>
                        <a:t>                      2,988 </a:t>
                      </a:r>
                    </a:p>
                  </a:txBody>
                  <a:tcPr marL="0" marR="0" marT="0" marB="0" anchor="ctr"/>
                </a:tc>
                <a:tc>
                  <a:txBody>
                    <a:bodyPr/>
                    <a:lstStyle/>
                    <a:p>
                      <a:pPr algn="r" fontAlgn="b"/>
                      <a:r>
                        <a:rPr lang="en-GB" sz="1400" b="0" i="0" u="none" strike="noStrike">
                          <a:solidFill>
                            <a:srgbClr val="000000"/>
                          </a:solidFill>
                          <a:effectLst/>
                          <a:latin typeface="+mn-lt"/>
                        </a:rPr>
                        <a:t>                      3,003 </a:t>
                      </a:r>
                    </a:p>
                  </a:txBody>
                  <a:tcPr marL="0" marR="0" marT="0" marB="0" anchor="ctr"/>
                </a:tc>
                <a:tc>
                  <a:txBody>
                    <a:bodyPr/>
                    <a:lstStyle/>
                    <a:p>
                      <a:pPr algn="r" fontAlgn="b"/>
                      <a:r>
                        <a:rPr lang="en-GB" sz="1400" b="0" i="0" u="none" strike="noStrike">
                          <a:solidFill>
                            <a:srgbClr val="000000"/>
                          </a:solidFill>
                          <a:effectLst/>
                          <a:latin typeface="+mn-lt"/>
                        </a:rPr>
                        <a:t>                      3,216 </a:t>
                      </a:r>
                    </a:p>
                  </a:txBody>
                  <a:tcPr marL="0" marR="0" marT="0" marB="0" anchor="ctr"/>
                </a:tc>
                <a:tc>
                  <a:txBody>
                    <a:bodyPr/>
                    <a:lstStyle/>
                    <a:p>
                      <a:pPr algn="r" fontAlgn="b"/>
                      <a:r>
                        <a:rPr lang="en-GB" sz="1400" b="0" i="0" u="none" strike="noStrike" dirty="0">
                          <a:solidFill>
                            <a:srgbClr val="000000"/>
                          </a:solidFill>
                          <a:effectLst/>
                          <a:latin typeface="+mn-lt"/>
                        </a:rPr>
                        <a:t>                      3,462 </a:t>
                      </a:r>
                    </a:p>
                  </a:txBody>
                  <a:tcPr marL="0" marR="0" marT="0" marB="0" anchor="ctr"/>
                </a:tc>
                <a:extLst>
                  <a:ext uri="{0D108BD9-81ED-4DB2-BD59-A6C34878D82A}">
                    <a16:rowId xmlns:a16="http://schemas.microsoft.com/office/drawing/2014/main" val="1264455973"/>
                  </a:ext>
                </a:extLst>
              </a:tr>
              <a:tr h="370840">
                <a:tc>
                  <a:txBody>
                    <a:bodyPr/>
                    <a:lstStyle/>
                    <a:p>
                      <a:r>
                        <a:rPr lang="en-US" sz="1400" b="1" dirty="0" smtClean="0">
                          <a:latin typeface="Arial Body"/>
                        </a:rPr>
                        <a:t>Research and Policy Development</a:t>
                      </a:r>
                      <a:endParaRPr lang="en-GB" sz="1400" b="1" dirty="0">
                        <a:latin typeface="Arial Body"/>
                      </a:endParaRPr>
                    </a:p>
                  </a:txBody>
                  <a:tcPr anchor="ctr"/>
                </a:tc>
                <a:tc>
                  <a:txBody>
                    <a:bodyPr/>
                    <a:lstStyle/>
                    <a:p>
                      <a:pPr algn="r" fontAlgn="b"/>
                      <a:r>
                        <a:rPr lang="en-GB" sz="1400" b="0" i="0" u="none" strike="noStrike">
                          <a:solidFill>
                            <a:srgbClr val="000000"/>
                          </a:solidFill>
                          <a:effectLst/>
                          <a:latin typeface="+mn-lt"/>
                        </a:rPr>
                        <a:t>                      2,776 </a:t>
                      </a:r>
                    </a:p>
                  </a:txBody>
                  <a:tcPr marL="0" marR="0" marT="0" marB="0" anchor="ctr"/>
                </a:tc>
                <a:tc>
                  <a:txBody>
                    <a:bodyPr/>
                    <a:lstStyle/>
                    <a:p>
                      <a:pPr algn="r" fontAlgn="b"/>
                      <a:r>
                        <a:rPr lang="en-GB" sz="1400" b="0" i="0" u="none" strike="noStrike" dirty="0">
                          <a:solidFill>
                            <a:srgbClr val="000000"/>
                          </a:solidFill>
                          <a:effectLst/>
                          <a:latin typeface="+mn-lt"/>
                        </a:rPr>
                        <a:t>                      2,286 </a:t>
                      </a:r>
                    </a:p>
                  </a:txBody>
                  <a:tcPr marL="0" marR="0" marT="0" marB="0" anchor="ctr"/>
                </a:tc>
                <a:tc>
                  <a:txBody>
                    <a:bodyPr/>
                    <a:lstStyle/>
                    <a:p>
                      <a:pPr algn="r"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2,069 </a:t>
                      </a:r>
                      <a:endParaRPr lang="en-GB" sz="1400" b="0" i="0" u="none" strike="noStrike" dirty="0">
                        <a:solidFill>
                          <a:srgbClr val="000000"/>
                        </a:solidFill>
                        <a:effectLst/>
                        <a:latin typeface="+mn-lt"/>
                      </a:endParaRPr>
                    </a:p>
                  </a:txBody>
                  <a:tcPr marL="0" marR="0" marT="0" marB="0" anchor="ctr"/>
                </a:tc>
                <a:tc>
                  <a:txBody>
                    <a:bodyPr/>
                    <a:lstStyle/>
                    <a:p>
                      <a:pPr algn="r" fontAlgn="b"/>
                      <a:r>
                        <a:rPr lang="en-GB" sz="1400" b="0" i="0" u="none" strike="noStrike" dirty="0">
                          <a:solidFill>
                            <a:srgbClr val="000000"/>
                          </a:solidFill>
                          <a:effectLst/>
                          <a:latin typeface="+mn-lt"/>
                        </a:rPr>
                        <a:t>                      2,285 </a:t>
                      </a:r>
                    </a:p>
                  </a:txBody>
                  <a:tcPr marL="0" marR="0" marT="0" marB="0" anchor="ctr"/>
                </a:tc>
                <a:tc>
                  <a:txBody>
                    <a:bodyPr/>
                    <a:lstStyle/>
                    <a:p>
                      <a:pPr algn="r" fontAlgn="b"/>
                      <a:r>
                        <a:rPr lang="en-GB" sz="1400" b="0" i="0" u="none" strike="noStrike" dirty="0">
                          <a:solidFill>
                            <a:srgbClr val="000000"/>
                          </a:solidFill>
                          <a:effectLst/>
                          <a:latin typeface="+mn-lt"/>
                        </a:rPr>
                        <a:t>                      2,785 </a:t>
                      </a:r>
                    </a:p>
                  </a:txBody>
                  <a:tcPr marL="0" marR="0" marT="0" marB="0" anchor="ctr"/>
                </a:tc>
                <a:tc>
                  <a:txBody>
                    <a:bodyPr/>
                    <a:lstStyle/>
                    <a:p>
                      <a:pPr algn="r" fontAlgn="b"/>
                      <a:r>
                        <a:rPr lang="en-GB" sz="1400" b="0" i="0" u="none" strike="noStrike">
                          <a:solidFill>
                            <a:srgbClr val="000000"/>
                          </a:solidFill>
                          <a:effectLst/>
                          <a:latin typeface="+mn-lt"/>
                        </a:rPr>
                        <a:t>                      3,190 </a:t>
                      </a:r>
                    </a:p>
                  </a:txBody>
                  <a:tcPr marL="0" marR="0" marT="0" marB="0" anchor="ctr"/>
                </a:tc>
                <a:tc>
                  <a:txBody>
                    <a:bodyPr/>
                    <a:lstStyle/>
                    <a:p>
                      <a:pPr algn="r" fontAlgn="b"/>
                      <a:r>
                        <a:rPr lang="en-GB" sz="1400" b="0" i="0" u="none" strike="noStrike" dirty="0">
                          <a:solidFill>
                            <a:srgbClr val="000000"/>
                          </a:solidFill>
                          <a:effectLst/>
                          <a:latin typeface="+mn-lt"/>
                        </a:rPr>
                        <a:t>                      3,421 </a:t>
                      </a:r>
                    </a:p>
                  </a:txBody>
                  <a:tcPr marL="0" marR="0" marT="0" marB="0" anchor="ctr"/>
                </a:tc>
                <a:extLst>
                  <a:ext uri="{0D108BD9-81ED-4DB2-BD59-A6C34878D82A}">
                    <a16:rowId xmlns:a16="http://schemas.microsoft.com/office/drawing/2014/main" val="3068682953"/>
                  </a:ext>
                </a:extLst>
              </a:tr>
              <a:tr h="370840">
                <a:tc>
                  <a:txBody>
                    <a:bodyPr/>
                    <a:lstStyle/>
                    <a:p>
                      <a:r>
                        <a:rPr lang="en-US" sz="1400" b="1" dirty="0" smtClean="0">
                          <a:latin typeface="Arial Body"/>
                        </a:rPr>
                        <a:t>Public Education and Community</a:t>
                      </a:r>
                      <a:r>
                        <a:rPr lang="en-US" sz="1400" b="1" baseline="0" dirty="0" smtClean="0">
                          <a:latin typeface="Arial Body"/>
                        </a:rPr>
                        <a:t> </a:t>
                      </a:r>
                      <a:r>
                        <a:rPr lang="en-US" sz="1400" b="1" dirty="0" smtClean="0">
                          <a:latin typeface="Arial Body"/>
                        </a:rPr>
                        <a:t>Engagement</a:t>
                      </a:r>
                      <a:endParaRPr lang="en-GB" sz="1400" b="1" dirty="0">
                        <a:latin typeface="Arial Body"/>
                      </a:endParaRPr>
                    </a:p>
                  </a:txBody>
                  <a:tcPr anchor="ctr"/>
                </a:tc>
                <a:tc>
                  <a:txBody>
                    <a:bodyPr/>
                    <a:lstStyle/>
                    <a:p>
                      <a:pPr algn="r" fontAlgn="b"/>
                      <a:r>
                        <a:rPr lang="en-GB" sz="1400" b="0" i="0" u="none" strike="noStrike" dirty="0">
                          <a:solidFill>
                            <a:srgbClr val="000000"/>
                          </a:solidFill>
                          <a:effectLst/>
                          <a:latin typeface="+mn-lt"/>
                        </a:rPr>
                        <a:t>                      2,526 </a:t>
                      </a:r>
                    </a:p>
                  </a:txBody>
                  <a:tcPr marL="0" marR="0" marT="0" marB="0" anchor="ctr"/>
                </a:tc>
                <a:tc>
                  <a:txBody>
                    <a:bodyPr/>
                    <a:lstStyle/>
                    <a:p>
                      <a:pPr algn="r" fontAlgn="b"/>
                      <a:r>
                        <a:rPr lang="en-GB" sz="1400" b="0" i="0" u="none" strike="noStrike">
                          <a:solidFill>
                            <a:srgbClr val="000000"/>
                          </a:solidFill>
                          <a:effectLst/>
                          <a:latin typeface="+mn-lt"/>
                        </a:rPr>
                        <a:t>                      2,961 </a:t>
                      </a:r>
                    </a:p>
                  </a:txBody>
                  <a:tcPr marL="0" marR="0" marT="0" marB="0" anchor="ctr"/>
                </a:tc>
                <a:tc>
                  <a:txBody>
                    <a:bodyPr/>
                    <a:lstStyle/>
                    <a:p>
                      <a:pPr algn="r" fontAlgn="b"/>
                      <a:r>
                        <a:rPr lang="en-GB" sz="1400" b="0" i="0" u="none" strike="noStrike" dirty="0" smtClean="0">
                          <a:solidFill>
                            <a:srgbClr val="000000"/>
                          </a:solidFill>
                          <a:effectLst/>
                          <a:latin typeface="+mn-lt"/>
                        </a:rPr>
                        <a:t>6 640</a:t>
                      </a:r>
                      <a:endParaRPr lang="en-GB" sz="1400" b="0" i="0" u="none" strike="noStrike" dirty="0">
                        <a:solidFill>
                          <a:srgbClr val="000000"/>
                        </a:solidFill>
                        <a:effectLst/>
                        <a:latin typeface="+mn-lt"/>
                      </a:endParaRPr>
                    </a:p>
                  </a:txBody>
                  <a:tcPr marL="0" marR="0" marT="0" marB="0" anchor="ctr"/>
                </a:tc>
                <a:tc>
                  <a:txBody>
                    <a:bodyPr/>
                    <a:lstStyle/>
                    <a:p>
                      <a:pPr algn="r" fontAlgn="b"/>
                      <a:r>
                        <a:rPr lang="en-GB" sz="1400" b="0" i="0" u="none" strike="noStrike" dirty="0">
                          <a:solidFill>
                            <a:srgbClr val="000000"/>
                          </a:solidFill>
                          <a:effectLst/>
                          <a:latin typeface="+mn-lt"/>
                        </a:rPr>
                        <a:t>                      2,796 </a:t>
                      </a:r>
                    </a:p>
                  </a:txBody>
                  <a:tcPr marL="0" marR="0" marT="0" marB="0" anchor="ctr"/>
                </a:tc>
                <a:tc>
                  <a:txBody>
                    <a:bodyPr/>
                    <a:lstStyle/>
                    <a:p>
                      <a:pPr algn="r" fontAlgn="b"/>
                      <a:r>
                        <a:rPr lang="en-GB" sz="1400" b="0" i="0" u="none" strike="noStrike" dirty="0">
                          <a:solidFill>
                            <a:srgbClr val="000000"/>
                          </a:solidFill>
                          <a:effectLst/>
                          <a:latin typeface="+mn-lt"/>
                        </a:rPr>
                        <a:t>                      2,680 </a:t>
                      </a:r>
                    </a:p>
                  </a:txBody>
                  <a:tcPr marL="0" marR="0" marT="0" marB="0" anchor="ctr"/>
                </a:tc>
                <a:tc>
                  <a:txBody>
                    <a:bodyPr/>
                    <a:lstStyle/>
                    <a:p>
                      <a:pPr algn="r" fontAlgn="b"/>
                      <a:r>
                        <a:rPr lang="en-GB" sz="1400" b="0" i="0" u="none" strike="noStrike" dirty="0">
                          <a:solidFill>
                            <a:srgbClr val="000000"/>
                          </a:solidFill>
                          <a:effectLst/>
                          <a:latin typeface="+mn-lt"/>
                        </a:rPr>
                        <a:t>                      2,853 </a:t>
                      </a:r>
                    </a:p>
                  </a:txBody>
                  <a:tcPr marL="0" marR="0" marT="0" marB="0" anchor="ctr"/>
                </a:tc>
                <a:tc>
                  <a:txBody>
                    <a:bodyPr/>
                    <a:lstStyle/>
                    <a:p>
                      <a:pPr algn="r" fontAlgn="b"/>
                      <a:r>
                        <a:rPr lang="en-GB" sz="1400" b="0" i="0" u="none" strike="noStrike">
                          <a:solidFill>
                            <a:srgbClr val="000000"/>
                          </a:solidFill>
                          <a:effectLst/>
                          <a:latin typeface="+mn-lt"/>
                        </a:rPr>
                        <a:t>                      3,065 </a:t>
                      </a:r>
                    </a:p>
                  </a:txBody>
                  <a:tcPr marL="0" marR="0" marT="0" marB="0" anchor="ctr"/>
                </a:tc>
                <a:extLst>
                  <a:ext uri="{0D108BD9-81ED-4DB2-BD59-A6C34878D82A}">
                    <a16:rowId xmlns:a16="http://schemas.microsoft.com/office/drawing/2014/main" val="2539440336"/>
                  </a:ext>
                </a:extLst>
              </a:tr>
              <a:tr h="370840">
                <a:tc>
                  <a:txBody>
                    <a:bodyPr/>
                    <a:lstStyle/>
                    <a:p>
                      <a:r>
                        <a:rPr lang="en-US" sz="1400" b="1" dirty="0" smtClean="0">
                          <a:latin typeface="Arial Body"/>
                        </a:rPr>
                        <a:t>Communication and Marketing</a:t>
                      </a:r>
                      <a:endParaRPr lang="en-GB" sz="1400" b="1" dirty="0">
                        <a:latin typeface="Arial Body"/>
                      </a:endParaRPr>
                    </a:p>
                  </a:txBody>
                  <a:tcPr anchor="ctr"/>
                </a:tc>
                <a:tc>
                  <a:txBody>
                    <a:bodyPr/>
                    <a:lstStyle/>
                    <a:p>
                      <a:pPr algn="r" fontAlgn="b"/>
                      <a:r>
                        <a:rPr lang="en-GB" sz="1400" b="0" i="0" u="none" strike="noStrike" dirty="0">
                          <a:solidFill>
                            <a:srgbClr val="000000"/>
                          </a:solidFill>
                          <a:effectLst/>
                          <a:latin typeface="+mn-lt"/>
                        </a:rPr>
                        <a:t>                      3,746 </a:t>
                      </a:r>
                    </a:p>
                  </a:txBody>
                  <a:tcPr marL="0" marR="0" marT="0" marB="0" anchor="ctr"/>
                </a:tc>
                <a:tc>
                  <a:txBody>
                    <a:bodyPr/>
                    <a:lstStyle/>
                    <a:p>
                      <a:pPr algn="r" fontAlgn="b"/>
                      <a:r>
                        <a:rPr lang="en-GB" sz="1400" b="0" i="0" u="none" strike="noStrike" dirty="0">
                          <a:solidFill>
                            <a:srgbClr val="000000"/>
                          </a:solidFill>
                          <a:effectLst/>
                          <a:latin typeface="+mn-lt"/>
                        </a:rPr>
                        <a:t>                      3,938 </a:t>
                      </a:r>
                    </a:p>
                  </a:txBody>
                  <a:tcPr marL="0" marR="0" marT="0" marB="0" anchor="ctr"/>
                </a:tc>
                <a:tc>
                  <a:txBody>
                    <a:bodyPr/>
                    <a:lstStyle/>
                    <a:p>
                      <a:pPr algn="r"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4,412 </a:t>
                      </a:r>
                      <a:endParaRPr lang="en-GB" sz="1400" b="0" i="0" u="none" strike="noStrike" dirty="0">
                        <a:solidFill>
                          <a:srgbClr val="000000"/>
                        </a:solidFill>
                        <a:effectLst/>
                        <a:latin typeface="+mn-lt"/>
                      </a:endParaRPr>
                    </a:p>
                  </a:txBody>
                  <a:tcPr marL="0" marR="0" marT="0" marB="0" anchor="ctr"/>
                </a:tc>
                <a:tc>
                  <a:txBody>
                    <a:bodyPr/>
                    <a:lstStyle/>
                    <a:p>
                      <a:pPr algn="r" fontAlgn="b"/>
                      <a:r>
                        <a:rPr lang="en-GB" sz="1400" b="0" i="0" u="none" strike="noStrike" dirty="0">
                          <a:solidFill>
                            <a:srgbClr val="000000"/>
                          </a:solidFill>
                          <a:effectLst/>
                          <a:latin typeface="+mn-lt"/>
                        </a:rPr>
                        <a:t>                      5,726 </a:t>
                      </a:r>
                    </a:p>
                  </a:txBody>
                  <a:tcPr marL="0" marR="0" marT="0" marB="0" anchor="ctr"/>
                </a:tc>
                <a:tc>
                  <a:txBody>
                    <a:bodyPr/>
                    <a:lstStyle/>
                    <a:p>
                      <a:pPr algn="r" fontAlgn="b"/>
                      <a:r>
                        <a:rPr lang="en-GB" sz="1400" b="0" i="0" u="none" strike="noStrike" dirty="0">
                          <a:solidFill>
                            <a:srgbClr val="000000"/>
                          </a:solidFill>
                          <a:effectLst/>
                          <a:latin typeface="+mn-lt"/>
                        </a:rPr>
                        <a:t>                      6,610 </a:t>
                      </a:r>
                    </a:p>
                  </a:txBody>
                  <a:tcPr marL="0" marR="0" marT="0" marB="0" anchor="ctr"/>
                </a:tc>
                <a:tc>
                  <a:txBody>
                    <a:bodyPr/>
                    <a:lstStyle/>
                    <a:p>
                      <a:pPr algn="r" fontAlgn="b"/>
                      <a:r>
                        <a:rPr lang="en-GB" sz="1400" b="0" i="0" u="none" strike="noStrike" dirty="0">
                          <a:solidFill>
                            <a:srgbClr val="000000"/>
                          </a:solidFill>
                          <a:effectLst/>
                          <a:latin typeface="+mn-lt"/>
                        </a:rPr>
                        <a:t>                      6,934 </a:t>
                      </a:r>
                    </a:p>
                  </a:txBody>
                  <a:tcPr marL="0" marR="0" marT="0" marB="0" anchor="ctr"/>
                </a:tc>
                <a:tc>
                  <a:txBody>
                    <a:bodyPr/>
                    <a:lstStyle/>
                    <a:p>
                      <a:pPr algn="r" fontAlgn="b"/>
                      <a:r>
                        <a:rPr lang="en-GB" sz="1400" b="0" i="0" u="none" strike="noStrike" dirty="0">
                          <a:solidFill>
                            <a:srgbClr val="000000"/>
                          </a:solidFill>
                          <a:effectLst/>
                          <a:latin typeface="+mn-lt"/>
                        </a:rPr>
                        <a:t>                      6,406 </a:t>
                      </a:r>
                    </a:p>
                  </a:txBody>
                  <a:tcPr marL="0" marR="0" marT="0" marB="0" anchor="ctr"/>
                </a:tc>
                <a:extLst>
                  <a:ext uri="{0D108BD9-81ED-4DB2-BD59-A6C34878D82A}">
                    <a16:rowId xmlns:a16="http://schemas.microsoft.com/office/drawing/2014/main" val="267704379"/>
                  </a:ext>
                </a:extLst>
              </a:tr>
              <a:tr h="370840">
                <a:tc>
                  <a:txBody>
                    <a:bodyPr/>
                    <a:lstStyle/>
                    <a:p>
                      <a:r>
                        <a:rPr lang="en-US" sz="1400" b="1" dirty="0" smtClean="0">
                          <a:latin typeface="Arial Body"/>
                        </a:rPr>
                        <a:t>Surplus/(deficit)</a:t>
                      </a:r>
                      <a:endParaRPr lang="en-GB" sz="1400" b="1" dirty="0">
                        <a:latin typeface="Arial Body"/>
                      </a:endParaRPr>
                    </a:p>
                  </a:txBody>
                  <a:tcPr anchor="ctr"/>
                </a:tc>
                <a:tc>
                  <a:txBody>
                    <a:bodyPr/>
                    <a:lstStyle/>
                    <a:p>
                      <a:pPr algn="r"/>
                      <a:r>
                        <a:rPr lang="en-US" sz="1400" b="1" dirty="0" smtClean="0"/>
                        <a:t>765</a:t>
                      </a:r>
                      <a:endParaRPr lang="en-GB" sz="1400" b="1" dirty="0"/>
                    </a:p>
                  </a:txBody>
                  <a:tcPr anchor="ctr"/>
                </a:tc>
                <a:tc>
                  <a:txBody>
                    <a:bodyPr/>
                    <a:lstStyle/>
                    <a:p>
                      <a:pPr algn="r"/>
                      <a:r>
                        <a:rPr lang="en-US" sz="1400" b="1" dirty="0" smtClean="0"/>
                        <a:t>2 071</a:t>
                      </a:r>
                      <a:endParaRPr lang="en-GB" sz="1400" b="1" dirty="0"/>
                    </a:p>
                  </a:txBody>
                  <a:tcPr anchor="ctr"/>
                </a:tc>
                <a:tc>
                  <a:txBody>
                    <a:bodyPr/>
                    <a:lstStyle/>
                    <a:p>
                      <a:pPr algn="r"/>
                      <a:r>
                        <a:rPr lang="en-US" sz="1400" b="1" dirty="0" smtClean="0"/>
                        <a:t>(1 001)</a:t>
                      </a:r>
                      <a:endParaRPr lang="en-GB" sz="1400" b="1" dirty="0"/>
                    </a:p>
                  </a:txBody>
                  <a:tcPr anchor="ctr"/>
                </a:tc>
                <a:tc>
                  <a:txBody>
                    <a:bodyPr/>
                    <a:lstStyle/>
                    <a:p>
                      <a:pPr algn="r"/>
                      <a:r>
                        <a:rPr lang="en-US" sz="1400" b="1" dirty="0" smtClean="0"/>
                        <a:t>-</a:t>
                      </a:r>
                      <a:endParaRPr lang="en-GB" sz="1400" b="1" dirty="0"/>
                    </a:p>
                  </a:txBody>
                  <a:tcPr anchor="ctr"/>
                </a:tc>
                <a:tc>
                  <a:txBody>
                    <a:bodyPr/>
                    <a:lstStyle/>
                    <a:p>
                      <a:pPr algn="r"/>
                      <a:r>
                        <a:rPr lang="en-US" sz="1400" b="1" dirty="0" smtClean="0"/>
                        <a:t>-</a:t>
                      </a:r>
                      <a:endParaRPr lang="en-GB" sz="1400" b="1" dirty="0"/>
                    </a:p>
                  </a:txBody>
                  <a:tcPr anchor="ctr"/>
                </a:tc>
                <a:tc>
                  <a:txBody>
                    <a:bodyPr/>
                    <a:lstStyle/>
                    <a:p>
                      <a:pPr algn="r"/>
                      <a:r>
                        <a:rPr lang="en-US" sz="1400" b="1" dirty="0" smtClean="0"/>
                        <a:t>-</a:t>
                      </a:r>
                      <a:endParaRPr lang="en-GB" sz="1400" b="1" dirty="0"/>
                    </a:p>
                  </a:txBody>
                  <a:tcPr anchor="ctr"/>
                </a:tc>
                <a:tc>
                  <a:txBody>
                    <a:bodyPr/>
                    <a:lstStyle/>
                    <a:p>
                      <a:pPr algn="r"/>
                      <a:r>
                        <a:rPr lang="en-US" sz="1400" b="1" dirty="0" smtClean="0"/>
                        <a:t>-</a:t>
                      </a:r>
                      <a:endParaRPr lang="en-GB" sz="1400" b="1" dirty="0"/>
                    </a:p>
                  </a:txBody>
                  <a:tcPr anchor="ctr"/>
                </a:tc>
                <a:extLst>
                  <a:ext uri="{0D108BD9-81ED-4DB2-BD59-A6C34878D82A}">
                    <a16:rowId xmlns:a16="http://schemas.microsoft.com/office/drawing/2014/main" val="1032717537"/>
                  </a:ext>
                </a:extLst>
              </a:tr>
            </a:tbl>
          </a:graphicData>
        </a:graphic>
      </p:graphicFrame>
    </p:spTree>
    <p:extLst>
      <p:ext uri="{BB962C8B-B14F-4D97-AF65-F5344CB8AC3E}">
        <p14:creationId xmlns:p14="http://schemas.microsoft.com/office/powerpoint/2010/main" val="486468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a:bodyPr>
          <a:lstStyle/>
          <a:p>
            <a:pPr algn="l"/>
            <a:r>
              <a:rPr lang="en-US" sz="3200" dirty="0" smtClean="0">
                <a:latin typeface="Arial Body"/>
              </a:rPr>
              <a:t>Challenges</a:t>
            </a:r>
            <a:endParaRPr lang="en-ZA" sz="3200" dirty="0">
              <a:latin typeface="Arial Body"/>
            </a:endParaRPr>
          </a:p>
        </p:txBody>
      </p:sp>
      <p:pic>
        <p:nvPicPr>
          <p:cNvPr id="4" name="Content Placeholder 3"/>
          <p:cNvPicPr>
            <a:picLocks noGrp="1" noChangeAspect="1"/>
          </p:cNvPicPr>
          <p:nvPr>
            <p:ph idx="1"/>
          </p:nvPr>
        </p:nvPicPr>
        <p:blipFill>
          <a:blip r:embed="rId2"/>
          <a:stretch>
            <a:fillRect/>
          </a:stretch>
        </p:blipFill>
        <p:spPr>
          <a:xfrm>
            <a:off x="971600" y="1916832"/>
            <a:ext cx="7344890" cy="3672445"/>
          </a:xfrm>
          <a:prstGeom prst="rect">
            <a:avLst/>
          </a:prstGeom>
        </p:spPr>
      </p:pic>
    </p:spTree>
    <p:extLst>
      <p:ext uri="{BB962C8B-B14F-4D97-AF65-F5344CB8AC3E}">
        <p14:creationId xmlns:p14="http://schemas.microsoft.com/office/powerpoint/2010/main" val="1037640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274638"/>
            <a:ext cx="6758006" cy="1426170"/>
          </a:xfrm>
        </p:spPr>
        <p:txBody>
          <a:bodyPr>
            <a:normAutofit/>
          </a:bodyPr>
          <a:lstStyle/>
          <a:p>
            <a:r>
              <a:rPr lang="en-ZA" sz="3200" b="1" dirty="0" smtClean="0">
                <a:latin typeface="Arial Body"/>
              </a:rPr>
              <a:t>Challenges</a:t>
            </a:r>
            <a:endParaRPr lang="en-US" sz="3200" b="1" dirty="0">
              <a:latin typeface="Arial Body"/>
            </a:endParaRPr>
          </a:p>
        </p:txBody>
      </p:sp>
      <p:sp>
        <p:nvSpPr>
          <p:cNvPr id="3" name="Content Placeholder 2"/>
          <p:cNvSpPr>
            <a:spLocks noGrp="1"/>
          </p:cNvSpPr>
          <p:nvPr>
            <p:ph idx="1"/>
          </p:nvPr>
        </p:nvSpPr>
        <p:spPr>
          <a:xfrm>
            <a:off x="457200" y="1857365"/>
            <a:ext cx="8229600" cy="3786214"/>
          </a:xfrm>
        </p:spPr>
        <p:txBody>
          <a:bodyPr>
            <a:normAutofit/>
          </a:bodyPr>
          <a:lstStyle/>
          <a:p>
            <a:pPr>
              <a:buNone/>
            </a:pPr>
            <a:endParaRPr lang="en-ZA" dirty="0" smtClean="0"/>
          </a:p>
          <a:p>
            <a:pPr algn="just">
              <a:buFont typeface="Wingdings" panose="05000000000000000000" pitchFamily="2" charset="2"/>
              <a:buChar char="§"/>
            </a:pPr>
            <a:r>
              <a:rPr lang="en-ZA" dirty="0" smtClean="0">
                <a:latin typeface="Arial Body"/>
              </a:rPr>
              <a:t>The CRL Rights Commission is still not in a position where it has sufficient resources to establish regional offices. This constraint limits the ability of the Commission to communities in rural areas.</a:t>
            </a:r>
            <a:endParaRPr lang="en-US" dirty="0">
              <a:latin typeface="Arial Body"/>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normAutofit/>
          </a:bodyPr>
          <a:lstStyle/>
          <a:p>
            <a:pPr algn="l"/>
            <a:r>
              <a:rPr lang="en-US" sz="3600" b="1" dirty="0" smtClean="0"/>
              <a:t>Purpose of the Presentation</a:t>
            </a:r>
            <a:endParaRPr lang="en-GB" sz="3600" b="1" dirty="0"/>
          </a:p>
        </p:txBody>
      </p:sp>
      <p:sp>
        <p:nvSpPr>
          <p:cNvPr id="3" name="Content Placeholder 2"/>
          <p:cNvSpPr>
            <a:spLocks noGrp="1"/>
          </p:cNvSpPr>
          <p:nvPr>
            <p:ph idx="1"/>
          </p:nvPr>
        </p:nvSpPr>
        <p:spPr>
          <a:xfrm>
            <a:off x="251520" y="1916831"/>
            <a:ext cx="8435280" cy="3888433"/>
          </a:xfrm>
        </p:spPr>
        <p:txBody>
          <a:bodyPr>
            <a:normAutofit fontScale="92500" lnSpcReduction="20000"/>
          </a:bodyPr>
          <a:lstStyle/>
          <a:p>
            <a:pPr marL="514350" indent="-514350" algn="just">
              <a:buAutoNum type="arabicPeriod"/>
            </a:pPr>
            <a:r>
              <a:rPr lang="en-US" sz="2800" b="1" dirty="0" smtClean="0">
                <a:latin typeface="Arial" panose="020B0604020202020204" pitchFamily="34" charset="0"/>
                <a:cs typeface="Arial" panose="020B0604020202020204" pitchFamily="34" charset="0"/>
              </a:rPr>
              <a:t>To present to the Portfolio Committee:</a:t>
            </a:r>
          </a:p>
          <a:p>
            <a:pPr marL="0" indent="0" algn="just">
              <a:buNone/>
            </a:pPr>
            <a:endParaRPr lang="en-US" sz="2800" dirty="0" smtClean="0">
              <a:latin typeface="Arial" panose="020B0604020202020204" pitchFamily="34" charset="0"/>
              <a:cs typeface="Arial" panose="020B0604020202020204" pitchFamily="34" charset="0"/>
            </a:endParaRPr>
          </a:p>
          <a:p>
            <a:pPr marL="914400" lvl="1" indent="-514350" algn="just">
              <a:buAutoNum type="alphaLcPeriod"/>
            </a:pPr>
            <a:r>
              <a:rPr lang="en-US" sz="2400" dirty="0" smtClean="0">
                <a:latin typeface="Arial" panose="020B0604020202020204" pitchFamily="34" charset="0"/>
                <a:cs typeface="Arial" panose="020B0604020202020204" pitchFamily="34" charset="0"/>
              </a:rPr>
              <a:t>Progress in respect of the implementation of the 2019/2020 targets;</a:t>
            </a:r>
          </a:p>
          <a:p>
            <a:pPr marL="914400" lvl="1" indent="-514350" algn="just">
              <a:buAutoNum type="alphaLcPeriod"/>
            </a:pPr>
            <a:r>
              <a:rPr lang="en-US" sz="2400" dirty="0" smtClean="0">
                <a:latin typeface="Arial" panose="020B0604020202020204" pitchFamily="34" charset="0"/>
                <a:cs typeface="Arial" panose="020B0604020202020204" pitchFamily="34" charset="0"/>
              </a:rPr>
              <a:t>CRL Rights Commission’s </a:t>
            </a:r>
            <a:r>
              <a:rPr lang="en-US" sz="2400" dirty="0">
                <a:latin typeface="Arial" panose="020B0604020202020204" pitchFamily="34" charset="0"/>
                <a:cs typeface="Arial" panose="020B0604020202020204" pitchFamily="34" charset="0"/>
              </a:rPr>
              <a:t>Strategic Plan for the fiscal years 2020 to 2025</a:t>
            </a:r>
            <a:endParaRPr lang="en-US" sz="2400" dirty="0" smtClean="0">
              <a:latin typeface="Arial" panose="020B0604020202020204" pitchFamily="34" charset="0"/>
              <a:cs typeface="Arial" panose="020B0604020202020204" pitchFamily="34" charset="0"/>
            </a:endParaRPr>
          </a:p>
          <a:p>
            <a:pPr marL="914400" lvl="1" indent="-514350" algn="just">
              <a:buAutoNum type="alphaLcPeriod"/>
            </a:pPr>
            <a:r>
              <a:rPr lang="en-US" sz="2400" dirty="0" smtClean="0">
                <a:latin typeface="Arial" panose="020B0604020202020204" pitchFamily="34" charset="0"/>
                <a:cs typeface="Arial" panose="020B0604020202020204" pitchFamily="34" charset="0"/>
              </a:rPr>
              <a:t>Annual Performance Plan for the 2020/21 financial year;</a:t>
            </a:r>
          </a:p>
          <a:p>
            <a:pPr marL="914400" lvl="1" indent="-514350" algn="just">
              <a:buAutoNum type="alphaLcPeriod"/>
            </a:pPr>
            <a:r>
              <a:rPr lang="en-US" sz="2400" dirty="0" smtClean="0">
                <a:latin typeface="Arial" panose="020B0604020202020204" pitchFamily="34" charset="0"/>
                <a:cs typeface="Arial" panose="020B0604020202020204" pitchFamily="34" charset="0"/>
              </a:rPr>
              <a:t>The MTEF of the institution; and </a:t>
            </a:r>
          </a:p>
          <a:p>
            <a:pPr marL="914400" lvl="1" indent="-514350" algn="just">
              <a:buAutoNum type="alphaLcPeriod"/>
            </a:pPr>
            <a:r>
              <a:rPr lang="en-US" sz="2400" dirty="0">
                <a:latin typeface="Arial" panose="020B0604020202020204" pitchFamily="34" charset="0"/>
                <a:cs typeface="Arial" panose="020B0604020202020204" pitchFamily="34" charset="0"/>
              </a:rPr>
              <a:t>Identified Critical Pressure Points </a:t>
            </a:r>
            <a:r>
              <a:rPr lang="en-US" sz="2400" dirty="0" smtClean="0">
                <a:latin typeface="Arial" panose="020B0604020202020204" pitchFamily="34" charset="0"/>
                <a:cs typeface="Arial" panose="020B0604020202020204" pitchFamily="34" charset="0"/>
              </a:rPr>
              <a:t>for 2019/20</a:t>
            </a:r>
          </a:p>
          <a:p>
            <a:pPr marL="914400" lvl="1" indent="-514350" algn="just">
              <a:buAutoNum type="alphaLcPeriod"/>
            </a:pPr>
            <a:r>
              <a:rPr lang="en-US" sz="2400" dirty="0" smtClean="0">
                <a:latin typeface="Arial" panose="020B0604020202020204" pitchFamily="34" charset="0"/>
                <a:cs typeface="Arial" panose="020B0604020202020204" pitchFamily="34" charset="0"/>
              </a:rPr>
              <a:t>Challenges encountered by the institution.</a:t>
            </a:r>
          </a:p>
          <a:p>
            <a:pPr marL="914400" lvl="1" indent="-514350" algn="just">
              <a:buAutoNum type="alphaLcPeriod"/>
            </a:pPr>
            <a:r>
              <a:rPr lang="en-US" sz="2400" dirty="0" smtClean="0">
                <a:latin typeface="Arial" panose="020B0604020202020204" pitchFamily="34" charset="0"/>
                <a:cs typeface="Arial" panose="020B0604020202020204" pitchFamily="34" charset="0"/>
              </a:rPr>
              <a:t>Recommendations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308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6715172" cy="1143000"/>
          </a:xfrm>
        </p:spPr>
        <p:txBody>
          <a:bodyPr>
            <a:normAutofit/>
          </a:bodyPr>
          <a:lstStyle/>
          <a:p>
            <a:r>
              <a:rPr lang="en-ZA" sz="3200" b="1" dirty="0" smtClean="0">
                <a:latin typeface="Arial Body"/>
              </a:rPr>
              <a:t>Recommendation</a:t>
            </a:r>
            <a:endParaRPr lang="en-US" sz="3200" b="1" dirty="0">
              <a:latin typeface="Arial Body"/>
            </a:endParaRPr>
          </a:p>
        </p:txBody>
      </p:sp>
      <p:sp>
        <p:nvSpPr>
          <p:cNvPr id="3" name="Content Placeholder 2"/>
          <p:cNvSpPr>
            <a:spLocks noGrp="1"/>
          </p:cNvSpPr>
          <p:nvPr>
            <p:ph idx="1"/>
          </p:nvPr>
        </p:nvSpPr>
        <p:spPr>
          <a:xfrm>
            <a:off x="457200" y="2348879"/>
            <a:ext cx="8229600" cy="3223261"/>
          </a:xfrm>
        </p:spPr>
        <p:txBody>
          <a:bodyPr>
            <a:normAutofit/>
          </a:bodyPr>
          <a:lstStyle/>
          <a:p>
            <a:pPr algn="just">
              <a:buFont typeface="Wingdings" panose="05000000000000000000" pitchFamily="2" charset="2"/>
              <a:buChar char="§"/>
            </a:pPr>
            <a:r>
              <a:rPr lang="en-ZA" dirty="0" smtClean="0"/>
              <a:t>Serious consideration of increasing the baseline is imperative in order to maximise the work of the Commission</a:t>
            </a:r>
            <a:r>
              <a:rPr lang="en-ZA" dirty="0"/>
              <a:t> </a:t>
            </a:r>
            <a:r>
              <a:rPr lang="en-ZA" dirty="0" smtClean="0"/>
              <a:t>and to make its presence in the provinces and local municipalities </a:t>
            </a:r>
          </a:p>
          <a:p>
            <a:pPr marL="0" indent="0" algn="just">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 details of this presentation are contained in the Strategic and annual performance plans.</a:t>
            </a:r>
          </a:p>
          <a:p>
            <a:pPr>
              <a:buFont typeface="Wingdings" panose="05000000000000000000" pitchFamily="2" charset="2"/>
              <a:buChar char="§"/>
            </a:pPr>
            <a:r>
              <a:rPr lang="en-US" dirty="0" smtClean="0"/>
              <a:t>The details on the performance of 2019/20 financial year will in the annual report.</a:t>
            </a:r>
            <a:endParaRPr lang="en-GB" dirty="0"/>
          </a:p>
        </p:txBody>
      </p:sp>
    </p:spTree>
    <p:extLst>
      <p:ext uri="{BB962C8B-B14F-4D97-AF65-F5344CB8AC3E}">
        <p14:creationId xmlns:p14="http://schemas.microsoft.com/office/powerpoint/2010/main" val="232334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3"/>
            <a:ext cx="8229600" cy="3714776"/>
          </a:xfrm>
        </p:spPr>
        <p:txBody>
          <a:bodyPr/>
          <a:lstStyle/>
          <a:p>
            <a:endParaRPr lang="en-ZA" dirty="0" smtClean="0"/>
          </a:p>
          <a:p>
            <a:endParaRPr lang="en-ZA" dirty="0"/>
          </a:p>
          <a:p>
            <a:pPr algn="ctr">
              <a:buNone/>
            </a:pPr>
            <a:endParaRPr lang="en-ZA" sz="2800" dirty="0" smtClean="0">
              <a:latin typeface="Arial Body"/>
            </a:endParaRPr>
          </a:p>
          <a:p>
            <a:pPr algn="ctr">
              <a:buNone/>
            </a:pPr>
            <a:r>
              <a:rPr lang="en-ZA" sz="2800" dirty="0" smtClean="0">
                <a:latin typeface="Arial Body"/>
              </a:rPr>
              <a:t>THANK YOU</a:t>
            </a:r>
            <a:endParaRPr lang="en-ZA" sz="2800" dirty="0">
              <a:latin typeface="Arial Body"/>
            </a:endParaRPr>
          </a:p>
        </p:txBody>
      </p:sp>
    </p:spTree>
    <p:extLst>
      <p:ext uri="{BB962C8B-B14F-4D97-AF65-F5344CB8AC3E}">
        <p14:creationId xmlns:p14="http://schemas.microsoft.com/office/powerpoint/2010/main" val="220573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a:bodyPr>
          <a:lstStyle/>
          <a:p>
            <a:pPr algn="l"/>
            <a:r>
              <a:rPr lang="en-ZA" sz="2400" b="1" dirty="0" smtClean="0">
                <a:latin typeface="Arial Body"/>
              </a:rPr>
              <a:t>2. INTRODUCTION</a:t>
            </a:r>
            <a:endParaRPr lang="en-ZA" sz="2400" b="1" dirty="0">
              <a:latin typeface="Arial Body"/>
            </a:endParaRPr>
          </a:p>
        </p:txBody>
      </p:sp>
      <p:sp>
        <p:nvSpPr>
          <p:cNvPr id="3" name="Content Placeholder 2"/>
          <p:cNvSpPr>
            <a:spLocks noGrp="1"/>
          </p:cNvSpPr>
          <p:nvPr>
            <p:ph idx="1"/>
          </p:nvPr>
        </p:nvSpPr>
        <p:spPr>
          <a:xfrm>
            <a:off x="457200" y="1916833"/>
            <a:ext cx="8229600" cy="3816423"/>
          </a:xfrm>
        </p:spPr>
        <p:txBody>
          <a:bodyPr>
            <a:noAutofit/>
          </a:bodyPr>
          <a:lstStyle/>
          <a:p>
            <a:pPr marL="514350" indent="-514350">
              <a:buFont typeface="+mj-lt"/>
              <a:buAutoNum type="arabicPeriod"/>
            </a:pPr>
            <a:r>
              <a:rPr lang="en-US" sz="2200" dirty="0" smtClean="0">
                <a:latin typeface="Arial Body"/>
                <a:cs typeface="Arial" panose="020B0604020202020204" pitchFamily="34" charset="0"/>
              </a:rPr>
              <a:t>The Strategic Plan for the fiscal years 2020 to 2025 and Annual Performance Plan 2020/21 have been crafted in line  with the new DPME Revised Framework for Strategic Plans and Annual Performance Plans.</a:t>
            </a:r>
          </a:p>
          <a:p>
            <a:pPr marL="514350" indent="-514350">
              <a:buFont typeface="+mj-lt"/>
              <a:buAutoNum type="arabicPeriod"/>
            </a:pPr>
            <a:r>
              <a:rPr lang="en-US" sz="2200" dirty="0" smtClean="0">
                <a:latin typeface="Arial Body"/>
                <a:cs typeface="Arial" panose="020B0604020202020204" pitchFamily="34" charset="0"/>
              </a:rPr>
              <a:t>The Commission’s work will contribute, directly and indirectly, to the following  MTSF Priorities:</a:t>
            </a:r>
          </a:p>
          <a:p>
            <a:pPr marL="514350" indent="-514350">
              <a:buFont typeface="+mj-lt"/>
              <a:buAutoNum type="arabicPeriod"/>
            </a:pPr>
            <a:endParaRPr lang="en-US" sz="2200" dirty="0" smtClean="0">
              <a:latin typeface="Arial Body"/>
              <a:cs typeface="Arial" panose="020B0604020202020204" pitchFamily="34" charset="0"/>
            </a:endParaRPr>
          </a:p>
          <a:p>
            <a:pPr lvl="1">
              <a:buFont typeface="Wingdings" panose="05000000000000000000" pitchFamily="2" charset="2"/>
              <a:buChar char="§"/>
            </a:pPr>
            <a:r>
              <a:rPr lang="en-US" sz="2200" dirty="0" smtClean="0">
                <a:latin typeface="Arial Body"/>
                <a:cs typeface="Arial" panose="020B0604020202020204" pitchFamily="34" charset="0"/>
              </a:rPr>
              <a:t>Social </a:t>
            </a:r>
            <a:r>
              <a:rPr lang="en-US" sz="2200" dirty="0">
                <a:latin typeface="Arial Body"/>
                <a:cs typeface="Arial" panose="020B0604020202020204" pitchFamily="34" charset="0"/>
              </a:rPr>
              <a:t>cohesion and safe communities</a:t>
            </a:r>
            <a:r>
              <a:rPr lang="en-US" sz="2200" dirty="0" smtClean="0">
                <a:latin typeface="Arial Body"/>
                <a:cs typeface="Arial" panose="020B0604020202020204" pitchFamily="34" charset="0"/>
              </a:rPr>
              <a:t>.</a:t>
            </a:r>
          </a:p>
          <a:p>
            <a:pPr lvl="1">
              <a:buFont typeface="Wingdings" panose="05000000000000000000" pitchFamily="2" charset="2"/>
              <a:buChar char="§"/>
            </a:pPr>
            <a:r>
              <a:rPr lang="en-US" sz="2200" dirty="0" smtClean="0">
                <a:latin typeface="Arial Body"/>
                <a:cs typeface="Arial" panose="020B0604020202020204" pitchFamily="34" charset="0"/>
              </a:rPr>
              <a:t>A </a:t>
            </a:r>
            <a:r>
              <a:rPr lang="en-US" sz="2200" dirty="0">
                <a:latin typeface="Arial Body"/>
                <a:cs typeface="Arial" panose="020B0604020202020204" pitchFamily="34" charset="0"/>
              </a:rPr>
              <a:t>capable, ethical and developmental state; and</a:t>
            </a:r>
          </a:p>
          <a:p>
            <a:pPr lvl="1">
              <a:buFont typeface="Wingdings" panose="05000000000000000000" pitchFamily="2" charset="2"/>
              <a:buChar char="§"/>
            </a:pPr>
            <a:r>
              <a:rPr lang="en-US" sz="2200" dirty="0" smtClean="0">
                <a:latin typeface="Arial Body"/>
                <a:cs typeface="Arial" panose="020B0604020202020204" pitchFamily="34" charset="0"/>
              </a:rPr>
              <a:t>A </a:t>
            </a:r>
            <a:r>
              <a:rPr lang="en-US" sz="2200" dirty="0">
                <a:latin typeface="Arial Body"/>
                <a:cs typeface="Arial" panose="020B0604020202020204" pitchFamily="34" charset="0"/>
              </a:rPr>
              <a:t>better Africa and World. </a:t>
            </a:r>
          </a:p>
          <a:p>
            <a:pPr lvl="1">
              <a:buFont typeface="Wingdings" panose="05000000000000000000" pitchFamily="2" charset="2"/>
              <a:buChar char="§"/>
            </a:pPr>
            <a:endParaRPr lang="en-ZA" sz="2600" dirty="0">
              <a:latin typeface="Arial Body"/>
              <a:cs typeface="Arial" panose="020B0604020202020204" pitchFamily="34" charset="0"/>
            </a:endParaRPr>
          </a:p>
        </p:txBody>
      </p:sp>
    </p:spTree>
    <p:extLst>
      <p:ext uri="{BB962C8B-B14F-4D97-AF65-F5344CB8AC3E}">
        <p14:creationId xmlns:p14="http://schemas.microsoft.com/office/powerpoint/2010/main" val="548416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984776" cy="1426170"/>
          </a:xfrm>
        </p:spPr>
        <p:txBody>
          <a:bodyPr>
            <a:normAutofit/>
          </a:bodyPr>
          <a:lstStyle/>
          <a:p>
            <a:pPr algn="l"/>
            <a:r>
              <a:rPr lang="en-ZA" dirty="0" smtClean="0"/>
              <a:t>2. Introduction</a:t>
            </a:r>
            <a:r>
              <a:rPr lang="en-ZA" dirty="0" smtClean="0">
                <a:latin typeface="Arial Body"/>
              </a:rPr>
              <a:t/>
            </a:r>
            <a:br>
              <a:rPr lang="en-ZA" dirty="0" smtClean="0">
                <a:latin typeface="Arial Body"/>
              </a:rPr>
            </a:br>
            <a:r>
              <a:rPr lang="en-US" sz="2100" dirty="0">
                <a:solidFill>
                  <a:prstClr val="black"/>
                </a:solidFill>
                <a:latin typeface="Arial Body"/>
                <a:ea typeface="+mn-ea"/>
                <a:cs typeface="+mn-cs"/>
              </a:rPr>
              <a:t>The President of the Republic of SA appointed the </a:t>
            </a:r>
            <a:r>
              <a:rPr lang="en-US" sz="2100" dirty="0" smtClean="0">
                <a:solidFill>
                  <a:prstClr val="black"/>
                </a:solidFill>
                <a:latin typeface="Arial Body"/>
                <a:ea typeface="+mn-ea"/>
                <a:cs typeface="+mn-cs"/>
              </a:rPr>
              <a:t>new</a:t>
            </a:r>
            <a:br>
              <a:rPr lang="en-US" sz="2100" dirty="0" smtClean="0">
                <a:solidFill>
                  <a:prstClr val="black"/>
                </a:solidFill>
                <a:latin typeface="Arial Body"/>
                <a:ea typeface="+mn-ea"/>
                <a:cs typeface="+mn-cs"/>
              </a:rPr>
            </a:br>
            <a:r>
              <a:rPr lang="en-US" sz="2100" dirty="0" smtClean="0">
                <a:solidFill>
                  <a:prstClr val="black"/>
                </a:solidFill>
                <a:latin typeface="Arial Body"/>
                <a:ea typeface="+mn-ea"/>
                <a:cs typeface="+mn-cs"/>
              </a:rPr>
              <a:t>Members </a:t>
            </a:r>
            <a:r>
              <a:rPr lang="en-US" sz="2100" dirty="0">
                <a:solidFill>
                  <a:prstClr val="black"/>
                </a:solidFill>
                <a:latin typeface="Arial Body"/>
                <a:ea typeface="+mn-ea"/>
                <a:cs typeface="+mn-cs"/>
              </a:rPr>
              <a:t>of the </a:t>
            </a:r>
            <a:r>
              <a:rPr lang="en-US" sz="2100" dirty="0" smtClean="0">
                <a:solidFill>
                  <a:prstClr val="black"/>
                </a:solidFill>
                <a:latin typeface="Arial Body"/>
                <a:ea typeface="+mn-ea"/>
                <a:cs typeface="+mn-cs"/>
              </a:rPr>
              <a:t>Commission </a:t>
            </a:r>
            <a:endParaRPr lang="en-ZA" dirty="0"/>
          </a:p>
        </p:txBody>
      </p:sp>
      <p:sp>
        <p:nvSpPr>
          <p:cNvPr id="3" name="Content Placeholder 2"/>
          <p:cNvSpPr>
            <a:spLocks noGrp="1"/>
          </p:cNvSpPr>
          <p:nvPr>
            <p:ph sz="half" idx="1"/>
          </p:nvPr>
        </p:nvSpPr>
        <p:spPr>
          <a:xfrm>
            <a:off x="457200" y="1916833"/>
            <a:ext cx="4038600" cy="3816424"/>
          </a:xfrm>
        </p:spPr>
        <p:txBody>
          <a:bodyPr>
            <a:normAutofit fontScale="92500"/>
          </a:bodyPr>
          <a:lstStyle/>
          <a:p>
            <a:pPr>
              <a:buFont typeface="Wingdings" panose="05000000000000000000" pitchFamily="2" charset="2"/>
              <a:buChar char="§"/>
            </a:pPr>
            <a:r>
              <a:rPr lang="en-US" sz="2000" b="1" dirty="0" smtClean="0">
                <a:latin typeface="Arial Body"/>
              </a:rPr>
              <a:t>Prof Luka David Mosoma</a:t>
            </a:r>
          </a:p>
          <a:p>
            <a:pPr marL="0" indent="0">
              <a:buNone/>
            </a:pPr>
            <a:r>
              <a:rPr lang="en-US" sz="2000" dirty="0" smtClean="0">
                <a:latin typeface="Arial Body"/>
              </a:rPr>
              <a:t>     (Chairperson - Fulltime)</a:t>
            </a:r>
          </a:p>
          <a:p>
            <a:pPr>
              <a:buFont typeface="Wingdings" panose="05000000000000000000" pitchFamily="2" charset="2"/>
              <a:buChar char="§"/>
            </a:pPr>
            <a:r>
              <a:rPr lang="en-US" sz="2000" b="1" dirty="0" smtClean="0">
                <a:latin typeface="Arial Body"/>
              </a:rPr>
              <a:t>Dr Sylvia Mmamohapi Pheto</a:t>
            </a:r>
          </a:p>
          <a:p>
            <a:pPr marL="0" indent="0">
              <a:buNone/>
            </a:pPr>
            <a:r>
              <a:rPr lang="en-US" sz="2000" dirty="0" smtClean="0">
                <a:latin typeface="Arial Body"/>
              </a:rPr>
              <a:t>     (Deputy Chairperson - Fulltime)</a:t>
            </a:r>
          </a:p>
          <a:p>
            <a:pPr>
              <a:buFont typeface="Wingdings" panose="05000000000000000000" pitchFamily="2" charset="2"/>
              <a:buChar char="§"/>
            </a:pPr>
            <a:r>
              <a:rPr lang="en-US" sz="2000" b="1" dirty="0" smtClean="0">
                <a:latin typeface="Arial Body"/>
              </a:rPr>
              <a:t>Adv Muneer Abduroaf </a:t>
            </a:r>
            <a:r>
              <a:rPr lang="en-US" sz="2000" dirty="0" smtClean="0">
                <a:latin typeface="Arial Body"/>
              </a:rPr>
              <a:t>(Partime)</a:t>
            </a:r>
          </a:p>
          <a:p>
            <a:pPr>
              <a:buFont typeface="Wingdings" panose="05000000000000000000" pitchFamily="2" charset="2"/>
              <a:buChar char="§"/>
            </a:pPr>
            <a:r>
              <a:rPr lang="en-US" sz="2000" b="1" dirty="0" smtClean="0">
                <a:latin typeface="Arial Body"/>
              </a:rPr>
              <a:t>Adv Richard Botha </a:t>
            </a:r>
            <a:r>
              <a:rPr lang="en-US" sz="2000" dirty="0" smtClean="0">
                <a:latin typeface="Arial Body"/>
              </a:rPr>
              <a:t>(Partime)</a:t>
            </a:r>
          </a:p>
          <a:p>
            <a:pPr>
              <a:buFont typeface="Wingdings" panose="05000000000000000000" pitchFamily="2" charset="2"/>
              <a:buChar char="§"/>
            </a:pPr>
            <a:r>
              <a:rPr lang="en-US" sz="2200" b="1" dirty="0">
                <a:latin typeface="Arial Body"/>
              </a:rPr>
              <a:t>Prof Pitika Ntuli </a:t>
            </a:r>
            <a:r>
              <a:rPr lang="en-US" sz="2200" dirty="0">
                <a:latin typeface="Arial Body"/>
              </a:rPr>
              <a:t>(</a:t>
            </a:r>
            <a:r>
              <a:rPr lang="en-US" sz="2200" dirty="0" smtClean="0">
                <a:latin typeface="Arial Body"/>
              </a:rPr>
              <a:t>Partime)</a:t>
            </a:r>
          </a:p>
          <a:p>
            <a:pPr>
              <a:buFont typeface="Wingdings" panose="05000000000000000000" pitchFamily="2" charset="2"/>
              <a:buChar char="§"/>
            </a:pPr>
            <a:r>
              <a:rPr lang="en-US" sz="2200" b="1" dirty="0" smtClean="0">
                <a:latin typeface="Arial Body"/>
              </a:rPr>
              <a:t>Mr </a:t>
            </a:r>
            <a:r>
              <a:rPr lang="en-US" sz="2200" b="1" dirty="0" err="1" smtClean="0">
                <a:latin typeface="Arial Body"/>
              </a:rPr>
              <a:t>Sicelo</a:t>
            </a:r>
            <a:r>
              <a:rPr lang="en-US" sz="2200" b="1" dirty="0" smtClean="0">
                <a:latin typeface="Arial Body"/>
              </a:rPr>
              <a:t> Dlamini </a:t>
            </a:r>
            <a:r>
              <a:rPr lang="en-US" sz="2200" dirty="0" smtClean="0">
                <a:latin typeface="Arial Body"/>
              </a:rPr>
              <a:t>(Partime)</a:t>
            </a:r>
            <a:endParaRPr lang="en-US" sz="2200" dirty="0">
              <a:latin typeface="Arial Body"/>
            </a:endParaRPr>
          </a:p>
          <a:p>
            <a:pPr marL="0" indent="0">
              <a:buNone/>
            </a:pPr>
            <a:endParaRPr lang="en-US" dirty="0"/>
          </a:p>
          <a:p>
            <a:endParaRPr lang="en-ZA" dirty="0"/>
          </a:p>
        </p:txBody>
      </p:sp>
      <p:sp>
        <p:nvSpPr>
          <p:cNvPr id="4" name="Content Placeholder 3"/>
          <p:cNvSpPr>
            <a:spLocks noGrp="1"/>
          </p:cNvSpPr>
          <p:nvPr>
            <p:ph sz="half" idx="2"/>
          </p:nvPr>
        </p:nvSpPr>
        <p:spPr>
          <a:xfrm>
            <a:off x="4648200" y="1916833"/>
            <a:ext cx="4244280" cy="3888431"/>
          </a:xfrm>
        </p:spPr>
        <p:txBody>
          <a:bodyPr>
            <a:normAutofit fontScale="92500"/>
          </a:bodyPr>
          <a:lstStyle/>
          <a:p>
            <a:pPr>
              <a:buFont typeface="Wingdings" panose="05000000000000000000" pitchFamily="2" charset="2"/>
              <a:buChar char="§"/>
            </a:pPr>
            <a:r>
              <a:rPr lang="en-US" sz="2000" b="1" dirty="0" smtClean="0">
                <a:latin typeface="Arial Body"/>
              </a:rPr>
              <a:t>Mrs. Ramokone Kgatla </a:t>
            </a:r>
            <a:r>
              <a:rPr lang="en-US" sz="2000" dirty="0" smtClean="0">
                <a:latin typeface="Arial Body"/>
              </a:rPr>
              <a:t>(Partime)</a:t>
            </a:r>
          </a:p>
          <a:p>
            <a:pPr>
              <a:buFont typeface="Wingdings" panose="05000000000000000000" pitchFamily="2" charset="2"/>
              <a:buChar char="§"/>
            </a:pPr>
            <a:r>
              <a:rPr lang="en-US" sz="2000" b="1" dirty="0" smtClean="0">
                <a:latin typeface="Arial Body"/>
              </a:rPr>
              <a:t>Dr Nokuzola Mndende </a:t>
            </a:r>
            <a:r>
              <a:rPr lang="en-US" sz="2000" dirty="0" smtClean="0">
                <a:latin typeface="Arial Body"/>
              </a:rPr>
              <a:t>(Partime)</a:t>
            </a:r>
          </a:p>
          <a:p>
            <a:pPr>
              <a:buFont typeface="Wingdings" panose="05000000000000000000" pitchFamily="2" charset="2"/>
              <a:buChar char="§"/>
            </a:pPr>
            <a:r>
              <a:rPr lang="en-US" sz="2000" b="1" dirty="0" smtClean="0">
                <a:latin typeface="Arial Body"/>
              </a:rPr>
              <a:t>Ms Sheila Khama </a:t>
            </a:r>
            <a:r>
              <a:rPr lang="en-US" sz="2000" dirty="0" smtClean="0">
                <a:latin typeface="Arial Body"/>
              </a:rPr>
              <a:t>(Partime)</a:t>
            </a:r>
          </a:p>
          <a:p>
            <a:pPr>
              <a:buFont typeface="Wingdings" panose="05000000000000000000" pitchFamily="2" charset="2"/>
              <a:buChar char="§"/>
            </a:pPr>
            <a:r>
              <a:rPr lang="en-US" sz="2000" b="1" dirty="0" smtClean="0">
                <a:latin typeface="Arial Body"/>
              </a:rPr>
              <a:t>Ms Tsholofelo Mosala </a:t>
            </a:r>
            <a:r>
              <a:rPr lang="en-US" sz="2000" dirty="0" smtClean="0">
                <a:latin typeface="Arial Body"/>
              </a:rPr>
              <a:t>(Partime)</a:t>
            </a:r>
          </a:p>
          <a:p>
            <a:pPr>
              <a:buFont typeface="Wingdings" panose="05000000000000000000" pitchFamily="2" charset="2"/>
              <a:buChar char="§"/>
            </a:pPr>
            <a:r>
              <a:rPr lang="en-US" sz="2000" b="1" dirty="0" smtClean="0">
                <a:latin typeface="Arial Body"/>
              </a:rPr>
              <a:t>Ms Nomalanga Tyamzashe </a:t>
            </a:r>
            <a:r>
              <a:rPr lang="en-US" sz="2000" dirty="0" smtClean="0">
                <a:latin typeface="Arial Body"/>
              </a:rPr>
              <a:t>(Partime)</a:t>
            </a:r>
          </a:p>
          <a:p>
            <a:pPr>
              <a:buFont typeface="Wingdings" panose="05000000000000000000" pitchFamily="2" charset="2"/>
              <a:buChar char="§"/>
            </a:pPr>
            <a:r>
              <a:rPr lang="en-US" sz="2000" b="1" dirty="0" smtClean="0">
                <a:latin typeface="Arial Body"/>
              </a:rPr>
              <a:t>Mr Renier Schoeman </a:t>
            </a:r>
            <a:r>
              <a:rPr lang="en-US" sz="2000" dirty="0" smtClean="0">
                <a:latin typeface="Arial Body"/>
              </a:rPr>
              <a:t>(Partime</a:t>
            </a:r>
          </a:p>
          <a:p>
            <a:pPr>
              <a:buFont typeface="Wingdings" panose="05000000000000000000" pitchFamily="2" charset="2"/>
              <a:buChar char="§"/>
            </a:pPr>
            <a:r>
              <a:rPr lang="en-US" sz="2000" b="1" dirty="0" smtClean="0">
                <a:latin typeface="Arial Body"/>
              </a:rPr>
              <a:t>Mr Mandla Langa </a:t>
            </a:r>
            <a:r>
              <a:rPr lang="en-US" sz="2000" dirty="0" smtClean="0">
                <a:latin typeface="Arial Body"/>
              </a:rPr>
              <a:t>(Partime)</a:t>
            </a:r>
          </a:p>
          <a:p>
            <a:pPr marL="0" indent="0">
              <a:buNone/>
            </a:pPr>
            <a:endParaRPr lang="en-US" sz="2000" dirty="0" smtClean="0">
              <a:latin typeface="Arial Body"/>
            </a:endParaRPr>
          </a:p>
          <a:p>
            <a:pPr marL="0" indent="0">
              <a:buNone/>
            </a:pPr>
            <a:r>
              <a:rPr lang="en-US" sz="2000" dirty="0" smtClean="0">
                <a:latin typeface="Arial Body"/>
              </a:rPr>
              <a:t>All members are appointed on a five year term.</a:t>
            </a:r>
          </a:p>
        </p:txBody>
      </p:sp>
    </p:spTree>
    <p:extLst>
      <p:ext uri="{BB962C8B-B14F-4D97-AF65-F5344CB8AC3E}">
        <p14:creationId xmlns:p14="http://schemas.microsoft.com/office/powerpoint/2010/main" val="405578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latin typeface="Arial Body"/>
              </a:rPr>
              <a:t>3. Institutional </a:t>
            </a:r>
            <a:r>
              <a:rPr lang="en-ZA" sz="2800" dirty="0">
                <a:latin typeface="Arial Body"/>
              </a:rPr>
              <a:t>Arrangements</a:t>
            </a:r>
          </a:p>
        </p:txBody>
      </p:sp>
      <p:sp>
        <p:nvSpPr>
          <p:cNvPr id="3" name="Content Placeholder 2"/>
          <p:cNvSpPr>
            <a:spLocks noGrp="1"/>
          </p:cNvSpPr>
          <p:nvPr>
            <p:ph sz="half" idx="1"/>
          </p:nvPr>
        </p:nvSpPr>
        <p:spPr>
          <a:xfrm>
            <a:off x="251520" y="1988840"/>
            <a:ext cx="4244280" cy="3816425"/>
          </a:xfrm>
        </p:spPr>
        <p:txBody>
          <a:bodyPr>
            <a:normAutofit fontScale="70000" lnSpcReduction="20000"/>
          </a:bodyPr>
          <a:lstStyle/>
          <a:p>
            <a:pPr marL="0" indent="0">
              <a:buNone/>
            </a:pPr>
            <a:r>
              <a:rPr lang="en-US" sz="2200" b="1" dirty="0" smtClean="0">
                <a:latin typeface="Arial Body"/>
              </a:rPr>
              <a:t>1</a:t>
            </a:r>
            <a:r>
              <a:rPr lang="en-US" sz="2600" b="1" dirty="0" smtClean="0">
                <a:latin typeface="Arial Body"/>
              </a:rPr>
              <a:t>. Commission</a:t>
            </a:r>
          </a:p>
          <a:p>
            <a:pPr marL="0" indent="0">
              <a:buNone/>
            </a:pPr>
            <a:r>
              <a:rPr lang="en-US" sz="2200" b="1" dirty="0" smtClean="0">
                <a:latin typeface="Arial Body"/>
              </a:rPr>
              <a:t>The Commission </a:t>
            </a:r>
            <a:r>
              <a:rPr lang="en-US" sz="2200" b="1" dirty="0">
                <a:latin typeface="Arial Body"/>
              </a:rPr>
              <a:t>is led  </a:t>
            </a:r>
            <a:r>
              <a:rPr lang="en-US" sz="2200" b="1" dirty="0" smtClean="0">
                <a:latin typeface="Arial Body"/>
              </a:rPr>
              <a:t>by </a:t>
            </a:r>
            <a:r>
              <a:rPr lang="en-US" sz="2200" b="1" dirty="0">
                <a:latin typeface="Arial Body"/>
              </a:rPr>
              <a:t>the </a:t>
            </a:r>
            <a:r>
              <a:rPr lang="en-US" sz="2200" b="1" dirty="0" smtClean="0">
                <a:latin typeface="Arial Body"/>
              </a:rPr>
              <a:t>                   Chairperson</a:t>
            </a:r>
            <a:r>
              <a:rPr lang="en-US" sz="2200" b="1" dirty="0">
                <a:latin typeface="Arial Body"/>
              </a:rPr>
              <a:t>, </a:t>
            </a:r>
            <a:r>
              <a:rPr lang="en-US" sz="2200" b="1" dirty="0" smtClean="0">
                <a:latin typeface="Arial Body"/>
              </a:rPr>
              <a:t>discharges </a:t>
            </a:r>
            <a:r>
              <a:rPr lang="en-US" sz="2200" b="1" dirty="0">
                <a:latin typeface="Arial Body"/>
              </a:rPr>
              <a:t>its duties </a:t>
            </a:r>
            <a:r>
              <a:rPr lang="en-US" sz="2200" b="1" dirty="0" smtClean="0">
                <a:latin typeface="Arial Body"/>
              </a:rPr>
              <a:t>through </a:t>
            </a:r>
            <a:r>
              <a:rPr lang="en-US" sz="2200" b="1" dirty="0">
                <a:latin typeface="Arial Body"/>
              </a:rPr>
              <a:t>the following </a:t>
            </a:r>
            <a:r>
              <a:rPr lang="en-US" sz="2200" b="1" dirty="0" smtClean="0">
                <a:latin typeface="Arial Body"/>
              </a:rPr>
              <a:t>Section </a:t>
            </a:r>
            <a:r>
              <a:rPr lang="en-US" sz="2200" b="1" dirty="0">
                <a:latin typeface="Arial Body"/>
              </a:rPr>
              <a:t>22 Committees:</a:t>
            </a:r>
          </a:p>
          <a:p>
            <a:pPr marL="457200" indent="-457200">
              <a:buFont typeface="+mj-lt"/>
              <a:buAutoNum type="alphaLcPeriod"/>
            </a:pPr>
            <a:r>
              <a:rPr lang="en-US" sz="2100" dirty="0">
                <a:latin typeface="Arial Body"/>
              </a:rPr>
              <a:t>Research and Policy Development Committee</a:t>
            </a:r>
          </a:p>
          <a:p>
            <a:pPr marL="457200" indent="-457200">
              <a:buFont typeface="+mj-lt"/>
              <a:buAutoNum type="alphaLcPeriod"/>
            </a:pPr>
            <a:r>
              <a:rPr lang="en-US" sz="2100" dirty="0">
                <a:latin typeface="Arial Body"/>
              </a:rPr>
              <a:t>Public Engagement and Education Committee</a:t>
            </a:r>
          </a:p>
          <a:p>
            <a:pPr marL="457200" indent="-457200">
              <a:buFont typeface="+mj-lt"/>
              <a:buAutoNum type="alphaLcPeriod"/>
            </a:pPr>
            <a:r>
              <a:rPr lang="en-US" sz="2100" dirty="0">
                <a:latin typeface="Arial Body"/>
              </a:rPr>
              <a:t>Legal Services and Conflict Resolutions Committee</a:t>
            </a:r>
          </a:p>
          <a:p>
            <a:pPr marL="457200" indent="-457200">
              <a:buFont typeface="+mj-lt"/>
              <a:buAutoNum type="alphaLcPeriod"/>
            </a:pPr>
            <a:r>
              <a:rPr lang="en-US" sz="2100" dirty="0" smtClean="0">
                <a:latin typeface="Arial Body"/>
              </a:rPr>
              <a:t>Communication, Marketing, IT and Linkages </a:t>
            </a:r>
            <a:r>
              <a:rPr lang="en-US" sz="2100" dirty="0">
                <a:latin typeface="Arial Body"/>
              </a:rPr>
              <a:t>Committee</a:t>
            </a:r>
          </a:p>
          <a:p>
            <a:pPr marL="457200" indent="-457200">
              <a:buFont typeface="+mj-lt"/>
              <a:buAutoNum type="alphaLcPeriod"/>
            </a:pPr>
            <a:r>
              <a:rPr lang="en-US" sz="2100" dirty="0" smtClean="0">
                <a:latin typeface="Arial Body"/>
              </a:rPr>
              <a:t>Finance and Human </a:t>
            </a:r>
            <a:r>
              <a:rPr lang="en-US" sz="2100" dirty="0">
                <a:latin typeface="Arial Body"/>
              </a:rPr>
              <a:t>Resources </a:t>
            </a:r>
            <a:r>
              <a:rPr lang="en-US" sz="2100" dirty="0" smtClean="0">
                <a:latin typeface="Arial Body"/>
              </a:rPr>
              <a:t>Committee</a:t>
            </a:r>
            <a:endParaRPr lang="en-US" sz="2100" dirty="0">
              <a:latin typeface="Arial Body"/>
            </a:endParaRPr>
          </a:p>
          <a:p>
            <a:pPr marL="457200" indent="-457200">
              <a:buFont typeface="+mj-lt"/>
              <a:buAutoNum type="alphaLcPeriod"/>
            </a:pPr>
            <a:endParaRPr lang="en-ZA" sz="2400" dirty="0">
              <a:latin typeface="Arial Body"/>
            </a:endParaRPr>
          </a:p>
        </p:txBody>
      </p:sp>
      <p:sp>
        <p:nvSpPr>
          <p:cNvPr id="4" name="Content Placeholder 3"/>
          <p:cNvSpPr>
            <a:spLocks noGrp="1"/>
          </p:cNvSpPr>
          <p:nvPr>
            <p:ph sz="half" idx="2"/>
          </p:nvPr>
        </p:nvSpPr>
        <p:spPr>
          <a:xfrm>
            <a:off x="4427984" y="1988839"/>
            <a:ext cx="4258816" cy="3816425"/>
          </a:xfrm>
        </p:spPr>
        <p:txBody>
          <a:bodyPr>
            <a:normAutofit fontScale="70000" lnSpcReduction="20000"/>
          </a:bodyPr>
          <a:lstStyle/>
          <a:p>
            <a:pPr marL="457200" indent="-457200">
              <a:buFont typeface="+mj-lt"/>
              <a:buAutoNum type="arabicPeriod"/>
            </a:pPr>
            <a:r>
              <a:rPr lang="en-US" sz="2600" b="1" dirty="0">
                <a:latin typeface="Arial Body"/>
              </a:rPr>
              <a:t>A</a:t>
            </a:r>
            <a:r>
              <a:rPr lang="en-US" sz="2600" b="1" dirty="0" smtClean="0">
                <a:latin typeface="Arial Body"/>
              </a:rPr>
              <a:t>dministration</a:t>
            </a:r>
          </a:p>
          <a:p>
            <a:pPr marL="0" indent="0">
              <a:buNone/>
            </a:pPr>
            <a:r>
              <a:rPr lang="en-US" sz="2100" b="1" dirty="0" smtClean="0">
                <a:latin typeface="Arial Body"/>
              </a:rPr>
              <a:t>Administration </a:t>
            </a:r>
            <a:r>
              <a:rPr lang="en-US" sz="2100" b="1" dirty="0">
                <a:latin typeface="Arial Body"/>
              </a:rPr>
              <a:t>is led </a:t>
            </a:r>
            <a:r>
              <a:rPr lang="en-US" sz="2100" b="1" dirty="0" smtClean="0">
                <a:latin typeface="Arial Body"/>
              </a:rPr>
              <a:t>by </a:t>
            </a:r>
            <a:r>
              <a:rPr lang="en-US" sz="2100" b="1" dirty="0">
                <a:latin typeface="Arial Body"/>
              </a:rPr>
              <a:t>the Chief Executive </a:t>
            </a:r>
            <a:r>
              <a:rPr lang="en-US" sz="2100" b="1" dirty="0" smtClean="0">
                <a:latin typeface="Arial Body"/>
              </a:rPr>
              <a:t>Officer</a:t>
            </a:r>
            <a:r>
              <a:rPr lang="en-US" sz="2100" b="1" dirty="0">
                <a:latin typeface="Arial Body"/>
              </a:rPr>
              <a:t>, who is also the </a:t>
            </a:r>
            <a:r>
              <a:rPr lang="en-US" sz="2100" b="1" dirty="0" smtClean="0">
                <a:latin typeface="Arial Body"/>
              </a:rPr>
              <a:t>Accounting </a:t>
            </a:r>
            <a:r>
              <a:rPr lang="en-US" sz="2100" b="1" dirty="0">
                <a:latin typeface="Arial Body"/>
              </a:rPr>
              <a:t>Officer.  The </a:t>
            </a:r>
            <a:r>
              <a:rPr lang="en-US" sz="2100" b="1" dirty="0" smtClean="0">
                <a:latin typeface="Arial Body"/>
              </a:rPr>
              <a:t>Commission </a:t>
            </a:r>
            <a:r>
              <a:rPr lang="en-US" sz="2100" b="1" dirty="0">
                <a:latin typeface="Arial Body"/>
              </a:rPr>
              <a:t>has four </a:t>
            </a:r>
            <a:r>
              <a:rPr lang="en-US" sz="2100" b="1" dirty="0" smtClean="0">
                <a:latin typeface="Arial Body"/>
              </a:rPr>
              <a:t>programmes </a:t>
            </a:r>
            <a:r>
              <a:rPr lang="en-US" sz="2100" b="1" dirty="0">
                <a:latin typeface="Arial Body"/>
              </a:rPr>
              <a:t>and one </a:t>
            </a:r>
            <a:r>
              <a:rPr lang="en-US" sz="2100" b="1" dirty="0" smtClean="0">
                <a:latin typeface="Arial Body"/>
              </a:rPr>
              <a:t>support </a:t>
            </a:r>
            <a:r>
              <a:rPr lang="en-US" sz="2100" b="1" dirty="0">
                <a:latin typeface="Arial Body"/>
              </a:rPr>
              <a:t>service function </a:t>
            </a:r>
            <a:r>
              <a:rPr lang="en-US" sz="2100" b="1" dirty="0" smtClean="0">
                <a:latin typeface="Arial Body"/>
              </a:rPr>
              <a:t>which </a:t>
            </a:r>
            <a:r>
              <a:rPr lang="en-US" sz="2100" b="1" dirty="0">
                <a:latin typeface="Arial Body"/>
              </a:rPr>
              <a:t>are</a:t>
            </a:r>
            <a:r>
              <a:rPr lang="en-US" sz="2100" dirty="0" smtClean="0">
                <a:latin typeface="Arial Body"/>
              </a:rPr>
              <a:t>:</a:t>
            </a:r>
          </a:p>
          <a:p>
            <a:pPr marL="0" indent="0">
              <a:buNone/>
            </a:pPr>
            <a:endParaRPr lang="en-US" sz="2100" dirty="0" smtClean="0">
              <a:latin typeface="Arial Body"/>
            </a:endParaRPr>
          </a:p>
          <a:p>
            <a:pPr marL="514350" lvl="0" indent="-514350" algn="just">
              <a:buFont typeface="Arial" pitchFamily="34" charset="0"/>
              <a:buAutoNum type="alphaLcPeriod"/>
            </a:pPr>
            <a:r>
              <a:rPr lang="en-US" sz="2300" dirty="0">
                <a:solidFill>
                  <a:prstClr val="black"/>
                </a:solidFill>
                <a:latin typeface="Arial Body"/>
              </a:rPr>
              <a:t>Research and Policy Development</a:t>
            </a:r>
          </a:p>
          <a:p>
            <a:pPr marL="514350" lvl="0" indent="-514350" algn="just">
              <a:buFont typeface="Arial" pitchFamily="34" charset="0"/>
              <a:buAutoNum type="alphaLcPeriod"/>
            </a:pPr>
            <a:r>
              <a:rPr lang="en-US" sz="2300" dirty="0">
                <a:solidFill>
                  <a:prstClr val="black"/>
                </a:solidFill>
                <a:latin typeface="Arial Body"/>
              </a:rPr>
              <a:t>Public Engagement and Education</a:t>
            </a:r>
          </a:p>
          <a:p>
            <a:pPr marL="514350" lvl="0" indent="-514350" algn="just">
              <a:buFont typeface="Arial" pitchFamily="34" charset="0"/>
              <a:buAutoNum type="alphaLcPeriod"/>
            </a:pPr>
            <a:r>
              <a:rPr lang="en-US" sz="2300" dirty="0">
                <a:solidFill>
                  <a:prstClr val="black"/>
                </a:solidFill>
                <a:latin typeface="Arial Body"/>
              </a:rPr>
              <a:t>Legal services and conflict </a:t>
            </a:r>
            <a:r>
              <a:rPr lang="en-US" sz="2300" dirty="0" smtClean="0">
                <a:solidFill>
                  <a:prstClr val="black"/>
                </a:solidFill>
                <a:latin typeface="Arial Body"/>
              </a:rPr>
              <a:t>Resolutions</a:t>
            </a:r>
            <a:endParaRPr lang="en-US" sz="2300" dirty="0">
              <a:solidFill>
                <a:prstClr val="black"/>
              </a:solidFill>
              <a:latin typeface="Arial Body"/>
            </a:endParaRPr>
          </a:p>
          <a:p>
            <a:pPr marL="514350" lvl="0" indent="-514350" algn="just">
              <a:buFont typeface="Arial" pitchFamily="34" charset="0"/>
              <a:buAutoNum type="alphaLcPeriod"/>
            </a:pPr>
            <a:r>
              <a:rPr lang="en-US" sz="2300" dirty="0" smtClean="0">
                <a:solidFill>
                  <a:prstClr val="black"/>
                </a:solidFill>
                <a:latin typeface="Arial Body"/>
              </a:rPr>
              <a:t>Communications, Marketing, IT and Linkages</a:t>
            </a:r>
            <a:endParaRPr lang="en-US" sz="2300" dirty="0">
              <a:solidFill>
                <a:prstClr val="black"/>
              </a:solidFill>
              <a:latin typeface="Arial Body"/>
            </a:endParaRPr>
          </a:p>
          <a:p>
            <a:pPr marL="514350" lvl="0" indent="-514350" algn="just">
              <a:buFont typeface="Arial" pitchFamily="34" charset="0"/>
              <a:buAutoNum type="alphaLcPeriod"/>
            </a:pPr>
            <a:r>
              <a:rPr lang="en-US" sz="2300" dirty="0" smtClean="0">
                <a:solidFill>
                  <a:prstClr val="black"/>
                </a:solidFill>
                <a:latin typeface="Arial Body"/>
              </a:rPr>
              <a:t>Administration: Organisational Development and Support Services</a:t>
            </a:r>
            <a:endParaRPr lang="en-US" sz="2000" b="1" dirty="0">
              <a:latin typeface="Arial Body"/>
            </a:endParaRPr>
          </a:p>
          <a:p>
            <a:endParaRPr lang="en-ZA" sz="2400" dirty="0">
              <a:latin typeface="Arial Body"/>
            </a:endParaRPr>
          </a:p>
        </p:txBody>
      </p:sp>
    </p:spTree>
    <p:extLst>
      <p:ext uri="{BB962C8B-B14F-4D97-AF65-F5344CB8AC3E}">
        <p14:creationId xmlns:p14="http://schemas.microsoft.com/office/powerpoint/2010/main" val="1300707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76672"/>
            <a:ext cx="6635080" cy="1152128"/>
          </a:xfrm>
        </p:spPr>
        <p:txBody>
          <a:bodyPr>
            <a:normAutofit/>
          </a:bodyPr>
          <a:lstStyle/>
          <a:p>
            <a:pPr algn="l"/>
            <a:r>
              <a:rPr lang="en-US" sz="2800" b="1" dirty="0" smtClean="0">
                <a:latin typeface="Arial Body"/>
              </a:rPr>
              <a:t>4. CRL Rights Commission Constitutional Mandate</a:t>
            </a:r>
            <a:endParaRPr lang="en-GB" sz="2800" b="1" dirty="0">
              <a:latin typeface="Arial Body"/>
            </a:endParaRPr>
          </a:p>
        </p:txBody>
      </p:sp>
      <p:sp>
        <p:nvSpPr>
          <p:cNvPr id="3" name="Content Placeholder 2"/>
          <p:cNvSpPr>
            <a:spLocks noGrp="1"/>
          </p:cNvSpPr>
          <p:nvPr>
            <p:ph idx="1"/>
          </p:nvPr>
        </p:nvSpPr>
        <p:spPr>
          <a:xfrm>
            <a:off x="457200" y="1988841"/>
            <a:ext cx="8229600" cy="3672408"/>
          </a:xfrm>
        </p:spPr>
        <p:txBody>
          <a:bodyPr>
            <a:normAutofit fontScale="85000" lnSpcReduction="10000"/>
          </a:bodyPr>
          <a:lstStyle/>
          <a:p>
            <a:pPr marL="0" indent="0">
              <a:buNone/>
            </a:pPr>
            <a:r>
              <a:rPr lang="en-GB" sz="2400" dirty="0" smtClean="0">
                <a:latin typeface="Arial Body"/>
              </a:rPr>
              <a:t>The Commission derives its mandate from Sec 185 ((1)(a)(b)(c) of the Constitution of the Republic of South Africa, Act 108 of1996.</a:t>
            </a:r>
            <a:endParaRPr lang="en-GB" sz="2400" dirty="0" smtClean="0">
              <a:solidFill>
                <a:srgbClr val="FF0000"/>
              </a:solidFill>
              <a:latin typeface="Arial Body"/>
            </a:endParaRPr>
          </a:p>
          <a:p>
            <a:pPr marL="0" indent="0">
              <a:buNone/>
            </a:pPr>
            <a:r>
              <a:rPr lang="en-GB" sz="2400" b="1" dirty="0" smtClean="0">
                <a:latin typeface="Arial Body"/>
              </a:rPr>
              <a:t>Its main mandate is to</a:t>
            </a:r>
            <a:r>
              <a:rPr lang="en-GB" sz="2400" dirty="0" smtClean="0">
                <a:latin typeface="Arial Body"/>
              </a:rPr>
              <a:t>:</a:t>
            </a:r>
          </a:p>
          <a:p>
            <a:pPr>
              <a:buFont typeface="Wingdings" panose="05000000000000000000" pitchFamily="2" charset="2"/>
              <a:buChar char="§"/>
            </a:pPr>
            <a:r>
              <a:rPr lang="en-US" sz="2400" dirty="0" smtClean="0">
                <a:solidFill>
                  <a:srgbClr val="333333"/>
                </a:solidFill>
                <a:latin typeface="Arial Body"/>
              </a:rPr>
              <a:t>promote respect for the </a:t>
            </a:r>
            <a:r>
              <a:rPr lang="en-US" sz="2400" dirty="0">
                <a:solidFill>
                  <a:srgbClr val="333333"/>
                </a:solidFill>
                <a:latin typeface="Arial Body"/>
              </a:rPr>
              <a:t>rights of </a:t>
            </a:r>
            <a:r>
              <a:rPr lang="en-US" sz="2400" dirty="0" smtClean="0">
                <a:solidFill>
                  <a:srgbClr val="333333"/>
                </a:solidFill>
                <a:latin typeface="Arial Body"/>
              </a:rPr>
              <a:t>cultural, religious and linguistic communities.</a:t>
            </a:r>
            <a:endParaRPr lang="en-US" sz="2400" dirty="0" smtClean="0">
              <a:latin typeface="Arial Body"/>
            </a:endParaRPr>
          </a:p>
          <a:p>
            <a:pPr>
              <a:buFont typeface="Wingdings" panose="05000000000000000000" pitchFamily="2" charset="2"/>
              <a:buChar char="§"/>
            </a:pPr>
            <a:r>
              <a:rPr lang="en-US" sz="2400" dirty="0" smtClean="0">
                <a:solidFill>
                  <a:srgbClr val="333333"/>
                </a:solidFill>
                <a:latin typeface="Arial Body"/>
              </a:rPr>
              <a:t>promote </a:t>
            </a:r>
            <a:r>
              <a:rPr lang="en-US" sz="2400" dirty="0">
                <a:solidFill>
                  <a:srgbClr val="333333"/>
                </a:solidFill>
                <a:latin typeface="Arial Body"/>
              </a:rPr>
              <a:t>and develop peace, friendship, humanity, tolerance and national </a:t>
            </a:r>
            <a:r>
              <a:rPr lang="en-US" sz="2400" dirty="0" smtClean="0">
                <a:solidFill>
                  <a:srgbClr val="333333"/>
                </a:solidFill>
                <a:latin typeface="Arial Body"/>
              </a:rPr>
              <a:t>unity among cultural, religious and linguistic communities on the basis of equality, non discrimination and free association.</a:t>
            </a:r>
          </a:p>
          <a:p>
            <a:pPr>
              <a:buFont typeface="Wingdings" panose="05000000000000000000" pitchFamily="2" charset="2"/>
              <a:buChar char="§"/>
            </a:pPr>
            <a:r>
              <a:rPr lang="en-US" sz="2400" dirty="0">
                <a:solidFill>
                  <a:srgbClr val="333333"/>
                </a:solidFill>
                <a:latin typeface="Arial Body"/>
              </a:rPr>
              <a:t>to recommend the establishment or recognition, in accordance with </a:t>
            </a:r>
            <a:r>
              <a:rPr lang="en-US" sz="2400" dirty="0" smtClean="0">
                <a:solidFill>
                  <a:srgbClr val="333333"/>
                </a:solidFill>
                <a:latin typeface="Arial Body"/>
              </a:rPr>
              <a:t>national legislation</a:t>
            </a:r>
            <a:r>
              <a:rPr lang="en-US" sz="2400" dirty="0">
                <a:solidFill>
                  <a:srgbClr val="333333"/>
                </a:solidFill>
                <a:latin typeface="Arial Body"/>
              </a:rPr>
              <a:t>, of a cultural or other council or councils for a community or communities in South Africa. </a:t>
            </a:r>
            <a:endParaRPr lang="en-GB" sz="2400" dirty="0">
              <a:latin typeface="Arial Body"/>
            </a:endParaRPr>
          </a:p>
        </p:txBody>
      </p:sp>
    </p:spTree>
    <p:extLst>
      <p:ext uri="{BB962C8B-B14F-4D97-AF65-F5344CB8AC3E}">
        <p14:creationId xmlns:p14="http://schemas.microsoft.com/office/powerpoint/2010/main" val="96800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635080" cy="1143000"/>
          </a:xfrm>
        </p:spPr>
        <p:txBody>
          <a:bodyPr>
            <a:normAutofit/>
          </a:bodyPr>
          <a:lstStyle/>
          <a:p>
            <a:pPr algn="l"/>
            <a:r>
              <a:rPr lang="en-ZA" sz="3000" b="1" dirty="0" smtClean="0">
                <a:solidFill>
                  <a:prstClr val="black"/>
                </a:solidFill>
                <a:latin typeface="Arial Body"/>
              </a:rPr>
              <a:t>5. Legislative </a:t>
            </a:r>
            <a:r>
              <a:rPr lang="en-ZA" sz="3000" b="1" dirty="0">
                <a:solidFill>
                  <a:prstClr val="black"/>
                </a:solidFill>
                <a:latin typeface="Arial Body"/>
              </a:rPr>
              <a:t>Mandate</a:t>
            </a:r>
            <a:endParaRPr lang="en-ZA" sz="3000" dirty="0">
              <a:latin typeface="Arial Body"/>
            </a:endParaRPr>
          </a:p>
        </p:txBody>
      </p:sp>
      <p:sp>
        <p:nvSpPr>
          <p:cNvPr id="3" name="Content Placeholder 2"/>
          <p:cNvSpPr>
            <a:spLocks noGrp="1"/>
          </p:cNvSpPr>
          <p:nvPr>
            <p:ph sz="half" idx="1"/>
          </p:nvPr>
        </p:nvSpPr>
        <p:spPr>
          <a:xfrm>
            <a:off x="457200" y="1700808"/>
            <a:ext cx="4038600" cy="4032449"/>
          </a:xfrm>
        </p:spPr>
        <p:txBody>
          <a:bodyPr>
            <a:normAutofit fontScale="40000" lnSpcReduction="20000"/>
          </a:bodyPr>
          <a:lstStyle/>
          <a:p>
            <a:pPr marL="0" lvl="0" indent="0">
              <a:buNone/>
            </a:pPr>
            <a:endParaRPr lang="en-US" sz="2400" b="1" dirty="0" smtClean="0">
              <a:solidFill>
                <a:prstClr val="black"/>
              </a:solidFill>
              <a:latin typeface="Arial Body"/>
            </a:endParaRPr>
          </a:p>
          <a:p>
            <a:pPr marL="0" lvl="0" indent="0">
              <a:buNone/>
            </a:pPr>
            <a:r>
              <a:rPr lang="en-US" sz="5100" b="1" dirty="0" smtClean="0">
                <a:solidFill>
                  <a:prstClr val="black"/>
                </a:solidFill>
                <a:latin typeface="Arial Body"/>
              </a:rPr>
              <a:t>CRL </a:t>
            </a:r>
            <a:r>
              <a:rPr lang="en-US" sz="5100" b="1" dirty="0">
                <a:solidFill>
                  <a:prstClr val="black"/>
                </a:solidFill>
                <a:latin typeface="Arial Body"/>
              </a:rPr>
              <a:t>Act 19 of </a:t>
            </a:r>
            <a:r>
              <a:rPr lang="en-US" sz="5100" b="1" dirty="0" smtClean="0">
                <a:solidFill>
                  <a:prstClr val="black"/>
                </a:solidFill>
                <a:latin typeface="Arial Body"/>
              </a:rPr>
              <a:t>2002</a:t>
            </a:r>
          </a:p>
          <a:p>
            <a:pPr marL="0" lvl="0" indent="0">
              <a:buNone/>
            </a:pPr>
            <a:r>
              <a:rPr lang="en-US" sz="4000" dirty="0" smtClean="0">
                <a:solidFill>
                  <a:prstClr val="black"/>
                </a:solidFill>
                <a:latin typeface="Arial Body"/>
              </a:rPr>
              <a:t>The Commission is given effect by the CRL Act 19 of 2002</a:t>
            </a:r>
          </a:p>
          <a:p>
            <a:pPr marL="0" lvl="0" indent="0">
              <a:buNone/>
            </a:pPr>
            <a:endParaRPr lang="en-US" sz="3400" b="1" dirty="0">
              <a:solidFill>
                <a:prstClr val="black"/>
              </a:solidFill>
              <a:latin typeface="Arial Body"/>
            </a:endParaRPr>
          </a:p>
          <a:p>
            <a:pPr marL="0" lvl="0" indent="0">
              <a:buNone/>
            </a:pPr>
            <a:r>
              <a:rPr lang="en-US" sz="3500" b="1" dirty="0" smtClean="0">
                <a:solidFill>
                  <a:prstClr val="black"/>
                </a:solidFill>
                <a:latin typeface="Arial Body"/>
              </a:rPr>
              <a:t>The Objectives </a:t>
            </a:r>
            <a:r>
              <a:rPr lang="en-US" sz="3500" b="1" dirty="0">
                <a:solidFill>
                  <a:prstClr val="black"/>
                </a:solidFill>
                <a:latin typeface="Arial Body"/>
              </a:rPr>
              <a:t>of the CRL Rights Commission are defined in section </a:t>
            </a:r>
            <a:r>
              <a:rPr lang="en-US" sz="3500" b="1" dirty="0" smtClean="0">
                <a:solidFill>
                  <a:prstClr val="black"/>
                </a:solidFill>
                <a:latin typeface="Arial Body"/>
              </a:rPr>
              <a:t>4 (a-e) </a:t>
            </a:r>
            <a:r>
              <a:rPr lang="en-US" sz="3500" b="1" dirty="0">
                <a:solidFill>
                  <a:prstClr val="black"/>
                </a:solidFill>
                <a:latin typeface="Arial Body"/>
              </a:rPr>
              <a:t>of the CRL Rights Act, these include among others the following</a:t>
            </a:r>
            <a:r>
              <a:rPr lang="en-US" sz="3500" b="1" dirty="0" smtClean="0">
                <a:solidFill>
                  <a:prstClr val="black"/>
                </a:solidFill>
                <a:latin typeface="Arial Body"/>
              </a:rPr>
              <a:t>:</a:t>
            </a:r>
          </a:p>
          <a:p>
            <a:pPr marL="0" lvl="0" indent="0">
              <a:buNone/>
            </a:pPr>
            <a:endParaRPr lang="en-US" sz="2900" dirty="0" smtClean="0">
              <a:solidFill>
                <a:prstClr val="black"/>
              </a:solidFill>
              <a:latin typeface="Arial Body"/>
            </a:endParaRPr>
          </a:p>
          <a:p>
            <a:pPr lvl="0">
              <a:buAutoNum type="alphaLcParenR"/>
            </a:pPr>
            <a:r>
              <a:rPr lang="en-US" sz="3500" dirty="0" smtClean="0">
                <a:solidFill>
                  <a:prstClr val="black"/>
                </a:solidFill>
                <a:latin typeface="Arial Body"/>
              </a:rPr>
              <a:t>to </a:t>
            </a:r>
            <a:r>
              <a:rPr lang="en-US" sz="3500" dirty="0">
                <a:solidFill>
                  <a:prstClr val="black"/>
                </a:solidFill>
                <a:latin typeface="Arial Body"/>
              </a:rPr>
              <a:t>promote respect for and further the protection of the rights of cultural, religious and linguistic communities; </a:t>
            </a:r>
            <a:r>
              <a:rPr lang="en-US" sz="3500" dirty="0" smtClean="0">
                <a:solidFill>
                  <a:prstClr val="black"/>
                </a:solidFill>
                <a:latin typeface="Arial Body"/>
              </a:rPr>
              <a:t>30</a:t>
            </a:r>
          </a:p>
          <a:p>
            <a:pPr marL="0" lvl="0" indent="0">
              <a:buNone/>
            </a:pPr>
            <a:r>
              <a:rPr lang="en-US" sz="3500" dirty="0" smtClean="0">
                <a:solidFill>
                  <a:prstClr val="black"/>
                </a:solidFill>
                <a:latin typeface="Arial Body"/>
              </a:rPr>
              <a:t> </a:t>
            </a:r>
          </a:p>
          <a:p>
            <a:pPr lvl="0">
              <a:buAutoNum type="alphaLcParenR"/>
            </a:pPr>
            <a:r>
              <a:rPr lang="en-US" sz="3500" dirty="0" smtClean="0">
                <a:solidFill>
                  <a:prstClr val="black"/>
                </a:solidFill>
                <a:latin typeface="Arial Body"/>
              </a:rPr>
              <a:t>to </a:t>
            </a:r>
            <a:r>
              <a:rPr lang="en-US" sz="3500" dirty="0">
                <a:solidFill>
                  <a:prstClr val="black"/>
                </a:solidFill>
                <a:latin typeface="Arial Body"/>
              </a:rPr>
              <a:t>promote and develop peace, friendship, humanity, tolerance and national unity  among  and  within  cultural, religious and linguistic communities,  on the basis of equality,  non-discrimination  and free association; </a:t>
            </a:r>
            <a:endParaRPr lang="en-US" sz="3500" dirty="0" smtClean="0">
              <a:solidFill>
                <a:prstClr val="black"/>
              </a:solidFill>
              <a:latin typeface="Arial Body"/>
            </a:endParaRPr>
          </a:p>
          <a:p>
            <a:endParaRPr lang="en-ZA" dirty="0">
              <a:latin typeface="Arial Body"/>
            </a:endParaRPr>
          </a:p>
        </p:txBody>
      </p:sp>
      <p:sp>
        <p:nvSpPr>
          <p:cNvPr id="4" name="Content Placeholder 3"/>
          <p:cNvSpPr>
            <a:spLocks noGrp="1"/>
          </p:cNvSpPr>
          <p:nvPr>
            <p:ph sz="half" idx="2"/>
          </p:nvPr>
        </p:nvSpPr>
        <p:spPr>
          <a:xfrm>
            <a:off x="4648200" y="1844824"/>
            <a:ext cx="4038600" cy="3888433"/>
          </a:xfrm>
        </p:spPr>
        <p:txBody>
          <a:bodyPr>
            <a:normAutofit fontScale="40000" lnSpcReduction="20000"/>
          </a:bodyPr>
          <a:lstStyle/>
          <a:p>
            <a:pPr marL="514350" indent="-514350">
              <a:buFont typeface="+mj-lt"/>
              <a:buAutoNum type="alphaLcParenR"/>
            </a:pPr>
            <a:endParaRPr lang="en-US" dirty="0" smtClean="0">
              <a:latin typeface="Arial Body"/>
            </a:endParaRPr>
          </a:p>
          <a:p>
            <a:pPr marL="0" indent="0">
              <a:buNone/>
            </a:pPr>
            <a:endParaRPr lang="en-US" dirty="0" smtClean="0">
              <a:latin typeface="Arial Body"/>
            </a:endParaRPr>
          </a:p>
          <a:p>
            <a:pPr marL="514350" indent="-514350">
              <a:buFont typeface="+mj-lt"/>
              <a:buAutoNum type="alphaLcParenR"/>
            </a:pPr>
            <a:endParaRPr lang="en-US" dirty="0">
              <a:latin typeface="Arial Body"/>
            </a:endParaRPr>
          </a:p>
          <a:p>
            <a:pPr marL="0" indent="0">
              <a:buNone/>
            </a:pPr>
            <a:endParaRPr lang="en-US" dirty="0" smtClean="0">
              <a:latin typeface="Arial Body"/>
            </a:endParaRPr>
          </a:p>
          <a:p>
            <a:pPr marL="514350" indent="-514350">
              <a:buFont typeface="+mj-lt"/>
              <a:buAutoNum type="alphaLcParenR"/>
            </a:pPr>
            <a:endParaRPr lang="en-US" dirty="0">
              <a:latin typeface="Arial Body"/>
            </a:endParaRPr>
          </a:p>
          <a:p>
            <a:pPr marL="514350" indent="-514350">
              <a:buFont typeface="+mj-lt"/>
              <a:buAutoNum type="alphaLcParenR"/>
            </a:pPr>
            <a:endParaRPr lang="en-US" dirty="0" smtClean="0">
              <a:latin typeface="Arial Body"/>
            </a:endParaRPr>
          </a:p>
          <a:p>
            <a:pPr marL="0" indent="0">
              <a:buNone/>
            </a:pPr>
            <a:r>
              <a:rPr lang="en-US" sz="2900" dirty="0" smtClean="0">
                <a:latin typeface="Arial Body"/>
              </a:rPr>
              <a:t>c)	</a:t>
            </a:r>
            <a:r>
              <a:rPr lang="en-US" sz="3400" dirty="0" smtClean="0">
                <a:latin typeface="Arial Body"/>
              </a:rPr>
              <a:t>to </a:t>
            </a:r>
            <a:r>
              <a:rPr lang="en-US" sz="3400" dirty="0">
                <a:latin typeface="Arial Body"/>
              </a:rPr>
              <a:t>foster mutual respect among </a:t>
            </a:r>
            <a:r>
              <a:rPr lang="en-US" sz="3400" dirty="0" smtClean="0">
                <a:latin typeface="Arial Body"/>
              </a:rPr>
              <a:t>	cultural</a:t>
            </a:r>
            <a:r>
              <a:rPr lang="en-US" sz="3400" dirty="0">
                <a:latin typeface="Arial Body"/>
              </a:rPr>
              <a:t>, religious and linguistic </a:t>
            </a:r>
            <a:r>
              <a:rPr lang="en-US" sz="3400" dirty="0" smtClean="0">
                <a:latin typeface="Arial Body"/>
              </a:rPr>
              <a:t>	communities</a:t>
            </a:r>
            <a:r>
              <a:rPr lang="en-US" sz="3400" dirty="0">
                <a:latin typeface="Arial Body"/>
              </a:rPr>
              <a:t>; </a:t>
            </a:r>
            <a:endParaRPr lang="en-US" sz="3400" dirty="0" smtClean="0">
              <a:latin typeface="Arial Body"/>
            </a:endParaRPr>
          </a:p>
          <a:p>
            <a:pPr marL="514350" indent="-514350">
              <a:buFont typeface="+mj-lt"/>
              <a:buAutoNum type="alphaLcParenR"/>
            </a:pPr>
            <a:endParaRPr lang="en-US" sz="3400" dirty="0">
              <a:latin typeface="Arial Body"/>
            </a:endParaRPr>
          </a:p>
          <a:p>
            <a:pPr marL="0" indent="0">
              <a:buNone/>
            </a:pPr>
            <a:r>
              <a:rPr lang="en-US" sz="3400" dirty="0" smtClean="0">
                <a:latin typeface="Arial Body"/>
              </a:rPr>
              <a:t>d)	to </a:t>
            </a:r>
            <a:r>
              <a:rPr lang="en-US" sz="3400" dirty="0">
                <a:latin typeface="Arial Body"/>
              </a:rPr>
              <a:t>promote the right  of </a:t>
            </a:r>
            <a:r>
              <a:rPr lang="en-US" sz="3400" dirty="0" smtClean="0">
                <a:latin typeface="Arial Body"/>
              </a:rPr>
              <a:t>	communities </a:t>
            </a:r>
            <a:r>
              <a:rPr lang="en-US" sz="3400" dirty="0">
                <a:latin typeface="Arial Body"/>
              </a:rPr>
              <a:t>to develop their </a:t>
            </a:r>
            <a:r>
              <a:rPr lang="en-US" sz="3400" dirty="0" smtClean="0">
                <a:latin typeface="Arial Body"/>
              </a:rPr>
              <a:t>	historically </a:t>
            </a:r>
            <a:r>
              <a:rPr lang="en-US" sz="3400" dirty="0">
                <a:latin typeface="Arial Body"/>
              </a:rPr>
              <a:t>diminished </a:t>
            </a:r>
            <a:r>
              <a:rPr lang="en-US" sz="3400" dirty="0" smtClean="0">
                <a:latin typeface="Arial Body"/>
              </a:rPr>
              <a:t> </a:t>
            </a:r>
          </a:p>
          <a:p>
            <a:pPr marL="514350" indent="-514350">
              <a:buFont typeface="+mj-lt"/>
              <a:buAutoNum type="alphaLcParenR"/>
            </a:pPr>
            <a:endParaRPr lang="en-US" sz="3400" dirty="0">
              <a:latin typeface="Arial Body"/>
            </a:endParaRPr>
          </a:p>
          <a:p>
            <a:pPr marL="0" indent="0">
              <a:buNone/>
            </a:pPr>
            <a:r>
              <a:rPr lang="en-US" sz="3400" dirty="0" smtClean="0">
                <a:latin typeface="Arial Body"/>
              </a:rPr>
              <a:t>e)	to </a:t>
            </a:r>
            <a:r>
              <a:rPr lang="en-US" sz="3400" dirty="0">
                <a:latin typeface="Arial Body"/>
              </a:rPr>
              <a:t>recommend the </a:t>
            </a:r>
            <a:r>
              <a:rPr lang="en-US" sz="3400" dirty="0" smtClean="0">
                <a:latin typeface="Arial Body"/>
              </a:rPr>
              <a:t>establishment  	or 	recognition </a:t>
            </a:r>
            <a:r>
              <a:rPr lang="en-US" sz="3400" dirty="0">
                <a:latin typeface="Arial Body"/>
              </a:rPr>
              <a:t>of  </a:t>
            </a:r>
            <a:r>
              <a:rPr lang="en-US" sz="3400" dirty="0" smtClean="0">
                <a:latin typeface="Arial Body"/>
              </a:rPr>
              <a:t>community councils </a:t>
            </a:r>
            <a:r>
              <a:rPr lang="en-US" sz="3400" dirty="0">
                <a:latin typeface="Arial Body"/>
              </a:rPr>
              <a:t>in </a:t>
            </a:r>
            <a:r>
              <a:rPr lang="en-US" sz="3400" dirty="0" smtClean="0">
                <a:latin typeface="Arial Body"/>
              </a:rPr>
              <a:t>	heritage</a:t>
            </a:r>
            <a:r>
              <a:rPr lang="en-US" sz="3400" dirty="0">
                <a:latin typeface="Arial Body"/>
              </a:rPr>
              <a:t>; </a:t>
            </a:r>
            <a:r>
              <a:rPr lang="en-US" sz="3400" dirty="0" smtClean="0">
                <a:latin typeface="Arial Body"/>
              </a:rPr>
              <a:t>and accordance </a:t>
            </a:r>
            <a:r>
              <a:rPr lang="en-US" sz="3400" dirty="0">
                <a:latin typeface="Arial Body"/>
              </a:rPr>
              <a:t>with  </a:t>
            </a:r>
            <a:r>
              <a:rPr lang="en-US" sz="3400" dirty="0" smtClean="0">
                <a:latin typeface="Arial Body"/>
              </a:rPr>
              <a:t>	section </a:t>
            </a:r>
            <a:r>
              <a:rPr lang="en-US" sz="3400" dirty="0">
                <a:latin typeface="Arial Body"/>
              </a:rPr>
              <a:t>36 or  37.</a:t>
            </a:r>
          </a:p>
          <a:p>
            <a:endParaRPr lang="en-ZA" dirty="0">
              <a:latin typeface="Arial Body"/>
            </a:endParaRPr>
          </a:p>
        </p:txBody>
      </p:sp>
    </p:spTree>
    <p:extLst>
      <p:ext uri="{BB962C8B-B14F-4D97-AF65-F5344CB8AC3E}">
        <p14:creationId xmlns:p14="http://schemas.microsoft.com/office/powerpoint/2010/main" val="1022766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10296</TotalTime>
  <Words>3549</Words>
  <Application>Microsoft Office PowerPoint</Application>
  <PresentationFormat>On-screen Show (4:3)</PresentationFormat>
  <Paragraphs>635</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Body</vt:lpstr>
      <vt:lpstr>Calibri</vt:lpstr>
      <vt:lpstr>Century Gothic</vt:lpstr>
      <vt:lpstr>Times New Roman</vt:lpstr>
      <vt:lpstr>Wingdings</vt:lpstr>
      <vt:lpstr>Office Theme</vt:lpstr>
      <vt:lpstr>Strategic Plan for the fiscal years 2020 to 2025,  Annual Performance Plan for 2020/21  and Budget</vt:lpstr>
      <vt:lpstr>Briefing to the Portfolio Committee on Cooperative Governance and Traditional Affairs</vt:lpstr>
      <vt:lpstr>Outline of the Presentation</vt:lpstr>
      <vt:lpstr>Purpose of the Presentation</vt:lpstr>
      <vt:lpstr>2. INTRODUCTION</vt:lpstr>
      <vt:lpstr>2. Introduction The President of the Republic of SA appointed the new Members of the Commission </vt:lpstr>
      <vt:lpstr>3. Institutional Arrangements</vt:lpstr>
      <vt:lpstr>4. CRL Rights Commission Constitutional Mandate</vt:lpstr>
      <vt:lpstr>5. Legislative Mandate</vt:lpstr>
      <vt:lpstr> 5. Legislative Mandate </vt:lpstr>
      <vt:lpstr>Progress on achievements  Preliminary Report 2019/20</vt:lpstr>
      <vt:lpstr>2019/20 Targets Preliminary Report</vt:lpstr>
      <vt:lpstr>Completed Projects in the year 2019/20</vt:lpstr>
      <vt:lpstr>Completed Projects in the year 2019/20</vt:lpstr>
      <vt:lpstr>Performance Against  Predetermined Objective 2019/20 Financial Year</vt:lpstr>
      <vt:lpstr>Performance Against  Predetermined Objective 2019/20 Financial Year</vt:lpstr>
      <vt:lpstr>Strategic Plan For The Fiscal Years 2020/21- 2024/25</vt:lpstr>
      <vt:lpstr>Our Mission, Vision &amp; Values</vt:lpstr>
      <vt:lpstr>Broad Strategic Direction</vt:lpstr>
      <vt:lpstr>Broad Strategic Direction</vt:lpstr>
      <vt:lpstr>Annual Performance Plan 2020/21</vt:lpstr>
      <vt:lpstr>Programmes Supporting Implementation of Strategy</vt:lpstr>
      <vt:lpstr>Programme 1 Outcomes, Output and Output Indicators</vt:lpstr>
      <vt:lpstr>Medium Term Performance Targets</vt:lpstr>
      <vt:lpstr>Medium Term Performance Targets</vt:lpstr>
      <vt:lpstr>Medium Term Performance Targets</vt:lpstr>
      <vt:lpstr>Medium Term Performance Targets</vt:lpstr>
      <vt:lpstr>Medium Term Performance Targets</vt:lpstr>
      <vt:lpstr>Medium Term Performance Targets</vt:lpstr>
      <vt:lpstr>Medium Term Performance Targets</vt:lpstr>
      <vt:lpstr>Medium Term Performance Targets</vt:lpstr>
      <vt:lpstr>Medium Term Performance Targets</vt:lpstr>
      <vt:lpstr>Medium Term Performance Targets</vt:lpstr>
      <vt:lpstr>Medium Term Performance Targets</vt:lpstr>
      <vt:lpstr>Medium Term Expenditure Framework</vt:lpstr>
      <vt:lpstr>Overview OF 2020/21 Budget and MTEF Estimates (Economic Classification)</vt:lpstr>
      <vt:lpstr>Overview Of 2020/21 Budget and MTEF Estimates (Programme Structure)</vt:lpstr>
      <vt:lpstr>Challenges</vt:lpstr>
      <vt:lpstr>Challenges</vt:lpstr>
      <vt:lpstr>Recommendation</vt:lpstr>
      <vt:lpstr>Concluding Remarks</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nhlanhla</dc:creator>
  <cp:lastModifiedBy>Shereen Cassiem</cp:lastModifiedBy>
  <cp:revision>527</cp:revision>
  <cp:lastPrinted>2017-03-12T15:03:27Z</cp:lastPrinted>
  <dcterms:created xsi:type="dcterms:W3CDTF">2014-11-05T10:54:07Z</dcterms:created>
  <dcterms:modified xsi:type="dcterms:W3CDTF">2020-05-09T14:51:40Z</dcterms:modified>
</cp:coreProperties>
</file>