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47" r:id="rId3"/>
    <p:sldId id="306" r:id="rId4"/>
    <p:sldId id="307" r:id="rId5"/>
    <p:sldId id="272" r:id="rId6"/>
    <p:sldId id="273" r:id="rId7"/>
    <p:sldId id="275" r:id="rId8"/>
    <p:sldId id="277" r:id="rId9"/>
    <p:sldId id="358" r:id="rId10"/>
    <p:sldId id="278" r:id="rId11"/>
    <p:sldId id="279" r:id="rId12"/>
    <p:sldId id="352" r:id="rId13"/>
    <p:sldId id="280" r:id="rId14"/>
    <p:sldId id="282" r:id="rId15"/>
    <p:sldId id="283" r:id="rId16"/>
    <p:sldId id="284" r:id="rId17"/>
    <p:sldId id="285" r:id="rId18"/>
    <p:sldId id="286" r:id="rId19"/>
    <p:sldId id="354" r:id="rId20"/>
    <p:sldId id="357" r:id="rId21"/>
    <p:sldId id="292" r:id="rId22"/>
    <p:sldId id="293" r:id="rId23"/>
    <p:sldId id="309" r:id="rId24"/>
    <p:sldId id="345" r:id="rId25"/>
    <p:sldId id="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1" autoAdjust="0"/>
    <p:restoredTop sz="85627" autoAdjust="0"/>
  </p:normalViewPr>
  <p:slideViewPr>
    <p:cSldViewPr snapToGrid="0">
      <p:cViewPr varScale="1">
        <p:scale>
          <a:sx n="63" d="100"/>
          <a:sy n="63" d="100"/>
        </p:scale>
        <p:origin x="11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FERREIRA5\AppData\Local\Microsoft\Windows\INetCache\Content.Outlook\QC9WW8E6\Community%20screening%20and%20testing%20table%20Western%20Cape.end%20of%20day%2011%20May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FERREIRA5\AppData\Local\Microsoft\Windows\INetCache\Content.Outlook\QC9WW8E6\Community%20screening%20and%20testing%20table%20Western%20Cape.end%20of%20day%2011%20May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'Metro and Rural '!$G$1</c:f>
              <c:strCache>
                <c:ptCount val="1"/>
                <c:pt idx="0">
                  <c:v>CST: Daily Total Screenings for COVID-19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numRef>
              <c:f>'Metro and Rural '!$F$2:$F$25</c:f>
              <c:numCache>
                <c:formatCode>[$-409]d\-mmm;@</c:formatCode>
                <c:ptCount val="24"/>
                <c:pt idx="0">
                  <c:v>43925</c:v>
                </c:pt>
                <c:pt idx="1">
                  <c:v>43927</c:v>
                </c:pt>
                <c:pt idx="2">
                  <c:v>43928</c:v>
                </c:pt>
                <c:pt idx="3">
                  <c:v>43929</c:v>
                </c:pt>
                <c:pt idx="4">
                  <c:v>43930</c:v>
                </c:pt>
                <c:pt idx="5">
                  <c:v>43935</c:v>
                </c:pt>
                <c:pt idx="6">
                  <c:v>43936</c:v>
                </c:pt>
                <c:pt idx="7">
                  <c:v>43937</c:v>
                </c:pt>
                <c:pt idx="8">
                  <c:v>43938</c:v>
                </c:pt>
                <c:pt idx="9">
                  <c:v>43939</c:v>
                </c:pt>
                <c:pt idx="10">
                  <c:v>43941</c:v>
                </c:pt>
                <c:pt idx="11">
                  <c:v>43942</c:v>
                </c:pt>
                <c:pt idx="12">
                  <c:v>43943</c:v>
                </c:pt>
                <c:pt idx="13">
                  <c:v>43944</c:v>
                </c:pt>
                <c:pt idx="14">
                  <c:v>43945</c:v>
                </c:pt>
                <c:pt idx="15">
                  <c:v>43949</c:v>
                </c:pt>
                <c:pt idx="16">
                  <c:v>43950</c:v>
                </c:pt>
                <c:pt idx="17">
                  <c:v>43951</c:v>
                </c:pt>
                <c:pt idx="18" formatCode="d\-mmm\-yy">
                  <c:v>43955</c:v>
                </c:pt>
                <c:pt idx="19" formatCode="d\-mmm\-yy">
                  <c:v>43956</c:v>
                </c:pt>
                <c:pt idx="20" formatCode="d\-mmm\-yy">
                  <c:v>43957</c:v>
                </c:pt>
                <c:pt idx="21" formatCode="d\-mmm\-yy">
                  <c:v>43958</c:v>
                </c:pt>
                <c:pt idx="22" formatCode="d\-mmm\-yy">
                  <c:v>43959</c:v>
                </c:pt>
                <c:pt idx="23" formatCode="d\-mmm\-yy">
                  <c:v>43962</c:v>
                </c:pt>
              </c:numCache>
            </c:numRef>
          </c:cat>
          <c:val>
            <c:numRef>
              <c:f>'Metro and Rural '!$G$2:$G$25</c:f>
            </c:numRef>
          </c:val>
          <c:smooth val="0"/>
          <c:extLst>
            <c:ext xmlns:c16="http://schemas.microsoft.com/office/drawing/2014/chart" uri="{C3380CC4-5D6E-409C-BE32-E72D297353CC}">
              <c16:uniqueId val="{00000000-8824-45C0-AB23-DE964940E2C2}"/>
            </c:ext>
          </c:extLst>
        </c:ser>
        <c:ser>
          <c:idx val="1"/>
          <c:order val="1"/>
          <c:tx>
            <c:strRef>
              <c:f>'Metro and Rural '!$H$1</c:f>
              <c:strCache>
                <c:ptCount val="1"/>
                <c:pt idx="0">
                  <c:v>CST Daily Total Tests for COVID-19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numRef>
              <c:f>'Metro and Rural '!$F$2:$F$25</c:f>
              <c:numCache>
                <c:formatCode>[$-409]d\-mmm;@</c:formatCode>
                <c:ptCount val="24"/>
                <c:pt idx="0">
                  <c:v>43925</c:v>
                </c:pt>
                <c:pt idx="1">
                  <c:v>43927</c:v>
                </c:pt>
                <c:pt idx="2">
                  <c:v>43928</c:v>
                </c:pt>
                <c:pt idx="3">
                  <c:v>43929</c:v>
                </c:pt>
                <c:pt idx="4">
                  <c:v>43930</c:v>
                </c:pt>
                <c:pt idx="5">
                  <c:v>43935</c:v>
                </c:pt>
                <c:pt idx="6">
                  <c:v>43936</c:v>
                </c:pt>
                <c:pt idx="7">
                  <c:v>43937</c:v>
                </c:pt>
                <c:pt idx="8">
                  <c:v>43938</c:v>
                </c:pt>
                <c:pt idx="9">
                  <c:v>43939</c:v>
                </c:pt>
                <c:pt idx="10">
                  <c:v>43941</c:v>
                </c:pt>
                <c:pt idx="11">
                  <c:v>43942</c:v>
                </c:pt>
                <c:pt idx="12">
                  <c:v>43943</c:v>
                </c:pt>
                <c:pt idx="13">
                  <c:v>43944</c:v>
                </c:pt>
                <c:pt idx="14">
                  <c:v>43945</c:v>
                </c:pt>
                <c:pt idx="15">
                  <c:v>43949</c:v>
                </c:pt>
                <c:pt idx="16">
                  <c:v>43950</c:v>
                </c:pt>
                <c:pt idx="17">
                  <c:v>43951</c:v>
                </c:pt>
                <c:pt idx="18" formatCode="d\-mmm\-yy">
                  <c:v>43955</c:v>
                </c:pt>
                <c:pt idx="19" formatCode="d\-mmm\-yy">
                  <c:v>43956</c:v>
                </c:pt>
                <c:pt idx="20" formatCode="d\-mmm\-yy">
                  <c:v>43957</c:v>
                </c:pt>
                <c:pt idx="21" formatCode="d\-mmm\-yy">
                  <c:v>43958</c:v>
                </c:pt>
                <c:pt idx="22" formatCode="d\-mmm\-yy">
                  <c:v>43959</c:v>
                </c:pt>
                <c:pt idx="23" formatCode="d\-mmm\-yy">
                  <c:v>43962</c:v>
                </c:pt>
              </c:numCache>
            </c:numRef>
          </c:cat>
          <c:val>
            <c:numRef>
              <c:f>'Metro and Rural '!$H$2:$H$25</c:f>
            </c:numRef>
          </c:val>
          <c:smooth val="0"/>
          <c:extLst>
            <c:ext xmlns:c16="http://schemas.microsoft.com/office/drawing/2014/chart" uri="{C3380CC4-5D6E-409C-BE32-E72D297353CC}">
              <c16:uniqueId val="{00000001-8824-45C0-AB23-DE964940E2C2}"/>
            </c:ext>
          </c:extLst>
        </c:ser>
        <c:ser>
          <c:idx val="2"/>
          <c:order val="2"/>
          <c:tx>
            <c:strRef>
              <c:f>'Metro and Rural '!$I$1</c:f>
              <c:strCache>
                <c:ptCount val="1"/>
                <c:pt idx="0">
                  <c:v>CST Metro Screenings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'Metro and Rural '!$F$2:$F$25</c:f>
              <c:numCache>
                <c:formatCode>[$-409]d\-mmm;@</c:formatCode>
                <c:ptCount val="24"/>
                <c:pt idx="0">
                  <c:v>43925</c:v>
                </c:pt>
                <c:pt idx="1">
                  <c:v>43927</c:v>
                </c:pt>
                <c:pt idx="2">
                  <c:v>43928</c:v>
                </c:pt>
                <c:pt idx="3">
                  <c:v>43929</c:v>
                </c:pt>
                <c:pt idx="4">
                  <c:v>43930</c:v>
                </c:pt>
                <c:pt idx="5">
                  <c:v>43935</c:v>
                </c:pt>
                <c:pt idx="6">
                  <c:v>43936</c:v>
                </c:pt>
                <c:pt idx="7">
                  <c:v>43937</c:v>
                </c:pt>
                <c:pt idx="8">
                  <c:v>43938</c:v>
                </c:pt>
                <c:pt idx="9">
                  <c:v>43939</c:v>
                </c:pt>
                <c:pt idx="10">
                  <c:v>43941</c:v>
                </c:pt>
                <c:pt idx="11">
                  <c:v>43942</c:v>
                </c:pt>
                <c:pt idx="12">
                  <c:v>43943</c:v>
                </c:pt>
                <c:pt idx="13">
                  <c:v>43944</c:v>
                </c:pt>
                <c:pt idx="14">
                  <c:v>43945</c:v>
                </c:pt>
                <c:pt idx="15">
                  <c:v>43949</c:v>
                </c:pt>
                <c:pt idx="16">
                  <c:v>43950</c:v>
                </c:pt>
                <c:pt idx="17">
                  <c:v>43951</c:v>
                </c:pt>
                <c:pt idx="18" formatCode="d\-mmm\-yy">
                  <c:v>43955</c:v>
                </c:pt>
                <c:pt idx="19" formatCode="d\-mmm\-yy">
                  <c:v>43956</c:v>
                </c:pt>
                <c:pt idx="20" formatCode="d\-mmm\-yy">
                  <c:v>43957</c:v>
                </c:pt>
                <c:pt idx="21" formatCode="d\-mmm\-yy">
                  <c:v>43958</c:v>
                </c:pt>
                <c:pt idx="22" formatCode="d\-mmm\-yy">
                  <c:v>43959</c:v>
                </c:pt>
                <c:pt idx="23" formatCode="d\-mmm\-yy">
                  <c:v>43962</c:v>
                </c:pt>
              </c:numCache>
            </c:numRef>
          </c:cat>
          <c:val>
            <c:numRef>
              <c:f>'Metro and Rural '!$I$2:$I$25</c:f>
              <c:numCache>
                <c:formatCode>General</c:formatCode>
                <c:ptCount val="24"/>
                <c:pt idx="0">
                  <c:v>1492</c:v>
                </c:pt>
                <c:pt idx="1">
                  <c:v>362</c:v>
                </c:pt>
                <c:pt idx="2">
                  <c:v>594</c:v>
                </c:pt>
                <c:pt idx="3">
                  <c:v>3696</c:v>
                </c:pt>
                <c:pt idx="4">
                  <c:v>3505</c:v>
                </c:pt>
                <c:pt idx="5">
                  <c:v>3254</c:v>
                </c:pt>
                <c:pt idx="6">
                  <c:v>6335</c:v>
                </c:pt>
                <c:pt idx="7">
                  <c:v>8806</c:v>
                </c:pt>
                <c:pt idx="8">
                  <c:v>12007</c:v>
                </c:pt>
                <c:pt idx="9">
                  <c:v>103</c:v>
                </c:pt>
                <c:pt idx="10">
                  <c:v>8747</c:v>
                </c:pt>
                <c:pt idx="11">
                  <c:v>8478</c:v>
                </c:pt>
                <c:pt idx="12">
                  <c:v>3103</c:v>
                </c:pt>
                <c:pt idx="13">
                  <c:v>6846</c:v>
                </c:pt>
                <c:pt idx="14">
                  <c:v>2982</c:v>
                </c:pt>
                <c:pt idx="15">
                  <c:v>7437</c:v>
                </c:pt>
                <c:pt idx="16">
                  <c:v>10839</c:v>
                </c:pt>
                <c:pt idx="17">
                  <c:v>7023</c:v>
                </c:pt>
                <c:pt idx="18">
                  <c:v>8457</c:v>
                </c:pt>
                <c:pt idx="19">
                  <c:v>4732</c:v>
                </c:pt>
                <c:pt idx="20">
                  <c:v>5024</c:v>
                </c:pt>
                <c:pt idx="21">
                  <c:v>4780</c:v>
                </c:pt>
                <c:pt idx="22">
                  <c:v>2694</c:v>
                </c:pt>
                <c:pt idx="23">
                  <c:v>1886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24-45C0-AB23-DE964940E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7543904"/>
        <c:axId val="627538656"/>
      </c:lineChart>
      <c:dateAx>
        <c:axId val="627543904"/>
        <c:scaling>
          <c:orientation val="minMax"/>
        </c:scaling>
        <c:delete val="0"/>
        <c:axPos val="b"/>
        <c:numFmt formatCode="[$-409]d\-mmm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538656"/>
        <c:crosses val="autoZero"/>
        <c:auto val="1"/>
        <c:lblOffset val="100"/>
        <c:baseTimeUnit val="days"/>
      </c:dateAx>
      <c:valAx>
        <c:axId val="62753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54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'Metro and Rural '!$H$1</c:f>
              <c:strCache>
                <c:ptCount val="1"/>
                <c:pt idx="0">
                  <c:v>CST Daily Total Tests for COVID-19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numRef>
              <c:f>'Metro and Rural '!$F$2:$F$25</c:f>
              <c:numCache>
                <c:formatCode>[$-409]d\-mmm;@</c:formatCode>
                <c:ptCount val="24"/>
                <c:pt idx="0">
                  <c:v>43925</c:v>
                </c:pt>
                <c:pt idx="1">
                  <c:v>43927</c:v>
                </c:pt>
                <c:pt idx="2">
                  <c:v>43928</c:v>
                </c:pt>
                <c:pt idx="3">
                  <c:v>43929</c:v>
                </c:pt>
                <c:pt idx="4">
                  <c:v>43930</c:v>
                </c:pt>
                <c:pt idx="5">
                  <c:v>43935</c:v>
                </c:pt>
                <c:pt idx="6">
                  <c:v>43936</c:v>
                </c:pt>
                <c:pt idx="7">
                  <c:v>43937</c:v>
                </c:pt>
                <c:pt idx="8">
                  <c:v>43938</c:v>
                </c:pt>
                <c:pt idx="9">
                  <c:v>43939</c:v>
                </c:pt>
                <c:pt idx="10">
                  <c:v>43941</c:v>
                </c:pt>
                <c:pt idx="11">
                  <c:v>43942</c:v>
                </c:pt>
                <c:pt idx="12">
                  <c:v>43943</c:v>
                </c:pt>
                <c:pt idx="13">
                  <c:v>43944</c:v>
                </c:pt>
                <c:pt idx="14">
                  <c:v>43945</c:v>
                </c:pt>
                <c:pt idx="15">
                  <c:v>43949</c:v>
                </c:pt>
                <c:pt idx="16">
                  <c:v>43950</c:v>
                </c:pt>
                <c:pt idx="17">
                  <c:v>43951</c:v>
                </c:pt>
                <c:pt idx="18" formatCode="d\-mmm\-yy">
                  <c:v>43955</c:v>
                </c:pt>
                <c:pt idx="19" formatCode="d\-mmm\-yy">
                  <c:v>43956</c:v>
                </c:pt>
                <c:pt idx="20" formatCode="d\-mmm\-yy">
                  <c:v>43957</c:v>
                </c:pt>
                <c:pt idx="21" formatCode="d\-mmm\-yy">
                  <c:v>43958</c:v>
                </c:pt>
                <c:pt idx="22" formatCode="d\-mmm\-yy">
                  <c:v>43959</c:v>
                </c:pt>
                <c:pt idx="23" formatCode="d\-mmm\-yy">
                  <c:v>43962</c:v>
                </c:pt>
              </c:numCache>
            </c:numRef>
          </c:cat>
          <c:val>
            <c:numRef>
              <c:f>'Metro and Rural '!$H$2:$H$25</c:f>
            </c:numRef>
          </c:val>
          <c:smooth val="0"/>
          <c:extLst>
            <c:ext xmlns:c16="http://schemas.microsoft.com/office/drawing/2014/chart" uri="{C3380CC4-5D6E-409C-BE32-E72D297353CC}">
              <c16:uniqueId val="{00000000-AAEB-43F1-AC97-2A39043F37DA}"/>
            </c:ext>
          </c:extLst>
        </c:ser>
        <c:ser>
          <c:idx val="2"/>
          <c:order val="1"/>
          <c:tx>
            <c:strRef>
              <c:f>'Metro and Rural '!$J$1</c:f>
              <c:strCache>
                <c:ptCount val="1"/>
                <c:pt idx="0">
                  <c:v>CST Metro tests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'Metro and Rural '!$F$2:$F$25</c:f>
              <c:numCache>
                <c:formatCode>[$-409]d\-mmm;@</c:formatCode>
                <c:ptCount val="24"/>
                <c:pt idx="0">
                  <c:v>43925</c:v>
                </c:pt>
                <c:pt idx="1">
                  <c:v>43927</c:v>
                </c:pt>
                <c:pt idx="2">
                  <c:v>43928</c:v>
                </c:pt>
                <c:pt idx="3">
                  <c:v>43929</c:v>
                </c:pt>
                <c:pt idx="4">
                  <c:v>43930</c:v>
                </c:pt>
                <c:pt idx="5">
                  <c:v>43935</c:v>
                </c:pt>
                <c:pt idx="6">
                  <c:v>43936</c:v>
                </c:pt>
                <c:pt idx="7">
                  <c:v>43937</c:v>
                </c:pt>
                <c:pt idx="8">
                  <c:v>43938</c:v>
                </c:pt>
                <c:pt idx="9">
                  <c:v>43939</c:v>
                </c:pt>
                <c:pt idx="10">
                  <c:v>43941</c:v>
                </c:pt>
                <c:pt idx="11">
                  <c:v>43942</c:v>
                </c:pt>
                <c:pt idx="12">
                  <c:v>43943</c:v>
                </c:pt>
                <c:pt idx="13">
                  <c:v>43944</c:v>
                </c:pt>
                <c:pt idx="14">
                  <c:v>43945</c:v>
                </c:pt>
                <c:pt idx="15">
                  <c:v>43949</c:v>
                </c:pt>
                <c:pt idx="16">
                  <c:v>43950</c:v>
                </c:pt>
                <c:pt idx="17">
                  <c:v>43951</c:v>
                </c:pt>
                <c:pt idx="18" formatCode="d\-mmm\-yy">
                  <c:v>43955</c:v>
                </c:pt>
                <c:pt idx="19" formatCode="d\-mmm\-yy">
                  <c:v>43956</c:v>
                </c:pt>
                <c:pt idx="20" formatCode="d\-mmm\-yy">
                  <c:v>43957</c:v>
                </c:pt>
                <c:pt idx="21" formatCode="d\-mmm\-yy">
                  <c:v>43958</c:v>
                </c:pt>
                <c:pt idx="22" formatCode="d\-mmm\-yy">
                  <c:v>43959</c:v>
                </c:pt>
                <c:pt idx="23" formatCode="d\-mmm\-yy">
                  <c:v>43962</c:v>
                </c:pt>
              </c:numCache>
            </c:numRef>
          </c:cat>
          <c:val>
            <c:numRef>
              <c:f>'Metro and Rural '!$J$2:$J$25</c:f>
              <c:numCache>
                <c:formatCode>General</c:formatCode>
                <c:ptCount val="24"/>
                <c:pt idx="0">
                  <c:v>45</c:v>
                </c:pt>
                <c:pt idx="1">
                  <c:v>71</c:v>
                </c:pt>
                <c:pt idx="2">
                  <c:v>131</c:v>
                </c:pt>
                <c:pt idx="3">
                  <c:v>190</c:v>
                </c:pt>
                <c:pt idx="4">
                  <c:v>394</c:v>
                </c:pt>
                <c:pt idx="5">
                  <c:v>360</c:v>
                </c:pt>
                <c:pt idx="6">
                  <c:v>856</c:v>
                </c:pt>
                <c:pt idx="7">
                  <c:v>673</c:v>
                </c:pt>
                <c:pt idx="8">
                  <c:v>367</c:v>
                </c:pt>
                <c:pt idx="9">
                  <c:v>103</c:v>
                </c:pt>
                <c:pt idx="10">
                  <c:v>488</c:v>
                </c:pt>
                <c:pt idx="11">
                  <c:v>619</c:v>
                </c:pt>
                <c:pt idx="12">
                  <c:v>635</c:v>
                </c:pt>
                <c:pt idx="13">
                  <c:v>630</c:v>
                </c:pt>
                <c:pt idx="14">
                  <c:v>205</c:v>
                </c:pt>
                <c:pt idx="15">
                  <c:v>857</c:v>
                </c:pt>
                <c:pt idx="16">
                  <c:v>610</c:v>
                </c:pt>
                <c:pt idx="17">
                  <c:v>687</c:v>
                </c:pt>
                <c:pt idx="18">
                  <c:v>212</c:v>
                </c:pt>
                <c:pt idx="19">
                  <c:v>551</c:v>
                </c:pt>
                <c:pt idx="20">
                  <c:v>323</c:v>
                </c:pt>
                <c:pt idx="21">
                  <c:v>443</c:v>
                </c:pt>
                <c:pt idx="22">
                  <c:v>604</c:v>
                </c:pt>
                <c:pt idx="23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EB-43F1-AC97-2A39043F3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7543904"/>
        <c:axId val="627538656"/>
      </c:lineChart>
      <c:dateAx>
        <c:axId val="627543904"/>
        <c:scaling>
          <c:orientation val="minMax"/>
        </c:scaling>
        <c:delete val="0"/>
        <c:axPos val="b"/>
        <c:numFmt formatCode="[$-409]d\-mmm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538656"/>
        <c:crosses val="autoZero"/>
        <c:auto val="1"/>
        <c:lblOffset val="100"/>
        <c:baseTimeUnit val="days"/>
      </c:dateAx>
      <c:valAx>
        <c:axId val="62753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54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30A76-EA40-4D30-BF33-D2C542A7A8C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8107E0-B93E-49DC-BAC0-89D1419F9785}">
      <dgm:prSet phldrT="[Text]" custT="1"/>
      <dgm:spPr>
        <a:ln>
          <a:noFill/>
        </a:ln>
      </dgm:spPr>
      <dgm:t>
        <a:bodyPr anchor="t"/>
        <a:lstStyle/>
        <a:p>
          <a:r>
            <a:rPr lang="en-US" sz="20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REFLECTIVE</a:t>
          </a:r>
        </a:p>
        <a:p>
          <a:r>
            <a:rPr lang="en-ZA" sz="1600" dirty="0" smtClean="0"/>
            <a:t>Using past experiences to inform future decisions</a:t>
          </a:r>
          <a:r>
            <a:rPr lang="en-US" sz="1800" dirty="0" smtClean="0"/>
            <a:t>	</a:t>
          </a:r>
          <a:endParaRPr lang="en-US" sz="1800" dirty="0"/>
        </a:p>
      </dgm:t>
    </dgm:pt>
    <dgm:pt modelId="{E959DE6E-4D0D-4F2D-8FF2-B8A48B0BDABA}" type="parTrans" cxnId="{4096EB69-96F0-4CC3-A57B-6957BE3A3654}">
      <dgm:prSet/>
      <dgm:spPr/>
      <dgm:t>
        <a:bodyPr/>
        <a:lstStyle/>
        <a:p>
          <a:endParaRPr lang="en-US"/>
        </a:p>
      </dgm:t>
    </dgm:pt>
    <dgm:pt modelId="{18BD1EF7-D728-454F-BEA0-6DE39ABC4D6A}" type="sibTrans" cxnId="{4096EB69-96F0-4CC3-A57B-6957BE3A3654}">
      <dgm:prSet/>
      <dgm:spPr/>
      <dgm:t>
        <a:bodyPr/>
        <a:lstStyle/>
        <a:p>
          <a:endParaRPr lang="en-US"/>
        </a:p>
      </dgm:t>
    </dgm:pt>
    <dgm:pt modelId="{57CD7F31-E07C-4DA4-90D4-F07FAA706C04}">
      <dgm:prSet phldrT="[Text]" custT="1"/>
      <dgm:spPr>
        <a:ln>
          <a:noFill/>
        </a:ln>
      </dgm:spPr>
      <dgm:t>
        <a:bodyPr anchor="t"/>
        <a:lstStyle/>
        <a:p>
          <a:r>
            <a:rPr lang="en-US" sz="20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RESOURCEFUL</a:t>
          </a:r>
        </a:p>
        <a:p>
          <a:r>
            <a:rPr lang="en-ZA" sz="1600" dirty="0" smtClean="0"/>
            <a:t>Recognizing alternative ways to use resources</a:t>
          </a:r>
          <a:endParaRPr lang="en-US" sz="1600" dirty="0"/>
        </a:p>
      </dgm:t>
    </dgm:pt>
    <dgm:pt modelId="{04F1A8B6-36AE-4467-9D4B-0520B674798F}" type="parTrans" cxnId="{D410400E-D42F-42CF-8D6B-81FED86A4D81}">
      <dgm:prSet/>
      <dgm:spPr/>
      <dgm:t>
        <a:bodyPr/>
        <a:lstStyle/>
        <a:p>
          <a:endParaRPr lang="en-US"/>
        </a:p>
      </dgm:t>
    </dgm:pt>
    <dgm:pt modelId="{9D4804D8-5C71-4FAA-A1C6-72CAEA8C5C11}" type="sibTrans" cxnId="{D410400E-D42F-42CF-8D6B-81FED86A4D81}">
      <dgm:prSet/>
      <dgm:spPr/>
      <dgm:t>
        <a:bodyPr/>
        <a:lstStyle/>
        <a:p>
          <a:endParaRPr lang="en-US"/>
        </a:p>
      </dgm:t>
    </dgm:pt>
    <dgm:pt modelId="{E566CCCC-C5AE-438D-8EEA-FB40DB8068A6}">
      <dgm:prSet phldrT="[Text]" custT="1"/>
      <dgm:spPr>
        <a:ln>
          <a:noFill/>
        </a:ln>
      </dgm:spPr>
      <dgm:t>
        <a:bodyPr anchor="t"/>
        <a:lstStyle/>
        <a:p>
          <a:r>
            <a:rPr lang="en-US" sz="20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ROBUST</a:t>
          </a:r>
        </a:p>
        <a:p>
          <a:r>
            <a:rPr lang="en-ZA" sz="1600" dirty="0" smtClean="0">
              <a:solidFill>
                <a:schemeClr val="bg1"/>
              </a:solidFill>
              <a:latin typeface="+mn-lt"/>
            </a:rPr>
            <a:t>Well-conceived, constructed and managed systems</a:t>
          </a:r>
          <a:endParaRPr lang="en-US" sz="1600" dirty="0">
            <a:solidFill>
              <a:schemeClr val="bg1"/>
            </a:solidFill>
            <a:latin typeface="+mn-lt"/>
          </a:endParaRPr>
        </a:p>
      </dgm:t>
    </dgm:pt>
    <dgm:pt modelId="{86974471-3192-48C5-8DD1-425BD53DF3E5}" type="parTrans" cxnId="{86DA0E56-968F-42CC-9739-6BA472C4B94E}">
      <dgm:prSet/>
      <dgm:spPr/>
      <dgm:t>
        <a:bodyPr/>
        <a:lstStyle/>
        <a:p>
          <a:endParaRPr lang="en-US"/>
        </a:p>
      </dgm:t>
    </dgm:pt>
    <dgm:pt modelId="{DB71E6E5-567A-497D-82E9-383D0CFD1F20}" type="sibTrans" cxnId="{86DA0E56-968F-42CC-9739-6BA472C4B94E}">
      <dgm:prSet/>
      <dgm:spPr/>
      <dgm:t>
        <a:bodyPr/>
        <a:lstStyle/>
        <a:p>
          <a:endParaRPr lang="en-US"/>
        </a:p>
      </dgm:t>
    </dgm:pt>
    <dgm:pt modelId="{DF594A6E-E049-47C2-BCA0-CED7C8B8AE0C}">
      <dgm:prSet phldrT="[Text]" custT="1"/>
      <dgm:spPr>
        <a:ln>
          <a:noFill/>
        </a:ln>
      </dgm:spPr>
      <dgm:t>
        <a:bodyPr anchor="t"/>
        <a:lstStyle/>
        <a:p>
          <a:r>
            <a:rPr lang="en-US" sz="20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REDUNDANT</a:t>
          </a:r>
        </a:p>
        <a:p>
          <a:r>
            <a:rPr lang="en-ZA" sz="1600" dirty="0" smtClean="0">
              <a:solidFill>
                <a:schemeClr val="bg1"/>
              </a:solidFill>
              <a:latin typeface="+mn-lt"/>
            </a:rPr>
            <a:t>Spare capacity, purposefully created to accommodate disruption</a:t>
          </a:r>
          <a:endParaRPr lang="en-US" sz="1600" dirty="0">
            <a:solidFill>
              <a:schemeClr val="bg1"/>
            </a:solidFill>
            <a:latin typeface="+mn-lt"/>
          </a:endParaRPr>
        </a:p>
      </dgm:t>
    </dgm:pt>
    <dgm:pt modelId="{0F4A06AB-59B6-4C12-8D69-3F3A98491A31}" type="parTrans" cxnId="{E76F716B-4AD1-46CF-9401-2D57340FB526}">
      <dgm:prSet/>
      <dgm:spPr/>
      <dgm:t>
        <a:bodyPr/>
        <a:lstStyle/>
        <a:p>
          <a:endParaRPr lang="en-US"/>
        </a:p>
      </dgm:t>
    </dgm:pt>
    <dgm:pt modelId="{A221B878-C01B-4BF4-BBCC-BF79EB45602B}" type="sibTrans" cxnId="{E76F716B-4AD1-46CF-9401-2D57340FB526}">
      <dgm:prSet/>
      <dgm:spPr/>
      <dgm:t>
        <a:bodyPr/>
        <a:lstStyle/>
        <a:p>
          <a:endParaRPr lang="en-US"/>
        </a:p>
      </dgm:t>
    </dgm:pt>
    <dgm:pt modelId="{A0D0DAB6-BBEB-434D-B6D4-BF3CBC163917}">
      <dgm:prSet phldrT="[Text]" custT="1"/>
      <dgm:spPr>
        <a:ln>
          <a:noFill/>
        </a:ln>
      </dgm:spPr>
      <dgm:t>
        <a:bodyPr anchor="t"/>
        <a:lstStyle/>
        <a:p>
          <a:r>
            <a:rPr lang="en-US" sz="20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FLEXIBLE</a:t>
          </a:r>
        </a:p>
        <a:p>
          <a:r>
            <a:rPr lang="en-ZA" sz="1600" dirty="0" smtClean="0">
              <a:solidFill>
                <a:schemeClr val="bg1"/>
              </a:solidFill>
              <a:latin typeface="+mn-lt"/>
            </a:rPr>
            <a:t>Willingness and ability to adopt alternative strategies in response to changing circumstances</a:t>
          </a:r>
          <a:endParaRPr lang="en-US" sz="1600" dirty="0">
            <a:solidFill>
              <a:schemeClr val="bg1"/>
            </a:solidFill>
            <a:latin typeface="+mn-lt"/>
          </a:endParaRPr>
        </a:p>
      </dgm:t>
    </dgm:pt>
    <dgm:pt modelId="{4B15D65D-FA04-4944-9B7A-0F76ABA74299}" type="parTrans" cxnId="{CED7247E-6EA5-426E-8A01-3B1DDDEBE5D7}">
      <dgm:prSet/>
      <dgm:spPr/>
      <dgm:t>
        <a:bodyPr/>
        <a:lstStyle/>
        <a:p>
          <a:endParaRPr lang="en-US"/>
        </a:p>
      </dgm:t>
    </dgm:pt>
    <dgm:pt modelId="{80DA67AE-2984-4C0C-AFF0-14BAB3191426}" type="sibTrans" cxnId="{CED7247E-6EA5-426E-8A01-3B1DDDEBE5D7}">
      <dgm:prSet/>
      <dgm:spPr/>
      <dgm:t>
        <a:bodyPr/>
        <a:lstStyle/>
        <a:p>
          <a:endParaRPr lang="en-US"/>
        </a:p>
      </dgm:t>
    </dgm:pt>
    <dgm:pt modelId="{AC52CE1B-DBA7-4512-9E12-4F6C5515EE56}">
      <dgm:prSet phldrT="[Text]" custT="1"/>
      <dgm:spPr>
        <a:ln>
          <a:noFill/>
        </a:ln>
      </dgm:spPr>
      <dgm:t>
        <a:bodyPr anchor="t"/>
        <a:lstStyle/>
        <a:p>
          <a:r>
            <a:rPr lang="en-US" sz="20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INCLUSIVE</a:t>
          </a:r>
        </a:p>
        <a:p>
          <a:r>
            <a:rPr lang="en-ZA" sz="1600" dirty="0" smtClean="0">
              <a:solidFill>
                <a:schemeClr val="bg1"/>
              </a:solidFill>
              <a:latin typeface="+mn-lt"/>
            </a:rPr>
            <a:t>Prioritise broad consultation to create a sense of shared ownership in decision-making</a:t>
          </a:r>
          <a:endParaRPr lang="en-US" sz="1600" dirty="0">
            <a:solidFill>
              <a:schemeClr val="bg1"/>
            </a:solidFill>
            <a:latin typeface="+mn-lt"/>
          </a:endParaRPr>
        </a:p>
      </dgm:t>
    </dgm:pt>
    <dgm:pt modelId="{E4D2B3B9-1C97-4A20-84DB-614FE35A9907}" type="parTrans" cxnId="{34859FE2-4AB0-4A98-812D-2AEA04ABB109}">
      <dgm:prSet/>
      <dgm:spPr/>
      <dgm:t>
        <a:bodyPr/>
        <a:lstStyle/>
        <a:p>
          <a:endParaRPr lang="en-US"/>
        </a:p>
      </dgm:t>
    </dgm:pt>
    <dgm:pt modelId="{F249F2EE-324F-4D2D-8865-9FC74C86D784}" type="sibTrans" cxnId="{34859FE2-4AB0-4A98-812D-2AEA04ABB109}">
      <dgm:prSet/>
      <dgm:spPr/>
      <dgm:t>
        <a:bodyPr/>
        <a:lstStyle/>
        <a:p>
          <a:endParaRPr lang="en-US"/>
        </a:p>
      </dgm:t>
    </dgm:pt>
    <dgm:pt modelId="{6C4EB3B7-7ABD-488D-B592-AF4099365F81}">
      <dgm:prSet phldrT="[Text]" custT="1"/>
      <dgm:spPr>
        <a:ln>
          <a:noFill/>
        </a:ln>
      </dgm:spPr>
      <dgm:t>
        <a:bodyPr anchor="t"/>
        <a:lstStyle/>
        <a:p>
          <a:r>
            <a:rPr lang="en-US" sz="20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INTEGRATED</a:t>
          </a:r>
        </a:p>
        <a:p>
          <a:r>
            <a:rPr lang="en-ZA" sz="1600" dirty="0" smtClean="0">
              <a:solidFill>
                <a:schemeClr val="bg1"/>
              </a:solidFill>
              <a:latin typeface="+mn-lt"/>
            </a:rPr>
            <a:t>Bring together a range of distinct systems and institutions</a:t>
          </a:r>
          <a:endParaRPr lang="en-US" sz="1600" dirty="0">
            <a:solidFill>
              <a:schemeClr val="bg1"/>
            </a:solidFill>
            <a:latin typeface="+mn-lt"/>
          </a:endParaRPr>
        </a:p>
      </dgm:t>
    </dgm:pt>
    <dgm:pt modelId="{42AC1A00-74F9-452D-88D8-E3312F617EEE}" type="parTrans" cxnId="{6A1707A2-4F83-45AD-AC59-A99F454DC320}">
      <dgm:prSet/>
      <dgm:spPr/>
      <dgm:t>
        <a:bodyPr/>
        <a:lstStyle/>
        <a:p>
          <a:endParaRPr lang="en-US"/>
        </a:p>
      </dgm:t>
    </dgm:pt>
    <dgm:pt modelId="{67BF25AB-FBC1-4ED9-9738-79AA983CEFBA}" type="sibTrans" cxnId="{6A1707A2-4F83-45AD-AC59-A99F454DC320}">
      <dgm:prSet/>
      <dgm:spPr/>
      <dgm:t>
        <a:bodyPr/>
        <a:lstStyle/>
        <a:p>
          <a:endParaRPr lang="en-US"/>
        </a:p>
      </dgm:t>
    </dgm:pt>
    <dgm:pt modelId="{12A0ADFE-40CE-40FD-AE3D-CFF77CA0CEC7}" type="pres">
      <dgm:prSet presAssocID="{31530A76-EA40-4D30-BF33-D2C542A7A8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07D1EE-869C-499C-A5C3-D4FDF70AC36F}" type="pres">
      <dgm:prSet presAssocID="{238107E0-B93E-49DC-BAC0-89D1419F978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8E2F1-C684-49FB-9C0A-B0A222AC1BFE}" type="pres">
      <dgm:prSet presAssocID="{18BD1EF7-D728-454F-BEA0-6DE39ABC4D6A}" presName="sibTrans" presStyleCnt="0"/>
      <dgm:spPr/>
    </dgm:pt>
    <dgm:pt modelId="{0E95BA02-FF5E-44E1-A73E-AD0FB33DA51D}" type="pres">
      <dgm:prSet presAssocID="{57CD7F31-E07C-4DA4-90D4-F07FAA706C0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B3840-7BB4-40F4-BC6B-A7BA2D182BA9}" type="pres">
      <dgm:prSet presAssocID="{9D4804D8-5C71-4FAA-A1C6-72CAEA8C5C11}" presName="sibTrans" presStyleCnt="0"/>
      <dgm:spPr/>
    </dgm:pt>
    <dgm:pt modelId="{46755FB7-C836-41DB-A29F-F30CD926BB85}" type="pres">
      <dgm:prSet presAssocID="{E566CCCC-C5AE-438D-8EEA-FB40DB8068A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1BBF5-941D-474A-AE3D-BC7B12877B43}" type="pres">
      <dgm:prSet presAssocID="{DB71E6E5-567A-497D-82E9-383D0CFD1F20}" presName="sibTrans" presStyleCnt="0"/>
      <dgm:spPr/>
    </dgm:pt>
    <dgm:pt modelId="{837DC17C-2A95-4F5B-9F5A-CD5E0668D75C}" type="pres">
      <dgm:prSet presAssocID="{DF594A6E-E049-47C2-BCA0-CED7C8B8AE0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ABBFB-FE5A-4C27-8777-CA8742AA4F50}" type="pres">
      <dgm:prSet presAssocID="{A221B878-C01B-4BF4-BBCC-BF79EB45602B}" presName="sibTrans" presStyleCnt="0"/>
      <dgm:spPr/>
    </dgm:pt>
    <dgm:pt modelId="{D7453D15-CA2A-48E6-8633-0F380BABCB74}" type="pres">
      <dgm:prSet presAssocID="{A0D0DAB6-BBEB-434D-B6D4-BF3CBC16391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DFF2F-65BA-4AC2-ABFE-81787C8C5132}" type="pres">
      <dgm:prSet presAssocID="{80DA67AE-2984-4C0C-AFF0-14BAB3191426}" presName="sibTrans" presStyleCnt="0"/>
      <dgm:spPr/>
    </dgm:pt>
    <dgm:pt modelId="{B0BE633B-26CD-47E1-A792-839D925453F0}" type="pres">
      <dgm:prSet presAssocID="{AC52CE1B-DBA7-4512-9E12-4F6C5515EE5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0AEAF-794B-4281-92B1-E33847A2CCF7}" type="pres">
      <dgm:prSet presAssocID="{F249F2EE-324F-4D2D-8865-9FC74C86D784}" presName="sibTrans" presStyleCnt="0"/>
      <dgm:spPr/>
    </dgm:pt>
    <dgm:pt modelId="{75E40487-2946-4960-BD7B-8ABB94A4E83C}" type="pres">
      <dgm:prSet presAssocID="{6C4EB3B7-7ABD-488D-B592-AF4099365F8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1707A2-4F83-45AD-AC59-A99F454DC320}" srcId="{31530A76-EA40-4D30-BF33-D2C542A7A8C4}" destId="{6C4EB3B7-7ABD-488D-B592-AF4099365F81}" srcOrd="6" destOrd="0" parTransId="{42AC1A00-74F9-452D-88D8-E3312F617EEE}" sibTransId="{67BF25AB-FBC1-4ED9-9738-79AA983CEFBA}"/>
    <dgm:cxn modelId="{4096EB69-96F0-4CC3-A57B-6957BE3A3654}" srcId="{31530A76-EA40-4D30-BF33-D2C542A7A8C4}" destId="{238107E0-B93E-49DC-BAC0-89D1419F9785}" srcOrd="0" destOrd="0" parTransId="{E959DE6E-4D0D-4F2D-8FF2-B8A48B0BDABA}" sibTransId="{18BD1EF7-D728-454F-BEA0-6DE39ABC4D6A}"/>
    <dgm:cxn modelId="{E76F716B-4AD1-46CF-9401-2D57340FB526}" srcId="{31530A76-EA40-4D30-BF33-D2C542A7A8C4}" destId="{DF594A6E-E049-47C2-BCA0-CED7C8B8AE0C}" srcOrd="3" destOrd="0" parTransId="{0F4A06AB-59B6-4C12-8D69-3F3A98491A31}" sibTransId="{A221B878-C01B-4BF4-BBCC-BF79EB45602B}"/>
    <dgm:cxn modelId="{8E96257D-C44F-4422-A329-6C84C3E1AAB6}" type="presOf" srcId="{6C4EB3B7-7ABD-488D-B592-AF4099365F81}" destId="{75E40487-2946-4960-BD7B-8ABB94A4E83C}" srcOrd="0" destOrd="0" presId="urn:microsoft.com/office/officeart/2005/8/layout/default"/>
    <dgm:cxn modelId="{E58F566F-F733-445D-BCD0-AEACCA71F23F}" type="presOf" srcId="{57CD7F31-E07C-4DA4-90D4-F07FAA706C04}" destId="{0E95BA02-FF5E-44E1-A73E-AD0FB33DA51D}" srcOrd="0" destOrd="0" presId="urn:microsoft.com/office/officeart/2005/8/layout/default"/>
    <dgm:cxn modelId="{631C3823-4C80-4B34-BE23-C404D0C9A630}" type="presOf" srcId="{AC52CE1B-DBA7-4512-9E12-4F6C5515EE56}" destId="{B0BE633B-26CD-47E1-A792-839D925453F0}" srcOrd="0" destOrd="0" presId="urn:microsoft.com/office/officeart/2005/8/layout/default"/>
    <dgm:cxn modelId="{53757C3E-34EC-424F-A9B3-624842D66BEC}" type="presOf" srcId="{DF594A6E-E049-47C2-BCA0-CED7C8B8AE0C}" destId="{837DC17C-2A95-4F5B-9F5A-CD5E0668D75C}" srcOrd="0" destOrd="0" presId="urn:microsoft.com/office/officeart/2005/8/layout/default"/>
    <dgm:cxn modelId="{86DA0E56-968F-42CC-9739-6BA472C4B94E}" srcId="{31530A76-EA40-4D30-BF33-D2C542A7A8C4}" destId="{E566CCCC-C5AE-438D-8EEA-FB40DB8068A6}" srcOrd="2" destOrd="0" parTransId="{86974471-3192-48C5-8DD1-425BD53DF3E5}" sibTransId="{DB71E6E5-567A-497D-82E9-383D0CFD1F20}"/>
    <dgm:cxn modelId="{34859FE2-4AB0-4A98-812D-2AEA04ABB109}" srcId="{31530A76-EA40-4D30-BF33-D2C542A7A8C4}" destId="{AC52CE1B-DBA7-4512-9E12-4F6C5515EE56}" srcOrd="5" destOrd="0" parTransId="{E4D2B3B9-1C97-4A20-84DB-614FE35A9907}" sibTransId="{F249F2EE-324F-4D2D-8865-9FC74C86D784}"/>
    <dgm:cxn modelId="{CED7247E-6EA5-426E-8A01-3B1DDDEBE5D7}" srcId="{31530A76-EA40-4D30-BF33-D2C542A7A8C4}" destId="{A0D0DAB6-BBEB-434D-B6D4-BF3CBC163917}" srcOrd="4" destOrd="0" parTransId="{4B15D65D-FA04-4944-9B7A-0F76ABA74299}" sibTransId="{80DA67AE-2984-4C0C-AFF0-14BAB3191426}"/>
    <dgm:cxn modelId="{1377445B-1021-4B92-9E41-1990671DAC64}" type="presOf" srcId="{E566CCCC-C5AE-438D-8EEA-FB40DB8068A6}" destId="{46755FB7-C836-41DB-A29F-F30CD926BB85}" srcOrd="0" destOrd="0" presId="urn:microsoft.com/office/officeart/2005/8/layout/default"/>
    <dgm:cxn modelId="{9004C667-DEB1-42D2-B00F-9B54497F4EBD}" type="presOf" srcId="{238107E0-B93E-49DC-BAC0-89D1419F9785}" destId="{3407D1EE-869C-499C-A5C3-D4FDF70AC36F}" srcOrd="0" destOrd="0" presId="urn:microsoft.com/office/officeart/2005/8/layout/default"/>
    <dgm:cxn modelId="{493B5750-78A7-4C6C-AA0B-3A77F269B5C6}" type="presOf" srcId="{31530A76-EA40-4D30-BF33-D2C542A7A8C4}" destId="{12A0ADFE-40CE-40FD-AE3D-CFF77CA0CEC7}" srcOrd="0" destOrd="0" presId="urn:microsoft.com/office/officeart/2005/8/layout/default"/>
    <dgm:cxn modelId="{C4B08E64-DAE5-43D7-AE5C-A3B8107E01EC}" type="presOf" srcId="{A0D0DAB6-BBEB-434D-B6D4-BF3CBC163917}" destId="{D7453D15-CA2A-48E6-8633-0F380BABCB74}" srcOrd="0" destOrd="0" presId="urn:microsoft.com/office/officeart/2005/8/layout/default"/>
    <dgm:cxn modelId="{D410400E-D42F-42CF-8D6B-81FED86A4D81}" srcId="{31530A76-EA40-4D30-BF33-D2C542A7A8C4}" destId="{57CD7F31-E07C-4DA4-90D4-F07FAA706C04}" srcOrd="1" destOrd="0" parTransId="{04F1A8B6-36AE-4467-9D4B-0520B674798F}" sibTransId="{9D4804D8-5C71-4FAA-A1C6-72CAEA8C5C11}"/>
    <dgm:cxn modelId="{66790136-FD1D-4A3E-97CA-C9E9196172A9}" type="presParOf" srcId="{12A0ADFE-40CE-40FD-AE3D-CFF77CA0CEC7}" destId="{3407D1EE-869C-499C-A5C3-D4FDF70AC36F}" srcOrd="0" destOrd="0" presId="urn:microsoft.com/office/officeart/2005/8/layout/default"/>
    <dgm:cxn modelId="{8A7A4A3D-3DE4-4C01-9269-CFAF44139C3B}" type="presParOf" srcId="{12A0ADFE-40CE-40FD-AE3D-CFF77CA0CEC7}" destId="{9AE8E2F1-C684-49FB-9C0A-B0A222AC1BFE}" srcOrd="1" destOrd="0" presId="urn:microsoft.com/office/officeart/2005/8/layout/default"/>
    <dgm:cxn modelId="{B1619314-ABC8-4108-9DBA-7E0C3C954029}" type="presParOf" srcId="{12A0ADFE-40CE-40FD-AE3D-CFF77CA0CEC7}" destId="{0E95BA02-FF5E-44E1-A73E-AD0FB33DA51D}" srcOrd="2" destOrd="0" presId="urn:microsoft.com/office/officeart/2005/8/layout/default"/>
    <dgm:cxn modelId="{3D7E1887-B4E7-444A-B580-EEBFE37DCD52}" type="presParOf" srcId="{12A0ADFE-40CE-40FD-AE3D-CFF77CA0CEC7}" destId="{233B3840-7BB4-40F4-BC6B-A7BA2D182BA9}" srcOrd="3" destOrd="0" presId="urn:microsoft.com/office/officeart/2005/8/layout/default"/>
    <dgm:cxn modelId="{EE4259C0-97DC-4F67-877F-024A067D4B3A}" type="presParOf" srcId="{12A0ADFE-40CE-40FD-AE3D-CFF77CA0CEC7}" destId="{46755FB7-C836-41DB-A29F-F30CD926BB85}" srcOrd="4" destOrd="0" presId="urn:microsoft.com/office/officeart/2005/8/layout/default"/>
    <dgm:cxn modelId="{F51A6DD5-540F-4F22-AC7E-6DD42EDDC970}" type="presParOf" srcId="{12A0ADFE-40CE-40FD-AE3D-CFF77CA0CEC7}" destId="{1791BBF5-941D-474A-AE3D-BC7B12877B43}" srcOrd="5" destOrd="0" presId="urn:microsoft.com/office/officeart/2005/8/layout/default"/>
    <dgm:cxn modelId="{A8CDD022-A659-4722-A662-16823542EDA9}" type="presParOf" srcId="{12A0ADFE-40CE-40FD-AE3D-CFF77CA0CEC7}" destId="{837DC17C-2A95-4F5B-9F5A-CD5E0668D75C}" srcOrd="6" destOrd="0" presId="urn:microsoft.com/office/officeart/2005/8/layout/default"/>
    <dgm:cxn modelId="{D00CD3BE-773C-4E04-B238-6C040FCC77AE}" type="presParOf" srcId="{12A0ADFE-40CE-40FD-AE3D-CFF77CA0CEC7}" destId="{60AABBFB-FE5A-4C27-8777-CA8742AA4F50}" srcOrd="7" destOrd="0" presId="urn:microsoft.com/office/officeart/2005/8/layout/default"/>
    <dgm:cxn modelId="{DAAF3A73-0272-4FB1-A0CD-7448376A28B9}" type="presParOf" srcId="{12A0ADFE-40CE-40FD-AE3D-CFF77CA0CEC7}" destId="{D7453D15-CA2A-48E6-8633-0F380BABCB74}" srcOrd="8" destOrd="0" presId="urn:microsoft.com/office/officeart/2005/8/layout/default"/>
    <dgm:cxn modelId="{661E9042-308E-40A6-8F57-57A904A94866}" type="presParOf" srcId="{12A0ADFE-40CE-40FD-AE3D-CFF77CA0CEC7}" destId="{94ADFF2F-65BA-4AC2-ABFE-81787C8C5132}" srcOrd="9" destOrd="0" presId="urn:microsoft.com/office/officeart/2005/8/layout/default"/>
    <dgm:cxn modelId="{CD311527-4A03-44B8-9DBE-A37FB77926F9}" type="presParOf" srcId="{12A0ADFE-40CE-40FD-AE3D-CFF77CA0CEC7}" destId="{B0BE633B-26CD-47E1-A792-839D925453F0}" srcOrd="10" destOrd="0" presId="urn:microsoft.com/office/officeart/2005/8/layout/default"/>
    <dgm:cxn modelId="{760F12C0-F97F-45D8-9795-078538A24322}" type="presParOf" srcId="{12A0ADFE-40CE-40FD-AE3D-CFF77CA0CEC7}" destId="{E130AEAF-794B-4281-92B1-E33847A2CCF7}" srcOrd="11" destOrd="0" presId="urn:microsoft.com/office/officeart/2005/8/layout/default"/>
    <dgm:cxn modelId="{9FB29BB4-E48D-4968-B2DF-70437299AE40}" type="presParOf" srcId="{12A0ADFE-40CE-40FD-AE3D-CFF77CA0CEC7}" destId="{75E40487-2946-4960-BD7B-8ABB94A4E83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1BE1D6-34FE-4A36-AB41-3E13529CDA20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B33304-B7BA-4F14-8F9E-B549DA39CA2C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1400" dirty="0" smtClean="0"/>
            <a:t>HEALTH LOGISTICS</a:t>
          </a:r>
          <a:endParaRPr lang="en-US" sz="1400" dirty="0"/>
        </a:p>
      </dgm:t>
    </dgm:pt>
    <dgm:pt modelId="{B8D472A8-73A3-4624-B6C1-F28453C9E2A4}" type="parTrans" cxnId="{0F4885E1-DD15-478B-9778-0C4BBA48C0B0}">
      <dgm:prSet/>
      <dgm:spPr/>
      <dgm:t>
        <a:bodyPr/>
        <a:lstStyle/>
        <a:p>
          <a:endParaRPr lang="en-US" sz="1400" dirty="0"/>
        </a:p>
      </dgm:t>
    </dgm:pt>
    <dgm:pt modelId="{7E61AE1C-59F9-47AA-8108-BFF2B70237C6}" type="sibTrans" cxnId="{0F4885E1-DD15-478B-9778-0C4BBA48C0B0}">
      <dgm:prSet/>
      <dgm:spPr/>
      <dgm:t>
        <a:bodyPr/>
        <a:lstStyle/>
        <a:p>
          <a:endParaRPr lang="en-US" sz="1400" dirty="0"/>
        </a:p>
      </dgm:t>
    </dgm:pt>
    <dgm:pt modelId="{F74B8D78-996B-4761-A5E9-FC40545E093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FACILITIES</a:t>
          </a:r>
          <a:endParaRPr lang="en-US" sz="1400" dirty="0"/>
        </a:p>
      </dgm:t>
    </dgm:pt>
    <dgm:pt modelId="{1DB810BA-D11E-4A8D-8BDB-87076E621DE4}" type="parTrans" cxnId="{6553250F-B4B1-4807-9215-AEE94B65C352}">
      <dgm:prSet/>
      <dgm:spPr/>
      <dgm:t>
        <a:bodyPr/>
        <a:lstStyle/>
        <a:p>
          <a:endParaRPr lang="en-US" sz="1400" dirty="0"/>
        </a:p>
      </dgm:t>
    </dgm:pt>
    <dgm:pt modelId="{2D41AEC2-9B6B-4A46-9793-A510D5DDCCFE}" type="sibTrans" cxnId="{6553250F-B4B1-4807-9215-AEE94B65C352}">
      <dgm:prSet/>
      <dgm:spPr/>
      <dgm:t>
        <a:bodyPr/>
        <a:lstStyle/>
        <a:p>
          <a:endParaRPr lang="en-US" sz="1400" dirty="0"/>
        </a:p>
      </dgm:t>
    </dgm:pt>
    <dgm:pt modelId="{5775649F-112D-47DB-BDD6-36D4AB77FC4D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 smtClean="0"/>
            <a:t>RESOURCES</a:t>
          </a:r>
          <a:endParaRPr lang="en-US" sz="1400" dirty="0"/>
        </a:p>
      </dgm:t>
    </dgm:pt>
    <dgm:pt modelId="{41DA00C8-952D-4FE0-8ED8-E6793A96A497}" type="parTrans" cxnId="{071B9C10-EADB-4B14-B88B-87A3D38FB349}">
      <dgm:prSet/>
      <dgm:spPr/>
      <dgm:t>
        <a:bodyPr/>
        <a:lstStyle/>
        <a:p>
          <a:endParaRPr lang="en-US" sz="1400" dirty="0"/>
        </a:p>
      </dgm:t>
    </dgm:pt>
    <dgm:pt modelId="{BFC7B7B4-7A14-42AA-A0B5-4004F8A43257}" type="sibTrans" cxnId="{071B9C10-EADB-4B14-B88B-87A3D38FB349}">
      <dgm:prSet/>
      <dgm:spPr/>
      <dgm:t>
        <a:bodyPr/>
        <a:lstStyle/>
        <a:p>
          <a:endParaRPr lang="en-US" sz="1400" dirty="0"/>
        </a:p>
      </dgm:t>
    </dgm:pt>
    <dgm:pt modelId="{D39E2C87-472D-4050-9B22-ECFF8A9BF90E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 smtClean="0"/>
            <a:t>INVENTORY</a:t>
          </a:r>
          <a:endParaRPr lang="en-US" sz="1400" dirty="0"/>
        </a:p>
      </dgm:t>
    </dgm:pt>
    <dgm:pt modelId="{ED84A85F-7ADC-445B-AEE5-9AE2B6212D4F}" type="parTrans" cxnId="{4F59B725-2B06-4EFC-9EC0-2E091A452811}">
      <dgm:prSet/>
      <dgm:spPr/>
      <dgm:t>
        <a:bodyPr/>
        <a:lstStyle/>
        <a:p>
          <a:endParaRPr lang="en-US" sz="1400" dirty="0"/>
        </a:p>
      </dgm:t>
    </dgm:pt>
    <dgm:pt modelId="{D5AD9D1A-841D-4E53-9B5C-EF0491E4C38B}" type="sibTrans" cxnId="{4F59B725-2B06-4EFC-9EC0-2E091A452811}">
      <dgm:prSet/>
      <dgm:spPr/>
      <dgm:t>
        <a:bodyPr/>
        <a:lstStyle/>
        <a:p>
          <a:endParaRPr lang="en-US" sz="1400" dirty="0"/>
        </a:p>
      </dgm:t>
    </dgm:pt>
    <dgm:pt modelId="{94398A39-6919-4120-99F8-C00B3CCE0616}">
      <dgm:prSet custT="1"/>
      <dgm:spPr/>
      <dgm:t>
        <a:bodyPr/>
        <a:lstStyle/>
        <a:p>
          <a:r>
            <a:rPr lang="en-US" sz="1400" dirty="0" smtClean="0"/>
            <a:t>FLEET</a:t>
          </a:r>
          <a:endParaRPr lang="en-US" sz="1400" dirty="0"/>
        </a:p>
      </dgm:t>
    </dgm:pt>
    <dgm:pt modelId="{B93DC198-D6DD-4D1B-80EA-8E15C7340B89}" type="parTrans" cxnId="{715DA959-060D-4D26-8894-E57361E1907D}">
      <dgm:prSet/>
      <dgm:spPr/>
      <dgm:t>
        <a:bodyPr/>
        <a:lstStyle/>
        <a:p>
          <a:endParaRPr lang="en-US" sz="1400" dirty="0"/>
        </a:p>
      </dgm:t>
    </dgm:pt>
    <dgm:pt modelId="{389AB6ED-EDFC-47D6-A9AE-57675F9997FF}" type="sibTrans" cxnId="{715DA959-060D-4D26-8894-E57361E1907D}">
      <dgm:prSet/>
      <dgm:spPr/>
      <dgm:t>
        <a:bodyPr/>
        <a:lstStyle/>
        <a:p>
          <a:endParaRPr lang="en-US" sz="1400" dirty="0"/>
        </a:p>
      </dgm:t>
    </dgm:pt>
    <dgm:pt modelId="{7B2C161C-4958-472D-8AEA-DE4C72B0F107}" type="pres">
      <dgm:prSet presAssocID="{B41BE1D6-34FE-4A36-AB41-3E13529CDA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413280-6A10-4922-9F7D-7FB313DE19E3}" type="pres">
      <dgm:prSet presAssocID="{30B33304-B7BA-4F14-8F9E-B549DA39CA2C}" presName="hierRoot1" presStyleCnt="0">
        <dgm:presLayoutVars>
          <dgm:hierBranch val="init"/>
        </dgm:presLayoutVars>
      </dgm:prSet>
      <dgm:spPr/>
    </dgm:pt>
    <dgm:pt modelId="{B044754B-1EC6-4ED4-B086-1CDFE8BA6D83}" type="pres">
      <dgm:prSet presAssocID="{30B33304-B7BA-4F14-8F9E-B549DA39CA2C}" presName="rootComposite1" presStyleCnt="0"/>
      <dgm:spPr/>
    </dgm:pt>
    <dgm:pt modelId="{F09376C8-F7F1-4B84-A95F-7E3432B79DD0}" type="pres">
      <dgm:prSet presAssocID="{30B33304-B7BA-4F14-8F9E-B549DA39CA2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D7B98C-EBBF-485C-8800-7CA72B6A592D}" type="pres">
      <dgm:prSet presAssocID="{30B33304-B7BA-4F14-8F9E-B549DA39CA2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E77A23E-EE02-47A2-B154-1B1DE177B125}" type="pres">
      <dgm:prSet presAssocID="{30B33304-B7BA-4F14-8F9E-B549DA39CA2C}" presName="hierChild2" presStyleCnt="0"/>
      <dgm:spPr/>
    </dgm:pt>
    <dgm:pt modelId="{BE27464F-D09E-463B-B037-77A24853D3C6}" type="pres">
      <dgm:prSet presAssocID="{1DB810BA-D11E-4A8D-8BDB-87076E621DE4}" presName="Name37" presStyleLbl="parChTrans1D2" presStyleIdx="0" presStyleCnt="4"/>
      <dgm:spPr/>
      <dgm:t>
        <a:bodyPr/>
        <a:lstStyle/>
        <a:p>
          <a:endParaRPr lang="en-US"/>
        </a:p>
      </dgm:t>
    </dgm:pt>
    <dgm:pt modelId="{3078F7B1-6B79-4992-9E75-F0F4272995BC}" type="pres">
      <dgm:prSet presAssocID="{F74B8D78-996B-4761-A5E9-FC40545E0931}" presName="hierRoot2" presStyleCnt="0">
        <dgm:presLayoutVars>
          <dgm:hierBranch val="init"/>
        </dgm:presLayoutVars>
      </dgm:prSet>
      <dgm:spPr/>
    </dgm:pt>
    <dgm:pt modelId="{CB007E35-CF3C-4A5A-9DB4-71CF5A0DB98F}" type="pres">
      <dgm:prSet presAssocID="{F74B8D78-996B-4761-A5E9-FC40545E0931}" presName="rootComposite" presStyleCnt="0"/>
      <dgm:spPr/>
    </dgm:pt>
    <dgm:pt modelId="{F1D5EEB9-B497-46C6-A0C1-C39CFFE8D822}" type="pres">
      <dgm:prSet presAssocID="{F74B8D78-996B-4761-A5E9-FC40545E093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A4C6D6-EEFB-4C0E-97C8-654E8C78F14A}" type="pres">
      <dgm:prSet presAssocID="{F74B8D78-996B-4761-A5E9-FC40545E0931}" presName="rootConnector" presStyleLbl="node2" presStyleIdx="0" presStyleCnt="4"/>
      <dgm:spPr/>
      <dgm:t>
        <a:bodyPr/>
        <a:lstStyle/>
        <a:p>
          <a:endParaRPr lang="en-US"/>
        </a:p>
      </dgm:t>
    </dgm:pt>
    <dgm:pt modelId="{AE036D21-B7B3-4567-A2D6-1FC3E4EA0D64}" type="pres">
      <dgm:prSet presAssocID="{F74B8D78-996B-4761-A5E9-FC40545E0931}" presName="hierChild4" presStyleCnt="0"/>
      <dgm:spPr/>
    </dgm:pt>
    <dgm:pt modelId="{DDE07685-F7FB-47FE-A630-4A6E32229B3A}" type="pres">
      <dgm:prSet presAssocID="{F74B8D78-996B-4761-A5E9-FC40545E0931}" presName="hierChild5" presStyleCnt="0"/>
      <dgm:spPr/>
    </dgm:pt>
    <dgm:pt modelId="{9D19F4AD-8EDD-4ED4-AC99-8AF045005706}" type="pres">
      <dgm:prSet presAssocID="{B93DC198-D6DD-4D1B-80EA-8E15C7340B89}" presName="Name37" presStyleLbl="parChTrans1D2" presStyleIdx="1" presStyleCnt="4"/>
      <dgm:spPr/>
      <dgm:t>
        <a:bodyPr/>
        <a:lstStyle/>
        <a:p>
          <a:endParaRPr lang="en-US"/>
        </a:p>
      </dgm:t>
    </dgm:pt>
    <dgm:pt modelId="{84CF8780-439B-484A-95A6-688288E85941}" type="pres">
      <dgm:prSet presAssocID="{94398A39-6919-4120-99F8-C00B3CCE0616}" presName="hierRoot2" presStyleCnt="0">
        <dgm:presLayoutVars>
          <dgm:hierBranch val="init"/>
        </dgm:presLayoutVars>
      </dgm:prSet>
      <dgm:spPr/>
    </dgm:pt>
    <dgm:pt modelId="{A2DDF317-42B1-4C76-83FC-448EDD764336}" type="pres">
      <dgm:prSet presAssocID="{94398A39-6919-4120-99F8-C00B3CCE0616}" presName="rootComposite" presStyleCnt="0"/>
      <dgm:spPr/>
    </dgm:pt>
    <dgm:pt modelId="{FDC0DABA-28C7-4CBA-A59C-EC71D084B04F}" type="pres">
      <dgm:prSet presAssocID="{94398A39-6919-4120-99F8-C00B3CCE061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2712CA-EDCE-4C00-9762-2A16193616AC}" type="pres">
      <dgm:prSet presAssocID="{94398A39-6919-4120-99F8-C00B3CCE0616}" presName="rootConnector" presStyleLbl="node2" presStyleIdx="1" presStyleCnt="4"/>
      <dgm:spPr/>
      <dgm:t>
        <a:bodyPr/>
        <a:lstStyle/>
        <a:p>
          <a:endParaRPr lang="en-US"/>
        </a:p>
      </dgm:t>
    </dgm:pt>
    <dgm:pt modelId="{020EB320-7F68-47F6-934C-DB6BFCCFD299}" type="pres">
      <dgm:prSet presAssocID="{94398A39-6919-4120-99F8-C00B3CCE0616}" presName="hierChild4" presStyleCnt="0"/>
      <dgm:spPr/>
    </dgm:pt>
    <dgm:pt modelId="{7D40E02B-1D10-45B4-A807-5599E5F255CD}" type="pres">
      <dgm:prSet presAssocID="{94398A39-6919-4120-99F8-C00B3CCE0616}" presName="hierChild5" presStyleCnt="0"/>
      <dgm:spPr/>
    </dgm:pt>
    <dgm:pt modelId="{62EDD57A-5257-48BF-ABE9-780DFE4E5135}" type="pres">
      <dgm:prSet presAssocID="{41DA00C8-952D-4FE0-8ED8-E6793A96A497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F436BE6-F7E2-40B9-A445-A22AC087B8EC}" type="pres">
      <dgm:prSet presAssocID="{5775649F-112D-47DB-BDD6-36D4AB77FC4D}" presName="hierRoot2" presStyleCnt="0">
        <dgm:presLayoutVars>
          <dgm:hierBranch val="init"/>
        </dgm:presLayoutVars>
      </dgm:prSet>
      <dgm:spPr/>
    </dgm:pt>
    <dgm:pt modelId="{36B46F78-220F-4D8C-AA40-5480A28114F7}" type="pres">
      <dgm:prSet presAssocID="{5775649F-112D-47DB-BDD6-36D4AB77FC4D}" presName="rootComposite" presStyleCnt="0"/>
      <dgm:spPr/>
    </dgm:pt>
    <dgm:pt modelId="{B5877339-8A53-4FE3-860B-E20BC40EFC8E}" type="pres">
      <dgm:prSet presAssocID="{5775649F-112D-47DB-BDD6-36D4AB77FC4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DD835E-8F9A-4602-85D5-35BC1385EC5B}" type="pres">
      <dgm:prSet presAssocID="{5775649F-112D-47DB-BDD6-36D4AB77FC4D}" presName="rootConnector" presStyleLbl="node2" presStyleIdx="2" presStyleCnt="4"/>
      <dgm:spPr/>
      <dgm:t>
        <a:bodyPr/>
        <a:lstStyle/>
        <a:p>
          <a:endParaRPr lang="en-US"/>
        </a:p>
      </dgm:t>
    </dgm:pt>
    <dgm:pt modelId="{2D0D1CF6-B8A3-4D65-B9F7-BE655202A777}" type="pres">
      <dgm:prSet presAssocID="{5775649F-112D-47DB-BDD6-36D4AB77FC4D}" presName="hierChild4" presStyleCnt="0"/>
      <dgm:spPr/>
    </dgm:pt>
    <dgm:pt modelId="{28138BEC-BC92-43B0-B59E-DBBCC8E66F14}" type="pres">
      <dgm:prSet presAssocID="{5775649F-112D-47DB-BDD6-36D4AB77FC4D}" presName="hierChild5" presStyleCnt="0"/>
      <dgm:spPr/>
    </dgm:pt>
    <dgm:pt modelId="{FE88BF9E-7F32-4203-A083-65E6B5EDE92A}" type="pres">
      <dgm:prSet presAssocID="{ED84A85F-7ADC-445B-AEE5-9AE2B6212D4F}" presName="Name37" presStyleLbl="parChTrans1D2" presStyleIdx="3" presStyleCnt="4"/>
      <dgm:spPr/>
      <dgm:t>
        <a:bodyPr/>
        <a:lstStyle/>
        <a:p>
          <a:endParaRPr lang="en-US"/>
        </a:p>
      </dgm:t>
    </dgm:pt>
    <dgm:pt modelId="{10039E70-B6C4-439B-BBE2-146EA9DC0614}" type="pres">
      <dgm:prSet presAssocID="{D39E2C87-472D-4050-9B22-ECFF8A9BF90E}" presName="hierRoot2" presStyleCnt="0">
        <dgm:presLayoutVars>
          <dgm:hierBranch val="init"/>
        </dgm:presLayoutVars>
      </dgm:prSet>
      <dgm:spPr/>
    </dgm:pt>
    <dgm:pt modelId="{8A3ACA9A-E52E-44C5-AD08-BD9EF40160A4}" type="pres">
      <dgm:prSet presAssocID="{D39E2C87-472D-4050-9B22-ECFF8A9BF90E}" presName="rootComposite" presStyleCnt="0"/>
      <dgm:spPr/>
    </dgm:pt>
    <dgm:pt modelId="{0E1A4C4A-A0DC-4F80-A5A5-6A726EBF235E}" type="pres">
      <dgm:prSet presAssocID="{D39E2C87-472D-4050-9B22-ECFF8A9BF90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C6E925-D588-4D42-9A9F-0163DE9B0E48}" type="pres">
      <dgm:prSet presAssocID="{D39E2C87-472D-4050-9B22-ECFF8A9BF90E}" presName="rootConnector" presStyleLbl="node2" presStyleIdx="3" presStyleCnt="4"/>
      <dgm:spPr/>
      <dgm:t>
        <a:bodyPr/>
        <a:lstStyle/>
        <a:p>
          <a:endParaRPr lang="en-US"/>
        </a:p>
      </dgm:t>
    </dgm:pt>
    <dgm:pt modelId="{534A4512-7C05-47CA-8D48-D4707F7D65BC}" type="pres">
      <dgm:prSet presAssocID="{D39E2C87-472D-4050-9B22-ECFF8A9BF90E}" presName="hierChild4" presStyleCnt="0"/>
      <dgm:spPr/>
    </dgm:pt>
    <dgm:pt modelId="{073B3545-6324-43C8-AD4B-895B96D6311D}" type="pres">
      <dgm:prSet presAssocID="{D39E2C87-472D-4050-9B22-ECFF8A9BF90E}" presName="hierChild5" presStyleCnt="0"/>
      <dgm:spPr/>
    </dgm:pt>
    <dgm:pt modelId="{CCB976E4-CC1B-453A-BB3F-EB52F191AB63}" type="pres">
      <dgm:prSet presAssocID="{30B33304-B7BA-4F14-8F9E-B549DA39CA2C}" presName="hierChild3" presStyleCnt="0"/>
      <dgm:spPr/>
    </dgm:pt>
  </dgm:ptLst>
  <dgm:cxnLst>
    <dgm:cxn modelId="{AF788D70-BE96-4054-970A-BEDE2B71CCC1}" type="presOf" srcId="{ED84A85F-7ADC-445B-AEE5-9AE2B6212D4F}" destId="{FE88BF9E-7F32-4203-A083-65E6B5EDE92A}" srcOrd="0" destOrd="0" presId="urn:microsoft.com/office/officeart/2005/8/layout/orgChart1"/>
    <dgm:cxn modelId="{0F4885E1-DD15-478B-9778-0C4BBA48C0B0}" srcId="{B41BE1D6-34FE-4A36-AB41-3E13529CDA20}" destId="{30B33304-B7BA-4F14-8F9E-B549DA39CA2C}" srcOrd="0" destOrd="0" parTransId="{B8D472A8-73A3-4624-B6C1-F28453C9E2A4}" sibTransId="{7E61AE1C-59F9-47AA-8108-BFF2B70237C6}"/>
    <dgm:cxn modelId="{460143A8-8589-4719-8064-776CBF5A0C0F}" type="presOf" srcId="{94398A39-6919-4120-99F8-C00B3CCE0616}" destId="{FDC0DABA-28C7-4CBA-A59C-EC71D084B04F}" srcOrd="0" destOrd="0" presId="urn:microsoft.com/office/officeart/2005/8/layout/orgChart1"/>
    <dgm:cxn modelId="{EC687A52-44E7-42EF-B509-8DD32A78E686}" type="presOf" srcId="{94398A39-6919-4120-99F8-C00B3CCE0616}" destId="{A42712CA-EDCE-4C00-9762-2A16193616AC}" srcOrd="1" destOrd="0" presId="urn:microsoft.com/office/officeart/2005/8/layout/orgChart1"/>
    <dgm:cxn modelId="{B9880CDC-5833-4DF2-A650-2A9CB47A57A3}" type="presOf" srcId="{30B33304-B7BA-4F14-8F9E-B549DA39CA2C}" destId="{F09376C8-F7F1-4B84-A95F-7E3432B79DD0}" srcOrd="0" destOrd="0" presId="urn:microsoft.com/office/officeart/2005/8/layout/orgChart1"/>
    <dgm:cxn modelId="{7199F099-7469-45B3-A8AD-F8B6F90C823D}" type="presOf" srcId="{30B33304-B7BA-4F14-8F9E-B549DA39CA2C}" destId="{93D7B98C-EBBF-485C-8800-7CA72B6A592D}" srcOrd="1" destOrd="0" presId="urn:microsoft.com/office/officeart/2005/8/layout/orgChart1"/>
    <dgm:cxn modelId="{279D93C7-E4F4-4A9D-9229-C3D5B2A41F49}" type="presOf" srcId="{5775649F-112D-47DB-BDD6-36D4AB77FC4D}" destId="{7DDD835E-8F9A-4602-85D5-35BC1385EC5B}" srcOrd="1" destOrd="0" presId="urn:microsoft.com/office/officeart/2005/8/layout/orgChart1"/>
    <dgm:cxn modelId="{D6E6C21B-C2CA-45E3-80CE-602CBADEBDE7}" type="presOf" srcId="{F74B8D78-996B-4761-A5E9-FC40545E0931}" destId="{F1D5EEB9-B497-46C6-A0C1-C39CFFE8D822}" srcOrd="0" destOrd="0" presId="urn:microsoft.com/office/officeart/2005/8/layout/orgChart1"/>
    <dgm:cxn modelId="{9A3EE0EF-0870-4C2D-8BDF-31F02263AB21}" type="presOf" srcId="{41DA00C8-952D-4FE0-8ED8-E6793A96A497}" destId="{62EDD57A-5257-48BF-ABE9-780DFE4E5135}" srcOrd="0" destOrd="0" presId="urn:microsoft.com/office/officeart/2005/8/layout/orgChart1"/>
    <dgm:cxn modelId="{A052A29C-4E2D-4FA0-852B-9E85F88DD562}" type="presOf" srcId="{1DB810BA-D11E-4A8D-8BDB-87076E621DE4}" destId="{BE27464F-D09E-463B-B037-77A24853D3C6}" srcOrd="0" destOrd="0" presId="urn:microsoft.com/office/officeart/2005/8/layout/orgChart1"/>
    <dgm:cxn modelId="{071B9C10-EADB-4B14-B88B-87A3D38FB349}" srcId="{30B33304-B7BA-4F14-8F9E-B549DA39CA2C}" destId="{5775649F-112D-47DB-BDD6-36D4AB77FC4D}" srcOrd="2" destOrd="0" parTransId="{41DA00C8-952D-4FE0-8ED8-E6793A96A497}" sibTransId="{BFC7B7B4-7A14-42AA-A0B5-4004F8A43257}"/>
    <dgm:cxn modelId="{0387511B-7E80-4728-82C4-9D116FE40388}" type="presOf" srcId="{F74B8D78-996B-4761-A5E9-FC40545E0931}" destId="{4CA4C6D6-EEFB-4C0E-97C8-654E8C78F14A}" srcOrd="1" destOrd="0" presId="urn:microsoft.com/office/officeart/2005/8/layout/orgChart1"/>
    <dgm:cxn modelId="{6553250F-B4B1-4807-9215-AEE94B65C352}" srcId="{30B33304-B7BA-4F14-8F9E-B549DA39CA2C}" destId="{F74B8D78-996B-4761-A5E9-FC40545E0931}" srcOrd="0" destOrd="0" parTransId="{1DB810BA-D11E-4A8D-8BDB-87076E621DE4}" sibTransId="{2D41AEC2-9B6B-4A46-9793-A510D5DDCCFE}"/>
    <dgm:cxn modelId="{4F59B725-2B06-4EFC-9EC0-2E091A452811}" srcId="{30B33304-B7BA-4F14-8F9E-B549DA39CA2C}" destId="{D39E2C87-472D-4050-9B22-ECFF8A9BF90E}" srcOrd="3" destOrd="0" parTransId="{ED84A85F-7ADC-445B-AEE5-9AE2B6212D4F}" sibTransId="{D5AD9D1A-841D-4E53-9B5C-EF0491E4C38B}"/>
    <dgm:cxn modelId="{9E45EE6D-30BD-4AC6-9541-713E809400BD}" type="presOf" srcId="{D39E2C87-472D-4050-9B22-ECFF8A9BF90E}" destId="{0E1A4C4A-A0DC-4F80-A5A5-6A726EBF235E}" srcOrd="0" destOrd="0" presId="urn:microsoft.com/office/officeart/2005/8/layout/orgChart1"/>
    <dgm:cxn modelId="{FFC4F726-066B-4BAB-860D-ECFB368EE9A3}" type="presOf" srcId="{D39E2C87-472D-4050-9B22-ECFF8A9BF90E}" destId="{5BC6E925-D588-4D42-9A9F-0163DE9B0E48}" srcOrd="1" destOrd="0" presId="urn:microsoft.com/office/officeart/2005/8/layout/orgChart1"/>
    <dgm:cxn modelId="{715DA959-060D-4D26-8894-E57361E1907D}" srcId="{30B33304-B7BA-4F14-8F9E-B549DA39CA2C}" destId="{94398A39-6919-4120-99F8-C00B3CCE0616}" srcOrd="1" destOrd="0" parTransId="{B93DC198-D6DD-4D1B-80EA-8E15C7340B89}" sibTransId="{389AB6ED-EDFC-47D6-A9AE-57675F9997FF}"/>
    <dgm:cxn modelId="{3CD1ABFA-9397-4FA9-818E-5B4A92062867}" type="presOf" srcId="{5775649F-112D-47DB-BDD6-36D4AB77FC4D}" destId="{B5877339-8A53-4FE3-860B-E20BC40EFC8E}" srcOrd="0" destOrd="0" presId="urn:microsoft.com/office/officeart/2005/8/layout/orgChart1"/>
    <dgm:cxn modelId="{ED6C9260-643F-408E-AE58-6DB8DDF95DD7}" type="presOf" srcId="{B41BE1D6-34FE-4A36-AB41-3E13529CDA20}" destId="{7B2C161C-4958-472D-8AEA-DE4C72B0F107}" srcOrd="0" destOrd="0" presId="urn:microsoft.com/office/officeart/2005/8/layout/orgChart1"/>
    <dgm:cxn modelId="{D68A421A-896D-4CF5-A834-FFCBF69F4C4F}" type="presOf" srcId="{B93DC198-D6DD-4D1B-80EA-8E15C7340B89}" destId="{9D19F4AD-8EDD-4ED4-AC99-8AF045005706}" srcOrd="0" destOrd="0" presId="urn:microsoft.com/office/officeart/2005/8/layout/orgChart1"/>
    <dgm:cxn modelId="{FF4DD262-6C98-4C2A-848F-1445433754C4}" type="presParOf" srcId="{7B2C161C-4958-472D-8AEA-DE4C72B0F107}" destId="{A6413280-6A10-4922-9F7D-7FB313DE19E3}" srcOrd="0" destOrd="0" presId="urn:microsoft.com/office/officeart/2005/8/layout/orgChart1"/>
    <dgm:cxn modelId="{2A388B57-98B8-49CD-9262-9E254AC4A71B}" type="presParOf" srcId="{A6413280-6A10-4922-9F7D-7FB313DE19E3}" destId="{B044754B-1EC6-4ED4-B086-1CDFE8BA6D83}" srcOrd="0" destOrd="0" presId="urn:microsoft.com/office/officeart/2005/8/layout/orgChart1"/>
    <dgm:cxn modelId="{9333253A-B35C-48BA-9D7E-9C9E9C6801FD}" type="presParOf" srcId="{B044754B-1EC6-4ED4-B086-1CDFE8BA6D83}" destId="{F09376C8-F7F1-4B84-A95F-7E3432B79DD0}" srcOrd="0" destOrd="0" presId="urn:microsoft.com/office/officeart/2005/8/layout/orgChart1"/>
    <dgm:cxn modelId="{21309974-1F16-4405-8D6D-B6911970ABB6}" type="presParOf" srcId="{B044754B-1EC6-4ED4-B086-1CDFE8BA6D83}" destId="{93D7B98C-EBBF-485C-8800-7CA72B6A592D}" srcOrd="1" destOrd="0" presId="urn:microsoft.com/office/officeart/2005/8/layout/orgChart1"/>
    <dgm:cxn modelId="{A41F14A7-AF2B-464C-B19A-72352C3A7EE0}" type="presParOf" srcId="{A6413280-6A10-4922-9F7D-7FB313DE19E3}" destId="{DE77A23E-EE02-47A2-B154-1B1DE177B125}" srcOrd="1" destOrd="0" presId="urn:microsoft.com/office/officeart/2005/8/layout/orgChart1"/>
    <dgm:cxn modelId="{C70716F3-9565-4FE9-93C7-2C3BB9F1D593}" type="presParOf" srcId="{DE77A23E-EE02-47A2-B154-1B1DE177B125}" destId="{BE27464F-D09E-463B-B037-77A24853D3C6}" srcOrd="0" destOrd="0" presId="urn:microsoft.com/office/officeart/2005/8/layout/orgChart1"/>
    <dgm:cxn modelId="{5645DBB6-1953-41B1-9EFC-B19B5A9435F6}" type="presParOf" srcId="{DE77A23E-EE02-47A2-B154-1B1DE177B125}" destId="{3078F7B1-6B79-4992-9E75-F0F4272995BC}" srcOrd="1" destOrd="0" presId="urn:microsoft.com/office/officeart/2005/8/layout/orgChart1"/>
    <dgm:cxn modelId="{2153696C-D0B5-4052-B54F-18956A252085}" type="presParOf" srcId="{3078F7B1-6B79-4992-9E75-F0F4272995BC}" destId="{CB007E35-CF3C-4A5A-9DB4-71CF5A0DB98F}" srcOrd="0" destOrd="0" presId="urn:microsoft.com/office/officeart/2005/8/layout/orgChart1"/>
    <dgm:cxn modelId="{0333BD79-FC0A-4AAF-9484-20F7D9FC6742}" type="presParOf" srcId="{CB007E35-CF3C-4A5A-9DB4-71CF5A0DB98F}" destId="{F1D5EEB9-B497-46C6-A0C1-C39CFFE8D822}" srcOrd="0" destOrd="0" presId="urn:microsoft.com/office/officeart/2005/8/layout/orgChart1"/>
    <dgm:cxn modelId="{EA2F791B-C939-4045-955F-9ECEED637DB5}" type="presParOf" srcId="{CB007E35-CF3C-4A5A-9DB4-71CF5A0DB98F}" destId="{4CA4C6D6-EEFB-4C0E-97C8-654E8C78F14A}" srcOrd="1" destOrd="0" presId="urn:microsoft.com/office/officeart/2005/8/layout/orgChart1"/>
    <dgm:cxn modelId="{F340E145-9A31-4AB6-BAFA-21544716B778}" type="presParOf" srcId="{3078F7B1-6B79-4992-9E75-F0F4272995BC}" destId="{AE036D21-B7B3-4567-A2D6-1FC3E4EA0D64}" srcOrd="1" destOrd="0" presId="urn:microsoft.com/office/officeart/2005/8/layout/orgChart1"/>
    <dgm:cxn modelId="{6CD6C60A-37AF-4C30-874F-5C7B41C2B531}" type="presParOf" srcId="{3078F7B1-6B79-4992-9E75-F0F4272995BC}" destId="{DDE07685-F7FB-47FE-A630-4A6E32229B3A}" srcOrd="2" destOrd="0" presId="urn:microsoft.com/office/officeart/2005/8/layout/orgChart1"/>
    <dgm:cxn modelId="{4E33AF9F-3838-45CE-994B-591512748F0C}" type="presParOf" srcId="{DE77A23E-EE02-47A2-B154-1B1DE177B125}" destId="{9D19F4AD-8EDD-4ED4-AC99-8AF045005706}" srcOrd="2" destOrd="0" presId="urn:microsoft.com/office/officeart/2005/8/layout/orgChart1"/>
    <dgm:cxn modelId="{78B0486A-3D64-4515-A8CA-0CC0C0C0D748}" type="presParOf" srcId="{DE77A23E-EE02-47A2-B154-1B1DE177B125}" destId="{84CF8780-439B-484A-95A6-688288E85941}" srcOrd="3" destOrd="0" presId="urn:microsoft.com/office/officeart/2005/8/layout/orgChart1"/>
    <dgm:cxn modelId="{A6CEA896-B02C-44A4-9A1D-E25B43EBB1F2}" type="presParOf" srcId="{84CF8780-439B-484A-95A6-688288E85941}" destId="{A2DDF317-42B1-4C76-83FC-448EDD764336}" srcOrd="0" destOrd="0" presId="urn:microsoft.com/office/officeart/2005/8/layout/orgChart1"/>
    <dgm:cxn modelId="{D5AF9F61-D0D3-4F73-BCF9-BBB923F3C6C8}" type="presParOf" srcId="{A2DDF317-42B1-4C76-83FC-448EDD764336}" destId="{FDC0DABA-28C7-4CBA-A59C-EC71D084B04F}" srcOrd="0" destOrd="0" presId="urn:microsoft.com/office/officeart/2005/8/layout/orgChart1"/>
    <dgm:cxn modelId="{AF18BC38-8F4F-4F14-A017-09F7CA2244F9}" type="presParOf" srcId="{A2DDF317-42B1-4C76-83FC-448EDD764336}" destId="{A42712CA-EDCE-4C00-9762-2A16193616AC}" srcOrd="1" destOrd="0" presId="urn:microsoft.com/office/officeart/2005/8/layout/orgChart1"/>
    <dgm:cxn modelId="{41595BF7-8EEE-42BE-9E71-17B869AAB4BE}" type="presParOf" srcId="{84CF8780-439B-484A-95A6-688288E85941}" destId="{020EB320-7F68-47F6-934C-DB6BFCCFD299}" srcOrd="1" destOrd="0" presId="urn:microsoft.com/office/officeart/2005/8/layout/orgChart1"/>
    <dgm:cxn modelId="{9B80F78B-87B3-47C1-9785-3B4A034EA088}" type="presParOf" srcId="{84CF8780-439B-484A-95A6-688288E85941}" destId="{7D40E02B-1D10-45B4-A807-5599E5F255CD}" srcOrd="2" destOrd="0" presId="urn:microsoft.com/office/officeart/2005/8/layout/orgChart1"/>
    <dgm:cxn modelId="{FCE4B2E0-531A-46C8-9D51-4F1980A6FDDF}" type="presParOf" srcId="{DE77A23E-EE02-47A2-B154-1B1DE177B125}" destId="{62EDD57A-5257-48BF-ABE9-780DFE4E5135}" srcOrd="4" destOrd="0" presId="urn:microsoft.com/office/officeart/2005/8/layout/orgChart1"/>
    <dgm:cxn modelId="{D7B9F187-5776-44EC-8920-FF9EC3DE4D2C}" type="presParOf" srcId="{DE77A23E-EE02-47A2-B154-1B1DE177B125}" destId="{0F436BE6-F7E2-40B9-A445-A22AC087B8EC}" srcOrd="5" destOrd="0" presId="urn:microsoft.com/office/officeart/2005/8/layout/orgChart1"/>
    <dgm:cxn modelId="{C2D92013-50E7-49AC-B390-A962DFA2F6F2}" type="presParOf" srcId="{0F436BE6-F7E2-40B9-A445-A22AC087B8EC}" destId="{36B46F78-220F-4D8C-AA40-5480A28114F7}" srcOrd="0" destOrd="0" presId="urn:microsoft.com/office/officeart/2005/8/layout/orgChart1"/>
    <dgm:cxn modelId="{5F631A5D-71AD-415F-89BB-520AA6445096}" type="presParOf" srcId="{36B46F78-220F-4D8C-AA40-5480A28114F7}" destId="{B5877339-8A53-4FE3-860B-E20BC40EFC8E}" srcOrd="0" destOrd="0" presId="urn:microsoft.com/office/officeart/2005/8/layout/orgChart1"/>
    <dgm:cxn modelId="{90B8C660-9C59-4021-8A19-4811E3FC02F9}" type="presParOf" srcId="{36B46F78-220F-4D8C-AA40-5480A28114F7}" destId="{7DDD835E-8F9A-4602-85D5-35BC1385EC5B}" srcOrd="1" destOrd="0" presId="urn:microsoft.com/office/officeart/2005/8/layout/orgChart1"/>
    <dgm:cxn modelId="{DCB15D2C-B2D5-4742-B663-EDD6DD213A31}" type="presParOf" srcId="{0F436BE6-F7E2-40B9-A445-A22AC087B8EC}" destId="{2D0D1CF6-B8A3-4D65-B9F7-BE655202A777}" srcOrd="1" destOrd="0" presId="urn:microsoft.com/office/officeart/2005/8/layout/orgChart1"/>
    <dgm:cxn modelId="{FB9655B3-7587-4299-8EC5-2F42FFBEF37A}" type="presParOf" srcId="{0F436BE6-F7E2-40B9-A445-A22AC087B8EC}" destId="{28138BEC-BC92-43B0-B59E-DBBCC8E66F14}" srcOrd="2" destOrd="0" presId="urn:microsoft.com/office/officeart/2005/8/layout/orgChart1"/>
    <dgm:cxn modelId="{C7636484-6219-4F83-BE91-2EEE912A31FE}" type="presParOf" srcId="{DE77A23E-EE02-47A2-B154-1B1DE177B125}" destId="{FE88BF9E-7F32-4203-A083-65E6B5EDE92A}" srcOrd="6" destOrd="0" presId="urn:microsoft.com/office/officeart/2005/8/layout/orgChart1"/>
    <dgm:cxn modelId="{888CF380-F7F8-4B8C-8EB7-11474C611901}" type="presParOf" srcId="{DE77A23E-EE02-47A2-B154-1B1DE177B125}" destId="{10039E70-B6C4-439B-BBE2-146EA9DC0614}" srcOrd="7" destOrd="0" presId="urn:microsoft.com/office/officeart/2005/8/layout/orgChart1"/>
    <dgm:cxn modelId="{F543B2B2-0C51-4B56-A695-E9F4556874EE}" type="presParOf" srcId="{10039E70-B6C4-439B-BBE2-146EA9DC0614}" destId="{8A3ACA9A-E52E-44C5-AD08-BD9EF40160A4}" srcOrd="0" destOrd="0" presId="urn:microsoft.com/office/officeart/2005/8/layout/orgChart1"/>
    <dgm:cxn modelId="{1F631EA6-97C0-48DF-BC34-CA589D70A442}" type="presParOf" srcId="{8A3ACA9A-E52E-44C5-AD08-BD9EF40160A4}" destId="{0E1A4C4A-A0DC-4F80-A5A5-6A726EBF235E}" srcOrd="0" destOrd="0" presId="urn:microsoft.com/office/officeart/2005/8/layout/orgChart1"/>
    <dgm:cxn modelId="{90DBF126-4B47-4351-883B-D3D257A742D6}" type="presParOf" srcId="{8A3ACA9A-E52E-44C5-AD08-BD9EF40160A4}" destId="{5BC6E925-D588-4D42-9A9F-0163DE9B0E48}" srcOrd="1" destOrd="0" presId="urn:microsoft.com/office/officeart/2005/8/layout/orgChart1"/>
    <dgm:cxn modelId="{9DE4A338-F30E-41A0-891A-3E0A970972DB}" type="presParOf" srcId="{10039E70-B6C4-439B-BBE2-146EA9DC0614}" destId="{534A4512-7C05-47CA-8D48-D4707F7D65BC}" srcOrd="1" destOrd="0" presId="urn:microsoft.com/office/officeart/2005/8/layout/orgChart1"/>
    <dgm:cxn modelId="{D19AC5DA-0FC4-4CA3-82BB-85FE3BE6C3EF}" type="presParOf" srcId="{10039E70-B6C4-439B-BBE2-146EA9DC0614}" destId="{073B3545-6324-43C8-AD4B-895B96D6311D}" srcOrd="2" destOrd="0" presId="urn:microsoft.com/office/officeart/2005/8/layout/orgChart1"/>
    <dgm:cxn modelId="{8B4BF1F7-97F7-4C00-8050-300D378C2624}" type="presParOf" srcId="{A6413280-6A10-4922-9F7D-7FB313DE19E3}" destId="{CCB976E4-CC1B-453A-BB3F-EB52F191AB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CEEAE1-FEEE-4FAB-90B8-B622D6074C7C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84248D-F66C-402A-8EEE-29B09B382521}">
      <dgm:prSet phldrT="[Text]"/>
      <dgm:spPr/>
      <dgm:t>
        <a:bodyPr/>
        <a:lstStyle/>
        <a:p>
          <a:r>
            <a:rPr lang="en-US" dirty="0" err="1" smtClean="0"/>
            <a:t>Ph</a:t>
          </a:r>
          <a:r>
            <a:rPr lang="en-US" dirty="0" smtClean="0"/>
            <a:t> 1 (-&gt; end May)</a:t>
          </a:r>
          <a:endParaRPr lang="en-US" dirty="0"/>
        </a:p>
      </dgm:t>
    </dgm:pt>
    <dgm:pt modelId="{EC7493B9-C1C9-445C-925A-350933F0382C}" type="parTrans" cxnId="{F4357125-E860-4D92-BAE9-F76D86133584}">
      <dgm:prSet/>
      <dgm:spPr/>
      <dgm:t>
        <a:bodyPr/>
        <a:lstStyle/>
        <a:p>
          <a:endParaRPr lang="en-US"/>
        </a:p>
      </dgm:t>
    </dgm:pt>
    <dgm:pt modelId="{E9DC44F8-F6DA-49BA-9094-21520590D086}" type="sibTrans" cxnId="{F4357125-E860-4D92-BAE9-F76D86133584}">
      <dgm:prSet/>
      <dgm:spPr/>
      <dgm:t>
        <a:bodyPr/>
        <a:lstStyle/>
        <a:p>
          <a:endParaRPr lang="en-US"/>
        </a:p>
      </dgm:t>
    </dgm:pt>
    <dgm:pt modelId="{FE6DB044-F540-4C98-92CA-12BE1217A7A5}">
      <dgm:prSet phldrT="[Text]"/>
      <dgm:spPr/>
      <dgm:t>
        <a:bodyPr/>
        <a:lstStyle/>
        <a:p>
          <a:r>
            <a:rPr lang="en-US" dirty="0" smtClean="0"/>
            <a:t>Essential Workers (with permits)</a:t>
          </a:r>
        </a:p>
        <a:p>
          <a:r>
            <a:rPr lang="en-US" dirty="0" smtClean="0"/>
            <a:t>Extensive Working from Home</a:t>
          </a:r>
        </a:p>
        <a:p>
          <a:r>
            <a:rPr lang="en-US" dirty="0" smtClean="0"/>
            <a:t>Workers not able to work make use of quarantine leave</a:t>
          </a:r>
        </a:p>
        <a:p>
          <a:endParaRPr lang="en-US" dirty="0"/>
        </a:p>
      </dgm:t>
    </dgm:pt>
    <dgm:pt modelId="{BAEAF8DB-DC7C-444D-9997-81E444D7D0C7}" type="parTrans" cxnId="{0EECE58D-7DC0-4B0E-973A-D62D476FD11B}">
      <dgm:prSet/>
      <dgm:spPr/>
      <dgm:t>
        <a:bodyPr/>
        <a:lstStyle/>
        <a:p>
          <a:endParaRPr lang="en-US"/>
        </a:p>
      </dgm:t>
    </dgm:pt>
    <dgm:pt modelId="{EAEA9C14-C3FC-4B85-9F42-E0A52ADBDF10}" type="sibTrans" cxnId="{0EECE58D-7DC0-4B0E-973A-D62D476FD11B}">
      <dgm:prSet/>
      <dgm:spPr/>
      <dgm:t>
        <a:bodyPr/>
        <a:lstStyle/>
        <a:p>
          <a:endParaRPr lang="en-US"/>
        </a:p>
      </dgm:t>
    </dgm:pt>
    <dgm:pt modelId="{8EE4FE44-660A-4404-B784-9DCFE09A5D26}">
      <dgm:prSet phldrT="[Text]"/>
      <dgm:spPr/>
      <dgm:t>
        <a:bodyPr/>
        <a:lstStyle/>
        <a:p>
          <a:r>
            <a:rPr lang="en-US" dirty="0" err="1" smtClean="0"/>
            <a:t>Ph</a:t>
          </a:r>
          <a:r>
            <a:rPr lang="en-US" dirty="0" smtClean="0"/>
            <a:t> 2 (June+)</a:t>
          </a:r>
          <a:endParaRPr lang="en-US" dirty="0"/>
        </a:p>
      </dgm:t>
    </dgm:pt>
    <dgm:pt modelId="{67B8767A-9589-417A-89C8-A13B746BA3AD}" type="parTrans" cxnId="{E628D745-601A-479D-B04F-49B336FD8FF9}">
      <dgm:prSet/>
      <dgm:spPr/>
      <dgm:t>
        <a:bodyPr/>
        <a:lstStyle/>
        <a:p>
          <a:endParaRPr lang="en-US"/>
        </a:p>
      </dgm:t>
    </dgm:pt>
    <dgm:pt modelId="{4BA81D82-9BD6-4655-8B2C-346A05210468}" type="sibTrans" cxnId="{E628D745-601A-479D-B04F-49B336FD8FF9}">
      <dgm:prSet/>
      <dgm:spPr/>
      <dgm:t>
        <a:bodyPr/>
        <a:lstStyle/>
        <a:p>
          <a:endParaRPr lang="en-US"/>
        </a:p>
      </dgm:t>
    </dgm:pt>
    <dgm:pt modelId="{B3986742-75AE-4202-BA93-F297346C93EA}">
      <dgm:prSet phldrT="[Text]"/>
      <dgm:spPr/>
      <dgm:t>
        <a:bodyPr/>
        <a:lstStyle/>
        <a:p>
          <a:r>
            <a:rPr lang="en-US" dirty="0" smtClean="0"/>
            <a:t>Essential Workers</a:t>
          </a:r>
        </a:p>
        <a:p>
          <a:endParaRPr lang="en-US" dirty="0" smtClean="0"/>
        </a:p>
        <a:p>
          <a:r>
            <a:rPr lang="en-US" dirty="0" smtClean="0"/>
            <a:t>Continue working from home where possible</a:t>
          </a:r>
        </a:p>
        <a:p>
          <a:endParaRPr lang="en-US" dirty="0" smtClean="0"/>
        </a:p>
        <a:p>
          <a:r>
            <a:rPr lang="en-US" dirty="0" smtClean="0"/>
            <a:t>Workers not able to work from home start returning to offices (phased) or make use of quarantine leave</a:t>
          </a:r>
          <a:endParaRPr lang="en-US" dirty="0"/>
        </a:p>
      </dgm:t>
    </dgm:pt>
    <dgm:pt modelId="{8B8DB80C-651B-444E-AAEF-AC35B9426C14}" type="parTrans" cxnId="{7C4780AE-8E90-4F47-BE5B-124AFEA90FBC}">
      <dgm:prSet/>
      <dgm:spPr/>
      <dgm:t>
        <a:bodyPr/>
        <a:lstStyle/>
        <a:p>
          <a:endParaRPr lang="en-US"/>
        </a:p>
      </dgm:t>
    </dgm:pt>
    <dgm:pt modelId="{692B24CE-6BAB-4EB7-A134-2CCCAB31311B}" type="sibTrans" cxnId="{7C4780AE-8E90-4F47-BE5B-124AFEA90FBC}">
      <dgm:prSet/>
      <dgm:spPr/>
      <dgm:t>
        <a:bodyPr/>
        <a:lstStyle/>
        <a:p>
          <a:endParaRPr lang="en-US"/>
        </a:p>
      </dgm:t>
    </dgm:pt>
    <dgm:pt modelId="{355D5330-26C2-496D-A81E-04DE5450331E}">
      <dgm:prSet phldrT="[Text]"/>
      <dgm:spPr/>
      <dgm:t>
        <a:bodyPr/>
        <a:lstStyle/>
        <a:p>
          <a:r>
            <a:rPr lang="en-US" dirty="0" err="1" smtClean="0"/>
            <a:t>Ph</a:t>
          </a:r>
          <a:r>
            <a:rPr lang="en-US" dirty="0" smtClean="0"/>
            <a:t> 3 (TBC)</a:t>
          </a:r>
          <a:endParaRPr lang="en-US" dirty="0"/>
        </a:p>
      </dgm:t>
    </dgm:pt>
    <dgm:pt modelId="{E371FB08-44AA-4CCF-970B-90EE70A035F4}" type="parTrans" cxnId="{4C088329-9BE0-4E1C-9A59-27FC182782EF}">
      <dgm:prSet/>
      <dgm:spPr/>
      <dgm:t>
        <a:bodyPr/>
        <a:lstStyle/>
        <a:p>
          <a:endParaRPr lang="en-US"/>
        </a:p>
      </dgm:t>
    </dgm:pt>
    <dgm:pt modelId="{5BDE059E-D724-47C3-87C5-87EE073A61D3}" type="sibTrans" cxnId="{4C088329-9BE0-4E1C-9A59-27FC182782EF}">
      <dgm:prSet/>
      <dgm:spPr/>
      <dgm:t>
        <a:bodyPr/>
        <a:lstStyle/>
        <a:p>
          <a:endParaRPr lang="en-US"/>
        </a:p>
      </dgm:t>
    </dgm:pt>
    <dgm:pt modelId="{A783CDA6-2C05-45A2-B115-255080870903}">
      <dgm:prSet phldrT="[Text]"/>
      <dgm:spPr/>
      <dgm:t>
        <a:bodyPr/>
        <a:lstStyle/>
        <a:p>
          <a:r>
            <a:rPr lang="en-US" dirty="0" smtClean="0"/>
            <a:t>Working arrangements generally adopted and all staff are productive  </a:t>
          </a:r>
          <a:endParaRPr lang="en-US" dirty="0"/>
        </a:p>
      </dgm:t>
    </dgm:pt>
    <dgm:pt modelId="{FB65B06C-1193-445D-98CD-DA4CDDE80710}" type="parTrans" cxnId="{8FC26881-D819-4FD1-965B-2A8B8898B58D}">
      <dgm:prSet/>
      <dgm:spPr/>
      <dgm:t>
        <a:bodyPr/>
        <a:lstStyle/>
        <a:p>
          <a:endParaRPr lang="en-US"/>
        </a:p>
      </dgm:t>
    </dgm:pt>
    <dgm:pt modelId="{857C2411-AAC4-4D8F-B803-25D338051C30}" type="sibTrans" cxnId="{8FC26881-D819-4FD1-965B-2A8B8898B58D}">
      <dgm:prSet/>
      <dgm:spPr/>
      <dgm:t>
        <a:bodyPr/>
        <a:lstStyle/>
        <a:p>
          <a:endParaRPr lang="en-US"/>
        </a:p>
      </dgm:t>
    </dgm:pt>
    <dgm:pt modelId="{DA0E1565-4857-480A-9F4D-C6B3FAC59F5A}" type="pres">
      <dgm:prSet presAssocID="{8ACEEAE1-FEEE-4FAB-90B8-B622D6074C7C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AA3FF09-4B3B-448E-8CC6-D0BEA31C211D}" type="pres">
      <dgm:prSet presAssocID="{355D5330-26C2-496D-A81E-04DE5450331E}" presName="ChildAccent3" presStyleCnt="0"/>
      <dgm:spPr/>
    </dgm:pt>
    <dgm:pt modelId="{CF398D66-8B73-4A7D-ACF0-7D62DDEB74B4}" type="pres">
      <dgm:prSet presAssocID="{355D5330-26C2-496D-A81E-04DE5450331E}" presName="ChildAccent" presStyleLbl="alignImgPlace1" presStyleIdx="0" presStyleCnt="3"/>
      <dgm:spPr/>
      <dgm:t>
        <a:bodyPr/>
        <a:lstStyle/>
        <a:p>
          <a:endParaRPr lang="en-US"/>
        </a:p>
      </dgm:t>
    </dgm:pt>
    <dgm:pt modelId="{E4750A6E-0514-4F7E-A9D5-293497DB0CC5}" type="pres">
      <dgm:prSet presAssocID="{355D5330-26C2-496D-A81E-04DE5450331E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304B7-FD4E-4962-866F-937E1895BA9D}" type="pres">
      <dgm:prSet presAssocID="{355D5330-26C2-496D-A81E-04DE5450331E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5D928-C71B-4C58-AC8F-93BCC4433D0C}" type="pres">
      <dgm:prSet presAssocID="{8EE4FE44-660A-4404-B784-9DCFE09A5D26}" presName="ChildAccent2" presStyleCnt="0"/>
      <dgm:spPr/>
    </dgm:pt>
    <dgm:pt modelId="{B3206505-83E1-4B4D-A9C3-3ACBD38515EB}" type="pres">
      <dgm:prSet presAssocID="{8EE4FE44-660A-4404-B784-9DCFE09A5D26}" presName="ChildAccent" presStyleLbl="alignImgPlace1" presStyleIdx="1" presStyleCnt="3"/>
      <dgm:spPr/>
      <dgm:t>
        <a:bodyPr/>
        <a:lstStyle/>
        <a:p>
          <a:endParaRPr lang="en-US"/>
        </a:p>
      </dgm:t>
    </dgm:pt>
    <dgm:pt modelId="{FAA66E86-790F-4F35-B9F6-AC6A05140E3A}" type="pres">
      <dgm:prSet presAssocID="{8EE4FE44-660A-4404-B784-9DCFE09A5D26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32F79-C1BF-42CF-BEF6-8E4F55C253D9}" type="pres">
      <dgm:prSet presAssocID="{8EE4FE44-660A-4404-B784-9DCFE09A5D26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3E19C-3449-416A-B128-EC1423E6068C}" type="pres">
      <dgm:prSet presAssocID="{1F84248D-F66C-402A-8EEE-29B09B382521}" presName="ChildAccent1" presStyleCnt="0"/>
      <dgm:spPr/>
    </dgm:pt>
    <dgm:pt modelId="{EC5DDE9A-4447-43C3-94C6-285EF61C540A}" type="pres">
      <dgm:prSet presAssocID="{1F84248D-F66C-402A-8EEE-29B09B382521}" presName="ChildAccent" presStyleLbl="alignImgPlace1" presStyleIdx="2" presStyleCnt="3"/>
      <dgm:spPr/>
      <dgm:t>
        <a:bodyPr/>
        <a:lstStyle/>
        <a:p>
          <a:endParaRPr lang="en-US"/>
        </a:p>
      </dgm:t>
    </dgm:pt>
    <dgm:pt modelId="{4C53E717-8A20-4C1B-836C-94259B7C1B94}" type="pres">
      <dgm:prSet presAssocID="{1F84248D-F66C-402A-8EEE-29B09B382521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C8EF8-27AF-4A6D-9D6E-75D639F4CE05}" type="pres">
      <dgm:prSet presAssocID="{1F84248D-F66C-402A-8EEE-29B09B382521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E3394D-782A-45EA-9AE4-29FA9F483570}" type="presOf" srcId="{A783CDA6-2C05-45A2-B115-255080870903}" destId="{E4750A6E-0514-4F7E-A9D5-293497DB0CC5}" srcOrd="1" destOrd="0" presId="urn:microsoft.com/office/officeart/2011/layout/InterconnectedBlockProcess"/>
    <dgm:cxn modelId="{B5A302A1-0729-4315-8BF0-0AE9D254E1A5}" type="presOf" srcId="{1F84248D-F66C-402A-8EEE-29B09B382521}" destId="{8BFC8EF8-27AF-4A6D-9D6E-75D639F4CE05}" srcOrd="0" destOrd="0" presId="urn:microsoft.com/office/officeart/2011/layout/InterconnectedBlockProcess"/>
    <dgm:cxn modelId="{F4357125-E860-4D92-BAE9-F76D86133584}" srcId="{8ACEEAE1-FEEE-4FAB-90B8-B622D6074C7C}" destId="{1F84248D-F66C-402A-8EEE-29B09B382521}" srcOrd="0" destOrd="0" parTransId="{EC7493B9-C1C9-445C-925A-350933F0382C}" sibTransId="{E9DC44F8-F6DA-49BA-9094-21520590D086}"/>
    <dgm:cxn modelId="{0CC74000-B0F5-46CD-B3CC-3CA52CE7E3DC}" type="presOf" srcId="{B3986742-75AE-4202-BA93-F297346C93EA}" destId="{FAA66E86-790F-4F35-B9F6-AC6A05140E3A}" srcOrd="1" destOrd="0" presId="urn:microsoft.com/office/officeart/2011/layout/InterconnectedBlockProcess"/>
    <dgm:cxn modelId="{4C088329-9BE0-4E1C-9A59-27FC182782EF}" srcId="{8ACEEAE1-FEEE-4FAB-90B8-B622D6074C7C}" destId="{355D5330-26C2-496D-A81E-04DE5450331E}" srcOrd="2" destOrd="0" parTransId="{E371FB08-44AA-4CCF-970B-90EE70A035F4}" sibTransId="{5BDE059E-D724-47C3-87C5-87EE073A61D3}"/>
    <dgm:cxn modelId="{E628D745-601A-479D-B04F-49B336FD8FF9}" srcId="{8ACEEAE1-FEEE-4FAB-90B8-B622D6074C7C}" destId="{8EE4FE44-660A-4404-B784-9DCFE09A5D26}" srcOrd="1" destOrd="0" parTransId="{67B8767A-9589-417A-89C8-A13B746BA3AD}" sibTransId="{4BA81D82-9BD6-4655-8B2C-346A05210468}"/>
    <dgm:cxn modelId="{764BA4B3-7C67-45EC-8D6E-65621A02AEDD}" type="presOf" srcId="{355D5330-26C2-496D-A81E-04DE5450331E}" destId="{CF5304B7-FD4E-4962-866F-937E1895BA9D}" srcOrd="0" destOrd="0" presId="urn:microsoft.com/office/officeart/2011/layout/InterconnectedBlockProcess"/>
    <dgm:cxn modelId="{9CA57B2A-8569-489C-91C3-78E2CF1DF1B4}" type="presOf" srcId="{8ACEEAE1-FEEE-4FAB-90B8-B622D6074C7C}" destId="{DA0E1565-4857-480A-9F4D-C6B3FAC59F5A}" srcOrd="0" destOrd="0" presId="urn:microsoft.com/office/officeart/2011/layout/InterconnectedBlockProcess"/>
    <dgm:cxn modelId="{8FC26881-D819-4FD1-965B-2A8B8898B58D}" srcId="{355D5330-26C2-496D-A81E-04DE5450331E}" destId="{A783CDA6-2C05-45A2-B115-255080870903}" srcOrd="0" destOrd="0" parTransId="{FB65B06C-1193-445D-98CD-DA4CDDE80710}" sibTransId="{857C2411-AAC4-4D8F-B803-25D338051C30}"/>
    <dgm:cxn modelId="{5F37E9AC-B7E4-4E02-9AC5-0693AB5CE6E9}" type="presOf" srcId="{FE6DB044-F540-4C98-92CA-12BE1217A7A5}" destId="{EC5DDE9A-4447-43C3-94C6-285EF61C540A}" srcOrd="0" destOrd="0" presId="urn:microsoft.com/office/officeart/2011/layout/InterconnectedBlockProcess"/>
    <dgm:cxn modelId="{7C4780AE-8E90-4F47-BE5B-124AFEA90FBC}" srcId="{8EE4FE44-660A-4404-B784-9DCFE09A5D26}" destId="{B3986742-75AE-4202-BA93-F297346C93EA}" srcOrd="0" destOrd="0" parTransId="{8B8DB80C-651B-444E-AAEF-AC35B9426C14}" sibTransId="{692B24CE-6BAB-4EB7-A134-2CCCAB31311B}"/>
    <dgm:cxn modelId="{7DE4149E-2702-4FB2-8026-37DD3B38CE54}" type="presOf" srcId="{8EE4FE44-660A-4404-B784-9DCFE09A5D26}" destId="{06332F79-C1BF-42CF-BEF6-8E4F55C253D9}" srcOrd="0" destOrd="0" presId="urn:microsoft.com/office/officeart/2011/layout/InterconnectedBlockProcess"/>
    <dgm:cxn modelId="{6C8784EC-6B9F-469A-BB6B-4D58F3172196}" type="presOf" srcId="{B3986742-75AE-4202-BA93-F297346C93EA}" destId="{B3206505-83E1-4B4D-A9C3-3ACBD38515EB}" srcOrd="0" destOrd="0" presId="urn:microsoft.com/office/officeart/2011/layout/InterconnectedBlockProcess"/>
    <dgm:cxn modelId="{D6E6E57F-C005-4CEF-9E70-C2BC02A263BA}" type="presOf" srcId="{FE6DB044-F540-4C98-92CA-12BE1217A7A5}" destId="{4C53E717-8A20-4C1B-836C-94259B7C1B94}" srcOrd="1" destOrd="0" presId="urn:microsoft.com/office/officeart/2011/layout/InterconnectedBlockProcess"/>
    <dgm:cxn modelId="{390A5FDA-AA05-4631-8A11-0686A4A54969}" type="presOf" srcId="{A783CDA6-2C05-45A2-B115-255080870903}" destId="{CF398D66-8B73-4A7D-ACF0-7D62DDEB74B4}" srcOrd="0" destOrd="0" presId="urn:microsoft.com/office/officeart/2011/layout/InterconnectedBlockProcess"/>
    <dgm:cxn modelId="{0EECE58D-7DC0-4B0E-973A-D62D476FD11B}" srcId="{1F84248D-F66C-402A-8EEE-29B09B382521}" destId="{FE6DB044-F540-4C98-92CA-12BE1217A7A5}" srcOrd="0" destOrd="0" parTransId="{BAEAF8DB-DC7C-444D-9997-81E444D7D0C7}" sibTransId="{EAEA9C14-C3FC-4B85-9F42-E0A52ADBDF10}"/>
    <dgm:cxn modelId="{E6538BDD-72C0-46C0-912C-A6965B069260}" type="presParOf" srcId="{DA0E1565-4857-480A-9F4D-C6B3FAC59F5A}" destId="{AAA3FF09-4B3B-448E-8CC6-D0BEA31C211D}" srcOrd="0" destOrd="0" presId="urn:microsoft.com/office/officeart/2011/layout/InterconnectedBlockProcess"/>
    <dgm:cxn modelId="{7E246EFE-D06D-4C81-A838-84ECA19B1F1D}" type="presParOf" srcId="{AAA3FF09-4B3B-448E-8CC6-D0BEA31C211D}" destId="{CF398D66-8B73-4A7D-ACF0-7D62DDEB74B4}" srcOrd="0" destOrd="0" presId="urn:microsoft.com/office/officeart/2011/layout/InterconnectedBlockProcess"/>
    <dgm:cxn modelId="{5929752E-2064-4FFE-87FA-DE909E340180}" type="presParOf" srcId="{DA0E1565-4857-480A-9F4D-C6B3FAC59F5A}" destId="{E4750A6E-0514-4F7E-A9D5-293497DB0CC5}" srcOrd="1" destOrd="0" presId="urn:microsoft.com/office/officeart/2011/layout/InterconnectedBlockProcess"/>
    <dgm:cxn modelId="{2138D38F-250B-4DDA-B1CF-728C211E7290}" type="presParOf" srcId="{DA0E1565-4857-480A-9F4D-C6B3FAC59F5A}" destId="{CF5304B7-FD4E-4962-866F-937E1895BA9D}" srcOrd="2" destOrd="0" presId="urn:microsoft.com/office/officeart/2011/layout/InterconnectedBlockProcess"/>
    <dgm:cxn modelId="{39DC9BEF-32FE-4476-A9BA-5FB990407105}" type="presParOf" srcId="{DA0E1565-4857-480A-9F4D-C6B3FAC59F5A}" destId="{DF45D928-C71B-4C58-AC8F-93BCC4433D0C}" srcOrd="3" destOrd="0" presId="urn:microsoft.com/office/officeart/2011/layout/InterconnectedBlockProcess"/>
    <dgm:cxn modelId="{F6648FD9-F9C5-48BC-A841-F307FDA302E2}" type="presParOf" srcId="{DF45D928-C71B-4C58-AC8F-93BCC4433D0C}" destId="{B3206505-83E1-4B4D-A9C3-3ACBD38515EB}" srcOrd="0" destOrd="0" presId="urn:microsoft.com/office/officeart/2011/layout/InterconnectedBlockProcess"/>
    <dgm:cxn modelId="{A91D9412-09B1-4A3D-9F19-35DFBF28325F}" type="presParOf" srcId="{DA0E1565-4857-480A-9F4D-C6B3FAC59F5A}" destId="{FAA66E86-790F-4F35-B9F6-AC6A05140E3A}" srcOrd="4" destOrd="0" presId="urn:microsoft.com/office/officeart/2011/layout/InterconnectedBlockProcess"/>
    <dgm:cxn modelId="{EEBA5564-625D-476E-9622-94A8B827418D}" type="presParOf" srcId="{DA0E1565-4857-480A-9F4D-C6B3FAC59F5A}" destId="{06332F79-C1BF-42CF-BEF6-8E4F55C253D9}" srcOrd="5" destOrd="0" presId="urn:microsoft.com/office/officeart/2011/layout/InterconnectedBlockProcess"/>
    <dgm:cxn modelId="{45B557FD-C387-495B-B687-8DC4F4886B25}" type="presParOf" srcId="{DA0E1565-4857-480A-9F4D-C6B3FAC59F5A}" destId="{1673E19C-3449-416A-B128-EC1423E6068C}" srcOrd="6" destOrd="0" presId="urn:microsoft.com/office/officeart/2011/layout/InterconnectedBlockProcess"/>
    <dgm:cxn modelId="{189964B3-F316-414D-AF73-DA59333CB6B8}" type="presParOf" srcId="{1673E19C-3449-416A-B128-EC1423E6068C}" destId="{EC5DDE9A-4447-43C3-94C6-285EF61C540A}" srcOrd="0" destOrd="0" presId="urn:microsoft.com/office/officeart/2011/layout/InterconnectedBlockProcess"/>
    <dgm:cxn modelId="{B8347DDE-4B88-4BD1-A6CE-FECA0986DC59}" type="presParOf" srcId="{DA0E1565-4857-480A-9F4D-C6B3FAC59F5A}" destId="{4C53E717-8A20-4C1B-836C-94259B7C1B94}" srcOrd="7" destOrd="0" presId="urn:microsoft.com/office/officeart/2011/layout/InterconnectedBlockProcess"/>
    <dgm:cxn modelId="{C1D826C3-F9EE-4A59-AA6E-50008C3FF9C4}" type="presParOf" srcId="{DA0E1565-4857-480A-9F4D-C6B3FAC59F5A}" destId="{8BFC8EF8-27AF-4A6D-9D6E-75D639F4CE05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7D1EE-869C-499C-A5C3-D4FDF70AC36F}">
      <dsp:nvSpPr>
        <dsp:cNvPr id="0" name=""/>
        <dsp:cNvSpPr/>
      </dsp:nvSpPr>
      <dsp:spPr>
        <a:xfrm>
          <a:off x="3275" y="770528"/>
          <a:ext cx="2598520" cy="1559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REFLECTIVE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Using past experiences to inform future decisions</a:t>
          </a:r>
          <a:r>
            <a:rPr lang="en-US" sz="1800" kern="1200" dirty="0" smtClean="0"/>
            <a:t>	</a:t>
          </a:r>
          <a:endParaRPr lang="en-US" sz="1800" kern="1200" dirty="0"/>
        </a:p>
      </dsp:txBody>
      <dsp:txXfrm>
        <a:off x="3275" y="770528"/>
        <a:ext cx="2598520" cy="1559112"/>
      </dsp:txXfrm>
    </dsp:sp>
    <dsp:sp modelId="{0E95BA02-FF5E-44E1-A73E-AD0FB33DA51D}">
      <dsp:nvSpPr>
        <dsp:cNvPr id="0" name=""/>
        <dsp:cNvSpPr/>
      </dsp:nvSpPr>
      <dsp:spPr>
        <a:xfrm>
          <a:off x="2861648" y="770528"/>
          <a:ext cx="2598520" cy="1559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RESOURCEFUL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Recognizing alternative ways to use resources</a:t>
          </a:r>
          <a:endParaRPr lang="en-US" sz="1600" kern="1200" dirty="0"/>
        </a:p>
      </dsp:txBody>
      <dsp:txXfrm>
        <a:off x="2861648" y="770528"/>
        <a:ext cx="2598520" cy="1559112"/>
      </dsp:txXfrm>
    </dsp:sp>
    <dsp:sp modelId="{46755FB7-C836-41DB-A29F-F30CD926BB85}">
      <dsp:nvSpPr>
        <dsp:cNvPr id="0" name=""/>
        <dsp:cNvSpPr/>
      </dsp:nvSpPr>
      <dsp:spPr>
        <a:xfrm>
          <a:off x="5720021" y="770528"/>
          <a:ext cx="2598520" cy="1559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ROBUST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solidFill>
                <a:schemeClr val="bg1"/>
              </a:solidFill>
              <a:latin typeface="+mn-lt"/>
            </a:rPr>
            <a:t>Well-conceived, constructed and managed systems</a:t>
          </a:r>
          <a:endParaRPr lang="en-US" sz="1600" kern="1200" dirty="0">
            <a:solidFill>
              <a:schemeClr val="bg1"/>
            </a:solidFill>
            <a:latin typeface="+mn-lt"/>
          </a:endParaRPr>
        </a:p>
      </dsp:txBody>
      <dsp:txXfrm>
        <a:off x="5720021" y="770528"/>
        <a:ext cx="2598520" cy="1559112"/>
      </dsp:txXfrm>
    </dsp:sp>
    <dsp:sp modelId="{837DC17C-2A95-4F5B-9F5A-CD5E0668D75C}">
      <dsp:nvSpPr>
        <dsp:cNvPr id="0" name=""/>
        <dsp:cNvSpPr/>
      </dsp:nvSpPr>
      <dsp:spPr>
        <a:xfrm>
          <a:off x="8578393" y="770528"/>
          <a:ext cx="2598520" cy="1559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REDUNDANT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solidFill>
                <a:schemeClr val="bg1"/>
              </a:solidFill>
              <a:latin typeface="+mn-lt"/>
            </a:rPr>
            <a:t>Spare capacity, purposefully created to accommodate disruption</a:t>
          </a:r>
          <a:endParaRPr lang="en-US" sz="1600" kern="1200" dirty="0">
            <a:solidFill>
              <a:schemeClr val="bg1"/>
            </a:solidFill>
            <a:latin typeface="+mn-lt"/>
          </a:endParaRPr>
        </a:p>
      </dsp:txBody>
      <dsp:txXfrm>
        <a:off x="8578393" y="770528"/>
        <a:ext cx="2598520" cy="1559112"/>
      </dsp:txXfrm>
    </dsp:sp>
    <dsp:sp modelId="{D7453D15-CA2A-48E6-8633-0F380BABCB74}">
      <dsp:nvSpPr>
        <dsp:cNvPr id="0" name=""/>
        <dsp:cNvSpPr/>
      </dsp:nvSpPr>
      <dsp:spPr>
        <a:xfrm>
          <a:off x="1432461" y="2589492"/>
          <a:ext cx="2598520" cy="1559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FLEXIBLE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solidFill>
                <a:schemeClr val="bg1"/>
              </a:solidFill>
              <a:latin typeface="+mn-lt"/>
            </a:rPr>
            <a:t>Willingness and ability to adopt alternative strategies in response to changing circumstances</a:t>
          </a:r>
          <a:endParaRPr lang="en-US" sz="1600" kern="1200" dirty="0">
            <a:solidFill>
              <a:schemeClr val="bg1"/>
            </a:solidFill>
            <a:latin typeface="+mn-lt"/>
          </a:endParaRPr>
        </a:p>
      </dsp:txBody>
      <dsp:txXfrm>
        <a:off x="1432461" y="2589492"/>
        <a:ext cx="2598520" cy="1559112"/>
      </dsp:txXfrm>
    </dsp:sp>
    <dsp:sp modelId="{B0BE633B-26CD-47E1-A792-839D925453F0}">
      <dsp:nvSpPr>
        <dsp:cNvPr id="0" name=""/>
        <dsp:cNvSpPr/>
      </dsp:nvSpPr>
      <dsp:spPr>
        <a:xfrm>
          <a:off x="4290834" y="2589492"/>
          <a:ext cx="2598520" cy="1559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INCLUSIVE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solidFill>
                <a:schemeClr val="bg1"/>
              </a:solidFill>
              <a:latin typeface="+mn-lt"/>
            </a:rPr>
            <a:t>Prioritise broad consultation to create a sense of shared ownership in decision-making</a:t>
          </a:r>
          <a:endParaRPr lang="en-US" sz="1600" kern="1200" dirty="0">
            <a:solidFill>
              <a:schemeClr val="bg1"/>
            </a:solidFill>
            <a:latin typeface="+mn-lt"/>
          </a:endParaRPr>
        </a:p>
      </dsp:txBody>
      <dsp:txXfrm>
        <a:off x="4290834" y="2589492"/>
        <a:ext cx="2598520" cy="1559112"/>
      </dsp:txXfrm>
    </dsp:sp>
    <dsp:sp modelId="{75E40487-2946-4960-BD7B-8ABB94A4E83C}">
      <dsp:nvSpPr>
        <dsp:cNvPr id="0" name=""/>
        <dsp:cNvSpPr/>
      </dsp:nvSpPr>
      <dsp:spPr>
        <a:xfrm>
          <a:off x="7149207" y="2589492"/>
          <a:ext cx="2598520" cy="1559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rPr>
            <a:t>INTEGRATED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solidFill>
                <a:schemeClr val="bg1"/>
              </a:solidFill>
              <a:latin typeface="+mn-lt"/>
            </a:rPr>
            <a:t>Bring together a range of distinct systems and institutions</a:t>
          </a:r>
          <a:endParaRPr lang="en-US" sz="1600" kern="1200" dirty="0">
            <a:solidFill>
              <a:schemeClr val="bg1"/>
            </a:solidFill>
            <a:latin typeface="+mn-lt"/>
          </a:endParaRPr>
        </a:p>
      </dsp:txBody>
      <dsp:txXfrm>
        <a:off x="7149207" y="2589492"/>
        <a:ext cx="2598520" cy="1559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8BF9E-7F32-4203-A083-65E6B5EDE92A}">
      <dsp:nvSpPr>
        <dsp:cNvPr id="0" name=""/>
        <dsp:cNvSpPr/>
      </dsp:nvSpPr>
      <dsp:spPr>
        <a:xfrm>
          <a:off x="2684817" y="1003061"/>
          <a:ext cx="2102766" cy="243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647"/>
              </a:lnTo>
              <a:lnTo>
                <a:pt x="2102766" y="121647"/>
              </a:lnTo>
              <a:lnTo>
                <a:pt x="2102766" y="2432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DD57A-5257-48BF-ABE9-780DFE4E5135}">
      <dsp:nvSpPr>
        <dsp:cNvPr id="0" name=""/>
        <dsp:cNvSpPr/>
      </dsp:nvSpPr>
      <dsp:spPr>
        <a:xfrm>
          <a:off x="2684817" y="1003061"/>
          <a:ext cx="700922" cy="243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647"/>
              </a:lnTo>
              <a:lnTo>
                <a:pt x="700922" y="121647"/>
              </a:lnTo>
              <a:lnTo>
                <a:pt x="700922" y="2432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9F4AD-8EDD-4ED4-AC99-8AF045005706}">
      <dsp:nvSpPr>
        <dsp:cNvPr id="0" name=""/>
        <dsp:cNvSpPr/>
      </dsp:nvSpPr>
      <dsp:spPr>
        <a:xfrm>
          <a:off x="1983895" y="1003061"/>
          <a:ext cx="700922" cy="243295"/>
        </a:xfrm>
        <a:custGeom>
          <a:avLst/>
          <a:gdLst/>
          <a:ahLst/>
          <a:cxnLst/>
          <a:rect l="0" t="0" r="0" b="0"/>
          <a:pathLst>
            <a:path>
              <a:moveTo>
                <a:pt x="700922" y="0"/>
              </a:moveTo>
              <a:lnTo>
                <a:pt x="700922" y="121647"/>
              </a:lnTo>
              <a:lnTo>
                <a:pt x="0" y="121647"/>
              </a:lnTo>
              <a:lnTo>
                <a:pt x="0" y="2432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7464F-D09E-463B-B037-77A24853D3C6}">
      <dsp:nvSpPr>
        <dsp:cNvPr id="0" name=""/>
        <dsp:cNvSpPr/>
      </dsp:nvSpPr>
      <dsp:spPr>
        <a:xfrm>
          <a:off x="582051" y="1003061"/>
          <a:ext cx="2102766" cy="243295"/>
        </a:xfrm>
        <a:custGeom>
          <a:avLst/>
          <a:gdLst/>
          <a:ahLst/>
          <a:cxnLst/>
          <a:rect l="0" t="0" r="0" b="0"/>
          <a:pathLst>
            <a:path>
              <a:moveTo>
                <a:pt x="2102766" y="0"/>
              </a:moveTo>
              <a:lnTo>
                <a:pt x="2102766" y="121647"/>
              </a:lnTo>
              <a:lnTo>
                <a:pt x="0" y="121647"/>
              </a:lnTo>
              <a:lnTo>
                <a:pt x="0" y="2432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376C8-F7F1-4B84-A95F-7E3432B79DD0}">
      <dsp:nvSpPr>
        <dsp:cNvPr id="0" name=""/>
        <dsp:cNvSpPr/>
      </dsp:nvSpPr>
      <dsp:spPr>
        <a:xfrm>
          <a:off x="2105543" y="423786"/>
          <a:ext cx="1158548" cy="579274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HEALTH LOGISTICS</a:t>
          </a:r>
          <a:endParaRPr lang="en-US" sz="1400" kern="1200" dirty="0"/>
        </a:p>
      </dsp:txBody>
      <dsp:txXfrm>
        <a:off x="2105543" y="423786"/>
        <a:ext cx="1158548" cy="579274"/>
      </dsp:txXfrm>
    </dsp:sp>
    <dsp:sp modelId="{F1D5EEB9-B497-46C6-A0C1-C39CFFE8D822}">
      <dsp:nvSpPr>
        <dsp:cNvPr id="0" name=""/>
        <dsp:cNvSpPr/>
      </dsp:nvSpPr>
      <dsp:spPr>
        <a:xfrm>
          <a:off x="2777" y="1246356"/>
          <a:ext cx="1158548" cy="579274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FACILITIES</a:t>
          </a:r>
          <a:endParaRPr lang="en-US" sz="1400" kern="1200" dirty="0"/>
        </a:p>
      </dsp:txBody>
      <dsp:txXfrm>
        <a:off x="2777" y="1246356"/>
        <a:ext cx="1158548" cy="579274"/>
      </dsp:txXfrm>
    </dsp:sp>
    <dsp:sp modelId="{FDC0DABA-28C7-4CBA-A59C-EC71D084B04F}">
      <dsp:nvSpPr>
        <dsp:cNvPr id="0" name=""/>
        <dsp:cNvSpPr/>
      </dsp:nvSpPr>
      <dsp:spPr>
        <a:xfrm>
          <a:off x="1404621" y="1246356"/>
          <a:ext cx="1158548" cy="5792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FLEET</a:t>
          </a:r>
          <a:endParaRPr lang="en-US" sz="1400" kern="1200" dirty="0"/>
        </a:p>
      </dsp:txBody>
      <dsp:txXfrm>
        <a:off x="1404621" y="1246356"/>
        <a:ext cx="1158548" cy="579274"/>
      </dsp:txXfrm>
    </dsp:sp>
    <dsp:sp modelId="{B5877339-8A53-4FE3-860B-E20BC40EFC8E}">
      <dsp:nvSpPr>
        <dsp:cNvPr id="0" name=""/>
        <dsp:cNvSpPr/>
      </dsp:nvSpPr>
      <dsp:spPr>
        <a:xfrm>
          <a:off x="2806465" y="1246356"/>
          <a:ext cx="1158548" cy="579274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RESOURCES</a:t>
          </a:r>
          <a:endParaRPr lang="en-US" sz="1400" kern="1200" dirty="0"/>
        </a:p>
      </dsp:txBody>
      <dsp:txXfrm>
        <a:off x="2806465" y="1246356"/>
        <a:ext cx="1158548" cy="579274"/>
      </dsp:txXfrm>
    </dsp:sp>
    <dsp:sp modelId="{0E1A4C4A-A0DC-4F80-A5A5-6A726EBF235E}">
      <dsp:nvSpPr>
        <dsp:cNvPr id="0" name=""/>
        <dsp:cNvSpPr/>
      </dsp:nvSpPr>
      <dsp:spPr>
        <a:xfrm>
          <a:off x="4208309" y="1246356"/>
          <a:ext cx="1158548" cy="57927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INVENTORY</a:t>
          </a:r>
          <a:endParaRPr lang="en-US" sz="1400" kern="1200" dirty="0"/>
        </a:p>
      </dsp:txBody>
      <dsp:txXfrm>
        <a:off x="4208309" y="1246356"/>
        <a:ext cx="1158548" cy="579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98D66-8B73-4A7D-ACF0-7D62DDEB74B4}">
      <dsp:nvSpPr>
        <dsp:cNvPr id="0" name=""/>
        <dsp:cNvSpPr/>
      </dsp:nvSpPr>
      <dsp:spPr>
        <a:xfrm>
          <a:off x="3685931" y="820593"/>
          <a:ext cx="1732398" cy="3849831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Working arrangements generally adopted and all staff are productive  </a:t>
          </a:r>
          <a:endParaRPr lang="en-US" sz="1400" kern="1200" dirty="0"/>
        </a:p>
      </dsp:txBody>
      <dsp:txXfrm>
        <a:off x="3905795" y="820593"/>
        <a:ext cx="1512535" cy="3849831"/>
      </dsp:txXfrm>
    </dsp:sp>
    <dsp:sp modelId="{CF5304B7-FD4E-4962-866F-937E1895BA9D}">
      <dsp:nvSpPr>
        <dsp:cNvPr id="0" name=""/>
        <dsp:cNvSpPr/>
      </dsp:nvSpPr>
      <dsp:spPr>
        <a:xfrm>
          <a:off x="3685931" y="0"/>
          <a:ext cx="1732398" cy="821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Ph</a:t>
          </a:r>
          <a:r>
            <a:rPr lang="en-US" sz="1500" kern="1200" dirty="0" smtClean="0"/>
            <a:t> 3 (TBC)</a:t>
          </a:r>
          <a:endParaRPr lang="en-US" sz="1500" kern="1200" dirty="0"/>
        </a:p>
      </dsp:txBody>
      <dsp:txXfrm>
        <a:off x="3685931" y="0"/>
        <a:ext cx="1732398" cy="821994"/>
      </dsp:txXfrm>
    </dsp:sp>
    <dsp:sp modelId="{B3206505-83E1-4B4D-A9C3-3ACBD38515EB}">
      <dsp:nvSpPr>
        <dsp:cNvPr id="0" name=""/>
        <dsp:cNvSpPr/>
      </dsp:nvSpPr>
      <dsp:spPr>
        <a:xfrm>
          <a:off x="1953013" y="820593"/>
          <a:ext cx="1732398" cy="357521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Essential Workers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Continue working from home where possible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Workers not able to work from home start returning to offices (phased) or make use of quarantine leave</a:t>
          </a:r>
          <a:endParaRPr lang="en-US" sz="1400" kern="1200" dirty="0"/>
        </a:p>
      </dsp:txBody>
      <dsp:txXfrm>
        <a:off x="2172876" y="820593"/>
        <a:ext cx="1512535" cy="3575210"/>
      </dsp:txXfrm>
    </dsp:sp>
    <dsp:sp modelId="{06332F79-C1BF-42CF-BEF6-8E4F55C253D9}">
      <dsp:nvSpPr>
        <dsp:cNvPr id="0" name=""/>
        <dsp:cNvSpPr/>
      </dsp:nvSpPr>
      <dsp:spPr>
        <a:xfrm>
          <a:off x="1953013" y="133107"/>
          <a:ext cx="1732398" cy="687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Ph</a:t>
          </a:r>
          <a:r>
            <a:rPr lang="en-US" sz="1500" kern="1200" dirty="0" smtClean="0"/>
            <a:t> 2 (June+)</a:t>
          </a:r>
          <a:endParaRPr lang="en-US" sz="1500" kern="1200" dirty="0"/>
        </a:p>
      </dsp:txBody>
      <dsp:txXfrm>
        <a:off x="1953013" y="133107"/>
        <a:ext cx="1732398" cy="687486"/>
      </dsp:txXfrm>
    </dsp:sp>
    <dsp:sp modelId="{EC5DDE9A-4447-43C3-94C6-285EF61C540A}">
      <dsp:nvSpPr>
        <dsp:cNvPr id="0" name=""/>
        <dsp:cNvSpPr/>
      </dsp:nvSpPr>
      <dsp:spPr>
        <a:xfrm>
          <a:off x="220614" y="820593"/>
          <a:ext cx="1732398" cy="330012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Essential Workers (with permits)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Extensive Working from Home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Workers not able to work make use of quarantine leave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40477" y="820593"/>
        <a:ext cx="1512535" cy="3300122"/>
      </dsp:txXfrm>
    </dsp:sp>
    <dsp:sp modelId="{8BFC8EF8-27AF-4A6D-9D6E-75D639F4CE05}">
      <dsp:nvSpPr>
        <dsp:cNvPr id="0" name=""/>
        <dsp:cNvSpPr/>
      </dsp:nvSpPr>
      <dsp:spPr>
        <a:xfrm>
          <a:off x="220614" y="270417"/>
          <a:ext cx="1732398" cy="550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Ph</a:t>
          </a:r>
          <a:r>
            <a:rPr lang="en-US" sz="1500" kern="1200" dirty="0" smtClean="0"/>
            <a:t> 1 (-&gt; end May)</a:t>
          </a:r>
          <a:endParaRPr lang="en-US" sz="1500" kern="1200" dirty="0"/>
        </a:p>
      </dsp:txBody>
      <dsp:txXfrm>
        <a:off x="220614" y="270417"/>
        <a:ext cx="1732398" cy="550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17DF4-A92A-4729-B647-2254D3B560C9}" type="datetimeFigureOut">
              <a:rPr lang="en-ZA" smtClean="0"/>
              <a:t>2020/05/13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EB4D0-9D29-4D1A-9588-51F40CC8C2C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877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B4D0-9D29-4D1A-9588-51F40CC8C2C4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030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B4D0-9D29-4D1A-9588-51F40CC8C2C4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043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B4D0-9D29-4D1A-9588-51F40CC8C2C4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0901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B4D0-9D29-4D1A-9588-51F40CC8C2C4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7473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9" name="Google Shape;6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3637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B4D0-9D29-4D1A-9588-51F40CC8C2C4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780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998482"/>
            <a:ext cx="12192000" cy="4859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84981"/>
            <a:ext cx="8185484" cy="1756578"/>
          </a:xfrm>
          <a:effectLst>
            <a:glow rad="101600">
              <a:schemeClr val="tx1">
                <a:alpha val="60000"/>
              </a:schemeClr>
            </a:glow>
          </a:effectLst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bg1"/>
                </a:solidFill>
                <a:effectLst>
                  <a:glow rad="101600">
                    <a:schemeClr val="tx1">
                      <a:alpha val="12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71341"/>
            <a:ext cx="7451557" cy="146015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pic>
        <p:nvPicPr>
          <p:cNvPr id="8" name="Picture 7" descr="CCT_Logo_Ext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58" y="261069"/>
            <a:ext cx="3970705" cy="1544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57" y="3659907"/>
            <a:ext cx="2165685" cy="2165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107"/>
            <a:ext cx="1005840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3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82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65095" y="0"/>
            <a:ext cx="8726905" cy="6858000"/>
          </a:xfrm>
          <a:prstGeom prst="rect">
            <a:avLst/>
          </a:prstGeom>
          <a:solidFill>
            <a:srgbClr val="CCD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2" y="457200"/>
            <a:ext cx="2887578" cy="16002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758" y="324854"/>
            <a:ext cx="8121315" cy="62684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312822" y="2306889"/>
            <a:ext cx="2887578" cy="355416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690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14399"/>
            <a:ext cx="6172200" cy="49466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9108"/>
            <a:ext cx="3932237" cy="36298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761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7E2-4B23-41D4-A224-04277A4CEB08}" type="datetimeFigureOut">
              <a:rPr lang="en-ZA" smtClean="0"/>
              <a:t>2020/05/13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DEBA-F187-4591-8D1D-9024F02DA8D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415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87E2-4B23-41D4-A224-04277A4CEB08}" type="datetimeFigureOut">
              <a:rPr lang="en-ZA" smtClean="0"/>
              <a:t>2020/05/13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DEBA-F187-4591-8D1D-9024F02DA8D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179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736" y="357966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0" y="1998482"/>
            <a:ext cx="12192000" cy="4859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87379" y="2231103"/>
            <a:ext cx="9617242" cy="1756578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effectLst>
                  <a:glow rad="101600">
                    <a:schemeClr val="tx1">
                      <a:alpha val="12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 | DANKIE |</a:t>
            </a:r>
            <a:r>
              <a:rPr lang="en-US" baseline="0" dirty="0" smtClean="0"/>
              <a:t> ENKOSI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93" y="3822385"/>
            <a:ext cx="2165685" cy="2165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107"/>
            <a:ext cx="10058400" cy="335280"/>
          </a:xfrm>
          <a:prstGeom prst="rect">
            <a:avLst/>
          </a:prstGeom>
        </p:spPr>
      </p:pic>
      <p:pic>
        <p:nvPicPr>
          <p:cNvPr id="10" name="Picture 9" descr="CCT_Logo_Ext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58" y="261069"/>
            <a:ext cx="3970705" cy="154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35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ull Content - Subtitle">
  <p:cSld name="Title and Full Content - Sub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ubTitle" idx="1"/>
          </p:nvPr>
        </p:nvSpPr>
        <p:spPr>
          <a:xfrm>
            <a:off x="442912" y="933433"/>
            <a:ext cx="11306100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42913" y="2103438"/>
            <a:ext cx="113061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974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10" y="182793"/>
            <a:ext cx="11387580" cy="73781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10" y="1432496"/>
            <a:ext cx="11387580" cy="42538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2210" y="1070811"/>
            <a:ext cx="1138758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06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10" y="182793"/>
            <a:ext cx="11387580" cy="73781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10" y="1432496"/>
            <a:ext cx="11387580" cy="42538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2210" y="1070811"/>
            <a:ext cx="1138758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17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854077"/>
          </a:xfrm>
          <a:effectLst>
            <a:glow rad="101600">
              <a:schemeClr val="tx1">
                <a:alpha val="12000"/>
              </a:schemeClr>
            </a:glo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800" b="1" kern="1200" dirty="0">
                <a:solidFill>
                  <a:schemeClr val="bg1"/>
                </a:solidFill>
                <a:effectLst>
                  <a:glow rad="101600">
                    <a:schemeClr val="tx1">
                      <a:alpha val="12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032739"/>
            <a:ext cx="10515600" cy="1471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C000"/>
                </a:solidFill>
              </a:defRPr>
            </a:lvl1pPr>
          </a:lstStyle>
          <a:p>
            <a:fld id="{7215DEBA-F187-4591-8D1D-9024F02DA8D3}" type="slidenum">
              <a:rPr lang="en-ZA" smtClean="0"/>
              <a:t>‹#›</a:t>
            </a:fld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3" y="5725364"/>
            <a:ext cx="2343597" cy="91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8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023" y="1044795"/>
            <a:ext cx="10275866" cy="912571"/>
          </a:xfrm>
          <a:effectLst>
            <a:glow rad="101600">
              <a:schemeClr val="tx1">
                <a:alpha val="12000"/>
              </a:schemeClr>
            </a:glo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600" b="1" kern="1200" dirty="0">
                <a:solidFill>
                  <a:schemeClr val="bg1"/>
                </a:solidFill>
                <a:effectLst>
                  <a:glow rad="101600">
                    <a:schemeClr val="tx1">
                      <a:alpha val="12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23" y="2325189"/>
            <a:ext cx="11051176" cy="3263650"/>
          </a:xfrm>
        </p:spPr>
        <p:txBody>
          <a:bodyPr numCol="2"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C000"/>
                </a:solidFill>
              </a:defRPr>
            </a:lvl1pPr>
          </a:lstStyle>
          <a:p>
            <a:fld id="{7215DEBA-F187-4591-8D1D-9024F02DA8D3}" type="slidenum">
              <a:rPr lang="en-ZA" smtClean="0"/>
              <a:t>‹#›</a:t>
            </a:fld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3" y="5725364"/>
            <a:ext cx="2343597" cy="91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9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474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08374"/>
            <a:ext cx="5157787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20056"/>
            <a:ext cx="5157787" cy="406960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08374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20056"/>
            <a:ext cx="5183188" cy="406960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2210" y="182793"/>
            <a:ext cx="11387580" cy="73781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06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2210" y="182793"/>
            <a:ext cx="11387580" cy="73781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1735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10" y="5862494"/>
            <a:ext cx="11387580" cy="73781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10" y="374904"/>
            <a:ext cx="11387580" cy="49651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3577938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787E2-4B23-41D4-A224-04277A4CEB08}" type="datetimeFigureOut">
              <a:rPr lang="en-ZA" smtClean="0"/>
              <a:t>2020/05/13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DEBA-F187-4591-8D1D-9024F02DA8D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559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6" r:id="rId5"/>
    <p:sldLayoutId id="2147483665" r:id="rId6"/>
    <p:sldLayoutId id="2147483666" r:id="rId7"/>
    <p:sldLayoutId id="2147483667" r:id="rId8"/>
    <p:sldLayoutId id="2147483675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84981"/>
            <a:ext cx="8768862" cy="1756578"/>
          </a:xfrm>
        </p:spPr>
        <p:txBody>
          <a:bodyPr/>
          <a:lstStyle/>
          <a:p>
            <a:r>
              <a:rPr lang="en-ZA" dirty="0" smtClean="0"/>
              <a:t>City of Cape Town COVID-19 Strategy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COGTA PC Presentation</a:t>
            </a:r>
          </a:p>
          <a:p>
            <a:r>
              <a:rPr lang="en-ZA" dirty="0" smtClean="0"/>
              <a:t>14 May 2020</a:t>
            </a:r>
          </a:p>
        </p:txBody>
      </p:sp>
    </p:spTree>
    <p:extLst>
      <p:ext uri="{BB962C8B-B14F-4D97-AF65-F5344CB8AC3E}">
        <p14:creationId xmlns:p14="http://schemas.microsoft.com/office/powerpoint/2010/main" val="10507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Informal Settlements</a:t>
            </a:r>
          </a:p>
        </p:txBody>
      </p:sp>
    </p:spTree>
    <p:extLst>
      <p:ext uri="{BB962C8B-B14F-4D97-AF65-F5344CB8AC3E}">
        <p14:creationId xmlns:p14="http://schemas.microsoft.com/office/powerpoint/2010/main" val="28963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742"/>
          <a:stretch/>
        </p:blipFill>
        <p:spPr>
          <a:xfrm>
            <a:off x="402210" y="1252249"/>
            <a:ext cx="7075550" cy="4773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</a:t>
            </a:r>
            <a:r>
              <a:rPr lang="en-US" dirty="0" smtClean="0"/>
              <a:t>Settlements: Basic Service Augmentation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492" y="1545835"/>
            <a:ext cx="6358262" cy="4087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= 150 000 + households in </a:t>
            </a:r>
            <a:r>
              <a:rPr lang="en-US" dirty="0" smtClean="0">
                <a:solidFill>
                  <a:schemeClr val="bg1"/>
                </a:solidFill>
              </a:rPr>
              <a:t>IS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ZA" sz="1800" dirty="0" smtClean="0">
                <a:solidFill>
                  <a:schemeClr val="bg1"/>
                </a:solidFill>
              </a:rPr>
              <a:t>CHARACTERISTICS:</a:t>
            </a:r>
            <a:r>
              <a:rPr lang="en-ZA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ZA" sz="1800" dirty="0" smtClean="0">
                <a:solidFill>
                  <a:schemeClr val="bg1"/>
                </a:solidFill>
              </a:rPr>
              <a:t>inadequate </a:t>
            </a:r>
            <a:r>
              <a:rPr lang="en-ZA" sz="1800" dirty="0">
                <a:solidFill>
                  <a:schemeClr val="bg1"/>
                </a:solidFill>
              </a:rPr>
              <a:t>access to municipal services;</a:t>
            </a:r>
          </a:p>
          <a:p>
            <a:r>
              <a:rPr lang="en-ZA" sz="1800" dirty="0">
                <a:solidFill>
                  <a:schemeClr val="bg1"/>
                </a:solidFill>
              </a:rPr>
              <a:t>insufficient public space and facilities; </a:t>
            </a:r>
          </a:p>
          <a:p>
            <a:r>
              <a:rPr lang="en-ZA" sz="1800" dirty="0">
                <a:solidFill>
                  <a:schemeClr val="bg1"/>
                </a:solidFill>
              </a:rPr>
              <a:t>lack of disposal of greywater; </a:t>
            </a:r>
          </a:p>
          <a:p>
            <a:r>
              <a:rPr lang="en-ZA" sz="1800" dirty="0">
                <a:solidFill>
                  <a:schemeClr val="bg1"/>
                </a:solidFill>
              </a:rPr>
              <a:t>the prevalence of rodents and other environmental health risks;</a:t>
            </a:r>
          </a:p>
          <a:p>
            <a:r>
              <a:rPr lang="en-ZA" sz="1800" dirty="0">
                <a:solidFill>
                  <a:schemeClr val="bg1"/>
                </a:solidFill>
              </a:rPr>
              <a:t>high social vulnerability such as poverty, unemployment and crime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18179" y="2104714"/>
            <a:ext cx="4200152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(SHORT TERM SUPPRESSION STRATEGY)</a:t>
            </a: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5242" y="2644828"/>
            <a:ext cx="42001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CITY RESPONSE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↑</a:t>
            </a:r>
            <a:r>
              <a:rPr kumimoji="0" lang="en-ZA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</a:rPr>
              <a:t> </a:t>
            </a: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</a:rPr>
              <a:t>hygiene and sanitation mitigates the spread of the virus. 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</a:rPr>
              <a:t>W&amp;S have designed an action plan for basic service provision to informal settlements.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 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1120" y="6227223"/>
            <a:ext cx="950976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NB: 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Basic services provision= access to potable water, sanitation, and cleansing services</a:t>
            </a:r>
          </a:p>
        </p:txBody>
      </p:sp>
    </p:spTree>
    <p:extLst>
      <p:ext uri="{BB962C8B-B14F-4D97-AF65-F5344CB8AC3E}">
        <p14:creationId xmlns:p14="http://schemas.microsoft.com/office/powerpoint/2010/main" val="25446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</a:t>
            </a:r>
            <a:r>
              <a:rPr lang="en-US" dirty="0" smtClean="0"/>
              <a:t>Settlements: Basic Service Augmentation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7378211" y="1187154"/>
            <a:ext cx="4200152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(SHORT TERM SUPPRESSION STRATEGY)</a:t>
            </a:r>
            <a:endParaRPr kumimoji="0" lang="en-ZA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1590860"/>
            <a:ext cx="518058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CITY RESPONSE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Three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priority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areas: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Servicing existing</a:t>
            </a: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informal settlements</a:t>
            </a: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;</a:t>
            </a:r>
            <a:endParaRPr lang="en-US" sz="1600" dirty="0">
              <a:solidFill>
                <a:prstClr val="black"/>
              </a:solidFill>
              <a:latin typeface="Segoe UI Semibold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Segoe UI Semibold"/>
              </a:rPr>
              <a:t>Over 25.1 </a:t>
            </a:r>
            <a:r>
              <a:rPr lang="en-US" sz="1600" dirty="0">
                <a:solidFill>
                  <a:prstClr val="black"/>
                </a:solidFill>
              </a:rPr>
              <a:t>million </a:t>
            </a:r>
            <a:r>
              <a:rPr lang="en-US" sz="1600" dirty="0" err="1" smtClean="0">
                <a:solidFill>
                  <a:prstClr val="black"/>
                </a:solidFill>
                <a:latin typeface="Segoe UI Semibold"/>
              </a:rPr>
              <a:t>litres</a:t>
            </a:r>
            <a:r>
              <a:rPr lang="en-US" sz="1600" dirty="0" smtClean="0">
                <a:solidFill>
                  <a:prstClr val="black"/>
                </a:solidFill>
                <a:latin typeface="Segoe UI Semibold"/>
              </a:rPr>
              <a:t> delivered from 28 trucks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1.2 </a:t>
            </a:r>
            <a:r>
              <a:rPr lang="en-US" sz="1600" dirty="0">
                <a:solidFill>
                  <a:prstClr val="black"/>
                </a:solidFill>
              </a:rPr>
              <a:t>million </a:t>
            </a:r>
            <a:r>
              <a:rPr lang="en-US" sz="1600" dirty="0" smtClean="0">
                <a:solidFill>
                  <a:prstClr val="black"/>
                </a:solidFill>
              </a:rPr>
              <a:t>opportunities</a:t>
            </a:r>
          </a:p>
          <a:p>
            <a:pPr lvl="1"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Temporary </a:t>
            </a: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services to new, unserved</a:t>
            </a: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informal settlements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Z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93 water tanks</a:t>
            </a:r>
            <a:r>
              <a:rPr kumimoji="0" lang="en-ZA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installed to date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ZA" sz="1600" b="1" noProof="0" dirty="0" smtClean="0">
                <a:solidFill>
                  <a:prstClr val="black"/>
                </a:solidFill>
                <a:latin typeface="Segoe UI Semibold"/>
              </a:rPr>
              <a:t>112 sites prepared for 214 tanks supplied by Dept. </a:t>
            </a:r>
            <a:r>
              <a:rPr lang="en-ZA" sz="1600" b="1" dirty="0" smtClean="0">
                <a:solidFill>
                  <a:prstClr val="black"/>
                </a:solidFill>
                <a:latin typeface="Segoe UI Semibold"/>
              </a:rPr>
              <a:t>W&amp;S</a:t>
            </a:r>
            <a:endParaRPr lang="en-ZA" sz="1600" b="1" noProof="0" dirty="0" smtClean="0">
              <a:solidFill>
                <a:prstClr val="black"/>
              </a:solidFill>
              <a:latin typeface="Segoe UI Semibold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Additional</a:t>
            </a: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</a:t>
            </a: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health and hygiene measures</a:t>
            </a: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to ensure virus doesn’t spread at service </a:t>
            </a:r>
            <a:r>
              <a:rPr kumimoji="0" lang="en-Z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sites;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ZA" sz="1600" b="1" noProof="0" dirty="0" smtClean="0">
                <a:solidFill>
                  <a:prstClr val="black"/>
                </a:solidFill>
                <a:latin typeface="Segoe UI Semibold"/>
              </a:rPr>
              <a:t>Targeted communication ready to go live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ZA" sz="16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Focus</a:t>
            </a:r>
            <a:r>
              <a:rPr kumimoji="0" lang="en-ZA" sz="16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on prevention when utilising </a:t>
            </a:r>
            <a:r>
              <a:rPr lang="en-US" sz="1600" dirty="0" smtClean="0"/>
              <a:t>shared facilities.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1120" y="6361397"/>
            <a:ext cx="950976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NB: 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Basic services provision= access to potable water, sanitation, and cleansing services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4865" y="1673751"/>
            <a:ext cx="6843346" cy="45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dirty="0" smtClean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0" y="1590860"/>
            <a:ext cx="6201790" cy="442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</a:t>
            </a:r>
            <a:r>
              <a:rPr lang="en-US" dirty="0" smtClean="0"/>
              <a:t>Settlements: De-densification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10" y="1432495"/>
            <a:ext cx="6329515" cy="517731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ZA" sz="1600" dirty="0"/>
              <a:t>National Government has determined that all provinces will enter into a process of de-densification within pre-identified communities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ZA" sz="1600" dirty="0"/>
              <a:t>The City has confirmed its commitment to:</a:t>
            </a:r>
          </a:p>
          <a:p>
            <a:pPr lvl="1">
              <a:lnSpc>
                <a:spcPct val="120000"/>
              </a:lnSpc>
            </a:pPr>
            <a:r>
              <a:rPr lang="en-ZA" sz="1600" dirty="0" err="1"/>
              <a:t>DuNoon</a:t>
            </a:r>
            <a:r>
              <a:rPr lang="en-ZA" sz="1600" dirty="0"/>
              <a:t>, (1500)</a:t>
            </a:r>
          </a:p>
          <a:p>
            <a:pPr lvl="1">
              <a:lnSpc>
                <a:spcPct val="120000"/>
              </a:lnSpc>
            </a:pPr>
            <a:r>
              <a:rPr lang="en-ZA" sz="1600" dirty="0"/>
              <a:t>Kosovo, (2000) </a:t>
            </a:r>
          </a:p>
          <a:p>
            <a:pPr lvl="1">
              <a:lnSpc>
                <a:spcPct val="120000"/>
              </a:lnSpc>
            </a:pPr>
            <a:r>
              <a:rPr lang="en-ZA" sz="1600" dirty="0" err="1"/>
              <a:t>Itemba</a:t>
            </a:r>
            <a:r>
              <a:rPr lang="en-ZA" sz="1600" dirty="0"/>
              <a:t>  (3000)</a:t>
            </a:r>
            <a:endParaRPr lang="en-US" sz="1600" u="sng" dirty="0"/>
          </a:p>
          <a:p>
            <a:pPr marL="0" indent="0">
              <a:lnSpc>
                <a:spcPct val="120000"/>
              </a:lnSpc>
              <a:buNone/>
            </a:pPr>
            <a:endParaRPr lang="en-US" sz="1600" u="sng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 smtClean="0"/>
              <a:t>COS</a:t>
            </a:r>
            <a:r>
              <a:rPr lang="en-US" sz="1600" b="1" dirty="0" smtClean="0"/>
              <a:t>TING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WCPG </a:t>
            </a:r>
            <a:r>
              <a:rPr lang="en-US" sz="1600" dirty="0"/>
              <a:t>= appointing professional teams to undertake </a:t>
            </a:r>
            <a:r>
              <a:rPr lang="en-US" sz="1600" dirty="0" smtClean="0"/>
              <a:t>design </a:t>
            </a:r>
            <a:r>
              <a:rPr lang="en-US" sz="1600" dirty="0"/>
              <a:t>and planning of the sites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(</a:t>
            </a:r>
            <a:r>
              <a:rPr lang="en-US" sz="1600" dirty="0">
                <a:solidFill>
                  <a:srgbClr val="9A0000"/>
                </a:solidFill>
              </a:rPr>
              <a:t>R44.6 million </a:t>
            </a:r>
            <a:r>
              <a:rPr lang="en-US" sz="1600" dirty="0"/>
              <a:t>through USDG – </a:t>
            </a:r>
            <a:r>
              <a:rPr lang="en-US" sz="1600" dirty="0">
                <a:solidFill>
                  <a:srgbClr val="9A0000"/>
                </a:solidFill>
              </a:rPr>
              <a:t>already approved </a:t>
            </a:r>
            <a:r>
              <a:rPr lang="en-US" sz="1600" dirty="0"/>
              <a:t>by City)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Construction estimated at R500 million</a:t>
            </a:r>
            <a:endParaRPr lang="en-ZA" sz="1600" dirty="0"/>
          </a:p>
          <a:p>
            <a:endParaRPr lang="en-ZA" sz="1600" dirty="0"/>
          </a:p>
          <a:p>
            <a:endParaRPr lang="en-ZA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289074" y="425620"/>
            <a:ext cx="4676504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/>
              </a:defRPr>
            </a:lvl1pPr>
          </a:lstStyle>
          <a:p>
            <a:r>
              <a:rPr lang="en-ZA" dirty="0"/>
              <a:t>(MEDIUM-TO-LONG TERM MITIGATION STRATEGY)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191690" y="2939136"/>
            <a:ext cx="2734492" cy="953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= 6 500 new housing opportunities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289074" y="1407260"/>
            <a:ext cx="4676504" cy="25377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PROJECT PHASES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Phase 1: </a:t>
            </a: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Design 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including obtaining statutory approvals (development rights);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Phase 2: Construction, including site supervision and monitoring; 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Phase 3: Beneficiary administration;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Phase 4: Project close out.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9074" y="4153989"/>
            <a:ext cx="4676504" cy="24068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RISKS</a:t>
            </a:r>
          </a:p>
          <a:p>
            <a:pPr>
              <a:lnSpc>
                <a:spcPct val="120000"/>
              </a:lnSpc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An expedited planning approval process is needed to support delivery </a:t>
            </a:r>
            <a:endParaRPr lang="en-ZA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Implications on other planned HS projects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Beneficiary </a:t>
            </a:r>
            <a:r>
              <a:rPr lang="en-US" sz="1600" dirty="0">
                <a:solidFill>
                  <a:schemeClr val="bg1"/>
                </a:solidFill>
              </a:rPr>
              <a:t>identification and tenure transfer (sites may be permanent rather than TRA)</a:t>
            </a:r>
            <a:endParaRPr lang="en-ZA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Fatality Management</a:t>
            </a:r>
          </a:p>
        </p:txBody>
      </p:sp>
    </p:spTree>
    <p:extLst>
      <p:ext uri="{BB962C8B-B14F-4D97-AF65-F5344CB8AC3E}">
        <p14:creationId xmlns:p14="http://schemas.microsoft.com/office/powerpoint/2010/main" val="9169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12"/>
          <p:cNvSpPr txBox="1">
            <a:spLocks noGrp="1"/>
          </p:cNvSpPr>
          <p:nvPr>
            <p:ph type="subTitle" idx="4294967295"/>
          </p:nvPr>
        </p:nvSpPr>
        <p:spPr>
          <a:xfrm>
            <a:off x="483615" y="823606"/>
            <a:ext cx="11306175" cy="34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ZA" sz="2000" dirty="0" smtClean="0"/>
              <a:t>VALUE CHAIN AND KEY CONSIDERATIONS</a:t>
            </a:r>
            <a:endParaRPr lang="en-ZA" sz="2000" dirty="0"/>
          </a:p>
        </p:txBody>
      </p:sp>
      <p:sp>
        <p:nvSpPr>
          <p:cNvPr id="674" name="Google Shape;674;p12"/>
          <p:cNvSpPr txBox="1"/>
          <p:nvPr/>
        </p:nvSpPr>
        <p:spPr>
          <a:xfrm>
            <a:off x="17142" y="3841124"/>
            <a:ext cx="1562814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KEY MODELLING CONSIDERATIONS AND PARAMETERS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12"/>
          <p:cNvSpPr txBox="1"/>
          <p:nvPr/>
        </p:nvSpPr>
        <p:spPr>
          <a:xfrm>
            <a:off x="1564403" y="3837368"/>
            <a:ext cx="10250400" cy="134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Char char="●"/>
              <a:tabLst/>
              <a:defRPr/>
            </a:pP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Fleet: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 Transport of body to mortuary, and transport to burial/cremation sites, transport of materials, equipment and utilities to mortuaries, and transport of staff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Char char="●"/>
              <a:tabLst/>
              <a:defRPr/>
            </a:pP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Facilities: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 number, location and capacity of approved mortuary facilities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. Consider capacity of burial/cremation sites, consider capacity requirement for mass burial sites at 50-60 burials a day, consider increase in  pauper burials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Char char="●"/>
              <a:tabLst/>
              <a:defRPr/>
            </a:pP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Personnel: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  Staffing required to collect, process, and move body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 from Hospital to Burial site, 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 and staffing capacity at facilities (social distancing)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Char char="●"/>
              <a:tabLst/>
              <a:defRPr/>
            </a:pP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Materials and Equipment: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 volumes of PPE, testing kits, sanitation products, burial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/cremation 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boxes, and key equipment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Char char="●"/>
              <a:tabLst/>
              <a:defRPr/>
            </a:pP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Time:  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consider the time it takes for private mortuary to co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llect 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body</a:t>
            </a: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,  </a:t>
            </a:r>
            <a:endParaRPr kumimoji="0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Char char="●"/>
              <a:tabLst/>
              <a:defRPr/>
            </a:pP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onsider </a:t>
            </a: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rate/time of </a:t>
            </a: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 pr</a:t>
            </a: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ocessing the body at the mortuary</a:t>
            </a: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, 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and time to bury/cremate body</a:t>
            </a: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, </a:t>
            </a:r>
            <a:endParaRPr kumimoji="0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Char char="●"/>
              <a:tabLst/>
              <a:defRPr/>
            </a:pP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Frequency of burials a week</a:t>
            </a:r>
            <a:endParaRPr kumimoji="0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Char char="●"/>
              <a:tabLst/>
              <a:defRPr/>
            </a:pP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Current </a:t>
            </a: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ratios of expected fatalities</a:t>
            </a:r>
            <a:endParaRPr kumimoji="0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12"/>
          <p:cNvSpPr txBox="1"/>
          <p:nvPr/>
        </p:nvSpPr>
        <p:spPr>
          <a:xfrm>
            <a:off x="182880" y="1826568"/>
            <a:ext cx="1381948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VALUE CHAIN COMPONENTS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12"/>
          <p:cNvSpPr txBox="1"/>
          <p:nvPr/>
        </p:nvSpPr>
        <p:spPr>
          <a:xfrm>
            <a:off x="17142" y="5412943"/>
            <a:ext cx="1566807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KEY OUTCOMES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12"/>
          <p:cNvSpPr txBox="1"/>
          <p:nvPr/>
        </p:nvSpPr>
        <p:spPr>
          <a:xfrm>
            <a:off x="1579956" y="5412942"/>
            <a:ext cx="10219200" cy="99340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Char char="●"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Expected number of facilities required to meet the mortuary spaces demanded </a:t>
            </a: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900"/>
              <a:buFont typeface="Century Gothic"/>
              <a:buChar char="●"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Throughput rate that needs to be met to support demand</a:t>
            </a: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Char char="●"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Triggers for Pauper capacities (linked to City’s ability to pay)</a:t>
            </a: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Char char="●"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Logistical requirements to transport bodies to mortuaries and to burial/cremation sites</a:t>
            </a: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Char char="●"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Number of graves/burial sites/cremation reservations required</a:t>
            </a: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Char char="●"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Required stock levels of Medical PPE, Equipment</a:t>
            </a: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81" name="Google Shape;681;p12"/>
          <p:cNvCxnSpPr/>
          <p:nvPr/>
        </p:nvCxnSpPr>
        <p:spPr>
          <a:xfrm>
            <a:off x="1830028" y="3774393"/>
            <a:ext cx="9841200" cy="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82" name="Google Shape;682;p12"/>
          <p:cNvCxnSpPr/>
          <p:nvPr/>
        </p:nvCxnSpPr>
        <p:spPr>
          <a:xfrm>
            <a:off x="1830028" y="5264443"/>
            <a:ext cx="9841200" cy="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83" name="Google Shape;683;p12"/>
          <p:cNvSpPr/>
          <p:nvPr/>
        </p:nvSpPr>
        <p:spPr>
          <a:xfrm>
            <a:off x="1564278" y="1826568"/>
            <a:ext cx="2166900" cy="18825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entury Gothic"/>
              <a:buAutoNum type="arabicPeriod"/>
              <a:tabLst/>
              <a:defRPr/>
            </a:pP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Patient succumbs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 to Covid-19 in hospital 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entury Gothic"/>
              <a:buAutoNum type="arabicPeriod"/>
              <a:tabLst/>
              <a:defRPr/>
            </a:pP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If </a:t>
            </a: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home or homeless shelter death SAPS and Provincial Health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 responds.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entury Gothic"/>
              <a:buAutoNum type="arabicPeriod"/>
              <a:tabLst/>
              <a:defRPr/>
            </a:pP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If home or shelter death,</a:t>
            </a: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 body is tested to confirm if COVID-19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 related death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entury Gothic"/>
              <a:buAutoNum type="arabicPeriod"/>
              <a:tabLst/>
              <a:defRPr/>
            </a:pP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Hospital alerts family of fatality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entury Gothic"/>
              <a:buAutoNum type="arabicPeriod"/>
              <a:tabLst/>
              <a:defRPr/>
            </a:pP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Mortuary issued with Certificate of Competency is alerted  of fatality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12"/>
          <p:cNvSpPr/>
          <p:nvPr/>
        </p:nvSpPr>
        <p:spPr>
          <a:xfrm>
            <a:off x="7883688" y="1826568"/>
            <a:ext cx="1923300" cy="18825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entury Gothic"/>
              <a:buAutoNum type="arabicPeriod"/>
              <a:tabLst/>
              <a:defRPr/>
            </a:pP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Body is transported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 to cemetary, mass burial site or crematorium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entury Gothic"/>
              <a:buAutoNum type="arabicPeriod"/>
              <a:tabLst/>
              <a:defRPr/>
            </a:pP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Burial or cremation 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takes place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12"/>
          <p:cNvSpPr/>
          <p:nvPr/>
        </p:nvSpPr>
        <p:spPr>
          <a:xfrm>
            <a:off x="5806658" y="1826568"/>
            <a:ext cx="1982400" cy="18825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entury Gothic"/>
              <a:buAutoNum type="arabicPeriod"/>
              <a:tabLst/>
              <a:defRPr/>
            </a:pP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Undertaker prepares body 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for burial/cremation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entury Gothic"/>
              <a:buAutoNum type="arabicPeriod"/>
              <a:tabLst/>
              <a:defRPr/>
            </a:pP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Engage with Religious groupings</a:t>
            </a:r>
            <a:endParaRPr kumimoji="0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entury Gothic"/>
              <a:buAutoNum type="arabicPeriod"/>
              <a:tabLst/>
              <a:defRPr/>
            </a:pP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Administrative process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 of scheduling burial/cremation time and site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12"/>
          <p:cNvSpPr/>
          <p:nvPr/>
        </p:nvSpPr>
        <p:spPr>
          <a:xfrm>
            <a:off x="9860553" y="1826568"/>
            <a:ext cx="1954200" cy="18825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entury Gothic"/>
              <a:buAutoNum type="arabicPeriod"/>
              <a:tabLst/>
              <a:defRPr/>
            </a:pP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Mortuary personnel  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to </a:t>
            </a: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follow sanitation procedures</a:t>
            </a: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 for all surfaces, people and equipment that came into contact with body.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entury Gothic"/>
              <a:buAutoNum type="arabicPeriod"/>
              <a:tabLst/>
              <a:defRPr/>
            </a:pP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Environ. Health process for </a:t>
            </a:r>
            <a:r>
              <a:rPr kumimoji="0" lang="en-ZA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decontamination and disinfection of affected facilities</a:t>
            </a:r>
            <a:endParaRPr kumimoji="0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12"/>
          <p:cNvSpPr/>
          <p:nvPr/>
        </p:nvSpPr>
        <p:spPr>
          <a:xfrm>
            <a:off x="3781792" y="1832310"/>
            <a:ext cx="1982700" cy="18825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entury Gothic"/>
              <a:buAutoNum type="arabicPeriod"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Body is stored in hospital for</a:t>
            </a: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 24-48 hours</a:t>
            </a: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entury Gothic"/>
              <a:buAutoNum type="arabicPeriod"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Body is transported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 to a mortuary in leak-proof body bag by a public or private undertaker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entury Gothic"/>
              <a:buAutoNum type="arabicPeriod"/>
              <a:tabLst/>
              <a:defRPr/>
            </a:pPr>
            <a:r>
              <a:rPr kumimoji="0" lang="en-Z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Registration of Death and issue of 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Death Certificates and Burial Orders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12"/>
          <p:cNvSpPr/>
          <p:nvPr/>
        </p:nvSpPr>
        <p:spPr>
          <a:xfrm>
            <a:off x="1564278" y="1346368"/>
            <a:ext cx="2265300" cy="394500"/>
          </a:xfrm>
          <a:prstGeom prst="homePlate">
            <a:avLst>
              <a:gd name="adj" fmla="val 50000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Death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12"/>
          <p:cNvSpPr/>
          <p:nvPr/>
        </p:nvSpPr>
        <p:spPr>
          <a:xfrm>
            <a:off x="7826028" y="1346368"/>
            <a:ext cx="2072700" cy="394500"/>
          </a:xfrm>
          <a:prstGeom prst="chevron">
            <a:avLst>
              <a:gd name="adj" fmla="val 50000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Burial/Cremation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12"/>
          <p:cNvSpPr/>
          <p:nvPr/>
        </p:nvSpPr>
        <p:spPr>
          <a:xfrm>
            <a:off x="5762378" y="1346368"/>
            <a:ext cx="2072700" cy="394500"/>
          </a:xfrm>
          <a:prstGeom prst="chevron">
            <a:avLst>
              <a:gd name="adj" fmla="val 50000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Body Preparation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12"/>
          <p:cNvSpPr/>
          <p:nvPr/>
        </p:nvSpPr>
        <p:spPr>
          <a:xfrm>
            <a:off x="9860554" y="1346368"/>
            <a:ext cx="1980000" cy="394500"/>
          </a:xfrm>
          <a:prstGeom prst="chevron">
            <a:avLst>
              <a:gd name="adj" fmla="val 50000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After Care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12"/>
          <p:cNvSpPr/>
          <p:nvPr/>
        </p:nvSpPr>
        <p:spPr>
          <a:xfrm>
            <a:off x="3759653" y="1346368"/>
            <a:ext cx="2072700" cy="394500"/>
          </a:xfrm>
          <a:prstGeom prst="chevron">
            <a:avLst>
              <a:gd name="adj" fmla="val 50000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Body Collection and Storage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3" name="Google Shape;693;p12"/>
          <p:cNvSpPr txBox="1"/>
          <p:nvPr/>
        </p:nvSpPr>
        <p:spPr>
          <a:xfrm>
            <a:off x="5278050" y="6406350"/>
            <a:ext cx="19641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Draft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4" name="Google Shape;694;p12"/>
          <p:cNvSpPr/>
          <p:nvPr/>
        </p:nvSpPr>
        <p:spPr>
          <a:xfrm>
            <a:off x="8228583" y="275041"/>
            <a:ext cx="1510500" cy="205500"/>
          </a:xfrm>
          <a:prstGeom prst="homePlat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Testing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5" name="Google Shape;695;p12"/>
          <p:cNvSpPr/>
          <p:nvPr/>
        </p:nvSpPr>
        <p:spPr>
          <a:xfrm>
            <a:off x="9806141" y="377164"/>
            <a:ext cx="1204800" cy="205500"/>
          </a:xfrm>
          <a:prstGeom prst="chevron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Hospitalisation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6" name="Google Shape;696;p12"/>
          <p:cNvSpPr/>
          <p:nvPr/>
        </p:nvSpPr>
        <p:spPr>
          <a:xfrm>
            <a:off x="10927927" y="377164"/>
            <a:ext cx="907200" cy="205500"/>
          </a:xfrm>
          <a:prstGeom prst="chevron">
            <a:avLst>
              <a:gd name="adj" fmla="val 50000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Fatality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12"/>
          <p:cNvSpPr/>
          <p:nvPr/>
        </p:nvSpPr>
        <p:spPr>
          <a:xfrm>
            <a:off x="8234526" y="496216"/>
            <a:ext cx="1510500" cy="205500"/>
          </a:xfrm>
          <a:prstGeom prst="homePlat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entury Gothic"/>
                <a:cs typeface="Century Gothic"/>
                <a:sym typeface="Century Gothic"/>
              </a:rPr>
              <a:t>Quarantine &amp; Isolation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Fatalities Value Chain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13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dirty="0"/>
              <a:t>Value Chain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10" y="1262677"/>
            <a:ext cx="11387580" cy="54255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ZA" sz="1800" dirty="0"/>
              <a:t>High-level initial value chain analysis:</a:t>
            </a:r>
          </a:p>
          <a:p>
            <a:pPr lvl="1">
              <a:lnSpc>
                <a:spcPct val="100000"/>
              </a:lnSpc>
            </a:pPr>
            <a:r>
              <a:rPr lang="en-ZA" sz="1600" dirty="0"/>
              <a:t>City mandated to cremate and to provide cemeteries for all fatalities. </a:t>
            </a:r>
          </a:p>
          <a:p>
            <a:pPr lvl="1">
              <a:lnSpc>
                <a:spcPct val="100000"/>
              </a:lnSpc>
            </a:pPr>
            <a:r>
              <a:rPr lang="en-ZA" sz="1600" dirty="0"/>
              <a:t>Complex value chain with many stakeholders and processes - private sector a key stakeholder.</a:t>
            </a:r>
          </a:p>
          <a:p>
            <a:pPr lvl="1">
              <a:lnSpc>
                <a:spcPct val="100000"/>
              </a:lnSpc>
            </a:pPr>
            <a:r>
              <a:rPr lang="en-ZA" sz="1600" dirty="0"/>
              <a:t>Key factor  - managing quick turnaround times to prevent backlogs and bottlenecks in the system</a:t>
            </a:r>
          </a:p>
          <a:p>
            <a:pPr lvl="1">
              <a:lnSpc>
                <a:spcPct val="100000"/>
              </a:lnSpc>
            </a:pPr>
            <a:r>
              <a:rPr lang="en-ZA" sz="1600" dirty="0"/>
              <a:t>Concern: Many dependencies resting on stakeholders that have to work together and collaborate fluently to enable efficient implementation of actual burials and cremations</a:t>
            </a:r>
            <a:r>
              <a:rPr lang="en-ZA" sz="1600" dirty="0" smtClean="0"/>
              <a:t>.</a:t>
            </a:r>
            <a:endParaRPr lang="en-ZA" dirty="0"/>
          </a:p>
          <a:p>
            <a:pPr>
              <a:lnSpc>
                <a:spcPct val="100000"/>
              </a:lnSpc>
            </a:pPr>
            <a:r>
              <a:rPr lang="en-ZA" sz="1800" dirty="0"/>
              <a:t>Ongoing work:</a:t>
            </a:r>
          </a:p>
          <a:p>
            <a:pPr lvl="1">
              <a:lnSpc>
                <a:spcPct val="100000"/>
              </a:lnSpc>
            </a:pPr>
            <a:r>
              <a:rPr lang="en-ZA" sz="1600" dirty="0"/>
              <a:t>Clarification/unpacking (as a result of COVID requirements) of steps to ensure ease of flow and quick turnaround times.</a:t>
            </a:r>
          </a:p>
          <a:p>
            <a:pPr lvl="1">
              <a:lnSpc>
                <a:spcPct val="100000"/>
              </a:lnSpc>
            </a:pPr>
            <a:r>
              <a:rPr lang="en-ZA" sz="1600" dirty="0"/>
              <a:t>Mitigation measures to be identified and agreed upon on with various stakeholders.</a:t>
            </a:r>
          </a:p>
          <a:p>
            <a:pPr lvl="1">
              <a:lnSpc>
                <a:spcPct val="100000"/>
              </a:lnSpc>
            </a:pPr>
            <a:r>
              <a:rPr lang="en-ZA" sz="1600" dirty="0"/>
              <a:t>Stakeholder readiness assessment</a:t>
            </a:r>
            <a:r>
              <a:rPr lang="en-ZA" sz="1600" dirty="0" smtClean="0"/>
              <a:t>.</a:t>
            </a:r>
            <a:endParaRPr lang="en-ZA" dirty="0"/>
          </a:p>
          <a:p>
            <a:pPr>
              <a:lnSpc>
                <a:spcPct val="100000"/>
              </a:lnSpc>
            </a:pPr>
            <a:r>
              <a:rPr lang="en-ZA" sz="1800" dirty="0"/>
              <a:t>Key Actions:</a:t>
            </a:r>
          </a:p>
          <a:p>
            <a:pPr lvl="1">
              <a:lnSpc>
                <a:spcPct val="100000"/>
              </a:lnSpc>
            </a:pPr>
            <a:r>
              <a:rPr lang="en-ZA" sz="1600" dirty="0"/>
              <a:t>Develop Communication Plan for stakeholder collaboration and engagement – in process.</a:t>
            </a:r>
          </a:p>
          <a:p>
            <a:pPr lvl="1">
              <a:lnSpc>
                <a:spcPct val="100000"/>
              </a:lnSpc>
            </a:pPr>
            <a:r>
              <a:rPr lang="en-ZA" sz="1600" dirty="0"/>
              <a:t>Obtain clarity from various stakeholders regarding regulations/requirements, processes and potential for streamlining - initiated with Provincial Government.</a:t>
            </a:r>
          </a:p>
          <a:p>
            <a:pPr lvl="1">
              <a:lnSpc>
                <a:spcPct val="100000"/>
              </a:lnSpc>
            </a:pPr>
            <a:r>
              <a:rPr lang="en-ZA" sz="1600" dirty="0"/>
              <a:t>Develop Implementation “ramp” up plan with triggers for cemeteries – in process. </a:t>
            </a:r>
          </a:p>
          <a:p>
            <a:pPr>
              <a:lnSpc>
                <a:spcPct val="100000"/>
              </a:lnSpc>
            </a:pPr>
            <a:endParaRPr lang="en-ZA" sz="2200" dirty="0"/>
          </a:p>
        </p:txBody>
      </p:sp>
    </p:spTree>
    <p:extLst>
      <p:ext uri="{BB962C8B-B14F-4D97-AF65-F5344CB8AC3E}">
        <p14:creationId xmlns:p14="http://schemas.microsoft.com/office/powerpoint/2010/main" val="18074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Health Care</a:t>
            </a:r>
          </a:p>
        </p:txBody>
      </p:sp>
    </p:spTree>
    <p:extLst>
      <p:ext uri="{BB962C8B-B14F-4D97-AF65-F5344CB8AC3E}">
        <p14:creationId xmlns:p14="http://schemas.microsoft.com/office/powerpoint/2010/main" val="30036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02210" y="182793"/>
            <a:ext cx="11387580" cy="737811"/>
          </a:xfrm>
        </p:spPr>
        <p:txBody>
          <a:bodyPr/>
          <a:lstStyle/>
          <a:p>
            <a:r>
              <a:rPr lang="en-ZA" dirty="0">
                <a:cs typeface="Segoe UI Semibold" panose="020B0702040204020203" pitchFamily="34" charset="0"/>
              </a:rPr>
              <a:t>Primary Healthcare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02210" y="1283409"/>
            <a:ext cx="11268859" cy="10212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ZA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City Health’s mandate </a:t>
            </a:r>
            <a:r>
              <a:rPr lang="en-ZA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is to Provide Primary Care (PHC) Services and Environmental Health Services in collaboration with WCPG to the communities of Cape Town, especially the most vulnerable. PHC services will be re-organised to increase social distancing at City Health facilities and to allow City Health to prepare for, and manage, the expected increase in patients with COVID-19 symptoms.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0008" y="3870586"/>
            <a:ext cx="3513087" cy="684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Fortify our Existing Primary Health Care facilities – City Clinics</a:t>
            </a: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26995" y="3879915"/>
            <a:ext cx="3549270" cy="684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Know what we’re facing – through Rapid Testing</a:t>
            </a: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70166" y="3879915"/>
            <a:ext cx="3467330" cy="684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Focusing on Critical Need</a:t>
            </a:r>
            <a:endParaRPr kumimoji="0" lang="en-ZA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5450" y="4572602"/>
            <a:ext cx="2912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To rapidly test those who may be infected with the virus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03963" y="4583109"/>
            <a:ext cx="2912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Secure PPE stocks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– City Health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cannot test or treat patients without PPE</a:t>
            </a:r>
            <a:endParaRPr kumimoji="0" lang="en-ZA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2470" y="4500186"/>
            <a:ext cx="3198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Re-orientate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&amp;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Decongest clinics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Strengthen Staff resources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70166" y="5484609"/>
            <a:ext cx="34673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Rapid procurement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Prioritization of City Health in allocations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Communications with Public around PPE use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59399" y="5523071"/>
            <a:ext cx="35468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Support Provincial Govt.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Roll out of Mobile Testing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Staff Training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PPE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7714" y="5347773"/>
            <a:ext cx="351308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Identification and set up of satellite clinics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Communicate with long-term Patients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Enhanced security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EPWP recruitment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Short Term Contracts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Fill Vacancies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Staff Transport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27471" y="582106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Actions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3845647" y="5783041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Actions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7807941" y="5738968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Actions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166984756"/>
              </p:ext>
            </p:extLst>
          </p:nvPr>
        </p:nvGraphicFramePr>
        <p:xfrm>
          <a:off x="3334327" y="1785281"/>
          <a:ext cx="5369636" cy="224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Screening, Testing and Tracing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10" y="1222946"/>
            <a:ext cx="11387580" cy="85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City Health and Provincial Health is involved </a:t>
            </a:r>
            <a:r>
              <a:rPr lang="en-ZA" dirty="0"/>
              <a:t>in collaborative rollout of community based </a:t>
            </a:r>
            <a:r>
              <a:rPr lang="en-ZA" dirty="0" smtClean="0"/>
              <a:t>testing, screening and tracing efforts in the Metro region. 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1231482" y="2183820"/>
            <a:ext cx="3718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 smtClean="0">
                <a:solidFill>
                  <a:schemeClr val="accent1"/>
                </a:solidFill>
              </a:rPr>
              <a:t>123 182 screenings</a:t>
            </a:r>
          </a:p>
          <a:p>
            <a:pPr algn="ctr"/>
            <a:r>
              <a:rPr lang="en-Z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the Metro region </a:t>
            </a:r>
          </a:p>
          <a:p>
            <a:pPr algn="ctr"/>
            <a:r>
              <a:rPr lang="en-ZA" sz="2000" dirty="0" smtClean="0">
                <a:solidFill>
                  <a:srgbClr val="005870"/>
                </a:solidFill>
              </a:rPr>
              <a:t>4 April -11 May</a:t>
            </a:r>
            <a:endParaRPr lang="en-ZA" sz="2000" dirty="0">
              <a:solidFill>
                <a:srgbClr val="00587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296967"/>
              </p:ext>
            </p:extLst>
          </p:nvPr>
        </p:nvGraphicFramePr>
        <p:xfrm>
          <a:off x="402210" y="3515131"/>
          <a:ext cx="520794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1045"/>
          <a:stretch/>
        </p:blipFill>
        <p:spPr>
          <a:xfrm>
            <a:off x="5890754" y="2489199"/>
            <a:ext cx="5427486" cy="344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ZA" dirty="0" smtClean="0"/>
              <a:t>Our Response: Responding to National Emergency and Embracing Resilience across sectors in Metro government</a:t>
            </a:r>
            <a:endParaRPr lang="en-ZA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72949722"/>
              </p:ext>
            </p:extLst>
          </p:nvPr>
        </p:nvGraphicFramePr>
        <p:xfrm>
          <a:off x="505905" y="1219200"/>
          <a:ext cx="11180190" cy="491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51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Screening, Testing and Tracing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30" y="1163807"/>
            <a:ext cx="11387580" cy="85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City Health and Provincial Health is involved </a:t>
            </a:r>
            <a:r>
              <a:rPr lang="en-ZA" dirty="0"/>
              <a:t>in collaborative rollout of community based </a:t>
            </a:r>
            <a:r>
              <a:rPr lang="en-ZA" dirty="0" smtClean="0"/>
              <a:t>testing, screening and tracing efforts in the Metro region. 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630263" y="1903730"/>
            <a:ext cx="3718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 smtClean="0">
                <a:solidFill>
                  <a:schemeClr val="accent1"/>
                </a:solidFill>
              </a:rPr>
              <a:t>10 114 Tests</a:t>
            </a:r>
          </a:p>
          <a:p>
            <a:pPr algn="ctr"/>
            <a:r>
              <a:rPr lang="en-Z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the Metro region </a:t>
            </a:r>
          </a:p>
          <a:p>
            <a:pPr algn="ctr"/>
            <a:r>
              <a:rPr lang="en-ZA" sz="2000" dirty="0" smtClean="0">
                <a:solidFill>
                  <a:srgbClr val="005870"/>
                </a:solidFill>
              </a:rPr>
              <a:t>4 April -11 May</a:t>
            </a:r>
            <a:endParaRPr lang="en-ZA" sz="2000" dirty="0">
              <a:solidFill>
                <a:srgbClr val="00587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428315"/>
              </p:ext>
            </p:extLst>
          </p:nvPr>
        </p:nvGraphicFramePr>
        <p:xfrm>
          <a:off x="402210" y="3104059"/>
          <a:ext cx="52656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1176568" y="5781398"/>
            <a:ext cx="10082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 smtClean="0">
                <a:ea typeface="Calibri" panose="020F0502020204030204" pitchFamily="34" charset="0"/>
              </a:rPr>
              <a:t>In the Metro there are </a:t>
            </a:r>
            <a:r>
              <a:rPr lang="en-ZA" sz="2800" b="1" dirty="0" smtClean="0">
                <a:solidFill>
                  <a:srgbClr val="9D2235"/>
                </a:solidFill>
                <a:ea typeface="Calibri" panose="020F0502020204030204" pitchFamily="34" charset="0"/>
              </a:rPr>
              <a:t>5620 </a:t>
            </a:r>
            <a:r>
              <a:rPr lang="en-ZA" sz="2800" b="1" dirty="0">
                <a:solidFill>
                  <a:srgbClr val="9D2235"/>
                </a:solidFill>
                <a:ea typeface="Calibri" panose="020F0502020204030204" pitchFamily="34" charset="0"/>
              </a:rPr>
              <a:t>cases </a:t>
            </a:r>
            <a:r>
              <a:rPr lang="en-ZA" sz="2800" dirty="0">
                <a:ea typeface="Calibri" panose="020F0502020204030204" pitchFamily="34" charset="0"/>
              </a:rPr>
              <a:t>with </a:t>
            </a:r>
            <a:r>
              <a:rPr lang="en-ZA" sz="2800" dirty="0">
                <a:solidFill>
                  <a:srgbClr val="005870"/>
                </a:solidFill>
                <a:ea typeface="Calibri" panose="020F0502020204030204" pitchFamily="34" charset="0"/>
              </a:rPr>
              <a:t>7382 contacts </a:t>
            </a:r>
            <a:r>
              <a:rPr lang="en-ZA" sz="2800" dirty="0">
                <a:ea typeface="Calibri" panose="020F0502020204030204" pitchFamily="34" charset="0"/>
              </a:rPr>
              <a:t>out of </a:t>
            </a:r>
            <a:r>
              <a:rPr lang="en-ZA" sz="2800" dirty="0">
                <a:solidFill>
                  <a:srgbClr val="005870"/>
                </a:solidFill>
                <a:ea typeface="Calibri" panose="020F0502020204030204" pitchFamily="34" charset="0"/>
              </a:rPr>
              <a:t>9238 contacts </a:t>
            </a:r>
            <a:r>
              <a:rPr lang="en-ZA" sz="2800" dirty="0" smtClean="0">
                <a:solidFill>
                  <a:srgbClr val="005870"/>
                </a:solidFill>
                <a:ea typeface="Calibri" panose="020F0502020204030204" pitchFamily="34" charset="0"/>
              </a:rPr>
              <a:t>traced (85%)</a:t>
            </a:r>
            <a:endParaRPr lang="en-ZA" sz="2800" dirty="0">
              <a:solidFill>
                <a:srgbClr val="0058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247" t="3093" r="2994" b="3310"/>
          <a:stretch/>
        </p:blipFill>
        <p:spPr>
          <a:xfrm>
            <a:off x="6827521" y="2123440"/>
            <a:ext cx="3901440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Recovery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101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Recovery work stream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10" y="1432495"/>
            <a:ext cx="11387580" cy="4889927"/>
          </a:xfrm>
        </p:spPr>
        <p:txBody>
          <a:bodyPr>
            <a:normAutofit/>
          </a:bodyPr>
          <a:lstStyle/>
          <a:p>
            <a:r>
              <a:rPr lang="en-ZA" dirty="0" smtClean="0"/>
              <a:t>Four </a:t>
            </a:r>
            <a:r>
              <a:rPr lang="en-ZA" dirty="0"/>
              <a:t>components: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dirty="0"/>
              <a:t>Economic impact modelling &amp; scenarios (underway) – informs financial scenarios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dirty="0"/>
              <a:t>Economic recovery planning (planned)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dirty="0"/>
              <a:t>Institutional recovery (TBC)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dirty="0"/>
              <a:t>Social recovery (TBC)</a:t>
            </a:r>
          </a:p>
          <a:p>
            <a:r>
              <a:rPr lang="en-ZA" dirty="0"/>
              <a:t>Institutional recovery could consider elements such as:</a:t>
            </a:r>
          </a:p>
          <a:p>
            <a:pPr lvl="1"/>
            <a:r>
              <a:rPr lang="en-ZA" dirty="0"/>
              <a:t>lessons for CCT operations, capabilities and structure, leadership capabilities, DRM and inputs into National legislative changes</a:t>
            </a:r>
          </a:p>
          <a:p>
            <a:pPr lvl="1"/>
            <a:r>
              <a:rPr lang="en-ZA" dirty="0"/>
              <a:t>Maintenance of essential services </a:t>
            </a:r>
          </a:p>
          <a:p>
            <a:pPr lvl="1"/>
            <a:r>
              <a:rPr lang="en-ZA" dirty="0"/>
              <a:t>Changes in organisational strategy </a:t>
            </a:r>
          </a:p>
          <a:p>
            <a:r>
              <a:rPr lang="en-ZA" dirty="0"/>
              <a:t>Needs to be data and evidence led</a:t>
            </a:r>
          </a:p>
          <a:p>
            <a:r>
              <a:rPr lang="en-ZA" dirty="0"/>
              <a:t>Needs to be responsive to rapidly changing and uncertain local and international context </a:t>
            </a:r>
          </a:p>
          <a:p>
            <a:pPr marL="0" indent="0">
              <a:buNone/>
            </a:pPr>
            <a:endParaRPr lang="en-ZA" dirty="0"/>
          </a:p>
          <a:p>
            <a:pPr lvl="1"/>
            <a:endParaRPr lang="en-ZA" dirty="0"/>
          </a:p>
          <a:p>
            <a:pPr lvl="1"/>
            <a:endParaRPr lang="en-ZA" dirty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69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City Operations- General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More details on activity to enable work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00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Phased Approach to Full Operations- Driven by Risk Levels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82089"/>
              </p:ext>
            </p:extLst>
          </p:nvPr>
        </p:nvGraphicFramePr>
        <p:xfrm>
          <a:off x="6412674" y="1590764"/>
          <a:ext cx="5638945" cy="467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02210" y="1305342"/>
            <a:ext cx="60104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Individual directorates to conduct an assessment and decide who must return to work taking into account the following;</a:t>
            </a:r>
            <a:endParaRPr lang="en-ZA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Safety and hygiene protocols/measures put in place (incl. PPE)</a:t>
            </a:r>
            <a:endParaRPr lang="en-ZA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Operational requirements</a:t>
            </a:r>
            <a:endParaRPr lang="en-ZA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Accommodation arrangements (such as social distancing and other OHSA requirements) </a:t>
            </a:r>
            <a:endParaRPr lang="en-ZA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Cleaning and sanitizing of work areas and due consideration to all OHSA factors. </a:t>
            </a:r>
            <a:endParaRPr lang="en-ZA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Technology</a:t>
            </a:r>
            <a:endParaRPr lang="en-ZA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Transport considerations</a:t>
            </a:r>
            <a:endParaRPr lang="en-ZA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All the above will assist Directorates to identify how they phase in the employees that are currently at home and are not enabled to work</a:t>
            </a:r>
            <a:endParaRPr lang="en-ZA" sz="1400" dirty="0"/>
          </a:p>
        </p:txBody>
      </p:sp>
      <p:sp>
        <p:nvSpPr>
          <p:cNvPr id="6" name="Rectangle 5"/>
          <p:cNvSpPr/>
          <p:nvPr/>
        </p:nvSpPr>
        <p:spPr>
          <a:xfrm>
            <a:off x="402210" y="4413885"/>
            <a:ext cx="6010464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Should the City not be able to accommodate the employees who are not enabled to work from home as a result of safety issues or accommodation issues, amongst other reasons, the following two ways might assist in rendering them productive;</a:t>
            </a:r>
          </a:p>
          <a:p>
            <a:pPr lvl="1"/>
            <a:r>
              <a:rPr lang="en-US" sz="1200" dirty="0"/>
              <a:t>The employees could be considered for </a:t>
            </a:r>
            <a:r>
              <a:rPr lang="en-US" sz="1200" dirty="0" err="1"/>
              <a:t>secondment</a:t>
            </a:r>
            <a:r>
              <a:rPr lang="en-US" sz="1200" dirty="0"/>
              <a:t> to other Directorates that might have a need for further staff, or to the broader provincial health and disaster systems as </a:t>
            </a:r>
            <a:r>
              <a:rPr lang="en-ZA" sz="1200" dirty="0"/>
              <a:t>they surge their responses to the peak of the pandemic</a:t>
            </a:r>
          </a:p>
          <a:p>
            <a:pPr lvl="1"/>
            <a:r>
              <a:rPr lang="en-US" sz="1200" dirty="0"/>
              <a:t>Another alternative would be to consider recommending that these employees use their annual leave</a:t>
            </a:r>
            <a:endParaRPr lang="en-ZA" sz="1200" dirty="0"/>
          </a:p>
          <a:p>
            <a:r>
              <a:rPr lang="en-US" sz="1200" dirty="0"/>
              <a:t>Directorates would need to guide and recommend which employees would fall into either proposal category should this be feasible for the City 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4086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5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Data Modelling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479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Using Data and Models to Inform Response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dirty="0"/>
              <a:t>Purpose: </a:t>
            </a:r>
            <a:r>
              <a:rPr lang="en-ZA" dirty="0" smtClean="0"/>
              <a:t>Ensure City response driven by relevant scientific/medical information</a:t>
            </a:r>
          </a:p>
          <a:p>
            <a:r>
              <a:rPr lang="en-ZA" dirty="0"/>
              <a:t>A</a:t>
            </a:r>
            <a:r>
              <a:rPr lang="en-ZA" dirty="0" smtClean="0"/>
              <a:t>nticipate </a:t>
            </a:r>
            <a:r>
              <a:rPr lang="en-ZA" dirty="0"/>
              <a:t>resource needs for different predetermined scenarios </a:t>
            </a:r>
          </a:p>
          <a:p>
            <a:r>
              <a:rPr lang="en-ZA" dirty="0"/>
              <a:t>Unlikely to see single wave with bell-shaped distribution of cases over time</a:t>
            </a:r>
          </a:p>
          <a:p>
            <a:r>
              <a:rPr lang="en-ZA" dirty="0"/>
              <a:t>But planning is focussed on anticipating resources for the first and likely most precipitous </a:t>
            </a:r>
            <a:r>
              <a:rPr lang="en-ZA" dirty="0" smtClean="0"/>
              <a:t>wave.</a:t>
            </a:r>
            <a:endParaRPr lang="en-ZA" dirty="0"/>
          </a:p>
          <a:p>
            <a:r>
              <a:rPr lang="en-ZA" dirty="0" smtClean="0"/>
              <a:t>Using Provincial Health Department model, which </a:t>
            </a:r>
            <a:r>
              <a:rPr lang="en-ZA" dirty="0"/>
              <a:t>is aligned with the </a:t>
            </a:r>
            <a:r>
              <a:rPr lang="en-ZA" dirty="0" smtClean="0"/>
              <a:t>direction being issued </a:t>
            </a:r>
            <a:r>
              <a:rPr lang="en-ZA" dirty="0"/>
              <a:t>by </a:t>
            </a:r>
            <a:r>
              <a:rPr lang="en-ZA" dirty="0" smtClean="0"/>
              <a:t>national. </a:t>
            </a:r>
            <a:endParaRPr lang="en-ZA" dirty="0"/>
          </a:p>
          <a:p>
            <a:r>
              <a:rPr lang="en-ZA" dirty="0" smtClean="0"/>
              <a:t>Different data-driven products for City work from this: Logistics; Risk; Scenarios; Requirements model; Decision Support.</a:t>
            </a:r>
          </a:p>
          <a:p>
            <a:r>
              <a:rPr lang="en-ZA" dirty="0" smtClean="0"/>
              <a:t>Data tools inform approach to inform municipal functions in response, which are driven by mandate and regulatory prescriptions issued by relevant authorities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980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CRU, Hostels, Backyards </a:t>
            </a:r>
          </a:p>
        </p:txBody>
      </p:sp>
    </p:spTree>
    <p:extLst>
      <p:ext uri="{BB962C8B-B14F-4D97-AF65-F5344CB8AC3E}">
        <p14:creationId xmlns:p14="http://schemas.microsoft.com/office/powerpoint/2010/main" val="3452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Housing Action Plan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10" y="1255075"/>
            <a:ext cx="11387580" cy="530949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800000"/>
                </a:solidFill>
              </a:rPr>
              <a:t>Work-Stream 1: Building </a:t>
            </a:r>
            <a:r>
              <a:rPr lang="en-GB" dirty="0" smtClean="0">
                <a:solidFill>
                  <a:srgbClr val="800000"/>
                </a:solidFill>
              </a:rPr>
              <a:t>Management</a:t>
            </a:r>
            <a:r>
              <a:rPr lang="en-GB" dirty="0" smtClean="0"/>
              <a:t> </a:t>
            </a:r>
            <a:endParaRPr lang="en-ZA" dirty="0"/>
          </a:p>
          <a:p>
            <a:pPr marL="857250" lvl="1" indent="-400050">
              <a:buFont typeface="+mj-lt"/>
              <a:buAutoNum type="romanLcPeriod"/>
            </a:pPr>
            <a:r>
              <a:rPr lang="en-GB" sz="1800" dirty="0"/>
              <a:t>Regular cleaning of all high-contact surfaces  </a:t>
            </a:r>
            <a:endParaRPr lang="en-ZA" sz="1800" dirty="0"/>
          </a:p>
          <a:p>
            <a:pPr marL="857250" lvl="1" indent="-400050">
              <a:buFont typeface="+mj-lt"/>
              <a:buAutoNum type="romanLcPeriod"/>
            </a:pPr>
            <a:r>
              <a:rPr lang="en-GB" sz="1800" dirty="0"/>
              <a:t>Expanded waste removal services at sites </a:t>
            </a:r>
            <a:endParaRPr lang="en-ZA" sz="1800" dirty="0"/>
          </a:p>
          <a:p>
            <a:pPr marL="857250" lvl="1" indent="-400050">
              <a:buFont typeface="+mj-lt"/>
              <a:buAutoNum type="romanLcPeriod"/>
            </a:pPr>
            <a:r>
              <a:rPr lang="en-GB" sz="1800" dirty="0"/>
              <a:t>Provision of hand-sanitiser at main entrances to building</a:t>
            </a:r>
            <a:endParaRPr lang="en-ZA" sz="1800" dirty="0"/>
          </a:p>
          <a:p>
            <a:pPr marL="857250" lvl="1" indent="-400050">
              <a:buFont typeface="+mj-lt"/>
              <a:buAutoNum type="romanLcPeriod"/>
            </a:pPr>
            <a:r>
              <a:rPr lang="en-GB" sz="1800" dirty="0"/>
              <a:t>Deep-cleaning of all public spaces </a:t>
            </a:r>
            <a:endParaRPr lang="en-GB" dirty="0"/>
          </a:p>
          <a:p>
            <a:endParaRPr lang="en-GB" sz="2800" dirty="0">
              <a:solidFill>
                <a:srgbClr val="800000"/>
              </a:solidFill>
            </a:endParaRPr>
          </a:p>
          <a:p>
            <a:r>
              <a:rPr lang="en-GB" dirty="0">
                <a:solidFill>
                  <a:srgbClr val="800000"/>
                </a:solidFill>
              </a:rPr>
              <a:t>Work-stream 2: Education and Awareness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sz="1800" dirty="0"/>
              <a:t>Posters and Pamphlets</a:t>
            </a:r>
            <a:endParaRPr lang="en-ZA" sz="1800" dirty="0"/>
          </a:p>
          <a:p>
            <a:pPr marL="857250" lvl="1" indent="-400050">
              <a:buFont typeface="+mj-lt"/>
              <a:buAutoNum type="romanLcPeriod"/>
            </a:pPr>
            <a:r>
              <a:rPr lang="en-GB" sz="1800" dirty="0"/>
              <a:t>SMS &amp; WhatsApp messaging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sz="1800" dirty="0"/>
              <a:t>Distribution of promotional items: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sz="1800" dirty="0"/>
              <a:t>Loud-hailing </a:t>
            </a:r>
            <a:endParaRPr lang="en-ZA" sz="1800" dirty="0"/>
          </a:p>
          <a:p>
            <a:endParaRPr lang="en-US" sz="3200" dirty="0">
              <a:solidFill>
                <a:srgbClr val="800000"/>
              </a:solidFill>
            </a:endParaRPr>
          </a:p>
          <a:p>
            <a:r>
              <a:rPr lang="en-US" dirty="0">
                <a:solidFill>
                  <a:srgbClr val="800000"/>
                </a:solidFill>
              </a:rPr>
              <a:t>Work-stream 3: Community Engagement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sz="1800" dirty="0"/>
              <a:t>Development of a community engagement plan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sz="1800" dirty="0"/>
              <a:t>Stakeholder Mapping:</a:t>
            </a:r>
            <a:endParaRPr lang="en-ZA" sz="1800" dirty="0"/>
          </a:p>
          <a:p>
            <a:pPr marL="514350" indent="-514350">
              <a:buFont typeface="+mj-lt"/>
              <a:buAutoNum type="romanLcPeriod"/>
            </a:pPr>
            <a:endParaRPr lang="en-ZA" dirty="0"/>
          </a:p>
          <a:p>
            <a:endParaRPr lang="en-US" dirty="0"/>
          </a:p>
          <a:p>
            <a:endParaRPr lang="en-ZA" dirty="0"/>
          </a:p>
        </p:txBody>
      </p:sp>
      <p:sp>
        <p:nvSpPr>
          <p:cNvPr id="4" name="Folded Corner 3"/>
          <p:cNvSpPr/>
          <p:nvPr/>
        </p:nvSpPr>
        <p:spPr>
          <a:xfrm>
            <a:off x="8127641" y="1255074"/>
            <a:ext cx="3662149" cy="4037015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/>
                <a:ea typeface="+mn-ea"/>
                <a:cs typeface="+mn-cs"/>
              </a:rPr>
              <a:t>NB: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Action plan will assume a multi-directorate approach, coordinated by Public Housing.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Thus, the directorate will engage: City Health,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Environmental Health,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EPWP,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Communications,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Public Participation 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4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38122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Decisions Taken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10" y="1432496"/>
            <a:ext cx="5494498" cy="4253894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600" dirty="0"/>
              <a:t>PILLARS OF THE PLAN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Heightened awareness and an education campaign targeting commuters and training of drivers and front-line staff</a:t>
            </a:r>
            <a:endParaRPr lang="en-US" sz="16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Regular intensive cleaning and sanitizing of major stations and key points of embarkation and commuter handling facilities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Social Distancing Measures: Regulate passenger numbers within vehicles and reduce overcrowding within stations (queue management)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Investigate COVID – 19 screening facilities at public transport interchanges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Reduced control points through digital ticketing and payment procedures</a:t>
            </a:r>
            <a:endParaRPr lang="en-US" sz="1600" dirty="0"/>
          </a:p>
          <a:p>
            <a:pPr marL="0" indent="0">
              <a:buNone/>
            </a:pPr>
            <a:endParaRPr lang="en-ZA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845178" y="5593436"/>
            <a:ext cx="8501645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lg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This requires a considerable ramping up of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staff and inventory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associated with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Cleaning practices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Regulation and Enforcement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60123" y="1432496"/>
            <a:ext cx="5529667" cy="416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ZA" sz="1600" dirty="0">
                <a:solidFill>
                  <a:prstClr val="black"/>
                </a:solidFill>
              </a:rPr>
              <a:t>RAPID RESPONSE- Taxi Ranks and </a:t>
            </a:r>
            <a:r>
              <a:rPr lang="en-ZA" sz="1600" dirty="0" err="1">
                <a:solidFill>
                  <a:prstClr val="black"/>
                </a:solidFill>
              </a:rPr>
              <a:t>MyCiti</a:t>
            </a:r>
            <a:r>
              <a:rPr lang="en-ZA" sz="1600" dirty="0">
                <a:solidFill>
                  <a:prstClr val="black"/>
                </a:solidFill>
              </a:rPr>
              <a:t> Stations 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Taxi ranks reduced from 61 stations to 40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MyCiti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stations reduced from 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38 stations to 22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All affected staff redeployed to other stations in the same area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Ramped up cleaning staff, law enforcement and security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Introducing deep cleaning interventions at night once or twice a week per rank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Rapidly increased PPE and inventory (i.e. cleaning products)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Coordination will be via coordination task team (deployed on the ground)</a:t>
            </a:r>
          </a:p>
        </p:txBody>
      </p:sp>
    </p:spTree>
    <p:extLst>
      <p:ext uri="{BB962C8B-B14F-4D97-AF65-F5344CB8AC3E}">
        <p14:creationId xmlns:p14="http://schemas.microsoft.com/office/powerpoint/2010/main" val="16154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Implementation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25" y="1918016"/>
            <a:ext cx="5490590" cy="4238944"/>
          </a:xfrm>
        </p:spPr>
        <p:txBody>
          <a:bodyPr>
            <a:normAutofit/>
          </a:bodyPr>
          <a:lstStyle/>
          <a:p>
            <a:pPr lvl="0"/>
            <a:r>
              <a:rPr lang="en-ZA" sz="1800" dirty="0" smtClean="0"/>
              <a:t>Screening at PTI’s </a:t>
            </a:r>
          </a:p>
          <a:p>
            <a:pPr lvl="1"/>
            <a:r>
              <a:rPr lang="en-ZA" sz="1500" dirty="0" err="1" smtClean="0"/>
              <a:t>MyCiTi</a:t>
            </a:r>
            <a:r>
              <a:rPr lang="en-ZA" sz="1500" dirty="0" smtClean="0"/>
              <a:t> </a:t>
            </a:r>
            <a:r>
              <a:rPr lang="en-ZA" sz="1500" dirty="0"/>
              <a:t>and GABS </a:t>
            </a:r>
            <a:r>
              <a:rPr lang="en-ZA" sz="1500" dirty="0" smtClean="0"/>
              <a:t>undertake </a:t>
            </a:r>
            <a:r>
              <a:rPr lang="en-ZA" sz="1500" dirty="0"/>
              <a:t>temperature screening for all staff on entry and exit of all operational </a:t>
            </a:r>
            <a:r>
              <a:rPr lang="en-ZA" sz="1500" dirty="0" smtClean="0"/>
              <a:t>depots</a:t>
            </a:r>
            <a:endParaRPr lang="en-ZA" sz="1500" dirty="0"/>
          </a:p>
          <a:p>
            <a:pPr lvl="0"/>
            <a:r>
              <a:rPr lang="en-ZA" sz="1800" dirty="0" smtClean="0"/>
              <a:t>Social distance adherence</a:t>
            </a:r>
          </a:p>
          <a:p>
            <a:pPr lvl="1"/>
            <a:r>
              <a:rPr lang="en-ZA" sz="1500" dirty="0" smtClean="0"/>
              <a:t>Lines </a:t>
            </a:r>
            <a:r>
              <a:rPr lang="en-ZA" sz="1500" dirty="0"/>
              <a:t>have been painted at a total to </a:t>
            </a:r>
            <a:r>
              <a:rPr lang="en-ZA" sz="1500" dirty="0" smtClean="0"/>
              <a:t>45 PTI’s </a:t>
            </a:r>
          </a:p>
          <a:p>
            <a:pPr lvl="0"/>
            <a:r>
              <a:rPr lang="en-ZA" sz="1800" dirty="0" smtClean="0"/>
              <a:t>Periodic </a:t>
            </a:r>
            <a:r>
              <a:rPr lang="en-ZA" sz="1800" dirty="0"/>
              <a:t>deep cleaning and sanitizing of </a:t>
            </a:r>
            <a:r>
              <a:rPr lang="en-ZA" sz="1800" dirty="0" smtClean="0"/>
              <a:t>PTI’s</a:t>
            </a:r>
          </a:p>
          <a:p>
            <a:r>
              <a:rPr lang="en-ZA" sz="1800" dirty="0" smtClean="0"/>
              <a:t>Enforcement of Regulations </a:t>
            </a:r>
          </a:p>
          <a:p>
            <a:pPr lvl="1"/>
            <a:r>
              <a:rPr lang="en-ZA" sz="1600" dirty="0" smtClean="0"/>
              <a:t>The </a:t>
            </a:r>
            <a:r>
              <a:rPr lang="en-ZA" sz="1600" dirty="0"/>
              <a:t>DMC </a:t>
            </a:r>
            <a:r>
              <a:rPr lang="en-ZA" sz="1600" dirty="0" smtClean="0"/>
              <a:t>monitoring of </a:t>
            </a:r>
            <a:r>
              <a:rPr lang="en-ZA" sz="1600" dirty="0"/>
              <a:t>CCTV footage </a:t>
            </a:r>
            <a:r>
              <a:rPr lang="en-ZA" sz="1600" dirty="0" smtClean="0"/>
              <a:t>at PTI’s</a:t>
            </a:r>
            <a:endParaRPr lang="en-US" sz="1600" dirty="0" smtClean="0"/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wearing of </a:t>
            </a:r>
            <a:r>
              <a:rPr lang="en-US" sz="1600" dirty="0" smtClean="0"/>
              <a:t>a face </a:t>
            </a:r>
            <a:r>
              <a:rPr lang="en-US" sz="1600" dirty="0"/>
              <a:t>mask to cover the nose and the mouth when </a:t>
            </a:r>
            <a:r>
              <a:rPr lang="en-ZA" sz="1600" dirty="0"/>
              <a:t>boarding a public transport </a:t>
            </a:r>
            <a:r>
              <a:rPr lang="en-ZA" sz="1600" dirty="0" smtClean="0"/>
              <a:t>vehicle</a:t>
            </a:r>
          </a:p>
          <a:p>
            <a:pPr lvl="1"/>
            <a:r>
              <a:rPr lang="en-ZA" sz="1600" dirty="0"/>
              <a:t>Only essential travel allowed, stay home stay </a:t>
            </a:r>
            <a:r>
              <a:rPr lang="en-ZA" sz="1600" dirty="0" smtClean="0"/>
              <a:t>safe</a:t>
            </a:r>
            <a:endParaRPr lang="en-ZA" sz="1600" dirty="0"/>
          </a:p>
          <a:p>
            <a:pPr lvl="0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737490" y="1423994"/>
            <a:ext cx="3743070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PREVENTATIVE</a:t>
            </a:r>
            <a:r>
              <a:rPr kumimoji="0" lang="en-ZA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MEASURES</a:t>
            </a: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15" y="1762548"/>
            <a:ext cx="6210618" cy="41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12955"/>
      </p:ext>
    </p:extLst>
  </p:cSld>
  <p:clrMapOvr>
    <a:masterClrMapping/>
  </p:clrMapOvr>
</p:sld>
</file>

<file path=ppt/theme/theme1.xml><?xml version="1.0" encoding="utf-8"?>
<a:theme xmlns:a="http://schemas.openxmlformats.org/drawingml/2006/main" name="CCT COVID19 Template">
  <a:themeElements>
    <a:clrScheme name="CCT - Secondar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D2235"/>
      </a:accent1>
      <a:accent2>
        <a:srgbClr val="98871F"/>
      </a:accent2>
      <a:accent3>
        <a:srgbClr val="005870"/>
      </a:accent3>
      <a:accent4>
        <a:srgbClr val="543347"/>
      </a:accent4>
      <a:accent5>
        <a:srgbClr val="C9571E"/>
      </a:accent5>
      <a:accent6>
        <a:srgbClr val="C8006F"/>
      </a:accent6>
      <a:hlink>
        <a:srgbClr val="008CB8"/>
      </a:hlink>
      <a:folHlink>
        <a:srgbClr val="008CB8"/>
      </a:folHlink>
    </a:clrScheme>
    <a:fontScheme name="CCT dense info">
      <a:majorFont>
        <a:latin typeface="Century Gothic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T COVID19 Template.potx" id="{4809ECD9-E463-4B8E-9FCA-8BFFBD1C5087}" vid="{FFD9531C-B9A3-4D59-9905-BD4C05CA5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CCT COVID19 Template</Template>
  <TotalTime>2915</TotalTime>
  <Words>2103</Words>
  <Application>Microsoft Office PowerPoint</Application>
  <PresentationFormat>Widescreen</PresentationFormat>
  <Paragraphs>290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Georgia</vt:lpstr>
      <vt:lpstr>Segoe UI Semibold</vt:lpstr>
      <vt:lpstr>Wingdings</vt:lpstr>
      <vt:lpstr>CCT COVID19 Template</vt:lpstr>
      <vt:lpstr>City of Cape Town COVID-19 Strategy</vt:lpstr>
      <vt:lpstr>Our Response: Responding to National Emergency and Embracing Resilience across sectors in Metro government</vt:lpstr>
      <vt:lpstr>Data Modelling</vt:lpstr>
      <vt:lpstr>Using Data and Models to Inform Response</vt:lpstr>
      <vt:lpstr>CRU, Hostels, Backyards </vt:lpstr>
      <vt:lpstr>Public Housing Action Plan </vt:lpstr>
      <vt:lpstr>Transport</vt:lpstr>
      <vt:lpstr>Implementation Decisions Taken </vt:lpstr>
      <vt:lpstr>Implementation </vt:lpstr>
      <vt:lpstr>Informal Settlements</vt:lpstr>
      <vt:lpstr>Informal Settlements: Basic Service Augmentation</vt:lpstr>
      <vt:lpstr>Informal Settlements: Basic Service Augmentation</vt:lpstr>
      <vt:lpstr>Informal Settlements: De-densification</vt:lpstr>
      <vt:lpstr>Fatality Management</vt:lpstr>
      <vt:lpstr>Fatalities Value Chain</vt:lpstr>
      <vt:lpstr>Value Chain Analysis</vt:lpstr>
      <vt:lpstr>Health Care</vt:lpstr>
      <vt:lpstr>Primary Healthcare</vt:lpstr>
      <vt:lpstr>Screening, Testing and Tracing</vt:lpstr>
      <vt:lpstr>Screening, Testing and Tracing</vt:lpstr>
      <vt:lpstr>Recovery</vt:lpstr>
      <vt:lpstr>Recovery work stream</vt:lpstr>
      <vt:lpstr>City Operations- General</vt:lpstr>
      <vt:lpstr>Phased Approach to Full Operations- Driven by Risk Levels</vt:lpstr>
      <vt:lpstr>PowerPoint Presentation</vt:lpstr>
    </vt:vector>
  </TitlesOfParts>
  <Company>City of Cape Town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Sullivan</dc:creator>
  <cp:lastModifiedBy>Shereen Cassiem</cp:lastModifiedBy>
  <cp:revision>101</cp:revision>
  <dcterms:created xsi:type="dcterms:W3CDTF">2020-04-28T15:35:27Z</dcterms:created>
  <dcterms:modified xsi:type="dcterms:W3CDTF">2020-05-13T12:48:19Z</dcterms:modified>
</cp:coreProperties>
</file>