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1" r:id="rId1"/>
    <p:sldMasterId id="2147483714" r:id="rId2"/>
    <p:sldMasterId id="2147483723" r:id="rId3"/>
  </p:sldMasterIdLst>
  <p:notesMasterIdLst>
    <p:notesMasterId r:id="rId70"/>
  </p:notesMasterIdLst>
  <p:handoutMasterIdLst>
    <p:handoutMasterId r:id="rId71"/>
  </p:handoutMasterIdLst>
  <p:sldIdLst>
    <p:sldId id="256" r:id="rId4"/>
    <p:sldId id="868" r:id="rId5"/>
    <p:sldId id="320" r:id="rId6"/>
    <p:sldId id="858" r:id="rId7"/>
    <p:sldId id="797" r:id="rId8"/>
    <p:sldId id="306" r:id="rId9"/>
    <p:sldId id="423" r:id="rId10"/>
    <p:sldId id="402" r:id="rId11"/>
    <p:sldId id="281" r:id="rId12"/>
    <p:sldId id="288" r:id="rId13"/>
    <p:sldId id="859" r:id="rId14"/>
    <p:sldId id="499" r:id="rId15"/>
    <p:sldId id="708" r:id="rId16"/>
    <p:sldId id="709" r:id="rId17"/>
    <p:sldId id="710" r:id="rId18"/>
    <p:sldId id="607" r:id="rId19"/>
    <p:sldId id="860" r:id="rId20"/>
    <p:sldId id="863" r:id="rId21"/>
    <p:sldId id="808" r:id="rId22"/>
    <p:sldId id="809" r:id="rId23"/>
    <p:sldId id="869" r:id="rId24"/>
    <p:sldId id="848" r:id="rId25"/>
    <p:sldId id="864" r:id="rId26"/>
    <p:sldId id="825" r:id="rId27"/>
    <p:sldId id="850" r:id="rId28"/>
    <p:sldId id="851" r:id="rId29"/>
    <p:sldId id="1254" r:id="rId30"/>
    <p:sldId id="1255" r:id="rId31"/>
    <p:sldId id="1256" r:id="rId32"/>
    <p:sldId id="824" r:id="rId33"/>
    <p:sldId id="1290" r:id="rId34"/>
    <p:sldId id="1260" r:id="rId35"/>
    <p:sldId id="865" r:id="rId36"/>
    <p:sldId id="849" r:id="rId37"/>
    <p:sldId id="826" r:id="rId38"/>
    <p:sldId id="726" r:id="rId39"/>
    <p:sldId id="727" r:id="rId40"/>
    <p:sldId id="827" r:id="rId41"/>
    <p:sldId id="718" r:id="rId42"/>
    <p:sldId id="1259" r:id="rId43"/>
    <p:sldId id="1292" r:id="rId44"/>
    <p:sldId id="1293" r:id="rId45"/>
    <p:sldId id="1294" r:id="rId46"/>
    <p:sldId id="866" r:id="rId47"/>
    <p:sldId id="716" r:id="rId48"/>
    <p:sldId id="722" r:id="rId49"/>
    <p:sldId id="717" r:id="rId50"/>
    <p:sldId id="719" r:id="rId51"/>
    <p:sldId id="720" r:id="rId52"/>
    <p:sldId id="721" r:id="rId53"/>
    <p:sldId id="1291" r:id="rId54"/>
    <p:sldId id="802" r:id="rId55"/>
    <p:sldId id="867" r:id="rId56"/>
    <p:sldId id="803" r:id="rId57"/>
    <p:sldId id="804" r:id="rId58"/>
    <p:sldId id="805" r:id="rId59"/>
    <p:sldId id="807" r:id="rId60"/>
    <p:sldId id="806" r:id="rId61"/>
    <p:sldId id="861" r:id="rId62"/>
    <p:sldId id="270" r:id="rId63"/>
    <p:sldId id="1295" r:id="rId64"/>
    <p:sldId id="263" r:id="rId65"/>
    <p:sldId id="261" r:id="rId66"/>
    <p:sldId id="264" r:id="rId67"/>
    <p:sldId id="265" r:id="rId68"/>
    <p:sldId id="335" r:id="rId69"/>
  </p:sldIdLst>
  <p:sldSz cx="12192000" cy="6858000"/>
  <p:notesSz cx="99250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zana Sophethe" initials="TS" lastIdx="2" clrIdx="0">
    <p:extLst>
      <p:ext uri="{19B8F6BF-5375-455C-9EA6-DF929625EA0E}">
        <p15:presenceInfo xmlns:p15="http://schemas.microsoft.com/office/powerpoint/2012/main" xmlns="" userId="S-1-5-21-1371913048-3896572362-1266814382-3391" providerId="AD"/>
      </p:ext>
    </p:extLst>
  </p:cmAuthor>
  <p:cmAuthor id="2" name="Tuzana Sophethe" initials="TS [2]" lastIdx="9" clrIdx="1">
    <p:extLst>
      <p:ext uri="{19B8F6BF-5375-455C-9EA6-DF929625EA0E}">
        <p15:presenceInfo xmlns:p15="http://schemas.microsoft.com/office/powerpoint/2012/main" xmlns="" userId="S::Sophethet@sace.org.za::8ac72392-9fe7-414f-83d0-7e14e7430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0" autoAdjust="0"/>
    <p:restoredTop sz="93842" autoAdjust="0"/>
  </p:normalViewPr>
  <p:slideViewPr>
    <p:cSldViewPr snapToGrid="0">
      <p:cViewPr varScale="1">
        <p:scale>
          <a:sx n="73" d="100"/>
          <a:sy n="73" d="100"/>
        </p:scale>
        <p:origin x="-564" y="-102"/>
      </p:cViewPr>
      <p:guideLst>
        <p:guide orient="horz" pos="2160"/>
        <p:guide pos="3840"/>
      </p:guideLst>
    </p:cSldViewPr>
  </p:slideViewPr>
  <p:outlineViewPr>
    <p:cViewPr>
      <p:scale>
        <a:sx n="33" d="100"/>
        <a:sy n="33" d="100"/>
      </p:scale>
      <p:origin x="0" y="-15948"/>
    </p:cViewPr>
  </p:outlineViewPr>
  <p:notesTextViewPr>
    <p:cViewPr>
      <p:scale>
        <a:sx n="150" d="100"/>
        <a:sy n="15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F8845-0A57-4C5F-A0FD-AE8BEC706ECF}" type="doc">
      <dgm:prSet loTypeId="urn:microsoft.com/office/officeart/2005/8/layout/hierarchy4" loCatId="list" qsTypeId="urn:microsoft.com/office/officeart/2005/8/quickstyle/simple1" qsCatId="simple" csTypeId="urn:microsoft.com/office/officeart/2005/8/colors/accent0_1" csCatId="mainScheme" phldr="1"/>
      <dgm:spPr/>
      <dgm:t>
        <a:bodyPr/>
        <a:lstStyle/>
        <a:p>
          <a:endParaRPr lang="en-US"/>
        </a:p>
      </dgm:t>
    </dgm:pt>
    <dgm:pt modelId="{06944CA3-44CF-468C-9170-1D886D7AAF35}">
      <dgm:prSet phldrT="[Text]" custT="1"/>
      <dgm:spPr/>
      <dgm:t>
        <a:bodyPr/>
        <a:lstStyle/>
        <a:p>
          <a:r>
            <a:rPr lang="en-US" sz="5400" b="1" dirty="0"/>
            <a:t>NDP: Vision 2030 Imperatives</a:t>
          </a:r>
        </a:p>
        <a:p>
          <a:endParaRPr lang="en-US" sz="4000" b="1" dirty="0"/>
        </a:p>
        <a:p>
          <a:r>
            <a:rPr lang="en-US" sz="4000" b="1" dirty="0"/>
            <a:t>Professional Standards  </a:t>
          </a:r>
        </a:p>
        <a:p>
          <a:r>
            <a:rPr lang="en-US" sz="4000" b="1" dirty="0"/>
            <a:t>Professional Certification and </a:t>
          </a:r>
          <a:r>
            <a:rPr lang="en-US" sz="4000" b="1" dirty="0">
              <a:solidFill>
                <a:srgbClr val="0070C0"/>
              </a:solidFill>
            </a:rPr>
            <a:t>Re-Certification</a:t>
          </a:r>
        </a:p>
        <a:p>
          <a:r>
            <a:rPr lang="en-US" sz="4000" b="1" dirty="0"/>
            <a:t>Quality Management - Professional Development Provisioning</a:t>
          </a:r>
        </a:p>
      </dgm:t>
    </dgm:pt>
    <dgm:pt modelId="{288F274D-9B8C-4319-BCBE-F1821EB63E3B}" type="parTrans" cxnId="{15B05FC6-63B3-4D5A-80A6-55800027C1CD}">
      <dgm:prSet/>
      <dgm:spPr/>
      <dgm:t>
        <a:bodyPr/>
        <a:lstStyle/>
        <a:p>
          <a:endParaRPr lang="en-US"/>
        </a:p>
      </dgm:t>
    </dgm:pt>
    <dgm:pt modelId="{D26A22D2-5846-4C54-9189-A36C16889C4E}" type="sibTrans" cxnId="{15B05FC6-63B3-4D5A-80A6-55800027C1CD}">
      <dgm:prSet/>
      <dgm:spPr/>
      <dgm:t>
        <a:bodyPr/>
        <a:lstStyle/>
        <a:p>
          <a:endParaRPr lang="en-US"/>
        </a:p>
      </dgm:t>
    </dgm:pt>
    <dgm:pt modelId="{EBD01C5B-DAF9-4BA4-8E7C-756B8BEBD27D}" type="pres">
      <dgm:prSet presAssocID="{C27F8845-0A57-4C5F-A0FD-AE8BEC706ECF}" presName="Name0" presStyleCnt="0">
        <dgm:presLayoutVars>
          <dgm:chPref val="1"/>
          <dgm:dir/>
          <dgm:animOne val="branch"/>
          <dgm:animLvl val="lvl"/>
          <dgm:resizeHandles/>
        </dgm:presLayoutVars>
      </dgm:prSet>
      <dgm:spPr/>
      <dgm:t>
        <a:bodyPr/>
        <a:lstStyle/>
        <a:p>
          <a:endParaRPr lang="en-US"/>
        </a:p>
      </dgm:t>
    </dgm:pt>
    <dgm:pt modelId="{41CBE0E1-058A-4E9A-9FA3-48F9AEBBF339}" type="pres">
      <dgm:prSet presAssocID="{06944CA3-44CF-468C-9170-1D886D7AAF35}" presName="vertOne" presStyleCnt="0"/>
      <dgm:spPr/>
    </dgm:pt>
    <dgm:pt modelId="{D6948139-F501-4710-9026-067E7F80B7A5}" type="pres">
      <dgm:prSet presAssocID="{06944CA3-44CF-468C-9170-1D886D7AAF35}" presName="txOne" presStyleLbl="node0" presStyleIdx="0" presStyleCnt="1" custScaleX="105645" custScaleY="91190">
        <dgm:presLayoutVars>
          <dgm:chPref val="3"/>
        </dgm:presLayoutVars>
      </dgm:prSet>
      <dgm:spPr/>
      <dgm:t>
        <a:bodyPr/>
        <a:lstStyle/>
        <a:p>
          <a:endParaRPr lang="en-US"/>
        </a:p>
      </dgm:t>
    </dgm:pt>
    <dgm:pt modelId="{577C4900-BA3E-48BF-A859-A70684D58169}" type="pres">
      <dgm:prSet presAssocID="{06944CA3-44CF-468C-9170-1D886D7AAF35}" presName="horzOne" presStyleCnt="0"/>
      <dgm:spPr/>
    </dgm:pt>
  </dgm:ptLst>
  <dgm:cxnLst>
    <dgm:cxn modelId="{2CDAF753-6702-4BED-9D18-5ADC0833836A}" type="presOf" srcId="{C27F8845-0A57-4C5F-A0FD-AE8BEC706ECF}" destId="{EBD01C5B-DAF9-4BA4-8E7C-756B8BEBD27D}" srcOrd="0" destOrd="0" presId="urn:microsoft.com/office/officeart/2005/8/layout/hierarchy4"/>
    <dgm:cxn modelId="{15B05FC6-63B3-4D5A-80A6-55800027C1CD}" srcId="{C27F8845-0A57-4C5F-A0FD-AE8BEC706ECF}" destId="{06944CA3-44CF-468C-9170-1D886D7AAF35}" srcOrd="0" destOrd="0" parTransId="{288F274D-9B8C-4319-BCBE-F1821EB63E3B}" sibTransId="{D26A22D2-5846-4C54-9189-A36C16889C4E}"/>
    <dgm:cxn modelId="{0CE6C7FA-376F-4F61-AAEE-FDE5CAAA795C}" type="presOf" srcId="{06944CA3-44CF-468C-9170-1D886D7AAF35}" destId="{D6948139-F501-4710-9026-067E7F80B7A5}" srcOrd="0" destOrd="0" presId="urn:microsoft.com/office/officeart/2005/8/layout/hierarchy4"/>
    <dgm:cxn modelId="{6D717645-6BCE-4EC9-862D-E88814041B6B}" type="presParOf" srcId="{EBD01C5B-DAF9-4BA4-8E7C-756B8BEBD27D}" destId="{41CBE0E1-058A-4E9A-9FA3-48F9AEBBF339}" srcOrd="0" destOrd="0" presId="urn:microsoft.com/office/officeart/2005/8/layout/hierarchy4"/>
    <dgm:cxn modelId="{4E24246F-10BE-44A1-91F5-D75373C497A5}" type="presParOf" srcId="{41CBE0E1-058A-4E9A-9FA3-48F9AEBBF339}" destId="{D6948139-F501-4710-9026-067E7F80B7A5}" srcOrd="0" destOrd="0" presId="urn:microsoft.com/office/officeart/2005/8/layout/hierarchy4"/>
    <dgm:cxn modelId="{8258D9FE-BBCC-4CD4-84D8-E737078ADFB8}" type="presParOf" srcId="{41CBE0E1-058A-4E9A-9FA3-48F9AEBBF339}" destId="{577C4900-BA3E-48BF-A859-A70684D58169}"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F6E60-6D61-4034-8217-055E7B11068C}" type="doc">
      <dgm:prSet loTypeId="urn:microsoft.com/office/officeart/2005/8/layout/venn3" loCatId="relationship" qsTypeId="urn:microsoft.com/office/officeart/2005/8/quickstyle/simple1" qsCatId="simple" csTypeId="urn:microsoft.com/office/officeart/2005/8/colors/accent0_1" csCatId="mainScheme" phldr="1"/>
      <dgm:spPr/>
    </dgm:pt>
    <dgm:pt modelId="{50E65808-631B-467E-A9FA-BF436EBFED1E}">
      <dgm:prSet phldrT="[Text]" custT="1"/>
      <dgm:spPr/>
      <dgm:t>
        <a:bodyPr/>
        <a:lstStyle/>
        <a:p>
          <a:r>
            <a:rPr lang="en-ZW" sz="2800" b="1" dirty="0"/>
            <a:t>Determining Entry into all levels of the Teaching Profession</a:t>
          </a:r>
          <a:endParaRPr lang="en-ZA" sz="2800" b="1" dirty="0"/>
        </a:p>
      </dgm:t>
    </dgm:pt>
    <dgm:pt modelId="{3EAF8093-43FB-462C-AFCF-A48BCC5CF13E}" type="parTrans" cxnId="{29FFA2A4-F1D6-47A7-AEF2-E64D5C60B543}">
      <dgm:prSet/>
      <dgm:spPr/>
      <dgm:t>
        <a:bodyPr/>
        <a:lstStyle/>
        <a:p>
          <a:endParaRPr lang="en-ZA"/>
        </a:p>
      </dgm:t>
    </dgm:pt>
    <dgm:pt modelId="{0D60867C-B5FB-476C-9D4A-AEE4DE75BBD8}" type="sibTrans" cxnId="{29FFA2A4-F1D6-47A7-AEF2-E64D5C60B543}">
      <dgm:prSet/>
      <dgm:spPr/>
      <dgm:t>
        <a:bodyPr/>
        <a:lstStyle/>
        <a:p>
          <a:endParaRPr lang="en-ZA"/>
        </a:p>
      </dgm:t>
    </dgm:pt>
    <dgm:pt modelId="{4337B06D-B4A0-4F0C-A2A2-C62E3DFC2C91}">
      <dgm:prSet phldrT="[Text]"/>
      <dgm:spPr/>
      <dgm:t>
        <a:bodyPr/>
        <a:lstStyle/>
        <a:p>
          <a:r>
            <a:rPr lang="en-ZW" b="1" dirty="0"/>
            <a:t>Setting and Enforcing the Professional Standards </a:t>
          </a:r>
          <a:endParaRPr lang="en-ZA" b="1" dirty="0"/>
        </a:p>
      </dgm:t>
    </dgm:pt>
    <dgm:pt modelId="{90286E53-97E8-4684-AF37-B2BB155C964C}" type="parTrans" cxnId="{1D82631A-335F-45F1-B1D9-0CF87B419FF7}">
      <dgm:prSet/>
      <dgm:spPr/>
      <dgm:t>
        <a:bodyPr/>
        <a:lstStyle/>
        <a:p>
          <a:endParaRPr lang="en-ZA"/>
        </a:p>
      </dgm:t>
    </dgm:pt>
    <dgm:pt modelId="{B902257D-BE7F-40BB-907B-79D1A434A073}" type="sibTrans" cxnId="{1D82631A-335F-45F1-B1D9-0CF87B419FF7}">
      <dgm:prSet/>
      <dgm:spPr/>
      <dgm:t>
        <a:bodyPr/>
        <a:lstStyle/>
        <a:p>
          <a:endParaRPr lang="en-ZA"/>
        </a:p>
      </dgm:t>
    </dgm:pt>
    <dgm:pt modelId="{AF2D70A7-C41C-42E7-B06E-BEA3642E0F2B}">
      <dgm:prSet phldrT="[Text]" custT="1"/>
      <dgm:spPr/>
      <dgm:t>
        <a:bodyPr/>
        <a:lstStyle/>
        <a:p>
          <a:r>
            <a:rPr lang="en-ZW" sz="2800" b="1" dirty="0"/>
            <a:t>Managing a System for Continuing Professional Teacher Development</a:t>
          </a:r>
          <a:endParaRPr lang="en-ZA" sz="2800" b="1" dirty="0"/>
        </a:p>
      </dgm:t>
    </dgm:pt>
    <dgm:pt modelId="{981AA7B6-F7F3-465A-97CE-1873AC50BB27}" type="parTrans" cxnId="{DC75499A-F347-4F70-B0E1-929ED46D136D}">
      <dgm:prSet/>
      <dgm:spPr/>
      <dgm:t>
        <a:bodyPr/>
        <a:lstStyle/>
        <a:p>
          <a:endParaRPr lang="en-ZA"/>
        </a:p>
      </dgm:t>
    </dgm:pt>
    <dgm:pt modelId="{7E94D3A3-1DDB-4ED3-AD3B-B256F44542F1}" type="sibTrans" cxnId="{DC75499A-F347-4F70-B0E1-929ED46D136D}">
      <dgm:prSet/>
      <dgm:spPr/>
      <dgm:t>
        <a:bodyPr/>
        <a:lstStyle/>
        <a:p>
          <a:endParaRPr lang="en-ZA"/>
        </a:p>
      </dgm:t>
    </dgm:pt>
    <dgm:pt modelId="{960A5D83-3B29-4720-8E42-85642EB0EC7B}">
      <dgm:prSet custT="1"/>
      <dgm:spPr/>
      <dgm:t>
        <a:bodyPr/>
        <a:lstStyle/>
        <a:p>
          <a:r>
            <a:rPr lang="en-ZW" sz="2800" b="1" dirty="0"/>
            <a:t>Setting and Enforcing Ethical Standards</a:t>
          </a:r>
          <a:endParaRPr lang="en-ZA" sz="2800" b="1" dirty="0"/>
        </a:p>
      </dgm:t>
    </dgm:pt>
    <dgm:pt modelId="{87023A6C-DB8D-4CE6-88C8-66C88334471A}" type="parTrans" cxnId="{72E5167B-E451-422C-B9C4-8FA36E93766F}">
      <dgm:prSet/>
      <dgm:spPr/>
      <dgm:t>
        <a:bodyPr/>
        <a:lstStyle/>
        <a:p>
          <a:endParaRPr lang="en-ZA"/>
        </a:p>
      </dgm:t>
    </dgm:pt>
    <dgm:pt modelId="{44F7E237-BF65-4AFD-8AF7-5075138C0F02}" type="sibTrans" cxnId="{72E5167B-E451-422C-B9C4-8FA36E93766F}">
      <dgm:prSet/>
      <dgm:spPr/>
      <dgm:t>
        <a:bodyPr/>
        <a:lstStyle/>
        <a:p>
          <a:endParaRPr lang="en-ZA"/>
        </a:p>
      </dgm:t>
    </dgm:pt>
    <dgm:pt modelId="{3787CB58-2BA7-4781-B9F4-EB0C8749F4C3}" type="pres">
      <dgm:prSet presAssocID="{0C8F6E60-6D61-4034-8217-055E7B11068C}" presName="Name0" presStyleCnt="0">
        <dgm:presLayoutVars>
          <dgm:dir/>
          <dgm:resizeHandles val="exact"/>
        </dgm:presLayoutVars>
      </dgm:prSet>
      <dgm:spPr/>
    </dgm:pt>
    <dgm:pt modelId="{C7CD0710-12F6-4D46-A1D4-A2BC1EC020C3}" type="pres">
      <dgm:prSet presAssocID="{50E65808-631B-467E-A9FA-BF436EBFED1E}" presName="Name5" presStyleLbl="vennNode1" presStyleIdx="0" presStyleCnt="4">
        <dgm:presLayoutVars>
          <dgm:bulletEnabled val="1"/>
        </dgm:presLayoutVars>
      </dgm:prSet>
      <dgm:spPr/>
      <dgm:t>
        <a:bodyPr/>
        <a:lstStyle/>
        <a:p>
          <a:endParaRPr lang="en-US"/>
        </a:p>
      </dgm:t>
    </dgm:pt>
    <dgm:pt modelId="{1C5E4D88-A682-4795-A92B-7034A01AC6D1}" type="pres">
      <dgm:prSet presAssocID="{0D60867C-B5FB-476C-9D4A-AEE4DE75BBD8}" presName="space" presStyleCnt="0"/>
      <dgm:spPr/>
    </dgm:pt>
    <dgm:pt modelId="{A90DB44D-B11D-4297-BAAF-667426B8AB33}" type="pres">
      <dgm:prSet presAssocID="{4337B06D-B4A0-4F0C-A2A2-C62E3DFC2C91}" presName="Name5" presStyleLbl="vennNode1" presStyleIdx="1" presStyleCnt="4">
        <dgm:presLayoutVars>
          <dgm:bulletEnabled val="1"/>
        </dgm:presLayoutVars>
      </dgm:prSet>
      <dgm:spPr/>
      <dgm:t>
        <a:bodyPr/>
        <a:lstStyle/>
        <a:p>
          <a:endParaRPr lang="en-US"/>
        </a:p>
      </dgm:t>
    </dgm:pt>
    <dgm:pt modelId="{89903632-FA79-4E86-BBBC-CC97287BF3D8}" type="pres">
      <dgm:prSet presAssocID="{B902257D-BE7F-40BB-907B-79D1A434A073}" presName="space" presStyleCnt="0"/>
      <dgm:spPr/>
    </dgm:pt>
    <dgm:pt modelId="{2820651D-5369-407A-8D47-1277CB528941}" type="pres">
      <dgm:prSet presAssocID="{AF2D70A7-C41C-42E7-B06E-BEA3642E0F2B}" presName="Name5" presStyleLbl="vennNode1" presStyleIdx="2" presStyleCnt="4">
        <dgm:presLayoutVars>
          <dgm:bulletEnabled val="1"/>
        </dgm:presLayoutVars>
      </dgm:prSet>
      <dgm:spPr/>
      <dgm:t>
        <a:bodyPr/>
        <a:lstStyle/>
        <a:p>
          <a:endParaRPr lang="en-US"/>
        </a:p>
      </dgm:t>
    </dgm:pt>
    <dgm:pt modelId="{7DB773C5-8B29-4538-920D-9C7B7C0D31F5}" type="pres">
      <dgm:prSet presAssocID="{7E94D3A3-1DDB-4ED3-AD3B-B256F44542F1}" presName="space" presStyleCnt="0"/>
      <dgm:spPr/>
    </dgm:pt>
    <dgm:pt modelId="{BA32B405-3DF9-4C89-9AA4-1C6264868359}" type="pres">
      <dgm:prSet presAssocID="{960A5D83-3B29-4720-8E42-85642EB0EC7B}" presName="Name5" presStyleLbl="vennNode1" presStyleIdx="3" presStyleCnt="4">
        <dgm:presLayoutVars>
          <dgm:bulletEnabled val="1"/>
        </dgm:presLayoutVars>
      </dgm:prSet>
      <dgm:spPr/>
      <dgm:t>
        <a:bodyPr/>
        <a:lstStyle/>
        <a:p>
          <a:endParaRPr lang="en-US"/>
        </a:p>
      </dgm:t>
    </dgm:pt>
  </dgm:ptLst>
  <dgm:cxnLst>
    <dgm:cxn modelId="{A13F73A9-3CBD-4170-952C-35AB53D468C3}" type="presOf" srcId="{0C8F6E60-6D61-4034-8217-055E7B11068C}" destId="{3787CB58-2BA7-4781-B9F4-EB0C8749F4C3}" srcOrd="0" destOrd="0" presId="urn:microsoft.com/office/officeart/2005/8/layout/venn3"/>
    <dgm:cxn modelId="{29FFA2A4-F1D6-47A7-AEF2-E64D5C60B543}" srcId="{0C8F6E60-6D61-4034-8217-055E7B11068C}" destId="{50E65808-631B-467E-A9FA-BF436EBFED1E}" srcOrd="0" destOrd="0" parTransId="{3EAF8093-43FB-462C-AFCF-A48BCC5CF13E}" sibTransId="{0D60867C-B5FB-476C-9D4A-AEE4DE75BBD8}"/>
    <dgm:cxn modelId="{A2018BAD-955E-4960-B9A6-177D4385F616}" type="presOf" srcId="{AF2D70A7-C41C-42E7-B06E-BEA3642E0F2B}" destId="{2820651D-5369-407A-8D47-1277CB528941}" srcOrd="0" destOrd="0" presId="urn:microsoft.com/office/officeart/2005/8/layout/venn3"/>
    <dgm:cxn modelId="{7D569B82-666B-4944-A502-47CBD8E87B84}" type="presOf" srcId="{50E65808-631B-467E-A9FA-BF436EBFED1E}" destId="{C7CD0710-12F6-4D46-A1D4-A2BC1EC020C3}" srcOrd="0" destOrd="0" presId="urn:microsoft.com/office/officeart/2005/8/layout/venn3"/>
    <dgm:cxn modelId="{DC75499A-F347-4F70-B0E1-929ED46D136D}" srcId="{0C8F6E60-6D61-4034-8217-055E7B11068C}" destId="{AF2D70A7-C41C-42E7-B06E-BEA3642E0F2B}" srcOrd="2" destOrd="0" parTransId="{981AA7B6-F7F3-465A-97CE-1873AC50BB27}" sibTransId="{7E94D3A3-1DDB-4ED3-AD3B-B256F44542F1}"/>
    <dgm:cxn modelId="{A6DB2686-D46D-4CBB-B7C2-B968F4543F7B}" type="presOf" srcId="{960A5D83-3B29-4720-8E42-85642EB0EC7B}" destId="{BA32B405-3DF9-4C89-9AA4-1C6264868359}" srcOrd="0" destOrd="0" presId="urn:microsoft.com/office/officeart/2005/8/layout/venn3"/>
    <dgm:cxn modelId="{3FD5A1A8-9A3A-45A0-AC62-F98CC3822E39}" type="presOf" srcId="{4337B06D-B4A0-4F0C-A2A2-C62E3DFC2C91}" destId="{A90DB44D-B11D-4297-BAAF-667426B8AB33}" srcOrd="0" destOrd="0" presId="urn:microsoft.com/office/officeart/2005/8/layout/venn3"/>
    <dgm:cxn modelId="{72E5167B-E451-422C-B9C4-8FA36E93766F}" srcId="{0C8F6E60-6D61-4034-8217-055E7B11068C}" destId="{960A5D83-3B29-4720-8E42-85642EB0EC7B}" srcOrd="3" destOrd="0" parTransId="{87023A6C-DB8D-4CE6-88C8-66C88334471A}" sibTransId="{44F7E237-BF65-4AFD-8AF7-5075138C0F02}"/>
    <dgm:cxn modelId="{1D82631A-335F-45F1-B1D9-0CF87B419FF7}" srcId="{0C8F6E60-6D61-4034-8217-055E7B11068C}" destId="{4337B06D-B4A0-4F0C-A2A2-C62E3DFC2C91}" srcOrd="1" destOrd="0" parTransId="{90286E53-97E8-4684-AF37-B2BB155C964C}" sibTransId="{B902257D-BE7F-40BB-907B-79D1A434A073}"/>
    <dgm:cxn modelId="{037FF957-BBC8-46A4-95C4-9014CE36C606}" type="presParOf" srcId="{3787CB58-2BA7-4781-B9F4-EB0C8749F4C3}" destId="{C7CD0710-12F6-4D46-A1D4-A2BC1EC020C3}" srcOrd="0" destOrd="0" presId="urn:microsoft.com/office/officeart/2005/8/layout/venn3"/>
    <dgm:cxn modelId="{56C205B4-AC4C-4C7A-B63A-67F671F3007F}" type="presParOf" srcId="{3787CB58-2BA7-4781-B9F4-EB0C8749F4C3}" destId="{1C5E4D88-A682-4795-A92B-7034A01AC6D1}" srcOrd="1" destOrd="0" presId="urn:microsoft.com/office/officeart/2005/8/layout/venn3"/>
    <dgm:cxn modelId="{62E95052-0186-4402-9BCE-0DC90DA53304}" type="presParOf" srcId="{3787CB58-2BA7-4781-B9F4-EB0C8749F4C3}" destId="{A90DB44D-B11D-4297-BAAF-667426B8AB33}" srcOrd="2" destOrd="0" presId="urn:microsoft.com/office/officeart/2005/8/layout/venn3"/>
    <dgm:cxn modelId="{3AA539A2-30C3-48CB-BBE0-C19CCCC8F688}" type="presParOf" srcId="{3787CB58-2BA7-4781-B9F4-EB0C8749F4C3}" destId="{89903632-FA79-4E86-BBBC-CC97287BF3D8}" srcOrd="3" destOrd="0" presId="urn:microsoft.com/office/officeart/2005/8/layout/venn3"/>
    <dgm:cxn modelId="{3C63A8AB-9382-49D2-BEBE-42C44CD945E5}" type="presParOf" srcId="{3787CB58-2BA7-4781-B9F4-EB0C8749F4C3}" destId="{2820651D-5369-407A-8D47-1277CB528941}" srcOrd="4" destOrd="0" presId="urn:microsoft.com/office/officeart/2005/8/layout/venn3"/>
    <dgm:cxn modelId="{2A6E4949-A369-49E7-9587-8A089BAF03BB}" type="presParOf" srcId="{3787CB58-2BA7-4781-B9F4-EB0C8749F4C3}" destId="{7DB773C5-8B29-4538-920D-9C7B7C0D31F5}" srcOrd="5" destOrd="0" presId="urn:microsoft.com/office/officeart/2005/8/layout/venn3"/>
    <dgm:cxn modelId="{78BE3D39-AF9F-4AA5-9995-B145856C898B}" type="presParOf" srcId="{3787CB58-2BA7-4781-B9F4-EB0C8749F4C3}" destId="{BA32B405-3DF9-4C89-9AA4-1C6264868359}"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65A003-2657-432C-BB36-F619FB6FA939}" type="doc">
      <dgm:prSet loTypeId="urn:microsoft.com/office/officeart/2005/8/layout/architecture" loCatId="list" qsTypeId="urn:microsoft.com/office/officeart/2005/8/quickstyle/simple1" qsCatId="simple" csTypeId="urn:microsoft.com/office/officeart/2005/8/colors/accent0_1" csCatId="mainScheme" phldr="1"/>
      <dgm:spPr/>
      <dgm:t>
        <a:bodyPr/>
        <a:lstStyle/>
        <a:p>
          <a:endParaRPr lang="en-US"/>
        </a:p>
      </dgm:t>
    </dgm:pt>
    <dgm:pt modelId="{787CEE0B-8624-43BC-B7ED-25FE5FFD4935}">
      <dgm:prSet phldrT="[Text]" custT="1"/>
      <dgm:spPr/>
      <dgm:t>
        <a:bodyPr/>
        <a:lstStyle/>
        <a:p>
          <a:r>
            <a:rPr lang="en-US" sz="4400" b="1" dirty="0"/>
            <a:t>School-Based Educators</a:t>
          </a:r>
        </a:p>
        <a:p>
          <a:endParaRPr lang="en-US" sz="4400" b="1" dirty="0"/>
        </a:p>
        <a:p>
          <a:r>
            <a:rPr lang="en-US" sz="4400" b="1" dirty="0"/>
            <a:t>Office-Based Educators</a:t>
          </a:r>
        </a:p>
      </dgm:t>
    </dgm:pt>
    <dgm:pt modelId="{9402C27C-6A6D-4BE7-A5DF-4EDB8BF4B37B}" type="parTrans" cxnId="{4F41DC99-C71E-4875-841B-54C576363ECD}">
      <dgm:prSet/>
      <dgm:spPr/>
      <dgm:t>
        <a:bodyPr/>
        <a:lstStyle/>
        <a:p>
          <a:endParaRPr lang="en-US"/>
        </a:p>
      </dgm:t>
    </dgm:pt>
    <dgm:pt modelId="{11F02EE3-865F-4F2B-81F3-FAF1DC0E6987}" type="sibTrans" cxnId="{4F41DC99-C71E-4875-841B-54C576363ECD}">
      <dgm:prSet/>
      <dgm:spPr/>
      <dgm:t>
        <a:bodyPr/>
        <a:lstStyle/>
        <a:p>
          <a:endParaRPr lang="en-US"/>
        </a:p>
      </dgm:t>
    </dgm:pt>
    <dgm:pt modelId="{D10096F2-DA95-4717-9205-865DA76546B1}">
      <dgm:prSet/>
      <dgm:spPr/>
      <dgm:t>
        <a:bodyPr/>
        <a:lstStyle/>
        <a:p>
          <a:r>
            <a:rPr lang="en-US" b="1" dirty="0"/>
            <a:t>Student Teachers</a:t>
          </a:r>
        </a:p>
        <a:p>
          <a:r>
            <a:rPr lang="en-US" b="1" dirty="0"/>
            <a:t>ECD Practitioners (NQF Level 5 upwards) </a:t>
          </a:r>
        </a:p>
      </dgm:t>
    </dgm:pt>
    <dgm:pt modelId="{E837699D-105D-4B84-95E3-39DB63D5DFD7}" type="parTrans" cxnId="{A3611420-C03D-4556-9712-039F0CC8BA6A}">
      <dgm:prSet/>
      <dgm:spPr/>
      <dgm:t>
        <a:bodyPr/>
        <a:lstStyle/>
        <a:p>
          <a:endParaRPr lang="en-US"/>
        </a:p>
      </dgm:t>
    </dgm:pt>
    <dgm:pt modelId="{805B5549-F74F-46A9-8FE6-4DBF3606E2F7}" type="sibTrans" cxnId="{A3611420-C03D-4556-9712-039F0CC8BA6A}">
      <dgm:prSet/>
      <dgm:spPr/>
      <dgm:t>
        <a:bodyPr/>
        <a:lstStyle/>
        <a:p>
          <a:endParaRPr lang="en-US"/>
        </a:p>
      </dgm:t>
    </dgm:pt>
    <dgm:pt modelId="{9052014F-AF21-4FDC-84F9-FFCFF34C0826}">
      <dgm:prSet custT="1"/>
      <dgm:spPr/>
      <dgm:t>
        <a:bodyPr/>
        <a:lstStyle/>
        <a:p>
          <a:r>
            <a:rPr lang="en-ZA" sz="4400" b="1" dirty="0"/>
            <a:t>TVET College Lecturers </a:t>
          </a:r>
        </a:p>
        <a:p>
          <a:endParaRPr lang="en-ZA" sz="4900" b="1" dirty="0"/>
        </a:p>
        <a:p>
          <a:r>
            <a:rPr lang="en-ZA" sz="4900" b="1" dirty="0"/>
            <a:t>CET College Lectures</a:t>
          </a:r>
        </a:p>
      </dgm:t>
    </dgm:pt>
    <dgm:pt modelId="{CB309963-FE0C-418C-9B2E-6841A177C555}" type="parTrans" cxnId="{54E375E9-50F6-4BB5-AB92-1FD21B85B19E}">
      <dgm:prSet/>
      <dgm:spPr/>
      <dgm:t>
        <a:bodyPr/>
        <a:lstStyle/>
        <a:p>
          <a:endParaRPr lang="en-ZA"/>
        </a:p>
      </dgm:t>
    </dgm:pt>
    <dgm:pt modelId="{79E3F256-F783-4C14-BE9E-3B21F8E3EE79}" type="sibTrans" cxnId="{54E375E9-50F6-4BB5-AB92-1FD21B85B19E}">
      <dgm:prSet/>
      <dgm:spPr/>
      <dgm:t>
        <a:bodyPr/>
        <a:lstStyle/>
        <a:p>
          <a:endParaRPr lang="en-ZA"/>
        </a:p>
      </dgm:t>
    </dgm:pt>
    <dgm:pt modelId="{FC64F2F7-35F9-4C91-A48C-D2BDBEE07EF6}" type="pres">
      <dgm:prSet presAssocID="{F265A003-2657-432C-BB36-F619FB6FA939}" presName="Name0" presStyleCnt="0">
        <dgm:presLayoutVars>
          <dgm:chPref val="1"/>
          <dgm:dir/>
          <dgm:animOne val="branch"/>
          <dgm:animLvl val="lvl"/>
          <dgm:resizeHandles/>
        </dgm:presLayoutVars>
      </dgm:prSet>
      <dgm:spPr/>
      <dgm:t>
        <a:bodyPr/>
        <a:lstStyle/>
        <a:p>
          <a:endParaRPr lang="en-US"/>
        </a:p>
      </dgm:t>
    </dgm:pt>
    <dgm:pt modelId="{A8DCA9A5-0B67-46FA-B76D-FE91F45A734F}" type="pres">
      <dgm:prSet presAssocID="{787CEE0B-8624-43BC-B7ED-25FE5FFD4935}" presName="vertOne" presStyleCnt="0"/>
      <dgm:spPr/>
    </dgm:pt>
    <dgm:pt modelId="{FACE178F-E604-4A7F-B37F-D72632C338C3}" type="pres">
      <dgm:prSet presAssocID="{787CEE0B-8624-43BC-B7ED-25FE5FFD4935}" presName="txOne" presStyleLbl="node0" presStyleIdx="0" presStyleCnt="3" custScaleX="103115">
        <dgm:presLayoutVars>
          <dgm:chPref val="3"/>
        </dgm:presLayoutVars>
      </dgm:prSet>
      <dgm:spPr/>
      <dgm:t>
        <a:bodyPr/>
        <a:lstStyle/>
        <a:p>
          <a:endParaRPr lang="en-US"/>
        </a:p>
      </dgm:t>
    </dgm:pt>
    <dgm:pt modelId="{5E830790-BB33-42AA-AF63-ECFF1621CF24}" type="pres">
      <dgm:prSet presAssocID="{787CEE0B-8624-43BC-B7ED-25FE5FFD4935}" presName="horzOne" presStyleCnt="0"/>
      <dgm:spPr/>
    </dgm:pt>
    <dgm:pt modelId="{F702EC5B-7A4A-4E3A-9093-CDFF4326DF5C}" type="pres">
      <dgm:prSet presAssocID="{11F02EE3-865F-4F2B-81F3-FAF1DC0E6987}" presName="sibSpaceOne" presStyleCnt="0"/>
      <dgm:spPr/>
    </dgm:pt>
    <dgm:pt modelId="{FC3F3F06-0E1A-4E32-B15E-B762982C8FD4}" type="pres">
      <dgm:prSet presAssocID="{9052014F-AF21-4FDC-84F9-FFCFF34C0826}" presName="vertOne" presStyleCnt="0"/>
      <dgm:spPr/>
    </dgm:pt>
    <dgm:pt modelId="{BE6DF329-9AD2-4E3E-A388-C067A3A89755}" type="pres">
      <dgm:prSet presAssocID="{9052014F-AF21-4FDC-84F9-FFCFF34C0826}" presName="txOne" presStyleLbl="node0" presStyleIdx="1" presStyleCnt="3">
        <dgm:presLayoutVars>
          <dgm:chPref val="3"/>
        </dgm:presLayoutVars>
      </dgm:prSet>
      <dgm:spPr/>
      <dgm:t>
        <a:bodyPr/>
        <a:lstStyle/>
        <a:p>
          <a:endParaRPr lang="en-US"/>
        </a:p>
      </dgm:t>
    </dgm:pt>
    <dgm:pt modelId="{A5928E19-15CA-4A5C-B4E8-D4EE20B46F2F}" type="pres">
      <dgm:prSet presAssocID="{9052014F-AF21-4FDC-84F9-FFCFF34C0826}" presName="horzOne" presStyleCnt="0"/>
      <dgm:spPr/>
    </dgm:pt>
    <dgm:pt modelId="{A38C3567-B7F5-419B-BF07-EA93CD3A0397}" type="pres">
      <dgm:prSet presAssocID="{79E3F256-F783-4C14-BE9E-3B21F8E3EE79}" presName="sibSpaceOne" presStyleCnt="0"/>
      <dgm:spPr/>
    </dgm:pt>
    <dgm:pt modelId="{36B27997-BADB-4B9C-88F3-53BC8FDC5427}" type="pres">
      <dgm:prSet presAssocID="{D10096F2-DA95-4717-9205-865DA76546B1}" presName="vertOne" presStyleCnt="0"/>
      <dgm:spPr/>
    </dgm:pt>
    <dgm:pt modelId="{4263A684-8159-427D-AC4D-1283CA06E29A}" type="pres">
      <dgm:prSet presAssocID="{D10096F2-DA95-4717-9205-865DA76546B1}" presName="txOne" presStyleLbl="node0" presStyleIdx="2" presStyleCnt="3">
        <dgm:presLayoutVars>
          <dgm:chPref val="3"/>
        </dgm:presLayoutVars>
      </dgm:prSet>
      <dgm:spPr/>
      <dgm:t>
        <a:bodyPr/>
        <a:lstStyle/>
        <a:p>
          <a:endParaRPr lang="en-US"/>
        </a:p>
      </dgm:t>
    </dgm:pt>
    <dgm:pt modelId="{BF29ECDA-302C-4753-AEEA-8136F1F2D435}" type="pres">
      <dgm:prSet presAssocID="{D10096F2-DA95-4717-9205-865DA76546B1}" presName="horzOne" presStyleCnt="0"/>
      <dgm:spPr/>
    </dgm:pt>
  </dgm:ptLst>
  <dgm:cxnLst>
    <dgm:cxn modelId="{A3611420-C03D-4556-9712-039F0CC8BA6A}" srcId="{F265A003-2657-432C-BB36-F619FB6FA939}" destId="{D10096F2-DA95-4717-9205-865DA76546B1}" srcOrd="2" destOrd="0" parTransId="{E837699D-105D-4B84-95E3-39DB63D5DFD7}" sibTransId="{805B5549-F74F-46A9-8FE6-4DBF3606E2F7}"/>
    <dgm:cxn modelId="{4F41DC99-C71E-4875-841B-54C576363ECD}" srcId="{F265A003-2657-432C-BB36-F619FB6FA939}" destId="{787CEE0B-8624-43BC-B7ED-25FE5FFD4935}" srcOrd="0" destOrd="0" parTransId="{9402C27C-6A6D-4BE7-A5DF-4EDB8BF4B37B}" sibTransId="{11F02EE3-865F-4F2B-81F3-FAF1DC0E6987}"/>
    <dgm:cxn modelId="{EB06C0D5-0AFF-4300-A332-199A454C4487}" type="presOf" srcId="{787CEE0B-8624-43BC-B7ED-25FE5FFD4935}" destId="{FACE178F-E604-4A7F-B37F-D72632C338C3}" srcOrd="0" destOrd="0" presId="urn:microsoft.com/office/officeart/2005/8/layout/architecture"/>
    <dgm:cxn modelId="{C10F2959-EDEB-4587-AA1E-15D8B386FE01}" type="presOf" srcId="{D10096F2-DA95-4717-9205-865DA76546B1}" destId="{4263A684-8159-427D-AC4D-1283CA06E29A}" srcOrd="0" destOrd="0" presId="urn:microsoft.com/office/officeart/2005/8/layout/architecture"/>
    <dgm:cxn modelId="{54E375E9-50F6-4BB5-AB92-1FD21B85B19E}" srcId="{F265A003-2657-432C-BB36-F619FB6FA939}" destId="{9052014F-AF21-4FDC-84F9-FFCFF34C0826}" srcOrd="1" destOrd="0" parTransId="{CB309963-FE0C-418C-9B2E-6841A177C555}" sibTransId="{79E3F256-F783-4C14-BE9E-3B21F8E3EE79}"/>
    <dgm:cxn modelId="{E3C976D8-CDCA-4D1A-8560-E722AA2D4886}" type="presOf" srcId="{9052014F-AF21-4FDC-84F9-FFCFF34C0826}" destId="{BE6DF329-9AD2-4E3E-A388-C067A3A89755}" srcOrd="0" destOrd="0" presId="urn:microsoft.com/office/officeart/2005/8/layout/architecture"/>
    <dgm:cxn modelId="{F775268F-3340-4EB4-B5F8-8CAFB3DB0462}" type="presOf" srcId="{F265A003-2657-432C-BB36-F619FB6FA939}" destId="{FC64F2F7-35F9-4C91-A48C-D2BDBEE07EF6}" srcOrd="0" destOrd="0" presId="urn:microsoft.com/office/officeart/2005/8/layout/architecture"/>
    <dgm:cxn modelId="{AC49D7B9-E456-4EEF-969B-5BCC757DA145}" type="presParOf" srcId="{FC64F2F7-35F9-4C91-A48C-D2BDBEE07EF6}" destId="{A8DCA9A5-0B67-46FA-B76D-FE91F45A734F}" srcOrd="0" destOrd="0" presId="urn:microsoft.com/office/officeart/2005/8/layout/architecture"/>
    <dgm:cxn modelId="{31B1C347-D54A-4EEF-ADFA-6AD46881FEF8}" type="presParOf" srcId="{A8DCA9A5-0B67-46FA-B76D-FE91F45A734F}" destId="{FACE178F-E604-4A7F-B37F-D72632C338C3}" srcOrd="0" destOrd="0" presId="urn:microsoft.com/office/officeart/2005/8/layout/architecture"/>
    <dgm:cxn modelId="{56E708A9-558B-42D0-9605-31A1BB46056D}" type="presParOf" srcId="{A8DCA9A5-0B67-46FA-B76D-FE91F45A734F}" destId="{5E830790-BB33-42AA-AF63-ECFF1621CF24}" srcOrd="1" destOrd="0" presId="urn:microsoft.com/office/officeart/2005/8/layout/architecture"/>
    <dgm:cxn modelId="{BFF45829-A4B7-4EBD-A854-668330022B9C}" type="presParOf" srcId="{FC64F2F7-35F9-4C91-A48C-D2BDBEE07EF6}" destId="{F702EC5B-7A4A-4E3A-9093-CDFF4326DF5C}" srcOrd="1" destOrd="0" presId="urn:microsoft.com/office/officeart/2005/8/layout/architecture"/>
    <dgm:cxn modelId="{9AD14980-A162-4CBB-A0BE-C0C36D07C34F}" type="presParOf" srcId="{FC64F2F7-35F9-4C91-A48C-D2BDBEE07EF6}" destId="{FC3F3F06-0E1A-4E32-B15E-B762982C8FD4}" srcOrd="2" destOrd="0" presId="urn:microsoft.com/office/officeart/2005/8/layout/architecture"/>
    <dgm:cxn modelId="{A741ED81-63FD-4E5D-ACA8-2B8EE9CAF8C8}" type="presParOf" srcId="{FC3F3F06-0E1A-4E32-B15E-B762982C8FD4}" destId="{BE6DF329-9AD2-4E3E-A388-C067A3A89755}" srcOrd="0" destOrd="0" presId="urn:microsoft.com/office/officeart/2005/8/layout/architecture"/>
    <dgm:cxn modelId="{506DF4E4-A53A-4A69-91A6-C54F0B8BEE5F}" type="presParOf" srcId="{FC3F3F06-0E1A-4E32-B15E-B762982C8FD4}" destId="{A5928E19-15CA-4A5C-B4E8-D4EE20B46F2F}" srcOrd="1" destOrd="0" presId="urn:microsoft.com/office/officeart/2005/8/layout/architecture"/>
    <dgm:cxn modelId="{96FAB68D-4E68-4F7E-B61F-1BB8B4448E39}" type="presParOf" srcId="{FC64F2F7-35F9-4C91-A48C-D2BDBEE07EF6}" destId="{A38C3567-B7F5-419B-BF07-EA93CD3A0397}" srcOrd="3" destOrd="0" presId="urn:microsoft.com/office/officeart/2005/8/layout/architecture"/>
    <dgm:cxn modelId="{48987442-9D03-464B-B2D3-870CD9BBD9CB}" type="presParOf" srcId="{FC64F2F7-35F9-4C91-A48C-D2BDBEE07EF6}" destId="{36B27997-BADB-4B9C-88F3-53BC8FDC5427}" srcOrd="4" destOrd="0" presId="urn:microsoft.com/office/officeart/2005/8/layout/architecture"/>
    <dgm:cxn modelId="{7DE5D676-1E88-4550-A256-94A60BFDCF2D}" type="presParOf" srcId="{36B27997-BADB-4B9C-88F3-53BC8FDC5427}" destId="{4263A684-8159-427D-AC4D-1283CA06E29A}" srcOrd="0" destOrd="0" presId="urn:microsoft.com/office/officeart/2005/8/layout/architecture"/>
    <dgm:cxn modelId="{D02B519B-436D-4DF2-92FC-DC8A680A7075}" type="presParOf" srcId="{36B27997-BADB-4B9C-88F3-53BC8FDC5427}" destId="{BF29ECDA-302C-4753-AEEA-8136F1F2D435}" srcOrd="1" destOrd="0" presId="urn:microsoft.com/office/officeart/2005/8/layout/architecture"/>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0B069E-98B5-41DD-A5E3-8B56E4FD13E6}" type="doc">
      <dgm:prSet loTypeId="urn:microsoft.com/office/officeart/2005/8/layout/rings+Icon" loCatId="relationship" qsTypeId="urn:microsoft.com/office/officeart/2005/8/quickstyle/simple1" qsCatId="simple" csTypeId="urn:microsoft.com/office/officeart/2005/8/colors/colorful1#1" csCatId="colorful" phldr="1"/>
      <dgm:spPr/>
    </dgm:pt>
    <dgm:pt modelId="{86F03472-22AB-467D-978A-2C94700821F3}">
      <dgm:prSet phldrT="[Text]" custT="1"/>
      <dgm:spPr/>
      <dgm:t>
        <a:bodyPr/>
        <a:lstStyle/>
        <a:p>
          <a:r>
            <a:rPr lang="en-US" sz="3600" b="1" dirty="0"/>
            <a:t>DBE</a:t>
          </a:r>
        </a:p>
        <a:p>
          <a:r>
            <a:rPr lang="en-US" sz="3600" b="1" dirty="0"/>
            <a:t>DHET</a:t>
          </a:r>
        </a:p>
      </dgm:t>
    </dgm:pt>
    <dgm:pt modelId="{11105E23-B7C6-465D-B71B-146E350CF257}" type="parTrans" cxnId="{1BFD03C5-ADB7-4606-80F8-384B6F0E3A53}">
      <dgm:prSet/>
      <dgm:spPr/>
      <dgm:t>
        <a:bodyPr/>
        <a:lstStyle/>
        <a:p>
          <a:endParaRPr lang="en-US"/>
        </a:p>
      </dgm:t>
    </dgm:pt>
    <dgm:pt modelId="{F2EE1D58-E05B-42D9-BE84-BCA94367F7B6}" type="sibTrans" cxnId="{1BFD03C5-ADB7-4606-80F8-384B6F0E3A53}">
      <dgm:prSet/>
      <dgm:spPr/>
      <dgm:t>
        <a:bodyPr/>
        <a:lstStyle/>
        <a:p>
          <a:endParaRPr lang="en-US"/>
        </a:p>
      </dgm:t>
    </dgm:pt>
    <dgm:pt modelId="{25FE2EF8-EFA0-4110-9F1B-4FC4723DAECC}">
      <dgm:prSet phldrT="[Text]" custT="1"/>
      <dgm:spPr/>
      <dgm:t>
        <a:bodyPr/>
        <a:lstStyle/>
        <a:p>
          <a:r>
            <a:rPr lang="en-US" sz="2800" b="1" dirty="0"/>
            <a:t>Teacher Employers</a:t>
          </a:r>
        </a:p>
        <a:p>
          <a:r>
            <a:rPr lang="en-US" sz="2000" b="0" dirty="0">
              <a:solidFill>
                <a:srgbClr val="002060"/>
              </a:solidFill>
            </a:rPr>
            <a:t>9 PEDS </a:t>
          </a:r>
        </a:p>
        <a:p>
          <a:r>
            <a:rPr lang="en-US" sz="2000" b="0" dirty="0"/>
            <a:t>SGBs </a:t>
          </a:r>
        </a:p>
        <a:p>
          <a:r>
            <a:rPr lang="en-US" sz="2000" b="0" dirty="0"/>
            <a:t>Independent Schools</a:t>
          </a:r>
        </a:p>
        <a:p>
          <a:endParaRPr lang="en-US" sz="1600" dirty="0"/>
        </a:p>
      </dgm:t>
    </dgm:pt>
    <dgm:pt modelId="{CC5FAB87-E9F0-4BE0-B781-0ECB44DF8B72}" type="parTrans" cxnId="{70572876-4373-406F-8EFF-0B7BA4BCC2E2}">
      <dgm:prSet/>
      <dgm:spPr/>
      <dgm:t>
        <a:bodyPr/>
        <a:lstStyle/>
        <a:p>
          <a:endParaRPr lang="en-US"/>
        </a:p>
      </dgm:t>
    </dgm:pt>
    <dgm:pt modelId="{8F1DC7FA-8076-4BE5-BFE4-20D49D4ED2B2}" type="sibTrans" cxnId="{70572876-4373-406F-8EFF-0B7BA4BCC2E2}">
      <dgm:prSet/>
      <dgm:spPr/>
      <dgm:t>
        <a:bodyPr/>
        <a:lstStyle/>
        <a:p>
          <a:endParaRPr lang="en-US"/>
        </a:p>
      </dgm:t>
    </dgm:pt>
    <dgm:pt modelId="{466A7089-B183-41DB-98AC-BDA6E8462DA2}">
      <dgm:prSet phldrT="[Text]" custT="1"/>
      <dgm:spPr/>
      <dgm:t>
        <a:bodyPr/>
        <a:lstStyle/>
        <a:p>
          <a:r>
            <a:rPr lang="en-US" sz="3200" b="1" dirty="0" err="1"/>
            <a:t>DoH</a:t>
          </a:r>
          <a:endParaRPr lang="en-US" sz="3200" b="1" dirty="0"/>
        </a:p>
        <a:p>
          <a:r>
            <a:rPr lang="en-US" sz="3200" b="1" dirty="0" err="1"/>
            <a:t>DoJC</a:t>
          </a:r>
          <a:endParaRPr lang="en-US" sz="3200" b="1" dirty="0"/>
        </a:p>
        <a:p>
          <a:r>
            <a:rPr lang="en-US" sz="3200" b="1" dirty="0"/>
            <a:t>DSD</a:t>
          </a:r>
        </a:p>
      </dgm:t>
    </dgm:pt>
    <dgm:pt modelId="{2667E7A9-0360-4E62-ACA0-79669A94E912}" type="parTrans" cxnId="{3792C6A8-7157-435F-9DFF-1396B35F4E10}">
      <dgm:prSet/>
      <dgm:spPr/>
      <dgm:t>
        <a:bodyPr/>
        <a:lstStyle/>
        <a:p>
          <a:endParaRPr lang="en-US"/>
        </a:p>
      </dgm:t>
    </dgm:pt>
    <dgm:pt modelId="{23AAB0E4-0CAB-4A0A-90EE-8E96CC5447DA}" type="sibTrans" cxnId="{3792C6A8-7157-435F-9DFF-1396B35F4E10}">
      <dgm:prSet/>
      <dgm:spPr/>
      <dgm:t>
        <a:bodyPr/>
        <a:lstStyle/>
        <a:p>
          <a:endParaRPr lang="en-US"/>
        </a:p>
      </dgm:t>
    </dgm:pt>
    <dgm:pt modelId="{59502642-25A7-4D16-9435-FE64036DB179}">
      <dgm:prSet custT="1"/>
      <dgm:spPr/>
      <dgm:t>
        <a:bodyPr/>
        <a:lstStyle/>
        <a:p>
          <a:r>
            <a:rPr lang="en-US" sz="3600" b="1" dirty="0"/>
            <a:t>SAQA</a:t>
          </a:r>
        </a:p>
      </dgm:t>
    </dgm:pt>
    <dgm:pt modelId="{F772255F-A9E1-4B43-8850-E0CC22774FAB}" type="parTrans" cxnId="{F2C9A348-5B7B-4E37-80A8-7AE41A76630A}">
      <dgm:prSet/>
      <dgm:spPr/>
      <dgm:t>
        <a:bodyPr/>
        <a:lstStyle/>
        <a:p>
          <a:endParaRPr lang="en-US"/>
        </a:p>
      </dgm:t>
    </dgm:pt>
    <dgm:pt modelId="{ABF104E5-EFC3-49F6-AAAA-36A6FB6113F6}" type="sibTrans" cxnId="{F2C9A348-5B7B-4E37-80A8-7AE41A76630A}">
      <dgm:prSet/>
      <dgm:spPr/>
      <dgm:t>
        <a:bodyPr/>
        <a:lstStyle/>
        <a:p>
          <a:endParaRPr lang="en-US"/>
        </a:p>
      </dgm:t>
    </dgm:pt>
    <dgm:pt modelId="{8954C9F0-FA3E-4AE6-B44A-2643D35C0C40}">
      <dgm:prSet custT="1"/>
      <dgm:spPr/>
      <dgm:t>
        <a:bodyPr/>
        <a:lstStyle/>
        <a:p>
          <a:r>
            <a:rPr lang="en-US" sz="3200" b="1" dirty="0"/>
            <a:t>Teacher Unions</a:t>
          </a:r>
        </a:p>
      </dgm:t>
    </dgm:pt>
    <dgm:pt modelId="{A8A21ADA-8BA0-4B70-B376-7EE48D7136AF}" type="parTrans" cxnId="{924E8BAD-B92A-4007-B3E0-ED50E354DED9}">
      <dgm:prSet/>
      <dgm:spPr/>
      <dgm:t>
        <a:bodyPr/>
        <a:lstStyle/>
        <a:p>
          <a:endParaRPr lang="en-US"/>
        </a:p>
      </dgm:t>
    </dgm:pt>
    <dgm:pt modelId="{A31D882B-0CC6-4036-80DE-4DAADE5C9226}" type="sibTrans" cxnId="{924E8BAD-B92A-4007-B3E0-ED50E354DED9}">
      <dgm:prSet/>
      <dgm:spPr/>
      <dgm:t>
        <a:bodyPr/>
        <a:lstStyle/>
        <a:p>
          <a:endParaRPr lang="en-US"/>
        </a:p>
      </dgm:t>
    </dgm:pt>
    <dgm:pt modelId="{D74D78F9-8453-437A-B0E8-316A259352C0}">
      <dgm:prSet/>
      <dgm:spPr/>
      <dgm:t>
        <a:bodyPr/>
        <a:lstStyle/>
        <a:p>
          <a:r>
            <a:rPr lang="en-US" b="1" dirty="0"/>
            <a:t>ELRC</a:t>
          </a:r>
        </a:p>
        <a:p>
          <a:r>
            <a:rPr lang="en-US" b="1" dirty="0"/>
            <a:t>UMALUSI</a:t>
          </a:r>
        </a:p>
      </dgm:t>
    </dgm:pt>
    <dgm:pt modelId="{6A6A92CC-211D-4511-B2E3-B3392648DD40}" type="parTrans" cxnId="{3D0FD739-88DE-41E3-B889-1A8886FF7B23}">
      <dgm:prSet/>
      <dgm:spPr/>
      <dgm:t>
        <a:bodyPr/>
        <a:lstStyle/>
        <a:p>
          <a:endParaRPr lang="en-US"/>
        </a:p>
      </dgm:t>
    </dgm:pt>
    <dgm:pt modelId="{D4A79C6A-2501-4B12-8E54-C301164751FF}" type="sibTrans" cxnId="{3D0FD739-88DE-41E3-B889-1A8886FF7B23}">
      <dgm:prSet/>
      <dgm:spPr/>
      <dgm:t>
        <a:bodyPr/>
        <a:lstStyle/>
        <a:p>
          <a:endParaRPr lang="en-US"/>
        </a:p>
      </dgm:t>
    </dgm:pt>
    <dgm:pt modelId="{ACDFBCA4-7B33-42AC-B885-B08005862856}">
      <dgm:prSet/>
      <dgm:spPr/>
      <dgm:t>
        <a:bodyPr/>
        <a:lstStyle/>
        <a:p>
          <a:r>
            <a:rPr lang="en-US" b="1" dirty="0"/>
            <a:t>24 Public and 14 Private  Higher Education Institutions</a:t>
          </a:r>
        </a:p>
      </dgm:t>
    </dgm:pt>
    <dgm:pt modelId="{9F990BAD-2DEB-4B95-8A07-E49780249BD0}" type="parTrans" cxnId="{208710E5-4A24-4B31-98B5-552D1A4FE42B}">
      <dgm:prSet/>
      <dgm:spPr/>
      <dgm:t>
        <a:bodyPr/>
        <a:lstStyle/>
        <a:p>
          <a:endParaRPr lang="en-US"/>
        </a:p>
      </dgm:t>
    </dgm:pt>
    <dgm:pt modelId="{59639DC6-88F2-4473-9339-561C0128F664}" type="sibTrans" cxnId="{208710E5-4A24-4B31-98B5-552D1A4FE42B}">
      <dgm:prSet/>
      <dgm:spPr/>
      <dgm:t>
        <a:bodyPr/>
        <a:lstStyle/>
        <a:p>
          <a:endParaRPr lang="en-US"/>
        </a:p>
      </dgm:t>
    </dgm:pt>
    <dgm:pt modelId="{04C44C7A-BFE4-48EF-9117-D936094DB46D}" type="pres">
      <dgm:prSet presAssocID="{CD0B069E-98B5-41DD-A5E3-8B56E4FD13E6}" presName="Name0" presStyleCnt="0">
        <dgm:presLayoutVars>
          <dgm:chMax val="7"/>
          <dgm:dir/>
          <dgm:resizeHandles val="exact"/>
        </dgm:presLayoutVars>
      </dgm:prSet>
      <dgm:spPr/>
    </dgm:pt>
    <dgm:pt modelId="{92DB59EB-8E30-4368-8B8B-52E218AC28FB}" type="pres">
      <dgm:prSet presAssocID="{CD0B069E-98B5-41DD-A5E3-8B56E4FD13E6}" presName="ellipse1" presStyleLbl="vennNode1" presStyleIdx="0" presStyleCnt="7">
        <dgm:presLayoutVars>
          <dgm:bulletEnabled val="1"/>
        </dgm:presLayoutVars>
      </dgm:prSet>
      <dgm:spPr/>
      <dgm:t>
        <a:bodyPr/>
        <a:lstStyle/>
        <a:p>
          <a:endParaRPr lang="en-US"/>
        </a:p>
      </dgm:t>
    </dgm:pt>
    <dgm:pt modelId="{A8FE400D-6B0D-472B-B0B4-13872892BCA9}" type="pres">
      <dgm:prSet presAssocID="{CD0B069E-98B5-41DD-A5E3-8B56E4FD13E6}" presName="ellipse2" presStyleLbl="vennNode1" presStyleIdx="1" presStyleCnt="7">
        <dgm:presLayoutVars>
          <dgm:bulletEnabled val="1"/>
        </dgm:presLayoutVars>
      </dgm:prSet>
      <dgm:spPr/>
      <dgm:t>
        <a:bodyPr/>
        <a:lstStyle/>
        <a:p>
          <a:endParaRPr lang="en-US"/>
        </a:p>
      </dgm:t>
    </dgm:pt>
    <dgm:pt modelId="{EAE68751-221B-407D-B605-8024E694F5AD}" type="pres">
      <dgm:prSet presAssocID="{CD0B069E-98B5-41DD-A5E3-8B56E4FD13E6}" presName="ellipse3" presStyleLbl="vennNode1" presStyleIdx="2" presStyleCnt="7" custScaleX="105520">
        <dgm:presLayoutVars>
          <dgm:bulletEnabled val="1"/>
        </dgm:presLayoutVars>
      </dgm:prSet>
      <dgm:spPr/>
      <dgm:t>
        <a:bodyPr/>
        <a:lstStyle/>
        <a:p>
          <a:endParaRPr lang="en-US"/>
        </a:p>
      </dgm:t>
    </dgm:pt>
    <dgm:pt modelId="{FD821B47-5176-426C-9640-92EB09D304CF}" type="pres">
      <dgm:prSet presAssocID="{CD0B069E-98B5-41DD-A5E3-8B56E4FD13E6}" presName="ellipse4" presStyleLbl="vennNode1" presStyleIdx="3" presStyleCnt="7">
        <dgm:presLayoutVars>
          <dgm:bulletEnabled val="1"/>
        </dgm:presLayoutVars>
      </dgm:prSet>
      <dgm:spPr/>
      <dgm:t>
        <a:bodyPr/>
        <a:lstStyle/>
        <a:p>
          <a:endParaRPr lang="en-US"/>
        </a:p>
      </dgm:t>
    </dgm:pt>
    <dgm:pt modelId="{AA3E58DE-4B1D-4043-94ED-9B63EAC07388}" type="pres">
      <dgm:prSet presAssocID="{CD0B069E-98B5-41DD-A5E3-8B56E4FD13E6}" presName="ellipse5" presStyleLbl="vennNode1" presStyleIdx="4" presStyleCnt="7" custScaleX="105971" custLinFactNeighborX="-53">
        <dgm:presLayoutVars>
          <dgm:bulletEnabled val="1"/>
        </dgm:presLayoutVars>
      </dgm:prSet>
      <dgm:spPr/>
      <dgm:t>
        <a:bodyPr/>
        <a:lstStyle/>
        <a:p>
          <a:endParaRPr lang="en-US"/>
        </a:p>
      </dgm:t>
    </dgm:pt>
    <dgm:pt modelId="{FC8A7EF4-FF8E-48EA-8DD5-006394AB6BD7}" type="pres">
      <dgm:prSet presAssocID="{CD0B069E-98B5-41DD-A5E3-8B56E4FD13E6}" presName="ellipse6" presStyleLbl="vennNode1" presStyleIdx="5" presStyleCnt="7">
        <dgm:presLayoutVars>
          <dgm:bulletEnabled val="1"/>
        </dgm:presLayoutVars>
      </dgm:prSet>
      <dgm:spPr/>
      <dgm:t>
        <a:bodyPr/>
        <a:lstStyle/>
        <a:p>
          <a:endParaRPr lang="en-US"/>
        </a:p>
      </dgm:t>
    </dgm:pt>
    <dgm:pt modelId="{C337D00C-1788-4706-9BDB-E7B45DDD6050}" type="pres">
      <dgm:prSet presAssocID="{CD0B069E-98B5-41DD-A5E3-8B56E4FD13E6}" presName="ellipse7" presStyleLbl="vennNode1" presStyleIdx="6" presStyleCnt="7">
        <dgm:presLayoutVars>
          <dgm:bulletEnabled val="1"/>
        </dgm:presLayoutVars>
      </dgm:prSet>
      <dgm:spPr/>
      <dgm:t>
        <a:bodyPr/>
        <a:lstStyle/>
        <a:p>
          <a:endParaRPr lang="en-US"/>
        </a:p>
      </dgm:t>
    </dgm:pt>
  </dgm:ptLst>
  <dgm:cxnLst>
    <dgm:cxn modelId="{3D0FD739-88DE-41E3-B889-1A8886FF7B23}" srcId="{CD0B069E-98B5-41DD-A5E3-8B56E4FD13E6}" destId="{D74D78F9-8453-437A-B0E8-316A259352C0}" srcOrd="6" destOrd="0" parTransId="{6A6A92CC-211D-4511-B2E3-B3392648DD40}" sibTransId="{D4A79C6A-2501-4B12-8E54-C301164751FF}"/>
    <dgm:cxn modelId="{AC8A25D5-FA65-4796-82C5-9DAF579A8F39}" type="presOf" srcId="{466A7089-B183-41DB-98AC-BDA6E8462DA2}" destId="{AA3E58DE-4B1D-4043-94ED-9B63EAC07388}" srcOrd="0" destOrd="0" presId="urn:microsoft.com/office/officeart/2005/8/layout/rings+Icon"/>
    <dgm:cxn modelId="{8F5C5490-D7A7-4A79-A478-88CC443B081E}" type="presOf" srcId="{CD0B069E-98B5-41DD-A5E3-8B56E4FD13E6}" destId="{04C44C7A-BFE4-48EF-9117-D936094DB46D}" srcOrd="0" destOrd="0" presId="urn:microsoft.com/office/officeart/2005/8/layout/rings+Icon"/>
    <dgm:cxn modelId="{72DBB167-37BA-43DE-92CA-941EC3E62CD7}" type="presOf" srcId="{ACDFBCA4-7B33-42AC-B885-B08005862856}" destId="{FC8A7EF4-FF8E-48EA-8DD5-006394AB6BD7}" srcOrd="0" destOrd="0" presId="urn:microsoft.com/office/officeart/2005/8/layout/rings+Icon"/>
    <dgm:cxn modelId="{F2C9A348-5B7B-4E37-80A8-7AE41A76630A}" srcId="{CD0B069E-98B5-41DD-A5E3-8B56E4FD13E6}" destId="{59502642-25A7-4D16-9435-FE64036DB179}" srcOrd="0" destOrd="0" parTransId="{F772255F-A9E1-4B43-8850-E0CC22774FAB}" sibTransId="{ABF104E5-EFC3-49F6-AAAA-36A6FB6113F6}"/>
    <dgm:cxn modelId="{42F28AFC-E389-4D18-856D-AEF62BCD695C}" type="presOf" srcId="{59502642-25A7-4D16-9435-FE64036DB179}" destId="{92DB59EB-8E30-4368-8B8B-52E218AC28FB}" srcOrd="0" destOrd="0" presId="urn:microsoft.com/office/officeart/2005/8/layout/rings+Icon"/>
    <dgm:cxn modelId="{208710E5-4A24-4B31-98B5-552D1A4FE42B}" srcId="{CD0B069E-98B5-41DD-A5E3-8B56E4FD13E6}" destId="{ACDFBCA4-7B33-42AC-B885-B08005862856}" srcOrd="5" destOrd="0" parTransId="{9F990BAD-2DEB-4B95-8A07-E49780249BD0}" sibTransId="{59639DC6-88F2-4473-9339-561C0128F664}"/>
    <dgm:cxn modelId="{924E8BAD-B92A-4007-B3E0-ED50E354DED9}" srcId="{CD0B069E-98B5-41DD-A5E3-8B56E4FD13E6}" destId="{8954C9F0-FA3E-4AE6-B44A-2643D35C0C40}" srcOrd="3" destOrd="0" parTransId="{A8A21ADA-8BA0-4B70-B376-7EE48D7136AF}" sibTransId="{A31D882B-0CC6-4036-80DE-4DAADE5C9226}"/>
    <dgm:cxn modelId="{4280FC49-848E-4A18-8522-031E3961F49B}" type="presOf" srcId="{86F03472-22AB-467D-978A-2C94700821F3}" destId="{A8FE400D-6B0D-472B-B0B4-13872892BCA9}" srcOrd="0" destOrd="0" presId="urn:microsoft.com/office/officeart/2005/8/layout/rings+Icon"/>
    <dgm:cxn modelId="{1BFD03C5-ADB7-4606-80F8-384B6F0E3A53}" srcId="{CD0B069E-98B5-41DD-A5E3-8B56E4FD13E6}" destId="{86F03472-22AB-467D-978A-2C94700821F3}" srcOrd="1" destOrd="0" parTransId="{11105E23-B7C6-465D-B71B-146E350CF257}" sibTransId="{F2EE1D58-E05B-42D9-BE84-BCA94367F7B6}"/>
    <dgm:cxn modelId="{C149BEF8-6C0A-46E5-B7C8-2B0381638A35}" type="presOf" srcId="{D74D78F9-8453-437A-B0E8-316A259352C0}" destId="{C337D00C-1788-4706-9BDB-E7B45DDD6050}" srcOrd="0" destOrd="0" presId="urn:microsoft.com/office/officeart/2005/8/layout/rings+Icon"/>
    <dgm:cxn modelId="{3792C6A8-7157-435F-9DFF-1396B35F4E10}" srcId="{CD0B069E-98B5-41DD-A5E3-8B56E4FD13E6}" destId="{466A7089-B183-41DB-98AC-BDA6E8462DA2}" srcOrd="4" destOrd="0" parTransId="{2667E7A9-0360-4E62-ACA0-79669A94E912}" sibTransId="{23AAB0E4-0CAB-4A0A-90EE-8E96CC5447DA}"/>
    <dgm:cxn modelId="{1D55B10B-3051-4390-8FF6-D76A16739233}" type="presOf" srcId="{8954C9F0-FA3E-4AE6-B44A-2643D35C0C40}" destId="{FD821B47-5176-426C-9640-92EB09D304CF}" srcOrd="0" destOrd="0" presId="urn:microsoft.com/office/officeart/2005/8/layout/rings+Icon"/>
    <dgm:cxn modelId="{70572876-4373-406F-8EFF-0B7BA4BCC2E2}" srcId="{CD0B069E-98B5-41DD-A5E3-8B56E4FD13E6}" destId="{25FE2EF8-EFA0-4110-9F1B-4FC4723DAECC}" srcOrd="2" destOrd="0" parTransId="{CC5FAB87-E9F0-4BE0-B781-0ECB44DF8B72}" sibTransId="{8F1DC7FA-8076-4BE5-BFE4-20D49D4ED2B2}"/>
    <dgm:cxn modelId="{5C02A67F-43EE-4D85-9D30-6E8DF80E9C1A}" type="presOf" srcId="{25FE2EF8-EFA0-4110-9F1B-4FC4723DAECC}" destId="{EAE68751-221B-407D-B605-8024E694F5AD}" srcOrd="0" destOrd="0" presId="urn:microsoft.com/office/officeart/2005/8/layout/rings+Icon"/>
    <dgm:cxn modelId="{B5B56027-4E7A-4FF1-9139-65C4BBC97CE1}" type="presParOf" srcId="{04C44C7A-BFE4-48EF-9117-D936094DB46D}" destId="{92DB59EB-8E30-4368-8B8B-52E218AC28FB}" srcOrd="0" destOrd="0" presId="urn:microsoft.com/office/officeart/2005/8/layout/rings+Icon"/>
    <dgm:cxn modelId="{F72D777D-9409-4BAA-87B1-FF819C7EBDF1}" type="presParOf" srcId="{04C44C7A-BFE4-48EF-9117-D936094DB46D}" destId="{A8FE400D-6B0D-472B-B0B4-13872892BCA9}" srcOrd="1" destOrd="0" presId="urn:microsoft.com/office/officeart/2005/8/layout/rings+Icon"/>
    <dgm:cxn modelId="{8B8CD0CD-9876-4963-AD52-5745C143AD1B}" type="presParOf" srcId="{04C44C7A-BFE4-48EF-9117-D936094DB46D}" destId="{EAE68751-221B-407D-B605-8024E694F5AD}" srcOrd="2" destOrd="0" presId="urn:microsoft.com/office/officeart/2005/8/layout/rings+Icon"/>
    <dgm:cxn modelId="{AEDE50E9-8704-4C5E-A18B-906C8E8D168D}" type="presParOf" srcId="{04C44C7A-BFE4-48EF-9117-D936094DB46D}" destId="{FD821B47-5176-426C-9640-92EB09D304CF}" srcOrd="3" destOrd="0" presId="urn:microsoft.com/office/officeart/2005/8/layout/rings+Icon"/>
    <dgm:cxn modelId="{E27DE9F4-5CEB-4A6A-957C-0017F5E4A819}" type="presParOf" srcId="{04C44C7A-BFE4-48EF-9117-D936094DB46D}" destId="{AA3E58DE-4B1D-4043-94ED-9B63EAC07388}" srcOrd="4" destOrd="0" presId="urn:microsoft.com/office/officeart/2005/8/layout/rings+Icon"/>
    <dgm:cxn modelId="{5B857DF8-47FA-4541-AF92-282F9E8CC1AB}" type="presParOf" srcId="{04C44C7A-BFE4-48EF-9117-D936094DB46D}" destId="{FC8A7EF4-FF8E-48EA-8DD5-006394AB6BD7}" srcOrd="5" destOrd="0" presId="urn:microsoft.com/office/officeart/2005/8/layout/rings+Icon"/>
    <dgm:cxn modelId="{40F7BDD5-7587-4842-85E2-BED1246B0768}" type="presParOf" srcId="{04C44C7A-BFE4-48EF-9117-D936094DB46D}" destId="{C337D00C-1788-4706-9BDB-E7B45DDD6050}" srcOrd="6" destOrd="0" presId="urn:microsoft.com/office/officeart/2005/8/layout/rings+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948139-F501-4710-9026-067E7F80B7A5}">
      <dsp:nvSpPr>
        <dsp:cNvPr id="0" name=""/>
        <dsp:cNvSpPr/>
      </dsp:nvSpPr>
      <dsp:spPr>
        <a:xfrm>
          <a:off x="1701" y="248872"/>
          <a:ext cx="11617096" cy="5152024"/>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b="1" kern="1200" dirty="0"/>
            <a:t>NDP: Vision 2030 Imperatives</a:t>
          </a:r>
        </a:p>
        <a:p>
          <a:pPr lvl="0" algn="ctr" defTabSz="2400300">
            <a:lnSpc>
              <a:spcPct val="90000"/>
            </a:lnSpc>
            <a:spcBef>
              <a:spcPct val="0"/>
            </a:spcBef>
            <a:spcAft>
              <a:spcPct val="35000"/>
            </a:spcAft>
          </a:pPr>
          <a:endParaRPr lang="en-US" sz="4000" b="1" kern="1200" dirty="0"/>
        </a:p>
        <a:p>
          <a:pPr lvl="0" algn="ctr" defTabSz="2400300">
            <a:lnSpc>
              <a:spcPct val="90000"/>
            </a:lnSpc>
            <a:spcBef>
              <a:spcPct val="0"/>
            </a:spcBef>
            <a:spcAft>
              <a:spcPct val="35000"/>
            </a:spcAft>
          </a:pPr>
          <a:r>
            <a:rPr lang="en-US" sz="4000" b="1" kern="1200" dirty="0"/>
            <a:t>Professional Standards  </a:t>
          </a:r>
        </a:p>
        <a:p>
          <a:pPr lvl="0" algn="ctr" defTabSz="2400300">
            <a:lnSpc>
              <a:spcPct val="90000"/>
            </a:lnSpc>
            <a:spcBef>
              <a:spcPct val="0"/>
            </a:spcBef>
            <a:spcAft>
              <a:spcPct val="35000"/>
            </a:spcAft>
          </a:pPr>
          <a:r>
            <a:rPr lang="en-US" sz="4000" b="1" kern="1200" dirty="0"/>
            <a:t>Professional Certification and </a:t>
          </a:r>
          <a:r>
            <a:rPr lang="en-US" sz="4000" b="1" kern="1200" dirty="0">
              <a:solidFill>
                <a:srgbClr val="0070C0"/>
              </a:solidFill>
            </a:rPr>
            <a:t>Re-Certification</a:t>
          </a:r>
        </a:p>
        <a:p>
          <a:pPr lvl="0" algn="ctr" defTabSz="2400300">
            <a:lnSpc>
              <a:spcPct val="90000"/>
            </a:lnSpc>
            <a:spcBef>
              <a:spcPct val="0"/>
            </a:spcBef>
            <a:spcAft>
              <a:spcPct val="35000"/>
            </a:spcAft>
          </a:pPr>
          <a:r>
            <a:rPr lang="en-US" sz="4000" b="1" kern="1200" dirty="0"/>
            <a:t>Quality Management - Professional Development Provisioning</a:t>
          </a:r>
        </a:p>
      </dsp:txBody>
      <dsp:txXfrm>
        <a:off x="1701" y="248872"/>
        <a:ext cx="11617096" cy="51520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CD0710-12F6-4D46-A1D4-A2BC1EC020C3}">
      <dsp:nvSpPr>
        <dsp:cNvPr id="0" name=""/>
        <dsp:cNvSpPr/>
      </dsp:nvSpPr>
      <dsp:spPr>
        <a:xfrm>
          <a:off x="3334" y="272280"/>
          <a:ext cx="3345795" cy="3345795"/>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130" tIns="35560" rIns="184130" bIns="35560" numCol="1" spcCol="1270" anchor="ctr" anchorCtr="0">
          <a:noAutofit/>
        </a:bodyPr>
        <a:lstStyle/>
        <a:p>
          <a:pPr lvl="0" algn="ctr" defTabSz="1244600">
            <a:lnSpc>
              <a:spcPct val="90000"/>
            </a:lnSpc>
            <a:spcBef>
              <a:spcPct val="0"/>
            </a:spcBef>
            <a:spcAft>
              <a:spcPct val="35000"/>
            </a:spcAft>
          </a:pPr>
          <a:r>
            <a:rPr lang="en-ZW" sz="2800" b="1" kern="1200" dirty="0"/>
            <a:t>Determining Entry into all levels of the Teaching Profession</a:t>
          </a:r>
          <a:endParaRPr lang="en-ZA" sz="2800" b="1" kern="1200" dirty="0"/>
        </a:p>
      </dsp:txBody>
      <dsp:txXfrm>
        <a:off x="3334" y="272280"/>
        <a:ext cx="3345795" cy="3345795"/>
      </dsp:txXfrm>
    </dsp:sp>
    <dsp:sp modelId="{A90DB44D-B11D-4297-BAAF-667426B8AB33}">
      <dsp:nvSpPr>
        <dsp:cNvPr id="0" name=""/>
        <dsp:cNvSpPr/>
      </dsp:nvSpPr>
      <dsp:spPr>
        <a:xfrm>
          <a:off x="2679971" y="272280"/>
          <a:ext cx="3345795" cy="3345795"/>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130" tIns="39370" rIns="184130" bIns="39370" numCol="1" spcCol="1270" anchor="ctr" anchorCtr="0">
          <a:noAutofit/>
        </a:bodyPr>
        <a:lstStyle/>
        <a:p>
          <a:pPr lvl="0" algn="ctr" defTabSz="1377950">
            <a:lnSpc>
              <a:spcPct val="90000"/>
            </a:lnSpc>
            <a:spcBef>
              <a:spcPct val="0"/>
            </a:spcBef>
            <a:spcAft>
              <a:spcPct val="35000"/>
            </a:spcAft>
          </a:pPr>
          <a:r>
            <a:rPr lang="en-ZW" sz="3100" b="1" kern="1200" dirty="0"/>
            <a:t>Setting and Enforcing the Professional Standards </a:t>
          </a:r>
          <a:endParaRPr lang="en-ZA" sz="3100" b="1" kern="1200" dirty="0"/>
        </a:p>
      </dsp:txBody>
      <dsp:txXfrm>
        <a:off x="2679971" y="272280"/>
        <a:ext cx="3345795" cy="3345795"/>
      </dsp:txXfrm>
    </dsp:sp>
    <dsp:sp modelId="{2820651D-5369-407A-8D47-1277CB528941}">
      <dsp:nvSpPr>
        <dsp:cNvPr id="0" name=""/>
        <dsp:cNvSpPr/>
      </dsp:nvSpPr>
      <dsp:spPr>
        <a:xfrm>
          <a:off x="5356607" y="272280"/>
          <a:ext cx="3345795" cy="3345795"/>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130" tIns="35560" rIns="184130" bIns="35560" numCol="1" spcCol="1270" anchor="ctr" anchorCtr="0">
          <a:noAutofit/>
        </a:bodyPr>
        <a:lstStyle/>
        <a:p>
          <a:pPr lvl="0" algn="ctr" defTabSz="1244600">
            <a:lnSpc>
              <a:spcPct val="90000"/>
            </a:lnSpc>
            <a:spcBef>
              <a:spcPct val="0"/>
            </a:spcBef>
            <a:spcAft>
              <a:spcPct val="35000"/>
            </a:spcAft>
          </a:pPr>
          <a:r>
            <a:rPr lang="en-ZW" sz="2800" b="1" kern="1200" dirty="0"/>
            <a:t>Managing a System for Continuing Professional Teacher Development</a:t>
          </a:r>
          <a:endParaRPr lang="en-ZA" sz="2800" b="1" kern="1200" dirty="0"/>
        </a:p>
      </dsp:txBody>
      <dsp:txXfrm>
        <a:off x="5356607" y="272280"/>
        <a:ext cx="3345795" cy="3345795"/>
      </dsp:txXfrm>
    </dsp:sp>
    <dsp:sp modelId="{BA32B405-3DF9-4C89-9AA4-1C6264868359}">
      <dsp:nvSpPr>
        <dsp:cNvPr id="0" name=""/>
        <dsp:cNvSpPr/>
      </dsp:nvSpPr>
      <dsp:spPr>
        <a:xfrm>
          <a:off x="8033244" y="272280"/>
          <a:ext cx="3345795" cy="3345795"/>
        </a:xfrm>
        <a:prstGeom prst="ellipse">
          <a:avLst/>
        </a:prstGeom>
        <a:solidFill>
          <a:schemeClr val="lt1">
            <a:alpha val="50000"/>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130" tIns="35560" rIns="184130" bIns="35560" numCol="1" spcCol="1270" anchor="ctr" anchorCtr="0">
          <a:noAutofit/>
        </a:bodyPr>
        <a:lstStyle/>
        <a:p>
          <a:pPr lvl="0" algn="ctr" defTabSz="1244600">
            <a:lnSpc>
              <a:spcPct val="90000"/>
            </a:lnSpc>
            <a:spcBef>
              <a:spcPct val="0"/>
            </a:spcBef>
            <a:spcAft>
              <a:spcPct val="35000"/>
            </a:spcAft>
          </a:pPr>
          <a:r>
            <a:rPr lang="en-ZW" sz="2800" b="1" kern="1200" dirty="0"/>
            <a:t>Setting and Enforcing Ethical Standards</a:t>
          </a:r>
          <a:endParaRPr lang="en-ZA" sz="2800" b="1" kern="1200" dirty="0"/>
        </a:p>
      </dsp:txBody>
      <dsp:txXfrm>
        <a:off x="8033244" y="272280"/>
        <a:ext cx="3345795" cy="33457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21899" y="1"/>
            <a:ext cx="4300855" cy="341064"/>
          </a:xfrm>
          <a:prstGeom prst="rect">
            <a:avLst/>
          </a:prstGeom>
        </p:spPr>
        <p:txBody>
          <a:bodyPr vert="horz" lIns="91440" tIns="45720" rIns="91440" bIns="45720" rtlCol="0"/>
          <a:lstStyle>
            <a:lvl1pPr algn="r">
              <a:defRPr sz="1200"/>
            </a:lvl1pPr>
          </a:lstStyle>
          <a:p>
            <a:fld id="{F4256523-EE3A-486E-9976-530B7CD8B9E5}" type="datetimeFigureOut">
              <a:rPr lang="en-ZA" smtClean="0"/>
              <a:pPr/>
              <a:t>2020/05/11</a:t>
            </a:fld>
            <a:endParaRPr lang="en-ZA" dirty="0"/>
          </a:p>
        </p:txBody>
      </p:sp>
      <p:sp>
        <p:nvSpPr>
          <p:cNvPr id="4" name="Footer Placeholder 3"/>
          <p:cNvSpPr>
            <a:spLocks noGrp="1"/>
          </p:cNvSpPr>
          <p:nvPr>
            <p:ph type="ftr" sz="quarter" idx="2"/>
          </p:nvPr>
        </p:nvSpPr>
        <p:spPr>
          <a:xfrm>
            <a:off x="0" y="6456614"/>
            <a:ext cx="4300855" cy="341063"/>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1899" y="6456614"/>
            <a:ext cx="4300855" cy="341063"/>
          </a:xfrm>
          <a:prstGeom prst="rect">
            <a:avLst/>
          </a:prstGeom>
        </p:spPr>
        <p:txBody>
          <a:bodyPr vert="horz" lIns="91440" tIns="45720" rIns="91440" bIns="45720" rtlCol="0" anchor="b"/>
          <a:lstStyle>
            <a:lvl1pPr algn="r">
              <a:defRPr sz="1200"/>
            </a:lvl1pPr>
          </a:lstStyle>
          <a:p>
            <a:fld id="{BC38606C-3073-4953-93C4-720A1715F7F0}" type="slidenum">
              <a:rPr lang="en-ZA" smtClean="0"/>
              <a:pPr/>
              <a:t>‹#›</a:t>
            </a:fld>
            <a:endParaRPr lang="en-ZA" dirty="0"/>
          </a:p>
        </p:txBody>
      </p:sp>
    </p:spTree>
    <p:extLst>
      <p:ext uri="{BB962C8B-B14F-4D97-AF65-F5344CB8AC3E}">
        <p14:creationId xmlns:p14="http://schemas.microsoft.com/office/powerpoint/2010/main" xmlns="" val="1720294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21899" y="1"/>
            <a:ext cx="4300855" cy="341064"/>
          </a:xfrm>
          <a:prstGeom prst="rect">
            <a:avLst/>
          </a:prstGeom>
        </p:spPr>
        <p:txBody>
          <a:bodyPr vert="horz" lIns="91440" tIns="45720" rIns="91440" bIns="45720" rtlCol="0"/>
          <a:lstStyle>
            <a:lvl1pPr algn="r">
              <a:defRPr sz="1200"/>
            </a:lvl1pPr>
          </a:lstStyle>
          <a:p>
            <a:fld id="{DC8EF534-98DD-4608-83AB-7851F4C6F81D}" type="datetimeFigureOut">
              <a:rPr lang="en-ZA" smtClean="0"/>
              <a:pPr/>
              <a:t>2020/05/11</a:t>
            </a:fld>
            <a:endParaRPr lang="en-ZA" dirty="0"/>
          </a:p>
        </p:txBody>
      </p:sp>
      <p:sp>
        <p:nvSpPr>
          <p:cNvPr id="4" name="Slide Image Placeholder 3"/>
          <p:cNvSpPr>
            <a:spLocks noGrp="1" noRot="1" noChangeAspect="1"/>
          </p:cNvSpPr>
          <p:nvPr>
            <p:ph type="sldImg" idx="2"/>
          </p:nvPr>
        </p:nvSpPr>
        <p:spPr>
          <a:xfrm>
            <a:off x="2922588" y="849313"/>
            <a:ext cx="4079875" cy="22955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2505" y="3271381"/>
            <a:ext cx="794004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456614"/>
            <a:ext cx="4300855" cy="34106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1899" y="6456614"/>
            <a:ext cx="4300855" cy="341063"/>
          </a:xfrm>
          <a:prstGeom prst="rect">
            <a:avLst/>
          </a:prstGeom>
        </p:spPr>
        <p:txBody>
          <a:bodyPr vert="horz" lIns="91440" tIns="45720" rIns="91440" bIns="45720" rtlCol="0" anchor="b"/>
          <a:lstStyle>
            <a:lvl1pPr algn="r">
              <a:defRPr sz="1200"/>
            </a:lvl1pPr>
          </a:lstStyle>
          <a:p>
            <a:fld id="{E926F566-7217-4E1C-9F0A-D3936D111A8B}" type="slidenum">
              <a:rPr lang="en-ZA" smtClean="0"/>
              <a:pPr/>
              <a:t>‹#›</a:t>
            </a:fld>
            <a:endParaRPr lang="en-ZA" dirty="0"/>
          </a:p>
        </p:txBody>
      </p:sp>
    </p:spTree>
    <p:extLst>
      <p:ext uri="{BB962C8B-B14F-4D97-AF65-F5344CB8AC3E}">
        <p14:creationId xmlns:p14="http://schemas.microsoft.com/office/powerpoint/2010/main" xmlns="" val="225793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603A82-88CC-4129-A408-E3BD199A63F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6880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A0B7AE5-C063-4A5E-B79E-376DB4985B42}" type="slidenum">
              <a:rPr lang="en-ZA" smtClean="0"/>
              <a:pPr/>
              <a:t>63</a:t>
            </a:fld>
            <a:endParaRPr lang="en-ZA"/>
          </a:p>
        </p:txBody>
      </p:sp>
    </p:spTree>
    <p:extLst>
      <p:ext uri="{BB962C8B-B14F-4D97-AF65-F5344CB8AC3E}">
        <p14:creationId xmlns:p14="http://schemas.microsoft.com/office/powerpoint/2010/main" xmlns="" val="223848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
        <p:nvSpPr>
          <p:cNvPr id="7" name="Title 1"/>
          <p:cNvSpPr>
            <a:spLocks noGrp="1"/>
          </p:cNvSpPr>
          <p:nvPr>
            <p:ph type="title"/>
          </p:nvPr>
        </p:nvSpPr>
        <p:spPr>
          <a:xfrm>
            <a:off x="609600" y="274638"/>
            <a:ext cx="10769600" cy="487362"/>
          </a:xfrm>
          <a:prstGeom prst="rect">
            <a:avLst/>
          </a:prstGeom>
        </p:spPr>
        <p:txBody>
          <a:bodyPr>
            <a:normAutofit/>
          </a:bodyPr>
          <a:lstStyle>
            <a:lvl1pPr algn="l">
              <a:defRPr sz="2400" b="1">
                <a:solidFill>
                  <a:srgbClr val="00A9A4"/>
                </a:solidFill>
              </a:defRPr>
            </a:lvl1pPr>
          </a:lstStyle>
          <a:p>
            <a:r>
              <a:rPr lang="en-US" dirty="0"/>
              <a:t>Click to edit Master title style</a:t>
            </a:r>
          </a:p>
        </p:txBody>
      </p:sp>
      <p:sp>
        <p:nvSpPr>
          <p:cNvPr id="8" name="Content Placeholder 2"/>
          <p:cNvSpPr>
            <a:spLocks noGrp="1"/>
          </p:cNvSpPr>
          <p:nvPr>
            <p:ph idx="1"/>
          </p:nvPr>
        </p:nvSpPr>
        <p:spPr>
          <a:xfrm>
            <a:off x="609600" y="914401"/>
            <a:ext cx="10972800" cy="5211763"/>
          </a:xfrm>
          <a:prstGeom prst="rect">
            <a:avLst/>
          </a:prstGeom>
        </p:spPr>
        <p:txBody>
          <a:bodyPr>
            <a:normAutofit/>
          </a:bodyPr>
          <a:lstStyle>
            <a:lvl1pPr>
              <a:buNone/>
              <a:defRPr sz="1800">
                <a:solidFill>
                  <a:schemeClr val="tx1">
                    <a:lumMod val="50000"/>
                    <a:lumOff val="50000"/>
                  </a:schemeClr>
                </a:solidFill>
              </a:defRPr>
            </a:lvl1pPr>
          </a:lstStyle>
          <a:p>
            <a:pPr lvl="0"/>
            <a:r>
              <a:rPr lang="en-US" dirty="0"/>
              <a:t>Click to edit Master text styles</a:t>
            </a:r>
          </a:p>
        </p:txBody>
      </p:sp>
    </p:spTree>
    <p:extLst>
      <p:ext uri="{BB962C8B-B14F-4D97-AF65-F5344CB8AC3E}">
        <p14:creationId xmlns:p14="http://schemas.microsoft.com/office/powerpoint/2010/main" xmlns="" val="77313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E47043-9D22-4F61-AA90-16CD436EDB3F}" type="slidenum">
              <a:rPr lang="en-US" smtClean="0"/>
              <a:pPr/>
              <a:t>‹#›</a:t>
            </a:fld>
            <a:endParaRPr lang="en-US" dirty="0"/>
          </a:p>
        </p:txBody>
      </p:sp>
    </p:spTree>
    <p:extLst>
      <p:ext uri="{BB962C8B-B14F-4D97-AF65-F5344CB8AC3E}">
        <p14:creationId xmlns:p14="http://schemas.microsoft.com/office/powerpoint/2010/main" xmlns="" val="130851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5AF37-80A4-40C2-B069-27831EB661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1A7B9CD-A56C-4B3A-AF1D-7706B461E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38C86A3-38F7-49F0-876D-0CBBAEBD10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86308D2-B570-43B2-B9BD-92489118C8E1}"/>
              </a:ext>
            </a:extLst>
          </p:cNvPr>
          <p:cNvSpPr>
            <a:spLocks noGrp="1"/>
          </p:cNvSpPr>
          <p:nvPr>
            <p:ph type="dt" sz="half" idx="10"/>
          </p:nvPr>
        </p:nvSpPr>
        <p:spPr/>
        <p:txBody>
          <a:bodyPr/>
          <a:lstStyle/>
          <a:p>
            <a:fld id="{468B59FA-4E28-4F11-BC27-2FB908D0C357}" type="datetimeFigureOut">
              <a:rPr lang="en-GB" smtClean="0">
                <a:solidFill>
                  <a:prstClr val="black">
                    <a:tint val="75000"/>
                  </a:prstClr>
                </a:solidFill>
              </a:rPr>
              <a:pPr/>
              <a:t>11/05/2020</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47B641D2-A72B-4085-8037-2C405EBBDB18}"/>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013183F5-84C8-4ECC-A68A-23991DDFC512}"/>
              </a:ext>
            </a:extLst>
          </p:cNvPr>
          <p:cNvSpPr>
            <a:spLocks noGrp="1"/>
          </p:cNvSpPr>
          <p:nvPr>
            <p:ph type="sldNum" sz="quarter" idx="12"/>
          </p:nvPr>
        </p:nvSpPr>
        <p:spPr/>
        <p:txBody>
          <a:bodyPr/>
          <a:lstStyle/>
          <a:p>
            <a:fld id="{F3844D93-CA3C-45E8-B909-E36705B773E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4172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665" y="-19987"/>
            <a:ext cx="10515600" cy="841844"/>
          </a:xfrm>
        </p:spPr>
        <p:txBody>
          <a:bodyPr>
            <a:normAutofit/>
          </a:bodyPr>
          <a:lstStyle>
            <a:lvl1pPr>
              <a:defRPr sz="2400">
                <a:solidFill>
                  <a:schemeClr val="tx1">
                    <a:lumMod val="65000"/>
                    <a:lumOff val="35000"/>
                  </a:schemeClr>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128665" y="1132657"/>
            <a:ext cx="11833487" cy="4807195"/>
          </a:xfrm>
        </p:spPr>
        <p:txBody>
          <a:bodyPr>
            <a:normAutofit/>
          </a:bodyPr>
          <a:lstStyle>
            <a:lvl1pPr>
              <a:defRPr sz="2667">
                <a:solidFill>
                  <a:schemeClr val="tx1">
                    <a:lumMod val="65000"/>
                    <a:lumOff val="35000"/>
                  </a:schemeClr>
                </a:solidFill>
                <a:latin typeface="Arial" charset="0"/>
                <a:ea typeface="Arial" charset="0"/>
                <a:cs typeface="Arial" charset="0"/>
              </a:defRPr>
            </a:lvl1pPr>
            <a:lvl2pPr>
              <a:defRPr sz="2133">
                <a:solidFill>
                  <a:schemeClr val="tx1">
                    <a:lumMod val="65000"/>
                    <a:lumOff val="35000"/>
                  </a:schemeClr>
                </a:solidFill>
                <a:latin typeface="Arial" charset="0"/>
                <a:ea typeface="Arial" charset="0"/>
                <a:cs typeface="Arial" charset="0"/>
              </a:defRPr>
            </a:lvl2pPr>
            <a:lvl3pPr>
              <a:defRPr sz="1867">
                <a:solidFill>
                  <a:schemeClr val="tx1">
                    <a:lumMod val="65000"/>
                    <a:lumOff val="35000"/>
                  </a:schemeClr>
                </a:solidFill>
                <a:latin typeface="Arial" charset="0"/>
                <a:ea typeface="Arial" charset="0"/>
                <a:cs typeface="Arial" charset="0"/>
              </a:defRPr>
            </a:lvl3pPr>
            <a:lvl4pPr>
              <a:defRPr sz="1600">
                <a:solidFill>
                  <a:schemeClr val="tx1">
                    <a:lumMod val="65000"/>
                    <a:lumOff val="35000"/>
                  </a:schemeClr>
                </a:solidFill>
                <a:latin typeface="Arial" charset="0"/>
                <a:ea typeface="Arial" charset="0"/>
                <a:cs typeface="Arial" charset="0"/>
              </a:defRPr>
            </a:lvl4pPr>
            <a:lvl5pPr>
              <a:defRPr sz="1600">
                <a:solidFill>
                  <a:schemeClr val="tx1">
                    <a:lumMod val="65000"/>
                    <a:lumOff val="3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32302" y="6356351"/>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cxnSp>
        <p:nvCxnSpPr>
          <p:cNvPr id="9" name="Straight Connector 8"/>
          <p:cNvCxnSpPr/>
          <p:nvPr userDrawn="1"/>
        </p:nvCxnSpPr>
        <p:spPr>
          <a:xfrm>
            <a:off x="128665" y="722404"/>
            <a:ext cx="1173251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28665" y="6418290"/>
            <a:ext cx="7106588" cy="235898"/>
          </a:xfrm>
          <a:prstGeom prst="rect">
            <a:avLst/>
          </a:prstGeom>
        </p:spPr>
        <p:txBody>
          <a:bodyPr wrap="square">
            <a:spAutoFit/>
          </a:bodyPr>
          <a:lstStyle/>
          <a:p>
            <a:r>
              <a:rPr lang="en-US" sz="933" dirty="0">
                <a:latin typeface="Arial" charset="0"/>
                <a:ea typeface="Arial" charset="0"/>
                <a:cs typeface="Arial" charset="0"/>
              </a:rPr>
              <a:t>Professional Teaching Standards - DRAFT FOR CONSULTATION WITH TEACHERS &amp; SUBJECT AND PHASE SPECIALISTS</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8737" y="5939852"/>
            <a:ext cx="12210737" cy="91814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xmlns="" val="19819977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8737" y="5956092"/>
            <a:ext cx="12210737" cy="901907"/>
          </a:xfrm>
          <a:prstGeom prst="rect">
            <a:avLst/>
          </a:prstGeom>
        </p:spPr>
      </p:pic>
      <p:sp>
        <p:nvSpPr>
          <p:cNvPr id="10" name="Slide Number Placeholder 5"/>
          <p:cNvSpPr>
            <a:spLocks noGrp="1"/>
          </p:cNvSpPr>
          <p:nvPr>
            <p:ph type="sldNum" sz="quarter" idx="12"/>
          </p:nvPr>
        </p:nvSpPr>
        <p:spPr>
          <a:xfrm>
            <a:off x="11712315" y="6406319"/>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xmlns="" val="126815901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4179754" y="2180291"/>
            <a:ext cx="4580745" cy="1357652"/>
          </a:xfrm>
        </p:spPr>
        <p:txBody>
          <a:bodyPr anchor="b">
            <a:normAutofit/>
          </a:bodyPr>
          <a:lstStyle>
            <a:lvl1pPr algn="ctr">
              <a:defRPr sz="4267" b="1">
                <a:solidFill>
                  <a:schemeClr val="bg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436462" y="3769052"/>
            <a:ext cx="4067332" cy="1500187"/>
          </a:xfrm>
        </p:spPr>
        <p:txBody>
          <a:bodyPr>
            <a:normAutofit/>
          </a:bodyPr>
          <a:lstStyle>
            <a:lvl1pPr marL="0" indent="0" algn="ctr">
              <a:buNone/>
              <a:defRPr sz="1600" b="1">
                <a:solidFill>
                  <a:schemeClr val="bg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xmlns="" val="24723959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 y="1"/>
            <a:ext cx="12181172" cy="6857999"/>
          </a:xfrm>
          <a:prstGeom prst="rect">
            <a:avLst/>
          </a:prstGeom>
        </p:spPr>
      </p:pic>
      <p:sp>
        <p:nvSpPr>
          <p:cNvPr id="2" name="Title 1"/>
          <p:cNvSpPr>
            <a:spLocks noGrp="1"/>
          </p:cNvSpPr>
          <p:nvPr>
            <p:ph type="title"/>
          </p:nvPr>
        </p:nvSpPr>
        <p:spPr>
          <a:xfrm>
            <a:off x="3889944" y="2171306"/>
            <a:ext cx="4580745" cy="1357652"/>
          </a:xfrm>
        </p:spPr>
        <p:txBody>
          <a:bodyPr anchor="b">
            <a:normAutofit/>
          </a:bodyPr>
          <a:lstStyle>
            <a:lvl1pPr algn="ctr">
              <a:defRPr sz="4267" b="1">
                <a:solidFill>
                  <a:schemeClr val="tx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146651" y="3750073"/>
            <a:ext cx="4067332" cy="1500187"/>
          </a:xfrm>
        </p:spPr>
        <p:txBody>
          <a:bodyPr>
            <a:normAutofit/>
          </a:bodyPr>
          <a:lstStyle>
            <a:lvl1pPr marL="0" indent="0" algn="ctr">
              <a:buNone/>
              <a:defRPr sz="1600" b="1">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xmlns="" val="311941910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390258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E2AD3-EA4F-4400-9358-B0F8AE619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A3E63F42-818E-4910-8CA1-382CEBCCBB6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C817214-4F82-4E7F-A0BC-C9D173C62AE9}"/>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a16="http://schemas.microsoft.com/office/drawing/2014/main" xmlns="" id="{3C1169CB-35F6-4B77-860B-622044A5E43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DCC94DDF-E109-4BF0-A1CA-9469CDCF3ED6}"/>
              </a:ext>
            </a:extLst>
          </p:cNvPr>
          <p:cNvSpPr>
            <a:spLocks noGrp="1"/>
          </p:cNvSpPr>
          <p:nvPr>
            <p:ph type="sldNum" sz="quarter" idx="12"/>
          </p:nvPr>
        </p:nvSpPr>
        <p:spPr/>
        <p:txBody>
          <a:bodyPr/>
          <a:lstStyle/>
          <a:p>
            <a:fld id="{049BE97E-22D0-4447-A7B9-560F2D8A21BE}" type="slidenum">
              <a:rPr lang="en-ZA" smtClean="0"/>
              <a:pPr/>
              <a:t>‹#›</a:t>
            </a:fld>
            <a:endParaRPr lang="en-ZA"/>
          </a:p>
        </p:txBody>
      </p:sp>
    </p:spTree>
    <p:extLst>
      <p:ext uri="{BB962C8B-B14F-4D97-AF65-F5344CB8AC3E}">
        <p14:creationId xmlns:p14="http://schemas.microsoft.com/office/powerpoint/2010/main" xmlns="" val="96371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3"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4" name="Slide Number Placeholder 5"/>
          <p:cNvSpPr>
            <a:spLocks noGrp="1"/>
          </p:cNvSpPr>
          <p:nvPr>
            <p:ph type="sldNum" sz="quarter" idx="14"/>
            <p:custDataLst>
              <p:tags r:id="rId1"/>
            </p:custDataLst>
          </p:nvPr>
        </p:nvSpPr>
        <p:spPr/>
        <p:txBody>
          <a:bodyPr/>
          <a:lstStyle>
            <a:lvl1pPr>
              <a:defRPr/>
            </a:lvl1pPr>
          </a:lstStyle>
          <a:p>
            <a:pPr>
              <a:defRPr/>
            </a:pPr>
            <a:fld id="{FBC7E1DC-9239-43AE-A70A-37C94539FB3F}" type="slidenum">
              <a:rPr lang="en-ZA"/>
              <a:pPr>
                <a:defRPr/>
              </a:pPr>
              <a:t>‹#›</a:t>
            </a:fld>
            <a:endParaRPr lang="en-ZA" dirty="0"/>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GB" dirty="0"/>
          </a:p>
        </p:txBody>
      </p:sp>
    </p:spTree>
    <p:extLst>
      <p:ext uri="{BB962C8B-B14F-4D97-AF65-F5344CB8AC3E}">
        <p14:creationId xmlns:p14="http://schemas.microsoft.com/office/powerpoint/2010/main" xmlns="" val="2992721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4B83E60-4501-4458-8F74-E9723A566950}" type="slidenum">
              <a:rPr lang="en-ZA" smtClean="0"/>
              <a:pPr/>
              <a:t>‹#›</a:t>
            </a:fld>
            <a:endParaRPr lang="en-ZA"/>
          </a:p>
        </p:txBody>
      </p:sp>
    </p:spTree>
    <p:extLst>
      <p:ext uri="{BB962C8B-B14F-4D97-AF65-F5344CB8AC3E}">
        <p14:creationId xmlns:p14="http://schemas.microsoft.com/office/powerpoint/2010/main" xmlns="" val="290489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74400" y="6019800"/>
            <a:ext cx="1016000" cy="228600"/>
          </a:xfrm>
          <a:prstGeom prst="rect">
            <a:avLst/>
          </a:prstGeom>
        </p:spPr>
        <p:txBody>
          <a:bodyPr/>
          <a:lstStyle>
            <a:lvl1pPr algn="r">
              <a:defRPr sz="1200">
                <a:solidFill>
                  <a:schemeClr val="tx1">
                    <a:lumMod val="50000"/>
                    <a:lumOff val="50000"/>
                  </a:schemeClr>
                </a:solidFill>
              </a:defRPr>
            </a:lvl1pPr>
          </a:lstStyle>
          <a:p>
            <a:fld id="{229CBAE0-C9DC-48E5-BC21-54F13D4EB498}" type="slidenum">
              <a:rPr lang="en-US" smtClean="0"/>
              <a:pPr/>
              <a:t>‹#›</a:t>
            </a:fld>
            <a:endParaRPr lang="en-US" dirty="0"/>
          </a:p>
        </p:txBody>
      </p:sp>
    </p:spTree>
    <p:extLst>
      <p:ext uri="{BB962C8B-B14F-4D97-AF65-F5344CB8AC3E}">
        <p14:creationId xmlns:p14="http://schemas.microsoft.com/office/powerpoint/2010/main" xmlns="" val="301294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4B83E60-4501-4458-8F74-E9723A566950}" type="slidenum">
              <a:rPr lang="en-ZA" smtClean="0"/>
              <a:pPr/>
              <a:t>‹#›</a:t>
            </a:fld>
            <a:endParaRPr lang="en-ZA"/>
          </a:p>
        </p:txBody>
      </p:sp>
    </p:spTree>
    <p:extLst>
      <p:ext uri="{BB962C8B-B14F-4D97-AF65-F5344CB8AC3E}">
        <p14:creationId xmlns:p14="http://schemas.microsoft.com/office/powerpoint/2010/main" xmlns="" val="2650801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35AF37-80A4-40C2-B069-27831EB661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1A7B9CD-A56C-4B3A-AF1D-7706B461E6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A38C86A3-38F7-49F0-876D-0CBBAEBD10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86308D2-B570-43B2-B9BD-92489118C8E1}"/>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xmlns="" id="{47B641D2-A72B-4085-8037-2C405EBBDB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13183F5-84C8-4ECC-A68A-23991DDFC512}"/>
              </a:ext>
            </a:extLst>
          </p:cNvPr>
          <p:cNvSpPr>
            <a:spLocks noGrp="1"/>
          </p:cNvSpPr>
          <p:nvPr>
            <p:ph type="sldNum" sz="quarter" idx="12"/>
          </p:nvPr>
        </p:nvSpPr>
        <p:spPr/>
        <p:txBody>
          <a:bodyPr/>
          <a:lstStyle/>
          <a:p>
            <a:fld id="{F3844D93-CA3C-45E8-B909-E36705B773E2}" type="slidenum">
              <a:rPr lang="en-GB" smtClean="0"/>
              <a:pPr/>
              <a:t>‹#›</a:t>
            </a:fld>
            <a:endParaRPr lang="en-GB"/>
          </a:p>
        </p:txBody>
      </p:sp>
    </p:spTree>
    <p:extLst>
      <p:ext uri="{BB962C8B-B14F-4D97-AF65-F5344CB8AC3E}">
        <p14:creationId xmlns:p14="http://schemas.microsoft.com/office/powerpoint/2010/main" xmlns="" val="270020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665" y="-19987"/>
            <a:ext cx="10515600" cy="841844"/>
          </a:xfrm>
        </p:spPr>
        <p:txBody>
          <a:bodyPr>
            <a:normAutofit/>
          </a:bodyPr>
          <a:lstStyle>
            <a:lvl1pPr>
              <a:defRPr sz="2400">
                <a:solidFill>
                  <a:schemeClr val="tx1">
                    <a:lumMod val="65000"/>
                    <a:lumOff val="35000"/>
                  </a:schemeClr>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128665" y="1132657"/>
            <a:ext cx="11833487" cy="4807195"/>
          </a:xfrm>
        </p:spPr>
        <p:txBody>
          <a:bodyPr>
            <a:normAutofit/>
          </a:bodyPr>
          <a:lstStyle>
            <a:lvl1pPr>
              <a:defRPr sz="2667">
                <a:solidFill>
                  <a:schemeClr val="tx1">
                    <a:lumMod val="65000"/>
                    <a:lumOff val="35000"/>
                  </a:schemeClr>
                </a:solidFill>
                <a:latin typeface="Arial" charset="0"/>
                <a:ea typeface="Arial" charset="0"/>
                <a:cs typeface="Arial" charset="0"/>
              </a:defRPr>
            </a:lvl1pPr>
            <a:lvl2pPr>
              <a:defRPr sz="2133">
                <a:solidFill>
                  <a:schemeClr val="tx1">
                    <a:lumMod val="65000"/>
                    <a:lumOff val="35000"/>
                  </a:schemeClr>
                </a:solidFill>
                <a:latin typeface="Arial" charset="0"/>
                <a:ea typeface="Arial" charset="0"/>
                <a:cs typeface="Arial" charset="0"/>
              </a:defRPr>
            </a:lvl2pPr>
            <a:lvl3pPr>
              <a:defRPr sz="1867">
                <a:solidFill>
                  <a:schemeClr val="tx1">
                    <a:lumMod val="65000"/>
                    <a:lumOff val="35000"/>
                  </a:schemeClr>
                </a:solidFill>
                <a:latin typeface="Arial" charset="0"/>
                <a:ea typeface="Arial" charset="0"/>
                <a:cs typeface="Arial" charset="0"/>
              </a:defRPr>
            </a:lvl3pPr>
            <a:lvl4pPr>
              <a:defRPr sz="1600">
                <a:solidFill>
                  <a:schemeClr val="tx1">
                    <a:lumMod val="65000"/>
                    <a:lumOff val="35000"/>
                  </a:schemeClr>
                </a:solidFill>
                <a:latin typeface="Arial" charset="0"/>
                <a:ea typeface="Arial" charset="0"/>
                <a:cs typeface="Arial" charset="0"/>
              </a:defRPr>
            </a:lvl4pPr>
            <a:lvl5pPr>
              <a:defRPr sz="1600">
                <a:solidFill>
                  <a:schemeClr val="tx1">
                    <a:lumMod val="65000"/>
                    <a:lumOff val="35000"/>
                  </a:schemeClr>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32302" y="6356351"/>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cxnSp>
        <p:nvCxnSpPr>
          <p:cNvPr id="9" name="Straight Connector 8"/>
          <p:cNvCxnSpPr/>
          <p:nvPr userDrawn="1"/>
        </p:nvCxnSpPr>
        <p:spPr>
          <a:xfrm>
            <a:off x="128665" y="722404"/>
            <a:ext cx="11732511"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28665" y="6418290"/>
            <a:ext cx="7106588" cy="235898"/>
          </a:xfrm>
          <a:prstGeom prst="rect">
            <a:avLst/>
          </a:prstGeom>
        </p:spPr>
        <p:txBody>
          <a:bodyPr wrap="square">
            <a:spAutoFit/>
          </a:bodyPr>
          <a:lstStyle/>
          <a:p>
            <a:r>
              <a:rPr lang="en-US" sz="933" dirty="0">
                <a:latin typeface="Arial" charset="0"/>
                <a:ea typeface="Arial" charset="0"/>
                <a:cs typeface="Arial" charset="0"/>
              </a:rPr>
              <a:t>Professional Teaching Standards - DRAFT FOR CONSULTATION WITH TEACHERS &amp; SUBJECT AND PHASE SPECIALISTS</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8737" y="5939852"/>
            <a:ext cx="12210737" cy="91814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xmlns="" val="2717690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a:ext>
            </a:extLst>
          </a:blip>
          <a:srcRect/>
          <a:stretch/>
        </p:blipFill>
        <p:spPr>
          <a:xfrm>
            <a:off x="-18737" y="5956092"/>
            <a:ext cx="12210737" cy="901907"/>
          </a:xfrm>
          <a:prstGeom prst="rect">
            <a:avLst/>
          </a:prstGeom>
        </p:spPr>
      </p:pic>
      <p:sp>
        <p:nvSpPr>
          <p:cNvPr id="10" name="Slide Number Placeholder 5"/>
          <p:cNvSpPr>
            <a:spLocks noGrp="1"/>
          </p:cNvSpPr>
          <p:nvPr>
            <p:ph type="sldNum" sz="quarter" idx="12"/>
          </p:nvPr>
        </p:nvSpPr>
        <p:spPr>
          <a:xfrm>
            <a:off x="11712315" y="6406319"/>
            <a:ext cx="430133" cy="365125"/>
          </a:xfrm>
        </p:spPr>
        <p:txBody>
          <a:bodyPr/>
          <a:lstStyle>
            <a:lvl1pPr>
              <a:defRPr>
                <a:solidFill>
                  <a:schemeClr val="tx1"/>
                </a:solidFill>
                <a:latin typeface="Arial" charset="0"/>
                <a:ea typeface="Arial" charset="0"/>
                <a:cs typeface="Arial" charset="0"/>
              </a:defRPr>
            </a:lvl1pPr>
          </a:lstStyle>
          <a:p>
            <a:fld id="{F547E750-DA54-C34F-8612-A39648D765C1}"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66150" y="6486774"/>
            <a:ext cx="2761799" cy="284671"/>
          </a:xfrm>
          <a:prstGeom prst="rect">
            <a:avLst/>
          </a:prstGeom>
        </p:spPr>
      </p:pic>
    </p:spTree>
    <p:extLst>
      <p:ext uri="{BB962C8B-B14F-4D97-AF65-F5344CB8AC3E}">
        <p14:creationId xmlns:p14="http://schemas.microsoft.com/office/powerpoint/2010/main" xmlns="" val="371049060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 y="0"/>
            <a:ext cx="12181172" cy="6858000"/>
          </a:xfrm>
          <a:prstGeom prst="rect">
            <a:avLst/>
          </a:prstGeom>
        </p:spPr>
      </p:pic>
      <p:sp>
        <p:nvSpPr>
          <p:cNvPr id="2" name="Title 1"/>
          <p:cNvSpPr>
            <a:spLocks noGrp="1"/>
          </p:cNvSpPr>
          <p:nvPr>
            <p:ph type="title"/>
          </p:nvPr>
        </p:nvSpPr>
        <p:spPr>
          <a:xfrm>
            <a:off x="4179754" y="2180291"/>
            <a:ext cx="4580745" cy="1357652"/>
          </a:xfrm>
        </p:spPr>
        <p:txBody>
          <a:bodyPr anchor="b">
            <a:normAutofit/>
          </a:bodyPr>
          <a:lstStyle>
            <a:lvl1pPr algn="ctr">
              <a:defRPr sz="4267" b="1">
                <a:solidFill>
                  <a:schemeClr val="bg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436462" y="3769052"/>
            <a:ext cx="4067332" cy="1500187"/>
          </a:xfrm>
        </p:spPr>
        <p:txBody>
          <a:bodyPr>
            <a:normAutofit/>
          </a:bodyPr>
          <a:lstStyle>
            <a:lvl1pPr marL="0" indent="0" algn="ctr">
              <a:buNone/>
              <a:defRPr sz="1600" b="1">
                <a:solidFill>
                  <a:schemeClr val="bg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xmlns="" val="248794690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1" y="1"/>
            <a:ext cx="12181172" cy="6857999"/>
          </a:xfrm>
          <a:prstGeom prst="rect">
            <a:avLst/>
          </a:prstGeom>
        </p:spPr>
      </p:pic>
      <p:sp>
        <p:nvSpPr>
          <p:cNvPr id="2" name="Title 1"/>
          <p:cNvSpPr>
            <a:spLocks noGrp="1"/>
          </p:cNvSpPr>
          <p:nvPr>
            <p:ph type="title"/>
          </p:nvPr>
        </p:nvSpPr>
        <p:spPr>
          <a:xfrm>
            <a:off x="3889944" y="2171306"/>
            <a:ext cx="4580745" cy="1357652"/>
          </a:xfrm>
        </p:spPr>
        <p:txBody>
          <a:bodyPr anchor="b">
            <a:normAutofit/>
          </a:bodyPr>
          <a:lstStyle>
            <a:lvl1pPr algn="ctr">
              <a:defRPr sz="4267" b="1">
                <a:solidFill>
                  <a:schemeClr val="tx1"/>
                </a:solidFill>
                <a:latin typeface="Arial" charset="0"/>
                <a:ea typeface="Arial" charset="0"/>
                <a:cs typeface="Arial" charset="0"/>
              </a:defRPr>
            </a:lvl1pPr>
          </a:lstStyle>
          <a:p>
            <a:r>
              <a:rPr lang="en-US" dirty="0"/>
              <a:t>Click to edit Master title style</a:t>
            </a:r>
          </a:p>
        </p:txBody>
      </p:sp>
      <p:sp>
        <p:nvSpPr>
          <p:cNvPr id="3" name="Text Placeholder 2"/>
          <p:cNvSpPr>
            <a:spLocks noGrp="1"/>
          </p:cNvSpPr>
          <p:nvPr>
            <p:ph type="body" idx="1"/>
          </p:nvPr>
        </p:nvSpPr>
        <p:spPr>
          <a:xfrm>
            <a:off x="4146651" y="3750073"/>
            <a:ext cx="4067332" cy="1500187"/>
          </a:xfrm>
        </p:spPr>
        <p:txBody>
          <a:bodyPr>
            <a:normAutofit/>
          </a:bodyPr>
          <a:lstStyle>
            <a:lvl1pPr marL="0" indent="0" algn="ctr">
              <a:buNone/>
              <a:defRPr sz="1600" b="1">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58AC9A-6279-0449-9F2D-BA7F0545DF74}" type="slidenum">
              <a:rPr lang="en-US" smtClean="0"/>
              <a:pPr/>
              <a:t>‹#›</a:t>
            </a:fld>
            <a:endParaRPr lang="en-US" dirty="0"/>
          </a:p>
        </p:txBody>
      </p:sp>
    </p:spTree>
    <p:extLst>
      <p:ext uri="{BB962C8B-B14F-4D97-AF65-F5344CB8AC3E}">
        <p14:creationId xmlns:p14="http://schemas.microsoft.com/office/powerpoint/2010/main" xmlns="" val="26348712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770506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6E2AD3-EA4F-4400-9358-B0F8AE6195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A3E63F42-818E-4910-8CA1-382CEBCCBB6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EC817214-4F82-4E7F-A0BC-C9D173C62AE9}"/>
              </a:ext>
            </a:extLst>
          </p:cNvPr>
          <p:cNvSpPr>
            <a:spLocks noGrp="1"/>
          </p:cNvSpPr>
          <p:nvPr>
            <p:ph type="dt" sz="half" idx="10"/>
          </p:nvPr>
        </p:nvSpPr>
        <p:spPr/>
        <p:txBody>
          <a:bodyPr/>
          <a:lstStyle/>
          <a:p>
            <a:endParaRPr lang="en-ZA" dirty="0"/>
          </a:p>
        </p:txBody>
      </p:sp>
      <p:sp>
        <p:nvSpPr>
          <p:cNvPr id="5" name="Footer Placeholder 4">
            <a:extLst>
              <a:ext uri="{FF2B5EF4-FFF2-40B4-BE49-F238E27FC236}">
                <a16:creationId xmlns:a16="http://schemas.microsoft.com/office/drawing/2014/main" xmlns="" id="{3C1169CB-35F6-4B77-860B-622044A5E436}"/>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DCC94DDF-E109-4BF0-A1CA-9469CDCF3ED6}"/>
              </a:ext>
            </a:extLst>
          </p:cNvPr>
          <p:cNvSpPr>
            <a:spLocks noGrp="1"/>
          </p:cNvSpPr>
          <p:nvPr>
            <p:ph type="sldNum" sz="quarter" idx="12"/>
          </p:nvPr>
        </p:nvSpPr>
        <p:spPr/>
        <p:txBody>
          <a:bodyPr/>
          <a:lstStyle/>
          <a:p>
            <a:fld id="{049BE97E-22D0-4447-A7B9-560F2D8A21BE}" type="slidenum">
              <a:rPr lang="en-ZA" smtClean="0"/>
              <a:pPr/>
              <a:t>‹#›</a:t>
            </a:fld>
            <a:endParaRPr lang="en-ZA" dirty="0"/>
          </a:p>
        </p:txBody>
      </p:sp>
    </p:spTree>
    <p:extLst>
      <p:ext uri="{BB962C8B-B14F-4D97-AF65-F5344CB8AC3E}">
        <p14:creationId xmlns:p14="http://schemas.microsoft.com/office/powerpoint/2010/main" xmlns="" val="51983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3" y="1039980"/>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4" name="Slide Number Placeholder 5"/>
          <p:cNvSpPr>
            <a:spLocks noGrp="1"/>
          </p:cNvSpPr>
          <p:nvPr>
            <p:ph type="sldNum" sz="quarter" idx="14"/>
            <p:custDataLst>
              <p:tags r:id="rId1"/>
            </p:custDataLst>
          </p:nvPr>
        </p:nvSpPr>
        <p:spPr/>
        <p:txBody>
          <a:bodyPr/>
          <a:lstStyle>
            <a:lvl1pPr>
              <a:defRPr/>
            </a:lvl1pPr>
          </a:lstStyle>
          <a:p>
            <a:pPr>
              <a:defRPr/>
            </a:pPr>
            <a:fld id="{FBC7E1DC-9239-43AE-A70A-37C94539FB3F}" type="slidenum">
              <a:rPr lang="en-ZA"/>
              <a:pPr>
                <a:defRPr/>
              </a:pPr>
              <a:t>‹#›</a:t>
            </a:fld>
            <a:endParaRPr lang="en-ZA" dirty="0"/>
          </a:p>
        </p:txBody>
      </p:sp>
      <p:sp>
        <p:nvSpPr>
          <p:cNvPr id="6" name="Footer Placeholder 4"/>
          <p:cNvSpPr>
            <a:spLocks noGrp="1"/>
          </p:cNvSpPr>
          <p:nvPr>
            <p:ph type="ftr" sz="quarter" idx="15"/>
            <p:custDataLst>
              <p:tags r:id="rId2"/>
            </p:custDataLst>
          </p:nvPr>
        </p:nvSpPr>
        <p:spPr/>
        <p:txBody>
          <a:bodyPr/>
          <a:lstStyle>
            <a:lvl1pPr>
              <a:defRPr/>
            </a:lvl1pPr>
          </a:lstStyle>
          <a:p>
            <a:pPr>
              <a:defRPr/>
            </a:pPr>
            <a:endParaRPr lang="en-GB" dirty="0"/>
          </a:p>
        </p:txBody>
      </p:sp>
    </p:spTree>
    <p:extLst>
      <p:ext uri="{BB962C8B-B14F-4D97-AF65-F5344CB8AC3E}">
        <p14:creationId xmlns:p14="http://schemas.microsoft.com/office/powerpoint/2010/main" xmlns="" val="11068742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opt1p3.jpg"/>
          <p:cNvPicPr>
            <a:picLocks noChangeAspect="1"/>
          </p:cNvPicPr>
          <p:nvPr userDrawn="1"/>
        </p:nvPicPr>
        <p:blipFill>
          <a:blip r:embed="rId4" cstate="print"/>
          <a:stretch>
            <a:fillRect/>
          </a:stretch>
        </p:blipFill>
        <p:spPr>
          <a:xfrm>
            <a:off x="1653" y="0"/>
            <a:ext cx="12188695" cy="6858000"/>
          </a:xfrm>
          <a:prstGeom prst="rect">
            <a:avLst/>
          </a:prstGeom>
        </p:spPr>
      </p:pic>
    </p:spTree>
    <p:extLst>
      <p:ext uri="{BB962C8B-B14F-4D97-AF65-F5344CB8AC3E}">
        <p14:creationId xmlns:p14="http://schemas.microsoft.com/office/powerpoint/2010/main" xmlns="" val="156589408"/>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8AC9A-6279-0449-9F2D-BA7F0545DF74}" type="slidenum">
              <a:rPr lang="en-US" smtClean="0"/>
              <a:pPr/>
              <a:t>‹#›</a:t>
            </a:fld>
            <a:endParaRPr lang="en-US" dirty="0"/>
          </a:p>
        </p:txBody>
      </p:sp>
    </p:spTree>
    <p:extLst>
      <p:ext uri="{BB962C8B-B14F-4D97-AF65-F5344CB8AC3E}">
        <p14:creationId xmlns:p14="http://schemas.microsoft.com/office/powerpoint/2010/main" xmlns="" val="17162555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34" r:id="rId9"/>
  </p:sldLayoutIdLst>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8AC9A-6279-0449-9F2D-BA7F0545DF74}" type="slidenum">
              <a:rPr lang="en-US" smtClean="0"/>
              <a:pPr/>
              <a:t>‹#›</a:t>
            </a:fld>
            <a:endParaRPr lang="en-US" dirty="0"/>
          </a:p>
        </p:txBody>
      </p:sp>
    </p:spTree>
    <p:extLst>
      <p:ext uri="{BB962C8B-B14F-4D97-AF65-F5344CB8AC3E}">
        <p14:creationId xmlns:p14="http://schemas.microsoft.com/office/powerpoint/2010/main" xmlns="" val="31403499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Lst>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1" y="1197410"/>
            <a:ext cx="5950857" cy="4463180"/>
          </a:xfrm>
        </p:spPr>
        <p:txBody>
          <a:bodyPr>
            <a:normAutofit fontScale="90000"/>
          </a:bodyPr>
          <a:lstStyle/>
          <a:p>
            <a:pPr lvl="0" defTabSz="457200">
              <a:lnSpc>
                <a:spcPct val="100000"/>
              </a:lnSpc>
              <a:spcBef>
                <a:spcPts val="0"/>
              </a:spcBef>
              <a:defRPr/>
            </a:pP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ZA" sz="2400" dirty="0">
                <a:solidFill>
                  <a:prstClr val="black"/>
                </a:solidFill>
                <a:latin typeface="Calibri"/>
                <a:ea typeface="+mn-ea"/>
                <a:cs typeface="+mn-cs"/>
              </a:rPr>
              <a:t>STRATEGIC PLAN 2020-2025, ANNUAL PERFORMANCE PLAN 2020/2021 AND BUDGET PRESENTATION TO THE  PORTFOLIO COMMITTEE AND SELECT COMMITTEE ON BASIC EDUCATION</a:t>
            </a:r>
            <a:br>
              <a:rPr lang="en-ZA" sz="2400" dirty="0">
                <a:solidFill>
                  <a:prstClr val="black"/>
                </a:solidFill>
                <a:latin typeface="Calibri"/>
                <a:ea typeface="+mn-ea"/>
                <a:cs typeface="+mn-cs"/>
              </a:rPr>
            </a:br>
            <a:r>
              <a:rPr lang="en-ZA" sz="2400" dirty="0">
                <a:solidFill>
                  <a:prstClr val="black"/>
                </a:solidFill>
                <a:latin typeface="Calibri"/>
                <a:ea typeface="+mn-ea"/>
                <a:cs typeface="+mn-cs"/>
              </a:rPr>
              <a:t/>
            </a:r>
            <a:br>
              <a:rPr lang="en-ZA" sz="2400" dirty="0">
                <a:solidFill>
                  <a:prstClr val="black"/>
                </a:solidFill>
                <a:latin typeface="Calibri"/>
                <a:ea typeface="+mn-ea"/>
                <a:cs typeface="+mn-cs"/>
              </a:rPr>
            </a:br>
            <a:r>
              <a:rPr lang="en-ZA" sz="2400" dirty="0">
                <a:solidFill>
                  <a:srgbClr val="FF0000"/>
                </a:solidFill>
                <a:latin typeface="Calibri"/>
                <a:ea typeface="+mn-ea"/>
                <a:cs typeface="+mn-cs"/>
              </a:rPr>
              <a:t/>
            </a:r>
            <a:br>
              <a:rPr lang="en-ZA" sz="2400" dirty="0">
                <a:solidFill>
                  <a:srgbClr val="FF0000"/>
                </a:solidFill>
                <a:latin typeface="Calibri"/>
                <a:ea typeface="+mn-ea"/>
                <a:cs typeface="+mn-cs"/>
              </a:rPr>
            </a:br>
            <a:r>
              <a:rPr lang="en-ZA" sz="2400" dirty="0">
                <a:solidFill>
                  <a:schemeClr val="accent1"/>
                </a:solidFill>
                <a:latin typeface="Calibri"/>
                <a:ea typeface="+mn-ea"/>
                <a:cs typeface="+mn-cs"/>
              </a:rPr>
              <a:t/>
            </a:r>
            <a:br>
              <a:rPr lang="en-ZA" sz="2400" dirty="0">
                <a:solidFill>
                  <a:schemeClr val="accent1"/>
                </a:solidFill>
                <a:latin typeface="Calibri"/>
                <a:ea typeface="+mn-ea"/>
                <a:cs typeface="+mn-cs"/>
              </a:rPr>
            </a:br>
            <a:r>
              <a:rPr lang="en-ZA" sz="2700" dirty="0">
                <a:solidFill>
                  <a:schemeClr val="accent1"/>
                </a:solidFill>
                <a:latin typeface="Calibri"/>
                <a:ea typeface="+mn-ea"/>
                <a:cs typeface="+mn-cs"/>
              </a:rPr>
              <a:t>12 MAY 2020</a:t>
            </a:r>
            <a:r>
              <a:rPr lang="en-ZA" sz="2400" b="0" dirty="0">
                <a:solidFill>
                  <a:prstClr val="black"/>
                </a:solidFill>
                <a:latin typeface="Calibri"/>
                <a:ea typeface="+mn-ea"/>
                <a:cs typeface="+mn-cs"/>
              </a:rPr>
              <a:t/>
            </a:r>
            <a:br>
              <a:rPr lang="en-ZA" sz="2400" b="0" dirty="0">
                <a:solidFill>
                  <a:prstClr val="black"/>
                </a:solidFill>
                <a:latin typeface="Calibri"/>
                <a:ea typeface="+mn-ea"/>
                <a:cs typeface="+mn-cs"/>
              </a:rPr>
            </a:br>
            <a:endParaRPr lang="en-ZA" dirty="0"/>
          </a:p>
        </p:txBody>
      </p:sp>
      <p:sp>
        <p:nvSpPr>
          <p:cNvPr id="4" name="Slide Number Placeholder 3">
            <a:extLst>
              <a:ext uri="{FF2B5EF4-FFF2-40B4-BE49-F238E27FC236}">
                <a16:creationId xmlns:a16="http://schemas.microsoft.com/office/drawing/2014/main" xmlns="" id="{35802521-446E-4543-8730-662B819065C0}"/>
              </a:ext>
            </a:extLst>
          </p:cNvPr>
          <p:cNvSpPr>
            <a:spLocks noGrp="1"/>
          </p:cNvSpPr>
          <p:nvPr>
            <p:ph type="sldNum" sz="quarter" idx="12"/>
          </p:nvPr>
        </p:nvSpPr>
        <p:spPr/>
        <p:txBody>
          <a:bodyPr/>
          <a:lstStyle/>
          <a:p>
            <a:fld id="{6D20EF66-F16B-4317-9C11-41A7B9AA0253}" type="slidenum">
              <a:rPr lang="en-ZA" sz="1400" b="1" smtClean="0">
                <a:solidFill>
                  <a:schemeClr val="tx1"/>
                </a:solidFill>
              </a:rPr>
              <a:pPr/>
              <a:t>1</a:t>
            </a:fld>
            <a:endParaRPr lang="en-ZA" sz="1400" b="1" dirty="0">
              <a:solidFill>
                <a:schemeClr val="tx1"/>
              </a:solidFill>
            </a:endParaRPr>
          </a:p>
        </p:txBody>
      </p:sp>
      <p:sp>
        <p:nvSpPr>
          <p:cNvPr id="7" name="Rectangle 6">
            <a:extLst>
              <a:ext uri="{FF2B5EF4-FFF2-40B4-BE49-F238E27FC236}">
                <a16:creationId xmlns:a16="http://schemas.microsoft.com/office/drawing/2014/main" xmlns="" id="{FB8463D2-7A06-4F6D-83E2-A368668F40C3}"/>
              </a:ext>
            </a:extLst>
          </p:cNvPr>
          <p:cNvSpPr/>
          <p:nvPr/>
        </p:nvSpPr>
        <p:spPr>
          <a:xfrm>
            <a:off x="3830133" y="1413063"/>
            <a:ext cx="4531734" cy="1446550"/>
          </a:xfrm>
          <a:prstGeom prst="rect">
            <a:avLst/>
          </a:prstGeom>
        </p:spPr>
        <p:txBody>
          <a:bodyPr wrap="square">
            <a:spAutoFit/>
          </a:bodyPr>
          <a:lstStyle/>
          <a:p>
            <a:pPr lvl="0" algn="ctr"/>
            <a:endParaRPr lang="en-ZA" sz="3200" b="1" dirty="0">
              <a:solidFill>
                <a:prstClr val="black"/>
              </a:solidFill>
              <a:latin typeface="Arial" panose="020B0604020202020204" pitchFamily="34" charset="0"/>
              <a:cs typeface="Arial" panose="020B0604020202020204" pitchFamily="34" charset="0"/>
            </a:endParaRPr>
          </a:p>
          <a:p>
            <a:pPr lvl="0" algn="ctr"/>
            <a:endParaRPr lang="en-ZA" sz="2800" b="1" dirty="0">
              <a:solidFill>
                <a:srgbClr val="0070C0"/>
              </a:solidFill>
            </a:endParaRPr>
          </a:p>
          <a:p>
            <a:pPr lvl="0" algn="ctr"/>
            <a:endParaRPr lang="en-ZA" sz="2800" b="1" dirty="0">
              <a:solidFill>
                <a:srgbClr val="0070C0"/>
              </a:solidFill>
            </a:endParaRPr>
          </a:p>
        </p:txBody>
      </p:sp>
    </p:spTree>
    <p:extLst>
      <p:ext uri="{BB962C8B-B14F-4D97-AF65-F5344CB8AC3E}">
        <p14:creationId xmlns:p14="http://schemas.microsoft.com/office/powerpoint/2010/main" xmlns="" val="31709404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76199"/>
            <a:ext cx="10988041" cy="885824"/>
          </a:xfrm>
        </p:spPr>
        <p:txBody>
          <a:bodyPr>
            <a:normAutofit/>
          </a:bodyPr>
          <a:lstStyle/>
          <a:p>
            <a:r>
              <a:rPr lang="en-ZA"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47334480"/>
              </p:ext>
            </p:extLst>
          </p:nvPr>
        </p:nvGraphicFramePr>
        <p:xfrm>
          <a:off x="365759" y="489805"/>
          <a:ext cx="11563643" cy="5720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9E645DBC-4BF8-4704-A129-A330478EBBE4}" type="slidenum">
              <a:rPr lang="en-ZA" smtClean="0"/>
              <a:pPr/>
              <a:t>10</a:t>
            </a:fld>
            <a:endParaRPr lang="en-ZA"/>
          </a:p>
        </p:txBody>
      </p:sp>
      <p:sp>
        <p:nvSpPr>
          <p:cNvPr id="6" name="Rectangle: Rounded Corners 5"/>
          <p:cNvSpPr/>
          <p:nvPr/>
        </p:nvSpPr>
        <p:spPr>
          <a:xfrm>
            <a:off x="1552576" y="5624513"/>
            <a:ext cx="8782050" cy="8309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8000" b="1" dirty="0"/>
              <a:t>SACE</a:t>
            </a:r>
          </a:p>
        </p:txBody>
      </p:sp>
      <p:sp>
        <p:nvSpPr>
          <p:cNvPr id="3" name="Rectangle 2">
            <a:extLst>
              <a:ext uri="{FF2B5EF4-FFF2-40B4-BE49-F238E27FC236}">
                <a16:creationId xmlns:a16="http://schemas.microsoft.com/office/drawing/2014/main" xmlns="" id="{7D4E3063-C402-48BE-8CE3-6FD4694BB975}"/>
              </a:ext>
            </a:extLst>
          </p:cNvPr>
          <p:cNvSpPr/>
          <p:nvPr/>
        </p:nvSpPr>
        <p:spPr>
          <a:xfrm>
            <a:off x="134669" y="74306"/>
            <a:ext cx="11922662" cy="830997"/>
          </a:xfrm>
          <a:prstGeom prst="rect">
            <a:avLst/>
          </a:prstGeom>
        </p:spPr>
        <p:txBody>
          <a:bodyPr wrap="square">
            <a:spAutoFit/>
          </a:bodyPr>
          <a:lstStyle/>
          <a:p>
            <a:pPr algn="ctr"/>
            <a:r>
              <a:rPr lang="en-ZA" sz="2400" b="1" dirty="0">
                <a:solidFill>
                  <a:srgbClr val="002060"/>
                </a:solidFill>
              </a:rPr>
              <a:t>INSTITUTIONAL NETWORK / ARRANGEMENTS FOR THE EFFECTIVE DELIVERY OF THE SACE MANDATE IN THE TEACHING PROFESSION</a:t>
            </a:r>
            <a:endParaRPr lang="en-ZA" sz="2400" dirty="0">
              <a:solidFill>
                <a:srgbClr val="002060"/>
              </a:solidFill>
            </a:endParaRPr>
          </a:p>
        </p:txBody>
      </p:sp>
    </p:spTree>
    <p:extLst>
      <p:ext uri="{BB962C8B-B14F-4D97-AF65-F5344CB8AC3E}">
        <p14:creationId xmlns:p14="http://schemas.microsoft.com/office/powerpoint/2010/main" xmlns="" val="38458269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D852F-D4CC-49E1-98F3-435462983BF5}"/>
              </a:ext>
            </a:extLst>
          </p:cNvPr>
          <p:cNvSpPr>
            <a:spLocks noGrp="1"/>
          </p:cNvSpPr>
          <p:nvPr>
            <p:ph type="title"/>
          </p:nvPr>
        </p:nvSpPr>
        <p:spPr>
          <a:xfrm>
            <a:off x="689043" y="1521682"/>
            <a:ext cx="10515600" cy="3993747"/>
          </a:xfrm>
          <a:solidFill>
            <a:schemeClr val="accent2"/>
          </a:solidFill>
          <a:effectLst>
            <a:innerShdw blurRad="114300">
              <a:prstClr val="black"/>
            </a:innerShdw>
          </a:effectLst>
        </p:spPr>
        <p:txBody>
          <a:bodyPr>
            <a:noAutofit/>
          </a:bodyPr>
          <a:lstStyle/>
          <a:p>
            <a:pPr algn="ctr"/>
            <a:r>
              <a:rPr lang="en-ZA" sz="3600" b="1" dirty="0">
                <a:solidFill>
                  <a:schemeClr val="tx1"/>
                </a:solidFill>
                <a:latin typeface="Berlin Sans FB Demi" panose="020E0802020502020306" pitchFamily="34" charset="0"/>
              </a:rPr>
              <a:t> </a:t>
            </a:r>
            <a:r>
              <a:rPr lang="en-GB" sz="5400" b="1" dirty="0">
                <a:solidFill>
                  <a:schemeClr val="tx1"/>
                </a:solidFill>
                <a:latin typeface="Calibri" panose="020F0502020204030204" pitchFamily="34" charset="0"/>
                <a:cs typeface="Calibri" panose="020F0502020204030204" pitchFamily="34" charset="0"/>
              </a:rPr>
              <a:t>PART B</a:t>
            </a:r>
            <a:br>
              <a:rPr lang="en-GB" sz="5400" b="1" dirty="0">
                <a:solidFill>
                  <a:schemeClr val="tx1"/>
                </a:solidFill>
                <a:latin typeface="Calibri" panose="020F0502020204030204" pitchFamily="34" charset="0"/>
                <a:cs typeface="Calibri" panose="020F0502020204030204" pitchFamily="34" charset="0"/>
              </a:rPr>
            </a:br>
            <a:r>
              <a:rPr lang="en-GB" sz="5400" b="1" dirty="0">
                <a:solidFill>
                  <a:schemeClr val="tx1"/>
                </a:solidFill>
                <a:latin typeface="Calibri" panose="020F0502020204030204" pitchFamily="34" charset="0"/>
                <a:cs typeface="Calibri" panose="020F0502020204030204" pitchFamily="34" charset="0"/>
              </a:rPr>
              <a:t/>
            </a:r>
            <a:br>
              <a:rPr lang="en-GB" sz="5400" b="1" dirty="0">
                <a:solidFill>
                  <a:schemeClr val="tx1"/>
                </a:solidFill>
                <a:latin typeface="Calibri" panose="020F0502020204030204" pitchFamily="34" charset="0"/>
                <a:cs typeface="Calibri" panose="020F0502020204030204" pitchFamily="34" charset="0"/>
              </a:rPr>
            </a:br>
            <a:r>
              <a:rPr lang="en-GB" sz="5400" b="1" dirty="0">
                <a:solidFill>
                  <a:schemeClr val="tx1"/>
                </a:solidFill>
                <a:latin typeface="Calibri" panose="020F0502020204030204" pitchFamily="34" charset="0"/>
                <a:cs typeface="Calibri" panose="020F0502020204030204" pitchFamily="34" charset="0"/>
              </a:rPr>
              <a:t>STRATEGIC PLAN 2020-2025</a:t>
            </a:r>
            <a:br>
              <a:rPr lang="en-GB" sz="5400" b="1" dirty="0">
                <a:solidFill>
                  <a:schemeClr val="tx1"/>
                </a:solidFill>
                <a:latin typeface="Calibri" panose="020F0502020204030204" pitchFamily="34" charset="0"/>
                <a:cs typeface="Calibri" panose="020F0502020204030204" pitchFamily="34" charset="0"/>
              </a:rPr>
            </a:br>
            <a:endParaRPr lang="en-ZA" sz="3600" b="1" dirty="0">
              <a:solidFill>
                <a:schemeClr val="tx1"/>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xmlns="" id="{7168E8CC-6A67-4118-8CAA-0E96B57958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7E750-DA54-C34F-8612-A39648D765C1}" type="slidenum">
              <a:rPr kumimoji="0" lang="en-US"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xmlns="" val="409127355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14195" y="45484"/>
            <a:ext cx="10515600" cy="841844"/>
          </a:xfrm>
        </p:spPr>
        <p:txBody>
          <a:bodyPr>
            <a:normAutofit/>
          </a:bodyPr>
          <a:lstStyle/>
          <a:p>
            <a:pPr algn="ctr"/>
            <a:r>
              <a:rPr lang="en-ZA" sz="4800" b="1" dirty="0">
                <a:solidFill>
                  <a:schemeClr val="accent4"/>
                </a:solidFill>
                <a:latin typeface="Calibri" pitchFamily="34" charset="0"/>
              </a:rPr>
              <a:t>VISION MISSION AND VALUES</a:t>
            </a:r>
            <a:endParaRPr lang="en-US" sz="4800" b="1" dirty="0">
              <a:solidFill>
                <a:schemeClr val="accent4"/>
              </a:solidFill>
              <a:latin typeface="Calibri" pitchFamily="34" charset="0"/>
            </a:endParaRPr>
          </a:p>
        </p:txBody>
      </p:sp>
      <p:sp>
        <p:nvSpPr>
          <p:cNvPr id="3" name="Text Box 36"/>
          <p:cNvSpPr txBox="1">
            <a:spLocks noChangeArrowheads="1"/>
          </p:cNvSpPr>
          <p:nvPr/>
        </p:nvSpPr>
        <p:spPr bwMode="auto">
          <a:xfrm>
            <a:off x="139220" y="1867700"/>
            <a:ext cx="1550988" cy="553998"/>
          </a:xfrm>
          <a:prstGeom prst="rect">
            <a:avLst/>
          </a:prstGeom>
          <a:noFill/>
          <a:ln w="9525" algn="ctr">
            <a:noFill/>
            <a:miter lim="800000"/>
            <a:headEnd/>
            <a:tailEnd/>
          </a:ln>
        </p:spPr>
        <p:txBody>
          <a:bodyPr lIns="0" tIns="0" rIns="0" bIns="0">
            <a:spAutoFit/>
          </a:bodyPr>
          <a:lstStyle/>
          <a:p>
            <a:pPr defTabSz="933427">
              <a:spcBef>
                <a:spcPct val="50000"/>
              </a:spcBef>
              <a:defRPr/>
            </a:pPr>
            <a:r>
              <a:rPr lang="en-ZA" sz="3600" b="1" kern="0" dirty="0">
                <a:solidFill>
                  <a:srgbClr val="734D26"/>
                </a:solidFill>
              </a:rPr>
              <a:t>VISION</a:t>
            </a:r>
            <a:endParaRPr lang="en-GB" sz="3600" b="1" kern="0" dirty="0">
              <a:solidFill>
                <a:srgbClr val="734D26"/>
              </a:solidFill>
            </a:endParaRPr>
          </a:p>
        </p:txBody>
      </p:sp>
      <p:sp>
        <p:nvSpPr>
          <p:cNvPr id="4" name="Text Box 34"/>
          <p:cNvSpPr txBox="1">
            <a:spLocks noChangeArrowheads="1"/>
          </p:cNvSpPr>
          <p:nvPr/>
        </p:nvSpPr>
        <p:spPr bwMode="auto">
          <a:xfrm>
            <a:off x="-60505" y="4777934"/>
            <a:ext cx="1857375" cy="561692"/>
          </a:xfrm>
          <a:prstGeom prst="rect">
            <a:avLst/>
          </a:prstGeom>
          <a:noFill/>
          <a:ln w="9525" algn="ctr">
            <a:noFill/>
            <a:miter lim="800000"/>
            <a:headEnd/>
            <a:tailEnd/>
          </a:ln>
        </p:spPr>
        <p:txBody>
          <a:bodyPr lIns="0" tIns="0" rIns="0" bIns="0">
            <a:spAutoFit/>
          </a:bodyPr>
          <a:lstStyle/>
          <a:p>
            <a:pPr defTabSz="933427">
              <a:spcBef>
                <a:spcPct val="50000"/>
              </a:spcBef>
              <a:defRPr/>
            </a:pPr>
            <a:r>
              <a:rPr lang="en-ZA" sz="2000" b="1" kern="0" dirty="0">
                <a:solidFill>
                  <a:srgbClr val="734D26"/>
                </a:solidFill>
                <a:latin typeface="Arial" charset="0"/>
              </a:rPr>
              <a:t>  VALUES</a:t>
            </a:r>
            <a:endParaRPr lang="en-GB" sz="2000" b="1" kern="0" dirty="0">
              <a:solidFill>
                <a:srgbClr val="734D26"/>
              </a:solidFill>
              <a:latin typeface="Arial" charset="0"/>
            </a:endParaRPr>
          </a:p>
          <a:p>
            <a:pPr defTabSz="933427">
              <a:spcBef>
                <a:spcPct val="50000"/>
              </a:spcBef>
              <a:defRPr/>
            </a:pPr>
            <a:endParaRPr lang="en-GB" sz="1100" b="1" kern="0" dirty="0">
              <a:solidFill>
                <a:srgbClr val="734D26"/>
              </a:solidFill>
              <a:latin typeface="Arial" charset="0"/>
            </a:endParaRPr>
          </a:p>
        </p:txBody>
      </p:sp>
      <p:sp>
        <p:nvSpPr>
          <p:cNvPr id="5" name="Text Box 34"/>
          <p:cNvSpPr txBox="1">
            <a:spLocks noChangeArrowheads="1"/>
          </p:cNvSpPr>
          <p:nvPr/>
        </p:nvSpPr>
        <p:spPr bwMode="auto">
          <a:xfrm>
            <a:off x="171347" y="3167979"/>
            <a:ext cx="2025651" cy="492443"/>
          </a:xfrm>
          <a:prstGeom prst="rect">
            <a:avLst/>
          </a:prstGeom>
          <a:noFill/>
          <a:ln w="9525" algn="ctr">
            <a:noFill/>
            <a:miter lim="800000"/>
            <a:headEnd/>
            <a:tailEnd/>
          </a:ln>
        </p:spPr>
        <p:txBody>
          <a:bodyPr lIns="0" tIns="0" rIns="0" bIns="0">
            <a:spAutoFit/>
          </a:bodyPr>
          <a:lstStyle/>
          <a:p>
            <a:pPr defTabSz="933427">
              <a:spcBef>
                <a:spcPct val="50000"/>
              </a:spcBef>
              <a:defRPr/>
            </a:pPr>
            <a:r>
              <a:rPr lang="en-ZA" sz="3200" b="1" kern="0" dirty="0">
                <a:solidFill>
                  <a:srgbClr val="734D26"/>
                </a:solidFill>
              </a:rPr>
              <a:t>MISSION</a:t>
            </a:r>
            <a:endParaRPr lang="en-GB" sz="3200" b="1" kern="0" dirty="0">
              <a:solidFill>
                <a:srgbClr val="734D26"/>
              </a:solidFill>
            </a:endParaRPr>
          </a:p>
        </p:txBody>
      </p:sp>
      <p:cxnSp>
        <p:nvCxnSpPr>
          <p:cNvPr id="59398" name="Straight Connector 39"/>
          <p:cNvCxnSpPr>
            <a:cxnSpLocks noChangeShapeType="1"/>
          </p:cNvCxnSpPr>
          <p:nvPr/>
        </p:nvCxnSpPr>
        <p:spPr bwMode="auto">
          <a:xfrm>
            <a:off x="1796870" y="3414200"/>
            <a:ext cx="1941514" cy="1"/>
          </a:xfrm>
          <a:prstGeom prst="line">
            <a:avLst/>
          </a:prstGeom>
          <a:noFill/>
          <a:ln w="9525" algn="ctr">
            <a:solidFill>
              <a:srgbClr val="000000"/>
            </a:solidFill>
            <a:round/>
            <a:headEnd/>
            <a:tailEnd/>
          </a:ln>
        </p:spPr>
      </p:cxnSp>
      <p:cxnSp>
        <p:nvCxnSpPr>
          <p:cNvPr id="59400" name="Straight Connector 41"/>
          <p:cNvCxnSpPr>
            <a:cxnSpLocks noChangeShapeType="1"/>
          </p:cNvCxnSpPr>
          <p:nvPr/>
        </p:nvCxnSpPr>
        <p:spPr bwMode="auto">
          <a:xfrm flipV="1">
            <a:off x="1602294" y="2021587"/>
            <a:ext cx="2944028" cy="138512"/>
          </a:xfrm>
          <a:prstGeom prst="line">
            <a:avLst/>
          </a:prstGeom>
          <a:noFill/>
          <a:ln w="9525" algn="ctr">
            <a:solidFill>
              <a:srgbClr val="000000"/>
            </a:solidFill>
            <a:round/>
            <a:headEnd/>
            <a:tailEnd/>
          </a:ln>
        </p:spPr>
      </p:cxnSp>
      <p:sp>
        <p:nvSpPr>
          <p:cNvPr id="9" name="Isosceles Triangle 8"/>
          <p:cNvSpPr/>
          <p:nvPr/>
        </p:nvSpPr>
        <p:spPr bwMode="auto">
          <a:xfrm>
            <a:off x="3290689" y="973245"/>
            <a:ext cx="5773798" cy="1478175"/>
          </a:xfrm>
          <a:prstGeom prst="triangle">
            <a:avLst>
              <a:gd name="adj" fmla="val 50259"/>
            </a:avLst>
          </a:prstGeom>
          <a:solidFill>
            <a:schemeClr val="accent2">
              <a:lumMod val="75000"/>
            </a:schemeClr>
          </a:solidFill>
          <a:ln w="25400" cap="flat" cmpd="sng" algn="ctr">
            <a:solidFill>
              <a:srgbClr val="996633">
                <a:lumMod val="75000"/>
              </a:srgbClr>
            </a:solidFill>
            <a:prstDash val="solid"/>
          </a:ln>
          <a:effectLst/>
          <a:scene3d>
            <a:camera prst="orthographicFront"/>
            <a:lightRig rig="threePt" dir="t"/>
          </a:scene3d>
          <a:sp3d>
            <a:bevelT/>
          </a:sp3d>
        </p:spPr>
        <p:txBody>
          <a:bodyPr anchor="ctr"/>
          <a:lstStyle/>
          <a:p>
            <a:pPr algn="ctr">
              <a:defRPr/>
            </a:pPr>
            <a:endParaRPr lang="en-US" sz="1400" b="1" i="1" kern="0" dirty="0">
              <a:solidFill>
                <a:schemeClr val="bg1"/>
              </a:solidFill>
              <a:latin typeface="Calibri" pitchFamily="34" charset="0"/>
            </a:endParaRPr>
          </a:p>
        </p:txBody>
      </p:sp>
      <p:sp>
        <p:nvSpPr>
          <p:cNvPr id="12" name="TextBox 26"/>
          <p:cNvSpPr txBox="1">
            <a:spLocks noChangeArrowheads="1"/>
          </p:cNvSpPr>
          <p:nvPr/>
        </p:nvSpPr>
        <p:spPr bwMode="auto">
          <a:xfrm>
            <a:off x="4645024" y="1620597"/>
            <a:ext cx="2901951" cy="830997"/>
          </a:xfrm>
          <a:prstGeom prst="rect">
            <a:avLst/>
          </a:prstGeom>
          <a:noFill/>
          <a:ln w="9525">
            <a:noFill/>
            <a:miter lim="800000"/>
            <a:headEnd/>
            <a:tailEnd/>
          </a:ln>
        </p:spPr>
        <p:txBody>
          <a:bodyPr>
            <a:spAutoFit/>
          </a:bodyPr>
          <a:lstStyle/>
          <a:p>
            <a:pPr algn="ctr">
              <a:defRPr/>
            </a:pPr>
            <a:r>
              <a:rPr lang="en-GB" sz="2400" b="1" i="1" kern="0" dirty="0">
                <a:solidFill>
                  <a:schemeClr val="bg1"/>
                </a:solidFill>
                <a:latin typeface="Calibri" pitchFamily="34" charset="0"/>
              </a:rPr>
              <a:t>Inspiring a credible teaching profession</a:t>
            </a:r>
            <a:endParaRPr lang="en-US" sz="2400" b="1" i="1" kern="0" dirty="0">
              <a:solidFill>
                <a:schemeClr val="bg1"/>
              </a:solidFill>
              <a:latin typeface="Calibri" pitchFamily="34" charset="0"/>
            </a:endParaRPr>
          </a:p>
        </p:txBody>
      </p:sp>
      <p:sp>
        <p:nvSpPr>
          <p:cNvPr id="13" name="Rounded Rectangle 12"/>
          <p:cNvSpPr/>
          <p:nvPr/>
        </p:nvSpPr>
        <p:spPr bwMode="auto">
          <a:xfrm>
            <a:off x="3290689" y="2578133"/>
            <a:ext cx="5929312" cy="1361307"/>
          </a:xfrm>
          <a:prstGeom prst="roundRect">
            <a:avLst/>
          </a:prstGeom>
          <a:solidFill>
            <a:srgbClr val="C00000"/>
          </a:solidFill>
          <a:ln w="190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72000" tIns="0" rIns="72000" bIns="0" anchor="ctr"/>
          <a:lstStyle/>
          <a:p>
            <a:pPr marL="57149" indent="-57149" algn="ctr">
              <a:defRPr/>
            </a:pPr>
            <a:r>
              <a:rPr lang="en-GB" sz="2000" b="1" i="1" kern="0" dirty="0">
                <a:solidFill>
                  <a:srgbClr val="FFFFFF"/>
                </a:solidFill>
                <a:latin typeface="Calibri" pitchFamily="34" charset="0"/>
              </a:rPr>
              <a:t>To register fit to practice educators &amp; lecturers, promote their continuing professional development, and maintain the profession’s professional teaching and ethical standards.</a:t>
            </a:r>
            <a:endParaRPr lang="en-US" sz="2000" b="1" i="1" kern="0" dirty="0">
              <a:solidFill>
                <a:srgbClr val="FFFFFF"/>
              </a:solidFill>
              <a:latin typeface="Calibri" pitchFamily="34" charset="0"/>
            </a:endParaRPr>
          </a:p>
        </p:txBody>
      </p:sp>
      <p:sp>
        <p:nvSpPr>
          <p:cNvPr id="19" name="Rectangle 40"/>
          <p:cNvSpPr>
            <a:spLocks noChangeArrowheads="1"/>
          </p:cNvSpPr>
          <p:nvPr/>
        </p:nvSpPr>
        <p:spPr bwMode="auto">
          <a:xfrm rot="16200000">
            <a:off x="3004236" y="4522995"/>
            <a:ext cx="2012600" cy="1071571"/>
          </a:xfrm>
          <a:prstGeom prst="roundRect">
            <a:avLst/>
          </a:prstGeom>
          <a:solidFill>
            <a:srgbClr val="92D050"/>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GB" sz="1600" b="1" kern="0" dirty="0">
                <a:solidFill>
                  <a:schemeClr val="bg1"/>
                </a:solidFill>
                <a:latin typeface="Calibri" pitchFamily="34" charset="0"/>
              </a:rPr>
              <a:t>INTEGRITY</a:t>
            </a:r>
            <a:endParaRPr lang="en-US" sz="1600" b="1" kern="0" dirty="0">
              <a:solidFill>
                <a:schemeClr val="bg1"/>
              </a:solidFill>
              <a:latin typeface="Calibri" pitchFamily="34" charset="0"/>
            </a:endParaRPr>
          </a:p>
        </p:txBody>
      </p:sp>
      <p:sp>
        <p:nvSpPr>
          <p:cNvPr id="20" name="Rectangle 40"/>
          <p:cNvSpPr>
            <a:spLocks noChangeArrowheads="1"/>
          </p:cNvSpPr>
          <p:nvPr/>
        </p:nvSpPr>
        <p:spPr bwMode="auto">
          <a:xfrm rot="16200000">
            <a:off x="5330808" y="4508004"/>
            <a:ext cx="2012600" cy="1071571"/>
          </a:xfrm>
          <a:prstGeom prst="roundRect">
            <a:avLst/>
          </a:prstGeom>
          <a:solidFill>
            <a:srgbClr val="FFC000"/>
          </a:solidFill>
          <a:ln w="9525">
            <a:solidFill>
              <a:srgbClr val="FFFF00"/>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US" sz="1600" b="1" kern="0" dirty="0">
                <a:solidFill>
                  <a:schemeClr val="bg1"/>
                </a:solidFill>
                <a:latin typeface="Calibri" pitchFamily="34" charset="0"/>
              </a:rPr>
              <a:t>RESPECT</a:t>
            </a:r>
          </a:p>
        </p:txBody>
      </p:sp>
      <p:sp>
        <p:nvSpPr>
          <p:cNvPr id="21" name="Rectangle 40"/>
          <p:cNvSpPr>
            <a:spLocks noChangeArrowheads="1"/>
          </p:cNvSpPr>
          <p:nvPr/>
        </p:nvSpPr>
        <p:spPr bwMode="auto">
          <a:xfrm rot="16200000">
            <a:off x="770234" y="4500949"/>
            <a:ext cx="1968507" cy="1071571"/>
          </a:xfrm>
          <a:prstGeom prst="roundRect">
            <a:avLst/>
          </a:prstGeom>
          <a:solidFill>
            <a:srgbClr val="00B050"/>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US" sz="1600" b="1" kern="0" dirty="0">
                <a:solidFill>
                  <a:schemeClr val="bg1"/>
                </a:solidFill>
                <a:latin typeface="Calibri" pitchFamily="34" charset="0"/>
              </a:rPr>
              <a:t>ACCOUNTABILTY</a:t>
            </a:r>
          </a:p>
        </p:txBody>
      </p:sp>
      <p:sp>
        <p:nvSpPr>
          <p:cNvPr id="22" name="Rectangle 40"/>
          <p:cNvSpPr>
            <a:spLocks noChangeArrowheads="1"/>
          </p:cNvSpPr>
          <p:nvPr/>
        </p:nvSpPr>
        <p:spPr bwMode="auto">
          <a:xfrm rot="16200000">
            <a:off x="6475450" y="4485957"/>
            <a:ext cx="2012600" cy="1071571"/>
          </a:xfrm>
          <a:prstGeom prst="roundRect">
            <a:avLst/>
          </a:prstGeom>
          <a:solidFill>
            <a:srgbClr val="002060"/>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GB" sz="1600" b="1" kern="0" dirty="0">
                <a:solidFill>
                  <a:schemeClr val="bg1"/>
                </a:solidFill>
                <a:latin typeface="Calibri" pitchFamily="34" charset="0"/>
              </a:rPr>
              <a:t>R</a:t>
            </a:r>
            <a:r>
              <a:rPr lang="en-ZA" sz="1600" b="1" kern="0" dirty="0">
                <a:solidFill>
                  <a:schemeClr val="bg1"/>
                </a:solidFill>
                <a:latin typeface="Calibri" pitchFamily="34" charset="0"/>
              </a:rPr>
              <a:t>ESPONSIBILITY</a:t>
            </a:r>
            <a:endParaRPr lang="en-US" sz="1600" b="1" kern="0" dirty="0">
              <a:solidFill>
                <a:schemeClr val="bg1"/>
              </a:solidFill>
              <a:latin typeface="Calibri" pitchFamily="34" charset="0"/>
            </a:endParaRPr>
          </a:p>
        </p:txBody>
      </p:sp>
      <p:sp>
        <p:nvSpPr>
          <p:cNvPr id="23" name="Rectangle 40"/>
          <p:cNvSpPr>
            <a:spLocks noChangeArrowheads="1"/>
          </p:cNvSpPr>
          <p:nvPr/>
        </p:nvSpPr>
        <p:spPr bwMode="auto">
          <a:xfrm rot="16200000">
            <a:off x="10019733" y="4472738"/>
            <a:ext cx="2012600" cy="1071571"/>
          </a:xfrm>
          <a:prstGeom prst="roundRect">
            <a:avLst/>
          </a:prstGeom>
          <a:solidFill>
            <a:schemeClr val="accent4">
              <a:lumMod val="75000"/>
            </a:schemeClr>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ZA" sz="1600" b="1" kern="0" dirty="0">
                <a:solidFill>
                  <a:schemeClr val="bg1"/>
                </a:solidFill>
                <a:latin typeface="Calibri" pitchFamily="34" charset="0"/>
              </a:rPr>
              <a:t>TOLERANCE</a:t>
            </a:r>
            <a:endParaRPr lang="en-US" sz="1600" b="1" kern="0" dirty="0">
              <a:solidFill>
                <a:schemeClr val="bg1"/>
              </a:solidFill>
              <a:latin typeface="Calibri" pitchFamily="34" charset="0"/>
            </a:endParaRPr>
          </a:p>
        </p:txBody>
      </p:sp>
      <p:sp>
        <p:nvSpPr>
          <p:cNvPr id="24" name="Rectangle 40">
            <a:extLst>
              <a:ext uri="{FF2B5EF4-FFF2-40B4-BE49-F238E27FC236}">
                <a16:creationId xmlns:a16="http://schemas.microsoft.com/office/drawing/2014/main" xmlns="" id="{A0E92C8E-B6CF-4288-B7B2-677F7D2189A1}"/>
              </a:ext>
            </a:extLst>
          </p:cNvPr>
          <p:cNvSpPr>
            <a:spLocks noChangeArrowheads="1"/>
          </p:cNvSpPr>
          <p:nvPr/>
        </p:nvSpPr>
        <p:spPr bwMode="auto">
          <a:xfrm rot="16200000">
            <a:off x="8875091" y="4485957"/>
            <a:ext cx="2012600" cy="1071571"/>
          </a:xfrm>
          <a:prstGeom prst="roundRect">
            <a:avLst/>
          </a:prstGeom>
          <a:solidFill>
            <a:schemeClr val="accent2">
              <a:lumMod val="60000"/>
              <a:lumOff val="40000"/>
            </a:schemeClr>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ZA" sz="1600" b="1" kern="0" dirty="0">
                <a:solidFill>
                  <a:schemeClr val="bg1"/>
                </a:solidFill>
                <a:latin typeface="Calibri" pitchFamily="34" charset="0"/>
              </a:rPr>
              <a:t>TRANSPARENCY</a:t>
            </a:r>
            <a:endParaRPr lang="en-US" sz="1600" b="1" kern="0" dirty="0">
              <a:solidFill>
                <a:schemeClr val="bg1"/>
              </a:solidFill>
              <a:latin typeface="Calibri" pitchFamily="34" charset="0"/>
            </a:endParaRPr>
          </a:p>
        </p:txBody>
      </p:sp>
      <p:sp>
        <p:nvSpPr>
          <p:cNvPr id="25" name="Rectangle 40">
            <a:extLst>
              <a:ext uri="{FF2B5EF4-FFF2-40B4-BE49-F238E27FC236}">
                <a16:creationId xmlns:a16="http://schemas.microsoft.com/office/drawing/2014/main" xmlns="" id="{C49220B7-5DEE-4DC9-8265-CB842755A62A}"/>
              </a:ext>
            </a:extLst>
          </p:cNvPr>
          <p:cNvSpPr>
            <a:spLocks noChangeArrowheads="1"/>
          </p:cNvSpPr>
          <p:nvPr/>
        </p:nvSpPr>
        <p:spPr bwMode="auto">
          <a:xfrm rot="16200000">
            <a:off x="7684360" y="4455564"/>
            <a:ext cx="1958645" cy="1071571"/>
          </a:xfrm>
          <a:prstGeom prst="roundRect">
            <a:avLst/>
          </a:prstGeom>
          <a:solidFill>
            <a:srgbClr val="7030A0"/>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ZA" sz="1600" b="1" kern="0" dirty="0">
                <a:solidFill>
                  <a:schemeClr val="bg1"/>
                </a:solidFill>
                <a:latin typeface="Calibri" pitchFamily="34" charset="0"/>
              </a:rPr>
              <a:t>SERVICE ORIENTED</a:t>
            </a:r>
            <a:endParaRPr lang="en-US" sz="1600" b="1" kern="0" dirty="0">
              <a:solidFill>
                <a:schemeClr val="bg1"/>
              </a:solidFill>
              <a:latin typeface="Calibri" pitchFamily="34" charset="0"/>
            </a:endParaRPr>
          </a:p>
        </p:txBody>
      </p:sp>
      <p:sp>
        <p:nvSpPr>
          <p:cNvPr id="27" name="Rectangle 40">
            <a:extLst>
              <a:ext uri="{FF2B5EF4-FFF2-40B4-BE49-F238E27FC236}">
                <a16:creationId xmlns:a16="http://schemas.microsoft.com/office/drawing/2014/main" xmlns="" id="{22DA36DB-2A37-48A8-8000-133E8F164E45}"/>
              </a:ext>
            </a:extLst>
          </p:cNvPr>
          <p:cNvSpPr>
            <a:spLocks noChangeArrowheads="1"/>
          </p:cNvSpPr>
          <p:nvPr/>
        </p:nvSpPr>
        <p:spPr bwMode="auto">
          <a:xfrm rot="16200000">
            <a:off x="4186168" y="4508003"/>
            <a:ext cx="2012600" cy="1071571"/>
          </a:xfrm>
          <a:prstGeom prst="roundRect">
            <a:avLst/>
          </a:prstGeom>
          <a:solidFill>
            <a:schemeClr val="accent5"/>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ZA" sz="1600" b="1" kern="0" dirty="0">
                <a:solidFill>
                  <a:schemeClr val="bg1"/>
                </a:solidFill>
                <a:latin typeface="Calibri" pitchFamily="34" charset="0"/>
              </a:rPr>
              <a:t>QUALITY</a:t>
            </a:r>
            <a:endParaRPr lang="en-US" sz="1600" b="1" kern="0" dirty="0">
              <a:solidFill>
                <a:schemeClr val="bg1"/>
              </a:solidFill>
              <a:latin typeface="Calibri" pitchFamily="34" charset="0"/>
            </a:endParaRPr>
          </a:p>
        </p:txBody>
      </p:sp>
      <p:sp>
        <p:nvSpPr>
          <p:cNvPr id="28" name="Rectangle 40">
            <a:extLst>
              <a:ext uri="{FF2B5EF4-FFF2-40B4-BE49-F238E27FC236}">
                <a16:creationId xmlns:a16="http://schemas.microsoft.com/office/drawing/2014/main" xmlns="" id="{4C61CEED-65CB-486B-BCDC-52B977AD641C}"/>
              </a:ext>
            </a:extLst>
          </p:cNvPr>
          <p:cNvSpPr>
            <a:spLocks noChangeArrowheads="1"/>
          </p:cNvSpPr>
          <p:nvPr/>
        </p:nvSpPr>
        <p:spPr bwMode="auto">
          <a:xfrm rot="16200000">
            <a:off x="1856745" y="4510855"/>
            <a:ext cx="2018302" cy="1071571"/>
          </a:xfrm>
          <a:prstGeom prst="roundRect">
            <a:avLst/>
          </a:prstGeom>
          <a:solidFill>
            <a:schemeClr val="accent2">
              <a:lumMod val="75000"/>
            </a:schemeClr>
          </a:solidFill>
          <a:ln w="9525">
            <a:solidFill>
              <a:srgbClr val="996633">
                <a:lumMod val="75000"/>
              </a:srgbClr>
            </a:solidFill>
            <a:miter lim="800000"/>
            <a:headEnd/>
            <a:tailEnd/>
          </a:ln>
          <a:effectLst/>
          <a:scene3d>
            <a:camera prst="orthographicFront"/>
            <a:lightRig rig="threePt" dir="t"/>
          </a:scene3d>
          <a:sp3d>
            <a:bevelT/>
          </a:sp3d>
        </p:spPr>
        <p:txBody>
          <a:bodyPr lIns="64783" tIns="64783" rIns="64783" bIns="0" anchor="ctr"/>
          <a:lstStyle/>
          <a:p>
            <a:pPr marL="119060" lvl="1" indent="-119060" algn="ctr">
              <a:lnSpc>
                <a:spcPct val="85000"/>
              </a:lnSpc>
              <a:spcBef>
                <a:spcPct val="50000"/>
              </a:spcBef>
              <a:buSzPct val="55000"/>
              <a:defRPr/>
            </a:pPr>
            <a:r>
              <a:rPr lang="en-GB" sz="1600" b="1" kern="0" dirty="0">
                <a:solidFill>
                  <a:schemeClr val="bg1"/>
                </a:solidFill>
                <a:latin typeface="Calibri" pitchFamily="34" charset="0"/>
              </a:rPr>
              <a:t>D</a:t>
            </a:r>
            <a:r>
              <a:rPr lang="en-ZA" sz="1600" b="1" kern="0" dirty="0">
                <a:solidFill>
                  <a:schemeClr val="bg1"/>
                </a:solidFill>
                <a:latin typeface="Calibri" pitchFamily="34" charset="0"/>
              </a:rPr>
              <a:t>IGNITY</a:t>
            </a:r>
            <a:endParaRPr lang="en-US" sz="1600" b="1" kern="0" dirty="0">
              <a:solidFill>
                <a:schemeClr val="bg1"/>
              </a:solidFill>
              <a:latin typeface="Calibri" pitchFamily="34" charset="0"/>
            </a:endParaRPr>
          </a:p>
        </p:txBody>
      </p:sp>
      <p:sp>
        <p:nvSpPr>
          <p:cNvPr id="2" name="Slide Number Placeholder 1">
            <a:extLst>
              <a:ext uri="{FF2B5EF4-FFF2-40B4-BE49-F238E27FC236}">
                <a16:creationId xmlns:a16="http://schemas.microsoft.com/office/drawing/2014/main" xmlns="" id="{08861958-62A4-4000-B5ED-7604C4BC9CFA}"/>
              </a:ext>
            </a:extLst>
          </p:cNvPr>
          <p:cNvSpPr>
            <a:spLocks noGrp="1"/>
          </p:cNvSpPr>
          <p:nvPr>
            <p:ph type="sldNum" sz="quarter" idx="12"/>
          </p:nvPr>
        </p:nvSpPr>
        <p:spPr/>
        <p:txBody>
          <a:bodyPr/>
          <a:lstStyle/>
          <a:p>
            <a:fld id="{F547E750-DA54-C34F-8612-A39648D765C1}" type="slidenum">
              <a:rPr lang="en-US" smtClean="0"/>
              <a:pPr/>
              <a:t>12</a:t>
            </a:fld>
            <a:endParaRPr lang="en-US" dirty="0"/>
          </a:p>
        </p:txBody>
      </p:sp>
    </p:spTree>
    <p:extLst>
      <p:ext uri="{BB962C8B-B14F-4D97-AF65-F5344CB8AC3E}">
        <p14:creationId xmlns:p14="http://schemas.microsoft.com/office/powerpoint/2010/main" xmlns="" val="21290162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0A3B0-3114-4FB6-9690-8DBD49D175FD}"/>
              </a:ext>
            </a:extLst>
          </p:cNvPr>
          <p:cNvSpPr>
            <a:spLocks noGrp="1"/>
          </p:cNvSpPr>
          <p:nvPr>
            <p:ph type="title"/>
          </p:nvPr>
        </p:nvSpPr>
        <p:spPr>
          <a:xfrm>
            <a:off x="128665" y="-123226"/>
            <a:ext cx="10515600" cy="682818"/>
          </a:xfrm>
        </p:spPr>
        <p:txBody>
          <a:bodyPr>
            <a:normAutofit/>
          </a:bodyPr>
          <a:lstStyle/>
          <a:p>
            <a:pPr algn="ctr"/>
            <a:r>
              <a:rPr lang="en-GB" sz="2800" b="1" dirty="0">
                <a:solidFill>
                  <a:schemeClr val="accent4"/>
                </a:solidFill>
                <a:latin typeface="+mn-lt"/>
              </a:rPr>
              <a:t>PROGRAMME BUDGET STRUCTURE</a:t>
            </a:r>
            <a:endParaRPr lang="en-ZA" sz="2800" b="1" dirty="0">
              <a:solidFill>
                <a:schemeClr val="accent4"/>
              </a:solidFill>
              <a:latin typeface="+mn-lt"/>
            </a:endParaRPr>
          </a:p>
        </p:txBody>
      </p:sp>
      <p:graphicFrame>
        <p:nvGraphicFramePr>
          <p:cNvPr id="6" name="Content Placeholder 5">
            <a:extLst>
              <a:ext uri="{FF2B5EF4-FFF2-40B4-BE49-F238E27FC236}">
                <a16:creationId xmlns:a16="http://schemas.microsoft.com/office/drawing/2014/main" xmlns="" id="{C10F3CA3-63A1-4DAB-B13C-DFEA2D3B514F}"/>
              </a:ext>
            </a:extLst>
          </p:cNvPr>
          <p:cNvGraphicFramePr>
            <a:graphicFrameLocks noGrp="1"/>
          </p:cNvGraphicFramePr>
          <p:nvPr>
            <p:ph idx="1"/>
            <p:extLst>
              <p:ext uri="{D42A27DB-BD31-4B8C-83A1-F6EECF244321}">
                <p14:modId xmlns:p14="http://schemas.microsoft.com/office/powerpoint/2010/main" xmlns="" val="145639335"/>
              </p:ext>
            </p:extLst>
          </p:nvPr>
        </p:nvGraphicFramePr>
        <p:xfrm>
          <a:off x="29565" y="337930"/>
          <a:ext cx="12132870" cy="6520071"/>
        </p:xfrm>
        <a:graphic>
          <a:graphicData uri="http://schemas.openxmlformats.org/drawingml/2006/table">
            <a:tbl>
              <a:tblPr firstRow="1" firstCol="1" bandRow="1">
                <a:tableStyleId>{1E171933-4619-4E11-9A3F-F7608DF75F80}</a:tableStyleId>
              </a:tblPr>
              <a:tblGrid>
                <a:gridCol w="4449344">
                  <a:extLst>
                    <a:ext uri="{9D8B030D-6E8A-4147-A177-3AD203B41FA5}">
                      <a16:colId xmlns:a16="http://schemas.microsoft.com/office/drawing/2014/main" xmlns="" val="2256958882"/>
                    </a:ext>
                  </a:extLst>
                </a:gridCol>
                <a:gridCol w="7683526">
                  <a:extLst>
                    <a:ext uri="{9D8B030D-6E8A-4147-A177-3AD203B41FA5}">
                      <a16:colId xmlns:a16="http://schemas.microsoft.com/office/drawing/2014/main" xmlns="" val="2750346379"/>
                    </a:ext>
                  </a:extLst>
                </a:gridCol>
              </a:tblGrid>
              <a:tr h="390079">
                <a:tc>
                  <a:txBody>
                    <a:bodyPr/>
                    <a:lstStyle/>
                    <a:p>
                      <a:pPr algn="ctr"/>
                      <a:r>
                        <a:rPr lang="en-ZA" sz="2400" dirty="0">
                          <a:solidFill>
                            <a:schemeClr val="tx1"/>
                          </a:solidFill>
                          <a:effectLst/>
                        </a:rPr>
                        <a:t>Programme</a:t>
                      </a:r>
                      <a:endParaRPr lang="en-ZA" sz="2400" dirty="0">
                        <a:solidFill>
                          <a:schemeClr val="tx1"/>
                        </a:solidFill>
                        <a:effectLst/>
                        <a:latin typeface="Calibri" panose="020F0502020204030204" pitchFamily="34" charset="0"/>
                        <a:cs typeface="Times New Roman" panose="02020603050405020304" pitchFamily="18" charset="0"/>
                      </a:endParaRPr>
                    </a:p>
                  </a:txBody>
                  <a:tcPr marL="53850" marR="53850" marT="0" marB="0"/>
                </a:tc>
                <a:tc>
                  <a:txBody>
                    <a:bodyPr/>
                    <a:lstStyle/>
                    <a:p>
                      <a:pPr algn="ctr"/>
                      <a:r>
                        <a:rPr lang="en-ZA" sz="2400" dirty="0">
                          <a:solidFill>
                            <a:schemeClr val="tx1"/>
                          </a:solidFill>
                          <a:effectLst/>
                        </a:rPr>
                        <a:t>Sub-Programmes</a:t>
                      </a:r>
                      <a:endParaRPr lang="en-ZA" sz="2400" dirty="0">
                        <a:solidFill>
                          <a:schemeClr val="tx1"/>
                        </a:solidFill>
                        <a:effectLst/>
                        <a:latin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xmlns="" val="1102818970"/>
                  </a:ext>
                </a:extLst>
              </a:tr>
              <a:tr h="2233224">
                <a:tc>
                  <a:txBody>
                    <a:bodyPr/>
                    <a:lstStyle/>
                    <a:p>
                      <a:pPr>
                        <a:lnSpc>
                          <a:spcPct val="150000"/>
                        </a:lnSpc>
                      </a:pPr>
                      <a:r>
                        <a:rPr lang="en-ZA" sz="2000" dirty="0">
                          <a:effectLst/>
                        </a:rPr>
                        <a:t>1. Administration</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marL="11" lvl="0" indent="0" algn="just">
                        <a:lnSpc>
                          <a:spcPct val="150000"/>
                        </a:lnSpc>
                        <a:spcAft>
                          <a:spcPts val="0"/>
                        </a:spcAft>
                        <a:buFont typeface="+mj-lt"/>
                        <a:buNone/>
                        <a:tabLst>
                          <a:tab pos="450215" algn="l"/>
                        </a:tabLst>
                      </a:pPr>
                      <a:r>
                        <a:rPr lang="en-ZA" sz="1600" dirty="0">
                          <a:effectLst/>
                        </a:rPr>
                        <a:t>1.1 Executive and Governance</a:t>
                      </a:r>
                    </a:p>
                    <a:p>
                      <a:pPr marL="11" lvl="0" indent="0" algn="just">
                        <a:lnSpc>
                          <a:spcPct val="150000"/>
                        </a:lnSpc>
                        <a:spcAft>
                          <a:spcPts val="0"/>
                        </a:spcAft>
                        <a:buFont typeface="+mj-lt"/>
                        <a:buNone/>
                        <a:tabLst>
                          <a:tab pos="450215" algn="l"/>
                        </a:tabLst>
                      </a:pPr>
                      <a:r>
                        <a:rPr lang="en-ZA" sz="1600" dirty="0">
                          <a:effectLst/>
                        </a:rPr>
                        <a:t>1.2 Planning, Monitoring &amp; Evaluation Reporting and Research</a:t>
                      </a:r>
                    </a:p>
                    <a:p>
                      <a:pPr marL="11" lvl="0" indent="0" algn="just">
                        <a:lnSpc>
                          <a:spcPct val="150000"/>
                        </a:lnSpc>
                        <a:spcAft>
                          <a:spcPts val="0"/>
                        </a:spcAft>
                        <a:buFont typeface="+mj-lt"/>
                        <a:buNone/>
                        <a:tabLst>
                          <a:tab pos="450215" algn="l"/>
                        </a:tabLst>
                      </a:pPr>
                      <a:r>
                        <a:rPr lang="en-ZA" sz="1600" dirty="0">
                          <a:effectLst/>
                        </a:rPr>
                        <a:t>1.3 Corporate Services</a:t>
                      </a:r>
                    </a:p>
                    <a:p>
                      <a:pPr marL="11" lvl="0" indent="0" algn="just">
                        <a:lnSpc>
                          <a:spcPct val="150000"/>
                        </a:lnSpc>
                        <a:spcAft>
                          <a:spcPts val="0"/>
                        </a:spcAft>
                        <a:buFont typeface="+mj-lt"/>
                        <a:buNone/>
                        <a:tabLst>
                          <a:tab pos="450215" algn="l"/>
                        </a:tabLst>
                      </a:pPr>
                      <a:r>
                        <a:rPr lang="en-ZA" sz="1600" dirty="0">
                          <a:effectLst/>
                        </a:rPr>
                        <a:t>1.4 Financial Management</a:t>
                      </a:r>
                    </a:p>
                    <a:p>
                      <a:pPr marL="11" lvl="0" indent="0" algn="just">
                        <a:lnSpc>
                          <a:spcPct val="150000"/>
                        </a:lnSpc>
                        <a:spcAft>
                          <a:spcPts val="0"/>
                        </a:spcAft>
                        <a:buFont typeface="+mj-lt"/>
                        <a:buNone/>
                        <a:tabLst>
                          <a:tab pos="450215" algn="l"/>
                        </a:tabLst>
                      </a:pPr>
                      <a:r>
                        <a:rPr lang="en-ZA" sz="1600" dirty="0">
                          <a:effectLst/>
                        </a:rPr>
                        <a:t>1.5 Communication and Stakeholder Relations</a:t>
                      </a:r>
                    </a:p>
                    <a:p>
                      <a:pPr marL="11" lvl="0" indent="0" algn="just">
                        <a:lnSpc>
                          <a:spcPct val="150000"/>
                        </a:lnSpc>
                        <a:spcAft>
                          <a:spcPts val="0"/>
                        </a:spcAft>
                        <a:buFont typeface="+mj-lt"/>
                        <a:buNone/>
                        <a:tabLst>
                          <a:tab pos="450215" algn="l"/>
                        </a:tabLst>
                      </a:pPr>
                      <a:r>
                        <a:rPr lang="en-ZA" sz="1600" dirty="0">
                          <a:effectLst/>
                        </a:rPr>
                        <a:t>1.6 Information and Communication Technology</a:t>
                      </a:r>
                      <a:endParaRPr lang="en-ZA" sz="1600" dirty="0">
                        <a:effectLst/>
                        <a:latin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xmlns="" val="2106255207"/>
                  </a:ext>
                </a:extLst>
              </a:tr>
              <a:tr h="652004">
                <a:tc>
                  <a:txBody>
                    <a:bodyPr/>
                    <a:lstStyle/>
                    <a:p>
                      <a:pPr>
                        <a:lnSpc>
                          <a:spcPct val="150000"/>
                        </a:lnSpc>
                      </a:pPr>
                      <a:r>
                        <a:rPr lang="en-ZA" sz="2000" dirty="0">
                          <a:effectLst/>
                        </a:rPr>
                        <a:t>2. Professional Registration </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algn="just">
                        <a:lnSpc>
                          <a:spcPct val="150000"/>
                        </a:lnSpc>
                        <a:spcAft>
                          <a:spcPts val="0"/>
                        </a:spcAft>
                      </a:pPr>
                      <a:r>
                        <a:rPr lang="en-ZA" sz="1600" dirty="0">
                          <a:effectLst/>
                        </a:rPr>
                        <a:t>2.1 Registration of Educators and Lecturers</a:t>
                      </a:r>
                    </a:p>
                    <a:p>
                      <a:pPr>
                        <a:lnSpc>
                          <a:spcPct val="115000"/>
                        </a:lnSpc>
                        <a:spcAft>
                          <a:spcPts val="1000"/>
                        </a:spcAft>
                      </a:pPr>
                      <a:r>
                        <a:rPr lang="en-ZA" sz="1600" dirty="0">
                          <a:effectLst/>
                        </a:rPr>
                        <a:t>2.2 Data Management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xmlns="" val="2142753504"/>
                  </a:ext>
                </a:extLst>
              </a:tr>
              <a:tr h="1073873">
                <a:tc>
                  <a:txBody>
                    <a:bodyPr/>
                    <a:lstStyle/>
                    <a:p>
                      <a:pPr>
                        <a:lnSpc>
                          <a:spcPct val="150000"/>
                        </a:lnSpc>
                      </a:pPr>
                      <a:r>
                        <a:rPr lang="en-ZA" sz="2000" dirty="0">
                          <a:effectLst/>
                        </a:rPr>
                        <a:t>3.  Ethical Standards</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a:lnSpc>
                          <a:spcPct val="150000"/>
                        </a:lnSpc>
                        <a:spcAft>
                          <a:spcPts val="0"/>
                        </a:spcAft>
                      </a:pPr>
                      <a:r>
                        <a:rPr lang="en-ZA" sz="1600" dirty="0">
                          <a:effectLst/>
                        </a:rPr>
                        <a:t>3.1 Investigations </a:t>
                      </a:r>
                    </a:p>
                    <a:p>
                      <a:pPr>
                        <a:lnSpc>
                          <a:spcPct val="115000"/>
                        </a:lnSpc>
                        <a:spcAft>
                          <a:spcPts val="1000"/>
                        </a:spcAft>
                      </a:pPr>
                      <a:r>
                        <a:rPr lang="en-ZA" sz="1600" dirty="0">
                          <a:effectLst/>
                        </a:rPr>
                        <a:t>3.2 Disciplinary Hearings</a:t>
                      </a:r>
                    </a:p>
                    <a:p>
                      <a:pPr>
                        <a:lnSpc>
                          <a:spcPct val="115000"/>
                        </a:lnSpc>
                        <a:spcAft>
                          <a:spcPts val="1000"/>
                        </a:spcAft>
                      </a:pPr>
                      <a:r>
                        <a:rPr lang="en-ZA" sz="1600" dirty="0">
                          <a:effectLst/>
                        </a:rPr>
                        <a:t>3.3 Sanctioning</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xmlns="" val="3740362706"/>
                  </a:ext>
                </a:extLst>
              </a:tr>
              <a:tr h="1097018">
                <a:tc>
                  <a:txBody>
                    <a:bodyPr/>
                    <a:lstStyle/>
                    <a:p>
                      <a:pPr>
                        <a:lnSpc>
                          <a:spcPct val="150000"/>
                        </a:lnSpc>
                      </a:pPr>
                      <a:r>
                        <a:rPr lang="en-ZA" sz="2000" dirty="0">
                          <a:effectLst/>
                        </a:rPr>
                        <a:t>4. Professional Development</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marL="11" lvl="0" indent="0" algn="just">
                        <a:lnSpc>
                          <a:spcPct val="150000"/>
                        </a:lnSpc>
                        <a:spcAft>
                          <a:spcPts val="0"/>
                        </a:spcAft>
                        <a:buFont typeface="+mj-lt"/>
                        <a:buNone/>
                      </a:pPr>
                      <a:r>
                        <a:rPr lang="en-ZA" sz="1600" dirty="0">
                          <a:effectLst/>
                        </a:rPr>
                        <a:t>4.1 Continuing Professional Teacher Development Management System</a:t>
                      </a:r>
                    </a:p>
                    <a:p>
                      <a:pPr marL="11" lvl="0" indent="0" algn="just">
                        <a:lnSpc>
                          <a:spcPct val="150000"/>
                        </a:lnSpc>
                        <a:spcAft>
                          <a:spcPts val="0"/>
                        </a:spcAft>
                        <a:buFont typeface="+mj-lt"/>
                        <a:buNone/>
                      </a:pPr>
                      <a:r>
                        <a:rPr lang="en-ZA" sz="1600" dirty="0">
                          <a:effectLst/>
                        </a:rPr>
                        <a:t>4.2 Member Support</a:t>
                      </a:r>
                    </a:p>
                    <a:p>
                      <a:pPr>
                        <a:lnSpc>
                          <a:spcPct val="150000"/>
                        </a:lnSpc>
                        <a:spcAft>
                          <a:spcPts val="0"/>
                        </a:spcAft>
                      </a:pPr>
                      <a:r>
                        <a:rPr lang="en-GB" sz="1600" dirty="0">
                          <a:effectLst/>
                        </a:rPr>
                        <a:t>4.3 Quality Management</a:t>
                      </a:r>
                      <a:endParaRPr lang="en-ZA" sz="1600" dirty="0">
                        <a:effectLst/>
                        <a:latin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xmlns="" val="1866916095"/>
                  </a:ext>
                </a:extLst>
              </a:tr>
              <a:tr h="1073873">
                <a:tc>
                  <a:txBody>
                    <a:bodyPr/>
                    <a:lstStyle/>
                    <a:p>
                      <a:pPr>
                        <a:lnSpc>
                          <a:spcPct val="150000"/>
                        </a:lnSpc>
                      </a:pPr>
                      <a:r>
                        <a:rPr lang="en-ZA" sz="2000" dirty="0">
                          <a:effectLst/>
                        </a:rPr>
                        <a:t>5. Professional Teaching Standards</a:t>
                      </a:r>
                      <a:endParaRPr lang="en-ZA" sz="2000" dirty="0">
                        <a:effectLst/>
                        <a:latin typeface="Calibri" panose="020F0502020204030204" pitchFamily="34" charset="0"/>
                        <a:cs typeface="Times New Roman" panose="02020603050405020304" pitchFamily="18" charset="0"/>
                      </a:endParaRPr>
                    </a:p>
                  </a:txBody>
                  <a:tcPr marL="53850" marR="53850" marT="0" marB="0"/>
                </a:tc>
                <a:tc>
                  <a:txBody>
                    <a:bodyPr/>
                    <a:lstStyle/>
                    <a:p>
                      <a:pPr algn="just">
                        <a:lnSpc>
                          <a:spcPct val="150000"/>
                        </a:lnSpc>
                        <a:spcAft>
                          <a:spcPts val="0"/>
                        </a:spcAft>
                      </a:pPr>
                      <a:r>
                        <a:rPr lang="en-ZA" sz="1600" dirty="0">
                          <a:effectLst/>
                        </a:rPr>
                        <a:t>5.1 Initial Teacher Education</a:t>
                      </a:r>
                    </a:p>
                    <a:p>
                      <a:pPr>
                        <a:lnSpc>
                          <a:spcPct val="115000"/>
                        </a:lnSpc>
                        <a:spcAft>
                          <a:spcPts val="1000"/>
                        </a:spcAft>
                      </a:pPr>
                      <a:r>
                        <a:rPr lang="en-ZA" sz="1600" dirty="0">
                          <a:effectLst/>
                        </a:rPr>
                        <a:t>5.2 Newly Qualified Educators</a:t>
                      </a:r>
                    </a:p>
                    <a:p>
                      <a:pPr>
                        <a:lnSpc>
                          <a:spcPct val="115000"/>
                        </a:lnSpc>
                        <a:spcAft>
                          <a:spcPts val="1000"/>
                        </a:spcAft>
                      </a:pPr>
                      <a:r>
                        <a:rPr lang="en-ZA" sz="1600" dirty="0">
                          <a:effectLst/>
                        </a:rPr>
                        <a:t>5.3 Practising Educators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3850" marR="53850" marT="0" marB="0"/>
                </a:tc>
                <a:extLst>
                  <a:ext uri="{0D108BD9-81ED-4DB2-BD59-A6C34878D82A}">
                    <a16:rowId xmlns:a16="http://schemas.microsoft.com/office/drawing/2014/main" xmlns="" val="2565627070"/>
                  </a:ext>
                </a:extLst>
              </a:tr>
            </a:tbl>
          </a:graphicData>
        </a:graphic>
      </p:graphicFrame>
      <p:sp>
        <p:nvSpPr>
          <p:cNvPr id="3" name="Slide Number Placeholder 2">
            <a:extLst>
              <a:ext uri="{FF2B5EF4-FFF2-40B4-BE49-F238E27FC236}">
                <a16:creationId xmlns:a16="http://schemas.microsoft.com/office/drawing/2014/main" xmlns="" id="{A8AA91C9-08F9-4ED6-8520-997F598E9CEF}"/>
              </a:ext>
            </a:extLst>
          </p:cNvPr>
          <p:cNvSpPr>
            <a:spLocks noGrp="1"/>
          </p:cNvSpPr>
          <p:nvPr>
            <p:ph type="sldNum" sz="quarter" idx="12"/>
          </p:nvPr>
        </p:nvSpPr>
        <p:spPr/>
        <p:txBody>
          <a:bodyPr/>
          <a:lstStyle/>
          <a:p>
            <a:fld id="{F547E750-DA54-C34F-8612-A39648D765C1}" type="slidenum">
              <a:rPr lang="en-US" smtClean="0"/>
              <a:pPr/>
              <a:t>13</a:t>
            </a:fld>
            <a:endParaRPr lang="en-US" dirty="0"/>
          </a:p>
        </p:txBody>
      </p:sp>
    </p:spTree>
    <p:extLst>
      <p:ext uri="{BB962C8B-B14F-4D97-AF65-F5344CB8AC3E}">
        <p14:creationId xmlns:p14="http://schemas.microsoft.com/office/powerpoint/2010/main" xmlns="" val="377836967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0D6358-D8E3-4904-A452-0BF8BA50AF22}"/>
              </a:ext>
            </a:extLst>
          </p:cNvPr>
          <p:cNvSpPr>
            <a:spLocks noGrp="1"/>
          </p:cNvSpPr>
          <p:nvPr>
            <p:ph type="title"/>
          </p:nvPr>
        </p:nvSpPr>
        <p:spPr>
          <a:xfrm>
            <a:off x="128665" y="100956"/>
            <a:ext cx="10515600" cy="801383"/>
          </a:xfrm>
        </p:spPr>
        <p:txBody>
          <a:bodyPr>
            <a:noAutofit/>
          </a:bodyPr>
          <a:lstStyle/>
          <a:p>
            <a:pPr algn="ctr"/>
            <a:r>
              <a:rPr lang="en-ZA" sz="3400" b="1" dirty="0">
                <a:solidFill>
                  <a:schemeClr val="accent4"/>
                </a:solidFill>
                <a:latin typeface="Calibri" panose="020F0502020204030204" pitchFamily="34" charset="0"/>
                <a:cs typeface="Calibri" panose="020F0502020204030204" pitchFamily="34" charset="0"/>
              </a:rPr>
              <a:t>MEASURING THE IMPACT</a:t>
            </a:r>
            <a:r>
              <a:rPr lang="en-ZA" sz="3400" dirty="0">
                <a:solidFill>
                  <a:schemeClr val="accent4"/>
                </a:solidFill>
              </a:rPr>
              <a:t/>
            </a:r>
            <a:br>
              <a:rPr lang="en-ZA" sz="3400" dirty="0">
                <a:solidFill>
                  <a:schemeClr val="accent4"/>
                </a:solidFill>
              </a:rPr>
            </a:br>
            <a:endParaRPr lang="en-ZA" sz="3400" b="1" dirty="0">
              <a:solidFill>
                <a:schemeClr val="accent4"/>
              </a:solidFill>
            </a:endParaRPr>
          </a:p>
        </p:txBody>
      </p:sp>
      <p:graphicFrame>
        <p:nvGraphicFramePr>
          <p:cNvPr id="11" name="Content Placeholder 10">
            <a:extLst>
              <a:ext uri="{FF2B5EF4-FFF2-40B4-BE49-F238E27FC236}">
                <a16:creationId xmlns:a16="http://schemas.microsoft.com/office/drawing/2014/main" xmlns="" id="{EDEE9E11-BC26-4806-B4E3-C665FBE98B72}"/>
              </a:ext>
            </a:extLst>
          </p:cNvPr>
          <p:cNvGraphicFramePr>
            <a:graphicFrameLocks noGrp="1"/>
          </p:cNvGraphicFramePr>
          <p:nvPr>
            <p:ph idx="1"/>
            <p:extLst>
              <p:ext uri="{D42A27DB-BD31-4B8C-83A1-F6EECF244321}">
                <p14:modId xmlns:p14="http://schemas.microsoft.com/office/powerpoint/2010/main" xmlns="" val="2574188694"/>
              </p:ext>
            </p:extLst>
          </p:nvPr>
        </p:nvGraphicFramePr>
        <p:xfrm>
          <a:off x="128665" y="1109869"/>
          <a:ext cx="11957317" cy="4638261"/>
        </p:xfrm>
        <a:graphic>
          <a:graphicData uri="http://schemas.openxmlformats.org/drawingml/2006/table">
            <a:tbl>
              <a:tblPr firstRow="1" firstCol="1" bandRow="1"/>
              <a:tblGrid>
                <a:gridCol w="2861025">
                  <a:extLst>
                    <a:ext uri="{9D8B030D-6E8A-4147-A177-3AD203B41FA5}">
                      <a16:colId xmlns:a16="http://schemas.microsoft.com/office/drawing/2014/main" xmlns="" val="1701463844"/>
                    </a:ext>
                  </a:extLst>
                </a:gridCol>
                <a:gridCol w="9096292">
                  <a:extLst>
                    <a:ext uri="{9D8B030D-6E8A-4147-A177-3AD203B41FA5}">
                      <a16:colId xmlns:a16="http://schemas.microsoft.com/office/drawing/2014/main" xmlns="" val="2965037562"/>
                    </a:ext>
                  </a:extLst>
                </a:gridCol>
              </a:tblGrid>
              <a:tr h="4638261">
                <a:tc>
                  <a:txBody>
                    <a:bodyPr/>
                    <a:lstStyle/>
                    <a:p>
                      <a:pPr algn="ctr">
                        <a:lnSpc>
                          <a:spcPct val="115000"/>
                        </a:lnSpc>
                        <a:spcAft>
                          <a:spcPts val="1000"/>
                        </a:spcAft>
                      </a:pPr>
                      <a:r>
                        <a:rPr lang="en-ZA" sz="3200" b="1" dirty="0">
                          <a:effectLst/>
                          <a:latin typeface="+mn-lt"/>
                          <a:ea typeface="Times New Roman" panose="02020603050405020304" pitchFamily="18" charset="0"/>
                          <a:cs typeface="Calibri" panose="020F0502020204030204" pitchFamily="34" charset="0"/>
                        </a:rPr>
                        <a:t>Impact Statement</a:t>
                      </a:r>
                      <a:endParaRPr lang="en-ZA" sz="32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en-GB" sz="3200" b="1" dirty="0">
                          <a:solidFill>
                            <a:schemeClr val="tx1"/>
                          </a:solidFill>
                          <a:effectLst/>
                          <a:latin typeface="+mn-lt"/>
                          <a:ea typeface="Calibri" panose="020F0502020204030204" pitchFamily="34" charset="0"/>
                          <a:cs typeface="Times New Roman" panose="02020603050405020304" pitchFamily="18" charset="0"/>
                        </a:rPr>
                        <a:t>Enhancing public confidence in the credibility of the teaching profession </a:t>
                      </a:r>
                      <a:endParaRPr lang="en-ZA" sz="32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8095601"/>
                  </a:ext>
                </a:extLst>
              </a:tr>
            </a:tbl>
          </a:graphicData>
        </a:graphic>
      </p:graphicFrame>
      <p:sp>
        <p:nvSpPr>
          <p:cNvPr id="2" name="Slide Number Placeholder 1">
            <a:extLst>
              <a:ext uri="{FF2B5EF4-FFF2-40B4-BE49-F238E27FC236}">
                <a16:creationId xmlns:a16="http://schemas.microsoft.com/office/drawing/2014/main" xmlns="" id="{C6B20F9B-72D9-486D-B9E7-E7A2C6C4652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7E750-DA54-C34F-8612-A39648D765C1}" type="slidenum">
              <a:rPr kumimoji="0" lang="en-US"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xmlns="" val="1006223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47235-C107-4ACD-92D4-7D5871B1ADBE}"/>
              </a:ext>
            </a:extLst>
          </p:cNvPr>
          <p:cNvSpPr>
            <a:spLocks noGrp="1"/>
          </p:cNvSpPr>
          <p:nvPr>
            <p:ph type="title"/>
          </p:nvPr>
        </p:nvSpPr>
        <p:spPr/>
        <p:txBody>
          <a:bodyPr>
            <a:normAutofit/>
          </a:bodyPr>
          <a:lstStyle/>
          <a:p>
            <a:pPr algn="ctr"/>
            <a:r>
              <a:rPr lang="en-GB" sz="3000" b="1" dirty="0">
                <a:solidFill>
                  <a:schemeClr val="accent4"/>
                </a:solidFill>
                <a:latin typeface="Calibri" panose="020F0502020204030204" pitchFamily="34" charset="0"/>
                <a:cs typeface="Calibri" panose="020F0502020204030204" pitchFamily="34" charset="0"/>
              </a:rPr>
              <a:t>MEASURING OUTCOMES</a:t>
            </a:r>
            <a:endParaRPr lang="en-ZA" sz="3000" b="1" dirty="0">
              <a:solidFill>
                <a:srgbClr val="FF0000"/>
              </a:solidFill>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xmlns="" id="{8EEDC2CF-A7EB-4F42-9EAD-2F61EDCC8BE3}"/>
              </a:ext>
            </a:extLst>
          </p:cNvPr>
          <p:cNvGraphicFramePr>
            <a:graphicFrameLocks noGrp="1"/>
          </p:cNvGraphicFramePr>
          <p:nvPr>
            <p:ph idx="1"/>
            <p:extLst>
              <p:ext uri="{D42A27DB-BD31-4B8C-83A1-F6EECF244321}">
                <p14:modId xmlns:p14="http://schemas.microsoft.com/office/powerpoint/2010/main" xmlns="" val="1174612425"/>
              </p:ext>
            </p:extLst>
          </p:nvPr>
        </p:nvGraphicFramePr>
        <p:xfrm>
          <a:off x="128665" y="821857"/>
          <a:ext cx="11838048" cy="5573692"/>
        </p:xfrm>
        <a:graphic>
          <a:graphicData uri="http://schemas.openxmlformats.org/drawingml/2006/table">
            <a:tbl>
              <a:tblPr firstRow="1" firstCol="1" bandRow="1"/>
              <a:tblGrid>
                <a:gridCol w="2959512">
                  <a:extLst>
                    <a:ext uri="{9D8B030D-6E8A-4147-A177-3AD203B41FA5}">
                      <a16:colId xmlns:a16="http://schemas.microsoft.com/office/drawing/2014/main" xmlns="" val="1899194467"/>
                    </a:ext>
                  </a:extLst>
                </a:gridCol>
                <a:gridCol w="2959512">
                  <a:extLst>
                    <a:ext uri="{9D8B030D-6E8A-4147-A177-3AD203B41FA5}">
                      <a16:colId xmlns:a16="http://schemas.microsoft.com/office/drawing/2014/main" xmlns="" val="700132801"/>
                    </a:ext>
                  </a:extLst>
                </a:gridCol>
                <a:gridCol w="2959512">
                  <a:extLst>
                    <a:ext uri="{9D8B030D-6E8A-4147-A177-3AD203B41FA5}">
                      <a16:colId xmlns:a16="http://schemas.microsoft.com/office/drawing/2014/main" xmlns="" val="3234765813"/>
                    </a:ext>
                  </a:extLst>
                </a:gridCol>
                <a:gridCol w="2959512">
                  <a:extLst>
                    <a:ext uri="{9D8B030D-6E8A-4147-A177-3AD203B41FA5}">
                      <a16:colId xmlns:a16="http://schemas.microsoft.com/office/drawing/2014/main" xmlns="" val="416858955"/>
                    </a:ext>
                  </a:extLst>
                </a:gridCol>
              </a:tblGrid>
              <a:tr h="356726">
                <a:tc>
                  <a:txBody>
                    <a:bodyPr/>
                    <a:lstStyle/>
                    <a:p>
                      <a:pPr>
                        <a:lnSpc>
                          <a:spcPct val="115000"/>
                        </a:lnSpc>
                        <a:spcBef>
                          <a:spcPts val="600"/>
                        </a:spcBef>
                        <a:spcAft>
                          <a:spcPts val="600"/>
                        </a:spcAft>
                      </a:pPr>
                      <a:r>
                        <a:rPr lang="en-ZA" sz="2400" b="1" dirty="0">
                          <a:effectLst/>
                          <a:latin typeface="Calibri" panose="020F0502020204030204" pitchFamily="34" charset="0"/>
                          <a:ea typeface="Calibri" panose="020F0502020204030204" pitchFamily="34" charset="0"/>
                          <a:cs typeface="Times New Roman" panose="02020603050405020304" pitchFamily="18" charset="0"/>
                        </a:rPr>
                        <a:t>MTSF Priority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nSpc>
                          <a:spcPct val="115000"/>
                        </a:lnSpc>
                        <a:spcBef>
                          <a:spcPts val="600"/>
                        </a:spcBef>
                        <a:spcAft>
                          <a:spcPts val="600"/>
                        </a:spcAft>
                      </a:pPr>
                      <a:r>
                        <a:rPr lang="en-ZA" sz="2400" b="1" dirty="0">
                          <a:effectLst/>
                          <a:latin typeface="Calibri" panose="020F0502020204030204" pitchFamily="34" charset="0"/>
                          <a:ea typeface="Calibri" panose="020F0502020204030204" pitchFamily="34" charset="0"/>
                          <a:cs typeface="Times New Roman" panose="02020603050405020304" pitchFamily="18" charset="0"/>
                        </a:rPr>
                        <a:t>Priority 2: Education Skills and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Bef>
                          <a:spcPts val="600"/>
                        </a:spcBef>
                        <a:spcAft>
                          <a:spcPts val="6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nSpc>
                          <a:spcPct val="115000"/>
                        </a:lnSpc>
                        <a:spcBef>
                          <a:spcPts val="600"/>
                        </a:spcBef>
                        <a:spcAft>
                          <a:spcPts val="600"/>
                        </a:spcAft>
                      </a:pP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062830303"/>
                  </a:ext>
                </a:extLst>
              </a:tr>
              <a:tr h="285326">
                <a:tc>
                  <a:txBody>
                    <a:bodyPr/>
                    <a:lstStyle/>
                    <a:p>
                      <a:pPr>
                        <a:lnSpc>
                          <a:spcPct val="115000"/>
                        </a:lnSpc>
                        <a:spcBef>
                          <a:spcPts val="600"/>
                        </a:spcBef>
                        <a:spcAft>
                          <a:spcPts val="60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Bef>
                          <a:spcPts val="600"/>
                        </a:spcBef>
                        <a:spcAft>
                          <a:spcPts val="60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 Indicator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Bef>
                          <a:spcPts val="600"/>
                        </a:spcBef>
                        <a:spcAft>
                          <a:spcPts val="60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Baseline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15000"/>
                        </a:lnSpc>
                        <a:spcBef>
                          <a:spcPts val="600"/>
                        </a:spcBef>
                        <a:spcAft>
                          <a:spcPts val="60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 Year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90382811"/>
                  </a:ext>
                </a:extLst>
              </a:tr>
              <a:tr h="891677">
                <a:tc>
                  <a:txBody>
                    <a:bodyPr/>
                    <a:lstStyle/>
                    <a:p>
                      <a:pPr>
                        <a:lnSpc>
                          <a:spcPct val="115000"/>
                        </a:lnSpc>
                        <a:spcAft>
                          <a:spcPts val="100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Efficient and effective governance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Percentage of internal and External audit recommendations implemented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47538425"/>
                  </a:ext>
                </a:extLst>
              </a:tr>
              <a:tr h="891677">
                <a:tc>
                  <a:txBody>
                    <a:bodyPr/>
                    <a:lstStyle/>
                    <a:p>
                      <a:pPr>
                        <a:lnSpc>
                          <a:spcPct val="115000"/>
                        </a:lnSpc>
                        <a:spcAft>
                          <a:spcPts val="100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Fit-to-practice registered Educators and lecturers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Percentage of educators and lecturers screened for fitness-to-practice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15000"/>
                        </a:lnSpc>
                        <a:spcBef>
                          <a:spcPts val="600"/>
                        </a:spcBef>
                        <a:spcAft>
                          <a:spcPts val="600"/>
                        </a:spcAft>
                        <a:buFont typeface="Symbol" panose="05050102010706020507" pitchFamily="18" charset="2"/>
                        <a:buNone/>
                      </a:pPr>
                      <a:r>
                        <a:rPr lang="en-ZA" sz="1600" dirty="0">
                          <a:effectLst/>
                          <a:latin typeface="Calibri" panose="020F0502020204030204" pitchFamily="34" charset="0"/>
                          <a:ea typeface="Calibri" panose="020F0502020204030204" pitchFamily="34" charset="0"/>
                          <a:cs typeface="Times New Roman" panose="02020603050405020304" pitchFamily="18" charset="0"/>
                        </a:rPr>
                        <a:t>267 810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78079813"/>
                  </a:ext>
                </a:extLst>
              </a:tr>
              <a:tr h="891677">
                <a:tc>
                  <a:txBody>
                    <a:bodyPr/>
                    <a:lstStyle/>
                    <a:p>
                      <a:pPr>
                        <a:lnSpc>
                          <a:spcPct val="115000"/>
                        </a:lnSpc>
                        <a:spcAft>
                          <a:spcPts val="100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Maintained ethical standards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Number of educators who adhered to the code of professional ethics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400 000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15987672"/>
                  </a:ext>
                </a:extLst>
              </a:tr>
              <a:tr h="1108706">
                <a:tc>
                  <a:txBody>
                    <a:bodyPr/>
                    <a:lstStyle/>
                    <a:p>
                      <a:pPr>
                        <a:lnSpc>
                          <a:spcPct val="115000"/>
                        </a:lnSpc>
                        <a:spcAft>
                          <a:spcPts val="1000"/>
                        </a:spcAf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Improved teacher competence</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600" b="0" dirty="0">
                          <a:effectLst/>
                          <a:latin typeface="Calibri" panose="020F0502020204030204" pitchFamily="34" charset="0"/>
                          <a:ea typeface="Calibri" panose="020F0502020204030204" pitchFamily="34" charset="0"/>
                          <a:cs typeface="Calibri" panose="020F0502020204030204" pitchFamily="34" charset="0"/>
                        </a:rPr>
                        <a:t>Percentage of educators participating in the professional development activities</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60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600"/>
                        </a:spcAft>
                      </a:pPr>
                      <a:r>
                        <a:rPr lang="en-ZA" sz="1600" b="0" dirty="0">
                          <a:effectLst/>
                          <a:latin typeface="Calibri" panose="020F0502020204030204" pitchFamily="34" charset="0"/>
                          <a:ea typeface="Calibri" panose="020F0502020204030204" pitchFamily="34" charset="0"/>
                          <a:cs typeface="Calibri" panose="020F0502020204030204" pitchFamily="34" charset="0"/>
                        </a:rPr>
                        <a:t>80%</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711536001"/>
                  </a:ext>
                </a:extLst>
              </a:tr>
              <a:tr h="1108706">
                <a:tc>
                  <a:txBody>
                    <a:bodyPr/>
                    <a:lstStyle/>
                    <a:p>
                      <a:pPr>
                        <a:lnSpc>
                          <a:spcPct val="115000"/>
                        </a:lnSpc>
                        <a:spcAft>
                          <a:spcPts val="1000"/>
                        </a:spcAft>
                      </a:pPr>
                      <a:r>
                        <a:rPr lang="en-GB" sz="1600" b="0" dirty="0">
                          <a:effectLst/>
                          <a:latin typeface="Calibri" panose="020F0502020204030204" pitchFamily="34" charset="0"/>
                          <a:ea typeface="Times New Roman" panose="02020603050405020304" pitchFamily="18" charset="0"/>
                          <a:cs typeface="Calibri" panose="020F0502020204030204" pitchFamily="34" charset="0"/>
                        </a:rPr>
                        <a:t>Improved teacher professionalism</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600" b="0" dirty="0">
                          <a:effectLst/>
                          <a:latin typeface="Calibri" panose="020F0502020204030204" pitchFamily="34" charset="0"/>
                          <a:ea typeface="Calibri" panose="020F0502020204030204" pitchFamily="34" charset="0"/>
                          <a:cs typeface="Calibri" panose="020F0502020204030204" pitchFamily="34" charset="0"/>
                        </a:rPr>
                        <a:t>Strengthened teacher education and development continuum </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60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600"/>
                        </a:spcBef>
                        <a:spcAft>
                          <a:spcPts val="600"/>
                        </a:spcAft>
                      </a:pPr>
                      <a:r>
                        <a:rPr lang="en-ZA" sz="1600" b="0" dirty="0">
                          <a:effectLst/>
                          <a:latin typeface="Calibri" panose="020F0502020204030204" pitchFamily="34" charset="0"/>
                          <a:ea typeface="Calibri" panose="020F0502020204030204" pitchFamily="34" charset="0"/>
                          <a:cs typeface="Calibri" panose="020F0502020204030204" pitchFamily="34" charset="0"/>
                        </a:rPr>
                        <a:t>Implemented teacher professionalisation path.</a:t>
                      </a:r>
                      <a:endParaRPr lang="en-ZA"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812725684"/>
                  </a:ext>
                </a:extLst>
              </a:tr>
            </a:tbl>
          </a:graphicData>
        </a:graphic>
      </p:graphicFrame>
      <p:sp>
        <p:nvSpPr>
          <p:cNvPr id="3" name="Slide Number Placeholder 2">
            <a:extLst>
              <a:ext uri="{FF2B5EF4-FFF2-40B4-BE49-F238E27FC236}">
                <a16:creationId xmlns:a16="http://schemas.microsoft.com/office/drawing/2014/main" xmlns="" id="{B7AAABAA-579A-4677-B68C-DD16B0AD55FC}"/>
              </a:ext>
            </a:extLst>
          </p:cNvPr>
          <p:cNvSpPr>
            <a:spLocks noGrp="1"/>
          </p:cNvSpPr>
          <p:nvPr>
            <p:ph type="sldNum" sz="quarter" idx="12"/>
          </p:nvPr>
        </p:nvSpPr>
        <p:spPr/>
        <p:txBody>
          <a:bodyPr/>
          <a:lstStyle/>
          <a:p>
            <a:fld id="{F547E750-DA54-C34F-8612-A39648D765C1}" type="slidenum">
              <a:rPr lang="en-US" smtClean="0"/>
              <a:pPr/>
              <a:t>15</a:t>
            </a:fld>
            <a:endParaRPr lang="en-US" dirty="0"/>
          </a:p>
        </p:txBody>
      </p:sp>
    </p:spTree>
    <p:extLst>
      <p:ext uri="{BB962C8B-B14F-4D97-AF65-F5344CB8AC3E}">
        <p14:creationId xmlns:p14="http://schemas.microsoft.com/office/powerpoint/2010/main" xmlns="" val="71140783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EDD31-1F4D-49FF-B845-9B9AF1F2904C}"/>
              </a:ext>
            </a:extLst>
          </p:cNvPr>
          <p:cNvSpPr>
            <a:spLocks noGrp="1"/>
          </p:cNvSpPr>
          <p:nvPr>
            <p:ph type="title"/>
          </p:nvPr>
        </p:nvSpPr>
        <p:spPr>
          <a:xfrm>
            <a:off x="128662" y="152291"/>
            <a:ext cx="11833487" cy="841844"/>
          </a:xfrm>
        </p:spPr>
        <p:txBody>
          <a:bodyPr>
            <a:normAutofit fontScale="90000"/>
          </a:bodyPr>
          <a:lstStyle/>
          <a:p>
            <a:r>
              <a:rPr lang="en-ZA" sz="2700" b="1" dirty="0">
                <a:solidFill>
                  <a:schemeClr val="tx1"/>
                </a:solidFill>
                <a:latin typeface="Calibri" panose="020F0502020204030204" pitchFamily="34" charset="0"/>
                <a:cs typeface="Calibri" panose="020F0502020204030204" pitchFamily="34" charset="0"/>
              </a:rPr>
              <a:t>SOME KEY STRATEGIC ISSUES THAT  WILL INFORM THE  SACE AGENDA FOR THE NEXT FIVE YEARS</a:t>
            </a:r>
            <a:r>
              <a:rPr lang="en-ZA" dirty="0"/>
              <a:t/>
            </a:r>
            <a:br>
              <a:rPr lang="en-ZA" dirty="0"/>
            </a:br>
            <a:endParaRPr lang="en-ZA" dirty="0"/>
          </a:p>
        </p:txBody>
      </p:sp>
      <p:sp>
        <p:nvSpPr>
          <p:cNvPr id="3" name="Content Placeholder 2">
            <a:extLst>
              <a:ext uri="{FF2B5EF4-FFF2-40B4-BE49-F238E27FC236}">
                <a16:creationId xmlns:a16="http://schemas.microsoft.com/office/drawing/2014/main" xmlns="" id="{984275AE-86C9-4C61-8AFD-F03DDC8E466E}"/>
              </a:ext>
            </a:extLst>
          </p:cNvPr>
          <p:cNvSpPr>
            <a:spLocks noGrp="1"/>
          </p:cNvSpPr>
          <p:nvPr>
            <p:ph idx="1"/>
          </p:nvPr>
        </p:nvSpPr>
        <p:spPr>
          <a:xfrm>
            <a:off x="128662" y="711089"/>
            <a:ext cx="11833487" cy="5785964"/>
          </a:xfrm>
        </p:spPr>
        <p:txBody>
          <a:bodyPr>
            <a:noAutofit/>
          </a:bodyPr>
          <a:lstStyle/>
          <a:p>
            <a:r>
              <a:rPr lang="en-US" sz="2800" dirty="0">
                <a:solidFill>
                  <a:schemeClr val="tx1"/>
                </a:solidFill>
                <a:latin typeface="+mn-lt"/>
              </a:rPr>
              <a:t>Teacher Professionalisation across the teacher education and development continuum – maintenance of the professional and ethical standards</a:t>
            </a:r>
          </a:p>
          <a:p>
            <a:r>
              <a:rPr lang="en-US" sz="2800" dirty="0">
                <a:solidFill>
                  <a:schemeClr val="tx1"/>
                </a:solidFill>
                <a:latin typeface="+mn-lt"/>
              </a:rPr>
              <a:t>Promotion of the reading and learning teaching profession - SACE-established internal Resource Centre for employees and Council members and Virtual Library for registered educators, and SACE Constituencies and Stakeholders- ‘</a:t>
            </a:r>
            <a:r>
              <a:rPr lang="en-US" sz="2800" b="1" dirty="0">
                <a:solidFill>
                  <a:schemeClr val="tx1"/>
                </a:solidFill>
                <a:latin typeface="+mn-lt"/>
              </a:rPr>
              <a:t>READ to TEACH AND SERVE’ </a:t>
            </a:r>
          </a:p>
          <a:p>
            <a:r>
              <a:rPr lang="en-US" sz="2800" dirty="0">
                <a:solidFill>
                  <a:schemeClr val="tx1"/>
                </a:solidFill>
                <a:latin typeface="+mn-lt"/>
              </a:rPr>
              <a:t>Teacher Wellbeing, Rights, Responsibilities, and Safety </a:t>
            </a:r>
          </a:p>
          <a:p>
            <a:r>
              <a:rPr lang="en-US" sz="2800" dirty="0">
                <a:solidFill>
                  <a:schemeClr val="tx1"/>
                </a:solidFill>
                <a:latin typeface="+mn-lt"/>
              </a:rPr>
              <a:t>Values and Ethics in the Teaching Profession</a:t>
            </a:r>
          </a:p>
          <a:p>
            <a:r>
              <a:rPr lang="en-US" sz="2800" dirty="0">
                <a:solidFill>
                  <a:schemeClr val="tx1"/>
                </a:solidFill>
                <a:latin typeface="+mn-lt"/>
              </a:rPr>
              <a:t>Strengthened and Integrated Information and Communication Technology </a:t>
            </a:r>
          </a:p>
          <a:p>
            <a:r>
              <a:rPr lang="en-US" sz="2800" dirty="0">
                <a:solidFill>
                  <a:schemeClr val="tx1"/>
                </a:solidFill>
                <a:latin typeface="+mn-lt"/>
              </a:rPr>
              <a:t>Heightened Communication - Educators, Stakeholders and the Public</a:t>
            </a:r>
          </a:p>
          <a:p>
            <a:r>
              <a:rPr lang="en-US" sz="2800" dirty="0">
                <a:solidFill>
                  <a:schemeClr val="tx1"/>
                </a:solidFill>
                <a:latin typeface="+mn-lt"/>
              </a:rPr>
              <a:t>Data, Information and Knowledge Management – Lead the profession from an informed position and provide evidence-based advice to Council and the Minister.</a:t>
            </a:r>
          </a:p>
          <a:p>
            <a:endParaRPr lang="en-US" sz="2800" dirty="0">
              <a:solidFill>
                <a:schemeClr val="tx1"/>
              </a:solidFill>
              <a:latin typeface="+mn-lt"/>
            </a:endParaRPr>
          </a:p>
          <a:p>
            <a:endParaRPr lang="en-US" sz="2400" dirty="0">
              <a:solidFill>
                <a:schemeClr val="tx1"/>
              </a:solidFill>
              <a:latin typeface="+mn-lt"/>
            </a:endParaRPr>
          </a:p>
        </p:txBody>
      </p:sp>
      <p:sp>
        <p:nvSpPr>
          <p:cNvPr id="4" name="Slide Number Placeholder 3">
            <a:extLst>
              <a:ext uri="{FF2B5EF4-FFF2-40B4-BE49-F238E27FC236}">
                <a16:creationId xmlns:a16="http://schemas.microsoft.com/office/drawing/2014/main" xmlns="" id="{7C6F73E1-D8D6-4543-9B6B-5CC2A8CDCB6E}"/>
              </a:ext>
            </a:extLst>
          </p:cNvPr>
          <p:cNvSpPr>
            <a:spLocks noGrp="1"/>
          </p:cNvSpPr>
          <p:nvPr>
            <p:ph type="sldNum" sz="quarter" idx="12"/>
          </p:nvPr>
        </p:nvSpPr>
        <p:spPr/>
        <p:txBody>
          <a:bodyPr/>
          <a:lstStyle/>
          <a:p>
            <a:fld id="{F547E750-DA54-C34F-8612-A39648D765C1}" type="slidenum">
              <a:rPr lang="en-US" smtClean="0"/>
              <a:pPr/>
              <a:t>16</a:t>
            </a:fld>
            <a:endParaRPr lang="en-US" dirty="0"/>
          </a:p>
        </p:txBody>
      </p:sp>
    </p:spTree>
    <p:extLst>
      <p:ext uri="{BB962C8B-B14F-4D97-AF65-F5344CB8AC3E}">
        <p14:creationId xmlns:p14="http://schemas.microsoft.com/office/powerpoint/2010/main" xmlns="" val="90200994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D852F-D4CC-49E1-98F3-435462983BF5}"/>
              </a:ext>
            </a:extLst>
          </p:cNvPr>
          <p:cNvSpPr>
            <a:spLocks noGrp="1"/>
          </p:cNvSpPr>
          <p:nvPr>
            <p:ph type="title"/>
          </p:nvPr>
        </p:nvSpPr>
        <p:spPr>
          <a:xfrm>
            <a:off x="689043" y="1521682"/>
            <a:ext cx="10515600" cy="3993747"/>
          </a:xfrm>
          <a:solidFill>
            <a:schemeClr val="accent2"/>
          </a:solidFill>
          <a:effectLst>
            <a:innerShdw blurRad="114300">
              <a:prstClr val="black"/>
            </a:innerShdw>
          </a:effectLst>
        </p:spPr>
        <p:txBody>
          <a:bodyPr>
            <a:noAutofit/>
          </a:bodyPr>
          <a:lstStyle/>
          <a:p>
            <a:pPr algn="ctr"/>
            <a:r>
              <a:rPr lang="en-ZA" sz="3600" b="1" dirty="0">
                <a:solidFill>
                  <a:schemeClr val="tx1"/>
                </a:solidFill>
                <a:latin typeface="Berlin Sans FB Demi" panose="020E0802020502020306" pitchFamily="34" charset="0"/>
              </a:rPr>
              <a:t> </a:t>
            </a:r>
            <a:r>
              <a:rPr lang="en-GB" sz="5400" b="1" dirty="0">
                <a:solidFill>
                  <a:schemeClr val="tx1"/>
                </a:solidFill>
                <a:latin typeface="+mn-lt"/>
              </a:rPr>
              <a:t>PART C</a:t>
            </a:r>
            <a:br>
              <a:rPr lang="en-GB" sz="5400" b="1" dirty="0">
                <a:solidFill>
                  <a:schemeClr val="tx1"/>
                </a:solidFill>
                <a:latin typeface="+mn-lt"/>
              </a:rPr>
            </a:br>
            <a:r>
              <a:rPr lang="en-GB" sz="5400" b="1" dirty="0">
                <a:solidFill>
                  <a:schemeClr val="tx1"/>
                </a:solidFill>
                <a:latin typeface="+mn-lt"/>
              </a:rPr>
              <a:t/>
            </a:r>
            <a:br>
              <a:rPr lang="en-GB" sz="5400" b="1" dirty="0">
                <a:solidFill>
                  <a:schemeClr val="tx1"/>
                </a:solidFill>
                <a:latin typeface="+mn-lt"/>
              </a:rPr>
            </a:br>
            <a:r>
              <a:rPr lang="en-GB" sz="5400" b="1" dirty="0">
                <a:solidFill>
                  <a:schemeClr val="tx1"/>
                </a:solidFill>
                <a:latin typeface="+mn-lt"/>
              </a:rPr>
              <a:t>ANNUAL PERFORMANCE PLAN 2020/2021</a:t>
            </a:r>
            <a:br>
              <a:rPr lang="en-GB" sz="5400" b="1" dirty="0">
                <a:solidFill>
                  <a:schemeClr val="tx1"/>
                </a:solidFill>
                <a:latin typeface="+mn-lt"/>
              </a:rPr>
            </a:br>
            <a:endParaRPr lang="en-ZA" sz="3600" b="1" dirty="0">
              <a:solidFill>
                <a:schemeClr val="tx1"/>
              </a:solidFill>
              <a:latin typeface="+mn-lt"/>
            </a:endParaRPr>
          </a:p>
        </p:txBody>
      </p:sp>
      <p:sp>
        <p:nvSpPr>
          <p:cNvPr id="3" name="Slide Number Placeholder 2">
            <a:extLst>
              <a:ext uri="{FF2B5EF4-FFF2-40B4-BE49-F238E27FC236}">
                <a16:creationId xmlns:a16="http://schemas.microsoft.com/office/drawing/2014/main" xmlns="" id="{7168E8CC-6A67-4118-8CAA-0E96B57958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7E750-DA54-C34F-8612-A39648D765C1}" type="slidenum">
              <a:rPr kumimoji="0" lang="en-US"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xmlns="" val="40271244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1B49F-2D5E-4A1E-B937-A314B14FD149}"/>
              </a:ext>
            </a:extLst>
          </p:cNvPr>
          <p:cNvSpPr>
            <a:spLocks noGrp="1"/>
          </p:cNvSpPr>
          <p:nvPr>
            <p:ph type="title"/>
          </p:nvPr>
        </p:nvSpPr>
        <p:spPr/>
        <p:txBody>
          <a:bodyPr>
            <a:normAutofit/>
          </a:bodyPr>
          <a:lstStyle/>
          <a:p>
            <a:pPr algn="ctr"/>
            <a:r>
              <a:rPr lang="en-ZA" sz="3200" b="1" dirty="0">
                <a:solidFill>
                  <a:schemeClr val="tx1"/>
                </a:solidFill>
                <a:latin typeface="Calibri" panose="020F0502020204030204" pitchFamily="34" charset="0"/>
                <a:cs typeface="Calibri" panose="020F0502020204030204" pitchFamily="34" charset="0"/>
              </a:rPr>
              <a:t>PROGRAMME 1: </a:t>
            </a:r>
            <a:r>
              <a:rPr lang="en-GB" sz="3200" b="1" dirty="0">
                <a:solidFill>
                  <a:schemeClr val="accent4"/>
                </a:solidFill>
                <a:latin typeface="Calibri" panose="020F0502020204030204" pitchFamily="34" charset="0"/>
                <a:cs typeface="Calibri" panose="020F0502020204030204" pitchFamily="34" charset="0"/>
              </a:rPr>
              <a:t>ADMINISTRATION</a:t>
            </a:r>
            <a:endParaRPr lang="en-ZA" sz="32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xmlns="" id="{FDFE17FD-6A41-46CF-9F0C-791813782100}"/>
              </a:ext>
            </a:extLst>
          </p:cNvPr>
          <p:cNvSpPr>
            <a:spLocks noGrp="1"/>
          </p:cNvSpPr>
          <p:nvPr>
            <p:ph idx="1"/>
          </p:nvPr>
        </p:nvSpPr>
        <p:spPr>
          <a:xfrm>
            <a:off x="128665" y="1375576"/>
            <a:ext cx="11833487" cy="4317558"/>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endParaRPr lang="en-ZA" sz="4400" b="1" dirty="0">
              <a:solidFill>
                <a:schemeClr val="tx1"/>
              </a:solidFill>
              <a:latin typeface="Calibri" panose="020F0502020204030204" pitchFamily="34" charset="0"/>
              <a:cs typeface="Calibri" panose="020F0502020204030204" pitchFamily="34" charset="0"/>
            </a:endParaRPr>
          </a:p>
          <a:p>
            <a:pPr marL="0" indent="0" algn="ctr">
              <a:buNone/>
            </a:pPr>
            <a:r>
              <a:rPr lang="en-GB" sz="4000" b="1" dirty="0">
                <a:solidFill>
                  <a:schemeClr val="accent4"/>
                </a:solidFill>
                <a:latin typeface="Calibri" panose="020F0502020204030204" pitchFamily="34" charset="0"/>
                <a:cs typeface="Calibri" panose="020F0502020204030204" pitchFamily="34" charset="0"/>
              </a:rPr>
              <a:t>This is a New Programme in the Strat Plan and APP</a:t>
            </a:r>
            <a:endParaRPr lang="en-ZA" sz="4000" b="1" dirty="0">
              <a:solidFill>
                <a:schemeClr val="accent4"/>
              </a:solidFill>
              <a:latin typeface="Calibri" panose="020F0502020204030204" pitchFamily="34" charset="0"/>
              <a:cs typeface="Calibri" panose="020F0502020204030204" pitchFamily="34" charset="0"/>
            </a:endParaRPr>
          </a:p>
          <a:p>
            <a:pPr marL="0" indent="0" algn="ctr">
              <a:buNone/>
            </a:pPr>
            <a:r>
              <a:rPr lang="en-ZA" sz="4400" b="1" dirty="0">
                <a:solidFill>
                  <a:schemeClr val="tx1"/>
                </a:solidFill>
                <a:latin typeface="Calibri" panose="020F0502020204030204" pitchFamily="34" charset="0"/>
                <a:cs typeface="Calibri" panose="020F0502020204030204" pitchFamily="34" charset="0"/>
              </a:rPr>
              <a:t>Purpose: </a:t>
            </a:r>
            <a:r>
              <a:rPr lang="en-GB" sz="3200" dirty="0">
                <a:solidFill>
                  <a:schemeClr val="tx1"/>
                </a:solidFill>
                <a:latin typeface="Calibri" panose="020F0502020204030204" pitchFamily="34" charset="0"/>
                <a:cs typeface="Calibri" panose="020F0502020204030204" pitchFamily="34" charset="0"/>
              </a:rPr>
              <a:t>The purpose of this programme is to implement and    		      manage the policy directives and priorities of the    			     Council to ensure the functional proficiency of SACE through appropriate support services.</a:t>
            </a:r>
          </a:p>
        </p:txBody>
      </p:sp>
      <p:sp>
        <p:nvSpPr>
          <p:cNvPr id="4" name="Slide Number Placeholder 3">
            <a:extLst>
              <a:ext uri="{FF2B5EF4-FFF2-40B4-BE49-F238E27FC236}">
                <a16:creationId xmlns:a16="http://schemas.microsoft.com/office/drawing/2014/main" xmlns="" id="{B9EA2309-BD9B-4B14-AFF9-14CB32446C9F}"/>
              </a:ext>
            </a:extLst>
          </p:cNvPr>
          <p:cNvSpPr>
            <a:spLocks noGrp="1"/>
          </p:cNvSpPr>
          <p:nvPr>
            <p:ph type="sldNum" sz="quarter" idx="12"/>
          </p:nvPr>
        </p:nvSpPr>
        <p:spPr/>
        <p:txBody>
          <a:bodyPr/>
          <a:lstStyle/>
          <a:p>
            <a:fld id="{F547E750-DA54-C34F-8612-A39648D765C1}" type="slidenum">
              <a:rPr lang="en-US" smtClean="0"/>
              <a:pPr/>
              <a:t>18</a:t>
            </a:fld>
            <a:endParaRPr lang="en-US" dirty="0"/>
          </a:p>
        </p:txBody>
      </p:sp>
    </p:spTree>
    <p:extLst>
      <p:ext uri="{BB962C8B-B14F-4D97-AF65-F5344CB8AC3E}">
        <p14:creationId xmlns:p14="http://schemas.microsoft.com/office/powerpoint/2010/main" xmlns="" val="367310797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26988" y="311182"/>
            <a:ext cx="11833487" cy="6188765"/>
          </a:xfrm>
        </p:spPr>
        <p:txBody>
          <a:bodyPr>
            <a:normAutofit/>
          </a:bodyPr>
          <a:lstStyle/>
          <a:p>
            <a:pPr marL="0" indent="0">
              <a:buNone/>
            </a:pPr>
            <a:endParaRPr lang="en-GB" sz="2000" b="1" dirty="0">
              <a:solidFill>
                <a:schemeClr val="tx1"/>
              </a:solidFill>
              <a:latin typeface="+mn-lt"/>
            </a:endParaRPr>
          </a:p>
          <a:p>
            <a:pPr marL="0" indent="0">
              <a:buNone/>
            </a:pPr>
            <a:r>
              <a:rPr lang="en-GB" sz="2400" b="1" dirty="0">
                <a:solidFill>
                  <a:schemeClr val="tx1"/>
                </a:solidFill>
                <a:latin typeface="+mn-lt"/>
              </a:rPr>
              <a:t>Outcomes, Outputs, Performance Indicators and Targets</a:t>
            </a:r>
            <a:endParaRPr lang="en-ZA" sz="2400" b="1" dirty="0">
              <a:solidFill>
                <a:schemeClr val="tx1"/>
              </a:solidFill>
              <a:latin typeface="+mn-lt"/>
            </a:endParaRPr>
          </a:p>
        </p:txBody>
      </p:sp>
      <p:graphicFrame>
        <p:nvGraphicFramePr>
          <p:cNvPr id="5" name="Table 4">
            <a:extLst>
              <a:ext uri="{FF2B5EF4-FFF2-40B4-BE49-F238E27FC236}">
                <a16:creationId xmlns:a16="http://schemas.microsoft.com/office/drawing/2014/main" xmlns="" id="{72C16111-5DCE-4B56-A1F2-7AA04C4FF633}"/>
              </a:ext>
            </a:extLst>
          </p:cNvPr>
          <p:cNvGraphicFramePr>
            <a:graphicFrameLocks noGrp="1"/>
          </p:cNvGraphicFramePr>
          <p:nvPr>
            <p:extLst>
              <p:ext uri="{D42A27DB-BD31-4B8C-83A1-F6EECF244321}">
                <p14:modId xmlns:p14="http://schemas.microsoft.com/office/powerpoint/2010/main" xmlns="" val="2916049679"/>
              </p:ext>
            </p:extLst>
          </p:nvPr>
        </p:nvGraphicFramePr>
        <p:xfrm>
          <a:off x="135556" y="1126570"/>
          <a:ext cx="11920887" cy="5594906"/>
        </p:xfrm>
        <a:graphic>
          <a:graphicData uri="http://schemas.openxmlformats.org/drawingml/2006/table">
            <a:tbl>
              <a:tblPr firstRow="1" firstCol="1" bandRow="1"/>
              <a:tblGrid>
                <a:gridCol w="1023091">
                  <a:extLst>
                    <a:ext uri="{9D8B030D-6E8A-4147-A177-3AD203B41FA5}">
                      <a16:colId xmlns:a16="http://schemas.microsoft.com/office/drawing/2014/main" xmlns="" val="1845023015"/>
                    </a:ext>
                  </a:extLst>
                </a:gridCol>
                <a:gridCol w="1893468">
                  <a:extLst>
                    <a:ext uri="{9D8B030D-6E8A-4147-A177-3AD203B41FA5}">
                      <a16:colId xmlns:a16="http://schemas.microsoft.com/office/drawing/2014/main" xmlns="" val="1749556378"/>
                    </a:ext>
                  </a:extLst>
                </a:gridCol>
                <a:gridCol w="2021602">
                  <a:extLst>
                    <a:ext uri="{9D8B030D-6E8A-4147-A177-3AD203B41FA5}">
                      <a16:colId xmlns:a16="http://schemas.microsoft.com/office/drawing/2014/main" xmlns="" val="336308392"/>
                    </a:ext>
                  </a:extLst>
                </a:gridCol>
                <a:gridCol w="884349">
                  <a:extLst>
                    <a:ext uri="{9D8B030D-6E8A-4147-A177-3AD203B41FA5}">
                      <a16:colId xmlns:a16="http://schemas.microsoft.com/office/drawing/2014/main" xmlns="" val="3792236480"/>
                    </a:ext>
                  </a:extLst>
                </a:gridCol>
                <a:gridCol w="760067">
                  <a:extLst>
                    <a:ext uri="{9D8B030D-6E8A-4147-A177-3AD203B41FA5}">
                      <a16:colId xmlns:a16="http://schemas.microsoft.com/office/drawing/2014/main" xmlns="" val="469414077"/>
                    </a:ext>
                  </a:extLst>
                </a:gridCol>
                <a:gridCol w="1085423">
                  <a:extLst>
                    <a:ext uri="{9D8B030D-6E8A-4147-A177-3AD203B41FA5}">
                      <a16:colId xmlns:a16="http://schemas.microsoft.com/office/drawing/2014/main" xmlns="" val="949212794"/>
                    </a:ext>
                  </a:extLst>
                </a:gridCol>
                <a:gridCol w="1045713">
                  <a:extLst>
                    <a:ext uri="{9D8B030D-6E8A-4147-A177-3AD203B41FA5}">
                      <a16:colId xmlns:a16="http://schemas.microsoft.com/office/drawing/2014/main" xmlns="" val="1201484437"/>
                    </a:ext>
                  </a:extLst>
                </a:gridCol>
                <a:gridCol w="966292">
                  <a:extLst>
                    <a:ext uri="{9D8B030D-6E8A-4147-A177-3AD203B41FA5}">
                      <a16:colId xmlns:a16="http://schemas.microsoft.com/office/drawing/2014/main" xmlns="" val="3592909035"/>
                    </a:ext>
                  </a:extLst>
                </a:gridCol>
                <a:gridCol w="1072186">
                  <a:extLst>
                    <a:ext uri="{9D8B030D-6E8A-4147-A177-3AD203B41FA5}">
                      <a16:colId xmlns:a16="http://schemas.microsoft.com/office/drawing/2014/main" xmlns="" val="754332528"/>
                    </a:ext>
                  </a:extLst>
                </a:gridCol>
                <a:gridCol w="1168696">
                  <a:extLst>
                    <a:ext uri="{9D8B030D-6E8A-4147-A177-3AD203B41FA5}">
                      <a16:colId xmlns:a16="http://schemas.microsoft.com/office/drawing/2014/main" xmlns="" val="1186994264"/>
                    </a:ext>
                  </a:extLst>
                </a:gridCol>
              </a:tblGrid>
              <a:tr h="122811">
                <a:tc rowSpan="3">
                  <a:txBody>
                    <a:bodyPr/>
                    <a:lstStyle/>
                    <a:p>
                      <a:pPr>
                        <a:lnSpc>
                          <a:spcPct val="115000"/>
                        </a:lnSpc>
                        <a:spcAft>
                          <a:spcPts val="0"/>
                        </a:spcAft>
                      </a:pPr>
                      <a:r>
                        <a:rPr lang="en-ZA" sz="13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64519485"/>
                  </a:ext>
                </a:extLst>
              </a:tr>
              <a:tr h="253264">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457478203"/>
                  </a:ext>
                </a:extLst>
              </a:tr>
              <a:tr h="41672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678208952"/>
                  </a:ext>
                </a:extLst>
              </a:tr>
              <a:tr h="253264">
                <a:tc rowSpan="8">
                  <a:txBody>
                    <a:bodyPr/>
                    <a:lstStyle/>
                    <a:p>
                      <a:pPr algn="ctr">
                        <a:lnSpc>
                          <a:spcPct val="107000"/>
                        </a:lnSpc>
                        <a:spcAft>
                          <a:spcPts val="800"/>
                        </a:spcAft>
                      </a:pPr>
                      <a:r>
                        <a:rPr lang="en-ZA" sz="1300" dirty="0">
                          <a:effectLst/>
                          <a:latin typeface="Calibri" panose="020F0502020204030204" pitchFamily="34" charset="0"/>
                          <a:ea typeface="Times New Roman" panose="02020603050405020304" pitchFamily="18" charset="0"/>
                          <a:cs typeface="Calibri" panose="020F0502020204030204" pitchFamily="34" charset="0"/>
                        </a:rPr>
                        <a:t>Efficient and effective governance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US" sz="13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Minutes and attendance registers of the meetings</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3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Number of Council and EXCO meetings convened</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251740244"/>
                  </a:ext>
                </a:extLst>
              </a:tr>
              <a:tr h="383717">
                <a:tc vMerge="1">
                  <a:txBody>
                    <a:bodyPr/>
                    <a:lstStyle/>
                    <a:p>
                      <a:endParaRPr lang="en-ZA"/>
                    </a:p>
                  </a:txBody>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Approved quarterly performance report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Number of quarterly performance reports submitted to DBE</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901713079"/>
                  </a:ext>
                </a:extLst>
              </a:tr>
              <a:tr h="253264">
                <a:tc vMerge="1">
                  <a:txBody>
                    <a:bodyPr/>
                    <a:lstStyle/>
                    <a:p>
                      <a:endParaRPr lang="en-ZA"/>
                    </a:p>
                  </a:txBody>
                  <a:tcPr/>
                </a:tc>
                <a:tc>
                  <a:txBody>
                    <a:bodyPr/>
                    <a:lstStyle/>
                    <a:p>
                      <a:pP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Research conducted</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Number of research reports produced</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07000"/>
                        </a:lnSpc>
                        <a:spcAft>
                          <a:spcPts val="80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74833970"/>
                  </a:ext>
                </a:extLst>
              </a:tr>
              <a:tr h="514170">
                <a:tc vMerge="1">
                  <a:txBody>
                    <a:bodyPr/>
                    <a:lstStyle/>
                    <a:p>
                      <a:endParaRPr lang="en-ZA"/>
                    </a:p>
                  </a:txBody>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Attendance register</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Number of research-based seminars/conferences conducted</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2333898141"/>
                  </a:ext>
                </a:extLst>
              </a:tr>
              <a:tr h="514170">
                <a:tc vMerge="1">
                  <a:txBody>
                    <a:bodyPr/>
                    <a:lstStyle/>
                    <a:p>
                      <a:endParaRPr lang="en-ZA"/>
                    </a:p>
                  </a:txBody>
                  <a:tcPr/>
                </a:tc>
                <a:tc>
                  <a:txBody>
                    <a:bodyPr/>
                    <a:lstStyle/>
                    <a:p>
                      <a:pPr>
                        <a:lnSpc>
                          <a:spcPct val="115000"/>
                        </a:lnSpc>
                        <a:spcAft>
                          <a:spcPts val="0"/>
                        </a:spcAft>
                      </a:pPr>
                      <a:r>
                        <a:rPr lang="en-US" sz="13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Performance agreements and assessments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Percentage of employees assessed through performance development system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74824553"/>
                  </a:ext>
                </a:extLst>
              </a:tr>
              <a:tr h="383717">
                <a:tc vMerge="1">
                  <a:txBody>
                    <a:bodyPr/>
                    <a:lstStyle/>
                    <a:p>
                      <a:endParaRPr lang="en-ZA"/>
                    </a:p>
                  </a:txBody>
                  <a:tcPr/>
                </a:tc>
                <a:tc>
                  <a:txBody>
                    <a:bodyPr/>
                    <a:lstStyle/>
                    <a:p>
                      <a:pP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Approved communication strategy</a:t>
                      </a: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 strategy developed and approved</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4033506446"/>
                  </a:ext>
                </a:extLst>
              </a:tr>
              <a:tr h="514170">
                <a:tc vMerge="1">
                  <a:txBody>
                    <a:bodyPr/>
                    <a:lstStyle/>
                    <a:p>
                      <a:endParaRPr lang="en-ZA"/>
                    </a:p>
                  </a:txBody>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Acknowledgement from National Treasury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Percentage of invoices paid within 30 days</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100%</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426791926"/>
                  </a:ext>
                </a:extLst>
              </a:tr>
              <a:tr h="253264">
                <a:tc vMerge="1">
                  <a:txBody>
                    <a:bodyPr/>
                    <a:lstStyle/>
                    <a:p>
                      <a:endParaRPr lang="en-ZA"/>
                    </a:p>
                  </a:txBody>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Approved ICT strategy</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ICT Strategy developed approved</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0"/>
                        </a:spcAft>
                      </a:pPr>
                      <a:r>
                        <a:rPr lang="en-ZA" sz="13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056938968"/>
                  </a:ext>
                </a:extLst>
              </a:tr>
            </a:tbl>
          </a:graphicData>
        </a:graphic>
      </p:graphicFrame>
      <p:sp>
        <p:nvSpPr>
          <p:cNvPr id="4" name="Slide Number Placeholder 3">
            <a:extLst>
              <a:ext uri="{FF2B5EF4-FFF2-40B4-BE49-F238E27FC236}">
                <a16:creationId xmlns:a16="http://schemas.microsoft.com/office/drawing/2014/main" xmlns="" id="{4C9B7FAE-0D0C-4707-BC04-E148DFC18C75}"/>
              </a:ext>
            </a:extLst>
          </p:cNvPr>
          <p:cNvSpPr>
            <a:spLocks noGrp="1"/>
          </p:cNvSpPr>
          <p:nvPr>
            <p:ph type="sldNum" sz="quarter" idx="12"/>
          </p:nvPr>
        </p:nvSpPr>
        <p:spPr/>
        <p:txBody>
          <a:bodyPr/>
          <a:lstStyle/>
          <a:p>
            <a:fld id="{F547E750-DA54-C34F-8612-A39648D765C1}" type="slidenum">
              <a:rPr lang="en-US" smtClean="0"/>
              <a:pPr/>
              <a:t>19</a:t>
            </a:fld>
            <a:endParaRPr lang="en-US" dirty="0"/>
          </a:p>
        </p:txBody>
      </p:sp>
      <p:sp>
        <p:nvSpPr>
          <p:cNvPr id="6" name="Title 1">
            <a:extLst>
              <a:ext uri="{FF2B5EF4-FFF2-40B4-BE49-F238E27FC236}">
                <a16:creationId xmlns:a16="http://schemas.microsoft.com/office/drawing/2014/main" xmlns="" id="{7D73FC45-024A-4F72-B507-F6ED3FF7379C}"/>
              </a:ext>
            </a:extLst>
          </p:cNvPr>
          <p:cNvSpPr>
            <a:spLocks noGrp="1"/>
          </p:cNvSpPr>
          <p:nvPr>
            <p:ph type="title"/>
          </p:nvPr>
        </p:nvSpPr>
        <p:spPr>
          <a:xfrm>
            <a:off x="26988" y="39688"/>
            <a:ext cx="12036425" cy="503237"/>
          </a:xfrm>
        </p:spPr>
        <p:txBody>
          <a:bodyPr>
            <a:noAutofit/>
          </a:bodyPr>
          <a:lstStyle/>
          <a:p>
            <a:pPr algn="ctr"/>
            <a:r>
              <a:rPr lang="en-ZA" sz="3200" b="1" dirty="0">
                <a:solidFill>
                  <a:schemeClr val="tx1"/>
                </a:solidFill>
                <a:latin typeface="Calibri" panose="020F0502020204030204" pitchFamily="34" charset="0"/>
                <a:cs typeface="Calibri" panose="020F0502020204030204" pitchFamily="34" charset="0"/>
              </a:rPr>
              <a:t>PROGRAMME 1: </a:t>
            </a:r>
            <a:r>
              <a:rPr lang="en-GB" sz="3200" b="1" dirty="0">
                <a:solidFill>
                  <a:schemeClr val="accent4"/>
                </a:solidFill>
                <a:latin typeface="Calibri" panose="020F0502020204030204" pitchFamily="34" charset="0"/>
                <a:cs typeface="Calibri" panose="020F0502020204030204" pitchFamily="34" charset="0"/>
              </a:rPr>
              <a:t>ADMINISTRATION…</a:t>
            </a:r>
            <a:endParaRPr lang="en-ZA"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4014111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E72E6FF-F721-45B2-B8A9-89DA46DDC0CF}"/>
              </a:ext>
            </a:extLst>
          </p:cNvPr>
          <p:cNvSpPr>
            <a:spLocks noGrp="1"/>
          </p:cNvSpPr>
          <p:nvPr>
            <p:ph type="title"/>
          </p:nvPr>
        </p:nvSpPr>
        <p:spPr>
          <a:xfrm>
            <a:off x="128665" y="0"/>
            <a:ext cx="10515600" cy="841844"/>
          </a:xfrm>
        </p:spPr>
        <p:txBody>
          <a:bodyPr>
            <a:normAutofit/>
          </a:bodyPr>
          <a:lstStyle/>
          <a:p>
            <a:pPr algn="ctr"/>
            <a:r>
              <a:rPr lang="en-ZA" sz="3600" b="1" dirty="0">
                <a:solidFill>
                  <a:schemeClr val="accent4"/>
                </a:solidFill>
                <a:latin typeface="Calibri" panose="020F0502020204030204" pitchFamily="34" charset="0"/>
                <a:cs typeface="Calibri" panose="020F0502020204030204" pitchFamily="34" charset="0"/>
              </a:rPr>
              <a:t>INTRODUCTION </a:t>
            </a:r>
          </a:p>
        </p:txBody>
      </p:sp>
      <p:sp>
        <p:nvSpPr>
          <p:cNvPr id="4" name="Content Placeholder 3">
            <a:extLst>
              <a:ext uri="{FF2B5EF4-FFF2-40B4-BE49-F238E27FC236}">
                <a16:creationId xmlns:a16="http://schemas.microsoft.com/office/drawing/2014/main" xmlns="" id="{12782412-4BAB-4EE0-B2F4-E7C5BF8584D3}"/>
              </a:ext>
            </a:extLst>
          </p:cNvPr>
          <p:cNvSpPr>
            <a:spLocks noGrp="1"/>
          </p:cNvSpPr>
          <p:nvPr>
            <p:ph idx="1"/>
          </p:nvPr>
        </p:nvSpPr>
        <p:spPr>
          <a:xfrm>
            <a:off x="128665" y="1176793"/>
            <a:ext cx="11833487" cy="4953663"/>
          </a:xfrm>
        </p:spPr>
        <p:txBody>
          <a:bodyPr>
            <a:normAutofit/>
          </a:bodyPr>
          <a:lstStyle/>
          <a:p>
            <a:pPr algn="just"/>
            <a:r>
              <a:rPr lang="en-ZA" sz="2800" dirty="0">
                <a:solidFill>
                  <a:schemeClr val="tx1"/>
                </a:solidFill>
                <a:latin typeface="+mn-lt"/>
              </a:rPr>
              <a:t>SACE is presenting the council-approved 2020–2025 Strategic Plan,  2020/2021 Annual Performance Plan (APP), with the 2020/2021 Budget which were tabled to parliament, through the Minister of Basic Education on the 11</a:t>
            </a:r>
            <a:r>
              <a:rPr lang="en-ZA" sz="2800" baseline="30000" dirty="0">
                <a:solidFill>
                  <a:schemeClr val="tx1"/>
                </a:solidFill>
                <a:latin typeface="+mn-lt"/>
              </a:rPr>
              <a:t>th</a:t>
            </a:r>
            <a:r>
              <a:rPr lang="en-ZA" sz="2800" dirty="0">
                <a:solidFill>
                  <a:schemeClr val="tx1"/>
                </a:solidFill>
                <a:latin typeface="+mn-lt"/>
              </a:rPr>
              <a:t> of March 2020.</a:t>
            </a:r>
          </a:p>
          <a:p>
            <a:pPr algn="just"/>
            <a:r>
              <a:rPr lang="en-ZA" sz="2800" dirty="0">
                <a:solidFill>
                  <a:schemeClr val="tx1"/>
                </a:solidFill>
                <a:latin typeface="+mn-lt"/>
              </a:rPr>
              <a:t>While the documents will be presented as tabled to parliament, inevitable small deviations will be made to indicate challenges and risks that are or might impact on their effective implementation, due to COVID-19 and national lockdown. </a:t>
            </a:r>
          </a:p>
          <a:p>
            <a:pPr algn="just"/>
            <a:r>
              <a:rPr lang="en-ZA" sz="2800" dirty="0">
                <a:solidFill>
                  <a:schemeClr val="tx1"/>
                </a:solidFill>
                <a:latin typeface="+mn-lt"/>
              </a:rPr>
              <a:t>This is necessary to also indicate the APP indicators that are / will be affected by risks associated with COVID 19 and the mitigating strategies put in place and their viability.</a:t>
            </a:r>
          </a:p>
        </p:txBody>
      </p:sp>
      <p:sp>
        <p:nvSpPr>
          <p:cNvPr id="2" name="Slide Number Placeholder 1">
            <a:extLst>
              <a:ext uri="{FF2B5EF4-FFF2-40B4-BE49-F238E27FC236}">
                <a16:creationId xmlns:a16="http://schemas.microsoft.com/office/drawing/2014/main" xmlns="" id="{759A38ED-A0CB-40C9-8D48-49E9A5A2C427}"/>
              </a:ext>
            </a:extLst>
          </p:cNvPr>
          <p:cNvSpPr>
            <a:spLocks noGrp="1"/>
          </p:cNvSpPr>
          <p:nvPr>
            <p:ph type="sldNum" sz="quarter" idx="12"/>
          </p:nvPr>
        </p:nvSpPr>
        <p:spPr/>
        <p:txBody>
          <a:bodyPr/>
          <a:lstStyle/>
          <a:p>
            <a:fld id="{F547E750-DA54-C34F-8612-A39648D765C1}" type="slidenum">
              <a:rPr lang="en-US" smtClean="0"/>
              <a:pPr/>
              <a:t>2</a:t>
            </a:fld>
            <a:endParaRPr lang="en-US" dirty="0"/>
          </a:p>
        </p:txBody>
      </p:sp>
    </p:spTree>
    <p:extLst>
      <p:ext uri="{BB962C8B-B14F-4D97-AF65-F5344CB8AC3E}">
        <p14:creationId xmlns:p14="http://schemas.microsoft.com/office/powerpoint/2010/main" xmlns="" val="40498077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PROGRAMME 1: </a:t>
            </a:r>
            <a:r>
              <a:rPr lang="en-GB" sz="3200" b="1" dirty="0">
                <a:solidFill>
                  <a:schemeClr val="accent4"/>
                </a:solidFill>
                <a:latin typeface="+mn-lt"/>
              </a:rPr>
              <a:t>ADMINISTRATION…</a:t>
            </a:r>
            <a:endParaRPr lang="en-ZA" sz="32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4" y="821857"/>
            <a:ext cx="11833487" cy="4807195"/>
          </a:xfrm>
        </p:spPr>
        <p:txBody>
          <a:bodyPr/>
          <a:lstStyle/>
          <a:p>
            <a:pPr marL="0" indent="0">
              <a:buNone/>
            </a:pPr>
            <a:r>
              <a:rPr lang="en-GB" sz="2400" b="1" dirty="0">
                <a:solidFill>
                  <a:schemeClr val="tx1"/>
                </a:solidFill>
                <a:latin typeface="+mn-lt"/>
                <a:cs typeface="Arial" panose="020B0604020202020204" pitchFamily="34" charset="0"/>
              </a:rPr>
              <a:t>Indicators, Annual and Quarterly Targets</a:t>
            </a:r>
          </a:p>
          <a:p>
            <a:pPr marL="0" indent="0">
              <a:buNone/>
            </a:pPr>
            <a:endParaRPr lang="en-GB" sz="2400" b="1" dirty="0">
              <a:solidFill>
                <a:schemeClr val="tx1"/>
              </a:solidFill>
              <a:latin typeface="+mn-lt"/>
              <a:cs typeface="Arial" panose="020B0604020202020204" pitchFamily="34" charset="0"/>
            </a:endParaRPr>
          </a:p>
          <a:p>
            <a:pPr marL="0" indent="0">
              <a:buNone/>
            </a:pPr>
            <a:endParaRPr lang="en-ZA" dirty="0">
              <a:solidFill>
                <a:schemeClr val="tx1"/>
              </a:solidFill>
            </a:endParaRPr>
          </a:p>
        </p:txBody>
      </p:sp>
      <p:graphicFrame>
        <p:nvGraphicFramePr>
          <p:cNvPr id="4" name="Table 3">
            <a:extLst>
              <a:ext uri="{FF2B5EF4-FFF2-40B4-BE49-F238E27FC236}">
                <a16:creationId xmlns:a16="http://schemas.microsoft.com/office/drawing/2014/main" xmlns="" id="{6183A041-16E7-485E-86BB-7059EE8B1AA4}"/>
              </a:ext>
            </a:extLst>
          </p:cNvPr>
          <p:cNvGraphicFramePr>
            <a:graphicFrameLocks noGrp="1"/>
          </p:cNvGraphicFramePr>
          <p:nvPr>
            <p:extLst>
              <p:ext uri="{D42A27DB-BD31-4B8C-83A1-F6EECF244321}">
                <p14:modId xmlns:p14="http://schemas.microsoft.com/office/powerpoint/2010/main" xmlns="" val="1320297730"/>
              </p:ext>
            </p:extLst>
          </p:nvPr>
        </p:nvGraphicFramePr>
        <p:xfrm>
          <a:off x="357809" y="1340961"/>
          <a:ext cx="11396869" cy="4588975"/>
        </p:xfrm>
        <a:graphic>
          <a:graphicData uri="http://schemas.openxmlformats.org/drawingml/2006/table">
            <a:tbl>
              <a:tblPr firstRow="1" firstCol="1" bandRow="1"/>
              <a:tblGrid>
                <a:gridCol w="690651">
                  <a:extLst>
                    <a:ext uri="{9D8B030D-6E8A-4147-A177-3AD203B41FA5}">
                      <a16:colId xmlns:a16="http://schemas.microsoft.com/office/drawing/2014/main" xmlns="" val="3798414541"/>
                    </a:ext>
                  </a:extLst>
                </a:gridCol>
                <a:gridCol w="2548340">
                  <a:extLst>
                    <a:ext uri="{9D8B030D-6E8A-4147-A177-3AD203B41FA5}">
                      <a16:colId xmlns:a16="http://schemas.microsoft.com/office/drawing/2014/main" xmlns="" val="3425877775"/>
                    </a:ext>
                  </a:extLst>
                </a:gridCol>
                <a:gridCol w="1622914">
                  <a:extLst>
                    <a:ext uri="{9D8B030D-6E8A-4147-A177-3AD203B41FA5}">
                      <a16:colId xmlns:a16="http://schemas.microsoft.com/office/drawing/2014/main" xmlns="" val="286151956"/>
                    </a:ext>
                  </a:extLst>
                </a:gridCol>
                <a:gridCol w="1506666">
                  <a:extLst>
                    <a:ext uri="{9D8B030D-6E8A-4147-A177-3AD203B41FA5}">
                      <a16:colId xmlns:a16="http://schemas.microsoft.com/office/drawing/2014/main" xmlns="" val="3820588367"/>
                    </a:ext>
                  </a:extLst>
                </a:gridCol>
                <a:gridCol w="1734603">
                  <a:extLst>
                    <a:ext uri="{9D8B030D-6E8A-4147-A177-3AD203B41FA5}">
                      <a16:colId xmlns:a16="http://schemas.microsoft.com/office/drawing/2014/main" xmlns="" val="2888224567"/>
                    </a:ext>
                  </a:extLst>
                </a:gridCol>
                <a:gridCol w="1506666">
                  <a:extLst>
                    <a:ext uri="{9D8B030D-6E8A-4147-A177-3AD203B41FA5}">
                      <a16:colId xmlns:a16="http://schemas.microsoft.com/office/drawing/2014/main" xmlns="" val="2444432945"/>
                    </a:ext>
                  </a:extLst>
                </a:gridCol>
                <a:gridCol w="1787029">
                  <a:extLst>
                    <a:ext uri="{9D8B030D-6E8A-4147-A177-3AD203B41FA5}">
                      <a16:colId xmlns:a16="http://schemas.microsoft.com/office/drawing/2014/main" xmlns="" val="289999551"/>
                    </a:ext>
                  </a:extLst>
                </a:gridCol>
              </a:tblGrid>
              <a:tr h="250523">
                <a:tc>
                  <a:txBody>
                    <a:bodyPr/>
                    <a:lstStyle/>
                    <a:p>
                      <a:pPr algn="ctr">
                        <a:lnSpc>
                          <a:spcPct val="115000"/>
                        </a:lnSpc>
                        <a:spcAft>
                          <a:spcPts val="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No.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701667012"/>
                  </a:ext>
                </a:extLst>
              </a:tr>
              <a:tr h="516682">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1.1.1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Number of Council and EXCO meetings convened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7886384"/>
                  </a:ext>
                </a:extLst>
              </a:tr>
              <a:tr h="516682">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Number of quarterly performance reports submitted to DBE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68604922"/>
                  </a:ext>
                </a:extLst>
              </a:tr>
              <a:tr h="516682">
                <a:tc>
                  <a:txBody>
                    <a:bodyPr/>
                    <a:lstStyle/>
                    <a:p>
                      <a:pP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1.1.3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Number of research reports produced</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3</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493017792"/>
                  </a:ext>
                </a:extLst>
              </a:tr>
              <a:tr h="516682">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Number of research-based seminars/conferences conducted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2300100"/>
                  </a:ext>
                </a:extLst>
              </a:tr>
              <a:tr h="782841">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Percentage of employees assessed through performance development system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5717877"/>
                  </a:ext>
                </a:extLst>
              </a:tr>
              <a:tr h="516682">
                <a:tc>
                  <a:txBody>
                    <a:bodyPr/>
                    <a:lstStyle/>
                    <a:p>
                      <a:pP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1.1.6</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ZA" sz="14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Communication strategy developed and approved</a:t>
                      </a:r>
                      <a:endParaRPr lang="en-ZA"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1</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en-ZA" sz="1400" b="0" dirty="0">
                          <a:effectLst/>
                          <a:latin typeface="Calibri" panose="020F0502020204030204" pitchFamily="34" charset="0"/>
                          <a:ea typeface="Calibri" panose="020F0502020204030204" pitchFamily="34" charset="0"/>
                          <a:cs typeface="Calibri" panose="020F0502020204030204" pitchFamily="34" charset="0"/>
                        </a:rPr>
                        <a:t>-</a:t>
                      </a:r>
                      <a:endParaRPr lang="en-ZA"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45489832"/>
                  </a:ext>
                </a:extLst>
              </a:tr>
              <a:tr h="516682">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Percentage of invoices paid within 30 days</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6154112"/>
                  </a:ext>
                </a:extLst>
              </a:tr>
              <a:tr h="250523">
                <a:tc>
                  <a:txBody>
                    <a:bodyPr/>
                    <a:lstStyle/>
                    <a:p>
                      <a:pP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1.1.8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ICT Strategy developed approved</a:t>
                      </a:r>
                      <a:endParaRPr lang="en-Z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39" marR="42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4977937"/>
                  </a:ext>
                </a:extLst>
              </a:tr>
            </a:tbl>
          </a:graphicData>
        </a:graphic>
      </p:graphicFrame>
      <p:sp>
        <p:nvSpPr>
          <p:cNvPr id="5" name="Slide Number Placeholder 4">
            <a:extLst>
              <a:ext uri="{FF2B5EF4-FFF2-40B4-BE49-F238E27FC236}">
                <a16:creationId xmlns:a16="http://schemas.microsoft.com/office/drawing/2014/main" xmlns="" id="{A8E9F7F0-D0EB-4FE9-9DEA-A8242BAC6BB1}"/>
              </a:ext>
            </a:extLst>
          </p:cNvPr>
          <p:cNvSpPr>
            <a:spLocks noGrp="1"/>
          </p:cNvSpPr>
          <p:nvPr>
            <p:ph type="sldNum" sz="quarter" idx="12"/>
          </p:nvPr>
        </p:nvSpPr>
        <p:spPr/>
        <p:txBody>
          <a:bodyPr/>
          <a:lstStyle/>
          <a:p>
            <a:fld id="{F547E750-DA54-C34F-8612-A39648D765C1}" type="slidenum">
              <a:rPr lang="en-US" smtClean="0"/>
              <a:pPr/>
              <a:t>20</a:t>
            </a:fld>
            <a:endParaRPr lang="en-US" dirty="0"/>
          </a:p>
        </p:txBody>
      </p:sp>
    </p:spTree>
    <p:extLst>
      <p:ext uri="{BB962C8B-B14F-4D97-AF65-F5344CB8AC3E}">
        <p14:creationId xmlns:p14="http://schemas.microsoft.com/office/powerpoint/2010/main" xmlns="" val="41561066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4BE4432-1DC8-45FA-BE59-60CFD850783B}"/>
              </a:ext>
            </a:extLst>
          </p:cNvPr>
          <p:cNvSpPr>
            <a:spLocks noGrp="1"/>
          </p:cNvSpPr>
          <p:nvPr>
            <p:ph type="title"/>
          </p:nvPr>
        </p:nvSpPr>
        <p:spPr/>
        <p:txBody>
          <a:bodyPr>
            <a:normAutofit/>
          </a:bodyPr>
          <a:lstStyle/>
          <a:p>
            <a:pPr algn="ctr"/>
            <a:r>
              <a:rPr lang="en-ZA" sz="3200" b="1" dirty="0">
                <a:solidFill>
                  <a:schemeClr val="tx1"/>
                </a:solidFill>
                <a:latin typeface="Calibri" panose="020F0502020204030204" pitchFamily="34" charset="0"/>
                <a:cs typeface="Calibri" panose="020F0502020204030204" pitchFamily="34" charset="0"/>
              </a:rPr>
              <a:t>PROGRAMME 1: </a:t>
            </a:r>
            <a:r>
              <a:rPr lang="en-GB" sz="3200" b="1" dirty="0">
                <a:solidFill>
                  <a:schemeClr val="accent4"/>
                </a:solidFill>
                <a:latin typeface="Calibri" panose="020F0502020204030204" pitchFamily="34" charset="0"/>
                <a:cs typeface="Calibri" panose="020F0502020204030204" pitchFamily="34" charset="0"/>
              </a:rPr>
              <a:t>ADMINISTRATION…</a:t>
            </a:r>
            <a:endParaRPr lang="en-ZA" sz="3200"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xmlns="" id="{C750F7F7-6679-4A37-89EA-27DE77F4ADC2}"/>
              </a:ext>
            </a:extLst>
          </p:cNvPr>
          <p:cNvSpPr>
            <a:spLocks noGrp="1"/>
          </p:cNvSpPr>
          <p:nvPr>
            <p:ph idx="1"/>
          </p:nvPr>
        </p:nvSpPr>
        <p:spPr>
          <a:xfrm>
            <a:off x="128665" y="930303"/>
            <a:ext cx="11833487" cy="5295568"/>
          </a:xfrm>
        </p:spPr>
        <p:txBody>
          <a:bodyPr>
            <a:normAutofit fontScale="92500" lnSpcReduction="10000"/>
          </a:bodyPr>
          <a:lstStyle/>
          <a:p>
            <a:r>
              <a:rPr lang="en-ZA" sz="2800" dirty="0">
                <a:solidFill>
                  <a:schemeClr val="tx1"/>
                </a:solidFill>
                <a:latin typeface="Calibri" panose="020F0502020204030204" pitchFamily="34" charset="0"/>
                <a:cs typeface="Calibri" panose="020F0502020204030204" pitchFamily="34" charset="0"/>
              </a:rPr>
              <a:t>This Programme is pivotal in supporting the other four APP Programmes, especially in terms of the challenges and risks posed to SACE by the COVID-19 along with the alert levels 5 and 4 of the national lockdown.</a:t>
            </a:r>
          </a:p>
          <a:p>
            <a:r>
              <a:rPr lang="en-ZA" sz="2800" dirty="0">
                <a:solidFill>
                  <a:schemeClr val="tx1"/>
                </a:solidFill>
                <a:latin typeface="Calibri" panose="020F0502020204030204" pitchFamily="34" charset="0"/>
                <a:cs typeface="Calibri" panose="020F0502020204030204" pitchFamily="34" charset="0"/>
              </a:rPr>
              <a:t>Comprehensive and complimentary needs-driven Communication and ICT Strategies, Research agenda and activities, as well as collaborative institutional arrangements are being strengthened to facilitate the blended </a:t>
            </a:r>
            <a:r>
              <a:rPr lang="en-ZA" sz="2800" b="1" dirty="0">
                <a:solidFill>
                  <a:schemeClr val="tx1"/>
                </a:solidFill>
                <a:latin typeface="Calibri" panose="020F0502020204030204" pitchFamily="34" charset="0"/>
                <a:cs typeface="Calibri" panose="020F0502020204030204" pitchFamily="34" charset="0"/>
              </a:rPr>
              <a:t>New Normal </a:t>
            </a:r>
            <a:r>
              <a:rPr lang="en-ZA" sz="2800" dirty="0">
                <a:solidFill>
                  <a:schemeClr val="tx1"/>
                </a:solidFill>
                <a:latin typeface="Calibri" panose="020F0502020204030204" pitchFamily="34" charset="0"/>
                <a:cs typeface="Calibri" panose="020F0502020204030204" pitchFamily="34" charset="0"/>
              </a:rPr>
              <a:t>in providing services to the educators nationwide, governing SACE and running its operations seamlessly in an environment that is COVID-19 compliant.</a:t>
            </a:r>
          </a:p>
          <a:p>
            <a:r>
              <a:rPr lang="en-ZA" sz="2800" dirty="0">
                <a:solidFill>
                  <a:schemeClr val="tx1"/>
                </a:solidFill>
                <a:latin typeface="Calibri" panose="020F0502020204030204" pitchFamily="34" charset="0"/>
                <a:cs typeface="Calibri" panose="020F0502020204030204" pitchFamily="34" charset="0"/>
              </a:rPr>
              <a:t>This programme is also critical for the safety, assurance, Psychosocial well-being, internal communication, and ongoing development and support of employees, particularly during this COVID-19 pandemic period.</a:t>
            </a:r>
          </a:p>
          <a:p>
            <a:r>
              <a:rPr lang="en-ZA" sz="2800" dirty="0">
                <a:solidFill>
                  <a:schemeClr val="tx1"/>
                </a:solidFill>
                <a:latin typeface="Calibri" panose="020F0502020204030204" pitchFamily="34" charset="0"/>
                <a:cs typeface="Calibri" panose="020F0502020204030204" pitchFamily="34" charset="0"/>
              </a:rPr>
              <a:t>Indisputably, the delivery of the SACE 2020 – 2025 strategic plan and 2020/2021 APP and budget is dependent largely on the employees’ morale, psychological and emotional well-being, as well as, the newly implemented virtual, online and offline support systems provided given to the SACE governance structure</a:t>
            </a:r>
            <a:r>
              <a:rPr lang="en-ZA" sz="2800" dirty="0">
                <a:latin typeface="Calibri" panose="020F0502020204030204" pitchFamily="34" charset="0"/>
                <a:cs typeface="Calibri" panose="020F0502020204030204" pitchFamily="34" charset="0"/>
              </a:rPr>
              <a:t>. </a:t>
            </a:r>
          </a:p>
          <a:p>
            <a:endParaRPr lang="en-ZA" sz="2800" dirty="0">
              <a:latin typeface="Calibri" panose="020F0502020204030204" pitchFamily="34" charset="0"/>
              <a:cs typeface="Calibri" panose="020F0502020204030204" pitchFamily="34" charset="0"/>
            </a:endParaRPr>
          </a:p>
          <a:p>
            <a:endParaRPr lang="en-ZA" dirty="0"/>
          </a:p>
        </p:txBody>
      </p:sp>
      <p:sp>
        <p:nvSpPr>
          <p:cNvPr id="2" name="Slide Number Placeholder 1">
            <a:extLst>
              <a:ext uri="{FF2B5EF4-FFF2-40B4-BE49-F238E27FC236}">
                <a16:creationId xmlns:a16="http://schemas.microsoft.com/office/drawing/2014/main" xmlns="" id="{5380FEF6-7275-4EA1-8840-509856E1A9DF}"/>
              </a:ext>
            </a:extLst>
          </p:cNvPr>
          <p:cNvSpPr>
            <a:spLocks noGrp="1"/>
          </p:cNvSpPr>
          <p:nvPr>
            <p:ph type="sldNum" sz="quarter" idx="12"/>
          </p:nvPr>
        </p:nvSpPr>
        <p:spPr/>
        <p:txBody>
          <a:bodyPr/>
          <a:lstStyle/>
          <a:p>
            <a:fld id="{F547E750-DA54-C34F-8612-A39648D765C1}" type="slidenum">
              <a:rPr lang="en-US" smtClean="0"/>
              <a:pPr/>
              <a:t>21</a:t>
            </a:fld>
            <a:endParaRPr lang="en-US" dirty="0"/>
          </a:p>
        </p:txBody>
      </p:sp>
    </p:spTree>
    <p:extLst>
      <p:ext uri="{BB962C8B-B14F-4D97-AF65-F5344CB8AC3E}">
        <p14:creationId xmlns:p14="http://schemas.microsoft.com/office/powerpoint/2010/main" xmlns="" val="18393033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300" b="1" dirty="0">
                <a:solidFill>
                  <a:schemeClr val="tx1"/>
                </a:solidFill>
                <a:latin typeface="+mn-lt"/>
              </a:rPr>
              <a:t>PROGRAMME 2. </a:t>
            </a:r>
            <a:r>
              <a:rPr lang="en-ZA" sz="3300" b="1" dirty="0">
                <a:solidFill>
                  <a:schemeClr val="accent4"/>
                </a:solidFill>
                <a:latin typeface="+mn-lt"/>
              </a:rPr>
              <a:t>PROFESSIONAL </a:t>
            </a:r>
            <a:r>
              <a:rPr lang="en-GB" sz="3300" b="1" dirty="0">
                <a:solidFill>
                  <a:schemeClr val="accent4"/>
                </a:solidFill>
                <a:latin typeface="+mn-lt"/>
              </a:rPr>
              <a:t>REGISTRATION</a:t>
            </a:r>
            <a:endParaRPr lang="en-ZA" sz="33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377370" y="821857"/>
            <a:ext cx="11132459" cy="5260891"/>
          </a:xfrm>
        </p:spPr>
        <p:txBody>
          <a:bodyPr>
            <a:normAutofit fontScale="92500" lnSpcReduction="20000"/>
          </a:bodyPr>
          <a:lstStyle/>
          <a:p>
            <a:pPr algn="just"/>
            <a:r>
              <a:rPr lang="en-GB" sz="3400" b="1" dirty="0">
                <a:solidFill>
                  <a:schemeClr val="tx1"/>
                </a:solidFill>
                <a:latin typeface="+mn-lt"/>
              </a:rPr>
              <a:t>Purpose of this programme: </a:t>
            </a:r>
            <a:r>
              <a:rPr lang="en-GB" sz="3400" dirty="0">
                <a:solidFill>
                  <a:schemeClr val="tx1"/>
                </a:solidFill>
                <a:latin typeface="+mn-lt"/>
              </a:rPr>
              <a:t>to ensure that Council registers college lecturers and teachers who are fit to practise. Council must keep an up-to-date register of fit-to-practise educators and college lecturers. </a:t>
            </a:r>
          </a:p>
          <a:p>
            <a:pPr algn="just"/>
            <a:r>
              <a:rPr lang="en-GB" sz="3200" dirty="0">
                <a:solidFill>
                  <a:schemeClr val="tx1"/>
                </a:solidFill>
                <a:latin typeface="+mn-lt"/>
              </a:rPr>
              <a:t>In 2018/19 </a:t>
            </a:r>
            <a:r>
              <a:rPr lang="en-ZA" sz="3200" b="1" dirty="0">
                <a:latin typeface="+mn-lt"/>
                <a:ea typeface="Calibri" panose="020F0502020204030204" pitchFamily="34" charset="0"/>
                <a:cs typeface="Times New Roman" panose="02020603050405020304" pitchFamily="18" charset="0"/>
              </a:rPr>
              <a:t>29 765 </a:t>
            </a:r>
            <a:r>
              <a:rPr lang="en-ZA" sz="3200" dirty="0">
                <a:latin typeface="+mn-lt"/>
                <a:ea typeface="Calibri" panose="020F0502020204030204" pitchFamily="34" charset="0"/>
                <a:cs typeface="Times New Roman" panose="02020603050405020304" pitchFamily="18" charset="0"/>
              </a:rPr>
              <a:t>out of </a:t>
            </a:r>
            <a:r>
              <a:rPr lang="en-ZA" sz="3200" b="1" dirty="0">
                <a:latin typeface="+mn-lt"/>
                <a:ea typeface="Calibri" panose="020F0502020204030204" pitchFamily="34" charset="0"/>
                <a:cs typeface="Times New Roman" panose="02020603050405020304" pitchFamily="18" charset="0"/>
              </a:rPr>
              <a:t>38 000 </a:t>
            </a:r>
            <a:r>
              <a:rPr lang="en-ZA" sz="3200" dirty="0">
                <a:latin typeface="+mn-lt"/>
                <a:ea typeface="Calibri" panose="020F0502020204030204" pitchFamily="34" charset="0"/>
                <a:cs typeface="Times New Roman" panose="02020603050405020304" pitchFamily="18" charset="0"/>
              </a:rPr>
              <a:t>(</a:t>
            </a:r>
            <a:r>
              <a:rPr lang="en-ZA" sz="3200" b="1" dirty="0">
                <a:latin typeface="+mn-lt"/>
                <a:ea typeface="Calibri" panose="020F0502020204030204" pitchFamily="34" charset="0"/>
                <a:cs typeface="Times New Roman" panose="02020603050405020304" pitchFamily="18" charset="0"/>
              </a:rPr>
              <a:t>78%) </a:t>
            </a:r>
            <a:r>
              <a:rPr lang="en-ZA" sz="3200" dirty="0">
                <a:latin typeface="+mn-lt"/>
                <a:ea typeface="Calibri" panose="020F0502020204030204" pitchFamily="34" charset="0"/>
                <a:cs typeface="Times New Roman" panose="02020603050405020304" pitchFamily="18" charset="0"/>
              </a:rPr>
              <a:t>targeted</a:t>
            </a:r>
            <a:r>
              <a:rPr lang="en-ZA" sz="3200" b="1" dirty="0">
                <a:latin typeface="+mn-lt"/>
                <a:ea typeface="Calibri" panose="020F0502020204030204" pitchFamily="34" charset="0"/>
                <a:cs typeface="Times New Roman" panose="02020603050405020304" pitchFamily="18" charset="0"/>
              </a:rPr>
              <a:t> </a:t>
            </a:r>
            <a:r>
              <a:rPr lang="en-ZA" sz="3200" dirty="0">
                <a:latin typeface="+mn-lt"/>
                <a:ea typeface="Calibri" panose="020F0502020204030204" pitchFamily="34" charset="0"/>
                <a:cs typeface="Times New Roman" panose="02020603050405020304" pitchFamily="18" charset="0"/>
              </a:rPr>
              <a:t>educators were registered </a:t>
            </a:r>
            <a:r>
              <a:rPr lang="en-ZA" sz="3200" b="1" dirty="0">
                <a:latin typeface="+mn-lt"/>
                <a:ea typeface="Calibri" panose="020F0502020204030204" pitchFamily="34" charset="0"/>
                <a:cs typeface="Times New Roman" panose="02020603050405020304" pitchFamily="18" charset="0"/>
              </a:rPr>
              <a:t>under new registration category</a:t>
            </a:r>
            <a:r>
              <a:rPr lang="en-ZA" sz="3200" dirty="0">
                <a:latin typeface="+mn-lt"/>
                <a:ea typeface="Calibri" panose="020F0502020204030204" pitchFamily="34" charset="0"/>
                <a:cs typeface="Times New Roman" panose="02020603050405020304" pitchFamily="18" charset="0"/>
              </a:rPr>
              <a:t>. </a:t>
            </a:r>
          </a:p>
          <a:p>
            <a:pPr algn="just"/>
            <a:r>
              <a:rPr lang="en-ZA" sz="3200" dirty="0">
                <a:latin typeface="+mn-lt"/>
                <a:ea typeface="Calibri" panose="020F0502020204030204" pitchFamily="34" charset="0"/>
                <a:cs typeface="Times New Roman" panose="02020603050405020304" pitchFamily="18" charset="0"/>
              </a:rPr>
              <a:t>The 8 235 (</a:t>
            </a:r>
            <a:r>
              <a:rPr lang="en-ZA" sz="3200" b="1" dirty="0">
                <a:latin typeface="+mn-lt"/>
                <a:ea typeface="Calibri" panose="020F0502020204030204" pitchFamily="34" charset="0"/>
                <a:cs typeface="Times New Roman" panose="02020603050405020304" pitchFamily="18" charset="0"/>
              </a:rPr>
              <a:t>22%) </a:t>
            </a:r>
            <a:r>
              <a:rPr lang="en-ZA" sz="3200" dirty="0">
                <a:latin typeface="+mn-lt"/>
                <a:ea typeface="Calibri" panose="020F0502020204030204" pitchFamily="34" charset="0"/>
                <a:cs typeface="Times New Roman" panose="02020603050405020304" pitchFamily="18" charset="0"/>
              </a:rPr>
              <a:t>negative deviation was created by:</a:t>
            </a:r>
          </a:p>
          <a:p>
            <a:pPr lvl="1" algn="just"/>
            <a:r>
              <a:rPr lang="en-ZA" sz="2666" dirty="0">
                <a:solidFill>
                  <a:schemeClr val="tx1"/>
                </a:solidFill>
                <a:latin typeface="+mn-lt"/>
                <a:ea typeface="Calibri" panose="020F0502020204030204" pitchFamily="34" charset="0"/>
                <a:cs typeface="Times New Roman" panose="02020603050405020304" pitchFamily="18" charset="0"/>
              </a:rPr>
              <a:t>Introduction of the Police Clearance Certificate from the 1</a:t>
            </a:r>
            <a:r>
              <a:rPr lang="en-ZA" sz="2666" baseline="30000" dirty="0">
                <a:solidFill>
                  <a:schemeClr val="tx1"/>
                </a:solidFill>
                <a:latin typeface="+mn-lt"/>
                <a:ea typeface="Calibri" panose="020F0502020204030204" pitchFamily="34" charset="0"/>
                <a:cs typeface="Times New Roman" panose="02020603050405020304" pitchFamily="18" charset="0"/>
              </a:rPr>
              <a:t>st</a:t>
            </a:r>
            <a:r>
              <a:rPr lang="en-ZA" sz="2666" dirty="0">
                <a:solidFill>
                  <a:schemeClr val="tx1"/>
                </a:solidFill>
                <a:latin typeface="+mn-lt"/>
                <a:ea typeface="Calibri" panose="020F0502020204030204" pitchFamily="34" charset="0"/>
                <a:cs typeface="Times New Roman" panose="02020603050405020304" pitchFamily="18" charset="0"/>
              </a:rPr>
              <a:t> January 2019 and the slow turn-around time from the SAPS.</a:t>
            </a:r>
          </a:p>
          <a:p>
            <a:pPr lvl="1" algn="just"/>
            <a:r>
              <a:rPr lang="en-ZA" sz="2666" dirty="0">
                <a:solidFill>
                  <a:schemeClr val="tx1"/>
                </a:solidFill>
                <a:latin typeface="+mn-lt"/>
                <a:ea typeface="Calibri" panose="020F0502020204030204" pitchFamily="34" charset="0"/>
                <a:cs typeface="Times New Roman" panose="02020603050405020304" pitchFamily="18" charset="0"/>
              </a:rPr>
              <a:t>Collaboration with the Department of Home Affairs and SAQA in implementing stringent verification processes for foreign nationals (foreign qualifications, permit to teach in South Africa, requirements for legal entry into the country, and others) prior to their registration.</a:t>
            </a:r>
          </a:p>
          <a:p>
            <a:pPr lvl="1" algn="just"/>
            <a:r>
              <a:rPr lang="en-GB" sz="2800" dirty="0">
                <a:solidFill>
                  <a:schemeClr val="tx1"/>
                </a:solidFill>
                <a:latin typeface="+mn-lt"/>
                <a:cs typeface="Calibri" panose="020F0502020204030204" pitchFamily="34" charset="0"/>
              </a:rPr>
              <a:t>Academically qualified but professionally unqualified provisionally registered applicants who continue to fail submitting the Post Graduate Certificate in Education (PGCE) as a professional teaching qualification.</a:t>
            </a:r>
            <a:endParaRPr lang="en-ZA" sz="2666" dirty="0">
              <a:solidFill>
                <a:schemeClr val="tx1"/>
              </a:solidFill>
              <a:latin typeface="+mn-lt"/>
              <a:ea typeface="Calibri" panose="020F0502020204030204" pitchFamily="34" charset="0"/>
              <a:cs typeface="Calibri" panose="020F0502020204030204" pitchFamily="34" charset="0"/>
            </a:endParaRPr>
          </a:p>
          <a:p>
            <a:pPr algn="just"/>
            <a:endParaRPr lang="en-ZA" sz="3400" dirty="0">
              <a:solidFill>
                <a:schemeClr val="tx1"/>
              </a:solidFill>
              <a:latin typeface="+mn-lt"/>
            </a:endParaRPr>
          </a:p>
        </p:txBody>
      </p:sp>
      <p:sp>
        <p:nvSpPr>
          <p:cNvPr id="4" name="Slide Number Placeholder 3">
            <a:extLst>
              <a:ext uri="{FF2B5EF4-FFF2-40B4-BE49-F238E27FC236}">
                <a16:creationId xmlns:a16="http://schemas.microsoft.com/office/drawing/2014/main" xmlns="" id="{04EB2C25-F2DE-4CFF-B068-0DFCF712CE09}"/>
              </a:ext>
            </a:extLst>
          </p:cNvPr>
          <p:cNvSpPr>
            <a:spLocks noGrp="1"/>
          </p:cNvSpPr>
          <p:nvPr>
            <p:ph type="sldNum" sz="quarter" idx="12"/>
          </p:nvPr>
        </p:nvSpPr>
        <p:spPr/>
        <p:txBody>
          <a:bodyPr/>
          <a:lstStyle/>
          <a:p>
            <a:fld id="{F547E750-DA54-C34F-8612-A39648D765C1}" type="slidenum">
              <a:rPr lang="en-US" smtClean="0"/>
              <a:pPr/>
              <a:t>22</a:t>
            </a:fld>
            <a:endParaRPr lang="en-US" dirty="0"/>
          </a:p>
        </p:txBody>
      </p:sp>
    </p:spTree>
    <p:extLst>
      <p:ext uri="{BB962C8B-B14F-4D97-AF65-F5344CB8AC3E}">
        <p14:creationId xmlns:p14="http://schemas.microsoft.com/office/powerpoint/2010/main" xmlns="" val="34241151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r>
              <a:rPr lang="en-ZA" sz="3000" b="1" dirty="0">
                <a:solidFill>
                  <a:schemeClr val="tx1"/>
                </a:solidFill>
                <a:latin typeface="+mn-lt"/>
              </a:rPr>
              <a:t>SUB PROGRAMME 2.1: </a:t>
            </a:r>
            <a:r>
              <a:rPr lang="en-GB" sz="3000" b="1" dirty="0">
                <a:solidFill>
                  <a:schemeClr val="accent4"/>
                </a:solidFill>
                <a:latin typeface="+mn-lt"/>
              </a:rPr>
              <a:t>REGISTRATION OF EDUCATORS AND LECTURERS</a:t>
            </a:r>
            <a:endParaRPr lang="en-ZA" sz="30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lgn="just">
              <a:buNone/>
            </a:pPr>
            <a:r>
              <a:rPr lang="en-ZA" sz="2400" b="1" dirty="0">
                <a:solidFill>
                  <a:schemeClr val="tx1"/>
                </a:solidFill>
                <a:latin typeface="+mn-lt"/>
              </a:rPr>
              <a:t>Purpose: </a:t>
            </a:r>
            <a:r>
              <a:rPr lang="en-ZA" sz="2400" dirty="0">
                <a:solidFill>
                  <a:schemeClr val="tx1"/>
                </a:solidFill>
                <a:latin typeface="+mn-lt"/>
              </a:rPr>
              <a:t>To ensure that all educators/lecturers who meet the registration standards are certified to practise.</a:t>
            </a:r>
          </a:p>
          <a:p>
            <a:pPr algn="just"/>
            <a:r>
              <a:rPr lang="en-US" sz="2400" dirty="0">
                <a:solidFill>
                  <a:schemeClr val="tx1"/>
                </a:solidFill>
                <a:latin typeface="+mn-lt"/>
              </a:rPr>
              <a:t>Register student educators and qualified educators and lecturers, and create sub-registers for special categories to enhance the quality of the professional certification of teachers by introducing standards. </a:t>
            </a:r>
            <a:endParaRPr lang="en-ZA" sz="2400" dirty="0">
              <a:solidFill>
                <a:schemeClr val="tx1"/>
              </a:solidFill>
              <a:latin typeface="+mn-lt"/>
            </a:endParaRPr>
          </a:p>
        </p:txBody>
      </p:sp>
      <p:graphicFrame>
        <p:nvGraphicFramePr>
          <p:cNvPr id="5" name="Table 4">
            <a:extLst>
              <a:ext uri="{FF2B5EF4-FFF2-40B4-BE49-F238E27FC236}">
                <a16:creationId xmlns:a16="http://schemas.microsoft.com/office/drawing/2014/main" xmlns="" id="{478EE413-D77A-4548-94EC-3E39F60054CC}"/>
              </a:ext>
            </a:extLst>
          </p:cNvPr>
          <p:cNvGraphicFramePr>
            <a:graphicFrameLocks noGrp="1"/>
          </p:cNvGraphicFramePr>
          <p:nvPr>
            <p:extLst>
              <p:ext uri="{D42A27DB-BD31-4B8C-83A1-F6EECF244321}">
                <p14:modId xmlns:p14="http://schemas.microsoft.com/office/powerpoint/2010/main" xmlns="" val="165144571"/>
              </p:ext>
            </p:extLst>
          </p:nvPr>
        </p:nvGraphicFramePr>
        <p:xfrm>
          <a:off x="128665" y="2664849"/>
          <a:ext cx="11934668" cy="3746303"/>
        </p:xfrm>
        <a:graphic>
          <a:graphicData uri="http://schemas.openxmlformats.org/drawingml/2006/table">
            <a:tbl>
              <a:tblPr firstRow="1" firstCol="1" bandRow="1"/>
              <a:tblGrid>
                <a:gridCol w="1621614">
                  <a:extLst>
                    <a:ext uri="{9D8B030D-6E8A-4147-A177-3AD203B41FA5}">
                      <a16:colId xmlns:a16="http://schemas.microsoft.com/office/drawing/2014/main" xmlns="" val="357499860"/>
                    </a:ext>
                  </a:extLst>
                </a:gridCol>
                <a:gridCol w="1361555">
                  <a:extLst>
                    <a:ext uri="{9D8B030D-6E8A-4147-A177-3AD203B41FA5}">
                      <a16:colId xmlns:a16="http://schemas.microsoft.com/office/drawing/2014/main" xmlns="" val="1862804251"/>
                    </a:ext>
                  </a:extLst>
                </a:gridCol>
                <a:gridCol w="1658133">
                  <a:extLst>
                    <a:ext uri="{9D8B030D-6E8A-4147-A177-3AD203B41FA5}">
                      <a16:colId xmlns:a16="http://schemas.microsoft.com/office/drawing/2014/main" xmlns="" val="2057304748"/>
                    </a:ext>
                  </a:extLst>
                </a:gridCol>
                <a:gridCol w="1118902">
                  <a:extLst>
                    <a:ext uri="{9D8B030D-6E8A-4147-A177-3AD203B41FA5}">
                      <a16:colId xmlns:a16="http://schemas.microsoft.com/office/drawing/2014/main" xmlns="" val="2236091286"/>
                    </a:ext>
                  </a:extLst>
                </a:gridCol>
                <a:gridCol w="957133">
                  <a:extLst>
                    <a:ext uri="{9D8B030D-6E8A-4147-A177-3AD203B41FA5}">
                      <a16:colId xmlns:a16="http://schemas.microsoft.com/office/drawing/2014/main" xmlns="" val="1588728993"/>
                    </a:ext>
                  </a:extLst>
                </a:gridCol>
                <a:gridCol w="970615">
                  <a:extLst>
                    <a:ext uri="{9D8B030D-6E8A-4147-A177-3AD203B41FA5}">
                      <a16:colId xmlns:a16="http://schemas.microsoft.com/office/drawing/2014/main" xmlns="" val="2152508689"/>
                    </a:ext>
                  </a:extLst>
                </a:gridCol>
                <a:gridCol w="1267190">
                  <a:extLst>
                    <a:ext uri="{9D8B030D-6E8A-4147-A177-3AD203B41FA5}">
                      <a16:colId xmlns:a16="http://schemas.microsoft.com/office/drawing/2014/main" xmlns="" val="2031331088"/>
                    </a:ext>
                  </a:extLst>
                </a:gridCol>
                <a:gridCol w="1051499">
                  <a:extLst>
                    <a:ext uri="{9D8B030D-6E8A-4147-A177-3AD203B41FA5}">
                      <a16:colId xmlns:a16="http://schemas.microsoft.com/office/drawing/2014/main" xmlns="" val="3870053589"/>
                    </a:ext>
                  </a:extLst>
                </a:gridCol>
                <a:gridCol w="997576">
                  <a:extLst>
                    <a:ext uri="{9D8B030D-6E8A-4147-A177-3AD203B41FA5}">
                      <a16:colId xmlns:a16="http://schemas.microsoft.com/office/drawing/2014/main" xmlns="" val="3444296760"/>
                    </a:ext>
                  </a:extLst>
                </a:gridCol>
                <a:gridCol w="930451">
                  <a:extLst>
                    <a:ext uri="{9D8B030D-6E8A-4147-A177-3AD203B41FA5}">
                      <a16:colId xmlns:a16="http://schemas.microsoft.com/office/drawing/2014/main" xmlns="" val="3557303087"/>
                    </a:ext>
                  </a:extLst>
                </a:gridCol>
              </a:tblGrid>
              <a:tr h="197975">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70004999"/>
                  </a:ext>
                </a:extLst>
              </a:tr>
              <a:tr h="40826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15806003"/>
                  </a:ext>
                </a:extLst>
              </a:tr>
              <a:tr h="4473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495750395"/>
                  </a:ext>
                </a:extLst>
              </a:tr>
              <a:tr h="618559">
                <a:tc rowSpan="2">
                  <a:txBody>
                    <a:bodyPr/>
                    <a:lstStyle/>
                    <a:p>
                      <a:pPr algn="ctr">
                        <a:lnSpc>
                          <a:spcPct val="115000"/>
                        </a:lnSpc>
                        <a:spcBef>
                          <a:spcPts val="600"/>
                        </a:spcBef>
                        <a:spcAft>
                          <a:spcPts val="60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Fit-to-practise-registered educators and lecturers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Register of all educators, lecturers and student educators subjected to fitness to practise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Number of educators registered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37 977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34 087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29 765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35 000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25 000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30 000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31 000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782694"/>
                  </a:ext>
                </a:extLst>
              </a:tr>
              <a:tr h="618559">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Percentage of educators applying through the </a:t>
                      </a:r>
                      <a:r>
                        <a:rPr lang="en-ZA" sz="1600" b="1" dirty="0">
                          <a:effectLst/>
                          <a:latin typeface="Calibri" panose="020F0502020204030204" pitchFamily="34" charset="0"/>
                          <a:ea typeface="Times New Roman" panose="02020603050405020304" pitchFamily="18" charset="0"/>
                          <a:cs typeface="Calibri" panose="020F0502020204030204" pitchFamily="34" charset="0"/>
                        </a:rPr>
                        <a:t>online system </a:t>
                      </a:r>
                      <a:r>
                        <a:rPr lang="en-ZA" sz="1600" dirty="0">
                          <a:effectLst/>
                          <a:latin typeface="Calibri" panose="020F0502020204030204" pitchFamily="34" charset="0"/>
                          <a:ea typeface="Times New Roman" panose="02020603050405020304" pitchFamily="18" charset="0"/>
                          <a:cs typeface="Calibri" panose="020F0502020204030204" pitchFamily="34" charset="0"/>
                        </a:rPr>
                        <a:t>for professional certification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50%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50%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60%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8999323"/>
                  </a:ext>
                </a:extLst>
              </a:tr>
            </a:tbl>
          </a:graphicData>
        </a:graphic>
      </p:graphicFrame>
      <p:sp>
        <p:nvSpPr>
          <p:cNvPr id="4" name="Slide Number Placeholder 3">
            <a:extLst>
              <a:ext uri="{FF2B5EF4-FFF2-40B4-BE49-F238E27FC236}">
                <a16:creationId xmlns:a16="http://schemas.microsoft.com/office/drawing/2014/main" xmlns="" id="{04EB2C25-F2DE-4CFF-B068-0DFCF712CE09}"/>
              </a:ext>
            </a:extLst>
          </p:cNvPr>
          <p:cNvSpPr>
            <a:spLocks noGrp="1"/>
          </p:cNvSpPr>
          <p:nvPr>
            <p:ph type="sldNum" sz="quarter" idx="12"/>
          </p:nvPr>
        </p:nvSpPr>
        <p:spPr/>
        <p:txBody>
          <a:bodyPr/>
          <a:lstStyle/>
          <a:p>
            <a:fld id="{F547E750-DA54-C34F-8612-A39648D765C1}" type="slidenum">
              <a:rPr lang="en-US" smtClean="0"/>
              <a:pPr/>
              <a:t>23</a:t>
            </a:fld>
            <a:endParaRPr lang="en-US" dirty="0"/>
          </a:p>
        </p:txBody>
      </p:sp>
    </p:spTree>
    <p:extLst>
      <p:ext uri="{BB962C8B-B14F-4D97-AF65-F5344CB8AC3E}">
        <p14:creationId xmlns:p14="http://schemas.microsoft.com/office/powerpoint/2010/main" xmlns="" val="36510714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Autofit/>
          </a:bodyPr>
          <a:lstStyle/>
          <a:p>
            <a:r>
              <a:rPr lang="en-ZA" sz="3000" b="1" dirty="0">
                <a:solidFill>
                  <a:schemeClr val="tx1"/>
                </a:solidFill>
                <a:latin typeface="+mn-lt"/>
              </a:rPr>
              <a:t>SUB PROGRAMME 2.1: </a:t>
            </a:r>
            <a:r>
              <a:rPr lang="en-GB" sz="3000" b="1" dirty="0">
                <a:solidFill>
                  <a:schemeClr val="accent4"/>
                </a:solidFill>
                <a:latin typeface="+mn-lt"/>
              </a:rPr>
              <a:t>REGISTRATION OF EDUCATORS AND LECTURERS</a:t>
            </a:r>
            <a:endParaRPr lang="en-ZA" sz="30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4" y="821857"/>
            <a:ext cx="11833487" cy="4807195"/>
          </a:xfrm>
        </p:spPr>
        <p:txBody>
          <a:bodyPr/>
          <a:lstStyle/>
          <a:p>
            <a:pPr marL="0" indent="0">
              <a:buNone/>
            </a:pPr>
            <a:r>
              <a:rPr lang="en-GB" sz="2400" b="1" dirty="0">
                <a:solidFill>
                  <a:schemeClr val="tx1"/>
                </a:solidFill>
                <a:latin typeface="+mn-lt"/>
                <a:cs typeface="Arial" panose="020B0604020202020204" pitchFamily="34" charset="0"/>
              </a:rPr>
              <a:t>Indicators, Annual and Quarterly Targets</a:t>
            </a:r>
          </a:p>
          <a:p>
            <a:pPr marL="0" indent="0">
              <a:buNone/>
            </a:pPr>
            <a:endParaRPr lang="en-GB" sz="2400" b="1" dirty="0">
              <a:solidFill>
                <a:schemeClr val="tx1"/>
              </a:solidFill>
              <a:latin typeface="+mn-lt"/>
              <a:cs typeface="Arial" panose="020B0604020202020204" pitchFamily="34" charset="0"/>
            </a:endParaRPr>
          </a:p>
          <a:p>
            <a:pPr marL="0" indent="0">
              <a:buNone/>
            </a:pPr>
            <a:endParaRPr lang="en-ZA" dirty="0">
              <a:solidFill>
                <a:schemeClr val="tx1"/>
              </a:solidFill>
            </a:endParaRPr>
          </a:p>
        </p:txBody>
      </p:sp>
      <p:graphicFrame>
        <p:nvGraphicFramePr>
          <p:cNvPr id="4" name="Table 3">
            <a:extLst>
              <a:ext uri="{FF2B5EF4-FFF2-40B4-BE49-F238E27FC236}">
                <a16:creationId xmlns:a16="http://schemas.microsoft.com/office/drawing/2014/main" xmlns="" id="{8AE0B277-ACBA-42D3-8A22-8293B6886226}"/>
              </a:ext>
            </a:extLst>
          </p:cNvPr>
          <p:cNvGraphicFramePr>
            <a:graphicFrameLocks noGrp="1"/>
          </p:cNvGraphicFramePr>
          <p:nvPr>
            <p:extLst>
              <p:ext uri="{D42A27DB-BD31-4B8C-83A1-F6EECF244321}">
                <p14:modId xmlns:p14="http://schemas.microsoft.com/office/powerpoint/2010/main" xmlns="" val="3189455220"/>
              </p:ext>
            </p:extLst>
          </p:nvPr>
        </p:nvGraphicFramePr>
        <p:xfrm>
          <a:off x="128664" y="1451429"/>
          <a:ext cx="11729508" cy="2307772"/>
        </p:xfrm>
        <a:graphic>
          <a:graphicData uri="http://schemas.openxmlformats.org/drawingml/2006/table">
            <a:tbl>
              <a:tblPr firstRow="1" firstCol="1" bandRow="1"/>
              <a:tblGrid>
                <a:gridCol w="830615">
                  <a:extLst>
                    <a:ext uri="{9D8B030D-6E8A-4147-A177-3AD203B41FA5}">
                      <a16:colId xmlns:a16="http://schemas.microsoft.com/office/drawing/2014/main" xmlns="" val="3964499987"/>
                    </a:ext>
                  </a:extLst>
                </a:gridCol>
                <a:gridCol w="3615757">
                  <a:extLst>
                    <a:ext uri="{9D8B030D-6E8A-4147-A177-3AD203B41FA5}">
                      <a16:colId xmlns:a16="http://schemas.microsoft.com/office/drawing/2014/main" xmlns="" val="2585330959"/>
                    </a:ext>
                  </a:extLst>
                </a:gridCol>
                <a:gridCol w="1485253">
                  <a:extLst>
                    <a:ext uri="{9D8B030D-6E8A-4147-A177-3AD203B41FA5}">
                      <a16:colId xmlns:a16="http://schemas.microsoft.com/office/drawing/2014/main" xmlns="" val="696196901"/>
                    </a:ext>
                  </a:extLst>
                </a:gridCol>
                <a:gridCol w="1339778">
                  <a:extLst>
                    <a:ext uri="{9D8B030D-6E8A-4147-A177-3AD203B41FA5}">
                      <a16:colId xmlns:a16="http://schemas.microsoft.com/office/drawing/2014/main" xmlns="" val="1243852361"/>
                    </a:ext>
                  </a:extLst>
                </a:gridCol>
                <a:gridCol w="1339778">
                  <a:extLst>
                    <a:ext uri="{9D8B030D-6E8A-4147-A177-3AD203B41FA5}">
                      <a16:colId xmlns:a16="http://schemas.microsoft.com/office/drawing/2014/main" xmlns="" val="2527953611"/>
                    </a:ext>
                  </a:extLst>
                </a:gridCol>
                <a:gridCol w="1485253">
                  <a:extLst>
                    <a:ext uri="{9D8B030D-6E8A-4147-A177-3AD203B41FA5}">
                      <a16:colId xmlns:a16="http://schemas.microsoft.com/office/drawing/2014/main" xmlns="" val="218790219"/>
                    </a:ext>
                  </a:extLst>
                </a:gridCol>
                <a:gridCol w="1633074">
                  <a:extLst>
                    <a:ext uri="{9D8B030D-6E8A-4147-A177-3AD203B41FA5}">
                      <a16:colId xmlns:a16="http://schemas.microsoft.com/office/drawing/2014/main" xmlns="" val="1560950357"/>
                    </a:ext>
                  </a:extLst>
                </a:gridCol>
              </a:tblGrid>
              <a:tr h="433960">
                <a:tc>
                  <a:txBody>
                    <a:bodyPr/>
                    <a:lstStyle/>
                    <a:p>
                      <a:pPr algn="ctr">
                        <a:lnSpc>
                          <a:spcPct val="115000"/>
                        </a:lnSpc>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No.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229588970"/>
                  </a:ext>
                </a:extLst>
              </a:tr>
              <a:tr h="895068">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2.1.1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Number of educators registered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25 000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5 000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5000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5000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10 000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424"/>
                  </a:ext>
                </a:extLst>
              </a:tr>
              <a:tr h="978744">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2.1.2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Percentage of educators applying through the online system for professional certification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50%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50%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3661649"/>
                  </a:ext>
                </a:extLst>
              </a:tr>
            </a:tbl>
          </a:graphicData>
        </a:graphic>
      </p:graphicFrame>
      <p:sp>
        <p:nvSpPr>
          <p:cNvPr id="5" name="Slide Number Placeholder 4">
            <a:extLst>
              <a:ext uri="{FF2B5EF4-FFF2-40B4-BE49-F238E27FC236}">
                <a16:creationId xmlns:a16="http://schemas.microsoft.com/office/drawing/2014/main" xmlns="" id="{E709728F-BC61-45ED-9B6E-CE4BDCD462BB}"/>
              </a:ext>
            </a:extLst>
          </p:cNvPr>
          <p:cNvSpPr>
            <a:spLocks noGrp="1"/>
          </p:cNvSpPr>
          <p:nvPr>
            <p:ph type="sldNum" sz="quarter" idx="12"/>
          </p:nvPr>
        </p:nvSpPr>
        <p:spPr/>
        <p:txBody>
          <a:bodyPr/>
          <a:lstStyle/>
          <a:p>
            <a:fld id="{F547E750-DA54-C34F-8612-A39648D765C1}" type="slidenum">
              <a:rPr lang="en-US" smtClean="0"/>
              <a:pPr/>
              <a:t>24</a:t>
            </a:fld>
            <a:endParaRPr lang="en-US" dirty="0"/>
          </a:p>
        </p:txBody>
      </p:sp>
    </p:spTree>
    <p:extLst>
      <p:ext uri="{BB962C8B-B14F-4D97-AF65-F5344CB8AC3E}">
        <p14:creationId xmlns:p14="http://schemas.microsoft.com/office/powerpoint/2010/main" xmlns="" val="21940183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300" b="1" dirty="0">
                <a:solidFill>
                  <a:schemeClr val="tx1"/>
                </a:solidFill>
                <a:latin typeface="+mn-lt"/>
              </a:rPr>
              <a:t>SUB PROGRAMME 2.2: </a:t>
            </a:r>
            <a:r>
              <a:rPr lang="en-ZA" sz="3300" b="1" dirty="0">
                <a:solidFill>
                  <a:schemeClr val="accent4"/>
                </a:solidFill>
                <a:latin typeface="+mn-lt"/>
              </a:rPr>
              <a:t>DATA MANAGEMENT </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lgn="just">
              <a:buNone/>
            </a:pPr>
            <a:r>
              <a:rPr lang="en-ZA" sz="2300" b="1" dirty="0">
                <a:solidFill>
                  <a:schemeClr val="tx1"/>
                </a:solidFill>
                <a:latin typeface="+mn-lt"/>
              </a:rPr>
              <a:t>Purpose: </a:t>
            </a:r>
            <a:r>
              <a:rPr lang="en-GB" sz="2300" dirty="0">
                <a:solidFill>
                  <a:schemeClr val="tx1"/>
                </a:solidFill>
                <a:latin typeface="+mn-lt"/>
              </a:rPr>
              <a:t>To ensure that periodical statistical status reports are published. Council will keep both a manual and an online database providing access to up-to-date information on the registration status of current college lecturers and prospective teachers. This information will be used to produce periodic reports on the status of the teaching profession in terms of size and shape.</a:t>
            </a:r>
          </a:p>
          <a:p>
            <a:pPr marL="0" indent="0" algn="just">
              <a:buNone/>
            </a:pPr>
            <a:endParaRPr lang="en-GB" sz="2000" b="1" dirty="0">
              <a:solidFill>
                <a:schemeClr val="tx1"/>
              </a:solidFill>
            </a:endParaRPr>
          </a:p>
          <a:p>
            <a:pPr marL="0" indent="0" algn="just">
              <a:buNone/>
            </a:pPr>
            <a:r>
              <a:rPr lang="en-GB" sz="2000" b="1" dirty="0">
                <a:solidFill>
                  <a:schemeClr val="tx1"/>
                </a:solidFill>
              </a:rPr>
              <a:t>Outcomes, Outputs, Performance Indicators and Targets</a:t>
            </a:r>
            <a:endParaRPr lang="en-ZA" sz="2000" b="1" dirty="0">
              <a:solidFill>
                <a:schemeClr val="tx1"/>
              </a:solidFill>
            </a:endParaRPr>
          </a:p>
          <a:p>
            <a:pPr marL="0" indent="0" algn="just">
              <a:buNone/>
            </a:pPr>
            <a:endParaRPr lang="en-ZA" sz="2300" dirty="0">
              <a:solidFill>
                <a:schemeClr val="tx1"/>
              </a:solidFill>
              <a:latin typeface="+mn-lt"/>
            </a:endParaRPr>
          </a:p>
        </p:txBody>
      </p:sp>
      <p:graphicFrame>
        <p:nvGraphicFramePr>
          <p:cNvPr id="5" name="Table 4">
            <a:extLst>
              <a:ext uri="{FF2B5EF4-FFF2-40B4-BE49-F238E27FC236}">
                <a16:creationId xmlns:a16="http://schemas.microsoft.com/office/drawing/2014/main" xmlns="" id="{478EE413-D77A-4548-94EC-3E39F60054CC}"/>
              </a:ext>
            </a:extLst>
          </p:cNvPr>
          <p:cNvGraphicFramePr>
            <a:graphicFrameLocks noGrp="1"/>
          </p:cNvGraphicFramePr>
          <p:nvPr>
            <p:extLst>
              <p:ext uri="{D42A27DB-BD31-4B8C-83A1-F6EECF244321}">
                <p14:modId xmlns:p14="http://schemas.microsoft.com/office/powerpoint/2010/main" xmlns="" val="3487479397"/>
              </p:ext>
            </p:extLst>
          </p:nvPr>
        </p:nvGraphicFramePr>
        <p:xfrm>
          <a:off x="78074" y="3251422"/>
          <a:ext cx="11934668" cy="2784721"/>
        </p:xfrm>
        <a:graphic>
          <a:graphicData uri="http://schemas.openxmlformats.org/drawingml/2006/table">
            <a:tbl>
              <a:tblPr firstRow="1" firstCol="1" bandRow="1"/>
              <a:tblGrid>
                <a:gridCol w="1621614">
                  <a:extLst>
                    <a:ext uri="{9D8B030D-6E8A-4147-A177-3AD203B41FA5}">
                      <a16:colId xmlns:a16="http://schemas.microsoft.com/office/drawing/2014/main" xmlns="" val="357499860"/>
                    </a:ext>
                  </a:extLst>
                </a:gridCol>
                <a:gridCol w="1361555">
                  <a:extLst>
                    <a:ext uri="{9D8B030D-6E8A-4147-A177-3AD203B41FA5}">
                      <a16:colId xmlns:a16="http://schemas.microsoft.com/office/drawing/2014/main" xmlns="" val="1862804251"/>
                    </a:ext>
                  </a:extLst>
                </a:gridCol>
                <a:gridCol w="1658133">
                  <a:extLst>
                    <a:ext uri="{9D8B030D-6E8A-4147-A177-3AD203B41FA5}">
                      <a16:colId xmlns:a16="http://schemas.microsoft.com/office/drawing/2014/main" xmlns="" val="2057304748"/>
                    </a:ext>
                  </a:extLst>
                </a:gridCol>
                <a:gridCol w="1118902">
                  <a:extLst>
                    <a:ext uri="{9D8B030D-6E8A-4147-A177-3AD203B41FA5}">
                      <a16:colId xmlns:a16="http://schemas.microsoft.com/office/drawing/2014/main" xmlns="" val="2236091286"/>
                    </a:ext>
                  </a:extLst>
                </a:gridCol>
                <a:gridCol w="957133">
                  <a:extLst>
                    <a:ext uri="{9D8B030D-6E8A-4147-A177-3AD203B41FA5}">
                      <a16:colId xmlns:a16="http://schemas.microsoft.com/office/drawing/2014/main" xmlns="" val="1588728993"/>
                    </a:ext>
                  </a:extLst>
                </a:gridCol>
                <a:gridCol w="970615">
                  <a:extLst>
                    <a:ext uri="{9D8B030D-6E8A-4147-A177-3AD203B41FA5}">
                      <a16:colId xmlns:a16="http://schemas.microsoft.com/office/drawing/2014/main" xmlns="" val="2152508689"/>
                    </a:ext>
                  </a:extLst>
                </a:gridCol>
                <a:gridCol w="1267190">
                  <a:extLst>
                    <a:ext uri="{9D8B030D-6E8A-4147-A177-3AD203B41FA5}">
                      <a16:colId xmlns:a16="http://schemas.microsoft.com/office/drawing/2014/main" xmlns="" val="2031331088"/>
                    </a:ext>
                  </a:extLst>
                </a:gridCol>
                <a:gridCol w="1051499">
                  <a:extLst>
                    <a:ext uri="{9D8B030D-6E8A-4147-A177-3AD203B41FA5}">
                      <a16:colId xmlns:a16="http://schemas.microsoft.com/office/drawing/2014/main" xmlns="" val="3870053589"/>
                    </a:ext>
                  </a:extLst>
                </a:gridCol>
                <a:gridCol w="997576">
                  <a:extLst>
                    <a:ext uri="{9D8B030D-6E8A-4147-A177-3AD203B41FA5}">
                      <a16:colId xmlns:a16="http://schemas.microsoft.com/office/drawing/2014/main" xmlns="" val="3444296760"/>
                    </a:ext>
                  </a:extLst>
                </a:gridCol>
                <a:gridCol w="930451">
                  <a:extLst>
                    <a:ext uri="{9D8B030D-6E8A-4147-A177-3AD203B41FA5}">
                      <a16:colId xmlns:a16="http://schemas.microsoft.com/office/drawing/2014/main" xmlns="" val="3557303087"/>
                    </a:ext>
                  </a:extLst>
                </a:gridCol>
              </a:tblGrid>
              <a:tr h="197975">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70004999"/>
                  </a:ext>
                </a:extLst>
              </a:tr>
              <a:tr h="40826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15806003"/>
                  </a:ext>
                </a:extLst>
              </a:tr>
              <a:tr h="59092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495750395"/>
                  </a:ext>
                </a:extLst>
              </a:tr>
              <a:tr h="618559">
                <a:tc>
                  <a:txBody>
                    <a:bodyPr/>
                    <a:lstStyle/>
                    <a:p>
                      <a:pPr algn="ctr">
                        <a:lnSpc>
                          <a:spcPct val="115000"/>
                        </a:lnSpc>
                        <a:spcBef>
                          <a:spcPts val="600"/>
                        </a:spcBef>
                        <a:spcAft>
                          <a:spcPts val="60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Fit-to-practise-registered educators and lecturers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Data about educators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Number of statistical reports produced on the status of the profession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782694"/>
                  </a:ext>
                </a:extLst>
              </a:tr>
            </a:tbl>
          </a:graphicData>
        </a:graphic>
      </p:graphicFrame>
      <p:sp>
        <p:nvSpPr>
          <p:cNvPr id="4" name="Slide Number Placeholder 3">
            <a:extLst>
              <a:ext uri="{FF2B5EF4-FFF2-40B4-BE49-F238E27FC236}">
                <a16:creationId xmlns:a16="http://schemas.microsoft.com/office/drawing/2014/main" xmlns="" id="{B414F8B1-F8E9-4C8B-B37D-A248CC125795}"/>
              </a:ext>
            </a:extLst>
          </p:cNvPr>
          <p:cNvSpPr>
            <a:spLocks noGrp="1"/>
          </p:cNvSpPr>
          <p:nvPr>
            <p:ph type="sldNum" sz="quarter" idx="12"/>
          </p:nvPr>
        </p:nvSpPr>
        <p:spPr/>
        <p:txBody>
          <a:bodyPr/>
          <a:lstStyle/>
          <a:p>
            <a:fld id="{F547E750-DA54-C34F-8612-A39648D765C1}" type="slidenum">
              <a:rPr lang="en-US" smtClean="0"/>
              <a:pPr/>
              <a:t>25</a:t>
            </a:fld>
            <a:endParaRPr lang="en-US" dirty="0"/>
          </a:p>
        </p:txBody>
      </p:sp>
    </p:spTree>
    <p:extLst>
      <p:ext uri="{BB962C8B-B14F-4D97-AF65-F5344CB8AC3E}">
        <p14:creationId xmlns:p14="http://schemas.microsoft.com/office/powerpoint/2010/main" xmlns="" val="1731048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7" y="7951"/>
            <a:ext cx="12035849" cy="841844"/>
          </a:xfrm>
        </p:spPr>
        <p:txBody>
          <a:bodyPr>
            <a:normAutofit/>
          </a:bodyPr>
          <a:lstStyle/>
          <a:p>
            <a:pPr algn="ctr"/>
            <a:r>
              <a:rPr lang="en-ZA" sz="3200" b="1" dirty="0">
                <a:solidFill>
                  <a:schemeClr val="tx1"/>
                </a:solidFill>
                <a:latin typeface="+mn-lt"/>
              </a:rPr>
              <a:t>SUB PROGRAMME 2.2: </a:t>
            </a:r>
            <a:r>
              <a:rPr lang="en-ZA" sz="3200" b="1" dirty="0">
                <a:solidFill>
                  <a:schemeClr val="accent4"/>
                </a:solidFill>
                <a:latin typeface="+mn-lt"/>
              </a:rPr>
              <a:t>DATA MANAGEMENT </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4" y="821857"/>
            <a:ext cx="11833487" cy="4807195"/>
          </a:xfrm>
        </p:spPr>
        <p:txBody>
          <a:bodyPr/>
          <a:lstStyle/>
          <a:p>
            <a:pPr marL="0" indent="0">
              <a:buNone/>
            </a:pPr>
            <a:r>
              <a:rPr lang="en-GB" sz="2400" b="1" dirty="0">
                <a:solidFill>
                  <a:schemeClr val="tx1"/>
                </a:solidFill>
                <a:latin typeface="+mn-lt"/>
                <a:cs typeface="Arial" panose="020B0604020202020204" pitchFamily="34" charset="0"/>
              </a:rPr>
              <a:t>Indicators, Annual and Quarterly Targets</a:t>
            </a:r>
          </a:p>
          <a:p>
            <a:pPr marL="0" indent="0">
              <a:buNone/>
            </a:pPr>
            <a:endParaRPr lang="en-GB" sz="2400" b="1" dirty="0">
              <a:solidFill>
                <a:schemeClr val="tx1"/>
              </a:solidFill>
              <a:latin typeface="+mn-lt"/>
              <a:cs typeface="Arial" panose="020B0604020202020204" pitchFamily="34" charset="0"/>
            </a:endParaRPr>
          </a:p>
          <a:p>
            <a:pPr marL="0" indent="0">
              <a:buNone/>
            </a:pPr>
            <a:endParaRPr lang="en-ZA" dirty="0">
              <a:solidFill>
                <a:schemeClr val="tx1"/>
              </a:solidFill>
            </a:endParaRPr>
          </a:p>
        </p:txBody>
      </p:sp>
      <p:graphicFrame>
        <p:nvGraphicFramePr>
          <p:cNvPr id="4" name="Table 3">
            <a:extLst>
              <a:ext uri="{FF2B5EF4-FFF2-40B4-BE49-F238E27FC236}">
                <a16:creationId xmlns:a16="http://schemas.microsoft.com/office/drawing/2014/main" xmlns="" id="{8AE0B277-ACBA-42D3-8A22-8293B6886226}"/>
              </a:ext>
            </a:extLst>
          </p:cNvPr>
          <p:cNvGraphicFramePr>
            <a:graphicFrameLocks noGrp="1"/>
          </p:cNvGraphicFramePr>
          <p:nvPr>
            <p:extLst>
              <p:ext uri="{D42A27DB-BD31-4B8C-83A1-F6EECF244321}">
                <p14:modId xmlns:p14="http://schemas.microsoft.com/office/powerpoint/2010/main" xmlns="" val="1213296485"/>
              </p:ext>
            </p:extLst>
          </p:nvPr>
        </p:nvGraphicFramePr>
        <p:xfrm>
          <a:off x="128664" y="1451429"/>
          <a:ext cx="11729508" cy="1361822"/>
        </p:xfrm>
        <a:graphic>
          <a:graphicData uri="http://schemas.openxmlformats.org/drawingml/2006/table">
            <a:tbl>
              <a:tblPr firstRow="1" firstCol="1" bandRow="1"/>
              <a:tblGrid>
                <a:gridCol w="830615">
                  <a:extLst>
                    <a:ext uri="{9D8B030D-6E8A-4147-A177-3AD203B41FA5}">
                      <a16:colId xmlns:a16="http://schemas.microsoft.com/office/drawing/2014/main" xmlns="" val="3964499987"/>
                    </a:ext>
                  </a:extLst>
                </a:gridCol>
                <a:gridCol w="3615757">
                  <a:extLst>
                    <a:ext uri="{9D8B030D-6E8A-4147-A177-3AD203B41FA5}">
                      <a16:colId xmlns:a16="http://schemas.microsoft.com/office/drawing/2014/main" xmlns="" val="2585330959"/>
                    </a:ext>
                  </a:extLst>
                </a:gridCol>
                <a:gridCol w="1485253">
                  <a:extLst>
                    <a:ext uri="{9D8B030D-6E8A-4147-A177-3AD203B41FA5}">
                      <a16:colId xmlns:a16="http://schemas.microsoft.com/office/drawing/2014/main" xmlns="" val="696196901"/>
                    </a:ext>
                  </a:extLst>
                </a:gridCol>
                <a:gridCol w="1339778">
                  <a:extLst>
                    <a:ext uri="{9D8B030D-6E8A-4147-A177-3AD203B41FA5}">
                      <a16:colId xmlns:a16="http://schemas.microsoft.com/office/drawing/2014/main" xmlns="" val="1243852361"/>
                    </a:ext>
                  </a:extLst>
                </a:gridCol>
                <a:gridCol w="1339778">
                  <a:extLst>
                    <a:ext uri="{9D8B030D-6E8A-4147-A177-3AD203B41FA5}">
                      <a16:colId xmlns:a16="http://schemas.microsoft.com/office/drawing/2014/main" xmlns="" val="2527953611"/>
                    </a:ext>
                  </a:extLst>
                </a:gridCol>
                <a:gridCol w="1485253">
                  <a:extLst>
                    <a:ext uri="{9D8B030D-6E8A-4147-A177-3AD203B41FA5}">
                      <a16:colId xmlns:a16="http://schemas.microsoft.com/office/drawing/2014/main" xmlns="" val="218790219"/>
                    </a:ext>
                  </a:extLst>
                </a:gridCol>
                <a:gridCol w="1633074">
                  <a:extLst>
                    <a:ext uri="{9D8B030D-6E8A-4147-A177-3AD203B41FA5}">
                      <a16:colId xmlns:a16="http://schemas.microsoft.com/office/drawing/2014/main" xmlns="" val="1560950357"/>
                    </a:ext>
                  </a:extLst>
                </a:gridCol>
              </a:tblGrid>
              <a:tr h="433960">
                <a:tc>
                  <a:txBody>
                    <a:bodyPr/>
                    <a:lstStyle/>
                    <a:p>
                      <a:pPr algn="ct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No.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229588970"/>
                  </a:ext>
                </a:extLst>
              </a:tr>
              <a:tr h="895068">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Number of statistical reports produced on the status of the profession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424"/>
                  </a:ext>
                </a:extLst>
              </a:tr>
            </a:tbl>
          </a:graphicData>
        </a:graphic>
      </p:graphicFrame>
      <p:sp>
        <p:nvSpPr>
          <p:cNvPr id="5" name="Slide Number Placeholder 4">
            <a:extLst>
              <a:ext uri="{FF2B5EF4-FFF2-40B4-BE49-F238E27FC236}">
                <a16:creationId xmlns:a16="http://schemas.microsoft.com/office/drawing/2014/main" xmlns="" id="{6B905B43-E00F-4733-B663-6B2DA856A9E0}"/>
              </a:ext>
            </a:extLst>
          </p:cNvPr>
          <p:cNvSpPr>
            <a:spLocks noGrp="1"/>
          </p:cNvSpPr>
          <p:nvPr>
            <p:ph type="sldNum" sz="quarter" idx="12"/>
          </p:nvPr>
        </p:nvSpPr>
        <p:spPr/>
        <p:txBody>
          <a:bodyPr/>
          <a:lstStyle/>
          <a:p>
            <a:fld id="{F547E750-DA54-C34F-8612-A39648D765C1}" type="slidenum">
              <a:rPr lang="en-US" smtClean="0"/>
              <a:pPr/>
              <a:t>26</a:t>
            </a:fld>
            <a:endParaRPr lang="en-US" dirty="0"/>
          </a:p>
        </p:txBody>
      </p:sp>
    </p:spTree>
    <p:extLst>
      <p:ext uri="{BB962C8B-B14F-4D97-AF65-F5344CB8AC3E}">
        <p14:creationId xmlns:p14="http://schemas.microsoft.com/office/powerpoint/2010/main" xmlns="" val="5386327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459DD78-DEAC-46E5-A0DC-55785606949E}"/>
              </a:ext>
            </a:extLst>
          </p:cNvPr>
          <p:cNvSpPr>
            <a:spLocks noGrp="1"/>
          </p:cNvSpPr>
          <p:nvPr>
            <p:ph type="title"/>
          </p:nvPr>
        </p:nvSpPr>
        <p:spPr/>
        <p:txBody>
          <a:bodyPr>
            <a:normAutofit/>
          </a:bodyPr>
          <a:lstStyle/>
          <a:p>
            <a:pPr algn="ctr"/>
            <a:r>
              <a:rPr lang="en-ZA" sz="3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PROGRAMME 2: HIGHLIGHTS</a:t>
            </a:r>
            <a:endParaRPr lang="en-ZA" sz="3400" dirty="0"/>
          </a:p>
        </p:txBody>
      </p:sp>
      <p:sp>
        <p:nvSpPr>
          <p:cNvPr id="4" name="Content Placeholder 3">
            <a:extLst>
              <a:ext uri="{FF2B5EF4-FFF2-40B4-BE49-F238E27FC236}">
                <a16:creationId xmlns:a16="http://schemas.microsoft.com/office/drawing/2014/main" xmlns="" id="{DAC29DFA-2461-4A2D-807E-BE743302ED81}"/>
              </a:ext>
            </a:extLst>
          </p:cNvPr>
          <p:cNvSpPr>
            <a:spLocks noGrp="1"/>
          </p:cNvSpPr>
          <p:nvPr>
            <p:ph idx="1"/>
          </p:nvPr>
        </p:nvSpPr>
        <p:spPr>
          <a:xfrm>
            <a:off x="128665" y="742131"/>
            <a:ext cx="11833487" cy="5614219"/>
          </a:xfrm>
        </p:spPr>
        <p:txBody>
          <a:bodyPr>
            <a:noAutofit/>
          </a:bodyPr>
          <a:lstStyle/>
          <a:p>
            <a:pPr marL="0" indent="0" algn="just">
              <a:lnSpc>
                <a:spcPct val="115000"/>
              </a:lnSpc>
              <a:spcBef>
                <a:spcPts val="600"/>
              </a:spcBef>
              <a:spcAft>
                <a:spcPts val="600"/>
              </a:spcAft>
              <a:buNone/>
            </a:pPr>
            <a:r>
              <a:rPr lang="en-ZA" sz="2800" b="1" dirty="0">
                <a:solidFill>
                  <a:schemeClr val="tx1"/>
                </a:solidFill>
                <a:latin typeface="+mn-lt"/>
                <a:ea typeface="Calibri" panose="020F0502020204030204" pitchFamily="34" charset="0"/>
                <a:cs typeface="Arial" panose="020B0604020202020204" pitchFamily="34" charset="0"/>
              </a:rPr>
              <a:t>Screening of Educators Prior to Registration – SAPS Clearance Certificate</a:t>
            </a:r>
            <a:endParaRPr lang="en-ZA" sz="2000" dirty="0">
              <a:solidFill>
                <a:schemeClr val="tx1"/>
              </a:solidFill>
              <a:latin typeface="+mn-lt"/>
              <a:ea typeface="Calibri" panose="020F0502020204030204" pitchFamily="34" charset="0"/>
              <a:cs typeface="Arial" panose="020B0604020202020204" pitchFamily="34" charset="0"/>
            </a:endParaRPr>
          </a:p>
          <a:p>
            <a:r>
              <a:rPr lang="en-ZA" sz="2000" dirty="0">
                <a:solidFill>
                  <a:schemeClr val="tx1"/>
                </a:solidFill>
                <a:latin typeface="+mn-lt"/>
                <a:cs typeface="Arial" panose="020B0604020202020204" pitchFamily="34" charset="0"/>
              </a:rPr>
              <a:t>Since January 2019 all the educators registering with SACE for the first time or updating their registration status submitted the SAPS clearance certificate.</a:t>
            </a:r>
          </a:p>
          <a:p>
            <a:r>
              <a:rPr lang="en-ZA" sz="2000" dirty="0">
                <a:solidFill>
                  <a:schemeClr val="tx1"/>
                </a:solidFill>
                <a:latin typeface="+mn-lt"/>
                <a:cs typeface="Arial" panose="020B0604020202020204" pitchFamily="34" charset="0"/>
              </a:rPr>
              <a:t>Accordingly, a total of </a:t>
            </a:r>
            <a:r>
              <a:rPr lang="en-ZA" sz="2000" b="1" dirty="0">
                <a:solidFill>
                  <a:schemeClr val="tx1"/>
                </a:solidFill>
                <a:latin typeface="+mn-lt"/>
                <a:cs typeface="Arial" panose="020B0604020202020204" pitchFamily="34" charset="0"/>
              </a:rPr>
              <a:t>35 181 </a:t>
            </a:r>
            <a:r>
              <a:rPr lang="en-ZA" sz="2000" dirty="0">
                <a:solidFill>
                  <a:schemeClr val="tx1"/>
                </a:solidFill>
                <a:latin typeface="+mn-lt"/>
                <a:cs typeface="Arial" panose="020B0604020202020204" pitchFamily="34" charset="0"/>
              </a:rPr>
              <a:t>educators have been verified as fit-to-practice (through the SAPS clearance certificates) between January 2019 and March 2020 as follows:</a:t>
            </a:r>
          </a:p>
          <a:p>
            <a:endParaRPr lang="en-ZA" sz="2000" dirty="0">
              <a:solidFill>
                <a:schemeClr val="tx1"/>
              </a:solidFill>
              <a:latin typeface="+mn-lt"/>
              <a:cs typeface="Arial" panose="020B0604020202020204" pitchFamily="34" charset="0"/>
            </a:endParaRPr>
          </a:p>
          <a:p>
            <a:endParaRPr lang="en-ZA" sz="2000" dirty="0">
              <a:solidFill>
                <a:schemeClr val="tx1"/>
              </a:solidFill>
              <a:latin typeface="+mn-lt"/>
              <a:cs typeface="Arial" panose="020B0604020202020204" pitchFamily="34" charset="0"/>
            </a:endParaRPr>
          </a:p>
          <a:p>
            <a:endParaRPr lang="en-ZA" sz="2000" dirty="0">
              <a:solidFill>
                <a:schemeClr val="tx1"/>
              </a:solidFill>
              <a:latin typeface="+mn-lt"/>
              <a:cs typeface="Arial" panose="020B0604020202020204" pitchFamily="34" charset="0"/>
            </a:endParaRPr>
          </a:p>
          <a:p>
            <a:endParaRPr lang="en-ZA" sz="2000" dirty="0">
              <a:solidFill>
                <a:schemeClr val="tx1"/>
              </a:solidFill>
              <a:latin typeface="+mn-lt"/>
              <a:cs typeface="Arial" panose="020B0604020202020204" pitchFamily="34" charset="0"/>
            </a:endParaRPr>
          </a:p>
          <a:p>
            <a:endParaRPr lang="en-ZA" sz="2000" dirty="0">
              <a:solidFill>
                <a:schemeClr val="tx1"/>
              </a:solidFill>
              <a:latin typeface="+mn-lt"/>
              <a:cs typeface="Arial" panose="020B0604020202020204" pitchFamily="34" charset="0"/>
            </a:endParaRPr>
          </a:p>
          <a:p>
            <a:endParaRPr lang="en-ZA" sz="2000" dirty="0">
              <a:solidFill>
                <a:schemeClr val="tx1"/>
              </a:solidFill>
              <a:latin typeface="+mn-lt"/>
              <a:cs typeface="Arial" panose="020B0604020202020204" pitchFamily="34" charset="0"/>
            </a:endParaRPr>
          </a:p>
          <a:p>
            <a:endParaRPr lang="en-ZA" sz="2000" dirty="0">
              <a:solidFill>
                <a:schemeClr val="tx1"/>
              </a:solidFill>
              <a:latin typeface="+mn-lt"/>
              <a:cs typeface="Arial" panose="020B0604020202020204" pitchFamily="34" charset="0"/>
            </a:endParaRPr>
          </a:p>
          <a:p>
            <a:pPr algn="just"/>
            <a:r>
              <a:rPr lang="en-ZA" sz="2000" dirty="0">
                <a:solidFill>
                  <a:schemeClr val="tx1"/>
                </a:solidFill>
                <a:latin typeface="+mn-lt"/>
                <a:cs typeface="Arial" panose="020B0604020202020204" pitchFamily="34" charset="0"/>
              </a:rPr>
              <a:t>Mechanisms to fast-tract the police clearance turn-around time, have been put in place through an independent nation-wide service provider that has been gazetted by the SAPS. </a:t>
            </a:r>
          </a:p>
          <a:p>
            <a:endParaRPr lang="en-ZA" sz="2400" dirty="0">
              <a:solidFill>
                <a:schemeClr val="tx1"/>
              </a:solidFill>
              <a:latin typeface="+mn-lt"/>
              <a:cs typeface="Arial" panose="020B0604020202020204" pitchFamily="34" charset="0"/>
            </a:endParaRPr>
          </a:p>
          <a:p>
            <a:pPr marL="0" indent="0">
              <a:buNone/>
            </a:pPr>
            <a:endParaRPr lang="en-ZA" sz="2400" dirty="0">
              <a:solidFill>
                <a:schemeClr val="tx1"/>
              </a:solidFill>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xmlns="" id="{DBEA617C-A059-406E-8927-A0243A76E1B7}"/>
              </a:ext>
            </a:extLst>
          </p:cNvPr>
          <p:cNvSpPr>
            <a:spLocks noGrp="1"/>
          </p:cNvSpPr>
          <p:nvPr>
            <p:ph type="sldNum" sz="quarter" idx="12"/>
          </p:nvPr>
        </p:nvSpPr>
        <p:spPr/>
        <p:txBody>
          <a:bodyPr/>
          <a:lstStyle/>
          <a:p>
            <a:fld id="{F547E750-DA54-C34F-8612-A39648D765C1}" type="slidenum">
              <a:rPr lang="en-US" smtClean="0"/>
              <a:pPr/>
              <a:t>27</a:t>
            </a:fld>
            <a:endParaRPr lang="en-US" dirty="0"/>
          </a:p>
        </p:txBody>
      </p:sp>
      <p:graphicFrame>
        <p:nvGraphicFramePr>
          <p:cNvPr id="5" name="Table 5">
            <a:extLst>
              <a:ext uri="{FF2B5EF4-FFF2-40B4-BE49-F238E27FC236}">
                <a16:creationId xmlns:a16="http://schemas.microsoft.com/office/drawing/2014/main" xmlns="" id="{51E15154-F111-405F-AE12-1CF2DEC5EFA0}"/>
              </a:ext>
            </a:extLst>
          </p:cNvPr>
          <p:cNvGraphicFramePr>
            <a:graphicFrameLocks noGrp="1"/>
          </p:cNvGraphicFramePr>
          <p:nvPr>
            <p:extLst>
              <p:ext uri="{D42A27DB-BD31-4B8C-83A1-F6EECF244321}">
                <p14:modId xmlns:p14="http://schemas.microsoft.com/office/powerpoint/2010/main" xmlns="" val="3962315735"/>
              </p:ext>
            </p:extLst>
          </p:nvPr>
        </p:nvGraphicFramePr>
        <p:xfrm>
          <a:off x="229848" y="2783798"/>
          <a:ext cx="11617595" cy="2468880"/>
        </p:xfrm>
        <a:graphic>
          <a:graphicData uri="http://schemas.openxmlformats.org/drawingml/2006/table">
            <a:tbl>
              <a:tblPr firstRow="1" bandRow="1">
                <a:tableStyleId>{00A15C55-8517-42AA-B614-E9B94910E393}</a:tableStyleId>
              </a:tblPr>
              <a:tblGrid>
                <a:gridCol w="1936268">
                  <a:extLst>
                    <a:ext uri="{9D8B030D-6E8A-4147-A177-3AD203B41FA5}">
                      <a16:colId xmlns:a16="http://schemas.microsoft.com/office/drawing/2014/main" xmlns="" val="3481845226"/>
                    </a:ext>
                  </a:extLst>
                </a:gridCol>
                <a:gridCol w="1829555">
                  <a:extLst>
                    <a:ext uri="{9D8B030D-6E8A-4147-A177-3AD203B41FA5}">
                      <a16:colId xmlns:a16="http://schemas.microsoft.com/office/drawing/2014/main" xmlns="" val="2425846626"/>
                    </a:ext>
                  </a:extLst>
                </a:gridCol>
                <a:gridCol w="2042978">
                  <a:extLst>
                    <a:ext uri="{9D8B030D-6E8A-4147-A177-3AD203B41FA5}">
                      <a16:colId xmlns:a16="http://schemas.microsoft.com/office/drawing/2014/main" xmlns="" val="853530856"/>
                    </a:ext>
                  </a:extLst>
                </a:gridCol>
                <a:gridCol w="2166072">
                  <a:extLst>
                    <a:ext uri="{9D8B030D-6E8A-4147-A177-3AD203B41FA5}">
                      <a16:colId xmlns:a16="http://schemas.microsoft.com/office/drawing/2014/main" xmlns="" val="1300362094"/>
                    </a:ext>
                  </a:extLst>
                </a:gridCol>
                <a:gridCol w="2021666">
                  <a:extLst>
                    <a:ext uri="{9D8B030D-6E8A-4147-A177-3AD203B41FA5}">
                      <a16:colId xmlns:a16="http://schemas.microsoft.com/office/drawing/2014/main" xmlns="" val="800490370"/>
                    </a:ext>
                  </a:extLst>
                </a:gridCol>
                <a:gridCol w="1621056">
                  <a:extLst>
                    <a:ext uri="{9D8B030D-6E8A-4147-A177-3AD203B41FA5}">
                      <a16:colId xmlns:a16="http://schemas.microsoft.com/office/drawing/2014/main" xmlns="" val="368049375"/>
                    </a:ext>
                  </a:extLst>
                </a:gridCol>
              </a:tblGrid>
              <a:tr h="723019">
                <a:tc>
                  <a:txBody>
                    <a:bodyPr/>
                    <a:lstStyle/>
                    <a:p>
                      <a:r>
                        <a:rPr lang="en-ZA" sz="1600" dirty="0">
                          <a:solidFill>
                            <a:schemeClr val="tx1"/>
                          </a:solidFill>
                        </a:rPr>
                        <a:t>Performance </a:t>
                      </a:r>
                    </a:p>
                    <a:p>
                      <a:r>
                        <a:rPr lang="en-ZA" sz="1600" dirty="0">
                          <a:solidFill>
                            <a:schemeClr val="tx1"/>
                          </a:solidFill>
                        </a:rPr>
                        <a:t>Indicator</a:t>
                      </a:r>
                    </a:p>
                  </a:txBody>
                  <a:tcPr/>
                </a:tc>
                <a:tc>
                  <a:txBody>
                    <a:bodyPr/>
                    <a:lstStyle/>
                    <a:p>
                      <a:r>
                        <a:rPr lang="en-ZA" sz="1600" dirty="0">
                          <a:solidFill>
                            <a:schemeClr val="tx1"/>
                          </a:solidFill>
                        </a:rPr>
                        <a:t>January – March 2019</a:t>
                      </a:r>
                    </a:p>
                    <a:p>
                      <a:r>
                        <a:rPr lang="en-ZA" sz="1600" dirty="0">
                          <a:solidFill>
                            <a:schemeClr val="tx1"/>
                          </a:solidFill>
                        </a:rPr>
                        <a:t>(Q4 Verified and declared in the 2018/19 Annual Report)</a:t>
                      </a:r>
                    </a:p>
                  </a:txBody>
                  <a:tcPr/>
                </a:tc>
                <a:tc>
                  <a:txBody>
                    <a:bodyPr/>
                    <a:lstStyle/>
                    <a:p>
                      <a:r>
                        <a:rPr lang="en-ZA" sz="1600" dirty="0">
                          <a:solidFill>
                            <a:schemeClr val="tx1"/>
                          </a:solidFill>
                        </a:rPr>
                        <a:t>April – June 2020</a:t>
                      </a:r>
                    </a:p>
                    <a:p>
                      <a:r>
                        <a:rPr lang="en-ZA" sz="1600" dirty="0">
                          <a:solidFill>
                            <a:schemeClr val="tx1"/>
                          </a:solidFill>
                        </a:rPr>
                        <a:t>(Q1 Unverified in Terms of the Audit)</a:t>
                      </a:r>
                    </a:p>
                  </a:txBody>
                  <a:tcPr/>
                </a:tc>
                <a:tc>
                  <a:txBody>
                    <a:bodyPr/>
                    <a:lstStyle/>
                    <a:p>
                      <a:r>
                        <a:rPr lang="en-ZA" sz="1600" dirty="0">
                          <a:solidFill>
                            <a:schemeClr val="tx1"/>
                          </a:solidFill>
                        </a:rPr>
                        <a:t>July – September  2020</a:t>
                      </a:r>
                    </a:p>
                    <a:p>
                      <a:r>
                        <a:rPr lang="en-ZA" sz="1600" dirty="0">
                          <a:solidFill>
                            <a:schemeClr val="tx1"/>
                          </a:solidFill>
                        </a:rPr>
                        <a:t>(Q2 Unverified in terms of the Audit)</a:t>
                      </a:r>
                    </a:p>
                  </a:txBody>
                  <a:tcPr/>
                </a:tc>
                <a:tc>
                  <a:txBody>
                    <a:bodyPr/>
                    <a:lstStyle/>
                    <a:p>
                      <a:r>
                        <a:rPr lang="en-ZA" sz="1600" dirty="0">
                          <a:solidFill>
                            <a:schemeClr val="tx1"/>
                          </a:solidFill>
                        </a:rPr>
                        <a:t>October – December 2020</a:t>
                      </a:r>
                    </a:p>
                    <a:p>
                      <a:r>
                        <a:rPr lang="en-ZA" sz="1600" dirty="0">
                          <a:solidFill>
                            <a:schemeClr val="tx1"/>
                          </a:solidFill>
                        </a:rPr>
                        <a:t>(Unverified in terms of the Audit)</a:t>
                      </a:r>
                    </a:p>
                  </a:txBody>
                  <a:tcPr/>
                </a:tc>
                <a:tc>
                  <a:txBody>
                    <a:bodyPr/>
                    <a:lstStyle/>
                    <a:p>
                      <a:r>
                        <a:rPr lang="en-ZA" sz="1600" dirty="0">
                          <a:solidFill>
                            <a:schemeClr val="tx1"/>
                          </a:solidFill>
                        </a:rPr>
                        <a:t>January – March 2020</a:t>
                      </a:r>
                    </a:p>
                    <a:p>
                      <a:r>
                        <a:rPr lang="en-ZA" sz="1600" dirty="0">
                          <a:solidFill>
                            <a:schemeClr val="tx1"/>
                          </a:solidFill>
                        </a:rPr>
                        <a:t>(Unverified in terms of the Audit)</a:t>
                      </a:r>
                    </a:p>
                  </a:txBody>
                  <a:tcPr/>
                </a:tc>
                <a:extLst>
                  <a:ext uri="{0D108BD9-81ED-4DB2-BD59-A6C34878D82A}">
                    <a16:rowId xmlns:a16="http://schemas.microsoft.com/office/drawing/2014/main" xmlns="" val="3906934832"/>
                  </a:ext>
                </a:extLst>
              </a:tr>
              <a:tr h="744860">
                <a:tc>
                  <a:txBody>
                    <a:bodyPr/>
                    <a:lstStyle/>
                    <a:p>
                      <a:r>
                        <a:rPr lang="en-ZA" sz="1800" b="1" dirty="0"/>
                        <a:t>Number of new educators registered</a:t>
                      </a:r>
                    </a:p>
                  </a:txBody>
                  <a:tcPr/>
                </a:tc>
                <a:tc>
                  <a:txBody>
                    <a:bodyPr/>
                    <a:lstStyle/>
                    <a:p>
                      <a:r>
                        <a:rPr lang="en-ZA" sz="2000" dirty="0"/>
                        <a:t>5017</a:t>
                      </a:r>
                    </a:p>
                  </a:txBody>
                  <a:tcPr/>
                </a:tc>
                <a:tc>
                  <a:txBody>
                    <a:bodyPr/>
                    <a:lstStyle/>
                    <a:p>
                      <a:r>
                        <a:rPr lang="en-ZA" sz="2000" dirty="0"/>
                        <a:t>4202</a:t>
                      </a:r>
                    </a:p>
                  </a:txBody>
                  <a:tcPr/>
                </a:tc>
                <a:tc>
                  <a:txBody>
                    <a:bodyPr/>
                    <a:lstStyle/>
                    <a:p>
                      <a:r>
                        <a:rPr lang="en-ZA" sz="2000" dirty="0"/>
                        <a:t>8292</a:t>
                      </a:r>
                    </a:p>
                  </a:txBody>
                  <a:tcPr/>
                </a:tc>
                <a:tc>
                  <a:txBody>
                    <a:bodyPr/>
                    <a:lstStyle/>
                    <a:p>
                      <a:r>
                        <a:rPr lang="en-ZA" sz="2000" dirty="0"/>
                        <a:t>8061</a:t>
                      </a:r>
                    </a:p>
                  </a:txBody>
                  <a:tcPr/>
                </a:tc>
                <a:tc>
                  <a:txBody>
                    <a:bodyPr/>
                    <a:lstStyle/>
                    <a:p>
                      <a:r>
                        <a:rPr lang="en-ZA" sz="2000" dirty="0"/>
                        <a:t>9609</a:t>
                      </a:r>
                    </a:p>
                  </a:txBody>
                  <a:tcPr/>
                </a:tc>
                <a:extLst>
                  <a:ext uri="{0D108BD9-81ED-4DB2-BD59-A6C34878D82A}">
                    <a16:rowId xmlns:a16="http://schemas.microsoft.com/office/drawing/2014/main" xmlns="" val="1861267199"/>
                  </a:ext>
                </a:extLst>
              </a:tr>
            </a:tbl>
          </a:graphicData>
        </a:graphic>
      </p:graphicFrame>
    </p:spTree>
    <p:extLst>
      <p:ext uri="{BB962C8B-B14F-4D97-AF65-F5344CB8AC3E}">
        <p14:creationId xmlns:p14="http://schemas.microsoft.com/office/powerpoint/2010/main" xmlns="" val="220081277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459DD78-DEAC-46E5-A0DC-55785606949E}"/>
              </a:ext>
            </a:extLst>
          </p:cNvPr>
          <p:cNvSpPr>
            <a:spLocks noGrp="1"/>
          </p:cNvSpPr>
          <p:nvPr>
            <p:ph type="title"/>
          </p:nvPr>
        </p:nvSpPr>
        <p:spPr/>
        <p:txBody>
          <a:bodyPr>
            <a:normAutofit/>
          </a:bodyPr>
          <a:lstStyle/>
          <a:p>
            <a:pPr algn="ctr"/>
            <a:r>
              <a:rPr lang="en-ZA" sz="33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PROGRAMME 2: HIGHLIGHTS…</a:t>
            </a:r>
            <a:endParaRPr lang="en-ZA" sz="3300" dirty="0"/>
          </a:p>
        </p:txBody>
      </p:sp>
      <p:sp>
        <p:nvSpPr>
          <p:cNvPr id="4" name="Content Placeholder 3">
            <a:extLst>
              <a:ext uri="{FF2B5EF4-FFF2-40B4-BE49-F238E27FC236}">
                <a16:creationId xmlns:a16="http://schemas.microsoft.com/office/drawing/2014/main" xmlns="" id="{DAC29DFA-2461-4A2D-807E-BE743302ED81}"/>
              </a:ext>
            </a:extLst>
          </p:cNvPr>
          <p:cNvSpPr>
            <a:spLocks noGrp="1"/>
          </p:cNvSpPr>
          <p:nvPr>
            <p:ph idx="1"/>
          </p:nvPr>
        </p:nvSpPr>
        <p:spPr>
          <a:xfrm>
            <a:off x="128665" y="621890"/>
            <a:ext cx="11833487" cy="6099586"/>
          </a:xfrm>
        </p:spPr>
        <p:txBody>
          <a:bodyPr>
            <a:noAutofit/>
          </a:bodyPr>
          <a:lstStyle/>
          <a:p>
            <a:pPr marL="0" indent="0" algn="just">
              <a:lnSpc>
                <a:spcPct val="115000"/>
              </a:lnSpc>
              <a:spcBef>
                <a:spcPts val="600"/>
              </a:spcBef>
              <a:spcAft>
                <a:spcPts val="600"/>
              </a:spcAft>
              <a:buNone/>
            </a:pPr>
            <a:r>
              <a:rPr lang="en-ZA" sz="2800" b="1" dirty="0">
                <a:solidFill>
                  <a:schemeClr val="tx1"/>
                </a:solidFill>
                <a:latin typeface="+mn-lt"/>
                <a:ea typeface="Calibri" panose="020F0502020204030204" pitchFamily="34" charset="0"/>
                <a:cs typeface="Arial" panose="020B0604020202020204" pitchFamily="34" charset="0"/>
              </a:rPr>
              <a:t>Screening of Teachers Prior to Registration – DOJC NRSO and DSD NCPR</a:t>
            </a:r>
            <a:endParaRPr lang="en-ZA" sz="2000" dirty="0">
              <a:solidFill>
                <a:schemeClr val="tx1"/>
              </a:solidFill>
              <a:latin typeface="+mn-lt"/>
              <a:ea typeface="Calibri" panose="020F0502020204030204" pitchFamily="34" charset="0"/>
              <a:cs typeface="Arial" panose="020B0604020202020204" pitchFamily="34" charset="0"/>
            </a:endParaRPr>
          </a:p>
          <a:p>
            <a:pPr algn="just"/>
            <a:r>
              <a:rPr lang="en-ZA" sz="2000" dirty="0">
                <a:solidFill>
                  <a:schemeClr val="tx1"/>
                </a:solidFill>
                <a:latin typeface="+mn-lt"/>
                <a:cs typeface="Arial" panose="020B0604020202020204" pitchFamily="34" charset="0"/>
              </a:rPr>
              <a:t>The Department of Justice and Constitutional Development (DOJC) declared to SACE, in December 2019 that its National Register for Sexual Offenders (NRSO) is ready for use.</a:t>
            </a:r>
          </a:p>
          <a:p>
            <a:pPr algn="just"/>
            <a:r>
              <a:rPr lang="en-ZA" sz="2000" dirty="0">
                <a:solidFill>
                  <a:schemeClr val="tx1"/>
                </a:solidFill>
                <a:latin typeface="+mn-lt"/>
                <a:cs typeface="Arial" panose="020B0604020202020204" pitchFamily="34" charset="0"/>
              </a:rPr>
              <a:t>A meeting between SACE and DOJC was held to discuss the administrative and logistical implications for screening approximately 35 000 teachers annually against the NRSO given the Department’s manual processes, turn around time, and internal capacity within the unit to deal with huge numbers.</a:t>
            </a:r>
          </a:p>
          <a:p>
            <a:pPr algn="just"/>
            <a:r>
              <a:rPr lang="en-ZA" sz="2000" dirty="0">
                <a:solidFill>
                  <a:schemeClr val="tx1"/>
                </a:solidFill>
                <a:latin typeface="+mn-lt"/>
                <a:cs typeface="Arial" panose="020B0604020202020204" pitchFamily="34" charset="0"/>
              </a:rPr>
              <a:t>Capturing of 35 000 finger prints must be done individually on paper, teachers’ consent must be obtained as well.  </a:t>
            </a:r>
          </a:p>
          <a:p>
            <a:pPr algn="just"/>
            <a:r>
              <a:rPr lang="en-ZA" sz="2000" dirty="0">
                <a:solidFill>
                  <a:schemeClr val="tx1"/>
                </a:solidFill>
                <a:latin typeface="+mn-lt"/>
                <a:cs typeface="Arial" panose="020B0604020202020204" pitchFamily="34" charset="0"/>
              </a:rPr>
              <a:t>Because of these implementation challenges, which will affect the SACE registration turnaround time, a decision was reached between SACE and DOJC to run a pilot for six months (March – September 2020) and use the findings for informing and strengthening the turnaround time.   </a:t>
            </a:r>
          </a:p>
          <a:p>
            <a:pPr algn="just"/>
            <a:r>
              <a:rPr lang="en-ZA" sz="2000" dirty="0">
                <a:solidFill>
                  <a:schemeClr val="tx1"/>
                </a:solidFill>
                <a:latin typeface="+mn-lt"/>
                <a:cs typeface="Arial" panose="020B0604020202020204" pitchFamily="34" charset="0"/>
              </a:rPr>
              <a:t>While SACE submitted </a:t>
            </a:r>
            <a:r>
              <a:rPr lang="en-ZA" sz="2000" b="1" dirty="0">
                <a:solidFill>
                  <a:schemeClr val="tx1"/>
                </a:solidFill>
                <a:latin typeface="+mn-lt"/>
                <a:cs typeface="Arial" panose="020B0604020202020204" pitchFamily="34" charset="0"/>
              </a:rPr>
              <a:t>32 (2018/19) and 23 (2019/20) </a:t>
            </a:r>
            <a:r>
              <a:rPr lang="en-ZA" sz="2000" dirty="0">
                <a:solidFill>
                  <a:schemeClr val="tx1"/>
                </a:solidFill>
                <a:latin typeface="+mn-lt"/>
                <a:cs typeface="Arial" panose="020B0604020202020204" pitchFamily="34" charset="0"/>
              </a:rPr>
              <a:t>names of educators struck-off indefinitely to the Department of Social Development’s (DSD) Part A of the National Child Protection Register (NCPR) by the end of March 2020, it continues to not to have direct access to the Register’s Part B. </a:t>
            </a:r>
          </a:p>
          <a:p>
            <a:pPr algn="just"/>
            <a:r>
              <a:rPr lang="en-ZA" sz="2000" dirty="0">
                <a:solidFill>
                  <a:schemeClr val="tx1"/>
                </a:solidFill>
                <a:latin typeface="+mn-lt"/>
                <a:cs typeface="Arial" panose="020B0604020202020204" pitchFamily="34" charset="0"/>
              </a:rPr>
              <a:t>DBE together with its partners, worked on a reporting protocol / standard operating procedures to deal with such matters, amongst various Institutions such as DBE, DSD, DOJC, SACE, ELRC, 9 Provincial Education Departments. The process of signing the protocol is underway.</a:t>
            </a:r>
          </a:p>
        </p:txBody>
      </p:sp>
      <p:sp>
        <p:nvSpPr>
          <p:cNvPr id="2" name="Slide Number Placeholder 1">
            <a:extLst>
              <a:ext uri="{FF2B5EF4-FFF2-40B4-BE49-F238E27FC236}">
                <a16:creationId xmlns:a16="http://schemas.microsoft.com/office/drawing/2014/main" xmlns="" id="{DBEA617C-A059-406E-8927-A0243A76E1B7}"/>
              </a:ext>
            </a:extLst>
          </p:cNvPr>
          <p:cNvSpPr>
            <a:spLocks noGrp="1"/>
          </p:cNvSpPr>
          <p:nvPr>
            <p:ph type="sldNum" sz="quarter" idx="12"/>
          </p:nvPr>
        </p:nvSpPr>
        <p:spPr/>
        <p:txBody>
          <a:bodyPr/>
          <a:lstStyle/>
          <a:p>
            <a:fld id="{F547E750-DA54-C34F-8612-A39648D765C1}" type="slidenum">
              <a:rPr lang="en-US" smtClean="0"/>
              <a:pPr/>
              <a:t>28</a:t>
            </a:fld>
            <a:endParaRPr lang="en-US" dirty="0"/>
          </a:p>
        </p:txBody>
      </p:sp>
    </p:spTree>
    <p:extLst>
      <p:ext uri="{BB962C8B-B14F-4D97-AF65-F5344CB8AC3E}">
        <p14:creationId xmlns:p14="http://schemas.microsoft.com/office/powerpoint/2010/main" xmlns="" val="219343964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459DD78-DEAC-46E5-A0DC-55785606949E}"/>
              </a:ext>
            </a:extLst>
          </p:cNvPr>
          <p:cNvSpPr>
            <a:spLocks noGrp="1"/>
          </p:cNvSpPr>
          <p:nvPr>
            <p:ph type="title"/>
          </p:nvPr>
        </p:nvSpPr>
        <p:spPr/>
        <p:txBody>
          <a:bodyPr>
            <a:normAutofit/>
          </a:bodyPr>
          <a:lstStyle/>
          <a:p>
            <a:pPr algn="ctr"/>
            <a:r>
              <a:rPr lang="en-ZA" sz="3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PROGRAMME 2: HIGHLIGHTS..</a:t>
            </a:r>
            <a:endParaRPr lang="en-ZA" sz="3400" dirty="0"/>
          </a:p>
        </p:txBody>
      </p:sp>
      <p:sp>
        <p:nvSpPr>
          <p:cNvPr id="4" name="Content Placeholder 3">
            <a:extLst>
              <a:ext uri="{FF2B5EF4-FFF2-40B4-BE49-F238E27FC236}">
                <a16:creationId xmlns:a16="http://schemas.microsoft.com/office/drawing/2014/main" xmlns="" id="{DAC29DFA-2461-4A2D-807E-BE743302ED81}"/>
              </a:ext>
            </a:extLst>
          </p:cNvPr>
          <p:cNvSpPr>
            <a:spLocks noGrp="1"/>
          </p:cNvSpPr>
          <p:nvPr>
            <p:ph idx="1"/>
          </p:nvPr>
        </p:nvSpPr>
        <p:spPr>
          <a:xfrm>
            <a:off x="229848" y="650863"/>
            <a:ext cx="11833487" cy="5556274"/>
          </a:xfrm>
        </p:spPr>
        <p:txBody>
          <a:bodyPr>
            <a:noAutofit/>
          </a:bodyPr>
          <a:lstStyle/>
          <a:p>
            <a:pPr algn="just">
              <a:lnSpc>
                <a:spcPct val="115000"/>
              </a:lnSpc>
              <a:spcBef>
                <a:spcPts val="600"/>
              </a:spcBef>
              <a:spcAft>
                <a:spcPts val="600"/>
              </a:spcAft>
            </a:pPr>
            <a:r>
              <a:rPr lang="en-ZA" sz="2400" dirty="0">
                <a:solidFill>
                  <a:schemeClr val="tx1"/>
                </a:solidFill>
                <a:latin typeface="+mn-lt"/>
              </a:rPr>
              <a:t>A specialised service is being provided to the educators with special needs, and a policy to this effect is being finalised to cover other areas such as Continuing Professional Development.</a:t>
            </a:r>
          </a:p>
          <a:p>
            <a:pPr algn="just">
              <a:lnSpc>
                <a:spcPct val="115000"/>
              </a:lnSpc>
              <a:spcBef>
                <a:spcPts val="600"/>
              </a:spcBef>
              <a:spcAft>
                <a:spcPts val="600"/>
              </a:spcAft>
            </a:pPr>
            <a:r>
              <a:rPr lang="en-ZA" sz="2400" dirty="0">
                <a:solidFill>
                  <a:schemeClr val="tx1"/>
                </a:solidFill>
                <a:latin typeface="+mn-lt"/>
              </a:rPr>
              <a:t>Approximately 75% of SACE’s registration applications have been processed through the walk-in system which produces the registration certificates and letters on the spot. </a:t>
            </a:r>
          </a:p>
          <a:p>
            <a:pPr algn="just">
              <a:lnSpc>
                <a:spcPct val="115000"/>
              </a:lnSpc>
              <a:spcBef>
                <a:spcPts val="600"/>
              </a:spcBef>
              <a:spcAft>
                <a:spcPts val="600"/>
              </a:spcAft>
            </a:pPr>
            <a:r>
              <a:rPr lang="en-ZA" sz="2400" dirty="0">
                <a:solidFill>
                  <a:schemeClr val="tx1"/>
                </a:solidFill>
                <a:latin typeface="+mn-lt"/>
              </a:rPr>
              <a:t>This system has been discontinued due to COVID 19 social distancing requirements. </a:t>
            </a:r>
          </a:p>
          <a:p>
            <a:pPr algn="just">
              <a:lnSpc>
                <a:spcPct val="115000"/>
              </a:lnSpc>
              <a:spcBef>
                <a:spcPts val="600"/>
              </a:spcBef>
              <a:spcAft>
                <a:spcPts val="600"/>
              </a:spcAft>
            </a:pPr>
            <a:r>
              <a:rPr lang="en-ZA" sz="2400" dirty="0">
                <a:solidFill>
                  <a:schemeClr val="tx1"/>
                </a:solidFill>
                <a:latin typeface="+mn-lt"/>
                <a:cs typeface="Arial" panose="020B0604020202020204" pitchFamily="34" charset="0"/>
              </a:rPr>
              <a:t>The Online Registration system has now been opened widely to assist with the new Registration applications during this COVID 19 period, after it was limited to the student teachers. </a:t>
            </a:r>
          </a:p>
          <a:p>
            <a:pPr algn="just">
              <a:lnSpc>
                <a:spcPct val="115000"/>
              </a:lnSpc>
              <a:spcBef>
                <a:spcPts val="600"/>
              </a:spcBef>
              <a:spcAft>
                <a:spcPts val="600"/>
              </a:spcAft>
            </a:pPr>
            <a:r>
              <a:rPr lang="en-ZA" sz="2400" dirty="0">
                <a:solidFill>
                  <a:schemeClr val="tx1"/>
                </a:solidFill>
                <a:latin typeface="+mn-lt"/>
                <a:cs typeface="Arial" panose="020B0604020202020204" pitchFamily="34" charset="0"/>
              </a:rPr>
              <a:t>In addition, there are dedicated emails for sending applications as an alternative to online registration, as well as, designated drop-off areas in all SACE offices.</a:t>
            </a:r>
          </a:p>
        </p:txBody>
      </p:sp>
      <p:sp>
        <p:nvSpPr>
          <p:cNvPr id="2" name="Slide Number Placeholder 1">
            <a:extLst>
              <a:ext uri="{FF2B5EF4-FFF2-40B4-BE49-F238E27FC236}">
                <a16:creationId xmlns:a16="http://schemas.microsoft.com/office/drawing/2014/main" xmlns="" id="{DBEA617C-A059-406E-8927-A0243A76E1B7}"/>
              </a:ext>
            </a:extLst>
          </p:cNvPr>
          <p:cNvSpPr>
            <a:spLocks noGrp="1"/>
          </p:cNvSpPr>
          <p:nvPr>
            <p:ph type="sldNum" sz="quarter" idx="12"/>
          </p:nvPr>
        </p:nvSpPr>
        <p:spPr/>
        <p:txBody>
          <a:bodyPr/>
          <a:lstStyle/>
          <a:p>
            <a:fld id="{F547E750-DA54-C34F-8612-A39648D765C1}" type="slidenum">
              <a:rPr lang="en-US" smtClean="0"/>
              <a:pPr/>
              <a:t>29</a:t>
            </a:fld>
            <a:endParaRPr lang="en-US" dirty="0"/>
          </a:p>
        </p:txBody>
      </p:sp>
    </p:spTree>
    <p:extLst>
      <p:ext uri="{BB962C8B-B14F-4D97-AF65-F5344CB8AC3E}">
        <p14:creationId xmlns:p14="http://schemas.microsoft.com/office/powerpoint/2010/main" xmlns="" val="16851107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8664" y="136524"/>
            <a:ext cx="11833487" cy="579634"/>
          </a:xfrm>
        </p:spPr>
        <p:txBody>
          <a:bodyPr>
            <a:noAutofit/>
          </a:bodyPr>
          <a:lstStyle/>
          <a:p>
            <a:pPr algn="ctr"/>
            <a:r>
              <a:rPr lang="en-ZA" sz="4600" b="1" dirty="0">
                <a:solidFill>
                  <a:schemeClr val="tx1"/>
                </a:solidFill>
              </a:rPr>
              <a:t/>
            </a:r>
            <a:br>
              <a:rPr lang="en-ZA" sz="4600" b="1" dirty="0">
                <a:solidFill>
                  <a:schemeClr val="tx1"/>
                </a:solidFill>
              </a:rPr>
            </a:br>
            <a:r>
              <a:rPr lang="en-ZA" sz="4600" b="1">
                <a:solidFill>
                  <a:schemeClr val="tx1"/>
                </a:solidFill>
              </a:rPr>
              <a:t/>
            </a:r>
            <a:br>
              <a:rPr lang="en-ZA" sz="4600" b="1">
                <a:solidFill>
                  <a:schemeClr val="tx1"/>
                </a:solidFill>
              </a:rPr>
            </a:br>
            <a:r>
              <a:rPr lang="en-ZA" sz="3600" b="1">
                <a:solidFill>
                  <a:schemeClr val="accent4"/>
                </a:solidFill>
                <a:latin typeface="Calibri" panose="020F0502020204030204" pitchFamily="34" charset="0"/>
                <a:cs typeface="Calibri" panose="020F0502020204030204" pitchFamily="34" charset="0"/>
              </a:rPr>
              <a:t>PRESENTATION OUTLINE</a:t>
            </a:r>
            <a:r>
              <a:rPr lang="en-ZA" sz="3600" b="1" dirty="0">
                <a:solidFill>
                  <a:schemeClr val="accent4"/>
                </a:solidFill>
                <a:latin typeface="Calibri" panose="020F0502020204030204" pitchFamily="34" charset="0"/>
                <a:cs typeface="Calibri" panose="020F0502020204030204" pitchFamily="34" charset="0"/>
              </a:rPr>
              <a:t/>
            </a:r>
            <a:br>
              <a:rPr lang="en-ZA" sz="3600" b="1" dirty="0">
                <a:solidFill>
                  <a:schemeClr val="accent4"/>
                </a:solidFill>
                <a:latin typeface="Calibri" panose="020F0502020204030204" pitchFamily="34" charset="0"/>
                <a:cs typeface="Calibri" panose="020F0502020204030204" pitchFamily="34" charset="0"/>
              </a:rPr>
            </a:br>
            <a:r>
              <a:rPr lang="en-ZA" sz="4600" b="1" dirty="0">
                <a:solidFill>
                  <a:schemeClr val="tx1"/>
                </a:solidFill>
                <a:latin typeface="Calibri" panose="020F0502020204030204" pitchFamily="34" charset="0"/>
                <a:cs typeface="Calibri" panose="020F0502020204030204" pitchFamily="34" charset="0"/>
              </a:rPr>
              <a:t/>
            </a:r>
            <a:br>
              <a:rPr lang="en-ZA" sz="4600" b="1" dirty="0">
                <a:solidFill>
                  <a:schemeClr val="tx1"/>
                </a:solidFill>
                <a:latin typeface="Calibri" panose="020F0502020204030204" pitchFamily="34" charset="0"/>
                <a:cs typeface="Calibri" panose="020F0502020204030204" pitchFamily="34" charset="0"/>
              </a:rPr>
            </a:br>
            <a:endParaRPr lang="en-ZA" sz="4600" b="1" dirty="0">
              <a:solidFill>
                <a:schemeClr val="tx1"/>
              </a:solidFill>
              <a:latin typeface="Calibri" panose="020F0502020204030204" pitchFamily="34" charset="0"/>
              <a:cs typeface="Calibri" panose="020F0502020204030204" pitchFamily="34" charset="0"/>
            </a:endParaRPr>
          </a:p>
        </p:txBody>
      </p:sp>
      <p:sp>
        <p:nvSpPr>
          <p:cNvPr id="6" name="Content Placeholder 5"/>
          <p:cNvSpPr>
            <a:spLocks noGrp="1"/>
          </p:cNvSpPr>
          <p:nvPr>
            <p:ph idx="1"/>
          </p:nvPr>
        </p:nvSpPr>
        <p:spPr>
          <a:xfrm>
            <a:off x="179256" y="769707"/>
            <a:ext cx="11833487" cy="5586644"/>
          </a:xfrm>
        </p:spPr>
        <p:txBody>
          <a:bodyPr>
            <a:normAutofit/>
          </a:bodyPr>
          <a:lstStyle/>
          <a:p>
            <a:pPr marL="0" indent="0">
              <a:buNone/>
            </a:pPr>
            <a:r>
              <a:rPr lang="en-ZA" sz="2300" b="1" dirty="0">
                <a:solidFill>
                  <a:schemeClr val="tx1"/>
                </a:solidFill>
                <a:latin typeface="+mn-lt"/>
                <a:cs typeface="Calibri" panose="020F0502020204030204" pitchFamily="34" charset="0"/>
              </a:rPr>
              <a:t>PART A</a:t>
            </a:r>
          </a:p>
          <a:p>
            <a:pPr marL="0" indent="0">
              <a:buNone/>
            </a:pPr>
            <a:r>
              <a:rPr lang="en-ZA" sz="2300" dirty="0">
                <a:solidFill>
                  <a:schemeClr val="tx1"/>
                </a:solidFill>
                <a:latin typeface="+mn-lt"/>
                <a:cs typeface="Calibri" panose="020F0502020204030204" pitchFamily="34" charset="0"/>
              </a:rPr>
              <a:t>BACKGROUND AND LEGISLATIVE MANDATES</a:t>
            </a:r>
          </a:p>
          <a:p>
            <a:pPr marL="0" indent="0">
              <a:buNone/>
            </a:pPr>
            <a:endParaRPr lang="en-ZA" sz="2300" b="1" dirty="0">
              <a:solidFill>
                <a:schemeClr val="tx1"/>
              </a:solidFill>
              <a:latin typeface="+mn-lt"/>
              <a:cs typeface="Calibri" panose="020F0502020204030204" pitchFamily="34" charset="0"/>
            </a:endParaRPr>
          </a:p>
          <a:p>
            <a:pPr marL="0" indent="0">
              <a:buNone/>
            </a:pPr>
            <a:r>
              <a:rPr lang="en-ZA" sz="2300" b="1" dirty="0">
                <a:solidFill>
                  <a:schemeClr val="tx1"/>
                </a:solidFill>
                <a:latin typeface="+mn-lt"/>
                <a:cs typeface="Calibri" panose="020F0502020204030204" pitchFamily="34" charset="0"/>
              </a:rPr>
              <a:t>PART B</a:t>
            </a:r>
          </a:p>
          <a:p>
            <a:pPr marL="0" indent="0">
              <a:buNone/>
            </a:pPr>
            <a:r>
              <a:rPr lang="en-ZA" sz="2300" dirty="0">
                <a:solidFill>
                  <a:schemeClr val="tx1"/>
                </a:solidFill>
                <a:latin typeface="+mn-lt"/>
                <a:cs typeface="Calibri" panose="020F0502020204030204" pitchFamily="34" charset="0"/>
              </a:rPr>
              <a:t>STRATEGIC PLAN 2020-2025</a:t>
            </a:r>
          </a:p>
          <a:p>
            <a:pPr marL="0" indent="0">
              <a:buNone/>
            </a:pPr>
            <a:endParaRPr lang="en-ZA" sz="2300" b="1" dirty="0">
              <a:solidFill>
                <a:schemeClr val="tx1"/>
              </a:solidFill>
              <a:latin typeface="+mn-lt"/>
              <a:cs typeface="Calibri" panose="020F0502020204030204" pitchFamily="34" charset="0"/>
            </a:endParaRPr>
          </a:p>
          <a:p>
            <a:pPr marL="0" indent="0">
              <a:buNone/>
            </a:pPr>
            <a:r>
              <a:rPr lang="en-ZA" sz="2300" b="1" dirty="0">
                <a:solidFill>
                  <a:schemeClr val="tx1"/>
                </a:solidFill>
                <a:latin typeface="+mn-lt"/>
                <a:cs typeface="Calibri" panose="020F0502020204030204" pitchFamily="34" charset="0"/>
              </a:rPr>
              <a:t>PART C</a:t>
            </a:r>
          </a:p>
          <a:p>
            <a:pPr marL="0" indent="0">
              <a:buNone/>
            </a:pPr>
            <a:r>
              <a:rPr lang="en-ZA" sz="2300" dirty="0">
                <a:solidFill>
                  <a:schemeClr val="tx1"/>
                </a:solidFill>
                <a:latin typeface="+mn-lt"/>
                <a:cs typeface="Calibri" panose="020F0502020204030204" pitchFamily="34" charset="0"/>
              </a:rPr>
              <a:t>ANNUAL PERFORMANCE PLAN 2020/2021</a:t>
            </a:r>
          </a:p>
          <a:p>
            <a:pPr marL="0" indent="0">
              <a:buNone/>
            </a:pPr>
            <a:endParaRPr lang="en-ZA" sz="2300" b="1" dirty="0">
              <a:solidFill>
                <a:schemeClr val="tx1"/>
              </a:solidFill>
              <a:latin typeface="+mn-lt"/>
              <a:cs typeface="Calibri" panose="020F0502020204030204" pitchFamily="34" charset="0"/>
            </a:endParaRPr>
          </a:p>
          <a:p>
            <a:pPr marL="0" indent="0">
              <a:buNone/>
            </a:pPr>
            <a:r>
              <a:rPr lang="en-ZA" sz="2300" b="1" dirty="0">
                <a:solidFill>
                  <a:schemeClr val="tx1"/>
                </a:solidFill>
                <a:latin typeface="+mn-lt"/>
                <a:cs typeface="Calibri" panose="020F0502020204030204" pitchFamily="34" charset="0"/>
              </a:rPr>
              <a:t>PART D</a:t>
            </a:r>
          </a:p>
          <a:p>
            <a:pPr marL="0" indent="0">
              <a:buNone/>
            </a:pPr>
            <a:r>
              <a:rPr lang="en-ZA" sz="2300" dirty="0">
                <a:solidFill>
                  <a:schemeClr val="tx1"/>
                </a:solidFill>
                <a:latin typeface="+mn-lt"/>
                <a:cs typeface="Calibri" panose="020F0502020204030204" pitchFamily="34" charset="0"/>
              </a:rPr>
              <a:t>RESOURCE CONSIDERATION </a:t>
            </a:r>
            <a:endParaRPr lang="en-ZA" sz="2300" dirty="0">
              <a:solidFill>
                <a:schemeClr val="tx1"/>
              </a:solidFill>
              <a:latin typeface="+mn-lt"/>
            </a:endParaRPr>
          </a:p>
          <a:p>
            <a:pPr marL="0" indent="0">
              <a:buNone/>
            </a:pPr>
            <a:endParaRPr lang="en-ZA" sz="2300" dirty="0">
              <a:solidFill>
                <a:schemeClr val="tx1"/>
              </a:solidFill>
              <a:latin typeface="+mn-lt"/>
            </a:endParaRPr>
          </a:p>
          <a:p>
            <a:endParaRPr lang="en-ZA" sz="2300" dirty="0">
              <a:solidFill>
                <a:schemeClr val="tx1"/>
              </a:solidFill>
              <a:latin typeface="+mn-lt"/>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0127FB-AA44-4AB0-891A-0C75592A85FB}" type="slidenum">
              <a:rPr kumimoji="0" lang="en-ZA" sz="1200" b="0" i="0" u="none" strike="noStrike" kern="1200" cap="none" spc="0" normalizeH="0" baseline="0" noProof="0" smtClean="0">
                <a:ln>
                  <a:noFill/>
                </a:ln>
                <a:solidFill>
                  <a:srgbClr val="04617B">
                    <a:shade val="90000"/>
                  </a:srgbClr>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srgbClr val="04617B">
                  <a:shade val="90000"/>
                </a:srgbClr>
              </a:solidFill>
              <a:effectLst/>
              <a:uLnTx/>
              <a:uFillTx/>
              <a:latin typeface="Arial" charset="0"/>
              <a:cs typeface="Arial" charset="0"/>
            </a:endParaRPr>
          </a:p>
        </p:txBody>
      </p:sp>
    </p:spTree>
    <p:extLst>
      <p:ext uri="{BB962C8B-B14F-4D97-AF65-F5344CB8AC3E}">
        <p14:creationId xmlns:p14="http://schemas.microsoft.com/office/powerpoint/2010/main" xmlns="" val="31733410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0" y="0"/>
            <a:ext cx="12035849" cy="841844"/>
          </a:xfrm>
        </p:spPr>
        <p:txBody>
          <a:bodyPr>
            <a:normAutofit/>
          </a:bodyPr>
          <a:lstStyle/>
          <a:p>
            <a:pPr algn="ctr"/>
            <a:r>
              <a:rPr lang="en-ZA" sz="3400" b="1" dirty="0">
                <a:solidFill>
                  <a:schemeClr val="tx1"/>
                </a:solidFill>
                <a:latin typeface="+mn-lt"/>
              </a:rPr>
              <a:t>SUB PROGRAMME 3. </a:t>
            </a:r>
            <a:r>
              <a:rPr lang="en-GB" sz="3400" b="1" dirty="0">
                <a:solidFill>
                  <a:schemeClr val="accent4"/>
                </a:solidFill>
                <a:latin typeface="+mn-lt"/>
              </a:rPr>
              <a:t>ETHICAL STANDARDS</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333955" y="946206"/>
            <a:ext cx="11248446" cy="5351228"/>
          </a:xfrm>
        </p:spPr>
        <p:txBody>
          <a:bodyPr>
            <a:normAutofit/>
          </a:bodyPr>
          <a:lstStyle/>
          <a:p>
            <a:pPr marL="0" indent="0" algn="ctr">
              <a:buNone/>
            </a:pPr>
            <a:r>
              <a:rPr lang="en-ZA" sz="4000" b="1" dirty="0">
                <a:solidFill>
                  <a:schemeClr val="tx1"/>
                </a:solidFill>
                <a:latin typeface="+mn-lt"/>
              </a:rPr>
              <a:t>Purpose</a:t>
            </a:r>
          </a:p>
          <a:p>
            <a:pPr marL="0" indent="0" algn="just">
              <a:buNone/>
            </a:pPr>
            <a:endParaRPr lang="en-ZA" sz="3000" b="1" dirty="0">
              <a:solidFill>
                <a:schemeClr val="tx1"/>
              </a:solidFill>
              <a:latin typeface="+mn-lt"/>
            </a:endParaRPr>
          </a:p>
          <a:p>
            <a:pPr marL="0" indent="0" algn="just">
              <a:buNone/>
            </a:pPr>
            <a:r>
              <a:rPr lang="en-GB" sz="3600" dirty="0">
                <a:solidFill>
                  <a:schemeClr val="tx1"/>
                </a:solidFill>
                <a:latin typeface="+mn-lt"/>
              </a:rPr>
              <a:t>The purpose of this programme is to promote and maintain ethical standards in the profession.</a:t>
            </a:r>
          </a:p>
          <a:p>
            <a:pPr marL="0" indent="0" algn="just">
              <a:buNone/>
            </a:pPr>
            <a:endParaRPr lang="en-ZA" sz="3000" dirty="0">
              <a:solidFill>
                <a:schemeClr val="tx1"/>
              </a:solidFill>
              <a:latin typeface="+mn-lt"/>
            </a:endParaRPr>
          </a:p>
        </p:txBody>
      </p:sp>
      <p:sp>
        <p:nvSpPr>
          <p:cNvPr id="4" name="Slide Number Placeholder 3">
            <a:extLst>
              <a:ext uri="{FF2B5EF4-FFF2-40B4-BE49-F238E27FC236}">
                <a16:creationId xmlns:a16="http://schemas.microsoft.com/office/drawing/2014/main" xmlns="" id="{DFEE1CD8-2600-499D-B9C1-C7659F546ED6}"/>
              </a:ext>
            </a:extLst>
          </p:cNvPr>
          <p:cNvSpPr>
            <a:spLocks noGrp="1"/>
          </p:cNvSpPr>
          <p:nvPr>
            <p:ph type="sldNum" sz="quarter" idx="12"/>
          </p:nvPr>
        </p:nvSpPr>
        <p:spPr/>
        <p:txBody>
          <a:bodyPr/>
          <a:lstStyle/>
          <a:p>
            <a:fld id="{F547E750-DA54-C34F-8612-A39648D765C1}" type="slidenum">
              <a:rPr lang="en-US" smtClean="0"/>
              <a:pPr/>
              <a:t>30</a:t>
            </a:fld>
            <a:endParaRPr lang="en-US" dirty="0"/>
          </a:p>
        </p:txBody>
      </p:sp>
    </p:spTree>
    <p:extLst>
      <p:ext uri="{BB962C8B-B14F-4D97-AF65-F5344CB8AC3E}">
        <p14:creationId xmlns:p14="http://schemas.microsoft.com/office/powerpoint/2010/main" xmlns="" val="36246511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40631" y="0"/>
            <a:ext cx="10391273" cy="705394"/>
          </a:xfrm>
        </p:spPr>
        <p:txBody>
          <a:bodyPr>
            <a:noAutofit/>
          </a:bodyPr>
          <a:lstStyle/>
          <a:p>
            <a:pPr algn="ctr"/>
            <a:r>
              <a:rPr lang="en-ZA" sz="3600" b="1" dirty="0">
                <a:solidFill>
                  <a:schemeClr val="accent4"/>
                </a:solidFill>
                <a:latin typeface="+mn-lt"/>
              </a:rPr>
              <a:t>PROGRAMME 3..</a:t>
            </a:r>
            <a:endParaRPr lang="en-ZA" altLang="en-US" sz="3600" dirty="0">
              <a:solidFill>
                <a:schemeClr val="accent4"/>
              </a:solidFill>
              <a:latin typeface="+mn-lt"/>
            </a:endParaRPr>
          </a:p>
        </p:txBody>
      </p:sp>
      <p:sp>
        <p:nvSpPr>
          <p:cNvPr id="7171" name="Content Placeholder 2"/>
          <p:cNvSpPr>
            <a:spLocks noGrp="1"/>
          </p:cNvSpPr>
          <p:nvPr>
            <p:ph idx="1"/>
          </p:nvPr>
        </p:nvSpPr>
        <p:spPr>
          <a:xfrm>
            <a:off x="164111" y="738746"/>
            <a:ext cx="11568191" cy="5448822"/>
          </a:xfrm>
        </p:spPr>
        <p:txBody>
          <a:bodyPr>
            <a:noAutofit/>
          </a:bodyPr>
          <a:lstStyle/>
          <a:p>
            <a:pPr marL="0" indent="0" algn="just">
              <a:buNone/>
            </a:pPr>
            <a:r>
              <a:rPr lang="en-GB" sz="2400" dirty="0">
                <a:solidFill>
                  <a:schemeClr val="tx1"/>
                </a:solidFill>
              </a:rPr>
              <a:t> </a:t>
            </a:r>
            <a:endParaRPr lang="en-ZA" sz="2400" dirty="0">
              <a:solidFill>
                <a:schemeClr val="tx1"/>
              </a:solidFill>
            </a:endParaRPr>
          </a:p>
          <a:p>
            <a:pPr marL="0" indent="0">
              <a:buNone/>
            </a:pPr>
            <a:endParaRPr lang="en-ZA" sz="2400" dirty="0"/>
          </a:p>
        </p:txBody>
      </p:sp>
      <p:sp>
        <p:nvSpPr>
          <p:cNvPr id="3" name="Slide Number Placeholder 2">
            <a:extLst>
              <a:ext uri="{FF2B5EF4-FFF2-40B4-BE49-F238E27FC236}">
                <a16:creationId xmlns:a16="http://schemas.microsoft.com/office/drawing/2014/main" xmlns="" id="{33AC96C9-F832-459B-9EE7-36ADA40840EC}"/>
              </a:ext>
            </a:extLst>
          </p:cNvPr>
          <p:cNvSpPr>
            <a:spLocks noGrp="1"/>
          </p:cNvSpPr>
          <p:nvPr>
            <p:ph type="sldNum" sz="quarter" idx="12"/>
          </p:nvPr>
        </p:nvSpPr>
        <p:spPr/>
        <p:txBody>
          <a:bodyPr/>
          <a:lstStyle/>
          <a:p>
            <a:fld id="{F547E750-DA54-C34F-8612-A39648D765C1}" type="slidenum">
              <a:rPr lang="en-US" smtClean="0"/>
              <a:pPr/>
              <a:t>31</a:t>
            </a:fld>
            <a:endParaRPr lang="en-US" dirty="0"/>
          </a:p>
        </p:txBody>
      </p:sp>
      <p:pic>
        <p:nvPicPr>
          <p:cNvPr id="5" name="Picture 4">
            <a:extLst>
              <a:ext uri="{FF2B5EF4-FFF2-40B4-BE49-F238E27FC236}">
                <a16:creationId xmlns:a16="http://schemas.microsoft.com/office/drawing/2014/main" xmlns="" id="{1AA6DDB0-3E6E-4CE3-BE51-3363C82FF2ED}"/>
              </a:ext>
            </a:extLst>
          </p:cNvPr>
          <p:cNvPicPr>
            <a:picLocks noChangeAspect="1"/>
          </p:cNvPicPr>
          <p:nvPr/>
        </p:nvPicPr>
        <p:blipFill>
          <a:blip r:embed="rId2" cstate="print"/>
          <a:stretch>
            <a:fillRect/>
          </a:stretch>
        </p:blipFill>
        <p:spPr>
          <a:xfrm>
            <a:off x="688305" y="1266825"/>
            <a:ext cx="11120517" cy="5089527"/>
          </a:xfrm>
          <a:prstGeom prst="rect">
            <a:avLst/>
          </a:prstGeom>
        </p:spPr>
      </p:pic>
      <p:cxnSp>
        <p:nvCxnSpPr>
          <p:cNvPr id="4" name="Straight Arrow Connector 3">
            <a:extLst>
              <a:ext uri="{FF2B5EF4-FFF2-40B4-BE49-F238E27FC236}">
                <a16:creationId xmlns:a16="http://schemas.microsoft.com/office/drawing/2014/main" xmlns="" id="{8034945A-C8BF-4EEA-A724-A440AD87BB13}"/>
              </a:ext>
            </a:extLst>
          </p:cNvPr>
          <p:cNvCxnSpPr>
            <a:cxnSpLocks/>
            <a:endCxn id="6" idx="2"/>
          </p:cNvCxnSpPr>
          <p:nvPr/>
        </p:nvCxnSpPr>
        <p:spPr>
          <a:xfrm flipV="1">
            <a:off x="8906596" y="1271033"/>
            <a:ext cx="1120567" cy="2036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D899FAF8-0C4B-495C-820A-C91F7058F61C}"/>
              </a:ext>
            </a:extLst>
          </p:cNvPr>
          <p:cNvSpPr txBox="1"/>
          <p:nvPr/>
        </p:nvSpPr>
        <p:spPr>
          <a:xfrm>
            <a:off x="8906596" y="901701"/>
            <a:ext cx="2241133" cy="369332"/>
          </a:xfrm>
          <a:prstGeom prst="rect">
            <a:avLst/>
          </a:prstGeom>
          <a:noFill/>
        </p:spPr>
        <p:txBody>
          <a:bodyPr wrap="square" rtlCol="0">
            <a:spAutoFit/>
          </a:bodyPr>
          <a:lstStyle/>
          <a:p>
            <a:r>
              <a:rPr lang="en-ZA" b="1" dirty="0">
                <a:ea typeface="Arial" charset="0"/>
                <a:cs typeface="Arial" charset="0"/>
              </a:rPr>
              <a:t>All in - 765 incidences </a:t>
            </a:r>
          </a:p>
        </p:txBody>
      </p:sp>
      <p:cxnSp>
        <p:nvCxnSpPr>
          <p:cNvPr id="9" name="Straight Arrow Connector 8">
            <a:extLst>
              <a:ext uri="{FF2B5EF4-FFF2-40B4-BE49-F238E27FC236}">
                <a16:creationId xmlns:a16="http://schemas.microsoft.com/office/drawing/2014/main" xmlns="" id="{49A4A444-F175-417C-96BD-4AD89E364875}"/>
              </a:ext>
            </a:extLst>
          </p:cNvPr>
          <p:cNvCxnSpPr>
            <a:cxnSpLocks/>
          </p:cNvCxnSpPr>
          <p:nvPr/>
        </p:nvCxnSpPr>
        <p:spPr>
          <a:xfrm flipH="1" flipV="1">
            <a:off x="6096000" y="1086367"/>
            <a:ext cx="2810596" cy="2221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EB3A54E0-4506-4656-AC7F-96E77EEEC847}"/>
              </a:ext>
            </a:extLst>
          </p:cNvPr>
          <p:cNvSpPr txBox="1"/>
          <p:nvPr/>
        </p:nvSpPr>
        <p:spPr>
          <a:xfrm>
            <a:off x="688305" y="801444"/>
            <a:ext cx="5664787" cy="369332"/>
          </a:xfrm>
          <a:prstGeom prst="rect">
            <a:avLst/>
          </a:prstGeom>
          <a:noFill/>
        </p:spPr>
        <p:txBody>
          <a:bodyPr wrap="square" rtlCol="0">
            <a:spAutoFit/>
          </a:bodyPr>
          <a:lstStyle/>
          <a:p>
            <a:r>
              <a:rPr lang="en-ZA" b="1" dirty="0">
                <a:ea typeface="Arial" charset="0"/>
                <a:cs typeface="Arial" charset="0"/>
              </a:rPr>
              <a:t>247 were carried over and now there 104 being processed</a:t>
            </a:r>
          </a:p>
        </p:txBody>
      </p:sp>
    </p:spTree>
    <p:extLst>
      <p:ext uri="{BB962C8B-B14F-4D97-AF65-F5344CB8AC3E}">
        <p14:creationId xmlns:p14="http://schemas.microsoft.com/office/powerpoint/2010/main" xmlns="" val="37729039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400" b="1" dirty="0">
                <a:solidFill>
                  <a:schemeClr val="tx1"/>
                </a:solidFill>
                <a:latin typeface="+mn-lt"/>
              </a:rPr>
              <a:t>SUB PROGRAMME 3.1 </a:t>
            </a:r>
            <a:r>
              <a:rPr lang="en-GB" sz="3400" b="1" dirty="0">
                <a:solidFill>
                  <a:schemeClr val="accent4"/>
                </a:solidFill>
                <a:latin typeface="+mn-lt"/>
              </a:rPr>
              <a:t>ETHICAL STANDARDS</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333955" y="946206"/>
            <a:ext cx="11248446" cy="5351228"/>
          </a:xfrm>
        </p:spPr>
        <p:txBody>
          <a:bodyPr>
            <a:normAutofit fontScale="85000" lnSpcReduction="20000"/>
          </a:bodyPr>
          <a:lstStyle/>
          <a:p>
            <a:pPr algn="just"/>
            <a:r>
              <a:rPr lang="en-GB" sz="3000" dirty="0">
                <a:solidFill>
                  <a:schemeClr val="tx1"/>
                </a:solidFill>
                <a:latin typeface="+mn-lt"/>
              </a:rPr>
              <a:t>Historical challenge of carried over cases due to the internal capacity, and many other factors that are beyond SACE’s control:</a:t>
            </a:r>
          </a:p>
          <a:p>
            <a:pPr lvl="1" algn="just"/>
            <a:r>
              <a:rPr lang="en-GB" sz="3000" dirty="0">
                <a:solidFill>
                  <a:schemeClr val="tx1"/>
                </a:solidFill>
                <a:latin typeface="+mn-lt"/>
              </a:rPr>
              <a:t>unavailability of witnesses, </a:t>
            </a:r>
          </a:p>
          <a:p>
            <a:pPr lvl="1" algn="just"/>
            <a:r>
              <a:rPr lang="en-GB" sz="3000" dirty="0">
                <a:solidFill>
                  <a:schemeClr val="tx1"/>
                </a:solidFill>
                <a:latin typeface="+mn-lt"/>
              </a:rPr>
              <a:t>parents not allowing their children to be witnessed, </a:t>
            </a:r>
          </a:p>
          <a:p>
            <a:pPr lvl="1" algn="just"/>
            <a:r>
              <a:rPr lang="en-GB" sz="3000" dirty="0">
                <a:solidFill>
                  <a:schemeClr val="tx1"/>
                </a:solidFill>
                <a:latin typeface="+mn-lt"/>
              </a:rPr>
              <a:t>postponement by accused’s lawyers, </a:t>
            </a:r>
          </a:p>
          <a:p>
            <a:pPr lvl="1" algn="just"/>
            <a:r>
              <a:rPr lang="en-GB" sz="3000" dirty="0">
                <a:solidFill>
                  <a:schemeClr val="tx1"/>
                </a:solidFill>
                <a:latin typeface="+mn-lt"/>
              </a:rPr>
              <a:t>cases referred to SACE during the last quarter of the year, </a:t>
            </a:r>
          </a:p>
          <a:p>
            <a:pPr lvl="1" algn="just"/>
            <a:r>
              <a:rPr lang="en-GB" sz="3000" dirty="0">
                <a:solidFill>
                  <a:schemeClr val="tx1"/>
                </a:solidFill>
                <a:latin typeface="+mn-lt"/>
              </a:rPr>
              <a:t>The number of cases to be received is unpredictable,</a:t>
            </a:r>
          </a:p>
          <a:p>
            <a:pPr lvl="1" algn="just"/>
            <a:r>
              <a:rPr lang="en-US" sz="2800" dirty="0">
                <a:solidFill>
                  <a:schemeClr val="tx1"/>
                </a:solidFill>
                <a:latin typeface="+mn-lt"/>
                <a:ea typeface="Times New Roman" panose="02020603050405020304" pitchFamily="18" charset="0"/>
                <a:cs typeface="Arial" panose="020B0604020202020204" pitchFamily="34" charset="0"/>
              </a:rPr>
              <a:t>one complaint or file may have more than one incident or complaint in it, and </a:t>
            </a:r>
          </a:p>
          <a:p>
            <a:pPr lvl="1" algn="just"/>
            <a:r>
              <a:rPr lang="en-US" sz="2800" dirty="0">
                <a:solidFill>
                  <a:schemeClr val="tx1"/>
                </a:solidFill>
                <a:latin typeface="+mn-lt"/>
                <a:cs typeface="Calibri" panose="020F0502020204030204" pitchFamily="34" charset="0"/>
              </a:rPr>
              <a:t>One educator may be accused of 2 or more kinds of breaches of the code of professional ethics (corporal punishment and sexual abuse)</a:t>
            </a:r>
            <a:endParaRPr lang="en-GB" sz="3000" dirty="0">
              <a:solidFill>
                <a:schemeClr val="tx1"/>
              </a:solidFill>
              <a:latin typeface="+mn-lt"/>
              <a:cs typeface="Calibri" panose="020F0502020204030204" pitchFamily="34" charset="0"/>
            </a:endParaRPr>
          </a:p>
          <a:p>
            <a:pPr algn="just"/>
            <a:r>
              <a:rPr lang="en-GB" sz="3000" dirty="0">
                <a:solidFill>
                  <a:schemeClr val="tx1"/>
                </a:solidFill>
                <a:latin typeface="+mn-lt"/>
              </a:rPr>
              <a:t>Many investigations are completed, however, cases fail to be finalised due to the disciplinary hearings that are affected by the factors above. </a:t>
            </a:r>
          </a:p>
          <a:p>
            <a:pPr algn="just"/>
            <a:r>
              <a:rPr lang="en-ZA" sz="3000" dirty="0">
                <a:solidFill>
                  <a:schemeClr val="tx1"/>
                </a:solidFill>
                <a:latin typeface="+mn-lt"/>
              </a:rPr>
              <a:t>Thus, the division of Programme 3 into three sub-programmes and the use of the percentage indicators was used as a strategy for SACE to plan and account for what it can control, as reflected in the next three slides.</a:t>
            </a:r>
          </a:p>
        </p:txBody>
      </p:sp>
      <p:sp>
        <p:nvSpPr>
          <p:cNvPr id="4" name="Slide Number Placeholder 3">
            <a:extLst>
              <a:ext uri="{FF2B5EF4-FFF2-40B4-BE49-F238E27FC236}">
                <a16:creationId xmlns:a16="http://schemas.microsoft.com/office/drawing/2014/main" xmlns="" id="{DFEE1CD8-2600-499D-B9C1-C7659F546ED6}"/>
              </a:ext>
            </a:extLst>
          </p:cNvPr>
          <p:cNvSpPr>
            <a:spLocks noGrp="1"/>
          </p:cNvSpPr>
          <p:nvPr>
            <p:ph type="sldNum" sz="quarter" idx="12"/>
          </p:nvPr>
        </p:nvSpPr>
        <p:spPr/>
        <p:txBody>
          <a:bodyPr/>
          <a:lstStyle/>
          <a:p>
            <a:fld id="{F547E750-DA54-C34F-8612-A39648D765C1}" type="slidenum">
              <a:rPr lang="en-US" smtClean="0"/>
              <a:pPr/>
              <a:t>32</a:t>
            </a:fld>
            <a:endParaRPr lang="en-US" dirty="0"/>
          </a:p>
        </p:txBody>
      </p:sp>
    </p:spTree>
    <p:extLst>
      <p:ext uri="{BB962C8B-B14F-4D97-AF65-F5344CB8AC3E}">
        <p14:creationId xmlns:p14="http://schemas.microsoft.com/office/powerpoint/2010/main" xmlns="" val="35093422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400" b="1" dirty="0">
                <a:solidFill>
                  <a:schemeClr val="tx1"/>
                </a:solidFill>
                <a:latin typeface="+mn-lt"/>
              </a:rPr>
              <a:t>SUB PROGRAMME 3.1: </a:t>
            </a:r>
            <a:r>
              <a:rPr lang="en-GB" sz="3400" b="1" dirty="0">
                <a:solidFill>
                  <a:schemeClr val="accent4"/>
                </a:solidFill>
                <a:latin typeface="+mn-lt"/>
              </a:rPr>
              <a:t>INVESTIGATIONS</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ZA" sz="2400" b="1" dirty="0">
                <a:solidFill>
                  <a:schemeClr val="tx1"/>
                </a:solidFill>
                <a:latin typeface="+mn-lt"/>
              </a:rPr>
              <a:t>Purpose: </a:t>
            </a:r>
            <a:r>
              <a:rPr lang="en-GB" sz="2400" dirty="0">
                <a:solidFill>
                  <a:schemeClr val="tx1"/>
                </a:solidFill>
                <a:latin typeface="+mn-lt"/>
              </a:rPr>
              <a:t>To effectively conduct investigations into allegations of misconduct.</a:t>
            </a:r>
            <a:endParaRPr lang="en-ZA" sz="2400" dirty="0">
              <a:solidFill>
                <a:schemeClr val="tx1"/>
              </a:solidFill>
              <a:latin typeface="+mn-lt"/>
            </a:endParaRPr>
          </a:p>
          <a:p>
            <a:pPr marL="0" indent="0">
              <a:buNone/>
            </a:pPr>
            <a:r>
              <a:rPr lang="en-GB" sz="2400" b="1" dirty="0">
                <a:solidFill>
                  <a:schemeClr val="tx1"/>
                </a:solidFill>
                <a:latin typeface="+mn-lt"/>
              </a:rPr>
              <a:t>Outcomes, Outputs, Performance Indicators and Targets</a:t>
            </a:r>
            <a:endParaRPr lang="en-ZA" sz="2400" b="1" dirty="0">
              <a:solidFill>
                <a:schemeClr val="tx1"/>
              </a:solidFill>
              <a:latin typeface="+mn-lt"/>
            </a:endParaRPr>
          </a:p>
        </p:txBody>
      </p:sp>
      <p:graphicFrame>
        <p:nvGraphicFramePr>
          <p:cNvPr id="5" name="Table 4">
            <a:extLst>
              <a:ext uri="{FF2B5EF4-FFF2-40B4-BE49-F238E27FC236}">
                <a16:creationId xmlns:a16="http://schemas.microsoft.com/office/drawing/2014/main" xmlns="" id="{478EE413-D77A-4548-94EC-3E39F60054CC}"/>
              </a:ext>
            </a:extLst>
          </p:cNvPr>
          <p:cNvGraphicFramePr>
            <a:graphicFrameLocks noGrp="1"/>
          </p:cNvGraphicFramePr>
          <p:nvPr/>
        </p:nvGraphicFramePr>
        <p:xfrm>
          <a:off x="128665" y="1808820"/>
          <a:ext cx="11732305" cy="3465887"/>
        </p:xfrm>
        <a:graphic>
          <a:graphicData uri="http://schemas.openxmlformats.org/drawingml/2006/table">
            <a:tbl>
              <a:tblPr firstRow="1" firstCol="1" bandRow="1"/>
              <a:tblGrid>
                <a:gridCol w="1594118">
                  <a:extLst>
                    <a:ext uri="{9D8B030D-6E8A-4147-A177-3AD203B41FA5}">
                      <a16:colId xmlns:a16="http://schemas.microsoft.com/office/drawing/2014/main" xmlns="" val="357499860"/>
                    </a:ext>
                  </a:extLst>
                </a:gridCol>
                <a:gridCol w="1338469">
                  <a:extLst>
                    <a:ext uri="{9D8B030D-6E8A-4147-A177-3AD203B41FA5}">
                      <a16:colId xmlns:a16="http://schemas.microsoft.com/office/drawing/2014/main" xmlns="" val="1862804251"/>
                    </a:ext>
                  </a:extLst>
                </a:gridCol>
                <a:gridCol w="1630018">
                  <a:extLst>
                    <a:ext uri="{9D8B030D-6E8A-4147-A177-3AD203B41FA5}">
                      <a16:colId xmlns:a16="http://schemas.microsoft.com/office/drawing/2014/main" xmlns="" val="2057304748"/>
                    </a:ext>
                  </a:extLst>
                </a:gridCol>
                <a:gridCol w="1099930">
                  <a:extLst>
                    <a:ext uri="{9D8B030D-6E8A-4147-A177-3AD203B41FA5}">
                      <a16:colId xmlns:a16="http://schemas.microsoft.com/office/drawing/2014/main" xmlns="" val="2236091286"/>
                    </a:ext>
                  </a:extLst>
                </a:gridCol>
                <a:gridCol w="940904">
                  <a:extLst>
                    <a:ext uri="{9D8B030D-6E8A-4147-A177-3AD203B41FA5}">
                      <a16:colId xmlns:a16="http://schemas.microsoft.com/office/drawing/2014/main" xmlns="" val="1588728993"/>
                    </a:ext>
                  </a:extLst>
                </a:gridCol>
                <a:gridCol w="954157">
                  <a:extLst>
                    <a:ext uri="{9D8B030D-6E8A-4147-A177-3AD203B41FA5}">
                      <a16:colId xmlns:a16="http://schemas.microsoft.com/office/drawing/2014/main" xmlns="" val="2152508689"/>
                    </a:ext>
                  </a:extLst>
                </a:gridCol>
                <a:gridCol w="1245704">
                  <a:extLst>
                    <a:ext uri="{9D8B030D-6E8A-4147-A177-3AD203B41FA5}">
                      <a16:colId xmlns:a16="http://schemas.microsoft.com/office/drawing/2014/main" xmlns="" val="2031331088"/>
                    </a:ext>
                  </a:extLst>
                </a:gridCol>
                <a:gridCol w="1033670">
                  <a:extLst>
                    <a:ext uri="{9D8B030D-6E8A-4147-A177-3AD203B41FA5}">
                      <a16:colId xmlns:a16="http://schemas.microsoft.com/office/drawing/2014/main" xmlns="" val="3870053589"/>
                    </a:ext>
                  </a:extLst>
                </a:gridCol>
                <a:gridCol w="980661">
                  <a:extLst>
                    <a:ext uri="{9D8B030D-6E8A-4147-A177-3AD203B41FA5}">
                      <a16:colId xmlns:a16="http://schemas.microsoft.com/office/drawing/2014/main" xmlns="" val="3444296760"/>
                    </a:ext>
                  </a:extLst>
                </a:gridCol>
                <a:gridCol w="914674">
                  <a:extLst>
                    <a:ext uri="{9D8B030D-6E8A-4147-A177-3AD203B41FA5}">
                      <a16:colId xmlns:a16="http://schemas.microsoft.com/office/drawing/2014/main" xmlns="" val="3557303087"/>
                    </a:ext>
                  </a:extLst>
                </a:gridCol>
              </a:tblGrid>
              <a:tr h="197975">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370004999"/>
                  </a:ext>
                </a:extLst>
              </a:tr>
              <a:tr h="40826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15806003"/>
                  </a:ext>
                </a:extLst>
              </a:tr>
              <a:tr h="4473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495750395"/>
                  </a:ext>
                </a:extLst>
              </a:tr>
              <a:tr h="618559">
                <a:tc rowSpan="2">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Maintained ethical standards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Register of reported cases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Percentage of investigations on new cases finalised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3782694"/>
                  </a:ext>
                </a:extLst>
              </a:tr>
              <a:tr h="618559">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Percentage of investigations on roll-over cases finalised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90%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90%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90%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8999323"/>
                  </a:ext>
                </a:extLst>
              </a:tr>
            </a:tbl>
          </a:graphicData>
        </a:graphic>
      </p:graphicFrame>
      <p:sp>
        <p:nvSpPr>
          <p:cNvPr id="4" name="Slide Number Placeholder 3">
            <a:extLst>
              <a:ext uri="{FF2B5EF4-FFF2-40B4-BE49-F238E27FC236}">
                <a16:creationId xmlns:a16="http://schemas.microsoft.com/office/drawing/2014/main" xmlns="" id="{DFEE1CD8-2600-499D-B9C1-C7659F546ED6}"/>
              </a:ext>
            </a:extLst>
          </p:cNvPr>
          <p:cNvSpPr>
            <a:spLocks noGrp="1"/>
          </p:cNvSpPr>
          <p:nvPr>
            <p:ph type="sldNum" sz="quarter" idx="12"/>
          </p:nvPr>
        </p:nvSpPr>
        <p:spPr/>
        <p:txBody>
          <a:bodyPr/>
          <a:lstStyle/>
          <a:p>
            <a:fld id="{F547E750-DA54-C34F-8612-A39648D765C1}" type="slidenum">
              <a:rPr lang="en-US" smtClean="0"/>
              <a:pPr/>
              <a:t>33</a:t>
            </a:fld>
            <a:endParaRPr lang="en-US" dirty="0"/>
          </a:p>
        </p:txBody>
      </p:sp>
    </p:spTree>
    <p:extLst>
      <p:ext uri="{BB962C8B-B14F-4D97-AF65-F5344CB8AC3E}">
        <p14:creationId xmlns:p14="http://schemas.microsoft.com/office/powerpoint/2010/main" xmlns="" val="4190704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400" b="1" dirty="0">
                <a:solidFill>
                  <a:schemeClr val="tx1"/>
                </a:solidFill>
                <a:latin typeface="+mn-lt"/>
              </a:rPr>
              <a:t>SUB PROGRAMME 3.1: </a:t>
            </a:r>
            <a:r>
              <a:rPr lang="en-GB" sz="3400" b="1" dirty="0">
                <a:solidFill>
                  <a:schemeClr val="accent4"/>
                </a:solidFill>
                <a:latin typeface="+mn-lt"/>
              </a:rPr>
              <a:t>INVESTIGATIONS</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4" y="821857"/>
            <a:ext cx="11833487" cy="4807195"/>
          </a:xfrm>
        </p:spPr>
        <p:txBody>
          <a:bodyPr/>
          <a:lstStyle/>
          <a:p>
            <a:pPr marL="0" indent="0">
              <a:buNone/>
            </a:pPr>
            <a:r>
              <a:rPr lang="en-GB" sz="2400" b="1" dirty="0">
                <a:solidFill>
                  <a:schemeClr val="tx1"/>
                </a:solidFill>
                <a:latin typeface="+mn-lt"/>
                <a:cs typeface="Arial" panose="020B0604020202020204" pitchFamily="34" charset="0"/>
              </a:rPr>
              <a:t>Indicators, Annual and Quarterly Targets</a:t>
            </a:r>
          </a:p>
          <a:p>
            <a:pPr marL="0" indent="0">
              <a:buNone/>
            </a:pPr>
            <a:endParaRPr lang="en-GB" sz="2400" b="1" dirty="0">
              <a:solidFill>
                <a:schemeClr val="tx1"/>
              </a:solidFill>
              <a:latin typeface="+mn-lt"/>
              <a:cs typeface="Arial" panose="020B0604020202020204" pitchFamily="34" charset="0"/>
            </a:endParaRPr>
          </a:p>
          <a:p>
            <a:pPr marL="0" indent="0">
              <a:buNone/>
            </a:pPr>
            <a:endParaRPr lang="en-ZA" dirty="0">
              <a:solidFill>
                <a:schemeClr val="tx1"/>
              </a:solidFill>
            </a:endParaRPr>
          </a:p>
        </p:txBody>
      </p:sp>
      <p:graphicFrame>
        <p:nvGraphicFramePr>
          <p:cNvPr id="4" name="Table 3">
            <a:extLst>
              <a:ext uri="{FF2B5EF4-FFF2-40B4-BE49-F238E27FC236}">
                <a16:creationId xmlns:a16="http://schemas.microsoft.com/office/drawing/2014/main" xmlns="" id="{8AE0B277-ACBA-42D3-8A22-8293B6886226}"/>
              </a:ext>
            </a:extLst>
          </p:cNvPr>
          <p:cNvGraphicFramePr>
            <a:graphicFrameLocks noGrp="1"/>
          </p:cNvGraphicFramePr>
          <p:nvPr>
            <p:extLst>
              <p:ext uri="{D42A27DB-BD31-4B8C-83A1-F6EECF244321}">
                <p14:modId xmlns:p14="http://schemas.microsoft.com/office/powerpoint/2010/main" xmlns="" val="2376063541"/>
              </p:ext>
            </p:extLst>
          </p:nvPr>
        </p:nvGraphicFramePr>
        <p:xfrm>
          <a:off x="128664" y="1451429"/>
          <a:ext cx="11729508" cy="2360014"/>
        </p:xfrm>
        <a:graphic>
          <a:graphicData uri="http://schemas.openxmlformats.org/drawingml/2006/table">
            <a:tbl>
              <a:tblPr firstRow="1" firstCol="1" bandRow="1"/>
              <a:tblGrid>
                <a:gridCol w="830615">
                  <a:extLst>
                    <a:ext uri="{9D8B030D-6E8A-4147-A177-3AD203B41FA5}">
                      <a16:colId xmlns:a16="http://schemas.microsoft.com/office/drawing/2014/main" xmlns="" val="3964499987"/>
                    </a:ext>
                  </a:extLst>
                </a:gridCol>
                <a:gridCol w="3615757">
                  <a:extLst>
                    <a:ext uri="{9D8B030D-6E8A-4147-A177-3AD203B41FA5}">
                      <a16:colId xmlns:a16="http://schemas.microsoft.com/office/drawing/2014/main" xmlns="" val="2585330959"/>
                    </a:ext>
                  </a:extLst>
                </a:gridCol>
                <a:gridCol w="1485253">
                  <a:extLst>
                    <a:ext uri="{9D8B030D-6E8A-4147-A177-3AD203B41FA5}">
                      <a16:colId xmlns:a16="http://schemas.microsoft.com/office/drawing/2014/main" xmlns="" val="696196901"/>
                    </a:ext>
                  </a:extLst>
                </a:gridCol>
                <a:gridCol w="1339778">
                  <a:extLst>
                    <a:ext uri="{9D8B030D-6E8A-4147-A177-3AD203B41FA5}">
                      <a16:colId xmlns:a16="http://schemas.microsoft.com/office/drawing/2014/main" xmlns="" val="1243852361"/>
                    </a:ext>
                  </a:extLst>
                </a:gridCol>
                <a:gridCol w="1339778">
                  <a:extLst>
                    <a:ext uri="{9D8B030D-6E8A-4147-A177-3AD203B41FA5}">
                      <a16:colId xmlns:a16="http://schemas.microsoft.com/office/drawing/2014/main" xmlns="" val="2527953611"/>
                    </a:ext>
                  </a:extLst>
                </a:gridCol>
                <a:gridCol w="1485253">
                  <a:extLst>
                    <a:ext uri="{9D8B030D-6E8A-4147-A177-3AD203B41FA5}">
                      <a16:colId xmlns:a16="http://schemas.microsoft.com/office/drawing/2014/main" xmlns="" val="218790219"/>
                    </a:ext>
                  </a:extLst>
                </a:gridCol>
                <a:gridCol w="1633074">
                  <a:extLst>
                    <a:ext uri="{9D8B030D-6E8A-4147-A177-3AD203B41FA5}">
                      <a16:colId xmlns:a16="http://schemas.microsoft.com/office/drawing/2014/main" xmlns="" val="1560950357"/>
                    </a:ext>
                  </a:extLst>
                </a:gridCol>
              </a:tblGrid>
              <a:tr h="433960">
                <a:tc>
                  <a:txBody>
                    <a:bodyPr/>
                    <a:lstStyle/>
                    <a:p>
                      <a:pPr algn="ctr">
                        <a:lnSpc>
                          <a:spcPct val="115000"/>
                        </a:lnSpc>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No.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229588970"/>
                  </a:ext>
                </a:extLst>
              </a:tr>
              <a:tr h="895068">
                <a:tc>
                  <a:txBody>
                    <a:bodyPr/>
                    <a:lstStyle/>
                    <a:p>
                      <a:pP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3.1.1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Percentage of investigations on new cases finalised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80%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80%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424"/>
                  </a:ext>
                </a:extLst>
              </a:tr>
              <a:tr h="978744">
                <a:tc>
                  <a:txBody>
                    <a:bodyPr/>
                    <a:lstStyle/>
                    <a:p>
                      <a:pP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3.1.2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377" rtl="0" eaLnBrk="1" fontAlgn="auto" latinLnBrk="0" hangingPunct="1">
                        <a:lnSpc>
                          <a:spcPct val="115000"/>
                        </a:lnSpc>
                        <a:spcBef>
                          <a:spcPts val="0"/>
                        </a:spcBef>
                        <a:spcAft>
                          <a:spcPts val="0"/>
                        </a:spcAft>
                        <a:buClrTx/>
                        <a:buSzTx/>
                        <a:buFontTx/>
                        <a:buNone/>
                        <a:tabLst/>
                        <a:defRPr/>
                      </a:pPr>
                      <a:r>
                        <a:rPr lang="en-ZA" sz="2000" dirty="0">
                          <a:effectLst/>
                          <a:latin typeface="Calibri" panose="020F0502020204030204" pitchFamily="34" charset="0"/>
                          <a:ea typeface="Calibri" panose="020F0502020204030204" pitchFamily="34" charset="0"/>
                          <a:cs typeface="Calibri" panose="020F0502020204030204" pitchFamily="34" charset="0"/>
                        </a:rPr>
                        <a:t>Percentage of investigations on roll-over cases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 finalised</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90%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90%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3661649"/>
                  </a:ext>
                </a:extLst>
              </a:tr>
            </a:tbl>
          </a:graphicData>
        </a:graphic>
      </p:graphicFrame>
      <p:sp>
        <p:nvSpPr>
          <p:cNvPr id="5" name="Slide Number Placeholder 4">
            <a:extLst>
              <a:ext uri="{FF2B5EF4-FFF2-40B4-BE49-F238E27FC236}">
                <a16:creationId xmlns:a16="http://schemas.microsoft.com/office/drawing/2014/main" xmlns="" id="{9578EDCE-68AB-4173-819F-577C7DB95CB6}"/>
              </a:ext>
            </a:extLst>
          </p:cNvPr>
          <p:cNvSpPr>
            <a:spLocks noGrp="1"/>
          </p:cNvSpPr>
          <p:nvPr>
            <p:ph type="sldNum" sz="quarter" idx="12"/>
          </p:nvPr>
        </p:nvSpPr>
        <p:spPr/>
        <p:txBody>
          <a:bodyPr/>
          <a:lstStyle/>
          <a:p>
            <a:fld id="{F547E750-DA54-C34F-8612-A39648D765C1}" type="slidenum">
              <a:rPr lang="en-US" smtClean="0"/>
              <a:pPr/>
              <a:t>34</a:t>
            </a:fld>
            <a:endParaRPr lang="en-US" dirty="0"/>
          </a:p>
        </p:txBody>
      </p:sp>
    </p:spTree>
    <p:extLst>
      <p:ext uri="{BB962C8B-B14F-4D97-AF65-F5344CB8AC3E}">
        <p14:creationId xmlns:p14="http://schemas.microsoft.com/office/powerpoint/2010/main" xmlns="" val="18917982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6" y="0"/>
            <a:ext cx="12035849" cy="841844"/>
          </a:xfrm>
        </p:spPr>
        <p:txBody>
          <a:bodyPr>
            <a:normAutofit/>
          </a:bodyPr>
          <a:lstStyle/>
          <a:p>
            <a:pPr algn="ctr"/>
            <a:r>
              <a:rPr lang="en-ZA" sz="3400" b="1" dirty="0">
                <a:solidFill>
                  <a:schemeClr val="tx1"/>
                </a:solidFill>
                <a:latin typeface="+mn-lt"/>
              </a:rPr>
              <a:t>SUB PROGRAMME 3.2: </a:t>
            </a:r>
            <a:r>
              <a:rPr lang="en-GB" sz="3400" b="1" dirty="0">
                <a:solidFill>
                  <a:schemeClr val="accent4"/>
                </a:solidFill>
                <a:latin typeface="+mn-lt"/>
              </a:rPr>
              <a:t>DISCIPLINARY HEARINGS</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ZA" sz="2400" b="1" dirty="0">
                <a:solidFill>
                  <a:schemeClr val="tx1"/>
                </a:solidFill>
                <a:latin typeface="+mn-lt"/>
              </a:rPr>
              <a:t>Purpose: </a:t>
            </a:r>
            <a:r>
              <a:rPr lang="en-GB" sz="2400" dirty="0">
                <a:solidFill>
                  <a:schemeClr val="tx1"/>
                </a:solidFill>
                <a:latin typeface="+mn-lt"/>
              </a:rPr>
              <a:t>To effectively and efficiently manage the resolution of misconduct cases.</a:t>
            </a:r>
          </a:p>
          <a:p>
            <a:pPr marL="0" indent="0">
              <a:buNone/>
            </a:pPr>
            <a:r>
              <a:rPr lang="en-GB" sz="2400" b="1" dirty="0">
                <a:solidFill>
                  <a:schemeClr val="tx1"/>
                </a:solidFill>
                <a:latin typeface="+mn-lt"/>
              </a:rPr>
              <a:t>Outcomes, Outputs, Performance Indicators and Targets</a:t>
            </a:r>
            <a:endParaRPr lang="en-ZA" sz="2400" b="1" dirty="0">
              <a:solidFill>
                <a:schemeClr val="tx1"/>
              </a:solidFill>
              <a:latin typeface="+mn-lt"/>
            </a:endParaRPr>
          </a:p>
        </p:txBody>
      </p:sp>
      <p:graphicFrame>
        <p:nvGraphicFramePr>
          <p:cNvPr id="4" name="Table 3">
            <a:extLst>
              <a:ext uri="{FF2B5EF4-FFF2-40B4-BE49-F238E27FC236}">
                <a16:creationId xmlns:a16="http://schemas.microsoft.com/office/drawing/2014/main" xmlns="" id="{57DBE49D-1A56-4CB6-9E1B-89F04C57B8C7}"/>
              </a:ext>
            </a:extLst>
          </p:cNvPr>
          <p:cNvGraphicFramePr>
            <a:graphicFrameLocks noGrp="1"/>
          </p:cNvGraphicFramePr>
          <p:nvPr/>
        </p:nvGraphicFramePr>
        <p:xfrm>
          <a:off x="179255" y="1767361"/>
          <a:ext cx="11732305" cy="4758499"/>
        </p:xfrm>
        <a:graphic>
          <a:graphicData uri="http://schemas.openxmlformats.org/drawingml/2006/table">
            <a:tbl>
              <a:tblPr firstRow="1" firstCol="1" bandRow="1"/>
              <a:tblGrid>
                <a:gridCol w="1474855">
                  <a:extLst>
                    <a:ext uri="{9D8B030D-6E8A-4147-A177-3AD203B41FA5}">
                      <a16:colId xmlns:a16="http://schemas.microsoft.com/office/drawing/2014/main" xmlns="" val="3458750030"/>
                    </a:ext>
                  </a:extLst>
                </a:gridCol>
                <a:gridCol w="1522908">
                  <a:extLst>
                    <a:ext uri="{9D8B030D-6E8A-4147-A177-3AD203B41FA5}">
                      <a16:colId xmlns:a16="http://schemas.microsoft.com/office/drawing/2014/main" xmlns="" val="2413852897"/>
                    </a:ext>
                  </a:extLst>
                </a:gridCol>
                <a:gridCol w="1951687">
                  <a:extLst>
                    <a:ext uri="{9D8B030D-6E8A-4147-A177-3AD203B41FA5}">
                      <a16:colId xmlns:a16="http://schemas.microsoft.com/office/drawing/2014/main" xmlns="" val="2415719893"/>
                    </a:ext>
                  </a:extLst>
                </a:gridCol>
                <a:gridCol w="1123699">
                  <a:extLst>
                    <a:ext uri="{9D8B030D-6E8A-4147-A177-3AD203B41FA5}">
                      <a16:colId xmlns:a16="http://schemas.microsoft.com/office/drawing/2014/main" xmlns="" val="1303723278"/>
                    </a:ext>
                  </a:extLst>
                </a:gridCol>
                <a:gridCol w="872345">
                  <a:extLst>
                    <a:ext uri="{9D8B030D-6E8A-4147-A177-3AD203B41FA5}">
                      <a16:colId xmlns:a16="http://schemas.microsoft.com/office/drawing/2014/main" xmlns="" val="4070951571"/>
                    </a:ext>
                  </a:extLst>
                </a:gridCol>
                <a:gridCol w="1020200">
                  <a:extLst>
                    <a:ext uri="{9D8B030D-6E8A-4147-A177-3AD203B41FA5}">
                      <a16:colId xmlns:a16="http://schemas.microsoft.com/office/drawing/2014/main" xmlns="" val="1331848914"/>
                    </a:ext>
                  </a:extLst>
                </a:gridCol>
                <a:gridCol w="1153269">
                  <a:extLst>
                    <a:ext uri="{9D8B030D-6E8A-4147-A177-3AD203B41FA5}">
                      <a16:colId xmlns:a16="http://schemas.microsoft.com/office/drawing/2014/main" xmlns="" val="176237011"/>
                    </a:ext>
                  </a:extLst>
                </a:gridCol>
                <a:gridCol w="857560">
                  <a:extLst>
                    <a:ext uri="{9D8B030D-6E8A-4147-A177-3AD203B41FA5}">
                      <a16:colId xmlns:a16="http://schemas.microsoft.com/office/drawing/2014/main" xmlns="" val="1115502590"/>
                    </a:ext>
                  </a:extLst>
                </a:gridCol>
                <a:gridCol w="887131">
                  <a:extLst>
                    <a:ext uri="{9D8B030D-6E8A-4147-A177-3AD203B41FA5}">
                      <a16:colId xmlns:a16="http://schemas.microsoft.com/office/drawing/2014/main" xmlns="" val="3249589816"/>
                    </a:ext>
                  </a:extLst>
                </a:gridCol>
                <a:gridCol w="868651">
                  <a:extLst>
                    <a:ext uri="{9D8B030D-6E8A-4147-A177-3AD203B41FA5}">
                      <a16:colId xmlns:a16="http://schemas.microsoft.com/office/drawing/2014/main" xmlns="" val="1644473334"/>
                    </a:ext>
                  </a:extLst>
                </a:gridCol>
              </a:tblGrid>
              <a:tr h="197950">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60009843"/>
                  </a:ext>
                </a:extLst>
              </a:tr>
              <a:tr h="408216">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968443180"/>
                  </a:ext>
                </a:extLst>
              </a:tr>
              <a:tr h="145954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943876589"/>
                  </a:ext>
                </a:extLst>
              </a:tr>
              <a:tr h="618482">
                <a:tc rowSpan="2">
                  <a:txBody>
                    <a:bodyPr/>
                    <a:lstStyle/>
                    <a:p>
                      <a:pPr algn="ct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Maintained ethical standards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Report on disciplinary hearings finalised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Percentage of disciplinary hearings on new cases  finalised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48800805"/>
                  </a:ext>
                </a:extLst>
              </a:tr>
              <a:tr h="828749">
                <a:tc vMerge="1">
                  <a:txBody>
                    <a:bodyPr/>
                    <a:lstStyle/>
                    <a:p>
                      <a:endParaRPr lang="en-ZA"/>
                    </a:p>
                  </a:txBody>
                  <a:tcPr/>
                </a:tc>
                <a:tc vMerge="1">
                  <a:txBody>
                    <a:bodyPr/>
                    <a:lstStyle/>
                    <a:p>
                      <a:endParaRPr lang="en-ZA"/>
                    </a:p>
                  </a:txBody>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Percentage of disciplinary hearings on roll-over cases finalised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3352392"/>
                  </a:ext>
                </a:extLst>
              </a:tr>
            </a:tbl>
          </a:graphicData>
        </a:graphic>
      </p:graphicFrame>
      <p:sp>
        <p:nvSpPr>
          <p:cNvPr id="5" name="Slide Number Placeholder 4">
            <a:extLst>
              <a:ext uri="{FF2B5EF4-FFF2-40B4-BE49-F238E27FC236}">
                <a16:creationId xmlns:a16="http://schemas.microsoft.com/office/drawing/2014/main" xmlns="" id="{CEB2AB36-9F98-4E58-AB29-DF254CAAB8E3}"/>
              </a:ext>
            </a:extLst>
          </p:cNvPr>
          <p:cNvSpPr>
            <a:spLocks noGrp="1"/>
          </p:cNvSpPr>
          <p:nvPr>
            <p:ph type="sldNum" sz="quarter" idx="12"/>
          </p:nvPr>
        </p:nvSpPr>
        <p:spPr/>
        <p:txBody>
          <a:bodyPr/>
          <a:lstStyle/>
          <a:p>
            <a:fld id="{F547E750-DA54-C34F-8612-A39648D765C1}" type="slidenum">
              <a:rPr lang="en-US" smtClean="0"/>
              <a:pPr/>
              <a:t>35</a:t>
            </a:fld>
            <a:endParaRPr lang="en-US" dirty="0"/>
          </a:p>
        </p:txBody>
      </p:sp>
    </p:spTree>
    <p:extLst>
      <p:ext uri="{BB962C8B-B14F-4D97-AF65-F5344CB8AC3E}">
        <p14:creationId xmlns:p14="http://schemas.microsoft.com/office/powerpoint/2010/main" xmlns="" val="30034141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7" y="33251"/>
            <a:ext cx="12035849" cy="841844"/>
          </a:xfrm>
        </p:spPr>
        <p:txBody>
          <a:bodyPr>
            <a:normAutofit/>
          </a:bodyPr>
          <a:lstStyle/>
          <a:p>
            <a:pPr algn="ctr"/>
            <a:r>
              <a:rPr lang="en-ZA" sz="3200" b="1" dirty="0">
                <a:solidFill>
                  <a:schemeClr val="tx1"/>
                </a:solidFill>
                <a:latin typeface="+mn-lt"/>
              </a:rPr>
              <a:t>SUB PROGRAMME 3.2: </a:t>
            </a:r>
            <a:r>
              <a:rPr lang="en-GB" sz="3200" b="1" dirty="0">
                <a:solidFill>
                  <a:schemeClr val="accent4"/>
                </a:solidFill>
                <a:latin typeface="+mn-lt"/>
              </a:rPr>
              <a:t>DISCIPLINARY HEARINGS</a:t>
            </a:r>
            <a:endParaRPr lang="en-ZA" sz="32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4" y="821857"/>
            <a:ext cx="11833487" cy="4807195"/>
          </a:xfrm>
        </p:spPr>
        <p:txBody>
          <a:bodyPr/>
          <a:lstStyle/>
          <a:p>
            <a:pPr marL="0" indent="0">
              <a:buNone/>
            </a:pPr>
            <a:r>
              <a:rPr lang="en-GB" sz="2400" b="1" dirty="0">
                <a:solidFill>
                  <a:schemeClr val="tx1"/>
                </a:solidFill>
                <a:latin typeface="+mn-lt"/>
                <a:cs typeface="Arial" panose="020B0604020202020204" pitchFamily="34" charset="0"/>
              </a:rPr>
              <a:t>Indicators, Annual and Quarterly Targets</a:t>
            </a:r>
          </a:p>
          <a:p>
            <a:pPr marL="0" indent="0">
              <a:buNone/>
            </a:pPr>
            <a:endParaRPr lang="en-GB" sz="2400" b="1" dirty="0">
              <a:solidFill>
                <a:schemeClr val="tx1"/>
              </a:solidFill>
              <a:latin typeface="+mn-lt"/>
              <a:cs typeface="Arial" panose="020B0604020202020204" pitchFamily="34" charset="0"/>
            </a:endParaRPr>
          </a:p>
          <a:p>
            <a:pPr marL="0" indent="0">
              <a:buNone/>
            </a:pPr>
            <a:endParaRPr lang="en-ZA" dirty="0">
              <a:solidFill>
                <a:schemeClr val="tx1"/>
              </a:solidFill>
            </a:endParaRPr>
          </a:p>
        </p:txBody>
      </p:sp>
      <p:graphicFrame>
        <p:nvGraphicFramePr>
          <p:cNvPr id="5" name="Table 4">
            <a:extLst>
              <a:ext uri="{FF2B5EF4-FFF2-40B4-BE49-F238E27FC236}">
                <a16:creationId xmlns:a16="http://schemas.microsoft.com/office/drawing/2014/main" xmlns="" id="{96BCA05F-B3A0-4990-8895-9A0AC246A3BD}"/>
              </a:ext>
            </a:extLst>
          </p:cNvPr>
          <p:cNvGraphicFramePr>
            <a:graphicFrameLocks noGrp="1"/>
          </p:cNvGraphicFramePr>
          <p:nvPr>
            <p:extLst>
              <p:ext uri="{D42A27DB-BD31-4B8C-83A1-F6EECF244321}">
                <p14:modId xmlns:p14="http://schemas.microsoft.com/office/powerpoint/2010/main" xmlns="" val="2124014554"/>
              </p:ext>
            </p:extLst>
          </p:nvPr>
        </p:nvGraphicFramePr>
        <p:xfrm>
          <a:off x="229849" y="1542608"/>
          <a:ext cx="11732301" cy="2247513"/>
        </p:xfrm>
        <a:graphic>
          <a:graphicData uri="http://schemas.openxmlformats.org/drawingml/2006/table">
            <a:tbl>
              <a:tblPr firstRow="1" firstCol="1" bandRow="1"/>
              <a:tblGrid>
                <a:gridCol w="950317">
                  <a:extLst>
                    <a:ext uri="{9D8B030D-6E8A-4147-A177-3AD203B41FA5}">
                      <a16:colId xmlns:a16="http://schemas.microsoft.com/office/drawing/2014/main" xmlns="" val="3956599066"/>
                    </a:ext>
                  </a:extLst>
                </a:gridCol>
                <a:gridCol w="3498571">
                  <a:extLst>
                    <a:ext uri="{9D8B030D-6E8A-4147-A177-3AD203B41FA5}">
                      <a16:colId xmlns:a16="http://schemas.microsoft.com/office/drawing/2014/main" xmlns="" val="3676315921"/>
                    </a:ext>
                  </a:extLst>
                </a:gridCol>
                <a:gridCol w="1485309">
                  <a:extLst>
                    <a:ext uri="{9D8B030D-6E8A-4147-A177-3AD203B41FA5}">
                      <a16:colId xmlns:a16="http://schemas.microsoft.com/office/drawing/2014/main" xmlns="" val="2688033591"/>
                    </a:ext>
                  </a:extLst>
                </a:gridCol>
                <a:gridCol w="1339829">
                  <a:extLst>
                    <a:ext uri="{9D8B030D-6E8A-4147-A177-3AD203B41FA5}">
                      <a16:colId xmlns:a16="http://schemas.microsoft.com/office/drawing/2014/main" xmlns="" val="2180207270"/>
                    </a:ext>
                  </a:extLst>
                </a:gridCol>
                <a:gridCol w="1339829">
                  <a:extLst>
                    <a:ext uri="{9D8B030D-6E8A-4147-A177-3AD203B41FA5}">
                      <a16:colId xmlns:a16="http://schemas.microsoft.com/office/drawing/2014/main" xmlns="" val="1721465677"/>
                    </a:ext>
                  </a:extLst>
                </a:gridCol>
                <a:gridCol w="1485309">
                  <a:extLst>
                    <a:ext uri="{9D8B030D-6E8A-4147-A177-3AD203B41FA5}">
                      <a16:colId xmlns:a16="http://schemas.microsoft.com/office/drawing/2014/main" xmlns="" val="1837577909"/>
                    </a:ext>
                  </a:extLst>
                </a:gridCol>
                <a:gridCol w="1633137">
                  <a:extLst>
                    <a:ext uri="{9D8B030D-6E8A-4147-A177-3AD203B41FA5}">
                      <a16:colId xmlns:a16="http://schemas.microsoft.com/office/drawing/2014/main" xmlns="" val="2866520716"/>
                    </a:ext>
                  </a:extLst>
                </a:gridCol>
              </a:tblGrid>
              <a:tr h="438529">
                <a:tc>
                  <a:txBody>
                    <a:bodyPr/>
                    <a:lstStyle/>
                    <a:p>
                      <a:pPr algn="ct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No.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646596301"/>
                  </a:ext>
                </a:extLst>
              </a:tr>
              <a:tr h="904492">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3.2.1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Percentage of disciplinary hearings on new cases  finalised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70%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70%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3286439"/>
                  </a:ext>
                </a:extLst>
              </a:tr>
              <a:tr h="904492">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3.2.2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Percentage of disciplinary hearings on roll-over cases finalised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65" marR="685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80%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80%</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68339708"/>
                  </a:ext>
                </a:extLst>
              </a:tr>
            </a:tbl>
          </a:graphicData>
        </a:graphic>
      </p:graphicFrame>
      <p:sp>
        <p:nvSpPr>
          <p:cNvPr id="4" name="Slide Number Placeholder 3">
            <a:extLst>
              <a:ext uri="{FF2B5EF4-FFF2-40B4-BE49-F238E27FC236}">
                <a16:creationId xmlns:a16="http://schemas.microsoft.com/office/drawing/2014/main" xmlns="" id="{575E2F89-422A-47B0-A43E-948D7562C909}"/>
              </a:ext>
            </a:extLst>
          </p:cNvPr>
          <p:cNvSpPr>
            <a:spLocks noGrp="1"/>
          </p:cNvSpPr>
          <p:nvPr>
            <p:ph type="sldNum" sz="quarter" idx="12"/>
          </p:nvPr>
        </p:nvSpPr>
        <p:spPr/>
        <p:txBody>
          <a:bodyPr/>
          <a:lstStyle/>
          <a:p>
            <a:fld id="{F547E750-DA54-C34F-8612-A39648D765C1}" type="slidenum">
              <a:rPr lang="en-US" smtClean="0"/>
              <a:pPr/>
              <a:t>36</a:t>
            </a:fld>
            <a:endParaRPr lang="en-US" dirty="0"/>
          </a:p>
        </p:txBody>
      </p:sp>
    </p:spTree>
    <p:extLst>
      <p:ext uri="{BB962C8B-B14F-4D97-AF65-F5344CB8AC3E}">
        <p14:creationId xmlns:p14="http://schemas.microsoft.com/office/powerpoint/2010/main" xmlns="" val="25853212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400" b="1" dirty="0">
                <a:solidFill>
                  <a:schemeClr val="tx1"/>
                </a:solidFill>
                <a:latin typeface="+mn-lt"/>
              </a:rPr>
              <a:t>SUB PROGRAMME 3.3: </a:t>
            </a:r>
            <a:r>
              <a:rPr lang="en-ZA" sz="3400" b="1" dirty="0">
                <a:solidFill>
                  <a:schemeClr val="accent4"/>
                </a:solidFill>
                <a:latin typeface="+mn-lt"/>
              </a:rPr>
              <a:t>SANCTIONING</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ZA" sz="2400" b="1" dirty="0">
                <a:solidFill>
                  <a:schemeClr val="tx1"/>
                </a:solidFill>
                <a:latin typeface="+mn-lt"/>
              </a:rPr>
              <a:t>Purpose: </a:t>
            </a:r>
            <a:r>
              <a:rPr lang="en-GB" sz="2400" dirty="0">
                <a:solidFill>
                  <a:schemeClr val="tx1"/>
                </a:solidFill>
                <a:latin typeface="+mn-lt"/>
              </a:rPr>
              <a:t>To improve ethical behaviour in the teaching profession.</a:t>
            </a:r>
          </a:p>
          <a:p>
            <a:pPr marL="0" indent="0">
              <a:buNone/>
            </a:pPr>
            <a:r>
              <a:rPr lang="en-GB" sz="2400" b="1" dirty="0">
                <a:solidFill>
                  <a:schemeClr val="tx1"/>
                </a:solidFill>
                <a:latin typeface="+mn-lt"/>
              </a:rPr>
              <a:t>Outcomes, Outputs, Performance Indicators and Targets</a:t>
            </a:r>
            <a:endParaRPr lang="en-ZA" sz="2400" b="1" dirty="0">
              <a:solidFill>
                <a:schemeClr val="tx1"/>
              </a:solidFill>
              <a:latin typeface="+mn-lt"/>
            </a:endParaRPr>
          </a:p>
        </p:txBody>
      </p:sp>
      <p:graphicFrame>
        <p:nvGraphicFramePr>
          <p:cNvPr id="5" name="Table 4">
            <a:extLst>
              <a:ext uri="{FF2B5EF4-FFF2-40B4-BE49-F238E27FC236}">
                <a16:creationId xmlns:a16="http://schemas.microsoft.com/office/drawing/2014/main" xmlns="" id="{784CD0D0-E8E8-41D9-8637-BB45BE05D183}"/>
              </a:ext>
            </a:extLst>
          </p:cNvPr>
          <p:cNvGraphicFramePr>
            <a:graphicFrameLocks noGrp="1"/>
          </p:cNvGraphicFramePr>
          <p:nvPr/>
        </p:nvGraphicFramePr>
        <p:xfrm>
          <a:off x="229847" y="2078866"/>
          <a:ext cx="11617595" cy="3441634"/>
        </p:xfrm>
        <a:graphic>
          <a:graphicData uri="http://schemas.openxmlformats.org/drawingml/2006/table">
            <a:tbl>
              <a:tblPr firstRow="1" firstCol="1" bandRow="1"/>
              <a:tblGrid>
                <a:gridCol w="1479683">
                  <a:extLst>
                    <a:ext uri="{9D8B030D-6E8A-4147-A177-3AD203B41FA5}">
                      <a16:colId xmlns:a16="http://schemas.microsoft.com/office/drawing/2014/main" xmlns="" val="3090422452"/>
                    </a:ext>
                  </a:extLst>
                </a:gridCol>
                <a:gridCol w="1590261">
                  <a:extLst>
                    <a:ext uri="{9D8B030D-6E8A-4147-A177-3AD203B41FA5}">
                      <a16:colId xmlns:a16="http://schemas.microsoft.com/office/drawing/2014/main" xmlns="" val="1368854973"/>
                    </a:ext>
                  </a:extLst>
                </a:gridCol>
                <a:gridCol w="1577009">
                  <a:extLst>
                    <a:ext uri="{9D8B030D-6E8A-4147-A177-3AD203B41FA5}">
                      <a16:colId xmlns:a16="http://schemas.microsoft.com/office/drawing/2014/main" xmlns="" val="1468529902"/>
                    </a:ext>
                  </a:extLst>
                </a:gridCol>
                <a:gridCol w="1007165">
                  <a:extLst>
                    <a:ext uri="{9D8B030D-6E8A-4147-A177-3AD203B41FA5}">
                      <a16:colId xmlns:a16="http://schemas.microsoft.com/office/drawing/2014/main" xmlns="" val="580506552"/>
                    </a:ext>
                  </a:extLst>
                </a:gridCol>
                <a:gridCol w="861392">
                  <a:extLst>
                    <a:ext uri="{9D8B030D-6E8A-4147-A177-3AD203B41FA5}">
                      <a16:colId xmlns:a16="http://schemas.microsoft.com/office/drawing/2014/main" xmlns="" val="2346842219"/>
                    </a:ext>
                  </a:extLst>
                </a:gridCol>
                <a:gridCol w="940904">
                  <a:extLst>
                    <a:ext uri="{9D8B030D-6E8A-4147-A177-3AD203B41FA5}">
                      <a16:colId xmlns:a16="http://schemas.microsoft.com/office/drawing/2014/main" xmlns="" val="996625505"/>
                    </a:ext>
                  </a:extLst>
                </a:gridCol>
                <a:gridCol w="1325217">
                  <a:extLst>
                    <a:ext uri="{9D8B030D-6E8A-4147-A177-3AD203B41FA5}">
                      <a16:colId xmlns:a16="http://schemas.microsoft.com/office/drawing/2014/main" xmlns="" val="317044810"/>
                    </a:ext>
                  </a:extLst>
                </a:gridCol>
                <a:gridCol w="980661">
                  <a:extLst>
                    <a:ext uri="{9D8B030D-6E8A-4147-A177-3AD203B41FA5}">
                      <a16:colId xmlns:a16="http://schemas.microsoft.com/office/drawing/2014/main" xmlns="" val="1389133430"/>
                    </a:ext>
                  </a:extLst>
                </a:gridCol>
                <a:gridCol w="993913">
                  <a:extLst>
                    <a:ext uri="{9D8B030D-6E8A-4147-A177-3AD203B41FA5}">
                      <a16:colId xmlns:a16="http://schemas.microsoft.com/office/drawing/2014/main" xmlns="" val="1498989319"/>
                    </a:ext>
                  </a:extLst>
                </a:gridCol>
                <a:gridCol w="861390">
                  <a:extLst>
                    <a:ext uri="{9D8B030D-6E8A-4147-A177-3AD203B41FA5}">
                      <a16:colId xmlns:a16="http://schemas.microsoft.com/office/drawing/2014/main" xmlns="" val="2715677497"/>
                    </a:ext>
                  </a:extLst>
                </a:gridCol>
              </a:tblGrid>
              <a:tr h="231276">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53855236"/>
                  </a:ext>
                </a:extLst>
              </a:tr>
              <a:tr h="476942">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584388128"/>
                  </a:ext>
                </a:extLst>
              </a:tr>
              <a:tr h="12478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231575139"/>
                  </a:ext>
                </a:extLst>
              </a:tr>
              <a:tr h="722608">
                <a:tc>
                  <a:txBody>
                    <a:bodyPr/>
                    <a:lstStyle/>
                    <a:p>
                      <a:pPr algn="ct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Maintained ethical standards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ZA" sz="1600" dirty="0">
                          <a:effectLst/>
                          <a:latin typeface="Calibri" panose="020F0502020204030204" pitchFamily="34" charset="0"/>
                          <a:ea typeface="Calibri" panose="020F0502020204030204" pitchFamily="34" charset="0"/>
                          <a:cs typeface="Calibri" panose="020F0502020204030204" pitchFamily="34" charset="0"/>
                        </a:rPr>
                        <a:t>Analysis report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Number of analysis reports produced on sanctioned educators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6144225"/>
                  </a:ext>
                </a:extLst>
              </a:tr>
            </a:tbl>
          </a:graphicData>
        </a:graphic>
      </p:graphicFrame>
      <p:sp>
        <p:nvSpPr>
          <p:cNvPr id="4" name="Slide Number Placeholder 3">
            <a:extLst>
              <a:ext uri="{FF2B5EF4-FFF2-40B4-BE49-F238E27FC236}">
                <a16:creationId xmlns:a16="http://schemas.microsoft.com/office/drawing/2014/main" xmlns="" id="{7B539F5F-FE14-482C-8E9D-B73B3FA5E16C}"/>
              </a:ext>
            </a:extLst>
          </p:cNvPr>
          <p:cNvSpPr>
            <a:spLocks noGrp="1"/>
          </p:cNvSpPr>
          <p:nvPr>
            <p:ph type="sldNum" sz="quarter" idx="12"/>
          </p:nvPr>
        </p:nvSpPr>
        <p:spPr/>
        <p:txBody>
          <a:bodyPr/>
          <a:lstStyle/>
          <a:p>
            <a:fld id="{F547E750-DA54-C34F-8612-A39648D765C1}" type="slidenum">
              <a:rPr lang="en-US" smtClean="0"/>
              <a:pPr/>
              <a:t>37</a:t>
            </a:fld>
            <a:endParaRPr lang="en-US" dirty="0"/>
          </a:p>
        </p:txBody>
      </p:sp>
    </p:spTree>
    <p:extLst>
      <p:ext uri="{BB962C8B-B14F-4D97-AF65-F5344CB8AC3E}">
        <p14:creationId xmlns:p14="http://schemas.microsoft.com/office/powerpoint/2010/main" xmlns="" val="2875018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7" y="0"/>
            <a:ext cx="12035849" cy="841844"/>
          </a:xfrm>
        </p:spPr>
        <p:txBody>
          <a:bodyPr>
            <a:normAutofit/>
          </a:bodyPr>
          <a:lstStyle/>
          <a:p>
            <a:pPr algn="ctr"/>
            <a:r>
              <a:rPr lang="en-ZA" sz="3400" b="1" dirty="0">
                <a:solidFill>
                  <a:schemeClr val="tx1"/>
                </a:solidFill>
                <a:latin typeface="+mn-lt"/>
              </a:rPr>
              <a:t>SUB PROGRAMME 3.3: </a:t>
            </a:r>
            <a:r>
              <a:rPr lang="en-GB" sz="3400" b="1" dirty="0">
                <a:solidFill>
                  <a:schemeClr val="accent4"/>
                </a:solidFill>
                <a:latin typeface="+mn-lt"/>
              </a:rPr>
              <a:t>SANCTIONING</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4" y="821857"/>
            <a:ext cx="11833487" cy="4807195"/>
          </a:xfrm>
        </p:spPr>
        <p:txBody>
          <a:bodyPr/>
          <a:lstStyle/>
          <a:p>
            <a:pPr marL="0" indent="0">
              <a:buNone/>
            </a:pPr>
            <a:r>
              <a:rPr lang="en-GB" sz="2400" b="1" dirty="0">
                <a:solidFill>
                  <a:schemeClr val="tx1"/>
                </a:solidFill>
                <a:latin typeface="+mn-lt"/>
                <a:cs typeface="Arial" panose="020B0604020202020204" pitchFamily="34" charset="0"/>
              </a:rPr>
              <a:t>Indicators, Annual and Quarterly Targets</a:t>
            </a:r>
          </a:p>
          <a:p>
            <a:pPr marL="0" indent="0">
              <a:buNone/>
            </a:pPr>
            <a:endParaRPr lang="en-GB" sz="2400" b="1" dirty="0">
              <a:solidFill>
                <a:schemeClr val="tx1"/>
              </a:solidFill>
              <a:latin typeface="+mn-lt"/>
              <a:cs typeface="Arial" panose="020B0604020202020204" pitchFamily="34" charset="0"/>
            </a:endParaRPr>
          </a:p>
          <a:p>
            <a:pPr marL="0" indent="0">
              <a:buNone/>
            </a:pPr>
            <a:endParaRPr lang="en-ZA" dirty="0">
              <a:solidFill>
                <a:schemeClr val="tx1"/>
              </a:solidFill>
            </a:endParaRPr>
          </a:p>
        </p:txBody>
      </p:sp>
      <p:graphicFrame>
        <p:nvGraphicFramePr>
          <p:cNvPr id="4" name="Table 3">
            <a:extLst>
              <a:ext uri="{FF2B5EF4-FFF2-40B4-BE49-F238E27FC236}">
                <a16:creationId xmlns:a16="http://schemas.microsoft.com/office/drawing/2014/main" xmlns="" id="{2CC68631-4FA0-46A8-BCEE-0028ADA0EB1B}"/>
              </a:ext>
            </a:extLst>
          </p:cNvPr>
          <p:cNvGraphicFramePr>
            <a:graphicFrameLocks noGrp="1"/>
          </p:cNvGraphicFramePr>
          <p:nvPr/>
        </p:nvGraphicFramePr>
        <p:xfrm>
          <a:off x="229849" y="1663700"/>
          <a:ext cx="11445317" cy="1530073"/>
        </p:xfrm>
        <a:graphic>
          <a:graphicData uri="http://schemas.openxmlformats.org/drawingml/2006/table">
            <a:tbl>
              <a:tblPr firstRow="1" firstCol="1" bandRow="1"/>
              <a:tblGrid>
                <a:gridCol w="810490">
                  <a:extLst>
                    <a:ext uri="{9D8B030D-6E8A-4147-A177-3AD203B41FA5}">
                      <a16:colId xmlns:a16="http://schemas.microsoft.com/office/drawing/2014/main" xmlns="" val="604371155"/>
                    </a:ext>
                  </a:extLst>
                </a:gridCol>
                <a:gridCol w="3094339">
                  <a:extLst>
                    <a:ext uri="{9D8B030D-6E8A-4147-A177-3AD203B41FA5}">
                      <a16:colId xmlns:a16="http://schemas.microsoft.com/office/drawing/2014/main" xmlns="" val="569167979"/>
                    </a:ext>
                  </a:extLst>
                </a:gridCol>
                <a:gridCol w="1630018">
                  <a:extLst>
                    <a:ext uri="{9D8B030D-6E8A-4147-A177-3AD203B41FA5}">
                      <a16:colId xmlns:a16="http://schemas.microsoft.com/office/drawing/2014/main" xmlns="" val="1848563854"/>
                    </a:ext>
                  </a:extLst>
                </a:gridCol>
                <a:gridCol w="1338469">
                  <a:extLst>
                    <a:ext uri="{9D8B030D-6E8A-4147-A177-3AD203B41FA5}">
                      <a16:colId xmlns:a16="http://schemas.microsoft.com/office/drawing/2014/main" xmlns="" val="973019087"/>
                    </a:ext>
                  </a:extLst>
                </a:gridCol>
                <a:gridCol w="1364974">
                  <a:extLst>
                    <a:ext uri="{9D8B030D-6E8A-4147-A177-3AD203B41FA5}">
                      <a16:colId xmlns:a16="http://schemas.microsoft.com/office/drawing/2014/main" xmlns="" val="3596393852"/>
                    </a:ext>
                  </a:extLst>
                </a:gridCol>
                <a:gridCol w="1457739">
                  <a:extLst>
                    <a:ext uri="{9D8B030D-6E8A-4147-A177-3AD203B41FA5}">
                      <a16:colId xmlns:a16="http://schemas.microsoft.com/office/drawing/2014/main" xmlns="" val="176626824"/>
                    </a:ext>
                  </a:extLst>
                </a:gridCol>
                <a:gridCol w="1749288">
                  <a:extLst>
                    <a:ext uri="{9D8B030D-6E8A-4147-A177-3AD203B41FA5}">
                      <a16:colId xmlns:a16="http://schemas.microsoft.com/office/drawing/2014/main" xmlns="" val="1338013085"/>
                    </a:ext>
                  </a:extLst>
                </a:gridCol>
              </a:tblGrid>
              <a:tr h="499661">
                <a:tc>
                  <a:txBody>
                    <a:bodyPr/>
                    <a:lstStyle/>
                    <a:p>
                      <a:pPr algn="ct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No.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526722208"/>
                  </a:ext>
                </a:extLst>
              </a:tr>
              <a:tr h="1030412">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3.3.1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Number of analysis reports produced on sanctioned educators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4345229"/>
                  </a:ext>
                </a:extLst>
              </a:tr>
            </a:tbl>
          </a:graphicData>
        </a:graphic>
      </p:graphicFrame>
      <p:sp>
        <p:nvSpPr>
          <p:cNvPr id="5" name="Slide Number Placeholder 4">
            <a:extLst>
              <a:ext uri="{FF2B5EF4-FFF2-40B4-BE49-F238E27FC236}">
                <a16:creationId xmlns:a16="http://schemas.microsoft.com/office/drawing/2014/main" xmlns="" id="{A9909958-9B07-4F5F-A07F-214DA6F4DDB3}"/>
              </a:ext>
            </a:extLst>
          </p:cNvPr>
          <p:cNvSpPr>
            <a:spLocks noGrp="1"/>
          </p:cNvSpPr>
          <p:nvPr>
            <p:ph type="sldNum" sz="quarter" idx="12"/>
          </p:nvPr>
        </p:nvSpPr>
        <p:spPr/>
        <p:txBody>
          <a:bodyPr/>
          <a:lstStyle/>
          <a:p>
            <a:fld id="{F547E750-DA54-C34F-8612-A39648D765C1}" type="slidenum">
              <a:rPr lang="en-US" smtClean="0"/>
              <a:pPr/>
              <a:t>38</a:t>
            </a:fld>
            <a:endParaRPr lang="en-US" dirty="0"/>
          </a:p>
        </p:txBody>
      </p:sp>
    </p:spTree>
    <p:extLst>
      <p:ext uri="{BB962C8B-B14F-4D97-AF65-F5344CB8AC3E}">
        <p14:creationId xmlns:p14="http://schemas.microsoft.com/office/powerpoint/2010/main" xmlns="" val="13099598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0" y="33251"/>
            <a:ext cx="12035849" cy="841844"/>
          </a:xfrm>
        </p:spPr>
        <p:txBody>
          <a:bodyPr>
            <a:normAutofit/>
          </a:bodyPr>
          <a:lstStyle/>
          <a:p>
            <a:pPr algn="ctr"/>
            <a:r>
              <a:rPr lang="en-ZA" sz="3400" b="1" dirty="0">
                <a:solidFill>
                  <a:schemeClr val="tx1"/>
                </a:solidFill>
                <a:latin typeface="+mn-lt"/>
              </a:rPr>
              <a:t>PROGRAMME 3: </a:t>
            </a:r>
            <a:r>
              <a:rPr lang="en-GB" sz="3400" b="1" dirty="0">
                <a:solidFill>
                  <a:schemeClr val="accent4"/>
                </a:solidFill>
                <a:latin typeface="+mn-lt"/>
              </a:rPr>
              <a:t>SUMMARY</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270344" y="889552"/>
            <a:ext cx="11529392" cy="5474750"/>
          </a:xfrm>
        </p:spPr>
        <p:txBody>
          <a:bodyPr>
            <a:normAutofit fontScale="92500" lnSpcReduction="10000"/>
          </a:bodyPr>
          <a:lstStyle/>
          <a:p>
            <a:pPr algn="just"/>
            <a:r>
              <a:rPr lang="en-ZA" sz="2800" dirty="0">
                <a:solidFill>
                  <a:schemeClr val="tx1"/>
                </a:solidFill>
                <a:latin typeface="+mn-lt"/>
              </a:rPr>
              <a:t>Under COVID-19 and lockdown period, the Investigations and Disciplinary hearing indicators under sub-programme 3.1. and 3.2. will not be executed as planned due to inevitability of social contact, travelling by teachers and learners, as well accessibility of learners as witnesses during school closure. </a:t>
            </a:r>
          </a:p>
          <a:p>
            <a:pPr algn="just"/>
            <a:r>
              <a:rPr lang="en-ZA" sz="2800" dirty="0">
                <a:solidFill>
                  <a:schemeClr val="tx1"/>
                </a:solidFill>
                <a:latin typeface="+mn-lt"/>
              </a:rPr>
              <a:t>This may contribute to very slow turnaround time, rolling over many cases to the next financial year and delaying justice on the part of the children.</a:t>
            </a:r>
          </a:p>
          <a:p>
            <a:pPr lvl="0" algn="just"/>
            <a:r>
              <a:rPr lang="en-ZA" sz="2800" dirty="0">
                <a:solidFill>
                  <a:schemeClr val="tx1"/>
                </a:solidFill>
                <a:latin typeface="+mn-lt"/>
              </a:rPr>
              <a:t>An assessment of online sessions, such as video link and its admissibility was explored. However its disadvantages outweighs the advantages particularly the reliance of a regulatory enquiry approach which seeks to put the conduct of an educator who is accused of professional conduct to the test, and children are involved as witnesses. </a:t>
            </a:r>
          </a:p>
          <a:p>
            <a:pPr algn="just"/>
            <a:r>
              <a:rPr lang="en-ZA" sz="2800" dirty="0">
                <a:solidFill>
                  <a:schemeClr val="tx1"/>
                </a:solidFill>
                <a:latin typeface="+mn-lt"/>
              </a:rPr>
              <a:t>This often makes virtual systems of prosecuting cases very complex to conduct.  </a:t>
            </a:r>
          </a:p>
          <a:p>
            <a:pPr algn="just"/>
            <a:r>
              <a:rPr lang="en-ZA" sz="2800" dirty="0">
                <a:solidFill>
                  <a:schemeClr val="tx1"/>
                </a:solidFill>
                <a:latin typeface="+mn-lt"/>
              </a:rPr>
              <a:t>Additional benchmarking work is being done to draw possible lessons from other national professional councils, CCMA, ELRC and 9 PEDs – taking into account that contexts may differ in institutions where learners are not involved.</a:t>
            </a:r>
          </a:p>
          <a:p>
            <a:pPr algn="just"/>
            <a:endParaRPr lang="en-ZA" sz="3000" dirty="0">
              <a:solidFill>
                <a:schemeClr val="tx1"/>
              </a:solidFill>
              <a:latin typeface="+mn-lt"/>
            </a:endParaRPr>
          </a:p>
        </p:txBody>
      </p:sp>
      <p:sp>
        <p:nvSpPr>
          <p:cNvPr id="5" name="Slide Number Placeholder 4">
            <a:extLst>
              <a:ext uri="{FF2B5EF4-FFF2-40B4-BE49-F238E27FC236}">
                <a16:creationId xmlns:a16="http://schemas.microsoft.com/office/drawing/2014/main" xmlns="" id="{FA4C5FD8-F97E-46EC-8726-D92C94F6B5F4}"/>
              </a:ext>
            </a:extLst>
          </p:cNvPr>
          <p:cNvSpPr>
            <a:spLocks noGrp="1"/>
          </p:cNvSpPr>
          <p:nvPr>
            <p:ph type="sldNum" sz="quarter" idx="12"/>
          </p:nvPr>
        </p:nvSpPr>
        <p:spPr/>
        <p:txBody>
          <a:bodyPr/>
          <a:lstStyle/>
          <a:p>
            <a:fld id="{F547E750-DA54-C34F-8612-A39648D765C1}" type="slidenum">
              <a:rPr lang="en-US" smtClean="0"/>
              <a:pPr/>
              <a:t>39</a:t>
            </a:fld>
            <a:endParaRPr lang="en-US" dirty="0"/>
          </a:p>
        </p:txBody>
      </p:sp>
    </p:spTree>
    <p:extLst>
      <p:ext uri="{BB962C8B-B14F-4D97-AF65-F5344CB8AC3E}">
        <p14:creationId xmlns:p14="http://schemas.microsoft.com/office/powerpoint/2010/main" xmlns="" val="29248665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D852F-D4CC-49E1-98F3-435462983BF5}"/>
              </a:ext>
            </a:extLst>
          </p:cNvPr>
          <p:cNvSpPr>
            <a:spLocks noGrp="1"/>
          </p:cNvSpPr>
          <p:nvPr>
            <p:ph type="title"/>
          </p:nvPr>
        </p:nvSpPr>
        <p:spPr>
          <a:xfrm>
            <a:off x="689043" y="1521682"/>
            <a:ext cx="10515600" cy="3993747"/>
          </a:xfrm>
          <a:solidFill>
            <a:schemeClr val="accent2"/>
          </a:solidFill>
          <a:effectLst>
            <a:innerShdw blurRad="114300">
              <a:prstClr val="black"/>
            </a:innerShdw>
          </a:effectLst>
        </p:spPr>
        <p:txBody>
          <a:bodyPr>
            <a:noAutofit/>
          </a:bodyPr>
          <a:lstStyle/>
          <a:p>
            <a:pPr algn="ctr"/>
            <a:r>
              <a:rPr lang="en-ZA" sz="5400" b="1" dirty="0">
                <a:solidFill>
                  <a:schemeClr val="tx1"/>
                </a:solidFill>
                <a:latin typeface="Calibri" panose="020F0502020204030204" pitchFamily="34" charset="0"/>
                <a:cs typeface="Calibri" panose="020F0502020204030204" pitchFamily="34" charset="0"/>
              </a:rPr>
              <a:t>PART A</a:t>
            </a:r>
            <a:r>
              <a:rPr lang="en-ZA" sz="4400" b="1" dirty="0">
                <a:solidFill>
                  <a:schemeClr val="tx1"/>
                </a:solidFill>
                <a:latin typeface="Calibri" panose="020F0502020204030204" pitchFamily="34" charset="0"/>
                <a:cs typeface="Calibri" panose="020F0502020204030204" pitchFamily="34" charset="0"/>
              </a:rPr>
              <a:t/>
            </a:r>
            <a:br>
              <a:rPr lang="en-ZA" sz="4400" b="1" dirty="0">
                <a:solidFill>
                  <a:schemeClr val="tx1"/>
                </a:solidFill>
                <a:latin typeface="Calibri" panose="020F0502020204030204" pitchFamily="34" charset="0"/>
                <a:cs typeface="Calibri" panose="020F0502020204030204" pitchFamily="34" charset="0"/>
              </a:rPr>
            </a:br>
            <a:r>
              <a:rPr lang="en-ZA" sz="4400" b="1" dirty="0">
                <a:solidFill>
                  <a:schemeClr val="tx1"/>
                </a:solidFill>
                <a:latin typeface="Calibri" panose="020F0502020204030204" pitchFamily="34" charset="0"/>
                <a:cs typeface="Calibri" panose="020F0502020204030204" pitchFamily="34" charset="0"/>
              </a:rPr>
              <a:t/>
            </a:r>
            <a:br>
              <a:rPr lang="en-ZA" sz="4400" b="1" dirty="0">
                <a:solidFill>
                  <a:schemeClr val="tx1"/>
                </a:solidFill>
                <a:latin typeface="Calibri" panose="020F0502020204030204" pitchFamily="34" charset="0"/>
                <a:cs typeface="Calibri" panose="020F0502020204030204" pitchFamily="34" charset="0"/>
              </a:rPr>
            </a:br>
            <a:r>
              <a:rPr lang="en-ZA" sz="4400" b="1" dirty="0">
                <a:solidFill>
                  <a:schemeClr val="tx1"/>
                </a:solidFill>
                <a:latin typeface="Calibri" panose="020F0502020204030204" pitchFamily="34" charset="0"/>
                <a:cs typeface="Calibri" panose="020F0502020204030204" pitchFamily="34" charset="0"/>
              </a:rPr>
              <a:t> BACKGROUND, POLICY AND LEGISLATIVE MANDATES</a:t>
            </a:r>
          </a:p>
        </p:txBody>
      </p:sp>
      <p:sp>
        <p:nvSpPr>
          <p:cNvPr id="3" name="Slide Number Placeholder 2">
            <a:extLst>
              <a:ext uri="{FF2B5EF4-FFF2-40B4-BE49-F238E27FC236}">
                <a16:creationId xmlns:a16="http://schemas.microsoft.com/office/drawing/2014/main" xmlns="" id="{7168E8CC-6A67-4118-8CAA-0E96B57958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7E750-DA54-C34F-8612-A39648D765C1}" type="slidenum">
              <a:rPr kumimoji="0" lang="en-US"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xmlns="" val="1679696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400" b="1" dirty="0">
                <a:solidFill>
                  <a:schemeClr val="tx1"/>
                </a:solidFill>
                <a:latin typeface="+mn-lt"/>
              </a:rPr>
              <a:t>PROGRAMME 4: </a:t>
            </a:r>
            <a:r>
              <a:rPr lang="en-GB" sz="3400" b="1" dirty="0">
                <a:solidFill>
                  <a:schemeClr val="accent4"/>
                </a:solidFill>
                <a:latin typeface="+mn-lt"/>
              </a:rPr>
              <a:t>PROFESSIONAL  DEVELOPMENT</a:t>
            </a:r>
            <a:endParaRPr lang="en-ZA" sz="3400" b="1" dirty="0">
              <a:solidFill>
                <a:schemeClr val="accent4"/>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304801" y="1025402"/>
            <a:ext cx="11277600" cy="4807195"/>
          </a:xfrm>
        </p:spPr>
        <p:txBody>
          <a:bodyPr>
            <a:normAutofit/>
          </a:bodyPr>
          <a:lstStyle/>
          <a:p>
            <a:pPr marL="0" indent="0" algn="just">
              <a:buNone/>
            </a:pPr>
            <a:r>
              <a:rPr lang="en-ZA" sz="3000" b="1" dirty="0">
                <a:solidFill>
                  <a:schemeClr val="tx1"/>
                </a:solidFill>
                <a:latin typeface="+mn-lt"/>
              </a:rPr>
              <a:t>Purpose: </a:t>
            </a:r>
            <a:r>
              <a:rPr lang="en-GB" sz="3000" dirty="0">
                <a:solidFill>
                  <a:schemeClr val="tx1"/>
                </a:solidFill>
                <a:latin typeface="+mn-lt"/>
              </a:rPr>
              <a:t>To ensure that educators engage in life-long learning to improve their professional competence</a:t>
            </a:r>
            <a:endParaRPr lang="en-ZA" sz="3000" dirty="0">
              <a:solidFill>
                <a:schemeClr val="tx1"/>
              </a:solidFill>
              <a:latin typeface="+mn-lt"/>
            </a:endParaRPr>
          </a:p>
        </p:txBody>
      </p:sp>
      <p:sp>
        <p:nvSpPr>
          <p:cNvPr id="5" name="Slide Number Placeholder 4">
            <a:extLst>
              <a:ext uri="{FF2B5EF4-FFF2-40B4-BE49-F238E27FC236}">
                <a16:creationId xmlns:a16="http://schemas.microsoft.com/office/drawing/2014/main" xmlns="" id="{FA4C5FD8-F97E-46EC-8726-D92C94F6B5F4}"/>
              </a:ext>
            </a:extLst>
          </p:cNvPr>
          <p:cNvSpPr>
            <a:spLocks noGrp="1"/>
          </p:cNvSpPr>
          <p:nvPr>
            <p:ph type="sldNum" sz="quarter" idx="12"/>
          </p:nvPr>
        </p:nvSpPr>
        <p:spPr/>
        <p:txBody>
          <a:bodyPr/>
          <a:lstStyle/>
          <a:p>
            <a:fld id="{F547E750-DA54-C34F-8612-A39648D765C1}" type="slidenum">
              <a:rPr lang="en-US" smtClean="0"/>
              <a:pPr/>
              <a:t>40</a:t>
            </a:fld>
            <a:endParaRPr lang="en-US" dirty="0"/>
          </a:p>
        </p:txBody>
      </p:sp>
    </p:spTree>
    <p:extLst>
      <p:ext uri="{BB962C8B-B14F-4D97-AF65-F5344CB8AC3E}">
        <p14:creationId xmlns:p14="http://schemas.microsoft.com/office/powerpoint/2010/main" xmlns="" val="277595422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228151D-A6C6-4D29-B894-CBE1088069EF}"/>
              </a:ext>
            </a:extLst>
          </p:cNvPr>
          <p:cNvSpPr>
            <a:spLocks noGrp="1"/>
          </p:cNvSpPr>
          <p:nvPr>
            <p:ph type="sldNum" sz="quarter" idx="12"/>
          </p:nvPr>
        </p:nvSpPr>
        <p:spPr/>
        <p:txBody>
          <a:bodyPr/>
          <a:lstStyle/>
          <a:p>
            <a:fld id="{F547E750-DA54-C34F-8612-A39648D765C1}" type="slidenum">
              <a:rPr lang="en-US" smtClean="0"/>
              <a:pPr/>
              <a:t>41</a:t>
            </a:fld>
            <a:endParaRPr lang="en-US" dirty="0"/>
          </a:p>
        </p:txBody>
      </p:sp>
      <p:pic>
        <p:nvPicPr>
          <p:cNvPr id="4" name="Picture 3">
            <a:extLst>
              <a:ext uri="{FF2B5EF4-FFF2-40B4-BE49-F238E27FC236}">
                <a16:creationId xmlns:a16="http://schemas.microsoft.com/office/drawing/2014/main" xmlns="" id="{EE2DDF5E-B5B1-46E2-9C9C-D6973AF3043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312974"/>
          </a:xfrm>
          <a:prstGeom prst="rect">
            <a:avLst/>
          </a:prstGeom>
        </p:spPr>
      </p:pic>
      <p:sp>
        <p:nvSpPr>
          <p:cNvPr id="5" name="Rectangle 4">
            <a:extLst>
              <a:ext uri="{FF2B5EF4-FFF2-40B4-BE49-F238E27FC236}">
                <a16:creationId xmlns:a16="http://schemas.microsoft.com/office/drawing/2014/main" xmlns="" id="{668CF243-54B0-48B8-BF80-6A921CAE21DC}"/>
              </a:ext>
            </a:extLst>
          </p:cNvPr>
          <p:cNvSpPr/>
          <p:nvPr/>
        </p:nvSpPr>
        <p:spPr>
          <a:xfrm>
            <a:off x="333955" y="5178878"/>
            <a:ext cx="3180522" cy="8005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ZA" b="1" dirty="0"/>
              <a:t>CURRENT SIGN-UP FOR PARTICIPATION IN THE CPTD SYSTEM AS AT 20 MARCH 2020</a:t>
            </a:r>
          </a:p>
        </p:txBody>
      </p:sp>
    </p:spTree>
    <p:extLst>
      <p:ext uri="{BB962C8B-B14F-4D97-AF65-F5344CB8AC3E}">
        <p14:creationId xmlns:p14="http://schemas.microsoft.com/office/powerpoint/2010/main" xmlns="" val="267439138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597736A-4B66-40FF-9B1E-6CACD6EF46D6}"/>
              </a:ext>
            </a:extLst>
          </p:cNvPr>
          <p:cNvSpPr>
            <a:spLocks noGrp="1"/>
          </p:cNvSpPr>
          <p:nvPr>
            <p:ph type="sldNum" sz="quarter" idx="12"/>
          </p:nvPr>
        </p:nvSpPr>
        <p:spPr/>
        <p:txBody>
          <a:bodyPr/>
          <a:lstStyle/>
          <a:p>
            <a:fld id="{F547E750-DA54-C34F-8612-A39648D765C1}" type="slidenum">
              <a:rPr lang="en-US" smtClean="0"/>
              <a:pPr/>
              <a:t>42</a:t>
            </a:fld>
            <a:endParaRPr lang="en-US" dirty="0"/>
          </a:p>
        </p:txBody>
      </p:sp>
      <p:pic>
        <p:nvPicPr>
          <p:cNvPr id="4" name="Picture 3">
            <a:extLst>
              <a:ext uri="{FF2B5EF4-FFF2-40B4-BE49-F238E27FC236}">
                <a16:creationId xmlns:a16="http://schemas.microsoft.com/office/drawing/2014/main" xmlns="" id="{629A8126-9035-40BF-B7DC-7472B1F1AFB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42448" cy="6312974"/>
          </a:xfrm>
          <a:prstGeom prst="rect">
            <a:avLst/>
          </a:prstGeom>
        </p:spPr>
      </p:pic>
    </p:spTree>
    <p:extLst>
      <p:ext uri="{BB962C8B-B14F-4D97-AF65-F5344CB8AC3E}">
        <p14:creationId xmlns:p14="http://schemas.microsoft.com/office/powerpoint/2010/main" xmlns="" val="49581546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823C0D2-2F3F-4BA7-9ABE-2154AA90FFD1}"/>
              </a:ext>
            </a:extLst>
          </p:cNvPr>
          <p:cNvSpPr>
            <a:spLocks noGrp="1"/>
          </p:cNvSpPr>
          <p:nvPr>
            <p:ph type="sldNum" sz="quarter" idx="12"/>
          </p:nvPr>
        </p:nvSpPr>
        <p:spPr/>
        <p:txBody>
          <a:bodyPr/>
          <a:lstStyle/>
          <a:p>
            <a:fld id="{F547E750-DA54-C34F-8612-A39648D765C1}" type="slidenum">
              <a:rPr lang="en-US" smtClean="0"/>
              <a:pPr/>
              <a:t>43</a:t>
            </a:fld>
            <a:endParaRPr lang="en-US" dirty="0"/>
          </a:p>
        </p:txBody>
      </p:sp>
      <p:graphicFrame>
        <p:nvGraphicFramePr>
          <p:cNvPr id="5" name="Table 4">
            <a:extLst>
              <a:ext uri="{FF2B5EF4-FFF2-40B4-BE49-F238E27FC236}">
                <a16:creationId xmlns:a16="http://schemas.microsoft.com/office/drawing/2014/main" xmlns="" id="{BC385E3F-A36C-497A-89E6-793915AAC64D}"/>
              </a:ext>
            </a:extLst>
          </p:cNvPr>
          <p:cNvGraphicFramePr>
            <a:graphicFrameLocks noGrp="1"/>
          </p:cNvGraphicFramePr>
          <p:nvPr>
            <p:extLst>
              <p:ext uri="{D42A27DB-BD31-4B8C-83A1-F6EECF244321}">
                <p14:modId xmlns:p14="http://schemas.microsoft.com/office/powerpoint/2010/main" xmlns="" val="380941277"/>
              </p:ext>
            </p:extLst>
          </p:nvPr>
        </p:nvGraphicFramePr>
        <p:xfrm>
          <a:off x="249382" y="230587"/>
          <a:ext cx="11687693" cy="6047088"/>
        </p:xfrm>
        <a:graphic>
          <a:graphicData uri="http://schemas.openxmlformats.org/drawingml/2006/table">
            <a:tbl>
              <a:tblPr firstRow="1" bandRow="1">
                <a:tableStyleId>{00A15C55-8517-42AA-B614-E9B94910E393}</a:tableStyleId>
              </a:tblPr>
              <a:tblGrid>
                <a:gridCol w="3158393">
                  <a:extLst>
                    <a:ext uri="{9D8B030D-6E8A-4147-A177-3AD203B41FA5}">
                      <a16:colId xmlns:a16="http://schemas.microsoft.com/office/drawing/2014/main" xmlns="" val="1021195602"/>
                    </a:ext>
                  </a:extLst>
                </a:gridCol>
                <a:gridCol w="4315711">
                  <a:extLst>
                    <a:ext uri="{9D8B030D-6E8A-4147-A177-3AD203B41FA5}">
                      <a16:colId xmlns:a16="http://schemas.microsoft.com/office/drawing/2014/main" xmlns="" val="1931176366"/>
                    </a:ext>
                  </a:extLst>
                </a:gridCol>
                <a:gridCol w="4213589">
                  <a:extLst>
                    <a:ext uri="{9D8B030D-6E8A-4147-A177-3AD203B41FA5}">
                      <a16:colId xmlns:a16="http://schemas.microsoft.com/office/drawing/2014/main" xmlns="" val="2682989147"/>
                    </a:ext>
                  </a:extLst>
                </a:gridCol>
              </a:tblGrid>
              <a:tr h="382452">
                <a:tc gridSpan="3">
                  <a:txBody>
                    <a:bodyPr/>
                    <a:lstStyle/>
                    <a:p>
                      <a:pPr>
                        <a:lnSpc>
                          <a:spcPct val="107000"/>
                        </a:lnSpc>
                        <a:spcAft>
                          <a:spcPts val="0"/>
                        </a:spcAft>
                      </a:pPr>
                      <a:r>
                        <a:rPr lang="en-ZA" sz="3600" dirty="0">
                          <a:effectLst/>
                        </a:rPr>
                        <a:t>TOP 13 REPORTING DISTRICTS</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985475384"/>
                  </a:ext>
                </a:extLst>
              </a:tr>
              <a:tr h="382452">
                <a:tc>
                  <a:txBody>
                    <a:bodyPr/>
                    <a:lstStyle/>
                    <a:p>
                      <a:pPr algn="l">
                        <a:lnSpc>
                          <a:spcPct val="107000"/>
                        </a:lnSpc>
                        <a:spcAft>
                          <a:spcPts val="0"/>
                        </a:spcAft>
                      </a:pPr>
                      <a:r>
                        <a:rPr lang="en-ZA" sz="2400" b="1" kern="1200" dirty="0">
                          <a:effectLst/>
                        </a:rPr>
                        <a:t>Province</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b="1" kern="1200" dirty="0">
                          <a:effectLst/>
                        </a:rPr>
                        <a:t>District</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400" b="1" kern="1200" dirty="0">
                          <a:effectLst/>
                        </a:rPr>
                        <a:t>Reported </a:t>
                      </a:r>
                      <a:endParaRPr lang="en-ZA"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95578659"/>
                  </a:ext>
                </a:extLst>
              </a:tr>
              <a:tr h="382452">
                <a:tc>
                  <a:txBody>
                    <a:bodyPr/>
                    <a:lstStyle/>
                    <a:p>
                      <a:pPr algn="l">
                        <a:lnSpc>
                          <a:spcPct val="107000"/>
                        </a:lnSpc>
                        <a:spcAft>
                          <a:spcPts val="0"/>
                        </a:spcAft>
                      </a:pPr>
                      <a:r>
                        <a:rPr lang="en-ZA" sz="2000" dirty="0">
                          <a:effectLst/>
                        </a:rPr>
                        <a:t>North West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Dr Kenneth Kaunda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2622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76181845"/>
                  </a:ext>
                </a:extLst>
              </a:tr>
              <a:tr h="382452">
                <a:tc>
                  <a:txBody>
                    <a:bodyPr/>
                    <a:lstStyle/>
                    <a:p>
                      <a:pPr algn="l">
                        <a:lnSpc>
                          <a:spcPct val="107000"/>
                        </a:lnSpc>
                        <a:spcAft>
                          <a:spcPts val="0"/>
                        </a:spcAft>
                      </a:pPr>
                      <a:r>
                        <a:rPr lang="en-ZA" sz="2000" dirty="0">
                          <a:effectLst/>
                        </a:rPr>
                        <a:t>North West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Bojanala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a:effectLst/>
                        </a:rPr>
                        <a:t>5366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32371825"/>
                  </a:ext>
                </a:extLst>
              </a:tr>
              <a:tr h="382452">
                <a:tc>
                  <a:txBody>
                    <a:bodyPr/>
                    <a:lstStyle/>
                    <a:p>
                      <a:pPr algn="l">
                        <a:lnSpc>
                          <a:spcPct val="107000"/>
                        </a:lnSpc>
                        <a:spcAft>
                          <a:spcPts val="0"/>
                        </a:spcAft>
                      </a:pPr>
                      <a:r>
                        <a:rPr lang="en-GB" sz="2000" kern="1200" dirty="0">
                          <a:effectLst/>
                        </a:rPr>
                        <a:t>Mpumalanga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Gert </a:t>
                      </a:r>
                      <a:r>
                        <a:rPr lang="en-GB" sz="2000" kern="1200" dirty="0" err="1">
                          <a:effectLst/>
                        </a:rPr>
                        <a:t>Sibande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a:effectLst/>
                        </a:rPr>
                        <a:t>4576</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70378132"/>
                  </a:ext>
                </a:extLst>
              </a:tr>
              <a:tr h="382452">
                <a:tc>
                  <a:txBody>
                    <a:bodyPr/>
                    <a:lstStyle/>
                    <a:p>
                      <a:pPr algn="l">
                        <a:lnSpc>
                          <a:spcPct val="107000"/>
                        </a:lnSpc>
                        <a:spcAft>
                          <a:spcPts val="0"/>
                        </a:spcAft>
                      </a:pPr>
                      <a:r>
                        <a:rPr lang="en-GB" sz="2000" kern="1200" dirty="0">
                          <a:effectLst/>
                        </a:rPr>
                        <a:t>Mpumalanga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Ehlanzeni</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a:effectLst/>
                        </a:rPr>
                        <a:t>4672</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4121150"/>
                  </a:ext>
                </a:extLst>
              </a:tr>
              <a:tr h="382452">
                <a:tc>
                  <a:txBody>
                    <a:bodyPr/>
                    <a:lstStyle/>
                    <a:p>
                      <a:pPr algn="l">
                        <a:lnSpc>
                          <a:spcPct val="107000"/>
                        </a:lnSpc>
                        <a:spcAft>
                          <a:spcPts val="0"/>
                        </a:spcAft>
                      </a:pPr>
                      <a:r>
                        <a:rPr lang="en-GB" sz="2000" kern="1200" dirty="0">
                          <a:effectLst/>
                        </a:rPr>
                        <a:t>Mpumalanga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Nkangala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4453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53301984"/>
                  </a:ext>
                </a:extLst>
              </a:tr>
              <a:tr h="382452">
                <a:tc>
                  <a:txBody>
                    <a:bodyPr/>
                    <a:lstStyle/>
                    <a:p>
                      <a:pPr algn="l">
                        <a:lnSpc>
                          <a:spcPct val="107000"/>
                        </a:lnSpc>
                        <a:spcAft>
                          <a:spcPts val="0"/>
                        </a:spcAft>
                      </a:pPr>
                      <a:r>
                        <a:rPr lang="en-GB" sz="2000" kern="1200" dirty="0">
                          <a:effectLst/>
                        </a:rPr>
                        <a:t>Mpumalanga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Bohlabela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3237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7803786"/>
                  </a:ext>
                </a:extLst>
              </a:tr>
              <a:tr h="417865">
                <a:tc>
                  <a:txBody>
                    <a:bodyPr/>
                    <a:lstStyle/>
                    <a:p>
                      <a:pPr algn="l">
                        <a:lnSpc>
                          <a:spcPct val="107000"/>
                        </a:lnSpc>
                        <a:spcAft>
                          <a:spcPts val="0"/>
                        </a:spcAft>
                      </a:pPr>
                      <a:r>
                        <a:rPr lang="en-ZA" sz="2000" dirty="0">
                          <a:effectLst/>
                        </a:rPr>
                        <a:t>KwaZulu Natal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King </a:t>
                      </a:r>
                      <a:r>
                        <a:rPr lang="en-GB" sz="2000" kern="1200" dirty="0" err="1">
                          <a:effectLst/>
                        </a:rPr>
                        <a:t>Cetshwayo</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4377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71844129"/>
                  </a:ext>
                </a:extLst>
              </a:tr>
              <a:tr h="430614">
                <a:tc>
                  <a:txBody>
                    <a:bodyPr/>
                    <a:lstStyle/>
                    <a:p>
                      <a:pPr algn="l">
                        <a:lnSpc>
                          <a:spcPct val="107000"/>
                        </a:lnSpc>
                        <a:spcAft>
                          <a:spcPts val="0"/>
                        </a:spcAft>
                      </a:pPr>
                      <a:r>
                        <a:rPr lang="en-ZA" sz="2000" dirty="0">
                          <a:effectLst/>
                        </a:rPr>
                        <a:t>KwaZulu Natal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Pine Town</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3025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00523607"/>
                  </a:ext>
                </a:extLst>
              </a:tr>
              <a:tr h="430614">
                <a:tc>
                  <a:txBody>
                    <a:bodyPr/>
                    <a:lstStyle/>
                    <a:p>
                      <a:pPr algn="l">
                        <a:lnSpc>
                          <a:spcPct val="107000"/>
                        </a:lnSpc>
                        <a:spcAft>
                          <a:spcPts val="0"/>
                        </a:spcAft>
                      </a:pPr>
                      <a:r>
                        <a:rPr lang="en-ZA" sz="2000" dirty="0">
                          <a:effectLst/>
                        </a:rPr>
                        <a:t>KwaZulu Natal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Umlazi</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2648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41063228"/>
                  </a:ext>
                </a:extLst>
              </a:tr>
              <a:tr h="382452">
                <a:tc>
                  <a:txBody>
                    <a:bodyPr/>
                    <a:lstStyle/>
                    <a:p>
                      <a:pPr algn="l">
                        <a:lnSpc>
                          <a:spcPct val="107000"/>
                        </a:lnSpc>
                        <a:spcAft>
                          <a:spcPts val="0"/>
                        </a:spcAft>
                      </a:pPr>
                      <a:r>
                        <a:rPr lang="en-ZA" sz="2000" dirty="0">
                          <a:effectLst/>
                        </a:rPr>
                        <a:t>Free State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Motheo</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2971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829219342"/>
                  </a:ext>
                </a:extLst>
              </a:tr>
              <a:tr h="382452">
                <a:tc>
                  <a:txBody>
                    <a:bodyPr/>
                    <a:lstStyle/>
                    <a:p>
                      <a:pPr algn="l">
                        <a:lnSpc>
                          <a:spcPct val="107000"/>
                        </a:lnSpc>
                        <a:spcAft>
                          <a:spcPts val="0"/>
                        </a:spcAft>
                      </a:pPr>
                      <a:r>
                        <a:rPr lang="en-ZA" sz="2000" dirty="0">
                          <a:effectLst/>
                        </a:rPr>
                        <a:t>Gauteng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a:effectLst/>
                        </a:rPr>
                        <a:t>Ekurhuleni South</a:t>
                      </a:r>
                      <a:endParaRPr lang="en-ZA"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4044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677124183"/>
                  </a:ext>
                </a:extLst>
              </a:tr>
              <a:tr h="382452">
                <a:tc>
                  <a:txBody>
                    <a:bodyPr/>
                    <a:lstStyle/>
                    <a:p>
                      <a:pPr algn="l">
                        <a:lnSpc>
                          <a:spcPct val="107000"/>
                        </a:lnSpc>
                        <a:spcAft>
                          <a:spcPts val="0"/>
                        </a:spcAft>
                      </a:pPr>
                      <a:r>
                        <a:rPr lang="en-ZA" sz="2000" dirty="0">
                          <a:effectLst/>
                        </a:rPr>
                        <a:t>Gauteng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Tshwane South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2737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78207447"/>
                  </a:ext>
                </a:extLst>
              </a:tr>
              <a:tr h="382452">
                <a:tc>
                  <a:txBody>
                    <a:bodyPr/>
                    <a:lstStyle/>
                    <a:p>
                      <a:pPr algn="l">
                        <a:lnSpc>
                          <a:spcPct val="107000"/>
                        </a:lnSpc>
                        <a:spcAft>
                          <a:spcPts val="0"/>
                        </a:spcAft>
                      </a:pPr>
                      <a:r>
                        <a:rPr lang="en-ZA" sz="2000" dirty="0">
                          <a:effectLst/>
                        </a:rPr>
                        <a:t>Gauteng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kern="1200" dirty="0">
                          <a:effectLst/>
                        </a:rPr>
                        <a:t>Ekurhuleni North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2688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418887735"/>
                  </a:ext>
                </a:extLst>
              </a:tr>
            </a:tbl>
          </a:graphicData>
        </a:graphic>
      </p:graphicFrame>
    </p:spTree>
    <p:extLst>
      <p:ext uri="{BB962C8B-B14F-4D97-AF65-F5344CB8AC3E}">
        <p14:creationId xmlns:p14="http://schemas.microsoft.com/office/powerpoint/2010/main" xmlns="" val="56634237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r>
              <a:rPr lang="en-ZA" b="1" dirty="0">
                <a:solidFill>
                  <a:schemeClr val="tx1"/>
                </a:solidFill>
              </a:rPr>
              <a:t>SUB PROGRAMME 4.1: </a:t>
            </a:r>
            <a:r>
              <a:rPr lang="en-GB" b="1" dirty="0">
                <a:solidFill>
                  <a:schemeClr val="accent4"/>
                </a:solidFill>
              </a:rPr>
              <a:t>CONTINUING PROFESSIONAL TEACHER DEVELOPMENT MANAGEMENT SYSTEM</a:t>
            </a:r>
            <a:endParaRPr lang="en-ZA" b="1" dirty="0">
              <a:solidFill>
                <a:schemeClr val="accent4"/>
              </a:solidFill>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r>
              <a:rPr lang="en-ZA" sz="2400" b="1" dirty="0">
                <a:solidFill>
                  <a:schemeClr val="tx1"/>
                </a:solidFill>
                <a:latin typeface="+mn-lt"/>
              </a:rPr>
              <a:t>Purpose: </a:t>
            </a:r>
            <a:r>
              <a:rPr lang="en-ZA" sz="2400" dirty="0">
                <a:solidFill>
                  <a:schemeClr val="tx1"/>
                </a:solidFill>
                <a:latin typeface="+mn-lt"/>
              </a:rPr>
              <a:t>To enable educators to sign up for, participate in and report on their professional activities</a:t>
            </a:r>
          </a:p>
          <a:p>
            <a:pPr marL="0" indent="0">
              <a:buNone/>
            </a:pPr>
            <a:r>
              <a:rPr lang="en-GB" sz="2400" b="1" dirty="0">
                <a:solidFill>
                  <a:schemeClr val="tx1"/>
                </a:solidFill>
                <a:latin typeface="+mn-lt"/>
              </a:rPr>
              <a:t>Outcomes, Outputs, Performance Indicators and Targets</a:t>
            </a:r>
            <a:endParaRPr lang="en-ZA" sz="2400" b="1" dirty="0">
              <a:solidFill>
                <a:schemeClr val="tx1"/>
              </a:solidFill>
              <a:latin typeface="+mn-lt"/>
            </a:endParaRPr>
          </a:p>
        </p:txBody>
      </p:sp>
      <p:graphicFrame>
        <p:nvGraphicFramePr>
          <p:cNvPr id="4" name="Table 3">
            <a:extLst>
              <a:ext uri="{FF2B5EF4-FFF2-40B4-BE49-F238E27FC236}">
                <a16:creationId xmlns:a16="http://schemas.microsoft.com/office/drawing/2014/main" xmlns="" id="{AE626498-6BC5-4B47-BDEB-1F6201E6CCE0}"/>
              </a:ext>
            </a:extLst>
          </p:cNvPr>
          <p:cNvGraphicFramePr>
            <a:graphicFrameLocks noGrp="1"/>
          </p:cNvGraphicFramePr>
          <p:nvPr/>
        </p:nvGraphicFramePr>
        <p:xfrm>
          <a:off x="128666" y="2048159"/>
          <a:ext cx="11934668" cy="4204646"/>
        </p:xfrm>
        <a:graphic>
          <a:graphicData uri="http://schemas.openxmlformats.org/drawingml/2006/table">
            <a:tbl>
              <a:tblPr firstRow="1" firstCol="1" bandRow="1"/>
              <a:tblGrid>
                <a:gridCol w="1276065">
                  <a:extLst>
                    <a:ext uri="{9D8B030D-6E8A-4147-A177-3AD203B41FA5}">
                      <a16:colId xmlns:a16="http://schemas.microsoft.com/office/drawing/2014/main" xmlns="" val="3232752030"/>
                    </a:ext>
                  </a:extLst>
                </a:gridCol>
                <a:gridCol w="1603513">
                  <a:extLst>
                    <a:ext uri="{9D8B030D-6E8A-4147-A177-3AD203B41FA5}">
                      <a16:colId xmlns:a16="http://schemas.microsoft.com/office/drawing/2014/main" xmlns="" val="91882076"/>
                    </a:ext>
                  </a:extLst>
                </a:gridCol>
                <a:gridCol w="1616766">
                  <a:extLst>
                    <a:ext uri="{9D8B030D-6E8A-4147-A177-3AD203B41FA5}">
                      <a16:colId xmlns:a16="http://schemas.microsoft.com/office/drawing/2014/main" xmlns="" val="2026658402"/>
                    </a:ext>
                  </a:extLst>
                </a:gridCol>
                <a:gridCol w="1099930">
                  <a:extLst>
                    <a:ext uri="{9D8B030D-6E8A-4147-A177-3AD203B41FA5}">
                      <a16:colId xmlns:a16="http://schemas.microsoft.com/office/drawing/2014/main" xmlns="" val="1781469773"/>
                    </a:ext>
                  </a:extLst>
                </a:gridCol>
                <a:gridCol w="1152939">
                  <a:extLst>
                    <a:ext uri="{9D8B030D-6E8A-4147-A177-3AD203B41FA5}">
                      <a16:colId xmlns:a16="http://schemas.microsoft.com/office/drawing/2014/main" xmlns="" val="327026853"/>
                    </a:ext>
                  </a:extLst>
                </a:gridCol>
                <a:gridCol w="1086679">
                  <a:extLst>
                    <a:ext uri="{9D8B030D-6E8A-4147-A177-3AD203B41FA5}">
                      <a16:colId xmlns:a16="http://schemas.microsoft.com/office/drawing/2014/main" xmlns="" val="4016095881"/>
                    </a:ext>
                  </a:extLst>
                </a:gridCol>
                <a:gridCol w="1166190">
                  <a:extLst>
                    <a:ext uri="{9D8B030D-6E8A-4147-A177-3AD203B41FA5}">
                      <a16:colId xmlns:a16="http://schemas.microsoft.com/office/drawing/2014/main" xmlns="" val="1565000445"/>
                    </a:ext>
                  </a:extLst>
                </a:gridCol>
                <a:gridCol w="901149">
                  <a:extLst>
                    <a:ext uri="{9D8B030D-6E8A-4147-A177-3AD203B41FA5}">
                      <a16:colId xmlns:a16="http://schemas.microsoft.com/office/drawing/2014/main" xmlns="" val="533465312"/>
                    </a:ext>
                  </a:extLst>
                </a:gridCol>
                <a:gridCol w="1073426">
                  <a:extLst>
                    <a:ext uri="{9D8B030D-6E8A-4147-A177-3AD203B41FA5}">
                      <a16:colId xmlns:a16="http://schemas.microsoft.com/office/drawing/2014/main" xmlns="" val="2191444120"/>
                    </a:ext>
                  </a:extLst>
                </a:gridCol>
                <a:gridCol w="958011">
                  <a:extLst>
                    <a:ext uri="{9D8B030D-6E8A-4147-A177-3AD203B41FA5}">
                      <a16:colId xmlns:a16="http://schemas.microsoft.com/office/drawing/2014/main" xmlns="" val="2403678680"/>
                    </a:ext>
                  </a:extLst>
                </a:gridCol>
              </a:tblGrid>
              <a:tr h="191372">
                <a:tc rowSpan="3">
                  <a:txBody>
                    <a:bodyPr/>
                    <a:lstStyle/>
                    <a:p>
                      <a:pPr>
                        <a:lnSpc>
                          <a:spcPct val="115000"/>
                        </a:lnSpc>
                        <a:spcAft>
                          <a:spcPts val="0"/>
                        </a:spcAft>
                      </a:pPr>
                      <a:r>
                        <a:rPr lang="en-ZA" sz="15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26294312"/>
                  </a:ext>
                </a:extLst>
              </a:tr>
              <a:tr h="394650">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240630381"/>
                  </a:ext>
                </a:extLst>
              </a:tr>
              <a:tr h="47503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616591848"/>
                  </a:ext>
                </a:extLst>
              </a:tr>
              <a:tr h="736517">
                <a:tc rowSpan="2">
                  <a:txBody>
                    <a:bodyPr/>
                    <a:lstStyle/>
                    <a:p>
                      <a:pPr algn="ctr">
                        <a:lnSpc>
                          <a:spcPct val="115000"/>
                        </a:lnSpc>
                        <a:spcBef>
                          <a:spcPts val="600"/>
                        </a:spcBef>
                        <a:spcAft>
                          <a:spcPts val="600"/>
                        </a:spcAft>
                      </a:pPr>
                      <a:r>
                        <a:rPr lang="en-GB" sz="1500" dirty="0">
                          <a:effectLst/>
                          <a:latin typeface="Calibri" panose="020F0502020204030204" pitchFamily="34" charset="0"/>
                          <a:ea typeface="Times New Roman" panose="02020603050405020304" pitchFamily="18" charset="0"/>
                          <a:cs typeface="Calibri" panose="020F0502020204030204" pitchFamily="34" charset="0"/>
                        </a:rPr>
                        <a:t>Improved teacher competence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500" kern="1200" dirty="0">
                          <a:solidFill>
                            <a:srgbClr val="000000"/>
                          </a:solidFill>
                          <a:effectLst/>
                          <a:latin typeface="Calibri" panose="020F0502020204030204" pitchFamily="34" charset="0"/>
                          <a:ea typeface="Calibri" panose="020F0502020204030204" pitchFamily="34" charset="0"/>
                        </a:rPr>
                        <a:t>Professional development activities captured on the CPTD information system</a:t>
                      </a:r>
                      <a:endParaRPr lang="en-ZA" sz="1500" dirty="0">
                        <a:effectLst/>
                        <a:latin typeface="Times New Roman" panose="02020603050405020304" pitchFamily="18" charset="0"/>
                        <a:ea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500" dirty="0">
                          <a:effectLst/>
                          <a:latin typeface="Calibri" panose="020F0502020204030204" pitchFamily="34" charset="0"/>
                          <a:ea typeface="Times New Roman" panose="02020603050405020304" pitchFamily="18" charset="0"/>
                        </a:rPr>
                        <a:t>Percentage of selected practising signed-up educators verified for the continuing professional development uptake</a:t>
                      </a:r>
                      <a:endParaRPr lang="en-ZA" sz="1500" dirty="0">
                        <a:effectLst/>
                        <a:latin typeface="Times New Roman" panose="02020603050405020304" pitchFamily="18" charset="0"/>
                        <a:ea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500" dirty="0">
                          <a:effectLst/>
                          <a:latin typeface="Calibri" panose="020F0502020204030204" pitchFamily="34" charset="0"/>
                          <a:ea typeface="Calibri" panose="020F0502020204030204" pitchFamily="34" charset="0"/>
                          <a:cs typeface="Calibri" panose="020F0502020204030204" pitchFamily="34" charset="0"/>
                        </a:rPr>
                        <a:t>40%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500" dirty="0">
                          <a:effectLst/>
                          <a:latin typeface="Calibri" panose="020F0502020204030204" pitchFamily="34" charset="0"/>
                          <a:ea typeface="Calibri" panose="020F0502020204030204" pitchFamily="34" charset="0"/>
                          <a:cs typeface="Calibri" panose="020F0502020204030204" pitchFamily="34" charset="0"/>
                        </a:rPr>
                        <a:t>45%</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500" dirty="0">
                          <a:effectLst/>
                          <a:latin typeface="Calibri" panose="020F0502020204030204" pitchFamily="34" charset="0"/>
                          <a:ea typeface="Calibri" panose="020F0502020204030204" pitchFamily="34" charset="0"/>
                          <a:cs typeface="Calibri" panose="020F0502020204030204" pitchFamily="34" charset="0"/>
                        </a:rPr>
                        <a:t>50%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8941947"/>
                  </a:ext>
                </a:extLst>
              </a:tr>
              <a:tr h="559139">
                <a:tc vMerge="1">
                  <a:txBody>
                    <a:bodyPr/>
                    <a:lstStyle/>
                    <a:p>
                      <a:endParaRPr lang="en-ZA"/>
                    </a:p>
                  </a:txBody>
                  <a:tcPr/>
                </a:tc>
                <a:tc>
                  <a:txBody>
                    <a:bodyPr/>
                    <a:lstStyle/>
                    <a:p>
                      <a:pPr>
                        <a:spcAft>
                          <a:spcPts val="0"/>
                        </a:spcAft>
                      </a:pPr>
                      <a:r>
                        <a:rPr lang="en-GB" sz="1500" kern="1200" dirty="0">
                          <a:solidFill>
                            <a:srgbClr val="000000"/>
                          </a:solidFill>
                          <a:effectLst/>
                          <a:latin typeface="Calibri" panose="020F0502020204030204" pitchFamily="34" charset="0"/>
                          <a:ea typeface="Times New Roman" panose="02020603050405020304" pitchFamily="18" charset="0"/>
                        </a:rPr>
                        <a:t>CPTD Management system report of signed-up fourth-year students</a:t>
                      </a:r>
                      <a:endParaRPr lang="en-ZA" sz="1500" dirty="0">
                        <a:effectLst/>
                        <a:latin typeface="Times New Roman" panose="02020603050405020304" pitchFamily="18" charset="0"/>
                        <a:ea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1500" dirty="0">
                          <a:effectLst/>
                          <a:latin typeface="Calibri" panose="020F0502020204030204" pitchFamily="34" charset="0"/>
                          <a:ea typeface="Times New Roman" panose="02020603050405020304" pitchFamily="18" charset="0"/>
                        </a:rPr>
                        <a:t>Percentage of signed-up final-year initial teacher education students</a:t>
                      </a:r>
                      <a:endParaRPr lang="en-ZA" sz="1500" dirty="0">
                        <a:effectLst/>
                        <a:latin typeface="Times New Roman" panose="02020603050405020304" pitchFamily="18" charset="0"/>
                        <a:ea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500" dirty="0">
                          <a:effectLst/>
                          <a:latin typeface="Calibri" panose="020F0502020204030204" pitchFamily="34" charset="0"/>
                          <a:ea typeface="Calibri" panose="020F0502020204030204" pitchFamily="34" charset="0"/>
                          <a:cs typeface="Calibri" panose="020F0502020204030204" pitchFamily="34" charset="0"/>
                        </a:rPr>
                        <a:t>65%</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500" dirty="0">
                          <a:effectLst/>
                          <a:latin typeface="Calibri" panose="020F0502020204030204" pitchFamily="34" charset="0"/>
                          <a:ea typeface="Calibri" panose="020F0502020204030204" pitchFamily="34" charset="0"/>
                          <a:cs typeface="Calibri" panose="020F0502020204030204" pitchFamily="34" charset="0"/>
                        </a:rPr>
                        <a:t>75%</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500" dirty="0">
                          <a:effectLst/>
                          <a:latin typeface="Calibri" panose="020F0502020204030204" pitchFamily="34" charset="0"/>
                          <a:ea typeface="Calibri" panose="020F0502020204030204" pitchFamily="34" charset="0"/>
                          <a:cs typeface="Calibri" panose="020F0502020204030204" pitchFamily="34" charset="0"/>
                        </a:rPr>
                        <a:t>85%</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69952635"/>
                  </a:ext>
                </a:extLst>
              </a:tr>
            </a:tbl>
          </a:graphicData>
        </a:graphic>
      </p:graphicFrame>
      <p:sp>
        <p:nvSpPr>
          <p:cNvPr id="5" name="Slide Number Placeholder 4">
            <a:extLst>
              <a:ext uri="{FF2B5EF4-FFF2-40B4-BE49-F238E27FC236}">
                <a16:creationId xmlns:a16="http://schemas.microsoft.com/office/drawing/2014/main" xmlns="" id="{FA4C5FD8-F97E-46EC-8726-D92C94F6B5F4}"/>
              </a:ext>
            </a:extLst>
          </p:cNvPr>
          <p:cNvSpPr>
            <a:spLocks noGrp="1"/>
          </p:cNvSpPr>
          <p:nvPr>
            <p:ph type="sldNum" sz="quarter" idx="12"/>
          </p:nvPr>
        </p:nvSpPr>
        <p:spPr/>
        <p:txBody>
          <a:bodyPr/>
          <a:lstStyle/>
          <a:p>
            <a:fld id="{F547E750-DA54-C34F-8612-A39648D765C1}" type="slidenum">
              <a:rPr lang="en-US" smtClean="0"/>
              <a:pPr/>
              <a:t>44</a:t>
            </a:fld>
            <a:endParaRPr lang="en-US" dirty="0"/>
          </a:p>
        </p:txBody>
      </p:sp>
    </p:spTree>
    <p:extLst>
      <p:ext uri="{BB962C8B-B14F-4D97-AF65-F5344CB8AC3E}">
        <p14:creationId xmlns:p14="http://schemas.microsoft.com/office/powerpoint/2010/main" xmlns="" val="41655343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r>
              <a:rPr lang="en-ZA" b="1" dirty="0">
                <a:solidFill>
                  <a:schemeClr val="tx1"/>
                </a:solidFill>
              </a:rPr>
              <a:t>SUB PROGRAMME 4.1: </a:t>
            </a:r>
            <a:r>
              <a:rPr lang="en-GB" b="1" dirty="0">
                <a:solidFill>
                  <a:schemeClr val="accent4"/>
                </a:solidFill>
              </a:rPr>
              <a:t>CONTINUING PROFESSIONAL TEACHER DEVELOPMENT MANAGEMENT SYSTEM</a:t>
            </a:r>
            <a:endParaRPr lang="en-ZA" b="1" dirty="0">
              <a:solidFill>
                <a:schemeClr val="accent4"/>
              </a:solidFill>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4" y="821857"/>
            <a:ext cx="11833487" cy="4807195"/>
          </a:xfrm>
        </p:spPr>
        <p:txBody>
          <a:bodyPr/>
          <a:lstStyle/>
          <a:p>
            <a:pPr marL="0" indent="0">
              <a:buNone/>
            </a:pPr>
            <a:r>
              <a:rPr lang="en-GB" sz="2800" b="1" dirty="0">
                <a:solidFill>
                  <a:schemeClr val="tx1"/>
                </a:solidFill>
                <a:latin typeface="+mn-lt"/>
                <a:cs typeface="Arial" panose="020B0604020202020204" pitchFamily="34" charset="0"/>
              </a:rPr>
              <a:t>Indicators, Annual and Quarterly Targets</a:t>
            </a:r>
          </a:p>
          <a:p>
            <a:pPr marL="0" indent="0">
              <a:buNone/>
            </a:pPr>
            <a:endParaRPr lang="en-GB" sz="2400" b="1" dirty="0">
              <a:solidFill>
                <a:schemeClr val="tx1"/>
              </a:solidFill>
              <a:latin typeface="+mn-lt"/>
              <a:cs typeface="Arial" panose="020B0604020202020204" pitchFamily="34" charset="0"/>
            </a:endParaRPr>
          </a:p>
          <a:p>
            <a:pPr marL="0" indent="0">
              <a:buNone/>
            </a:pPr>
            <a:endParaRPr lang="en-ZA" dirty="0">
              <a:solidFill>
                <a:schemeClr val="tx1"/>
              </a:solidFill>
            </a:endParaRPr>
          </a:p>
        </p:txBody>
      </p:sp>
      <p:graphicFrame>
        <p:nvGraphicFramePr>
          <p:cNvPr id="6" name="Table 5">
            <a:extLst>
              <a:ext uri="{FF2B5EF4-FFF2-40B4-BE49-F238E27FC236}">
                <a16:creationId xmlns:a16="http://schemas.microsoft.com/office/drawing/2014/main" xmlns="" id="{ABEDEADA-0755-4D65-8542-8491637766AE}"/>
              </a:ext>
            </a:extLst>
          </p:cNvPr>
          <p:cNvGraphicFramePr>
            <a:graphicFrameLocks noGrp="1"/>
          </p:cNvGraphicFramePr>
          <p:nvPr>
            <p:extLst>
              <p:ext uri="{D42A27DB-BD31-4B8C-83A1-F6EECF244321}">
                <p14:modId xmlns:p14="http://schemas.microsoft.com/office/powerpoint/2010/main" xmlns="" val="2420430646"/>
              </p:ext>
            </p:extLst>
          </p:nvPr>
        </p:nvGraphicFramePr>
        <p:xfrm>
          <a:off x="128665" y="1228948"/>
          <a:ext cx="11833486" cy="2762619"/>
        </p:xfrm>
        <a:graphic>
          <a:graphicData uri="http://schemas.openxmlformats.org/drawingml/2006/table">
            <a:tbl>
              <a:tblPr firstRow="1" firstCol="1" bandRow="1"/>
              <a:tblGrid>
                <a:gridCol w="958513">
                  <a:extLst>
                    <a:ext uri="{9D8B030D-6E8A-4147-A177-3AD203B41FA5}">
                      <a16:colId xmlns:a16="http://schemas.microsoft.com/office/drawing/2014/main" xmlns="" val="3097139423"/>
                    </a:ext>
                  </a:extLst>
                </a:gridCol>
                <a:gridCol w="3831683">
                  <a:extLst>
                    <a:ext uri="{9D8B030D-6E8A-4147-A177-3AD203B41FA5}">
                      <a16:colId xmlns:a16="http://schemas.microsoft.com/office/drawing/2014/main" xmlns="" val="4128995686"/>
                    </a:ext>
                  </a:extLst>
                </a:gridCol>
                <a:gridCol w="1287484">
                  <a:extLst>
                    <a:ext uri="{9D8B030D-6E8A-4147-A177-3AD203B41FA5}">
                      <a16:colId xmlns:a16="http://schemas.microsoft.com/office/drawing/2014/main" xmlns="" val="1938219184"/>
                    </a:ext>
                  </a:extLst>
                </a:gridCol>
                <a:gridCol w="1330083">
                  <a:extLst>
                    <a:ext uri="{9D8B030D-6E8A-4147-A177-3AD203B41FA5}">
                      <a16:colId xmlns:a16="http://schemas.microsoft.com/office/drawing/2014/main" xmlns="" val="1662041346"/>
                    </a:ext>
                  </a:extLst>
                </a:gridCol>
                <a:gridCol w="1330083">
                  <a:extLst>
                    <a:ext uri="{9D8B030D-6E8A-4147-A177-3AD203B41FA5}">
                      <a16:colId xmlns:a16="http://schemas.microsoft.com/office/drawing/2014/main" xmlns="" val="3478652188"/>
                    </a:ext>
                  </a:extLst>
                </a:gridCol>
                <a:gridCol w="1474453">
                  <a:extLst>
                    <a:ext uri="{9D8B030D-6E8A-4147-A177-3AD203B41FA5}">
                      <a16:colId xmlns:a16="http://schemas.microsoft.com/office/drawing/2014/main" xmlns="" val="135228640"/>
                    </a:ext>
                  </a:extLst>
                </a:gridCol>
                <a:gridCol w="1621187">
                  <a:extLst>
                    <a:ext uri="{9D8B030D-6E8A-4147-A177-3AD203B41FA5}">
                      <a16:colId xmlns:a16="http://schemas.microsoft.com/office/drawing/2014/main" xmlns="" val="1565491161"/>
                    </a:ext>
                  </a:extLst>
                </a:gridCol>
              </a:tblGrid>
              <a:tr h="560560">
                <a:tc>
                  <a:txBody>
                    <a:bodyPr/>
                    <a:lstStyle/>
                    <a:p>
                      <a:pPr algn="ctr">
                        <a:lnSpc>
                          <a:spcPct val="115000"/>
                        </a:lnSpc>
                        <a:spcAft>
                          <a:spcPts val="0"/>
                        </a:spcAft>
                      </a:pPr>
                      <a:r>
                        <a:rPr lang="en-ZA" sz="2000" b="1" dirty="0">
                          <a:effectLst/>
                          <a:latin typeface="Calibri" panose="020F0502020204030204" pitchFamily="34" charset="0"/>
                          <a:ea typeface="Calibri" panose="020F0502020204030204" pitchFamily="34" charset="0"/>
                          <a:cs typeface="Calibri" panose="020F0502020204030204" pitchFamily="34" charset="0"/>
                        </a:rPr>
                        <a:t>No.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584883967"/>
                  </a:ext>
                </a:extLst>
              </a:tr>
              <a:tr h="862953">
                <a:tc>
                  <a:txBody>
                    <a:bodyPr/>
                    <a:lstStyle/>
                    <a:p>
                      <a:pPr>
                        <a:spcAft>
                          <a:spcPts val="0"/>
                        </a:spcAft>
                      </a:pPr>
                      <a:r>
                        <a:rPr lang="en-ZA" sz="2000" dirty="0">
                          <a:effectLst/>
                          <a:latin typeface="Calibri" panose="020F0502020204030204" pitchFamily="34" charset="0"/>
                          <a:ea typeface="Times New Roman" panose="02020603050405020304" pitchFamily="18" charset="0"/>
                        </a:rPr>
                        <a:t>4.1.1</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effectLst/>
                          <a:latin typeface="Calibri" panose="020F0502020204030204" pitchFamily="34" charset="0"/>
                          <a:ea typeface="Times New Roman" panose="02020603050405020304" pitchFamily="18" charset="0"/>
                        </a:rPr>
                        <a:t>Percentage of selected practising signed-up educators verified for the continuing professional development uptake</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40%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40%</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1703536"/>
                  </a:ext>
                </a:extLst>
              </a:tr>
              <a:tr h="862953">
                <a:tc>
                  <a:txBody>
                    <a:bodyPr/>
                    <a:lstStyle/>
                    <a:p>
                      <a:pPr>
                        <a:spcAft>
                          <a:spcPts val="0"/>
                        </a:spcAft>
                      </a:pPr>
                      <a:r>
                        <a:rPr lang="en-ZA" sz="2000" dirty="0">
                          <a:effectLst/>
                          <a:latin typeface="Calibri" panose="020F0502020204030204" pitchFamily="34" charset="0"/>
                          <a:ea typeface="Times New Roman" panose="02020603050405020304" pitchFamily="18" charset="0"/>
                        </a:rPr>
                        <a:t>4.1.2</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ZA" sz="2000" dirty="0">
                          <a:effectLst/>
                          <a:latin typeface="Calibri" panose="020F0502020204030204" pitchFamily="34" charset="0"/>
                          <a:ea typeface="Times New Roman" panose="02020603050405020304" pitchFamily="18" charset="0"/>
                        </a:rPr>
                        <a:t>Percentage of signed-up final-year initial teacher education students</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65%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2000" dirty="0">
                          <a:effectLst/>
                          <a:latin typeface="Calibri" panose="020F0502020204030204" pitchFamily="34" charset="0"/>
                          <a:ea typeface="Calibri" panose="020F0502020204030204" pitchFamily="34" charset="0"/>
                          <a:cs typeface="Calibri" panose="020F0502020204030204" pitchFamily="34" charset="0"/>
                        </a:rPr>
                        <a:t>65%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28922984"/>
                  </a:ext>
                </a:extLst>
              </a:tr>
            </a:tbl>
          </a:graphicData>
        </a:graphic>
      </p:graphicFrame>
      <p:sp>
        <p:nvSpPr>
          <p:cNvPr id="4" name="Slide Number Placeholder 3">
            <a:extLst>
              <a:ext uri="{FF2B5EF4-FFF2-40B4-BE49-F238E27FC236}">
                <a16:creationId xmlns:a16="http://schemas.microsoft.com/office/drawing/2014/main" xmlns="" id="{E8B643CB-A730-4B36-95A1-FCB329D55115}"/>
              </a:ext>
            </a:extLst>
          </p:cNvPr>
          <p:cNvSpPr>
            <a:spLocks noGrp="1"/>
          </p:cNvSpPr>
          <p:nvPr>
            <p:ph type="sldNum" sz="quarter" idx="12"/>
          </p:nvPr>
        </p:nvSpPr>
        <p:spPr/>
        <p:txBody>
          <a:bodyPr/>
          <a:lstStyle/>
          <a:p>
            <a:fld id="{F547E750-DA54-C34F-8612-A39648D765C1}" type="slidenum">
              <a:rPr lang="en-US" smtClean="0"/>
              <a:pPr/>
              <a:t>45</a:t>
            </a:fld>
            <a:endParaRPr lang="en-US" dirty="0"/>
          </a:p>
        </p:txBody>
      </p:sp>
    </p:spTree>
    <p:extLst>
      <p:ext uri="{BB962C8B-B14F-4D97-AF65-F5344CB8AC3E}">
        <p14:creationId xmlns:p14="http://schemas.microsoft.com/office/powerpoint/2010/main" xmlns="" val="48786735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905D30-5A2F-4BFC-9834-531CA2AC3B07}"/>
              </a:ext>
            </a:extLst>
          </p:cNvPr>
          <p:cNvSpPr>
            <a:spLocks noGrp="1"/>
          </p:cNvSpPr>
          <p:nvPr>
            <p:ph type="title"/>
          </p:nvPr>
        </p:nvSpPr>
        <p:spPr>
          <a:xfrm>
            <a:off x="128665" y="136524"/>
            <a:ext cx="11705526" cy="841844"/>
          </a:xfrm>
        </p:spPr>
        <p:txBody>
          <a:bodyPr>
            <a:normAutofit fontScale="90000"/>
          </a:bodyPr>
          <a:lstStyle/>
          <a:p>
            <a:pPr algn="ctr"/>
            <a:r>
              <a:rPr lang="en-ZA" sz="2800" b="1" dirty="0">
                <a:solidFill>
                  <a:schemeClr val="accent4"/>
                </a:solidFill>
                <a:latin typeface="+mn-lt"/>
              </a:rPr>
              <a:t>CALCULATION INDICATOR 4.1.1 </a:t>
            </a:r>
            <a:r>
              <a:rPr lang="en-GB" sz="2800" b="1" dirty="0">
                <a:solidFill>
                  <a:schemeClr val="accent4"/>
                </a:solidFill>
                <a:latin typeface="+mn-lt"/>
              </a:rPr>
              <a:t>PERCENTAGE OF SELECTED PRACTISING SIGNED-UP EDUCATORS VERIFIED FOR THE CONTINUING PROFESSIONAL DEVELOPMENT UPTAKE</a:t>
            </a:r>
            <a:br>
              <a:rPr lang="en-GB" sz="2800" b="1" dirty="0">
                <a:solidFill>
                  <a:schemeClr val="accent4"/>
                </a:solidFill>
                <a:latin typeface="+mn-lt"/>
              </a:rPr>
            </a:br>
            <a:endParaRPr lang="en-ZA" sz="2800" b="1" dirty="0">
              <a:solidFill>
                <a:schemeClr val="accent4"/>
              </a:solidFill>
              <a:latin typeface="+mn-lt"/>
            </a:endParaRPr>
          </a:p>
        </p:txBody>
      </p:sp>
      <p:graphicFrame>
        <p:nvGraphicFramePr>
          <p:cNvPr id="4" name="Content Placeholder 3">
            <a:extLst>
              <a:ext uri="{FF2B5EF4-FFF2-40B4-BE49-F238E27FC236}">
                <a16:creationId xmlns:a16="http://schemas.microsoft.com/office/drawing/2014/main" xmlns="" id="{760141AD-8DF7-407D-A654-581D99220C5A}"/>
              </a:ext>
            </a:extLst>
          </p:cNvPr>
          <p:cNvGraphicFramePr>
            <a:graphicFrameLocks noGrp="1"/>
          </p:cNvGraphicFramePr>
          <p:nvPr>
            <p:ph idx="1"/>
            <p:extLst>
              <p:ext uri="{D42A27DB-BD31-4B8C-83A1-F6EECF244321}">
                <p14:modId xmlns:p14="http://schemas.microsoft.com/office/powerpoint/2010/main" xmlns="" val="1118526449"/>
              </p:ext>
            </p:extLst>
          </p:nvPr>
        </p:nvGraphicFramePr>
        <p:xfrm>
          <a:off x="357809" y="978368"/>
          <a:ext cx="11211339" cy="4574296"/>
        </p:xfrm>
        <a:graphic>
          <a:graphicData uri="http://schemas.openxmlformats.org/drawingml/2006/table">
            <a:tbl>
              <a:tblPr firstRow="1" firstCol="1" bandRow="1">
                <a:tableStyleId>{5940675A-B579-460E-94D1-54222C63F5DA}</a:tableStyleId>
              </a:tblPr>
              <a:tblGrid>
                <a:gridCol w="3734212">
                  <a:extLst>
                    <a:ext uri="{9D8B030D-6E8A-4147-A177-3AD203B41FA5}">
                      <a16:colId xmlns:a16="http://schemas.microsoft.com/office/drawing/2014/main" xmlns="" val="1708299669"/>
                    </a:ext>
                  </a:extLst>
                </a:gridCol>
                <a:gridCol w="3740429">
                  <a:extLst>
                    <a:ext uri="{9D8B030D-6E8A-4147-A177-3AD203B41FA5}">
                      <a16:colId xmlns:a16="http://schemas.microsoft.com/office/drawing/2014/main" xmlns="" val="606719485"/>
                    </a:ext>
                  </a:extLst>
                </a:gridCol>
                <a:gridCol w="3736698">
                  <a:extLst>
                    <a:ext uri="{9D8B030D-6E8A-4147-A177-3AD203B41FA5}">
                      <a16:colId xmlns:a16="http://schemas.microsoft.com/office/drawing/2014/main" xmlns="" val="901450900"/>
                    </a:ext>
                  </a:extLst>
                </a:gridCol>
              </a:tblGrid>
              <a:tr h="415498">
                <a:tc>
                  <a:txBody>
                    <a:bodyPr/>
                    <a:lstStyle/>
                    <a:p>
                      <a:pPr algn="ctr">
                        <a:lnSpc>
                          <a:spcPct val="107000"/>
                        </a:lnSpc>
                        <a:spcAft>
                          <a:spcPts val="0"/>
                        </a:spcAft>
                      </a:pPr>
                      <a:r>
                        <a:rPr lang="en-ZA" sz="2000" b="1" dirty="0">
                          <a:effectLst/>
                        </a:rPr>
                        <a:t>PROVINCE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0"/>
                        </a:spcAft>
                      </a:pPr>
                      <a:r>
                        <a:rPr lang="en-ZA" sz="2000" b="1" dirty="0">
                          <a:effectLst/>
                        </a:rPr>
                        <a:t>CALCULATION</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ctr">
                        <a:lnSpc>
                          <a:spcPct val="107000"/>
                        </a:lnSpc>
                        <a:spcAft>
                          <a:spcPts val="0"/>
                        </a:spcAft>
                      </a:pPr>
                      <a:r>
                        <a:rPr lang="en-ZA" sz="2000" b="1" dirty="0">
                          <a:effectLst/>
                        </a:rPr>
                        <a:t>DIFFERENCE</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xmlns="" val="1526372470"/>
                  </a:ext>
                </a:extLst>
              </a:tr>
              <a:tr h="419316">
                <a:tc>
                  <a:txBody>
                    <a:bodyPr/>
                    <a:lstStyle/>
                    <a:p>
                      <a:pPr>
                        <a:lnSpc>
                          <a:spcPct val="107000"/>
                        </a:lnSpc>
                        <a:spcAft>
                          <a:spcPts val="0"/>
                        </a:spcAft>
                      </a:pPr>
                      <a:r>
                        <a:rPr lang="en-ZA" sz="2000" dirty="0">
                          <a:effectLst/>
                        </a:rPr>
                        <a:t>Eastern Cape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65359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3268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33155709"/>
                  </a:ext>
                </a:extLst>
              </a:tr>
              <a:tr h="415498">
                <a:tc>
                  <a:txBody>
                    <a:bodyPr/>
                    <a:lstStyle/>
                    <a:p>
                      <a:pPr>
                        <a:lnSpc>
                          <a:spcPct val="107000"/>
                        </a:lnSpc>
                        <a:spcAft>
                          <a:spcPts val="0"/>
                        </a:spcAft>
                      </a:pPr>
                      <a:r>
                        <a:rPr lang="en-ZA" sz="2000" dirty="0">
                          <a:effectLst/>
                        </a:rPr>
                        <a:t>Free State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27048</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1352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84056618"/>
                  </a:ext>
                </a:extLst>
              </a:tr>
              <a:tr h="415498">
                <a:tc>
                  <a:txBody>
                    <a:bodyPr/>
                    <a:lstStyle/>
                    <a:p>
                      <a:pPr>
                        <a:lnSpc>
                          <a:spcPct val="107000"/>
                        </a:lnSpc>
                        <a:spcAft>
                          <a:spcPts val="0"/>
                        </a:spcAft>
                      </a:pPr>
                      <a:r>
                        <a:rPr lang="en-ZA" sz="2000" dirty="0">
                          <a:effectLst/>
                        </a:rPr>
                        <a:t>Gauteng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89635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4482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3128262"/>
                  </a:ext>
                </a:extLst>
              </a:tr>
              <a:tr h="415498">
                <a:tc>
                  <a:txBody>
                    <a:bodyPr/>
                    <a:lstStyle/>
                    <a:p>
                      <a:pPr>
                        <a:lnSpc>
                          <a:spcPct val="107000"/>
                        </a:lnSpc>
                        <a:spcAft>
                          <a:spcPts val="0"/>
                        </a:spcAft>
                      </a:pPr>
                      <a:r>
                        <a:rPr lang="en-ZA" sz="2000" dirty="0">
                          <a:effectLst/>
                        </a:rPr>
                        <a:t>KwaZulu-Natal</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97113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4856</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18274675"/>
                  </a:ext>
                </a:extLst>
              </a:tr>
              <a:tr h="415498">
                <a:tc>
                  <a:txBody>
                    <a:bodyPr/>
                    <a:lstStyle/>
                    <a:p>
                      <a:pPr>
                        <a:lnSpc>
                          <a:spcPct val="107000"/>
                        </a:lnSpc>
                        <a:spcAft>
                          <a:spcPts val="0"/>
                        </a:spcAft>
                      </a:pPr>
                      <a:r>
                        <a:rPr lang="en-ZA" sz="2000" dirty="0">
                          <a:effectLst/>
                        </a:rPr>
                        <a:t>Limpopo</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52791</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2639</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95765410"/>
                  </a:ext>
                </a:extLst>
              </a:tr>
              <a:tr h="415498">
                <a:tc>
                  <a:txBody>
                    <a:bodyPr/>
                    <a:lstStyle/>
                    <a:p>
                      <a:pPr>
                        <a:lnSpc>
                          <a:spcPct val="107000"/>
                        </a:lnSpc>
                        <a:spcAft>
                          <a:spcPts val="0"/>
                        </a:spcAft>
                      </a:pPr>
                      <a:r>
                        <a:rPr lang="en-ZA" sz="2000" dirty="0">
                          <a:effectLst/>
                        </a:rPr>
                        <a:t>Mpumalanga</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40093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2005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72410788"/>
                  </a:ext>
                </a:extLst>
              </a:tr>
              <a:tr h="415498">
                <a:tc>
                  <a:txBody>
                    <a:bodyPr/>
                    <a:lstStyle/>
                    <a:p>
                      <a:pPr>
                        <a:lnSpc>
                          <a:spcPct val="107000"/>
                        </a:lnSpc>
                        <a:spcAft>
                          <a:spcPts val="0"/>
                        </a:spcAft>
                      </a:pPr>
                      <a:r>
                        <a:rPr lang="en-ZA" sz="2000" dirty="0">
                          <a:effectLst/>
                        </a:rPr>
                        <a:t>North West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31035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1552</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95092297"/>
                  </a:ext>
                </a:extLst>
              </a:tr>
              <a:tr h="415498">
                <a:tc>
                  <a:txBody>
                    <a:bodyPr/>
                    <a:lstStyle/>
                    <a:p>
                      <a:pPr>
                        <a:lnSpc>
                          <a:spcPct val="107000"/>
                        </a:lnSpc>
                        <a:spcAft>
                          <a:spcPts val="0"/>
                        </a:spcAft>
                      </a:pPr>
                      <a:r>
                        <a:rPr lang="en-ZA" sz="2000" dirty="0">
                          <a:effectLst/>
                        </a:rPr>
                        <a:t>Northern Cape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11303</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565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17398277"/>
                  </a:ext>
                </a:extLst>
              </a:tr>
              <a:tr h="415498">
                <a:tc>
                  <a:txBody>
                    <a:bodyPr/>
                    <a:lstStyle/>
                    <a:p>
                      <a:pPr>
                        <a:lnSpc>
                          <a:spcPct val="107000"/>
                        </a:lnSpc>
                        <a:spcAft>
                          <a:spcPts val="0"/>
                        </a:spcAft>
                      </a:pPr>
                      <a:r>
                        <a:rPr lang="en-ZA" sz="2000" dirty="0">
                          <a:effectLst/>
                        </a:rPr>
                        <a:t>Western Cape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5% of  27707</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ZA" sz="2000" dirty="0">
                          <a:effectLst/>
                        </a:rPr>
                        <a:t>1385</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90769921"/>
                  </a:ext>
                </a:extLst>
              </a:tr>
              <a:tr h="415498">
                <a:tc>
                  <a:txBody>
                    <a:bodyPr/>
                    <a:lstStyle/>
                    <a:p>
                      <a:pPr>
                        <a:lnSpc>
                          <a:spcPct val="107000"/>
                        </a:lnSpc>
                        <a:spcAft>
                          <a:spcPts val="0"/>
                        </a:spcAft>
                      </a:pPr>
                      <a:r>
                        <a:rPr lang="en-ZA" sz="2000" b="1" dirty="0">
                          <a:effectLst/>
                        </a:rPr>
                        <a:t>TOTAL</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n-ZA" sz="2000" b="1" dirty="0">
                          <a:effectLst/>
                        </a:rPr>
                        <a:t>5% of 442 084</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07000"/>
                        </a:lnSpc>
                        <a:spcAft>
                          <a:spcPts val="0"/>
                        </a:spcAft>
                      </a:pPr>
                      <a:r>
                        <a:rPr lang="en-ZA" sz="2000" b="1" dirty="0">
                          <a:effectLst/>
                        </a:rPr>
                        <a:t>40% of 22 104 = 8 841</a:t>
                      </a:r>
                      <a:endParaRPr lang="en-ZA"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xmlns="" val="3673814466"/>
                  </a:ext>
                </a:extLst>
              </a:tr>
            </a:tbl>
          </a:graphicData>
        </a:graphic>
      </p:graphicFrame>
      <p:sp>
        <p:nvSpPr>
          <p:cNvPr id="3" name="Slide Number Placeholder 2">
            <a:extLst>
              <a:ext uri="{FF2B5EF4-FFF2-40B4-BE49-F238E27FC236}">
                <a16:creationId xmlns:a16="http://schemas.microsoft.com/office/drawing/2014/main" xmlns="" id="{C7008D24-DD64-4101-BBE5-4BFBF8EE56E0}"/>
              </a:ext>
            </a:extLst>
          </p:cNvPr>
          <p:cNvSpPr>
            <a:spLocks noGrp="1"/>
          </p:cNvSpPr>
          <p:nvPr>
            <p:ph type="sldNum" sz="quarter" idx="12"/>
          </p:nvPr>
        </p:nvSpPr>
        <p:spPr/>
        <p:txBody>
          <a:bodyPr/>
          <a:lstStyle/>
          <a:p>
            <a:fld id="{F547E750-DA54-C34F-8612-A39648D765C1}" type="slidenum">
              <a:rPr lang="en-US" smtClean="0"/>
              <a:pPr/>
              <a:t>46</a:t>
            </a:fld>
            <a:endParaRPr lang="en-US" dirty="0"/>
          </a:p>
        </p:txBody>
      </p:sp>
    </p:spTree>
    <p:extLst>
      <p:ext uri="{BB962C8B-B14F-4D97-AF65-F5344CB8AC3E}">
        <p14:creationId xmlns:p14="http://schemas.microsoft.com/office/powerpoint/2010/main" xmlns="" val="121207428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4.2: </a:t>
            </a:r>
            <a:r>
              <a:rPr lang="en-ZA" sz="3200" b="1" dirty="0">
                <a:solidFill>
                  <a:schemeClr val="accent4"/>
                </a:solidFill>
                <a:latin typeface="+mn-lt"/>
              </a:rPr>
              <a:t>MEMBER SUPPORT</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r>
              <a:rPr lang="en-ZA" sz="2400" b="1" dirty="0">
                <a:solidFill>
                  <a:schemeClr val="tx1"/>
                </a:solidFill>
                <a:latin typeface="+mn-lt"/>
              </a:rPr>
              <a:t>Purpose: </a:t>
            </a:r>
            <a:r>
              <a:rPr lang="en-GB" sz="2400" dirty="0">
                <a:solidFill>
                  <a:schemeClr val="tx1"/>
                </a:solidFill>
                <a:latin typeface="+mn-lt"/>
              </a:rPr>
              <a:t>To provide assistance to members to ensure their participation in professional matters.</a:t>
            </a:r>
            <a:r>
              <a:rPr lang="en-ZA" sz="24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Outcomes, Outputs, Performance Indicators and Targets</a:t>
            </a:r>
            <a:endParaRPr lang="en-ZA"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400" dirty="0">
              <a:solidFill>
                <a:schemeClr val="tx1"/>
              </a:solidFill>
            </a:endParaRPr>
          </a:p>
        </p:txBody>
      </p:sp>
      <p:graphicFrame>
        <p:nvGraphicFramePr>
          <p:cNvPr id="6" name="Table 5">
            <a:extLst>
              <a:ext uri="{FF2B5EF4-FFF2-40B4-BE49-F238E27FC236}">
                <a16:creationId xmlns:a16="http://schemas.microsoft.com/office/drawing/2014/main" xmlns="" id="{859B3B26-51C4-4D03-84DD-2C74F68BAE93}"/>
              </a:ext>
            </a:extLst>
          </p:cNvPr>
          <p:cNvGraphicFramePr>
            <a:graphicFrameLocks noGrp="1"/>
          </p:cNvGraphicFramePr>
          <p:nvPr>
            <p:extLst>
              <p:ext uri="{D42A27DB-BD31-4B8C-83A1-F6EECF244321}">
                <p14:modId xmlns:p14="http://schemas.microsoft.com/office/powerpoint/2010/main" xmlns="" val="4150119474"/>
              </p:ext>
            </p:extLst>
          </p:nvPr>
        </p:nvGraphicFramePr>
        <p:xfrm>
          <a:off x="128665" y="2020855"/>
          <a:ext cx="11225136" cy="3348190"/>
        </p:xfrm>
        <a:graphic>
          <a:graphicData uri="http://schemas.openxmlformats.org/drawingml/2006/table">
            <a:tbl>
              <a:tblPr firstRow="1" firstCol="1" bandRow="1"/>
              <a:tblGrid>
                <a:gridCol w="1342326">
                  <a:extLst>
                    <a:ext uri="{9D8B030D-6E8A-4147-A177-3AD203B41FA5}">
                      <a16:colId xmlns:a16="http://schemas.microsoft.com/office/drawing/2014/main" xmlns="" val="1518906091"/>
                    </a:ext>
                  </a:extLst>
                </a:gridCol>
                <a:gridCol w="1298713">
                  <a:extLst>
                    <a:ext uri="{9D8B030D-6E8A-4147-A177-3AD203B41FA5}">
                      <a16:colId xmlns:a16="http://schemas.microsoft.com/office/drawing/2014/main" xmlns="" val="3356052204"/>
                    </a:ext>
                  </a:extLst>
                </a:gridCol>
                <a:gridCol w="1338470">
                  <a:extLst>
                    <a:ext uri="{9D8B030D-6E8A-4147-A177-3AD203B41FA5}">
                      <a16:colId xmlns:a16="http://schemas.microsoft.com/office/drawing/2014/main" xmlns="" val="3450200284"/>
                    </a:ext>
                  </a:extLst>
                </a:gridCol>
                <a:gridCol w="980661">
                  <a:extLst>
                    <a:ext uri="{9D8B030D-6E8A-4147-A177-3AD203B41FA5}">
                      <a16:colId xmlns:a16="http://schemas.microsoft.com/office/drawing/2014/main" xmlns="" val="1585915487"/>
                    </a:ext>
                  </a:extLst>
                </a:gridCol>
                <a:gridCol w="1020417">
                  <a:extLst>
                    <a:ext uri="{9D8B030D-6E8A-4147-A177-3AD203B41FA5}">
                      <a16:colId xmlns:a16="http://schemas.microsoft.com/office/drawing/2014/main" xmlns="" val="2707148715"/>
                    </a:ext>
                  </a:extLst>
                </a:gridCol>
                <a:gridCol w="1073426">
                  <a:extLst>
                    <a:ext uri="{9D8B030D-6E8A-4147-A177-3AD203B41FA5}">
                      <a16:colId xmlns:a16="http://schemas.microsoft.com/office/drawing/2014/main" xmlns="" val="1312007482"/>
                    </a:ext>
                  </a:extLst>
                </a:gridCol>
                <a:gridCol w="1258957">
                  <a:extLst>
                    <a:ext uri="{9D8B030D-6E8A-4147-A177-3AD203B41FA5}">
                      <a16:colId xmlns:a16="http://schemas.microsoft.com/office/drawing/2014/main" xmlns="" val="4098902960"/>
                    </a:ext>
                  </a:extLst>
                </a:gridCol>
                <a:gridCol w="980661">
                  <a:extLst>
                    <a:ext uri="{9D8B030D-6E8A-4147-A177-3AD203B41FA5}">
                      <a16:colId xmlns:a16="http://schemas.microsoft.com/office/drawing/2014/main" xmlns="" val="871892953"/>
                    </a:ext>
                  </a:extLst>
                </a:gridCol>
                <a:gridCol w="861391">
                  <a:extLst>
                    <a:ext uri="{9D8B030D-6E8A-4147-A177-3AD203B41FA5}">
                      <a16:colId xmlns:a16="http://schemas.microsoft.com/office/drawing/2014/main" xmlns="" val="2342237915"/>
                    </a:ext>
                  </a:extLst>
                </a:gridCol>
                <a:gridCol w="1070114">
                  <a:extLst>
                    <a:ext uri="{9D8B030D-6E8A-4147-A177-3AD203B41FA5}">
                      <a16:colId xmlns:a16="http://schemas.microsoft.com/office/drawing/2014/main" xmlns="" val="1385229945"/>
                    </a:ext>
                  </a:extLst>
                </a:gridCol>
              </a:tblGrid>
              <a:tr h="197976">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4890673"/>
                  </a:ext>
                </a:extLst>
              </a:tr>
              <a:tr h="408271">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85627612"/>
                  </a:ext>
                </a:extLst>
              </a:tr>
              <a:tr h="83308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78569208"/>
                  </a:ext>
                </a:extLst>
              </a:tr>
              <a:tr h="969818">
                <a:tc>
                  <a:txBody>
                    <a:bodyPr/>
                    <a:lstStyle/>
                    <a:p>
                      <a:pPr>
                        <a:lnSpc>
                          <a:spcPct val="115000"/>
                        </a:lnSpc>
                        <a:spcBef>
                          <a:spcPts val="600"/>
                        </a:spcBef>
                        <a:spcAft>
                          <a:spcPts val="6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Improved teacher competence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kern="1200" dirty="0">
                          <a:solidFill>
                            <a:srgbClr val="000000"/>
                          </a:solidFill>
                          <a:effectLst/>
                          <a:latin typeface="Calibri" panose="020F0502020204030204" pitchFamily="34" charset="0"/>
                          <a:ea typeface="Times New Roman" panose="02020603050405020304" pitchFamily="18" charset="0"/>
                        </a:rPr>
                        <a:t>Attendance registers of type of support that educators were provided with</a:t>
                      </a:r>
                      <a:endParaRPr lang="en-ZA" sz="1600" dirty="0">
                        <a:effectLst/>
                        <a:latin typeface="Times New Roman" panose="02020603050405020304" pitchFamily="18" charset="0"/>
                        <a:ea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Number of educators supported on professional matters</a:t>
                      </a:r>
                      <a:endParaRPr lang="en-ZA" sz="1600" dirty="0">
                        <a:effectLst/>
                        <a:latin typeface="Times New Roman" panose="02020603050405020304" pitchFamily="18" charset="0"/>
                        <a:ea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10 000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50 000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50 000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50 000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74" marR="685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605695"/>
                  </a:ext>
                </a:extLst>
              </a:tr>
            </a:tbl>
          </a:graphicData>
        </a:graphic>
      </p:graphicFrame>
      <p:sp>
        <p:nvSpPr>
          <p:cNvPr id="4" name="Slide Number Placeholder 3">
            <a:extLst>
              <a:ext uri="{FF2B5EF4-FFF2-40B4-BE49-F238E27FC236}">
                <a16:creationId xmlns:a16="http://schemas.microsoft.com/office/drawing/2014/main" xmlns="" id="{B1BE68C0-2BAF-4C7E-ACBE-3CC055CBCB57}"/>
              </a:ext>
            </a:extLst>
          </p:cNvPr>
          <p:cNvSpPr>
            <a:spLocks noGrp="1"/>
          </p:cNvSpPr>
          <p:nvPr>
            <p:ph type="sldNum" sz="quarter" idx="12"/>
          </p:nvPr>
        </p:nvSpPr>
        <p:spPr/>
        <p:txBody>
          <a:bodyPr/>
          <a:lstStyle/>
          <a:p>
            <a:fld id="{F547E750-DA54-C34F-8612-A39648D765C1}" type="slidenum">
              <a:rPr lang="en-US" smtClean="0"/>
              <a:pPr/>
              <a:t>47</a:t>
            </a:fld>
            <a:endParaRPr lang="en-US" dirty="0"/>
          </a:p>
        </p:txBody>
      </p:sp>
    </p:spTree>
    <p:extLst>
      <p:ext uri="{BB962C8B-B14F-4D97-AF65-F5344CB8AC3E}">
        <p14:creationId xmlns:p14="http://schemas.microsoft.com/office/powerpoint/2010/main" xmlns="" val="105946369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4.2: </a:t>
            </a:r>
            <a:r>
              <a:rPr lang="en-ZA" sz="3200" b="1" dirty="0">
                <a:solidFill>
                  <a:schemeClr val="accent4"/>
                </a:solidFill>
                <a:latin typeface="+mn-lt"/>
              </a:rPr>
              <a:t>MEMBER SUPPORT</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lnSpc>
                <a:spcPct val="115000"/>
              </a:lnSpc>
              <a:spcBef>
                <a:spcPts val="1200"/>
              </a:spcBef>
              <a:spcAft>
                <a:spcPts val="1000"/>
              </a:spcAft>
              <a:buNone/>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Indicators, Annual and Quarterly Targets</a:t>
            </a:r>
            <a:endParaRPr lang="en-ZA"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400" dirty="0">
              <a:solidFill>
                <a:schemeClr val="tx1"/>
              </a:solidFill>
            </a:endParaRPr>
          </a:p>
        </p:txBody>
      </p:sp>
      <p:graphicFrame>
        <p:nvGraphicFramePr>
          <p:cNvPr id="4" name="Table 3">
            <a:extLst>
              <a:ext uri="{FF2B5EF4-FFF2-40B4-BE49-F238E27FC236}">
                <a16:creationId xmlns:a16="http://schemas.microsoft.com/office/drawing/2014/main" xmlns="" id="{E7A5A19B-2E0E-4CDE-B996-DFFC8FA26B85}"/>
              </a:ext>
            </a:extLst>
          </p:cNvPr>
          <p:cNvGraphicFramePr>
            <a:graphicFrameLocks noGrp="1"/>
          </p:cNvGraphicFramePr>
          <p:nvPr>
            <p:extLst>
              <p:ext uri="{D42A27DB-BD31-4B8C-83A1-F6EECF244321}">
                <p14:modId xmlns:p14="http://schemas.microsoft.com/office/powerpoint/2010/main" xmlns="" val="294015094"/>
              </p:ext>
            </p:extLst>
          </p:nvPr>
        </p:nvGraphicFramePr>
        <p:xfrm>
          <a:off x="128665" y="1484171"/>
          <a:ext cx="11564586" cy="2080664"/>
        </p:xfrm>
        <a:graphic>
          <a:graphicData uri="http://schemas.openxmlformats.org/drawingml/2006/table">
            <a:tbl>
              <a:tblPr firstRow="1" firstCol="1" bandRow="1"/>
              <a:tblGrid>
                <a:gridCol w="936732">
                  <a:extLst>
                    <a:ext uri="{9D8B030D-6E8A-4147-A177-3AD203B41FA5}">
                      <a16:colId xmlns:a16="http://schemas.microsoft.com/office/drawing/2014/main" xmlns="" val="480895883"/>
                    </a:ext>
                  </a:extLst>
                </a:gridCol>
                <a:gridCol w="3744613">
                  <a:extLst>
                    <a:ext uri="{9D8B030D-6E8A-4147-A177-3AD203B41FA5}">
                      <a16:colId xmlns:a16="http://schemas.microsoft.com/office/drawing/2014/main" xmlns="" val="71559172"/>
                    </a:ext>
                  </a:extLst>
                </a:gridCol>
                <a:gridCol w="1258227">
                  <a:extLst>
                    <a:ext uri="{9D8B030D-6E8A-4147-A177-3AD203B41FA5}">
                      <a16:colId xmlns:a16="http://schemas.microsoft.com/office/drawing/2014/main" xmlns="" val="2600672679"/>
                    </a:ext>
                  </a:extLst>
                </a:gridCol>
                <a:gridCol w="1299859">
                  <a:extLst>
                    <a:ext uri="{9D8B030D-6E8A-4147-A177-3AD203B41FA5}">
                      <a16:colId xmlns:a16="http://schemas.microsoft.com/office/drawing/2014/main" xmlns="" val="3603862801"/>
                    </a:ext>
                  </a:extLst>
                </a:gridCol>
                <a:gridCol w="1299859">
                  <a:extLst>
                    <a:ext uri="{9D8B030D-6E8A-4147-A177-3AD203B41FA5}">
                      <a16:colId xmlns:a16="http://schemas.microsoft.com/office/drawing/2014/main" xmlns="" val="2036841395"/>
                    </a:ext>
                  </a:extLst>
                </a:gridCol>
                <a:gridCol w="1440948">
                  <a:extLst>
                    <a:ext uri="{9D8B030D-6E8A-4147-A177-3AD203B41FA5}">
                      <a16:colId xmlns:a16="http://schemas.microsoft.com/office/drawing/2014/main" xmlns="" val="1007340244"/>
                    </a:ext>
                  </a:extLst>
                </a:gridCol>
                <a:gridCol w="1584348">
                  <a:extLst>
                    <a:ext uri="{9D8B030D-6E8A-4147-A177-3AD203B41FA5}">
                      <a16:colId xmlns:a16="http://schemas.microsoft.com/office/drawing/2014/main" xmlns="" val="2244526059"/>
                    </a:ext>
                  </a:extLst>
                </a:gridCol>
              </a:tblGrid>
              <a:tr h="1040332">
                <a:tc>
                  <a:txBody>
                    <a:bodyPr/>
                    <a:lstStyle/>
                    <a:p>
                      <a:pPr algn="ctr">
                        <a:lnSpc>
                          <a:spcPct val="115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 </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69101748"/>
                  </a:ext>
                </a:extLst>
              </a:tr>
              <a:tr h="1040332">
                <a:tc>
                  <a:txBody>
                    <a:bodyPr/>
                    <a:lstStyle/>
                    <a:p>
                      <a:pPr>
                        <a:spcAft>
                          <a:spcPts val="0"/>
                        </a:spcAft>
                      </a:pPr>
                      <a:r>
                        <a:rPr lang="en-GB" sz="1800" kern="1200" dirty="0">
                          <a:solidFill>
                            <a:schemeClr val="tx1"/>
                          </a:solidFill>
                          <a:effectLst/>
                          <a:latin typeface="Calibri" panose="020F0502020204030204" pitchFamily="34" charset="0"/>
                          <a:ea typeface="Calibri" panose="020F0502020204030204" pitchFamily="34" charset="0"/>
                        </a:rPr>
                        <a:t>4.2.1</a:t>
                      </a:r>
                      <a:endParaRPr lang="en-ZA"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kern="1200" dirty="0">
                          <a:solidFill>
                            <a:schemeClr val="tx1"/>
                          </a:solidFill>
                          <a:effectLst/>
                          <a:latin typeface="Calibri" panose="020F0502020204030204" pitchFamily="34" charset="0"/>
                          <a:ea typeface="Calibri" panose="020F0502020204030204" pitchFamily="34" charset="0"/>
                        </a:rPr>
                        <a:t>Number of educators supported on professional matters</a:t>
                      </a:r>
                      <a:endParaRPr lang="en-ZA"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50 000</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15 000</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15 000</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5000</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15 000</a:t>
                      </a:r>
                      <a:endParaRPr lang="en-Z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6967509"/>
                  </a:ext>
                </a:extLst>
              </a:tr>
            </a:tbl>
          </a:graphicData>
        </a:graphic>
      </p:graphicFrame>
      <p:sp>
        <p:nvSpPr>
          <p:cNvPr id="5" name="Slide Number Placeholder 4">
            <a:extLst>
              <a:ext uri="{FF2B5EF4-FFF2-40B4-BE49-F238E27FC236}">
                <a16:creationId xmlns:a16="http://schemas.microsoft.com/office/drawing/2014/main" xmlns="" id="{4D5B78E6-388F-450B-913D-03E61DADA1C5}"/>
              </a:ext>
            </a:extLst>
          </p:cNvPr>
          <p:cNvSpPr>
            <a:spLocks noGrp="1"/>
          </p:cNvSpPr>
          <p:nvPr>
            <p:ph type="sldNum" sz="quarter" idx="12"/>
          </p:nvPr>
        </p:nvSpPr>
        <p:spPr/>
        <p:txBody>
          <a:bodyPr/>
          <a:lstStyle/>
          <a:p>
            <a:fld id="{F547E750-DA54-C34F-8612-A39648D765C1}" type="slidenum">
              <a:rPr lang="en-US" smtClean="0"/>
              <a:pPr/>
              <a:t>48</a:t>
            </a:fld>
            <a:endParaRPr lang="en-US" dirty="0"/>
          </a:p>
        </p:txBody>
      </p:sp>
    </p:spTree>
    <p:extLst>
      <p:ext uri="{BB962C8B-B14F-4D97-AF65-F5344CB8AC3E}">
        <p14:creationId xmlns:p14="http://schemas.microsoft.com/office/powerpoint/2010/main" xmlns="" val="97322023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4.3: </a:t>
            </a:r>
            <a:r>
              <a:rPr lang="en-ZA" sz="3200" b="1" dirty="0">
                <a:solidFill>
                  <a:schemeClr val="accent4"/>
                </a:solidFill>
                <a:latin typeface="+mn-lt"/>
              </a:rPr>
              <a:t>QUALITY MANAGEMENT</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r>
              <a:rPr lang="en-ZA" sz="2400" b="1" dirty="0">
                <a:solidFill>
                  <a:schemeClr val="tx1"/>
                </a:solidFill>
                <a:latin typeface="+mn-lt"/>
              </a:rPr>
              <a:t>Purpose: </a:t>
            </a:r>
            <a:r>
              <a:rPr lang="en-GB" sz="2400" dirty="0">
                <a:solidFill>
                  <a:schemeClr val="tx1"/>
                </a:solidFill>
                <a:latin typeface="+mn-lt"/>
              </a:rPr>
              <a:t>To ensure that all professional development programmes offered to educators are fit for purpose. </a:t>
            </a:r>
          </a:p>
          <a:p>
            <a:pPr marL="0" indent="0">
              <a:buNone/>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Outcomes, Outputs, Performance Indicators and Targets</a:t>
            </a:r>
            <a:endParaRPr lang="en-ZA"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400" dirty="0">
              <a:solidFill>
                <a:schemeClr val="tx1"/>
              </a:solidFill>
            </a:endParaRPr>
          </a:p>
        </p:txBody>
      </p:sp>
      <p:graphicFrame>
        <p:nvGraphicFramePr>
          <p:cNvPr id="4" name="Table 3">
            <a:extLst>
              <a:ext uri="{FF2B5EF4-FFF2-40B4-BE49-F238E27FC236}">
                <a16:creationId xmlns:a16="http://schemas.microsoft.com/office/drawing/2014/main" xmlns="" id="{75C5F0B1-4BBE-4774-9A36-FB378AC0A459}"/>
              </a:ext>
            </a:extLst>
          </p:cNvPr>
          <p:cNvGraphicFramePr>
            <a:graphicFrameLocks noGrp="1"/>
          </p:cNvGraphicFramePr>
          <p:nvPr>
            <p:extLst>
              <p:ext uri="{D42A27DB-BD31-4B8C-83A1-F6EECF244321}">
                <p14:modId xmlns:p14="http://schemas.microsoft.com/office/powerpoint/2010/main" xmlns="" val="2660285969"/>
              </p:ext>
            </p:extLst>
          </p:nvPr>
        </p:nvGraphicFramePr>
        <p:xfrm>
          <a:off x="128666" y="2002631"/>
          <a:ext cx="11934668" cy="4302753"/>
        </p:xfrm>
        <a:graphic>
          <a:graphicData uri="http://schemas.openxmlformats.org/drawingml/2006/table">
            <a:tbl>
              <a:tblPr firstRow="1" firstCol="1" bandRow="1"/>
              <a:tblGrid>
                <a:gridCol w="1416906">
                  <a:extLst>
                    <a:ext uri="{9D8B030D-6E8A-4147-A177-3AD203B41FA5}">
                      <a16:colId xmlns:a16="http://schemas.microsoft.com/office/drawing/2014/main" xmlns="" val="27560208"/>
                    </a:ext>
                  </a:extLst>
                </a:gridCol>
                <a:gridCol w="1492890">
                  <a:extLst>
                    <a:ext uri="{9D8B030D-6E8A-4147-A177-3AD203B41FA5}">
                      <a16:colId xmlns:a16="http://schemas.microsoft.com/office/drawing/2014/main" xmlns="" val="2253053732"/>
                    </a:ext>
                  </a:extLst>
                </a:gridCol>
                <a:gridCol w="1734595">
                  <a:extLst>
                    <a:ext uri="{9D8B030D-6E8A-4147-A177-3AD203B41FA5}">
                      <a16:colId xmlns:a16="http://schemas.microsoft.com/office/drawing/2014/main" xmlns="" val="1966631877"/>
                    </a:ext>
                  </a:extLst>
                </a:gridCol>
                <a:gridCol w="1023695">
                  <a:extLst>
                    <a:ext uri="{9D8B030D-6E8A-4147-A177-3AD203B41FA5}">
                      <a16:colId xmlns:a16="http://schemas.microsoft.com/office/drawing/2014/main" xmlns="" val="2483048639"/>
                    </a:ext>
                  </a:extLst>
                </a:gridCol>
                <a:gridCol w="1080568">
                  <a:extLst>
                    <a:ext uri="{9D8B030D-6E8A-4147-A177-3AD203B41FA5}">
                      <a16:colId xmlns:a16="http://schemas.microsoft.com/office/drawing/2014/main" xmlns="" val="1029955040"/>
                    </a:ext>
                  </a:extLst>
                </a:gridCol>
                <a:gridCol w="981041">
                  <a:extLst>
                    <a:ext uri="{9D8B030D-6E8A-4147-A177-3AD203B41FA5}">
                      <a16:colId xmlns:a16="http://schemas.microsoft.com/office/drawing/2014/main" xmlns="" val="3136345622"/>
                    </a:ext>
                  </a:extLst>
                </a:gridCol>
                <a:gridCol w="1236965">
                  <a:extLst>
                    <a:ext uri="{9D8B030D-6E8A-4147-A177-3AD203B41FA5}">
                      <a16:colId xmlns:a16="http://schemas.microsoft.com/office/drawing/2014/main" xmlns="" val="3407101416"/>
                    </a:ext>
                  </a:extLst>
                </a:gridCol>
                <a:gridCol w="1037912">
                  <a:extLst>
                    <a:ext uri="{9D8B030D-6E8A-4147-A177-3AD203B41FA5}">
                      <a16:colId xmlns:a16="http://schemas.microsoft.com/office/drawing/2014/main" xmlns="" val="2436135697"/>
                    </a:ext>
                  </a:extLst>
                </a:gridCol>
                <a:gridCol w="1037914">
                  <a:extLst>
                    <a:ext uri="{9D8B030D-6E8A-4147-A177-3AD203B41FA5}">
                      <a16:colId xmlns:a16="http://schemas.microsoft.com/office/drawing/2014/main" xmlns="" val="3165048611"/>
                    </a:ext>
                  </a:extLst>
                </a:gridCol>
                <a:gridCol w="892182">
                  <a:extLst>
                    <a:ext uri="{9D8B030D-6E8A-4147-A177-3AD203B41FA5}">
                      <a16:colId xmlns:a16="http://schemas.microsoft.com/office/drawing/2014/main" xmlns="" val="3212508525"/>
                    </a:ext>
                  </a:extLst>
                </a:gridCol>
              </a:tblGrid>
              <a:tr h="191506">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98060142"/>
                  </a:ext>
                </a:extLst>
              </a:tr>
              <a:tr h="39492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63160021"/>
                  </a:ext>
                </a:extLst>
              </a:tr>
              <a:tr h="56844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895379957"/>
                  </a:ext>
                </a:extLst>
              </a:tr>
              <a:tr h="559531">
                <a:tc rowSpan="3">
                  <a:txBody>
                    <a:bodyPr/>
                    <a:lstStyle/>
                    <a:p>
                      <a:pPr algn="ctr">
                        <a:lnSpc>
                          <a:spcPct val="115000"/>
                        </a:lnSpc>
                        <a:spcBef>
                          <a:spcPts val="600"/>
                        </a:spcBef>
                        <a:spcAft>
                          <a:spcPts val="600"/>
                        </a:spcAft>
                      </a:pPr>
                      <a:r>
                        <a:rPr lang="en-GB" sz="1600" dirty="0">
                          <a:effectLst/>
                          <a:latin typeface="Calibri" panose="020F0502020204030204" pitchFamily="34" charset="0"/>
                          <a:ea typeface="Times New Roman" panose="02020603050405020304" pitchFamily="18" charset="0"/>
                          <a:cs typeface="Calibri" panose="020F0502020204030204" pitchFamily="34" charset="0"/>
                        </a:rPr>
                        <a:t>Improved teacher competence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GB" sz="1600" kern="1200" dirty="0">
                          <a:solidFill>
                            <a:srgbClr val="000000"/>
                          </a:solidFill>
                          <a:effectLst/>
                          <a:latin typeface="Calibri" panose="020F0502020204030204" pitchFamily="34" charset="0"/>
                          <a:ea typeface="Times New Roman" panose="02020603050405020304" pitchFamily="18" charset="0"/>
                        </a:rPr>
                        <a:t>Approved providers and endorsed activities list</a:t>
                      </a:r>
                      <a:endParaRPr lang="en-ZA" sz="1600" dirty="0">
                        <a:effectLst/>
                        <a:latin typeface="Times New Roman" panose="02020603050405020304" pitchFamily="18" charset="0"/>
                        <a:ea typeface="Times New Roman" panose="02020603050405020304" pitchFamily="18" charset="0"/>
                      </a:endParaRPr>
                    </a:p>
                  </a:txBody>
                  <a:tcPr marL="68566" marR="685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Percentage of professional development providers approved</a:t>
                      </a:r>
                      <a:endParaRPr lang="en-ZA" sz="1600" dirty="0">
                        <a:effectLst/>
                        <a:latin typeface="Times New Roman" panose="02020603050405020304" pitchFamily="18" charset="0"/>
                        <a:ea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0481856"/>
                  </a:ext>
                </a:extLst>
              </a:tr>
              <a:tr h="748826">
                <a:tc vMerge="1">
                  <a:txBody>
                    <a:bodyPr/>
                    <a:lstStyle/>
                    <a:p>
                      <a:endParaRPr lang="en-ZA"/>
                    </a:p>
                  </a:txBody>
                  <a:tcPr/>
                </a:tc>
                <a:tc vMerge="1">
                  <a:txBody>
                    <a:bodyPr/>
                    <a:lstStyle/>
                    <a:p>
                      <a:endParaRPr lang="en-ZA"/>
                    </a:p>
                  </a:txBody>
                  <a:tcPr/>
                </a:tc>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Percentage of professional development activities endorsed</a:t>
                      </a:r>
                      <a:endParaRPr lang="en-ZA" sz="1600" dirty="0">
                        <a:effectLst/>
                        <a:latin typeface="Times New Roman" panose="02020603050405020304" pitchFamily="18" charset="0"/>
                        <a:ea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95%</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100%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26054396"/>
                  </a:ext>
                </a:extLst>
              </a:tr>
              <a:tr h="559531">
                <a:tc vMerge="1">
                  <a:txBody>
                    <a:bodyPr/>
                    <a:lstStyle/>
                    <a:p>
                      <a:endParaRPr lang="en-ZA"/>
                    </a:p>
                  </a:txBody>
                  <a:tcPr/>
                </a:tc>
                <a:tc vMerge="1">
                  <a:txBody>
                    <a:bodyPr/>
                    <a:lstStyle/>
                    <a:p>
                      <a:endParaRPr lang="en-ZA"/>
                    </a:p>
                  </a:txBody>
                  <a:tcPr/>
                </a:tc>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Percentage of endorsed activities monitored</a:t>
                      </a:r>
                      <a:endParaRPr lang="en-ZA" sz="1600" dirty="0">
                        <a:effectLst/>
                        <a:latin typeface="Times New Roman" panose="02020603050405020304" pitchFamily="18" charset="0"/>
                        <a:ea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60%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ZA" sz="1600" dirty="0">
                          <a:effectLst/>
                          <a:latin typeface="Calibri" panose="020F0502020204030204" pitchFamily="34" charset="0"/>
                          <a:ea typeface="Calibri" panose="020F0502020204030204" pitchFamily="34" charset="0"/>
                          <a:cs typeface="Calibri" panose="020F0502020204030204" pitchFamily="34" charset="0"/>
                        </a:rPr>
                        <a:t>90%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66" marR="685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37498142"/>
                  </a:ext>
                </a:extLst>
              </a:tr>
            </a:tbl>
          </a:graphicData>
        </a:graphic>
      </p:graphicFrame>
      <p:sp>
        <p:nvSpPr>
          <p:cNvPr id="5" name="Slide Number Placeholder 4">
            <a:extLst>
              <a:ext uri="{FF2B5EF4-FFF2-40B4-BE49-F238E27FC236}">
                <a16:creationId xmlns:a16="http://schemas.microsoft.com/office/drawing/2014/main" xmlns="" id="{154D9D86-CC43-4828-B488-8F459E2CF801}"/>
              </a:ext>
            </a:extLst>
          </p:cNvPr>
          <p:cNvSpPr>
            <a:spLocks noGrp="1"/>
          </p:cNvSpPr>
          <p:nvPr>
            <p:ph type="sldNum" sz="quarter" idx="12"/>
          </p:nvPr>
        </p:nvSpPr>
        <p:spPr/>
        <p:txBody>
          <a:bodyPr/>
          <a:lstStyle/>
          <a:p>
            <a:fld id="{F547E750-DA54-C34F-8612-A39648D765C1}" type="slidenum">
              <a:rPr lang="en-US" smtClean="0"/>
              <a:pPr/>
              <a:t>49</a:t>
            </a:fld>
            <a:endParaRPr lang="en-US" dirty="0"/>
          </a:p>
        </p:txBody>
      </p:sp>
    </p:spTree>
    <p:extLst>
      <p:ext uri="{BB962C8B-B14F-4D97-AF65-F5344CB8AC3E}">
        <p14:creationId xmlns:p14="http://schemas.microsoft.com/office/powerpoint/2010/main" xmlns="" val="15331151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33" y="914400"/>
            <a:ext cx="10827067" cy="5372100"/>
          </a:xfr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oAutofit/>
          </a:bodyPr>
          <a:lstStyle/>
          <a:p>
            <a:pPr algn="ctr"/>
            <a:r>
              <a:rPr lang="en-ZW" sz="6600" b="1" dirty="0">
                <a:solidFill>
                  <a:srgbClr val="002060"/>
                </a:solidFill>
              </a:rPr>
              <a:t>SACE IS A STATUTORY SELF-REGULATORY PROFESSIONAL BODY IN THE TEACHING PROFESSION. </a:t>
            </a:r>
            <a:endParaRPr lang="en-GB" sz="6600" b="1" dirty="0">
              <a:solidFill>
                <a:srgbClr val="002060"/>
              </a:solidFill>
            </a:endParaRPr>
          </a:p>
        </p:txBody>
      </p:sp>
      <p:sp>
        <p:nvSpPr>
          <p:cNvPr id="3" name="Slide Number Placeholder 2"/>
          <p:cNvSpPr>
            <a:spLocks noGrp="1"/>
          </p:cNvSpPr>
          <p:nvPr>
            <p:ph type="sldNum" sz="quarter" idx="12"/>
          </p:nvPr>
        </p:nvSpPr>
        <p:spPr/>
        <p:txBody>
          <a:bodyPr/>
          <a:lstStyle/>
          <a:p>
            <a:fld id="{079A6B83-E2CC-41D5-82B0-6AD0E805378A}" type="slidenum">
              <a:rPr lang="en-ZA" smtClean="0"/>
              <a:pPr/>
              <a:t>5</a:t>
            </a:fld>
            <a:endParaRPr lang="en-ZA"/>
          </a:p>
        </p:txBody>
      </p:sp>
    </p:spTree>
    <p:extLst>
      <p:ext uri="{BB962C8B-B14F-4D97-AF65-F5344CB8AC3E}">
        <p14:creationId xmlns:p14="http://schemas.microsoft.com/office/powerpoint/2010/main" xmlns="" val="3081539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4.3: </a:t>
            </a:r>
            <a:r>
              <a:rPr lang="en-ZA" sz="3200" b="1" dirty="0">
                <a:solidFill>
                  <a:schemeClr val="accent4"/>
                </a:solidFill>
                <a:latin typeface="+mn-lt"/>
              </a:rPr>
              <a:t>QUALITY MANAGEMENT</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rPr>
              <a:t>Indicators, Annual and Quarterly Targets</a:t>
            </a:r>
            <a:endParaRPr lang="en-ZA" sz="2400" dirty="0">
              <a:solidFill>
                <a:schemeClr val="tx1"/>
              </a:solidFill>
            </a:endParaRPr>
          </a:p>
        </p:txBody>
      </p:sp>
      <p:graphicFrame>
        <p:nvGraphicFramePr>
          <p:cNvPr id="5" name="Table 4">
            <a:extLst>
              <a:ext uri="{FF2B5EF4-FFF2-40B4-BE49-F238E27FC236}">
                <a16:creationId xmlns:a16="http://schemas.microsoft.com/office/drawing/2014/main" xmlns="" id="{00FAFF2F-D663-4EAC-A852-6104C0F69A6F}"/>
              </a:ext>
            </a:extLst>
          </p:cNvPr>
          <p:cNvGraphicFramePr>
            <a:graphicFrameLocks noGrp="1"/>
          </p:cNvGraphicFramePr>
          <p:nvPr>
            <p:extLst>
              <p:ext uri="{D42A27DB-BD31-4B8C-83A1-F6EECF244321}">
                <p14:modId xmlns:p14="http://schemas.microsoft.com/office/powerpoint/2010/main" xmlns="" val="3224532454"/>
              </p:ext>
            </p:extLst>
          </p:nvPr>
        </p:nvGraphicFramePr>
        <p:xfrm>
          <a:off x="128665" y="1471708"/>
          <a:ext cx="11665769" cy="3378587"/>
        </p:xfrm>
        <a:graphic>
          <a:graphicData uri="http://schemas.openxmlformats.org/drawingml/2006/table">
            <a:tbl>
              <a:tblPr firstRow="1" firstCol="1" bandRow="1"/>
              <a:tblGrid>
                <a:gridCol w="707086">
                  <a:extLst>
                    <a:ext uri="{9D8B030D-6E8A-4147-A177-3AD203B41FA5}">
                      <a16:colId xmlns:a16="http://schemas.microsoft.com/office/drawing/2014/main" xmlns="" val="2279423064"/>
                    </a:ext>
                  </a:extLst>
                </a:gridCol>
                <a:gridCol w="3126649">
                  <a:extLst>
                    <a:ext uri="{9D8B030D-6E8A-4147-A177-3AD203B41FA5}">
                      <a16:colId xmlns:a16="http://schemas.microsoft.com/office/drawing/2014/main" xmlns="" val="1569719544"/>
                    </a:ext>
                  </a:extLst>
                </a:gridCol>
                <a:gridCol w="1577009">
                  <a:extLst>
                    <a:ext uri="{9D8B030D-6E8A-4147-A177-3AD203B41FA5}">
                      <a16:colId xmlns:a16="http://schemas.microsoft.com/office/drawing/2014/main" xmlns="" val="656275505"/>
                    </a:ext>
                  </a:extLst>
                </a:gridCol>
                <a:gridCol w="1497495">
                  <a:extLst>
                    <a:ext uri="{9D8B030D-6E8A-4147-A177-3AD203B41FA5}">
                      <a16:colId xmlns:a16="http://schemas.microsoft.com/office/drawing/2014/main" xmlns="" val="1130555522"/>
                    </a:ext>
                  </a:extLst>
                </a:gridCol>
                <a:gridCol w="1603513">
                  <a:extLst>
                    <a:ext uri="{9D8B030D-6E8A-4147-A177-3AD203B41FA5}">
                      <a16:colId xmlns:a16="http://schemas.microsoft.com/office/drawing/2014/main" xmlns="" val="1507840034"/>
                    </a:ext>
                  </a:extLst>
                </a:gridCol>
                <a:gridCol w="1555487">
                  <a:extLst>
                    <a:ext uri="{9D8B030D-6E8A-4147-A177-3AD203B41FA5}">
                      <a16:colId xmlns:a16="http://schemas.microsoft.com/office/drawing/2014/main" xmlns="" val="373912179"/>
                    </a:ext>
                  </a:extLst>
                </a:gridCol>
                <a:gridCol w="1598530">
                  <a:extLst>
                    <a:ext uri="{9D8B030D-6E8A-4147-A177-3AD203B41FA5}">
                      <a16:colId xmlns:a16="http://schemas.microsoft.com/office/drawing/2014/main" xmlns="" val="4015069037"/>
                    </a:ext>
                  </a:extLst>
                </a:gridCol>
              </a:tblGrid>
              <a:tr h="849887">
                <a:tc>
                  <a:txBody>
                    <a:bodyPr/>
                    <a:lstStyle/>
                    <a:p>
                      <a:pPr algn="ct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No.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672579971"/>
                  </a:ext>
                </a:extLst>
              </a:tr>
              <a:tr h="842900">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4.3.1</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Percentage of professional development providers approved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70%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58016370"/>
                  </a:ext>
                </a:extLst>
              </a:tr>
              <a:tr h="842900">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4.3.2</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Percentage of professional development activities endorsed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80%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8020196"/>
                  </a:ext>
                </a:extLst>
              </a:tr>
              <a:tr h="842900">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4.3.3</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600" kern="1200" dirty="0">
                          <a:solidFill>
                            <a:srgbClr val="000000"/>
                          </a:solidFill>
                          <a:effectLst/>
                          <a:latin typeface="Calibri" panose="020F0502020204030204" pitchFamily="34" charset="0"/>
                          <a:ea typeface="Calibri" panose="020F0502020204030204" pitchFamily="34" charset="0"/>
                        </a:rPr>
                        <a:t>Percentage of endorsed activities monitored</a:t>
                      </a:r>
                      <a:endParaRPr lang="en-ZA" sz="16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60%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ZA" sz="1600" dirty="0">
                          <a:effectLst/>
                          <a:latin typeface="Times New Roman" panose="02020603050405020304" pitchFamily="18" charset="0"/>
                          <a:ea typeface="Calibri" panose="020F0502020204030204" pitchFamily="34" charset="0"/>
                          <a:cs typeface="Calibri" panose="020F0502020204030204" pitchFamily="34" charset="0"/>
                        </a:rPr>
                        <a:t>60%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7029098"/>
                  </a:ext>
                </a:extLst>
              </a:tr>
            </a:tbl>
          </a:graphicData>
        </a:graphic>
      </p:graphicFrame>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50</a:t>
            </a:fld>
            <a:endParaRPr lang="en-US" dirty="0"/>
          </a:p>
        </p:txBody>
      </p:sp>
    </p:spTree>
    <p:extLst>
      <p:ext uri="{BB962C8B-B14F-4D97-AF65-F5344CB8AC3E}">
        <p14:creationId xmlns:p14="http://schemas.microsoft.com/office/powerpoint/2010/main" xmlns="" val="289675218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PROGRAMME 4: </a:t>
            </a:r>
            <a:r>
              <a:rPr lang="en-ZA" sz="3200" b="1" dirty="0">
                <a:solidFill>
                  <a:schemeClr val="accent4"/>
                </a:solidFill>
                <a:latin typeface="+mn-lt"/>
              </a:rPr>
              <a:t>PROFESSIONAL DEVELOPMENT</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algn="just"/>
            <a:r>
              <a:rPr lang="en-ZA" sz="2600" dirty="0">
                <a:solidFill>
                  <a:schemeClr val="tx1"/>
                </a:solidFill>
              </a:rPr>
              <a:t>The planned contact sessions for supporting teachers’ participation in the CPTD system and how to develop the Professional Development Portfolios will not take place due to social distancing and travel restrictions under COVID 19.</a:t>
            </a:r>
          </a:p>
          <a:p>
            <a:pPr algn="just"/>
            <a:r>
              <a:rPr lang="en-ZA" sz="2600" dirty="0"/>
              <a:t>This Programme will work collaboratively with Communication and ICT in developing virtual, online and digitised systems and PD material to assist teachers in Developing Professional Development Portfolios, and participate in the CPTD system.</a:t>
            </a:r>
          </a:p>
          <a:p>
            <a:pPr algn="just"/>
            <a:r>
              <a:rPr lang="en-ZA" sz="2600" dirty="0">
                <a:solidFill>
                  <a:schemeClr val="tx1"/>
                </a:solidFill>
              </a:rPr>
              <a:t>The CPTD Information system functionality will be enhanced to ensure maximum participation.</a:t>
            </a: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51</a:t>
            </a:fld>
            <a:endParaRPr lang="en-US" dirty="0"/>
          </a:p>
        </p:txBody>
      </p:sp>
    </p:spTree>
    <p:extLst>
      <p:ext uri="{BB962C8B-B14F-4D97-AF65-F5344CB8AC3E}">
        <p14:creationId xmlns:p14="http://schemas.microsoft.com/office/powerpoint/2010/main" xmlns="" val="381060979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000" b="1" dirty="0">
                <a:solidFill>
                  <a:schemeClr val="tx1"/>
                </a:solidFill>
                <a:latin typeface="+mn-lt"/>
              </a:rPr>
              <a:t>SUB PROGRAMME 5: </a:t>
            </a:r>
            <a:r>
              <a:rPr lang="en-ZA" sz="3000" b="1" dirty="0">
                <a:solidFill>
                  <a:schemeClr val="accent4"/>
                </a:solidFill>
                <a:latin typeface="+mn-lt"/>
              </a:rPr>
              <a:t>PROFESSIONAL TEACHING STANDARDS</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304801" y="1215378"/>
            <a:ext cx="11427502" cy="4807195"/>
          </a:xfrm>
        </p:spPr>
        <p:txBody>
          <a:bodyPr>
            <a:normAutofit fontScale="92500" lnSpcReduction="20000"/>
          </a:bodyPr>
          <a:lstStyle/>
          <a:p>
            <a:pPr marL="0" indent="0" algn="just">
              <a:buNone/>
            </a:pPr>
            <a:r>
              <a:rPr lang="en-GB" sz="3000" b="1" dirty="0">
                <a:solidFill>
                  <a:schemeClr val="tx1"/>
                </a:solidFill>
                <a:latin typeface="Calibri" panose="020F0502020204030204" pitchFamily="34" charset="0"/>
                <a:ea typeface="Calibri" panose="020F0502020204030204" pitchFamily="34" charset="0"/>
                <a:cs typeface="Calibri" panose="020F0502020204030204" pitchFamily="34" charset="0"/>
              </a:rPr>
              <a:t>Purpose: </a:t>
            </a:r>
            <a:r>
              <a:rPr lang="en-GB" sz="3000" dirty="0">
                <a:solidFill>
                  <a:schemeClr val="tx1"/>
                </a:solidFill>
                <a:latin typeface="Calibri" panose="020F0502020204030204" pitchFamily="34" charset="0"/>
                <a:ea typeface="Calibri" panose="020F0502020204030204" pitchFamily="34" charset="0"/>
                <a:cs typeface="Calibri" panose="020F0502020204030204" pitchFamily="34" charset="0"/>
              </a:rPr>
              <a:t>To improve and maintain the status and image of the teaching profession, and ensure the quality of initial teacher education and ongoing professional development through quality assurance mechanisms and standards.</a:t>
            </a:r>
          </a:p>
          <a:p>
            <a:pPr marL="0" indent="0" algn="just">
              <a:buNone/>
            </a:pPr>
            <a:endParaRPr lang="en-GB" sz="3000" dirty="0">
              <a:solidFill>
                <a:schemeClr val="tx1"/>
              </a:solidFill>
              <a:latin typeface="Calibri" panose="020F0502020204030204" pitchFamily="34" charset="0"/>
              <a:cs typeface="Calibri" panose="020F0502020204030204" pitchFamily="34" charset="0"/>
            </a:endParaRPr>
          </a:p>
          <a:p>
            <a:pPr algn="just"/>
            <a:r>
              <a:rPr lang="en-GB" sz="3000" dirty="0">
                <a:solidFill>
                  <a:schemeClr val="tx1"/>
                </a:solidFill>
                <a:latin typeface="Calibri" panose="020F0502020204030204" pitchFamily="34" charset="0"/>
                <a:cs typeface="Calibri" panose="020F0502020204030204" pitchFamily="34" charset="0"/>
              </a:rPr>
              <a:t>The Professional Teaching Standards have been approved by council along with the Teacher Professionalisation path. Therefore, this programme will ensure that the implementation of the path is informed by the professional standards.</a:t>
            </a:r>
          </a:p>
          <a:p>
            <a:pPr algn="just"/>
            <a:r>
              <a:rPr lang="en-GB" sz="3000" dirty="0">
                <a:solidFill>
                  <a:schemeClr val="tx1"/>
                </a:solidFill>
                <a:latin typeface="Calibri" panose="020F0502020204030204" pitchFamily="34" charset="0"/>
                <a:cs typeface="Calibri" panose="020F0502020204030204" pitchFamily="34" charset="0"/>
              </a:rPr>
              <a:t>Most of the indicators for Programme 5 require conceptual work and ongoing consultation with stakeholders. Therefore, the implementation of the Programme is likely to go without much challenges, except where teacher-based consultation is required.</a:t>
            </a:r>
            <a:endParaRPr lang="en-ZA" sz="3000" dirty="0">
              <a:solidFill>
                <a:schemeClr val="tx1"/>
              </a:solidFill>
            </a:endParaRP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52</a:t>
            </a:fld>
            <a:endParaRPr lang="en-US" dirty="0"/>
          </a:p>
        </p:txBody>
      </p:sp>
    </p:spTree>
    <p:extLst>
      <p:ext uri="{BB962C8B-B14F-4D97-AF65-F5344CB8AC3E}">
        <p14:creationId xmlns:p14="http://schemas.microsoft.com/office/powerpoint/2010/main" xmlns="" val="267308873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5.1: </a:t>
            </a:r>
            <a:r>
              <a:rPr lang="en-ZA" sz="3200" b="1" dirty="0">
                <a:solidFill>
                  <a:schemeClr val="accent4"/>
                </a:solidFill>
                <a:latin typeface="+mn-lt"/>
              </a:rPr>
              <a:t>INITIAL TEACHER EDUCATION</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rPr>
              <a:t>Purpose: </a:t>
            </a:r>
            <a:r>
              <a:rPr lang="en-GB" sz="2400" dirty="0">
                <a:solidFill>
                  <a:schemeClr val="tx1"/>
                </a:solidFill>
                <a:latin typeface="Calibri" panose="020F0502020204030204" pitchFamily="34" charset="0"/>
                <a:ea typeface="Calibri" panose="020F0502020204030204" pitchFamily="34" charset="0"/>
                <a:cs typeface="Calibri" panose="020F0502020204030204" pitchFamily="34" charset="0"/>
              </a:rPr>
              <a:t>To ensure initial teacher education programmes adhere to professional teaching standards</a:t>
            </a:r>
            <a:endParaRPr lang="en-ZA"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ZA" sz="2400" b="1" dirty="0">
                <a:solidFill>
                  <a:schemeClr val="tx1"/>
                </a:solidFill>
                <a:latin typeface="Calibri" panose="020F0502020204030204" pitchFamily="34" charset="0"/>
                <a:ea typeface="Calibri" panose="020F0502020204030204" pitchFamily="34" charset="0"/>
                <a:cs typeface="Calibri" panose="020F0502020204030204" pitchFamily="34" charset="0"/>
              </a:rPr>
              <a:t>Outcomes, Outputs, Performance Indicators and Targets</a:t>
            </a:r>
            <a:endParaRPr lang="en-ZA"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400" dirty="0">
              <a:solidFill>
                <a:schemeClr val="tx1"/>
              </a:solidFill>
            </a:endParaRP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53</a:t>
            </a:fld>
            <a:endParaRPr lang="en-US" dirty="0"/>
          </a:p>
        </p:txBody>
      </p:sp>
      <p:graphicFrame>
        <p:nvGraphicFramePr>
          <p:cNvPr id="6" name="Table 5">
            <a:extLst>
              <a:ext uri="{FF2B5EF4-FFF2-40B4-BE49-F238E27FC236}">
                <a16:creationId xmlns:a16="http://schemas.microsoft.com/office/drawing/2014/main" xmlns="" id="{4176E607-0E65-48E3-9D3A-DDBAA033B0AC}"/>
              </a:ext>
            </a:extLst>
          </p:cNvPr>
          <p:cNvGraphicFramePr>
            <a:graphicFrameLocks noGrp="1"/>
          </p:cNvGraphicFramePr>
          <p:nvPr/>
        </p:nvGraphicFramePr>
        <p:xfrm>
          <a:off x="243235" y="2186830"/>
          <a:ext cx="11604345" cy="4345134"/>
        </p:xfrm>
        <a:graphic>
          <a:graphicData uri="http://schemas.openxmlformats.org/drawingml/2006/table">
            <a:tbl>
              <a:tblPr firstRow="1" firstCol="1" bandRow="1"/>
              <a:tblGrid>
                <a:gridCol w="1055613">
                  <a:extLst>
                    <a:ext uri="{9D8B030D-6E8A-4147-A177-3AD203B41FA5}">
                      <a16:colId xmlns:a16="http://schemas.microsoft.com/office/drawing/2014/main" xmlns="" val="835357040"/>
                    </a:ext>
                  </a:extLst>
                </a:gridCol>
                <a:gridCol w="1386295">
                  <a:extLst>
                    <a:ext uri="{9D8B030D-6E8A-4147-A177-3AD203B41FA5}">
                      <a16:colId xmlns:a16="http://schemas.microsoft.com/office/drawing/2014/main" xmlns="" val="2752677721"/>
                    </a:ext>
                  </a:extLst>
                </a:gridCol>
                <a:gridCol w="1264140">
                  <a:extLst>
                    <a:ext uri="{9D8B030D-6E8A-4147-A177-3AD203B41FA5}">
                      <a16:colId xmlns:a16="http://schemas.microsoft.com/office/drawing/2014/main" xmlns="" val="1140178949"/>
                    </a:ext>
                  </a:extLst>
                </a:gridCol>
                <a:gridCol w="1033669">
                  <a:extLst>
                    <a:ext uri="{9D8B030D-6E8A-4147-A177-3AD203B41FA5}">
                      <a16:colId xmlns:a16="http://schemas.microsoft.com/office/drawing/2014/main" xmlns="" val="1856681615"/>
                    </a:ext>
                  </a:extLst>
                </a:gridCol>
                <a:gridCol w="1113183">
                  <a:extLst>
                    <a:ext uri="{9D8B030D-6E8A-4147-A177-3AD203B41FA5}">
                      <a16:colId xmlns:a16="http://schemas.microsoft.com/office/drawing/2014/main" xmlns="" val="3536211712"/>
                    </a:ext>
                  </a:extLst>
                </a:gridCol>
                <a:gridCol w="1245704">
                  <a:extLst>
                    <a:ext uri="{9D8B030D-6E8A-4147-A177-3AD203B41FA5}">
                      <a16:colId xmlns:a16="http://schemas.microsoft.com/office/drawing/2014/main" xmlns="" val="940573407"/>
                    </a:ext>
                  </a:extLst>
                </a:gridCol>
                <a:gridCol w="1086678">
                  <a:extLst>
                    <a:ext uri="{9D8B030D-6E8A-4147-A177-3AD203B41FA5}">
                      <a16:colId xmlns:a16="http://schemas.microsoft.com/office/drawing/2014/main" xmlns="" val="3582156605"/>
                    </a:ext>
                  </a:extLst>
                </a:gridCol>
                <a:gridCol w="1192696">
                  <a:extLst>
                    <a:ext uri="{9D8B030D-6E8A-4147-A177-3AD203B41FA5}">
                      <a16:colId xmlns:a16="http://schemas.microsoft.com/office/drawing/2014/main" xmlns="" val="3826498309"/>
                    </a:ext>
                  </a:extLst>
                </a:gridCol>
                <a:gridCol w="1205948">
                  <a:extLst>
                    <a:ext uri="{9D8B030D-6E8A-4147-A177-3AD203B41FA5}">
                      <a16:colId xmlns:a16="http://schemas.microsoft.com/office/drawing/2014/main" xmlns="" val="1350787388"/>
                    </a:ext>
                  </a:extLst>
                </a:gridCol>
                <a:gridCol w="1020419">
                  <a:extLst>
                    <a:ext uri="{9D8B030D-6E8A-4147-A177-3AD203B41FA5}">
                      <a16:colId xmlns:a16="http://schemas.microsoft.com/office/drawing/2014/main" xmlns="" val="4035232905"/>
                    </a:ext>
                  </a:extLst>
                </a:gridCol>
              </a:tblGrid>
              <a:tr h="106731">
                <a:tc rowSpan="3">
                  <a:txBody>
                    <a:bodyPr/>
                    <a:lstStyle/>
                    <a:p>
                      <a:pPr>
                        <a:lnSpc>
                          <a:spcPct val="115000"/>
                        </a:lnSpc>
                        <a:spcAft>
                          <a:spcPts val="0"/>
                        </a:spcAft>
                      </a:pPr>
                      <a:r>
                        <a:rPr lang="en-ZA" sz="15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47523327"/>
                  </a:ext>
                </a:extLst>
              </a:tr>
              <a:tr h="220103">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540721199"/>
                  </a:ext>
                </a:extLst>
              </a:tr>
              <a:tr h="20642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5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713371261"/>
                  </a:ext>
                </a:extLst>
              </a:tr>
              <a:tr h="1472331">
                <a:tc rowSpan="2">
                  <a:txBody>
                    <a:bodyPr/>
                    <a:lstStyle/>
                    <a:p>
                      <a:pPr algn="ctr">
                        <a:lnSpc>
                          <a:spcPct val="115000"/>
                        </a:lnSpc>
                        <a:spcAft>
                          <a:spcPts val="0"/>
                        </a:spcAft>
                      </a:pPr>
                      <a:r>
                        <a:rPr lang="en-GB" sz="1500" dirty="0">
                          <a:effectLst/>
                          <a:latin typeface="Calibri" panose="020F0502020204030204" pitchFamily="34" charset="0"/>
                          <a:ea typeface="Calibri" panose="020F0502020204030204" pitchFamily="34" charset="0"/>
                          <a:cs typeface="Calibri" panose="020F0502020204030204" pitchFamily="34" charset="0"/>
                        </a:rPr>
                        <a:t>Improved teacher professionalism</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500" dirty="0">
                          <a:effectLst/>
                          <a:latin typeface="Calibri" panose="020F0502020204030204" pitchFamily="34" charset="0"/>
                          <a:ea typeface="Times New Roman" panose="02020603050405020304" pitchFamily="18" charset="0"/>
                          <a:cs typeface="Calibri" panose="020F0502020204030204" pitchFamily="34" charset="0"/>
                        </a:rPr>
                        <a:t>Teacher professionalisation policy</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500" dirty="0">
                          <a:effectLst/>
                          <a:latin typeface="Calibri" panose="020F0502020204030204" pitchFamily="34" charset="0"/>
                          <a:ea typeface="Times New Roman" panose="02020603050405020304" pitchFamily="18" charset="0"/>
                          <a:cs typeface="Calibri" panose="020F0502020204030204" pitchFamily="34" charset="0"/>
                        </a:rPr>
                        <a:t>Development of teacher professionalisation policy</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500" dirty="0">
                          <a:effectLst/>
                          <a:latin typeface="Calibri" panose="020F0502020204030204" pitchFamily="34" charset="0"/>
                          <a:ea typeface="Times New Roman" panose="02020603050405020304" pitchFamily="18" charset="0"/>
                          <a:cs typeface="Calibri" panose="020F0502020204030204" pitchFamily="34" charset="0"/>
                        </a:rPr>
                        <a:t>Draft policy produced</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500" dirty="0">
                          <a:effectLst/>
                          <a:latin typeface="Calibri" panose="020F0502020204030204" pitchFamily="34" charset="0"/>
                          <a:ea typeface="Times New Roman" panose="02020603050405020304" pitchFamily="18" charset="0"/>
                          <a:cs typeface="Calibri" panose="020F0502020204030204" pitchFamily="34" charset="0"/>
                        </a:rPr>
                        <a:t>Consultation with stakeholders on a draft policy</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500" dirty="0">
                          <a:effectLst/>
                          <a:latin typeface="Calibri" panose="020F0502020204030204" pitchFamily="34" charset="0"/>
                          <a:ea typeface="Times New Roman" panose="02020603050405020304" pitchFamily="18" charset="0"/>
                          <a:cs typeface="Calibri" panose="020F0502020204030204" pitchFamily="34" charset="0"/>
                        </a:rPr>
                        <a:t>Approval of the policy by Council</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16063521"/>
                  </a:ext>
                </a:extLst>
              </a:tr>
              <a:tr h="1604643">
                <a:tc vMerge="1">
                  <a:txBody>
                    <a:bodyPr/>
                    <a:lstStyle/>
                    <a:p>
                      <a:endParaRPr lang="en-ZA"/>
                    </a:p>
                  </a:txBody>
                  <a:tcPr/>
                </a:tc>
                <a:tc>
                  <a:txBody>
                    <a:bodyPr/>
                    <a:lstStyle/>
                    <a:p>
                      <a:pPr>
                        <a:lnSpc>
                          <a:spcPct val="115000"/>
                        </a:lnSpc>
                        <a:spcAft>
                          <a:spcPts val="1000"/>
                        </a:spcAft>
                      </a:pPr>
                      <a:r>
                        <a:rPr lang="en-ZA" sz="1500" dirty="0">
                          <a:effectLst/>
                          <a:latin typeface="Calibri" panose="020F0502020204030204" pitchFamily="34" charset="0"/>
                          <a:ea typeface="Times New Roman" panose="02020603050405020304" pitchFamily="18" charset="0"/>
                          <a:cs typeface="Calibri" panose="020F0502020204030204" pitchFamily="34" charset="0"/>
                        </a:rPr>
                        <a:t>Policy framework</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500" dirty="0">
                          <a:effectLst/>
                          <a:latin typeface="Calibri" panose="020F0502020204030204" pitchFamily="34" charset="0"/>
                          <a:ea typeface="Times New Roman" panose="02020603050405020304" pitchFamily="18" charset="0"/>
                          <a:cs typeface="Calibri" panose="020F0502020204030204" pitchFamily="34" charset="0"/>
                        </a:rPr>
                        <a:t>Policy framework registering student educators from year one</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5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500" dirty="0">
                          <a:effectLst/>
                          <a:latin typeface="Calibri" panose="020F0502020204030204" pitchFamily="34" charset="0"/>
                          <a:ea typeface="Calibri" panose="020F0502020204030204" pitchFamily="34" charset="0"/>
                          <a:cs typeface="Calibri" panose="020F0502020204030204" pitchFamily="34" charset="0"/>
                        </a:rPr>
                        <a:t>Development of and consultation on a policy framework </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ZA" sz="1500" dirty="0">
                          <a:effectLst/>
                          <a:latin typeface="Calibri" panose="020F0502020204030204" pitchFamily="34" charset="0"/>
                          <a:ea typeface="Calibri" panose="020F0502020204030204" pitchFamily="34" charset="0"/>
                          <a:cs typeface="Calibri" panose="020F0502020204030204" pitchFamily="34" charset="0"/>
                        </a:rPr>
                        <a:t>Approved policy framework</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en-ZA" sz="1500" dirty="0">
                          <a:effectLst/>
                          <a:latin typeface="Calibri" panose="020F0502020204030204" pitchFamily="34" charset="0"/>
                          <a:ea typeface="Calibri" panose="020F0502020204030204" pitchFamily="34" charset="0"/>
                          <a:cs typeface="Calibri" panose="020F0502020204030204" pitchFamily="34" charset="0"/>
                        </a:rPr>
                        <a:t>Implementation of the policy framework</a:t>
                      </a:r>
                      <a:endParaRPr lang="en-ZA"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6969" marR="369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3673841654"/>
                  </a:ext>
                </a:extLst>
              </a:tr>
            </a:tbl>
          </a:graphicData>
        </a:graphic>
      </p:graphicFrame>
    </p:spTree>
    <p:extLst>
      <p:ext uri="{BB962C8B-B14F-4D97-AF65-F5344CB8AC3E}">
        <p14:creationId xmlns:p14="http://schemas.microsoft.com/office/powerpoint/2010/main" xmlns="" val="65837188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5.1: </a:t>
            </a:r>
            <a:r>
              <a:rPr lang="en-ZA" sz="3200" b="1" dirty="0">
                <a:solidFill>
                  <a:schemeClr val="accent4"/>
                </a:solidFill>
                <a:latin typeface="+mn-lt"/>
              </a:rPr>
              <a:t>INITIAL TEACHER EDUCATION</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rPr>
              <a:t>Indicators, Annual and Quarterly Targets</a:t>
            </a:r>
            <a:endParaRPr lang="en-ZA" sz="2400" dirty="0">
              <a:solidFill>
                <a:schemeClr val="tx1"/>
              </a:solidFill>
            </a:endParaRP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54</a:t>
            </a:fld>
            <a:endParaRPr lang="en-US" dirty="0"/>
          </a:p>
        </p:txBody>
      </p:sp>
      <p:graphicFrame>
        <p:nvGraphicFramePr>
          <p:cNvPr id="6" name="Table 5">
            <a:extLst>
              <a:ext uri="{FF2B5EF4-FFF2-40B4-BE49-F238E27FC236}">
                <a16:creationId xmlns:a16="http://schemas.microsoft.com/office/drawing/2014/main" xmlns="" id="{45274617-FC96-4179-B13B-62EC0966C4EA}"/>
              </a:ext>
            </a:extLst>
          </p:cNvPr>
          <p:cNvGraphicFramePr>
            <a:graphicFrameLocks noGrp="1"/>
          </p:cNvGraphicFramePr>
          <p:nvPr>
            <p:extLst>
              <p:ext uri="{D42A27DB-BD31-4B8C-83A1-F6EECF244321}">
                <p14:modId xmlns:p14="http://schemas.microsoft.com/office/powerpoint/2010/main" xmlns="" val="2501559528"/>
              </p:ext>
            </p:extLst>
          </p:nvPr>
        </p:nvGraphicFramePr>
        <p:xfrm>
          <a:off x="229848" y="1663701"/>
          <a:ext cx="11604343" cy="2696264"/>
        </p:xfrm>
        <a:graphic>
          <a:graphicData uri="http://schemas.openxmlformats.org/drawingml/2006/table">
            <a:tbl>
              <a:tblPr firstRow="1" firstCol="1" bandRow="1"/>
              <a:tblGrid>
                <a:gridCol w="940328">
                  <a:extLst>
                    <a:ext uri="{9D8B030D-6E8A-4147-A177-3AD203B41FA5}">
                      <a16:colId xmlns:a16="http://schemas.microsoft.com/office/drawing/2014/main" xmlns="" val="3048551571"/>
                    </a:ext>
                  </a:extLst>
                </a:gridCol>
                <a:gridCol w="2595769">
                  <a:extLst>
                    <a:ext uri="{9D8B030D-6E8A-4147-A177-3AD203B41FA5}">
                      <a16:colId xmlns:a16="http://schemas.microsoft.com/office/drawing/2014/main" xmlns="" val="1168780870"/>
                    </a:ext>
                  </a:extLst>
                </a:gridCol>
                <a:gridCol w="2122123">
                  <a:extLst>
                    <a:ext uri="{9D8B030D-6E8A-4147-A177-3AD203B41FA5}">
                      <a16:colId xmlns:a16="http://schemas.microsoft.com/office/drawing/2014/main" xmlns="" val="3756905675"/>
                    </a:ext>
                  </a:extLst>
                </a:gridCol>
                <a:gridCol w="1058740">
                  <a:extLst>
                    <a:ext uri="{9D8B030D-6E8A-4147-A177-3AD203B41FA5}">
                      <a16:colId xmlns:a16="http://schemas.microsoft.com/office/drawing/2014/main" xmlns="" val="705401426"/>
                    </a:ext>
                  </a:extLst>
                </a:gridCol>
                <a:gridCol w="1179473">
                  <a:extLst>
                    <a:ext uri="{9D8B030D-6E8A-4147-A177-3AD203B41FA5}">
                      <a16:colId xmlns:a16="http://schemas.microsoft.com/office/drawing/2014/main" xmlns="" val="2422763466"/>
                    </a:ext>
                  </a:extLst>
                </a:gridCol>
                <a:gridCol w="1416296">
                  <a:extLst>
                    <a:ext uri="{9D8B030D-6E8A-4147-A177-3AD203B41FA5}">
                      <a16:colId xmlns:a16="http://schemas.microsoft.com/office/drawing/2014/main" xmlns="" val="2227804025"/>
                    </a:ext>
                  </a:extLst>
                </a:gridCol>
                <a:gridCol w="2291614">
                  <a:extLst>
                    <a:ext uri="{9D8B030D-6E8A-4147-A177-3AD203B41FA5}">
                      <a16:colId xmlns:a16="http://schemas.microsoft.com/office/drawing/2014/main" xmlns="" val="2347938328"/>
                    </a:ext>
                  </a:extLst>
                </a:gridCol>
              </a:tblGrid>
              <a:tr h="435819">
                <a:tc>
                  <a:txBody>
                    <a:bodyPr/>
                    <a:lstStyle/>
                    <a:p>
                      <a:pPr algn="ctr">
                        <a:lnSpc>
                          <a:spcPct val="115000"/>
                        </a:lnSpc>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No.</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40893204"/>
                  </a:ext>
                </a:extLst>
              </a:tr>
              <a:tr h="898755">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5.1.1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Development of teacher professionalisation policy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Draft policy produced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Draft policy produced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70797235"/>
                  </a:ext>
                </a:extLst>
              </a:tr>
              <a:tr h="1361690">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5.1.2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Policy framework registering student educators from year one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Development of and consultation on a policy framework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Development of and consultation on a policy framework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099305"/>
                  </a:ext>
                </a:extLst>
              </a:tr>
            </a:tbl>
          </a:graphicData>
        </a:graphic>
      </p:graphicFrame>
    </p:spTree>
    <p:extLst>
      <p:ext uri="{BB962C8B-B14F-4D97-AF65-F5344CB8AC3E}">
        <p14:creationId xmlns:p14="http://schemas.microsoft.com/office/powerpoint/2010/main" xmlns="" val="396322531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Autofit/>
          </a:bodyPr>
          <a:lstStyle/>
          <a:p>
            <a:pPr algn="ctr"/>
            <a:r>
              <a:rPr lang="en-ZA" sz="3200" b="1" dirty="0">
                <a:solidFill>
                  <a:schemeClr val="tx1"/>
                </a:solidFill>
                <a:latin typeface="+mn-lt"/>
              </a:rPr>
              <a:t>SUB PROGRAMME 5. 2:</a:t>
            </a:r>
            <a:r>
              <a:rPr lang="en-ZA" sz="3200" b="1" dirty="0">
                <a:solidFill>
                  <a:schemeClr val="accent4"/>
                </a:solidFill>
                <a:latin typeface="+mn-lt"/>
              </a:rPr>
              <a:t>NEWLY QUALIFIED EDUCATORS</a:t>
            </a:r>
            <a:r>
              <a:rPr lang="en-ZA" sz="3200" dirty="0">
                <a:solidFill>
                  <a:schemeClr val="tx1"/>
                </a:solidFill>
                <a:latin typeface="+mn-lt"/>
              </a:rPr>
              <a:t/>
            </a:r>
            <a:br>
              <a:rPr lang="en-ZA" sz="3200" dirty="0">
                <a:solidFill>
                  <a:schemeClr val="tx1"/>
                </a:solidFill>
                <a:latin typeface="+mn-lt"/>
              </a:rPr>
            </a:br>
            <a:endParaRPr lang="en-ZA" sz="3200" b="1" dirty="0">
              <a:solidFill>
                <a:schemeClr val="tx1"/>
              </a:solidFill>
              <a:latin typeface="+mn-lt"/>
            </a:endParaRP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5637000"/>
          </a:xfrm>
        </p:spPr>
        <p:txBody>
          <a:bodyPr>
            <a:normAutofit/>
          </a:bodyPr>
          <a:lstStyle/>
          <a:p>
            <a:pPr marL="0" indent="0">
              <a:buNone/>
            </a:pPr>
            <a:r>
              <a:rPr lang="en-GB" sz="2200" b="1" dirty="0">
                <a:solidFill>
                  <a:schemeClr val="tx1"/>
                </a:solidFill>
                <a:latin typeface="+mn-lt"/>
              </a:rPr>
              <a:t>Purpose: </a:t>
            </a:r>
            <a:r>
              <a:rPr lang="en-GB" sz="2200" dirty="0">
                <a:solidFill>
                  <a:schemeClr val="tx1"/>
                </a:solidFill>
                <a:latin typeface="+mn-lt"/>
              </a:rPr>
              <a:t>To ensure that newly qualified educators comply with professional standards.</a:t>
            </a:r>
            <a:endParaRPr lang="en-ZA" sz="2200" dirty="0">
              <a:solidFill>
                <a:schemeClr val="tx1"/>
              </a:solidFill>
              <a:latin typeface="+mn-lt"/>
            </a:endParaRPr>
          </a:p>
          <a:p>
            <a:pPr marL="0" indent="0">
              <a:buNone/>
            </a:pPr>
            <a:r>
              <a:rPr lang="en-ZA" sz="2200" b="1" dirty="0">
                <a:solidFill>
                  <a:schemeClr val="tx1"/>
                </a:solidFill>
                <a:latin typeface="+mn-lt"/>
                <a:ea typeface="Calibri" panose="020F0502020204030204" pitchFamily="34" charset="0"/>
                <a:cs typeface="Calibri" panose="020F0502020204030204" pitchFamily="34" charset="0"/>
              </a:rPr>
              <a:t>Outcomes, Outputs, Performance Indicators and Targets</a:t>
            </a:r>
            <a:endParaRPr lang="en-ZA" sz="2200" dirty="0">
              <a:solidFill>
                <a:schemeClr val="tx1"/>
              </a:solidFill>
              <a:latin typeface="+mn-lt"/>
              <a:ea typeface="Calibri" panose="020F0502020204030204" pitchFamily="34" charset="0"/>
              <a:cs typeface="Times New Roman" panose="02020603050405020304" pitchFamily="18" charset="0"/>
            </a:endParaRPr>
          </a:p>
          <a:p>
            <a:pPr marL="0" indent="0">
              <a:buNone/>
            </a:pPr>
            <a:endParaRPr lang="en-ZA" sz="2400" dirty="0">
              <a:solidFill>
                <a:schemeClr val="tx1"/>
              </a:solidFill>
            </a:endParaRPr>
          </a:p>
          <a:p>
            <a:pPr marL="0" indent="0">
              <a:buNone/>
            </a:pPr>
            <a:endParaRPr lang="en-ZA" sz="2400" dirty="0">
              <a:solidFill>
                <a:schemeClr val="tx1"/>
              </a:solidFill>
            </a:endParaRP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55</a:t>
            </a:fld>
            <a:endParaRPr lang="en-US" dirty="0"/>
          </a:p>
        </p:txBody>
      </p:sp>
      <p:graphicFrame>
        <p:nvGraphicFramePr>
          <p:cNvPr id="5" name="Table 4">
            <a:extLst>
              <a:ext uri="{FF2B5EF4-FFF2-40B4-BE49-F238E27FC236}">
                <a16:creationId xmlns:a16="http://schemas.microsoft.com/office/drawing/2014/main" xmlns="" id="{06DBBB46-5EDC-43D1-829C-850251C03AC3}"/>
              </a:ext>
            </a:extLst>
          </p:cNvPr>
          <p:cNvGraphicFramePr>
            <a:graphicFrameLocks noGrp="1"/>
          </p:cNvGraphicFramePr>
          <p:nvPr>
            <p:extLst>
              <p:ext uri="{D42A27DB-BD31-4B8C-83A1-F6EECF244321}">
                <p14:modId xmlns:p14="http://schemas.microsoft.com/office/powerpoint/2010/main" xmlns="" val="3049694153"/>
              </p:ext>
            </p:extLst>
          </p:nvPr>
        </p:nvGraphicFramePr>
        <p:xfrm>
          <a:off x="128665" y="1663701"/>
          <a:ext cx="11604343" cy="4691968"/>
        </p:xfrm>
        <a:graphic>
          <a:graphicData uri="http://schemas.openxmlformats.org/drawingml/2006/table">
            <a:tbl>
              <a:tblPr firstRow="1" firstCol="1" bandRow="1"/>
              <a:tblGrid>
                <a:gridCol w="1264706">
                  <a:extLst>
                    <a:ext uri="{9D8B030D-6E8A-4147-A177-3AD203B41FA5}">
                      <a16:colId xmlns:a16="http://schemas.microsoft.com/office/drawing/2014/main" xmlns="" val="1826458118"/>
                    </a:ext>
                  </a:extLst>
                </a:gridCol>
                <a:gridCol w="1146629">
                  <a:extLst>
                    <a:ext uri="{9D8B030D-6E8A-4147-A177-3AD203B41FA5}">
                      <a16:colId xmlns:a16="http://schemas.microsoft.com/office/drawing/2014/main" xmlns="" val="1891623499"/>
                    </a:ext>
                  </a:extLst>
                </a:gridCol>
                <a:gridCol w="1204686">
                  <a:extLst>
                    <a:ext uri="{9D8B030D-6E8A-4147-A177-3AD203B41FA5}">
                      <a16:colId xmlns:a16="http://schemas.microsoft.com/office/drawing/2014/main" xmlns="" val="2364306894"/>
                    </a:ext>
                  </a:extLst>
                </a:gridCol>
                <a:gridCol w="972457">
                  <a:extLst>
                    <a:ext uri="{9D8B030D-6E8A-4147-A177-3AD203B41FA5}">
                      <a16:colId xmlns:a16="http://schemas.microsoft.com/office/drawing/2014/main" xmlns="" val="220979634"/>
                    </a:ext>
                  </a:extLst>
                </a:gridCol>
                <a:gridCol w="1001486">
                  <a:extLst>
                    <a:ext uri="{9D8B030D-6E8A-4147-A177-3AD203B41FA5}">
                      <a16:colId xmlns:a16="http://schemas.microsoft.com/office/drawing/2014/main" xmlns="" val="1890076225"/>
                    </a:ext>
                  </a:extLst>
                </a:gridCol>
                <a:gridCol w="1103085">
                  <a:extLst>
                    <a:ext uri="{9D8B030D-6E8A-4147-A177-3AD203B41FA5}">
                      <a16:colId xmlns:a16="http://schemas.microsoft.com/office/drawing/2014/main" xmlns="" val="3541101228"/>
                    </a:ext>
                  </a:extLst>
                </a:gridCol>
                <a:gridCol w="986972">
                  <a:extLst>
                    <a:ext uri="{9D8B030D-6E8A-4147-A177-3AD203B41FA5}">
                      <a16:colId xmlns:a16="http://schemas.microsoft.com/office/drawing/2014/main" xmlns="" val="3381421381"/>
                    </a:ext>
                  </a:extLst>
                </a:gridCol>
                <a:gridCol w="1306285">
                  <a:extLst>
                    <a:ext uri="{9D8B030D-6E8A-4147-A177-3AD203B41FA5}">
                      <a16:colId xmlns:a16="http://schemas.microsoft.com/office/drawing/2014/main" xmlns="" val="1109417175"/>
                    </a:ext>
                  </a:extLst>
                </a:gridCol>
                <a:gridCol w="1393372">
                  <a:extLst>
                    <a:ext uri="{9D8B030D-6E8A-4147-A177-3AD203B41FA5}">
                      <a16:colId xmlns:a16="http://schemas.microsoft.com/office/drawing/2014/main" xmlns="" val="3425557305"/>
                    </a:ext>
                  </a:extLst>
                </a:gridCol>
                <a:gridCol w="1224665">
                  <a:extLst>
                    <a:ext uri="{9D8B030D-6E8A-4147-A177-3AD203B41FA5}">
                      <a16:colId xmlns:a16="http://schemas.microsoft.com/office/drawing/2014/main" xmlns="" val="4138421761"/>
                    </a:ext>
                  </a:extLst>
                </a:gridCol>
              </a:tblGrid>
              <a:tr h="91629">
                <a:tc rowSpan="3">
                  <a:txBody>
                    <a:bodyPr/>
                    <a:lstStyle/>
                    <a:p>
                      <a:pPr>
                        <a:lnSpc>
                          <a:spcPct val="115000"/>
                        </a:lnSpc>
                        <a:spcAft>
                          <a:spcPts val="0"/>
                        </a:spcAft>
                      </a:pPr>
                      <a:r>
                        <a:rPr lang="en-ZA" sz="13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21326765"/>
                  </a:ext>
                </a:extLst>
              </a:tr>
              <a:tr h="188959">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63372409"/>
                  </a:ext>
                </a:extLst>
              </a:tr>
              <a:tr h="38361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3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719465582"/>
                  </a:ext>
                </a:extLst>
              </a:tr>
              <a:tr h="1319396">
                <a:tc rowSpan="2">
                  <a:txBody>
                    <a:bodyPr/>
                    <a:lstStyle/>
                    <a:p>
                      <a:pPr algn="ctr">
                        <a:lnSpc>
                          <a:spcPct val="115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Improved teacher professionalism</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Professional certification framework and policy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Development of a professional certification framework and policy for educators registering with Council</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4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4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4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4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Approved research report on professional certification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Draft professional certification framework and policy consulted 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Final professional certification framework and policy approved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2224663"/>
                  </a:ext>
                </a:extLst>
              </a:tr>
              <a:tr h="1454247">
                <a:tc vMerge="1">
                  <a:txBody>
                    <a:bodyPr/>
                    <a:lstStyle/>
                    <a:p>
                      <a:endParaRPr lang="en-ZA"/>
                    </a:p>
                  </a:txBody>
                  <a:tcPr/>
                </a:tc>
                <a:tc>
                  <a:txBody>
                    <a:bodyPr/>
                    <a:lstStyle/>
                    <a:p>
                      <a:pPr>
                        <a:lnSpc>
                          <a:spcPct val="115000"/>
                        </a:lnSpc>
                        <a:spcAft>
                          <a:spcPts val="100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Teacher designation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Development of a teacher designation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Conceptual framework to guide the process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Draft professional teacher designation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nSpc>
                          <a:spcPct val="115000"/>
                        </a:lnSpc>
                        <a:spcAft>
                          <a:spcPts val="0"/>
                        </a:spcAft>
                      </a:pPr>
                      <a:r>
                        <a:rPr lang="en-ZA" sz="1400" dirty="0">
                          <a:effectLst/>
                          <a:latin typeface="Calibri" panose="020F0502020204030204" pitchFamily="34" charset="0"/>
                          <a:ea typeface="Calibri" panose="020F0502020204030204" pitchFamily="34" charset="0"/>
                          <a:cs typeface="Calibri" panose="020F0502020204030204" pitchFamily="34" charset="0"/>
                        </a:rPr>
                        <a:t>Consultation process for drafting a professional teacher designation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4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Approved teacher designation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Consultation on the approved teacher designation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400" dirty="0">
                          <a:effectLst/>
                          <a:latin typeface="Calibri" panose="020F0502020204030204" pitchFamily="34" charset="0"/>
                          <a:ea typeface="Times New Roman" panose="02020603050405020304" pitchFamily="18" charset="0"/>
                          <a:cs typeface="Calibri" panose="020F0502020204030204" pitchFamily="34" charset="0"/>
                        </a:rPr>
                        <a:t>Implementation of teacher designation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738" marR="317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227173"/>
                  </a:ext>
                </a:extLst>
              </a:tr>
            </a:tbl>
          </a:graphicData>
        </a:graphic>
      </p:graphicFrame>
    </p:spTree>
    <p:extLst>
      <p:ext uri="{BB962C8B-B14F-4D97-AF65-F5344CB8AC3E}">
        <p14:creationId xmlns:p14="http://schemas.microsoft.com/office/powerpoint/2010/main" xmlns="" val="176772478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5. 2:</a:t>
            </a:r>
            <a:r>
              <a:rPr lang="en-ZA" sz="3200" b="1" dirty="0">
                <a:solidFill>
                  <a:schemeClr val="accent4"/>
                </a:solidFill>
                <a:latin typeface="+mn-lt"/>
              </a:rPr>
              <a:t> NEWLY QUALIFIED EDUCATORS</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GB" sz="2400" b="1" dirty="0">
                <a:solidFill>
                  <a:schemeClr val="tx1"/>
                </a:solidFill>
                <a:latin typeface="Calibri" panose="020F0502020204030204" pitchFamily="34" charset="0"/>
                <a:ea typeface="Calibri" panose="020F0502020204030204" pitchFamily="34" charset="0"/>
                <a:cs typeface="Calibri" panose="020F0502020204030204" pitchFamily="34" charset="0"/>
              </a:rPr>
              <a:t>Indicators, Annual and Quarterly Targets</a:t>
            </a:r>
            <a:endParaRPr lang="en-ZA" sz="2400" dirty="0">
              <a:solidFill>
                <a:schemeClr val="tx1"/>
              </a:solidFill>
            </a:endParaRPr>
          </a:p>
          <a:p>
            <a:pPr marL="0" indent="0">
              <a:buNone/>
            </a:pPr>
            <a:endParaRPr lang="en-ZA" sz="2400" dirty="0">
              <a:solidFill>
                <a:schemeClr val="tx1"/>
              </a:solidFill>
            </a:endParaRP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56</a:t>
            </a:fld>
            <a:endParaRPr lang="en-US" dirty="0"/>
          </a:p>
        </p:txBody>
      </p:sp>
      <p:graphicFrame>
        <p:nvGraphicFramePr>
          <p:cNvPr id="5" name="Table 4">
            <a:extLst>
              <a:ext uri="{FF2B5EF4-FFF2-40B4-BE49-F238E27FC236}">
                <a16:creationId xmlns:a16="http://schemas.microsoft.com/office/drawing/2014/main" xmlns="" id="{9710421D-9357-4238-B3B2-5970362590DA}"/>
              </a:ext>
            </a:extLst>
          </p:cNvPr>
          <p:cNvGraphicFramePr>
            <a:graphicFrameLocks noGrp="1"/>
          </p:cNvGraphicFramePr>
          <p:nvPr>
            <p:extLst>
              <p:ext uri="{D42A27DB-BD31-4B8C-83A1-F6EECF244321}">
                <p14:modId xmlns:p14="http://schemas.microsoft.com/office/powerpoint/2010/main" xmlns="" val="3404573226"/>
              </p:ext>
            </p:extLst>
          </p:nvPr>
        </p:nvGraphicFramePr>
        <p:xfrm>
          <a:off x="229848" y="1602654"/>
          <a:ext cx="11397685" cy="3250127"/>
        </p:xfrm>
        <a:graphic>
          <a:graphicData uri="http://schemas.openxmlformats.org/drawingml/2006/table">
            <a:tbl>
              <a:tblPr firstRow="1" firstCol="1" bandRow="1"/>
              <a:tblGrid>
                <a:gridCol w="923213">
                  <a:extLst>
                    <a:ext uri="{9D8B030D-6E8A-4147-A177-3AD203B41FA5}">
                      <a16:colId xmlns:a16="http://schemas.microsoft.com/office/drawing/2014/main" xmlns="" val="3354048358"/>
                    </a:ext>
                  </a:extLst>
                </a:gridCol>
                <a:gridCol w="2822591">
                  <a:extLst>
                    <a:ext uri="{9D8B030D-6E8A-4147-A177-3AD203B41FA5}">
                      <a16:colId xmlns:a16="http://schemas.microsoft.com/office/drawing/2014/main" xmlns="" val="3436387353"/>
                    </a:ext>
                  </a:extLst>
                </a:gridCol>
                <a:gridCol w="2167314">
                  <a:extLst>
                    <a:ext uri="{9D8B030D-6E8A-4147-A177-3AD203B41FA5}">
                      <a16:colId xmlns:a16="http://schemas.microsoft.com/office/drawing/2014/main" xmlns="" val="2775278956"/>
                    </a:ext>
                  </a:extLst>
                </a:gridCol>
                <a:gridCol w="1153446">
                  <a:extLst>
                    <a:ext uri="{9D8B030D-6E8A-4147-A177-3AD203B41FA5}">
                      <a16:colId xmlns:a16="http://schemas.microsoft.com/office/drawing/2014/main" xmlns="" val="736153515"/>
                    </a:ext>
                  </a:extLst>
                </a:gridCol>
                <a:gridCol w="1301616">
                  <a:extLst>
                    <a:ext uri="{9D8B030D-6E8A-4147-A177-3AD203B41FA5}">
                      <a16:colId xmlns:a16="http://schemas.microsoft.com/office/drawing/2014/main" xmlns="" val="1908988852"/>
                    </a:ext>
                  </a:extLst>
                </a:gridCol>
                <a:gridCol w="1442947">
                  <a:extLst>
                    <a:ext uri="{9D8B030D-6E8A-4147-A177-3AD203B41FA5}">
                      <a16:colId xmlns:a16="http://schemas.microsoft.com/office/drawing/2014/main" xmlns="" val="3879605624"/>
                    </a:ext>
                  </a:extLst>
                </a:gridCol>
                <a:gridCol w="1586558">
                  <a:extLst>
                    <a:ext uri="{9D8B030D-6E8A-4147-A177-3AD203B41FA5}">
                      <a16:colId xmlns:a16="http://schemas.microsoft.com/office/drawing/2014/main" xmlns="" val="2685697983"/>
                    </a:ext>
                  </a:extLst>
                </a:gridCol>
              </a:tblGrid>
              <a:tr h="447738">
                <a:tc>
                  <a:txBody>
                    <a:bodyPr/>
                    <a:lstStyle/>
                    <a:p>
                      <a:pPr algn="ctr">
                        <a:lnSpc>
                          <a:spcPct val="115000"/>
                        </a:lnSpc>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No.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739250837"/>
                  </a:ext>
                </a:extLst>
              </a:tr>
              <a:tr h="1874527">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5.2.1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Development of a professional certification framework and policy for educators registering with Council</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Approved research report on professional certification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Approved research report on professional certification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91043396"/>
                  </a:ext>
                </a:extLst>
              </a:tr>
              <a:tr h="923334">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5.2.2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Development of a teacher designation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Approved teacher designation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cap="small"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Approved teacher designation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6040896"/>
                  </a:ext>
                </a:extLst>
              </a:tr>
            </a:tbl>
          </a:graphicData>
        </a:graphic>
      </p:graphicFrame>
    </p:spTree>
    <p:extLst>
      <p:ext uri="{BB962C8B-B14F-4D97-AF65-F5344CB8AC3E}">
        <p14:creationId xmlns:p14="http://schemas.microsoft.com/office/powerpoint/2010/main" xmlns="" val="153283257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5.3:</a:t>
            </a:r>
            <a:r>
              <a:rPr lang="en-ZA" sz="3200" b="1" dirty="0">
                <a:solidFill>
                  <a:schemeClr val="accent4"/>
                </a:solidFill>
                <a:latin typeface="+mn-lt"/>
              </a:rPr>
              <a:t>PRACTISING EDUCATORS</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383708" y="821857"/>
            <a:ext cx="11424583" cy="4807195"/>
          </a:xfrm>
        </p:spPr>
        <p:txBody>
          <a:bodyPr>
            <a:normAutofit/>
          </a:bodyPr>
          <a:lstStyle/>
          <a:p>
            <a:pPr marL="0" indent="0">
              <a:buNone/>
            </a:pPr>
            <a:r>
              <a:rPr lang="en-GB" sz="2200" dirty="0">
                <a:solidFill>
                  <a:schemeClr val="tx1"/>
                </a:solidFill>
              </a:rPr>
              <a:t>Purpose: To ensure that practising educators adhere to professional standards.</a:t>
            </a:r>
          </a:p>
          <a:p>
            <a:pPr marL="0" indent="0">
              <a:buNone/>
            </a:pPr>
            <a:r>
              <a:rPr lang="en-ZA" sz="2200" b="1" dirty="0">
                <a:solidFill>
                  <a:schemeClr val="tx1"/>
                </a:solidFill>
                <a:latin typeface="Calibri" panose="020F0502020204030204" pitchFamily="34" charset="0"/>
                <a:ea typeface="Calibri" panose="020F0502020204030204" pitchFamily="34" charset="0"/>
                <a:cs typeface="Calibri" panose="020F0502020204030204" pitchFamily="34" charset="0"/>
              </a:rPr>
              <a:t> Outcomes, Outputs, Performance Indicators and Targets</a:t>
            </a:r>
            <a:endParaRPr lang="en-ZA"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sz="2200" dirty="0">
              <a:solidFill>
                <a:schemeClr val="tx1"/>
              </a:solidFill>
            </a:endParaRP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a:xfrm>
            <a:off x="11625944" y="6356351"/>
            <a:ext cx="536492" cy="365125"/>
          </a:xfrm>
        </p:spPr>
        <p:txBody>
          <a:bodyPr/>
          <a:lstStyle/>
          <a:p>
            <a:fld id="{F547E750-DA54-C34F-8612-A39648D765C1}" type="slidenum">
              <a:rPr lang="en-US" smtClean="0"/>
              <a:pPr/>
              <a:t>57</a:t>
            </a:fld>
            <a:endParaRPr lang="en-US" dirty="0"/>
          </a:p>
        </p:txBody>
      </p:sp>
      <p:graphicFrame>
        <p:nvGraphicFramePr>
          <p:cNvPr id="5" name="Table 4">
            <a:extLst>
              <a:ext uri="{FF2B5EF4-FFF2-40B4-BE49-F238E27FC236}">
                <a16:creationId xmlns:a16="http://schemas.microsoft.com/office/drawing/2014/main" xmlns="" id="{0C946A2D-00AF-4557-B473-E8EE8AA74BEE}"/>
              </a:ext>
            </a:extLst>
          </p:cNvPr>
          <p:cNvGraphicFramePr>
            <a:graphicFrameLocks noGrp="1"/>
          </p:cNvGraphicFramePr>
          <p:nvPr>
            <p:extLst>
              <p:ext uri="{D42A27DB-BD31-4B8C-83A1-F6EECF244321}">
                <p14:modId xmlns:p14="http://schemas.microsoft.com/office/powerpoint/2010/main" xmlns="" val="984147180"/>
              </p:ext>
            </p:extLst>
          </p:nvPr>
        </p:nvGraphicFramePr>
        <p:xfrm>
          <a:off x="383709" y="1663701"/>
          <a:ext cx="11242232" cy="2936135"/>
        </p:xfrm>
        <a:graphic>
          <a:graphicData uri="http://schemas.openxmlformats.org/drawingml/2006/table">
            <a:tbl>
              <a:tblPr firstRow="1" firstCol="1" bandRow="1"/>
              <a:tblGrid>
                <a:gridCol w="1346758">
                  <a:extLst>
                    <a:ext uri="{9D8B030D-6E8A-4147-A177-3AD203B41FA5}">
                      <a16:colId xmlns:a16="http://schemas.microsoft.com/office/drawing/2014/main" xmlns="" val="1223917270"/>
                    </a:ext>
                  </a:extLst>
                </a:gridCol>
                <a:gridCol w="1127426">
                  <a:extLst>
                    <a:ext uri="{9D8B030D-6E8A-4147-A177-3AD203B41FA5}">
                      <a16:colId xmlns:a16="http://schemas.microsoft.com/office/drawing/2014/main" xmlns="" val="2789263844"/>
                    </a:ext>
                  </a:extLst>
                </a:gridCol>
                <a:gridCol w="1118800">
                  <a:extLst>
                    <a:ext uri="{9D8B030D-6E8A-4147-A177-3AD203B41FA5}">
                      <a16:colId xmlns:a16="http://schemas.microsoft.com/office/drawing/2014/main" xmlns="" val="3660960124"/>
                    </a:ext>
                  </a:extLst>
                </a:gridCol>
                <a:gridCol w="1065629">
                  <a:extLst>
                    <a:ext uri="{9D8B030D-6E8A-4147-A177-3AD203B41FA5}">
                      <a16:colId xmlns:a16="http://schemas.microsoft.com/office/drawing/2014/main" xmlns="" val="1287330481"/>
                    </a:ext>
                  </a:extLst>
                </a:gridCol>
                <a:gridCol w="1048442">
                  <a:extLst>
                    <a:ext uri="{9D8B030D-6E8A-4147-A177-3AD203B41FA5}">
                      <a16:colId xmlns:a16="http://schemas.microsoft.com/office/drawing/2014/main" xmlns="" val="4260703992"/>
                    </a:ext>
                  </a:extLst>
                </a:gridCol>
                <a:gridCol w="1289067">
                  <a:extLst>
                    <a:ext uri="{9D8B030D-6E8A-4147-A177-3AD203B41FA5}">
                      <a16:colId xmlns:a16="http://schemas.microsoft.com/office/drawing/2014/main" xmlns="" val="968975643"/>
                    </a:ext>
                  </a:extLst>
                </a:gridCol>
                <a:gridCol w="1151567">
                  <a:extLst>
                    <a:ext uri="{9D8B030D-6E8A-4147-A177-3AD203B41FA5}">
                      <a16:colId xmlns:a16="http://schemas.microsoft.com/office/drawing/2014/main" xmlns="" val="4034698733"/>
                    </a:ext>
                  </a:extLst>
                </a:gridCol>
                <a:gridCol w="1065628">
                  <a:extLst>
                    <a:ext uri="{9D8B030D-6E8A-4147-A177-3AD203B41FA5}">
                      <a16:colId xmlns:a16="http://schemas.microsoft.com/office/drawing/2014/main" xmlns="" val="569251535"/>
                    </a:ext>
                  </a:extLst>
                </a:gridCol>
                <a:gridCol w="1014067">
                  <a:extLst>
                    <a:ext uri="{9D8B030D-6E8A-4147-A177-3AD203B41FA5}">
                      <a16:colId xmlns:a16="http://schemas.microsoft.com/office/drawing/2014/main" xmlns="" val="1143814475"/>
                    </a:ext>
                  </a:extLst>
                </a:gridCol>
                <a:gridCol w="1014848">
                  <a:extLst>
                    <a:ext uri="{9D8B030D-6E8A-4147-A177-3AD203B41FA5}">
                      <a16:colId xmlns:a16="http://schemas.microsoft.com/office/drawing/2014/main" xmlns="" val="1877734623"/>
                    </a:ext>
                  </a:extLst>
                </a:gridCol>
              </a:tblGrid>
              <a:tr h="149440">
                <a:tc rowSpan="3">
                  <a:txBody>
                    <a:bodyPr/>
                    <a:lstStyle/>
                    <a:p>
                      <a:pPr>
                        <a:lnSpc>
                          <a:spcPct val="115000"/>
                        </a:lnSpc>
                        <a:spcAft>
                          <a:spcPts val="0"/>
                        </a:spcAft>
                      </a:pPr>
                      <a:r>
                        <a:rPr lang="en-ZA" sz="1600" b="1" dirty="0">
                          <a:effectLst/>
                          <a:latin typeface="Calibri" panose="020F0502020204030204" pitchFamily="34" charset="0"/>
                          <a:ea typeface="Calibri" panose="020F0502020204030204" pitchFamily="34" charset="0"/>
                          <a:cs typeface="Calibri" panose="020F0502020204030204" pitchFamily="34" charset="0"/>
                        </a:rPr>
                        <a:t>Outcome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3">
                  <a:txBody>
                    <a:bodyPr/>
                    <a:lstStyle/>
                    <a:p>
                      <a:pP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7">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607573679"/>
                  </a:ext>
                </a:extLst>
              </a:tr>
              <a:tr h="308199">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Audited/Actual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Estimated Performance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gridSpan="3">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MTEF Period</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602314787"/>
                  </a:ext>
                </a:extLst>
              </a:tr>
              <a:tr h="46192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2016/17</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2017/18</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2018/19</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2019/20</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2020/21</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2022/23</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155976340"/>
                  </a:ext>
                </a:extLst>
              </a:tr>
              <a:tr h="430424">
                <a:tc>
                  <a:txBody>
                    <a:bodyPr/>
                    <a:lstStyle/>
                    <a:p>
                      <a:pPr marL="0" marR="0" lvl="0" indent="0" algn="l" defTabSz="914377" rtl="0" eaLnBrk="1" fontAlgn="auto" latinLnBrk="0" hangingPunct="1">
                        <a:lnSpc>
                          <a:spcPct val="115000"/>
                        </a:lnSpc>
                        <a:spcBef>
                          <a:spcPts val="0"/>
                        </a:spcBef>
                        <a:spcAft>
                          <a:spcPts val="0"/>
                        </a:spcAft>
                        <a:buClrTx/>
                        <a:buSzTx/>
                        <a:buFontTx/>
                        <a:buNone/>
                        <a:tabLst/>
                        <a:defRPr/>
                      </a:pPr>
                      <a:r>
                        <a:rPr lang="en-GB" sz="1600" dirty="0">
                          <a:effectLst/>
                          <a:latin typeface="Calibri" panose="020F0502020204030204" pitchFamily="34" charset="0"/>
                          <a:ea typeface="Calibri" panose="020F0502020204030204" pitchFamily="34" charset="0"/>
                          <a:cs typeface="Calibri" panose="020F0502020204030204" pitchFamily="34" charset="0"/>
                        </a:rPr>
                        <a:t> Improved teacher professionalism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 Re-certification framework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Development of re-certification framework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 algn="r">
                        <a:lnSpc>
                          <a:spcPct val="115000"/>
                        </a:lnSpc>
                        <a:spcAft>
                          <a:spcPts val="0"/>
                        </a:spcAft>
                      </a:pPr>
                      <a:r>
                        <a:rPr lang="en-ZA" sz="1600" cap="small"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Draft framework developed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600" dirty="0">
                          <a:effectLst/>
                          <a:latin typeface="Calibri" panose="020F0502020204030204" pitchFamily="34" charset="0"/>
                          <a:ea typeface="Calibri" panose="020F0502020204030204" pitchFamily="34" charset="0"/>
                          <a:cs typeface="Calibri" panose="020F0502020204030204" pitchFamily="34" charset="0"/>
                        </a:rPr>
                        <a:t>Extensive consultation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600" dirty="0">
                          <a:effectLst/>
                          <a:latin typeface="Calibri" panose="020F0502020204030204" pitchFamily="34" charset="0"/>
                          <a:ea typeface="Times New Roman" panose="02020603050405020304" pitchFamily="18" charset="0"/>
                          <a:cs typeface="Calibri" panose="020F0502020204030204" pitchFamily="34" charset="0"/>
                        </a:rPr>
                        <a:t>Approval of the framework</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6531" marR="56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08355186"/>
                  </a:ext>
                </a:extLst>
              </a:tr>
            </a:tbl>
          </a:graphicData>
        </a:graphic>
      </p:graphicFrame>
    </p:spTree>
    <p:extLst>
      <p:ext uri="{BB962C8B-B14F-4D97-AF65-F5344CB8AC3E}">
        <p14:creationId xmlns:p14="http://schemas.microsoft.com/office/powerpoint/2010/main" xmlns="" val="52245594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4E28F-99A3-4AE6-9853-1A0ACAF9905B}"/>
              </a:ext>
            </a:extLst>
          </p:cNvPr>
          <p:cNvSpPr>
            <a:spLocks noGrp="1"/>
          </p:cNvSpPr>
          <p:nvPr>
            <p:ph type="title"/>
          </p:nvPr>
        </p:nvSpPr>
        <p:spPr>
          <a:xfrm>
            <a:off x="27484" y="39757"/>
            <a:ext cx="12035849" cy="841844"/>
          </a:xfrm>
        </p:spPr>
        <p:txBody>
          <a:bodyPr>
            <a:normAutofit/>
          </a:bodyPr>
          <a:lstStyle/>
          <a:p>
            <a:pPr algn="ctr"/>
            <a:r>
              <a:rPr lang="en-ZA" sz="3200" b="1" dirty="0">
                <a:solidFill>
                  <a:schemeClr val="tx1"/>
                </a:solidFill>
                <a:latin typeface="+mn-lt"/>
              </a:rPr>
              <a:t>SUB PROGRAMME 5.3:</a:t>
            </a:r>
            <a:r>
              <a:rPr lang="en-ZA" sz="3200" b="1" dirty="0">
                <a:solidFill>
                  <a:schemeClr val="accent4"/>
                </a:solidFill>
                <a:latin typeface="+mn-lt"/>
              </a:rPr>
              <a:t> PRACTISING EDUCATORS</a:t>
            </a:r>
          </a:p>
        </p:txBody>
      </p:sp>
      <p:sp>
        <p:nvSpPr>
          <p:cNvPr id="3" name="Content Placeholder 2">
            <a:extLst>
              <a:ext uri="{FF2B5EF4-FFF2-40B4-BE49-F238E27FC236}">
                <a16:creationId xmlns:a16="http://schemas.microsoft.com/office/drawing/2014/main" xmlns="" id="{C98499FC-9F19-416F-9DAE-36F3C6D8D2F1}"/>
              </a:ext>
            </a:extLst>
          </p:cNvPr>
          <p:cNvSpPr>
            <a:spLocks noGrp="1"/>
          </p:cNvSpPr>
          <p:nvPr>
            <p:ph idx="1"/>
          </p:nvPr>
        </p:nvSpPr>
        <p:spPr>
          <a:xfrm>
            <a:off x="128665" y="821857"/>
            <a:ext cx="11833487" cy="4807195"/>
          </a:xfrm>
        </p:spPr>
        <p:txBody>
          <a:bodyPr>
            <a:normAutofit/>
          </a:bodyPr>
          <a:lstStyle/>
          <a:p>
            <a:pPr marL="0" indent="0">
              <a:buNone/>
            </a:pPr>
            <a:r>
              <a:rPr lang="en-GB" sz="2500" b="1" dirty="0">
                <a:solidFill>
                  <a:schemeClr val="tx1"/>
                </a:solidFill>
                <a:latin typeface="Calibri" panose="020F0502020204030204" pitchFamily="34" charset="0"/>
                <a:ea typeface="Calibri" panose="020F0502020204030204" pitchFamily="34" charset="0"/>
                <a:cs typeface="Calibri" panose="020F0502020204030204" pitchFamily="34" charset="0"/>
              </a:rPr>
              <a:t>Indicators, Annual and Quarterly Targets</a:t>
            </a:r>
            <a:endParaRPr lang="en-ZA" sz="2500" dirty="0">
              <a:solidFill>
                <a:schemeClr val="tx1"/>
              </a:solidFill>
            </a:endParaRPr>
          </a:p>
          <a:p>
            <a:pPr marL="0" indent="0">
              <a:buNone/>
            </a:pPr>
            <a:endParaRPr lang="en-ZA" sz="2400" dirty="0">
              <a:solidFill>
                <a:schemeClr val="tx1"/>
              </a:solidFill>
            </a:endParaRPr>
          </a:p>
        </p:txBody>
      </p:sp>
      <p:sp>
        <p:nvSpPr>
          <p:cNvPr id="4" name="Slide Number Placeholder 3">
            <a:extLst>
              <a:ext uri="{FF2B5EF4-FFF2-40B4-BE49-F238E27FC236}">
                <a16:creationId xmlns:a16="http://schemas.microsoft.com/office/drawing/2014/main" xmlns="" id="{DB09813B-C3F4-475F-9AA2-B32CF290B4AC}"/>
              </a:ext>
            </a:extLst>
          </p:cNvPr>
          <p:cNvSpPr>
            <a:spLocks noGrp="1"/>
          </p:cNvSpPr>
          <p:nvPr>
            <p:ph type="sldNum" sz="quarter" idx="12"/>
          </p:nvPr>
        </p:nvSpPr>
        <p:spPr/>
        <p:txBody>
          <a:bodyPr/>
          <a:lstStyle/>
          <a:p>
            <a:fld id="{F547E750-DA54-C34F-8612-A39648D765C1}" type="slidenum">
              <a:rPr lang="en-US" smtClean="0"/>
              <a:pPr/>
              <a:t>58</a:t>
            </a:fld>
            <a:endParaRPr lang="en-US" dirty="0"/>
          </a:p>
        </p:txBody>
      </p:sp>
      <p:graphicFrame>
        <p:nvGraphicFramePr>
          <p:cNvPr id="5" name="Table 4">
            <a:extLst>
              <a:ext uri="{FF2B5EF4-FFF2-40B4-BE49-F238E27FC236}">
                <a16:creationId xmlns:a16="http://schemas.microsoft.com/office/drawing/2014/main" xmlns="" id="{CCE3F36F-4266-4BB1-917F-76FF76761894}"/>
              </a:ext>
            </a:extLst>
          </p:cNvPr>
          <p:cNvGraphicFramePr>
            <a:graphicFrameLocks noGrp="1"/>
          </p:cNvGraphicFramePr>
          <p:nvPr>
            <p:extLst>
              <p:ext uri="{D42A27DB-BD31-4B8C-83A1-F6EECF244321}">
                <p14:modId xmlns:p14="http://schemas.microsoft.com/office/powerpoint/2010/main" xmlns="" val="2733301305"/>
              </p:ext>
            </p:extLst>
          </p:nvPr>
        </p:nvGraphicFramePr>
        <p:xfrm>
          <a:off x="229848" y="1497496"/>
          <a:ext cx="11732304" cy="1472656"/>
        </p:xfrm>
        <a:graphic>
          <a:graphicData uri="http://schemas.openxmlformats.org/drawingml/2006/table">
            <a:tbl>
              <a:tblPr firstRow="1" firstCol="1" bandRow="1"/>
              <a:tblGrid>
                <a:gridCol w="950507">
                  <a:extLst>
                    <a:ext uri="{9D8B030D-6E8A-4147-A177-3AD203B41FA5}">
                      <a16:colId xmlns:a16="http://schemas.microsoft.com/office/drawing/2014/main" xmlns="" val="154350845"/>
                    </a:ext>
                  </a:extLst>
                </a:gridCol>
                <a:gridCol w="2863255">
                  <a:extLst>
                    <a:ext uri="{9D8B030D-6E8A-4147-A177-3AD203B41FA5}">
                      <a16:colId xmlns:a16="http://schemas.microsoft.com/office/drawing/2014/main" xmlns="" val="2884687989"/>
                    </a:ext>
                  </a:extLst>
                </a:gridCol>
                <a:gridCol w="1668667">
                  <a:extLst>
                    <a:ext uri="{9D8B030D-6E8A-4147-A177-3AD203B41FA5}">
                      <a16:colId xmlns:a16="http://schemas.microsoft.com/office/drawing/2014/main" xmlns="" val="2808098174"/>
                    </a:ext>
                  </a:extLst>
                </a:gridCol>
                <a:gridCol w="1429280">
                  <a:extLst>
                    <a:ext uri="{9D8B030D-6E8A-4147-A177-3AD203B41FA5}">
                      <a16:colId xmlns:a16="http://schemas.microsoft.com/office/drawing/2014/main" xmlns="" val="554939458"/>
                    </a:ext>
                  </a:extLst>
                </a:gridCol>
                <a:gridCol w="1548975">
                  <a:extLst>
                    <a:ext uri="{9D8B030D-6E8A-4147-A177-3AD203B41FA5}">
                      <a16:colId xmlns:a16="http://schemas.microsoft.com/office/drawing/2014/main" xmlns="" val="3624653611"/>
                    </a:ext>
                  </a:extLst>
                </a:gridCol>
                <a:gridCol w="1551320">
                  <a:extLst>
                    <a:ext uri="{9D8B030D-6E8A-4147-A177-3AD203B41FA5}">
                      <a16:colId xmlns:a16="http://schemas.microsoft.com/office/drawing/2014/main" xmlns="" val="4277933023"/>
                    </a:ext>
                  </a:extLst>
                </a:gridCol>
                <a:gridCol w="1720300">
                  <a:extLst>
                    <a:ext uri="{9D8B030D-6E8A-4147-A177-3AD203B41FA5}">
                      <a16:colId xmlns:a16="http://schemas.microsoft.com/office/drawing/2014/main" xmlns="" val="3868987318"/>
                    </a:ext>
                  </a:extLst>
                </a:gridCol>
              </a:tblGrid>
              <a:tr h="544794">
                <a:tc>
                  <a:txBody>
                    <a:bodyPr/>
                    <a:lstStyle/>
                    <a:p>
                      <a:pPr algn="ctr">
                        <a:lnSpc>
                          <a:spcPct val="115000"/>
                        </a:lnSpc>
                        <a:spcAft>
                          <a:spcPts val="0"/>
                        </a:spcAft>
                      </a:pPr>
                      <a:r>
                        <a:rPr lang="en-ZA" sz="1800" b="1" dirty="0">
                          <a:effectLst/>
                          <a:latin typeface="Calibri" panose="020F0502020204030204" pitchFamily="34" charset="0"/>
                          <a:ea typeface="Calibri" panose="020F0502020204030204" pitchFamily="34" charset="0"/>
                          <a:cs typeface="Calibri" panose="020F0502020204030204" pitchFamily="34" charset="0"/>
                        </a:rPr>
                        <a:t>No.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Output Indicators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Annual Target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2</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15000"/>
                        </a:lnSpc>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Quarter 4</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610216016"/>
                  </a:ext>
                </a:extLst>
              </a:tr>
              <a:tr h="528632">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5.3.1</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800" dirty="0">
                          <a:effectLst/>
                          <a:latin typeface="Calibri" panose="020F0502020204030204" pitchFamily="34" charset="0"/>
                          <a:ea typeface="Times New Roman" panose="02020603050405020304" pitchFamily="18" charset="0"/>
                          <a:cs typeface="Calibri" panose="020F0502020204030204" pitchFamily="34" charset="0"/>
                        </a:rPr>
                        <a:t>Development of re-certification framework</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Draft framework developed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800" dirty="0">
                          <a:effectLst/>
                          <a:latin typeface="Calibri" panose="020F0502020204030204" pitchFamily="34" charset="0"/>
                          <a:ea typeface="Calibri" panose="020F0502020204030204" pitchFamily="34" charset="0"/>
                          <a:cs typeface="Calibri" panose="020F0502020204030204" pitchFamily="34" charset="0"/>
                        </a:rPr>
                        <a:t>Draft framework developed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1074147"/>
                  </a:ext>
                </a:extLst>
              </a:tr>
            </a:tbl>
          </a:graphicData>
        </a:graphic>
      </p:graphicFrame>
    </p:spTree>
    <p:extLst>
      <p:ext uri="{BB962C8B-B14F-4D97-AF65-F5344CB8AC3E}">
        <p14:creationId xmlns:p14="http://schemas.microsoft.com/office/powerpoint/2010/main" xmlns="" val="39986755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1D852F-D4CC-49E1-98F3-435462983BF5}"/>
              </a:ext>
            </a:extLst>
          </p:cNvPr>
          <p:cNvSpPr>
            <a:spLocks noGrp="1"/>
          </p:cNvSpPr>
          <p:nvPr>
            <p:ph type="title"/>
          </p:nvPr>
        </p:nvSpPr>
        <p:spPr>
          <a:xfrm>
            <a:off x="689043" y="1521682"/>
            <a:ext cx="10515600" cy="3993747"/>
          </a:xfrm>
          <a:solidFill>
            <a:schemeClr val="accent2"/>
          </a:solidFill>
          <a:effectLst>
            <a:innerShdw blurRad="114300">
              <a:prstClr val="black"/>
            </a:innerShdw>
          </a:effectLst>
        </p:spPr>
        <p:txBody>
          <a:bodyPr>
            <a:noAutofit/>
          </a:bodyPr>
          <a:lstStyle/>
          <a:p>
            <a:pPr algn="ctr"/>
            <a:r>
              <a:rPr lang="en-ZA" sz="3600" b="1" dirty="0">
                <a:solidFill>
                  <a:schemeClr val="tx1"/>
                </a:solidFill>
                <a:latin typeface="+mn-lt"/>
              </a:rPr>
              <a:t> </a:t>
            </a:r>
            <a:r>
              <a:rPr lang="en-GB" sz="3600" b="1" dirty="0">
                <a:solidFill>
                  <a:schemeClr val="tx1"/>
                </a:solidFill>
                <a:latin typeface="+mn-lt"/>
              </a:rPr>
              <a:t>PART D</a:t>
            </a:r>
            <a:br>
              <a:rPr lang="en-GB" sz="3600" b="1" dirty="0">
                <a:solidFill>
                  <a:schemeClr val="tx1"/>
                </a:solidFill>
                <a:latin typeface="+mn-lt"/>
              </a:rPr>
            </a:br>
            <a:r>
              <a:rPr lang="en-GB" sz="3600" b="1" dirty="0">
                <a:solidFill>
                  <a:schemeClr val="tx1"/>
                </a:solidFill>
                <a:latin typeface="+mn-lt"/>
              </a:rPr>
              <a:t/>
            </a:r>
            <a:br>
              <a:rPr lang="en-GB" sz="3600" b="1" dirty="0">
                <a:solidFill>
                  <a:schemeClr val="tx1"/>
                </a:solidFill>
                <a:latin typeface="+mn-lt"/>
              </a:rPr>
            </a:br>
            <a:r>
              <a:rPr lang="en-GB" sz="3600" b="1" dirty="0">
                <a:solidFill>
                  <a:schemeClr val="tx1"/>
                </a:solidFill>
                <a:latin typeface="+mn-lt"/>
              </a:rPr>
              <a:t>RESOURCE CONSIDERATION </a:t>
            </a:r>
            <a:br>
              <a:rPr lang="en-GB" sz="3600" b="1" dirty="0">
                <a:solidFill>
                  <a:schemeClr val="tx1"/>
                </a:solidFill>
                <a:latin typeface="+mn-lt"/>
              </a:rPr>
            </a:br>
            <a:endParaRPr lang="en-ZA" sz="3600" b="1" dirty="0">
              <a:solidFill>
                <a:schemeClr val="tx1"/>
              </a:solidFill>
              <a:latin typeface="+mn-lt"/>
            </a:endParaRPr>
          </a:p>
        </p:txBody>
      </p:sp>
      <p:sp>
        <p:nvSpPr>
          <p:cNvPr id="3" name="Slide Number Placeholder 2">
            <a:extLst>
              <a:ext uri="{FF2B5EF4-FFF2-40B4-BE49-F238E27FC236}">
                <a16:creationId xmlns:a16="http://schemas.microsoft.com/office/drawing/2014/main" xmlns="" id="{7168E8CC-6A67-4118-8CAA-0E96B57958C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7E750-DA54-C34F-8612-A39648D765C1}" type="slidenum">
              <a:rPr kumimoji="0" lang="en-US" sz="1200" b="0" i="0" u="none" strike="noStrike" kern="1200" cap="none" spc="0" normalizeH="0" baseline="0" noProof="0" smtClean="0">
                <a:ln>
                  <a:noFill/>
                </a:ln>
                <a:solidFill>
                  <a:prstClr val="black"/>
                </a:solidFill>
                <a:effectLst/>
                <a:uLnTx/>
                <a:uFillTx/>
                <a:latin typeface="Arial" charset="0"/>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xmlns="" val="3553557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0584F54-B9F3-4424-BA72-9E68C2F452FB}"/>
              </a:ext>
            </a:extLst>
          </p:cNvPr>
          <p:cNvSpPr>
            <a:spLocks noGrp="1"/>
          </p:cNvSpPr>
          <p:nvPr>
            <p:ph type="title"/>
          </p:nvPr>
        </p:nvSpPr>
        <p:spPr>
          <a:xfrm>
            <a:off x="1740824" y="49211"/>
            <a:ext cx="9264650" cy="904875"/>
          </a:xfrm>
        </p:spPr>
        <p:txBody>
          <a:bodyPr>
            <a:normAutofit/>
          </a:bodyPr>
          <a:lstStyle/>
          <a:p>
            <a:r>
              <a:rPr lang="en-ZA" altLang="en-US" sz="4000" b="1" dirty="0">
                <a:solidFill>
                  <a:schemeClr val="accent4"/>
                </a:solidFill>
                <a:latin typeface="Calibri" panose="020F0502020204030204" pitchFamily="34" charset="0"/>
                <a:cs typeface="Calibri" panose="020F0502020204030204" pitchFamily="34" charset="0"/>
              </a:rPr>
              <a:t>LEGISLATIVE AND POLICY ENVIRONMENT</a:t>
            </a:r>
            <a:endParaRPr lang="en-ZA" sz="4000" b="1" dirty="0">
              <a:solidFill>
                <a:schemeClr val="accent4"/>
              </a:solidFill>
              <a:latin typeface="Calibri" panose="020F0502020204030204" pitchFamily="34" charset="0"/>
              <a:cs typeface="Calibri" panose="020F0502020204030204" pitchFamily="34" charset="0"/>
            </a:endParaRPr>
          </a:p>
        </p:txBody>
      </p:sp>
      <p:graphicFrame>
        <p:nvGraphicFramePr>
          <p:cNvPr id="7" name="Content Placeholder 6">
            <a:extLst>
              <a:ext uri="{FF2B5EF4-FFF2-40B4-BE49-F238E27FC236}">
                <a16:creationId xmlns:a16="http://schemas.microsoft.com/office/drawing/2014/main" xmlns="" id="{E9D25D82-79DA-4306-BE8A-2E0EA1FB1472}"/>
              </a:ext>
            </a:extLst>
          </p:cNvPr>
          <p:cNvGraphicFramePr>
            <a:graphicFrameLocks noGrp="1"/>
          </p:cNvGraphicFramePr>
          <p:nvPr>
            <p:ph idx="1"/>
            <p:extLst>
              <p:ext uri="{D42A27DB-BD31-4B8C-83A1-F6EECF244321}">
                <p14:modId xmlns:p14="http://schemas.microsoft.com/office/powerpoint/2010/main" xmlns="" val="2355783939"/>
              </p:ext>
            </p:extLst>
          </p:nvPr>
        </p:nvGraphicFramePr>
        <p:xfrm>
          <a:off x="111802" y="706582"/>
          <a:ext cx="11620500" cy="5649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3385C823-5E0C-4350-8C00-0767B17E951B}"/>
              </a:ext>
            </a:extLst>
          </p:cNvPr>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ZA" sz="1050" b="0" i="0" u="none" strike="noStrike" cap="none" smtClean="0">
                <a:solidFill>
                  <a:srgbClr val="FFFFFF"/>
                </a:solidFill>
                <a:latin typeface="Calibri"/>
                <a:ea typeface="Calibri"/>
                <a:cs typeface="Calibri"/>
                <a:sym typeface="Calibri"/>
              </a:rPr>
              <a:pPr marL="0" marR="0" lvl="0" indent="0" algn="r" rtl="0">
                <a:spcBef>
                  <a:spcPts val="0"/>
                </a:spcBef>
                <a:buSzPct val="25000"/>
                <a:buNone/>
              </a:pPr>
              <a:t>6</a:t>
            </a:fld>
            <a:endParaRPr lang="en-ZA" sz="105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xmlns="" val="427429095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xmlns="" id="{C5533C31-2235-4FDA-B081-0CF31FD551EB}"/>
              </a:ext>
            </a:extLst>
          </p:cNvPr>
          <p:cNvGraphicFramePr>
            <a:graphicFrameLocks noGrp="1"/>
          </p:cNvGraphicFramePr>
          <p:nvPr>
            <p:ph idx="1"/>
            <p:extLst>
              <p:ext uri="{D42A27DB-BD31-4B8C-83A1-F6EECF244321}">
                <p14:modId xmlns:p14="http://schemas.microsoft.com/office/powerpoint/2010/main" xmlns="" val="1675382424"/>
              </p:ext>
            </p:extLst>
          </p:nvPr>
        </p:nvGraphicFramePr>
        <p:xfrm>
          <a:off x="219075" y="438796"/>
          <a:ext cx="11796714" cy="6419204"/>
        </p:xfrm>
        <a:graphic>
          <a:graphicData uri="http://schemas.openxmlformats.org/drawingml/2006/table">
            <a:tbl>
              <a:tblPr/>
              <a:tblGrid>
                <a:gridCol w="1052495">
                  <a:extLst>
                    <a:ext uri="{9D8B030D-6E8A-4147-A177-3AD203B41FA5}">
                      <a16:colId xmlns:a16="http://schemas.microsoft.com/office/drawing/2014/main" xmlns="" val="20000"/>
                    </a:ext>
                  </a:extLst>
                </a:gridCol>
                <a:gridCol w="1052495">
                  <a:extLst>
                    <a:ext uri="{9D8B030D-6E8A-4147-A177-3AD203B41FA5}">
                      <a16:colId xmlns:a16="http://schemas.microsoft.com/office/drawing/2014/main" xmlns="" val="20001"/>
                    </a:ext>
                  </a:extLst>
                </a:gridCol>
                <a:gridCol w="1052495">
                  <a:extLst>
                    <a:ext uri="{9D8B030D-6E8A-4147-A177-3AD203B41FA5}">
                      <a16:colId xmlns:a16="http://schemas.microsoft.com/office/drawing/2014/main" xmlns="" val="20002"/>
                    </a:ext>
                  </a:extLst>
                </a:gridCol>
                <a:gridCol w="1052495">
                  <a:extLst>
                    <a:ext uri="{9D8B030D-6E8A-4147-A177-3AD203B41FA5}">
                      <a16:colId xmlns:a16="http://schemas.microsoft.com/office/drawing/2014/main" xmlns="" val="20003"/>
                    </a:ext>
                  </a:extLst>
                </a:gridCol>
                <a:gridCol w="1052495">
                  <a:extLst>
                    <a:ext uri="{9D8B030D-6E8A-4147-A177-3AD203B41FA5}">
                      <a16:colId xmlns:a16="http://schemas.microsoft.com/office/drawing/2014/main" xmlns="" val="20004"/>
                    </a:ext>
                  </a:extLst>
                </a:gridCol>
                <a:gridCol w="1052495">
                  <a:extLst>
                    <a:ext uri="{9D8B030D-6E8A-4147-A177-3AD203B41FA5}">
                      <a16:colId xmlns:a16="http://schemas.microsoft.com/office/drawing/2014/main" xmlns="" val="20005"/>
                    </a:ext>
                  </a:extLst>
                </a:gridCol>
                <a:gridCol w="1052495">
                  <a:extLst>
                    <a:ext uri="{9D8B030D-6E8A-4147-A177-3AD203B41FA5}">
                      <a16:colId xmlns:a16="http://schemas.microsoft.com/office/drawing/2014/main" xmlns="" val="20006"/>
                    </a:ext>
                  </a:extLst>
                </a:gridCol>
                <a:gridCol w="1052495">
                  <a:extLst>
                    <a:ext uri="{9D8B030D-6E8A-4147-A177-3AD203B41FA5}">
                      <a16:colId xmlns:a16="http://schemas.microsoft.com/office/drawing/2014/main" xmlns="" val="20007"/>
                    </a:ext>
                  </a:extLst>
                </a:gridCol>
                <a:gridCol w="1271764">
                  <a:extLst>
                    <a:ext uri="{9D8B030D-6E8A-4147-A177-3AD203B41FA5}">
                      <a16:colId xmlns:a16="http://schemas.microsoft.com/office/drawing/2014/main" xmlns="" val="20008"/>
                    </a:ext>
                  </a:extLst>
                </a:gridCol>
                <a:gridCol w="1052495">
                  <a:extLst>
                    <a:ext uri="{9D8B030D-6E8A-4147-A177-3AD203B41FA5}">
                      <a16:colId xmlns:a16="http://schemas.microsoft.com/office/drawing/2014/main" xmlns="" val="20009"/>
                    </a:ext>
                  </a:extLst>
                </a:gridCol>
                <a:gridCol w="1052495">
                  <a:extLst>
                    <a:ext uri="{9D8B030D-6E8A-4147-A177-3AD203B41FA5}">
                      <a16:colId xmlns:a16="http://schemas.microsoft.com/office/drawing/2014/main" xmlns="" val="20010"/>
                    </a:ext>
                  </a:extLst>
                </a:gridCol>
              </a:tblGrid>
              <a:tr h="209299">
                <a:tc>
                  <a:txBody>
                    <a:bodyPr/>
                    <a:lstStyle/>
                    <a:p>
                      <a:pPr algn="l" fontAlgn="b"/>
                      <a:endParaRPr lang="en-ZA" sz="10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800" b="1" i="0" u="none" strike="noStrike" dirty="0">
                          <a:solidFill>
                            <a:srgbClr val="000000"/>
                          </a:solidFill>
                          <a:effectLst/>
                          <a:latin typeface="Calibri" panose="020F0502020204030204" pitchFamily="34" charset="0"/>
                        </a:rPr>
                        <a:t>2016/17</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800" b="1" i="0" u="none" strike="noStrike" dirty="0">
                          <a:solidFill>
                            <a:srgbClr val="000000"/>
                          </a:solidFill>
                          <a:effectLst/>
                          <a:latin typeface="Calibri" panose="020F0502020204030204" pitchFamily="34" charset="0"/>
                        </a:rPr>
                        <a:t>2017/18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800" b="1" i="0" u="none" strike="noStrike" dirty="0">
                          <a:solidFill>
                            <a:srgbClr val="000000"/>
                          </a:solidFill>
                          <a:effectLst/>
                          <a:latin typeface="Calibri" panose="020F0502020204030204" pitchFamily="34" charset="0"/>
                        </a:rPr>
                        <a:t>2018/19</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800" b="1" i="0" u="none" strike="noStrike">
                          <a:solidFill>
                            <a:srgbClr val="000000"/>
                          </a:solidFill>
                          <a:effectLst/>
                          <a:latin typeface="Calibri" panose="020F0502020204030204" pitchFamily="34" charset="0"/>
                        </a:rPr>
                        <a:t>2019/20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ZA" sz="1800" b="1" i="0" u="none" strike="noStrike">
                          <a:solidFill>
                            <a:srgbClr val="000000"/>
                          </a:solidFill>
                          <a:effectLst/>
                          <a:latin typeface="Calibri" panose="020F0502020204030204" pitchFamily="34" charset="0"/>
                        </a:rPr>
                        <a:t>2020/21</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800" b="1" i="0" u="none" strike="noStrike">
                          <a:solidFill>
                            <a:srgbClr val="000000"/>
                          </a:solidFill>
                          <a:effectLst/>
                          <a:latin typeface="Calibri" panose="020F0502020204030204" pitchFamily="34" charset="0"/>
                        </a:rPr>
                        <a:t>2021/22</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800" b="1" i="0" u="none" strike="noStrike">
                          <a:solidFill>
                            <a:srgbClr val="000000"/>
                          </a:solidFill>
                          <a:effectLst/>
                          <a:latin typeface="Calibri" panose="020F0502020204030204" pitchFamily="34" charset="0"/>
                        </a:rPr>
                        <a:t>2022/23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80055">
                <a:tc>
                  <a:txBody>
                    <a:bodyPr/>
                    <a:lstStyle/>
                    <a:p>
                      <a:pPr algn="l" fontAlgn="b"/>
                      <a:endParaRPr lang="en-ZA" sz="10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800" b="1" i="0" u="none" strike="noStrike">
                          <a:solidFill>
                            <a:srgbClr val="000000"/>
                          </a:solidFill>
                          <a:effectLst/>
                          <a:latin typeface="Calibri" panose="020F0502020204030204" pitchFamily="34" charset="0"/>
                        </a:rPr>
                        <a:t>Audited</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800" b="1" i="0" u="none" strike="noStrike">
                          <a:solidFill>
                            <a:srgbClr val="000000"/>
                          </a:solidFill>
                          <a:effectLst/>
                          <a:latin typeface="Calibri" panose="020F0502020204030204" pitchFamily="34" charset="0"/>
                        </a:rPr>
                        <a:t>Audited</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800" b="1" i="0" u="none" strike="noStrike">
                          <a:solidFill>
                            <a:srgbClr val="000000"/>
                          </a:solidFill>
                          <a:effectLst/>
                          <a:latin typeface="Calibri" panose="020F0502020204030204" pitchFamily="34" charset="0"/>
                        </a:rPr>
                        <a:t>Audited</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ZA" sz="1800" b="1" i="0" u="none" strike="noStrike" dirty="0">
                          <a:solidFill>
                            <a:srgbClr val="000000"/>
                          </a:solidFill>
                          <a:effectLst/>
                          <a:latin typeface="Calibri" panose="020F0502020204030204" pitchFamily="34" charset="0"/>
                        </a:rPr>
                        <a:t>budget</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l" fontAlgn="b"/>
                      <a:r>
                        <a:rPr lang="en-ZA" sz="1800" b="1" i="0" u="none" strike="noStrike" dirty="0">
                          <a:solidFill>
                            <a:srgbClr val="000000"/>
                          </a:solidFill>
                          <a:effectLst/>
                          <a:latin typeface="Calibri" panose="020F0502020204030204" pitchFamily="34" charset="0"/>
                        </a:rPr>
                        <a:t>Medium - term</a:t>
                      </a:r>
                    </a:p>
                  </a:txBody>
                  <a:tcPr marL="8953" marR="8953" marT="895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1800" b="1" i="0" u="none" strike="noStrike" dirty="0">
                          <a:solidFill>
                            <a:srgbClr val="000000"/>
                          </a:solidFill>
                          <a:effectLst/>
                          <a:latin typeface="Calibri" panose="020F0502020204030204" pitchFamily="34" charset="0"/>
                        </a:rPr>
                        <a:t> </a:t>
                      </a:r>
                    </a:p>
                  </a:txBody>
                  <a:tcPr marL="8953" marR="8953" marT="895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43974">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243974">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extLst>
                  <a:ext uri="{0D108BD9-81ED-4DB2-BD59-A6C34878D82A}">
                    <a16:rowId xmlns:a16="http://schemas.microsoft.com/office/drawing/2014/main" xmlns="" val="10003"/>
                  </a:ext>
                </a:extLst>
              </a:tr>
              <a:tr h="280055">
                <a:tc gridSpan="4">
                  <a:txBody>
                    <a:bodyPr/>
                    <a:lstStyle/>
                    <a:p>
                      <a:pPr algn="l" fontAlgn="b"/>
                      <a:r>
                        <a:rPr lang="en-ZA" sz="1600" b="1" i="0" u="none" strike="noStrike" dirty="0">
                          <a:solidFill>
                            <a:srgbClr val="000000"/>
                          </a:solidFill>
                          <a:effectLst/>
                          <a:latin typeface="Calibri" panose="020F0502020204030204" pitchFamily="34" charset="0"/>
                        </a:rPr>
                        <a:t>Financial Performance in R,000</a:t>
                      </a:r>
                    </a:p>
                  </a:txBody>
                  <a:tcPr marL="8953" marR="8953" marT="8953"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extLst>
                  <a:ext uri="{0D108BD9-81ED-4DB2-BD59-A6C34878D82A}">
                    <a16:rowId xmlns:a16="http://schemas.microsoft.com/office/drawing/2014/main" xmlns="" val="10004"/>
                  </a:ext>
                </a:extLst>
              </a:tr>
              <a:tr h="249921">
                <a:tc>
                  <a:txBody>
                    <a:bodyPr/>
                    <a:lstStyle/>
                    <a:p>
                      <a:pPr algn="l" fontAlgn="b"/>
                      <a:endParaRPr lang="en-ZA" sz="16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6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extLst>
                  <a:ext uri="{0D108BD9-81ED-4DB2-BD59-A6C34878D82A}">
                    <a16:rowId xmlns:a16="http://schemas.microsoft.com/office/drawing/2014/main" xmlns="" val="10005"/>
                  </a:ext>
                </a:extLst>
              </a:tr>
              <a:tr h="256173">
                <a:tc>
                  <a:txBody>
                    <a:bodyPr/>
                    <a:lstStyle/>
                    <a:p>
                      <a:pPr algn="l" fontAlgn="b"/>
                      <a:r>
                        <a:rPr lang="en-ZA" sz="1600" b="1" i="0" u="none" strike="noStrike" dirty="0">
                          <a:solidFill>
                            <a:srgbClr val="000000"/>
                          </a:solidFill>
                          <a:effectLst/>
                          <a:latin typeface="Calibri" panose="020F0502020204030204" pitchFamily="34" charset="0"/>
                        </a:rPr>
                        <a:t>Revenue</a:t>
                      </a:r>
                    </a:p>
                  </a:txBody>
                  <a:tcPr marL="8953" marR="8953" marT="8953"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r" fontAlgn="b"/>
                      <a:r>
                        <a:rPr lang="en-ZA" sz="1400" b="1" i="0" u="none" strike="noStrike" dirty="0">
                          <a:solidFill>
                            <a:srgbClr val="000000"/>
                          </a:solidFill>
                          <a:effectLst/>
                          <a:latin typeface="Calibri" panose="020F0502020204030204" pitchFamily="34" charset="0"/>
                        </a:rPr>
                        <a:t>70,774</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81,981</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106,060</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Calibri" panose="020F0502020204030204" pitchFamily="34" charset="0"/>
                        </a:rPr>
                        <a:t>113,170</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107,338</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138,576</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141,487</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9921">
                <a:tc gridSpan="2">
                  <a:txBody>
                    <a:bodyPr/>
                    <a:lstStyle/>
                    <a:p>
                      <a:pPr algn="l" fontAlgn="b"/>
                      <a:r>
                        <a:rPr lang="en-ZA" sz="1600" b="0" i="0" u="none" strike="noStrike">
                          <a:solidFill>
                            <a:srgbClr val="000000"/>
                          </a:solidFill>
                          <a:effectLst/>
                          <a:latin typeface="Calibri" panose="020F0502020204030204" pitchFamily="34" charset="0"/>
                        </a:rPr>
                        <a:t>registration fees</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8,398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Calibri" panose="020F0502020204030204" pitchFamily="34" charset="0"/>
                        </a:rPr>
                        <a:t>8,010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6,663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5,000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4,200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4,000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4,100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49921">
                <a:tc gridSpan="2">
                  <a:txBody>
                    <a:bodyPr/>
                    <a:lstStyle/>
                    <a:p>
                      <a:pPr algn="l" fontAlgn="b"/>
                      <a:r>
                        <a:rPr lang="en-ZA" sz="1600" b="0" i="0" u="none" strike="noStrike">
                          <a:solidFill>
                            <a:srgbClr val="000000"/>
                          </a:solidFill>
                          <a:effectLst/>
                          <a:latin typeface="Calibri" panose="020F0502020204030204" pitchFamily="34" charset="0"/>
                        </a:rPr>
                        <a:t>Subscription fees</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50,357</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60,455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76,671</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79,200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80,100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110,400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112,400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49921">
                <a:tc gridSpan="3">
                  <a:txBody>
                    <a:bodyPr/>
                    <a:lstStyle/>
                    <a:p>
                      <a:pPr algn="l" fontAlgn="b"/>
                      <a:r>
                        <a:rPr lang="en-ZA" sz="1600" b="0" i="0" u="none" strike="noStrike">
                          <a:solidFill>
                            <a:srgbClr val="000000"/>
                          </a:solidFill>
                          <a:effectLst/>
                          <a:latin typeface="Calibri" panose="020F0502020204030204" pitchFamily="34" charset="0"/>
                        </a:rPr>
                        <a:t>Reprint of certificates</a:t>
                      </a:r>
                    </a:p>
                  </a:txBody>
                  <a:tcPr marL="8953" marR="8953" marT="8953"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2,075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2,138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2,090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2,000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1,500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1,500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1,500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49921">
                <a:tc gridSpan="2">
                  <a:txBody>
                    <a:bodyPr/>
                    <a:lstStyle/>
                    <a:p>
                      <a:pPr algn="l" fontAlgn="b"/>
                      <a:r>
                        <a:rPr lang="en-ZA" sz="1600" b="0" i="0" u="none" strike="noStrike">
                          <a:solidFill>
                            <a:srgbClr val="000000"/>
                          </a:solidFill>
                          <a:effectLst/>
                          <a:latin typeface="Calibri" panose="020F0502020204030204" pitchFamily="34" charset="0"/>
                        </a:rPr>
                        <a:t>Interest receivable</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2,280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2,800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3,923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4,000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3,500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3,500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3,500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49921">
                <a:tc gridSpan="2">
                  <a:txBody>
                    <a:bodyPr/>
                    <a:lstStyle/>
                    <a:p>
                      <a:pPr algn="l" fontAlgn="b"/>
                      <a:r>
                        <a:rPr lang="en-ZA" sz="1600" b="0" i="0" u="none" strike="noStrike">
                          <a:solidFill>
                            <a:srgbClr val="000000"/>
                          </a:solidFill>
                          <a:effectLst/>
                          <a:latin typeface="Calibri" panose="020F0502020204030204" pitchFamily="34" charset="0"/>
                        </a:rPr>
                        <a:t>CPTD subsidy</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7,239</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8,303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16,000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22,670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17,738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18,876</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19,687</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56173">
                <a:tc gridSpan="2">
                  <a:txBody>
                    <a:bodyPr/>
                    <a:lstStyle/>
                    <a:p>
                      <a:pPr algn="l" fontAlgn="b"/>
                      <a:r>
                        <a:rPr lang="en-ZA" sz="1600" b="0" i="0" u="none" strike="noStrike">
                          <a:solidFill>
                            <a:srgbClr val="000000"/>
                          </a:solidFill>
                          <a:effectLst/>
                          <a:latin typeface="Calibri" panose="020F0502020204030204" pitchFamily="34" charset="0"/>
                        </a:rPr>
                        <a:t>Sundry income</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425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275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713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300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300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300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49921">
                <a:tc>
                  <a:txBody>
                    <a:bodyPr/>
                    <a:lstStyle/>
                    <a:p>
                      <a:pPr algn="l" fontAlgn="b"/>
                      <a:endParaRPr lang="en-ZA" sz="16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3"/>
                  </a:ext>
                </a:extLst>
              </a:tr>
              <a:tr h="249921">
                <a:tc>
                  <a:txBody>
                    <a:bodyPr/>
                    <a:lstStyle/>
                    <a:p>
                      <a:pPr algn="l" fontAlgn="b"/>
                      <a:endParaRPr lang="en-ZA" sz="16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extLst>
                  <a:ext uri="{0D108BD9-81ED-4DB2-BD59-A6C34878D82A}">
                    <a16:rowId xmlns:a16="http://schemas.microsoft.com/office/drawing/2014/main" xmlns="" val="10014"/>
                  </a:ext>
                </a:extLst>
              </a:tr>
              <a:tr h="256173">
                <a:tc gridSpan="2">
                  <a:txBody>
                    <a:bodyPr/>
                    <a:lstStyle/>
                    <a:p>
                      <a:pPr algn="l" fontAlgn="b"/>
                      <a:r>
                        <a:rPr lang="en-ZA" sz="1800" b="1" i="0" u="none" strike="noStrike" dirty="0">
                          <a:solidFill>
                            <a:srgbClr val="000000"/>
                          </a:solidFill>
                          <a:effectLst/>
                          <a:latin typeface="Calibri" panose="020F0502020204030204" pitchFamily="34" charset="0"/>
                        </a:rPr>
                        <a:t>Expenditure</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r" fontAlgn="b"/>
                      <a:r>
                        <a:rPr lang="en-ZA" sz="1400" b="1" i="0" u="none" strike="noStrike">
                          <a:solidFill>
                            <a:srgbClr val="000000"/>
                          </a:solidFill>
                          <a:effectLst/>
                          <a:latin typeface="Calibri" panose="020F0502020204030204" pitchFamily="34" charset="0"/>
                        </a:rPr>
                        <a:t>60,043</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63,042</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79,836</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113,170</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Calibri" panose="020F0502020204030204" pitchFamily="34" charset="0"/>
                        </a:rPr>
                        <a:t>107,338</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a:solidFill>
                            <a:srgbClr val="000000"/>
                          </a:solidFill>
                          <a:effectLst/>
                          <a:latin typeface="Calibri" panose="020F0502020204030204" pitchFamily="34" charset="0"/>
                        </a:rPr>
                        <a:t>138,576</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1" i="0" u="none" strike="noStrike" dirty="0">
                          <a:solidFill>
                            <a:srgbClr val="000000"/>
                          </a:solidFill>
                          <a:effectLst/>
                          <a:latin typeface="Calibri" panose="020F0502020204030204" pitchFamily="34" charset="0"/>
                        </a:rPr>
                        <a:t>141,487</a:t>
                      </a:r>
                    </a:p>
                  </a:txBody>
                  <a:tcPr marL="8953" marR="8953" marT="895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49921">
                <a:tc gridSpan="4">
                  <a:txBody>
                    <a:bodyPr/>
                    <a:lstStyle/>
                    <a:p>
                      <a:pPr algn="l" fontAlgn="b"/>
                      <a:r>
                        <a:rPr lang="en-ZA" sz="1400" b="0" i="0" u="none" strike="noStrike">
                          <a:solidFill>
                            <a:srgbClr val="000000"/>
                          </a:solidFill>
                          <a:effectLst/>
                          <a:latin typeface="Calibri" panose="020F0502020204030204" pitchFamily="34" charset="0"/>
                        </a:rPr>
                        <a:t>Administration &amp; other related costs</a:t>
                      </a: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r" fontAlgn="b"/>
                      <a:r>
                        <a:rPr lang="en-ZA" sz="1400" b="0" i="0" u="none" strike="noStrike">
                          <a:solidFill>
                            <a:srgbClr val="000000"/>
                          </a:solidFill>
                          <a:effectLst/>
                          <a:latin typeface="Calibri" panose="020F0502020204030204" pitchFamily="34" charset="0"/>
                        </a:rPr>
                        <a:t>36,042</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38,594</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45,222</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a:solidFill>
                            <a:srgbClr val="000000"/>
                          </a:solidFill>
                          <a:effectLst/>
                          <a:latin typeface="Calibri" panose="020F0502020204030204" pitchFamily="34" charset="0"/>
                        </a:rPr>
                        <a:t>63,575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Calibri" panose="020F0502020204030204" pitchFamily="34" charset="0"/>
                        </a:rPr>
                        <a:t>65,034</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Calibri" panose="020F0502020204030204" pitchFamily="34" charset="0"/>
                        </a:rPr>
                        <a:t>88,305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ZA" sz="1400" b="0" i="0" u="none" strike="noStrike" dirty="0">
                          <a:solidFill>
                            <a:srgbClr val="000000"/>
                          </a:solidFill>
                          <a:effectLst/>
                          <a:latin typeface="Calibri" panose="020F0502020204030204" pitchFamily="34" charset="0"/>
                        </a:rPr>
                        <a:t>88,331</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6"/>
                  </a:ext>
                </a:extLst>
              </a:tr>
              <a:tr h="249921">
                <a:tc>
                  <a:txBody>
                    <a:bodyPr/>
                    <a:lstStyle/>
                    <a:p>
                      <a:pPr algn="l" fontAlgn="b"/>
                      <a:r>
                        <a:rPr lang="en-ZA" sz="1600" b="0" i="0" u="none" strike="noStrike">
                          <a:solidFill>
                            <a:srgbClr val="000000"/>
                          </a:solidFill>
                          <a:effectLst/>
                          <a:latin typeface="Calibri" panose="020F0502020204030204" pitchFamily="34" charset="0"/>
                        </a:rPr>
                        <a:t>Research</a:t>
                      </a:r>
                    </a:p>
                  </a:txBody>
                  <a:tcPr marL="8953" marR="8953" marT="8953" marB="0" anchor="b">
                    <a:lnL>
                      <a:noFill/>
                    </a:lnL>
                    <a:lnR>
                      <a:noFill/>
                    </a:lnR>
                    <a:lnT>
                      <a:noFill/>
                    </a:lnT>
                    <a:lnB>
                      <a:noFill/>
                    </a:lnB>
                  </a:tcPr>
                </a:tc>
                <a:tc>
                  <a:txBody>
                    <a:bodyPr/>
                    <a:lstStyle/>
                    <a:p>
                      <a:pPr algn="l" fontAlgn="b"/>
                      <a:endParaRPr lang="en-ZA" sz="16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903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1,302</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454</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2,954</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2,744</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3,901</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4,131</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249921">
                <a:tc gridSpan="3">
                  <a:txBody>
                    <a:bodyPr/>
                    <a:lstStyle/>
                    <a:p>
                      <a:pPr algn="l" fontAlgn="b"/>
                      <a:r>
                        <a:rPr lang="en-ZA" sz="1600" b="0" i="0" u="none" strike="noStrike">
                          <a:solidFill>
                            <a:srgbClr val="000000"/>
                          </a:solidFill>
                          <a:effectLst/>
                          <a:latin typeface="Calibri" panose="020F0502020204030204" pitchFamily="34" charset="0"/>
                        </a:rPr>
                        <a:t>Professional Development</a:t>
                      </a:r>
                    </a:p>
                  </a:txBody>
                  <a:tcPr marL="8953" marR="8953" marT="8953"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13,162</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12,999</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19,005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30,339</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23,356</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25,535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26,956</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249921">
                <a:tc gridSpan="2">
                  <a:txBody>
                    <a:bodyPr/>
                    <a:lstStyle/>
                    <a:p>
                      <a:pPr algn="l" fontAlgn="b"/>
                      <a:r>
                        <a:rPr lang="en-ZA" sz="1600" b="0" i="0" u="none" strike="noStrike">
                          <a:solidFill>
                            <a:srgbClr val="000000"/>
                          </a:solidFill>
                          <a:effectLst/>
                          <a:latin typeface="Calibri" panose="020F0502020204030204" pitchFamily="34" charset="0"/>
                        </a:rPr>
                        <a:t>Registration</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5,259</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4,951</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6,108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6,849</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6,445</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7,934</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8,468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249921">
                <a:tc gridSpan="2">
                  <a:txBody>
                    <a:bodyPr/>
                    <a:lstStyle/>
                    <a:p>
                      <a:pPr algn="l" fontAlgn="b"/>
                      <a:r>
                        <a:rPr lang="en-ZA" sz="1600" b="0" i="0" u="none" strike="noStrike">
                          <a:solidFill>
                            <a:srgbClr val="000000"/>
                          </a:solidFill>
                          <a:effectLst/>
                          <a:latin typeface="Calibri" panose="020F0502020204030204" pitchFamily="34" charset="0"/>
                        </a:rPr>
                        <a:t>Code of Ethics</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0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4,677</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5,196</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9,047</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9,453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7,621</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9,672</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10,273</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256173">
                <a:tc gridSpan="3">
                  <a:txBody>
                    <a:bodyPr/>
                    <a:lstStyle/>
                    <a:p>
                      <a:pPr algn="l" fontAlgn="b"/>
                      <a:r>
                        <a:rPr lang="en-ZA" sz="1600" b="0" i="0" u="none" strike="noStrike" dirty="0">
                          <a:solidFill>
                            <a:srgbClr val="000000"/>
                          </a:solidFill>
                          <a:effectLst/>
                          <a:latin typeface="Calibri" panose="020F0502020204030204" pitchFamily="34" charset="0"/>
                        </a:rPr>
                        <a:t>Teacher Professionalization</a:t>
                      </a:r>
                    </a:p>
                  </a:txBody>
                  <a:tcPr marL="8953" marR="8953" marT="8953"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900" b="0" i="0" u="none" strike="noStrike">
                        <a:solidFill>
                          <a:srgbClr val="000000"/>
                        </a:solidFill>
                        <a:effectLst/>
                        <a:latin typeface="Calibri" panose="020F0502020204030204" pitchFamily="34" charset="0"/>
                      </a:endParaRPr>
                    </a:p>
                  </a:txBody>
                  <a:tcPr marL="8953" marR="8953" marT="8953"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0</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2,138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a:solidFill>
                            <a:srgbClr val="000000"/>
                          </a:solidFill>
                          <a:effectLst/>
                          <a:latin typeface="Calibri" panose="020F0502020204030204" pitchFamily="34" charset="0"/>
                        </a:rPr>
                        <a:t>3,229</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ZA" sz="1400" b="0" i="0" u="none" strike="noStrike" dirty="0">
                          <a:solidFill>
                            <a:srgbClr val="000000"/>
                          </a:solidFill>
                          <a:effectLst/>
                          <a:latin typeface="Calibri" panose="020F0502020204030204" pitchFamily="34" charset="0"/>
                        </a:rPr>
                        <a:t>3,328</a:t>
                      </a:r>
                    </a:p>
                  </a:txBody>
                  <a:tcPr marL="8953" marR="8953" marT="895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r h="243974">
                <a:tc>
                  <a:txBody>
                    <a:bodyPr/>
                    <a:lstStyle/>
                    <a:p>
                      <a:pPr algn="l" fontAlgn="b"/>
                      <a:endParaRPr lang="en-ZA" sz="2400" b="1"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2400" b="1"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10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50" b="0" i="0" u="none" strike="noStrike" dirty="0">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20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20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20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20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20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20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ZA" sz="2000" b="0" i="0" u="none" strike="noStrike" dirty="0">
                        <a:solidFill>
                          <a:srgbClr val="000000"/>
                        </a:solidFill>
                        <a:effectLst/>
                        <a:latin typeface="Calibri" panose="020F0502020204030204" pitchFamily="34" charset="0"/>
                      </a:endParaRPr>
                    </a:p>
                  </a:txBody>
                  <a:tcPr marL="8953" marR="8953" marT="8953"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22"/>
                  </a:ext>
                </a:extLst>
              </a:tr>
              <a:tr h="292131">
                <a:tc gridSpan="2">
                  <a:txBody>
                    <a:bodyPr/>
                    <a:lstStyle/>
                    <a:p>
                      <a:pPr algn="l" fontAlgn="b"/>
                      <a:r>
                        <a:rPr lang="en-ZA" sz="2400" b="1" i="0" u="none" strike="noStrike" dirty="0">
                          <a:solidFill>
                            <a:srgbClr val="000000"/>
                          </a:solidFill>
                          <a:effectLst/>
                          <a:latin typeface="Calibri" panose="020F0502020204030204" pitchFamily="34" charset="0"/>
                        </a:rPr>
                        <a:t>surplus / deficit</a:t>
                      </a:r>
                    </a:p>
                  </a:txBody>
                  <a:tcPr marL="8953" marR="8953" marT="8953" marB="0" anchor="b">
                    <a:lnL>
                      <a:noFill/>
                    </a:lnL>
                    <a:lnR>
                      <a:noFill/>
                    </a:lnR>
                    <a:lnT>
                      <a:noFill/>
                    </a:lnT>
                    <a:lnB>
                      <a:noFill/>
                    </a:lnB>
                  </a:tcPr>
                </a:tc>
                <a:tc hMerge="1">
                  <a:txBody>
                    <a:bodyPr/>
                    <a:lstStyle/>
                    <a:p>
                      <a:endParaRPr lang="en-ZA"/>
                    </a:p>
                  </a:txBody>
                  <a:tcPr/>
                </a:tc>
                <a:tc>
                  <a:txBody>
                    <a:bodyPr/>
                    <a:lstStyle/>
                    <a:p>
                      <a:pPr algn="l" fontAlgn="b"/>
                      <a:endParaRPr lang="en-ZA" sz="110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l" fontAlgn="b"/>
                      <a:endParaRPr lang="en-ZA" sz="1050" b="0" i="0" u="none" strike="noStrike">
                        <a:solidFill>
                          <a:srgbClr val="000000"/>
                        </a:solidFill>
                        <a:effectLst/>
                        <a:latin typeface="Calibri" panose="020F0502020204030204" pitchFamily="34" charset="0"/>
                      </a:endParaRPr>
                    </a:p>
                  </a:txBody>
                  <a:tcPr marL="8953" marR="8953" marT="8953" marB="0" anchor="b">
                    <a:lnL>
                      <a:noFill/>
                    </a:lnL>
                    <a:lnR>
                      <a:noFill/>
                    </a:lnR>
                    <a:lnT>
                      <a:noFill/>
                    </a:lnT>
                    <a:lnB>
                      <a:noFill/>
                    </a:lnB>
                  </a:tcPr>
                </a:tc>
                <a:tc>
                  <a:txBody>
                    <a:bodyPr/>
                    <a:lstStyle/>
                    <a:p>
                      <a:pPr algn="r" fontAlgn="b"/>
                      <a:r>
                        <a:rPr lang="en-ZA" sz="2000" b="1" i="0" u="none" strike="noStrike">
                          <a:solidFill>
                            <a:srgbClr val="000000"/>
                          </a:solidFill>
                          <a:effectLst/>
                          <a:latin typeface="Calibri" panose="020F0502020204030204" pitchFamily="34" charset="0"/>
                        </a:rPr>
                        <a:t>10,731</a:t>
                      </a:r>
                    </a:p>
                  </a:txBody>
                  <a:tcPr marL="8953" marR="8953" marT="8953" marB="0" anchor="b">
                    <a:lnL>
                      <a:noFill/>
                    </a:lnL>
                    <a:lnR>
                      <a:noFill/>
                    </a:lnR>
                    <a:lnT>
                      <a:noFill/>
                    </a:lnT>
                    <a:lnB>
                      <a:noFill/>
                    </a:lnB>
                  </a:tcPr>
                </a:tc>
                <a:tc>
                  <a:txBody>
                    <a:bodyPr/>
                    <a:lstStyle/>
                    <a:p>
                      <a:pPr algn="r" fontAlgn="b"/>
                      <a:r>
                        <a:rPr lang="en-ZA" sz="2000" b="1" i="0" u="none" strike="noStrike">
                          <a:solidFill>
                            <a:srgbClr val="000000"/>
                          </a:solidFill>
                          <a:effectLst/>
                          <a:latin typeface="Calibri" panose="020F0502020204030204" pitchFamily="34" charset="0"/>
                        </a:rPr>
                        <a:t>18,939</a:t>
                      </a:r>
                    </a:p>
                  </a:txBody>
                  <a:tcPr marL="8953" marR="8953" marT="8953" marB="0" anchor="b">
                    <a:lnL>
                      <a:noFill/>
                    </a:lnL>
                    <a:lnR>
                      <a:noFill/>
                    </a:lnR>
                    <a:lnT>
                      <a:noFill/>
                    </a:lnT>
                    <a:lnB>
                      <a:noFill/>
                    </a:lnB>
                  </a:tcPr>
                </a:tc>
                <a:tc>
                  <a:txBody>
                    <a:bodyPr/>
                    <a:lstStyle/>
                    <a:p>
                      <a:pPr algn="r" fontAlgn="b"/>
                      <a:r>
                        <a:rPr lang="en-ZA" sz="2000" b="1" i="0" u="none" strike="noStrike" dirty="0">
                          <a:solidFill>
                            <a:srgbClr val="000000"/>
                          </a:solidFill>
                          <a:effectLst/>
                          <a:latin typeface="Calibri" panose="020F0502020204030204" pitchFamily="34" charset="0"/>
                        </a:rPr>
                        <a:t>26,224</a:t>
                      </a:r>
                    </a:p>
                  </a:txBody>
                  <a:tcPr marL="8953" marR="8953" marT="8953" marB="0" anchor="b">
                    <a:lnL>
                      <a:noFill/>
                    </a:lnL>
                    <a:lnR>
                      <a:noFill/>
                    </a:lnR>
                    <a:lnT>
                      <a:noFill/>
                    </a:lnT>
                    <a:lnB>
                      <a:noFill/>
                    </a:lnB>
                  </a:tcPr>
                </a:tc>
                <a:tc>
                  <a:txBody>
                    <a:bodyPr/>
                    <a:lstStyle/>
                    <a:p>
                      <a:pPr algn="r" fontAlgn="b"/>
                      <a:r>
                        <a:rPr lang="en-ZA" sz="2000" b="1" i="0" u="none" strike="noStrike" dirty="0">
                          <a:solidFill>
                            <a:srgbClr val="000000"/>
                          </a:solidFill>
                          <a:effectLst/>
                          <a:latin typeface="Calibri" panose="020F0502020204030204" pitchFamily="34" charset="0"/>
                        </a:rPr>
                        <a:t>0</a:t>
                      </a:r>
                    </a:p>
                  </a:txBody>
                  <a:tcPr marL="8953" marR="8953" marT="8953" marB="0" anchor="b">
                    <a:lnL>
                      <a:noFill/>
                    </a:lnL>
                    <a:lnR>
                      <a:noFill/>
                    </a:lnR>
                    <a:lnT>
                      <a:noFill/>
                    </a:lnT>
                    <a:lnB>
                      <a:noFill/>
                    </a:lnB>
                  </a:tcPr>
                </a:tc>
                <a:tc>
                  <a:txBody>
                    <a:bodyPr/>
                    <a:lstStyle/>
                    <a:p>
                      <a:pPr algn="r" fontAlgn="b"/>
                      <a:r>
                        <a:rPr lang="en-ZA" sz="2000" b="1" i="0" u="none" strike="noStrike" dirty="0">
                          <a:solidFill>
                            <a:srgbClr val="000000"/>
                          </a:solidFill>
                          <a:effectLst/>
                          <a:latin typeface="Calibri" panose="020F0502020204030204" pitchFamily="34" charset="0"/>
                        </a:rPr>
                        <a:t>0</a:t>
                      </a:r>
                    </a:p>
                  </a:txBody>
                  <a:tcPr marL="8953" marR="8953" marT="8953" marB="0" anchor="b">
                    <a:lnL>
                      <a:noFill/>
                    </a:lnL>
                    <a:lnR>
                      <a:noFill/>
                    </a:lnR>
                    <a:lnT>
                      <a:noFill/>
                    </a:lnT>
                    <a:lnB>
                      <a:noFill/>
                    </a:lnB>
                  </a:tcPr>
                </a:tc>
                <a:tc>
                  <a:txBody>
                    <a:bodyPr/>
                    <a:lstStyle/>
                    <a:p>
                      <a:pPr algn="r" fontAlgn="b"/>
                      <a:r>
                        <a:rPr lang="en-ZA" sz="2000" b="1" i="0" u="none" strike="noStrike" dirty="0">
                          <a:solidFill>
                            <a:srgbClr val="000000"/>
                          </a:solidFill>
                          <a:effectLst/>
                          <a:latin typeface="Calibri" panose="020F0502020204030204" pitchFamily="34" charset="0"/>
                        </a:rPr>
                        <a:t>0</a:t>
                      </a:r>
                    </a:p>
                  </a:txBody>
                  <a:tcPr marL="8953" marR="8953" marT="8953" marB="0" anchor="b">
                    <a:lnL>
                      <a:noFill/>
                    </a:lnL>
                    <a:lnR>
                      <a:noFill/>
                    </a:lnR>
                    <a:lnT>
                      <a:noFill/>
                    </a:lnT>
                    <a:lnB>
                      <a:noFill/>
                    </a:lnB>
                  </a:tcPr>
                </a:tc>
                <a:tc>
                  <a:txBody>
                    <a:bodyPr/>
                    <a:lstStyle/>
                    <a:p>
                      <a:pPr algn="r" fontAlgn="b"/>
                      <a:r>
                        <a:rPr lang="en-ZA" sz="2000" b="1" i="0" u="none" strike="noStrike" dirty="0">
                          <a:solidFill>
                            <a:srgbClr val="000000"/>
                          </a:solidFill>
                          <a:effectLst/>
                          <a:latin typeface="Calibri" panose="020F0502020204030204" pitchFamily="34" charset="0"/>
                        </a:rPr>
                        <a:t>0</a:t>
                      </a:r>
                    </a:p>
                  </a:txBody>
                  <a:tcPr marL="8953" marR="8953" marT="8953" marB="0" anchor="b">
                    <a:lnL>
                      <a:noFill/>
                    </a:lnL>
                    <a:lnR>
                      <a:noFill/>
                    </a:lnR>
                    <a:lnT>
                      <a:noFill/>
                    </a:lnT>
                    <a:lnB>
                      <a:noFill/>
                    </a:lnB>
                  </a:tcPr>
                </a:tc>
                <a:extLst>
                  <a:ext uri="{0D108BD9-81ED-4DB2-BD59-A6C34878D82A}">
                    <a16:rowId xmlns:a16="http://schemas.microsoft.com/office/drawing/2014/main" xmlns="" val="10023"/>
                  </a:ext>
                </a:extLst>
              </a:tr>
            </a:tbl>
          </a:graphicData>
        </a:graphic>
      </p:graphicFrame>
      <p:sp>
        <p:nvSpPr>
          <p:cNvPr id="10" name="Title 1">
            <a:extLst>
              <a:ext uri="{FF2B5EF4-FFF2-40B4-BE49-F238E27FC236}">
                <a16:creationId xmlns:a16="http://schemas.microsoft.com/office/drawing/2014/main" xmlns="" id="{945E0080-1C47-4268-833A-FFF7DFB2CB77}"/>
              </a:ext>
            </a:extLst>
          </p:cNvPr>
          <p:cNvSpPr>
            <a:spLocks noGrp="1"/>
          </p:cNvSpPr>
          <p:nvPr>
            <p:ph type="title"/>
          </p:nvPr>
        </p:nvSpPr>
        <p:spPr>
          <a:xfrm>
            <a:off x="0" y="0"/>
            <a:ext cx="4953000" cy="653144"/>
          </a:xfrm>
        </p:spPr>
        <p:txBody>
          <a:bodyPr>
            <a:noAutofit/>
          </a:bodyPr>
          <a:lstStyle/>
          <a:p>
            <a:r>
              <a:rPr lang="en-ZA" sz="3200" b="1" dirty="0"/>
              <a:t>MTEF  PROJECTIONS TO 2023</a:t>
            </a:r>
          </a:p>
        </p:txBody>
      </p:sp>
    </p:spTree>
    <p:extLst>
      <p:ext uri="{BB962C8B-B14F-4D97-AF65-F5344CB8AC3E}">
        <p14:creationId xmlns:p14="http://schemas.microsoft.com/office/powerpoint/2010/main" xmlns="" val="1578255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00" y="0"/>
            <a:ext cx="10661543" cy="480447"/>
          </a:xfrm>
        </p:spPr>
        <p:txBody>
          <a:bodyPr>
            <a:normAutofit fontScale="90000"/>
          </a:bodyPr>
          <a:lstStyle/>
          <a:p>
            <a:r>
              <a:rPr lang="en-ZA" dirty="0"/>
              <a:t>DETAILED OPERATIONAL BUDGET 2020/21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209974708"/>
              </p:ext>
            </p:extLst>
          </p:nvPr>
        </p:nvGraphicFramePr>
        <p:xfrm>
          <a:off x="63610" y="412940"/>
          <a:ext cx="5654858" cy="6416624"/>
        </p:xfrm>
        <a:graphic>
          <a:graphicData uri="http://schemas.openxmlformats.org/drawingml/2006/table">
            <a:tbl>
              <a:tblPr/>
              <a:tblGrid>
                <a:gridCol w="1021197">
                  <a:extLst>
                    <a:ext uri="{9D8B030D-6E8A-4147-A177-3AD203B41FA5}">
                      <a16:colId xmlns:a16="http://schemas.microsoft.com/office/drawing/2014/main" xmlns="" val="20000"/>
                    </a:ext>
                  </a:extLst>
                </a:gridCol>
                <a:gridCol w="870093">
                  <a:extLst>
                    <a:ext uri="{9D8B030D-6E8A-4147-A177-3AD203B41FA5}">
                      <a16:colId xmlns:a16="http://schemas.microsoft.com/office/drawing/2014/main" xmlns="" val="20001"/>
                    </a:ext>
                  </a:extLst>
                </a:gridCol>
                <a:gridCol w="870093">
                  <a:extLst>
                    <a:ext uri="{9D8B030D-6E8A-4147-A177-3AD203B41FA5}">
                      <a16:colId xmlns:a16="http://schemas.microsoft.com/office/drawing/2014/main" xmlns="" val="20002"/>
                    </a:ext>
                  </a:extLst>
                </a:gridCol>
                <a:gridCol w="870093">
                  <a:extLst>
                    <a:ext uri="{9D8B030D-6E8A-4147-A177-3AD203B41FA5}">
                      <a16:colId xmlns:a16="http://schemas.microsoft.com/office/drawing/2014/main" xmlns="" val="20003"/>
                    </a:ext>
                  </a:extLst>
                </a:gridCol>
                <a:gridCol w="870093">
                  <a:extLst>
                    <a:ext uri="{9D8B030D-6E8A-4147-A177-3AD203B41FA5}">
                      <a16:colId xmlns:a16="http://schemas.microsoft.com/office/drawing/2014/main" xmlns="" val="20004"/>
                    </a:ext>
                  </a:extLst>
                </a:gridCol>
                <a:gridCol w="1153289">
                  <a:extLst>
                    <a:ext uri="{9D8B030D-6E8A-4147-A177-3AD203B41FA5}">
                      <a16:colId xmlns:a16="http://schemas.microsoft.com/office/drawing/2014/main" xmlns="" val="20005"/>
                    </a:ext>
                  </a:extLst>
                </a:gridCol>
              </a:tblGrid>
              <a:tr h="358160">
                <a:tc gridSpan="4">
                  <a:txBody>
                    <a:bodyPr/>
                    <a:lstStyle/>
                    <a:p>
                      <a:pPr algn="l" fontAlgn="b"/>
                      <a:r>
                        <a:rPr lang="en-ZA" sz="1400" b="1" i="0" u="none" strike="noStrike" dirty="0">
                          <a:solidFill>
                            <a:srgbClr val="000000"/>
                          </a:solidFill>
                          <a:effectLst/>
                          <a:latin typeface="Arial" panose="020B0604020202020204" pitchFamily="34" charset="0"/>
                        </a:rPr>
                        <a:t>FINANCIAL PERFORMANCE DATA</a:t>
                      </a:r>
                    </a:p>
                  </a:txBody>
                  <a:tcPr marL="8599" marR="8599" marT="8599"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endParaRPr lang="en-ZA" sz="1400" b="1"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ctr" fontAlgn="b"/>
                      <a:endParaRPr lang="en-ZA" sz="1400" b="1" i="0" u="none" strike="noStrike" dirty="0">
                        <a:solidFill>
                          <a:srgbClr val="000000"/>
                        </a:solidFill>
                        <a:effectLst/>
                        <a:latin typeface="Calibri" panose="020F0502020204030204" pitchFamily="34" charset="0"/>
                      </a:endParaRPr>
                    </a:p>
                  </a:txBody>
                  <a:tcPr marL="8599" marR="8599" marT="8599" marB="0" anchor="b">
                    <a:lnL>
                      <a:noFill/>
                    </a:lnL>
                    <a:lnR>
                      <a:noFill/>
                    </a:lnR>
                    <a:lnT>
                      <a:noFill/>
                    </a:lnT>
                    <a:lnB>
                      <a:noFill/>
                    </a:lnB>
                  </a:tcPr>
                </a:tc>
                <a:extLst>
                  <a:ext uri="{0D108BD9-81ED-4DB2-BD59-A6C34878D82A}">
                    <a16:rowId xmlns:a16="http://schemas.microsoft.com/office/drawing/2014/main" xmlns="" val="10000"/>
                  </a:ext>
                </a:extLst>
              </a:tr>
              <a:tr h="183194">
                <a:tc>
                  <a:txBody>
                    <a:bodyPr/>
                    <a:lstStyle/>
                    <a:p>
                      <a:pPr algn="l" fontAlgn="b"/>
                      <a:endParaRPr lang="en-ZA" sz="1400" b="0" i="0" u="none" strike="noStrike" dirty="0">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extLst>
                  <a:ext uri="{0D108BD9-81ED-4DB2-BD59-A6C34878D82A}">
                    <a16:rowId xmlns:a16="http://schemas.microsoft.com/office/drawing/2014/main" xmlns="" val="10001"/>
                  </a:ext>
                </a:extLst>
              </a:tr>
              <a:tr h="358160">
                <a:tc>
                  <a:txBody>
                    <a:bodyPr/>
                    <a:lstStyle/>
                    <a:p>
                      <a:pPr algn="l" fontAlgn="b"/>
                      <a:r>
                        <a:rPr lang="en-ZA" sz="1400" b="1" i="0" u="none" strike="noStrike" dirty="0">
                          <a:solidFill>
                            <a:srgbClr val="000000"/>
                          </a:solidFill>
                          <a:effectLst/>
                          <a:latin typeface="Arial" panose="020B0604020202020204" pitchFamily="34" charset="0"/>
                        </a:rPr>
                        <a:t>INCOME</a:t>
                      </a:r>
                    </a:p>
                  </a:txBody>
                  <a:tcPr marL="8599" marR="8599" marT="8599"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rPr>
                        <a:t>107,338,000</a:t>
                      </a:r>
                    </a:p>
                  </a:txBody>
                  <a:tcPr marL="8599" marR="8599" marT="859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83194">
                <a:tc gridSpan="2">
                  <a:txBody>
                    <a:bodyPr/>
                    <a:lstStyle/>
                    <a:p>
                      <a:pPr algn="l" fontAlgn="b"/>
                      <a:r>
                        <a:rPr lang="en-ZA" sz="1400" b="0" i="0" u="none" strike="noStrike" dirty="0">
                          <a:solidFill>
                            <a:srgbClr val="000000"/>
                          </a:solidFill>
                          <a:effectLst/>
                          <a:latin typeface="Arial" panose="020B0604020202020204" pitchFamily="34" charset="0"/>
                        </a:rPr>
                        <a:t>Registration fees</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4,200,000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3"/>
                  </a:ext>
                </a:extLst>
              </a:tr>
              <a:tr h="183194">
                <a:tc gridSpan="2">
                  <a:txBody>
                    <a:bodyPr/>
                    <a:lstStyle/>
                    <a:p>
                      <a:pPr algn="l" fontAlgn="b"/>
                      <a:r>
                        <a:rPr lang="en-ZA" sz="1400" b="0" i="0" u="none" strike="noStrike" dirty="0" err="1">
                          <a:solidFill>
                            <a:srgbClr val="000000"/>
                          </a:solidFill>
                          <a:effectLst/>
                          <a:latin typeface="Arial" panose="020B0604020202020204" pitchFamily="34" charset="0"/>
                        </a:rPr>
                        <a:t>Subcription</a:t>
                      </a:r>
                      <a:r>
                        <a:rPr lang="en-ZA" sz="1400" b="0" i="0" u="none" strike="noStrike" dirty="0">
                          <a:solidFill>
                            <a:srgbClr val="000000"/>
                          </a:solidFill>
                          <a:effectLst/>
                          <a:latin typeface="Arial" panose="020B0604020202020204" pitchFamily="34" charset="0"/>
                        </a:rPr>
                        <a:t> fees</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80,100,000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183194">
                <a:tc gridSpan="3">
                  <a:txBody>
                    <a:bodyPr/>
                    <a:lstStyle/>
                    <a:p>
                      <a:pPr algn="l" fontAlgn="b"/>
                      <a:r>
                        <a:rPr lang="en-ZA" sz="1400" b="0" i="0" u="none" strike="noStrike">
                          <a:solidFill>
                            <a:srgbClr val="000000"/>
                          </a:solidFill>
                          <a:effectLst/>
                          <a:latin typeface="Arial" panose="020B0604020202020204" pitchFamily="34" charset="0"/>
                        </a:rPr>
                        <a:t>Reprints of certificates</a:t>
                      </a:r>
                    </a:p>
                  </a:txBody>
                  <a:tcPr marL="8599" marR="8599" marT="8599"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1,500,000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358160">
                <a:tc gridSpan="2">
                  <a:txBody>
                    <a:bodyPr/>
                    <a:lstStyle/>
                    <a:p>
                      <a:pPr algn="l" fontAlgn="b"/>
                      <a:r>
                        <a:rPr lang="en-ZA" sz="1400" b="0" i="0" u="none" strike="noStrike" dirty="0">
                          <a:solidFill>
                            <a:srgbClr val="000000"/>
                          </a:solidFill>
                          <a:effectLst/>
                          <a:latin typeface="Arial" panose="020B0604020202020204" pitchFamily="34" charset="0"/>
                        </a:rPr>
                        <a:t>Interest receivable</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3,500,000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183194">
                <a:tc gridSpan="2">
                  <a:txBody>
                    <a:bodyPr/>
                    <a:lstStyle/>
                    <a:p>
                      <a:pPr algn="l" fontAlgn="b"/>
                      <a:r>
                        <a:rPr lang="en-ZA" sz="1400" b="0" i="0" u="none" strike="noStrike">
                          <a:solidFill>
                            <a:srgbClr val="000000"/>
                          </a:solidFill>
                          <a:effectLst/>
                          <a:latin typeface="Arial" panose="020B0604020202020204" pitchFamily="34" charset="0"/>
                        </a:rPr>
                        <a:t>CPTD Subsidy</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Calibri" panose="020F0502020204030204" pitchFamily="34" charset="0"/>
                        </a:rPr>
                        <a:t>17,738,000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183194">
                <a:tc gridSpan="2">
                  <a:txBody>
                    <a:bodyPr/>
                    <a:lstStyle/>
                    <a:p>
                      <a:pPr algn="l" fontAlgn="b"/>
                      <a:r>
                        <a:rPr lang="en-ZA" sz="1400" b="0" i="0" u="none" strike="noStrike">
                          <a:solidFill>
                            <a:srgbClr val="000000"/>
                          </a:solidFill>
                          <a:effectLst/>
                          <a:latin typeface="Arial" panose="020B0604020202020204" pitchFamily="34" charset="0"/>
                        </a:rPr>
                        <a:t>Sundry income</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a:solidFill>
                            <a:srgbClr val="000000"/>
                          </a:solidFill>
                          <a:effectLst/>
                          <a:latin typeface="Calibri" panose="020F0502020204030204" pitchFamily="34" charset="0"/>
                        </a:rPr>
                        <a:t>300,000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83194">
                <a:tc>
                  <a:txBody>
                    <a:bodyPr/>
                    <a:lstStyle/>
                    <a:p>
                      <a:pPr algn="l" fontAlgn="b"/>
                      <a:endParaRPr lang="en-ZA" sz="1400" b="0"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Calibri" panose="020F0502020204030204" pitchFamily="34" charset="0"/>
                      </a:endParaRPr>
                    </a:p>
                  </a:txBody>
                  <a:tcPr marL="8599" marR="8599" marT="859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9"/>
                  </a:ext>
                </a:extLst>
              </a:tr>
              <a:tr h="358160">
                <a:tc gridSpan="3">
                  <a:txBody>
                    <a:bodyPr/>
                    <a:lstStyle/>
                    <a:p>
                      <a:pPr algn="l" fontAlgn="b"/>
                      <a:r>
                        <a:rPr lang="en-ZA" sz="1400" b="1" i="0" u="none" strike="noStrike" dirty="0">
                          <a:solidFill>
                            <a:srgbClr val="000000"/>
                          </a:solidFill>
                          <a:effectLst/>
                          <a:latin typeface="Arial" panose="020B0604020202020204" pitchFamily="34" charset="0"/>
                        </a:rPr>
                        <a:t>OPERATIONAL EXPENDITURE</a:t>
                      </a:r>
                    </a:p>
                  </a:txBody>
                  <a:tcPr marL="8599" marR="8599" marT="8599"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rPr>
                        <a:t>107,338,000</a:t>
                      </a:r>
                    </a:p>
                  </a:txBody>
                  <a:tcPr marL="8599" marR="8599" marT="859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183194">
                <a:tc gridSpan="2">
                  <a:txBody>
                    <a:bodyPr/>
                    <a:lstStyle/>
                    <a:p>
                      <a:pPr algn="l" fontAlgn="b"/>
                      <a:r>
                        <a:rPr lang="en-ZA" sz="1400" b="0" i="0" u="none" strike="noStrike">
                          <a:solidFill>
                            <a:srgbClr val="000000"/>
                          </a:solidFill>
                          <a:effectLst/>
                          <a:latin typeface="Arial" panose="020B0604020202020204" pitchFamily="34" charset="0"/>
                        </a:rPr>
                        <a:t>Advertising</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300,000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1"/>
                  </a:ext>
                </a:extLst>
              </a:tr>
              <a:tr h="358160">
                <a:tc>
                  <a:txBody>
                    <a:bodyPr/>
                    <a:lstStyle/>
                    <a:p>
                      <a:pPr algn="l" fontAlgn="b"/>
                      <a:r>
                        <a:rPr lang="en-ZA" sz="1400" b="0" i="0" u="none" strike="noStrike">
                          <a:solidFill>
                            <a:srgbClr val="000000"/>
                          </a:solidFill>
                          <a:effectLst/>
                          <a:latin typeface="Arial" panose="020B0604020202020204" pitchFamily="34" charset="0"/>
                        </a:rPr>
                        <a:t>Audit fees</a:t>
                      </a: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600,000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183194">
                <a:tc gridSpan="2">
                  <a:txBody>
                    <a:bodyPr/>
                    <a:lstStyle/>
                    <a:p>
                      <a:pPr algn="l" fontAlgn="b"/>
                      <a:r>
                        <a:rPr lang="en-ZA" sz="1400" b="0" i="0" u="none" strike="noStrike">
                          <a:solidFill>
                            <a:srgbClr val="000000"/>
                          </a:solidFill>
                          <a:effectLst/>
                          <a:latin typeface="Arial" panose="020B0604020202020204" pitchFamily="34" charset="0"/>
                        </a:rPr>
                        <a:t>Bank charges</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500,000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358160">
                <a:tc gridSpan="3">
                  <a:txBody>
                    <a:bodyPr/>
                    <a:lstStyle/>
                    <a:p>
                      <a:pPr algn="l" fontAlgn="b"/>
                      <a:r>
                        <a:rPr lang="en-ZA" sz="1400" b="0" i="0" u="none" strike="noStrike">
                          <a:solidFill>
                            <a:srgbClr val="000000"/>
                          </a:solidFill>
                          <a:effectLst/>
                          <a:latin typeface="Arial" panose="020B0604020202020204" pitchFamily="34" charset="0"/>
                        </a:rPr>
                        <a:t>Compensation commissioner</a:t>
                      </a:r>
                    </a:p>
                  </a:txBody>
                  <a:tcPr marL="8599" marR="8599" marT="8599"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300,000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358160">
                <a:tc gridSpan="2">
                  <a:txBody>
                    <a:bodyPr/>
                    <a:lstStyle/>
                    <a:p>
                      <a:pPr algn="l" fontAlgn="b"/>
                      <a:r>
                        <a:rPr lang="en-ZA" sz="1400" b="0" i="0" u="none" strike="noStrike">
                          <a:solidFill>
                            <a:srgbClr val="000000"/>
                          </a:solidFill>
                          <a:effectLst/>
                          <a:latin typeface="Arial" panose="020B0604020202020204" pitchFamily="34" charset="0"/>
                        </a:rPr>
                        <a:t>Cleaning of buildings</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300,000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183194">
                <a:tc gridSpan="2">
                  <a:txBody>
                    <a:bodyPr/>
                    <a:lstStyle/>
                    <a:p>
                      <a:pPr algn="l" fontAlgn="b"/>
                      <a:r>
                        <a:rPr lang="en-ZA" sz="1400" b="0" i="0" u="none" strike="noStrike">
                          <a:solidFill>
                            <a:srgbClr val="000000"/>
                          </a:solidFill>
                          <a:effectLst/>
                          <a:latin typeface="Arial" panose="020B0604020202020204" pitchFamily="34" charset="0"/>
                        </a:rPr>
                        <a:t>Consultation fees</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500,000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183194">
                <a:tc gridSpan="2">
                  <a:txBody>
                    <a:bodyPr/>
                    <a:lstStyle/>
                    <a:p>
                      <a:pPr algn="l" fontAlgn="b"/>
                      <a:r>
                        <a:rPr lang="en-ZA" sz="1400" b="0" i="0" u="none" strike="noStrike">
                          <a:solidFill>
                            <a:srgbClr val="000000"/>
                          </a:solidFill>
                          <a:effectLst/>
                          <a:latin typeface="Arial" panose="020B0604020202020204" pitchFamily="34" charset="0"/>
                        </a:rPr>
                        <a:t>Depreciation</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3,800,000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358160">
                <a:tc>
                  <a:txBody>
                    <a:bodyPr/>
                    <a:lstStyle/>
                    <a:p>
                      <a:pPr algn="l" fontAlgn="b"/>
                      <a:r>
                        <a:rPr lang="en-ZA" sz="1400" b="0" i="0" u="none" strike="noStrike">
                          <a:solidFill>
                            <a:srgbClr val="000000"/>
                          </a:solidFill>
                          <a:effectLst/>
                          <a:latin typeface="Arial" panose="020B0604020202020204" pitchFamily="34" charset="0"/>
                        </a:rPr>
                        <a:t>Insurance</a:t>
                      </a: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650,000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183194">
                <a:tc gridSpan="3">
                  <a:txBody>
                    <a:bodyPr/>
                    <a:lstStyle/>
                    <a:p>
                      <a:pPr algn="l" fontAlgn="b"/>
                      <a:r>
                        <a:rPr lang="en-ZA" sz="1400" b="0" i="0" u="none" strike="noStrike">
                          <a:solidFill>
                            <a:srgbClr val="000000"/>
                          </a:solidFill>
                          <a:effectLst/>
                          <a:latin typeface="Arial" panose="020B0604020202020204" pitchFamily="34" charset="0"/>
                        </a:rPr>
                        <a:t>Leasohold Improvements</a:t>
                      </a:r>
                    </a:p>
                  </a:txBody>
                  <a:tcPr marL="8599" marR="8599" marT="8599"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500,000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183194">
                <a:tc gridSpan="2">
                  <a:txBody>
                    <a:bodyPr/>
                    <a:lstStyle/>
                    <a:p>
                      <a:pPr algn="l" fontAlgn="b"/>
                      <a:r>
                        <a:rPr lang="en-ZA" sz="1400" b="0" i="0" u="none" strike="noStrike">
                          <a:solidFill>
                            <a:srgbClr val="000000"/>
                          </a:solidFill>
                          <a:effectLst/>
                          <a:latin typeface="Arial" panose="020B0604020202020204" pitchFamily="34" charset="0"/>
                        </a:rPr>
                        <a:t>Legal cost</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1,000,000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183194">
                <a:tc gridSpan="2">
                  <a:txBody>
                    <a:bodyPr/>
                    <a:lstStyle/>
                    <a:p>
                      <a:pPr algn="l" fontAlgn="b"/>
                      <a:r>
                        <a:rPr lang="en-ZA" sz="1400" b="0" i="0" u="none" strike="noStrike">
                          <a:solidFill>
                            <a:srgbClr val="000000"/>
                          </a:solidFill>
                          <a:effectLst/>
                          <a:latin typeface="Arial" panose="020B0604020202020204" pitchFamily="34" charset="0"/>
                        </a:rPr>
                        <a:t>Office rental</a:t>
                      </a:r>
                    </a:p>
                  </a:txBody>
                  <a:tcPr marL="8599" marR="8599" marT="8599"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1,200,000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1"/>
                  </a:ext>
                </a:extLst>
              </a:tr>
              <a:tr h="183194">
                <a:tc>
                  <a:txBody>
                    <a:bodyPr/>
                    <a:lstStyle/>
                    <a:p>
                      <a:pPr algn="l" fontAlgn="b"/>
                      <a:r>
                        <a:rPr lang="en-ZA" sz="1400" b="0" i="0" u="none" strike="noStrike">
                          <a:solidFill>
                            <a:srgbClr val="000000"/>
                          </a:solidFill>
                          <a:effectLst/>
                          <a:latin typeface="Arial" panose="020B0604020202020204" pitchFamily="34" charset="0"/>
                        </a:rPr>
                        <a:t>Postage</a:t>
                      </a: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40,000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2"/>
                  </a:ext>
                </a:extLst>
              </a:tr>
              <a:tr h="183194">
                <a:tc gridSpan="3">
                  <a:txBody>
                    <a:bodyPr/>
                    <a:lstStyle/>
                    <a:p>
                      <a:pPr algn="l" fontAlgn="b"/>
                      <a:r>
                        <a:rPr lang="en-ZA" sz="1400" b="0" i="0" u="none" strike="noStrike">
                          <a:solidFill>
                            <a:srgbClr val="000000"/>
                          </a:solidFill>
                          <a:effectLst/>
                          <a:latin typeface="Arial" panose="020B0604020202020204" pitchFamily="34" charset="0"/>
                        </a:rPr>
                        <a:t>Printing and Stationery</a:t>
                      </a:r>
                    </a:p>
                  </a:txBody>
                  <a:tcPr marL="8599" marR="8599" marT="8599"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8599" marR="8599" marT="8599"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850,000</a:t>
                      </a:r>
                    </a:p>
                  </a:txBody>
                  <a:tcPr marL="8599" marR="8599" marT="859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23"/>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xmlns="" val="962073580"/>
              </p:ext>
            </p:extLst>
          </p:nvPr>
        </p:nvGraphicFramePr>
        <p:xfrm>
          <a:off x="5986253" y="710888"/>
          <a:ext cx="6054672" cy="5928954"/>
        </p:xfrm>
        <a:graphic>
          <a:graphicData uri="http://schemas.openxmlformats.org/drawingml/2006/table">
            <a:tbl>
              <a:tblPr/>
              <a:tblGrid>
                <a:gridCol w="959156">
                  <a:extLst>
                    <a:ext uri="{9D8B030D-6E8A-4147-A177-3AD203B41FA5}">
                      <a16:colId xmlns:a16="http://schemas.microsoft.com/office/drawing/2014/main" xmlns="" val="20000"/>
                    </a:ext>
                  </a:extLst>
                </a:gridCol>
                <a:gridCol w="959156">
                  <a:extLst>
                    <a:ext uri="{9D8B030D-6E8A-4147-A177-3AD203B41FA5}">
                      <a16:colId xmlns:a16="http://schemas.microsoft.com/office/drawing/2014/main" xmlns="" val="20001"/>
                    </a:ext>
                  </a:extLst>
                </a:gridCol>
                <a:gridCol w="959156">
                  <a:extLst>
                    <a:ext uri="{9D8B030D-6E8A-4147-A177-3AD203B41FA5}">
                      <a16:colId xmlns:a16="http://schemas.microsoft.com/office/drawing/2014/main" xmlns="" val="20002"/>
                    </a:ext>
                  </a:extLst>
                </a:gridCol>
                <a:gridCol w="959156">
                  <a:extLst>
                    <a:ext uri="{9D8B030D-6E8A-4147-A177-3AD203B41FA5}">
                      <a16:colId xmlns:a16="http://schemas.microsoft.com/office/drawing/2014/main" xmlns="" val="20003"/>
                    </a:ext>
                  </a:extLst>
                </a:gridCol>
                <a:gridCol w="959156">
                  <a:extLst>
                    <a:ext uri="{9D8B030D-6E8A-4147-A177-3AD203B41FA5}">
                      <a16:colId xmlns:a16="http://schemas.microsoft.com/office/drawing/2014/main" xmlns="" val="20004"/>
                    </a:ext>
                  </a:extLst>
                </a:gridCol>
                <a:gridCol w="1258892">
                  <a:extLst>
                    <a:ext uri="{9D8B030D-6E8A-4147-A177-3AD203B41FA5}">
                      <a16:colId xmlns:a16="http://schemas.microsoft.com/office/drawing/2014/main" xmlns="" val="20005"/>
                    </a:ext>
                  </a:extLst>
                </a:gridCol>
              </a:tblGrid>
              <a:tr h="225648">
                <a:tc gridSpan="3">
                  <a:txBody>
                    <a:bodyPr/>
                    <a:lstStyle/>
                    <a:p>
                      <a:pPr algn="l" fontAlgn="b"/>
                      <a:r>
                        <a:rPr lang="en-ZA" sz="1400" b="0" i="0" u="none" strike="noStrike" dirty="0">
                          <a:solidFill>
                            <a:srgbClr val="000000"/>
                          </a:solidFill>
                          <a:effectLst/>
                          <a:latin typeface="Arial" panose="020B0604020202020204" pitchFamily="34" charset="0"/>
                        </a:rPr>
                        <a:t>Repairs &amp;maintenance</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700,000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0"/>
                  </a:ext>
                </a:extLst>
              </a:tr>
              <a:tr h="225648">
                <a:tc gridSpan="3">
                  <a:txBody>
                    <a:bodyPr/>
                    <a:lstStyle/>
                    <a:p>
                      <a:pPr algn="l" fontAlgn="b"/>
                      <a:r>
                        <a:rPr lang="en-ZA" sz="1400" b="0" i="0" u="none" strike="noStrike" dirty="0">
                          <a:solidFill>
                            <a:srgbClr val="000000"/>
                          </a:solidFill>
                          <a:effectLst/>
                          <a:latin typeface="Arial" panose="020B0604020202020204" pitchFamily="34" charset="0"/>
                        </a:rPr>
                        <a:t>M/vehicle running cost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60,000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225648">
                <a:tc>
                  <a:txBody>
                    <a:bodyPr/>
                    <a:lstStyle/>
                    <a:p>
                      <a:pPr algn="l" fontAlgn="b"/>
                      <a:r>
                        <a:rPr lang="en-ZA" sz="1400" b="0" i="0" u="none" strike="noStrike" dirty="0">
                          <a:solidFill>
                            <a:srgbClr val="000000"/>
                          </a:solidFill>
                          <a:effectLst/>
                          <a:latin typeface="Arial" panose="020B0604020202020204" pitchFamily="34" charset="0"/>
                        </a:rPr>
                        <a:t>Salaries</a:t>
                      </a: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62,704,000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25648">
                <a:tc gridSpan="2">
                  <a:txBody>
                    <a:bodyPr/>
                    <a:lstStyle/>
                    <a:p>
                      <a:pPr algn="l" fontAlgn="b"/>
                      <a:r>
                        <a:rPr lang="en-ZA" sz="1400" b="0" i="0" u="none" strike="noStrike" dirty="0">
                          <a:solidFill>
                            <a:srgbClr val="000000"/>
                          </a:solidFill>
                          <a:effectLst/>
                          <a:latin typeface="Arial" panose="020B0604020202020204" pitchFamily="34" charset="0"/>
                        </a:rPr>
                        <a:t>Security services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726,000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365538">
                <a:tc gridSpan="2">
                  <a:txBody>
                    <a:bodyPr/>
                    <a:lstStyle/>
                    <a:p>
                      <a:pPr algn="l" fontAlgn="b"/>
                      <a:r>
                        <a:rPr lang="en-ZA" sz="1400" b="0" i="0" u="none" strike="noStrike" dirty="0">
                          <a:solidFill>
                            <a:srgbClr val="000000"/>
                          </a:solidFill>
                          <a:effectLst/>
                          <a:latin typeface="Arial" panose="020B0604020202020204" pitchFamily="34" charset="0"/>
                        </a:rPr>
                        <a:t>Staff development</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300,000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25648">
                <a:tc gridSpan="2">
                  <a:txBody>
                    <a:bodyPr/>
                    <a:lstStyle/>
                    <a:p>
                      <a:pPr algn="l" fontAlgn="b"/>
                      <a:r>
                        <a:rPr lang="en-ZA" sz="1400" b="0" i="0" u="none" strike="noStrike" dirty="0">
                          <a:solidFill>
                            <a:srgbClr val="000000"/>
                          </a:solidFill>
                          <a:effectLst/>
                          <a:latin typeface="Arial" panose="020B0604020202020204" pitchFamily="34" charset="0"/>
                        </a:rPr>
                        <a:t>Sundry expenses</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90,000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400724">
                <a:tc>
                  <a:txBody>
                    <a:bodyPr/>
                    <a:lstStyle/>
                    <a:p>
                      <a:pPr algn="l" fontAlgn="b"/>
                      <a:r>
                        <a:rPr lang="en-ZA" sz="1400" b="0" i="0" u="none" strike="noStrike">
                          <a:solidFill>
                            <a:srgbClr val="000000"/>
                          </a:solidFill>
                          <a:effectLst/>
                          <a:latin typeface="Arial" panose="020B0604020202020204" pitchFamily="34" charset="0"/>
                        </a:rPr>
                        <a:t>Telephone</a:t>
                      </a: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800,000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400724">
                <a:tc gridSpan="3">
                  <a:txBody>
                    <a:bodyPr/>
                    <a:lstStyle/>
                    <a:p>
                      <a:pPr algn="l" fontAlgn="b"/>
                      <a:r>
                        <a:rPr lang="en-ZA" sz="1400" b="0" i="0" u="none" strike="noStrike" dirty="0">
                          <a:solidFill>
                            <a:srgbClr val="000000"/>
                          </a:solidFill>
                          <a:effectLst/>
                          <a:latin typeface="Arial" panose="020B0604020202020204" pitchFamily="34" charset="0"/>
                        </a:rPr>
                        <a:t>TRAVEL &amp; ACCOMMODATION</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2,230,000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400724">
                <a:tc gridSpan="3">
                  <a:txBody>
                    <a:bodyPr/>
                    <a:lstStyle/>
                    <a:p>
                      <a:pPr algn="l" fontAlgn="b"/>
                      <a:r>
                        <a:rPr lang="en-ZA" sz="1400" b="0" i="0" u="none" strike="noStrike" dirty="0">
                          <a:solidFill>
                            <a:srgbClr val="000000"/>
                          </a:solidFill>
                          <a:effectLst/>
                          <a:latin typeface="Arial" panose="020B0604020202020204" pitchFamily="34" charset="0"/>
                        </a:rPr>
                        <a:t>Rates, Water and Electricity</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3,450,000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25648">
                <a:tc gridSpan="4">
                  <a:txBody>
                    <a:bodyPr/>
                    <a:lstStyle/>
                    <a:p>
                      <a:pPr algn="l" fontAlgn="b"/>
                      <a:r>
                        <a:rPr lang="en-ZA" sz="1400" b="0" i="0" u="none" strike="noStrike" dirty="0">
                          <a:solidFill>
                            <a:srgbClr val="000000"/>
                          </a:solidFill>
                          <a:effectLst/>
                          <a:latin typeface="Arial" panose="020B0604020202020204" pitchFamily="34" charset="0"/>
                        </a:rPr>
                        <a:t>DATABASE DEV/ MAINTENANCE</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0" i="0" u="none" strike="noStrike" dirty="0">
                          <a:solidFill>
                            <a:srgbClr val="000000"/>
                          </a:solidFill>
                          <a:effectLst/>
                          <a:latin typeface="Arial" panose="020B0604020202020204" pitchFamily="34" charset="0"/>
                        </a:rPr>
                        <a:t>2,000,000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25648">
                <a:tc gridSpan="3">
                  <a:txBody>
                    <a:bodyPr/>
                    <a:lstStyle/>
                    <a:p>
                      <a:pPr algn="l" fontAlgn="b"/>
                      <a:r>
                        <a:rPr lang="en-ZA" sz="1400" b="1" i="0" u="none" strike="noStrike">
                          <a:solidFill>
                            <a:srgbClr val="000000"/>
                          </a:solidFill>
                          <a:effectLst/>
                          <a:latin typeface="Arial" panose="020B0604020202020204" pitchFamily="34" charset="0"/>
                        </a:rPr>
                        <a:t>CODE OF CONDUCT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400724">
                <a:tc gridSpan="3">
                  <a:txBody>
                    <a:bodyPr/>
                    <a:lstStyle/>
                    <a:p>
                      <a:pPr algn="l" fontAlgn="b"/>
                      <a:r>
                        <a:rPr lang="en-ZA" sz="1400" b="1" i="0" u="none" strike="noStrike">
                          <a:solidFill>
                            <a:srgbClr val="000000"/>
                          </a:solidFill>
                          <a:effectLst/>
                          <a:latin typeface="Arial" panose="020B0604020202020204" pitchFamily="34" charset="0"/>
                        </a:rPr>
                        <a:t>REGISTRATION OF EDUC</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225648">
                <a:tc gridSpan="4">
                  <a:txBody>
                    <a:bodyPr/>
                    <a:lstStyle/>
                    <a:p>
                      <a:pPr algn="l" fontAlgn="b"/>
                      <a:r>
                        <a:rPr lang="en-ZA" sz="1400" b="1" i="0" u="none" strike="noStrike" dirty="0">
                          <a:solidFill>
                            <a:srgbClr val="000000"/>
                          </a:solidFill>
                          <a:effectLst/>
                          <a:latin typeface="Arial" panose="020B0604020202020204" pitchFamily="34" charset="0"/>
                        </a:rPr>
                        <a:t>PROFESSIONAL DEVELOPMENT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endParaRPr lang="en-ZA" sz="14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25648">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r>
                        <a:rPr lang="en-ZA" sz="1400" b="1" i="0" u="none" strike="noStrike">
                          <a:solidFill>
                            <a:srgbClr val="000000"/>
                          </a:solidFill>
                          <a:effectLst/>
                          <a:latin typeface="Arial" panose="020B0604020202020204" pitchFamily="34" charset="0"/>
                        </a:rPr>
                        <a:t>CPTD</a:t>
                      </a: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Calibri" panose="020F0502020204030204" pitchFamily="34" charset="0"/>
                        </a:rPr>
                        <a:t>17,738,000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400724">
                <a:tc>
                  <a:txBody>
                    <a:bodyPr/>
                    <a:lstStyle/>
                    <a:p>
                      <a:pPr algn="l" fontAlgn="b"/>
                      <a:r>
                        <a:rPr lang="en-ZA" sz="1400" b="1" i="0" u="none" strike="noStrike" dirty="0">
                          <a:solidFill>
                            <a:srgbClr val="000000"/>
                          </a:solidFill>
                          <a:effectLst/>
                          <a:latin typeface="Arial" panose="020B0604020202020204" pitchFamily="34" charset="0"/>
                        </a:rPr>
                        <a:t>Teacher</a:t>
                      </a:r>
                    </a:p>
                  </a:txBody>
                  <a:tcPr marL="9525" marR="9525" marT="9525" marB="0" anchor="b">
                    <a:lnL>
                      <a:noFill/>
                    </a:lnL>
                    <a:lnR>
                      <a:noFill/>
                    </a:lnR>
                    <a:lnT>
                      <a:noFill/>
                    </a:lnT>
                    <a:lnB>
                      <a:noFill/>
                    </a:lnB>
                  </a:tcPr>
                </a:tc>
                <a:tc gridSpan="2">
                  <a:txBody>
                    <a:bodyPr/>
                    <a:lstStyle/>
                    <a:p>
                      <a:pPr algn="l" fontAlgn="b"/>
                      <a:r>
                        <a:rPr lang="en-ZA" sz="1400" b="1" i="0" u="none" strike="noStrike" dirty="0">
                          <a:solidFill>
                            <a:srgbClr val="000000"/>
                          </a:solidFill>
                          <a:effectLst/>
                          <a:latin typeface="Arial" panose="020B0604020202020204" pitchFamily="34" charset="0"/>
                        </a:rPr>
                        <a:t>Professionalisation</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Calibri" panose="020F0502020204030204" pitchFamily="34" charset="0"/>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25648">
                <a:tc gridSpan="2">
                  <a:txBody>
                    <a:bodyPr/>
                    <a:lstStyle/>
                    <a:p>
                      <a:pPr algn="l" fontAlgn="b"/>
                      <a:r>
                        <a:rPr lang="en-ZA" sz="1400" b="1" i="0" u="none" strike="noStrike">
                          <a:solidFill>
                            <a:srgbClr val="000000"/>
                          </a:solidFill>
                          <a:effectLst/>
                          <a:latin typeface="Arial" panose="020B0604020202020204" pitchFamily="34" charset="0"/>
                        </a:rPr>
                        <a:t>RESEARCH</a:t>
                      </a:r>
                    </a:p>
                  </a:txBody>
                  <a:tcPr marL="9525" marR="9525" marT="9525" marB="0" anchor="b">
                    <a:lnL>
                      <a:noFill/>
                    </a:lnL>
                    <a:lnR>
                      <a:noFill/>
                    </a:lnR>
                    <a:lnT>
                      <a:noFill/>
                    </a:lnT>
                    <a:lnB>
                      <a:noFill/>
                    </a:lnB>
                  </a:tcPr>
                </a:tc>
                <a:tc hMerge="1">
                  <a:txBody>
                    <a:bodyPr/>
                    <a:lstStyle/>
                    <a:p>
                      <a:endParaRPr lang="en-ZA"/>
                    </a:p>
                  </a:txBody>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rPr>
                        <a:t>1,000,000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400724">
                <a:tc gridSpan="4">
                  <a:txBody>
                    <a:bodyPr/>
                    <a:lstStyle/>
                    <a:p>
                      <a:pPr algn="l" fontAlgn="b"/>
                      <a:r>
                        <a:rPr lang="en-ZA" sz="1400" b="1" i="0" u="none" strike="noStrike">
                          <a:solidFill>
                            <a:srgbClr val="000000"/>
                          </a:solidFill>
                          <a:effectLst/>
                          <a:latin typeface="Arial" panose="020B0604020202020204" pitchFamily="34" charset="0"/>
                        </a:rPr>
                        <a:t>PUBLICITY AND COMMUNICATION</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rPr>
                        <a:t>1,500,000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225648">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ZA" sz="1400" b="0" i="0" u="none" strike="noStrike" dirty="0">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25648">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18"/>
                  </a:ext>
                </a:extLst>
              </a:tr>
              <a:tr h="225648">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1"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xmlns="" val="10019"/>
                  </a:ext>
                </a:extLst>
              </a:tr>
              <a:tr h="225648">
                <a:tc gridSpan="3">
                  <a:txBody>
                    <a:bodyPr/>
                    <a:lstStyle/>
                    <a:p>
                      <a:pPr algn="l" fontAlgn="b"/>
                      <a:r>
                        <a:rPr lang="en-ZA" sz="1400" b="1" i="0" u="none" strike="noStrike">
                          <a:solidFill>
                            <a:srgbClr val="000000"/>
                          </a:solidFill>
                          <a:effectLst/>
                          <a:latin typeface="Arial" panose="020B0604020202020204" pitchFamily="34" charset="0"/>
                        </a:rPr>
                        <a:t>Budget surplus/ Deficit</a:t>
                      </a:r>
                    </a:p>
                  </a:txBody>
                  <a:tcPr marL="9525" marR="9525" marT="9525" marB="0" anchor="b">
                    <a:lnL>
                      <a:noFill/>
                    </a:lnL>
                    <a:lnR>
                      <a:noFill/>
                    </a:lnR>
                    <a:lnT>
                      <a:noFill/>
                    </a:lnT>
                    <a:lnB>
                      <a:noFill/>
                    </a:lnB>
                  </a:tcPr>
                </a:tc>
                <a:tc hMerge="1">
                  <a:txBody>
                    <a:bodyPr/>
                    <a:lstStyle/>
                    <a:p>
                      <a:endParaRPr lang="en-ZA"/>
                    </a:p>
                  </a:txBody>
                  <a:tcPr/>
                </a:tc>
                <a:tc hMerge="1">
                  <a:txBody>
                    <a:bodyPr/>
                    <a:lstStyle/>
                    <a:p>
                      <a:endParaRPr lang="en-ZA"/>
                    </a:p>
                  </a:txBody>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ZA" sz="14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ZA" sz="1400" b="1" i="0" u="none" strike="noStrike" dirty="0">
                          <a:solidFill>
                            <a:srgbClr val="000000"/>
                          </a:solidFill>
                          <a:effectLst/>
                          <a:latin typeface="Arial" panose="020B0604020202020204"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29670837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112" y="-64001"/>
            <a:ext cx="10515600" cy="886327"/>
          </a:xfrm>
        </p:spPr>
        <p:txBody>
          <a:bodyPr>
            <a:normAutofit fontScale="90000"/>
          </a:bodyPr>
          <a:lstStyle/>
          <a:p>
            <a:pPr algn="ctr"/>
            <a:r>
              <a:rPr lang="en-US" sz="3200" b="1" dirty="0">
                <a:latin typeface="Arial Black" panose="020B0A04020102020204" pitchFamily="34" charset="0"/>
              </a:rPr>
              <a:t> </a:t>
            </a:r>
            <a:br>
              <a:rPr lang="en-US" sz="3200" b="1" dirty="0">
                <a:latin typeface="Arial Black" panose="020B0A04020102020204" pitchFamily="34" charset="0"/>
              </a:rPr>
            </a:br>
            <a:r>
              <a:rPr lang="en-US" sz="6000" b="1" dirty="0">
                <a:latin typeface="+mn-lt"/>
              </a:rPr>
              <a:t>NOTES</a:t>
            </a:r>
            <a:r>
              <a:rPr lang="en-US" b="1" dirty="0">
                <a:latin typeface="+mn-lt"/>
              </a:rPr>
              <a:t/>
            </a:r>
            <a:br>
              <a:rPr lang="en-US" b="1" dirty="0">
                <a:latin typeface="+mn-lt"/>
              </a:rPr>
            </a:br>
            <a:endParaRPr lang="en-US" b="1" dirty="0">
              <a:latin typeface="+mn-lt"/>
            </a:endParaRPr>
          </a:p>
        </p:txBody>
      </p:sp>
      <p:sp>
        <p:nvSpPr>
          <p:cNvPr id="3" name="Content Placeholder 2"/>
          <p:cNvSpPr>
            <a:spLocks noGrp="1"/>
          </p:cNvSpPr>
          <p:nvPr>
            <p:ph idx="1"/>
          </p:nvPr>
        </p:nvSpPr>
        <p:spPr>
          <a:xfrm>
            <a:off x="311503" y="822326"/>
            <a:ext cx="11647852" cy="5710187"/>
          </a:xfrm>
        </p:spPr>
        <p:txBody>
          <a:bodyPr>
            <a:normAutofit/>
          </a:bodyPr>
          <a:lstStyle/>
          <a:p>
            <a:pPr>
              <a:buFont typeface="Wingdings" panose="05000000000000000000" pitchFamily="2" charset="2"/>
              <a:buChar char="§"/>
            </a:pPr>
            <a:r>
              <a:rPr lang="en-US" sz="2800" dirty="0">
                <a:latin typeface="Calibri" panose="020F0502020204030204" pitchFamily="34" charset="0"/>
              </a:rPr>
              <a:t>Registration fees remain at R400 for Foreigners, R200 for South Africans and R50 for renewals and updates;</a:t>
            </a:r>
          </a:p>
          <a:p>
            <a:pPr>
              <a:buFont typeface="Wingdings" panose="05000000000000000000" pitchFamily="2" charset="2"/>
              <a:buChar char="§"/>
            </a:pPr>
            <a:r>
              <a:rPr lang="en-US" sz="2800" dirty="0">
                <a:latin typeface="Calibri" panose="020F0502020204030204" pitchFamily="34" charset="0"/>
              </a:rPr>
              <a:t>The main funding for council operation is annual  membership fees which  is at R180 per educator effective from 01.11.2017</a:t>
            </a:r>
            <a:r>
              <a:rPr lang="en-US" dirty="0">
                <a:latin typeface="Calibri" panose="020F0502020204030204" pitchFamily="34" charset="0"/>
              </a:rPr>
              <a:t>.</a:t>
            </a:r>
          </a:p>
          <a:p>
            <a:pPr>
              <a:buFont typeface="Wingdings" panose="05000000000000000000" pitchFamily="2" charset="2"/>
              <a:buChar char="§"/>
            </a:pPr>
            <a:r>
              <a:rPr lang="en-US" sz="2800" dirty="0">
                <a:latin typeface="Calibri" panose="020F0502020204030204" pitchFamily="34" charset="0"/>
              </a:rPr>
              <a:t> </a:t>
            </a:r>
            <a:r>
              <a:rPr lang="en-US" dirty="0">
                <a:latin typeface="Calibri" panose="020F0502020204030204" pitchFamily="34" charset="0"/>
              </a:rPr>
              <a:t>The current determined annual membership fee is projected to be increased to R240 per member as of April 2023</a:t>
            </a:r>
            <a:endParaRPr lang="en-US" sz="2800" dirty="0">
              <a:latin typeface="Calibri" panose="020F0502020204030204" pitchFamily="34" charset="0"/>
            </a:endParaRPr>
          </a:p>
          <a:p>
            <a:pPr>
              <a:buFont typeface="Wingdings" panose="05000000000000000000" pitchFamily="2" charset="2"/>
              <a:buChar char="§"/>
            </a:pPr>
            <a:r>
              <a:rPr lang="en-GB" dirty="0">
                <a:latin typeface="Calibri" panose="020F0502020204030204" pitchFamily="34" charset="0"/>
              </a:rPr>
              <a:t>Approval has been obtained from National Treasury to subsidise the implementation for the CPTD Management System </a:t>
            </a:r>
            <a:r>
              <a:rPr lang="en-US" sz="2800" dirty="0">
                <a:latin typeface="Calibri" panose="020F0502020204030204" pitchFamily="34" charset="0"/>
              </a:rPr>
              <a:t>for the year 2020/21 - R </a:t>
            </a:r>
            <a:r>
              <a:rPr lang="en-US" dirty="0">
                <a:latin typeface="Calibri" panose="020F0502020204030204" pitchFamily="34" charset="0"/>
              </a:rPr>
              <a:t>18</a:t>
            </a:r>
            <a:r>
              <a:rPr lang="en-US" sz="2800" dirty="0">
                <a:latin typeface="Calibri" panose="020F0502020204030204" pitchFamily="34" charset="0"/>
              </a:rPr>
              <a:t> mil. </a:t>
            </a:r>
          </a:p>
          <a:p>
            <a:pPr>
              <a:buFont typeface="Wingdings" panose="05000000000000000000" pitchFamily="2" charset="2"/>
              <a:buChar char="§"/>
            </a:pPr>
            <a:r>
              <a:rPr lang="en-US" dirty="0">
                <a:latin typeface="Calibri" panose="020F0502020204030204" pitchFamily="34" charset="0"/>
              </a:rPr>
              <a:t>Research operation budget is classified under Administration </a:t>
            </a:r>
            <a:r>
              <a:rPr lang="en-US" dirty="0" err="1">
                <a:latin typeface="Calibri" panose="020F0502020204030204" pitchFamily="34" charset="0"/>
              </a:rPr>
              <a:t>Programme</a:t>
            </a:r>
            <a:r>
              <a:rPr lang="en-US" dirty="0">
                <a:latin typeface="Calibri" panose="020F0502020204030204" pitchFamily="34" charset="0"/>
              </a:rPr>
              <a:t> for the support and advisory role. </a:t>
            </a:r>
          </a:p>
          <a:p>
            <a:pPr>
              <a:buFont typeface="Wingdings" panose="05000000000000000000" pitchFamily="2" charset="2"/>
              <a:buChar char="§"/>
            </a:pPr>
            <a:r>
              <a:rPr lang="en-US" dirty="0">
                <a:latin typeface="Calibri" panose="020F0502020204030204" pitchFamily="34" charset="0"/>
              </a:rPr>
              <a:t>Teacher Professionalization budget was historically included under the Professional Development </a:t>
            </a:r>
            <a:r>
              <a:rPr lang="en-US" dirty="0" err="1">
                <a:latin typeface="Calibri" panose="020F0502020204030204" pitchFamily="34" charset="0"/>
              </a:rPr>
              <a:t>Programme</a:t>
            </a:r>
            <a:r>
              <a:rPr lang="en-US" dirty="0">
                <a:latin typeface="Calibri" panose="020F0502020204030204" pitchFamily="34" charset="0"/>
              </a:rPr>
              <a:t>.</a:t>
            </a:r>
          </a:p>
          <a:p>
            <a:pPr marL="0" indent="0">
              <a:buNone/>
            </a:pPr>
            <a:endParaRPr lang="en-US" dirty="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endParaRPr lang="en-US" sz="1800" dirty="0">
              <a:latin typeface="Calibri" panose="020F0502020204030204" pitchFamily="34" charset="0"/>
            </a:endParaRPr>
          </a:p>
          <a:p>
            <a:pPr marL="0" indent="0">
              <a:buNone/>
            </a:pPr>
            <a:endParaRPr lang="en-US" sz="18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2C03D1A9-6893-4A3A-A315-0576BFDD8D0B}" type="slidenum">
              <a:rPr lang="en-US" smtClean="0">
                <a:solidFill>
                  <a:srgbClr val="073E87"/>
                </a:solidFill>
              </a:rPr>
              <a:pPr/>
              <a:t>62</a:t>
            </a:fld>
            <a:endParaRPr lang="en-US">
              <a:solidFill>
                <a:srgbClr val="073E87"/>
              </a:solidFill>
            </a:endParaRPr>
          </a:p>
        </p:txBody>
      </p:sp>
      <p:pic>
        <p:nvPicPr>
          <p:cNvPr id="5" name="Picture 4" descr="SACE Logo col"/>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1" y="76201"/>
            <a:ext cx="609599" cy="685801"/>
          </a:xfrm>
          <a:prstGeom prst="rect">
            <a:avLst/>
          </a:prstGeom>
          <a:noFill/>
          <a:ln>
            <a:noFill/>
          </a:ln>
        </p:spPr>
      </p:pic>
    </p:spTree>
    <p:extLst>
      <p:ext uri="{BB962C8B-B14F-4D97-AF65-F5344CB8AC3E}">
        <p14:creationId xmlns:p14="http://schemas.microsoft.com/office/powerpoint/2010/main" xmlns="" val="38697774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303" y="-272959"/>
            <a:ext cx="10515600" cy="1325563"/>
          </a:xfrm>
        </p:spPr>
        <p:txBody>
          <a:bodyPr>
            <a:normAutofit/>
          </a:bodyPr>
          <a:lstStyle/>
          <a:p>
            <a:r>
              <a:rPr lang="en-ZA" sz="4000" b="1" dirty="0">
                <a:latin typeface="+mn-lt"/>
              </a:rPr>
              <a:t>NOTES….</a:t>
            </a:r>
          </a:p>
        </p:txBody>
      </p:sp>
      <p:sp>
        <p:nvSpPr>
          <p:cNvPr id="3" name="Content Placeholder 2"/>
          <p:cNvSpPr>
            <a:spLocks noGrp="1"/>
          </p:cNvSpPr>
          <p:nvPr>
            <p:ph idx="1"/>
          </p:nvPr>
        </p:nvSpPr>
        <p:spPr>
          <a:xfrm>
            <a:off x="519764" y="1212783"/>
            <a:ext cx="11078678" cy="5255394"/>
          </a:xfrm>
        </p:spPr>
        <p:txBody>
          <a:bodyPr/>
          <a:lstStyle/>
          <a:p>
            <a:r>
              <a:rPr lang="en-ZA" sz="3200" dirty="0">
                <a:latin typeface="+mn-lt"/>
              </a:rPr>
              <a:t>The operational budget of the five provincial offices, including the Eastern Cape and Western Cape, are included in the operating budget</a:t>
            </a:r>
          </a:p>
          <a:p>
            <a:r>
              <a:rPr lang="en-ZA" sz="3200" dirty="0">
                <a:latin typeface="+mn-lt"/>
              </a:rPr>
              <a:t>Selection process for personnel has been done in March 2020 for the office to start operating effective from May 2020. </a:t>
            </a:r>
          </a:p>
          <a:p>
            <a:r>
              <a:rPr lang="en-ZA" sz="3200" dirty="0">
                <a:latin typeface="+mn-lt"/>
              </a:rPr>
              <a:t>The Eastern Cape province will be opened as soon as the level 4 lockdown is uplifted.</a:t>
            </a:r>
          </a:p>
          <a:p>
            <a:r>
              <a:rPr lang="en-ZA" sz="3200" dirty="0">
                <a:latin typeface="+mn-lt"/>
              </a:rPr>
              <a:t>The processes to purchase SACE’s own offices in all these five provinces is in progress.</a:t>
            </a:r>
          </a:p>
          <a:p>
            <a:endParaRPr lang="en-ZA" dirty="0"/>
          </a:p>
        </p:txBody>
      </p:sp>
    </p:spTree>
    <p:extLst>
      <p:ext uri="{BB962C8B-B14F-4D97-AF65-F5344CB8AC3E}">
        <p14:creationId xmlns:p14="http://schemas.microsoft.com/office/powerpoint/2010/main" xmlns="" val="8553220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5410"/>
          </a:xfrm>
        </p:spPr>
        <p:txBody>
          <a:bodyPr/>
          <a:lstStyle/>
          <a:p>
            <a:r>
              <a:rPr lang="en-ZA" b="1" dirty="0"/>
              <a:t>OPERATION RISK &amp; MITIGATIONS</a:t>
            </a:r>
          </a:p>
        </p:txBody>
      </p:sp>
      <p:sp>
        <p:nvSpPr>
          <p:cNvPr id="3" name="Content Placeholder 2"/>
          <p:cNvSpPr>
            <a:spLocks noGrp="1"/>
          </p:cNvSpPr>
          <p:nvPr>
            <p:ph idx="1"/>
          </p:nvPr>
        </p:nvSpPr>
        <p:spPr>
          <a:xfrm>
            <a:off x="337286" y="1003836"/>
            <a:ext cx="11295016" cy="5290685"/>
          </a:xfrm>
        </p:spPr>
        <p:txBody>
          <a:bodyPr>
            <a:normAutofit/>
          </a:bodyPr>
          <a:lstStyle/>
          <a:p>
            <a:r>
              <a:rPr lang="en-ZA" sz="2400" dirty="0">
                <a:latin typeface="+mn-lt"/>
              </a:rPr>
              <a:t>Delay in opening the two planned provincial offices in the Eastern Cape and Western Cape</a:t>
            </a:r>
          </a:p>
          <a:p>
            <a:pPr marL="457200" lvl="1" indent="0">
              <a:buNone/>
            </a:pPr>
            <a:r>
              <a:rPr lang="en-ZA" sz="2400" dirty="0">
                <a:latin typeface="+mn-lt"/>
              </a:rPr>
              <a:t>-	Do viable preparatory work until  movement is viable</a:t>
            </a:r>
          </a:p>
          <a:p>
            <a:r>
              <a:rPr lang="en-ZA" sz="2400" dirty="0">
                <a:latin typeface="+mn-lt"/>
              </a:rPr>
              <a:t>IT infrastructure not adequate to aid the full mandatory functions</a:t>
            </a:r>
          </a:p>
          <a:p>
            <a:pPr lvl="1"/>
            <a:r>
              <a:rPr lang="en-ZA" sz="2400" dirty="0">
                <a:latin typeface="+mn-lt"/>
              </a:rPr>
              <a:t>Increase the capacity of the infrastructure</a:t>
            </a:r>
          </a:p>
          <a:p>
            <a:pPr lvl="1"/>
            <a:r>
              <a:rPr lang="en-ZA" sz="2400" dirty="0">
                <a:latin typeface="+mn-lt"/>
              </a:rPr>
              <a:t>Outsourcing of some services when necessary</a:t>
            </a:r>
          </a:p>
          <a:p>
            <a:r>
              <a:rPr lang="en-ZA" sz="2400" dirty="0">
                <a:latin typeface="+mn-lt"/>
              </a:rPr>
              <a:t>Delay in adjudication of bids</a:t>
            </a:r>
          </a:p>
          <a:p>
            <a:pPr lvl="1"/>
            <a:r>
              <a:rPr lang="en-ZA" sz="2400" dirty="0">
                <a:latin typeface="+mn-lt"/>
              </a:rPr>
              <a:t>Obtaining approval of extension of current contracts  where necessary</a:t>
            </a:r>
          </a:p>
          <a:p>
            <a:pPr lvl="1"/>
            <a:r>
              <a:rPr lang="en-ZA" sz="2400" dirty="0">
                <a:latin typeface="+mn-lt"/>
              </a:rPr>
              <a:t>Postponement of conclusion date of the bids through the same advertisement channel of the bids</a:t>
            </a:r>
          </a:p>
          <a:p>
            <a:r>
              <a:rPr lang="en-ZA" sz="2400" dirty="0">
                <a:latin typeface="+mn-lt"/>
              </a:rPr>
              <a:t>Increased consultation services owing to COVID-19</a:t>
            </a:r>
          </a:p>
          <a:p>
            <a:pPr lvl="1"/>
            <a:r>
              <a:rPr lang="en-ZA" sz="2400" dirty="0">
                <a:latin typeface="+mn-lt"/>
              </a:rPr>
              <a:t>Budget to be adjusted  accordingly/ virement</a:t>
            </a:r>
          </a:p>
          <a:p>
            <a:pPr lvl="1"/>
            <a:r>
              <a:rPr lang="en-ZA" sz="2400" dirty="0">
                <a:latin typeface="+mn-lt"/>
              </a:rPr>
              <a:t>No material effect on the total revenue of council</a:t>
            </a:r>
          </a:p>
          <a:p>
            <a:endParaRPr lang="en-ZA" dirty="0"/>
          </a:p>
        </p:txBody>
      </p:sp>
    </p:spTree>
    <p:extLst>
      <p:ext uri="{BB962C8B-B14F-4D97-AF65-F5344CB8AC3E}">
        <p14:creationId xmlns:p14="http://schemas.microsoft.com/office/powerpoint/2010/main" xmlns="" val="180055877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0"/>
            <a:ext cx="10515600" cy="915035"/>
          </a:xfrm>
        </p:spPr>
        <p:txBody>
          <a:bodyPr>
            <a:noAutofit/>
          </a:bodyPr>
          <a:lstStyle/>
          <a:p>
            <a:r>
              <a:rPr lang="en-ZA" sz="4800" b="1" dirty="0"/>
              <a:t>Operation Risks/</a:t>
            </a:r>
            <a:r>
              <a:rPr lang="en-ZA" sz="4800" b="1" dirty="0" err="1"/>
              <a:t>conti</a:t>
            </a:r>
            <a:r>
              <a:rPr lang="en-ZA" sz="4800" b="1" dirty="0"/>
              <a:t>….</a:t>
            </a:r>
          </a:p>
        </p:txBody>
      </p:sp>
      <p:sp>
        <p:nvSpPr>
          <p:cNvPr id="3" name="Content Placeholder 2"/>
          <p:cNvSpPr>
            <a:spLocks noGrp="1"/>
          </p:cNvSpPr>
          <p:nvPr>
            <p:ph idx="1"/>
          </p:nvPr>
        </p:nvSpPr>
        <p:spPr>
          <a:xfrm>
            <a:off x="304801" y="915035"/>
            <a:ext cx="11553824" cy="5247640"/>
          </a:xfrm>
        </p:spPr>
        <p:txBody>
          <a:bodyPr/>
          <a:lstStyle/>
          <a:p>
            <a:r>
              <a:rPr lang="en-ZA" sz="3200" b="1" dirty="0">
                <a:latin typeface="+mn-lt"/>
              </a:rPr>
              <a:t>Unplanned surplus on some line items</a:t>
            </a:r>
          </a:p>
          <a:p>
            <a:pPr lvl="1"/>
            <a:r>
              <a:rPr lang="en-ZA" sz="3200" dirty="0">
                <a:latin typeface="+mn-lt"/>
              </a:rPr>
              <a:t>Council to consider budget adjustment to balance the effect of change of business operation during may sessions</a:t>
            </a:r>
          </a:p>
          <a:p>
            <a:pPr lvl="1"/>
            <a:r>
              <a:rPr lang="en-ZA" sz="3200" dirty="0">
                <a:latin typeface="+mn-lt"/>
              </a:rPr>
              <a:t>Possible contribution to convid-19 solidarity fund will also be part of budget adjustment</a:t>
            </a:r>
          </a:p>
        </p:txBody>
      </p:sp>
    </p:spTree>
    <p:extLst>
      <p:ext uri="{BB962C8B-B14F-4D97-AF65-F5344CB8AC3E}">
        <p14:creationId xmlns:p14="http://schemas.microsoft.com/office/powerpoint/2010/main" xmlns="" val="166302304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4863E507-9AE7-4BA0-AF67-F3BAF8429074}"/>
              </a:ext>
            </a:extLst>
          </p:cNvPr>
          <p:cNvSpPr/>
          <p:nvPr/>
        </p:nvSpPr>
        <p:spPr>
          <a:xfrm>
            <a:off x="1182756" y="136524"/>
            <a:ext cx="8799444" cy="6032263"/>
          </a:xfrm>
          <a:prstGeom prst="wedgeEllipse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b="1" dirty="0"/>
              <a:t>THANK YOU</a:t>
            </a:r>
            <a:endParaRPr lang="en-ZA" sz="4400" dirty="0">
              <a:solidFill>
                <a:schemeClr val="tx1"/>
              </a:solidFill>
            </a:endParaRPr>
          </a:p>
        </p:txBody>
      </p:sp>
      <p:sp>
        <p:nvSpPr>
          <p:cNvPr id="2" name="Slide Number Placeholder 1">
            <a:extLst>
              <a:ext uri="{FF2B5EF4-FFF2-40B4-BE49-F238E27FC236}">
                <a16:creationId xmlns:a16="http://schemas.microsoft.com/office/drawing/2014/main" xmlns="" id="{3C361490-FF29-42F7-B748-181E5058E0B8}"/>
              </a:ext>
            </a:extLst>
          </p:cNvPr>
          <p:cNvSpPr>
            <a:spLocks noGrp="1"/>
          </p:cNvSpPr>
          <p:nvPr>
            <p:ph type="sldNum" sz="quarter" idx="12"/>
          </p:nvPr>
        </p:nvSpPr>
        <p:spPr/>
        <p:txBody>
          <a:bodyPr/>
          <a:lstStyle/>
          <a:p>
            <a:fld id="{6D20EF66-F16B-4317-9C11-41A7B9AA0253}" type="slidenum">
              <a:rPr lang="en-ZA" smtClean="0"/>
              <a:pPr/>
              <a:t>66</a:t>
            </a:fld>
            <a:endParaRPr lang="en-ZA" dirty="0"/>
          </a:p>
        </p:txBody>
      </p:sp>
      <p:sp>
        <p:nvSpPr>
          <p:cNvPr id="3" name="Footer Placeholder 2">
            <a:extLst>
              <a:ext uri="{FF2B5EF4-FFF2-40B4-BE49-F238E27FC236}">
                <a16:creationId xmlns:a16="http://schemas.microsoft.com/office/drawing/2014/main" xmlns="" id="{3AFF3EED-C6AF-485F-9110-EC8BB7E1B110}"/>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xmlns="" val="24224375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9" y="-295274"/>
            <a:ext cx="11707812" cy="1117600"/>
          </a:xfrm>
        </p:spPr>
        <p:txBody>
          <a:bodyPr>
            <a:normAutofit/>
          </a:bodyPr>
          <a:lstStyle/>
          <a:p>
            <a:pPr algn="ctr"/>
            <a:r>
              <a:rPr lang="en-ZA" altLang="en-US" sz="3600" b="1" dirty="0">
                <a:solidFill>
                  <a:schemeClr val="accent4"/>
                </a:solidFill>
                <a:latin typeface="+mn-lt"/>
                <a:cs typeface="Calibri" panose="020F0502020204030204" pitchFamily="34" charset="0"/>
              </a:rPr>
              <a:t>LEGISLATIVE AND POLICY ENVIRONMENT….</a:t>
            </a:r>
            <a:endParaRPr lang="en-ZA" altLang="en-US" sz="3600" dirty="0">
              <a:solidFill>
                <a:schemeClr val="accent4"/>
              </a:solidFill>
              <a:latin typeface="+mn-lt"/>
              <a:cs typeface="Arial" panose="020B0604020202020204" pitchFamily="34" charset="0"/>
            </a:endParaRPr>
          </a:p>
        </p:txBody>
      </p:sp>
      <p:sp>
        <p:nvSpPr>
          <p:cNvPr id="7" name="Rectangle 6"/>
          <p:cNvSpPr/>
          <p:nvPr/>
        </p:nvSpPr>
        <p:spPr>
          <a:xfrm>
            <a:off x="128589" y="539750"/>
            <a:ext cx="11707811" cy="83339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defTabSz="914354">
              <a:defRPr/>
            </a:pPr>
            <a:r>
              <a:rPr lang="en-US" sz="2800" b="1" dirty="0">
                <a:solidFill>
                  <a:srgbClr val="002060"/>
                </a:solidFill>
              </a:rPr>
              <a:t>Regulatory Policy Instruments for the South African Teaching Profession</a:t>
            </a:r>
            <a:endParaRPr lang="en-US" sz="3200" dirty="0">
              <a:solidFill>
                <a:srgbClr val="002060"/>
              </a:solidFill>
            </a:endParaRPr>
          </a:p>
        </p:txBody>
      </p:sp>
      <p:sp>
        <p:nvSpPr>
          <p:cNvPr id="8" name="Rectangle 7"/>
          <p:cNvSpPr/>
          <p:nvPr/>
        </p:nvSpPr>
        <p:spPr>
          <a:xfrm>
            <a:off x="971550" y="2031951"/>
            <a:ext cx="10220325" cy="727123"/>
          </a:xfrm>
          <a:prstGeom prst="rect">
            <a:avLst/>
          </a:prstGeom>
          <a:solidFill>
            <a:srgbClr val="FFCF65"/>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r>
              <a:rPr lang="en-US" sz="2400" b="1" dirty="0">
                <a:solidFill>
                  <a:prstClr val="black"/>
                </a:solidFill>
              </a:rPr>
              <a:t>NQF Amended Act, 2019</a:t>
            </a:r>
          </a:p>
          <a:p>
            <a:pPr algn="ctr" defTabSz="914354">
              <a:defRPr/>
            </a:pPr>
            <a:r>
              <a:rPr lang="en-US" sz="2000" dirty="0">
                <a:solidFill>
                  <a:prstClr val="black"/>
                </a:solidFill>
              </a:rPr>
              <a:t>National Qualifications Framework Act, 2008</a:t>
            </a:r>
          </a:p>
        </p:txBody>
      </p:sp>
      <p:sp>
        <p:nvSpPr>
          <p:cNvPr id="9" name="Rectangle 8"/>
          <p:cNvSpPr/>
          <p:nvPr/>
        </p:nvSpPr>
        <p:spPr>
          <a:xfrm>
            <a:off x="981074" y="2759075"/>
            <a:ext cx="10191749" cy="668339"/>
          </a:xfrm>
          <a:prstGeom prst="rect">
            <a:avLst/>
          </a:prstGeom>
          <a:solidFill>
            <a:srgbClr val="FFCF65"/>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r>
              <a:rPr lang="en-ZA" sz="2000" b="1" dirty="0">
                <a:solidFill>
                  <a:prstClr val="black"/>
                </a:solidFill>
              </a:rPr>
              <a:t>NPFTED, 2007 </a:t>
            </a:r>
          </a:p>
          <a:p>
            <a:pPr algn="ctr" defTabSz="914354">
              <a:defRPr/>
            </a:pPr>
            <a:r>
              <a:rPr lang="en-GB" sz="2000" dirty="0">
                <a:solidFill>
                  <a:prstClr val="black"/>
                </a:solidFill>
              </a:rPr>
              <a:t>National Policy Framework for Teacher Education and Development South Africa</a:t>
            </a:r>
            <a:endParaRPr lang="en-US" sz="1600" dirty="0">
              <a:solidFill>
                <a:prstClr val="black"/>
              </a:solidFill>
            </a:endParaRPr>
          </a:p>
        </p:txBody>
      </p:sp>
      <p:sp>
        <p:nvSpPr>
          <p:cNvPr id="10" name="Rectangle 9"/>
          <p:cNvSpPr/>
          <p:nvPr/>
        </p:nvSpPr>
        <p:spPr>
          <a:xfrm>
            <a:off x="1000125" y="3441700"/>
            <a:ext cx="10172698" cy="911225"/>
          </a:xfrm>
          <a:prstGeom prst="rect">
            <a:avLst/>
          </a:prstGeom>
          <a:solidFill>
            <a:srgbClr val="FFCF65"/>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4">
              <a:defRPr/>
            </a:pPr>
            <a:r>
              <a:rPr lang="en-GB" sz="2000" b="1" dirty="0">
                <a:solidFill>
                  <a:prstClr val="black"/>
                </a:solidFill>
              </a:rPr>
              <a:t>ISPFTED, 2011</a:t>
            </a:r>
          </a:p>
          <a:p>
            <a:pPr algn="ctr" defTabSz="914354">
              <a:defRPr/>
            </a:pPr>
            <a:r>
              <a:rPr lang="en-GB" sz="2000" dirty="0">
                <a:solidFill>
                  <a:prstClr val="black"/>
                </a:solidFill>
              </a:rPr>
              <a:t> Integrated Strategic Planning Framework for Teacher Education and Development in South Africa, 2011–2025</a:t>
            </a:r>
            <a:endParaRPr lang="en-US" sz="2000" dirty="0">
              <a:solidFill>
                <a:prstClr val="black"/>
              </a:solidFill>
            </a:endParaRPr>
          </a:p>
        </p:txBody>
      </p:sp>
      <p:sp>
        <p:nvSpPr>
          <p:cNvPr id="11" name="Rectangle 10"/>
          <p:cNvSpPr/>
          <p:nvPr/>
        </p:nvSpPr>
        <p:spPr>
          <a:xfrm>
            <a:off x="1000125" y="4352925"/>
            <a:ext cx="10172698" cy="2505075"/>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defTabSz="914354">
              <a:defRPr/>
            </a:pPr>
            <a:r>
              <a:rPr lang="en-GB" sz="2000" b="1" dirty="0">
                <a:solidFill>
                  <a:prstClr val="black"/>
                </a:solidFill>
              </a:rPr>
              <a:t>Employment of Educators Act, 1998</a:t>
            </a:r>
          </a:p>
          <a:p>
            <a:pPr algn="ctr" defTabSz="914354">
              <a:defRPr/>
            </a:pPr>
            <a:r>
              <a:rPr lang="en-GB" sz="2000" dirty="0">
                <a:solidFill>
                  <a:prstClr val="black"/>
                </a:solidFill>
              </a:rPr>
              <a:t>The Revised Personnel Administrative Measures, 2016 </a:t>
            </a:r>
          </a:p>
          <a:p>
            <a:pPr algn="ctr" defTabSz="914354">
              <a:defRPr/>
            </a:pPr>
            <a:r>
              <a:rPr lang="en-GB" sz="2000" b="1" dirty="0">
                <a:solidFill>
                  <a:prstClr val="black"/>
                </a:solidFill>
              </a:rPr>
              <a:t>South African Schools Act, 1996</a:t>
            </a:r>
          </a:p>
          <a:p>
            <a:pPr algn="ctr" defTabSz="914354">
              <a:defRPr/>
            </a:pPr>
            <a:r>
              <a:rPr lang="en-GB" sz="2000" dirty="0">
                <a:solidFill>
                  <a:prstClr val="black"/>
                </a:solidFill>
              </a:rPr>
              <a:t>The Revised Policy On The Minimum Requirements For Teacher Education Qualifications, 2015</a:t>
            </a:r>
          </a:p>
          <a:p>
            <a:pPr algn="ctr" defTabSz="914354">
              <a:defRPr/>
            </a:pPr>
            <a:r>
              <a:rPr lang="en-GB" sz="2000" b="1" dirty="0">
                <a:solidFill>
                  <a:prstClr val="black"/>
                </a:solidFill>
              </a:rPr>
              <a:t>Education Labour Relations Council and PSCBC Resolutions </a:t>
            </a:r>
          </a:p>
          <a:p>
            <a:pPr algn="ctr" defTabSz="914354">
              <a:defRPr/>
            </a:pPr>
            <a:r>
              <a:rPr lang="en-GB" sz="2000" dirty="0">
                <a:solidFill>
                  <a:prstClr val="black"/>
                </a:solidFill>
              </a:rPr>
              <a:t>Policy on Minimum Requirements for Programmes Leading to Qualifications in Higher Education </a:t>
            </a:r>
            <a:r>
              <a:rPr lang="en-GB" dirty="0">
                <a:solidFill>
                  <a:prstClr val="black"/>
                </a:solidFill>
              </a:rPr>
              <a:t>for Early Childhood Development Educators, 2017 </a:t>
            </a:r>
            <a:endParaRPr lang="en-GB" sz="2000" dirty="0">
              <a:solidFill>
                <a:prstClr val="black"/>
              </a:solidFill>
            </a:endParaRPr>
          </a:p>
        </p:txBody>
      </p:sp>
      <p:sp>
        <p:nvSpPr>
          <p:cNvPr id="12" name="Rectangle 11"/>
          <p:cNvSpPr/>
          <p:nvPr/>
        </p:nvSpPr>
        <p:spPr>
          <a:xfrm>
            <a:off x="981075" y="1363614"/>
            <a:ext cx="10210800" cy="668337"/>
          </a:xfrm>
          <a:prstGeom prst="rect">
            <a:avLst/>
          </a:prstGeom>
          <a:ln/>
        </p:spPr>
        <p:style>
          <a:lnRef idx="1">
            <a:schemeClr val="accent3"/>
          </a:lnRef>
          <a:fillRef idx="2">
            <a:schemeClr val="accent3"/>
          </a:fillRef>
          <a:effectRef idx="1">
            <a:schemeClr val="accent3"/>
          </a:effectRef>
          <a:fontRef idx="minor">
            <a:schemeClr val="dk1"/>
          </a:fontRef>
        </p:style>
        <p:txBody>
          <a:bodyPr anchor="ctr"/>
          <a:lstStyle/>
          <a:p>
            <a:pPr algn="ctr" defTabSz="914354">
              <a:defRPr/>
            </a:pPr>
            <a:r>
              <a:rPr lang="en-US" sz="2400" b="1" dirty="0">
                <a:solidFill>
                  <a:prstClr val="black"/>
                </a:solidFill>
              </a:rPr>
              <a:t>SACE Act, 2000</a:t>
            </a:r>
          </a:p>
          <a:p>
            <a:pPr algn="ctr" defTabSz="914354">
              <a:defRPr/>
            </a:pPr>
            <a:r>
              <a:rPr lang="en-GB" sz="2400" dirty="0">
                <a:solidFill>
                  <a:prstClr val="black"/>
                </a:solidFill>
              </a:rPr>
              <a:t>South African Council for Educators  Act, 2000 as amended</a:t>
            </a:r>
            <a:endParaRPr lang="en-US" sz="2400" dirty="0">
              <a:solidFill>
                <a:prstClr val="black"/>
              </a:solidFill>
            </a:endParaRPr>
          </a:p>
        </p:txBody>
      </p:sp>
    </p:spTree>
    <p:extLst>
      <p:ext uri="{BB962C8B-B14F-4D97-AF65-F5344CB8AC3E}">
        <p14:creationId xmlns:p14="http://schemas.microsoft.com/office/powerpoint/2010/main" xmlns="" val="3098486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1D1F5-89B2-4421-8E96-0EDCFFA7A778}"/>
              </a:ext>
            </a:extLst>
          </p:cNvPr>
          <p:cNvSpPr>
            <a:spLocks noGrp="1"/>
          </p:cNvSpPr>
          <p:nvPr>
            <p:ph type="title"/>
          </p:nvPr>
        </p:nvSpPr>
        <p:spPr>
          <a:xfrm>
            <a:off x="504825" y="112295"/>
            <a:ext cx="10772775" cy="802105"/>
          </a:xfrm>
        </p:spPr>
        <p:txBody>
          <a:bodyPr>
            <a:noAutofit/>
          </a:bodyPr>
          <a:lstStyle/>
          <a:p>
            <a:pPr algn="ctr"/>
            <a:r>
              <a:rPr lang="en-GB" sz="3600" b="1" dirty="0">
                <a:solidFill>
                  <a:schemeClr val="accent4"/>
                </a:solidFill>
                <a:latin typeface="Calibri" panose="020F0502020204030204" pitchFamily="34" charset="0"/>
                <a:cs typeface="Calibri" panose="020F0502020204030204" pitchFamily="34" charset="0"/>
              </a:rPr>
              <a:t>REGULATORY</a:t>
            </a:r>
            <a:r>
              <a:rPr lang="en-GB" sz="3600" b="1" dirty="0">
                <a:latin typeface="Calibri" panose="020F0502020204030204" pitchFamily="34" charset="0"/>
                <a:cs typeface="Calibri" panose="020F0502020204030204" pitchFamily="34" charset="0"/>
              </a:rPr>
              <a:t> </a:t>
            </a:r>
            <a:r>
              <a:rPr lang="en-GB" sz="3600" b="1" dirty="0">
                <a:solidFill>
                  <a:schemeClr val="accent4"/>
                </a:solidFill>
                <a:latin typeface="Calibri" panose="020F0502020204030204" pitchFamily="34" charset="0"/>
                <a:cs typeface="Calibri" panose="020F0502020204030204" pitchFamily="34" charset="0"/>
              </a:rPr>
              <a:t>FRAMEWORKS</a:t>
            </a:r>
            <a:endParaRPr lang="en-ZA" sz="3600" b="1" dirty="0">
              <a:solidFill>
                <a:schemeClr val="accent4"/>
              </a:solidFill>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xmlns="" id="{39CC5659-72F7-482F-9099-CD7CB786C848}"/>
              </a:ext>
            </a:extLst>
          </p:cNvPr>
          <p:cNvGraphicFramePr>
            <a:graphicFrameLocks noGrp="1"/>
          </p:cNvGraphicFramePr>
          <p:nvPr>
            <p:ph idx="1"/>
            <p:extLst>
              <p:ext uri="{D42A27DB-BD31-4B8C-83A1-F6EECF244321}">
                <p14:modId xmlns:p14="http://schemas.microsoft.com/office/powerpoint/2010/main" xmlns="" val="995996337"/>
              </p:ext>
            </p:extLst>
          </p:nvPr>
        </p:nvGraphicFramePr>
        <p:xfrm>
          <a:off x="404811" y="914400"/>
          <a:ext cx="11382375" cy="3890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1B929957-388C-46EA-B5EE-AF6ACC9C771D}"/>
              </a:ext>
            </a:extLst>
          </p:cNvPr>
          <p:cNvSpPr>
            <a:spLocks noGrp="1"/>
          </p:cNvSpPr>
          <p:nvPr>
            <p:ph type="sldNum" sz="quarter" idx="12"/>
          </p:nvPr>
        </p:nvSpPr>
        <p:spPr/>
        <p:txBody>
          <a:bodyPr/>
          <a:lstStyle/>
          <a:p>
            <a:fld id="{079A6B83-E2CC-41D5-82B0-6AD0E805378A}" type="slidenum">
              <a:rPr lang="en-ZA" smtClean="0"/>
              <a:pPr/>
              <a:t>8</a:t>
            </a:fld>
            <a:endParaRPr lang="en-ZA"/>
          </a:p>
        </p:txBody>
      </p:sp>
      <p:sp>
        <p:nvSpPr>
          <p:cNvPr id="3" name="Rectangle 2">
            <a:extLst>
              <a:ext uri="{FF2B5EF4-FFF2-40B4-BE49-F238E27FC236}">
                <a16:creationId xmlns:a16="http://schemas.microsoft.com/office/drawing/2014/main" xmlns="" id="{A7FB0E4F-F26C-46AD-9475-FECCF886DF4B}"/>
              </a:ext>
            </a:extLst>
          </p:cNvPr>
          <p:cNvSpPr/>
          <p:nvPr/>
        </p:nvSpPr>
        <p:spPr>
          <a:xfrm>
            <a:off x="314325" y="5200648"/>
            <a:ext cx="11563349" cy="8763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ZA" sz="2800" b="1" dirty="0"/>
              <a:t>Professional Registration Criteria, Professional Teaching Standards, CPTD Management System, Code of Professional Ethics and Procedures.</a:t>
            </a:r>
          </a:p>
        </p:txBody>
      </p:sp>
    </p:spTree>
    <p:extLst>
      <p:ext uri="{BB962C8B-B14F-4D97-AF65-F5344CB8AC3E}">
        <p14:creationId xmlns:p14="http://schemas.microsoft.com/office/powerpoint/2010/main" xmlns="" val="330552056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728E6-4B8E-40B3-8BA5-93C2D5A12AC3}"/>
              </a:ext>
            </a:extLst>
          </p:cNvPr>
          <p:cNvSpPr>
            <a:spLocks noGrp="1"/>
          </p:cNvSpPr>
          <p:nvPr>
            <p:ph type="title"/>
          </p:nvPr>
        </p:nvSpPr>
        <p:spPr>
          <a:xfrm>
            <a:off x="1" y="-281352"/>
            <a:ext cx="12191999" cy="1111348"/>
          </a:xfrm>
        </p:spPr>
        <p:txBody>
          <a:bodyPr>
            <a:normAutofit/>
          </a:bodyPr>
          <a:lstStyle/>
          <a:p>
            <a:pPr algn="ctr"/>
            <a:r>
              <a:rPr lang="en-ZA" sz="3600" b="1" dirty="0">
                <a:solidFill>
                  <a:schemeClr val="accent4"/>
                </a:solidFill>
                <a:latin typeface="+mn-lt"/>
              </a:rPr>
              <a:t>WHO IS REGULATED BY SACE?</a:t>
            </a:r>
          </a:p>
        </p:txBody>
      </p:sp>
      <p:graphicFrame>
        <p:nvGraphicFramePr>
          <p:cNvPr id="4" name="Content Placeholder 3">
            <a:extLst>
              <a:ext uri="{FF2B5EF4-FFF2-40B4-BE49-F238E27FC236}">
                <a16:creationId xmlns:a16="http://schemas.microsoft.com/office/drawing/2014/main" xmlns="" id="{1F4FDB7D-D659-416A-9973-8818E1195DCF}"/>
              </a:ext>
            </a:extLst>
          </p:cNvPr>
          <p:cNvGraphicFramePr>
            <a:graphicFrameLocks noGrp="1"/>
          </p:cNvGraphicFramePr>
          <p:nvPr>
            <p:ph idx="1"/>
            <p:extLst>
              <p:ext uri="{D42A27DB-BD31-4B8C-83A1-F6EECF244321}">
                <p14:modId xmlns:p14="http://schemas.microsoft.com/office/powerpoint/2010/main" xmlns="" val="3079457043"/>
              </p:ext>
            </p:extLst>
          </p:nvPr>
        </p:nvGraphicFramePr>
        <p:xfrm>
          <a:off x="145366" y="723901"/>
          <a:ext cx="11901268" cy="4581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xmlns="" id="{5935D177-A0F1-488A-82A7-F06AC6267C49}"/>
              </a:ext>
            </a:extLst>
          </p:cNvPr>
          <p:cNvSpPr/>
          <p:nvPr/>
        </p:nvSpPr>
        <p:spPr>
          <a:xfrm>
            <a:off x="0" y="5305425"/>
            <a:ext cx="12191999" cy="16573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ZA" sz="2800" b="1" dirty="0"/>
              <a:t>Professionals Working in the Focus Schools, Technical High Schools , Schools of Skills, Special Education Needs Schools, and Religion in many of the Independent Schools </a:t>
            </a:r>
          </a:p>
        </p:txBody>
      </p:sp>
    </p:spTree>
    <p:extLst>
      <p:ext uri="{BB962C8B-B14F-4D97-AF65-F5344CB8AC3E}">
        <p14:creationId xmlns:p14="http://schemas.microsoft.com/office/powerpoint/2010/main" xmlns="" val="11467044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Arial" charset="0"/>
            <a:ea typeface="Arial" charset="0"/>
            <a:cs typeface="Arial"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Arial" charset="0"/>
            <a:ea typeface="Arial" charset="0"/>
            <a:cs typeface="Arial" charset="0"/>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15420</TotalTime>
  <Words>5186</Words>
  <Application>Microsoft Office PowerPoint</Application>
  <PresentationFormat>Custom</PresentationFormat>
  <Paragraphs>1393</Paragraphs>
  <Slides>66</Slides>
  <Notes>2</Notes>
  <HiddenSlides>0</HiddenSlides>
  <MMClips>0</MMClips>
  <ScaleCrop>false</ScaleCrop>
  <HeadingPairs>
    <vt:vector size="4" baseType="variant">
      <vt:variant>
        <vt:lpstr>Theme</vt:lpstr>
      </vt:variant>
      <vt:variant>
        <vt:i4>3</vt:i4>
      </vt:variant>
      <vt:variant>
        <vt:lpstr>Slide Titles</vt:lpstr>
      </vt:variant>
      <vt:variant>
        <vt:i4>66</vt:i4>
      </vt:variant>
    </vt:vector>
  </HeadingPairs>
  <TitlesOfParts>
    <vt:vector size="69" baseType="lpstr">
      <vt:lpstr>3_Custom Design</vt:lpstr>
      <vt:lpstr>Office Theme</vt:lpstr>
      <vt:lpstr>1_Office Theme</vt:lpstr>
      <vt:lpstr>                          STRATEGIC PLAN 2020-2025, ANNUAL PERFORMANCE PLAN 2020/2021 AND BUDGET PRESENTATION TO THE  PORTFOLIO COMMITTEE AND SELECT COMMITTEE ON BASIC EDUCATION    12 MAY 2020 </vt:lpstr>
      <vt:lpstr>INTRODUCTION </vt:lpstr>
      <vt:lpstr>  PRESENTATION OUTLINE  </vt:lpstr>
      <vt:lpstr>PART A   BACKGROUND, POLICY AND LEGISLATIVE MANDATES</vt:lpstr>
      <vt:lpstr>SACE IS A STATUTORY SELF-REGULATORY PROFESSIONAL BODY IN THE TEACHING PROFESSION. </vt:lpstr>
      <vt:lpstr>LEGISLATIVE AND POLICY ENVIRONMENT</vt:lpstr>
      <vt:lpstr>LEGISLATIVE AND POLICY ENVIRONMENT….</vt:lpstr>
      <vt:lpstr>REGULATORY FRAMEWORKS</vt:lpstr>
      <vt:lpstr>WHO IS REGULATED BY SACE?</vt:lpstr>
      <vt:lpstr>. </vt:lpstr>
      <vt:lpstr> PART B  STRATEGIC PLAN 2020-2025 </vt:lpstr>
      <vt:lpstr>VISION MISSION AND VALUES</vt:lpstr>
      <vt:lpstr>PROGRAMME BUDGET STRUCTURE</vt:lpstr>
      <vt:lpstr>MEASURING THE IMPACT </vt:lpstr>
      <vt:lpstr>MEASURING OUTCOMES</vt:lpstr>
      <vt:lpstr>SOME KEY STRATEGIC ISSUES THAT  WILL INFORM THE  SACE AGENDA FOR THE NEXT FIVE YEARS </vt:lpstr>
      <vt:lpstr> PART C  ANNUAL PERFORMANCE PLAN 2020/2021 </vt:lpstr>
      <vt:lpstr>PROGRAMME 1: ADMINISTRATION</vt:lpstr>
      <vt:lpstr>PROGRAMME 1: ADMINISTRATION…</vt:lpstr>
      <vt:lpstr>PROGRAMME 1: ADMINISTRATION…</vt:lpstr>
      <vt:lpstr>PROGRAMME 1: ADMINISTRATION…</vt:lpstr>
      <vt:lpstr>PROGRAMME 2. PROFESSIONAL REGISTRATION</vt:lpstr>
      <vt:lpstr>SUB PROGRAMME 2.1: REGISTRATION OF EDUCATORS AND LECTURERS</vt:lpstr>
      <vt:lpstr>SUB PROGRAMME 2.1: REGISTRATION OF EDUCATORS AND LECTURERS</vt:lpstr>
      <vt:lpstr>SUB PROGRAMME 2.2: DATA MANAGEMENT </vt:lpstr>
      <vt:lpstr>SUB PROGRAMME 2.2: DATA MANAGEMENT </vt:lpstr>
      <vt:lpstr>PROGRAMME 2: HIGHLIGHTS</vt:lpstr>
      <vt:lpstr>PROGRAMME 2: HIGHLIGHTS…</vt:lpstr>
      <vt:lpstr>PROGRAMME 2: HIGHLIGHTS..</vt:lpstr>
      <vt:lpstr>SUB PROGRAMME 3. ETHICAL STANDARDS</vt:lpstr>
      <vt:lpstr>PROGRAMME 3..</vt:lpstr>
      <vt:lpstr>SUB PROGRAMME 3.1 ETHICAL STANDARDS</vt:lpstr>
      <vt:lpstr>SUB PROGRAMME 3.1: INVESTIGATIONS</vt:lpstr>
      <vt:lpstr>SUB PROGRAMME 3.1: INVESTIGATIONS</vt:lpstr>
      <vt:lpstr>SUB PROGRAMME 3.2: DISCIPLINARY HEARINGS</vt:lpstr>
      <vt:lpstr>SUB PROGRAMME 3.2: DISCIPLINARY HEARINGS</vt:lpstr>
      <vt:lpstr>SUB PROGRAMME 3.3: SANCTIONING</vt:lpstr>
      <vt:lpstr>SUB PROGRAMME 3.3: SANCTIONING</vt:lpstr>
      <vt:lpstr>PROGRAMME 3: SUMMARY</vt:lpstr>
      <vt:lpstr>PROGRAMME 4: PROFESSIONAL  DEVELOPMENT</vt:lpstr>
      <vt:lpstr>Slide 41</vt:lpstr>
      <vt:lpstr>Slide 42</vt:lpstr>
      <vt:lpstr>Slide 43</vt:lpstr>
      <vt:lpstr>SUB PROGRAMME 4.1: CONTINUING PROFESSIONAL TEACHER DEVELOPMENT MANAGEMENT SYSTEM</vt:lpstr>
      <vt:lpstr>SUB PROGRAMME 4.1: CONTINUING PROFESSIONAL TEACHER DEVELOPMENT MANAGEMENT SYSTEM</vt:lpstr>
      <vt:lpstr>CALCULATION INDICATOR 4.1.1 PERCENTAGE OF SELECTED PRACTISING SIGNED-UP EDUCATORS VERIFIED FOR THE CONTINUING PROFESSIONAL DEVELOPMENT UPTAKE </vt:lpstr>
      <vt:lpstr>SUB PROGRAMME 4.2: MEMBER SUPPORT</vt:lpstr>
      <vt:lpstr>SUB PROGRAMME 4.2: MEMBER SUPPORT</vt:lpstr>
      <vt:lpstr>SUB PROGRAMME 4.3: QUALITY MANAGEMENT</vt:lpstr>
      <vt:lpstr>SUB PROGRAMME 4.3: QUALITY MANAGEMENT</vt:lpstr>
      <vt:lpstr>PROGRAMME 4: PROFESSIONAL DEVELOPMENT</vt:lpstr>
      <vt:lpstr>SUB PROGRAMME 5: PROFESSIONAL TEACHING STANDARDS</vt:lpstr>
      <vt:lpstr>SUB PROGRAMME 5.1: INITIAL TEACHER EDUCATION</vt:lpstr>
      <vt:lpstr>SUB PROGRAMME 5.1: INITIAL TEACHER EDUCATION</vt:lpstr>
      <vt:lpstr>SUB PROGRAMME 5. 2:NEWLY QUALIFIED EDUCATORS </vt:lpstr>
      <vt:lpstr>SUB PROGRAMME 5. 2: NEWLY QUALIFIED EDUCATORS</vt:lpstr>
      <vt:lpstr>SUB PROGRAMME 5.3:PRACTISING EDUCATORS</vt:lpstr>
      <vt:lpstr>SUB PROGRAMME 5.3: PRACTISING EDUCATORS</vt:lpstr>
      <vt:lpstr> PART D  RESOURCE CONSIDERATION  </vt:lpstr>
      <vt:lpstr>MTEF  PROJECTIONS TO 2023</vt:lpstr>
      <vt:lpstr>DETAILED OPERATIONAL BUDGET 2020/21</vt:lpstr>
      <vt:lpstr>  NOTES </vt:lpstr>
      <vt:lpstr>NOTES….</vt:lpstr>
      <vt:lpstr>OPERATION RISK &amp; MITIGATIONS</vt:lpstr>
      <vt:lpstr>Operation Risks/conti….</vt:lpstr>
      <vt:lpstr>Slide 66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Tuzana Sophete</dc:creator>
  <cp:lastModifiedBy>User</cp:lastModifiedBy>
  <cp:revision>673</cp:revision>
  <cp:lastPrinted>2019-11-22T06:52:58Z</cp:lastPrinted>
  <dcterms:created xsi:type="dcterms:W3CDTF">2019-01-10T13:08:23Z</dcterms:created>
  <dcterms:modified xsi:type="dcterms:W3CDTF">2020-05-11T04:52:19Z</dcterms:modified>
</cp:coreProperties>
</file>